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305" r:id="rId2"/>
    <p:sldId id="267" r:id="rId3"/>
    <p:sldId id="585" r:id="rId4"/>
    <p:sldId id="586" r:id="rId5"/>
    <p:sldId id="589" r:id="rId6"/>
    <p:sldId id="619" r:id="rId7"/>
    <p:sldId id="591" r:id="rId8"/>
    <p:sldId id="593" r:id="rId9"/>
    <p:sldId id="587" r:id="rId10"/>
    <p:sldId id="588" r:id="rId11"/>
    <p:sldId id="594" r:id="rId12"/>
    <p:sldId id="595" r:id="rId13"/>
    <p:sldId id="590" r:id="rId14"/>
    <p:sldId id="620" r:id="rId15"/>
    <p:sldId id="597" r:id="rId16"/>
    <p:sldId id="603" r:id="rId17"/>
    <p:sldId id="604" r:id="rId18"/>
    <p:sldId id="600" r:id="rId19"/>
    <p:sldId id="601" r:id="rId20"/>
    <p:sldId id="602" r:id="rId21"/>
    <p:sldId id="596" r:id="rId22"/>
    <p:sldId id="621" r:id="rId23"/>
    <p:sldId id="612" r:id="rId24"/>
    <p:sldId id="577" r:id="rId25"/>
    <p:sldId id="582" r:id="rId26"/>
    <p:sldId id="583" r:id="rId27"/>
    <p:sldId id="613" r:id="rId28"/>
    <p:sldId id="622" r:id="rId29"/>
    <p:sldId id="617" r:id="rId30"/>
    <p:sldId id="615" r:id="rId31"/>
    <p:sldId id="616" r:id="rId32"/>
    <p:sldId id="368" r:id="rId33"/>
    <p:sldId id="265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B6DC"/>
    <a:srgbClr val="FEE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307381-C7DC-4B7C-3180-04F17C4F72A7}" v="26" dt="2023-09-19T18:28:36.920"/>
    <p1510:client id="{27B0B57B-1C4E-B22F-692E-5AB51E5061E7}" v="46" vWet="54" dt="2023-09-11T17:31:33.411"/>
    <p1510:client id="{29E60303-3FD9-6515-C501-BA834EC34B5A}" v="1364" dt="2023-09-21T05:33:45.280"/>
    <p1510:client id="{3509D98D-985B-04C8-4F53-E61350FDD37E}" v="415" dt="2023-09-18T23:03:49.563"/>
    <p1510:client id="{38A094E1-6B97-8E81-A984-8967FDD50924}" v="237" vWet="264" dt="2023-09-14T16:51:59.327"/>
    <p1510:client id="{470F95EC-8CBA-FE27-7EFD-7A47B5FD855C}" v="630" dt="2023-09-11T19:25:29.308"/>
    <p1510:client id="{4F5F1F91-4397-6E7C-D88E-9DA94342A481}" v="373" dt="2023-09-21T04:52:48.891"/>
    <p1510:client id="{63DCA8C3-2BF7-C640-FF78-82580EDFD8BB}" v="718" dt="2023-09-20T16:44:10.136"/>
    <p1510:client id="{77312972-3B66-2FCA-7AEC-3926012150E1}" v="366" dt="2023-09-20T15:31:49.899"/>
    <p1510:client id="{7C8BCE95-4001-7650-008E-ECDAC0EC6FA0}" v="202" dt="2023-09-19T18:03:33.499"/>
    <p1510:client id="{83E97F8C-C5E0-4B27-16FE-5A76D757254A}" v="85" dt="2023-09-18T20:50:48.878"/>
    <p1510:client id="{9810FE06-D721-2765-F909-BFC70D0A02C5}" v="1011" dt="2023-09-21T04:45:32.018"/>
    <p1510:client id="{A7847F45-702F-3038-CC5B-1780E620970D}" v="280" dt="2023-09-11T23:07:44.999"/>
    <p1510:client id="{B996D304-6033-257F-FE5B-A37AA1692143}" v="1037" vWet="1059" dt="2023-09-11T20:54:22.783"/>
    <p1510:client id="{BA9112E4-80AD-8D10-2ADA-8802952193F5}" v="32" dt="2023-09-20T16:46:40.394"/>
    <p1510:client id="{BBE18D89-F873-1BBC-9773-8AF3843B6F0D}" v="1157" dt="2023-09-19T23:39:48.096"/>
    <p1510:client id="{C3E41EFB-A6FF-60E7-51E8-FD34DD7100B4}" v="1" dt="2023-09-21T04:54:53.317"/>
    <p1510:client id="{CF8E307C-7FD0-E947-7602-BE2214840E1C}" v="38" dt="2023-09-13T21:15:46.729"/>
    <p1510:client id="{D8B45576-B963-7A68-F1BE-14D87B860BDB}" v="553" dt="2023-09-11T22:42:39.766"/>
    <p1510:client id="{DBA346D0-DC0A-7815-11C8-242AA3BD9242}" v="8" dt="2023-09-05T16:09:33.006"/>
    <p1510:client id="{E69FE009-F6BC-AB59-F0AE-4C5B0B7C31F4}" v="17" dt="2023-09-13T21:16:28.189"/>
    <p1510:client id="{EBFA72AF-4961-6A84-18B0-E75E0C51534E}" v="93" dt="2023-09-14T16:52:32.176"/>
    <p1510:client id="{FD65F8C9-467E-C1A5-E5B5-FF5AEFEEB06F}" v="88" dt="2023-09-11T16:05:58.5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94"/>
  </p:normalViewPr>
  <p:slideViewPr>
    <p:cSldViewPr snapToGrid="0">
      <p:cViewPr varScale="1">
        <p:scale>
          <a:sx n="109" d="100"/>
          <a:sy n="109" d="100"/>
        </p:scale>
        <p:origin x="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66CAB-430A-481B-BC1A-E8B70AE46803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CDE4F-5AAA-4AFF-9541-2140997E45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5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altLang="zh-CN"/>
              <a:t>Hello everyone today  I will give my presentation about </a:t>
            </a:r>
            <a:r>
              <a:rPr lang="en-US" altLang="zh-CN" sz="1200" b="1" err="1">
                <a:solidFill>
                  <a:srgbClr val="7030A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Distributionally</a:t>
            </a:r>
            <a:r>
              <a:rPr lang="en-US" altLang="zh-CN" sz="1200" b="1">
                <a:solidFill>
                  <a:srgbClr val="7030A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Robust Optimization  and Its Application  in Wireless Communications</a:t>
            </a:r>
            <a:endParaRPr lang="zh-CN" altLang="en-US" sz="1200" b="1">
              <a:solidFill>
                <a:srgbClr val="7030A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503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This presentation includes four parts. The first part is </a:t>
            </a:r>
            <a:r>
              <a:rPr lang="en-US" altLang="zh-CN" sz="1200" b="1" err="1">
                <a:solidFill>
                  <a:srgbClr val="7030A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Distributionally</a:t>
            </a:r>
            <a:r>
              <a:rPr lang="en-US" altLang="zh-CN" sz="1200" b="1">
                <a:solidFill>
                  <a:srgbClr val="7030A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Robust Optimization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02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264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142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724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23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This presentation includes four parts. The first part is </a:t>
            </a:r>
            <a:r>
              <a:rPr lang="en-US" altLang="zh-CN" sz="1200" b="1" err="1">
                <a:solidFill>
                  <a:srgbClr val="7030A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Distributionally</a:t>
            </a:r>
            <a:r>
              <a:rPr lang="en-US" altLang="zh-CN" sz="1200" b="1">
                <a:solidFill>
                  <a:srgbClr val="7030A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Robust Optimization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11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等线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743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>
                <a:solidFill>
                  <a:srgbClr val="7030A0"/>
                </a:solidFill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Now I will introduce Wasserstein DRO Application 1: A Transactive Energy Framework for Coordinated Energy Management of Networked Microgrids With </a:t>
            </a:r>
            <a:r>
              <a:rPr lang="en-US" altLang="zh-CN" sz="1200" b="1" err="1">
                <a:solidFill>
                  <a:srgbClr val="7030A0"/>
                </a:solidFill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Distributionally</a:t>
            </a:r>
            <a:r>
              <a:rPr lang="en-US" altLang="zh-CN" sz="1200" b="1">
                <a:solidFill>
                  <a:srgbClr val="7030A0"/>
                </a:solidFill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 Robust Optimization</a:t>
            </a:r>
            <a:endParaRPr lang="zh-CN" altLang="en-US" sz="1200" b="1">
              <a:solidFill>
                <a:srgbClr val="035F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Transactive Energy Management Framework</a:t>
            </a:r>
            <a:endParaRPr lang="en-US" altLang="zh-CN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A transactive market is organized by the </a:t>
            </a:r>
            <a:r>
              <a:rPr lang="en-US" altLang="zh-CN" sz="1200"/>
              <a:t>Distribution Network Operator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 to coordinate the energy management of the DS and MGs in the operation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DS is connected with the HV system and the DNO needs to manage the power exchange between the DS and the HV system.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749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/>
              <a:t>Optimization Model of Distribution Network Operator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cost for the scheduled power exchange between the DS and HV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generation cost of the MTs in the 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the cost for the deviant power exchange between the DS and HV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settlement between the DS and MGs</a:t>
            </a:r>
          </a:p>
          <a:p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the power exchange between the DS and MG m by the solutions of the MGs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 energy scheduling optimization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069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The Wasserstein distance can be defined in the following expression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An iterative algorithm based on the relaxation approach for the minimax optimization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201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This presentation includes four parts. The first part is </a:t>
            </a:r>
            <a:r>
              <a:rPr lang="en-US" altLang="zh-CN" sz="1200" b="1" err="1">
                <a:solidFill>
                  <a:srgbClr val="7030A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Distributionally</a:t>
            </a:r>
            <a:r>
              <a:rPr lang="en-US" altLang="zh-CN" sz="1200" b="1">
                <a:solidFill>
                  <a:srgbClr val="7030A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Robust Optimization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560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等线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66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This presentation includes four parts. The first part is </a:t>
            </a:r>
            <a:r>
              <a:rPr lang="en-US" altLang="zh-CN" sz="1200" b="1" err="1">
                <a:solidFill>
                  <a:srgbClr val="7030A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Distributionally</a:t>
            </a:r>
            <a:r>
              <a:rPr lang="en-US" altLang="zh-CN" sz="1200" b="1">
                <a:solidFill>
                  <a:srgbClr val="7030A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Robust Optimization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1774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first consider Stochastic Programming which </a:t>
                </a:r>
                <a:r>
                  <a:rPr lang="en-US" altLang="zh-CN" sz="1800" b="0" i="0" u="none" strike="noStrike" baseline="0">
                    <a:solidFill>
                      <a:srgbClr val="000000"/>
                    </a:solidFill>
                    <a:latin typeface="Times-Roman"/>
                  </a:rPr>
                  <a:t>represents uncertain parameters by a random vector - a classical stochastic optimization: </a:t>
                </a:r>
                <a:r>
                  <a:rPr lang="en-US" altLang="zh-CN"/>
                  <a:t>the </a:t>
                </a:r>
                <a:r>
                  <a:rPr lang="en-US" altLang="zh-CN" i="1">
                    <a:solidFill>
                      <a:srgbClr val="FF0000"/>
                    </a:solidFill>
                  </a:rPr>
                  <a:t>probability distribution </a:t>
                </a:r>
                <a:r>
                  <a:rPr lang="en-US" altLang="zh-CN"/>
                  <a:t>of random parameters is </a:t>
                </a:r>
                <a:r>
                  <a:rPr lang="en-US" altLang="zh-CN" i="1">
                    <a:solidFill>
                      <a:srgbClr val="FF0000"/>
                    </a:solidFill>
                  </a:rPr>
                  <a:t>known</a:t>
                </a:r>
                <a:r>
                  <a:rPr lang="en-US" altLang="zh-CN">
                    <a:solidFill>
                      <a:srgbClr val="FF0000"/>
                    </a:solidFill>
                  </a:rPr>
                  <a:t> </a:t>
                </a:r>
                <a:r>
                  <a:rPr lang="en-US" altLang="zh-CN"/>
                  <a:t>(inferred from the historical data). Objective is to find a decision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/>
                  <a:t>that minimizes a functional of the </a:t>
                </a:r>
                <a:r>
                  <a:rPr lang="en-US" altLang="zh-CN" b="1" i="1">
                    <a:solidFill>
                      <a:srgbClr val="FF0000"/>
                    </a:solidFill>
                  </a:rPr>
                  <a:t>expected cost</a:t>
                </a:r>
                <a:r>
                  <a:rPr lang="en-US" altLang="zh-CN"/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probability distribution of the random parameter vector is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independent of decisions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exogenously given relaxing it requires addressing </a:t>
                </a:r>
                <a:r>
                  <a:rPr lang="en-US" altLang="zh-CN" sz="12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endogenous uncertainty.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"true" probability distribution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the random parameter vector is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known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relaxing it requires addressing </a:t>
                </a:r>
                <a:r>
                  <a:rPr lang="en-US" altLang="zh-CN" sz="12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distributional uncertainty.</a:t>
                </a:r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/>
              </a:p>
              <a:p>
                <a:pPr algn="l"/>
                <a:endParaRPr lang="zh-CN" altLang="en-US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first consider Stochastic Programming which </a:t>
                </a:r>
                <a:r>
                  <a:rPr lang="en-US" altLang="zh-CN" sz="1800" b="0" i="0" u="none" strike="noStrike" baseline="0">
                    <a:solidFill>
                      <a:srgbClr val="000000"/>
                    </a:solidFill>
                    <a:latin typeface="Times-Roman"/>
                  </a:rPr>
                  <a:t>represents uncertain parameters by a random vector - a classical stochastic optimization: </a:t>
                </a:r>
                <a:r>
                  <a:rPr lang="en-US" altLang="zh-CN"/>
                  <a:t>the </a:t>
                </a:r>
                <a:r>
                  <a:rPr lang="en-US" altLang="zh-CN" i="1">
                    <a:solidFill>
                      <a:srgbClr val="FF0000"/>
                    </a:solidFill>
                  </a:rPr>
                  <a:t>probability distribution </a:t>
                </a:r>
                <a:r>
                  <a:rPr lang="en-US" altLang="zh-CN"/>
                  <a:t>of random parameters is </a:t>
                </a:r>
                <a:r>
                  <a:rPr lang="en-US" altLang="zh-CN" i="1">
                    <a:solidFill>
                      <a:srgbClr val="FF0000"/>
                    </a:solidFill>
                  </a:rPr>
                  <a:t>known</a:t>
                </a:r>
                <a:r>
                  <a:rPr lang="en-US" altLang="zh-CN">
                    <a:solidFill>
                      <a:srgbClr val="FF0000"/>
                    </a:solidFill>
                  </a:rPr>
                  <a:t> </a:t>
                </a:r>
                <a:r>
                  <a:rPr lang="en-US" altLang="zh-CN"/>
                  <a:t>(inferred from the historical data). Objective is to find a decision 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𝑥 </a:t>
                </a:r>
                <a:r>
                  <a:rPr lang="en-US" altLang="zh-CN"/>
                  <a:t>that minimizes a functional of the </a:t>
                </a:r>
                <a:r>
                  <a:rPr lang="en-US" altLang="zh-CN" b="1" i="1">
                    <a:solidFill>
                      <a:srgbClr val="FF0000"/>
                    </a:solidFill>
                  </a:rPr>
                  <a:t>expected cost</a:t>
                </a:r>
                <a:r>
                  <a:rPr lang="en-US" altLang="zh-CN"/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probability distribution of the random parameter vector is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independent of decisions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exogenously given relaxing it requires addressing </a:t>
                </a:r>
                <a:r>
                  <a:rPr lang="en-US" altLang="zh-CN" sz="12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endogenous uncertainty.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"true" probability distribution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the random parameter vector is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known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relaxing it requires addressing </a:t>
                </a:r>
                <a:r>
                  <a:rPr lang="en-US" altLang="zh-CN" sz="12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distributional uncertainty.</a:t>
                </a:r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/>
              </a:p>
              <a:p>
                <a:pPr algn="l"/>
                <a:endParaRPr lang="zh-CN" altLang="en-US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75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first consider Stochastic Programming which </a:t>
                </a:r>
                <a:r>
                  <a:rPr lang="en-US" altLang="zh-CN" sz="1800" b="0" i="0" u="none" strike="noStrike" baseline="0">
                    <a:solidFill>
                      <a:srgbClr val="000000"/>
                    </a:solidFill>
                    <a:latin typeface="Times-Roman"/>
                  </a:rPr>
                  <a:t>represents uncertain parameters by a random vector - a classical stochastic optimization: </a:t>
                </a:r>
                <a:r>
                  <a:rPr lang="en-US" altLang="zh-CN"/>
                  <a:t>the </a:t>
                </a:r>
                <a:r>
                  <a:rPr lang="en-US" altLang="zh-CN" i="1">
                    <a:solidFill>
                      <a:srgbClr val="FF0000"/>
                    </a:solidFill>
                  </a:rPr>
                  <a:t>probability distribution </a:t>
                </a:r>
                <a:r>
                  <a:rPr lang="en-US" altLang="zh-CN"/>
                  <a:t>of random parameters is </a:t>
                </a:r>
                <a:r>
                  <a:rPr lang="en-US" altLang="zh-CN" i="1">
                    <a:solidFill>
                      <a:srgbClr val="FF0000"/>
                    </a:solidFill>
                  </a:rPr>
                  <a:t>known</a:t>
                </a:r>
                <a:r>
                  <a:rPr lang="en-US" altLang="zh-CN">
                    <a:solidFill>
                      <a:srgbClr val="FF0000"/>
                    </a:solidFill>
                  </a:rPr>
                  <a:t> </a:t>
                </a:r>
                <a:r>
                  <a:rPr lang="en-US" altLang="zh-CN"/>
                  <a:t>(inferred from the historical data). Objective is to find a decision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/>
                  <a:t>that minimizes a functional of the </a:t>
                </a:r>
                <a:r>
                  <a:rPr lang="en-US" altLang="zh-CN" b="1" i="1">
                    <a:solidFill>
                      <a:srgbClr val="FF0000"/>
                    </a:solidFill>
                  </a:rPr>
                  <a:t>expected cost</a:t>
                </a:r>
                <a:r>
                  <a:rPr lang="en-US" altLang="zh-CN"/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probability distribution of the random parameter vector is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independent of decisions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exogenously given relaxing it requires addressing </a:t>
                </a:r>
                <a:r>
                  <a:rPr lang="en-US" altLang="zh-CN" sz="12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endogenous uncertainty.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"true" probability distribution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the random parameter vector is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known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relaxing it requires addressing </a:t>
                </a:r>
                <a:r>
                  <a:rPr lang="en-US" altLang="zh-CN" sz="12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distributional uncertainty.</a:t>
                </a:r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/>
              </a:p>
              <a:p>
                <a:pPr algn="l"/>
                <a:endParaRPr lang="zh-CN" altLang="en-US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first consider Stochastic Programming which </a:t>
                </a:r>
                <a:r>
                  <a:rPr lang="en-US" altLang="zh-CN" sz="1800" b="0" i="0" u="none" strike="noStrike" baseline="0">
                    <a:solidFill>
                      <a:srgbClr val="000000"/>
                    </a:solidFill>
                    <a:latin typeface="Times-Roman"/>
                  </a:rPr>
                  <a:t>represents uncertain parameters by a random vector - a classical stochastic optimization: </a:t>
                </a:r>
                <a:r>
                  <a:rPr lang="en-US" altLang="zh-CN"/>
                  <a:t>the </a:t>
                </a:r>
                <a:r>
                  <a:rPr lang="en-US" altLang="zh-CN" i="1">
                    <a:solidFill>
                      <a:srgbClr val="FF0000"/>
                    </a:solidFill>
                  </a:rPr>
                  <a:t>probability distribution </a:t>
                </a:r>
                <a:r>
                  <a:rPr lang="en-US" altLang="zh-CN"/>
                  <a:t>of random parameters is </a:t>
                </a:r>
                <a:r>
                  <a:rPr lang="en-US" altLang="zh-CN" i="1">
                    <a:solidFill>
                      <a:srgbClr val="FF0000"/>
                    </a:solidFill>
                  </a:rPr>
                  <a:t>known</a:t>
                </a:r>
                <a:r>
                  <a:rPr lang="en-US" altLang="zh-CN">
                    <a:solidFill>
                      <a:srgbClr val="FF0000"/>
                    </a:solidFill>
                  </a:rPr>
                  <a:t> </a:t>
                </a:r>
                <a:r>
                  <a:rPr lang="en-US" altLang="zh-CN"/>
                  <a:t>(inferred from the historical data). Objective is to find a decision 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𝑥 </a:t>
                </a:r>
                <a:r>
                  <a:rPr lang="en-US" altLang="zh-CN"/>
                  <a:t>that minimizes a functional of the </a:t>
                </a:r>
                <a:r>
                  <a:rPr lang="en-US" altLang="zh-CN" b="1" i="1">
                    <a:solidFill>
                      <a:srgbClr val="FF0000"/>
                    </a:solidFill>
                  </a:rPr>
                  <a:t>expected cost</a:t>
                </a:r>
                <a:r>
                  <a:rPr lang="en-US" altLang="zh-CN"/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probability distribution of the random parameter vector is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independent of decisions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exogenously given relaxing it requires addressing </a:t>
                </a:r>
                <a:r>
                  <a:rPr lang="en-US" altLang="zh-CN" sz="12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endogenous uncertainty.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"true" probability distribution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the random parameter vector is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known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relaxing it requires addressing </a:t>
                </a:r>
                <a:r>
                  <a:rPr lang="en-US" altLang="zh-CN" sz="12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distributional uncertainty.</a:t>
                </a:r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/>
              </a:p>
              <a:p>
                <a:pPr algn="l"/>
                <a:endParaRPr lang="zh-CN" altLang="en-US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31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first consider Stochastic Programming which </a:t>
                </a:r>
                <a:r>
                  <a:rPr lang="en-US" altLang="zh-CN" sz="1800" b="0" i="0" u="none" strike="noStrike" baseline="0">
                    <a:solidFill>
                      <a:srgbClr val="000000"/>
                    </a:solidFill>
                    <a:latin typeface="Times-Roman"/>
                  </a:rPr>
                  <a:t>represents uncertain parameters by a random vector - a classical stochastic optimization: </a:t>
                </a:r>
                <a:r>
                  <a:rPr lang="en-US" altLang="zh-CN"/>
                  <a:t>the </a:t>
                </a:r>
                <a:r>
                  <a:rPr lang="en-US" altLang="zh-CN" i="1">
                    <a:solidFill>
                      <a:srgbClr val="FF0000"/>
                    </a:solidFill>
                  </a:rPr>
                  <a:t>probability distribution </a:t>
                </a:r>
                <a:r>
                  <a:rPr lang="en-US" altLang="zh-CN"/>
                  <a:t>of random parameters is </a:t>
                </a:r>
                <a:r>
                  <a:rPr lang="en-US" altLang="zh-CN" i="1">
                    <a:solidFill>
                      <a:srgbClr val="FF0000"/>
                    </a:solidFill>
                  </a:rPr>
                  <a:t>known</a:t>
                </a:r>
                <a:r>
                  <a:rPr lang="en-US" altLang="zh-CN">
                    <a:solidFill>
                      <a:srgbClr val="FF0000"/>
                    </a:solidFill>
                  </a:rPr>
                  <a:t> </a:t>
                </a:r>
                <a:r>
                  <a:rPr lang="en-US" altLang="zh-CN"/>
                  <a:t>(inferred from the historical data). Objective is to find a decision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/>
                  <a:t>that minimizes a functional of the </a:t>
                </a:r>
                <a:r>
                  <a:rPr lang="en-US" altLang="zh-CN" b="1" i="1">
                    <a:solidFill>
                      <a:srgbClr val="FF0000"/>
                    </a:solidFill>
                  </a:rPr>
                  <a:t>expected cost</a:t>
                </a:r>
                <a:r>
                  <a:rPr lang="en-US" altLang="zh-CN"/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probability distribution of the random parameter vector is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independent of decisions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exogenously given relaxing it requires addressing </a:t>
                </a:r>
                <a:r>
                  <a:rPr lang="en-US" altLang="zh-CN" sz="12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endogenous uncertainty.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"true" probability distribution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the random parameter vector is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known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relaxing it requires addressing </a:t>
                </a:r>
                <a:r>
                  <a:rPr lang="en-US" altLang="zh-CN" sz="12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distributional uncertainty.</a:t>
                </a:r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/>
              </a:p>
              <a:p>
                <a:pPr algn="l"/>
                <a:endParaRPr lang="zh-CN" altLang="en-US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first consider Stochastic Programming which </a:t>
                </a:r>
                <a:r>
                  <a:rPr lang="en-US" altLang="zh-CN" sz="1800" b="0" i="0" u="none" strike="noStrike" baseline="0">
                    <a:solidFill>
                      <a:srgbClr val="000000"/>
                    </a:solidFill>
                    <a:latin typeface="Times-Roman"/>
                  </a:rPr>
                  <a:t>represents uncertain parameters by a random vector - a classical stochastic optimization: </a:t>
                </a:r>
                <a:r>
                  <a:rPr lang="en-US" altLang="zh-CN"/>
                  <a:t>the </a:t>
                </a:r>
                <a:r>
                  <a:rPr lang="en-US" altLang="zh-CN" i="1">
                    <a:solidFill>
                      <a:srgbClr val="FF0000"/>
                    </a:solidFill>
                  </a:rPr>
                  <a:t>probability distribution </a:t>
                </a:r>
                <a:r>
                  <a:rPr lang="en-US" altLang="zh-CN"/>
                  <a:t>of random parameters is </a:t>
                </a:r>
                <a:r>
                  <a:rPr lang="en-US" altLang="zh-CN" i="1">
                    <a:solidFill>
                      <a:srgbClr val="FF0000"/>
                    </a:solidFill>
                  </a:rPr>
                  <a:t>known</a:t>
                </a:r>
                <a:r>
                  <a:rPr lang="en-US" altLang="zh-CN">
                    <a:solidFill>
                      <a:srgbClr val="FF0000"/>
                    </a:solidFill>
                  </a:rPr>
                  <a:t> </a:t>
                </a:r>
                <a:r>
                  <a:rPr lang="en-US" altLang="zh-CN"/>
                  <a:t>(inferred from the historical data). Objective is to find a decision 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𝑥 </a:t>
                </a:r>
                <a:r>
                  <a:rPr lang="en-US" altLang="zh-CN"/>
                  <a:t>that minimizes a functional of the </a:t>
                </a:r>
                <a:r>
                  <a:rPr lang="en-US" altLang="zh-CN" b="1" i="1">
                    <a:solidFill>
                      <a:srgbClr val="FF0000"/>
                    </a:solidFill>
                  </a:rPr>
                  <a:t>expected cost</a:t>
                </a:r>
                <a:r>
                  <a:rPr lang="en-US" altLang="zh-CN"/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probability distribution of the random parameter vector is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independent of decisions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exogenously given relaxing it requires addressing </a:t>
                </a:r>
                <a:r>
                  <a:rPr lang="en-US" altLang="zh-CN" sz="12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endogenous uncertainty.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"true" probability distribution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the random parameter vector is </a:t>
                </a:r>
                <a:r>
                  <a:rPr lang="en-US" altLang="zh-CN" sz="1200" b="0" i="0" u="none" strike="noStrike" baseline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known </a:t>
                </a:r>
                <a:r>
                  <a:rPr lang="en-US" altLang="zh-CN" sz="12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relaxing it requires addressing </a:t>
                </a:r>
                <a:r>
                  <a:rPr lang="en-US" altLang="zh-CN" sz="12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distributional uncertainty.</a:t>
                </a:r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/>
              </a:p>
              <a:p>
                <a:pPr algn="l"/>
                <a:endParaRPr lang="zh-CN" altLang="en-US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852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And finally I will give some conclusions.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DRO accounts for the fact that one is never able to exactly specify a </a:t>
            </a:r>
            <a:r>
              <a:rPr lang="en-US" altLang="zh-C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distribution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 in practice.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Distributionally</a:t>
            </a:r>
            <a:r>
              <a:rPr lang="en-US" altLang="zh-C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itchFamily="34" charset="0"/>
              </a:rPr>
              <a:t>robust chance constraints 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  <a:sym typeface="Calibri" pitchFamily="34" charset="0"/>
              </a:rPr>
              <a:t>can be conservatively approximated by </a:t>
            </a:r>
            <a:r>
              <a:rPr lang="en-US" altLang="zh-C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itchFamily="34" charset="0"/>
              </a:rPr>
              <a:t>worst-case </a:t>
            </a:r>
            <a:r>
              <a:rPr lang="en-US" altLang="zh-CN" sz="12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itchFamily="34" charset="0"/>
              </a:rPr>
              <a:t>CVaR</a:t>
            </a:r>
            <a:r>
              <a:rPr lang="en-US" altLang="zh-C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itchFamily="34" charset="0"/>
              </a:rPr>
              <a:t> constraints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  <a:sym typeface="Calibri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Wasserstein </a:t>
            </a:r>
            <a:r>
              <a:rPr lang="en-US" altLang="zh-CN" sz="12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distributionally</a:t>
            </a:r>
            <a:r>
              <a:rPr lang="en-US" altLang="zh-C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robust problems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 can often be reformulated as (or tightly approximated by) finite convex programs </a:t>
            </a:r>
            <a:r>
              <a:rPr lang="en-US" altLang="zh-CN" sz="1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within a certain </a:t>
            </a:r>
            <a:r>
              <a:rPr lang="en-US" altLang="zh-CN" sz="12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Wasserstein distance </a:t>
            </a:r>
            <a:r>
              <a:rPr lang="en-US" altLang="zh-CN" sz="1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from the empirical distribution constructed from training samples</a:t>
            </a:r>
            <a:r>
              <a:rPr lang="en-US" altLang="zh-CN" sz="1200" b="0" i="0" u="none" strike="noStrike" baseline="0">
                <a:latin typeface="SFSS1095"/>
              </a:rPr>
              <a:t>.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983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 in Oil &amp;amp; Gas - A Transformative Force</a:t>
            </a:r>
          </a:p>
          <a:p>
            <a:r>
              <a:rPr lang="en-US"/>
              <a:t> The Power of Artificial Intelligence</a:t>
            </a:r>
            <a:endParaRPr lang="en-US">
              <a:ea typeface="等线"/>
            </a:endParaRPr>
          </a:p>
          <a:p>
            <a:r>
              <a:rPr lang="en-US"/>
              <a:t> Exploring AI&amp;#39;s transformative influence across industries</a:t>
            </a:r>
            <a:endParaRPr lang="en-US">
              <a:ea typeface="等线"/>
            </a:endParaRPr>
          </a:p>
          <a:p>
            <a:r>
              <a:rPr lang="en-US"/>
              <a:t> AI&amp;#39;s Potential Impact on Oil &amp;amp; Gas</a:t>
            </a:r>
            <a:endParaRPr lang="en-US">
              <a:ea typeface="等线"/>
            </a:endParaRPr>
          </a:p>
          <a:p>
            <a:r>
              <a:rPr lang="en-US"/>
              <a:t> Discussing how AI can revolutionize processes</a:t>
            </a:r>
            <a:endParaRPr lang="en-US">
              <a:ea typeface="等线"/>
            </a:endParaRPr>
          </a:p>
          <a:p>
            <a:r>
              <a:rPr lang="en-US"/>
              <a:t> Benefits of AI Adoption</a:t>
            </a:r>
            <a:endParaRPr lang="en-US">
              <a:ea typeface="等线"/>
            </a:endParaRPr>
          </a:p>
          <a:p>
            <a:r>
              <a:rPr lang="en-US"/>
              <a:t> Highlighting the advantages, including efficiency, safety, sustainability, and cost</a:t>
            </a:r>
            <a:endParaRPr lang="en-US">
              <a:ea typeface="等线"/>
            </a:endParaRPr>
          </a:p>
          <a:p>
            <a:r>
              <a:rPr lang="en-US"/>
              <a:t>savings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705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693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This presentation includes four parts. The first part is </a:t>
            </a:r>
            <a:r>
              <a:rPr lang="en-US" altLang="zh-CN" sz="1200" b="1" err="1">
                <a:solidFill>
                  <a:srgbClr val="7030A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Distributionally</a:t>
            </a:r>
            <a:r>
              <a:rPr lang="en-US" altLang="zh-CN" sz="1200" b="1">
                <a:solidFill>
                  <a:srgbClr val="7030A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Robust Optimization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533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739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690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894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DE4F-5AAA-4AFF-9541-2140997E457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798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863C32-2DA1-428E-89CE-D80497EBD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C2BCACC-8913-4961-949D-F9D0E1404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923213-962E-4B4A-AC5B-0369F112F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63D4E0-7EDE-4A2E-B297-13F438DA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21442" y="6497754"/>
            <a:ext cx="401425" cy="298974"/>
          </a:xfrm>
        </p:spPr>
        <p:txBody>
          <a:bodyPr/>
          <a:lstStyle>
            <a:lvl1pPr>
              <a:defRPr sz="18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71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432B3B-FB33-45A9-9079-F64B426DD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C99779D-CC1D-4ED9-96FC-E058A74B7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AD5206-D546-4794-9FA1-83775640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7892BD-4626-431A-87DB-6B66D28CB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BD0445-666D-4154-8122-14F694560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886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7C483EC-A58E-4B70-81BA-6067D8516D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4FD3DC-F3AB-4E74-896A-A9FA9C284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B8A09A-BA86-4AEA-AFD5-4B001112A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CED0B7-5394-4535-BB37-1E03CAEF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DB6023-97A5-48CA-8A9B-82B3D574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700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F892E0-02F9-4F31-9DED-0D3B3D00F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07D566-2277-4AF4-B0D6-4C7DD045C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45A99-D007-4525-AB3E-B01807017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5A6D77-CBA4-4E85-97FC-A207A9241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202FB8-3DA7-451B-B15C-FF0872493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402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2D7CBC-FB9B-4C3A-990A-C766DFE3A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A8929F-E2E7-4B73-A241-FD60A58C0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7025E8-456B-49FC-B87F-DFC779DC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20FB00-C721-433A-94E6-6B56A9BE6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518D7B-BC2A-4346-B822-CCADA596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675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93DDA9-1CD3-4372-A352-AF3310DA7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0E66D3-647C-40E2-9084-989176A53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2EE3C9-08C8-42F7-BBF4-49140262C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4B1C9A-E700-4437-82A3-5B660F1E4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2D9278B-BC4B-4C2F-B19D-4B8DF7274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CA859B-F682-41F1-B24C-49ACDF79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051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989CB7-62D4-4C3E-8D0F-060DF43A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B49C7-81F3-4140-8E85-58A01FDC4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1DD41E-7534-4079-9CE2-ADCBA91F3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C1F56F2-EC73-4608-8008-E26F4DEFC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FC8E9C-0288-4AD4-AA5C-CF0485A7F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248483D-C348-4E3D-BFAC-CED1851BF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71B2DE4-E285-4E74-B930-7246D182B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BCA231-BDEE-4055-BC2E-6DCEBB3D4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42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5E7DE3-3F12-48F3-ACF3-0417618E5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CD88884-5A08-4932-8787-24E226DF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DEC5FA-D746-4ADF-B18A-BBE2E82E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745196-95E7-4161-B3B5-665C0765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48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B8704D3-80A8-4BAB-BAE3-8B4E92B8FB75}"/>
              </a:ext>
            </a:extLst>
          </p:cNvPr>
          <p:cNvGrpSpPr/>
          <p:nvPr userDrawn="1"/>
        </p:nvGrpSpPr>
        <p:grpSpPr>
          <a:xfrm>
            <a:off x="3203" y="121289"/>
            <a:ext cx="9419577" cy="682068"/>
            <a:chOff x="3203" y="121289"/>
            <a:chExt cx="9165441" cy="682068"/>
          </a:xfrm>
        </p:grpSpPr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5D12ADBE-B319-4736-9A16-619720A816A7}"/>
                </a:ext>
              </a:extLst>
            </p:cNvPr>
            <p:cNvSpPr/>
            <p:nvPr/>
          </p:nvSpPr>
          <p:spPr>
            <a:xfrm rot="10800000">
              <a:off x="3203" y="121289"/>
              <a:ext cx="9165439" cy="682068"/>
            </a:xfrm>
            <a:prstGeom prst="rect">
              <a:avLst/>
            </a:prstGeom>
            <a:solidFill>
              <a:srgbClr val="7B12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3A5F844A-A428-45A5-A5E4-3ADA9F9CA316}"/>
                </a:ext>
              </a:extLst>
            </p:cNvPr>
            <p:cNvSpPr/>
            <p:nvPr/>
          </p:nvSpPr>
          <p:spPr>
            <a:xfrm rot="10800000">
              <a:off x="3205" y="159041"/>
              <a:ext cx="9165439" cy="608225"/>
            </a:xfrm>
            <a:prstGeom prst="rect">
              <a:avLst/>
            </a:prstGeom>
            <a:solidFill>
              <a:srgbClr val="C3092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5DAEC95-C503-4EDC-89FE-451C9A59BE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823" y="67878"/>
            <a:ext cx="2431576" cy="789013"/>
          </a:xfrm>
          <a:prstGeom prst="rect">
            <a:avLst/>
          </a:prstGeom>
        </p:spPr>
      </p:pic>
      <p:sp>
        <p:nvSpPr>
          <p:cNvPr id="10" name="日期占位符 6">
            <a:extLst>
              <a:ext uri="{FF2B5EF4-FFF2-40B4-BE49-F238E27FC236}">
                <a16:creationId xmlns:a16="http://schemas.microsoft.com/office/drawing/2014/main" id="{ADF758CD-CCDE-4A2F-9867-7222199CA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灯片编号占位符 8">
            <a:extLst>
              <a:ext uri="{FF2B5EF4-FFF2-40B4-BE49-F238E27FC236}">
                <a16:creationId xmlns:a16="http://schemas.microsoft.com/office/drawing/2014/main" id="{5F8A1911-8CFA-43CD-BF31-B3245278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9" y="6384631"/>
            <a:ext cx="2743200" cy="365125"/>
          </a:xfrm>
        </p:spPr>
        <p:txBody>
          <a:bodyPr/>
          <a:lstStyle>
            <a:lvl1pPr>
              <a:defRPr sz="1600" b="1" i="0" baseline="0"/>
            </a:lvl1pPr>
          </a:lstStyle>
          <a:p>
            <a:fld id="{4760F0FC-AD0F-4770-B8B3-8B319AEAE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42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C10D88-DDDA-412E-9ECC-136D06202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EEE604-300C-471B-830B-41A78F3D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3571547-E764-49E6-ACE2-3EEAF6183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E06043-2524-46B2-959C-6B281F4BD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0A3E18-C64B-4E3E-B6C9-48F5279A8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3AA175-20C2-41BD-85F8-7EEE47206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39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6C1D5A-3154-4ED8-AFE8-325E0519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DA12B0-7F72-4B3E-8419-5C20B0FD62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A7A8FC-A7E0-4A88-AEDC-42DE596DA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24F4BD-B3AA-414F-AEDE-5BC7285C2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0D6E4A-B59F-4F1F-9E33-FF378593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B1A44D-1676-41D5-8234-CD1B8D47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46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EC2D70-6C47-4BBC-960D-6BBFCFC2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D66CE3-F9CA-4104-AFC6-CEAEBB13D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59919B-6119-4D36-AD54-111C74CEB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88BF8E-80FE-47B7-B62A-45CFB0FA68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130699-F7AD-46BC-A77F-267F87CC9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0F0FC-AD0F-4770-B8B3-8B319AEAE5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91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hyperlink" Target="http://images.google.com/imgres?imgurl=http://content.answers.com/main/content/wp/en/e/ec/University_of_Houston_Logo.jpg&amp;imgrefurl=http://www.answers.com/topic/university-of-houston&amp;h=83&amp;w=120&amp;sz=10&amp;hl=en&amp;start=9&amp;um=1&amp;usg=__ndURctdQ6wAbbg_GjV38pXxHS7U=&amp;tbnid=HMEGXKmAqkMYXM:&amp;tbnh=61&amp;tbnw=88&amp;prev=/images?q=UH+logo&amp;um=1&amp;hl=en&amp;sa=N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7I0Qt7GALV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190/image2022-3745281.1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ss.umich.edu/publications/factsheets/energy/us-energy-system-factsheet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pe.org/en/industry/history/timeline/" TargetMode="External"/><Relationship Id="rId4" Type="http://schemas.openxmlformats.org/officeDocument/2006/relationships/hyperlink" Target="https://www.iea.org/energy-system/fossil-fuels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architecture/mlops-continuous-delivery-and-automation-pipelines-in-machine-learni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HnoYATP primary_WHITE.png">
            <a:extLst>
              <a:ext uri="{FF2B5EF4-FFF2-40B4-BE49-F238E27FC236}">
                <a16:creationId xmlns:a16="http://schemas.microsoft.com/office/drawing/2014/main" id="{BB942D19-3626-43E0-A9BF-8474C97DE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6132514"/>
            <a:ext cx="142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0">
            <a:extLst>
              <a:ext uri="{FF2B5EF4-FFF2-40B4-BE49-F238E27FC236}">
                <a16:creationId xmlns:a16="http://schemas.microsoft.com/office/drawing/2014/main" id="{DCF58A63-0742-4CED-AE37-D5608366F046}"/>
              </a:ext>
            </a:extLst>
          </p:cNvPr>
          <p:cNvSpPr/>
          <p:nvPr/>
        </p:nvSpPr>
        <p:spPr>
          <a:xfrm>
            <a:off x="1524000" y="0"/>
            <a:ext cx="1892300" cy="6858000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3111191E-C41A-448F-9653-1E44BE54F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6303964"/>
            <a:ext cx="97472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3">
            <a:extLst>
              <a:ext uri="{FF2B5EF4-FFF2-40B4-BE49-F238E27FC236}">
                <a16:creationId xmlns:a16="http://schemas.microsoft.com/office/drawing/2014/main" id="{7D07F97B-820F-4CD4-BF41-798FEFD18DD4}"/>
              </a:ext>
            </a:extLst>
          </p:cNvPr>
          <p:cNvSpPr/>
          <p:nvPr/>
        </p:nvSpPr>
        <p:spPr>
          <a:xfrm>
            <a:off x="1524000" y="2292350"/>
            <a:ext cx="1892300" cy="763588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54">
            <a:extLst>
              <a:ext uri="{FF2B5EF4-FFF2-40B4-BE49-F238E27FC236}">
                <a16:creationId xmlns:a16="http://schemas.microsoft.com/office/drawing/2014/main" id="{E24438E0-9954-4F19-9927-1B2233797071}"/>
              </a:ext>
            </a:extLst>
          </p:cNvPr>
          <p:cNvSpPr/>
          <p:nvPr/>
        </p:nvSpPr>
        <p:spPr>
          <a:xfrm>
            <a:off x="1524000" y="763589"/>
            <a:ext cx="1892300" cy="763587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56">
            <a:extLst>
              <a:ext uri="{FF2B5EF4-FFF2-40B4-BE49-F238E27FC236}">
                <a16:creationId xmlns:a16="http://schemas.microsoft.com/office/drawing/2014/main" id="{5857E422-4DFF-4455-8941-F607BB7265C2}"/>
              </a:ext>
            </a:extLst>
          </p:cNvPr>
          <p:cNvSpPr/>
          <p:nvPr/>
        </p:nvSpPr>
        <p:spPr>
          <a:xfrm>
            <a:off x="1524000" y="5330825"/>
            <a:ext cx="1892300" cy="763588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57">
            <a:extLst>
              <a:ext uri="{FF2B5EF4-FFF2-40B4-BE49-F238E27FC236}">
                <a16:creationId xmlns:a16="http://schemas.microsoft.com/office/drawing/2014/main" id="{63BA7A21-BDCD-4A86-AF5C-A516D47B46DA}"/>
              </a:ext>
            </a:extLst>
          </p:cNvPr>
          <p:cNvSpPr/>
          <p:nvPr/>
        </p:nvSpPr>
        <p:spPr>
          <a:xfrm>
            <a:off x="1524000" y="3821114"/>
            <a:ext cx="1892300" cy="763587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885CE75-5B4B-442F-A53A-AE84C3B06467}"/>
              </a:ext>
            </a:extLst>
          </p:cNvPr>
          <p:cNvSpPr txBox="1"/>
          <p:nvPr/>
        </p:nvSpPr>
        <p:spPr>
          <a:xfrm>
            <a:off x="3514004" y="660172"/>
            <a:ext cx="8677996" cy="32643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/>
                <a:ea typeface="微软雅黑 Light" panose="020B0502040204020203" pitchFamily="34" charset="-122"/>
                <a:cs typeface="Arial"/>
              </a:rPr>
              <a:t>AI Transforming the Past and Future of Oil &amp; Gas:</a:t>
            </a:r>
            <a:r>
              <a:rPr lang="en-US" sz="2800" b="1" dirty="0">
                <a:solidFill>
                  <a:srgbClr val="7030A0"/>
                </a:solidFill>
                <a:latin typeface="Arial"/>
                <a:ea typeface="微软雅黑 Light" panose="020B0502040204020203" pitchFamily="34" charset="-122"/>
                <a:cs typeface="Arial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rial"/>
                <a:ea typeface="微软雅黑 Light" panose="020B0502040204020203" pitchFamily="34" charset="-122"/>
                <a:cs typeface="Arial"/>
              </a:rPr>
              <a:t>Enhanced </a:t>
            </a:r>
            <a:r>
              <a:rPr lang="en-US" sz="2400" b="1">
                <a:solidFill>
                  <a:srgbClr val="7030A0"/>
                </a:solidFill>
                <a:latin typeface="Arial"/>
                <a:ea typeface="微软雅黑 Light" panose="020B0502040204020203" pitchFamily="34" charset="-122"/>
                <a:cs typeface="Arial"/>
              </a:rPr>
              <a:t>Sub-surface Imaging and </a:t>
            </a:r>
            <a:r>
              <a:rPr lang="en-US" sz="2400" b="1" dirty="0">
                <a:solidFill>
                  <a:srgbClr val="7030A0"/>
                </a:solidFill>
                <a:latin typeface="Arial"/>
                <a:ea typeface="微软雅黑 Light" panose="020B0502040204020203" pitchFamily="34" charset="-122"/>
                <a:cs typeface="Arial"/>
              </a:rPr>
              <a:t>Carbon Monitoring, with Data-Driven Optimization and Machine Learning</a:t>
            </a:r>
            <a:endParaRPr lang="en-US" sz="1400" dirty="0">
              <a:solidFill>
                <a:srgbClr val="7030A0"/>
              </a:solidFill>
            </a:endParaRPr>
          </a:p>
          <a:p>
            <a:pPr algn="ctr">
              <a:lnSpc>
                <a:spcPct val="150000"/>
              </a:lnSpc>
            </a:pPr>
            <a:br>
              <a:rPr lang="en-US" dirty="0"/>
            </a:br>
            <a:endParaRPr lang="en-US" dirty="0"/>
          </a:p>
          <a:p>
            <a:pPr algn="ctr">
              <a:lnSpc>
                <a:spcPct val="150000"/>
              </a:lnSpc>
            </a:pPr>
            <a:endParaRPr lang="en-US" altLang="zh-CN" sz="2900" b="1" dirty="0">
              <a:solidFill>
                <a:srgbClr val="7030A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8" name="灯片编号占位符 1">
            <a:extLst>
              <a:ext uri="{FF2B5EF4-FFF2-40B4-BE49-F238E27FC236}">
                <a16:creationId xmlns:a16="http://schemas.microsoft.com/office/drawing/2014/main" id="{0B1294BC-8F97-4F1F-905D-460055D4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9" y="6384631"/>
            <a:ext cx="2743200" cy="365125"/>
          </a:xfrm>
        </p:spPr>
        <p:txBody>
          <a:bodyPr/>
          <a:lstStyle/>
          <a:p>
            <a:fld id="{4760F0FC-AD0F-4770-B8B3-8B319AEAE5E5}" type="slidenum">
              <a:rPr lang="zh-CN" altLang="en-US" sz="1600" smtClean="0"/>
              <a:pPr/>
              <a:t>1</a:t>
            </a:fld>
            <a:endParaRPr lang="zh-CN" altLang="en-US" sz="160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040A559-B298-4886-9C91-27EE4B80EA50}"/>
              </a:ext>
            </a:extLst>
          </p:cNvPr>
          <p:cNvSpPr txBox="1"/>
          <p:nvPr/>
        </p:nvSpPr>
        <p:spPr>
          <a:xfrm>
            <a:off x="4585609" y="4747987"/>
            <a:ext cx="6534785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CN" sz="2400" dirty="0">
                <a:latin typeface="Times New Roman"/>
                <a:ea typeface="等线"/>
                <a:cs typeface="Times New Roman"/>
              </a:rPr>
              <a:t>Zhu Han</a:t>
            </a:r>
          </a:p>
          <a:p>
            <a:pPr algn="ctr"/>
            <a:r>
              <a:rPr lang="en-US" altLang="zh-CN" sz="2400" dirty="0">
                <a:latin typeface="Times New Roman"/>
                <a:ea typeface="等线"/>
                <a:cs typeface="Times New Roman"/>
              </a:rPr>
              <a:t>John and Rebecca </a:t>
            </a:r>
            <a:r>
              <a:rPr lang="en-US" altLang="zh-CN" sz="2400" dirty="0" err="1">
                <a:latin typeface="Times New Roman"/>
                <a:ea typeface="等线"/>
                <a:cs typeface="Times New Roman"/>
              </a:rPr>
              <a:t>Moores</a:t>
            </a:r>
            <a:r>
              <a:rPr lang="en-US" altLang="zh-CN" sz="2400" dirty="0">
                <a:latin typeface="Times New Roman"/>
                <a:ea typeface="等线"/>
                <a:cs typeface="Times New Roman"/>
              </a:rPr>
              <a:t> Professor</a:t>
            </a:r>
          </a:p>
          <a:p>
            <a:pPr algn="ctr"/>
            <a:r>
              <a:rPr lang="en-US" altLang="zh-CN" sz="2400" dirty="0">
                <a:latin typeface="Times New Roman"/>
                <a:ea typeface="等线"/>
                <a:cs typeface="Times New Roman"/>
              </a:rPr>
              <a:t>Electrical and Computer Engineering Department</a:t>
            </a:r>
          </a:p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Houston</a:t>
            </a:r>
          </a:p>
        </p:txBody>
      </p:sp>
      <p:pic>
        <p:nvPicPr>
          <p:cNvPr id="16" name="Picture 12" descr="http://tbn0.google.com/images?q=tbn:HMEGXKmAqkMYXM:http://content.answers.com/main/content/wp/en/e/ec/University_of_Houston_Logo.jpg">
            <a:hlinkClick r:id="rId5"/>
            <a:extLst>
              <a:ext uri="{FF2B5EF4-FFF2-40B4-BE49-F238E27FC236}">
                <a16:creationId xmlns:a16="http://schemas.microsoft.com/office/drawing/2014/main" id="{9CDF37C6-A0D7-FA4E-BF4E-7CCDBC64F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811" y="3158552"/>
            <a:ext cx="1071538" cy="1000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056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DE6B79-4156-BC72-095B-3277EED0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14" y="2126673"/>
            <a:ext cx="2743200" cy="2743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BC560C-FD27-A4C7-9BBC-C6FFBEFC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C8CAD5-0864-5BE2-DBBC-D2587F11D71F}"/>
              </a:ext>
            </a:extLst>
          </p:cNvPr>
          <p:cNvSpPr txBox="1"/>
          <p:nvPr/>
        </p:nvSpPr>
        <p:spPr>
          <a:xfrm>
            <a:off x="622567" y="1071149"/>
            <a:ext cx="107293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b="1">
                <a:solidFill>
                  <a:srgbClr val="7030A0"/>
                </a:solidFill>
                <a:latin typeface="Times New Roman"/>
                <a:ea typeface="等线"/>
                <a:cs typeface="Times New Roman"/>
              </a:rPr>
              <a:t>How AI helps improve Safety</a:t>
            </a: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BD4D8AA8-EBA3-F3F9-4E6E-458448AEB4D0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Industrial </a:t>
            </a:r>
            <a:r>
              <a:rPr lang="en-US" sz="3600" b="1">
                <a:solidFill>
                  <a:schemeClr val="bg1"/>
                </a:solidFill>
                <a:latin typeface="Times New Roman"/>
                <a:cs typeface="Times New Roman"/>
              </a:rPr>
              <a:t>AI cases-real data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29EBD64E-EFD9-5C01-6279-7D405F6C1FFD}"/>
              </a:ext>
            </a:extLst>
          </p:cNvPr>
          <p:cNvSpPr txBox="1"/>
          <p:nvPr/>
        </p:nvSpPr>
        <p:spPr>
          <a:xfrm>
            <a:off x="1201644" y="1894512"/>
            <a:ext cx="493521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rial"/>
                <a:cs typeface="Arial"/>
              </a:rPr>
              <a:t>Predictive </a:t>
            </a:r>
            <a:r>
              <a:rPr lang="en-US" b="1">
                <a:latin typeface="Arial"/>
                <a:ea typeface="+mn-lt"/>
                <a:cs typeface="Arial"/>
              </a:rPr>
              <a:t>maintenance</a:t>
            </a:r>
            <a:endParaRPr lang="en-US" sz="2400" b="1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95A96B84-7086-D906-B7C2-8E3C5FE72C9A}"/>
              </a:ext>
            </a:extLst>
          </p:cNvPr>
          <p:cNvSpPr/>
          <p:nvPr/>
        </p:nvSpPr>
        <p:spPr>
          <a:xfrm>
            <a:off x="899728" y="4393199"/>
            <a:ext cx="4294114" cy="14773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b="1">
                <a:ea typeface="+mn-lt"/>
                <a:cs typeface="+mn-lt"/>
              </a:rPr>
              <a:t>Based on the vibration sensor signal pattern recognition, AI can help prevent the risk of catastrophic caused by operation failure and reduce downtime. </a:t>
            </a:r>
            <a:endParaRPr lang="en-US"/>
          </a:p>
        </p:txBody>
      </p:sp>
      <p:pic>
        <p:nvPicPr>
          <p:cNvPr id="10" name="Picture 9" descr="A colorful waves on a black background&#10;&#10;Description automatically generated">
            <a:extLst>
              <a:ext uri="{FF2B5EF4-FFF2-40B4-BE49-F238E27FC236}">
                <a16:creationId xmlns:a16="http://schemas.microsoft.com/office/drawing/2014/main" id="{2C1FA1E1-25A2-E75F-6255-71D5F0476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1" t="23415" r="-230" b="407"/>
          <a:stretch/>
        </p:blipFill>
        <p:spPr>
          <a:xfrm>
            <a:off x="3157737" y="3221732"/>
            <a:ext cx="2118291" cy="923580"/>
          </a:xfrm>
          <a:prstGeom prst="rect">
            <a:avLst/>
          </a:prstGeom>
        </p:spPr>
      </p:pic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41C6137E-F5FD-9E18-2E82-6012670F3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6318" y="2737532"/>
            <a:ext cx="507581" cy="51387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4850275-0B80-C195-FD2D-C1252CDF36BB}"/>
              </a:ext>
            </a:extLst>
          </p:cNvPr>
          <p:cNvSpPr/>
          <p:nvPr/>
        </p:nvSpPr>
        <p:spPr>
          <a:xfrm>
            <a:off x="6741811" y="2232785"/>
            <a:ext cx="4767222" cy="126832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303133"/>
                </a:solidFill>
              </a:rPr>
              <a:t>Drill Corrosion Detection and Maintenance</a:t>
            </a:r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535FE46-1780-C18D-A722-16178B17423B}"/>
              </a:ext>
            </a:extLst>
          </p:cNvPr>
          <p:cNvSpPr/>
          <p:nvPr/>
        </p:nvSpPr>
        <p:spPr>
          <a:xfrm>
            <a:off x="6741809" y="3920520"/>
            <a:ext cx="4918363" cy="159579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303133"/>
                </a:solidFill>
              </a:rPr>
              <a:t>Pump/Vessel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b="1">
                <a:solidFill>
                  <a:srgbClr val="303133"/>
                </a:solidFill>
              </a:rPr>
              <a:t>/Tank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b="1">
                <a:solidFill>
                  <a:srgbClr val="303133"/>
                </a:solidFill>
              </a:rPr>
              <a:t>/Plant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b="1">
                <a:solidFill>
                  <a:srgbClr val="303133"/>
                </a:solidFill>
              </a:rPr>
              <a:t>/Pipeline Condition Monitoring</a:t>
            </a:r>
            <a:endParaRPr lang="en-US">
              <a:ea typeface="等线"/>
            </a:endParaRPr>
          </a:p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9C1AF96-6804-82BC-0DEF-EE59AE8171D9}"/>
              </a:ext>
            </a:extLst>
          </p:cNvPr>
          <p:cNvSpPr/>
          <p:nvPr/>
        </p:nvSpPr>
        <p:spPr>
          <a:xfrm>
            <a:off x="5604793" y="3314070"/>
            <a:ext cx="976115" cy="755702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634CAFD-FC2B-4BE0-9BC1-76B8AC809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74" t="30555" r="44156" b="17592"/>
          <a:stretch/>
        </p:blipFill>
        <p:spPr>
          <a:xfrm>
            <a:off x="528309" y="792585"/>
            <a:ext cx="4810734" cy="472022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F81298-0DEE-A580-37B3-2C121FBD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5FDA0A3-70C2-98DC-C816-64C0087ECFAA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Industrial </a:t>
            </a:r>
            <a:r>
              <a:rPr lang="en-US" sz="3600" b="1">
                <a:solidFill>
                  <a:schemeClr val="bg1"/>
                </a:solidFill>
                <a:latin typeface="Times New Roman"/>
                <a:cs typeface="Times New Roman"/>
              </a:rPr>
              <a:t>AI cases-Simulated data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7E04BD-61C8-E8AA-F8C5-77B2690542B2}"/>
              </a:ext>
            </a:extLst>
          </p:cNvPr>
          <p:cNvSpPr/>
          <p:nvPr/>
        </p:nvSpPr>
        <p:spPr>
          <a:xfrm>
            <a:off x="6292282" y="3368570"/>
            <a:ext cx="1922745" cy="62792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等线"/>
              </a:rPr>
              <a:t>Digital twin/Simulator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7FAECB-85CA-CA5D-AF2C-D812523970EE}"/>
              </a:ext>
            </a:extLst>
          </p:cNvPr>
          <p:cNvSpPr/>
          <p:nvPr/>
        </p:nvSpPr>
        <p:spPr>
          <a:xfrm>
            <a:off x="9392428" y="5099798"/>
            <a:ext cx="2143158" cy="86093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等线"/>
              </a:rPr>
              <a:t>Real-life measured sensor data</a:t>
            </a:r>
          </a:p>
          <a:p>
            <a:pPr algn="ctr"/>
            <a:r>
              <a:rPr lang="en-US">
                <a:ea typeface="等线"/>
              </a:rPr>
              <a:t>(partial)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589EF6-58FD-0AE9-55C0-1264055FC4CD}"/>
              </a:ext>
            </a:extLst>
          </p:cNvPr>
          <p:cNvSpPr/>
          <p:nvPr/>
        </p:nvSpPr>
        <p:spPr>
          <a:xfrm>
            <a:off x="9530677" y="2217593"/>
            <a:ext cx="2136861" cy="42640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等线"/>
              </a:rPr>
              <a:t>Inverse methods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C4835B-961A-713B-46C9-BF633441D045}"/>
              </a:ext>
            </a:extLst>
          </p:cNvPr>
          <p:cNvSpPr/>
          <p:nvPr/>
        </p:nvSpPr>
        <p:spPr>
          <a:xfrm>
            <a:off x="9326745" y="999760"/>
            <a:ext cx="2684745" cy="86093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+mn-lt"/>
                <a:cs typeface="+mn-lt"/>
              </a:rPr>
              <a:t>More accurate unmeasurable </a:t>
            </a:r>
          </a:p>
          <a:p>
            <a:pPr algn="ctr"/>
            <a:r>
              <a:rPr lang="en-US">
                <a:ea typeface="+mn-lt"/>
                <a:cs typeface="+mn-lt"/>
              </a:rPr>
              <a:t>environment parameters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F34319-F813-BB8C-1033-4266FDCB3997}"/>
              </a:ext>
            </a:extLst>
          </p:cNvPr>
          <p:cNvSpPr/>
          <p:nvPr/>
        </p:nvSpPr>
        <p:spPr>
          <a:xfrm>
            <a:off x="6270035" y="1715264"/>
            <a:ext cx="1922744" cy="119470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等线"/>
              </a:rPr>
              <a:t>Approximated unmeasurable </a:t>
            </a:r>
            <a:endParaRPr lang="en-US"/>
          </a:p>
          <a:p>
            <a:pPr algn="ctr"/>
            <a:r>
              <a:rPr lang="en-US">
                <a:ea typeface="等线"/>
              </a:rPr>
              <a:t>environment parameters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7D1FFA-2F62-4C4E-F037-53EB3DADD269}"/>
              </a:ext>
            </a:extLst>
          </p:cNvPr>
          <p:cNvSpPr/>
          <p:nvPr/>
        </p:nvSpPr>
        <p:spPr>
          <a:xfrm>
            <a:off x="6223243" y="4412781"/>
            <a:ext cx="1916448" cy="8231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等线"/>
              </a:rPr>
              <a:t>Simulated sensor data</a:t>
            </a:r>
          </a:p>
          <a:p>
            <a:pPr algn="ctr"/>
            <a:r>
              <a:rPr lang="en-US">
                <a:ea typeface="等线"/>
              </a:rPr>
              <a:t>(full)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E19832-6A82-F031-DFED-37901C96688B}"/>
              </a:ext>
            </a:extLst>
          </p:cNvPr>
          <p:cNvSpPr/>
          <p:nvPr/>
        </p:nvSpPr>
        <p:spPr>
          <a:xfrm>
            <a:off x="6322829" y="1024951"/>
            <a:ext cx="1815689" cy="58384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等线"/>
              </a:rPr>
              <a:t>Optimal decision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359780-5EF8-84DB-DB7C-ACA8592E930A}"/>
              </a:ext>
            </a:extLst>
          </p:cNvPr>
          <p:cNvSpPr/>
          <p:nvPr/>
        </p:nvSpPr>
        <p:spPr>
          <a:xfrm>
            <a:off x="9530678" y="4157229"/>
            <a:ext cx="2136860" cy="49568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等线"/>
              </a:rPr>
              <a:t>ML model</a:t>
            </a:r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DAE726-5C08-FF7C-CE40-EC3FFF74785E}"/>
              </a:ext>
            </a:extLst>
          </p:cNvPr>
          <p:cNvCxnSpPr/>
          <p:nvPr/>
        </p:nvCxnSpPr>
        <p:spPr>
          <a:xfrm flipV="1">
            <a:off x="8258567" y="4654497"/>
            <a:ext cx="1248169" cy="50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3AE4788-A04F-1945-40F3-7C94D74F204E}"/>
              </a:ext>
            </a:extLst>
          </p:cNvPr>
          <p:cNvSpPr txBox="1"/>
          <p:nvPr/>
        </p:nvSpPr>
        <p:spPr>
          <a:xfrm>
            <a:off x="8533140" y="4224063"/>
            <a:ext cx="7005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等线"/>
              </a:rPr>
              <a:t>Train</a:t>
            </a:r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8BB379-59FF-D69E-4F89-4E0E3008C242}"/>
              </a:ext>
            </a:extLst>
          </p:cNvPr>
          <p:cNvCxnSpPr>
            <a:cxnSpLocks/>
          </p:cNvCxnSpPr>
          <p:nvPr/>
        </p:nvCxnSpPr>
        <p:spPr>
          <a:xfrm flipH="1" flipV="1">
            <a:off x="10564720" y="4648199"/>
            <a:ext cx="5037" cy="4458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D72D01E-AB75-774D-BA3C-F2EA495FC686}"/>
              </a:ext>
            </a:extLst>
          </p:cNvPr>
          <p:cNvSpPr txBox="1"/>
          <p:nvPr/>
        </p:nvSpPr>
        <p:spPr>
          <a:xfrm>
            <a:off x="10724676" y="4727863"/>
            <a:ext cx="12232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等线"/>
              </a:rPr>
              <a:t>Prediction</a:t>
            </a:r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CC4A8A-CB7E-0421-6BE8-C12FC2FB1999}"/>
              </a:ext>
            </a:extLst>
          </p:cNvPr>
          <p:cNvCxnSpPr>
            <a:cxnSpLocks/>
          </p:cNvCxnSpPr>
          <p:nvPr/>
        </p:nvCxnSpPr>
        <p:spPr>
          <a:xfrm>
            <a:off x="7244665" y="2889931"/>
            <a:ext cx="7557" cy="4420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6B2B98-B9DC-A4F3-33E4-B012433662AE}"/>
              </a:ext>
            </a:extLst>
          </p:cNvPr>
          <p:cNvCxnSpPr>
            <a:cxnSpLocks/>
          </p:cNvCxnSpPr>
          <p:nvPr/>
        </p:nvCxnSpPr>
        <p:spPr>
          <a:xfrm>
            <a:off x="7244665" y="3973103"/>
            <a:ext cx="7557" cy="4294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C55E165-0155-2B25-5CC4-147B1A64C375}"/>
              </a:ext>
            </a:extLst>
          </p:cNvPr>
          <p:cNvCxnSpPr>
            <a:cxnSpLocks/>
          </p:cNvCxnSpPr>
          <p:nvPr/>
        </p:nvCxnSpPr>
        <p:spPr>
          <a:xfrm flipH="1" flipV="1">
            <a:off x="8316503" y="1216050"/>
            <a:ext cx="1012640" cy="113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D040C9-F5DD-2754-8FA5-1CFC13BE0CFF}"/>
              </a:ext>
            </a:extLst>
          </p:cNvPr>
          <p:cNvCxnSpPr>
            <a:cxnSpLocks/>
          </p:cNvCxnSpPr>
          <p:nvPr/>
        </p:nvCxnSpPr>
        <p:spPr>
          <a:xfrm flipH="1" flipV="1">
            <a:off x="8316502" y="1776528"/>
            <a:ext cx="1012640" cy="113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5F46081-365B-BAB0-B3AD-8349B6DDF378}"/>
              </a:ext>
            </a:extLst>
          </p:cNvPr>
          <p:cNvCxnSpPr>
            <a:cxnSpLocks/>
          </p:cNvCxnSpPr>
          <p:nvPr/>
        </p:nvCxnSpPr>
        <p:spPr>
          <a:xfrm flipH="1" flipV="1">
            <a:off x="10564717" y="3785436"/>
            <a:ext cx="5037" cy="3702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9BDAF8A-9A2E-0784-5FCB-CBA4DDFC5E5F}"/>
              </a:ext>
            </a:extLst>
          </p:cNvPr>
          <p:cNvSpPr/>
          <p:nvPr/>
        </p:nvSpPr>
        <p:spPr>
          <a:xfrm>
            <a:off x="9533092" y="2648238"/>
            <a:ext cx="2143158" cy="109394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等线"/>
              </a:rPr>
              <a:t>AI generated Real-life measured sensor data</a:t>
            </a:r>
          </a:p>
          <a:p>
            <a:pPr algn="ctr"/>
            <a:r>
              <a:rPr lang="en-US">
                <a:ea typeface="等线"/>
              </a:rPr>
              <a:t>(full)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0482A53-8215-93A3-504B-1E86A79D4D7C}"/>
              </a:ext>
            </a:extLst>
          </p:cNvPr>
          <p:cNvCxnSpPr>
            <a:cxnSpLocks/>
          </p:cNvCxnSpPr>
          <p:nvPr/>
        </p:nvCxnSpPr>
        <p:spPr>
          <a:xfrm flipV="1">
            <a:off x="10531967" y="1921369"/>
            <a:ext cx="1260" cy="2947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4B861D3-C62E-60F8-1D81-A5784239ECF7}"/>
              </a:ext>
            </a:extLst>
          </p:cNvPr>
          <p:cNvSpPr txBox="1"/>
          <p:nvPr/>
        </p:nvSpPr>
        <p:spPr>
          <a:xfrm>
            <a:off x="8369403" y="1887681"/>
            <a:ext cx="10343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等线"/>
              </a:rPr>
              <a:t>Update</a:t>
            </a:r>
            <a:endParaRPr lang="en-US"/>
          </a:p>
        </p:txBody>
      </p:sp>
      <p:sp>
        <p:nvSpPr>
          <p:cNvPr id="27" name="矩形 17">
            <a:extLst>
              <a:ext uri="{FF2B5EF4-FFF2-40B4-BE49-F238E27FC236}">
                <a16:creationId xmlns:a16="http://schemas.microsoft.com/office/drawing/2014/main" id="{811C371D-B1E3-659F-EBA7-F7CB6333F796}"/>
              </a:ext>
            </a:extLst>
          </p:cNvPr>
          <p:cNvSpPr/>
          <p:nvPr/>
        </p:nvSpPr>
        <p:spPr>
          <a:xfrm>
            <a:off x="257358" y="5354915"/>
            <a:ext cx="6344163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200" b="1" dirty="0">
                <a:solidFill>
                  <a:srgbClr val="303133"/>
                </a:solidFill>
                <a:ea typeface="等线"/>
              </a:rPr>
              <a:t>BWE: </a:t>
            </a:r>
            <a:r>
              <a:rPr lang="en-US" sz="1200" b="1" dirty="0">
                <a:solidFill>
                  <a:srgbClr val="303133"/>
                </a:solidFill>
                <a:ea typeface="+mn-lt"/>
                <a:cs typeface="+mn-lt"/>
              </a:rPr>
              <a:t>Bandwidth extension</a:t>
            </a:r>
          </a:p>
          <a:p>
            <a:pPr algn="just"/>
            <a:r>
              <a:rPr lang="en-US" sz="1200" b="1" dirty="0">
                <a:solidFill>
                  <a:srgbClr val="303133"/>
                </a:solidFill>
                <a:ea typeface="等线"/>
              </a:rPr>
              <a:t>High-low frequency wave data (EM wave and Seismic wave) has </a:t>
            </a:r>
          </a:p>
          <a:p>
            <a:pPr algn="just"/>
            <a:r>
              <a:rPr lang="en-US" sz="1200" b="1" dirty="0">
                <a:solidFill>
                  <a:srgbClr val="303133"/>
                </a:solidFill>
                <a:ea typeface="等线"/>
              </a:rPr>
              <a:t>Non-linear relationship. </a:t>
            </a:r>
          </a:p>
          <a:p>
            <a:pPr algn="just"/>
            <a:r>
              <a:rPr lang="en-US" sz="1200" b="1" dirty="0">
                <a:solidFill>
                  <a:srgbClr val="303133"/>
                </a:solidFill>
                <a:ea typeface="等线"/>
              </a:rPr>
              <a:t>Using machine learning learn this mapping and help better imaging quality. [5] [6]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238CDF-03DC-9F1D-4122-734A8E3993DF}"/>
              </a:ext>
            </a:extLst>
          </p:cNvPr>
          <p:cNvSpPr txBox="1"/>
          <p:nvPr/>
        </p:nvSpPr>
        <p:spPr>
          <a:xfrm>
            <a:off x="26803" y="6324190"/>
            <a:ext cx="1172754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800">
                <a:latin typeface="Arial"/>
                <a:ea typeface="等线"/>
                <a:cs typeface="Arial"/>
              </a:rPr>
              <a:t>[5] </a:t>
            </a:r>
            <a:r>
              <a:rPr lang="en-US" sz="800">
                <a:solidFill>
                  <a:srgbClr val="333333"/>
                </a:solidFill>
                <a:latin typeface="Arial"/>
                <a:ea typeface="+mn-lt"/>
                <a:cs typeface="+mn-lt"/>
              </a:rPr>
              <a:t>Y. Jin, W. Hu, S. Wang, Y. Zi, X. Wu and J. Chen, "Efficient Progressive Transfer Learning for Full-Waveform Inversion With Extrapolated Low-Frequency Reflection Seismic Data," in </a:t>
            </a:r>
            <a:r>
              <a:rPr lang="en-US" sz="800" i="1">
                <a:solidFill>
                  <a:srgbClr val="333333"/>
                </a:solidFill>
                <a:latin typeface="Arial"/>
                <a:ea typeface="+mn-lt"/>
                <a:cs typeface="+mn-lt"/>
              </a:rPr>
              <a:t>IEEE Transactions on Geoscience and Remote Sensing</a:t>
            </a:r>
            <a:r>
              <a:rPr lang="en-US" sz="800">
                <a:solidFill>
                  <a:srgbClr val="333333"/>
                </a:solidFill>
                <a:latin typeface="Arial"/>
                <a:ea typeface="+mn-lt"/>
                <a:cs typeface="+mn-lt"/>
              </a:rPr>
              <a:t>, vol. 60, pp. 1-10, 2022, Art no. 5908810, </a:t>
            </a:r>
            <a:r>
              <a:rPr lang="en-US" sz="800" err="1">
                <a:solidFill>
                  <a:srgbClr val="333333"/>
                </a:solidFill>
                <a:latin typeface="Arial"/>
                <a:ea typeface="+mn-lt"/>
                <a:cs typeface="+mn-lt"/>
              </a:rPr>
              <a:t>doi</a:t>
            </a:r>
            <a:r>
              <a:rPr lang="en-US" sz="800">
                <a:solidFill>
                  <a:srgbClr val="333333"/>
                </a:solidFill>
                <a:latin typeface="Arial"/>
                <a:ea typeface="+mn-lt"/>
                <a:cs typeface="+mn-lt"/>
              </a:rPr>
              <a:t>: 10.1109/TGRS.2021.3129810.</a:t>
            </a:r>
          </a:p>
          <a:p>
            <a:pPr marL="171450" indent="-171450">
              <a:buFont typeface="Arial"/>
              <a:buChar char="•"/>
            </a:pPr>
            <a:r>
              <a:rPr lang="en-US" sz="800">
                <a:solidFill>
                  <a:srgbClr val="333333"/>
                </a:solidFill>
                <a:latin typeface="Arial"/>
                <a:ea typeface="+mn-lt"/>
                <a:cs typeface="+mn-lt"/>
              </a:rPr>
              <a:t>[6] </a:t>
            </a:r>
            <a:r>
              <a:rPr lang="en-US" sz="800">
                <a:solidFill>
                  <a:srgbClr val="333333"/>
                </a:solidFill>
                <a:ea typeface="+mn-lt"/>
                <a:cs typeface="+mn-lt"/>
              </a:rPr>
              <a:t>Y. Jin, Y. Zi, W. Hu, Y. Hu, X. Wu and J. Chen, "A Robust Learning Method for Low-Frequency Extrapolation in GPR Full Waveform Inversion," in IEEE Geoscience and Remote Sensing Letters, vol. 19, pp. 1-5, 2022, Art no. 8029305, </a:t>
            </a:r>
            <a:r>
              <a:rPr lang="en-US" sz="800" err="1">
                <a:solidFill>
                  <a:srgbClr val="333333"/>
                </a:solidFill>
                <a:ea typeface="+mn-lt"/>
                <a:cs typeface="+mn-lt"/>
              </a:rPr>
              <a:t>doi</a:t>
            </a:r>
            <a:r>
              <a:rPr lang="en-US" sz="800">
                <a:solidFill>
                  <a:srgbClr val="333333"/>
                </a:solidFill>
                <a:ea typeface="+mn-lt"/>
                <a:cs typeface="+mn-lt"/>
              </a:rPr>
              <a:t>: 10.1109/LGRS.2022.3205590.</a:t>
            </a:r>
          </a:p>
        </p:txBody>
      </p:sp>
      <p:sp>
        <p:nvSpPr>
          <p:cNvPr id="33" name="矩形 17">
            <a:extLst>
              <a:ext uri="{FF2B5EF4-FFF2-40B4-BE49-F238E27FC236}">
                <a16:creationId xmlns:a16="http://schemas.microsoft.com/office/drawing/2014/main" id="{0F347966-ECC3-D3DC-64E9-936829801D6C}"/>
              </a:ext>
            </a:extLst>
          </p:cNvPr>
          <p:cNvSpPr/>
          <p:nvPr/>
        </p:nvSpPr>
        <p:spPr>
          <a:xfrm>
            <a:off x="2870949" y="5065600"/>
            <a:ext cx="292344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200" b="1">
                <a:solidFill>
                  <a:srgbClr val="303133"/>
                </a:solidFill>
                <a:ea typeface="等线"/>
              </a:rPr>
              <a:t>RPL: Robust Progressive Learning</a:t>
            </a:r>
            <a:endParaRPr lang="en-US"/>
          </a:p>
        </p:txBody>
      </p:sp>
      <p:sp>
        <p:nvSpPr>
          <p:cNvPr id="34" name="矩形 17">
            <a:extLst>
              <a:ext uri="{FF2B5EF4-FFF2-40B4-BE49-F238E27FC236}">
                <a16:creationId xmlns:a16="http://schemas.microsoft.com/office/drawing/2014/main" id="{77B03B8A-DE3B-4195-6F1A-5B3EB96A756A}"/>
              </a:ext>
            </a:extLst>
          </p:cNvPr>
          <p:cNvSpPr/>
          <p:nvPr/>
        </p:nvSpPr>
        <p:spPr>
          <a:xfrm>
            <a:off x="257359" y="885281"/>
            <a:ext cx="5715067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b="1" dirty="0">
                <a:solidFill>
                  <a:srgbClr val="FF0000"/>
                </a:solidFill>
                <a:ea typeface="等线"/>
              </a:rPr>
              <a:t>Idea:</a:t>
            </a:r>
            <a:r>
              <a:rPr lang="en-US" sz="1200" b="1" dirty="0">
                <a:solidFill>
                  <a:srgbClr val="FF0000"/>
                </a:solidFill>
                <a:ea typeface="+mn-lt"/>
                <a:cs typeface="+mn-lt"/>
              </a:rPr>
              <a:t> progressively</a:t>
            </a:r>
            <a:r>
              <a:rPr lang="en-US" sz="1200" dirty="0">
                <a:solidFill>
                  <a:srgbClr val="FF0000"/>
                </a:solidFill>
                <a:ea typeface="+mn-lt"/>
                <a:cs typeface="+mn-lt"/>
              </a:rPr>
              <a:t> </a:t>
            </a:r>
            <a:r>
              <a:rPr lang="en-US" sz="1200" b="1" dirty="0">
                <a:solidFill>
                  <a:srgbClr val="FF0000"/>
                </a:solidFill>
                <a:ea typeface="+mn-lt"/>
                <a:cs typeface="+mn-lt"/>
              </a:rPr>
              <a:t>shift </a:t>
            </a:r>
            <a:r>
              <a:rPr lang="en-US" sz="1200" b="1" dirty="0">
                <a:solidFill>
                  <a:srgbClr val="FF0000"/>
                </a:solidFill>
                <a:ea typeface="等线"/>
              </a:rPr>
              <a:t>training data distribution to production data</a:t>
            </a:r>
          </a:p>
        </p:txBody>
      </p:sp>
    </p:spTree>
    <p:extLst>
      <p:ext uri="{BB962C8B-B14F-4D97-AF65-F5344CB8AC3E}">
        <p14:creationId xmlns:p14="http://schemas.microsoft.com/office/powerpoint/2010/main" val="2047681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634CAFD-FC2B-4BE0-9BC1-76B8AC809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74" t="30555" r="44156" b="17592"/>
          <a:stretch/>
        </p:blipFill>
        <p:spPr>
          <a:xfrm>
            <a:off x="100077" y="792585"/>
            <a:ext cx="4810734" cy="472022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F81298-0DEE-A580-37B3-2C121FBD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5FDA0A3-70C2-98DC-C816-64C0087ECFAA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Industrial </a:t>
            </a:r>
            <a:r>
              <a:rPr lang="en-US" sz="3600" b="1">
                <a:solidFill>
                  <a:schemeClr val="bg1"/>
                </a:solidFill>
                <a:latin typeface="Times New Roman"/>
                <a:cs typeface="Times New Roman"/>
              </a:rPr>
              <a:t>AI cases-Simulated data</a:t>
            </a:r>
            <a:endParaRPr lang="en-US"/>
          </a:p>
        </p:txBody>
      </p:sp>
      <p:sp>
        <p:nvSpPr>
          <p:cNvPr id="27" name="矩形 17">
            <a:extLst>
              <a:ext uri="{FF2B5EF4-FFF2-40B4-BE49-F238E27FC236}">
                <a16:creationId xmlns:a16="http://schemas.microsoft.com/office/drawing/2014/main" id="{811C371D-B1E3-659F-EBA7-F7CB6333F796}"/>
              </a:ext>
            </a:extLst>
          </p:cNvPr>
          <p:cNvSpPr/>
          <p:nvPr/>
        </p:nvSpPr>
        <p:spPr>
          <a:xfrm>
            <a:off x="97921" y="5342103"/>
            <a:ext cx="5890284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200" b="1" dirty="0">
                <a:solidFill>
                  <a:srgbClr val="303133"/>
                </a:solidFill>
                <a:ea typeface="等线"/>
              </a:rPr>
              <a:t>BWE: </a:t>
            </a:r>
            <a:r>
              <a:rPr lang="en-US" sz="1200" b="1" dirty="0">
                <a:solidFill>
                  <a:srgbClr val="303133"/>
                </a:solidFill>
                <a:ea typeface="+mn-lt"/>
                <a:cs typeface="+mn-lt"/>
              </a:rPr>
              <a:t>Bandwidth extension</a:t>
            </a:r>
          </a:p>
          <a:p>
            <a:pPr algn="just"/>
            <a:r>
              <a:rPr lang="en-US" sz="1200" b="1" dirty="0">
                <a:solidFill>
                  <a:srgbClr val="303133"/>
                </a:solidFill>
                <a:ea typeface="等线"/>
              </a:rPr>
              <a:t>High-low frequency wave data (EM wave and Seismic wave) has </a:t>
            </a:r>
          </a:p>
          <a:p>
            <a:pPr algn="just"/>
            <a:r>
              <a:rPr lang="en-US" sz="1200" b="1" dirty="0">
                <a:solidFill>
                  <a:srgbClr val="303133"/>
                </a:solidFill>
                <a:ea typeface="等线"/>
              </a:rPr>
              <a:t>Non-linear relationship. </a:t>
            </a:r>
          </a:p>
          <a:p>
            <a:pPr algn="just"/>
            <a:r>
              <a:rPr lang="en-US" sz="1200" b="1" dirty="0">
                <a:solidFill>
                  <a:srgbClr val="303133"/>
                </a:solidFill>
                <a:ea typeface="等线"/>
              </a:rPr>
              <a:t>Using machine learning learn this mapping and help better imaging quality. [5] [6]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238CDF-03DC-9F1D-4122-734A8E3993DF}"/>
              </a:ext>
            </a:extLst>
          </p:cNvPr>
          <p:cNvSpPr txBox="1"/>
          <p:nvPr/>
        </p:nvSpPr>
        <p:spPr>
          <a:xfrm>
            <a:off x="26803" y="6324190"/>
            <a:ext cx="1172754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800">
                <a:latin typeface="Arial"/>
                <a:ea typeface="等线"/>
                <a:cs typeface="Arial"/>
              </a:rPr>
              <a:t>[5] </a:t>
            </a:r>
            <a:r>
              <a:rPr lang="en-US" sz="800">
                <a:solidFill>
                  <a:srgbClr val="333333"/>
                </a:solidFill>
                <a:latin typeface="Arial"/>
                <a:ea typeface="+mn-lt"/>
                <a:cs typeface="+mn-lt"/>
              </a:rPr>
              <a:t>Y. Jin, W. Hu, S. Wang, Y. Zi, X. Wu and J. Chen, "Efficient Progressive Transfer Learning for Full-Waveform Inversion With Extrapolated Low-Frequency Reflection Seismic Data," in </a:t>
            </a:r>
            <a:r>
              <a:rPr lang="en-US" sz="800" i="1">
                <a:solidFill>
                  <a:srgbClr val="333333"/>
                </a:solidFill>
                <a:latin typeface="Arial"/>
                <a:ea typeface="+mn-lt"/>
                <a:cs typeface="+mn-lt"/>
              </a:rPr>
              <a:t>IEEE Transactions on Geoscience and Remote Sensing</a:t>
            </a:r>
            <a:r>
              <a:rPr lang="en-US" sz="800">
                <a:solidFill>
                  <a:srgbClr val="333333"/>
                </a:solidFill>
                <a:latin typeface="Arial"/>
                <a:ea typeface="+mn-lt"/>
                <a:cs typeface="+mn-lt"/>
              </a:rPr>
              <a:t>, vol. 60, pp. 1-10, 2022, Art no. 5908810, </a:t>
            </a:r>
            <a:r>
              <a:rPr lang="en-US" sz="800" err="1">
                <a:solidFill>
                  <a:srgbClr val="333333"/>
                </a:solidFill>
                <a:latin typeface="Arial"/>
                <a:ea typeface="+mn-lt"/>
                <a:cs typeface="+mn-lt"/>
              </a:rPr>
              <a:t>doi</a:t>
            </a:r>
            <a:r>
              <a:rPr lang="en-US" sz="800">
                <a:solidFill>
                  <a:srgbClr val="333333"/>
                </a:solidFill>
                <a:latin typeface="Arial"/>
                <a:ea typeface="+mn-lt"/>
                <a:cs typeface="+mn-lt"/>
              </a:rPr>
              <a:t>: 10.1109/TGRS.2021.3129810.</a:t>
            </a:r>
          </a:p>
          <a:p>
            <a:pPr marL="171450" indent="-171450">
              <a:buFont typeface="Arial"/>
              <a:buChar char="•"/>
            </a:pPr>
            <a:r>
              <a:rPr lang="en-US" sz="800">
                <a:solidFill>
                  <a:srgbClr val="333333"/>
                </a:solidFill>
                <a:latin typeface="Arial"/>
                <a:ea typeface="+mn-lt"/>
                <a:cs typeface="+mn-lt"/>
              </a:rPr>
              <a:t>[6] </a:t>
            </a:r>
            <a:r>
              <a:rPr lang="en-US" sz="800">
                <a:solidFill>
                  <a:srgbClr val="333333"/>
                </a:solidFill>
                <a:ea typeface="+mn-lt"/>
                <a:cs typeface="+mn-lt"/>
              </a:rPr>
              <a:t>Y. Jin, Y. Zi, W. Hu, Y. Hu, X. Wu and J. Chen, "A Robust Learning Method for Low-Frequency Extrapolation in GPR Full Waveform Inversion," in IEEE Geoscience and Remote Sensing Letters, vol. 19, pp. 1-5, 2022, Art no. 8029305, </a:t>
            </a:r>
            <a:r>
              <a:rPr lang="en-US" sz="800" err="1">
                <a:solidFill>
                  <a:srgbClr val="333333"/>
                </a:solidFill>
                <a:ea typeface="+mn-lt"/>
                <a:cs typeface="+mn-lt"/>
              </a:rPr>
              <a:t>doi</a:t>
            </a:r>
            <a:r>
              <a:rPr lang="en-US" sz="800">
                <a:solidFill>
                  <a:srgbClr val="333333"/>
                </a:solidFill>
                <a:ea typeface="+mn-lt"/>
                <a:cs typeface="+mn-lt"/>
              </a:rPr>
              <a:t>: 10.1109/LGRS.2022.3205590.</a:t>
            </a:r>
          </a:p>
        </p:txBody>
      </p:sp>
      <p:sp>
        <p:nvSpPr>
          <p:cNvPr id="20" name="矩形 17">
            <a:extLst>
              <a:ext uri="{FF2B5EF4-FFF2-40B4-BE49-F238E27FC236}">
                <a16:creationId xmlns:a16="http://schemas.microsoft.com/office/drawing/2014/main" id="{35ED6414-D960-6CF7-CC8B-5101F6AC80F9}"/>
              </a:ext>
            </a:extLst>
          </p:cNvPr>
          <p:cNvSpPr/>
          <p:nvPr/>
        </p:nvSpPr>
        <p:spPr>
          <a:xfrm>
            <a:off x="2379566" y="5065600"/>
            <a:ext cx="292344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200" b="1">
                <a:solidFill>
                  <a:srgbClr val="303133"/>
                </a:solidFill>
                <a:ea typeface="等线"/>
              </a:rPr>
              <a:t>RPL: Robust Progressive Learning</a:t>
            </a:r>
            <a:endParaRPr lang="en-US"/>
          </a:p>
        </p:txBody>
      </p:sp>
      <p:pic>
        <p:nvPicPr>
          <p:cNvPr id="26" name="Picture 2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553F1CD-E563-65C1-8013-BE56A28A4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28" t="40744" r="14038" b="28584"/>
          <a:stretch/>
        </p:blipFill>
        <p:spPr>
          <a:xfrm>
            <a:off x="6298820" y="2593382"/>
            <a:ext cx="5000866" cy="2409964"/>
          </a:xfrm>
          <a:prstGeom prst="rect">
            <a:avLst/>
          </a:prstGeom>
        </p:spPr>
      </p:pic>
      <p:pic>
        <p:nvPicPr>
          <p:cNvPr id="28" name="Picture 27" descr="A screenshot of a computer&#10;&#10;Description automatically generated">
            <a:extLst>
              <a:ext uri="{FF2B5EF4-FFF2-40B4-BE49-F238E27FC236}">
                <a16:creationId xmlns:a16="http://schemas.microsoft.com/office/drawing/2014/main" id="{9E41E39A-3377-DB37-B9AD-BC67110C6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68" t="24603" r="21060" b="36243"/>
          <a:stretch/>
        </p:blipFill>
        <p:spPr>
          <a:xfrm>
            <a:off x="5275873" y="998164"/>
            <a:ext cx="1079345" cy="4813519"/>
          </a:xfrm>
          <a:prstGeom prst="rect">
            <a:avLst/>
          </a:prstGeom>
        </p:spPr>
      </p:pic>
      <p:pic>
        <p:nvPicPr>
          <p:cNvPr id="30" name="Picture 29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4D174D2F-9E68-EB27-AD55-4C7F725C36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920" t="48121" r="7779" b="36389"/>
          <a:stretch/>
        </p:blipFill>
        <p:spPr>
          <a:xfrm>
            <a:off x="6632960" y="905588"/>
            <a:ext cx="5146593" cy="1483129"/>
          </a:xfrm>
          <a:prstGeom prst="rect">
            <a:avLst/>
          </a:prstGeom>
        </p:spPr>
      </p:pic>
      <p:sp>
        <p:nvSpPr>
          <p:cNvPr id="31" name="矩形 17">
            <a:extLst>
              <a:ext uri="{FF2B5EF4-FFF2-40B4-BE49-F238E27FC236}">
                <a16:creationId xmlns:a16="http://schemas.microsoft.com/office/drawing/2014/main" id="{31D44915-B45F-BC0D-C3DF-5874621C0CA7}"/>
              </a:ext>
            </a:extLst>
          </p:cNvPr>
          <p:cNvSpPr/>
          <p:nvPr/>
        </p:nvSpPr>
        <p:spPr>
          <a:xfrm>
            <a:off x="10854144" y="3263860"/>
            <a:ext cx="117155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200" b="1">
                <a:solidFill>
                  <a:srgbClr val="303133"/>
                </a:solidFill>
                <a:ea typeface="等线"/>
              </a:rPr>
              <a:t>Ground truth</a:t>
            </a:r>
            <a:endParaRPr lang="en-US"/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id="{65BBFEFD-F0FA-4916-448A-571FA532D59A}"/>
              </a:ext>
            </a:extLst>
          </p:cNvPr>
          <p:cNvSpPr/>
          <p:nvPr/>
        </p:nvSpPr>
        <p:spPr>
          <a:xfrm>
            <a:off x="10854143" y="3947522"/>
            <a:ext cx="1029125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200" b="1">
                <a:solidFill>
                  <a:srgbClr val="303133"/>
                </a:solidFill>
                <a:ea typeface="等线"/>
              </a:rPr>
              <a:t>AI enhanced result</a:t>
            </a:r>
            <a:endParaRPr lang="en-US">
              <a:ea typeface="等线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E8670-FF11-5C1B-C931-6428EDC4849B}"/>
              </a:ext>
            </a:extLst>
          </p:cNvPr>
          <p:cNvSpPr txBox="1"/>
          <p:nvPr/>
        </p:nvSpPr>
        <p:spPr>
          <a:xfrm>
            <a:off x="6868186" y="5384914"/>
            <a:ext cx="4297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frequency information is missing and</a:t>
            </a:r>
          </a:p>
          <a:p>
            <a:r>
              <a:rPr lang="en-US" dirty="0"/>
              <a:t>AI can help enhance the result</a:t>
            </a:r>
          </a:p>
        </p:txBody>
      </p:sp>
    </p:spTree>
    <p:extLst>
      <p:ext uri="{BB962C8B-B14F-4D97-AF65-F5344CB8AC3E}">
        <p14:creationId xmlns:p14="http://schemas.microsoft.com/office/powerpoint/2010/main" val="3001464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BC560C-FD27-A4C7-9BBC-C6FFBEFC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C8CAD5-0864-5BE2-DBBC-D2587F11D71F}"/>
              </a:ext>
            </a:extLst>
          </p:cNvPr>
          <p:cNvSpPr txBox="1"/>
          <p:nvPr/>
        </p:nvSpPr>
        <p:spPr>
          <a:xfrm>
            <a:off x="622567" y="1071149"/>
            <a:ext cx="1023093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rgbClr val="7030A0"/>
                </a:solidFill>
                <a:ea typeface="等线"/>
              </a:rPr>
              <a:t>Generalization problem: production data distribution shift</a:t>
            </a: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BD4D8AA8-EBA3-F3F9-4E6E-458448AEB4D0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Supervised Learning-Lessons learned</a:t>
            </a:r>
          </a:p>
        </p:txBody>
      </p:sp>
      <p:pic>
        <p:nvPicPr>
          <p:cNvPr id="3" name="Picture 2" descr="A graph with blue and purple curves&#10;&#10;Description automatically generated">
            <a:extLst>
              <a:ext uri="{FF2B5EF4-FFF2-40B4-BE49-F238E27FC236}">
                <a16:creationId xmlns:a16="http://schemas.microsoft.com/office/drawing/2014/main" id="{494DC352-7713-BA8F-7C63-6A0905626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44" y="1538375"/>
            <a:ext cx="5875867" cy="3282658"/>
          </a:xfrm>
          <a:prstGeom prst="rect">
            <a:avLst/>
          </a:prstGeom>
        </p:spPr>
      </p:pic>
      <p:pic>
        <p:nvPicPr>
          <p:cNvPr id="4" name="Picture 3" descr="A diagram of a speed and voltage&#10;&#10;Description automatically generated">
            <a:extLst>
              <a:ext uri="{FF2B5EF4-FFF2-40B4-BE49-F238E27FC236}">
                <a16:creationId xmlns:a16="http://schemas.microsoft.com/office/drawing/2014/main" id="{408767B6-6EF6-F940-1BD0-16D441F92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770" y="2051424"/>
            <a:ext cx="5283200" cy="2011967"/>
          </a:xfrm>
          <a:prstGeom prst="rect">
            <a:avLst/>
          </a:prstGeom>
        </p:spPr>
      </p:pic>
      <p:pic>
        <p:nvPicPr>
          <p:cNvPr id="8" name="Picture 7" descr="A diagram of a speed and voltage&#10;&#10;Description automatically generated">
            <a:extLst>
              <a:ext uri="{FF2B5EF4-FFF2-40B4-BE49-F238E27FC236}">
                <a16:creationId xmlns:a16="http://schemas.microsoft.com/office/drawing/2014/main" id="{D11240FF-E69E-0463-2B56-F711468F2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066" y="1900905"/>
            <a:ext cx="5857052" cy="2228338"/>
          </a:xfrm>
          <a:prstGeom prst="rect">
            <a:avLst/>
          </a:prstGeom>
        </p:spPr>
      </p:pic>
      <p:sp>
        <p:nvSpPr>
          <p:cNvPr id="6" name="矩形 17">
            <a:extLst>
              <a:ext uri="{FF2B5EF4-FFF2-40B4-BE49-F238E27FC236}">
                <a16:creationId xmlns:a16="http://schemas.microsoft.com/office/drawing/2014/main" id="{7E9BC4AF-AF54-142B-8CFE-5749A146A0ED}"/>
              </a:ext>
            </a:extLst>
          </p:cNvPr>
          <p:cNvSpPr/>
          <p:nvPr/>
        </p:nvSpPr>
        <p:spPr>
          <a:xfrm>
            <a:off x="645728" y="4628384"/>
            <a:ext cx="11377891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b="1" dirty="0">
                <a:solidFill>
                  <a:srgbClr val="303133"/>
                </a:solidFill>
                <a:ea typeface="+mn-lt"/>
                <a:cs typeface="+mn-lt"/>
              </a:rPr>
              <a:t>Real-world Collection: </a:t>
            </a:r>
          </a:p>
          <a:p>
            <a:pPr algn="just"/>
            <a:r>
              <a:rPr lang="en-US" b="1" dirty="0">
                <a:solidFill>
                  <a:srgbClr val="303133"/>
                </a:solidFill>
                <a:ea typeface="+mn-lt"/>
                <a:cs typeface="+mn-lt"/>
              </a:rPr>
              <a:t>Collect high-quality </a:t>
            </a:r>
            <a:r>
              <a:rPr lang="en-US" b="1" dirty="0">
                <a:solidFill>
                  <a:srgbClr val="FF0000"/>
                </a:solidFill>
                <a:ea typeface="+mn-lt"/>
                <a:cs typeface="+mn-lt"/>
              </a:rPr>
              <a:t>training data as closely as testing production scenarios</a:t>
            </a:r>
            <a:r>
              <a:rPr lang="en-US" b="1" dirty="0">
                <a:solidFill>
                  <a:srgbClr val="303133"/>
                </a:solidFill>
                <a:ea typeface="+mn-lt"/>
                <a:cs typeface="+mn-lt"/>
              </a:rPr>
              <a:t>. (lighting, rotation, environment)</a:t>
            </a:r>
            <a:endParaRPr lang="en-US" b="1" dirty="0">
              <a:solidFill>
                <a:srgbClr val="303133"/>
              </a:solidFill>
              <a:ea typeface="等线"/>
            </a:endParaRPr>
          </a:p>
        </p:txBody>
      </p:sp>
      <p:sp>
        <p:nvSpPr>
          <p:cNvPr id="9" name="矩形 17">
            <a:extLst>
              <a:ext uri="{FF2B5EF4-FFF2-40B4-BE49-F238E27FC236}">
                <a16:creationId xmlns:a16="http://schemas.microsoft.com/office/drawing/2014/main" id="{8F70736C-A48B-0DF0-9FBA-CD5281FE4142}"/>
              </a:ext>
            </a:extLst>
          </p:cNvPr>
          <p:cNvSpPr/>
          <p:nvPr/>
        </p:nvSpPr>
        <p:spPr>
          <a:xfrm>
            <a:off x="624079" y="5549427"/>
            <a:ext cx="11377891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b="1" dirty="0">
                <a:solidFill>
                  <a:srgbClr val="303133"/>
                </a:solidFill>
                <a:ea typeface="+mn-lt"/>
                <a:cs typeface="+mn-lt"/>
              </a:rPr>
              <a:t>Simulation: </a:t>
            </a:r>
            <a:endParaRPr lang="en-US" dirty="0"/>
          </a:p>
          <a:p>
            <a:pPr algn="just"/>
            <a:r>
              <a:rPr lang="en-US" b="1" dirty="0">
                <a:solidFill>
                  <a:srgbClr val="303133"/>
                </a:solidFill>
                <a:ea typeface="+mn-lt"/>
                <a:cs typeface="+mn-lt"/>
              </a:rPr>
              <a:t>Accurate real world sensing data</a:t>
            </a:r>
            <a:endParaRPr lang="en-US" b="1" dirty="0">
              <a:solidFill>
                <a:srgbClr val="303133"/>
              </a:solidFill>
              <a:ea typeface="等线"/>
            </a:endParaRPr>
          </a:p>
          <a:p>
            <a:pPr algn="just"/>
            <a:r>
              <a:rPr lang="en-US" b="1" dirty="0">
                <a:solidFill>
                  <a:srgbClr val="303133"/>
                </a:solidFill>
                <a:ea typeface="+mn-lt"/>
                <a:cs typeface="+mn-lt"/>
              </a:rPr>
              <a:t>Simulator as similar as the production scenarios. (velocity model, Digital Twins)</a:t>
            </a:r>
          </a:p>
          <a:p>
            <a:pPr algn="just"/>
            <a:r>
              <a:rPr lang="en-US" b="1" dirty="0">
                <a:solidFill>
                  <a:srgbClr val="303133"/>
                </a:solidFill>
                <a:ea typeface="等线"/>
              </a:rPr>
              <a:t>Progressi</a:t>
            </a:r>
            <a:r>
              <a:rPr lang="en-US" b="1" dirty="0">
                <a:solidFill>
                  <a:srgbClr val="303133"/>
                </a:solidFill>
                <a:ea typeface="+mn-lt"/>
                <a:cs typeface="+mn-lt"/>
              </a:rPr>
              <a:t>ve designed </a:t>
            </a:r>
            <a:r>
              <a:rPr lang="en-US" b="1" dirty="0">
                <a:solidFill>
                  <a:srgbClr val="303133"/>
                </a:solidFill>
                <a:ea typeface="等线"/>
              </a:rPr>
              <a:t>Machine learning scheme</a:t>
            </a:r>
            <a:endParaRPr lang="en-US" dirty="0"/>
          </a:p>
        </p:txBody>
      </p:sp>
      <p:pic>
        <p:nvPicPr>
          <p:cNvPr id="1026" name="Picture 2" descr="✔️ Check Mark - Royalty-Free GIF - Animated Sticker - Free ...">
            <a:extLst>
              <a:ext uri="{FF2B5EF4-FFF2-40B4-BE49-F238E27FC236}">
                <a16:creationId xmlns:a16="http://schemas.microsoft.com/office/drawing/2014/main" id="{679E2A26-52FD-4348-7525-956F6F0C6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504" y="4093817"/>
            <a:ext cx="692768" cy="69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917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78B537D-EC63-4A70-9DB1-19B2C65E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3" name="矩形 22">
            <a:extLst>
              <a:ext uri="{FF2B5EF4-FFF2-40B4-BE49-F238E27FC236}">
                <a16:creationId xmlns:a16="http://schemas.microsoft.com/office/drawing/2014/main" id="{35FB8EEA-F53D-4E24-8E31-C0FA76048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903839"/>
            <a:ext cx="112646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7030A0"/>
                </a:solidFill>
                <a:latin typeface="Gill sans MT" panose="020B0502020104020203" pitchFamily="34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Introduction </a:t>
            </a:r>
            <a:endParaRPr lang="zh-CN" altLang="en-US" b="1" dirty="0">
              <a:solidFill>
                <a:srgbClr val="7030A0"/>
              </a:solidFill>
              <a:latin typeface="Gill sans MT" panose="020B0502020104020203" pitchFamily="34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F61D15-AF15-4319-BC4F-F534C2115637}"/>
              </a:ext>
            </a:extLst>
          </p:cNvPr>
          <p:cNvSpPr txBox="1"/>
          <p:nvPr/>
        </p:nvSpPr>
        <p:spPr>
          <a:xfrm>
            <a:off x="211873" y="144966"/>
            <a:ext cx="2910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22">
            <a:extLst>
              <a:ext uri="{FF2B5EF4-FFF2-40B4-BE49-F238E27FC236}">
                <a16:creationId xmlns:a16="http://schemas.microsoft.com/office/drawing/2014/main" id="{1B0489BA-3F26-44EE-B4FC-383EEDA1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3378340"/>
            <a:ext cx="109426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  Case 1: Supervised Learning-enhanced Subsurface Imaging</a:t>
            </a:r>
            <a:endParaRPr lang="en-US" sz="2800" b="1" dirty="0">
              <a:solidFill>
                <a:srgbClr val="7030A0"/>
              </a:solidFill>
              <a:latin typeface="Gill sans MT"/>
              <a:ea typeface="华文楷体"/>
              <a:cs typeface="Times New Roman"/>
            </a:endParaRPr>
          </a:p>
        </p:txBody>
      </p:sp>
      <p:sp>
        <p:nvSpPr>
          <p:cNvPr id="7" name="矩形 22">
            <a:extLst>
              <a:ext uri="{FF2B5EF4-FFF2-40B4-BE49-F238E27FC236}">
                <a16:creationId xmlns:a16="http://schemas.microsoft.com/office/drawing/2014/main" id="{4E414659-8104-4878-A9EE-A4FAF9DE3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4021852"/>
            <a:ext cx="11497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FF0000"/>
                </a:solidFill>
                <a:latin typeface="Gill sans MT"/>
                <a:ea typeface="华文楷体"/>
                <a:cs typeface="Times New Roman"/>
              </a:rPr>
              <a:t>   Case 2: Self-supervised Learning-enhanced Signal Processing</a:t>
            </a:r>
            <a:endParaRPr lang="en-US" altLang="zh-CN" sz="2800" b="1" dirty="0">
              <a:solidFill>
                <a:srgbClr val="FF0000"/>
              </a:solidFill>
              <a:latin typeface="Gill sans MT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22">
            <a:extLst>
              <a:ext uri="{FF2B5EF4-FFF2-40B4-BE49-F238E27FC236}">
                <a16:creationId xmlns:a16="http://schemas.microsoft.com/office/drawing/2014/main" id="{D7D8CD97-8679-467D-86C6-C316A38D4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69" y="4683485"/>
            <a:ext cx="11524865" cy="96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  Case 3: Reinforcement Learning Subsurface Signal Processing</a:t>
            </a:r>
          </a:p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endParaRPr lang="en-US" altLang="zh-CN" sz="2800" b="1" dirty="0">
              <a:solidFill>
                <a:srgbClr val="7030A0"/>
              </a:solidFill>
              <a:latin typeface="Gill sans MT"/>
              <a:ea typeface="华文楷体"/>
              <a:cs typeface="Times New Roman"/>
            </a:endParaRPr>
          </a:p>
        </p:txBody>
      </p:sp>
      <p:sp>
        <p:nvSpPr>
          <p:cNvPr id="9" name="矩形 22">
            <a:extLst>
              <a:ext uri="{FF2B5EF4-FFF2-40B4-BE49-F238E27FC236}">
                <a16:creationId xmlns:a16="http://schemas.microsoft.com/office/drawing/2014/main" id="{C61FF229-D518-4643-B082-AD75AA8E5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554" y="1535377"/>
            <a:ext cx="1043496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Industry Challenges Overview</a:t>
            </a:r>
            <a:endParaRPr lang="en-US" altLang="zh-CN" sz="2800" b="1" dirty="0">
              <a:solidFill>
                <a:srgbClr val="7030A0"/>
              </a:solidFill>
              <a:latin typeface="Gill sans MT" panose="020B0502020104020203" pitchFamily="34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AI in Oil &amp; Gas - A Transformative Force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Key AI Applications</a:t>
            </a:r>
            <a:endParaRPr lang="zh-CN" altLang="zh-CN" sz="2800" b="1" dirty="0">
              <a:solidFill>
                <a:srgbClr val="7030A0"/>
              </a:solidFill>
              <a:latin typeface="Gill sans MT"/>
              <a:ea typeface="华文楷体"/>
              <a:cs typeface="Times New Roman" panose="02020603050405020304" pitchFamily="18" charset="0"/>
            </a:endParaRPr>
          </a:p>
        </p:txBody>
      </p:sp>
      <p:sp>
        <p:nvSpPr>
          <p:cNvPr id="10" name="矩形 22">
            <a:extLst>
              <a:ext uri="{FF2B5EF4-FFF2-40B4-BE49-F238E27FC236}">
                <a16:creationId xmlns:a16="http://schemas.microsoft.com/office/drawing/2014/main" id="{BDA867D6-59F6-BB49-BEAB-9E81610A4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50" y="5982418"/>
            <a:ext cx="71124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7030A0"/>
                </a:solidFill>
                <a:latin typeface="Gill sans MT" panose="020B0502020104020203" pitchFamily="34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Conclusion</a:t>
            </a:r>
            <a:endParaRPr lang="zh-CN" altLang="en-US" b="1" dirty="0">
              <a:solidFill>
                <a:srgbClr val="7030A0"/>
              </a:solidFill>
              <a:latin typeface="Gill sans MT" panose="020B0502020104020203" pitchFamily="34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22">
            <a:extLst>
              <a:ext uri="{FF2B5EF4-FFF2-40B4-BE49-F238E27FC236}">
                <a16:creationId xmlns:a16="http://schemas.microsoft.com/office/drawing/2014/main" id="{FBE18DB2-836C-4623-1B2A-B138981D2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5386278"/>
            <a:ext cx="11102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  Case 4: Data-driven Optimization</a:t>
            </a:r>
            <a:endParaRPr lang="en-US" altLang="zh-CN" sz="2800" b="1" dirty="0">
              <a:latin typeface="Gill sans M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9563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BC560C-FD27-A4C7-9BBC-C6FFBEFC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BD4D8AA8-EBA3-F3F9-4E6E-458448AEB4D0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Self-Supervised Learning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EF85B8-275B-ACEE-A74A-47DDF3829D5D}"/>
              </a:ext>
            </a:extLst>
          </p:cNvPr>
          <p:cNvSpPr/>
          <p:nvPr/>
        </p:nvSpPr>
        <p:spPr>
          <a:xfrm>
            <a:off x="713678" y="1846450"/>
            <a:ext cx="3122342" cy="8823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303133"/>
                </a:solidFill>
                <a:ea typeface="+mn-lt"/>
                <a:cs typeface="+mn-lt"/>
              </a:rPr>
              <a:t>Problem: Denoising/</a:t>
            </a:r>
            <a:endParaRPr lang="en-US" sz="2000" dirty="0">
              <a:solidFill>
                <a:srgbClr val="FFFFFF"/>
              </a:solidFill>
              <a:ea typeface="+mn-lt"/>
              <a:cs typeface="+mn-lt"/>
            </a:endParaRPr>
          </a:p>
          <a:p>
            <a:pPr algn="ctr"/>
            <a:r>
              <a:rPr lang="en-US" sz="2000" b="1" dirty="0">
                <a:solidFill>
                  <a:srgbClr val="303133"/>
                </a:solidFill>
                <a:ea typeface="+mn-lt"/>
                <a:cs typeface="+mn-lt"/>
              </a:rPr>
              <a:t>Reconstruction</a:t>
            </a:r>
            <a:endParaRPr lang="en-US" sz="2000" b="1" dirty="0">
              <a:solidFill>
                <a:srgbClr val="303133"/>
              </a:solidFill>
              <a:ea typeface="等线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D8DDF7-7254-2AB9-8DE3-15068BCBB96F}"/>
              </a:ext>
            </a:extLst>
          </p:cNvPr>
          <p:cNvSpPr/>
          <p:nvPr/>
        </p:nvSpPr>
        <p:spPr>
          <a:xfrm>
            <a:off x="584983" y="3208671"/>
            <a:ext cx="3410558" cy="105420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303133"/>
                </a:solidFill>
                <a:ea typeface="+mn-lt"/>
                <a:cs typeface="+mn-lt"/>
              </a:rPr>
              <a:t>Model: MLP/CNN/Transformer</a:t>
            </a:r>
            <a:endParaRPr lang="en-US" sz="2000" b="1" dirty="0">
              <a:solidFill>
                <a:srgbClr val="303133"/>
              </a:solidFill>
              <a:ea typeface="等线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DA7BE6-38EB-1E38-E084-E40AD2FDD323}"/>
              </a:ext>
            </a:extLst>
          </p:cNvPr>
          <p:cNvSpPr/>
          <p:nvPr/>
        </p:nvSpPr>
        <p:spPr>
          <a:xfrm>
            <a:off x="133550" y="4791558"/>
            <a:ext cx="4304505" cy="105420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303133"/>
                </a:solidFill>
                <a:ea typeface="+mn-lt"/>
                <a:cs typeface="+mn-lt"/>
              </a:rPr>
              <a:t>Data: </a:t>
            </a:r>
          </a:p>
          <a:p>
            <a:pPr algn="ctr"/>
            <a:r>
              <a:rPr lang="en-US" sz="2000" b="1" dirty="0">
                <a:solidFill>
                  <a:srgbClr val="303133"/>
                </a:solidFill>
                <a:ea typeface="+mn-lt"/>
                <a:cs typeface="+mn-lt"/>
              </a:rPr>
              <a:t>Real world Collection/Simulation</a:t>
            </a:r>
            <a:endParaRPr lang="en-US" sz="2000" b="1" dirty="0">
              <a:solidFill>
                <a:srgbClr val="303133"/>
              </a:solidFill>
              <a:ea typeface="等线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40FB0-CE35-997F-A873-728177D25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831" y="2100684"/>
            <a:ext cx="7495408" cy="3631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179445-7372-52EF-B78A-092D635A1A3C}"/>
              </a:ext>
            </a:extLst>
          </p:cNvPr>
          <p:cNvSpPr txBox="1"/>
          <p:nvPr/>
        </p:nvSpPr>
        <p:spPr>
          <a:xfrm>
            <a:off x="10353323" y="4566063"/>
            <a:ext cx="4913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[7]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0CFA7A-F3A6-8BAD-FAC6-C62AEC4B95F7}"/>
              </a:ext>
            </a:extLst>
          </p:cNvPr>
          <p:cNvSpPr txBox="1"/>
          <p:nvPr/>
        </p:nvSpPr>
        <p:spPr>
          <a:xfrm>
            <a:off x="26803" y="6324190"/>
            <a:ext cx="1172754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800">
                <a:latin typeface="Arial"/>
                <a:ea typeface="等线"/>
                <a:cs typeface="Arial"/>
              </a:rPr>
              <a:t>[7] </a:t>
            </a:r>
            <a:r>
              <a:rPr lang="en-US" sz="800">
                <a:solidFill>
                  <a:srgbClr val="000000"/>
                </a:solidFill>
                <a:latin typeface="Arial"/>
                <a:ea typeface="等线"/>
                <a:hlinkClick r:id="rId4"/>
              </a:rPr>
              <a:t>Yann LeCun @EPFL - "Self-supervised learning: could machines learn like humans?"</a:t>
            </a:r>
            <a:endParaRPr lang="en-US">
              <a:solidFill>
                <a:srgbClr val="000000"/>
              </a:solidFill>
              <a:latin typeface="等线" panose="020F0502020204030204"/>
              <a:ea typeface="等线" panose="020F0502020204030204"/>
            </a:endParaRPr>
          </a:p>
          <a:p>
            <a:pPr marL="171450" indent="-171450">
              <a:buFont typeface="Arial"/>
              <a:buChar char="•"/>
            </a:pPr>
            <a:endParaRPr lang="en-US" sz="800">
              <a:solidFill>
                <a:srgbClr val="000000"/>
              </a:solidFill>
              <a:latin typeface="Arial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4644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blue square with white text&#10;&#10;Description automatically generated">
            <a:extLst>
              <a:ext uri="{FF2B5EF4-FFF2-40B4-BE49-F238E27FC236}">
                <a16:creationId xmlns:a16="http://schemas.microsoft.com/office/drawing/2014/main" id="{59612693-BFD4-C1B0-0B99-63F0771BB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330" y="791298"/>
            <a:ext cx="8102685" cy="53753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BC560C-FD27-A4C7-9BBC-C6FFBEFC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BD4D8AA8-EBA3-F3F9-4E6E-458448AEB4D0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Self-Supervised Learning</a:t>
            </a:r>
          </a:p>
        </p:txBody>
      </p:sp>
      <p:sp>
        <p:nvSpPr>
          <p:cNvPr id="6" name="矩形 17">
            <a:extLst>
              <a:ext uri="{FF2B5EF4-FFF2-40B4-BE49-F238E27FC236}">
                <a16:creationId xmlns:a16="http://schemas.microsoft.com/office/drawing/2014/main" id="{7E9BC4AF-AF54-142B-8CFE-5749A146A0ED}"/>
              </a:ext>
            </a:extLst>
          </p:cNvPr>
          <p:cNvSpPr/>
          <p:nvPr/>
        </p:nvSpPr>
        <p:spPr>
          <a:xfrm>
            <a:off x="1016045" y="5507741"/>
            <a:ext cx="11377891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b="1" dirty="0">
                <a:solidFill>
                  <a:srgbClr val="303133"/>
                </a:solidFill>
                <a:latin typeface="等线"/>
                <a:ea typeface="+mn-lt"/>
                <a:cs typeface="Times New Roman"/>
              </a:rPr>
              <a:t>Applications</a:t>
            </a:r>
            <a:endParaRPr lang="en-US" dirty="0">
              <a:solidFill>
                <a:srgbClr val="000000"/>
              </a:solidFill>
              <a:latin typeface="等线"/>
              <a:ea typeface="+mn-lt"/>
              <a:cs typeface="Times New Roman"/>
            </a:endParaRPr>
          </a:p>
          <a:p>
            <a:pPr marL="342900" indent="-342900" algn="just">
              <a:buAutoNum type="arabicPeriod"/>
            </a:pPr>
            <a:r>
              <a:rPr lang="en-US" b="1" dirty="0">
                <a:solidFill>
                  <a:srgbClr val="303133"/>
                </a:solidFill>
                <a:ea typeface="+mn-lt"/>
                <a:cs typeface="+mn-lt"/>
              </a:rPr>
              <a:t>Anomaly detection: Only train on normal data, ML cannot reconstruct abnormal data.</a:t>
            </a:r>
          </a:p>
          <a:p>
            <a:pPr marL="342900" indent="-342900" algn="just">
              <a:buAutoNum type="arabicPeriod"/>
            </a:pPr>
            <a:r>
              <a:rPr lang="en-US" b="1" dirty="0">
                <a:solidFill>
                  <a:srgbClr val="303133"/>
                </a:solidFill>
                <a:ea typeface="等线"/>
                <a:cs typeface="Times New Roman"/>
              </a:rPr>
              <a:t>Denoising: Only train on signal, cannot reconstruct noise.</a:t>
            </a:r>
          </a:p>
          <a:p>
            <a:pPr marL="342900" indent="-342900" algn="just">
              <a:buAutoNum type="arabicPeriod"/>
            </a:pPr>
            <a:endParaRPr lang="en-US" b="1" dirty="0">
              <a:solidFill>
                <a:srgbClr val="303133"/>
              </a:solidFill>
              <a:ea typeface="等线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28424-4FD1-D535-24AD-AFD7112A3064}"/>
              </a:ext>
            </a:extLst>
          </p:cNvPr>
          <p:cNvSpPr txBox="1"/>
          <p:nvPr/>
        </p:nvSpPr>
        <p:spPr>
          <a:xfrm>
            <a:off x="9246253" y="5096053"/>
            <a:ext cx="209292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i="1">
                <a:ea typeface="+mn-lt"/>
                <a:cs typeface="+mn-lt"/>
              </a:rPr>
              <a:t>Credit: </a:t>
            </a:r>
            <a:r>
              <a:rPr lang="en-US" sz="800">
                <a:ea typeface="+mn-lt"/>
                <a:cs typeface="+mn-lt"/>
              </a:rPr>
              <a:t>https://ff12.fastforwardlabs.com/</a:t>
            </a:r>
            <a:endParaRPr lang="en-US"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179696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BC560C-FD27-A4C7-9BBC-C6FFBEFC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C8CAD5-0864-5BE2-DBBC-D2587F11D71F}"/>
              </a:ext>
            </a:extLst>
          </p:cNvPr>
          <p:cNvSpPr txBox="1"/>
          <p:nvPr/>
        </p:nvSpPr>
        <p:spPr>
          <a:xfrm>
            <a:off x="622567" y="1071149"/>
            <a:ext cx="107293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b="1">
                <a:solidFill>
                  <a:srgbClr val="7030A0"/>
                </a:solidFill>
                <a:latin typeface="Times New Roman"/>
                <a:ea typeface="等线"/>
                <a:cs typeface="Times New Roman"/>
              </a:rPr>
              <a:t>How AI help improving operational</a:t>
            </a:r>
            <a:r>
              <a:rPr lang="en-US" altLang="zh-CN" sz="2800" b="1">
                <a:solidFill>
                  <a:srgbClr val="7030A0"/>
                </a:solidFill>
                <a:latin typeface="Times New Roman"/>
                <a:ea typeface="+mn-lt"/>
                <a:cs typeface="Times New Roman"/>
              </a:rPr>
              <a:t> efficiency</a:t>
            </a:r>
            <a:endParaRPr lang="en-US" altLang="zh-CN" sz="2800" b="1">
              <a:solidFill>
                <a:srgbClr val="7030A0"/>
              </a:solidFill>
              <a:latin typeface="Times New Roman" panose="02020603050405020304" pitchFamily="18" charset="0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BD4D8AA8-EBA3-F3F9-4E6E-458448AEB4D0}"/>
              </a:ext>
            </a:extLst>
          </p:cNvPr>
          <p:cNvSpPr txBox="1"/>
          <p:nvPr/>
        </p:nvSpPr>
        <p:spPr>
          <a:xfrm>
            <a:off x="196459" y="192353"/>
            <a:ext cx="91151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Self-Supervised Learning-cold start</a:t>
            </a:r>
          </a:p>
        </p:txBody>
      </p:sp>
      <p:pic>
        <p:nvPicPr>
          <p:cNvPr id="3" name="Picture 2" descr="The MVTec Anomaly Detection Dataset: A Comprehensive Real-World Dataset for  Unsupervised Anomaly Detection | SpringerLink">
            <a:extLst>
              <a:ext uri="{FF2B5EF4-FFF2-40B4-BE49-F238E27FC236}">
                <a16:creationId xmlns:a16="http://schemas.microsoft.com/office/drawing/2014/main" id="{76ABFA53-BD55-A1F9-E303-CA8A999A7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37876" r="38269" b="32327"/>
          <a:stretch/>
        </p:blipFill>
        <p:spPr bwMode="auto">
          <a:xfrm>
            <a:off x="3869713" y="3498257"/>
            <a:ext cx="954560" cy="117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ar Body Panel Press 2000Ton for Automotive Industry - YouTube">
            <a:extLst>
              <a:ext uri="{FF2B5EF4-FFF2-40B4-BE49-F238E27FC236}">
                <a16:creationId xmlns:a16="http://schemas.microsoft.com/office/drawing/2014/main" id="{E4388E2D-A96D-7E8D-2E1E-934B4A549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7" y="2630908"/>
            <a:ext cx="3276326" cy="20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amera Icon Vector Art, Icons, and Graphics for Free Download">
            <a:extLst>
              <a:ext uri="{FF2B5EF4-FFF2-40B4-BE49-F238E27FC236}">
                <a16:creationId xmlns:a16="http://schemas.microsoft.com/office/drawing/2014/main" id="{172E2424-7D9A-003E-768E-F585D58C8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713" y="2637916"/>
            <a:ext cx="884329" cy="88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29EBD64E-EFD9-5C01-6279-7D405F6C1FFD}"/>
              </a:ext>
            </a:extLst>
          </p:cNvPr>
          <p:cNvSpPr txBox="1"/>
          <p:nvPr/>
        </p:nvSpPr>
        <p:spPr>
          <a:xfrm>
            <a:off x="477429" y="2146413"/>
            <a:ext cx="493521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rial"/>
                <a:cs typeface="Arial"/>
              </a:rPr>
              <a:t>Automated Anomaly</a:t>
            </a:r>
            <a:r>
              <a:rPr lang="en-US" sz="2400" b="1">
                <a:latin typeface="Arial"/>
                <a:cs typeface="Arial"/>
              </a:rPr>
              <a:t> detection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95A96B84-7086-D906-B7C2-8E3C5FE72C9A}"/>
              </a:ext>
            </a:extLst>
          </p:cNvPr>
          <p:cNvSpPr/>
          <p:nvPr/>
        </p:nvSpPr>
        <p:spPr>
          <a:xfrm>
            <a:off x="534472" y="4890703"/>
            <a:ext cx="3532115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b="1">
                <a:ea typeface="+mn-lt"/>
                <a:cs typeface="+mn-lt"/>
              </a:rPr>
              <a:t>Automated inspection system saves manufacturing workers from lifting heavy samples for vision inspection.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13" name="Picture 12" descr="A black camera on a white surface&#10;&#10;Description automatically generated">
            <a:extLst>
              <a:ext uri="{FF2B5EF4-FFF2-40B4-BE49-F238E27FC236}">
                <a16:creationId xmlns:a16="http://schemas.microsoft.com/office/drawing/2014/main" id="{6BA00F4D-6B09-8941-F0FA-CE871248A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7892" y="2366400"/>
            <a:ext cx="1703462" cy="1131857"/>
          </a:xfrm>
          <a:prstGeom prst="rect">
            <a:avLst/>
          </a:prstGeom>
        </p:spPr>
      </p:pic>
      <p:pic>
        <p:nvPicPr>
          <p:cNvPr id="16" name="Picture 15" descr="A collage of a document&#10;&#10;Description automatically generated">
            <a:extLst>
              <a:ext uri="{FF2B5EF4-FFF2-40B4-BE49-F238E27FC236}">
                <a16:creationId xmlns:a16="http://schemas.microsoft.com/office/drawing/2014/main" id="{518231E3-715C-DF2F-55E8-C0036473A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7050" y="2363320"/>
            <a:ext cx="2928358" cy="194986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641F87C-BC92-5654-A63D-74C22DE9E0BC}"/>
              </a:ext>
            </a:extLst>
          </p:cNvPr>
          <p:cNvSpPr/>
          <p:nvPr/>
        </p:nvSpPr>
        <p:spPr>
          <a:xfrm>
            <a:off x="5987254" y="4509003"/>
            <a:ext cx="4897330" cy="14773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err="1">
                <a:solidFill>
                  <a:srgbClr val="FF0000"/>
                </a:solidFill>
                <a:ea typeface="+mn-lt"/>
                <a:cs typeface="+mn-lt"/>
              </a:rPr>
              <a:t>Leason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 learned:</a:t>
            </a:r>
          </a:p>
          <a:p>
            <a:pPr algn="just"/>
            <a:r>
              <a:rPr lang="en-US" dirty="0">
                <a:solidFill>
                  <a:srgbClr val="303133"/>
                </a:solidFill>
                <a:ea typeface="+mn-lt"/>
                <a:cs typeface="+mn-lt"/>
              </a:rPr>
              <a:t>Making ML learn rotation is more complex and less cost-efficient than simplifying problems by image alignment or synchronization for time series data. 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Data preprocessing </a:t>
            </a:r>
          </a:p>
        </p:txBody>
      </p:sp>
    </p:spTree>
    <p:extLst>
      <p:ext uri="{BB962C8B-B14F-4D97-AF65-F5344CB8AC3E}">
        <p14:creationId xmlns:p14="http://schemas.microsoft.com/office/powerpoint/2010/main" val="3770578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F81298-0DEE-A580-37B3-2C121FBD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5FDA0A3-70C2-98DC-C816-64C0087ECFAA}"/>
              </a:ext>
            </a:extLst>
          </p:cNvPr>
          <p:cNvSpPr txBox="1"/>
          <p:nvPr/>
        </p:nvSpPr>
        <p:spPr>
          <a:xfrm>
            <a:off x="211873" y="144966"/>
            <a:ext cx="911516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Self-Supervised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/>
              </a:rPr>
              <a:t> Learning – denoise </a:t>
            </a:r>
            <a:endParaRPr lang="en-US" sz="3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endParaRPr lang="en-US" sz="36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" name="灯片编号占位符 19">
            <a:extLst>
              <a:ext uri="{FF2B5EF4-FFF2-40B4-BE49-F238E27FC236}">
                <a16:creationId xmlns:a16="http://schemas.microsoft.com/office/drawing/2014/main" id="{1954C6A5-A439-774C-87DD-E2510244A8F3}"/>
              </a:ext>
            </a:extLst>
          </p:cNvPr>
          <p:cNvSpPr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444E36-6F87-4C87-9BF2-76A30906C8F4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32D82B42-9095-67B1-1722-0FF4D49A10DD}"/>
              </a:ext>
            </a:extLst>
          </p:cNvPr>
          <p:cNvSpPr txBox="1"/>
          <p:nvPr/>
        </p:nvSpPr>
        <p:spPr>
          <a:xfrm>
            <a:off x="412146" y="5945052"/>
            <a:ext cx="11237916" cy="89255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rgbClr val="222222"/>
                </a:solidFill>
                <a:latin typeface="Arial"/>
                <a:ea typeface="+mn-lt"/>
                <a:cs typeface="Arial"/>
              </a:rPr>
              <a:t>[8] Jeng, Yih, and C-S. Chen. "A nonlinear method of removing harmonic noise in geophysical data." </a:t>
            </a:r>
            <a:r>
              <a:rPr lang="en-US" sz="1050" i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Nonlinear Processes in Geophysics</a:t>
            </a:r>
            <a:r>
              <a:rPr lang="en-US" sz="1050">
                <a:solidFill>
                  <a:srgbClr val="222222"/>
                </a:solidFill>
                <a:latin typeface="Arial"/>
                <a:ea typeface="+mn-lt"/>
                <a:cs typeface="Arial"/>
              </a:rPr>
              <a:t> 18.3 (2011): 367-379.</a:t>
            </a:r>
          </a:p>
          <a:p>
            <a:r>
              <a:rPr lang="en-US" sz="1050">
                <a:solidFill>
                  <a:srgbClr val="222222"/>
                </a:solidFill>
                <a:latin typeface="Arial"/>
                <a:ea typeface="+mn-lt"/>
                <a:cs typeface="Arial"/>
              </a:rPr>
              <a:t>[9] Islam, Md </a:t>
            </a:r>
            <a:r>
              <a:rPr lang="en-US" sz="105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Kafiul</a:t>
            </a:r>
            <a:r>
              <a:rPr lang="en-US" sz="1050">
                <a:solidFill>
                  <a:srgbClr val="222222"/>
                </a:solidFill>
                <a:latin typeface="Arial"/>
                <a:ea typeface="+mn-lt"/>
                <a:cs typeface="Arial"/>
              </a:rPr>
              <a:t>, Amir </a:t>
            </a:r>
            <a:r>
              <a:rPr lang="en-US" sz="105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Rastegarnia</a:t>
            </a:r>
            <a:r>
              <a:rPr lang="en-US" sz="1050">
                <a:solidFill>
                  <a:srgbClr val="222222"/>
                </a:solidFill>
                <a:latin typeface="Arial"/>
                <a:ea typeface="+mn-lt"/>
                <a:cs typeface="Arial"/>
              </a:rPr>
              <a:t>, and Zhi Yang. "Methods for artifact detection and removal from scalp EEG: A review." </a:t>
            </a:r>
            <a:r>
              <a:rPr lang="en-US" sz="1050" i="1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Neurophysiologie</a:t>
            </a:r>
            <a:r>
              <a:rPr lang="en-US" sz="1050" i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 Clinique/Clinical Neurophysiology</a:t>
            </a:r>
            <a:r>
              <a:rPr lang="en-US" sz="1050">
                <a:solidFill>
                  <a:srgbClr val="222222"/>
                </a:solidFill>
                <a:latin typeface="Arial"/>
                <a:ea typeface="+mn-lt"/>
                <a:cs typeface="Arial"/>
              </a:rPr>
              <a:t> 46.4-5 (2016): 287-305.</a:t>
            </a:r>
          </a:p>
          <a:p>
            <a:r>
              <a:rPr lang="en-US" sz="1050">
                <a:solidFill>
                  <a:srgbClr val="222222"/>
                </a:solidFill>
                <a:latin typeface="Arial"/>
                <a:ea typeface="+mn-lt"/>
                <a:cs typeface="Arial"/>
              </a:rPr>
              <a:t>[10] Zi, Yuan, </a:t>
            </a:r>
            <a:r>
              <a:rPr lang="en-US" sz="105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Shirui</a:t>
            </a:r>
            <a:r>
              <a:rPr lang="en-US" sz="1050">
                <a:solidFill>
                  <a:srgbClr val="222222"/>
                </a:solidFill>
                <a:latin typeface="Arial"/>
                <a:ea typeface="+mn-lt"/>
                <a:cs typeface="Arial"/>
              </a:rPr>
              <a:t> Wang, Pengyu Yuan, </a:t>
            </a:r>
            <a:r>
              <a:rPr lang="en-US" sz="105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Xuqing</a:t>
            </a:r>
            <a:r>
              <a:rPr lang="en-US" sz="1050">
                <a:solidFill>
                  <a:srgbClr val="222222"/>
                </a:solidFill>
                <a:latin typeface="Arial"/>
                <a:ea typeface="+mn-lt"/>
                <a:cs typeface="Arial"/>
              </a:rPr>
              <a:t> Wu, </a:t>
            </a:r>
            <a:r>
              <a:rPr lang="en-US" sz="105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Jiefu</a:t>
            </a:r>
            <a:r>
              <a:rPr lang="en-US" sz="1050">
                <a:solidFill>
                  <a:srgbClr val="222222"/>
                </a:solidFill>
                <a:latin typeface="Arial"/>
                <a:ea typeface="+mn-lt"/>
                <a:cs typeface="Arial"/>
              </a:rPr>
              <a:t> Chen, and Zhu Han. "Self-supervised learning for seismic swell noise removal." In Second International Meeting for Applied Geoscience &amp; Energy, pp. 1910-1914. Society of Exploration Geophysicists and American Association of Petroleum Geologists, 2022.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46E338F8-C2BC-E0AA-C2F9-5C7BD3781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1" y="866229"/>
            <a:ext cx="5324803" cy="1997140"/>
          </a:xfrm>
          <a:prstGeom prst="rect">
            <a:avLst/>
          </a:prstGeom>
        </p:spPr>
      </p:pic>
      <p:pic>
        <p:nvPicPr>
          <p:cNvPr id="8" name="Picture 7" descr="Chart, diagram, histogram&#10;&#10;Description automatically generated">
            <a:extLst>
              <a:ext uri="{FF2B5EF4-FFF2-40B4-BE49-F238E27FC236}">
                <a16:creationId xmlns:a16="http://schemas.microsoft.com/office/drawing/2014/main" id="{51BF3FCF-BEAF-0352-2C07-D0EC48FCF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71" y="3384758"/>
            <a:ext cx="4306613" cy="2005854"/>
          </a:xfrm>
          <a:prstGeom prst="rect">
            <a:avLst/>
          </a:prstGeom>
        </p:spPr>
      </p:pic>
      <p:pic>
        <p:nvPicPr>
          <p:cNvPr id="9" name="Picture 8" descr="graph on the eeg artifact due to AC interferece">
            <a:extLst>
              <a:ext uri="{FF2B5EF4-FFF2-40B4-BE49-F238E27FC236}">
                <a16:creationId xmlns:a16="http://schemas.microsoft.com/office/drawing/2014/main" id="{94E04ACA-B781-9793-0766-CD6D1F515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460" y="920163"/>
            <a:ext cx="4577482" cy="23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D4C154E-CD2E-6E43-E872-DCE8A9743BA6}"/>
              </a:ext>
            </a:extLst>
          </p:cNvPr>
          <p:cNvSpPr txBox="1"/>
          <p:nvPr/>
        </p:nvSpPr>
        <p:spPr>
          <a:xfrm>
            <a:off x="94463" y="1527619"/>
            <a:ext cx="119721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rgbClr val="54585A"/>
                </a:solidFill>
                <a:latin typeface="Times"/>
                <a:cs typeface="Times"/>
              </a:rPr>
              <a:t>Seismic data [8]</a:t>
            </a:r>
            <a:endParaRPr lang="en-US">
              <a:ea typeface="等线" panose="020F0502020204030204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C49F2C01-AE3E-9341-1B57-08EB3485F95F}"/>
              </a:ext>
            </a:extLst>
          </p:cNvPr>
          <p:cNvSpPr txBox="1"/>
          <p:nvPr/>
        </p:nvSpPr>
        <p:spPr>
          <a:xfrm>
            <a:off x="55844" y="3983511"/>
            <a:ext cx="1197218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rgbClr val="54585A"/>
                </a:solidFill>
                <a:latin typeface="Times"/>
                <a:cs typeface="Times"/>
              </a:rPr>
              <a:t>GPR (Ground penetrating radar) data</a:t>
            </a:r>
          </a:p>
          <a:p>
            <a:pPr algn="ctr"/>
            <a:r>
              <a:rPr lang="en-US" sz="1400" b="1">
                <a:solidFill>
                  <a:srgbClr val="54585A"/>
                </a:solidFill>
                <a:latin typeface="Times"/>
                <a:ea typeface="等线" panose="020F0502020204030204"/>
                <a:cs typeface="Times"/>
              </a:rPr>
              <a:t>[8]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56489AE7-FB9C-52D0-0C5A-005FAD3CCD8C}"/>
              </a:ext>
            </a:extLst>
          </p:cNvPr>
          <p:cNvSpPr txBox="1"/>
          <p:nvPr/>
        </p:nvSpPr>
        <p:spPr>
          <a:xfrm>
            <a:off x="4927526" y="1571594"/>
            <a:ext cx="308858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rgbClr val="54585A"/>
                </a:solidFill>
                <a:latin typeface="Times"/>
                <a:cs typeface="Times"/>
              </a:rPr>
              <a:t>EEG data</a:t>
            </a:r>
          </a:p>
          <a:p>
            <a:pPr algn="ctr"/>
            <a:r>
              <a:rPr lang="en-US" sz="1400" b="1">
                <a:solidFill>
                  <a:srgbClr val="54585A"/>
                </a:solidFill>
                <a:latin typeface="Times"/>
                <a:ea typeface="等线" panose="020F0502020204030204"/>
                <a:cs typeface="Times"/>
              </a:rPr>
              <a:t>(electroencephalogram)</a:t>
            </a:r>
          </a:p>
          <a:p>
            <a:pPr algn="ctr"/>
            <a:r>
              <a:rPr lang="en-US" sz="1400" b="1">
                <a:solidFill>
                  <a:srgbClr val="54585A"/>
                </a:solidFill>
                <a:latin typeface="Times"/>
                <a:ea typeface="等线" panose="020F0502020204030204"/>
                <a:cs typeface="Times"/>
              </a:rPr>
              <a:t>[9]</a:t>
            </a:r>
          </a:p>
        </p:txBody>
      </p:sp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7080D756-9462-E60B-0A16-EAF27E30D4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0" t="12519" r="76626" b="6033"/>
          <a:stretch/>
        </p:blipFill>
        <p:spPr>
          <a:xfrm>
            <a:off x="8388619" y="3256985"/>
            <a:ext cx="969215" cy="2157861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378DB5EF-253F-3F84-1AF7-C75B663B62F4}"/>
              </a:ext>
            </a:extLst>
          </p:cNvPr>
          <p:cNvSpPr txBox="1"/>
          <p:nvPr/>
        </p:nvSpPr>
        <p:spPr>
          <a:xfrm rot="10800000" flipV="1">
            <a:off x="7492689" y="4190657"/>
            <a:ext cx="85686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Arial"/>
                <a:cs typeface="Arial"/>
              </a:rPr>
              <a:t>Time</a:t>
            </a:r>
            <a:endParaRPr lang="en-US" sz="1600">
              <a:ea typeface="等线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CEAB1B51-B8F7-86FC-0235-8C050898B636}"/>
              </a:ext>
            </a:extLst>
          </p:cNvPr>
          <p:cNvSpPr txBox="1"/>
          <p:nvPr/>
        </p:nvSpPr>
        <p:spPr>
          <a:xfrm rot="10800000" flipV="1">
            <a:off x="8420578" y="5533730"/>
            <a:ext cx="909016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Arial"/>
                <a:cs typeface="Arial"/>
              </a:rPr>
              <a:t>Receiver</a:t>
            </a:r>
            <a:endParaRPr lang="en-US" sz="1400">
              <a:ea typeface="等线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7F7B9CB-2A88-9D6A-F3D2-F6334D41A622}"/>
              </a:ext>
            </a:extLst>
          </p:cNvPr>
          <p:cNvSpPr txBox="1"/>
          <p:nvPr/>
        </p:nvSpPr>
        <p:spPr>
          <a:xfrm>
            <a:off x="5292781" y="4226261"/>
            <a:ext cx="235807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54585A"/>
                </a:solidFill>
                <a:latin typeface="Times"/>
                <a:cs typeface="Times"/>
              </a:rPr>
              <a:t>Seismic</a:t>
            </a:r>
          </a:p>
          <a:p>
            <a:pPr algn="ctr"/>
            <a:r>
              <a:rPr lang="en-US" sz="1400" b="1" dirty="0">
                <a:solidFill>
                  <a:srgbClr val="54585A"/>
                </a:solidFill>
                <a:latin typeface="Times"/>
                <a:cs typeface="Times"/>
              </a:rPr>
              <a:t>Swell Noise</a:t>
            </a:r>
          </a:p>
          <a:p>
            <a:pPr algn="ctr"/>
            <a:r>
              <a:rPr lang="en-US" sz="1400" b="1" dirty="0">
                <a:solidFill>
                  <a:srgbClr val="54585A"/>
                </a:solidFill>
                <a:latin typeface="Times"/>
                <a:cs typeface="Times"/>
              </a:rPr>
              <a:t>[10]</a:t>
            </a:r>
          </a:p>
        </p:txBody>
      </p:sp>
    </p:spTree>
    <p:extLst>
      <p:ext uri="{BB962C8B-B14F-4D97-AF65-F5344CB8AC3E}">
        <p14:creationId xmlns:p14="http://schemas.microsoft.com/office/powerpoint/2010/main" val="2687573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F81298-0DEE-A580-37B3-2C121FBD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5FDA0A3-70C2-98DC-C816-64C0087ECFAA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Self-Supervised</a:t>
            </a:r>
            <a:r>
              <a:rPr lang="en-US" sz="3600" b="1">
                <a:solidFill>
                  <a:schemeClr val="bg1"/>
                </a:solidFill>
                <a:latin typeface="Times New Roman"/>
                <a:cs typeface="Times New Roman"/>
              </a:rPr>
              <a:t> Learning</a:t>
            </a:r>
            <a:endParaRPr lang="en-US"/>
          </a:p>
        </p:txBody>
      </p:sp>
      <p:sp>
        <p:nvSpPr>
          <p:cNvPr id="5" name="文本框 5">
            <a:extLst>
              <a:ext uri="{FF2B5EF4-FFF2-40B4-BE49-F238E27FC236}">
                <a16:creationId xmlns:a16="http://schemas.microsoft.com/office/drawing/2014/main" id="{D2AE0DBE-BC68-BB81-E2A4-712C04173F13}"/>
              </a:ext>
            </a:extLst>
          </p:cNvPr>
          <p:cNvSpPr txBox="1"/>
          <p:nvPr/>
        </p:nvSpPr>
        <p:spPr>
          <a:xfrm>
            <a:off x="5921073" y="3311228"/>
            <a:ext cx="45719" cy="194832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48EA562-1467-0493-0EC7-F30FBDAB2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69" y="1146044"/>
            <a:ext cx="9529726" cy="51145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84CED9-104F-1206-F2C8-57C8A40F198D}"/>
              </a:ext>
            </a:extLst>
          </p:cNvPr>
          <p:cNvSpPr/>
          <p:nvPr/>
        </p:nvSpPr>
        <p:spPr>
          <a:xfrm>
            <a:off x="2909109" y="2147301"/>
            <a:ext cx="2731990" cy="84289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3DA602-0D1A-DFFF-2862-476FAA6E5ACD}"/>
              </a:ext>
            </a:extLst>
          </p:cNvPr>
          <p:cNvSpPr/>
          <p:nvPr/>
        </p:nvSpPr>
        <p:spPr>
          <a:xfrm>
            <a:off x="2948804" y="3401899"/>
            <a:ext cx="1836677" cy="8952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AAF8F0BC-1ADD-4D57-E102-F032BCDAA8E9}"/>
              </a:ext>
            </a:extLst>
          </p:cNvPr>
          <p:cNvSpPr txBox="1"/>
          <p:nvPr/>
        </p:nvSpPr>
        <p:spPr>
          <a:xfrm>
            <a:off x="2913466" y="2304770"/>
            <a:ext cx="297149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>
                <a:latin typeface="Arial"/>
                <a:ea typeface="等线"/>
                <a:cs typeface="Times"/>
              </a:rPr>
              <a:t>Signal Decoder</a:t>
            </a:r>
            <a:endParaRPr lang="en-US" sz="2000">
              <a:latin typeface="Arial"/>
              <a:ea typeface="等线"/>
              <a:cs typeface="Times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8ACFCCFF-9D0A-16B8-6E62-C067836238D3}"/>
              </a:ext>
            </a:extLst>
          </p:cNvPr>
          <p:cNvSpPr txBox="1"/>
          <p:nvPr/>
        </p:nvSpPr>
        <p:spPr>
          <a:xfrm>
            <a:off x="3069891" y="3582688"/>
            <a:ext cx="19373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>
                <a:latin typeface="Arial"/>
                <a:ea typeface="等线"/>
                <a:cs typeface="Times"/>
              </a:rPr>
              <a:t>Encoder</a:t>
            </a:r>
            <a:endParaRPr lang="en-US" sz="2000">
              <a:latin typeface="Arial"/>
              <a:ea typeface="等线"/>
              <a:cs typeface="Time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C6DDDF-D666-1C53-AAB4-E88290E509A0}"/>
              </a:ext>
            </a:extLst>
          </p:cNvPr>
          <p:cNvSpPr/>
          <p:nvPr/>
        </p:nvSpPr>
        <p:spPr>
          <a:xfrm>
            <a:off x="2933366" y="4825359"/>
            <a:ext cx="2683475" cy="802247"/>
          </a:xfrm>
          <a:prstGeom prst="rect">
            <a:avLst/>
          </a:prstGeom>
          <a:solidFill>
            <a:srgbClr val="6D91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B10E250-6894-1E76-D058-043DF1085D77}"/>
              </a:ext>
            </a:extLst>
          </p:cNvPr>
          <p:cNvSpPr txBox="1"/>
          <p:nvPr/>
        </p:nvSpPr>
        <p:spPr>
          <a:xfrm>
            <a:off x="2957624" y="4966348"/>
            <a:ext cx="292110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>
                <a:latin typeface="Arial"/>
                <a:ea typeface="等线"/>
                <a:cs typeface="Times"/>
              </a:rPr>
              <a:t>Noise Decoder</a:t>
            </a:r>
            <a:endParaRPr lang="en-US" sz="2000">
              <a:latin typeface="Arial"/>
              <a:ea typeface="等线"/>
              <a:cs typeface="Time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8930AD-CF22-5C3A-FA24-63B067B0E9D3}"/>
              </a:ext>
            </a:extLst>
          </p:cNvPr>
          <p:cNvGrpSpPr/>
          <p:nvPr/>
        </p:nvGrpSpPr>
        <p:grpSpPr>
          <a:xfrm>
            <a:off x="4295323" y="781624"/>
            <a:ext cx="2691552" cy="1399209"/>
            <a:chOff x="4295323" y="781624"/>
            <a:chExt cx="2691552" cy="1399209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62C79CE-A7AA-316F-300F-E98A64A5C894}"/>
                </a:ext>
              </a:extLst>
            </p:cNvPr>
            <p:cNvSpPr/>
            <p:nvPr/>
          </p:nvSpPr>
          <p:spPr>
            <a:xfrm>
              <a:off x="4295323" y="1273349"/>
              <a:ext cx="2691552" cy="89527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TextBox 3">
              <a:extLst>
                <a:ext uri="{FF2B5EF4-FFF2-40B4-BE49-F238E27FC236}">
                  <a16:creationId xmlns:a16="http://schemas.microsoft.com/office/drawing/2014/main" id="{7EF92A42-2CE9-A781-DDFF-F40C9BF9DE0A}"/>
                </a:ext>
              </a:extLst>
            </p:cNvPr>
            <p:cNvSpPr txBox="1"/>
            <p:nvPr/>
          </p:nvSpPr>
          <p:spPr>
            <a:xfrm>
              <a:off x="5055572" y="793838"/>
              <a:ext cx="1450701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>
                  <a:solidFill>
                    <a:srgbClr val="FF0000"/>
                  </a:solidFill>
                  <a:latin typeface="Arial"/>
                  <a:ea typeface="等线"/>
                  <a:cs typeface="Times"/>
                </a:rPr>
                <a:t>Prior four</a:t>
              </a:r>
              <a:endParaRPr lang="en-US" altLang="zh-CN" sz="2400" b="1">
                <a:solidFill>
                  <a:srgbClr val="FF0000"/>
                </a:solidFill>
                <a:latin typeface="Arial"/>
                <a:ea typeface="等线"/>
                <a:cs typeface="Time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A4A3F74-EA71-AE3F-DF33-E42EDAD6CE7F}"/>
                </a:ext>
              </a:extLst>
            </p:cNvPr>
            <p:cNvSpPr/>
            <p:nvPr/>
          </p:nvSpPr>
          <p:spPr>
            <a:xfrm>
              <a:off x="4295323" y="1285563"/>
              <a:ext cx="2691552" cy="89527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TextBox 3">
              <a:extLst>
                <a:ext uri="{FF2B5EF4-FFF2-40B4-BE49-F238E27FC236}">
                  <a16:creationId xmlns:a16="http://schemas.microsoft.com/office/drawing/2014/main" id="{EB7DB116-B5E6-B237-C8F9-AC09AC8A52AB}"/>
                </a:ext>
              </a:extLst>
            </p:cNvPr>
            <p:cNvSpPr txBox="1"/>
            <p:nvPr/>
          </p:nvSpPr>
          <p:spPr>
            <a:xfrm>
              <a:off x="5055572" y="781624"/>
              <a:ext cx="1450701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>
                  <a:solidFill>
                    <a:srgbClr val="FF0000"/>
                  </a:solidFill>
                  <a:latin typeface="Arial"/>
                  <a:ea typeface="等线"/>
                  <a:cs typeface="Times"/>
                </a:rPr>
                <a:t>Prior four</a:t>
              </a:r>
              <a:endParaRPr lang="en-US" altLang="zh-CN" sz="2400" b="1">
                <a:solidFill>
                  <a:srgbClr val="FF0000"/>
                </a:solidFill>
                <a:latin typeface="Arial"/>
                <a:ea typeface="等线"/>
                <a:cs typeface="Time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62BEB7-EF52-BE56-83D9-340064FD8D33}"/>
              </a:ext>
            </a:extLst>
          </p:cNvPr>
          <p:cNvGrpSpPr/>
          <p:nvPr/>
        </p:nvGrpSpPr>
        <p:grpSpPr>
          <a:xfrm>
            <a:off x="8593660" y="909333"/>
            <a:ext cx="2932043" cy="1427668"/>
            <a:chOff x="8593660" y="909333"/>
            <a:chExt cx="2932043" cy="142766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40CC48C-EAA2-984D-A457-8BD070E84F4A}"/>
                </a:ext>
              </a:extLst>
            </p:cNvPr>
            <p:cNvGrpSpPr/>
            <p:nvPr/>
          </p:nvGrpSpPr>
          <p:grpSpPr>
            <a:xfrm>
              <a:off x="8593660" y="916181"/>
              <a:ext cx="2932043" cy="1420820"/>
              <a:chOff x="8593660" y="916181"/>
              <a:chExt cx="2932043" cy="1420820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0FFD845-B1A7-6730-742B-DF7CA0E570CC}"/>
                  </a:ext>
                </a:extLst>
              </p:cNvPr>
              <p:cNvSpPr/>
              <p:nvPr/>
            </p:nvSpPr>
            <p:spPr>
              <a:xfrm>
                <a:off x="8593660" y="1441731"/>
                <a:ext cx="2932043" cy="89527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9" name="TextBox 3">
                <a:extLst>
                  <a:ext uri="{FF2B5EF4-FFF2-40B4-BE49-F238E27FC236}">
                    <a16:creationId xmlns:a16="http://schemas.microsoft.com/office/drawing/2014/main" id="{808FBDBA-2043-514E-3B1B-79472001FE13}"/>
                  </a:ext>
                </a:extLst>
              </p:cNvPr>
              <p:cNvSpPr txBox="1"/>
              <p:nvPr/>
            </p:nvSpPr>
            <p:spPr>
              <a:xfrm>
                <a:off x="9493862" y="916181"/>
                <a:ext cx="1725525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>
                    <a:solidFill>
                      <a:srgbClr val="FF0000"/>
                    </a:solidFill>
                    <a:latin typeface="Arial"/>
                    <a:ea typeface="等线"/>
                    <a:cs typeface="Times"/>
                  </a:rPr>
                  <a:t>Prior three</a:t>
                </a:r>
                <a:endParaRPr lang="en-US" altLang="zh-CN" sz="2400" b="1">
                  <a:solidFill>
                    <a:srgbClr val="FF0000"/>
                  </a:solidFill>
                  <a:latin typeface="Arial"/>
                  <a:ea typeface="等线"/>
                  <a:cs typeface="Time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F1E473-6806-EB74-E13F-D9B928B0AE66}"/>
                </a:ext>
              </a:extLst>
            </p:cNvPr>
            <p:cNvGrpSpPr/>
            <p:nvPr/>
          </p:nvGrpSpPr>
          <p:grpSpPr>
            <a:xfrm>
              <a:off x="8593660" y="909333"/>
              <a:ext cx="2932043" cy="1419118"/>
              <a:chOff x="8593660" y="909333"/>
              <a:chExt cx="2932043" cy="141911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053D10A-8EDF-87CF-1EEE-1DFD0957F764}"/>
                  </a:ext>
                </a:extLst>
              </p:cNvPr>
              <p:cNvSpPr/>
              <p:nvPr/>
            </p:nvSpPr>
            <p:spPr>
              <a:xfrm>
                <a:off x="8593660" y="1433181"/>
                <a:ext cx="2932043" cy="89527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7" name="TextBox 3">
                <a:extLst>
                  <a:ext uri="{FF2B5EF4-FFF2-40B4-BE49-F238E27FC236}">
                    <a16:creationId xmlns:a16="http://schemas.microsoft.com/office/drawing/2014/main" id="{5915B8F2-AF65-3A50-6188-6C21860DA88F}"/>
                  </a:ext>
                </a:extLst>
              </p:cNvPr>
              <p:cNvSpPr txBox="1"/>
              <p:nvPr/>
            </p:nvSpPr>
            <p:spPr>
              <a:xfrm>
                <a:off x="9493862" y="909333"/>
                <a:ext cx="1725525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>
                    <a:solidFill>
                      <a:srgbClr val="FF0000"/>
                    </a:solidFill>
                    <a:latin typeface="Arial"/>
                    <a:ea typeface="等线"/>
                    <a:cs typeface="Times"/>
                  </a:rPr>
                  <a:t>Prior three</a:t>
                </a:r>
                <a:endParaRPr lang="en-US" altLang="zh-CN" sz="2400" b="1">
                  <a:solidFill>
                    <a:srgbClr val="FF0000"/>
                  </a:solidFill>
                  <a:latin typeface="Arial"/>
                  <a:ea typeface="等线"/>
                  <a:cs typeface="Time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56E6D3-E7F4-F11C-524C-A9D83314333E}"/>
              </a:ext>
            </a:extLst>
          </p:cNvPr>
          <p:cNvGrpSpPr/>
          <p:nvPr/>
        </p:nvGrpSpPr>
        <p:grpSpPr>
          <a:xfrm>
            <a:off x="6409428" y="2549502"/>
            <a:ext cx="4132265" cy="1075769"/>
            <a:chOff x="6409428" y="2549502"/>
            <a:chExt cx="4132265" cy="107576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CF504CE-072B-2AFB-A1AA-9C1BDC0FD3F4}"/>
                </a:ext>
              </a:extLst>
            </p:cNvPr>
            <p:cNvGrpSpPr/>
            <p:nvPr/>
          </p:nvGrpSpPr>
          <p:grpSpPr>
            <a:xfrm>
              <a:off x="6409428" y="2549502"/>
              <a:ext cx="4122547" cy="1075769"/>
              <a:chOff x="6409428" y="2549502"/>
              <a:chExt cx="4801560" cy="913925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3D2CF11-6609-7743-6DFD-78DE9E4B34C0}"/>
                  </a:ext>
                </a:extLst>
              </p:cNvPr>
              <p:cNvSpPr/>
              <p:nvPr/>
            </p:nvSpPr>
            <p:spPr>
              <a:xfrm>
                <a:off x="6409428" y="2568157"/>
                <a:ext cx="2932043" cy="89527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3" name="TextBox 3">
                <a:extLst>
                  <a:ext uri="{FF2B5EF4-FFF2-40B4-BE49-F238E27FC236}">
                    <a16:creationId xmlns:a16="http://schemas.microsoft.com/office/drawing/2014/main" id="{1BF5AD2B-E0C3-C8D2-561E-836C4271A5F0}"/>
                  </a:ext>
                </a:extLst>
              </p:cNvPr>
              <p:cNvSpPr txBox="1"/>
              <p:nvPr/>
            </p:nvSpPr>
            <p:spPr>
              <a:xfrm>
                <a:off x="9458264" y="2549502"/>
                <a:ext cx="1752724" cy="3922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>
                    <a:solidFill>
                      <a:srgbClr val="FF0000"/>
                    </a:solidFill>
                    <a:latin typeface="Arial"/>
                    <a:ea typeface="等线"/>
                    <a:cs typeface="Times"/>
                  </a:rPr>
                  <a:t>Prior two</a:t>
                </a:r>
                <a:endParaRPr lang="en-US" altLang="zh-CN" sz="2400" b="1">
                  <a:solidFill>
                    <a:srgbClr val="FF0000"/>
                  </a:solidFill>
                  <a:latin typeface="Arial"/>
                  <a:ea typeface="等线"/>
                  <a:cs typeface="Times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A162C25-14A1-7984-FC98-EB543FA90752}"/>
                </a:ext>
              </a:extLst>
            </p:cNvPr>
            <p:cNvGrpSpPr/>
            <p:nvPr/>
          </p:nvGrpSpPr>
          <p:grpSpPr>
            <a:xfrm>
              <a:off x="6421090" y="2555502"/>
              <a:ext cx="4120603" cy="1063245"/>
              <a:chOff x="6421090" y="2555502"/>
              <a:chExt cx="4799296" cy="903285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8E5E95A-63C0-914E-8524-0D36F1BEA876}"/>
                  </a:ext>
                </a:extLst>
              </p:cNvPr>
              <p:cNvSpPr/>
              <p:nvPr/>
            </p:nvSpPr>
            <p:spPr>
              <a:xfrm>
                <a:off x="6421090" y="2563517"/>
                <a:ext cx="2932043" cy="89527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" name="TextBox 3">
                <a:extLst>
                  <a:ext uri="{FF2B5EF4-FFF2-40B4-BE49-F238E27FC236}">
                    <a16:creationId xmlns:a16="http://schemas.microsoft.com/office/drawing/2014/main" id="{D838A914-089A-DF9F-30D6-BA5B82CC606E}"/>
                  </a:ext>
                </a:extLst>
              </p:cNvPr>
              <p:cNvSpPr txBox="1"/>
              <p:nvPr/>
            </p:nvSpPr>
            <p:spPr>
              <a:xfrm>
                <a:off x="9467662" y="2555502"/>
                <a:ext cx="1752724" cy="3922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>
                    <a:solidFill>
                      <a:srgbClr val="FF0000"/>
                    </a:solidFill>
                    <a:latin typeface="Arial"/>
                    <a:ea typeface="等线"/>
                    <a:cs typeface="Times"/>
                  </a:rPr>
                  <a:t>Prior two</a:t>
                </a:r>
                <a:endParaRPr lang="en-US" altLang="zh-CN" sz="2400" b="1">
                  <a:solidFill>
                    <a:srgbClr val="FF0000"/>
                  </a:solidFill>
                  <a:latin typeface="Arial"/>
                  <a:ea typeface="等线"/>
                  <a:cs typeface="Time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7440D5-518A-871E-6760-218FB775BF19}"/>
              </a:ext>
            </a:extLst>
          </p:cNvPr>
          <p:cNvGrpSpPr/>
          <p:nvPr/>
        </p:nvGrpSpPr>
        <p:grpSpPr>
          <a:xfrm>
            <a:off x="9119087" y="3335411"/>
            <a:ext cx="2943705" cy="1396015"/>
            <a:chOff x="9119087" y="3335411"/>
            <a:chExt cx="2943705" cy="139601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90600D1-0B0E-2B3D-60EF-061E8DE15F4B}"/>
                </a:ext>
              </a:extLst>
            </p:cNvPr>
            <p:cNvGrpSpPr/>
            <p:nvPr/>
          </p:nvGrpSpPr>
          <p:grpSpPr>
            <a:xfrm>
              <a:off x="9130749" y="3335968"/>
              <a:ext cx="2932043" cy="1395458"/>
              <a:chOff x="9130749" y="3335968"/>
              <a:chExt cx="2932043" cy="1395458"/>
            </a:xfrm>
          </p:grpSpPr>
          <p:sp>
            <p:nvSpPr>
              <p:cNvPr id="36" name="TextBox 33">
                <a:extLst>
                  <a:ext uri="{FF2B5EF4-FFF2-40B4-BE49-F238E27FC236}">
                    <a16:creationId xmlns:a16="http://schemas.microsoft.com/office/drawing/2014/main" id="{D55A9DB7-8648-26AB-EA93-52E10C9B604F}"/>
                  </a:ext>
                </a:extLst>
              </p:cNvPr>
              <p:cNvSpPr txBox="1"/>
              <p:nvPr/>
            </p:nvSpPr>
            <p:spPr>
              <a:xfrm>
                <a:off x="10402232" y="4269761"/>
                <a:ext cx="16605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/>
                    <a:ea typeface="等线"/>
                    <a:cs typeface="Times"/>
                  </a:rPr>
                  <a:t>MSE Data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9747F2D-B088-BC58-3D2F-FE635F5CDD9D}"/>
                  </a:ext>
                </a:extLst>
              </p:cNvPr>
              <p:cNvSpPr/>
              <p:nvPr/>
            </p:nvSpPr>
            <p:spPr>
              <a:xfrm>
                <a:off x="9130749" y="3335968"/>
                <a:ext cx="2932043" cy="89527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097221E-3188-5818-70B0-2298358A0B57}"/>
                </a:ext>
              </a:extLst>
            </p:cNvPr>
            <p:cNvGrpSpPr/>
            <p:nvPr/>
          </p:nvGrpSpPr>
          <p:grpSpPr>
            <a:xfrm>
              <a:off x="9119087" y="3335411"/>
              <a:ext cx="2932043" cy="1395458"/>
              <a:chOff x="9119087" y="3335411"/>
              <a:chExt cx="2932043" cy="1395458"/>
            </a:xfrm>
          </p:grpSpPr>
          <p:sp>
            <p:nvSpPr>
              <p:cNvPr id="34" name="TextBox 31">
                <a:extLst>
                  <a:ext uri="{FF2B5EF4-FFF2-40B4-BE49-F238E27FC236}">
                    <a16:creationId xmlns:a16="http://schemas.microsoft.com/office/drawing/2014/main" id="{DEE89C1C-8C0A-D646-115E-51DD02A5DF0B}"/>
                  </a:ext>
                </a:extLst>
              </p:cNvPr>
              <p:cNvSpPr txBox="1"/>
              <p:nvPr/>
            </p:nvSpPr>
            <p:spPr>
              <a:xfrm>
                <a:off x="10390570" y="4269204"/>
                <a:ext cx="16605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/>
                    <a:ea typeface="等线"/>
                    <a:cs typeface="Times"/>
                  </a:rPr>
                  <a:t>MSE Data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47A6BA7-F895-36B0-A31B-AB54809CD2A1}"/>
                  </a:ext>
                </a:extLst>
              </p:cNvPr>
              <p:cNvSpPr/>
              <p:nvPr/>
            </p:nvSpPr>
            <p:spPr>
              <a:xfrm>
                <a:off x="9119087" y="3335411"/>
                <a:ext cx="2932043" cy="89527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06B406-BE95-E179-60AF-186FD7334086}"/>
              </a:ext>
            </a:extLst>
          </p:cNvPr>
          <p:cNvGrpSpPr/>
          <p:nvPr/>
        </p:nvGrpSpPr>
        <p:grpSpPr>
          <a:xfrm>
            <a:off x="6674997" y="4098269"/>
            <a:ext cx="3340372" cy="2307064"/>
            <a:chOff x="6674997" y="4098269"/>
            <a:chExt cx="3340372" cy="23070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0AEAE80-C99C-5CB5-E588-347A27637C3D}"/>
                </a:ext>
              </a:extLst>
            </p:cNvPr>
            <p:cNvGrpSpPr/>
            <p:nvPr/>
          </p:nvGrpSpPr>
          <p:grpSpPr>
            <a:xfrm>
              <a:off x="6674997" y="4118228"/>
              <a:ext cx="3340371" cy="2287102"/>
              <a:chOff x="6674997" y="4118231"/>
              <a:chExt cx="2932043" cy="1356935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FF37D56-5ED9-4ED5-859A-E3A5F5E26665}"/>
                  </a:ext>
                </a:extLst>
              </p:cNvPr>
              <p:cNvSpPr/>
              <p:nvPr/>
            </p:nvSpPr>
            <p:spPr>
              <a:xfrm>
                <a:off x="6674997" y="4118231"/>
                <a:ext cx="2932043" cy="89527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4" name="TextBox 3">
                <a:extLst>
                  <a:ext uri="{FF2B5EF4-FFF2-40B4-BE49-F238E27FC236}">
                    <a16:creationId xmlns:a16="http://schemas.microsoft.com/office/drawing/2014/main" id="{3235DE2E-B39F-120B-5410-AEED4551B4ED}"/>
                  </a:ext>
                </a:extLst>
              </p:cNvPr>
              <p:cNvSpPr txBox="1"/>
              <p:nvPr/>
            </p:nvSpPr>
            <p:spPr>
              <a:xfrm>
                <a:off x="7568961" y="5013501"/>
                <a:ext cx="1580322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>
                    <a:solidFill>
                      <a:srgbClr val="FF0000"/>
                    </a:solidFill>
                    <a:latin typeface="Arial"/>
                    <a:ea typeface="等线"/>
                    <a:cs typeface="Times"/>
                  </a:rPr>
                  <a:t>Prior one</a:t>
                </a:r>
                <a:endParaRPr lang="en-US" altLang="zh-CN" sz="2400" b="1">
                  <a:solidFill>
                    <a:srgbClr val="FF0000"/>
                  </a:solidFill>
                  <a:latin typeface="Arial"/>
                  <a:ea typeface="等线"/>
                  <a:cs typeface="Time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E59E2FA-0A56-D8E2-6A67-03D9F0783B09}"/>
                </a:ext>
              </a:extLst>
            </p:cNvPr>
            <p:cNvGrpSpPr/>
            <p:nvPr/>
          </p:nvGrpSpPr>
          <p:grpSpPr>
            <a:xfrm>
              <a:off x="6674998" y="4098269"/>
              <a:ext cx="3340371" cy="2307064"/>
              <a:chOff x="6674998" y="4098269"/>
              <a:chExt cx="2932043" cy="136877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4B95678-09C2-1423-8504-4D4BECB6EF12}"/>
                  </a:ext>
                </a:extLst>
              </p:cNvPr>
              <p:cNvSpPr/>
              <p:nvPr/>
            </p:nvSpPr>
            <p:spPr>
              <a:xfrm>
                <a:off x="6674998" y="4098269"/>
                <a:ext cx="2932043" cy="89527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TextBox 3">
                <a:extLst>
                  <a:ext uri="{FF2B5EF4-FFF2-40B4-BE49-F238E27FC236}">
                    <a16:creationId xmlns:a16="http://schemas.microsoft.com/office/drawing/2014/main" id="{7933F998-17DF-5B55-AFD1-70792D06B08D}"/>
                  </a:ext>
                </a:extLst>
              </p:cNvPr>
              <p:cNvSpPr txBox="1"/>
              <p:nvPr/>
            </p:nvSpPr>
            <p:spPr>
              <a:xfrm>
                <a:off x="7575655" y="5005382"/>
                <a:ext cx="1580322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>
                    <a:solidFill>
                      <a:srgbClr val="FF0000"/>
                    </a:solidFill>
                    <a:latin typeface="Arial"/>
                    <a:ea typeface="等线"/>
                    <a:cs typeface="Times"/>
                  </a:rPr>
                  <a:t>Prior one</a:t>
                </a:r>
                <a:endParaRPr lang="en-US" altLang="zh-CN" sz="2400" b="1">
                  <a:solidFill>
                    <a:srgbClr val="FF0000"/>
                  </a:solidFill>
                  <a:latin typeface="Arial"/>
                  <a:ea typeface="等线"/>
                  <a:cs typeface="Times"/>
                </a:endParaRPr>
              </a:p>
            </p:txBody>
          </p:sp>
        </p:grpSp>
      </p:grpSp>
      <p:sp>
        <p:nvSpPr>
          <p:cNvPr id="20" name="TextBox 2">
            <a:extLst>
              <a:ext uri="{FF2B5EF4-FFF2-40B4-BE49-F238E27FC236}">
                <a16:creationId xmlns:a16="http://schemas.microsoft.com/office/drawing/2014/main" id="{96D3E7A5-CF93-619C-54B6-CC7CEFF56DAC}"/>
              </a:ext>
            </a:extLst>
          </p:cNvPr>
          <p:cNvSpPr txBox="1"/>
          <p:nvPr/>
        </p:nvSpPr>
        <p:spPr>
          <a:xfrm>
            <a:off x="433510" y="6343856"/>
            <a:ext cx="11237916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rgbClr val="222222"/>
                </a:solidFill>
                <a:latin typeface="Arial"/>
                <a:ea typeface="+mn-lt"/>
                <a:cs typeface="Arial"/>
              </a:rPr>
              <a:t>[11] Zi, Yuan, Wenyi Hu, </a:t>
            </a:r>
            <a:r>
              <a:rPr lang="en-US" sz="110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Jiefu</a:t>
            </a:r>
            <a:r>
              <a:rPr lang="en-US" sz="1100">
                <a:solidFill>
                  <a:srgbClr val="222222"/>
                </a:solidFill>
                <a:latin typeface="Arial"/>
                <a:ea typeface="+mn-lt"/>
                <a:cs typeface="Arial"/>
              </a:rPr>
              <a:t> Chen, </a:t>
            </a:r>
            <a:r>
              <a:rPr lang="en-US" sz="110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Xuqing</a:t>
            </a:r>
            <a:r>
              <a:rPr lang="en-US" sz="1100">
                <a:solidFill>
                  <a:srgbClr val="222222"/>
                </a:solidFill>
                <a:latin typeface="Arial"/>
                <a:ea typeface="+mn-lt"/>
                <a:cs typeface="Arial"/>
              </a:rPr>
              <a:t> Wu, and Zhu Han. "Physics-guided self-supervised learning for monochromatic noise removal." In SEG International Exposition and Annual Meeting, p. D011S058R002. SEG, 2021.</a:t>
            </a:r>
            <a:endParaRPr lang="en-US" sz="1100">
              <a:solidFill>
                <a:srgbClr val="222222"/>
              </a:solidFill>
              <a:latin typeface="Arial"/>
              <a:ea typeface="等线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8203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78B537D-EC63-4A70-9DB1-19B2C65E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3" name="矩形 22">
            <a:extLst>
              <a:ext uri="{FF2B5EF4-FFF2-40B4-BE49-F238E27FC236}">
                <a16:creationId xmlns:a16="http://schemas.microsoft.com/office/drawing/2014/main" id="{35FB8EEA-F53D-4E24-8E31-C0FA76048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903839"/>
            <a:ext cx="112646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7030A0"/>
                </a:solidFill>
                <a:latin typeface="Gill sans MT" panose="020B0502020104020203" pitchFamily="34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Introduction </a:t>
            </a:r>
            <a:endParaRPr lang="zh-CN" altLang="en-US" b="1" dirty="0">
              <a:solidFill>
                <a:srgbClr val="7030A0"/>
              </a:solidFill>
              <a:latin typeface="Gill sans MT" panose="020B0502020104020203" pitchFamily="34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F61D15-AF15-4319-BC4F-F534C2115637}"/>
              </a:ext>
            </a:extLst>
          </p:cNvPr>
          <p:cNvSpPr txBox="1"/>
          <p:nvPr/>
        </p:nvSpPr>
        <p:spPr>
          <a:xfrm>
            <a:off x="211873" y="144966"/>
            <a:ext cx="2910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22">
            <a:extLst>
              <a:ext uri="{FF2B5EF4-FFF2-40B4-BE49-F238E27FC236}">
                <a16:creationId xmlns:a16="http://schemas.microsoft.com/office/drawing/2014/main" id="{1B0489BA-3F26-44EE-B4FC-383EEDA1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3378340"/>
            <a:ext cx="109426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  Case 1: Supervised Learning-enhanced Subsurface Imaging</a:t>
            </a:r>
            <a:endParaRPr lang="en-US" sz="2800" b="1" dirty="0">
              <a:solidFill>
                <a:srgbClr val="7030A0"/>
              </a:solidFill>
              <a:latin typeface="Gill sans MT"/>
              <a:ea typeface="华文楷体"/>
              <a:cs typeface="Times New Roman"/>
            </a:endParaRPr>
          </a:p>
        </p:txBody>
      </p:sp>
      <p:sp>
        <p:nvSpPr>
          <p:cNvPr id="7" name="矩形 22">
            <a:extLst>
              <a:ext uri="{FF2B5EF4-FFF2-40B4-BE49-F238E27FC236}">
                <a16:creationId xmlns:a16="http://schemas.microsoft.com/office/drawing/2014/main" id="{4E414659-8104-4878-A9EE-A4FAF9DE3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4021852"/>
            <a:ext cx="11497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  Case 2: Self-supervised Learning-enhanced Signal Processing</a:t>
            </a:r>
            <a:endParaRPr lang="en-US" altLang="zh-CN" sz="2800" b="1" dirty="0">
              <a:solidFill>
                <a:srgbClr val="7030A0"/>
              </a:solidFill>
              <a:latin typeface="Gill sans MT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22">
            <a:extLst>
              <a:ext uri="{FF2B5EF4-FFF2-40B4-BE49-F238E27FC236}">
                <a16:creationId xmlns:a16="http://schemas.microsoft.com/office/drawing/2014/main" id="{D7D8CD97-8679-467D-86C6-C316A38D4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69" y="4683485"/>
            <a:ext cx="11524865" cy="96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  Case 3: Reinforcement Learning Subsurface Signal Processing</a:t>
            </a:r>
          </a:p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endParaRPr lang="en-US" altLang="zh-CN" sz="2800" b="1" dirty="0">
              <a:solidFill>
                <a:srgbClr val="7030A0"/>
              </a:solidFill>
              <a:latin typeface="Gill sans MT"/>
              <a:ea typeface="华文楷体"/>
              <a:cs typeface="Times New Roman"/>
            </a:endParaRPr>
          </a:p>
        </p:txBody>
      </p:sp>
      <p:sp>
        <p:nvSpPr>
          <p:cNvPr id="9" name="矩形 22">
            <a:extLst>
              <a:ext uri="{FF2B5EF4-FFF2-40B4-BE49-F238E27FC236}">
                <a16:creationId xmlns:a16="http://schemas.microsoft.com/office/drawing/2014/main" id="{C61FF229-D518-4643-B082-AD75AA8E5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554" y="1535377"/>
            <a:ext cx="1043496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Industry Challenges Overview</a:t>
            </a:r>
            <a:endParaRPr lang="en-US" altLang="zh-CN" sz="2800" b="1" dirty="0">
              <a:solidFill>
                <a:srgbClr val="7030A0"/>
              </a:solidFill>
              <a:latin typeface="Gill sans MT" panose="020B0502020104020203" pitchFamily="34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AI in Oil &amp; Gas - A Transformative Force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Key AI Applications</a:t>
            </a:r>
            <a:endParaRPr lang="zh-CN" altLang="zh-CN" sz="2800" b="1" dirty="0">
              <a:solidFill>
                <a:srgbClr val="7030A0"/>
              </a:solidFill>
              <a:latin typeface="Gill sans MT"/>
              <a:ea typeface="华文楷体"/>
              <a:cs typeface="Times New Roman" panose="02020603050405020304" pitchFamily="18" charset="0"/>
            </a:endParaRPr>
          </a:p>
        </p:txBody>
      </p:sp>
      <p:sp>
        <p:nvSpPr>
          <p:cNvPr id="10" name="矩形 22">
            <a:extLst>
              <a:ext uri="{FF2B5EF4-FFF2-40B4-BE49-F238E27FC236}">
                <a16:creationId xmlns:a16="http://schemas.microsoft.com/office/drawing/2014/main" id="{BDA867D6-59F6-BB49-BEAB-9E81610A4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50" y="5982418"/>
            <a:ext cx="71124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7030A0"/>
                </a:solidFill>
                <a:latin typeface="Gill sans MT" panose="020B0502020104020203" pitchFamily="34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Conclusion</a:t>
            </a:r>
            <a:endParaRPr lang="zh-CN" altLang="en-US" b="1" dirty="0">
              <a:solidFill>
                <a:srgbClr val="7030A0"/>
              </a:solidFill>
              <a:latin typeface="Gill sans MT" panose="020B0502020104020203" pitchFamily="34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22">
            <a:extLst>
              <a:ext uri="{FF2B5EF4-FFF2-40B4-BE49-F238E27FC236}">
                <a16:creationId xmlns:a16="http://schemas.microsoft.com/office/drawing/2014/main" id="{FBE18DB2-836C-4623-1B2A-B138981D2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5386278"/>
            <a:ext cx="11102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  Case 4: Data-driven Optimization</a:t>
            </a:r>
            <a:endParaRPr lang="en-US" altLang="zh-CN" sz="2800" b="1" dirty="0">
              <a:latin typeface="Gill sans M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5202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F81298-0DEE-A580-37B3-2C121FBD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5FDA0A3-70C2-98DC-C816-64C0087ECFAA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Self-Supervised</a:t>
            </a:r>
            <a:r>
              <a:rPr lang="en-US" sz="3600" b="1">
                <a:solidFill>
                  <a:schemeClr val="bg1"/>
                </a:solidFill>
                <a:latin typeface="Times New Roman"/>
                <a:cs typeface="Times New Roman"/>
              </a:rPr>
              <a:t> Learning</a:t>
            </a:r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96F2539-FC01-BE2B-8EF8-9EB72FB01FD0}"/>
              </a:ext>
            </a:extLst>
          </p:cNvPr>
          <p:cNvGrpSpPr/>
          <p:nvPr/>
        </p:nvGrpSpPr>
        <p:grpSpPr>
          <a:xfrm>
            <a:off x="37909" y="1031980"/>
            <a:ext cx="10577379" cy="5246937"/>
            <a:chOff x="2301" y="42093"/>
            <a:chExt cx="12186836" cy="6970338"/>
          </a:xfrm>
        </p:grpSpPr>
        <p:pic>
          <p:nvPicPr>
            <p:cNvPr id="68" name="Picture 67" descr="Graphical user interface, application, Word&#10;&#10;Description automatically generated">
              <a:extLst>
                <a:ext uri="{FF2B5EF4-FFF2-40B4-BE49-F238E27FC236}">
                  <a16:creationId xmlns:a16="http://schemas.microsoft.com/office/drawing/2014/main" id="{9816DEC4-276A-AF62-68AF-C9775E36F224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2"/>
            <a:srcRect l="15298" t="30415" r="12187" b="25346"/>
            <a:stretch/>
          </p:blipFill>
          <p:spPr>
            <a:xfrm>
              <a:off x="2301" y="2828150"/>
              <a:ext cx="12186836" cy="4184281"/>
            </a:xfrm>
            <a:prstGeom prst="rect">
              <a:avLst/>
            </a:prstGeom>
          </p:spPr>
        </p:pic>
        <p:pic>
          <p:nvPicPr>
            <p:cNvPr id="69" name="Picture 68" descr="Diagram&#10;&#10;Description automatically generated">
              <a:extLst>
                <a:ext uri="{FF2B5EF4-FFF2-40B4-BE49-F238E27FC236}">
                  <a16:creationId xmlns:a16="http://schemas.microsoft.com/office/drawing/2014/main" id="{A648C714-CD18-C06E-87DE-B9355DF87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787" t="48168" r="73182" b="46269"/>
            <a:stretch/>
          </p:blipFill>
          <p:spPr>
            <a:xfrm>
              <a:off x="1123337" y="2590144"/>
              <a:ext cx="598218" cy="479674"/>
            </a:xfrm>
            <a:prstGeom prst="rect">
              <a:avLst/>
            </a:prstGeom>
          </p:spPr>
        </p:pic>
        <p:sp>
          <p:nvSpPr>
            <p:cNvPr id="70" name="TextBox 3">
              <a:extLst>
                <a:ext uri="{FF2B5EF4-FFF2-40B4-BE49-F238E27FC236}">
                  <a16:creationId xmlns:a16="http://schemas.microsoft.com/office/drawing/2014/main" id="{DF95E2A5-C33B-9EDF-CF14-C52C069E8FF8}"/>
                </a:ext>
              </a:extLst>
            </p:cNvPr>
            <p:cNvSpPr txBox="1"/>
            <p:nvPr/>
          </p:nvSpPr>
          <p:spPr>
            <a:xfrm>
              <a:off x="586966" y="2351656"/>
              <a:ext cx="906443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latin typeface="Times New Roman"/>
                  <a:cs typeface="Calibri"/>
                </a:rPr>
                <a:t>1D FFT </a:t>
              </a:r>
              <a:endParaRPr lang="en-US" b="1">
                <a:latin typeface="Times New Roman"/>
                <a:cs typeface="Times New Roman"/>
              </a:endParaRPr>
            </a:p>
            <a:p>
              <a:pPr algn="ctr"/>
              <a:r>
                <a:rPr lang="en-US" sz="1200" b="1">
                  <a:latin typeface="Times New Roman"/>
                  <a:ea typeface="+mn-lt"/>
                  <a:cs typeface="+mn-lt"/>
                </a:rPr>
                <a:t>Each Trace</a:t>
              </a:r>
              <a:endParaRPr lang="en-US" b="1">
                <a:latin typeface="Times New Roman"/>
                <a:cs typeface="Calibri" panose="020F0502020204030204"/>
              </a:endParaRPr>
            </a:p>
          </p:txBody>
        </p:sp>
        <p:sp>
          <p:nvSpPr>
            <p:cNvPr id="71" name="Arrow: Right 70">
              <a:extLst>
                <a:ext uri="{FF2B5EF4-FFF2-40B4-BE49-F238E27FC236}">
                  <a16:creationId xmlns:a16="http://schemas.microsoft.com/office/drawing/2014/main" id="{B878F03B-CE77-0262-E928-3EFE5B877D93}"/>
                </a:ext>
              </a:extLst>
            </p:cNvPr>
            <p:cNvSpPr/>
            <p:nvPr/>
          </p:nvSpPr>
          <p:spPr bwMode="auto">
            <a:xfrm>
              <a:off x="3045258" y="1718873"/>
              <a:ext cx="4039587" cy="91493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2" name="Arrow: Right 71">
              <a:extLst>
                <a:ext uri="{FF2B5EF4-FFF2-40B4-BE49-F238E27FC236}">
                  <a16:creationId xmlns:a16="http://schemas.microsoft.com/office/drawing/2014/main" id="{13BC35D4-0320-D668-3EEE-B9C441FC0143}"/>
                </a:ext>
              </a:extLst>
            </p:cNvPr>
            <p:cNvSpPr/>
            <p:nvPr/>
          </p:nvSpPr>
          <p:spPr bwMode="auto">
            <a:xfrm>
              <a:off x="8194903" y="1374746"/>
              <a:ext cx="334056" cy="134508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1DD40D2-57F4-9229-A969-410B4D22EA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658" t="7168" r="44972" b="69448"/>
            <a:stretch/>
          </p:blipFill>
          <p:spPr>
            <a:xfrm>
              <a:off x="157633" y="3497070"/>
              <a:ext cx="1174878" cy="1266769"/>
            </a:xfrm>
            <a:prstGeom prst="rect">
              <a:avLst/>
            </a:prstGeom>
          </p:spPr>
        </p:pic>
        <p:pic>
          <p:nvPicPr>
            <p:cNvPr id="74" name="Picture 73" descr="Chart, bar chart&#10;&#10;Description automatically generated">
              <a:extLst>
                <a:ext uri="{FF2B5EF4-FFF2-40B4-BE49-F238E27FC236}">
                  <a16:creationId xmlns:a16="http://schemas.microsoft.com/office/drawing/2014/main" id="{80F49D2F-0FFB-F847-B5E3-F4C01067A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1358" t="16871" r="47356" b="29601"/>
            <a:stretch/>
          </p:blipFill>
          <p:spPr>
            <a:xfrm>
              <a:off x="2049032" y="633976"/>
              <a:ext cx="879226" cy="2148674"/>
            </a:xfrm>
            <a:prstGeom prst="rect">
              <a:avLst/>
            </a:prstGeom>
          </p:spPr>
        </p:pic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DB6B3B15-1B90-B534-73B8-26B5573626B2}"/>
                </a:ext>
              </a:extLst>
            </p:cNvPr>
            <p:cNvCxnSpPr/>
            <p:nvPr/>
          </p:nvCxnSpPr>
          <p:spPr>
            <a:xfrm>
              <a:off x="648929" y="3495152"/>
              <a:ext cx="18435" cy="1272047"/>
            </a:xfrm>
            <a:prstGeom prst="straightConnector1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77F91A09-23E9-DEFC-A49B-F817EED0FFD4}"/>
                </a:ext>
              </a:extLst>
            </p:cNvPr>
            <p:cNvGrpSpPr/>
            <p:nvPr/>
          </p:nvGrpSpPr>
          <p:grpSpPr>
            <a:xfrm>
              <a:off x="7197231" y="582211"/>
              <a:ext cx="868261" cy="2153853"/>
              <a:chOff x="7197231" y="582211"/>
              <a:chExt cx="868261" cy="2153853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1537374B-8026-2F58-42C0-887F1BBD579F}"/>
                  </a:ext>
                </a:extLst>
              </p:cNvPr>
              <p:cNvSpPr/>
              <p:nvPr/>
            </p:nvSpPr>
            <p:spPr>
              <a:xfrm>
                <a:off x="7197232" y="2339726"/>
                <a:ext cx="868260" cy="396338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2028EA08-DAB9-740C-87DB-BD6B850BB261}"/>
                  </a:ext>
                </a:extLst>
              </p:cNvPr>
              <p:cNvSpPr/>
              <p:nvPr/>
            </p:nvSpPr>
            <p:spPr>
              <a:xfrm>
                <a:off x="7197231" y="2186096"/>
                <a:ext cx="868260" cy="156678"/>
              </a:xfrm>
              <a:prstGeom prst="rect">
                <a:avLst/>
              </a:prstGeom>
              <a:solidFill>
                <a:srgbClr val="7030A0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A9B2949-A9C9-3CBC-7B7F-CF90BBBEC76C}"/>
                  </a:ext>
                </a:extLst>
              </p:cNvPr>
              <p:cNvSpPr/>
              <p:nvPr/>
            </p:nvSpPr>
            <p:spPr>
              <a:xfrm>
                <a:off x="7197232" y="582211"/>
                <a:ext cx="868259" cy="1570065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pic>
          <p:nvPicPr>
            <p:cNvPr id="77" name="Picture 76" descr="Chart, bar chart&#10;&#10;Description automatically generated">
              <a:extLst>
                <a:ext uri="{FF2B5EF4-FFF2-40B4-BE49-F238E27FC236}">
                  <a16:creationId xmlns:a16="http://schemas.microsoft.com/office/drawing/2014/main" id="{D8676BD4-0D31-3FBB-118B-5D1BA20B4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0822" t="17399" r="47945" b="22711"/>
            <a:stretch/>
          </p:blipFill>
          <p:spPr>
            <a:xfrm>
              <a:off x="9517629" y="425358"/>
              <a:ext cx="885326" cy="2161250"/>
            </a:xfrm>
            <a:prstGeom prst="rect">
              <a:avLst/>
            </a:prstGeom>
          </p:spPr>
        </p:pic>
        <p:sp>
          <p:nvSpPr>
            <p:cNvPr id="78" name="Arrow: Right 77">
              <a:extLst>
                <a:ext uri="{FF2B5EF4-FFF2-40B4-BE49-F238E27FC236}">
                  <a16:creationId xmlns:a16="http://schemas.microsoft.com/office/drawing/2014/main" id="{6D8D642E-1E2E-EA9D-8256-7D9AFE381F9C}"/>
                </a:ext>
              </a:extLst>
            </p:cNvPr>
            <p:cNvSpPr/>
            <p:nvPr/>
          </p:nvSpPr>
          <p:spPr bwMode="auto">
            <a:xfrm rot="16200000">
              <a:off x="9866385" y="2622211"/>
              <a:ext cx="192718" cy="134508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79" name="Picture 78" descr="Graphical user interface, application, Word&#10;&#10;Description automatically generated">
              <a:extLst>
                <a:ext uri="{FF2B5EF4-FFF2-40B4-BE49-F238E27FC236}">
                  <a16:creationId xmlns:a16="http://schemas.microsoft.com/office/drawing/2014/main" id="{E2426EC2-19B2-D656-B014-BD17D89AA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3641" t="65584" r="24470" b="31039"/>
            <a:stretch/>
          </p:blipFill>
          <p:spPr>
            <a:xfrm>
              <a:off x="8618706" y="1284485"/>
              <a:ext cx="317550" cy="319380"/>
            </a:xfrm>
            <a:prstGeom prst="rect">
              <a:avLst/>
            </a:prstGeom>
          </p:spPr>
        </p:pic>
        <p:sp>
          <p:nvSpPr>
            <p:cNvPr id="80" name="Arrow: Right 79">
              <a:extLst>
                <a:ext uri="{FF2B5EF4-FFF2-40B4-BE49-F238E27FC236}">
                  <a16:creationId xmlns:a16="http://schemas.microsoft.com/office/drawing/2014/main" id="{397429E5-F651-1926-EDBA-A968031AE54A}"/>
                </a:ext>
              </a:extLst>
            </p:cNvPr>
            <p:cNvSpPr/>
            <p:nvPr/>
          </p:nvSpPr>
          <p:spPr bwMode="auto">
            <a:xfrm rot="10800000">
              <a:off x="9024499" y="1374745"/>
              <a:ext cx="334056" cy="134508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Arrow: Bent 80">
              <a:extLst>
                <a:ext uri="{FF2B5EF4-FFF2-40B4-BE49-F238E27FC236}">
                  <a16:creationId xmlns:a16="http://schemas.microsoft.com/office/drawing/2014/main" id="{8774173C-0BEC-3341-ED15-6E97B6742FD9}"/>
                </a:ext>
              </a:extLst>
            </p:cNvPr>
            <p:cNvSpPr/>
            <p:nvPr/>
          </p:nvSpPr>
          <p:spPr>
            <a:xfrm>
              <a:off x="2555059" y="149448"/>
              <a:ext cx="4836242" cy="288822"/>
            </a:xfrm>
            <a:prstGeom prst="ben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2" name="Picture 81" descr="Graphical user interface, application, Word&#10;&#10;Description automatically generated">
              <a:extLst>
                <a:ext uri="{FF2B5EF4-FFF2-40B4-BE49-F238E27FC236}">
                  <a16:creationId xmlns:a16="http://schemas.microsoft.com/office/drawing/2014/main" id="{B435E204-55F6-2300-9369-4E6558CB4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3641" t="65584" r="24470" b="31039"/>
            <a:stretch/>
          </p:blipFill>
          <p:spPr>
            <a:xfrm>
              <a:off x="7494141" y="49307"/>
              <a:ext cx="317550" cy="319380"/>
            </a:xfrm>
            <a:prstGeom prst="rect">
              <a:avLst/>
            </a:prstGeom>
          </p:spPr>
        </p:pic>
        <p:sp>
          <p:nvSpPr>
            <p:cNvPr id="83" name="Arrow: Right 82">
              <a:extLst>
                <a:ext uri="{FF2B5EF4-FFF2-40B4-BE49-F238E27FC236}">
                  <a16:creationId xmlns:a16="http://schemas.microsoft.com/office/drawing/2014/main" id="{E4D1CB97-83B0-2606-D409-169C81046E4E}"/>
                </a:ext>
              </a:extLst>
            </p:cNvPr>
            <p:cNvSpPr/>
            <p:nvPr/>
          </p:nvSpPr>
          <p:spPr bwMode="auto">
            <a:xfrm rot="16200000">
              <a:off x="7545505" y="390445"/>
              <a:ext cx="174282" cy="134508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405EFE88-16E3-719A-AD89-9B5CBC297948}"/>
                </a:ext>
              </a:extLst>
            </p:cNvPr>
            <p:cNvSpPr/>
            <p:nvPr/>
          </p:nvSpPr>
          <p:spPr>
            <a:xfrm>
              <a:off x="10599482" y="42093"/>
              <a:ext cx="1278193" cy="85862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5" name="TextBox 21">
              <a:extLst>
                <a:ext uri="{FF2B5EF4-FFF2-40B4-BE49-F238E27FC236}">
                  <a16:creationId xmlns:a16="http://schemas.microsoft.com/office/drawing/2014/main" id="{E74EE2D2-C835-9634-508B-62CE18AA73F0}"/>
                </a:ext>
              </a:extLst>
            </p:cNvPr>
            <p:cNvSpPr txBox="1"/>
            <p:nvPr/>
          </p:nvSpPr>
          <p:spPr>
            <a:xfrm>
              <a:off x="10550162" y="110161"/>
              <a:ext cx="1372214" cy="695076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Trust-band misfit loss</a:t>
              </a:r>
              <a:endParaRPr lang="en-US" sz="1400" dirty="0">
                <a:cs typeface="Calibri"/>
              </a:endParaRPr>
            </a:p>
          </p:txBody>
        </p:sp>
        <p:sp>
          <p:nvSpPr>
            <p:cNvPr id="86" name="Arrow: Right 85">
              <a:extLst>
                <a:ext uri="{FF2B5EF4-FFF2-40B4-BE49-F238E27FC236}">
                  <a16:creationId xmlns:a16="http://schemas.microsoft.com/office/drawing/2014/main" id="{A4AAAA9F-00E4-72CC-8233-D07C1F964FA8}"/>
                </a:ext>
              </a:extLst>
            </p:cNvPr>
            <p:cNvSpPr/>
            <p:nvPr/>
          </p:nvSpPr>
          <p:spPr bwMode="auto">
            <a:xfrm rot="16200000">
              <a:off x="8224546" y="676195"/>
              <a:ext cx="1089910" cy="122218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7" name="Arrow: Right 86">
              <a:extLst>
                <a:ext uri="{FF2B5EF4-FFF2-40B4-BE49-F238E27FC236}">
                  <a16:creationId xmlns:a16="http://schemas.microsoft.com/office/drawing/2014/main" id="{D311CA61-2264-5686-3698-D4F92A9EC939}"/>
                </a:ext>
              </a:extLst>
            </p:cNvPr>
            <p:cNvSpPr/>
            <p:nvPr/>
          </p:nvSpPr>
          <p:spPr bwMode="auto">
            <a:xfrm>
              <a:off x="7919914" y="151741"/>
              <a:ext cx="2527878" cy="134508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8" name="TextBox 24">
              <a:extLst>
                <a:ext uri="{FF2B5EF4-FFF2-40B4-BE49-F238E27FC236}">
                  <a16:creationId xmlns:a16="http://schemas.microsoft.com/office/drawing/2014/main" id="{38D17BA5-6880-6562-B1CD-1F684B1FC484}"/>
                </a:ext>
              </a:extLst>
            </p:cNvPr>
            <p:cNvSpPr txBox="1"/>
            <p:nvPr/>
          </p:nvSpPr>
          <p:spPr>
            <a:xfrm>
              <a:off x="3255735" y="1808411"/>
              <a:ext cx="3378657" cy="36798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latin typeface="Times New Roman"/>
                  <a:cs typeface="Calibri"/>
                </a:rPr>
                <a:t>Construct trust frequency spectrum mask</a:t>
              </a:r>
            </a:p>
          </p:txBody>
        </p:sp>
        <p:sp>
          <p:nvSpPr>
            <p:cNvPr id="89" name="TextBox 25">
              <a:extLst>
                <a:ext uri="{FF2B5EF4-FFF2-40B4-BE49-F238E27FC236}">
                  <a16:creationId xmlns:a16="http://schemas.microsoft.com/office/drawing/2014/main" id="{4C90C4E8-5983-6348-0B93-530A346C9D61}"/>
                </a:ext>
              </a:extLst>
            </p:cNvPr>
            <p:cNvSpPr txBox="1"/>
            <p:nvPr/>
          </p:nvSpPr>
          <p:spPr>
            <a:xfrm>
              <a:off x="8118415" y="1581041"/>
              <a:ext cx="1305880" cy="46166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latin typeface="Times New Roman"/>
                  <a:cs typeface="Calibri"/>
                </a:rPr>
                <a:t>Entry-wise multiplication</a:t>
              </a:r>
              <a:endParaRPr lang="en-US">
                <a:latin typeface="Times New Roman"/>
                <a:cs typeface="Calibri" panose="020F0502020204030204"/>
              </a:endParaRPr>
            </a:p>
          </p:txBody>
        </p:sp>
      </p:grpSp>
      <p:sp>
        <p:nvSpPr>
          <p:cNvPr id="95" name="TextBox 2">
            <a:extLst>
              <a:ext uri="{FF2B5EF4-FFF2-40B4-BE49-F238E27FC236}">
                <a16:creationId xmlns:a16="http://schemas.microsoft.com/office/drawing/2014/main" id="{6F4B9953-597D-B5A6-293F-7C82A8C33D75}"/>
              </a:ext>
            </a:extLst>
          </p:cNvPr>
          <p:cNvSpPr txBox="1"/>
          <p:nvPr/>
        </p:nvSpPr>
        <p:spPr>
          <a:xfrm>
            <a:off x="433510" y="6343856"/>
            <a:ext cx="11237916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rgbClr val="222222"/>
                </a:solidFill>
                <a:latin typeface="Arial"/>
                <a:ea typeface="+mn-lt"/>
                <a:cs typeface="Arial"/>
              </a:rPr>
              <a:t>[10] Zi, Yuan, </a:t>
            </a:r>
            <a:r>
              <a:rPr lang="en-US" sz="110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Shirui</a:t>
            </a:r>
            <a:r>
              <a:rPr lang="en-US" sz="1100">
                <a:solidFill>
                  <a:srgbClr val="222222"/>
                </a:solidFill>
                <a:latin typeface="Arial"/>
                <a:ea typeface="+mn-lt"/>
                <a:cs typeface="Arial"/>
              </a:rPr>
              <a:t> Wang, Pengyu Yuan, </a:t>
            </a:r>
            <a:r>
              <a:rPr lang="en-US" sz="110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Xuqing</a:t>
            </a:r>
            <a:r>
              <a:rPr lang="en-US" sz="1100">
                <a:solidFill>
                  <a:srgbClr val="222222"/>
                </a:solidFill>
                <a:latin typeface="Arial"/>
                <a:ea typeface="+mn-lt"/>
                <a:cs typeface="Arial"/>
              </a:rPr>
              <a:t> Wu, </a:t>
            </a:r>
            <a:r>
              <a:rPr lang="en-US" sz="110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Jiefu</a:t>
            </a:r>
            <a:r>
              <a:rPr lang="en-US" sz="1100">
                <a:solidFill>
                  <a:srgbClr val="222222"/>
                </a:solidFill>
                <a:latin typeface="Arial"/>
                <a:ea typeface="+mn-lt"/>
                <a:cs typeface="Arial"/>
              </a:rPr>
              <a:t> Chen, and Zhu Han. "Self-supervised learning for seismic swell noise removal." In Second International Meeting for Applied Geoscience &amp; Energy, pp. 1910-1914. Society of Exploration Geophysicists and American Association of Petroleum Geologists, 2022.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206337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BC560C-FD27-A4C7-9BBC-C6FFBEFC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BD4D8AA8-EBA3-F3F9-4E6E-458448AEB4D0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Self-Supervised Learning-Lessons learned</a:t>
            </a:r>
          </a:p>
        </p:txBody>
      </p:sp>
      <p:sp>
        <p:nvSpPr>
          <p:cNvPr id="6" name="矩形 17">
            <a:extLst>
              <a:ext uri="{FF2B5EF4-FFF2-40B4-BE49-F238E27FC236}">
                <a16:creationId xmlns:a16="http://schemas.microsoft.com/office/drawing/2014/main" id="{7E9BC4AF-AF54-142B-8CFE-5749A146A0ED}"/>
              </a:ext>
            </a:extLst>
          </p:cNvPr>
          <p:cNvSpPr/>
          <p:nvPr/>
        </p:nvSpPr>
        <p:spPr>
          <a:xfrm>
            <a:off x="266741" y="4265321"/>
            <a:ext cx="11237915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400" b="1" dirty="0">
                <a:solidFill>
                  <a:srgbClr val="303133"/>
                </a:solidFill>
                <a:latin typeface="等线"/>
                <a:ea typeface="+mn-lt"/>
                <a:cs typeface="Times New Roman"/>
              </a:rPr>
              <a:t>Lessons learned</a:t>
            </a:r>
            <a:endParaRPr lang="en-US" sz="2400" dirty="0">
              <a:solidFill>
                <a:srgbClr val="000000"/>
              </a:solidFill>
              <a:latin typeface="等线"/>
              <a:ea typeface="+mn-lt"/>
              <a:cs typeface="Times New Roman"/>
            </a:endParaRPr>
          </a:p>
          <a:p>
            <a:pPr marL="342900" indent="-342900" algn="just">
              <a:buAutoNum type="arabicPeriod"/>
            </a:pPr>
            <a:r>
              <a:rPr lang="en-US" sz="2400" b="1" dirty="0">
                <a:solidFill>
                  <a:srgbClr val="303133"/>
                </a:solidFill>
                <a:ea typeface="等线"/>
                <a:cs typeface="Times New Roman"/>
              </a:rPr>
              <a:t>Simplifying the problem might save more time and cost compared to arm-racing ML models, hardware, and cost.</a:t>
            </a:r>
          </a:p>
          <a:p>
            <a:pPr marL="342900" indent="-342900" algn="just">
              <a:buAutoNum type="arabicPeriod"/>
            </a:pPr>
            <a:r>
              <a:rPr lang="en-US" sz="2400" b="1" dirty="0">
                <a:solidFill>
                  <a:srgbClr val="303133"/>
                </a:solidFill>
                <a:ea typeface="等线"/>
                <a:cs typeface="Times New Roman"/>
              </a:rPr>
              <a:t>Physical priors and domain knowledge are keys to formulating self-supervised learning. (Focus on the high-risk area)</a:t>
            </a:r>
          </a:p>
        </p:txBody>
      </p:sp>
      <p:pic>
        <p:nvPicPr>
          <p:cNvPr id="5" name="Picture 4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F950A912-10CB-21F3-AC9A-FF27B8CD6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060199"/>
            <a:ext cx="5623309" cy="3158481"/>
          </a:xfrm>
          <a:prstGeom prst="rect">
            <a:avLst/>
          </a:prstGeom>
        </p:spPr>
      </p:pic>
      <p:pic>
        <p:nvPicPr>
          <p:cNvPr id="11" name="Picture 10" descr="A map of the world with red dots&#10;&#10;Description automatically generated">
            <a:extLst>
              <a:ext uri="{FF2B5EF4-FFF2-40B4-BE49-F238E27FC236}">
                <a16:creationId xmlns:a16="http://schemas.microsoft.com/office/drawing/2014/main" id="{AE44C35D-339A-F1A5-8EE2-38CABE8F3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41" y="1096666"/>
            <a:ext cx="5940095" cy="26866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0E9418-A405-D0E5-0EC1-5CBE9704BD7E}"/>
              </a:ext>
            </a:extLst>
          </p:cNvPr>
          <p:cNvSpPr txBox="1"/>
          <p:nvPr/>
        </p:nvSpPr>
        <p:spPr>
          <a:xfrm>
            <a:off x="11216083" y="2149070"/>
            <a:ext cx="6676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[12]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95ED78-B58E-1D54-5321-9A800548B638}"/>
              </a:ext>
            </a:extLst>
          </p:cNvPr>
          <p:cNvSpPr txBox="1"/>
          <p:nvPr/>
        </p:nvSpPr>
        <p:spPr>
          <a:xfrm>
            <a:off x="655142" y="4209619"/>
            <a:ext cx="4905919" cy="2217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i="1">
                <a:ea typeface="+mn-lt"/>
                <a:cs typeface="+mn-lt"/>
              </a:rPr>
              <a:t>Map of the Earth showing fault lines (blue) and zones of volcanic activity (red). Credit: zmescience.com</a:t>
            </a:r>
            <a:endParaRPr lang="en-US">
              <a:ea typeface="等线"/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22BA0FD6-77C3-A53E-4EFE-D68E086D2EE1}"/>
              </a:ext>
            </a:extLst>
          </p:cNvPr>
          <p:cNvSpPr txBox="1"/>
          <p:nvPr/>
        </p:nvSpPr>
        <p:spPr>
          <a:xfrm>
            <a:off x="433510" y="6386585"/>
            <a:ext cx="11237916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rgbClr val="222222"/>
                </a:solidFill>
                <a:latin typeface="Arial"/>
                <a:ea typeface="+mn-lt"/>
                <a:cs typeface="Arial"/>
              </a:rPr>
              <a:t>[11] Zi, Yuan, Wenyi Hu, </a:t>
            </a:r>
            <a:r>
              <a:rPr lang="en-US" sz="110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Jiefu</a:t>
            </a:r>
            <a:r>
              <a:rPr lang="en-US" sz="1100">
                <a:solidFill>
                  <a:srgbClr val="222222"/>
                </a:solidFill>
                <a:latin typeface="Arial"/>
                <a:ea typeface="+mn-lt"/>
                <a:cs typeface="Arial"/>
              </a:rPr>
              <a:t> Chen, </a:t>
            </a:r>
            <a:r>
              <a:rPr lang="en-US" sz="110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Xuqing</a:t>
            </a:r>
            <a:r>
              <a:rPr lang="en-US" sz="1100">
                <a:solidFill>
                  <a:srgbClr val="222222"/>
                </a:solidFill>
                <a:latin typeface="Arial"/>
                <a:ea typeface="+mn-lt"/>
                <a:cs typeface="Arial"/>
              </a:rPr>
              <a:t> Wu, and Zhu Han. "Physics-guided self-supervised learning for monochromatic noise removal." In SEG International Exposition and Annual Meeting, p. D011S058R002. SEG, 2021.</a:t>
            </a:r>
            <a:endParaRPr lang="en-US" sz="1100">
              <a:solidFill>
                <a:srgbClr val="222222"/>
              </a:solidFill>
              <a:latin typeface="Arial"/>
              <a:ea typeface="等线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2850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78B537D-EC63-4A70-9DB1-19B2C65E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3" name="矩形 22">
            <a:extLst>
              <a:ext uri="{FF2B5EF4-FFF2-40B4-BE49-F238E27FC236}">
                <a16:creationId xmlns:a16="http://schemas.microsoft.com/office/drawing/2014/main" id="{35FB8EEA-F53D-4E24-8E31-C0FA76048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903839"/>
            <a:ext cx="112646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7030A0"/>
                </a:solidFill>
                <a:latin typeface="Gill sans MT" panose="020B0502020104020203" pitchFamily="34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Introduction </a:t>
            </a:r>
            <a:endParaRPr lang="zh-CN" altLang="en-US" b="1" dirty="0">
              <a:solidFill>
                <a:srgbClr val="7030A0"/>
              </a:solidFill>
              <a:latin typeface="Gill sans MT" panose="020B0502020104020203" pitchFamily="34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F61D15-AF15-4319-BC4F-F534C2115637}"/>
              </a:ext>
            </a:extLst>
          </p:cNvPr>
          <p:cNvSpPr txBox="1"/>
          <p:nvPr/>
        </p:nvSpPr>
        <p:spPr>
          <a:xfrm>
            <a:off x="211873" y="144966"/>
            <a:ext cx="2910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22">
            <a:extLst>
              <a:ext uri="{FF2B5EF4-FFF2-40B4-BE49-F238E27FC236}">
                <a16:creationId xmlns:a16="http://schemas.microsoft.com/office/drawing/2014/main" id="{1B0489BA-3F26-44EE-B4FC-383EEDA1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3378340"/>
            <a:ext cx="109426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  Case 1: Supervised Learning-enhanced Subsurface Imaging</a:t>
            </a:r>
            <a:endParaRPr lang="en-US" sz="2800" b="1" dirty="0">
              <a:solidFill>
                <a:srgbClr val="7030A0"/>
              </a:solidFill>
              <a:latin typeface="Gill sans MT"/>
              <a:ea typeface="华文楷体"/>
              <a:cs typeface="Times New Roman"/>
            </a:endParaRPr>
          </a:p>
        </p:txBody>
      </p:sp>
      <p:sp>
        <p:nvSpPr>
          <p:cNvPr id="7" name="矩形 22">
            <a:extLst>
              <a:ext uri="{FF2B5EF4-FFF2-40B4-BE49-F238E27FC236}">
                <a16:creationId xmlns:a16="http://schemas.microsoft.com/office/drawing/2014/main" id="{4E414659-8104-4878-A9EE-A4FAF9DE3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4021852"/>
            <a:ext cx="11497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  Case 2: Self-supervised Learning-enhanced Signal Processing</a:t>
            </a:r>
            <a:endParaRPr lang="en-US" altLang="zh-CN" sz="2800" b="1" dirty="0">
              <a:solidFill>
                <a:srgbClr val="7030A0"/>
              </a:solidFill>
              <a:latin typeface="Gill sans MT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22">
            <a:extLst>
              <a:ext uri="{FF2B5EF4-FFF2-40B4-BE49-F238E27FC236}">
                <a16:creationId xmlns:a16="http://schemas.microsoft.com/office/drawing/2014/main" id="{D7D8CD97-8679-467D-86C6-C316A38D4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69" y="4683485"/>
            <a:ext cx="11524865" cy="96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FF0000"/>
                </a:solidFill>
                <a:latin typeface="Gill sans MT"/>
                <a:ea typeface="华文楷体"/>
                <a:cs typeface="Times New Roman"/>
              </a:rPr>
              <a:t>   Case 3: Reinforcement Learning Subsurface Signal Processing</a:t>
            </a:r>
          </a:p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endParaRPr lang="en-US" altLang="zh-CN" sz="2800" b="1" dirty="0">
              <a:solidFill>
                <a:srgbClr val="7030A0"/>
              </a:solidFill>
              <a:latin typeface="Gill sans MT"/>
              <a:ea typeface="华文楷体"/>
              <a:cs typeface="Times New Roman"/>
            </a:endParaRPr>
          </a:p>
        </p:txBody>
      </p:sp>
      <p:sp>
        <p:nvSpPr>
          <p:cNvPr id="9" name="矩形 22">
            <a:extLst>
              <a:ext uri="{FF2B5EF4-FFF2-40B4-BE49-F238E27FC236}">
                <a16:creationId xmlns:a16="http://schemas.microsoft.com/office/drawing/2014/main" id="{C61FF229-D518-4643-B082-AD75AA8E5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554" y="1535377"/>
            <a:ext cx="1043496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Industry Challenges Overview</a:t>
            </a:r>
            <a:endParaRPr lang="en-US" altLang="zh-CN" sz="2800" b="1" dirty="0">
              <a:solidFill>
                <a:srgbClr val="7030A0"/>
              </a:solidFill>
              <a:latin typeface="Gill sans MT" panose="020B0502020104020203" pitchFamily="34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AI in Oil &amp; Gas - A Transformative Force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Key AI Applications</a:t>
            </a:r>
            <a:endParaRPr lang="zh-CN" altLang="zh-CN" sz="2800" b="1" dirty="0">
              <a:solidFill>
                <a:srgbClr val="7030A0"/>
              </a:solidFill>
              <a:latin typeface="Gill sans MT"/>
              <a:ea typeface="华文楷体"/>
              <a:cs typeface="Times New Roman" panose="02020603050405020304" pitchFamily="18" charset="0"/>
            </a:endParaRPr>
          </a:p>
        </p:txBody>
      </p:sp>
      <p:sp>
        <p:nvSpPr>
          <p:cNvPr id="10" name="矩形 22">
            <a:extLst>
              <a:ext uri="{FF2B5EF4-FFF2-40B4-BE49-F238E27FC236}">
                <a16:creationId xmlns:a16="http://schemas.microsoft.com/office/drawing/2014/main" id="{BDA867D6-59F6-BB49-BEAB-9E81610A4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50" y="5982418"/>
            <a:ext cx="71124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7030A0"/>
                </a:solidFill>
                <a:latin typeface="Gill sans MT" panose="020B0502020104020203" pitchFamily="34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Conclusion</a:t>
            </a:r>
            <a:endParaRPr lang="zh-CN" altLang="en-US" b="1" dirty="0">
              <a:solidFill>
                <a:srgbClr val="7030A0"/>
              </a:solidFill>
              <a:latin typeface="Gill sans MT" panose="020B0502020104020203" pitchFamily="34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22">
            <a:extLst>
              <a:ext uri="{FF2B5EF4-FFF2-40B4-BE49-F238E27FC236}">
                <a16:creationId xmlns:a16="http://schemas.microsoft.com/office/drawing/2014/main" id="{FBE18DB2-836C-4623-1B2A-B138981D2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5386278"/>
            <a:ext cx="11102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  Case 4: Data-driven Optimization</a:t>
            </a:r>
            <a:endParaRPr lang="en-US" altLang="zh-CN" sz="2800" b="1" dirty="0">
              <a:latin typeface="Gill sans M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8155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CA0C9C7-FBDE-4893-951C-49D0A69E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2A8679-9817-4B8F-B14E-00060A9EC3A8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Reinforcement Learning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D2C0866-E217-4EFB-9DEE-19682FD0D345}"/>
                  </a:ext>
                </a:extLst>
              </p:cNvPr>
              <p:cNvSpPr txBox="1"/>
              <p:nvPr/>
            </p:nvSpPr>
            <p:spPr>
              <a:xfrm>
                <a:off x="346528" y="2151008"/>
                <a:ext cx="6231960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TW" sz="2400">
                    <a:latin typeface="Arial" panose="020B0604020202020204" pitchFamily="34" charset="0"/>
                    <a:cs typeface="Arial" panose="020B0604020202020204" pitchFamily="34" charset="0"/>
                  </a:rPr>
                  <a:t>Characteristics of the MDP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>
                    <a:latin typeface="Arial" panose="020B0604020202020204" pitchFamily="34" charset="0"/>
                    <a:cs typeface="Arial" panose="020B0604020202020204" pitchFamily="34" charset="0"/>
                  </a:rPr>
                  <a:t>: a set of N states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Action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>
                    <a:latin typeface="Arial" panose="020B0604020202020204" pitchFamily="34" charset="0"/>
                    <a:cs typeface="Arial" panose="020B0604020202020204" pitchFamily="34" charset="0"/>
                  </a:rPr>
                  <a:t>: a set of M actions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Reward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>
                    <a:latin typeface="Arial" panose="020B0604020202020204" pitchFamily="34" charset="0"/>
                    <a:cs typeface="Arial" panose="020B0604020202020204" pitchFamily="34" charset="0"/>
                  </a:rPr>
                  <a:t>: reward function</a:t>
                </a:r>
              </a:p>
              <a:p>
                <a:pPr marL="1714500" lvl="3" indent="-34290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endParaRPr lang="en-US" altLang="zh-CN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Transition probability  </a:t>
                </a:r>
                <a:r>
                  <a:rPr lang="en-US" altLang="zh-CN" sz="2400">
                    <a:latin typeface="Arial" panose="020B0604020202020204" pitchFamily="34" charset="0"/>
                    <a:cs typeface="Arial" panose="020B0604020202020204" pitchFamily="34" charset="0"/>
                  </a:rPr>
                  <a:t>P: </a:t>
                </a:r>
                <a:r>
                  <a:rPr lang="zh-CN" alt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𝑆</a:t>
                </a:r>
                <a:r>
                  <a:rPr lang="en-US" altLang="zh-CN" sz="2400">
                    <a:latin typeface="Arial" panose="020B0604020202020204" pitchFamily="34" charset="0"/>
                    <a:cs typeface="Arial" panose="020B0604020202020204" pitchFamily="34" charset="0"/>
                  </a:rPr>
                  <a:t>×</a:t>
                </a:r>
                <a:r>
                  <a:rPr lang="zh-CN" alt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𝐴→𝜋</a:t>
                </a:r>
                <a:r>
                  <a:rPr lang="en-US" altLang="zh-CN" sz="240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zh-CN" alt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𝑆</a:t>
                </a:r>
                <a:r>
                  <a:rPr lang="en-US" altLang="zh-CN" sz="240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1714500" lvl="3" indent="-342900">
                  <a:buFont typeface="Wingdings" panose="05000000000000000000" pitchFamily="2" charset="2"/>
                  <a:buChar char="ü"/>
                </a:pPr>
                <a:r>
                  <a:rPr lang="en-US" altLang="zh-CN" sz="2400">
                    <a:latin typeface="Arial" panose="020B0604020202020204" pitchFamily="34" charset="0"/>
                    <a:cs typeface="Arial" panose="020B0604020202020204" pitchFamily="34" charset="0"/>
                  </a:rPr>
                  <a:t>Element in set P: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Discount factor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zh-CN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en-US" altLang="zh-CN" sz="2400" b="0"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marL="1714500" lvl="3" indent="-34290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zh-TW" alt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 → </a:t>
                </a:r>
                <a:r>
                  <a:rPr lang="en-US" altLang="zh-TW" sz="2400">
                    <a:latin typeface="Arial" panose="020B0604020202020204" pitchFamily="34" charset="0"/>
                    <a:cs typeface="Arial" panose="020B0604020202020204" pitchFamily="34" charset="0"/>
                  </a:rPr>
                  <a:t>1 : future reward</a:t>
                </a:r>
                <a:endParaRPr lang="en-US" altLang="zh-CN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0" lvl="3" indent="-34290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zh-TW" alt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 → </a:t>
                </a:r>
                <a:r>
                  <a:rPr lang="en-US" altLang="zh-TW" sz="2400">
                    <a:latin typeface="Arial" panose="020B0604020202020204" pitchFamily="34" charset="0"/>
                    <a:cs typeface="Arial" panose="020B0604020202020204" pitchFamily="34" charset="0"/>
                  </a:rPr>
                  <a:t>0 : immediate reward</a:t>
                </a:r>
                <a:endParaRPr lang="en-US" altLang="zh-CN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0" lvl="3" indent="-342900">
                  <a:buFont typeface="Arial" panose="020B0604020202020204" pitchFamily="34" charset="0"/>
                  <a:buChar char="•"/>
                </a:pPr>
                <a:endParaRPr lang="en-US" altLang="zh-CN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D2C0866-E217-4EFB-9DEE-19682FD0D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28" y="2151008"/>
                <a:ext cx="6231960" cy="4154984"/>
              </a:xfrm>
              <a:prstGeom prst="rect">
                <a:avLst/>
              </a:prstGeom>
              <a:blipFill>
                <a:blip r:embed="rId3"/>
                <a:stretch>
                  <a:fillRect l="-1370" t="-1028" r="-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群組 6">
            <a:extLst>
              <a:ext uri="{FF2B5EF4-FFF2-40B4-BE49-F238E27FC236}">
                <a16:creationId xmlns:a16="http://schemas.microsoft.com/office/drawing/2014/main" id="{6C165A30-3C7F-4C7E-8C59-1BC5E0103B64}"/>
              </a:ext>
            </a:extLst>
          </p:cNvPr>
          <p:cNvGrpSpPr>
            <a:grpSpLocks noChangeAspect="1"/>
          </p:cNvGrpSpPr>
          <p:nvPr/>
        </p:nvGrpSpPr>
        <p:grpSpPr>
          <a:xfrm>
            <a:off x="6846744" y="2399648"/>
            <a:ext cx="4869699" cy="3068687"/>
            <a:chOff x="6388485" y="1838996"/>
            <a:chExt cx="5452021" cy="3435642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BFB27908-3F68-404F-8D27-8BCAB7C3FA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880688" y="2763113"/>
              <a:ext cx="1959818" cy="1961826"/>
              <a:chOff x="5032" y="2032"/>
              <a:chExt cx="976" cy="977"/>
            </a:xfrm>
          </p:grpSpPr>
          <p:sp>
            <p:nvSpPr>
              <p:cNvPr id="58" name="Freeform 5">
                <a:extLst>
                  <a:ext uri="{FF2B5EF4-FFF2-40B4-BE49-F238E27FC236}">
                    <a16:creationId xmlns:a16="http://schemas.microsoft.com/office/drawing/2014/main" id="{16502654-04A2-4A0F-A0FE-580D16F61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2" y="2042"/>
                <a:ext cx="957" cy="958"/>
              </a:xfrm>
              <a:custGeom>
                <a:avLst/>
                <a:gdLst>
                  <a:gd name="T0" fmla="*/ 2870 w 2871"/>
                  <a:gd name="T1" fmla="*/ 1510 h 2873"/>
                  <a:gd name="T2" fmla="*/ 2827 w 2871"/>
                  <a:gd name="T3" fmla="*/ 1795 h 2873"/>
                  <a:gd name="T4" fmla="*/ 2730 w 2871"/>
                  <a:gd name="T5" fmla="*/ 2059 h 2873"/>
                  <a:gd name="T6" fmla="*/ 2586 w 2871"/>
                  <a:gd name="T7" fmla="*/ 2296 h 2873"/>
                  <a:gd name="T8" fmla="*/ 2400 w 2871"/>
                  <a:gd name="T9" fmla="*/ 2500 h 2873"/>
                  <a:gd name="T10" fmla="*/ 2180 w 2871"/>
                  <a:gd name="T11" fmla="*/ 2665 h 2873"/>
                  <a:gd name="T12" fmla="*/ 1930 w 2871"/>
                  <a:gd name="T13" fmla="*/ 2786 h 2873"/>
                  <a:gd name="T14" fmla="*/ 1655 w 2871"/>
                  <a:gd name="T15" fmla="*/ 2857 h 2873"/>
                  <a:gd name="T16" fmla="*/ 1436 w 2871"/>
                  <a:gd name="T17" fmla="*/ 2873 h 2873"/>
                  <a:gd name="T18" fmla="*/ 1217 w 2871"/>
                  <a:gd name="T19" fmla="*/ 2857 h 2873"/>
                  <a:gd name="T20" fmla="*/ 942 w 2871"/>
                  <a:gd name="T21" fmla="*/ 2786 h 2873"/>
                  <a:gd name="T22" fmla="*/ 690 w 2871"/>
                  <a:gd name="T23" fmla="*/ 2665 h 2873"/>
                  <a:gd name="T24" fmla="*/ 470 w 2871"/>
                  <a:gd name="T25" fmla="*/ 2500 h 2873"/>
                  <a:gd name="T26" fmla="*/ 284 w 2871"/>
                  <a:gd name="T27" fmla="*/ 2296 h 2873"/>
                  <a:gd name="T28" fmla="*/ 141 w 2871"/>
                  <a:gd name="T29" fmla="*/ 2059 h 2873"/>
                  <a:gd name="T30" fmla="*/ 45 w 2871"/>
                  <a:gd name="T31" fmla="*/ 1795 h 2873"/>
                  <a:gd name="T32" fmla="*/ 0 w 2871"/>
                  <a:gd name="T33" fmla="*/ 1510 h 2873"/>
                  <a:gd name="T34" fmla="*/ 0 w 2871"/>
                  <a:gd name="T35" fmla="*/ 1361 h 2873"/>
                  <a:gd name="T36" fmla="*/ 45 w 2871"/>
                  <a:gd name="T37" fmla="*/ 1076 h 2873"/>
                  <a:gd name="T38" fmla="*/ 141 w 2871"/>
                  <a:gd name="T39" fmla="*/ 812 h 2873"/>
                  <a:gd name="T40" fmla="*/ 284 w 2871"/>
                  <a:gd name="T41" fmla="*/ 576 h 2873"/>
                  <a:gd name="T42" fmla="*/ 470 w 2871"/>
                  <a:gd name="T43" fmla="*/ 371 h 2873"/>
                  <a:gd name="T44" fmla="*/ 690 w 2871"/>
                  <a:gd name="T45" fmla="*/ 207 h 2873"/>
                  <a:gd name="T46" fmla="*/ 942 w 2871"/>
                  <a:gd name="T47" fmla="*/ 86 h 2873"/>
                  <a:gd name="T48" fmla="*/ 1217 w 2871"/>
                  <a:gd name="T49" fmla="*/ 15 h 2873"/>
                  <a:gd name="T50" fmla="*/ 1436 w 2871"/>
                  <a:gd name="T51" fmla="*/ 0 h 2873"/>
                  <a:gd name="T52" fmla="*/ 1655 w 2871"/>
                  <a:gd name="T53" fmla="*/ 15 h 2873"/>
                  <a:gd name="T54" fmla="*/ 1930 w 2871"/>
                  <a:gd name="T55" fmla="*/ 86 h 2873"/>
                  <a:gd name="T56" fmla="*/ 2180 w 2871"/>
                  <a:gd name="T57" fmla="*/ 207 h 2873"/>
                  <a:gd name="T58" fmla="*/ 2400 w 2871"/>
                  <a:gd name="T59" fmla="*/ 371 h 2873"/>
                  <a:gd name="T60" fmla="*/ 2586 w 2871"/>
                  <a:gd name="T61" fmla="*/ 576 h 2873"/>
                  <a:gd name="T62" fmla="*/ 2730 w 2871"/>
                  <a:gd name="T63" fmla="*/ 812 h 2873"/>
                  <a:gd name="T64" fmla="*/ 2827 w 2871"/>
                  <a:gd name="T65" fmla="*/ 1076 h 2873"/>
                  <a:gd name="T66" fmla="*/ 2870 w 2871"/>
                  <a:gd name="T67" fmla="*/ 1361 h 2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71" h="2873">
                    <a:moveTo>
                      <a:pt x="2871" y="1436"/>
                    </a:moveTo>
                    <a:lnTo>
                      <a:pt x="2870" y="1510"/>
                    </a:lnTo>
                    <a:lnTo>
                      <a:pt x="2855" y="1655"/>
                    </a:lnTo>
                    <a:lnTo>
                      <a:pt x="2827" y="1795"/>
                    </a:lnTo>
                    <a:lnTo>
                      <a:pt x="2785" y="1930"/>
                    </a:lnTo>
                    <a:lnTo>
                      <a:pt x="2730" y="2059"/>
                    </a:lnTo>
                    <a:lnTo>
                      <a:pt x="2664" y="2181"/>
                    </a:lnTo>
                    <a:lnTo>
                      <a:pt x="2586" y="2296"/>
                    </a:lnTo>
                    <a:lnTo>
                      <a:pt x="2498" y="2402"/>
                    </a:lnTo>
                    <a:lnTo>
                      <a:pt x="2400" y="2500"/>
                    </a:lnTo>
                    <a:lnTo>
                      <a:pt x="2295" y="2588"/>
                    </a:lnTo>
                    <a:lnTo>
                      <a:pt x="2180" y="2665"/>
                    </a:lnTo>
                    <a:lnTo>
                      <a:pt x="2058" y="2732"/>
                    </a:lnTo>
                    <a:lnTo>
                      <a:pt x="1930" y="2786"/>
                    </a:lnTo>
                    <a:lnTo>
                      <a:pt x="1794" y="2828"/>
                    </a:lnTo>
                    <a:lnTo>
                      <a:pt x="1655" y="2857"/>
                    </a:lnTo>
                    <a:lnTo>
                      <a:pt x="1509" y="2871"/>
                    </a:lnTo>
                    <a:lnTo>
                      <a:pt x="1436" y="2873"/>
                    </a:lnTo>
                    <a:lnTo>
                      <a:pt x="1361" y="2871"/>
                    </a:lnTo>
                    <a:lnTo>
                      <a:pt x="1217" y="2857"/>
                    </a:lnTo>
                    <a:lnTo>
                      <a:pt x="1076" y="2828"/>
                    </a:lnTo>
                    <a:lnTo>
                      <a:pt x="942" y="2786"/>
                    </a:lnTo>
                    <a:lnTo>
                      <a:pt x="812" y="2732"/>
                    </a:lnTo>
                    <a:lnTo>
                      <a:pt x="690" y="2665"/>
                    </a:lnTo>
                    <a:lnTo>
                      <a:pt x="576" y="2588"/>
                    </a:lnTo>
                    <a:lnTo>
                      <a:pt x="470" y="2500"/>
                    </a:lnTo>
                    <a:lnTo>
                      <a:pt x="372" y="2402"/>
                    </a:lnTo>
                    <a:lnTo>
                      <a:pt x="284" y="2296"/>
                    </a:lnTo>
                    <a:lnTo>
                      <a:pt x="207" y="2181"/>
                    </a:lnTo>
                    <a:lnTo>
                      <a:pt x="141" y="2059"/>
                    </a:lnTo>
                    <a:lnTo>
                      <a:pt x="87" y="1930"/>
                    </a:lnTo>
                    <a:lnTo>
                      <a:pt x="45" y="1795"/>
                    </a:lnTo>
                    <a:lnTo>
                      <a:pt x="16" y="1655"/>
                    </a:lnTo>
                    <a:lnTo>
                      <a:pt x="0" y="1510"/>
                    </a:lnTo>
                    <a:lnTo>
                      <a:pt x="0" y="1436"/>
                    </a:lnTo>
                    <a:lnTo>
                      <a:pt x="0" y="1361"/>
                    </a:lnTo>
                    <a:lnTo>
                      <a:pt x="16" y="1217"/>
                    </a:lnTo>
                    <a:lnTo>
                      <a:pt x="45" y="1076"/>
                    </a:lnTo>
                    <a:lnTo>
                      <a:pt x="87" y="942"/>
                    </a:lnTo>
                    <a:lnTo>
                      <a:pt x="141" y="812"/>
                    </a:lnTo>
                    <a:lnTo>
                      <a:pt x="207" y="690"/>
                    </a:lnTo>
                    <a:lnTo>
                      <a:pt x="284" y="576"/>
                    </a:lnTo>
                    <a:lnTo>
                      <a:pt x="372" y="469"/>
                    </a:lnTo>
                    <a:lnTo>
                      <a:pt x="470" y="371"/>
                    </a:lnTo>
                    <a:lnTo>
                      <a:pt x="576" y="283"/>
                    </a:lnTo>
                    <a:lnTo>
                      <a:pt x="690" y="207"/>
                    </a:lnTo>
                    <a:lnTo>
                      <a:pt x="812" y="141"/>
                    </a:lnTo>
                    <a:lnTo>
                      <a:pt x="942" y="86"/>
                    </a:lnTo>
                    <a:lnTo>
                      <a:pt x="1076" y="44"/>
                    </a:lnTo>
                    <a:lnTo>
                      <a:pt x="1217" y="15"/>
                    </a:lnTo>
                    <a:lnTo>
                      <a:pt x="1361" y="0"/>
                    </a:lnTo>
                    <a:lnTo>
                      <a:pt x="1436" y="0"/>
                    </a:lnTo>
                    <a:lnTo>
                      <a:pt x="1509" y="0"/>
                    </a:lnTo>
                    <a:lnTo>
                      <a:pt x="1655" y="15"/>
                    </a:lnTo>
                    <a:lnTo>
                      <a:pt x="1794" y="44"/>
                    </a:lnTo>
                    <a:lnTo>
                      <a:pt x="1930" y="86"/>
                    </a:lnTo>
                    <a:lnTo>
                      <a:pt x="2058" y="141"/>
                    </a:lnTo>
                    <a:lnTo>
                      <a:pt x="2180" y="207"/>
                    </a:lnTo>
                    <a:lnTo>
                      <a:pt x="2295" y="283"/>
                    </a:lnTo>
                    <a:lnTo>
                      <a:pt x="2400" y="371"/>
                    </a:lnTo>
                    <a:lnTo>
                      <a:pt x="2498" y="469"/>
                    </a:lnTo>
                    <a:lnTo>
                      <a:pt x="2586" y="576"/>
                    </a:lnTo>
                    <a:lnTo>
                      <a:pt x="2664" y="690"/>
                    </a:lnTo>
                    <a:lnTo>
                      <a:pt x="2730" y="812"/>
                    </a:lnTo>
                    <a:lnTo>
                      <a:pt x="2785" y="942"/>
                    </a:lnTo>
                    <a:lnTo>
                      <a:pt x="2827" y="1076"/>
                    </a:lnTo>
                    <a:lnTo>
                      <a:pt x="2855" y="1217"/>
                    </a:lnTo>
                    <a:lnTo>
                      <a:pt x="2870" y="1361"/>
                    </a:lnTo>
                    <a:lnTo>
                      <a:pt x="2871" y="1436"/>
                    </a:lnTo>
                    <a:close/>
                  </a:path>
                </a:pathLst>
              </a:custGeom>
              <a:solidFill>
                <a:srgbClr val="7CB7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Freeform 6">
                <a:extLst>
                  <a:ext uri="{FF2B5EF4-FFF2-40B4-BE49-F238E27FC236}">
                    <a16:creationId xmlns:a16="http://schemas.microsoft.com/office/drawing/2014/main" id="{84A8B18A-C292-433B-B542-445899090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2" y="2934"/>
                <a:ext cx="304" cy="66"/>
              </a:xfrm>
              <a:custGeom>
                <a:avLst/>
                <a:gdLst>
                  <a:gd name="T0" fmla="*/ 910 w 910"/>
                  <a:gd name="T1" fmla="*/ 137 h 197"/>
                  <a:gd name="T2" fmla="*/ 896 w 910"/>
                  <a:gd name="T3" fmla="*/ 141 h 197"/>
                  <a:gd name="T4" fmla="*/ 747 w 910"/>
                  <a:gd name="T5" fmla="*/ 174 h 197"/>
                  <a:gd name="T6" fmla="*/ 562 w 910"/>
                  <a:gd name="T7" fmla="*/ 196 h 197"/>
                  <a:gd name="T8" fmla="*/ 415 w 910"/>
                  <a:gd name="T9" fmla="*/ 197 h 197"/>
                  <a:gd name="T10" fmla="*/ 255 w 910"/>
                  <a:gd name="T11" fmla="*/ 184 h 197"/>
                  <a:gd name="T12" fmla="*/ 86 w 910"/>
                  <a:gd name="T13" fmla="*/ 153 h 197"/>
                  <a:gd name="T14" fmla="*/ 0 w 910"/>
                  <a:gd name="T15" fmla="*/ 125 h 197"/>
                  <a:gd name="T16" fmla="*/ 33 w 910"/>
                  <a:gd name="T17" fmla="*/ 121 h 197"/>
                  <a:gd name="T18" fmla="*/ 210 w 910"/>
                  <a:gd name="T19" fmla="*/ 82 h 197"/>
                  <a:gd name="T20" fmla="*/ 337 w 910"/>
                  <a:gd name="T21" fmla="*/ 42 h 197"/>
                  <a:gd name="T22" fmla="*/ 387 w 910"/>
                  <a:gd name="T23" fmla="*/ 16 h 197"/>
                  <a:gd name="T24" fmla="*/ 412 w 910"/>
                  <a:gd name="T25" fmla="*/ 4 h 197"/>
                  <a:gd name="T26" fmla="*/ 481 w 910"/>
                  <a:gd name="T27" fmla="*/ 0 h 197"/>
                  <a:gd name="T28" fmla="*/ 563 w 910"/>
                  <a:gd name="T29" fmla="*/ 13 h 197"/>
                  <a:gd name="T30" fmla="*/ 651 w 910"/>
                  <a:gd name="T31" fmla="*/ 36 h 197"/>
                  <a:gd name="T32" fmla="*/ 861 w 910"/>
                  <a:gd name="T33" fmla="*/ 114 h 197"/>
                  <a:gd name="T34" fmla="*/ 910 w 910"/>
                  <a:gd name="T35" fmla="*/ 13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0" h="197">
                    <a:moveTo>
                      <a:pt x="910" y="137"/>
                    </a:moveTo>
                    <a:lnTo>
                      <a:pt x="896" y="141"/>
                    </a:lnTo>
                    <a:lnTo>
                      <a:pt x="747" y="174"/>
                    </a:lnTo>
                    <a:lnTo>
                      <a:pt x="562" y="196"/>
                    </a:lnTo>
                    <a:lnTo>
                      <a:pt x="415" y="197"/>
                    </a:lnTo>
                    <a:lnTo>
                      <a:pt x="255" y="184"/>
                    </a:lnTo>
                    <a:lnTo>
                      <a:pt x="86" y="153"/>
                    </a:lnTo>
                    <a:lnTo>
                      <a:pt x="0" y="125"/>
                    </a:lnTo>
                    <a:lnTo>
                      <a:pt x="33" y="121"/>
                    </a:lnTo>
                    <a:lnTo>
                      <a:pt x="210" y="82"/>
                    </a:lnTo>
                    <a:lnTo>
                      <a:pt x="337" y="42"/>
                    </a:lnTo>
                    <a:lnTo>
                      <a:pt x="387" y="16"/>
                    </a:lnTo>
                    <a:lnTo>
                      <a:pt x="412" y="4"/>
                    </a:lnTo>
                    <a:lnTo>
                      <a:pt x="481" y="0"/>
                    </a:lnTo>
                    <a:lnTo>
                      <a:pt x="563" y="13"/>
                    </a:lnTo>
                    <a:lnTo>
                      <a:pt x="651" y="36"/>
                    </a:lnTo>
                    <a:lnTo>
                      <a:pt x="861" y="114"/>
                    </a:lnTo>
                    <a:lnTo>
                      <a:pt x="910" y="1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Freeform 7">
                <a:extLst>
                  <a:ext uri="{FF2B5EF4-FFF2-40B4-BE49-F238E27FC236}">
                    <a16:creationId xmlns:a16="http://schemas.microsoft.com/office/drawing/2014/main" id="{F5C287DA-FFF7-43B4-AD23-2C9769008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2" y="2065"/>
                <a:ext cx="419" cy="725"/>
              </a:xfrm>
              <a:custGeom>
                <a:avLst/>
                <a:gdLst>
                  <a:gd name="T0" fmla="*/ 710 w 1257"/>
                  <a:gd name="T1" fmla="*/ 1811 h 2175"/>
                  <a:gd name="T2" fmla="*/ 710 w 1257"/>
                  <a:gd name="T3" fmla="*/ 1551 h 2175"/>
                  <a:gd name="T4" fmla="*/ 661 w 1257"/>
                  <a:gd name="T5" fmla="*/ 1404 h 2175"/>
                  <a:gd name="T6" fmla="*/ 638 w 1257"/>
                  <a:gd name="T7" fmla="*/ 1317 h 2175"/>
                  <a:gd name="T8" fmla="*/ 446 w 1257"/>
                  <a:gd name="T9" fmla="*/ 1298 h 2175"/>
                  <a:gd name="T10" fmla="*/ 306 w 1257"/>
                  <a:gd name="T11" fmla="*/ 1320 h 2175"/>
                  <a:gd name="T12" fmla="*/ 171 w 1257"/>
                  <a:gd name="T13" fmla="*/ 1274 h 2175"/>
                  <a:gd name="T14" fmla="*/ 54 w 1257"/>
                  <a:gd name="T15" fmla="*/ 1160 h 2175"/>
                  <a:gd name="T16" fmla="*/ 27 w 1257"/>
                  <a:gd name="T17" fmla="*/ 1030 h 2175"/>
                  <a:gd name="T18" fmla="*/ 14 w 1257"/>
                  <a:gd name="T19" fmla="*/ 908 h 2175"/>
                  <a:gd name="T20" fmla="*/ 135 w 1257"/>
                  <a:gd name="T21" fmla="*/ 758 h 2175"/>
                  <a:gd name="T22" fmla="*/ 155 w 1257"/>
                  <a:gd name="T23" fmla="*/ 750 h 2175"/>
                  <a:gd name="T24" fmla="*/ 188 w 1257"/>
                  <a:gd name="T25" fmla="*/ 643 h 2175"/>
                  <a:gd name="T26" fmla="*/ 387 w 1257"/>
                  <a:gd name="T27" fmla="*/ 587 h 2175"/>
                  <a:gd name="T28" fmla="*/ 520 w 1257"/>
                  <a:gd name="T29" fmla="*/ 568 h 2175"/>
                  <a:gd name="T30" fmla="*/ 531 w 1257"/>
                  <a:gd name="T31" fmla="*/ 627 h 2175"/>
                  <a:gd name="T32" fmla="*/ 756 w 1257"/>
                  <a:gd name="T33" fmla="*/ 631 h 2175"/>
                  <a:gd name="T34" fmla="*/ 916 w 1257"/>
                  <a:gd name="T35" fmla="*/ 608 h 2175"/>
                  <a:gd name="T36" fmla="*/ 764 w 1257"/>
                  <a:gd name="T37" fmla="*/ 516 h 2175"/>
                  <a:gd name="T38" fmla="*/ 702 w 1257"/>
                  <a:gd name="T39" fmla="*/ 525 h 2175"/>
                  <a:gd name="T40" fmla="*/ 697 w 1257"/>
                  <a:gd name="T41" fmla="*/ 561 h 2175"/>
                  <a:gd name="T42" fmla="*/ 635 w 1257"/>
                  <a:gd name="T43" fmla="*/ 490 h 2175"/>
                  <a:gd name="T44" fmla="*/ 462 w 1257"/>
                  <a:gd name="T45" fmla="*/ 437 h 2175"/>
                  <a:gd name="T46" fmla="*/ 329 w 1257"/>
                  <a:gd name="T47" fmla="*/ 499 h 2175"/>
                  <a:gd name="T48" fmla="*/ 292 w 1257"/>
                  <a:gd name="T49" fmla="*/ 564 h 2175"/>
                  <a:gd name="T50" fmla="*/ 162 w 1257"/>
                  <a:gd name="T51" fmla="*/ 588 h 2175"/>
                  <a:gd name="T52" fmla="*/ 125 w 1257"/>
                  <a:gd name="T53" fmla="*/ 545 h 2175"/>
                  <a:gd name="T54" fmla="*/ 137 w 1257"/>
                  <a:gd name="T55" fmla="*/ 467 h 2175"/>
                  <a:gd name="T56" fmla="*/ 234 w 1257"/>
                  <a:gd name="T57" fmla="*/ 430 h 2175"/>
                  <a:gd name="T58" fmla="*/ 173 w 1257"/>
                  <a:gd name="T59" fmla="*/ 352 h 2175"/>
                  <a:gd name="T60" fmla="*/ 286 w 1257"/>
                  <a:gd name="T61" fmla="*/ 211 h 2175"/>
                  <a:gd name="T62" fmla="*/ 403 w 1257"/>
                  <a:gd name="T63" fmla="*/ 0 h 2175"/>
                  <a:gd name="T64" fmla="*/ 674 w 1257"/>
                  <a:gd name="T65" fmla="*/ 159 h 2175"/>
                  <a:gd name="T66" fmla="*/ 1045 w 1257"/>
                  <a:gd name="T67" fmla="*/ 490 h 2175"/>
                  <a:gd name="T68" fmla="*/ 1206 w 1257"/>
                  <a:gd name="T69" fmla="*/ 737 h 2175"/>
                  <a:gd name="T70" fmla="*/ 1166 w 1257"/>
                  <a:gd name="T71" fmla="*/ 811 h 2175"/>
                  <a:gd name="T72" fmla="*/ 1235 w 1257"/>
                  <a:gd name="T73" fmla="*/ 969 h 2175"/>
                  <a:gd name="T74" fmla="*/ 1080 w 1257"/>
                  <a:gd name="T75" fmla="*/ 882 h 2175"/>
                  <a:gd name="T76" fmla="*/ 983 w 1257"/>
                  <a:gd name="T77" fmla="*/ 774 h 2175"/>
                  <a:gd name="T78" fmla="*/ 1189 w 1257"/>
                  <a:gd name="T79" fmla="*/ 1105 h 2175"/>
                  <a:gd name="T80" fmla="*/ 1257 w 1257"/>
                  <a:gd name="T81" fmla="*/ 1294 h 2175"/>
                  <a:gd name="T82" fmla="*/ 1162 w 1257"/>
                  <a:gd name="T83" fmla="*/ 1636 h 2175"/>
                  <a:gd name="T84" fmla="*/ 1034 w 1257"/>
                  <a:gd name="T85" fmla="*/ 1881 h 2175"/>
                  <a:gd name="T86" fmla="*/ 880 w 1257"/>
                  <a:gd name="T87" fmla="*/ 2115 h 2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7" h="2175">
                    <a:moveTo>
                      <a:pt x="723" y="2175"/>
                    </a:moveTo>
                    <a:lnTo>
                      <a:pt x="718" y="2051"/>
                    </a:lnTo>
                    <a:lnTo>
                      <a:pt x="710" y="1811"/>
                    </a:lnTo>
                    <a:lnTo>
                      <a:pt x="713" y="1729"/>
                    </a:lnTo>
                    <a:lnTo>
                      <a:pt x="721" y="1623"/>
                    </a:lnTo>
                    <a:lnTo>
                      <a:pt x="710" y="1551"/>
                    </a:lnTo>
                    <a:lnTo>
                      <a:pt x="692" y="1512"/>
                    </a:lnTo>
                    <a:lnTo>
                      <a:pt x="675" y="1473"/>
                    </a:lnTo>
                    <a:lnTo>
                      <a:pt x="661" y="1404"/>
                    </a:lnTo>
                    <a:lnTo>
                      <a:pt x="656" y="1350"/>
                    </a:lnTo>
                    <a:lnTo>
                      <a:pt x="649" y="1326"/>
                    </a:lnTo>
                    <a:lnTo>
                      <a:pt x="638" y="1317"/>
                    </a:lnTo>
                    <a:lnTo>
                      <a:pt x="628" y="1316"/>
                    </a:lnTo>
                    <a:lnTo>
                      <a:pt x="576" y="1309"/>
                    </a:lnTo>
                    <a:lnTo>
                      <a:pt x="446" y="1298"/>
                    </a:lnTo>
                    <a:lnTo>
                      <a:pt x="361" y="1304"/>
                    </a:lnTo>
                    <a:lnTo>
                      <a:pt x="325" y="1316"/>
                    </a:lnTo>
                    <a:lnTo>
                      <a:pt x="306" y="1320"/>
                    </a:lnTo>
                    <a:lnTo>
                      <a:pt x="265" y="1317"/>
                    </a:lnTo>
                    <a:lnTo>
                      <a:pt x="219" y="1301"/>
                    </a:lnTo>
                    <a:lnTo>
                      <a:pt x="171" y="1274"/>
                    </a:lnTo>
                    <a:lnTo>
                      <a:pt x="125" y="1241"/>
                    </a:lnTo>
                    <a:lnTo>
                      <a:pt x="85" y="1202"/>
                    </a:lnTo>
                    <a:lnTo>
                      <a:pt x="54" y="1160"/>
                    </a:lnTo>
                    <a:lnTo>
                      <a:pt x="36" y="1120"/>
                    </a:lnTo>
                    <a:lnTo>
                      <a:pt x="34" y="1101"/>
                    </a:lnTo>
                    <a:lnTo>
                      <a:pt x="27" y="1030"/>
                    </a:lnTo>
                    <a:lnTo>
                      <a:pt x="4" y="940"/>
                    </a:lnTo>
                    <a:lnTo>
                      <a:pt x="0" y="931"/>
                    </a:lnTo>
                    <a:lnTo>
                      <a:pt x="14" y="908"/>
                    </a:lnTo>
                    <a:lnTo>
                      <a:pt x="83" y="809"/>
                    </a:lnTo>
                    <a:lnTo>
                      <a:pt x="116" y="771"/>
                    </a:lnTo>
                    <a:lnTo>
                      <a:pt x="135" y="758"/>
                    </a:lnTo>
                    <a:lnTo>
                      <a:pt x="141" y="758"/>
                    </a:lnTo>
                    <a:lnTo>
                      <a:pt x="147" y="758"/>
                    </a:lnTo>
                    <a:lnTo>
                      <a:pt x="155" y="750"/>
                    </a:lnTo>
                    <a:lnTo>
                      <a:pt x="167" y="725"/>
                    </a:lnTo>
                    <a:lnTo>
                      <a:pt x="177" y="679"/>
                    </a:lnTo>
                    <a:lnTo>
                      <a:pt x="188" y="643"/>
                    </a:lnTo>
                    <a:lnTo>
                      <a:pt x="197" y="636"/>
                    </a:lnTo>
                    <a:lnTo>
                      <a:pt x="239" y="623"/>
                    </a:lnTo>
                    <a:lnTo>
                      <a:pt x="387" y="587"/>
                    </a:lnTo>
                    <a:lnTo>
                      <a:pt x="479" y="569"/>
                    </a:lnTo>
                    <a:lnTo>
                      <a:pt x="508" y="567"/>
                    </a:lnTo>
                    <a:lnTo>
                      <a:pt x="520" y="568"/>
                    </a:lnTo>
                    <a:lnTo>
                      <a:pt x="534" y="574"/>
                    </a:lnTo>
                    <a:lnTo>
                      <a:pt x="543" y="588"/>
                    </a:lnTo>
                    <a:lnTo>
                      <a:pt x="531" y="627"/>
                    </a:lnTo>
                    <a:lnTo>
                      <a:pt x="525" y="636"/>
                    </a:lnTo>
                    <a:lnTo>
                      <a:pt x="723" y="708"/>
                    </a:lnTo>
                    <a:lnTo>
                      <a:pt x="756" y="631"/>
                    </a:lnTo>
                    <a:lnTo>
                      <a:pt x="927" y="683"/>
                    </a:lnTo>
                    <a:lnTo>
                      <a:pt x="927" y="670"/>
                    </a:lnTo>
                    <a:lnTo>
                      <a:pt x="916" y="608"/>
                    </a:lnTo>
                    <a:lnTo>
                      <a:pt x="898" y="575"/>
                    </a:lnTo>
                    <a:lnTo>
                      <a:pt x="884" y="567"/>
                    </a:lnTo>
                    <a:lnTo>
                      <a:pt x="764" y="516"/>
                    </a:lnTo>
                    <a:lnTo>
                      <a:pt x="684" y="477"/>
                    </a:lnTo>
                    <a:lnTo>
                      <a:pt x="688" y="486"/>
                    </a:lnTo>
                    <a:lnTo>
                      <a:pt x="702" y="525"/>
                    </a:lnTo>
                    <a:lnTo>
                      <a:pt x="705" y="551"/>
                    </a:lnTo>
                    <a:lnTo>
                      <a:pt x="701" y="558"/>
                    </a:lnTo>
                    <a:lnTo>
                      <a:pt x="697" y="561"/>
                    </a:lnTo>
                    <a:lnTo>
                      <a:pt x="688" y="558"/>
                    </a:lnTo>
                    <a:lnTo>
                      <a:pt x="671" y="541"/>
                    </a:lnTo>
                    <a:lnTo>
                      <a:pt x="635" y="490"/>
                    </a:lnTo>
                    <a:lnTo>
                      <a:pt x="628" y="477"/>
                    </a:lnTo>
                    <a:lnTo>
                      <a:pt x="504" y="430"/>
                    </a:lnTo>
                    <a:lnTo>
                      <a:pt x="462" y="437"/>
                    </a:lnTo>
                    <a:lnTo>
                      <a:pt x="371" y="460"/>
                    </a:lnTo>
                    <a:lnTo>
                      <a:pt x="355" y="469"/>
                    </a:lnTo>
                    <a:lnTo>
                      <a:pt x="329" y="499"/>
                    </a:lnTo>
                    <a:lnTo>
                      <a:pt x="306" y="548"/>
                    </a:lnTo>
                    <a:lnTo>
                      <a:pt x="304" y="558"/>
                    </a:lnTo>
                    <a:lnTo>
                      <a:pt x="292" y="564"/>
                    </a:lnTo>
                    <a:lnTo>
                      <a:pt x="232" y="585"/>
                    </a:lnTo>
                    <a:lnTo>
                      <a:pt x="184" y="591"/>
                    </a:lnTo>
                    <a:lnTo>
                      <a:pt x="162" y="588"/>
                    </a:lnTo>
                    <a:lnTo>
                      <a:pt x="152" y="585"/>
                    </a:lnTo>
                    <a:lnTo>
                      <a:pt x="138" y="572"/>
                    </a:lnTo>
                    <a:lnTo>
                      <a:pt x="125" y="545"/>
                    </a:lnTo>
                    <a:lnTo>
                      <a:pt x="122" y="481"/>
                    </a:lnTo>
                    <a:lnTo>
                      <a:pt x="124" y="469"/>
                    </a:lnTo>
                    <a:lnTo>
                      <a:pt x="137" y="467"/>
                    </a:lnTo>
                    <a:lnTo>
                      <a:pt x="197" y="456"/>
                    </a:lnTo>
                    <a:lnTo>
                      <a:pt x="229" y="441"/>
                    </a:lnTo>
                    <a:lnTo>
                      <a:pt x="234" y="430"/>
                    </a:lnTo>
                    <a:lnTo>
                      <a:pt x="236" y="418"/>
                    </a:lnTo>
                    <a:lnTo>
                      <a:pt x="216" y="389"/>
                    </a:lnTo>
                    <a:lnTo>
                      <a:pt x="173" y="352"/>
                    </a:lnTo>
                    <a:lnTo>
                      <a:pt x="162" y="345"/>
                    </a:lnTo>
                    <a:lnTo>
                      <a:pt x="226" y="314"/>
                    </a:lnTo>
                    <a:lnTo>
                      <a:pt x="286" y="211"/>
                    </a:lnTo>
                    <a:lnTo>
                      <a:pt x="380" y="221"/>
                    </a:lnTo>
                    <a:lnTo>
                      <a:pt x="410" y="110"/>
                    </a:lnTo>
                    <a:lnTo>
                      <a:pt x="403" y="0"/>
                    </a:lnTo>
                    <a:lnTo>
                      <a:pt x="422" y="9"/>
                    </a:lnTo>
                    <a:lnTo>
                      <a:pt x="553" y="82"/>
                    </a:lnTo>
                    <a:lnTo>
                      <a:pt x="674" y="159"/>
                    </a:lnTo>
                    <a:lnTo>
                      <a:pt x="809" y="260"/>
                    </a:lnTo>
                    <a:lnTo>
                      <a:pt x="947" y="384"/>
                    </a:lnTo>
                    <a:lnTo>
                      <a:pt x="1045" y="490"/>
                    </a:lnTo>
                    <a:lnTo>
                      <a:pt x="1106" y="567"/>
                    </a:lnTo>
                    <a:lnTo>
                      <a:pt x="1160" y="649"/>
                    </a:lnTo>
                    <a:lnTo>
                      <a:pt x="1206" y="737"/>
                    </a:lnTo>
                    <a:lnTo>
                      <a:pt x="1225" y="781"/>
                    </a:lnTo>
                    <a:lnTo>
                      <a:pt x="1124" y="716"/>
                    </a:lnTo>
                    <a:lnTo>
                      <a:pt x="1166" y="811"/>
                    </a:lnTo>
                    <a:lnTo>
                      <a:pt x="1183" y="799"/>
                    </a:lnTo>
                    <a:lnTo>
                      <a:pt x="1235" y="892"/>
                    </a:lnTo>
                    <a:lnTo>
                      <a:pt x="1235" y="969"/>
                    </a:lnTo>
                    <a:lnTo>
                      <a:pt x="1209" y="1087"/>
                    </a:lnTo>
                    <a:lnTo>
                      <a:pt x="1189" y="1054"/>
                    </a:lnTo>
                    <a:lnTo>
                      <a:pt x="1080" y="882"/>
                    </a:lnTo>
                    <a:lnTo>
                      <a:pt x="1002" y="775"/>
                    </a:lnTo>
                    <a:lnTo>
                      <a:pt x="970" y="742"/>
                    </a:lnTo>
                    <a:lnTo>
                      <a:pt x="983" y="774"/>
                    </a:lnTo>
                    <a:lnTo>
                      <a:pt x="1077" y="950"/>
                    </a:lnTo>
                    <a:lnTo>
                      <a:pt x="1142" y="1046"/>
                    </a:lnTo>
                    <a:lnTo>
                      <a:pt x="1189" y="1105"/>
                    </a:lnTo>
                    <a:lnTo>
                      <a:pt x="1214" y="1131"/>
                    </a:lnTo>
                    <a:lnTo>
                      <a:pt x="1257" y="1087"/>
                    </a:lnTo>
                    <a:lnTo>
                      <a:pt x="1257" y="1294"/>
                    </a:lnTo>
                    <a:lnTo>
                      <a:pt x="1218" y="1384"/>
                    </a:lnTo>
                    <a:lnTo>
                      <a:pt x="1170" y="1525"/>
                    </a:lnTo>
                    <a:lnTo>
                      <a:pt x="1162" y="1636"/>
                    </a:lnTo>
                    <a:lnTo>
                      <a:pt x="1162" y="1768"/>
                    </a:lnTo>
                    <a:lnTo>
                      <a:pt x="1098" y="1833"/>
                    </a:lnTo>
                    <a:lnTo>
                      <a:pt x="1034" y="1881"/>
                    </a:lnTo>
                    <a:lnTo>
                      <a:pt x="1034" y="1935"/>
                    </a:lnTo>
                    <a:lnTo>
                      <a:pt x="970" y="2022"/>
                    </a:lnTo>
                    <a:lnTo>
                      <a:pt x="880" y="2115"/>
                    </a:lnTo>
                    <a:lnTo>
                      <a:pt x="790" y="2175"/>
                    </a:lnTo>
                    <a:lnTo>
                      <a:pt x="723" y="2175"/>
                    </a:lnTo>
                    <a:close/>
                  </a:path>
                </a:pathLst>
              </a:custGeom>
              <a:solidFill>
                <a:srgbClr val="0FB55E"/>
              </a:solidFill>
              <a:ln w="33338">
                <a:solidFill>
                  <a:srgbClr val="0FB55E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Freeform 8">
                <a:extLst>
                  <a:ext uri="{FF2B5EF4-FFF2-40B4-BE49-F238E27FC236}">
                    <a16:creationId xmlns:a16="http://schemas.microsoft.com/office/drawing/2014/main" id="{17ECBC3F-D70C-4DBB-89B4-E752C9CAD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0" y="2097"/>
                <a:ext cx="394" cy="856"/>
              </a:xfrm>
              <a:custGeom>
                <a:avLst/>
                <a:gdLst>
                  <a:gd name="T0" fmla="*/ 889 w 1182"/>
                  <a:gd name="T1" fmla="*/ 2396 h 2569"/>
                  <a:gd name="T2" fmla="*/ 949 w 1182"/>
                  <a:gd name="T3" fmla="*/ 2255 h 2569"/>
                  <a:gd name="T4" fmla="*/ 1024 w 1182"/>
                  <a:gd name="T5" fmla="*/ 2140 h 2569"/>
                  <a:gd name="T6" fmla="*/ 1103 w 1182"/>
                  <a:gd name="T7" fmla="*/ 2023 h 2569"/>
                  <a:gd name="T8" fmla="*/ 1119 w 1182"/>
                  <a:gd name="T9" fmla="*/ 1932 h 2569"/>
                  <a:gd name="T10" fmla="*/ 1182 w 1182"/>
                  <a:gd name="T11" fmla="*/ 1764 h 2569"/>
                  <a:gd name="T12" fmla="*/ 1158 w 1182"/>
                  <a:gd name="T13" fmla="*/ 1719 h 2569"/>
                  <a:gd name="T14" fmla="*/ 1030 w 1182"/>
                  <a:gd name="T15" fmla="*/ 1687 h 2569"/>
                  <a:gd name="T16" fmla="*/ 791 w 1182"/>
                  <a:gd name="T17" fmla="*/ 1533 h 2569"/>
                  <a:gd name="T18" fmla="*/ 719 w 1182"/>
                  <a:gd name="T19" fmla="*/ 1497 h 2569"/>
                  <a:gd name="T20" fmla="*/ 645 w 1182"/>
                  <a:gd name="T21" fmla="*/ 1509 h 2569"/>
                  <a:gd name="T22" fmla="*/ 572 w 1182"/>
                  <a:gd name="T23" fmla="*/ 1429 h 2569"/>
                  <a:gd name="T24" fmla="*/ 481 w 1182"/>
                  <a:gd name="T25" fmla="*/ 1406 h 2569"/>
                  <a:gd name="T26" fmla="*/ 354 w 1182"/>
                  <a:gd name="T27" fmla="*/ 1349 h 2569"/>
                  <a:gd name="T28" fmla="*/ 294 w 1182"/>
                  <a:gd name="T29" fmla="*/ 1314 h 2569"/>
                  <a:gd name="T30" fmla="*/ 242 w 1182"/>
                  <a:gd name="T31" fmla="*/ 1265 h 2569"/>
                  <a:gd name="T32" fmla="*/ 244 w 1182"/>
                  <a:gd name="T33" fmla="*/ 1171 h 2569"/>
                  <a:gd name="T34" fmla="*/ 175 w 1182"/>
                  <a:gd name="T35" fmla="*/ 1148 h 2569"/>
                  <a:gd name="T36" fmla="*/ 107 w 1182"/>
                  <a:gd name="T37" fmla="*/ 1092 h 2569"/>
                  <a:gd name="T38" fmla="*/ 91 w 1182"/>
                  <a:gd name="T39" fmla="*/ 964 h 2569"/>
                  <a:gd name="T40" fmla="*/ 141 w 1182"/>
                  <a:gd name="T41" fmla="*/ 857 h 2569"/>
                  <a:gd name="T42" fmla="*/ 251 w 1182"/>
                  <a:gd name="T43" fmla="*/ 807 h 2569"/>
                  <a:gd name="T44" fmla="*/ 294 w 1182"/>
                  <a:gd name="T45" fmla="*/ 833 h 2569"/>
                  <a:gd name="T46" fmla="*/ 306 w 1182"/>
                  <a:gd name="T47" fmla="*/ 949 h 2569"/>
                  <a:gd name="T48" fmla="*/ 339 w 1182"/>
                  <a:gd name="T49" fmla="*/ 899 h 2569"/>
                  <a:gd name="T50" fmla="*/ 353 w 1182"/>
                  <a:gd name="T51" fmla="*/ 764 h 2569"/>
                  <a:gd name="T52" fmla="*/ 464 w 1182"/>
                  <a:gd name="T53" fmla="*/ 683 h 2569"/>
                  <a:gd name="T54" fmla="*/ 522 w 1182"/>
                  <a:gd name="T55" fmla="*/ 575 h 2569"/>
                  <a:gd name="T56" fmla="*/ 596 w 1182"/>
                  <a:gd name="T57" fmla="*/ 539 h 2569"/>
                  <a:gd name="T58" fmla="*/ 624 w 1182"/>
                  <a:gd name="T59" fmla="*/ 485 h 2569"/>
                  <a:gd name="T60" fmla="*/ 821 w 1182"/>
                  <a:gd name="T61" fmla="*/ 422 h 2569"/>
                  <a:gd name="T62" fmla="*/ 735 w 1182"/>
                  <a:gd name="T63" fmla="*/ 387 h 2569"/>
                  <a:gd name="T64" fmla="*/ 906 w 1182"/>
                  <a:gd name="T65" fmla="*/ 118 h 2569"/>
                  <a:gd name="T66" fmla="*/ 774 w 1182"/>
                  <a:gd name="T67" fmla="*/ 107 h 2569"/>
                  <a:gd name="T68" fmla="*/ 671 w 1182"/>
                  <a:gd name="T69" fmla="*/ 181 h 2569"/>
                  <a:gd name="T70" fmla="*/ 585 w 1182"/>
                  <a:gd name="T71" fmla="*/ 138 h 2569"/>
                  <a:gd name="T72" fmla="*/ 678 w 1182"/>
                  <a:gd name="T73" fmla="*/ 9 h 2569"/>
                  <a:gd name="T74" fmla="*/ 354 w 1182"/>
                  <a:gd name="T75" fmla="*/ 268 h 2569"/>
                  <a:gd name="T76" fmla="*/ 108 w 1182"/>
                  <a:gd name="T77" fmla="*/ 591 h 2569"/>
                  <a:gd name="T78" fmla="*/ 13 w 1182"/>
                  <a:gd name="T79" fmla="*/ 820 h 2569"/>
                  <a:gd name="T80" fmla="*/ 0 w 1182"/>
                  <a:gd name="T81" fmla="*/ 1068 h 2569"/>
                  <a:gd name="T82" fmla="*/ 46 w 1182"/>
                  <a:gd name="T83" fmla="*/ 1161 h 2569"/>
                  <a:gd name="T84" fmla="*/ 150 w 1182"/>
                  <a:gd name="T85" fmla="*/ 1216 h 2569"/>
                  <a:gd name="T86" fmla="*/ 200 w 1182"/>
                  <a:gd name="T87" fmla="*/ 1323 h 2569"/>
                  <a:gd name="T88" fmla="*/ 287 w 1182"/>
                  <a:gd name="T89" fmla="*/ 1375 h 2569"/>
                  <a:gd name="T90" fmla="*/ 324 w 1182"/>
                  <a:gd name="T91" fmla="*/ 1370 h 2569"/>
                  <a:gd name="T92" fmla="*/ 270 w 1182"/>
                  <a:gd name="T93" fmla="*/ 1498 h 2569"/>
                  <a:gd name="T94" fmla="*/ 239 w 1182"/>
                  <a:gd name="T95" fmla="*/ 1618 h 2569"/>
                  <a:gd name="T96" fmla="*/ 252 w 1182"/>
                  <a:gd name="T97" fmla="*/ 1742 h 2569"/>
                  <a:gd name="T98" fmla="*/ 432 w 1182"/>
                  <a:gd name="T99" fmla="*/ 1978 h 2569"/>
                  <a:gd name="T100" fmla="*/ 547 w 1182"/>
                  <a:gd name="T101" fmla="*/ 2072 h 2569"/>
                  <a:gd name="T102" fmla="*/ 700 w 1182"/>
                  <a:gd name="T103" fmla="*/ 2402 h 2569"/>
                  <a:gd name="T104" fmla="*/ 909 w 1182"/>
                  <a:gd name="T105" fmla="*/ 2559 h 2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82" h="2569">
                    <a:moveTo>
                      <a:pt x="961" y="2568"/>
                    </a:moveTo>
                    <a:lnTo>
                      <a:pt x="876" y="2457"/>
                    </a:lnTo>
                    <a:lnTo>
                      <a:pt x="889" y="2396"/>
                    </a:lnTo>
                    <a:lnTo>
                      <a:pt x="945" y="2396"/>
                    </a:lnTo>
                    <a:lnTo>
                      <a:pt x="932" y="2336"/>
                    </a:lnTo>
                    <a:lnTo>
                      <a:pt x="949" y="2255"/>
                    </a:lnTo>
                    <a:lnTo>
                      <a:pt x="961" y="2196"/>
                    </a:lnTo>
                    <a:lnTo>
                      <a:pt x="1010" y="2145"/>
                    </a:lnTo>
                    <a:lnTo>
                      <a:pt x="1024" y="2140"/>
                    </a:lnTo>
                    <a:lnTo>
                      <a:pt x="1073" y="2092"/>
                    </a:lnTo>
                    <a:lnTo>
                      <a:pt x="1090" y="2062"/>
                    </a:lnTo>
                    <a:lnTo>
                      <a:pt x="1103" y="2023"/>
                    </a:lnTo>
                    <a:lnTo>
                      <a:pt x="1108" y="1975"/>
                    </a:lnTo>
                    <a:lnTo>
                      <a:pt x="1106" y="1948"/>
                    </a:lnTo>
                    <a:lnTo>
                      <a:pt x="1119" y="1932"/>
                    </a:lnTo>
                    <a:lnTo>
                      <a:pt x="1167" y="1843"/>
                    </a:lnTo>
                    <a:lnTo>
                      <a:pt x="1181" y="1794"/>
                    </a:lnTo>
                    <a:lnTo>
                      <a:pt x="1182" y="1764"/>
                    </a:lnTo>
                    <a:lnTo>
                      <a:pt x="1180" y="1751"/>
                    </a:lnTo>
                    <a:lnTo>
                      <a:pt x="1174" y="1739"/>
                    </a:lnTo>
                    <a:lnTo>
                      <a:pt x="1158" y="1719"/>
                    </a:lnTo>
                    <a:lnTo>
                      <a:pt x="1123" y="1700"/>
                    </a:lnTo>
                    <a:lnTo>
                      <a:pt x="1046" y="1686"/>
                    </a:lnTo>
                    <a:lnTo>
                      <a:pt x="1030" y="1687"/>
                    </a:lnTo>
                    <a:lnTo>
                      <a:pt x="817" y="1596"/>
                    </a:lnTo>
                    <a:lnTo>
                      <a:pt x="814" y="1586"/>
                    </a:lnTo>
                    <a:lnTo>
                      <a:pt x="791" y="1533"/>
                    </a:lnTo>
                    <a:lnTo>
                      <a:pt x="761" y="1504"/>
                    </a:lnTo>
                    <a:lnTo>
                      <a:pt x="739" y="1498"/>
                    </a:lnTo>
                    <a:lnTo>
                      <a:pt x="719" y="1497"/>
                    </a:lnTo>
                    <a:lnTo>
                      <a:pt x="687" y="1504"/>
                    </a:lnTo>
                    <a:lnTo>
                      <a:pt x="664" y="1511"/>
                    </a:lnTo>
                    <a:lnTo>
                      <a:pt x="645" y="1509"/>
                    </a:lnTo>
                    <a:lnTo>
                      <a:pt x="637" y="1498"/>
                    </a:lnTo>
                    <a:lnTo>
                      <a:pt x="617" y="1471"/>
                    </a:lnTo>
                    <a:lnTo>
                      <a:pt x="572" y="1429"/>
                    </a:lnTo>
                    <a:lnTo>
                      <a:pt x="532" y="1412"/>
                    </a:lnTo>
                    <a:lnTo>
                      <a:pt x="507" y="1409"/>
                    </a:lnTo>
                    <a:lnTo>
                      <a:pt x="481" y="1406"/>
                    </a:lnTo>
                    <a:lnTo>
                      <a:pt x="429" y="1389"/>
                    </a:lnTo>
                    <a:lnTo>
                      <a:pt x="366" y="1356"/>
                    </a:lnTo>
                    <a:lnTo>
                      <a:pt x="354" y="1349"/>
                    </a:lnTo>
                    <a:lnTo>
                      <a:pt x="353" y="1343"/>
                    </a:lnTo>
                    <a:lnTo>
                      <a:pt x="329" y="1321"/>
                    </a:lnTo>
                    <a:lnTo>
                      <a:pt x="294" y="1314"/>
                    </a:lnTo>
                    <a:lnTo>
                      <a:pt x="270" y="1320"/>
                    </a:lnTo>
                    <a:lnTo>
                      <a:pt x="264" y="1313"/>
                    </a:lnTo>
                    <a:lnTo>
                      <a:pt x="242" y="1265"/>
                    </a:lnTo>
                    <a:lnTo>
                      <a:pt x="238" y="1212"/>
                    </a:lnTo>
                    <a:lnTo>
                      <a:pt x="244" y="1179"/>
                    </a:lnTo>
                    <a:lnTo>
                      <a:pt x="244" y="1171"/>
                    </a:lnTo>
                    <a:lnTo>
                      <a:pt x="225" y="1148"/>
                    </a:lnTo>
                    <a:lnTo>
                      <a:pt x="198" y="1143"/>
                    </a:lnTo>
                    <a:lnTo>
                      <a:pt x="175" y="1148"/>
                    </a:lnTo>
                    <a:lnTo>
                      <a:pt x="169" y="1141"/>
                    </a:lnTo>
                    <a:lnTo>
                      <a:pt x="124" y="1099"/>
                    </a:lnTo>
                    <a:lnTo>
                      <a:pt x="107" y="1092"/>
                    </a:lnTo>
                    <a:lnTo>
                      <a:pt x="100" y="1088"/>
                    </a:lnTo>
                    <a:lnTo>
                      <a:pt x="90" y="1039"/>
                    </a:lnTo>
                    <a:lnTo>
                      <a:pt x="91" y="964"/>
                    </a:lnTo>
                    <a:lnTo>
                      <a:pt x="107" y="906"/>
                    </a:lnTo>
                    <a:lnTo>
                      <a:pt x="127" y="872"/>
                    </a:lnTo>
                    <a:lnTo>
                      <a:pt x="141" y="857"/>
                    </a:lnTo>
                    <a:lnTo>
                      <a:pt x="150" y="847"/>
                    </a:lnTo>
                    <a:lnTo>
                      <a:pt x="211" y="811"/>
                    </a:lnTo>
                    <a:lnTo>
                      <a:pt x="251" y="807"/>
                    </a:lnTo>
                    <a:lnTo>
                      <a:pt x="280" y="814"/>
                    </a:lnTo>
                    <a:lnTo>
                      <a:pt x="295" y="823"/>
                    </a:lnTo>
                    <a:lnTo>
                      <a:pt x="294" y="833"/>
                    </a:lnTo>
                    <a:lnTo>
                      <a:pt x="295" y="909"/>
                    </a:lnTo>
                    <a:lnTo>
                      <a:pt x="304" y="942"/>
                    </a:lnTo>
                    <a:lnTo>
                      <a:pt x="306" y="949"/>
                    </a:lnTo>
                    <a:lnTo>
                      <a:pt x="311" y="952"/>
                    </a:lnTo>
                    <a:lnTo>
                      <a:pt x="321" y="942"/>
                    </a:lnTo>
                    <a:lnTo>
                      <a:pt x="339" y="899"/>
                    </a:lnTo>
                    <a:lnTo>
                      <a:pt x="342" y="887"/>
                    </a:lnTo>
                    <a:lnTo>
                      <a:pt x="346" y="768"/>
                    </a:lnTo>
                    <a:lnTo>
                      <a:pt x="353" y="764"/>
                    </a:lnTo>
                    <a:lnTo>
                      <a:pt x="412" y="729"/>
                    </a:lnTo>
                    <a:lnTo>
                      <a:pt x="448" y="699"/>
                    </a:lnTo>
                    <a:lnTo>
                      <a:pt x="464" y="683"/>
                    </a:lnTo>
                    <a:lnTo>
                      <a:pt x="483" y="647"/>
                    </a:lnTo>
                    <a:lnTo>
                      <a:pt x="497" y="609"/>
                    </a:lnTo>
                    <a:lnTo>
                      <a:pt x="522" y="575"/>
                    </a:lnTo>
                    <a:lnTo>
                      <a:pt x="543" y="558"/>
                    </a:lnTo>
                    <a:lnTo>
                      <a:pt x="565" y="545"/>
                    </a:lnTo>
                    <a:lnTo>
                      <a:pt x="596" y="539"/>
                    </a:lnTo>
                    <a:lnTo>
                      <a:pt x="618" y="553"/>
                    </a:lnTo>
                    <a:lnTo>
                      <a:pt x="619" y="558"/>
                    </a:lnTo>
                    <a:lnTo>
                      <a:pt x="624" y="485"/>
                    </a:lnTo>
                    <a:lnTo>
                      <a:pt x="684" y="485"/>
                    </a:lnTo>
                    <a:lnTo>
                      <a:pt x="830" y="421"/>
                    </a:lnTo>
                    <a:lnTo>
                      <a:pt x="821" y="422"/>
                    </a:lnTo>
                    <a:lnTo>
                      <a:pt x="776" y="415"/>
                    </a:lnTo>
                    <a:lnTo>
                      <a:pt x="746" y="400"/>
                    </a:lnTo>
                    <a:lnTo>
                      <a:pt x="735" y="387"/>
                    </a:lnTo>
                    <a:lnTo>
                      <a:pt x="919" y="288"/>
                    </a:lnTo>
                    <a:lnTo>
                      <a:pt x="919" y="233"/>
                    </a:lnTo>
                    <a:lnTo>
                      <a:pt x="906" y="118"/>
                    </a:lnTo>
                    <a:lnTo>
                      <a:pt x="863" y="168"/>
                    </a:lnTo>
                    <a:lnTo>
                      <a:pt x="854" y="118"/>
                    </a:lnTo>
                    <a:lnTo>
                      <a:pt x="774" y="107"/>
                    </a:lnTo>
                    <a:lnTo>
                      <a:pt x="743" y="107"/>
                    </a:lnTo>
                    <a:lnTo>
                      <a:pt x="676" y="138"/>
                    </a:lnTo>
                    <a:lnTo>
                      <a:pt x="671" y="181"/>
                    </a:lnTo>
                    <a:lnTo>
                      <a:pt x="594" y="216"/>
                    </a:lnTo>
                    <a:lnTo>
                      <a:pt x="556" y="177"/>
                    </a:lnTo>
                    <a:lnTo>
                      <a:pt x="585" y="138"/>
                    </a:lnTo>
                    <a:lnTo>
                      <a:pt x="615" y="107"/>
                    </a:lnTo>
                    <a:lnTo>
                      <a:pt x="694" y="0"/>
                    </a:lnTo>
                    <a:lnTo>
                      <a:pt x="678" y="9"/>
                    </a:lnTo>
                    <a:lnTo>
                      <a:pt x="569" y="83"/>
                    </a:lnTo>
                    <a:lnTo>
                      <a:pt x="468" y="163"/>
                    </a:lnTo>
                    <a:lnTo>
                      <a:pt x="354" y="268"/>
                    </a:lnTo>
                    <a:lnTo>
                      <a:pt x="239" y="396"/>
                    </a:lnTo>
                    <a:lnTo>
                      <a:pt x="159" y="509"/>
                    </a:lnTo>
                    <a:lnTo>
                      <a:pt x="108" y="591"/>
                    </a:lnTo>
                    <a:lnTo>
                      <a:pt x="65" y="679"/>
                    </a:lnTo>
                    <a:lnTo>
                      <a:pt x="28" y="771"/>
                    </a:lnTo>
                    <a:lnTo>
                      <a:pt x="13" y="820"/>
                    </a:lnTo>
                    <a:lnTo>
                      <a:pt x="9" y="903"/>
                    </a:lnTo>
                    <a:lnTo>
                      <a:pt x="0" y="1046"/>
                    </a:lnTo>
                    <a:lnTo>
                      <a:pt x="0" y="1068"/>
                    </a:lnTo>
                    <a:lnTo>
                      <a:pt x="13" y="1108"/>
                    </a:lnTo>
                    <a:lnTo>
                      <a:pt x="41" y="1154"/>
                    </a:lnTo>
                    <a:lnTo>
                      <a:pt x="46" y="1161"/>
                    </a:lnTo>
                    <a:lnTo>
                      <a:pt x="94" y="1161"/>
                    </a:lnTo>
                    <a:lnTo>
                      <a:pt x="111" y="1203"/>
                    </a:lnTo>
                    <a:lnTo>
                      <a:pt x="150" y="1216"/>
                    </a:lnTo>
                    <a:lnTo>
                      <a:pt x="172" y="1229"/>
                    </a:lnTo>
                    <a:lnTo>
                      <a:pt x="183" y="1262"/>
                    </a:lnTo>
                    <a:lnTo>
                      <a:pt x="200" y="1323"/>
                    </a:lnTo>
                    <a:lnTo>
                      <a:pt x="239" y="1331"/>
                    </a:lnTo>
                    <a:lnTo>
                      <a:pt x="261" y="1370"/>
                    </a:lnTo>
                    <a:lnTo>
                      <a:pt x="287" y="1375"/>
                    </a:lnTo>
                    <a:lnTo>
                      <a:pt x="278" y="1340"/>
                    </a:lnTo>
                    <a:lnTo>
                      <a:pt x="311" y="1340"/>
                    </a:lnTo>
                    <a:lnTo>
                      <a:pt x="324" y="1370"/>
                    </a:lnTo>
                    <a:lnTo>
                      <a:pt x="287" y="1400"/>
                    </a:lnTo>
                    <a:lnTo>
                      <a:pt x="274" y="1431"/>
                    </a:lnTo>
                    <a:lnTo>
                      <a:pt x="270" y="1498"/>
                    </a:lnTo>
                    <a:lnTo>
                      <a:pt x="274" y="1550"/>
                    </a:lnTo>
                    <a:lnTo>
                      <a:pt x="278" y="1596"/>
                    </a:lnTo>
                    <a:lnTo>
                      <a:pt x="239" y="1618"/>
                    </a:lnTo>
                    <a:lnTo>
                      <a:pt x="248" y="1666"/>
                    </a:lnTo>
                    <a:lnTo>
                      <a:pt x="252" y="1696"/>
                    </a:lnTo>
                    <a:lnTo>
                      <a:pt x="252" y="1742"/>
                    </a:lnTo>
                    <a:lnTo>
                      <a:pt x="231" y="1751"/>
                    </a:lnTo>
                    <a:lnTo>
                      <a:pt x="385" y="1961"/>
                    </a:lnTo>
                    <a:lnTo>
                      <a:pt x="432" y="1978"/>
                    </a:lnTo>
                    <a:lnTo>
                      <a:pt x="461" y="1981"/>
                    </a:lnTo>
                    <a:lnTo>
                      <a:pt x="509" y="1998"/>
                    </a:lnTo>
                    <a:lnTo>
                      <a:pt x="547" y="2072"/>
                    </a:lnTo>
                    <a:lnTo>
                      <a:pt x="609" y="2209"/>
                    </a:lnTo>
                    <a:lnTo>
                      <a:pt x="689" y="2383"/>
                    </a:lnTo>
                    <a:lnTo>
                      <a:pt x="700" y="2402"/>
                    </a:lnTo>
                    <a:lnTo>
                      <a:pt x="761" y="2462"/>
                    </a:lnTo>
                    <a:lnTo>
                      <a:pt x="846" y="2526"/>
                    </a:lnTo>
                    <a:lnTo>
                      <a:pt x="909" y="2559"/>
                    </a:lnTo>
                    <a:lnTo>
                      <a:pt x="946" y="2569"/>
                    </a:lnTo>
                    <a:lnTo>
                      <a:pt x="961" y="2568"/>
                    </a:lnTo>
                    <a:close/>
                  </a:path>
                </a:pathLst>
              </a:custGeom>
              <a:solidFill>
                <a:srgbClr val="0FB5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Freeform 9">
                <a:extLst>
                  <a:ext uri="{FF2B5EF4-FFF2-40B4-BE49-F238E27FC236}">
                    <a16:creationId xmlns:a16="http://schemas.microsoft.com/office/drawing/2014/main" id="{EF5DE0E3-B68A-4E0A-9F6F-D0EFA0E31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0" y="2097"/>
                <a:ext cx="394" cy="856"/>
              </a:xfrm>
              <a:custGeom>
                <a:avLst/>
                <a:gdLst>
                  <a:gd name="T0" fmla="*/ 889 w 1182"/>
                  <a:gd name="T1" fmla="*/ 2396 h 2569"/>
                  <a:gd name="T2" fmla="*/ 949 w 1182"/>
                  <a:gd name="T3" fmla="*/ 2255 h 2569"/>
                  <a:gd name="T4" fmla="*/ 1024 w 1182"/>
                  <a:gd name="T5" fmla="*/ 2140 h 2569"/>
                  <a:gd name="T6" fmla="*/ 1103 w 1182"/>
                  <a:gd name="T7" fmla="*/ 2023 h 2569"/>
                  <a:gd name="T8" fmla="*/ 1119 w 1182"/>
                  <a:gd name="T9" fmla="*/ 1932 h 2569"/>
                  <a:gd name="T10" fmla="*/ 1182 w 1182"/>
                  <a:gd name="T11" fmla="*/ 1764 h 2569"/>
                  <a:gd name="T12" fmla="*/ 1158 w 1182"/>
                  <a:gd name="T13" fmla="*/ 1719 h 2569"/>
                  <a:gd name="T14" fmla="*/ 1030 w 1182"/>
                  <a:gd name="T15" fmla="*/ 1687 h 2569"/>
                  <a:gd name="T16" fmla="*/ 791 w 1182"/>
                  <a:gd name="T17" fmla="*/ 1533 h 2569"/>
                  <a:gd name="T18" fmla="*/ 719 w 1182"/>
                  <a:gd name="T19" fmla="*/ 1497 h 2569"/>
                  <a:gd name="T20" fmla="*/ 645 w 1182"/>
                  <a:gd name="T21" fmla="*/ 1509 h 2569"/>
                  <a:gd name="T22" fmla="*/ 572 w 1182"/>
                  <a:gd name="T23" fmla="*/ 1429 h 2569"/>
                  <a:gd name="T24" fmla="*/ 481 w 1182"/>
                  <a:gd name="T25" fmla="*/ 1406 h 2569"/>
                  <a:gd name="T26" fmla="*/ 354 w 1182"/>
                  <a:gd name="T27" fmla="*/ 1349 h 2569"/>
                  <a:gd name="T28" fmla="*/ 294 w 1182"/>
                  <a:gd name="T29" fmla="*/ 1314 h 2569"/>
                  <a:gd name="T30" fmla="*/ 242 w 1182"/>
                  <a:gd name="T31" fmla="*/ 1265 h 2569"/>
                  <a:gd name="T32" fmla="*/ 244 w 1182"/>
                  <a:gd name="T33" fmla="*/ 1171 h 2569"/>
                  <a:gd name="T34" fmla="*/ 175 w 1182"/>
                  <a:gd name="T35" fmla="*/ 1148 h 2569"/>
                  <a:gd name="T36" fmla="*/ 107 w 1182"/>
                  <a:gd name="T37" fmla="*/ 1092 h 2569"/>
                  <a:gd name="T38" fmla="*/ 91 w 1182"/>
                  <a:gd name="T39" fmla="*/ 964 h 2569"/>
                  <a:gd name="T40" fmla="*/ 141 w 1182"/>
                  <a:gd name="T41" fmla="*/ 857 h 2569"/>
                  <a:gd name="T42" fmla="*/ 251 w 1182"/>
                  <a:gd name="T43" fmla="*/ 807 h 2569"/>
                  <a:gd name="T44" fmla="*/ 294 w 1182"/>
                  <a:gd name="T45" fmla="*/ 833 h 2569"/>
                  <a:gd name="T46" fmla="*/ 306 w 1182"/>
                  <a:gd name="T47" fmla="*/ 949 h 2569"/>
                  <a:gd name="T48" fmla="*/ 339 w 1182"/>
                  <a:gd name="T49" fmla="*/ 899 h 2569"/>
                  <a:gd name="T50" fmla="*/ 353 w 1182"/>
                  <a:gd name="T51" fmla="*/ 764 h 2569"/>
                  <a:gd name="T52" fmla="*/ 464 w 1182"/>
                  <a:gd name="T53" fmla="*/ 683 h 2569"/>
                  <a:gd name="T54" fmla="*/ 522 w 1182"/>
                  <a:gd name="T55" fmla="*/ 575 h 2569"/>
                  <a:gd name="T56" fmla="*/ 596 w 1182"/>
                  <a:gd name="T57" fmla="*/ 539 h 2569"/>
                  <a:gd name="T58" fmla="*/ 624 w 1182"/>
                  <a:gd name="T59" fmla="*/ 485 h 2569"/>
                  <a:gd name="T60" fmla="*/ 821 w 1182"/>
                  <a:gd name="T61" fmla="*/ 422 h 2569"/>
                  <a:gd name="T62" fmla="*/ 735 w 1182"/>
                  <a:gd name="T63" fmla="*/ 387 h 2569"/>
                  <a:gd name="T64" fmla="*/ 906 w 1182"/>
                  <a:gd name="T65" fmla="*/ 118 h 2569"/>
                  <a:gd name="T66" fmla="*/ 774 w 1182"/>
                  <a:gd name="T67" fmla="*/ 107 h 2569"/>
                  <a:gd name="T68" fmla="*/ 671 w 1182"/>
                  <a:gd name="T69" fmla="*/ 181 h 2569"/>
                  <a:gd name="T70" fmla="*/ 585 w 1182"/>
                  <a:gd name="T71" fmla="*/ 138 h 2569"/>
                  <a:gd name="T72" fmla="*/ 678 w 1182"/>
                  <a:gd name="T73" fmla="*/ 9 h 2569"/>
                  <a:gd name="T74" fmla="*/ 354 w 1182"/>
                  <a:gd name="T75" fmla="*/ 268 h 2569"/>
                  <a:gd name="T76" fmla="*/ 108 w 1182"/>
                  <a:gd name="T77" fmla="*/ 591 h 2569"/>
                  <a:gd name="T78" fmla="*/ 13 w 1182"/>
                  <a:gd name="T79" fmla="*/ 820 h 2569"/>
                  <a:gd name="T80" fmla="*/ 0 w 1182"/>
                  <a:gd name="T81" fmla="*/ 1068 h 2569"/>
                  <a:gd name="T82" fmla="*/ 46 w 1182"/>
                  <a:gd name="T83" fmla="*/ 1161 h 2569"/>
                  <a:gd name="T84" fmla="*/ 150 w 1182"/>
                  <a:gd name="T85" fmla="*/ 1216 h 2569"/>
                  <a:gd name="T86" fmla="*/ 200 w 1182"/>
                  <a:gd name="T87" fmla="*/ 1323 h 2569"/>
                  <a:gd name="T88" fmla="*/ 287 w 1182"/>
                  <a:gd name="T89" fmla="*/ 1375 h 2569"/>
                  <a:gd name="T90" fmla="*/ 324 w 1182"/>
                  <a:gd name="T91" fmla="*/ 1370 h 2569"/>
                  <a:gd name="T92" fmla="*/ 270 w 1182"/>
                  <a:gd name="T93" fmla="*/ 1498 h 2569"/>
                  <a:gd name="T94" fmla="*/ 239 w 1182"/>
                  <a:gd name="T95" fmla="*/ 1618 h 2569"/>
                  <a:gd name="T96" fmla="*/ 252 w 1182"/>
                  <a:gd name="T97" fmla="*/ 1742 h 2569"/>
                  <a:gd name="T98" fmla="*/ 432 w 1182"/>
                  <a:gd name="T99" fmla="*/ 1978 h 2569"/>
                  <a:gd name="T100" fmla="*/ 547 w 1182"/>
                  <a:gd name="T101" fmla="*/ 2072 h 2569"/>
                  <a:gd name="T102" fmla="*/ 700 w 1182"/>
                  <a:gd name="T103" fmla="*/ 2402 h 2569"/>
                  <a:gd name="T104" fmla="*/ 909 w 1182"/>
                  <a:gd name="T105" fmla="*/ 2559 h 2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82" h="2569">
                    <a:moveTo>
                      <a:pt x="961" y="2568"/>
                    </a:moveTo>
                    <a:lnTo>
                      <a:pt x="876" y="2457"/>
                    </a:lnTo>
                    <a:lnTo>
                      <a:pt x="889" y="2396"/>
                    </a:lnTo>
                    <a:lnTo>
                      <a:pt x="945" y="2396"/>
                    </a:lnTo>
                    <a:lnTo>
                      <a:pt x="932" y="2336"/>
                    </a:lnTo>
                    <a:lnTo>
                      <a:pt x="949" y="2255"/>
                    </a:lnTo>
                    <a:lnTo>
                      <a:pt x="961" y="2196"/>
                    </a:lnTo>
                    <a:lnTo>
                      <a:pt x="1010" y="2145"/>
                    </a:lnTo>
                    <a:lnTo>
                      <a:pt x="1024" y="2140"/>
                    </a:lnTo>
                    <a:lnTo>
                      <a:pt x="1073" y="2092"/>
                    </a:lnTo>
                    <a:lnTo>
                      <a:pt x="1090" y="2062"/>
                    </a:lnTo>
                    <a:lnTo>
                      <a:pt x="1103" y="2023"/>
                    </a:lnTo>
                    <a:lnTo>
                      <a:pt x="1108" y="1975"/>
                    </a:lnTo>
                    <a:lnTo>
                      <a:pt x="1106" y="1948"/>
                    </a:lnTo>
                    <a:lnTo>
                      <a:pt x="1119" y="1932"/>
                    </a:lnTo>
                    <a:lnTo>
                      <a:pt x="1167" y="1843"/>
                    </a:lnTo>
                    <a:lnTo>
                      <a:pt x="1181" y="1794"/>
                    </a:lnTo>
                    <a:lnTo>
                      <a:pt x="1182" y="1764"/>
                    </a:lnTo>
                    <a:lnTo>
                      <a:pt x="1180" y="1751"/>
                    </a:lnTo>
                    <a:lnTo>
                      <a:pt x="1174" y="1739"/>
                    </a:lnTo>
                    <a:lnTo>
                      <a:pt x="1158" y="1719"/>
                    </a:lnTo>
                    <a:lnTo>
                      <a:pt x="1123" y="1700"/>
                    </a:lnTo>
                    <a:lnTo>
                      <a:pt x="1046" y="1686"/>
                    </a:lnTo>
                    <a:lnTo>
                      <a:pt x="1030" y="1687"/>
                    </a:lnTo>
                    <a:lnTo>
                      <a:pt x="817" y="1596"/>
                    </a:lnTo>
                    <a:lnTo>
                      <a:pt x="814" y="1586"/>
                    </a:lnTo>
                    <a:lnTo>
                      <a:pt x="791" y="1533"/>
                    </a:lnTo>
                    <a:lnTo>
                      <a:pt x="761" y="1504"/>
                    </a:lnTo>
                    <a:lnTo>
                      <a:pt x="739" y="1498"/>
                    </a:lnTo>
                    <a:lnTo>
                      <a:pt x="719" y="1497"/>
                    </a:lnTo>
                    <a:lnTo>
                      <a:pt x="687" y="1504"/>
                    </a:lnTo>
                    <a:lnTo>
                      <a:pt x="664" y="1511"/>
                    </a:lnTo>
                    <a:lnTo>
                      <a:pt x="645" y="1509"/>
                    </a:lnTo>
                    <a:lnTo>
                      <a:pt x="637" y="1498"/>
                    </a:lnTo>
                    <a:lnTo>
                      <a:pt x="617" y="1471"/>
                    </a:lnTo>
                    <a:lnTo>
                      <a:pt x="572" y="1429"/>
                    </a:lnTo>
                    <a:lnTo>
                      <a:pt x="532" y="1412"/>
                    </a:lnTo>
                    <a:lnTo>
                      <a:pt x="507" y="1409"/>
                    </a:lnTo>
                    <a:lnTo>
                      <a:pt x="481" y="1406"/>
                    </a:lnTo>
                    <a:lnTo>
                      <a:pt x="429" y="1389"/>
                    </a:lnTo>
                    <a:lnTo>
                      <a:pt x="366" y="1356"/>
                    </a:lnTo>
                    <a:lnTo>
                      <a:pt x="354" y="1349"/>
                    </a:lnTo>
                    <a:lnTo>
                      <a:pt x="353" y="1343"/>
                    </a:lnTo>
                    <a:lnTo>
                      <a:pt x="329" y="1321"/>
                    </a:lnTo>
                    <a:lnTo>
                      <a:pt x="294" y="1314"/>
                    </a:lnTo>
                    <a:lnTo>
                      <a:pt x="270" y="1320"/>
                    </a:lnTo>
                    <a:lnTo>
                      <a:pt x="264" y="1313"/>
                    </a:lnTo>
                    <a:lnTo>
                      <a:pt x="242" y="1265"/>
                    </a:lnTo>
                    <a:lnTo>
                      <a:pt x="238" y="1212"/>
                    </a:lnTo>
                    <a:lnTo>
                      <a:pt x="244" y="1179"/>
                    </a:lnTo>
                    <a:lnTo>
                      <a:pt x="244" y="1171"/>
                    </a:lnTo>
                    <a:lnTo>
                      <a:pt x="225" y="1148"/>
                    </a:lnTo>
                    <a:lnTo>
                      <a:pt x="198" y="1143"/>
                    </a:lnTo>
                    <a:lnTo>
                      <a:pt x="175" y="1148"/>
                    </a:lnTo>
                    <a:lnTo>
                      <a:pt x="169" y="1141"/>
                    </a:lnTo>
                    <a:lnTo>
                      <a:pt x="124" y="1099"/>
                    </a:lnTo>
                    <a:lnTo>
                      <a:pt x="107" y="1092"/>
                    </a:lnTo>
                    <a:lnTo>
                      <a:pt x="100" y="1088"/>
                    </a:lnTo>
                    <a:lnTo>
                      <a:pt x="90" y="1039"/>
                    </a:lnTo>
                    <a:lnTo>
                      <a:pt x="91" y="964"/>
                    </a:lnTo>
                    <a:lnTo>
                      <a:pt x="107" y="906"/>
                    </a:lnTo>
                    <a:lnTo>
                      <a:pt x="127" y="872"/>
                    </a:lnTo>
                    <a:lnTo>
                      <a:pt x="141" y="857"/>
                    </a:lnTo>
                    <a:lnTo>
                      <a:pt x="150" y="847"/>
                    </a:lnTo>
                    <a:lnTo>
                      <a:pt x="211" y="811"/>
                    </a:lnTo>
                    <a:lnTo>
                      <a:pt x="251" y="807"/>
                    </a:lnTo>
                    <a:lnTo>
                      <a:pt x="280" y="814"/>
                    </a:lnTo>
                    <a:lnTo>
                      <a:pt x="295" y="823"/>
                    </a:lnTo>
                    <a:lnTo>
                      <a:pt x="294" y="833"/>
                    </a:lnTo>
                    <a:lnTo>
                      <a:pt x="295" y="909"/>
                    </a:lnTo>
                    <a:lnTo>
                      <a:pt x="304" y="942"/>
                    </a:lnTo>
                    <a:lnTo>
                      <a:pt x="306" y="949"/>
                    </a:lnTo>
                    <a:lnTo>
                      <a:pt x="311" y="952"/>
                    </a:lnTo>
                    <a:lnTo>
                      <a:pt x="321" y="942"/>
                    </a:lnTo>
                    <a:lnTo>
                      <a:pt x="339" y="899"/>
                    </a:lnTo>
                    <a:lnTo>
                      <a:pt x="342" y="887"/>
                    </a:lnTo>
                    <a:lnTo>
                      <a:pt x="346" y="768"/>
                    </a:lnTo>
                    <a:lnTo>
                      <a:pt x="353" y="764"/>
                    </a:lnTo>
                    <a:lnTo>
                      <a:pt x="412" y="729"/>
                    </a:lnTo>
                    <a:lnTo>
                      <a:pt x="448" y="699"/>
                    </a:lnTo>
                    <a:lnTo>
                      <a:pt x="464" y="683"/>
                    </a:lnTo>
                    <a:lnTo>
                      <a:pt x="483" y="647"/>
                    </a:lnTo>
                    <a:lnTo>
                      <a:pt x="497" y="609"/>
                    </a:lnTo>
                    <a:lnTo>
                      <a:pt x="522" y="575"/>
                    </a:lnTo>
                    <a:lnTo>
                      <a:pt x="543" y="558"/>
                    </a:lnTo>
                    <a:lnTo>
                      <a:pt x="565" y="545"/>
                    </a:lnTo>
                    <a:lnTo>
                      <a:pt x="596" y="539"/>
                    </a:lnTo>
                    <a:lnTo>
                      <a:pt x="618" y="553"/>
                    </a:lnTo>
                    <a:lnTo>
                      <a:pt x="619" y="558"/>
                    </a:lnTo>
                    <a:lnTo>
                      <a:pt x="624" y="485"/>
                    </a:lnTo>
                    <a:lnTo>
                      <a:pt x="684" y="485"/>
                    </a:lnTo>
                    <a:lnTo>
                      <a:pt x="830" y="421"/>
                    </a:lnTo>
                    <a:lnTo>
                      <a:pt x="821" y="422"/>
                    </a:lnTo>
                    <a:lnTo>
                      <a:pt x="776" y="415"/>
                    </a:lnTo>
                    <a:lnTo>
                      <a:pt x="746" y="400"/>
                    </a:lnTo>
                    <a:lnTo>
                      <a:pt x="735" y="387"/>
                    </a:lnTo>
                    <a:lnTo>
                      <a:pt x="919" y="288"/>
                    </a:lnTo>
                    <a:lnTo>
                      <a:pt x="919" y="233"/>
                    </a:lnTo>
                    <a:lnTo>
                      <a:pt x="906" y="118"/>
                    </a:lnTo>
                    <a:lnTo>
                      <a:pt x="863" y="168"/>
                    </a:lnTo>
                    <a:lnTo>
                      <a:pt x="854" y="118"/>
                    </a:lnTo>
                    <a:lnTo>
                      <a:pt x="774" y="107"/>
                    </a:lnTo>
                    <a:lnTo>
                      <a:pt x="743" y="107"/>
                    </a:lnTo>
                    <a:lnTo>
                      <a:pt x="676" y="138"/>
                    </a:lnTo>
                    <a:lnTo>
                      <a:pt x="671" y="181"/>
                    </a:lnTo>
                    <a:lnTo>
                      <a:pt x="594" y="216"/>
                    </a:lnTo>
                    <a:lnTo>
                      <a:pt x="556" y="177"/>
                    </a:lnTo>
                    <a:lnTo>
                      <a:pt x="585" y="138"/>
                    </a:lnTo>
                    <a:lnTo>
                      <a:pt x="615" y="107"/>
                    </a:lnTo>
                    <a:lnTo>
                      <a:pt x="694" y="0"/>
                    </a:lnTo>
                    <a:lnTo>
                      <a:pt x="678" y="9"/>
                    </a:lnTo>
                    <a:lnTo>
                      <a:pt x="569" y="83"/>
                    </a:lnTo>
                    <a:lnTo>
                      <a:pt x="468" y="163"/>
                    </a:lnTo>
                    <a:lnTo>
                      <a:pt x="354" y="268"/>
                    </a:lnTo>
                    <a:lnTo>
                      <a:pt x="239" y="396"/>
                    </a:lnTo>
                    <a:lnTo>
                      <a:pt x="159" y="509"/>
                    </a:lnTo>
                    <a:lnTo>
                      <a:pt x="108" y="591"/>
                    </a:lnTo>
                    <a:lnTo>
                      <a:pt x="65" y="679"/>
                    </a:lnTo>
                    <a:lnTo>
                      <a:pt x="28" y="771"/>
                    </a:lnTo>
                    <a:lnTo>
                      <a:pt x="13" y="820"/>
                    </a:lnTo>
                    <a:lnTo>
                      <a:pt x="9" y="903"/>
                    </a:lnTo>
                    <a:lnTo>
                      <a:pt x="0" y="1046"/>
                    </a:lnTo>
                    <a:lnTo>
                      <a:pt x="0" y="1068"/>
                    </a:lnTo>
                    <a:lnTo>
                      <a:pt x="13" y="1108"/>
                    </a:lnTo>
                    <a:lnTo>
                      <a:pt x="41" y="1154"/>
                    </a:lnTo>
                    <a:lnTo>
                      <a:pt x="46" y="1161"/>
                    </a:lnTo>
                    <a:lnTo>
                      <a:pt x="94" y="1161"/>
                    </a:lnTo>
                    <a:lnTo>
                      <a:pt x="111" y="1203"/>
                    </a:lnTo>
                    <a:lnTo>
                      <a:pt x="150" y="1216"/>
                    </a:lnTo>
                    <a:lnTo>
                      <a:pt x="172" y="1229"/>
                    </a:lnTo>
                    <a:lnTo>
                      <a:pt x="183" y="1262"/>
                    </a:lnTo>
                    <a:lnTo>
                      <a:pt x="200" y="1323"/>
                    </a:lnTo>
                    <a:lnTo>
                      <a:pt x="239" y="1331"/>
                    </a:lnTo>
                    <a:lnTo>
                      <a:pt x="261" y="1370"/>
                    </a:lnTo>
                    <a:lnTo>
                      <a:pt x="287" y="1375"/>
                    </a:lnTo>
                    <a:lnTo>
                      <a:pt x="278" y="1340"/>
                    </a:lnTo>
                    <a:lnTo>
                      <a:pt x="311" y="1340"/>
                    </a:lnTo>
                    <a:lnTo>
                      <a:pt x="324" y="1370"/>
                    </a:lnTo>
                    <a:lnTo>
                      <a:pt x="287" y="1400"/>
                    </a:lnTo>
                    <a:lnTo>
                      <a:pt x="274" y="1431"/>
                    </a:lnTo>
                    <a:lnTo>
                      <a:pt x="270" y="1498"/>
                    </a:lnTo>
                    <a:lnTo>
                      <a:pt x="274" y="1550"/>
                    </a:lnTo>
                    <a:lnTo>
                      <a:pt x="278" y="1596"/>
                    </a:lnTo>
                    <a:lnTo>
                      <a:pt x="239" y="1618"/>
                    </a:lnTo>
                    <a:lnTo>
                      <a:pt x="248" y="1666"/>
                    </a:lnTo>
                    <a:lnTo>
                      <a:pt x="252" y="1696"/>
                    </a:lnTo>
                    <a:lnTo>
                      <a:pt x="252" y="1742"/>
                    </a:lnTo>
                    <a:lnTo>
                      <a:pt x="231" y="1751"/>
                    </a:lnTo>
                    <a:lnTo>
                      <a:pt x="385" y="1961"/>
                    </a:lnTo>
                    <a:lnTo>
                      <a:pt x="432" y="1978"/>
                    </a:lnTo>
                    <a:lnTo>
                      <a:pt x="461" y="1981"/>
                    </a:lnTo>
                    <a:lnTo>
                      <a:pt x="509" y="1998"/>
                    </a:lnTo>
                    <a:lnTo>
                      <a:pt x="547" y="2072"/>
                    </a:lnTo>
                    <a:lnTo>
                      <a:pt x="609" y="2209"/>
                    </a:lnTo>
                    <a:lnTo>
                      <a:pt x="689" y="2383"/>
                    </a:lnTo>
                    <a:lnTo>
                      <a:pt x="700" y="2402"/>
                    </a:lnTo>
                    <a:lnTo>
                      <a:pt x="761" y="2462"/>
                    </a:lnTo>
                    <a:lnTo>
                      <a:pt x="846" y="2526"/>
                    </a:lnTo>
                    <a:lnTo>
                      <a:pt x="909" y="2559"/>
                    </a:lnTo>
                    <a:lnTo>
                      <a:pt x="946" y="2569"/>
                    </a:lnTo>
                    <a:lnTo>
                      <a:pt x="961" y="2568"/>
                    </a:lnTo>
                    <a:close/>
                  </a:path>
                </a:pathLst>
              </a:custGeom>
              <a:noFill/>
              <a:ln w="33338">
                <a:solidFill>
                  <a:srgbClr val="0FB55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Freeform 10">
                <a:extLst>
                  <a:ext uri="{FF2B5EF4-FFF2-40B4-BE49-F238E27FC236}">
                    <a16:creationId xmlns:a16="http://schemas.microsoft.com/office/drawing/2014/main" id="{F1537325-562D-47FC-ABC2-6C354931A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039"/>
                <a:ext cx="464" cy="97"/>
              </a:xfrm>
              <a:custGeom>
                <a:avLst/>
                <a:gdLst>
                  <a:gd name="T0" fmla="*/ 654 w 1391"/>
                  <a:gd name="T1" fmla="*/ 0 h 291"/>
                  <a:gd name="T2" fmla="*/ 740 w 1391"/>
                  <a:gd name="T3" fmla="*/ 1 h 291"/>
                  <a:gd name="T4" fmla="*/ 899 w 1391"/>
                  <a:gd name="T5" fmla="*/ 18 h 291"/>
                  <a:gd name="T6" fmla="*/ 1035 w 1391"/>
                  <a:gd name="T7" fmla="*/ 47 h 291"/>
                  <a:gd name="T8" fmla="*/ 1152 w 1391"/>
                  <a:gd name="T9" fmla="*/ 83 h 291"/>
                  <a:gd name="T10" fmla="*/ 1286 w 1391"/>
                  <a:gd name="T11" fmla="*/ 139 h 291"/>
                  <a:gd name="T12" fmla="*/ 1382 w 1391"/>
                  <a:gd name="T13" fmla="*/ 197 h 291"/>
                  <a:gd name="T14" fmla="*/ 1391 w 1391"/>
                  <a:gd name="T15" fmla="*/ 203 h 291"/>
                  <a:gd name="T16" fmla="*/ 1368 w 1391"/>
                  <a:gd name="T17" fmla="*/ 213 h 291"/>
                  <a:gd name="T18" fmla="*/ 1205 w 1391"/>
                  <a:gd name="T19" fmla="*/ 237 h 291"/>
                  <a:gd name="T20" fmla="*/ 1084 w 1391"/>
                  <a:gd name="T21" fmla="*/ 232 h 291"/>
                  <a:gd name="T22" fmla="*/ 991 w 1391"/>
                  <a:gd name="T23" fmla="*/ 217 h 291"/>
                  <a:gd name="T24" fmla="*/ 940 w 1391"/>
                  <a:gd name="T25" fmla="*/ 203 h 291"/>
                  <a:gd name="T26" fmla="*/ 914 w 1391"/>
                  <a:gd name="T27" fmla="*/ 204 h 291"/>
                  <a:gd name="T28" fmla="*/ 760 w 1391"/>
                  <a:gd name="T29" fmla="*/ 226 h 291"/>
                  <a:gd name="T30" fmla="*/ 639 w 1391"/>
                  <a:gd name="T31" fmla="*/ 255 h 291"/>
                  <a:gd name="T32" fmla="*/ 582 w 1391"/>
                  <a:gd name="T33" fmla="*/ 276 h 291"/>
                  <a:gd name="T34" fmla="*/ 554 w 1391"/>
                  <a:gd name="T35" fmla="*/ 286 h 291"/>
                  <a:gd name="T36" fmla="*/ 505 w 1391"/>
                  <a:gd name="T37" fmla="*/ 291 h 291"/>
                  <a:gd name="T38" fmla="*/ 462 w 1391"/>
                  <a:gd name="T39" fmla="*/ 281 h 291"/>
                  <a:gd name="T40" fmla="*/ 426 w 1391"/>
                  <a:gd name="T41" fmla="*/ 260 h 291"/>
                  <a:gd name="T42" fmla="*/ 386 w 1391"/>
                  <a:gd name="T43" fmla="*/ 223 h 291"/>
                  <a:gd name="T44" fmla="*/ 357 w 1391"/>
                  <a:gd name="T45" fmla="*/ 180 h 291"/>
                  <a:gd name="T46" fmla="*/ 354 w 1391"/>
                  <a:gd name="T47" fmla="*/ 174 h 291"/>
                  <a:gd name="T48" fmla="*/ 350 w 1391"/>
                  <a:gd name="T49" fmla="*/ 177 h 291"/>
                  <a:gd name="T50" fmla="*/ 302 w 1391"/>
                  <a:gd name="T51" fmla="*/ 197 h 291"/>
                  <a:gd name="T52" fmla="*/ 238 w 1391"/>
                  <a:gd name="T53" fmla="*/ 208 h 291"/>
                  <a:gd name="T54" fmla="*/ 181 w 1391"/>
                  <a:gd name="T55" fmla="*/ 208 h 291"/>
                  <a:gd name="T56" fmla="*/ 117 w 1391"/>
                  <a:gd name="T57" fmla="*/ 198 h 291"/>
                  <a:gd name="T58" fmla="*/ 42 w 1391"/>
                  <a:gd name="T59" fmla="*/ 175 h 291"/>
                  <a:gd name="T60" fmla="*/ 0 w 1391"/>
                  <a:gd name="T61" fmla="*/ 157 h 291"/>
                  <a:gd name="T62" fmla="*/ 37 w 1391"/>
                  <a:gd name="T63" fmla="*/ 136 h 291"/>
                  <a:gd name="T64" fmla="*/ 239 w 1391"/>
                  <a:gd name="T65" fmla="*/ 63 h 291"/>
                  <a:gd name="T66" fmla="*/ 343 w 1391"/>
                  <a:gd name="T67" fmla="*/ 36 h 291"/>
                  <a:gd name="T68" fmla="*/ 459 w 1391"/>
                  <a:gd name="T69" fmla="*/ 14 h 291"/>
                  <a:gd name="T70" fmla="*/ 587 w 1391"/>
                  <a:gd name="T71" fmla="*/ 1 h 291"/>
                  <a:gd name="T72" fmla="*/ 654 w 1391"/>
                  <a:gd name="T73" fmla="*/ 0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91" h="291">
                    <a:moveTo>
                      <a:pt x="654" y="0"/>
                    </a:moveTo>
                    <a:lnTo>
                      <a:pt x="740" y="1"/>
                    </a:lnTo>
                    <a:lnTo>
                      <a:pt x="899" y="18"/>
                    </a:lnTo>
                    <a:lnTo>
                      <a:pt x="1035" y="47"/>
                    </a:lnTo>
                    <a:lnTo>
                      <a:pt x="1152" y="83"/>
                    </a:lnTo>
                    <a:lnTo>
                      <a:pt x="1286" y="139"/>
                    </a:lnTo>
                    <a:lnTo>
                      <a:pt x="1382" y="197"/>
                    </a:lnTo>
                    <a:lnTo>
                      <a:pt x="1391" y="203"/>
                    </a:lnTo>
                    <a:lnTo>
                      <a:pt x="1368" y="213"/>
                    </a:lnTo>
                    <a:lnTo>
                      <a:pt x="1205" y="237"/>
                    </a:lnTo>
                    <a:lnTo>
                      <a:pt x="1084" y="232"/>
                    </a:lnTo>
                    <a:lnTo>
                      <a:pt x="991" y="217"/>
                    </a:lnTo>
                    <a:lnTo>
                      <a:pt x="940" y="203"/>
                    </a:lnTo>
                    <a:lnTo>
                      <a:pt x="914" y="204"/>
                    </a:lnTo>
                    <a:lnTo>
                      <a:pt x="760" y="226"/>
                    </a:lnTo>
                    <a:lnTo>
                      <a:pt x="639" y="255"/>
                    </a:lnTo>
                    <a:lnTo>
                      <a:pt x="582" y="276"/>
                    </a:lnTo>
                    <a:lnTo>
                      <a:pt x="554" y="286"/>
                    </a:lnTo>
                    <a:lnTo>
                      <a:pt x="505" y="291"/>
                    </a:lnTo>
                    <a:lnTo>
                      <a:pt x="462" y="281"/>
                    </a:lnTo>
                    <a:lnTo>
                      <a:pt x="426" y="260"/>
                    </a:lnTo>
                    <a:lnTo>
                      <a:pt x="386" y="223"/>
                    </a:lnTo>
                    <a:lnTo>
                      <a:pt x="357" y="180"/>
                    </a:lnTo>
                    <a:lnTo>
                      <a:pt x="354" y="174"/>
                    </a:lnTo>
                    <a:lnTo>
                      <a:pt x="350" y="177"/>
                    </a:lnTo>
                    <a:lnTo>
                      <a:pt x="302" y="197"/>
                    </a:lnTo>
                    <a:lnTo>
                      <a:pt x="238" y="208"/>
                    </a:lnTo>
                    <a:lnTo>
                      <a:pt x="181" y="208"/>
                    </a:lnTo>
                    <a:lnTo>
                      <a:pt x="117" y="198"/>
                    </a:lnTo>
                    <a:lnTo>
                      <a:pt x="42" y="175"/>
                    </a:lnTo>
                    <a:lnTo>
                      <a:pt x="0" y="157"/>
                    </a:lnTo>
                    <a:lnTo>
                      <a:pt x="37" y="136"/>
                    </a:lnTo>
                    <a:lnTo>
                      <a:pt x="239" y="63"/>
                    </a:lnTo>
                    <a:lnTo>
                      <a:pt x="343" y="36"/>
                    </a:lnTo>
                    <a:lnTo>
                      <a:pt x="459" y="14"/>
                    </a:lnTo>
                    <a:lnTo>
                      <a:pt x="587" y="1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Freeform 11">
                <a:extLst>
                  <a:ext uri="{FF2B5EF4-FFF2-40B4-BE49-F238E27FC236}">
                    <a16:creationId xmlns:a16="http://schemas.microsoft.com/office/drawing/2014/main" id="{E3BB732C-076A-47C0-9CD2-9573E51C58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2" y="2042"/>
                <a:ext cx="957" cy="958"/>
              </a:xfrm>
              <a:custGeom>
                <a:avLst/>
                <a:gdLst>
                  <a:gd name="T0" fmla="*/ 2870 w 2871"/>
                  <a:gd name="T1" fmla="*/ 1510 h 2873"/>
                  <a:gd name="T2" fmla="*/ 2827 w 2871"/>
                  <a:gd name="T3" fmla="*/ 1795 h 2873"/>
                  <a:gd name="T4" fmla="*/ 2730 w 2871"/>
                  <a:gd name="T5" fmla="*/ 2059 h 2873"/>
                  <a:gd name="T6" fmla="*/ 2586 w 2871"/>
                  <a:gd name="T7" fmla="*/ 2296 h 2873"/>
                  <a:gd name="T8" fmla="*/ 2400 w 2871"/>
                  <a:gd name="T9" fmla="*/ 2500 h 2873"/>
                  <a:gd name="T10" fmla="*/ 2180 w 2871"/>
                  <a:gd name="T11" fmla="*/ 2665 h 2873"/>
                  <a:gd name="T12" fmla="*/ 1930 w 2871"/>
                  <a:gd name="T13" fmla="*/ 2786 h 2873"/>
                  <a:gd name="T14" fmla="*/ 1655 w 2871"/>
                  <a:gd name="T15" fmla="*/ 2857 h 2873"/>
                  <a:gd name="T16" fmla="*/ 1436 w 2871"/>
                  <a:gd name="T17" fmla="*/ 2873 h 2873"/>
                  <a:gd name="T18" fmla="*/ 1217 w 2871"/>
                  <a:gd name="T19" fmla="*/ 2857 h 2873"/>
                  <a:gd name="T20" fmla="*/ 942 w 2871"/>
                  <a:gd name="T21" fmla="*/ 2786 h 2873"/>
                  <a:gd name="T22" fmla="*/ 690 w 2871"/>
                  <a:gd name="T23" fmla="*/ 2665 h 2873"/>
                  <a:gd name="T24" fmla="*/ 470 w 2871"/>
                  <a:gd name="T25" fmla="*/ 2500 h 2873"/>
                  <a:gd name="T26" fmla="*/ 284 w 2871"/>
                  <a:gd name="T27" fmla="*/ 2296 h 2873"/>
                  <a:gd name="T28" fmla="*/ 141 w 2871"/>
                  <a:gd name="T29" fmla="*/ 2059 h 2873"/>
                  <a:gd name="T30" fmla="*/ 45 w 2871"/>
                  <a:gd name="T31" fmla="*/ 1795 h 2873"/>
                  <a:gd name="T32" fmla="*/ 0 w 2871"/>
                  <a:gd name="T33" fmla="*/ 1510 h 2873"/>
                  <a:gd name="T34" fmla="*/ 0 w 2871"/>
                  <a:gd name="T35" fmla="*/ 1361 h 2873"/>
                  <a:gd name="T36" fmla="*/ 45 w 2871"/>
                  <a:gd name="T37" fmla="*/ 1076 h 2873"/>
                  <a:gd name="T38" fmla="*/ 141 w 2871"/>
                  <a:gd name="T39" fmla="*/ 812 h 2873"/>
                  <a:gd name="T40" fmla="*/ 284 w 2871"/>
                  <a:gd name="T41" fmla="*/ 576 h 2873"/>
                  <a:gd name="T42" fmla="*/ 470 w 2871"/>
                  <a:gd name="T43" fmla="*/ 371 h 2873"/>
                  <a:gd name="T44" fmla="*/ 690 w 2871"/>
                  <a:gd name="T45" fmla="*/ 207 h 2873"/>
                  <a:gd name="T46" fmla="*/ 942 w 2871"/>
                  <a:gd name="T47" fmla="*/ 86 h 2873"/>
                  <a:gd name="T48" fmla="*/ 1217 w 2871"/>
                  <a:gd name="T49" fmla="*/ 15 h 2873"/>
                  <a:gd name="T50" fmla="*/ 1436 w 2871"/>
                  <a:gd name="T51" fmla="*/ 0 h 2873"/>
                  <a:gd name="T52" fmla="*/ 1655 w 2871"/>
                  <a:gd name="T53" fmla="*/ 15 h 2873"/>
                  <a:gd name="T54" fmla="*/ 1930 w 2871"/>
                  <a:gd name="T55" fmla="*/ 86 h 2873"/>
                  <a:gd name="T56" fmla="*/ 2180 w 2871"/>
                  <a:gd name="T57" fmla="*/ 207 h 2873"/>
                  <a:gd name="T58" fmla="*/ 2400 w 2871"/>
                  <a:gd name="T59" fmla="*/ 371 h 2873"/>
                  <a:gd name="T60" fmla="*/ 2586 w 2871"/>
                  <a:gd name="T61" fmla="*/ 576 h 2873"/>
                  <a:gd name="T62" fmla="*/ 2730 w 2871"/>
                  <a:gd name="T63" fmla="*/ 812 h 2873"/>
                  <a:gd name="T64" fmla="*/ 2827 w 2871"/>
                  <a:gd name="T65" fmla="*/ 1076 h 2873"/>
                  <a:gd name="T66" fmla="*/ 2870 w 2871"/>
                  <a:gd name="T67" fmla="*/ 1361 h 2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71" h="2873">
                    <a:moveTo>
                      <a:pt x="2871" y="1436"/>
                    </a:moveTo>
                    <a:lnTo>
                      <a:pt x="2870" y="1510"/>
                    </a:lnTo>
                    <a:lnTo>
                      <a:pt x="2855" y="1655"/>
                    </a:lnTo>
                    <a:lnTo>
                      <a:pt x="2827" y="1795"/>
                    </a:lnTo>
                    <a:lnTo>
                      <a:pt x="2785" y="1930"/>
                    </a:lnTo>
                    <a:lnTo>
                      <a:pt x="2730" y="2059"/>
                    </a:lnTo>
                    <a:lnTo>
                      <a:pt x="2664" y="2181"/>
                    </a:lnTo>
                    <a:lnTo>
                      <a:pt x="2586" y="2296"/>
                    </a:lnTo>
                    <a:lnTo>
                      <a:pt x="2498" y="2402"/>
                    </a:lnTo>
                    <a:lnTo>
                      <a:pt x="2400" y="2500"/>
                    </a:lnTo>
                    <a:lnTo>
                      <a:pt x="2295" y="2588"/>
                    </a:lnTo>
                    <a:lnTo>
                      <a:pt x="2180" y="2665"/>
                    </a:lnTo>
                    <a:lnTo>
                      <a:pt x="2058" y="2732"/>
                    </a:lnTo>
                    <a:lnTo>
                      <a:pt x="1930" y="2786"/>
                    </a:lnTo>
                    <a:lnTo>
                      <a:pt x="1794" y="2828"/>
                    </a:lnTo>
                    <a:lnTo>
                      <a:pt x="1655" y="2857"/>
                    </a:lnTo>
                    <a:lnTo>
                      <a:pt x="1509" y="2871"/>
                    </a:lnTo>
                    <a:lnTo>
                      <a:pt x="1436" y="2873"/>
                    </a:lnTo>
                    <a:lnTo>
                      <a:pt x="1361" y="2871"/>
                    </a:lnTo>
                    <a:lnTo>
                      <a:pt x="1217" y="2857"/>
                    </a:lnTo>
                    <a:lnTo>
                      <a:pt x="1076" y="2828"/>
                    </a:lnTo>
                    <a:lnTo>
                      <a:pt x="942" y="2786"/>
                    </a:lnTo>
                    <a:lnTo>
                      <a:pt x="812" y="2732"/>
                    </a:lnTo>
                    <a:lnTo>
                      <a:pt x="690" y="2665"/>
                    </a:lnTo>
                    <a:lnTo>
                      <a:pt x="576" y="2588"/>
                    </a:lnTo>
                    <a:lnTo>
                      <a:pt x="470" y="2500"/>
                    </a:lnTo>
                    <a:lnTo>
                      <a:pt x="372" y="2402"/>
                    </a:lnTo>
                    <a:lnTo>
                      <a:pt x="284" y="2296"/>
                    </a:lnTo>
                    <a:lnTo>
                      <a:pt x="207" y="2181"/>
                    </a:lnTo>
                    <a:lnTo>
                      <a:pt x="141" y="2059"/>
                    </a:lnTo>
                    <a:lnTo>
                      <a:pt x="87" y="1930"/>
                    </a:lnTo>
                    <a:lnTo>
                      <a:pt x="45" y="1795"/>
                    </a:lnTo>
                    <a:lnTo>
                      <a:pt x="16" y="1655"/>
                    </a:lnTo>
                    <a:lnTo>
                      <a:pt x="0" y="1510"/>
                    </a:lnTo>
                    <a:lnTo>
                      <a:pt x="0" y="1436"/>
                    </a:lnTo>
                    <a:lnTo>
                      <a:pt x="0" y="1361"/>
                    </a:lnTo>
                    <a:lnTo>
                      <a:pt x="16" y="1217"/>
                    </a:lnTo>
                    <a:lnTo>
                      <a:pt x="45" y="1076"/>
                    </a:lnTo>
                    <a:lnTo>
                      <a:pt x="87" y="942"/>
                    </a:lnTo>
                    <a:lnTo>
                      <a:pt x="141" y="812"/>
                    </a:lnTo>
                    <a:lnTo>
                      <a:pt x="207" y="690"/>
                    </a:lnTo>
                    <a:lnTo>
                      <a:pt x="284" y="576"/>
                    </a:lnTo>
                    <a:lnTo>
                      <a:pt x="372" y="469"/>
                    </a:lnTo>
                    <a:lnTo>
                      <a:pt x="470" y="371"/>
                    </a:lnTo>
                    <a:lnTo>
                      <a:pt x="576" y="283"/>
                    </a:lnTo>
                    <a:lnTo>
                      <a:pt x="690" y="207"/>
                    </a:lnTo>
                    <a:lnTo>
                      <a:pt x="812" y="141"/>
                    </a:lnTo>
                    <a:lnTo>
                      <a:pt x="942" y="86"/>
                    </a:lnTo>
                    <a:lnTo>
                      <a:pt x="1076" y="44"/>
                    </a:lnTo>
                    <a:lnTo>
                      <a:pt x="1217" y="15"/>
                    </a:lnTo>
                    <a:lnTo>
                      <a:pt x="1361" y="0"/>
                    </a:lnTo>
                    <a:lnTo>
                      <a:pt x="1436" y="0"/>
                    </a:lnTo>
                    <a:lnTo>
                      <a:pt x="1509" y="0"/>
                    </a:lnTo>
                    <a:lnTo>
                      <a:pt x="1655" y="15"/>
                    </a:lnTo>
                    <a:lnTo>
                      <a:pt x="1794" y="44"/>
                    </a:lnTo>
                    <a:lnTo>
                      <a:pt x="1930" y="86"/>
                    </a:lnTo>
                    <a:lnTo>
                      <a:pt x="2058" y="141"/>
                    </a:lnTo>
                    <a:lnTo>
                      <a:pt x="2180" y="207"/>
                    </a:lnTo>
                    <a:lnTo>
                      <a:pt x="2295" y="283"/>
                    </a:lnTo>
                    <a:lnTo>
                      <a:pt x="2400" y="371"/>
                    </a:lnTo>
                    <a:lnTo>
                      <a:pt x="2498" y="469"/>
                    </a:lnTo>
                    <a:lnTo>
                      <a:pt x="2586" y="576"/>
                    </a:lnTo>
                    <a:lnTo>
                      <a:pt x="2664" y="690"/>
                    </a:lnTo>
                    <a:lnTo>
                      <a:pt x="2730" y="812"/>
                    </a:lnTo>
                    <a:lnTo>
                      <a:pt x="2785" y="942"/>
                    </a:lnTo>
                    <a:lnTo>
                      <a:pt x="2827" y="1076"/>
                    </a:lnTo>
                    <a:lnTo>
                      <a:pt x="2855" y="1217"/>
                    </a:lnTo>
                    <a:lnTo>
                      <a:pt x="2870" y="1361"/>
                    </a:lnTo>
                    <a:lnTo>
                      <a:pt x="2871" y="1436"/>
                    </a:lnTo>
                    <a:close/>
                  </a:path>
                </a:pathLst>
              </a:custGeom>
              <a:noFill/>
              <a:ln w="4763">
                <a:solidFill>
                  <a:srgbClr val="2C89A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Freeform 12">
                <a:extLst>
                  <a:ext uri="{FF2B5EF4-FFF2-40B4-BE49-F238E27FC236}">
                    <a16:creationId xmlns:a16="http://schemas.microsoft.com/office/drawing/2014/main" id="{78BC06D2-CD52-4D18-8965-8E2649A7D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2" y="2032"/>
                <a:ext cx="976" cy="977"/>
              </a:xfrm>
              <a:custGeom>
                <a:avLst/>
                <a:gdLst>
                  <a:gd name="T0" fmla="*/ 2928 w 2928"/>
                  <a:gd name="T1" fmla="*/ 1540 h 2929"/>
                  <a:gd name="T2" fmla="*/ 2883 w 2928"/>
                  <a:gd name="T3" fmla="*/ 1831 h 2929"/>
                  <a:gd name="T4" fmla="*/ 2785 w 2928"/>
                  <a:gd name="T5" fmla="*/ 2101 h 2929"/>
                  <a:gd name="T6" fmla="*/ 2638 w 2928"/>
                  <a:gd name="T7" fmla="*/ 2341 h 2929"/>
                  <a:gd name="T8" fmla="*/ 2450 w 2928"/>
                  <a:gd name="T9" fmla="*/ 2550 h 2929"/>
                  <a:gd name="T10" fmla="*/ 2224 w 2928"/>
                  <a:gd name="T11" fmla="*/ 2719 h 2929"/>
                  <a:gd name="T12" fmla="*/ 1969 w 2928"/>
                  <a:gd name="T13" fmla="*/ 2841 h 2929"/>
                  <a:gd name="T14" fmla="*/ 1688 w 2928"/>
                  <a:gd name="T15" fmla="*/ 2913 h 2929"/>
                  <a:gd name="T16" fmla="*/ 1465 w 2928"/>
                  <a:gd name="T17" fmla="*/ 2929 h 2929"/>
                  <a:gd name="T18" fmla="*/ 1242 w 2928"/>
                  <a:gd name="T19" fmla="*/ 2913 h 2929"/>
                  <a:gd name="T20" fmla="*/ 961 w 2928"/>
                  <a:gd name="T21" fmla="*/ 2841 h 2929"/>
                  <a:gd name="T22" fmla="*/ 704 w 2928"/>
                  <a:gd name="T23" fmla="*/ 2719 h 2929"/>
                  <a:gd name="T24" fmla="*/ 480 w 2928"/>
                  <a:gd name="T25" fmla="*/ 2550 h 2929"/>
                  <a:gd name="T26" fmla="*/ 291 w 2928"/>
                  <a:gd name="T27" fmla="*/ 2341 h 2929"/>
                  <a:gd name="T28" fmla="*/ 144 w 2928"/>
                  <a:gd name="T29" fmla="*/ 2101 h 2929"/>
                  <a:gd name="T30" fmla="*/ 46 w 2928"/>
                  <a:gd name="T31" fmla="*/ 1831 h 2929"/>
                  <a:gd name="T32" fmla="*/ 2 w 2928"/>
                  <a:gd name="T33" fmla="*/ 1540 h 2929"/>
                  <a:gd name="T34" fmla="*/ 2 w 2928"/>
                  <a:gd name="T35" fmla="*/ 1389 h 2929"/>
                  <a:gd name="T36" fmla="*/ 46 w 2928"/>
                  <a:gd name="T37" fmla="*/ 1099 h 2929"/>
                  <a:gd name="T38" fmla="*/ 144 w 2928"/>
                  <a:gd name="T39" fmla="*/ 830 h 2929"/>
                  <a:gd name="T40" fmla="*/ 291 w 2928"/>
                  <a:gd name="T41" fmla="*/ 588 h 2929"/>
                  <a:gd name="T42" fmla="*/ 480 w 2928"/>
                  <a:gd name="T43" fmla="*/ 380 h 2929"/>
                  <a:gd name="T44" fmla="*/ 704 w 2928"/>
                  <a:gd name="T45" fmla="*/ 212 h 2929"/>
                  <a:gd name="T46" fmla="*/ 961 w 2928"/>
                  <a:gd name="T47" fmla="*/ 88 h 2929"/>
                  <a:gd name="T48" fmla="*/ 1242 w 2928"/>
                  <a:gd name="T49" fmla="*/ 16 h 2929"/>
                  <a:gd name="T50" fmla="*/ 1465 w 2928"/>
                  <a:gd name="T51" fmla="*/ 0 h 2929"/>
                  <a:gd name="T52" fmla="*/ 1688 w 2928"/>
                  <a:gd name="T53" fmla="*/ 16 h 2929"/>
                  <a:gd name="T54" fmla="*/ 1969 w 2928"/>
                  <a:gd name="T55" fmla="*/ 88 h 2929"/>
                  <a:gd name="T56" fmla="*/ 2224 w 2928"/>
                  <a:gd name="T57" fmla="*/ 212 h 2929"/>
                  <a:gd name="T58" fmla="*/ 2450 w 2928"/>
                  <a:gd name="T59" fmla="*/ 380 h 2929"/>
                  <a:gd name="T60" fmla="*/ 2638 w 2928"/>
                  <a:gd name="T61" fmla="*/ 588 h 2929"/>
                  <a:gd name="T62" fmla="*/ 2785 w 2928"/>
                  <a:gd name="T63" fmla="*/ 830 h 2929"/>
                  <a:gd name="T64" fmla="*/ 2883 w 2928"/>
                  <a:gd name="T65" fmla="*/ 1099 h 2929"/>
                  <a:gd name="T66" fmla="*/ 2928 w 2928"/>
                  <a:gd name="T67" fmla="*/ 1389 h 2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28" h="2929">
                    <a:moveTo>
                      <a:pt x="2928" y="1465"/>
                    </a:moveTo>
                    <a:lnTo>
                      <a:pt x="2928" y="1540"/>
                    </a:lnTo>
                    <a:lnTo>
                      <a:pt x="2912" y="1689"/>
                    </a:lnTo>
                    <a:lnTo>
                      <a:pt x="2883" y="1831"/>
                    </a:lnTo>
                    <a:lnTo>
                      <a:pt x="2840" y="1970"/>
                    </a:lnTo>
                    <a:lnTo>
                      <a:pt x="2785" y="2101"/>
                    </a:lnTo>
                    <a:lnTo>
                      <a:pt x="2717" y="2225"/>
                    </a:lnTo>
                    <a:lnTo>
                      <a:pt x="2638" y="2341"/>
                    </a:lnTo>
                    <a:lnTo>
                      <a:pt x="2549" y="2451"/>
                    </a:lnTo>
                    <a:lnTo>
                      <a:pt x="2450" y="2550"/>
                    </a:lnTo>
                    <a:lnTo>
                      <a:pt x="2340" y="2640"/>
                    </a:lnTo>
                    <a:lnTo>
                      <a:pt x="2224" y="2719"/>
                    </a:lnTo>
                    <a:lnTo>
                      <a:pt x="2100" y="2787"/>
                    </a:lnTo>
                    <a:lnTo>
                      <a:pt x="1969" y="2841"/>
                    </a:lnTo>
                    <a:lnTo>
                      <a:pt x="1830" y="2885"/>
                    </a:lnTo>
                    <a:lnTo>
                      <a:pt x="1688" y="2913"/>
                    </a:lnTo>
                    <a:lnTo>
                      <a:pt x="1540" y="2929"/>
                    </a:lnTo>
                    <a:lnTo>
                      <a:pt x="1465" y="2929"/>
                    </a:lnTo>
                    <a:lnTo>
                      <a:pt x="1388" y="2929"/>
                    </a:lnTo>
                    <a:lnTo>
                      <a:pt x="1242" y="2913"/>
                    </a:lnTo>
                    <a:lnTo>
                      <a:pt x="1099" y="2885"/>
                    </a:lnTo>
                    <a:lnTo>
                      <a:pt x="961" y="2841"/>
                    </a:lnTo>
                    <a:lnTo>
                      <a:pt x="830" y="2787"/>
                    </a:lnTo>
                    <a:lnTo>
                      <a:pt x="704" y="2719"/>
                    </a:lnTo>
                    <a:lnTo>
                      <a:pt x="588" y="2640"/>
                    </a:lnTo>
                    <a:lnTo>
                      <a:pt x="480" y="2550"/>
                    </a:lnTo>
                    <a:lnTo>
                      <a:pt x="380" y="2451"/>
                    </a:lnTo>
                    <a:lnTo>
                      <a:pt x="291" y="2341"/>
                    </a:lnTo>
                    <a:lnTo>
                      <a:pt x="212" y="2225"/>
                    </a:lnTo>
                    <a:lnTo>
                      <a:pt x="144" y="2101"/>
                    </a:lnTo>
                    <a:lnTo>
                      <a:pt x="88" y="1970"/>
                    </a:lnTo>
                    <a:lnTo>
                      <a:pt x="46" y="1831"/>
                    </a:lnTo>
                    <a:lnTo>
                      <a:pt x="16" y="1689"/>
                    </a:lnTo>
                    <a:lnTo>
                      <a:pt x="2" y="1540"/>
                    </a:lnTo>
                    <a:lnTo>
                      <a:pt x="0" y="1465"/>
                    </a:lnTo>
                    <a:lnTo>
                      <a:pt x="2" y="1389"/>
                    </a:lnTo>
                    <a:lnTo>
                      <a:pt x="16" y="1242"/>
                    </a:lnTo>
                    <a:lnTo>
                      <a:pt x="46" y="1099"/>
                    </a:lnTo>
                    <a:lnTo>
                      <a:pt x="88" y="961"/>
                    </a:lnTo>
                    <a:lnTo>
                      <a:pt x="144" y="830"/>
                    </a:lnTo>
                    <a:lnTo>
                      <a:pt x="212" y="704"/>
                    </a:lnTo>
                    <a:lnTo>
                      <a:pt x="291" y="588"/>
                    </a:lnTo>
                    <a:lnTo>
                      <a:pt x="380" y="480"/>
                    </a:lnTo>
                    <a:lnTo>
                      <a:pt x="480" y="380"/>
                    </a:lnTo>
                    <a:lnTo>
                      <a:pt x="588" y="291"/>
                    </a:lnTo>
                    <a:lnTo>
                      <a:pt x="704" y="212"/>
                    </a:lnTo>
                    <a:lnTo>
                      <a:pt x="830" y="144"/>
                    </a:lnTo>
                    <a:lnTo>
                      <a:pt x="961" y="88"/>
                    </a:lnTo>
                    <a:lnTo>
                      <a:pt x="1099" y="46"/>
                    </a:lnTo>
                    <a:lnTo>
                      <a:pt x="1242" y="16"/>
                    </a:lnTo>
                    <a:lnTo>
                      <a:pt x="1388" y="1"/>
                    </a:lnTo>
                    <a:lnTo>
                      <a:pt x="1465" y="0"/>
                    </a:lnTo>
                    <a:lnTo>
                      <a:pt x="1540" y="1"/>
                    </a:lnTo>
                    <a:lnTo>
                      <a:pt x="1688" y="16"/>
                    </a:lnTo>
                    <a:lnTo>
                      <a:pt x="1830" y="46"/>
                    </a:lnTo>
                    <a:lnTo>
                      <a:pt x="1969" y="88"/>
                    </a:lnTo>
                    <a:lnTo>
                      <a:pt x="2100" y="144"/>
                    </a:lnTo>
                    <a:lnTo>
                      <a:pt x="2224" y="212"/>
                    </a:lnTo>
                    <a:lnTo>
                      <a:pt x="2340" y="291"/>
                    </a:lnTo>
                    <a:lnTo>
                      <a:pt x="2450" y="380"/>
                    </a:lnTo>
                    <a:lnTo>
                      <a:pt x="2549" y="480"/>
                    </a:lnTo>
                    <a:lnTo>
                      <a:pt x="2638" y="588"/>
                    </a:lnTo>
                    <a:lnTo>
                      <a:pt x="2717" y="704"/>
                    </a:lnTo>
                    <a:lnTo>
                      <a:pt x="2785" y="830"/>
                    </a:lnTo>
                    <a:lnTo>
                      <a:pt x="2840" y="961"/>
                    </a:lnTo>
                    <a:lnTo>
                      <a:pt x="2883" y="1099"/>
                    </a:lnTo>
                    <a:lnTo>
                      <a:pt x="2912" y="1242"/>
                    </a:lnTo>
                    <a:lnTo>
                      <a:pt x="2928" y="1389"/>
                    </a:lnTo>
                    <a:lnTo>
                      <a:pt x="2928" y="1465"/>
                    </a:lnTo>
                    <a:close/>
                  </a:path>
                </a:pathLst>
              </a:custGeom>
              <a:noFill/>
              <a:ln w="33338">
                <a:solidFill>
                  <a:srgbClr val="2C89A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25597619-EA8A-4B41-8E0B-635FD3CE912E}"/>
                </a:ext>
              </a:extLst>
            </p:cNvPr>
            <p:cNvGrpSpPr/>
            <p:nvPr/>
          </p:nvGrpSpPr>
          <p:grpSpPr>
            <a:xfrm>
              <a:off x="6388485" y="2501014"/>
              <a:ext cx="1800225" cy="2486025"/>
              <a:chOff x="4445888" y="2536988"/>
              <a:chExt cx="1800225" cy="2486025"/>
            </a:xfrm>
          </p:grpSpPr>
          <p:grpSp>
            <p:nvGrpSpPr>
              <p:cNvPr id="16" name="群組 15">
                <a:extLst>
                  <a:ext uri="{FF2B5EF4-FFF2-40B4-BE49-F238E27FC236}">
                    <a16:creationId xmlns:a16="http://schemas.microsoft.com/office/drawing/2014/main" id="{5E724112-2B71-4BDE-A1A2-E4E1F56E44AE}"/>
                  </a:ext>
                </a:extLst>
              </p:cNvPr>
              <p:cNvGrpSpPr/>
              <p:nvPr/>
            </p:nvGrpSpPr>
            <p:grpSpPr>
              <a:xfrm>
                <a:off x="4445888" y="2536988"/>
                <a:ext cx="1800225" cy="2486025"/>
                <a:chOff x="2760" y="1560"/>
                <a:chExt cx="5041" cy="6961"/>
              </a:xfrm>
            </p:grpSpPr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B9C661CA-5C6A-41D1-8805-0FEC30B9A8E9}"/>
                    </a:ext>
                  </a:extLst>
                </p:cNvPr>
                <p:cNvSpPr/>
                <p:nvPr/>
              </p:nvSpPr>
              <p:spPr>
                <a:xfrm>
                  <a:off x="2760" y="1560"/>
                  <a:ext cx="5025" cy="69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indent="-1270">
                    <a:spcAft>
                      <a:spcPts val="0"/>
                    </a:spcAft>
                  </a:pPr>
                  <a:r>
                    <a:rPr lang="en-US" sz="1200" kern="100">
                      <a:effectLst/>
                      <a:latin typeface="Times New Roman" panose="02020603050405020304" pitchFamily="18" charset="0"/>
                      <a:ea typeface="新細明體" panose="02020500000000000000" pitchFamily="18" charset="-120"/>
                      <a:cs typeface="Times New Roman" panose="02020603050405020304" pitchFamily="18" charset="0"/>
                    </a:rPr>
                    <a:t> </a:t>
                  </a:r>
                  <a:endParaRPr lang="zh-TW" sz="1200" kern="10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B1E17DC2-83C1-4E6E-BFDD-5E5192933F42}"/>
                    </a:ext>
                  </a:extLst>
                </p:cNvPr>
                <p:cNvSpPr/>
                <p:nvPr/>
              </p:nvSpPr>
              <p:spPr>
                <a:xfrm>
                  <a:off x="3000" y="4921"/>
                  <a:ext cx="4561" cy="480"/>
                </a:xfrm>
                <a:prstGeom prst="rect">
                  <a:avLst/>
                </a:pr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indent="-1270">
                    <a:spcAft>
                      <a:spcPts val="0"/>
                    </a:spcAft>
                  </a:pPr>
                  <a:r>
                    <a:rPr lang="en-US" sz="1200" kern="100">
                      <a:effectLst/>
                      <a:latin typeface="Times New Roman" panose="02020603050405020304" pitchFamily="18" charset="0"/>
                      <a:ea typeface="新細明體" panose="02020500000000000000" pitchFamily="18" charset="-120"/>
                      <a:cs typeface="Times New Roman" panose="02020603050405020304" pitchFamily="18" charset="0"/>
                    </a:rPr>
                    <a:t> </a:t>
                  </a:r>
                  <a:endParaRPr lang="zh-TW" sz="1200" kern="10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9DD081A1-A301-4767-95E2-46C475AFFC19}"/>
                    </a:ext>
                  </a:extLst>
                </p:cNvPr>
                <p:cNvSpPr/>
                <p:nvPr/>
              </p:nvSpPr>
              <p:spPr>
                <a:xfrm>
                  <a:off x="5641" y="7201"/>
                  <a:ext cx="240" cy="960"/>
                </a:xfrm>
                <a:prstGeom prst="rect">
                  <a:avLst/>
                </a:prstGeom>
                <a:solidFill>
                  <a:srgbClr val="FBE9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indent="-1270">
                    <a:spcAft>
                      <a:spcPts val="0"/>
                    </a:spcAft>
                  </a:pPr>
                  <a:r>
                    <a:rPr lang="en-US" sz="1200" kern="100">
                      <a:effectLst/>
                      <a:latin typeface="Times New Roman" panose="02020603050405020304" pitchFamily="18" charset="0"/>
                      <a:ea typeface="新細明體" panose="02020500000000000000" pitchFamily="18" charset="-120"/>
                      <a:cs typeface="Times New Roman" panose="02020603050405020304" pitchFamily="18" charset="0"/>
                    </a:rPr>
                    <a:t> </a:t>
                  </a:r>
                  <a:endParaRPr lang="zh-TW" sz="1200" kern="10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手繪多邊形 30">
                  <a:extLst>
                    <a:ext uri="{FF2B5EF4-FFF2-40B4-BE49-F238E27FC236}">
                      <a16:creationId xmlns:a16="http://schemas.microsoft.com/office/drawing/2014/main" id="{E499CC05-B730-4530-ACED-B79ADF767187}"/>
                    </a:ext>
                  </a:extLst>
                </p:cNvPr>
                <p:cNvSpPr/>
                <p:nvPr/>
              </p:nvSpPr>
              <p:spPr>
                <a:xfrm>
                  <a:off x="5521" y="8041"/>
                  <a:ext cx="1200" cy="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" h="480" extrusionOk="0">
                      <a:moveTo>
                        <a:pt x="1080" y="480"/>
                      </a:moveTo>
                      <a:lnTo>
                        <a:pt x="120" y="480"/>
                      </a:lnTo>
                      <a:lnTo>
                        <a:pt x="96" y="479"/>
                      </a:lnTo>
                      <a:lnTo>
                        <a:pt x="52" y="460"/>
                      </a:lnTo>
                      <a:lnTo>
                        <a:pt x="20" y="427"/>
                      </a:lnTo>
                      <a:lnTo>
                        <a:pt x="1" y="384"/>
                      </a:lnTo>
                      <a:lnTo>
                        <a:pt x="0" y="360"/>
                      </a:lnTo>
                      <a:lnTo>
                        <a:pt x="0" y="120"/>
                      </a:lnTo>
                      <a:lnTo>
                        <a:pt x="1" y="96"/>
                      </a:lnTo>
                      <a:lnTo>
                        <a:pt x="20" y="53"/>
                      </a:lnTo>
                      <a:lnTo>
                        <a:pt x="52" y="21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402" y="0"/>
                      </a:lnTo>
                      <a:lnTo>
                        <a:pt x="440" y="1"/>
                      </a:lnTo>
                      <a:lnTo>
                        <a:pt x="517" y="13"/>
                      </a:lnTo>
                      <a:lnTo>
                        <a:pt x="554" y="25"/>
                      </a:lnTo>
                      <a:lnTo>
                        <a:pt x="1118" y="213"/>
                      </a:lnTo>
                      <a:lnTo>
                        <a:pt x="1136" y="220"/>
                      </a:lnTo>
                      <a:lnTo>
                        <a:pt x="1165" y="243"/>
                      </a:lnTo>
                      <a:lnTo>
                        <a:pt x="1187" y="273"/>
                      </a:lnTo>
                      <a:lnTo>
                        <a:pt x="1199" y="307"/>
                      </a:lnTo>
                      <a:lnTo>
                        <a:pt x="1200" y="327"/>
                      </a:lnTo>
                      <a:lnTo>
                        <a:pt x="1200" y="360"/>
                      </a:lnTo>
                      <a:lnTo>
                        <a:pt x="1199" y="384"/>
                      </a:lnTo>
                      <a:lnTo>
                        <a:pt x="1179" y="427"/>
                      </a:lnTo>
                      <a:lnTo>
                        <a:pt x="1147" y="460"/>
                      </a:lnTo>
                      <a:lnTo>
                        <a:pt x="1104" y="479"/>
                      </a:lnTo>
                      <a:lnTo>
                        <a:pt x="1080" y="48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AC97C4A9-951E-4B87-8872-3F97859F0F35}"/>
                    </a:ext>
                  </a:extLst>
                </p:cNvPr>
                <p:cNvSpPr/>
                <p:nvPr/>
              </p:nvSpPr>
              <p:spPr>
                <a:xfrm>
                  <a:off x="4680" y="7201"/>
                  <a:ext cx="241" cy="960"/>
                </a:xfrm>
                <a:prstGeom prst="rect">
                  <a:avLst/>
                </a:prstGeom>
                <a:solidFill>
                  <a:srgbClr val="FBE9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indent="-1270">
                    <a:spcAft>
                      <a:spcPts val="0"/>
                    </a:spcAft>
                  </a:pPr>
                  <a:r>
                    <a:rPr lang="en-US" sz="1200" kern="100">
                      <a:effectLst/>
                      <a:latin typeface="Times New Roman" panose="02020603050405020304" pitchFamily="18" charset="0"/>
                      <a:ea typeface="新細明體" panose="02020500000000000000" pitchFamily="18" charset="-120"/>
                      <a:cs typeface="Times New Roman" panose="02020603050405020304" pitchFamily="18" charset="0"/>
                    </a:rPr>
                    <a:t> </a:t>
                  </a:r>
                  <a:endParaRPr lang="zh-TW" sz="1200" kern="10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手繪多邊形 32">
                  <a:extLst>
                    <a:ext uri="{FF2B5EF4-FFF2-40B4-BE49-F238E27FC236}">
                      <a16:creationId xmlns:a16="http://schemas.microsoft.com/office/drawing/2014/main" id="{F50F7890-764A-4295-AE61-233F1FA6F65C}"/>
                    </a:ext>
                  </a:extLst>
                </p:cNvPr>
                <p:cNvSpPr/>
                <p:nvPr/>
              </p:nvSpPr>
              <p:spPr>
                <a:xfrm>
                  <a:off x="4320" y="6361"/>
                  <a:ext cx="961" cy="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1" h="960" extrusionOk="0">
                      <a:moveTo>
                        <a:pt x="961" y="480"/>
                      </a:moveTo>
                      <a:lnTo>
                        <a:pt x="959" y="529"/>
                      </a:lnTo>
                      <a:lnTo>
                        <a:pt x="940" y="623"/>
                      </a:lnTo>
                      <a:lnTo>
                        <a:pt x="903" y="709"/>
                      </a:lnTo>
                      <a:lnTo>
                        <a:pt x="851" y="786"/>
                      </a:lnTo>
                      <a:lnTo>
                        <a:pt x="787" y="851"/>
                      </a:lnTo>
                      <a:lnTo>
                        <a:pt x="710" y="902"/>
                      </a:lnTo>
                      <a:lnTo>
                        <a:pt x="623" y="940"/>
                      </a:lnTo>
                      <a:lnTo>
                        <a:pt x="530" y="959"/>
                      </a:lnTo>
                      <a:lnTo>
                        <a:pt x="481" y="960"/>
                      </a:lnTo>
                      <a:lnTo>
                        <a:pt x="431" y="959"/>
                      </a:lnTo>
                      <a:lnTo>
                        <a:pt x="338" y="940"/>
                      </a:lnTo>
                      <a:lnTo>
                        <a:pt x="251" y="902"/>
                      </a:lnTo>
                      <a:lnTo>
                        <a:pt x="174" y="851"/>
                      </a:lnTo>
                      <a:lnTo>
                        <a:pt x="110" y="786"/>
                      </a:lnTo>
                      <a:lnTo>
                        <a:pt x="58" y="709"/>
                      </a:lnTo>
                      <a:lnTo>
                        <a:pt x="21" y="623"/>
                      </a:lnTo>
                      <a:lnTo>
                        <a:pt x="2" y="529"/>
                      </a:lnTo>
                      <a:lnTo>
                        <a:pt x="0" y="480"/>
                      </a:lnTo>
                      <a:lnTo>
                        <a:pt x="2" y="431"/>
                      </a:lnTo>
                      <a:lnTo>
                        <a:pt x="21" y="337"/>
                      </a:lnTo>
                      <a:lnTo>
                        <a:pt x="58" y="251"/>
                      </a:lnTo>
                      <a:lnTo>
                        <a:pt x="110" y="174"/>
                      </a:lnTo>
                      <a:lnTo>
                        <a:pt x="174" y="109"/>
                      </a:lnTo>
                      <a:lnTo>
                        <a:pt x="251" y="57"/>
                      </a:lnTo>
                      <a:lnTo>
                        <a:pt x="338" y="20"/>
                      </a:lnTo>
                      <a:lnTo>
                        <a:pt x="431" y="1"/>
                      </a:lnTo>
                      <a:lnTo>
                        <a:pt x="481" y="0"/>
                      </a:lnTo>
                      <a:lnTo>
                        <a:pt x="530" y="1"/>
                      </a:lnTo>
                      <a:lnTo>
                        <a:pt x="623" y="20"/>
                      </a:lnTo>
                      <a:lnTo>
                        <a:pt x="710" y="57"/>
                      </a:lnTo>
                      <a:lnTo>
                        <a:pt x="787" y="109"/>
                      </a:lnTo>
                      <a:lnTo>
                        <a:pt x="851" y="174"/>
                      </a:lnTo>
                      <a:lnTo>
                        <a:pt x="903" y="251"/>
                      </a:lnTo>
                      <a:lnTo>
                        <a:pt x="940" y="337"/>
                      </a:lnTo>
                      <a:lnTo>
                        <a:pt x="959" y="431"/>
                      </a:lnTo>
                      <a:lnTo>
                        <a:pt x="961" y="48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手繪多邊形 33">
                  <a:extLst>
                    <a:ext uri="{FF2B5EF4-FFF2-40B4-BE49-F238E27FC236}">
                      <a16:creationId xmlns:a16="http://schemas.microsoft.com/office/drawing/2014/main" id="{FA4A86CB-5CE9-4AAC-8CB2-EA831B613447}"/>
                    </a:ext>
                  </a:extLst>
                </p:cNvPr>
                <p:cNvSpPr/>
                <p:nvPr/>
              </p:nvSpPr>
              <p:spPr>
                <a:xfrm>
                  <a:off x="5281" y="6361"/>
                  <a:ext cx="960" cy="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960" extrusionOk="0">
                      <a:moveTo>
                        <a:pt x="960" y="480"/>
                      </a:moveTo>
                      <a:lnTo>
                        <a:pt x="959" y="529"/>
                      </a:lnTo>
                      <a:lnTo>
                        <a:pt x="939" y="623"/>
                      </a:lnTo>
                      <a:lnTo>
                        <a:pt x="902" y="709"/>
                      </a:lnTo>
                      <a:lnTo>
                        <a:pt x="851" y="786"/>
                      </a:lnTo>
                      <a:lnTo>
                        <a:pt x="786" y="851"/>
                      </a:lnTo>
                      <a:lnTo>
                        <a:pt x="709" y="902"/>
                      </a:lnTo>
                      <a:lnTo>
                        <a:pt x="623" y="940"/>
                      </a:lnTo>
                      <a:lnTo>
                        <a:pt x="529" y="959"/>
                      </a:lnTo>
                      <a:lnTo>
                        <a:pt x="480" y="960"/>
                      </a:lnTo>
                      <a:lnTo>
                        <a:pt x="430" y="959"/>
                      </a:lnTo>
                      <a:lnTo>
                        <a:pt x="337" y="940"/>
                      </a:lnTo>
                      <a:lnTo>
                        <a:pt x="250" y="902"/>
                      </a:lnTo>
                      <a:lnTo>
                        <a:pt x="174" y="851"/>
                      </a:lnTo>
                      <a:lnTo>
                        <a:pt x="109" y="786"/>
                      </a:lnTo>
                      <a:lnTo>
                        <a:pt x="57" y="709"/>
                      </a:lnTo>
                      <a:lnTo>
                        <a:pt x="20" y="623"/>
                      </a:lnTo>
                      <a:lnTo>
                        <a:pt x="1" y="529"/>
                      </a:lnTo>
                      <a:lnTo>
                        <a:pt x="0" y="480"/>
                      </a:lnTo>
                      <a:lnTo>
                        <a:pt x="1" y="431"/>
                      </a:lnTo>
                      <a:lnTo>
                        <a:pt x="20" y="337"/>
                      </a:lnTo>
                      <a:lnTo>
                        <a:pt x="57" y="251"/>
                      </a:lnTo>
                      <a:lnTo>
                        <a:pt x="109" y="174"/>
                      </a:lnTo>
                      <a:lnTo>
                        <a:pt x="174" y="109"/>
                      </a:lnTo>
                      <a:lnTo>
                        <a:pt x="250" y="57"/>
                      </a:lnTo>
                      <a:lnTo>
                        <a:pt x="337" y="20"/>
                      </a:lnTo>
                      <a:lnTo>
                        <a:pt x="430" y="1"/>
                      </a:lnTo>
                      <a:lnTo>
                        <a:pt x="480" y="0"/>
                      </a:lnTo>
                      <a:lnTo>
                        <a:pt x="529" y="1"/>
                      </a:lnTo>
                      <a:lnTo>
                        <a:pt x="623" y="20"/>
                      </a:lnTo>
                      <a:lnTo>
                        <a:pt x="709" y="57"/>
                      </a:lnTo>
                      <a:lnTo>
                        <a:pt x="786" y="109"/>
                      </a:lnTo>
                      <a:lnTo>
                        <a:pt x="851" y="174"/>
                      </a:lnTo>
                      <a:lnTo>
                        <a:pt x="902" y="251"/>
                      </a:lnTo>
                      <a:lnTo>
                        <a:pt x="939" y="337"/>
                      </a:lnTo>
                      <a:lnTo>
                        <a:pt x="959" y="431"/>
                      </a:lnTo>
                      <a:lnTo>
                        <a:pt x="960" y="48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B9ABB469-B7FF-47A6-88E9-4607DD18E1CC}"/>
                    </a:ext>
                  </a:extLst>
                </p:cNvPr>
                <p:cNvSpPr/>
                <p:nvPr/>
              </p:nvSpPr>
              <p:spPr>
                <a:xfrm>
                  <a:off x="3000" y="5401"/>
                  <a:ext cx="240" cy="1680"/>
                </a:xfrm>
                <a:prstGeom prst="rect">
                  <a:avLst/>
                </a:prstGeom>
                <a:solidFill>
                  <a:srgbClr val="FBE9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indent="-1270">
                    <a:spcAft>
                      <a:spcPts val="0"/>
                    </a:spcAft>
                  </a:pPr>
                  <a:r>
                    <a:rPr lang="en-US" sz="1200" kern="100">
                      <a:effectLst/>
                      <a:latin typeface="Times New Roman" panose="02020603050405020304" pitchFamily="18" charset="0"/>
                      <a:ea typeface="新細明體" panose="02020500000000000000" pitchFamily="18" charset="-120"/>
                      <a:cs typeface="Times New Roman" panose="02020603050405020304" pitchFamily="18" charset="0"/>
                    </a:rPr>
                    <a:t> </a:t>
                  </a:r>
                  <a:endParaRPr lang="zh-TW" sz="1200" kern="10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手繪多邊形 35">
                  <a:extLst>
                    <a:ext uri="{FF2B5EF4-FFF2-40B4-BE49-F238E27FC236}">
                      <a16:creationId xmlns:a16="http://schemas.microsoft.com/office/drawing/2014/main" id="{B55BFB0E-976F-4DD2-820C-667677ABDAFF}"/>
                    </a:ext>
                  </a:extLst>
                </p:cNvPr>
                <p:cNvSpPr/>
                <p:nvPr/>
              </p:nvSpPr>
              <p:spPr>
                <a:xfrm>
                  <a:off x="2760" y="4801"/>
                  <a:ext cx="720" cy="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" h="720" extrusionOk="0">
                      <a:moveTo>
                        <a:pt x="720" y="360"/>
                      </a:moveTo>
                      <a:lnTo>
                        <a:pt x="719" y="397"/>
                      </a:lnTo>
                      <a:lnTo>
                        <a:pt x="705" y="466"/>
                      </a:lnTo>
                      <a:lnTo>
                        <a:pt x="677" y="531"/>
                      </a:lnTo>
                      <a:lnTo>
                        <a:pt x="639" y="589"/>
                      </a:lnTo>
                      <a:lnTo>
                        <a:pt x="589" y="638"/>
                      </a:lnTo>
                      <a:lnTo>
                        <a:pt x="532" y="676"/>
                      </a:lnTo>
                      <a:lnTo>
                        <a:pt x="467" y="704"/>
                      </a:lnTo>
                      <a:lnTo>
                        <a:pt x="397" y="718"/>
                      </a:lnTo>
                      <a:lnTo>
                        <a:pt x="360" y="720"/>
                      </a:lnTo>
                      <a:lnTo>
                        <a:pt x="323" y="718"/>
                      </a:lnTo>
                      <a:lnTo>
                        <a:pt x="253" y="704"/>
                      </a:lnTo>
                      <a:lnTo>
                        <a:pt x="189" y="676"/>
                      </a:lnTo>
                      <a:lnTo>
                        <a:pt x="131" y="638"/>
                      </a:lnTo>
                      <a:lnTo>
                        <a:pt x="82" y="589"/>
                      </a:lnTo>
                      <a:lnTo>
                        <a:pt x="43" y="531"/>
                      </a:lnTo>
                      <a:lnTo>
                        <a:pt x="16" y="466"/>
                      </a:lnTo>
                      <a:lnTo>
                        <a:pt x="1" y="397"/>
                      </a:lnTo>
                      <a:lnTo>
                        <a:pt x="0" y="360"/>
                      </a:lnTo>
                      <a:lnTo>
                        <a:pt x="1" y="322"/>
                      </a:lnTo>
                      <a:lnTo>
                        <a:pt x="16" y="253"/>
                      </a:lnTo>
                      <a:lnTo>
                        <a:pt x="43" y="188"/>
                      </a:lnTo>
                      <a:lnTo>
                        <a:pt x="82" y="130"/>
                      </a:lnTo>
                      <a:lnTo>
                        <a:pt x="131" y="81"/>
                      </a:lnTo>
                      <a:lnTo>
                        <a:pt x="189" y="43"/>
                      </a:lnTo>
                      <a:lnTo>
                        <a:pt x="253" y="15"/>
                      </a:lnTo>
                      <a:lnTo>
                        <a:pt x="323" y="1"/>
                      </a:lnTo>
                      <a:lnTo>
                        <a:pt x="360" y="0"/>
                      </a:lnTo>
                      <a:lnTo>
                        <a:pt x="397" y="1"/>
                      </a:lnTo>
                      <a:lnTo>
                        <a:pt x="467" y="15"/>
                      </a:lnTo>
                      <a:lnTo>
                        <a:pt x="532" y="43"/>
                      </a:lnTo>
                      <a:lnTo>
                        <a:pt x="589" y="81"/>
                      </a:lnTo>
                      <a:lnTo>
                        <a:pt x="639" y="130"/>
                      </a:lnTo>
                      <a:lnTo>
                        <a:pt x="677" y="188"/>
                      </a:lnTo>
                      <a:lnTo>
                        <a:pt x="705" y="253"/>
                      </a:lnTo>
                      <a:lnTo>
                        <a:pt x="719" y="322"/>
                      </a:lnTo>
                      <a:lnTo>
                        <a:pt x="720" y="360"/>
                      </a:lnTo>
                      <a:close/>
                    </a:path>
                  </a:pathLst>
                </a:custGeom>
                <a:solidFill>
                  <a:srgbClr val="CCC0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手繪多邊形 36">
                  <a:extLst>
                    <a:ext uri="{FF2B5EF4-FFF2-40B4-BE49-F238E27FC236}">
                      <a16:creationId xmlns:a16="http://schemas.microsoft.com/office/drawing/2014/main" id="{7E5F6DEF-FEEB-4F18-A6AD-5EF0279F1E42}"/>
                    </a:ext>
                  </a:extLst>
                </p:cNvPr>
                <p:cNvSpPr/>
                <p:nvPr/>
              </p:nvSpPr>
              <p:spPr>
                <a:xfrm>
                  <a:off x="3000" y="5041"/>
                  <a:ext cx="240" cy="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240" extrusionOk="0">
                      <a:moveTo>
                        <a:pt x="240" y="120"/>
                      </a:moveTo>
                      <a:lnTo>
                        <a:pt x="239" y="144"/>
                      </a:lnTo>
                      <a:lnTo>
                        <a:pt x="220" y="187"/>
                      </a:lnTo>
                      <a:lnTo>
                        <a:pt x="187" y="219"/>
                      </a:lnTo>
                      <a:lnTo>
                        <a:pt x="144" y="238"/>
                      </a:lnTo>
                      <a:lnTo>
                        <a:pt x="120" y="240"/>
                      </a:lnTo>
                      <a:lnTo>
                        <a:pt x="96" y="238"/>
                      </a:lnTo>
                      <a:lnTo>
                        <a:pt x="53" y="219"/>
                      </a:lnTo>
                      <a:lnTo>
                        <a:pt x="21" y="187"/>
                      </a:lnTo>
                      <a:lnTo>
                        <a:pt x="1" y="144"/>
                      </a:lnTo>
                      <a:lnTo>
                        <a:pt x="0" y="120"/>
                      </a:lnTo>
                      <a:lnTo>
                        <a:pt x="1" y="96"/>
                      </a:lnTo>
                      <a:lnTo>
                        <a:pt x="21" y="52"/>
                      </a:lnTo>
                      <a:lnTo>
                        <a:pt x="53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7" y="20"/>
                      </a:lnTo>
                      <a:lnTo>
                        <a:pt x="220" y="52"/>
                      </a:lnTo>
                      <a:lnTo>
                        <a:pt x="239" y="96"/>
                      </a:lnTo>
                      <a:lnTo>
                        <a:pt x="240" y="120"/>
                      </a:lnTo>
                      <a:close/>
                    </a:path>
                  </a:pathLst>
                </a:custGeom>
                <a:solidFill>
                  <a:srgbClr val="FBE9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手繪多邊形 37">
                  <a:extLst>
                    <a:ext uri="{FF2B5EF4-FFF2-40B4-BE49-F238E27FC236}">
                      <a16:creationId xmlns:a16="http://schemas.microsoft.com/office/drawing/2014/main" id="{43DCB315-92A6-4B1C-8A3E-2922782811F1}"/>
                    </a:ext>
                  </a:extLst>
                </p:cNvPr>
                <p:cNvSpPr/>
                <p:nvPr/>
              </p:nvSpPr>
              <p:spPr>
                <a:xfrm>
                  <a:off x="3000" y="6121"/>
                  <a:ext cx="240" cy="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360" extrusionOk="0">
                      <a:moveTo>
                        <a:pt x="240" y="240"/>
                      </a:moveTo>
                      <a:lnTo>
                        <a:pt x="0" y="360"/>
                      </a:lnTo>
                      <a:lnTo>
                        <a:pt x="0" y="120"/>
                      </a:lnTo>
                      <a:lnTo>
                        <a:pt x="240" y="0"/>
                      </a:lnTo>
                      <a:lnTo>
                        <a:pt x="240" y="2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手繪多邊形 38">
                  <a:extLst>
                    <a:ext uri="{FF2B5EF4-FFF2-40B4-BE49-F238E27FC236}">
                      <a16:creationId xmlns:a16="http://schemas.microsoft.com/office/drawing/2014/main" id="{364243E1-1653-4829-8EEF-166723E80E59}"/>
                    </a:ext>
                  </a:extLst>
                </p:cNvPr>
                <p:cNvSpPr/>
                <p:nvPr/>
              </p:nvSpPr>
              <p:spPr>
                <a:xfrm>
                  <a:off x="3000" y="5641"/>
                  <a:ext cx="240" cy="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360" extrusionOk="0">
                      <a:moveTo>
                        <a:pt x="240" y="240"/>
                      </a:moveTo>
                      <a:lnTo>
                        <a:pt x="0" y="360"/>
                      </a:lnTo>
                      <a:lnTo>
                        <a:pt x="0" y="120"/>
                      </a:lnTo>
                      <a:lnTo>
                        <a:pt x="240" y="0"/>
                      </a:lnTo>
                      <a:lnTo>
                        <a:pt x="240" y="2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手繪多邊形 39">
                  <a:extLst>
                    <a:ext uri="{FF2B5EF4-FFF2-40B4-BE49-F238E27FC236}">
                      <a16:creationId xmlns:a16="http://schemas.microsoft.com/office/drawing/2014/main" id="{6117B2DC-89C5-464D-AC6C-ACC5549BC57C}"/>
                    </a:ext>
                  </a:extLst>
                </p:cNvPr>
                <p:cNvSpPr/>
                <p:nvPr/>
              </p:nvSpPr>
              <p:spPr>
                <a:xfrm>
                  <a:off x="2760" y="6601"/>
                  <a:ext cx="720" cy="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" h="840" extrusionOk="0">
                      <a:moveTo>
                        <a:pt x="600" y="840"/>
                      </a:moveTo>
                      <a:lnTo>
                        <a:pt x="576" y="839"/>
                      </a:lnTo>
                      <a:lnTo>
                        <a:pt x="533" y="820"/>
                      </a:lnTo>
                      <a:lnTo>
                        <a:pt x="501" y="787"/>
                      </a:lnTo>
                      <a:lnTo>
                        <a:pt x="481" y="744"/>
                      </a:lnTo>
                      <a:lnTo>
                        <a:pt x="480" y="720"/>
                      </a:lnTo>
                      <a:lnTo>
                        <a:pt x="480" y="360"/>
                      </a:lnTo>
                      <a:lnTo>
                        <a:pt x="479" y="336"/>
                      </a:lnTo>
                      <a:lnTo>
                        <a:pt x="460" y="293"/>
                      </a:lnTo>
                      <a:lnTo>
                        <a:pt x="427" y="260"/>
                      </a:lnTo>
                      <a:lnTo>
                        <a:pt x="384" y="241"/>
                      </a:lnTo>
                      <a:lnTo>
                        <a:pt x="360" y="240"/>
                      </a:lnTo>
                      <a:lnTo>
                        <a:pt x="336" y="241"/>
                      </a:lnTo>
                      <a:lnTo>
                        <a:pt x="293" y="260"/>
                      </a:lnTo>
                      <a:lnTo>
                        <a:pt x="261" y="293"/>
                      </a:lnTo>
                      <a:lnTo>
                        <a:pt x="241" y="336"/>
                      </a:lnTo>
                      <a:lnTo>
                        <a:pt x="240" y="360"/>
                      </a:lnTo>
                      <a:lnTo>
                        <a:pt x="240" y="720"/>
                      </a:lnTo>
                      <a:lnTo>
                        <a:pt x="239" y="744"/>
                      </a:lnTo>
                      <a:lnTo>
                        <a:pt x="220" y="787"/>
                      </a:lnTo>
                      <a:lnTo>
                        <a:pt x="187" y="820"/>
                      </a:lnTo>
                      <a:lnTo>
                        <a:pt x="144" y="839"/>
                      </a:lnTo>
                      <a:lnTo>
                        <a:pt x="120" y="840"/>
                      </a:lnTo>
                      <a:lnTo>
                        <a:pt x="96" y="839"/>
                      </a:lnTo>
                      <a:lnTo>
                        <a:pt x="53" y="820"/>
                      </a:lnTo>
                      <a:lnTo>
                        <a:pt x="21" y="787"/>
                      </a:lnTo>
                      <a:lnTo>
                        <a:pt x="1" y="744"/>
                      </a:lnTo>
                      <a:lnTo>
                        <a:pt x="0" y="720"/>
                      </a:lnTo>
                      <a:lnTo>
                        <a:pt x="0" y="360"/>
                      </a:lnTo>
                      <a:lnTo>
                        <a:pt x="1" y="323"/>
                      </a:lnTo>
                      <a:lnTo>
                        <a:pt x="16" y="253"/>
                      </a:lnTo>
                      <a:lnTo>
                        <a:pt x="43" y="188"/>
                      </a:lnTo>
                      <a:lnTo>
                        <a:pt x="82" y="131"/>
                      </a:lnTo>
                      <a:lnTo>
                        <a:pt x="131" y="81"/>
                      </a:lnTo>
                      <a:lnTo>
                        <a:pt x="189" y="43"/>
                      </a:lnTo>
                      <a:lnTo>
                        <a:pt x="253" y="15"/>
                      </a:lnTo>
                      <a:lnTo>
                        <a:pt x="323" y="1"/>
                      </a:lnTo>
                      <a:lnTo>
                        <a:pt x="360" y="0"/>
                      </a:lnTo>
                      <a:lnTo>
                        <a:pt x="397" y="1"/>
                      </a:lnTo>
                      <a:lnTo>
                        <a:pt x="467" y="15"/>
                      </a:lnTo>
                      <a:lnTo>
                        <a:pt x="532" y="43"/>
                      </a:lnTo>
                      <a:lnTo>
                        <a:pt x="589" y="81"/>
                      </a:lnTo>
                      <a:lnTo>
                        <a:pt x="639" y="131"/>
                      </a:lnTo>
                      <a:lnTo>
                        <a:pt x="677" y="188"/>
                      </a:lnTo>
                      <a:lnTo>
                        <a:pt x="705" y="253"/>
                      </a:lnTo>
                      <a:lnTo>
                        <a:pt x="719" y="323"/>
                      </a:lnTo>
                      <a:lnTo>
                        <a:pt x="720" y="360"/>
                      </a:lnTo>
                      <a:lnTo>
                        <a:pt x="720" y="720"/>
                      </a:lnTo>
                      <a:lnTo>
                        <a:pt x="719" y="744"/>
                      </a:lnTo>
                      <a:lnTo>
                        <a:pt x="700" y="787"/>
                      </a:lnTo>
                      <a:lnTo>
                        <a:pt x="667" y="820"/>
                      </a:lnTo>
                      <a:lnTo>
                        <a:pt x="624" y="839"/>
                      </a:lnTo>
                      <a:lnTo>
                        <a:pt x="600" y="8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矩形 29">
                  <a:extLst>
                    <a:ext uri="{FF2B5EF4-FFF2-40B4-BE49-F238E27FC236}">
                      <a16:creationId xmlns:a16="http://schemas.microsoft.com/office/drawing/2014/main" id="{BDDBFF48-E0C0-4EC6-B670-008B57B8C9DB}"/>
                    </a:ext>
                  </a:extLst>
                </p:cNvPr>
                <p:cNvSpPr/>
                <p:nvPr/>
              </p:nvSpPr>
              <p:spPr>
                <a:xfrm>
                  <a:off x="7321" y="5401"/>
                  <a:ext cx="240" cy="1680"/>
                </a:xfrm>
                <a:prstGeom prst="rect">
                  <a:avLst/>
                </a:prstGeom>
                <a:solidFill>
                  <a:srgbClr val="FBE9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indent="-1270">
                    <a:spcAft>
                      <a:spcPts val="0"/>
                    </a:spcAft>
                  </a:pPr>
                  <a:r>
                    <a:rPr lang="en-US" sz="1200" kern="100">
                      <a:effectLst/>
                      <a:latin typeface="Times New Roman" panose="02020603050405020304" pitchFamily="18" charset="0"/>
                      <a:ea typeface="新細明體" panose="02020500000000000000" pitchFamily="18" charset="-120"/>
                      <a:cs typeface="Times New Roman" panose="02020603050405020304" pitchFamily="18" charset="0"/>
                    </a:rPr>
                    <a:t> </a:t>
                  </a:r>
                  <a:endParaRPr lang="zh-TW" sz="1200" kern="10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手繪多邊形 41">
                  <a:extLst>
                    <a:ext uri="{FF2B5EF4-FFF2-40B4-BE49-F238E27FC236}">
                      <a16:creationId xmlns:a16="http://schemas.microsoft.com/office/drawing/2014/main" id="{09B58FC8-8EDA-4A83-A368-5D3E099B7395}"/>
                    </a:ext>
                  </a:extLst>
                </p:cNvPr>
                <p:cNvSpPr/>
                <p:nvPr/>
              </p:nvSpPr>
              <p:spPr>
                <a:xfrm>
                  <a:off x="7081" y="4801"/>
                  <a:ext cx="720" cy="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" h="720" extrusionOk="0">
                      <a:moveTo>
                        <a:pt x="720" y="360"/>
                      </a:moveTo>
                      <a:lnTo>
                        <a:pt x="719" y="397"/>
                      </a:lnTo>
                      <a:lnTo>
                        <a:pt x="704" y="466"/>
                      </a:lnTo>
                      <a:lnTo>
                        <a:pt x="677" y="531"/>
                      </a:lnTo>
                      <a:lnTo>
                        <a:pt x="638" y="589"/>
                      </a:lnTo>
                      <a:lnTo>
                        <a:pt x="589" y="638"/>
                      </a:lnTo>
                      <a:lnTo>
                        <a:pt x="532" y="676"/>
                      </a:lnTo>
                      <a:lnTo>
                        <a:pt x="467" y="704"/>
                      </a:lnTo>
                      <a:lnTo>
                        <a:pt x="397" y="718"/>
                      </a:lnTo>
                      <a:lnTo>
                        <a:pt x="360" y="720"/>
                      </a:lnTo>
                      <a:lnTo>
                        <a:pt x="323" y="718"/>
                      </a:lnTo>
                      <a:lnTo>
                        <a:pt x="253" y="704"/>
                      </a:lnTo>
                      <a:lnTo>
                        <a:pt x="188" y="676"/>
                      </a:lnTo>
                      <a:lnTo>
                        <a:pt x="131" y="638"/>
                      </a:lnTo>
                      <a:lnTo>
                        <a:pt x="82" y="589"/>
                      </a:lnTo>
                      <a:lnTo>
                        <a:pt x="43" y="531"/>
                      </a:lnTo>
                      <a:lnTo>
                        <a:pt x="16" y="466"/>
                      </a:lnTo>
                      <a:lnTo>
                        <a:pt x="1" y="397"/>
                      </a:lnTo>
                      <a:lnTo>
                        <a:pt x="0" y="360"/>
                      </a:lnTo>
                      <a:lnTo>
                        <a:pt x="1" y="322"/>
                      </a:lnTo>
                      <a:lnTo>
                        <a:pt x="16" y="253"/>
                      </a:lnTo>
                      <a:lnTo>
                        <a:pt x="43" y="188"/>
                      </a:lnTo>
                      <a:lnTo>
                        <a:pt x="82" y="130"/>
                      </a:lnTo>
                      <a:lnTo>
                        <a:pt x="131" y="81"/>
                      </a:lnTo>
                      <a:lnTo>
                        <a:pt x="188" y="43"/>
                      </a:lnTo>
                      <a:lnTo>
                        <a:pt x="253" y="15"/>
                      </a:lnTo>
                      <a:lnTo>
                        <a:pt x="323" y="1"/>
                      </a:lnTo>
                      <a:lnTo>
                        <a:pt x="360" y="0"/>
                      </a:lnTo>
                      <a:lnTo>
                        <a:pt x="397" y="1"/>
                      </a:lnTo>
                      <a:lnTo>
                        <a:pt x="467" y="15"/>
                      </a:lnTo>
                      <a:lnTo>
                        <a:pt x="532" y="43"/>
                      </a:lnTo>
                      <a:lnTo>
                        <a:pt x="589" y="81"/>
                      </a:lnTo>
                      <a:lnTo>
                        <a:pt x="638" y="130"/>
                      </a:lnTo>
                      <a:lnTo>
                        <a:pt x="677" y="188"/>
                      </a:lnTo>
                      <a:lnTo>
                        <a:pt x="704" y="253"/>
                      </a:lnTo>
                      <a:lnTo>
                        <a:pt x="719" y="322"/>
                      </a:lnTo>
                      <a:lnTo>
                        <a:pt x="720" y="360"/>
                      </a:lnTo>
                      <a:close/>
                    </a:path>
                  </a:pathLst>
                </a:custGeom>
                <a:solidFill>
                  <a:srgbClr val="CCC0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手繪多邊形 42">
                  <a:extLst>
                    <a:ext uri="{FF2B5EF4-FFF2-40B4-BE49-F238E27FC236}">
                      <a16:creationId xmlns:a16="http://schemas.microsoft.com/office/drawing/2014/main" id="{D76E89A4-8121-419B-BC36-4309BAFB2824}"/>
                    </a:ext>
                  </a:extLst>
                </p:cNvPr>
                <p:cNvSpPr/>
                <p:nvPr/>
              </p:nvSpPr>
              <p:spPr>
                <a:xfrm>
                  <a:off x="7321" y="5041"/>
                  <a:ext cx="240" cy="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240" extrusionOk="0">
                      <a:moveTo>
                        <a:pt x="240" y="120"/>
                      </a:moveTo>
                      <a:lnTo>
                        <a:pt x="239" y="144"/>
                      </a:lnTo>
                      <a:lnTo>
                        <a:pt x="220" y="187"/>
                      </a:lnTo>
                      <a:lnTo>
                        <a:pt x="187" y="219"/>
                      </a:lnTo>
                      <a:lnTo>
                        <a:pt x="144" y="238"/>
                      </a:lnTo>
                      <a:lnTo>
                        <a:pt x="120" y="240"/>
                      </a:lnTo>
                      <a:lnTo>
                        <a:pt x="96" y="238"/>
                      </a:lnTo>
                      <a:lnTo>
                        <a:pt x="53" y="219"/>
                      </a:lnTo>
                      <a:lnTo>
                        <a:pt x="20" y="187"/>
                      </a:lnTo>
                      <a:lnTo>
                        <a:pt x="1" y="144"/>
                      </a:lnTo>
                      <a:lnTo>
                        <a:pt x="0" y="120"/>
                      </a:lnTo>
                      <a:lnTo>
                        <a:pt x="1" y="96"/>
                      </a:lnTo>
                      <a:lnTo>
                        <a:pt x="20" y="52"/>
                      </a:lnTo>
                      <a:lnTo>
                        <a:pt x="53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7" y="20"/>
                      </a:lnTo>
                      <a:lnTo>
                        <a:pt x="220" y="52"/>
                      </a:lnTo>
                      <a:lnTo>
                        <a:pt x="239" y="96"/>
                      </a:lnTo>
                      <a:lnTo>
                        <a:pt x="240" y="120"/>
                      </a:lnTo>
                      <a:close/>
                    </a:path>
                  </a:pathLst>
                </a:custGeom>
                <a:solidFill>
                  <a:srgbClr val="FBE9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手繪多邊形 43">
                  <a:extLst>
                    <a:ext uri="{FF2B5EF4-FFF2-40B4-BE49-F238E27FC236}">
                      <a16:creationId xmlns:a16="http://schemas.microsoft.com/office/drawing/2014/main" id="{D025E087-8AA4-489B-8D32-FE05F65BE6EF}"/>
                    </a:ext>
                  </a:extLst>
                </p:cNvPr>
                <p:cNvSpPr/>
                <p:nvPr/>
              </p:nvSpPr>
              <p:spPr>
                <a:xfrm>
                  <a:off x="7321" y="6121"/>
                  <a:ext cx="240" cy="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360" extrusionOk="0">
                      <a:moveTo>
                        <a:pt x="0" y="240"/>
                      </a:moveTo>
                      <a:lnTo>
                        <a:pt x="240" y="360"/>
                      </a:lnTo>
                      <a:lnTo>
                        <a:pt x="240" y="120"/>
                      </a:lnTo>
                      <a:lnTo>
                        <a:pt x="0" y="0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手繪多邊形 44">
                  <a:extLst>
                    <a:ext uri="{FF2B5EF4-FFF2-40B4-BE49-F238E27FC236}">
                      <a16:creationId xmlns:a16="http://schemas.microsoft.com/office/drawing/2014/main" id="{4770695B-343E-4DDB-BC23-0A70A08BD28F}"/>
                    </a:ext>
                  </a:extLst>
                </p:cNvPr>
                <p:cNvSpPr/>
                <p:nvPr/>
              </p:nvSpPr>
              <p:spPr>
                <a:xfrm>
                  <a:off x="7321" y="5641"/>
                  <a:ext cx="240" cy="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360" extrusionOk="0">
                      <a:moveTo>
                        <a:pt x="0" y="240"/>
                      </a:moveTo>
                      <a:lnTo>
                        <a:pt x="240" y="360"/>
                      </a:lnTo>
                      <a:lnTo>
                        <a:pt x="240" y="120"/>
                      </a:lnTo>
                      <a:lnTo>
                        <a:pt x="0" y="0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手繪多邊形 45">
                  <a:extLst>
                    <a:ext uri="{FF2B5EF4-FFF2-40B4-BE49-F238E27FC236}">
                      <a16:creationId xmlns:a16="http://schemas.microsoft.com/office/drawing/2014/main" id="{47A67FA3-20EF-4F52-BD5A-A3ADE659900A}"/>
                    </a:ext>
                  </a:extLst>
                </p:cNvPr>
                <p:cNvSpPr/>
                <p:nvPr/>
              </p:nvSpPr>
              <p:spPr>
                <a:xfrm>
                  <a:off x="7081" y="6601"/>
                  <a:ext cx="720" cy="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" h="840" extrusionOk="0">
                      <a:moveTo>
                        <a:pt x="600" y="840"/>
                      </a:moveTo>
                      <a:lnTo>
                        <a:pt x="576" y="839"/>
                      </a:lnTo>
                      <a:lnTo>
                        <a:pt x="533" y="820"/>
                      </a:lnTo>
                      <a:lnTo>
                        <a:pt x="500" y="787"/>
                      </a:lnTo>
                      <a:lnTo>
                        <a:pt x="481" y="744"/>
                      </a:lnTo>
                      <a:lnTo>
                        <a:pt x="480" y="720"/>
                      </a:lnTo>
                      <a:lnTo>
                        <a:pt x="480" y="360"/>
                      </a:lnTo>
                      <a:lnTo>
                        <a:pt x="479" y="336"/>
                      </a:lnTo>
                      <a:lnTo>
                        <a:pt x="460" y="293"/>
                      </a:lnTo>
                      <a:lnTo>
                        <a:pt x="427" y="260"/>
                      </a:lnTo>
                      <a:lnTo>
                        <a:pt x="384" y="241"/>
                      </a:lnTo>
                      <a:lnTo>
                        <a:pt x="360" y="240"/>
                      </a:lnTo>
                      <a:lnTo>
                        <a:pt x="336" y="241"/>
                      </a:lnTo>
                      <a:lnTo>
                        <a:pt x="293" y="260"/>
                      </a:lnTo>
                      <a:lnTo>
                        <a:pt x="260" y="293"/>
                      </a:lnTo>
                      <a:lnTo>
                        <a:pt x="241" y="336"/>
                      </a:lnTo>
                      <a:lnTo>
                        <a:pt x="240" y="360"/>
                      </a:lnTo>
                      <a:lnTo>
                        <a:pt x="240" y="720"/>
                      </a:lnTo>
                      <a:lnTo>
                        <a:pt x="239" y="744"/>
                      </a:lnTo>
                      <a:lnTo>
                        <a:pt x="220" y="787"/>
                      </a:lnTo>
                      <a:lnTo>
                        <a:pt x="187" y="820"/>
                      </a:lnTo>
                      <a:lnTo>
                        <a:pt x="144" y="839"/>
                      </a:lnTo>
                      <a:lnTo>
                        <a:pt x="120" y="840"/>
                      </a:lnTo>
                      <a:lnTo>
                        <a:pt x="96" y="839"/>
                      </a:lnTo>
                      <a:lnTo>
                        <a:pt x="53" y="820"/>
                      </a:lnTo>
                      <a:lnTo>
                        <a:pt x="20" y="787"/>
                      </a:lnTo>
                      <a:lnTo>
                        <a:pt x="1" y="744"/>
                      </a:lnTo>
                      <a:lnTo>
                        <a:pt x="0" y="720"/>
                      </a:lnTo>
                      <a:lnTo>
                        <a:pt x="0" y="360"/>
                      </a:lnTo>
                      <a:lnTo>
                        <a:pt x="1" y="323"/>
                      </a:lnTo>
                      <a:lnTo>
                        <a:pt x="16" y="253"/>
                      </a:lnTo>
                      <a:lnTo>
                        <a:pt x="43" y="188"/>
                      </a:lnTo>
                      <a:lnTo>
                        <a:pt x="82" y="131"/>
                      </a:lnTo>
                      <a:lnTo>
                        <a:pt x="131" y="81"/>
                      </a:lnTo>
                      <a:lnTo>
                        <a:pt x="188" y="43"/>
                      </a:lnTo>
                      <a:lnTo>
                        <a:pt x="253" y="15"/>
                      </a:lnTo>
                      <a:lnTo>
                        <a:pt x="323" y="1"/>
                      </a:lnTo>
                      <a:lnTo>
                        <a:pt x="360" y="0"/>
                      </a:lnTo>
                      <a:lnTo>
                        <a:pt x="397" y="1"/>
                      </a:lnTo>
                      <a:lnTo>
                        <a:pt x="467" y="15"/>
                      </a:lnTo>
                      <a:lnTo>
                        <a:pt x="532" y="43"/>
                      </a:lnTo>
                      <a:lnTo>
                        <a:pt x="589" y="81"/>
                      </a:lnTo>
                      <a:lnTo>
                        <a:pt x="638" y="131"/>
                      </a:lnTo>
                      <a:lnTo>
                        <a:pt x="677" y="188"/>
                      </a:lnTo>
                      <a:lnTo>
                        <a:pt x="704" y="253"/>
                      </a:lnTo>
                      <a:lnTo>
                        <a:pt x="719" y="323"/>
                      </a:lnTo>
                      <a:lnTo>
                        <a:pt x="720" y="360"/>
                      </a:lnTo>
                      <a:lnTo>
                        <a:pt x="720" y="720"/>
                      </a:lnTo>
                      <a:lnTo>
                        <a:pt x="719" y="744"/>
                      </a:lnTo>
                      <a:lnTo>
                        <a:pt x="700" y="787"/>
                      </a:lnTo>
                      <a:lnTo>
                        <a:pt x="667" y="820"/>
                      </a:lnTo>
                      <a:lnTo>
                        <a:pt x="624" y="839"/>
                      </a:lnTo>
                      <a:lnTo>
                        <a:pt x="600" y="8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手繪多邊形 46">
                  <a:extLst>
                    <a:ext uri="{FF2B5EF4-FFF2-40B4-BE49-F238E27FC236}">
                      <a16:creationId xmlns:a16="http://schemas.microsoft.com/office/drawing/2014/main" id="{4AC5CBBD-FE70-4EC2-AE63-0C2224B3F43E}"/>
                    </a:ext>
                  </a:extLst>
                </p:cNvPr>
                <p:cNvSpPr/>
                <p:nvPr/>
              </p:nvSpPr>
              <p:spPr>
                <a:xfrm>
                  <a:off x="3960" y="5161"/>
                  <a:ext cx="2641" cy="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" h="1920" extrusionOk="0">
                      <a:moveTo>
                        <a:pt x="2281" y="1920"/>
                      </a:moveTo>
                      <a:lnTo>
                        <a:pt x="360" y="1920"/>
                      </a:lnTo>
                      <a:lnTo>
                        <a:pt x="323" y="1919"/>
                      </a:lnTo>
                      <a:lnTo>
                        <a:pt x="254" y="1904"/>
                      </a:lnTo>
                      <a:lnTo>
                        <a:pt x="189" y="1877"/>
                      </a:lnTo>
                      <a:lnTo>
                        <a:pt x="131" y="1838"/>
                      </a:lnTo>
                      <a:lnTo>
                        <a:pt x="82" y="1789"/>
                      </a:lnTo>
                      <a:lnTo>
                        <a:pt x="44" y="1732"/>
                      </a:lnTo>
                      <a:lnTo>
                        <a:pt x="16" y="1667"/>
                      </a:lnTo>
                      <a:lnTo>
                        <a:pt x="2" y="1597"/>
                      </a:lnTo>
                      <a:lnTo>
                        <a:pt x="0" y="1560"/>
                      </a:lnTo>
                      <a:lnTo>
                        <a:pt x="0" y="0"/>
                      </a:lnTo>
                      <a:lnTo>
                        <a:pt x="2641" y="0"/>
                      </a:lnTo>
                      <a:lnTo>
                        <a:pt x="2641" y="1560"/>
                      </a:lnTo>
                      <a:lnTo>
                        <a:pt x="2640" y="1597"/>
                      </a:lnTo>
                      <a:lnTo>
                        <a:pt x="2625" y="1667"/>
                      </a:lnTo>
                      <a:lnTo>
                        <a:pt x="2598" y="1732"/>
                      </a:lnTo>
                      <a:lnTo>
                        <a:pt x="2559" y="1789"/>
                      </a:lnTo>
                      <a:lnTo>
                        <a:pt x="2510" y="1838"/>
                      </a:lnTo>
                      <a:lnTo>
                        <a:pt x="2452" y="1877"/>
                      </a:lnTo>
                      <a:lnTo>
                        <a:pt x="2388" y="1904"/>
                      </a:lnTo>
                      <a:lnTo>
                        <a:pt x="2318" y="1919"/>
                      </a:lnTo>
                      <a:lnTo>
                        <a:pt x="2281" y="1920"/>
                      </a:lnTo>
                      <a:close/>
                    </a:path>
                  </a:pathLst>
                </a:custGeom>
                <a:solidFill>
                  <a:srgbClr val="CCC0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手繪多邊形 47">
                  <a:extLst>
                    <a:ext uri="{FF2B5EF4-FFF2-40B4-BE49-F238E27FC236}">
                      <a16:creationId xmlns:a16="http://schemas.microsoft.com/office/drawing/2014/main" id="{9CEFA0B3-21B0-41E0-A0BB-E120E2A2ABD1}"/>
                    </a:ext>
                  </a:extLst>
                </p:cNvPr>
                <p:cNvSpPr/>
                <p:nvPr/>
              </p:nvSpPr>
              <p:spPr>
                <a:xfrm>
                  <a:off x="3360" y="2280"/>
                  <a:ext cx="3841" cy="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1" h="2881" extrusionOk="0">
                      <a:moveTo>
                        <a:pt x="3241" y="2881"/>
                      </a:moveTo>
                      <a:lnTo>
                        <a:pt x="600" y="2881"/>
                      </a:lnTo>
                      <a:lnTo>
                        <a:pt x="569" y="2881"/>
                      </a:lnTo>
                      <a:lnTo>
                        <a:pt x="509" y="2873"/>
                      </a:lnTo>
                      <a:lnTo>
                        <a:pt x="450" y="2861"/>
                      </a:lnTo>
                      <a:lnTo>
                        <a:pt x="394" y="2845"/>
                      </a:lnTo>
                      <a:lnTo>
                        <a:pt x="340" y="2822"/>
                      </a:lnTo>
                      <a:lnTo>
                        <a:pt x="290" y="2794"/>
                      </a:lnTo>
                      <a:lnTo>
                        <a:pt x="218" y="2744"/>
                      </a:lnTo>
                      <a:lnTo>
                        <a:pt x="137" y="2663"/>
                      </a:lnTo>
                      <a:lnTo>
                        <a:pt x="87" y="2591"/>
                      </a:lnTo>
                      <a:lnTo>
                        <a:pt x="59" y="2541"/>
                      </a:lnTo>
                      <a:lnTo>
                        <a:pt x="36" y="2487"/>
                      </a:lnTo>
                      <a:lnTo>
                        <a:pt x="19" y="2431"/>
                      </a:lnTo>
                      <a:lnTo>
                        <a:pt x="7" y="2372"/>
                      </a:lnTo>
                      <a:lnTo>
                        <a:pt x="0" y="2312"/>
                      </a:lnTo>
                      <a:lnTo>
                        <a:pt x="0" y="2281"/>
                      </a:lnTo>
                      <a:lnTo>
                        <a:pt x="0" y="600"/>
                      </a:lnTo>
                      <a:lnTo>
                        <a:pt x="0" y="569"/>
                      </a:lnTo>
                      <a:lnTo>
                        <a:pt x="7" y="509"/>
                      </a:lnTo>
                      <a:lnTo>
                        <a:pt x="19" y="450"/>
                      </a:lnTo>
                      <a:lnTo>
                        <a:pt x="36" y="394"/>
                      </a:lnTo>
                      <a:lnTo>
                        <a:pt x="59" y="340"/>
                      </a:lnTo>
                      <a:lnTo>
                        <a:pt x="87" y="289"/>
                      </a:lnTo>
                      <a:lnTo>
                        <a:pt x="137" y="217"/>
                      </a:lnTo>
                      <a:lnTo>
                        <a:pt x="218" y="137"/>
                      </a:lnTo>
                      <a:lnTo>
                        <a:pt x="290" y="87"/>
                      </a:lnTo>
                      <a:lnTo>
                        <a:pt x="340" y="59"/>
                      </a:lnTo>
                      <a:lnTo>
                        <a:pt x="394" y="36"/>
                      </a:lnTo>
                      <a:lnTo>
                        <a:pt x="450" y="19"/>
                      </a:lnTo>
                      <a:lnTo>
                        <a:pt x="509" y="7"/>
                      </a:lnTo>
                      <a:lnTo>
                        <a:pt x="569" y="0"/>
                      </a:lnTo>
                      <a:lnTo>
                        <a:pt x="600" y="0"/>
                      </a:lnTo>
                      <a:lnTo>
                        <a:pt x="3241" y="0"/>
                      </a:lnTo>
                      <a:lnTo>
                        <a:pt x="3272" y="0"/>
                      </a:lnTo>
                      <a:lnTo>
                        <a:pt x="3332" y="7"/>
                      </a:lnTo>
                      <a:lnTo>
                        <a:pt x="3391" y="19"/>
                      </a:lnTo>
                      <a:lnTo>
                        <a:pt x="3447" y="36"/>
                      </a:lnTo>
                      <a:lnTo>
                        <a:pt x="3501" y="59"/>
                      </a:lnTo>
                      <a:lnTo>
                        <a:pt x="3552" y="87"/>
                      </a:lnTo>
                      <a:lnTo>
                        <a:pt x="3624" y="137"/>
                      </a:lnTo>
                      <a:lnTo>
                        <a:pt x="3704" y="217"/>
                      </a:lnTo>
                      <a:lnTo>
                        <a:pt x="3755" y="289"/>
                      </a:lnTo>
                      <a:lnTo>
                        <a:pt x="3782" y="340"/>
                      </a:lnTo>
                      <a:lnTo>
                        <a:pt x="3805" y="394"/>
                      </a:lnTo>
                      <a:lnTo>
                        <a:pt x="3822" y="450"/>
                      </a:lnTo>
                      <a:lnTo>
                        <a:pt x="3834" y="509"/>
                      </a:lnTo>
                      <a:lnTo>
                        <a:pt x="3841" y="569"/>
                      </a:lnTo>
                      <a:lnTo>
                        <a:pt x="3841" y="600"/>
                      </a:lnTo>
                      <a:lnTo>
                        <a:pt x="3841" y="2281"/>
                      </a:lnTo>
                      <a:lnTo>
                        <a:pt x="3841" y="2312"/>
                      </a:lnTo>
                      <a:lnTo>
                        <a:pt x="3834" y="2372"/>
                      </a:lnTo>
                      <a:lnTo>
                        <a:pt x="3822" y="2431"/>
                      </a:lnTo>
                      <a:lnTo>
                        <a:pt x="3805" y="2487"/>
                      </a:lnTo>
                      <a:lnTo>
                        <a:pt x="3782" y="2541"/>
                      </a:lnTo>
                      <a:lnTo>
                        <a:pt x="3755" y="2591"/>
                      </a:lnTo>
                      <a:lnTo>
                        <a:pt x="3704" y="2663"/>
                      </a:lnTo>
                      <a:lnTo>
                        <a:pt x="3624" y="2744"/>
                      </a:lnTo>
                      <a:lnTo>
                        <a:pt x="3552" y="2794"/>
                      </a:lnTo>
                      <a:lnTo>
                        <a:pt x="3501" y="2822"/>
                      </a:lnTo>
                      <a:lnTo>
                        <a:pt x="3447" y="2845"/>
                      </a:lnTo>
                      <a:lnTo>
                        <a:pt x="3391" y="2861"/>
                      </a:lnTo>
                      <a:lnTo>
                        <a:pt x="3332" y="2873"/>
                      </a:lnTo>
                      <a:lnTo>
                        <a:pt x="3272" y="2881"/>
                      </a:lnTo>
                      <a:lnTo>
                        <a:pt x="3241" y="2881"/>
                      </a:lnTo>
                      <a:close/>
                    </a:path>
                  </a:pathLst>
                </a:custGeom>
                <a:solidFill>
                  <a:srgbClr val="F2DBD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手繪多邊形 48">
                  <a:extLst>
                    <a:ext uri="{FF2B5EF4-FFF2-40B4-BE49-F238E27FC236}">
                      <a16:creationId xmlns:a16="http://schemas.microsoft.com/office/drawing/2014/main" id="{B7EBF204-AF98-45F3-A74E-3D7A3718127F}"/>
                    </a:ext>
                  </a:extLst>
                </p:cNvPr>
                <p:cNvSpPr/>
                <p:nvPr/>
              </p:nvSpPr>
              <p:spPr>
                <a:xfrm>
                  <a:off x="3360" y="4108"/>
                  <a:ext cx="3841" cy="1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1" h="1053" extrusionOk="0">
                      <a:moveTo>
                        <a:pt x="1921" y="453"/>
                      </a:moveTo>
                      <a:lnTo>
                        <a:pt x="1787" y="451"/>
                      </a:lnTo>
                      <a:lnTo>
                        <a:pt x="1525" y="436"/>
                      </a:lnTo>
                      <a:lnTo>
                        <a:pt x="1268" y="406"/>
                      </a:lnTo>
                      <a:lnTo>
                        <a:pt x="1018" y="361"/>
                      </a:lnTo>
                      <a:lnTo>
                        <a:pt x="777" y="302"/>
                      </a:lnTo>
                      <a:lnTo>
                        <a:pt x="543" y="232"/>
                      </a:lnTo>
                      <a:lnTo>
                        <a:pt x="318" y="148"/>
                      </a:lnTo>
                      <a:lnTo>
                        <a:pt x="103" y="53"/>
                      </a:lnTo>
                      <a:lnTo>
                        <a:pt x="0" y="0"/>
                      </a:lnTo>
                      <a:lnTo>
                        <a:pt x="0" y="453"/>
                      </a:lnTo>
                      <a:lnTo>
                        <a:pt x="0" y="484"/>
                      </a:lnTo>
                      <a:lnTo>
                        <a:pt x="7" y="544"/>
                      </a:lnTo>
                      <a:lnTo>
                        <a:pt x="19" y="603"/>
                      </a:lnTo>
                      <a:lnTo>
                        <a:pt x="36" y="659"/>
                      </a:lnTo>
                      <a:lnTo>
                        <a:pt x="59" y="713"/>
                      </a:lnTo>
                      <a:lnTo>
                        <a:pt x="87" y="763"/>
                      </a:lnTo>
                      <a:lnTo>
                        <a:pt x="137" y="835"/>
                      </a:lnTo>
                      <a:lnTo>
                        <a:pt x="218" y="916"/>
                      </a:lnTo>
                      <a:lnTo>
                        <a:pt x="290" y="966"/>
                      </a:lnTo>
                      <a:lnTo>
                        <a:pt x="340" y="994"/>
                      </a:lnTo>
                      <a:lnTo>
                        <a:pt x="394" y="1017"/>
                      </a:lnTo>
                      <a:lnTo>
                        <a:pt x="450" y="1033"/>
                      </a:lnTo>
                      <a:lnTo>
                        <a:pt x="509" y="1045"/>
                      </a:lnTo>
                      <a:lnTo>
                        <a:pt x="569" y="1053"/>
                      </a:lnTo>
                      <a:lnTo>
                        <a:pt x="600" y="1053"/>
                      </a:lnTo>
                      <a:lnTo>
                        <a:pt x="3241" y="1053"/>
                      </a:lnTo>
                      <a:lnTo>
                        <a:pt x="3272" y="1053"/>
                      </a:lnTo>
                      <a:lnTo>
                        <a:pt x="3332" y="1045"/>
                      </a:lnTo>
                      <a:lnTo>
                        <a:pt x="3391" y="1033"/>
                      </a:lnTo>
                      <a:lnTo>
                        <a:pt x="3447" y="1017"/>
                      </a:lnTo>
                      <a:lnTo>
                        <a:pt x="3501" y="994"/>
                      </a:lnTo>
                      <a:lnTo>
                        <a:pt x="3552" y="966"/>
                      </a:lnTo>
                      <a:lnTo>
                        <a:pt x="3624" y="916"/>
                      </a:lnTo>
                      <a:lnTo>
                        <a:pt x="3704" y="835"/>
                      </a:lnTo>
                      <a:lnTo>
                        <a:pt x="3755" y="763"/>
                      </a:lnTo>
                      <a:lnTo>
                        <a:pt x="3782" y="713"/>
                      </a:lnTo>
                      <a:lnTo>
                        <a:pt x="3805" y="659"/>
                      </a:lnTo>
                      <a:lnTo>
                        <a:pt x="3822" y="603"/>
                      </a:lnTo>
                      <a:lnTo>
                        <a:pt x="3834" y="544"/>
                      </a:lnTo>
                      <a:lnTo>
                        <a:pt x="3841" y="484"/>
                      </a:lnTo>
                      <a:lnTo>
                        <a:pt x="3841" y="453"/>
                      </a:lnTo>
                      <a:lnTo>
                        <a:pt x="3841" y="0"/>
                      </a:lnTo>
                      <a:lnTo>
                        <a:pt x="3738" y="53"/>
                      </a:lnTo>
                      <a:lnTo>
                        <a:pt x="3523" y="148"/>
                      </a:lnTo>
                      <a:lnTo>
                        <a:pt x="3298" y="232"/>
                      </a:lnTo>
                      <a:lnTo>
                        <a:pt x="3064" y="302"/>
                      </a:lnTo>
                      <a:lnTo>
                        <a:pt x="2823" y="361"/>
                      </a:lnTo>
                      <a:lnTo>
                        <a:pt x="2574" y="406"/>
                      </a:lnTo>
                      <a:lnTo>
                        <a:pt x="2317" y="436"/>
                      </a:lnTo>
                      <a:lnTo>
                        <a:pt x="2054" y="451"/>
                      </a:lnTo>
                      <a:lnTo>
                        <a:pt x="1921" y="453"/>
                      </a:lnTo>
                      <a:close/>
                    </a:path>
                  </a:pathLst>
                </a:custGeom>
                <a:solidFill>
                  <a:srgbClr val="E5B8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手繪多邊形 49">
                  <a:extLst>
                    <a:ext uri="{FF2B5EF4-FFF2-40B4-BE49-F238E27FC236}">
                      <a16:creationId xmlns:a16="http://schemas.microsoft.com/office/drawing/2014/main" id="{55C44AC4-BF49-474B-93B8-E380D98744E8}"/>
                    </a:ext>
                  </a:extLst>
                </p:cNvPr>
                <p:cNvSpPr/>
                <p:nvPr/>
              </p:nvSpPr>
              <p:spPr>
                <a:xfrm>
                  <a:off x="4320" y="3360"/>
                  <a:ext cx="360" cy="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" h="600" extrusionOk="0">
                      <a:moveTo>
                        <a:pt x="180" y="600"/>
                      </a:moveTo>
                      <a:lnTo>
                        <a:pt x="180" y="600"/>
                      </a:lnTo>
                      <a:lnTo>
                        <a:pt x="162" y="599"/>
                      </a:lnTo>
                      <a:lnTo>
                        <a:pt x="126" y="592"/>
                      </a:lnTo>
                      <a:lnTo>
                        <a:pt x="94" y="579"/>
                      </a:lnTo>
                      <a:lnTo>
                        <a:pt x="65" y="560"/>
                      </a:lnTo>
                      <a:lnTo>
                        <a:pt x="41" y="536"/>
                      </a:lnTo>
                      <a:lnTo>
                        <a:pt x="22" y="507"/>
                      </a:lnTo>
                      <a:lnTo>
                        <a:pt x="9" y="474"/>
                      </a:lnTo>
                      <a:lnTo>
                        <a:pt x="2" y="438"/>
                      </a:lnTo>
                      <a:lnTo>
                        <a:pt x="0" y="420"/>
                      </a:lnTo>
                      <a:lnTo>
                        <a:pt x="0" y="180"/>
                      </a:lnTo>
                      <a:lnTo>
                        <a:pt x="2" y="162"/>
                      </a:lnTo>
                      <a:lnTo>
                        <a:pt x="9" y="126"/>
                      </a:lnTo>
                      <a:lnTo>
                        <a:pt x="22" y="94"/>
                      </a:lnTo>
                      <a:lnTo>
                        <a:pt x="41" y="65"/>
                      </a:lnTo>
                      <a:lnTo>
                        <a:pt x="65" y="41"/>
                      </a:lnTo>
                      <a:lnTo>
                        <a:pt x="94" y="22"/>
                      </a:lnTo>
                      <a:lnTo>
                        <a:pt x="126" y="9"/>
                      </a:lnTo>
                      <a:lnTo>
                        <a:pt x="162" y="2"/>
                      </a:lnTo>
                      <a:lnTo>
                        <a:pt x="180" y="0"/>
                      </a:lnTo>
                      <a:lnTo>
                        <a:pt x="180" y="0"/>
                      </a:lnTo>
                      <a:lnTo>
                        <a:pt x="198" y="2"/>
                      </a:lnTo>
                      <a:lnTo>
                        <a:pt x="234" y="9"/>
                      </a:lnTo>
                      <a:lnTo>
                        <a:pt x="267" y="22"/>
                      </a:lnTo>
                      <a:lnTo>
                        <a:pt x="296" y="41"/>
                      </a:lnTo>
                      <a:lnTo>
                        <a:pt x="320" y="65"/>
                      </a:lnTo>
                      <a:lnTo>
                        <a:pt x="339" y="94"/>
                      </a:lnTo>
                      <a:lnTo>
                        <a:pt x="352" y="126"/>
                      </a:lnTo>
                      <a:lnTo>
                        <a:pt x="359" y="162"/>
                      </a:lnTo>
                      <a:lnTo>
                        <a:pt x="360" y="180"/>
                      </a:lnTo>
                      <a:lnTo>
                        <a:pt x="360" y="420"/>
                      </a:lnTo>
                      <a:lnTo>
                        <a:pt x="359" y="438"/>
                      </a:lnTo>
                      <a:lnTo>
                        <a:pt x="352" y="474"/>
                      </a:lnTo>
                      <a:lnTo>
                        <a:pt x="339" y="507"/>
                      </a:lnTo>
                      <a:lnTo>
                        <a:pt x="320" y="536"/>
                      </a:lnTo>
                      <a:lnTo>
                        <a:pt x="296" y="560"/>
                      </a:lnTo>
                      <a:lnTo>
                        <a:pt x="267" y="579"/>
                      </a:lnTo>
                      <a:lnTo>
                        <a:pt x="234" y="592"/>
                      </a:lnTo>
                      <a:lnTo>
                        <a:pt x="198" y="599"/>
                      </a:lnTo>
                      <a:lnTo>
                        <a:pt x="180" y="600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手繪多邊形 50">
                  <a:extLst>
                    <a:ext uri="{FF2B5EF4-FFF2-40B4-BE49-F238E27FC236}">
                      <a16:creationId xmlns:a16="http://schemas.microsoft.com/office/drawing/2014/main" id="{2C2BAD8C-ABC0-486A-908A-778FC77DED8D}"/>
                    </a:ext>
                  </a:extLst>
                </p:cNvPr>
                <p:cNvSpPr/>
                <p:nvPr/>
              </p:nvSpPr>
              <p:spPr>
                <a:xfrm>
                  <a:off x="5881" y="3360"/>
                  <a:ext cx="360" cy="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" h="600" extrusionOk="0">
                      <a:moveTo>
                        <a:pt x="180" y="600"/>
                      </a:moveTo>
                      <a:lnTo>
                        <a:pt x="180" y="600"/>
                      </a:lnTo>
                      <a:lnTo>
                        <a:pt x="162" y="599"/>
                      </a:lnTo>
                      <a:lnTo>
                        <a:pt x="126" y="592"/>
                      </a:lnTo>
                      <a:lnTo>
                        <a:pt x="93" y="579"/>
                      </a:lnTo>
                      <a:lnTo>
                        <a:pt x="65" y="560"/>
                      </a:lnTo>
                      <a:lnTo>
                        <a:pt x="41" y="536"/>
                      </a:lnTo>
                      <a:lnTo>
                        <a:pt x="21" y="507"/>
                      </a:lnTo>
                      <a:lnTo>
                        <a:pt x="8" y="474"/>
                      </a:lnTo>
                      <a:lnTo>
                        <a:pt x="1" y="438"/>
                      </a:lnTo>
                      <a:lnTo>
                        <a:pt x="0" y="420"/>
                      </a:lnTo>
                      <a:lnTo>
                        <a:pt x="0" y="180"/>
                      </a:lnTo>
                      <a:lnTo>
                        <a:pt x="1" y="162"/>
                      </a:lnTo>
                      <a:lnTo>
                        <a:pt x="8" y="126"/>
                      </a:lnTo>
                      <a:lnTo>
                        <a:pt x="21" y="94"/>
                      </a:lnTo>
                      <a:lnTo>
                        <a:pt x="41" y="65"/>
                      </a:lnTo>
                      <a:lnTo>
                        <a:pt x="65" y="41"/>
                      </a:lnTo>
                      <a:lnTo>
                        <a:pt x="93" y="22"/>
                      </a:lnTo>
                      <a:lnTo>
                        <a:pt x="126" y="9"/>
                      </a:lnTo>
                      <a:lnTo>
                        <a:pt x="162" y="2"/>
                      </a:lnTo>
                      <a:lnTo>
                        <a:pt x="180" y="0"/>
                      </a:lnTo>
                      <a:lnTo>
                        <a:pt x="180" y="0"/>
                      </a:lnTo>
                      <a:lnTo>
                        <a:pt x="198" y="2"/>
                      </a:lnTo>
                      <a:lnTo>
                        <a:pt x="234" y="9"/>
                      </a:lnTo>
                      <a:lnTo>
                        <a:pt x="266" y="22"/>
                      </a:lnTo>
                      <a:lnTo>
                        <a:pt x="295" y="41"/>
                      </a:lnTo>
                      <a:lnTo>
                        <a:pt x="319" y="65"/>
                      </a:lnTo>
                      <a:lnTo>
                        <a:pt x="338" y="94"/>
                      </a:lnTo>
                      <a:lnTo>
                        <a:pt x="351" y="126"/>
                      </a:lnTo>
                      <a:lnTo>
                        <a:pt x="359" y="162"/>
                      </a:lnTo>
                      <a:lnTo>
                        <a:pt x="360" y="180"/>
                      </a:lnTo>
                      <a:lnTo>
                        <a:pt x="360" y="420"/>
                      </a:lnTo>
                      <a:lnTo>
                        <a:pt x="359" y="438"/>
                      </a:lnTo>
                      <a:lnTo>
                        <a:pt x="351" y="474"/>
                      </a:lnTo>
                      <a:lnTo>
                        <a:pt x="338" y="507"/>
                      </a:lnTo>
                      <a:lnTo>
                        <a:pt x="319" y="536"/>
                      </a:lnTo>
                      <a:lnTo>
                        <a:pt x="295" y="560"/>
                      </a:lnTo>
                      <a:lnTo>
                        <a:pt x="266" y="579"/>
                      </a:lnTo>
                      <a:lnTo>
                        <a:pt x="234" y="592"/>
                      </a:lnTo>
                      <a:lnTo>
                        <a:pt x="198" y="599"/>
                      </a:lnTo>
                      <a:lnTo>
                        <a:pt x="180" y="600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手繪多邊形 51">
                  <a:extLst>
                    <a:ext uri="{FF2B5EF4-FFF2-40B4-BE49-F238E27FC236}">
                      <a16:creationId xmlns:a16="http://schemas.microsoft.com/office/drawing/2014/main" id="{6ADB12CD-BD1C-4678-B86A-A325389AFC5A}"/>
                    </a:ext>
                  </a:extLst>
                </p:cNvPr>
                <p:cNvSpPr/>
                <p:nvPr/>
              </p:nvSpPr>
              <p:spPr>
                <a:xfrm>
                  <a:off x="3360" y="4108"/>
                  <a:ext cx="3841" cy="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1" h="665" extrusionOk="0">
                      <a:moveTo>
                        <a:pt x="1921" y="453"/>
                      </a:moveTo>
                      <a:lnTo>
                        <a:pt x="1787" y="451"/>
                      </a:lnTo>
                      <a:lnTo>
                        <a:pt x="1525" y="436"/>
                      </a:lnTo>
                      <a:lnTo>
                        <a:pt x="1268" y="406"/>
                      </a:lnTo>
                      <a:lnTo>
                        <a:pt x="1018" y="361"/>
                      </a:lnTo>
                      <a:lnTo>
                        <a:pt x="777" y="302"/>
                      </a:lnTo>
                      <a:lnTo>
                        <a:pt x="543" y="232"/>
                      </a:lnTo>
                      <a:lnTo>
                        <a:pt x="318" y="148"/>
                      </a:lnTo>
                      <a:lnTo>
                        <a:pt x="103" y="53"/>
                      </a:lnTo>
                      <a:lnTo>
                        <a:pt x="0" y="0"/>
                      </a:lnTo>
                      <a:lnTo>
                        <a:pt x="0" y="212"/>
                      </a:lnTo>
                      <a:lnTo>
                        <a:pt x="103" y="265"/>
                      </a:lnTo>
                      <a:lnTo>
                        <a:pt x="318" y="360"/>
                      </a:lnTo>
                      <a:lnTo>
                        <a:pt x="543" y="444"/>
                      </a:lnTo>
                      <a:lnTo>
                        <a:pt x="777" y="515"/>
                      </a:lnTo>
                      <a:lnTo>
                        <a:pt x="1018" y="574"/>
                      </a:lnTo>
                      <a:lnTo>
                        <a:pt x="1268" y="618"/>
                      </a:lnTo>
                      <a:lnTo>
                        <a:pt x="1525" y="648"/>
                      </a:lnTo>
                      <a:lnTo>
                        <a:pt x="1787" y="664"/>
                      </a:lnTo>
                      <a:lnTo>
                        <a:pt x="1921" y="665"/>
                      </a:lnTo>
                      <a:lnTo>
                        <a:pt x="2054" y="664"/>
                      </a:lnTo>
                      <a:lnTo>
                        <a:pt x="2317" y="648"/>
                      </a:lnTo>
                      <a:lnTo>
                        <a:pt x="2574" y="618"/>
                      </a:lnTo>
                      <a:lnTo>
                        <a:pt x="2823" y="574"/>
                      </a:lnTo>
                      <a:lnTo>
                        <a:pt x="3064" y="515"/>
                      </a:lnTo>
                      <a:lnTo>
                        <a:pt x="3298" y="444"/>
                      </a:lnTo>
                      <a:lnTo>
                        <a:pt x="3523" y="360"/>
                      </a:lnTo>
                      <a:lnTo>
                        <a:pt x="3738" y="265"/>
                      </a:lnTo>
                      <a:lnTo>
                        <a:pt x="3841" y="212"/>
                      </a:lnTo>
                      <a:lnTo>
                        <a:pt x="3841" y="0"/>
                      </a:lnTo>
                      <a:lnTo>
                        <a:pt x="3738" y="53"/>
                      </a:lnTo>
                      <a:lnTo>
                        <a:pt x="3523" y="148"/>
                      </a:lnTo>
                      <a:lnTo>
                        <a:pt x="3298" y="232"/>
                      </a:lnTo>
                      <a:lnTo>
                        <a:pt x="3064" y="302"/>
                      </a:lnTo>
                      <a:lnTo>
                        <a:pt x="2823" y="361"/>
                      </a:lnTo>
                      <a:lnTo>
                        <a:pt x="2574" y="406"/>
                      </a:lnTo>
                      <a:lnTo>
                        <a:pt x="2317" y="436"/>
                      </a:lnTo>
                      <a:lnTo>
                        <a:pt x="2054" y="451"/>
                      </a:lnTo>
                      <a:lnTo>
                        <a:pt x="1921" y="453"/>
                      </a:lnTo>
                      <a:close/>
                    </a:path>
                  </a:pathLst>
                </a:custGeom>
                <a:solidFill>
                  <a:srgbClr val="B2A1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手繪多邊形 52">
                  <a:extLst>
                    <a:ext uri="{FF2B5EF4-FFF2-40B4-BE49-F238E27FC236}">
                      <a16:creationId xmlns:a16="http://schemas.microsoft.com/office/drawing/2014/main" id="{101BF32D-72AA-4C26-B95F-D7D6FCDF6938}"/>
                    </a:ext>
                  </a:extLst>
                </p:cNvPr>
                <p:cNvSpPr/>
                <p:nvPr/>
              </p:nvSpPr>
              <p:spPr>
                <a:xfrm>
                  <a:off x="4440" y="1800"/>
                  <a:ext cx="240" cy="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720" extrusionOk="0">
                      <a:moveTo>
                        <a:pt x="120" y="720"/>
                      </a:moveTo>
                      <a:lnTo>
                        <a:pt x="120" y="720"/>
                      </a:lnTo>
                      <a:lnTo>
                        <a:pt x="96" y="719"/>
                      </a:lnTo>
                      <a:lnTo>
                        <a:pt x="53" y="700"/>
                      </a:lnTo>
                      <a:lnTo>
                        <a:pt x="21" y="667"/>
                      </a:lnTo>
                      <a:lnTo>
                        <a:pt x="2" y="624"/>
                      </a:lnTo>
                      <a:lnTo>
                        <a:pt x="0" y="600"/>
                      </a:lnTo>
                      <a:lnTo>
                        <a:pt x="0" y="120"/>
                      </a:lnTo>
                      <a:lnTo>
                        <a:pt x="2" y="96"/>
                      </a:lnTo>
                      <a:lnTo>
                        <a:pt x="21" y="53"/>
                      </a:lnTo>
                      <a:lnTo>
                        <a:pt x="53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8" y="20"/>
                      </a:lnTo>
                      <a:lnTo>
                        <a:pt x="220" y="53"/>
                      </a:lnTo>
                      <a:lnTo>
                        <a:pt x="239" y="96"/>
                      </a:lnTo>
                      <a:lnTo>
                        <a:pt x="240" y="120"/>
                      </a:lnTo>
                      <a:lnTo>
                        <a:pt x="240" y="600"/>
                      </a:lnTo>
                      <a:lnTo>
                        <a:pt x="239" y="624"/>
                      </a:lnTo>
                      <a:lnTo>
                        <a:pt x="220" y="667"/>
                      </a:lnTo>
                      <a:lnTo>
                        <a:pt x="188" y="700"/>
                      </a:lnTo>
                      <a:lnTo>
                        <a:pt x="144" y="719"/>
                      </a:lnTo>
                      <a:lnTo>
                        <a:pt x="120" y="72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手繪多邊形 53">
                  <a:extLst>
                    <a:ext uri="{FF2B5EF4-FFF2-40B4-BE49-F238E27FC236}">
                      <a16:creationId xmlns:a16="http://schemas.microsoft.com/office/drawing/2014/main" id="{9E21966B-AC57-419C-A364-FEEFEF1D57BB}"/>
                    </a:ext>
                  </a:extLst>
                </p:cNvPr>
                <p:cNvSpPr/>
                <p:nvPr/>
              </p:nvSpPr>
              <p:spPr>
                <a:xfrm>
                  <a:off x="4320" y="1560"/>
                  <a:ext cx="481" cy="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0" extrusionOk="0">
                      <a:moveTo>
                        <a:pt x="481" y="240"/>
                      </a:moveTo>
                      <a:lnTo>
                        <a:pt x="479" y="265"/>
                      </a:lnTo>
                      <a:lnTo>
                        <a:pt x="470" y="312"/>
                      </a:lnTo>
                      <a:lnTo>
                        <a:pt x="452" y="354"/>
                      </a:lnTo>
                      <a:lnTo>
                        <a:pt x="427" y="392"/>
                      </a:lnTo>
                      <a:lnTo>
                        <a:pt x="393" y="426"/>
                      </a:lnTo>
                      <a:lnTo>
                        <a:pt x="354" y="451"/>
                      </a:lnTo>
                      <a:lnTo>
                        <a:pt x="312" y="469"/>
                      </a:lnTo>
                      <a:lnTo>
                        <a:pt x="266" y="479"/>
                      </a:lnTo>
                      <a:lnTo>
                        <a:pt x="240" y="480"/>
                      </a:lnTo>
                      <a:lnTo>
                        <a:pt x="215" y="479"/>
                      </a:lnTo>
                      <a:lnTo>
                        <a:pt x="168" y="469"/>
                      </a:lnTo>
                      <a:lnTo>
                        <a:pt x="126" y="451"/>
                      </a:lnTo>
                      <a:lnTo>
                        <a:pt x="88" y="426"/>
                      </a:lnTo>
                      <a:lnTo>
                        <a:pt x="54" y="392"/>
                      </a:lnTo>
                      <a:lnTo>
                        <a:pt x="29" y="354"/>
                      </a:lnTo>
                      <a:lnTo>
                        <a:pt x="11" y="312"/>
                      </a:lnTo>
                      <a:lnTo>
                        <a:pt x="2" y="265"/>
                      </a:lnTo>
                      <a:lnTo>
                        <a:pt x="0" y="240"/>
                      </a:lnTo>
                      <a:lnTo>
                        <a:pt x="2" y="215"/>
                      </a:lnTo>
                      <a:lnTo>
                        <a:pt x="11" y="168"/>
                      </a:lnTo>
                      <a:lnTo>
                        <a:pt x="29" y="126"/>
                      </a:lnTo>
                      <a:lnTo>
                        <a:pt x="54" y="88"/>
                      </a:lnTo>
                      <a:lnTo>
                        <a:pt x="88" y="54"/>
                      </a:lnTo>
                      <a:lnTo>
                        <a:pt x="126" y="29"/>
                      </a:lnTo>
                      <a:lnTo>
                        <a:pt x="168" y="11"/>
                      </a:lnTo>
                      <a:lnTo>
                        <a:pt x="215" y="1"/>
                      </a:lnTo>
                      <a:lnTo>
                        <a:pt x="240" y="0"/>
                      </a:lnTo>
                      <a:lnTo>
                        <a:pt x="266" y="1"/>
                      </a:lnTo>
                      <a:lnTo>
                        <a:pt x="312" y="11"/>
                      </a:lnTo>
                      <a:lnTo>
                        <a:pt x="354" y="29"/>
                      </a:lnTo>
                      <a:lnTo>
                        <a:pt x="393" y="54"/>
                      </a:lnTo>
                      <a:lnTo>
                        <a:pt x="427" y="88"/>
                      </a:lnTo>
                      <a:lnTo>
                        <a:pt x="452" y="126"/>
                      </a:lnTo>
                      <a:lnTo>
                        <a:pt x="470" y="168"/>
                      </a:lnTo>
                      <a:lnTo>
                        <a:pt x="479" y="215"/>
                      </a:lnTo>
                      <a:lnTo>
                        <a:pt x="481" y="240"/>
                      </a:lnTo>
                      <a:close/>
                    </a:path>
                  </a:pathLst>
                </a:custGeom>
                <a:solidFill>
                  <a:srgbClr val="FBE9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手繪多邊形 54">
                  <a:extLst>
                    <a:ext uri="{FF2B5EF4-FFF2-40B4-BE49-F238E27FC236}">
                      <a16:creationId xmlns:a16="http://schemas.microsoft.com/office/drawing/2014/main" id="{78CCAAF4-6624-4B49-83EC-B15A15E545A6}"/>
                    </a:ext>
                  </a:extLst>
                </p:cNvPr>
                <p:cNvSpPr/>
                <p:nvPr/>
              </p:nvSpPr>
              <p:spPr>
                <a:xfrm>
                  <a:off x="4320" y="1560"/>
                  <a:ext cx="300" cy="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480" extrusionOk="0">
                      <a:moveTo>
                        <a:pt x="120" y="240"/>
                      </a:moveTo>
                      <a:lnTo>
                        <a:pt x="120" y="220"/>
                      </a:lnTo>
                      <a:lnTo>
                        <a:pt x="128" y="179"/>
                      </a:lnTo>
                      <a:lnTo>
                        <a:pt x="141" y="142"/>
                      </a:lnTo>
                      <a:lnTo>
                        <a:pt x="160" y="108"/>
                      </a:lnTo>
                      <a:lnTo>
                        <a:pt x="184" y="78"/>
                      </a:lnTo>
                      <a:lnTo>
                        <a:pt x="213" y="52"/>
                      </a:lnTo>
                      <a:lnTo>
                        <a:pt x="245" y="30"/>
                      </a:lnTo>
                      <a:lnTo>
                        <a:pt x="281" y="14"/>
                      </a:lnTo>
                      <a:lnTo>
                        <a:pt x="300" y="8"/>
                      </a:lnTo>
                      <a:lnTo>
                        <a:pt x="272" y="1"/>
                      </a:lnTo>
                      <a:lnTo>
                        <a:pt x="240" y="0"/>
                      </a:lnTo>
                      <a:lnTo>
                        <a:pt x="215" y="1"/>
                      </a:lnTo>
                      <a:lnTo>
                        <a:pt x="168" y="11"/>
                      </a:lnTo>
                      <a:lnTo>
                        <a:pt x="126" y="29"/>
                      </a:lnTo>
                      <a:lnTo>
                        <a:pt x="88" y="54"/>
                      </a:lnTo>
                      <a:lnTo>
                        <a:pt x="54" y="88"/>
                      </a:lnTo>
                      <a:lnTo>
                        <a:pt x="29" y="126"/>
                      </a:lnTo>
                      <a:lnTo>
                        <a:pt x="11" y="168"/>
                      </a:lnTo>
                      <a:lnTo>
                        <a:pt x="2" y="215"/>
                      </a:lnTo>
                      <a:lnTo>
                        <a:pt x="0" y="240"/>
                      </a:lnTo>
                      <a:lnTo>
                        <a:pt x="2" y="265"/>
                      </a:lnTo>
                      <a:lnTo>
                        <a:pt x="11" y="312"/>
                      </a:lnTo>
                      <a:lnTo>
                        <a:pt x="29" y="354"/>
                      </a:lnTo>
                      <a:lnTo>
                        <a:pt x="54" y="392"/>
                      </a:lnTo>
                      <a:lnTo>
                        <a:pt x="88" y="426"/>
                      </a:lnTo>
                      <a:lnTo>
                        <a:pt x="126" y="451"/>
                      </a:lnTo>
                      <a:lnTo>
                        <a:pt x="168" y="469"/>
                      </a:lnTo>
                      <a:lnTo>
                        <a:pt x="215" y="479"/>
                      </a:lnTo>
                      <a:lnTo>
                        <a:pt x="240" y="480"/>
                      </a:lnTo>
                      <a:lnTo>
                        <a:pt x="272" y="479"/>
                      </a:lnTo>
                      <a:lnTo>
                        <a:pt x="300" y="472"/>
                      </a:lnTo>
                      <a:lnTo>
                        <a:pt x="281" y="466"/>
                      </a:lnTo>
                      <a:lnTo>
                        <a:pt x="245" y="450"/>
                      </a:lnTo>
                      <a:lnTo>
                        <a:pt x="213" y="428"/>
                      </a:lnTo>
                      <a:lnTo>
                        <a:pt x="184" y="402"/>
                      </a:lnTo>
                      <a:lnTo>
                        <a:pt x="160" y="372"/>
                      </a:lnTo>
                      <a:lnTo>
                        <a:pt x="141" y="338"/>
                      </a:lnTo>
                      <a:lnTo>
                        <a:pt x="128" y="301"/>
                      </a:lnTo>
                      <a:lnTo>
                        <a:pt x="120" y="260"/>
                      </a:lnTo>
                      <a:lnTo>
                        <a:pt x="120" y="2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手繪多邊形 55">
                  <a:extLst>
                    <a:ext uri="{FF2B5EF4-FFF2-40B4-BE49-F238E27FC236}">
                      <a16:creationId xmlns:a16="http://schemas.microsoft.com/office/drawing/2014/main" id="{DAC0E283-F7BC-43F9-80F2-F46A210D7806}"/>
                    </a:ext>
                  </a:extLst>
                </p:cNvPr>
                <p:cNvSpPr/>
                <p:nvPr/>
              </p:nvSpPr>
              <p:spPr>
                <a:xfrm>
                  <a:off x="5881" y="1800"/>
                  <a:ext cx="240" cy="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720" extrusionOk="0">
                      <a:moveTo>
                        <a:pt x="120" y="720"/>
                      </a:moveTo>
                      <a:lnTo>
                        <a:pt x="120" y="720"/>
                      </a:lnTo>
                      <a:lnTo>
                        <a:pt x="96" y="719"/>
                      </a:lnTo>
                      <a:lnTo>
                        <a:pt x="53" y="700"/>
                      </a:lnTo>
                      <a:lnTo>
                        <a:pt x="20" y="667"/>
                      </a:lnTo>
                      <a:lnTo>
                        <a:pt x="1" y="624"/>
                      </a:lnTo>
                      <a:lnTo>
                        <a:pt x="0" y="600"/>
                      </a:lnTo>
                      <a:lnTo>
                        <a:pt x="0" y="120"/>
                      </a:lnTo>
                      <a:lnTo>
                        <a:pt x="1" y="96"/>
                      </a:lnTo>
                      <a:lnTo>
                        <a:pt x="20" y="53"/>
                      </a:lnTo>
                      <a:lnTo>
                        <a:pt x="53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7" y="20"/>
                      </a:lnTo>
                      <a:lnTo>
                        <a:pt x="219" y="53"/>
                      </a:lnTo>
                      <a:lnTo>
                        <a:pt x="239" y="96"/>
                      </a:lnTo>
                      <a:lnTo>
                        <a:pt x="240" y="120"/>
                      </a:lnTo>
                      <a:lnTo>
                        <a:pt x="240" y="600"/>
                      </a:lnTo>
                      <a:lnTo>
                        <a:pt x="239" y="624"/>
                      </a:lnTo>
                      <a:lnTo>
                        <a:pt x="219" y="667"/>
                      </a:lnTo>
                      <a:lnTo>
                        <a:pt x="187" y="700"/>
                      </a:lnTo>
                      <a:lnTo>
                        <a:pt x="144" y="719"/>
                      </a:lnTo>
                      <a:lnTo>
                        <a:pt x="120" y="72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手繪多邊形 56">
                  <a:extLst>
                    <a:ext uri="{FF2B5EF4-FFF2-40B4-BE49-F238E27FC236}">
                      <a16:creationId xmlns:a16="http://schemas.microsoft.com/office/drawing/2014/main" id="{59BC836B-C8B9-4328-B977-7891B1139FC7}"/>
                    </a:ext>
                  </a:extLst>
                </p:cNvPr>
                <p:cNvSpPr/>
                <p:nvPr/>
              </p:nvSpPr>
              <p:spPr>
                <a:xfrm>
                  <a:off x="5761" y="1560"/>
                  <a:ext cx="480" cy="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480" extrusionOk="0">
                      <a:moveTo>
                        <a:pt x="480" y="240"/>
                      </a:moveTo>
                      <a:lnTo>
                        <a:pt x="479" y="265"/>
                      </a:lnTo>
                      <a:lnTo>
                        <a:pt x="469" y="312"/>
                      </a:lnTo>
                      <a:lnTo>
                        <a:pt x="451" y="354"/>
                      </a:lnTo>
                      <a:lnTo>
                        <a:pt x="426" y="392"/>
                      </a:lnTo>
                      <a:lnTo>
                        <a:pt x="392" y="426"/>
                      </a:lnTo>
                      <a:lnTo>
                        <a:pt x="354" y="451"/>
                      </a:lnTo>
                      <a:lnTo>
                        <a:pt x="312" y="469"/>
                      </a:lnTo>
                      <a:lnTo>
                        <a:pt x="265" y="479"/>
                      </a:lnTo>
                      <a:lnTo>
                        <a:pt x="240" y="480"/>
                      </a:lnTo>
                      <a:lnTo>
                        <a:pt x="215" y="479"/>
                      </a:lnTo>
                      <a:lnTo>
                        <a:pt x="168" y="469"/>
                      </a:lnTo>
                      <a:lnTo>
                        <a:pt x="126" y="451"/>
                      </a:lnTo>
                      <a:lnTo>
                        <a:pt x="87" y="426"/>
                      </a:lnTo>
                      <a:lnTo>
                        <a:pt x="54" y="392"/>
                      </a:lnTo>
                      <a:lnTo>
                        <a:pt x="28" y="354"/>
                      </a:lnTo>
                      <a:lnTo>
                        <a:pt x="10" y="312"/>
                      </a:lnTo>
                      <a:lnTo>
                        <a:pt x="1" y="265"/>
                      </a:lnTo>
                      <a:lnTo>
                        <a:pt x="0" y="240"/>
                      </a:lnTo>
                      <a:lnTo>
                        <a:pt x="1" y="215"/>
                      </a:lnTo>
                      <a:lnTo>
                        <a:pt x="10" y="168"/>
                      </a:lnTo>
                      <a:lnTo>
                        <a:pt x="28" y="126"/>
                      </a:lnTo>
                      <a:lnTo>
                        <a:pt x="54" y="88"/>
                      </a:lnTo>
                      <a:lnTo>
                        <a:pt x="87" y="54"/>
                      </a:lnTo>
                      <a:lnTo>
                        <a:pt x="126" y="29"/>
                      </a:lnTo>
                      <a:lnTo>
                        <a:pt x="168" y="11"/>
                      </a:lnTo>
                      <a:lnTo>
                        <a:pt x="215" y="1"/>
                      </a:lnTo>
                      <a:lnTo>
                        <a:pt x="240" y="0"/>
                      </a:lnTo>
                      <a:lnTo>
                        <a:pt x="265" y="1"/>
                      </a:lnTo>
                      <a:lnTo>
                        <a:pt x="312" y="11"/>
                      </a:lnTo>
                      <a:lnTo>
                        <a:pt x="354" y="29"/>
                      </a:lnTo>
                      <a:lnTo>
                        <a:pt x="392" y="54"/>
                      </a:lnTo>
                      <a:lnTo>
                        <a:pt x="426" y="88"/>
                      </a:lnTo>
                      <a:lnTo>
                        <a:pt x="451" y="126"/>
                      </a:lnTo>
                      <a:lnTo>
                        <a:pt x="469" y="168"/>
                      </a:lnTo>
                      <a:lnTo>
                        <a:pt x="479" y="215"/>
                      </a:lnTo>
                      <a:lnTo>
                        <a:pt x="480" y="240"/>
                      </a:lnTo>
                      <a:close/>
                    </a:path>
                  </a:pathLst>
                </a:custGeom>
                <a:solidFill>
                  <a:srgbClr val="FBE9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手繪多邊形 57">
                  <a:extLst>
                    <a:ext uri="{FF2B5EF4-FFF2-40B4-BE49-F238E27FC236}">
                      <a16:creationId xmlns:a16="http://schemas.microsoft.com/office/drawing/2014/main" id="{298987A8-A1EB-494A-BE96-739F7218655D}"/>
                    </a:ext>
                  </a:extLst>
                </p:cNvPr>
                <p:cNvSpPr/>
                <p:nvPr/>
              </p:nvSpPr>
              <p:spPr>
                <a:xfrm>
                  <a:off x="5761" y="1560"/>
                  <a:ext cx="300" cy="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480" extrusionOk="0">
                      <a:moveTo>
                        <a:pt x="120" y="240"/>
                      </a:moveTo>
                      <a:lnTo>
                        <a:pt x="120" y="220"/>
                      </a:lnTo>
                      <a:lnTo>
                        <a:pt x="127" y="179"/>
                      </a:lnTo>
                      <a:lnTo>
                        <a:pt x="140" y="142"/>
                      </a:lnTo>
                      <a:lnTo>
                        <a:pt x="159" y="108"/>
                      </a:lnTo>
                      <a:lnTo>
                        <a:pt x="183" y="78"/>
                      </a:lnTo>
                      <a:lnTo>
                        <a:pt x="212" y="52"/>
                      </a:lnTo>
                      <a:lnTo>
                        <a:pt x="245" y="30"/>
                      </a:lnTo>
                      <a:lnTo>
                        <a:pt x="281" y="14"/>
                      </a:lnTo>
                      <a:lnTo>
                        <a:pt x="300" y="8"/>
                      </a:lnTo>
                      <a:lnTo>
                        <a:pt x="271" y="1"/>
                      </a:lnTo>
                      <a:lnTo>
                        <a:pt x="240" y="0"/>
                      </a:lnTo>
                      <a:lnTo>
                        <a:pt x="215" y="1"/>
                      </a:lnTo>
                      <a:lnTo>
                        <a:pt x="168" y="11"/>
                      </a:lnTo>
                      <a:lnTo>
                        <a:pt x="126" y="29"/>
                      </a:lnTo>
                      <a:lnTo>
                        <a:pt x="87" y="54"/>
                      </a:lnTo>
                      <a:lnTo>
                        <a:pt x="54" y="88"/>
                      </a:lnTo>
                      <a:lnTo>
                        <a:pt x="28" y="126"/>
                      </a:lnTo>
                      <a:lnTo>
                        <a:pt x="10" y="168"/>
                      </a:lnTo>
                      <a:lnTo>
                        <a:pt x="1" y="215"/>
                      </a:lnTo>
                      <a:lnTo>
                        <a:pt x="0" y="240"/>
                      </a:lnTo>
                      <a:lnTo>
                        <a:pt x="1" y="265"/>
                      </a:lnTo>
                      <a:lnTo>
                        <a:pt x="10" y="312"/>
                      </a:lnTo>
                      <a:lnTo>
                        <a:pt x="28" y="354"/>
                      </a:lnTo>
                      <a:lnTo>
                        <a:pt x="54" y="392"/>
                      </a:lnTo>
                      <a:lnTo>
                        <a:pt x="87" y="426"/>
                      </a:lnTo>
                      <a:lnTo>
                        <a:pt x="126" y="451"/>
                      </a:lnTo>
                      <a:lnTo>
                        <a:pt x="168" y="469"/>
                      </a:lnTo>
                      <a:lnTo>
                        <a:pt x="215" y="479"/>
                      </a:lnTo>
                      <a:lnTo>
                        <a:pt x="240" y="480"/>
                      </a:lnTo>
                      <a:lnTo>
                        <a:pt x="271" y="479"/>
                      </a:lnTo>
                      <a:lnTo>
                        <a:pt x="300" y="472"/>
                      </a:lnTo>
                      <a:lnTo>
                        <a:pt x="281" y="466"/>
                      </a:lnTo>
                      <a:lnTo>
                        <a:pt x="245" y="450"/>
                      </a:lnTo>
                      <a:lnTo>
                        <a:pt x="212" y="428"/>
                      </a:lnTo>
                      <a:lnTo>
                        <a:pt x="183" y="402"/>
                      </a:lnTo>
                      <a:lnTo>
                        <a:pt x="159" y="372"/>
                      </a:lnTo>
                      <a:lnTo>
                        <a:pt x="140" y="338"/>
                      </a:lnTo>
                      <a:lnTo>
                        <a:pt x="127" y="301"/>
                      </a:lnTo>
                      <a:lnTo>
                        <a:pt x="120" y="260"/>
                      </a:lnTo>
                      <a:lnTo>
                        <a:pt x="120" y="2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手繪多邊形 58">
                  <a:extLst>
                    <a:ext uri="{FF2B5EF4-FFF2-40B4-BE49-F238E27FC236}">
                      <a16:creationId xmlns:a16="http://schemas.microsoft.com/office/drawing/2014/main" id="{01B189E2-4CBB-46A9-8DC1-EFB56F3EAEF0}"/>
                    </a:ext>
                  </a:extLst>
                </p:cNvPr>
                <p:cNvSpPr/>
                <p:nvPr/>
              </p:nvSpPr>
              <p:spPr>
                <a:xfrm>
                  <a:off x="4680" y="5521"/>
                  <a:ext cx="1201" cy="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1200" extrusionOk="0">
                      <a:moveTo>
                        <a:pt x="1201" y="600"/>
                      </a:moveTo>
                      <a:lnTo>
                        <a:pt x="1201" y="631"/>
                      </a:lnTo>
                      <a:lnTo>
                        <a:pt x="1194" y="691"/>
                      </a:lnTo>
                      <a:lnTo>
                        <a:pt x="1182" y="750"/>
                      </a:lnTo>
                      <a:lnTo>
                        <a:pt x="1165" y="806"/>
                      </a:lnTo>
                      <a:lnTo>
                        <a:pt x="1142" y="860"/>
                      </a:lnTo>
                      <a:lnTo>
                        <a:pt x="1114" y="911"/>
                      </a:lnTo>
                      <a:lnTo>
                        <a:pt x="1064" y="983"/>
                      </a:lnTo>
                      <a:lnTo>
                        <a:pt x="983" y="1063"/>
                      </a:lnTo>
                      <a:lnTo>
                        <a:pt x="911" y="1113"/>
                      </a:lnTo>
                      <a:lnTo>
                        <a:pt x="861" y="1141"/>
                      </a:lnTo>
                      <a:lnTo>
                        <a:pt x="807" y="1164"/>
                      </a:lnTo>
                      <a:lnTo>
                        <a:pt x="751" y="1181"/>
                      </a:lnTo>
                      <a:lnTo>
                        <a:pt x="692" y="1193"/>
                      </a:lnTo>
                      <a:lnTo>
                        <a:pt x="632" y="1200"/>
                      </a:lnTo>
                      <a:lnTo>
                        <a:pt x="601" y="1200"/>
                      </a:lnTo>
                      <a:lnTo>
                        <a:pt x="569" y="1200"/>
                      </a:lnTo>
                      <a:lnTo>
                        <a:pt x="509" y="1193"/>
                      </a:lnTo>
                      <a:lnTo>
                        <a:pt x="451" y="1181"/>
                      </a:lnTo>
                      <a:lnTo>
                        <a:pt x="394" y="1164"/>
                      </a:lnTo>
                      <a:lnTo>
                        <a:pt x="340" y="1141"/>
                      </a:lnTo>
                      <a:lnTo>
                        <a:pt x="290" y="1113"/>
                      </a:lnTo>
                      <a:lnTo>
                        <a:pt x="218" y="1063"/>
                      </a:lnTo>
                      <a:lnTo>
                        <a:pt x="137" y="983"/>
                      </a:lnTo>
                      <a:lnTo>
                        <a:pt x="87" y="911"/>
                      </a:lnTo>
                      <a:lnTo>
                        <a:pt x="59" y="860"/>
                      </a:lnTo>
                      <a:lnTo>
                        <a:pt x="37" y="806"/>
                      </a:lnTo>
                      <a:lnTo>
                        <a:pt x="20" y="750"/>
                      </a:lnTo>
                      <a:lnTo>
                        <a:pt x="8" y="691"/>
                      </a:lnTo>
                      <a:lnTo>
                        <a:pt x="0" y="631"/>
                      </a:lnTo>
                      <a:lnTo>
                        <a:pt x="0" y="600"/>
                      </a:lnTo>
                      <a:lnTo>
                        <a:pt x="0" y="569"/>
                      </a:lnTo>
                      <a:lnTo>
                        <a:pt x="8" y="509"/>
                      </a:lnTo>
                      <a:lnTo>
                        <a:pt x="20" y="450"/>
                      </a:lnTo>
                      <a:lnTo>
                        <a:pt x="37" y="393"/>
                      </a:lnTo>
                      <a:lnTo>
                        <a:pt x="59" y="339"/>
                      </a:lnTo>
                      <a:lnTo>
                        <a:pt x="87" y="289"/>
                      </a:lnTo>
                      <a:lnTo>
                        <a:pt x="137" y="217"/>
                      </a:lnTo>
                      <a:lnTo>
                        <a:pt x="218" y="137"/>
                      </a:lnTo>
                      <a:lnTo>
                        <a:pt x="290" y="86"/>
                      </a:lnTo>
                      <a:lnTo>
                        <a:pt x="340" y="58"/>
                      </a:lnTo>
                      <a:lnTo>
                        <a:pt x="394" y="36"/>
                      </a:lnTo>
                      <a:lnTo>
                        <a:pt x="451" y="19"/>
                      </a:lnTo>
                      <a:lnTo>
                        <a:pt x="509" y="7"/>
                      </a:lnTo>
                      <a:lnTo>
                        <a:pt x="569" y="0"/>
                      </a:lnTo>
                      <a:lnTo>
                        <a:pt x="601" y="0"/>
                      </a:lnTo>
                      <a:lnTo>
                        <a:pt x="632" y="0"/>
                      </a:lnTo>
                      <a:lnTo>
                        <a:pt x="692" y="7"/>
                      </a:lnTo>
                      <a:lnTo>
                        <a:pt x="751" y="19"/>
                      </a:lnTo>
                      <a:lnTo>
                        <a:pt x="807" y="36"/>
                      </a:lnTo>
                      <a:lnTo>
                        <a:pt x="861" y="58"/>
                      </a:lnTo>
                      <a:lnTo>
                        <a:pt x="911" y="86"/>
                      </a:lnTo>
                      <a:lnTo>
                        <a:pt x="983" y="137"/>
                      </a:lnTo>
                      <a:lnTo>
                        <a:pt x="1064" y="217"/>
                      </a:lnTo>
                      <a:lnTo>
                        <a:pt x="1114" y="289"/>
                      </a:lnTo>
                      <a:lnTo>
                        <a:pt x="1142" y="339"/>
                      </a:lnTo>
                      <a:lnTo>
                        <a:pt x="1165" y="393"/>
                      </a:lnTo>
                      <a:lnTo>
                        <a:pt x="1182" y="450"/>
                      </a:lnTo>
                      <a:lnTo>
                        <a:pt x="1194" y="509"/>
                      </a:lnTo>
                      <a:lnTo>
                        <a:pt x="1201" y="569"/>
                      </a:lnTo>
                      <a:lnTo>
                        <a:pt x="1201" y="600"/>
                      </a:lnTo>
                      <a:close/>
                    </a:path>
                  </a:pathLst>
                </a:custGeom>
                <a:solidFill>
                  <a:srgbClr val="B2A1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手繪多邊形 59">
                  <a:extLst>
                    <a:ext uri="{FF2B5EF4-FFF2-40B4-BE49-F238E27FC236}">
                      <a16:creationId xmlns:a16="http://schemas.microsoft.com/office/drawing/2014/main" id="{3832FFA4-AE8F-4A61-964B-D189D6F74D5F}"/>
                    </a:ext>
                  </a:extLst>
                </p:cNvPr>
                <p:cNvSpPr/>
                <p:nvPr/>
              </p:nvSpPr>
              <p:spPr>
                <a:xfrm>
                  <a:off x="4921" y="5761"/>
                  <a:ext cx="720" cy="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" h="720" extrusionOk="0">
                      <a:moveTo>
                        <a:pt x="720" y="360"/>
                      </a:moveTo>
                      <a:lnTo>
                        <a:pt x="718" y="397"/>
                      </a:lnTo>
                      <a:lnTo>
                        <a:pt x="704" y="467"/>
                      </a:lnTo>
                      <a:lnTo>
                        <a:pt x="676" y="531"/>
                      </a:lnTo>
                      <a:lnTo>
                        <a:pt x="638" y="589"/>
                      </a:lnTo>
                      <a:lnTo>
                        <a:pt x="589" y="638"/>
                      </a:lnTo>
                      <a:lnTo>
                        <a:pt x="531" y="677"/>
                      </a:lnTo>
                      <a:lnTo>
                        <a:pt x="466" y="704"/>
                      </a:lnTo>
                      <a:lnTo>
                        <a:pt x="397" y="719"/>
                      </a:lnTo>
                      <a:lnTo>
                        <a:pt x="360" y="720"/>
                      </a:lnTo>
                      <a:lnTo>
                        <a:pt x="322" y="719"/>
                      </a:lnTo>
                      <a:lnTo>
                        <a:pt x="253" y="704"/>
                      </a:lnTo>
                      <a:lnTo>
                        <a:pt x="188" y="677"/>
                      </a:lnTo>
                      <a:lnTo>
                        <a:pt x="130" y="638"/>
                      </a:lnTo>
                      <a:lnTo>
                        <a:pt x="81" y="589"/>
                      </a:lnTo>
                      <a:lnTo>
                        <a:pt x="43" y="531"/>
                      </a:lnTo>
                      <a:lnTo>
                        <a:pt x="15" y="467"/>
                      </a:lnTo>
                      <a:lnTo>
                        <a:pt x="1" y="397"/>
                      </a:lnTo>
                      <a:lnTo>
                        <a:pt x="0" y="360"/>
                      </a:lnTo>
                      <a:lnTo>
                        <a:pt x="1" y="323"/>
                      </a:lnTo>
                      <a:lnTo>
                        <a:pt x="15" y="253"/>
                      </a:lnTo>
                      <a:lnTo>
                        <a:pt x="43" y="188"/>
                      </a:lnTo>
                      <a:lnTo>
                        <a:pt x="81" y="131"/>
                      </a:lnTo>
                      <a:lnTo>
                        <a:pt x="130" y="81"/>
                      </a:lnTo>
                      <a:lnTo>
                        <a:pt x="188" y="43"/>
                      </a:lnTo>
                      <a:lnTo>
                        <a:pt x="253" y="15"/>
                      </a:lnTo>
                      <a:lnTo>
                        <a:pt x="322" y="1"/>
                      </a:lnTo>
                      <a:lnTo>
                        <a:pt x="360" y="0"/>
                      </a:lnTo>
                      <a:lnTo>
                        <a:pt x="397" y="1"/>
                      </a:lnTo>
                      <a:lnTo>
                        <a:pt x="466" y="15"/>
                      </a:lnTo>
                      <a:lnTo>
                        <a:pt x="531" y="43"/>
                      </a:lnTo>
                      <a:lnTo>
                        <a:pt x="589" y="81"/>
                      </a:lnTo>
                      <a:lnTo>
                        <a:pt x="638" y="131"/>
                      </a:lnTo>
                      <a:lnTo>
                        <a:pt x="676" y="188"/>
                      </a:lnTo>
                      <a:lnTo>
                        <a:pt x="704" y="253"/>
                      </a:lnTo>
                      <a:lnTo>
                        <a:pt x="718" y="323"/>
                      </a:lnTo>
                      <a:lnTo>
                        <a:pt x="720" y="360"/>
                      </a:lnTo>
                      <a:close/>
                    </a:path>
                  </a:pathLst>
                </a:custGeom>
                <a:solidFill>
                  <a:srgbClr val="FFC8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手繪多邊形 60">
                  <a:extLst>
                    <a:ext uri="{FF2B5EF4-FFF2-40B4-BE49-F238E27FC236}">
                      <a16:creationId xmlns:a16="http://schemas.microsoft.com/office/drawing/2014/main" id="{2B59BCB3-692C-4417-B0C6-4BAD95156EB4}"/>
                    </a:ext>
                  </a:extLst>
                </p:cNvPr>
                <p:cNvSpPr/>
                <p:nvPr/>
              </p:nvSpPr>
              <p:spPr>
                <a:xfrm>
                  <a:off x="4921" y="5761"/>
                  <a:ext cx="480" cy="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720" extrusionOk="0">
                      <a:moveTo>
                        <a:pt x="240" y="360"/>
                      </a:moveTo>
                      <a:lnTo>
                        <a:pt x="241" y="331"/>
                      </a:lnTo>
                      <a:lnTo>
                        <a:pt x="249" y="275"/>
                      </a:lnTo>
                      <a:lnTo>
                        <a:pt x="267" y="222"/>
                      </a:lnTo>
                      <a:lnTo>
                        <a:pt x="292" y="173"/>
                      </a:lnTo>
                      <a:lnTo>
                        <a:pt x="324" y="129"/>
                      </a:lnTo>
                      <a:lnTo>
                        <a:pt x="362" y="91"/>
                      </a:lnTo>
                      <a:lnTo>
                        <a:pt x="405" y="57"/>
                      </a:lnTo>
                      <a:lnTo>
                        <a:pt x="453" y="32"/>
                      </a:lnTo>
                      <a:lnTo>
                        <a:pt x="480" y="21"/>
                      </a:lnTo>
                      <a:lnTo>
                        <a:pt x="451" y="12"/>
                      </a:lnTo>
                      <a:lnTo>
                        <a:pt x="391" y="1"/>
                      </a:lnTo>
                      <a:lnTo>
                        <a:pt x="360" y="0"/>
                      </a:lnTo>
                      <a:lnTo>
                        <a:pt x="322" y="1"/>
                      </a:lnTo>
                      <a:lnTo>
                        <a:pt x="253" y="15"/>
                      </a:lnTo>
                      <a:lnTo>
                        <a:pt x="188" y="43"/>
                      </a:lnTo>
                      <a:lnTo>
                        <a:pt x="130" y="81"/>
                      </a:lnTo>
                      <a:lnTo>
                        <a:pt x="81" y="131"/>
                      </a:lnTo>
                      <a:lnTo>
                        <a:pt x="43" y="188"/>
                      </a:lnTo>
                      <a:lnTo>
                        <a:pt x="15" y="253"/>
                      </a:lnTo>
                      <a:lnTo>
                        <a:pt x="1" y="323"/>
                      </a:lnTo>
                      <a:lnTo>
                        <a:pt x="0" y="360"/>
                      </a:lnTo>
                      <a:lnTo>
                        <a:pt x="1" y="397"/>
                      </a:lnTo>
                      <a:lnTo>
                        <a:pt x="15" y="467"/>
                      </a:lnTo>
                      <a:lnTo>
                        <a:pt x="43" y="531"/>
                      </a:lnTo>
                      <a:lnTo>
                        <a:pt x="81" y="589"/>
                      </a:lnTo>
                      <a:lnTo>
                        <a:pt x="130" y="638"/>
                      </a:lnTo>
                      <a:lnTo>
                        <a:pt x="188" y="677"/>
                      </a:lnTo>
                      <a:lnTo>
                        <a:pt x="253" y="704"/>
                      </a:lnTo>
                      <a:lnTo>
                        <a:pt x="322" y="719"/>
                      </a:lnTo>
                      <a:lnTo>
                        <a:pt x="360" y="720"/>
                      </a:lnTo>
                      <a:lnTo>
                        <a:pt x="391" y="719"/>
                      </a:lnTo>
                      <a:lnTo>
                        <a:pt x="451" y="708"/>
                      </a:lnTo>
                      <a:lnTo>
                        <a:pt x="480" y="698"/>
                      </a:lnTo>
                      <a:lnTo>
                        <a:pt x="453" y="687"/>
                      </a:lnTo>
                      <a:lnTo>
                        <a:pt x="405" y="662"/>
                      </a:lnTo>
                      <a:lnTo>
                        <a:pt x="362" y="629"/>
                      </a:lnTo>
                      <a:lnTo>
                        <a:pt x="324" y="590"/>
                      </a:lnTo>
                      <a:lnTo>
                        <a:pt x="292" y="547"/>
                      </a:lnTo>
                      <a:lnTo>
                        <a:pt x="267" y="498"/>
                      </a:lnTo>
                      <a:lnTo>
                        <a:pt x="249" y="445"/>
                      </a:lnTo>
                      <a:lnTo>
                        <a:pt x="241" y="389"/>
                      </a:lnTo>
                      <a:lnTo>
                        <a:pt x="240" y="360"/>
                      </a:lnTo>
                      <a:close/>
                    </a:path>
                  </a:pathLst>
                </a:custGeom>
                <a:solidFill>
                  <a:srgbClr val="FFB44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" name="手繪多邊形 61">
                  <a:extLst>
                    <a:ext uri="{FF2B5EF4-FFF2-40B4-BE49-F238E27FC236}">
                      <a16:creationId xmlns:a16="http://schemas.microsoft.com/office/drawing/2014/main" id="{0973C2B8-10E9-44DA-955C-2B0C51FFE210}"/>
                    </a:ext>
                  </a:extLst>
                </p:cNvPr>
                <p:cNvSpPr/>
                <p:nvPr/>
              </p:nvSpPr>
              <p:spPr>
                <a:xfrm>
                  <a:off x="5281" y="5881"/>
                  <a:ext cx="240" cy="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240" extrusionOk="0">
                      <a:moveTo>
                        <a:pt x="240" y="120"/>
                      </a:moveTo>
                      <a:lnTo>
                        <a:pt x="238" y="144"/>
                      </a:lnTo>
                      <a:lnTo>
                        <a:pt x="219" y="187"/>
                      </a:lnTo>
                      <a:lnTo>
                        <a:pt x="187" y="219"/>
                      </a:lnTo>
                      <a:lnTo>
                        <a:pt x="144" y="239"/>
                      </a:lnTo>
                      <a:lnTo>
                        <a:pt x="120" y="240"/>
                      </a:lnTo>
                      <a:lnTo>
                        <a:pt x="96" y="239"/>
                      </a:lnTo>
                      <a:lnTo>
                        <a:pt x="52" y="219"/>
                      </a:lnTo>
                      <a:lnTo>
                        <a:pt x="20" y="187"/>
                      </a:lnTo>
                      <a:lnTo>
                        <a:pt x="1" y="144"/>
                      </a:lnTo>
                      <a:lnTo>
                        <a:pt x="0" y="120"/>
                      </a:lnTo>
                      <a:lnTo>
                        <a:pt x="1" y="96"/>
                      </a:lnTo>
                      <a:lnTo>
                        <a:pt x="20" y="53"/>
                      </a:lnTo>
                      <a:lnTo>
                        <a:pt x="52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7" y="20"/>
                      </a:lnTo>
                      <a:lnTo>
                        <a:pt x="219" y="53"/>
                      </a:lnTo>
                      <a:lnTo>
                        <a:pt x="238" y="96"/>
                      </a:lnTo>
                      <a:lnTo>
                        <a:pt x="240" y="120"/>
                      </a:lnTo>
                      <a:close/>
                    </a:path>
                  </a:pathLst>
                </a:custGeom>
                <a:solidFill>
                  <a:srgbClr val="FFF0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手繪多邊形 62">
                  <a:extLst>
                    <a:ext uri="{FF2B5EF4-FFF2-40B4-BE49-F238E27FC236}">
                      <a16:creationId xmlns:a16="http://schemas.microsoft.com/office/drawing/2014/main" id="{3B49F675-AA37-4FDA-AF05-D6B1A670F506}"/>
                    </a:ext>
                  </a:extLst>
                </p:cNvPr>
                <p:cNvSpPr/>
                <p:nvPr/>
              </p:nvSpPr>
              <p:spPr>
                <a:xfrm>
                  <a:off x="4680" y="5161"/>
                  <a:ext cx="1201" cy="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240" extrusionOk="0">
                      <a:moveTo>
                        <a:pt x="961" y="240"/>
                      </a:moveTo>
                      <a:lnTo>
                        <a:pt x="241" y="240"/>
                      </a:lnTo>
                      <a:lnTo>
                        <a:pt x="215" y="238"/>
                      </a:lnTo>
                      <a:lnTo>
                        <a:pt x="169" y="229"/>
                      </a:lnTo>
                      <a:lnTo>
                        <a:pt x="127" y="211"/>
                      </a:lnTo>
                      <a:lnTo>
                        <a:pt x="88" y="186"/>
                      </a:lnTo>
                      <a:lnTo>
                        <a:pt x="55" y="152"/>
                      </a:lnTo>
                      <a:lnTo>
                        <a:pt x="29" y="114"/>
                      </a:lnTo>
                      <a:lnTo>
                        <a:pt x="11" y="72"/>
                      </a:lnTo>
                      <a:lnTo>
                        <a:pt x="2" y="2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201" y="0"/>
                      </a:lnTo>
                      <a:lnTo>
                        <a:pt x="1201" y="0"/>
                      </a:lnTo>
                      <a:lnTo>
                        <a:pt x="1200" y="25"/>
                      </a:lnTo>
                      <a:lnTo>
                        <a:pt x="1190" y="72"/>
                      </a:lnTo>
                      <a:lnTo>
                        <a:pt x="1172" y="114"/>
                      </a:lnTo>
                      <a:lnTo>
                        <a:pt x="1147" y="152"/>
                      </a:lnTo>
                      <a:lnTo>
                        <a:pt x="1113" y="186"/>
                      </a:lnTo>
                      <a:lnTo>
                        <a:pt x="1075" y="211"/>
                      </a:lnTo>
                      <a:lnTo>
                        <a:pt x="1033" y="229"/>
                      </a:lnTo>
                      <a:lnTo>
                        <a:pt x="986" y="238"/>
                      </a:lnTo>
                      <a:lnTo>
                        <a:pt x="961" y="2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手繪多邊形 63">
                  <a:extLst>
                    <a:ext uri="{FF2B5EF4-FFF2-40B4-BE49-F238E27FC236}">
                      <a16:creationId xmlns:a16="http://schemas.microsoft.com/office/drawing/2014/main" id="{25D78E8F-9710-46D0-AF05-269E157139D0}"/>
                    </a:ext>
                  </a:extLst>
                </p:cNvPr>
                <p:cNvSpPr/>
                <p:nvPr/>
              </p:nvSpPr>
              <p:spPr>
                <a:xfrm>
                  <a:off x="6121" y="5881"/>
                  <a:ext cx="240" cy="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480" extrusionOk="0">
                      <a:moveTo>
                        <a:pt x="120" y="480"/>
                      </a:moveTo>
                      <a:lnTo>
                        <a:pt x="120" y="480"/>
                      </a:lnTo>
                      <a:lnTo>
                        <a:pt x="96" y="479"/>
                      </a:lnTo>
                      <a:lnTo>
                        <a:pt x="53" y="459"/>
                      </a:lnTo>
                      <a:lnTo>
                        <a:pt x="20" y="427"/>
                      </a:lnTo>
                      <a:lnTo>
                        <a:pt x="1" y="384"/>
                      </a:lnTo>
                      <a:lnTo>
                        <a:pt x="0" y="360"/>
                      </a:lnTo>
                      <a:lnTo>
                        <a:pt x="0" y="120"/>
                      </a:lnTo>
                      <a:lnTo>
                        <a:pt x="1" y="96"/>
                      </a:lnTo>
                      <a:lnTo>
                        <a:pt x="20" y="53"/>
                      </a:lnTo>
                      <a:lnTo>
                        <a:pt x="53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7" y="20"/>
                      </a:lnTo>
                      <a:lnTo>
                        <a:pt x="219" y="53"/>
                      </a:lnTo>
                      <a:lnTo>
                        <a:pt x="239" y="96"/>
                      </a:lnTo>
                      <a:lnTo>
                        <a:pt x="240" y="120"/>
                      </a:lnTo>
                      <a:lnTo>
                        <a:pt x="240" y="360"/>
                      </a:lnTo>
                      <a:lnTo>
                        <a:pt x="239" y="384"/>
                      </a:lnTo>
                      <a:lnTo>
                        <a:pt x="219" y="427"/>
                      </a:lnTo>
                      <a:lnTo>
                        <a:pt x="187" y="459"/>
                      </a:lnTo>
                      <a:lnTo>
                        <a:pt x="144" y="479"/>
                      </a:lnTo>
                      <a:lnTo>
                        <a:pt x="120" y="480"/>
                      </a:lnTo>
                      <a:close/>
                    </a:path>
                  </a:pathLst>
                </a:custGeom>
                <a:solidFill>
                  <a:srgbClr val="B2A1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手繪多邊形 64">
                  <a:extLst>
                    <a:ext uri="{FF2B5EF4-FFF2-40B4-BE49-F238E27FC236}">
                      <a16:creationId xmlns:a16="http://schemas.microsoft.com/office/drawing/2014/main" id="{CAD88819-8556-463A-9893-4A6BDA130C13}"/>
                    </a:ext>
                  </a:extLst>
                </p:cNvPr>
                <p:cNvSpPr/>
                <p:nvPr/>
              </p:nvSpPr>
              <p:spPr>
                <a:xfrm>
                  <a:off x="6121" y="5881"/>
                  <a:ext cx="240" cy="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240" extrusionOk="0">
                      <a:moveTo>
                        <a:pt x="120" y="240"/>
                      </a:moveTo>
                      <a:lnTo>
                        <a:pt x="120" y="240"/>
                      </a:lnTo>
                      <a:lnTo>
                        <a:pt x="96" y="239"/>
                      </a:lnTo>
                      <a:lnTo>
                        <a:pt x="53" y="219"/>
                      </a:lnTo>
                      <a:lnTo>
                        <a:pt x="20" y="187"/>
                      </a:lnTo>
                      <a:lnTo>
                        <a:pt x="1" y="144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1" y="96"/>
                      </a:lnTo>
                      <a:lnTo>
                        <a:pt x="20" y="53"/>
                      </a:lnTo>
                      <a:lnTo>
                        <a:pt x="53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7" y="20"/>
                      </a:lnTo>
                      <a:lnTo>
                        <a:pt x="219" y="53"/>
                      </a:lnTo>
                      <a:lnTo>
                        <a:pt x="239" y="96"/>
                      </a:lnTo>
                      <a:lnTo>
                        <a:pt x="240" y="120"/>
                      </a:lnTo>
                      <a:lnTo>
                        <a:pt x="240" y="120"/>
                      </a:lnTo>
                      <a:lnTo>
                        <a:pt x="239" y="144"/>
                      </a:lnTo>
                      <a:lnTo>
                        <a:pt x="219" y="187"/>
                      </a:lnTo>
                      <a:lnTo>
                        <a:pt x="187" y="219"/>
                      </a:lnTo>
                      <a:lnTo>
                        <a:pt x="144" y="239"/>
                      </a:lnTo>
                      <a:lnTo>
                        <a:pt x="120" y="240"/>
                      </a:lnTo>
                      <a:close/>
                    </a:path>
                  </a:pathLst>
                </a:custGeom>
                <a:solidFill>
                  <a:srgbClr val="00D2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" name="手繪多邊形 65">
                  <a:extLst>
                    <a:ext uri="{FF2B5EF4-FFF2-40B4-BE49-F238E27FC236}">
                      <a16:creationId xmlns:a16="http://schemas.microsoft.com/office/drawing/2014/main" id="{16B51B49-13ED-43CE-8305-DA32EE20B4F5}"/>
                    </a:ext>
                  </a:extLst>
                </p:cNvPr>
                <p:cNvSpPr/>
                <p:nvPr/>
              </p:nvSpPr>
              <p:spPr>
                <a:xfrm>
                  <a:off x="4200" y="5881"/>
                  <a:ext cx="240" cy="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480" extrusionOk="0">
                      <a:moveTo>
                        <a:pt x="120" y="480"/>
                      </a:moveTo>
                      <a:lnTo>
                        <a:pt x="120" y="480"/>
                      </a:lnTo>
                      <a:lnTo>
                        <a:pt x="96" y="479"/>
                      </a:lnTo>
                      <a:lnTo>
                        <a:pt x="53" y="459"/>
                      </a:lnTo>
                      <a:lnTo>
                        <a:pt x="21" y="427"/>
                      </a:lnTo>
                      <a:lnTo>
                        <a:pt x="2" y="384"/>
                      </a:lnTo>
                      <a:lnTo>
                        <a:pt x="0" y="360"/>
                      </a:lnTo>
                      <a:lnTo>
                        <a:pt x="0" y="120"/>
                      </a:lnTo>
                      <a:lnTo>
                        <a:pt x="2" y="96"/>
                      </a:lnTo>
                      <a:lnTo>
                        <a:pt x="21" y="53"/>
                      </a:lnTo>
                      <a:lnTo>
                        <a:pt x="53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8" y="20"/>
                      </a:lnTo>
                      <a:lnTo>
                        <a:pt x="220" y="53"/>
                      </a:lnTo>
                      <a:lnTo>
                        <a:pt x="239" y="96"/>
                      </a:lnTo>
                      <a:lnTo>
                        <a:pt x="240" y="120"/>
                      </a:lnTo>
                      <a:lnTo>
                        <a:pt x="240" y="360"/>
                      </a:lnTo>
                      <a:lnTo>
                        <a:pt x="239" y="384"/>
                      </a:lnTo>
                      <a:lnTo>
                        <a:pt x="220" y="427"/>
                      </a:lnTo>
                      <a:lnTo>
                        <a:pt x="188" y="459"/>
                      </a:lnTo>
                      <a:lnTo>
                        <a:pt x="144" y="479"/>
                      </a:lnTo>
                      <a:lnTo>
                        <a:pt x="120" y="480"/>
                      </a:lnTo>
                      <a:close/>
                    </a:path>
                  </a:pathLst>
                </a:custGeom>
                <a:solidFill>
                  <a:srgbClr val="B2A1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" name="手繪多邊形 66">
                  <a:extLst>
                    <a:ext uri="{FF2B5EF4-FFF2-40B4-BE49-F238E27FC236}">
                      <a16:creationId xmlns:a16="http://schemas.microsoft.com/office/drawing/2014/main" id="{D35F3C4A-D822-4BE0-9775-E1ED4C7D1FF5}"/>
                    </a:ext>
                  </a:extLst>
                </p:cNvPr>
                <p:cNvSpPr/>
                <p:nvPr/>
              </p:nvSpPr>
              <p:spPr>
                <a:xfrm>
                  <a:off x="4200" y="5881"/>
                  <a:ext cx="240" cy="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240" extrusionOk="0">
                      <a:moveTo>
                        <a:pt x="120" y="240"/>
                      </a:moveTo>
                      <a:lnTo>
                        <a:pt x="120" y="240"/>
                      </a:lnTo>
                      <a:lnTo>
                        <a:pt x="96" y="239"/>
                      </a:lnTo>
                      <a:lnTo>
                        <a:pt x="53" y="219"/>
                      </a:lnTo>
                      <a:lnTo>
                        <a:pt x="21" y="187"/>
                      </a:lnTo>
                      <a:lnTo>
                        <a:pt x="2" y="144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2" y="96"/>
                      </a:lnTo>
                      <a:lnTo>
                        <a:pt x="21" y="53"/>
                      </a:lnTo>
                      <a:lnTo>
                        <a:pt x="53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8" y="20"/>
                      </a:lnTo>
                      <a:lnTo>
                        <a:pt x="220" y="53"/>
                      </a:lnTo>
                      <a:lnTo>
                        <a:pt x="239" y="96"/>
                      </a:lnTo>
                      <a:lnTo>
                        <a:pt x="240" y="120"/>
                      </a:lnTo>
                      <a:lnTo>
                        <a:pt x="240" y="120"/>
                      </a:lnTo>
                      <a:lnTo>
                        <a:pt x="239" y="144"/>
                      </a:lnTo>
                      <a:lnTo>
                        <a:pt x="220" y="187"/>
                      </a:lnTo>
                      <a:lnTo>
                        <a:pt x="188" y="219"/>
                      </a:lnTo>
                      <a:lnTo>
                        <a:pt x="144" y="239"/>
                      </a:lnTo>
                      <a:lnTo>
                        <a:pt x="120" y="240"/>
                      </a:lnTo>
                      <a:close/>
                    </a:path>
                  </a:pathLst>
                </a:custGeom>
                <a:solidFill>
                  <a:srgbClr val="E150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手繪多邊形 67">
                  <a:extLst>
                    <a:ext uri="{FF2B5EF4-FFF2-40B4-BE49-F238E27FC236}">
                      <a16:creationId xmlns:a16="http://schemas.microsoft.com/office/drawing/2014/main" id="{A697CF73-57DF-42C2-8B38-66364903D054}"/>
                    </a:ext>
                  </a:extLst>
                </p:cNvPr>
                <p:cNvSpPr/>
                <p:nvPr/>
              </p:nvSpPr>
              <p:spPr>
                <a:xfrm>
                  <a:off x="3840" y="8041"/>
                  <a:ext cx="1201" cy="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480" extrusionOk="0">
                      <a:moveTo>
                        <a:pt x="120" y="480"/>
                      </a:moveTo>
                      <a:lnTo>
                        <a:pt x="1081" y="480"/>
                      </a:lnTo>
                      <a:lnTo>
                        <a:pt x="1105" y="479"/>
                      </a:lnTo>
                      <a:lnTo>
                        <a:pt x="1148" y="460"/>
                      </a:lnTo>
                      <a:lnTo>
                        <a:pt x="1180" y="427"/>
                      </a:lnTo>
                      <a:lnTo>
                        <a:pt x="1199" y="384"/>
                      </a:lnTo>
                      <a:lnTo>
                        <a:pt x="1201" y="360"/>
                      </a:lnTo>
                      <a:lnTo>
                        <a:pt x="1201" y="120"/>
                      </a:lnTo>
                      <a:lnTo>
                        <a:pt x="1199" y="96"/>
                      </a:lnTo>
                      <a:lnTo>
                        <a:pt x="1180" y="53"/>
                      </a:lnTo>
                      <a:lnTo>
                        <a:pt x="1148" y="21"/>
                      </a:lnTo>
                      <a:lnTo>
                        <a:pt x="1105" y="1"/>
                      </a:lnTo>
                      <a:lnTo>
                        <a:pt x="1081" y="0"/>
                      </a:lnTo>
                      <a:lnTo>
                        <a:pt x="798" y="0"/>
                      </a:lnTo>
                      <a:lnTo>
                        <a:pt x="760" y="1"/>
                      </a:lnTo>
                      <a:lnTo>
                        <a:pt x="683" y="13"/>
                      </a:lnTo>
                      <a:lnTo>
                        <a:pt x="646" y="25"/>
                      </a:lnTo>
                      <a:lnTo>
                        <a:pt x="82" y="213"/>
                      </a:lnTo>
                      <a:lnTo>
                        <a:pt x="64" y="220"/>
                      </a:lnTo>
                      <a:lnTo>
                        <a:pt x="35" y="243"/>
                      </a:lnTo>
                      <a:lnTo>
                        <a:pt x="14" y="273"/>
                      </a:lnTo>
                      <a:lnTo>
                        <a:pt x="2" y="307"/>
                      </a:lnTo>
                      <a:lnTo>
                        <a:pt x="0" y="327"/>
                      </a:lnTo>
                      <a:lnTo>
                        <a:pt x="0" y="360"/>
                      </a:lnTo>
                      <a:lnTo>
                        <a:pt x="2" y="384"/>
                      </a:lnTo>
                      <a:lnTo>
                        <a:pt x="21" y="427"/>
                      </a:lnTo>
                      <a:lnTo>
                        <a:pt x="53" y="460"/>
                      </a:lnTo>
                      <a:lnTo>
                        <a:pt x="96" y="479"/>
                      </a:lnTo>
                      <a:lnTo>
                        <a:pt x="120" y="48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1" name="左右括弧 68">
              <a:extLst>
                <a:ext uri="{FF2B5EF4-FFF2-40B4-BE49-F238E27FC236}">
                  <a16:creationId xmlns:a16="http://schemas.microsoft.com/office/drawing/2014/main" id="{534C313E-CAED-4D34-9600-10A577DCE41E}"/>
                </a:ext>
              </a:extLst>
            </p:cNvPr>
            <p:cNvSpPr/>
            <p:nvPr/>
          </p:nvSpPr>
          <p:spPr>
            <a:xfrm rot="5400000">
              <a:off x="8074685" y="3019201"/>
              <a:ext cx="1975658" cy="1449651"/>
            </a:xfrm>
            <a:prstGeom prst="bracketPair">
              <a:avLst>
                <a:gd name="adj" fmla="val 31602"/>
              </a:avLst>
            </a:prstGeom>
            <a:ln w="76200">
              <a:solidFill>
                <a:schemeClr val="accent4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4D5B051-D4F9-4410-81E1-ECA685A46965}"/>
                </a:ext>
              </a:extLst>
            </p:cNvPr>
            <p:cNvSpPr txBox="1"/>
            <p:nvPr/>
          </p:nvSpPr>
          <p:spPr>
            <a:xfrm>
              <a:off x="6737987" y="1838996"/>
              <a:ext cx="9364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Agent</a:t>
              </a:r>
              <a:endParaRPr lang="zh-TW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DDA8113A-02E0-4BF6-B75E-CFCB9A6DEFFD}"/>
                </a:ext>
              </a:extLst>
            </p:cNvPr>
            <p:cNvSpPr txBox="1"/>
            <p:nvPr/>
          </p:nvSpPr>
          <p:spPr>
            <a:xfrm>
              <a:off x="9936912" y="1874824"/>
              <a:ext cx="17892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Environment</a:t>
              </a:r>
              <a:endParaRPr lang="zh-TW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字方塊 13">
                  <a:extLst>
                    <a:ext uri="{FF2B5EF4-FFF2-40B4-BE49-F238E27FC236}">
                      <a16:creationId xmlns:a16="http://schemas.microsoft.com/office/drawing/2014/main" id="{FB0577F8-CE56-4B20-9910-31B8FF2C56B6}"/>
                    </a:ext>
                  </a:extLst>
                </p:cNvPr>
                <p:cNvSpPr txBox="1"/>
                <p:nvPr/>
              </p:nvSpPr>
              <p:spPr>
                <a:xfrm>
                  <a:off x="7911509" y="4895600"/>
                  <a:ext cx="2722474" cy="3790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Get Reward </a:t>
                  </a:r>
                  <a14:m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</m:oMath>
                  </a14:m>
                  <a:r>
                    <a:rPr lang="en-US" altLang="zh-TW" sz="1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new state </a:t>
                  </a:r>
                  <a14:m>
                    <m:oMath xmlns:m="http://schemas.openxmlformats.org/officeDocument/2006/math">
                      <m:r>
                        <a:rPr lang="en-US" altLang="zh-TW" sz="1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a14:m>
                  <a:endParaRPr lang="zh-TW" altLang="en-US" sz="1600" b="1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文字方塊 13">
                  <a:extLst>
                    <a:ext uri="{FF2B5EF4-FFF2-40B4-BE49-F238E27FC236}">
                      <a16:creationId xmlns:a16="http://schemas.microsoft.com/office/drawing/2014/main" id="{FB0577F8-CE56-4B20-9910-31B8FF2C56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1509" y="4895600"/>
                  <a:ext cx="2722474" cy="379038"/>
                </a:xfrm>
                <a:prstGeom prst="rect">
                  <a:avLst/>
                </a:prstGeom>
                <a:blipFill>
                  <a:blip r:embed="rId4"/>
                  <a:stretch>
                    <a:fillRect l="-1253" t="-357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字方塊 14">
                  <a:extLst>
                    <a:ext uri="{FF2B5EF4-FFF2-40B4-BE49-F238E27FC236}">
                      <a16:creationId xmlns:a16="http://schemas.microsoft.com/office/drawing/2014/main" id="{DF1B15FD-AC4D-4F53-927E-E8315B7F73D8}"/>
                    </a:ext>
                  </a:extLst>
                </p:cNvPr>
                <p:cNvSpPr txBox="1"/>
                <p:nvPr/>
              </p:nvSpPr>
              <p:spPr>
                <a:xfrm>
                  <a:off x="7780401" y="2327634"/>
                  <a:ext cx="2665044" cy="3790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From state </a:t>
                  </a:r>
                  <a14:m>
                    <m:oMath xmlns:m="http://schemas.openxmlformats.org/officeDocument/2006/math">
                      <m:r>
                        <a:rPr lang="en-US" altLang="zh-TW" sz="1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</m:oMath>
                  </a14:m>
                  <a:r>
                    <a:rPr lang="en-US" altLang="zh-TW" sz="1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take action </a:t>
                  </a:r>
                  <a14:m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</m:oMath>
                  </a14:m>
                  <a:endParaRPr lang="zh-TW" altLang="en-US" sz="1600" b="1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文字方塊 14">
                  <a:extLst>
                    <a:ext uri="{FF2B5EF4-FFF2-40B4-BE49-F238E27FC236}">
                      <a16:creationId xmlns:a16="http://schemas.microsoft.com/office/drawing/2014/main" id="{DF1B15FD-AC4D-4F53-927E-E8315B7F73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0401" y="2327634"/>
                  <a:ext cx="2665044" cy="379038"/>
                </a:xfrm>
                <a:prstGeom prst="rect">
                  <a:avLst/>
                </a:prstGeom>
                <a:blipFill>
                  <a:blip r:embed="rId5"/>
                  <a:stretch>
                    <a:fillRect l="-1279"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文本框 11">
            <a:extLst>
              <a:ext uri="{FF2B5EF4-FFF2-40B4-BE49-F238E27FC236}">
                <a16:creationId xmlns:a16="http://schemas.microsoft.com/office/drawing/2014/main" id="{BAD6C870-2A9D-4EAF-A36F-DF4E39EE6067}"/>
              </a:ext>
            </a:extLst>
          </p:cNvPr>
          <p:cNvSpPr txBox="1"/>
          <p:nvPr/>
        </p:nvSpPr>
        <p:spPr>
          <a:xfrm>
            <a:off x="334691" y="1179974"/>
            <a:ext cx="1176104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>
                <a:latin typeface="Arial"/>
                <a:ea typeface="等线"/>
                <a:cs typeface="Arial"/>
              </a:rPr>
              <a:t>The mathematic tool used to formulate the reinforcement learning is </a:t>
            </a:r>
            <a:r>
              <a:rPr lang="en-US" sz="2400">
                <a:latin typeface="Arial"/>
                <a:ea typeface="+mn-lt"/>
                <a:cs typeface="Arial"/>
              </a:rPr>
              <a:t>the </a:t>
            </a:r>
            <a:r>
              <a:rPr lang="en-US" sz="2400" b="1">
                <a:solidFill>
                  <a:srgbClr val="FF0000"/>
                </a:solidFill>
                <a:latin typeface="Arial"/>
                <a:ea typeface="+mn-lt"/>
                <a:cs typeface="Arial"/>
              </a:rPr>
              <a:t>Markov Decision Process (MDP)</a:t>
            </a:r>
          </a:p>
        </p:txBody>
      </p:sp>
    </p:spTree>
    <p:extLst>
      <p:ext uri="{BB962C8B-B14F-4D97-AF65-F5344CB8AC3E}">
        <p14:creationId xmlns:p14="http://schemas.microsoft.com/office/powerpoint/2010/main" val="2292013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EF5B78F-B73D-4E42-91CB-31B7E4666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DCDBF53-524A-4EFC-97BB-7BA29CDA352F}"/>
              </a:ext>
            </a:extLst>
          </p:cNvPr>
          <p:cNvSpPr txBox="1"/>
          <p:nvPr/>
        </p:nvSpPr>
        <p:spPr>
          <a:xfrm>
            <a:off x="211873" y="144966"/>
            <a:ext cx="921201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/>
                <a:ea typeface="等线"/>
                <a:cs typeface="Times New Roman"/>
              </a:rPr>
              <a:t>Reinforcement Learning</a:t>
            </a:r>
            <a:r>
              <a:rPr lang="en-US" altLang="zh-CN" sz="3600" b="1">
                <a:solidFill>
                  <a:schemeClr val="bg1"/>
                </a:solidFill>
                <a:latin typeface="Times New Roman"/>
                <a:ea typeface="等线"/>
                <a:cs typeface="Times New Roman"/>
              </a:rPr>
              <a:t>: Signal Localization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F942C06-5097-49E0-8A9B-743B75AE47CA}"/>
              </a:ext>
            </a:extLst>
          </p:cNvPr>
          <p:cNvSpPr txBox="1"/>
          <p:nvPr/>
        </p:nvSpPr>
        <p:spPr>
          <a:xfrm>
            <a:off x="211873" y="1476984"/>
            <a:ext cx="60960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CN" altLang="en-US" sz="2000" b="1">
                <a:latin typeface="Arial"/>
                <a:ea typeface="等线"/>
                <a:cs typeface="Arial"/>
              </a:rPr>
              <a:t>Gamma-Ray Signal </a:t>
            </a:r>
            <a:r>
              <a:rPr lang="en-US" altLang="zh-CN" sz="2000" b="1">
                <a:latin typeface="Arial"/>
                <a:ea typeface="等线"/>
                <a:cs typeface="Arial"/>
              </a:rPr>
              <a:t>Localization </a:t>
            </a:r>
            <a:r>
              <a:rPr lang="zh-CN" altLang="en-US" sz="2000" b="1">
                <a:latin typeface="Arial"/>
                <a:ea typeface="等线"/>
                <a:cs typeface="Arial"/>
              </a:rPr>
              <a:t>Task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9534845-7D53-4987-85E4-25B3F057A1E8}"/>
              </a:ext>
            </a:extLst>
          </p:cNvPr>
          <p:cNvSpPr txBox="1"/>
          <p:nvPr/>
        </p:nvSpPr>
        <p:spPr>
          <a:xfrm>
            <a:off x="211873" y="1918124"/>
            <a:ext cx="6654185" cy="10590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>
                <a:latin typeface="Arial"/>
                <a:ea typeface="等线"/>
                <a:cs typeface="Arial"/>
              </a:rPr>
              <a:t>Many 1D</a:t>
            </a:r>
            <a:r>
              <a:rPr lang="en-US" altLang="zh-CN" sz="1800">
                <a:latin typeface="Arial"/>
                <a:ea typeface="等线"/>
                <a:cs typeface="Arial"/>
              </a:rPr>
              <a:t> </a:t>
            </a:r>
            <a:r>
              <a:rPr lang="en-US" altLang="zh-CN">
                <a:latin typeface="Arial"/>
                <a:ea typeface="等线"/>
                <a:cs typeface="Arial"/>
              </a:rPr>
              <a:t>signals containing the same signal pattern are collected by</a:t>
            </a:r>
            <a:r>
              <a:rPr lang="en-US" altLang="zh-CN" sz="1800">
                <a:latin typeface="Arial"/>
                <a:ea typeface="等线"/>
                <a:cs typeface="Arial"/>
              </a:rPr>
              <a:t> the </a:t>
            </a:r>
            <a:r>
              <a:rPr lang="en-US" altLang="zh-CN">
                <a:latin typeface="Arial"/>
                <a:ea typeface="等线"/>
                <a:cs typeface="Arial"/>
              </a:rPr>
              <a:t>well-logging process and sent to human-expert to do hand-picking for </a:t>
            </a:r>
            <a:r>
              <a:rPr lang="en-US" altLang="zh-CN" err="1">
                <a:latin typeface="Arial"/>
                <a:ea typeface="等线"/>
                <a:cs typeface="Arial"/>
              </a:rPr>
              <a:t>oil&amp;gas</a:t>
            </a:r>
            <a:r>
              <a:rPr lang="en-US" altLang="zh-CN">
                <a:latin typeface="Arial"/>
                <a:ea typeface="等线"/>
                <a:cs typeface="Arial"/>
              </a:rPr>
              <a:t> localization.</a:t>
            </a:r>
            <a:endParaRPr lang="zh-CN" altLang="en-US">
              <a:latin typeface="Arial"/>
              <a:ea typeface="等线"/>
              <a:cs typeface="Arial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1A4827C-3EE4-4BF9-8990-97C021D46A30}"/>
              </a:ext>
            </a:extLst>
          </p:cNvPr>
          <p:cNvSpPr txBox="1"/>
          <p:nvPr/>
        </p:nvSpPr>
        <p:spPr>
          <a:xfrm>
            <a:off x="211873" y="3686482"/>
            <a:ext cx="6652842" cy="19546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>
                <a:latin typeface="Arial"/>
                <a:ea typeface="等线"/>
                <a:cs typeface="Arial"/>
              </a:rPr>
              <a:t>The human experts pick the patterns associated with interested rock based on one reference signal: </a:t>
            </a:r>
            <a:endParaRPr lang="en-US" b="1">
              <a:solidFill>
                <a:srgbClr val="54585A"/>
              </a:solidFill>
              <a:latin typeface="Times"/>
              <a:ea typeface="等线"/>
              <a:cs typeface="Times"/>
            </a:endParaRP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>
                <a:latin typeface="Arial"/>
                <a:ea typeface="等线"/>
                <a:cs typeface="Arial"/>
              </a:rPr>
              <a:t>Recognize the pattern with domain prior knowledges.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/>
                <a:ea typeface="等线"/>
                <a:cs typeface="Arial"/>
              </a:rPr>
              <a:t>Roughly matching with correlation matching methods.</a:t>
            </a:r>
            <a:endParaRPr lang="en-US" altLang="zh-CN">
              <a:latin typeface="Arial"/>
              <a:ea typeface="等线"/>
              <a:cs typeface="Arial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altLang="zh-CN" sz="1800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58D462-A24E-4C38-AE5C-03BC4B76280A}"/>
              </a:ext>
            </a:extLst>
          </p:cNvPr>
          <p:cNvGrpSpPr/>
          <p:nvPr/>
        </p:nvGrpSpPr>
        <p:grpSpPr>
          <a:xfrm>
            <a:off x="6864547" y="1297151"/>
            <a:ext cx="4381546" cy="4504996"/>
            <a:chOff x="7160150" y="1881351"/>
            <a:chExt cx="4125356" cy="4209394"/>
          </a:xfrm>
        </p:grpSpPr>
        <p:pic>
          <p:nvPicPr>
            <p:cNvPr id="3" name="Picture 4" descr="Diagram, schematic&#10;&#10;Description automatically generated">
              <a:extLst>
                <a:ext uri="{FF2B5EF4-FFF2-40B4-BE49-F238E27FC236}">
                  <a16:creationId xmlns:a16="http://schemas.microsoft.com/office/drawing/2014/main" id="{196DD8F5-93EC-4830-82CB-561CC9A0A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150" y="1943100"/>
              <a:ext cx="1681701" cy="4114800"/>
            </a:xfrm>
            <a:prstGeom prst="rect">
              <a:avLst/>
            </a:prstGeom>
          </p:spPr>
        </p:pic>
        <p:pic>
          <p:nvPicPr>
            <p:cNvPr id="22" name="Picture 4" descr="Diagram, schematic&#10;&#10;Description automatically generated">
              <a:extLst>
                <a:ext uri="{FF2B5EF4-FFF2-40B4-BE49-F238E27FC236}">
                  <a16:creationId xmlns:a16="http://schemas.microsoft.com/office/drawing/2014/main" id="{186C3F51-DFC4-4312-B20F-3238F54EF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3805" y="1975945"/>
              <a:ext cx="1681701" cy="4114800"/>
            </a:xfrm>
            <a:prstGeom prst="rect">
              <a:avLst/>
            </a:prstGeom>
          </p:spPr>
        </p:pic>
        <p:pic>
          <p:nvPicPr>
            <p:cNvPr id="21" name="Picture 4" descr="Diagram, schematic&#10;&#10;Description automatically generated">
              <a:extLst>
                <a:ext uri="{FF2B5EF4-FFF2-40B4-BE49-F238E27FC236}">
                  <a16:creationId xmlns:a16="http://schemas.microsoft.com/office/drawing/2014/main" id="{C1D38405-5132-46EF-889C-8E6E2DDF3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7069" r="519" b="18820"/>
            <a:stretch/>
          </p:blipFill>
          <p:spPr>
            <a:xfrm>
              <a:off x="9603804" y="4966292"/>
              <a:ext cx="1672977" cy="169168"/>
            </a:xfrm>
            <a:prstGeom prst="rect">
              <a:avLst/>
            </a:prstGeom>
          </p:spPr>
        </p:pic>
        <p:pic>
          <p:nvPicPr>
            <p:cNvPr id="23" name="Picture 4" descr="Diagram, schematic&#10;&#10;Description automatically generated">
              <a:extLst>
                <a:ext uri="{FF2B5EF4-FFF2-40B4-BE49-F238E27FC236}">
                  <a16:creationId xmlns:a16="http://schemas.microsoft.com/office/drawing/2014/main" id="{5B5BAADB-FFB6-41A0-9258-DDAF71BC7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7069" r="519" b="18820"/>
            <a:stretch/>
          </p:blipFill>
          <p:spPr>
            <a:xfrm>
              <a:off x="9603804" y="4795499"/>
              <a:ext cx="1672977" cy="169168"/>
            </a:xfrm>
            <a:prstGeom prst="rect">
              <a:avLst/>
            </a:prstGeom>
          </p:spPr>
        </p:pic>
        <p:pic>
          <p:nvPicPr>
            <p:cNvPr id="24" name="Picture 4" descr="Diagram, schematic&#10;&#10;Description automatically generated">
              <a:extLst>
                <a:ext uri="{FF2B5EF4-FFF2-40B4-BE49-F238E27FC236}">
                  <a16:creationId xmlns:a16="http://schemas.microsoft.com/office/drawing/2014/main" id="{B72A41E3-A2FD-4BBC-A611-9F99C3132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0175" r="519" b="23445"/>
            <a:stretch/>
          </p:blipFill>
          <p:spPr>
            <a:xfrm>
              <a:off x="9610375" y="4531274"/>
              <a:ext cx="1672977" cy="26251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8C1345-FC53-4C24-AC10-B399AB96A81A}"/>
                </a:ext>
              </a:extLst>
            </p:cNvPr>
            <p:cNvSpPr/>
            <p:nvPr/>
          </p:nvSpPr>
          <p:spPr>
            <a:xfrm>
              <a:off x="7254766" y="1881352"/>
              <a:ext cx="1484586" cy="24305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Arial"/>
                  <a:ea typeface="等线"/>
                  <a:cs typeface="Arial"/>
                </a:rPr>
                <a:t>Well 1</a:t>
              </a:r>
              <a:endParaRPr lang="en-US">
                <a:latin typeface="Arial"/>
                <a:cs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837AF7-0C2F-44F2-8347-147873351C53}"/>
                </a:ext>
              </a:extLst>
            </p:cNvPr>
            <p:cNvSpPr/>
            <p:nvPr/>
          </p:nvSpPr>
          <p:spPr>
            <a:xfrm>
              <a:off x="9606455" y="1881351"/>
              <a:ext cx="1484586" cy="24305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latin typeface="Arial"/>
                  <a:ea typeface="等线"/>
                  <a:cs typeface="Arial"/>
                </a:rPr>
                <a:t>Well 2</a:t>
              </a:r>
              <a:endParaRPr lang="en-US">
                <a:latin typeface="Arial"/>
                <a:cs typeface="Arial"/>
              </a:endParaRP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519AEB8D-D8D6-4FD0-AD43-4B36DFD424E7}"/>
                </a:ext>
              </a:extLst>
            </p:cNvPr>
            <p:cNvSpPr/>
            <p:nvPr/>
          </p:nvSpPr>
          <p:spPr>
            <a:xfrm rot="20760000">
              <a:off x="8859350" y="4693325"/>
              <a:ext cx="952500" cy="282465"/>
            </a:xfrm>
            <a:prstGeom prst="rightArrow">
              <a:avLst/>
            </a:prstGeom>
            <a:solidFill>
              <a:srgbClr val="CFB6DC"/>
            </a:solidFill>
            <a:ln>
              <a:solidFill>
                <a:srgbClr val="CFB6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C761E0B-C772-422A-B79B-E43CED936ED2}"/>
              </a:ext>
            </a:extLst>
          </p:cNvPr>
          <p:cNvSpPr/>
          <p:nvPr/>
        </p:nvSpPr>
        <p:spPr>
          <a:xfrm>
            <a:off x="10220654" y="3816350"/>
            <a:ext cx="105103" cy="11627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id="{D28DEDA7-5616-45B4-BF77-3B5568160D50}"/>
              </a:ext>
            </a:extLst>
          </p:cNvPr>
          <p:cNvSpPr txBox="1"/>
          <p:nvPr/>
        </p:nvSpPr>
        <p:spPr>
          <a:xfrm>
            <a:off x="211873" y="3152070"/>
            <a:ext cx="60960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CN" altLang="en-US" sz="2000" b="1">
                <a:latin typeface="Arial"/>
                <a:ea typeface="等线"/>
                <a:cs typeface="Arial"/>
              </a:rPr>
              <a:t>Traditional methods</a:t>
            </a:r>
            <a:endParaRPr lang="en-US" altLang="zh-CN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17BFB15A-14CF-81F4-FE27-B4A1AF431A70}"/>
              </a:ext>
            </a:extLst>
          </p:cNvPr>
          <p:cNvSpPr txBox="1"/>
          <p:nvPr/>
        </p:nvSpPr>
        <p:spPr>
          <a:xfrm>
            <a:off x="395725" y="6060468"/>
            <a:ext cx="11237916" cy="7694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222222"/>
                </a:solidFill>
                <a:latin typeface="Arial"/>
                <a:ea typeface="+mn-lt"/>
                <a:cs typeface="Arial"/>
              </a:rPr>
              <a:t>[12] Zi, Yuan, Fan, Lei, Wu, </a:t>
            </a:r>
            <a:r>
              <a:rPr lang="en-US" sz="110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Xuqing</a:t>
            </a:r>
            <a:r>
              <a:rPr lang="en-US" sz="1100" dirty="0">
                <a:solidFill>
                  <a:srgbClr val="222222"/>
                </a:solidFill>
                <a:latin typeface="Arial"/>
                <a:ea typeface="+mn-lt"/>
                <a:cs typeface="Arial"/>
              </a:rPr>
              <a:t>, Chen, </a:t>
            </a:r>
            <a:r>
              <a:rPr lang="en-US" sz="110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Jiefu</a:t>
            </a:r>
            <a:r>
              <a:rPr lang="en-US" sz="1100" dirty="0">
                <a:solidFill>
                  <a:srgbClr val="222222"/>
                </a:solidFill>
                <a:latin typeface="Arial"/>
                <a:ea typeface="+mn-lt"/>
                <a:cs typeface="Arial"/>
              </a:rPr>
              <a:t>, Wang, </a:t>
            </a:r>
            <a:r>
              <a:rPr lang="en-US" sz="110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Shirui</a:t>
            </a:r>
            <a:r>
              <a:rPr lang="en-US" sz="1100" dirty="0">
                <a:solidFill>
                  <a:srgbClr val="222222"/>
                </a:solidFill>
                <a:latin typeface="Arial"/>
                <a:ea typeface="+mn-lt"/>
                <a:cs typeface="Arial"/>
              </a:rPr>
              <a:t>, and Zhu Han. "Active gamma-ray well logging pattern localization with reinforcement learning." Paper presented at the SEG/AAPG International Meeting for Applied Geoscience &amp; Energy, Houston, Texas, USA, August 2022. </a:t>
            </a:r>
            <a:r>
              <a:rPr lang="en-US" sz="110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doi</a:t>
            </a:r>
            <a:r>
              <a:rPr lang="en-US" sz="1100" dirty="0">
                <a:solidFill>
                  <a:srgbClr val="222222"/>
                </a:solidFill>
                <a:latin typeface="Arial"/>
                <a:ea typeface="+mn-lt"/>
                <a:cs typeface="Arial"/>
              </a:rPr>
              <a:t>: </a:t>
            </a:r>
            <a:r>
              <a:rPr lang="en-US" sz="1100" dirty="0">
                <a:solidFill>
                  <a:srgbClr val="222222"/>
                </a:solidFill>
                <a:latin typeface="Arial"/>
                <a:ea typeface="+mn-lt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https://doi.org/10.1190/image2022-3745281.1</a:t>
            </a:r>
          </a:p>
          <a:p>
            <a:r>
              <a:rPr lang="en-US" sz="1100" dirty="0">
                <a:solidFill>
                  <a:srgbClr val="222222"/>
                </a:solidFill>
                <a:latin typeface="Arial"/>
                <a:ea typeface="+mn-lt"/>
                <a:cs typeface="Arial"/>
              </a:rPr>
              <a:t>[13] Y. Zi, L. Fan, X. Wu, J. Chen, S. Wang and Z. Han, "Active Gamma-Ray Log Pattern Localization With Distributionally Robust Reinforcement Learning," in IEEE Transactions on Geoscience and Remote Sensing, vol. 61, pp. 1-11, 2023, Art no. 5911011, </a:t>
            </a:r>
            <a:r>
              <a:rPr lang="en-US" sz="1100" err="1">
                <a:solidFill>
                  <a:srgbClr val="222222"/>
                </a:solidFill>
                <a:latin typeface="Arial"/>
                <a:ea typeface="+mn-lt"/>
                <a:cs typeface="Arial"/>
              </a:rPr>
              <a:t>doi</a:t>
            </a:r>
            <a:r>
              <a:rPr lang="en-US" sz="1100" dirty="0">
                <a:solidFill>
                  <a:srgbClr val="222222"/>
                </a:solidFill>
                <a:latin typeface="Arial"/>
                <a:ea typeface="+mn-lt"/>
                <a:cs typeface="Arial"/>
              </a:rPr>
              <a:t>: 10.1109/TGRS.2023.3278491.</a:t>
            </a:r>
          </a:p>
        </p:txBody>
      </p:sp>
    </p:spTree>
    <p:extLst>
      <p:ext uri="{BB962C8B-B14F-4D97-AF65-F5344CB8AC3E}">
        <p14:creationId xmlns:p14="http://schemas.microsoft.com/office/powerpoint/2010/main" val="628186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EF5B78F-B73D-4E42-91CB-31B7E4666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DCDBF53-524A-4EFC-97BB-7BA29CDA352F}"/>
              </a:ext>
            </a:extLst>
          </p:cNvPr>
          <p:cNvSpPr txBox="1"/>
          <p:nvPr/>
        </p:nvSpPr>
        <p:spPr>
          <a:xfrm>
            <a:off x="211873" y="144966"/>
            <a:ext cx="911516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/>
                <a:ea typeface="等线"/>
                <a:cs typeface="Times New Roman"/>
              </a:rPr>
              <a:t>Reinforcement Learning: </a:t>
            </a:r>
            <a:r>
              <a:rPr lang="en-US" sz="3600" b="1">
                <a:solidFill>
                  <a:schemeClr val="bg1"/>
                </a:solidFill>
                <a:latin typeface="Times New Roman"/>
                <a:cs typeface="Times New Roman"/>
              </a:rPr>
              <a:t>Signal Localization</a:t>
            </a:r>
            <a:endParaRPr lang="en-US" sz="36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38ACC37-267B-4BF9-A0A2-FAB7DC6CC745}"/>
              </a:ext>
            </a:extLst>
          </p:cNvPr>
          <p:cNvSpPr txBox="1"/>
          <p:nvPr/>
        </p:nvSpPr>
        <p:spPr>
          <a:xfrm>
            <a:off x="345765" y="993703"/>
            <a:ext cx="116627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800" b="1">
                <a:solidFill>
                  <a:srgbClr val="7030A0"/>
                </a:solidFill>
                <a:latin typeface="Arial"/>
                <a:ea typeface="华文楷体"/>
                <a:cs typeface="Arial"/>
              </a:rPr>
              <a:t>Reinforcement Learning Signal Localization Scheme</a:t>
            </a:r>
            <a:endParaRPr lang="en-US" altLang="zh-CN" sz="2800" b="1">
              <a:solidFill>
                <a:srgbClr val="7030A0"/>
              </a:solidFill>
              <a:latin typeface="Arial" panose="020B0604020202020204" pitchFamily="34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2" descr="Timeline&#10;&#10;Description automatically generated">
            <a:extLst>
              <a:ext uri="{FF2B5EF4-FFF2-40B4-BE49-F238E27FC236}">
                <a16:creationId xmlns:a16="http://schemas.microsoft.com/office/drawing/2014/main" id="{58F1F6F8-50F2-473B-A399-FFEE9955E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" y="1979571"/>
            <a:ext cx="5833143" cy="329034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E589868-3612-485B-AD3B-31EF87AC2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207" y="1608852"/>
            <a:ext cx="6238612" cy="35144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C5C020-6DCD-4885-A039-8E155E388701}"/>
              </a:ext>
            </a:extLst>
          </p:cNvPr>
          <p:cNvSpPr/>
          <p:nvPr/>
        </p:nvSpPr>
        <p:spPr>
          <a:xfrm>
            <a:off x="5464029" y="1447800"/>
            <a:ext cx="41946" cy="541089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12">
            <a:extLst>
              <a:ext uri="{FF2B5EF4-FFF2-40B4-BE49-F238E27FC236}">
                <a16:creationId xmlns:a16="http://schemas.microsoft.com/office/drawing/2014/main" id="{D4A24026-1DAF-4E51-8492-49B627CECE2D}"/>
              </a:ext>
            </a:extLst>
          </p:cNvPr>
          <p:cNvSpPr txBox="1"/>
          <p:nvPr/>
        </p:nvSpPr>
        <p:spPr>
          <a:xfrm>
            <a:off x="610350" y="5368241"/>
            <a:ext cx="4597540" cy="13320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+mn-lt"/>
                <a:cs typeface="+mn-lt"/>
              </a:rPr>
              <a:t>Thoroughly studied log with interested signal fragment as reference/target.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等线"/>
                <a:cs typeface="Arial"/>
              </a:rPr>
              <a:t>In the new log, there is a signal fragment that has the same pattern as the reference</a:t>
            </a:r>
            <a:endParaRPr lang="en-US" sz="1600">
              <a:latin typeface="Arial"/>
              <a:ea typeface="等线"/>
              <a:cs typeface="Arial" panose="020B0604020202020204" pitchFamily="34" charset="0"/>
            </a:endParaRPr>
          </a:p>
        </p:txBody>
      </p:sp>
      <p:sp>
        <p:nvSpPr>
          <p:cNvPr id="22" name="文本框 12">
            <a:extLst>
              <a:ext uri="{FF2B5EF4-FFF2-40B4-BE49-F238E27FC236}">
                <a16:creationId xmlns:a16="http://schemas.microsoft.com/office/drawing/2014/main" id="{E8FF65D6-AC19-497E-86E6-F915A15F6684}"/>
              </a:ext>
            </a:extLst>
          </p:cNvPr>
          <p:cNvSpPr txBox="1"/>
          <p:nvPr/>
        </p:nvSpPr>
        <p:spPr>
          <a:xfrm>
            <a:off x="6671395" y="5270369"/>
            <a:ext cx="4597540" cy="13239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+mn-lt"/>
                <a:cs typeface="+mn-lt"/>
              </a:rPr>
              <a:t>Initial the whole new log trace as the agent's observation.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等线"/>
                <a:cs typeface="Arial"/>
              </a:rPr>
              <a:t>Let the agent move (left, right, expand, shrink) to search the reference pattern.</a:t>
            </a:r>
            <a:endParaRPr lang="en-US" sz="1600">
              <a:latin typeface="Arial"/>
              <a:ea typeface="等线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88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EF5B78F-B73D-4E42-91CB-31B7E4666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DCDBF53-524A-4EFC-97BB-7BA29CDA352F}"/>
              </a:ext>
            </a:extLst>
          </p:cNvPr>
          <p:cNvSpPr txBox="1"/>
          <p:nvPr/>
        </p:nvSpPr>
        <p:spPr>
          <a:xfrm>
            <a:off x="211873" y="144966"/>
            <a:ext cx="911516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/>
                <a:ea typeface="等线"/>
                <a:cs typeface="Times New Roman"/>
              </a:rPr>
              <a:t>Reinforcement Learning: Signal Localization</a:t>
            </a:r>
            <a:endParaRPr lang="en-US" sz="3600">
              <a:solidFill>
                <a:schemeClr val="bg1"/>
              </a:solidFill>
              <a:latin typeface="Times New Roman"/>
              <a:ea typeface="等线"/>
              <a:cs typeface="Times New Roman"/>
            </a:endParaRPr>
          </a:p>
          <a:p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ADB59F9-DDF4-4092-970C-049EB7FDEA04}"/>
              </a:ext>
            </a:extLst>
          </p:cNvPr>
          <p:cNvSpPr txBox="1"/>
          <p:nvPr/>
        </p:nvSpPr>
        <p:spPr>
          <a:xfrm>
            <a:off x="152662" y="5339983"/>
            <a:ext cx="1180032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ea typeface="等线"/>
                <a:cs typeface="Arial"/>
              </a:rPr>
              <a:t>The Top-down attention reinforcement learning searching model can successfully and efficiently localize the target. </a:t>
            </a:r>
          </a:p>
        </p:txBody>
      </p:sp>
      <p:pic>
        <p:nvPicPr>
          <p:cNvPr id="7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2CD43B-6846-40F4-912A-BBDE2D747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505" y="1428750"/>
            <a:ext cx="70866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73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CA0C9C7-FBDE-4893-951C-49D0A69E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2A8679-9817-4B8F-B14E-00060A9EC3A8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3600" b="1">
                <a:solidFill>
                  <a:schemeClr val="bg1"/>
                </a:solidFill>
                <a:latin typeface="Times New Roman"/>
                <a:ea typeface="新細明體"/>
                <a:cs typeface="Times New Roman"/>
              </a:rPr>
              <a:t>Reinforcement Learning-Lessons learned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C165A30-3C7F-4C7E-8C59-1BC5E0103B64}"/>
              </a:ext>
            </a:extLst>
          </p:cNvPr>
          <p:cNvGrpSpPr>
            <a:grpSpLocks noChangeAspect="1"/>
          </p:cNvGrpSpPr>
          <p:nvPr/>
        </p:nvGrpSpPr>
        <p:grpSpPr>
          <a:xfrm>
            <a:off x="6778045" y="1394217"/>
            <a:ext cx="4869699" cy="3068687"/>
            <a:chOff x="6388485" y="1838996"/>
            <a:chExt cx="5452021" cy="3435642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BFB27908-3F68-404F-8D27-8BCAB7C3FA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880688" y="2763113"/>
              <a:ext cx="1959818" cy="1961826"/>
              <a:chOff x="5032" y="2032"/>
              <a:chExt cx="976" cy="977"/>
            </a:xfrm>
          </p:grpSpPr>
          <p:sp>
            <p:nvSpPr>
              <p:cNvPr id="58" name="Freeform 5">
                <a:extLst>
                  <a:ext uri="{FF2B5EF4-FFF2-40B4-BE49-F238E27FC236}">
                    <a16:creationId xmlns:a16="http://schemas.microsoft.com/office/drawing/2014/main" id="{16502654-04A2-4A0F-A0FE-580D16F61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2" y="2042"/>
                <a:ext cx="957" cy="958"/>
              </a:xfrm>
              <a:custGeom>
                <a:avLst/>
                <a:gdLst>
                  <a:gd name="T0" fmla="*/ 2870 w 2871"/>
                  <a:gd name="T1" fmla="*/ 1510 h 2873"/>
                  <a:gd name="T2" fmla="*/ 2827 w 2871"/>
                  <a:gd name="T3" fmla="*/ 1795 h 2873"/>
                  <a:gd name="T4" fmla="*/ 2730 w 2871"/>
                  <a:gd name="T5" fmla="*/ 2059 h 2873"/>
                  <a:gd name="T6" fmla="*/ 2586 w 2871"/>
                  <a:gd name="T7" fmla="*/ 2296 h 2873"/>
                  <a:gd name="T8" fmla="*/ 2400 w 2871"/>
                  <a:gd name="T9" fmla="*/ 2500 h 2873"/>
                  <a:gd name="T10" fmla="*/ 2180 w 2871"/>
                  <a:gd name="T11" fmla="*/ 2665 h 2873"/>
                  <a:gd name="T12" fmla="*/ 1930 w 2871"/>
                  <a:gd name="T13" fmla="*/ 2786 h 2873"/>
                  <a:gd name="T14" fmla="*/ 1655 w 2871"/>
                  <a:gd name="T15" fmla="*/ 2857 h 2873"/>
                  <a:gd name="T16" fmla="*/ 1436 w 2871"/>
                  <a:gd name="T17" fmla="*/ 2873 h 2873"/>
                  <a:gd name="T18" fmla="*/ 1217 w 2871"/>
                  <a:gd name="T19" fmla="*/ 2857 h 2873"/>
                  <a:gd name="T20" fmla="*/ 942 w 2871"/>
                  <a:gd name="T21" fmla="*/ 2786 h 2873"/>
                  <a:gd name="T22" fmla="*/ 690 w 2871"/>
                  <a:gd name="T23" fmla="*/ 2665 h 2873"/>
                  <a:gd name="T24" fmla="*/ 470 w 2871"/>
                  <a:gd name="T25" fmla="*/ 2500 h 2873"/>
                  <a:gd name="T26" fmla="*/ 284 w 2871"/>
                  <a:gd name="T27" fmla="*/ 2296 h 2873"/>
                  <a:gd name="T28" fmla="*/ 141 w 2871"/>
                  <a:gd name="T29" fmla="*/ 2059 h 2873"/>
                  <a:gd name="T30" fmla="*/ 45 w 2871"/>
                  <a:gd name="T31" fmla="*/ 1795 h 2873"/>
                  <a:gd name="T32" fmla="*/ 0 w 2871"/>
                  <a:gd name="T33" fmla="*/ 1510 h 2873"/>
                  <a:gd name="T34" fmla="*/ 0 w 2871"/>
                  <a:gd name="T35" fmla="*/ 1361 h 2873"/>
                  <a:gd name="T36" fmla="*/ 45 w 2871"/>
                  <a:gd name="T37" fmla="*/ 1076 h 2873"/>
                  <a:gd name="T38" fmla="*/ 141 w 2871"/>
                  <a:gd name="T39" fmla="*/ 812 h 2873"/>
                  <a:gd name="T40" fmla="*/ 284 w 2871"/>
                  <a:gd name="T41" fmla="*/ 576 h 2873"/>
                  <a:gd name="T42" fmla="*/ 470 w 2871"/>
                  <a:gd name="T43" fmla="*/ 371 h 2873"/>
                  <a:gd name="T44" fmla="*/ 690 w 2871"/>
                  <a:gd name="T45" fmla="*/ 207 h 2873"/>
                  <a:gd name="T46" fmla="*/ 942 w 2871"/>
                  <a:gd name="T47" fmla="*/ 86 h 2873"/>
                  <a:gd name="T48" fmla="*/ 1217 w 2871"/>
                  <a:gd name="T49" fmla="*/ 15 h 2873"/>
                  <a:gd name="T50" fmla="*/ 1436 w 2871"/>
                  <a:gd name="T51" fmla="*/ 0 h 2873"/>
                  <a:gd name="T52" fmla="*/ 1655 w 2871"/>
                  <a:gd name="T53" fmla="*/ 15 h 2873"/>
                  <a:gd name="T54" fmla="*/ 1930 w 2871"/>
                  <a:gd name="T55" fmla="*/ 86 h 2873"/>
                  <a:gd name="T56" fmla="*/ 2180 w 2871"/>
                  <a:gd name="T57" fmla="*/ 207 h 2873"/>
                  <a:gd name="T58" fmla="*/ 2400 w 2871"/>
                  <a:gd name="T59" fmla="*/ 371 h 2873"/>
                  <a:gd name="T60" fmla="*/ 2586 w 2871"/>
                  <a:gd name="T61" fmla="*/ 576 h 2873"/>
                  <a:gd name="T62" fmla="*/ 2730 w 2871"/>
                  <a:gd name="T63" fmla="*/ 812 h 2873"/>
                  <a:gd name="T64" fmla="*/ 2827 w 2871"/>
                  <a:gd name="T65" fmla="*/ 1076 h 2873"/>
                  <a:gd name="T66" fmla="*/ 2870 w 2871"/>
                  <a:gd name="T67" fmla="*/ 1361 h 2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71" h="2873">
                    <a:moveTo>
                      <a:pt x="2871" y="1436"/>
                    </a:moveTo>
                    <a:lnTo>
                      <a:pt x="2870" y="1510"/>
                    </a:lnTo>
                    <a:lnTo>
                      <a:pt x="2855" y="1655"/>
                    </a:lnTo>
                    <a:lnTo>
                      <a:pt x="2827" y="1795"/>
                    </a:lnTo>
                    <a:lnTo>
                      <a:pt x="2785" y="1930"/>
                    </a:lnTo>
                    <a:lnTo>
                      <a:pt x="2730" y="2059"/>
                    </a:lnTo>
                    <a:lnTo>
                      <a:pt x="2664" y="2181"/>
                    </a:lnTo>
                    <a:lnTo>
                      <a:pt x="2586" y="2296"/>
                    </a:lnTo>
                    <a:lnTo>
                      <a:pt x="2498" y="2402"/>
                    </a:lnTo>
                    <a:lnTo>
                      <a:pt x="2400" y="2500"/>
                    </a:lnTo>
                    <a:lnTo>
                      <a:pt x="2295" y="2588"/>
                    </a:lnTo>
                    <a:lnTo>
                      <a:pt x="2180" y="2665"/>
                    </a:lnTo>
                    <a:lnTo>
                      <a:pt x="2058" y="2732"/>
                    </a:lnTo>
                    <a:lnTo>
                      <a:pt x="1930" y="2786"/>
                    </a:lnTo>
                    <a:lnTo>
                      <a:pt x="1794" y="2828"/>
                    </a:lnTo>
                    <a:lnTo>
                      <a:pt x="1655" y="2857"/>
                    </a:lnTo>
                    <a:lnTo>
                      <a:pt x="1509" y="2871"/>
                    </a:lnTo>
                    <a:lnTo>
                      <a:pt x="1436" y="2873"/>
                    </a:lnTo>
                    <a:lnTo>
                      <a:pt x="1361" y="2871"/>
                    </a:lnTo>
                    <a:lnTo>
                      <a:pt x="1217" y="2857"/>
                    </a:lnTo>
                    <a:lnTo>
                      <a:pt x="1076" y="2828"/>
                    </a:lnTo>
                    <a:lnTo>
                      <a:pt x="942" y="2786"/>
                    </a:lnTo>
                    <a:lnTo>
                      <a:pt x="812" y="2732"/>
                    </a:lnTo>
                    <a:lnTo>
                      <a:pt x="690" y="2665"/>
                    </a:lnTo>
                    <a:lnTo>
                      <a:pt x="576" y="2588"/>
                    </a:lnTo>
                    <a:lnTo>
                      <a:pt x="470" y="2500"/>
                    </a:lnTo>
                    <a:lnTo>
                      <a:pt x="372" y="2402"/>
                    </a:lnTo>
                    <a:lnTo>
                      <a:pt x="284" y="2296"/>
                    </a:lnTo>
                    <a:lnTo>
                      <a:pt x="207" y="2181"/>
                    </a:lnTo>
                    <a:lnTo>
                      <a:pt x="141" y="2059"/>
                    </a:lnTo>
                    <a:lnTo>
                      <a:pt x="87" y="1930"/>
                    </a:lnTo>
                    <a:lnTo>
                      <a:pt x="45" y="1795"/>
                    </a:lnTo>
                    <a:lnTo>
                      <a:pt x="16" y="1655"/>
                    </a:lnTo>
                    <a:lnTo>
                      <a:pt x="0" y="1510"/>
                    </a:lnTo>
                    <a:lnTo>
                      <a:pt x="0" y="1436"/>
                    </a:lnTo>
                    <a:lnTo>
                      <a:pt x="0" y="1361"/>
                    </a:lnTo>
                    <a:lnTo>
                      <a:pt x="16" y="1217"/>
                    </a:lnTo>
                    <a:lnTo>
                      <a:pt x="45" y="1076"/>
                    </a:lnTo>
                    <a:lnTo>
                      <a:pt x="87" y="942"/>
                    </a:lnTo>
                    <a:lnTo>
                      <a:pt x="141" y="812"/>
                    </a:lnTo>
                    <a:lnTo>
                      <a:pt x="207" y="690"/>
                    </a:lnTo>
                    <a:lnTo>
                      <a:pt x="284" y="576"/>
                    </a:lnTo>
                    <a:lnTo>
                      <a:pt x="372" y="469"/>
                    </a:lnTo>
                    <a:lnTo>
                      <a:pt x="470" y="371"/>
                    </a:lnTo>
                    <a:lnTo>
                      <a:pt x="576" y="283"/>
                    </a:lnTo>
                    <a:lnTo>
                      <a:pt x="690" y="207"/>
                    </a:lnTo>
                    <a:lnTo>
                      <a:pt x="812" y="141"/>
                    </a:lnTo>
                    <a:lnTo>
                      <a:pt x="942" y="86"/>
                    </a:lnTo>
                    <a:lnTo>
                      <a:pt x="1076" y="44"/>
                    </a:lnTo>
                    <a:lnTo>
                      <a:pt x="1217" y="15"/>
                    </a:lnTo>
                    <a:lnTo>
                      <a:pt x="1361" y="0"/>
                    </a:lnTo>
                    <a:lnTo>
                      <a:pt x="1436" y="0"/>
                    </a:lnTo>
                    <a:lnTo>
                      <a:pt x="1509" y="0"/>
                    </a:lnTo>
                    <a:lnTo>
                      <a:pt x="1655" y="15"/>
                    </a:lnTo>
                    <a:lnTo>
                      <a:pt x="1794" y="44"/>
                    </a:lnTo>
                    <a:lnTo>
                      <a:pt x="1930" y="86"/>
                    </a:lnTo>
                    <a:lnTo>
                      <a:pt x="2058" y="141"/>
                    </a:lnTo>
                    <a:lnTo>
                      <a:pt x="2180" y="207"/>
                    </a:lnTo>
                    <a:lnTo>
                      <a:pt x="2295" y="283"/>
                    </a:lnTo>
                    <a:lnTo>
                      <a:pt x="2400" y="371"/>
                    </a:lnTo>
                    <a:lnTo>
                      <a:pt x="2498" y="469"/>
                    </a:lnTo>
                    <a:lnTo>
                      <a:pt x="2586" y="576"/>
                    </a:lnTo>
                    <a:lnTo>
                      <a:pt x="2664" y="690"/>
                    </a:lnTo>
                    <a:lnTo>
                      <a:pt x="2730" y="812"/>
                    </a:lnTo>
                    <a:lnTo>
                      <a:pt x="2785" y="942"/>
                    </a:lnTo>
                    <a:lnTo>
                      <a:pt x="2827" y="1076"/>
                    </a:lnTo>
                    <a:lnTo>
                      <a:pt x="2855" y="1217"/>
                    </a:lnTo>
                    <a:lnTo>
                      <a:pt x="2870" y="1361"/>
                    </a:lnTo>
                    <a:lnTo>
                      <a:pt x="2871" y="1436"/>
                    </a:lnTo>
                    <a:close/>
                  </a:path>
                </a:pathLst>
              </a:custGeom>
              <a:solidFill>
                <a:srgbClr val="7CB7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Freeform 6">
                <a:extLst>
                  <a:ext uri="{FF2B5EF4-FFF2-40B4-BE49-F238E27FC236}">
                    <a16:creationId xmlns:a16="http://schemas.microsoft.com/office/drawing/2014/main" id="{84A8B18A-C292-433B-B542-445899090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2" y="2934"/>
                <a:ext cx="304" cy="66"/>
              </a:xfrm>
              <a:custGeom>
                <a:avLst/>
                <a:gdLst>
                  <a:gd name="T0" fmla="*/ 910 w 910"/>
                  <a:gd name="T1" fmla="*/ 137 h 197"/>
                  <a:gd name="T2" fmla="*/ 896 w 910"/>
                  <a:gd name="T3" fmla="*/ 141 h 197"/>
                  <a:gd name="T4" fmla="*/ 747 w 910"/>
                  <a:gd name="T5" fmla="*/ 174 h 197"/>
                  <a:gd name="T6" fmla="*/ 562 w 910"/>
                  <a:gd name="T7" fmla="*/ 196 h 197"/>
                  <a:gd name="T8" fmla="*/ 415 w 910"/>
                  <a:gd name="T9" fmla="*/ 197 h 197"/>
                  <a:gd name="T10" fmla="*/ 255 w 910"/>
                  <a:gd name="T11" fmla="*/ 184 h 197"/>
                  <a:gd name="T12" fmla="*/ 86 w 910"/>
                  <a:gd name="T13" fmla="*/ 153 h 197"/>
                  <a:gd name="T14" fmla="*/ 0 w 910"/>
                  <a:gd name="T15" fmla="*/ 125 h 197"/>
                  <a:gd name="T16" fmla="*/ 33 w 910"/>
                  <a:gd name="T17" fmla="*/ 121 h 197"/>
                  <a:gd name="T18" fmla="*/ 210 w 910"/>
                  <a:gd name="T19" fmla="*/ 82 h 197"/>
                  <a:gd name="T20" fmla="*/ 337 w 910"/>
                  <a:gd name="T21" fmla="*/ 42 h 197"/>
                  <a:gd name="T22" fmla="*/ 387 w 910"/>
                  <a:gd name="T23" fmla="*/ 16 h 197"/>
                  <a:gd name="T24" fmla="*/ 412 w 910"/>
                  <a:gd name="T25" fmla="*/ 4 h 197"/>
                  <a:gd name="T26" fmla="*/ 481 w 910"/>
                  <a:gd name="T27" fmla="*/ 0 h 197"/>
                  <a:gd name="T28" fmla="*/ 563 w 910"/>
                  <a:gd name="T29" fmla="*/ 13 h 197"/>
                  <a:gd name="T30" fmla="*/ 651 w 910"/>
                  <a:gd name="T31" fmla="*/ 36 h 197"/>
                  <a:gd name="T32" fmla="*/ 861 w 910"/>
                  <a:gd name="T33" fmla="*/ 114 h 197"/>
                  <a:gd name="T34" fmla="*/ 910 w 910"/>
                  <a:gd name="T35" fmla="*/ 13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0" h="197">
                    <a:moveTo>
                      <a:pt x="910" y="137"/>
                    </a:moveTo>
                    <a:lnTo>
                      <a:pt x="896" y="141"/>
                    </a:lnTo>
                    <a:lnTo>
                      <a:pt x="747" y="174"/>
                    </a:lnTo>
                    <a:lnTo>
                      <a:pt x="562" y="196"/>
                    </a:lnTo>
                    <a:lnTo>
                      <a:pt x="415" y="197"/>
                    </a:lnTo>
                    <a:lnTo>
                      <a:pt x="255" y="184"/>
                    </a:lnTo>
                    <a:lnTo>
                      <a:pt x="86" y="153"/>
                    </a:lnTo>
                    <a:lnTo>
                      <a:pt x="0" y="125"/>
                    </a:lnTo>
                    <a:lnTo>
                      <a:pt x="33" y="121"/>
                    </a:lnTo>
                    <a:lnTo>
                      <a:pt x="210" y="82"/>
                    </a:lnTo>
                    <a:lnTo>
                      <a:pt x="337" y="42"/>
                    </a:lnTo>
                    <a:lnTo>
                      <a:pt x="387" y="16"/>
                    </a:lnTo>
                    <a:lnTo>
                      <a:pt x="412" y="4"/>
                    </a:lnTo>
                    <a:lnTo>
                      <a:pt x="481" y="0"/>
                    </a:lnTo>
                    <a:lnTo>
                      <a:pt x="563" y="13"/>
                    </a:lnTo>
                    <a:lnTo>
                      <a:pt x="651" y="36"/>
                    </a:lnTo>
                    <a:lnTo>
                      <a:pt x="861" y="114"/>
                    </a:lnTo>
                    <a:lnTo>
                      <a:pt x="910" y="1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Freeform 7">
                <a:extLst>
                  <a:ext uri="{FF2B5EF4-FFF2-40B4-BE49-F238E27FC236}">
                    <a16:creationId xmlns:a16="http://schemas.microsoft.com/office/drawing/2014/main" id="{F5C287DA-FFF7-43B4-AD23-2C9769008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2" y="2065"/>
                <a:ext cx="419" cy="725"/>
              </a:xfrm>
              <a:custGeom>
                <a:avLst/>
                <a:gdLst>
                  <a:gd name="T0" fmla="*/ 710 w 1257"/>
                  <a:gd name="T1" fmla="*/ 1811 h 2175"/>
                  <a:gd name="T2" fmla="*/ 710 w 1257"/>
                  <a:gd name="T3" fmla="*/ 1551 h 2175"/>
                  <a:gd name="T4" fmla="*/ 661 w 1257"/>
                  <a:gd name="T5" fmla="*/ 1404 h 2175"/>
                  <a:gd name="T6" fmla="*/ 638 w 1257"/>
                  <a:gd name="T7" fmla="*/ 1317 h 2175"/>
                  <a:gd name="T8" fmla="*/ 446 w 1257"/>
                  <a:gd name="T9" fmla="*/ 1298 h 2175"/>
                  <a:gd name="T10" fmla="*/ 306 w 1257"/>
                  <a:gd name="T11" fmla="*/ 1320 h 2175"/>
                  <a:gd name="T12" fmla="*/ 171 w 1257"/>
                  <a:gd name="T13" fmla="*/ 1274 h 2175"/>
                  <a:gd name="T14" fmla="*/ 54 w 1257"/>
                  <a:gd name="T15" fmla="*/ 1160 h 2175"/>
                  <a:gd name="T16" fmla="*/ 27 w 1257"/>
                  <a:gd name="T17" fmla="*/ 1030 h 2175"/>
                  <a:gd name="T18" fmla="*/ 14 w 1257"/>
                  <a:gd name="T19" fmla="*/ 908 h 2175"/>
                  <a:gd name="T20" fmla="*/ 135 w 1257"/>
                  <a:gd name="T21" fmla="*/ 758 h 2175"/>
                  <a:gd name="T22" fmla="*/ 155 w 1257"/>
                  <a:gd name="T23" fmla="*/ 750 h 2175"/>
                  <a:gd name="T24" fmla="*/ 188 w 1257"/>
                  <a:gd name="T25" fmla="*/ 643 h 2175"/>
                  <a:gd name="T26" fmla="*/ 387 w 1257"/>
                  <a:gd name="T27" fmla="*/ 587 h 2175"/>
                  <a:gd name="T28" fmla="*/ 520 w 1257"/>
                  <a:gd name="T29" fmla="*/ 568 h 2175"/>
                  <a:gd name="T30" fmla="*/ 531 w 1257"/>
                  <a:gd name="T31" fmla="*/ 627 h 2175"/>
                  <a:gd name="T32" fmla="*/ 756 w 1257"/>
                  <a:gd name="T33" fmla="*/ 631 h 2175"/>
                  <a:gd name="T34" fmla="*/ 916 w 1257"/>
                  <a:gd name="T35" fmla="*/ 608 h 2175"/>
                  <a:gd name="T36" fmla="*/ 764 w 1257"/>
                  <a:gd name="T37" fmla="*/ 516 h 2175"/>
                  <a:gd name="T38" fmla="*/ 702 w 1257"/>
                  <a:gd name="T39" fmla="*/ 525 h 2175"/>
                  <a:gd name="T40" fmla="*/ 697 w 1257"/>
                  <a:gd name="T41" fmla="*/ 561 h 2175"/>
                  <a:gd name="T42" fmla="*/ 635 w 1257"/>
                  <a:gd name="T43" fmla="*/ 490 h 2175"/>
                  <a:gd name="T44" fmla="*/ 462 w 1257"/>
                  <a:gd name="T45" fmla="*/ 437 h 2175"/>
                  <a:gd name="T46" fmla="*/ 329 w 1257"/>
                  <a:gd name="T47" fmla="*/ 499 h 2175"/>
                  <a:gd name="T48" fmla="*/ 292 w 1257"/>
                  <a:gd name="T49" fmla="*/ 564 h 2175"/>
                  <a:gd name="T50" fmla="*/ 162 w 1257"/>
                  <a:gd name="T51" fmla="*/ 588 h 2175"/>
                  <a:gd name="T52" fmla="*/ 125 w 1257"/>
                  <a:gd name="T53" fmla="*/ 545 h 2175"/>
                  <a:gd name="T54" fmla="*/ 137 w 1257"/>
                  <a:gd name="T55" fmla="*/ 467 h 2175"/>
                  <a:gd name="T56" fmla="*/ 234 w 1257"/>
                  <a:gd name="T57" fmla="*/ 430 h 2175"/>
                  <a:gd name="T58" fmla="*/ 173 w 1257"/>
                  <a:gd name="T59" fmla="*/ 352 h 2175"/>
                  <a:gd name="T60" fmla="*/ 286 w 1257"/>
                  <a:gd name="T61" fmla="*/ 211 h 2175"/>
                  <a:gd name="T62" fmla="*/ 403 w 1257"/>
                  <a:gd name="T63" fmla="*/ 0 h 2175"/>
                  <a:gd name="T64" fmla="*/ 674 w 1257"/>
                  <a:gd name="T65" fmla="*/ 159 h 2175"/>
                  <a:gd name="T66" fmla="*/ 1045 w 1257"/>
                  <a:gd name="T67" fmla="*/ 490 h 2175"/>
                  <a:gd name="T68" fmla="*/ 1206 w 1257"/>
                  <a:gd name="T69" fmla="*/ 737 h 2175"/>
                  <a:gd name="T70" fmla="*/ 1166 w 1257"/>
                  <a:gd name="T71" fmla="*/ 811 h 2175"/>
                  <a:gd name="T72" fmla="*/ 1235 w 1257"/>
                  <a:gd name="T73" fmla="*/ 969 h 2175"/>
                  <a:gd name="T74" fmla="*/ 1080 w 1257"/>
                  <a:gd name="T75" fmla="*/ 882 h 2175"/>
                  <a:gd name="T76" fmla="*/ 983 w 1257"/>
                  <a:gd name="T77" fmla="*/ 774 h 2175"/>
                  <a:gd name="T78" fmla="*/ 1189 w 1257"/>
                  <a:gd name="T79" fmla="*/ 1105 h 2175"/>
                  <a:gd name="T80" fmla="*/ 1257 w 1257"/>
                  <a:gd name="T81" fmla="*/ 1294 h 2175"/>
                  <a:gd name="T82" fmla="*/ 1162 w 1257"/>
                  <a:gd name="T83" fmla="*/ 1636 h 2175"/>
                  <a:gd name="T84" fmla="*/ 1034 w 1257"/>
                  <a:gd name="T85" fmla="*/ 1881 h 2175"/>
                  <a:gd name="T86" fmla="*/ 880 w 1257"/>
                  <a:gd name="T87" fmla="*/ 2115 h 2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7" h="2175">
                    <a:moveTo>
                      <a:pt x="723" y="2175"/>
                    </a:moveTo>
                    <a:lnTo>
                      <a:pt x="718" y="2051"/>
                    </a:lnTo>
                    <a:lnTo>
                      <a:pt x="710" y="1811"/>
                    </a:lnTo>
                    <a:lnTo>
                      <a:pt x="713" y="1729"/>
                    </a:lnTo>
                    <a:lnTo>
                      <a:pt x="721" y="1623"/>
                    </a:lnTo>
                    <a:lnTo>
                      <a:pt x="710" y="1551"/>
                    </a:lnTo>
                    <a:lnTo>
                      <a:pt x="692" y="1512"/>
                    </a:lnTo>
                    <a:lnTo>
                      <a:pt x="675" y="1473"/>
                    </a:lnTo>
                    <a:lnTo>
                      <a:pt x="661" y="1404"/>
                    </a:lnTo>
                    <a:lnTo>
                      <a:pt x="656" y="1350"/>
                    </a:lnTo>
                    <a:lnTo>
                      <a:pt x="649" y="1326"/>
                    </a:lnTo>
                    <a:lnTo>
                      <a:pt x="638" y="1317"/>
                    </a:lnTo>
                    <a:lnTo>
                      <a:pt x="628" y="1316"/>
                    </a:lnTo>
                    <a:lnTo>
                      <a:pt x="576" y="1309"/>
                    </a:lnTo>
                    <a:lnTo>
                      <a:pt x="446" y="1298"/>
                    </a:lnTo>
                    <a:lnTo>
                      <a:pt x="361" y="1304"/>
                    </a:lnTo>
                    <a:lnTo>
                      <a:pt x="325" y="1316"/>
                    </a:lnTo>
                    <a:lnTo>
                      <a:pt x="306" y="1320"/>
                    </a:lnTo>
                    <a:lnTo>
                      <a:pt x="265" y="1317"/>
                    </a:lnTo>
                    <a:lnTo>
                      <a:pt x="219" y="1301"/>
                    </a:lnTo>
                    <a:lnTo>
                      <a:pt x="171" y="1274"/>
                    </a:lnTo>
                    <a:lnTo>
                      <a:pt x="125" y="1241"/>
                    </a:lnTo>
                    <a:lnTo>
                      <a:pt x="85" y="1202"/>
                    </a:lnTo>
                    <a:lnTo>
                      <a:pt x="54" y="1160"/>
                    </a:lnTo>
                    <a:lnTo>
                      <a:pt x="36" y="1120"/>
                    </a:lnTo>
                    <a:lnTo>
                      <a:pt x="34" y="1101"/>
                    </a:lnTo>
                    <a:lnTo>
                      <a:pt x="27" y="1030"/>
                    </a:lnTo>
                    <a:lnTo>
                      <a:pt x="4" y="940"/>
                    </a:lnTo>
                    <a:lnTo>
                      <a:pt x="0" y="931"/>
                    </a:lnTo>
                    <a:lnTo>
                      <a:pt x="14" y="908"/>
                    </a:lnTo>
                    <a:lnTo>
                      <a:pt x="83" y="809"/>
                    </a:lnTo>
                    <a:lnTo>
                      <a:pt x="116" y="771"/>
                    </a:lnTo>
                    <a:lnTo>
                      <a:pt x="135" y="758"/>
                    </a:lnTo>
                    <a:lnTo>
                      <a:pt x="141" y="758"/>
                    </a:lnTo>
                    <a:lnTo>
                      <a:pt x="147" y="758"/>
                    </a:lnTo>
                    <a:lnTo>
                      <a:pt x="155" y="750"/>
                    </a:lnTo>
                    <a:lnTo>
                      <a:pt x="167" y="725"/>
                    </a:lnTo>
                    <a:lnTo>
                      <a:pt x="177" y="679"/>
                    </a:lnTo>
                    <a:lnTo>
                      <a:pt x="188" y="643"/>
                    </a:lnTo>
                    <a:lnTo>
                      <a:pt x="197" y="636"/>
                    </a:lnTo>
                    <a:lnTo>
                      <a:pt x="239" y="623"/>
                    </a:lnTo>
                    <a:lnTo>
                      <a:pt x="387" y="587"/>
                    </a:lnTo>
                    <a:lnTo>
                      <a:pt x="479" y="569"/>
                    </a:lnTo>
                    <a:lnTo>
                      <a:pt x="508" y="567"/>
                    </a:lnTo>
                    <a:lnTo>
                      <a:pt x="520" y="568"/>
                    </a:lnTo>
                    <a:lnTo>
                      <a:pt x="534" y="574"/>
                    </a:lnTo>
                    <a:lnTo>
                      <a:pt x="543" y="588"/>
                    </a:lnTo>
                    <a:lnTo>
                      <a:pt x="531" y="627"/>
                    </a:lnTo>
                    <a:lnTo>
                      <a:pt x="525" y="636"/>
                    </a:lnTo>
                    <a:lnTo>
                      <a:pt x="723" y="708"/>
                    </a:lnTo>
                    <a:lnTo>
                      <a:pt x="756" y="631"/>
                    </a:lnTo>
                    <a:lnTo>
                      <a:pt x="927" y="683"/>
                    </a:lnTo>
                    <a:lnTo>
                      <a:pt x="927" y="670"/>
                    </a:lnTo>
                    <a:lnTo>
                      <a:pt x="916" y="608"/>
                    </a:lnTo>
                    <a:lnTo>
                      <a:pt x="898" y="575"/>
                    </a:lnTo>
                    <a:lnTo>
                      <a:pt x="884" y="567"/>
                    </a:lnTo>
                    <a:lnTo>
                      <a:pt x="764" y="516"/>
                    </a:lnTo>
                    <a:lnTo>
                      <a:pt x="684" y="477"/>
                    </a:lnTo>
                    <a:lnTo>
                      <a:pt x="688" y="486"/>
                    </a:lnTo>
                    <a:lnTo>
                      <a:pt x="702" y="525"/>
                    </a:lnTo>
                    <a:lnTo>
                      <a:pt x="705" y="551"/>
                    </a:lnTo>
                    <a:lnTo>
                      <a:pt x="701" y="558"/>
                    </a:lnTo>
                    <a:lnTo>
                      <a:pt x="697" y="561"/>
                    </a:lnTo>
                    <a:lnTo>
                      <a:pt x="688" y="558"/>
                    </a:lnTo>
                    <a:lnTo>
                      <a:pt x="671" y="541"/>
                    </a:lnTo>
                    <a:lnTo>
                      <a:pt x="635" y="490"/>
                    </a:lnTo>
                    <a:lnTo>
                      <a:pt x="628" y="477"/>
                    </a:lnTo>
                    <a:lnTo>
                      <a:pt x="504" y="430"/>
                    </a:lnTo>
                    <a:lnTo>
                      <a:pt x="462" y="437"/>
                    </a:lnTo>
                    <a:lnTo>
                      <a:pt x="371" y="460"/>
                    </a:lnTo>
                    <a:lnTo>
                      <a:pt x="355" y="469"/>
                    </a:lnTo>
                    <a:lnTo>
                      <a:pt x="329" y="499"/>
                    </a:lnTo>
                    <a:lnTo>
                      <a:pt x="306" y="548"/>
                    </a:lnTo>
                    <a:lnTo>
                      <a:pt x="304" y="558"/>
                    </a:lnTo>
                    <a:lnTo>
                      <a:pt x="292" y="564"/>
                    </a:lnTo>
                    <a:lnTo>
                      <a:pt x="232" y="585"/>
                    </a:lnTo>
                    <a:lnTo>
                      <a:pt x="184" y="591"/>
                    </a:lnTo>
                    <a:lnTo>
                      <a:pt x="162" y="588"/>
                    </a:lnTo>
                    <a:lnTo>
                      <a:pt x="152" y="585"/>
                    </a:lnTo>
                    <a:lnTo>
                      <a:pt x="138" y="572"/>
                    </a:lnTo>
                    <a:lnTo>
                      <a:pt x="125" y="545"/>
                    </a:lnTo>
                    <a:lnTo>
                      <a:pt x="122" y="481"/>
                    </a:lnTo>
                    <a:lnTo>
                      <a:pt x="124" y="469"/>
                    </a:lnTo>
                    <a:lnTo>
                      <a:pt x="137" y="467"/>
                    </a:lnTo>
                    <a:lnTo>
                      <a:pt x="197" y="456"/>
                    </a:lnTo>
                    <a:lnTo>
                      <a:pt x="229" y="441"/>
                    </a:lnTo>
                    <a:lnTo>
                      <a:pt x="234" y="430"/>
                    </a:lnTo>
                    <a:lnTo>
                      <a:pt x="236" y="418"/>
                    </a:lnTo>
                    <a:lnTo>
                      <a:pt x="216" y="389"/>
                    </a:lnTo>
                    <a:lnTo>
                      <a:pt x="173" y="352"/>
                    </a:lnTo>
                    <a:lnTo>
                      <a:pt x="162" y="345"/>
                    </a:lnTo>
                    <a:lnTo>
                      <a:pt x="226" y="314"/>
                    </a:lnTo>
                    <a:lnTo>
                      <a:pt x="286" y="211"/>
                    </a:lnTo>
                    <a:lnTo>
                      <a:pt x="380" y="221"/>
                    </a:lnTo>
                    <a:lnTo>
                      <a:pt x="410" y="110"/>
                    </a:lnTo>
                    <a:lnTo>
                      <a:pt x="403" y="0"/>
                    </a:lnTo>
                    <a:lnTo>
                      <a:pt x="422" y="9"/>
                    </a:lnTo>
                    <a:lnTo>
                      <a:pt x="553" y="82"/>
                    </a:lnTo>
                    <a:lnTo>
                      <a:pt x="674" y="159"/>
                    </a:lnTo>
                    <a:lnTo>
                      <a:pt x="809" y="260"/>
                    </a:lnTo>
                    <a:lnTo>
                      <a:pt x="947" y="384"/>
                    </a:lnTo>
                    <a:lnTo>
                      <a:pt x="1045" y="490"/>
                    </a:lnTo>
                    <a:lnTo>
                      <a:pt x="1106" y="567"/>
                    </a:lnTo>
                    <a:lnTo>
                      <a:pt x="1160" y="649"/>
                    </a:lnTo>
                    <a:lnTo>
                      <a:pt x="1206" y="737"/>
                    </a:lnTo>
                    <a:lnTo>
                      <a:pt x="1225" y="781"/>
                    </a:lnTo>
                    <a:lnTo>
                      <a:pt x="1124" y="716"/>
                    </a:lnTo>
                    <a:lnTo>
                      <a:pt x="1166" y="811"/>
                    </a:lnTo>
                    <a:lnTo>
                      <a:pt x="1183" y="799"/>
                    </a:lnTo>
                    <a:lnTo>
                      <a:pt x="1235" y="892"/>
                    </a:lnTo>
                    <a:lnTo>
                      <a:pt x="1235" y="969"/>
                    </a:lnTo>
                    <a:lnTo>
                      <a:pt x="1209" y="1087"/>
                    </a:lnTo>
                    <a:lnTo>
                      <a:pt x="1189" y="1054"/>
                    </a:lnTo>
                    <a:lnTo>
                      <a:pt x="1080" y="882"/>
                    </a:lnTo>
                    <a:lnTo>
                      <a:pt x="1002" y="775"/>
                    </a:lnTo>
                    <a:lnTo>
                      <a:pt x="970" y="742"/>
                    </a:lnTo>
                    <a:lnTo>
                      <a:pt x="983" y="774"/>
                    </a:lnTo>
                    <a:lnTo>
                      <a:pt x="1077" y="950"/>
                    </a:lnTo>
                    <a:lnTo>
                      <a:pt x="1142" y="1046"/>
                    </a:lnTo>
                    <a:lnTo>
                      <a:pt x="1189" y="1105"/>
                    </a:lnTo>
                    <a:lnTo>
                      <a:pt x="1214" y="1131"/>
                    </a:lnTo>
                    <a:lnTo>
                      <a:pt x="1257" y="1087"/>
                    </a:lnTo>
                    <a:lnTo>
                      <a:pt x="1257" y="1294"/>
                    </a:lnTo>
                    <a:lnTo>
                      <a:pt x="1218" y="1384"/>
                    </a:lnTo>
                    <a:lnTo>
                      <a:pt x="1170" y="1525"/>
                    </a:lnTo>
                    <a:lnTo>
                      <a:pt x="1162" y="1636"/>
                    </a:lnTo>
                    <a:lnTo>
                      <a:pt x="1162" y="1768"/>
                    </a:lnTo>
                    <a:lnTo>
                      <a:pt x="1098" y="1833"/>
                    </a:lnTo>
                    <a:lnTo>
                      <a:pt x="1034" y="1881"/>
                    </a:lnTo>
                    <a:lnTo>
                      <a:pt x="1034" y="1935"/>
                    </a:lnTo>
                    <a:lnTo>
                      <a:pt x="970" y="2022"/>
                    </a:lnTo>
                    <a:lnTo>
                      <a:pt x="880" y="2115"/>
                    </a:lnTo>
                    <a:lnTo>
                      <a:pt x="790" y="2175"/>
                    </a:lnTo>
                    <a:lnTo>
                      <a:pt x="723" y="2175"/>
                    </a:lnTo>
                    <a:close/>
                  </a:path>
                </a:pathLst>
              </a:custGeom>
              <a:solidFill>
                <a:srgbClr val="0FB55E"/>
              </a:solidFill>
              <a:ln w="33338">
                <a:solidFill>
                  <a:srgbClr val="0FB55E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Freeform 8">
                <a:extLst>
                  <a:ext uri="{FF2B5EF4-FFF2-40B4-BE49-F238E27FC236}">
                    <a16:creationId xmlns:a16="http://schemas.microsoft.com/office/drawing/2014/main" id="{17ECBC3F-D70C-4DBB-89B4-E752C9CAD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0" y="2097"/>
                <a:ext cx="394" cy="856"/>
              </a:xfrm>
              <a:custGeom>
                <a:avLst/>
                <a:gdLst>
                  <a:gd name="T0" fmla="*/ 889 w 1182"/>
                  <a:gd name="T1" fmla="*/ 2396 h 2569"/>
                  <a:gd name="T2" fmla="*/ 949 w 1182"/>
                  <a:gd name="T3" fmla="*/ 2255 h 2569"/>
                  <a:gd name="T4" fmla="*/ 1024 w 1182"/>
                  <a:gd name="T5" fmla="*/ 2140 h 2569"/>
                  <a:gd name="T6" fmla="*/ 1103 w 1182"/>
                  <a:gd name="T7" fmla="*/ 2023 h 2569"/>
                  <a:gd name="T8" fmla="*/ 1119 w 1182"/>
                  <a:gd name="T9" fmla="*/ 1932 h 2569"/>
                  <a:gd name="T10" fmla="*/ 1182 w 1182"/>
                  <a:gd name="T11" fmla="*/ 1764 h 2569"/>
                  <a:gd name="T12" fmla="*/ 1158 w 1182"/>
                  <a:gd name="T13" fmla="*/ 1719 h 2569"/>
                  <a:gd name="T14" fmla="*/ 1030 w 1182"/>
                  <a:gd name="T15" fmla="*/ 1687 h 2569"/>
                  <a:gd name="T16" fmla="*/ 791 w 1182"/>
                  <a:gd name="T17" fmla="*/ 1533 h 2569"/>
                  <a:gd name="T18" fmla="*/ 719 w 1182"/>
                  <a:gd name="T19" fmla="*/ 1497 h 2569"/>
                  <a:gd name="T20" fmla="*/ 645 w 1182"/>
                  <a:gd name="T21" fmla="*/ 1509 h 2569"/>
                  <a:gd name="T22" fmla="*/ 572 w 1182"/>
                  <a:gd name="T23" fmla="*/ 1429 h 2569"/>
                  <a:gd name="T24" fmla="*/ 481 w 1182"/>
                  <a:gd name="T25" fmla="*/ 1406 h 2569"/>
                  <a:gd name="T26" fmla="*/ 354 w 1182"/>
                  <a:gd name="T27" fmla="*/ 1349 h 2569"/>
                  <a:gd name="T28" fmla="*/ 294 w 1182"/>
                  <a:gd name="T29" fmla="*/ 1314 h 2569"/>
                  <a:gd name="T30" fmla="*/ 242 w 1182"/>
                  <a:gd name="T31" fmla="*/ 1265 h 2569"/>
                  <a:gd name="T32" fmla="*/ 244 w 1182"/>
                  <a:gd name="T33" fmla="*/ 1171 h 2569"/>
                  <a:gd name="T34" fmla="*/ 175 w 1182"/>
                  <a:gd name="T35" fmla="*/ 1148 h 2569"/>
                  <a:gd name="T36" fmla="*/ 107 w 1182"/>
                  <a:gd name="T37" fmla="*/ 1092 h 2569"/>
                  <a:gd name="T38" fmla="*/ 91 w 1182"/>
                  <a:gd name="T39" fmla="*/ 964 h 2569"/>
                  <a:gd name="T40" fmla="*/ 141 w 1182"/>
                  <a:gd name="T41" fmla="*/ 857 h 2569"/>
                  <a:gd name="T42" fmla="*/ 251 w 1182"/>
                  <a:gd name="T43" fmla="*/ 807 h 2569"/>
                  <a:gd name="T44" fmla="*/ 294 w 1182"/>
                  <a:gd name="T45" fmla="*/ 833 h 2569"/>
                  <a:gd name="T46" fmla="*/ 306 w 1182"/>
                  <a:gd name="T47" fmla="*/ 949 h 2569"/>
                  <a:gd name="T48" fmla="*/ 339 w 1182"/>
                  <a:gd name="T49" fmla="*/ 899 h 2569"/>
                  <a:gd name="T50" fmla="*/ 353 w 1182"/>
                  <a:gd name="T51" fmla="*/ 764 h 2569"/>
                  <a:gd name="T52" fmla="*/ 464 w 1182"/>
                  <a:gd name="T53" fmla="*/ 683 h 2569"/>
                  <a:gd name="T54" fmla="*/ 522 w 1182"/>
                  <a:gd name="T55" fmla="*/ 575 h 2569"/>
                  <a:gd name="T56" fmla="*/ 596 w 1182"/>
                  <a:gd name="T57" fmla="*/ 539 h 2569"/>
                  <a:gd name="T58" fmla="*/ 624 w 1182"/>
                  <a:gd name="T59" fmla="*/ 485 h 2569"/>
                  <a:gd name="T60" fmla="*/ 821 w 1182"/>
                  <a:gd name="T61" fmla="*/ 422 h 2569"/>
                  <a:gd name="T62" fmla="*/ 735 w 1182"/>
                  <a:gd name="T63" fmla="*/ 387 h 2569"/>
                  <a:gd name="T64" fmla="*/ 906 w 1182"/>
                  <a:gd name="T65" fmla="*/ 118 h 2569"/>
                  <a:gd name="T66" fmla="*/ 774 w 1182"/>
                  <a:gd name="T67" fmla="*/ 107 h 2569"/>
                  <a:gd name="T68" fmla="*/ 671 w 1182"/>
                  <a:gd name="T69" fmla="*/ 181 h 2569"/>
                  <a:gd name="T70" fmla="*/ 585 w 1182"/>
                  <a:gd name="T71" fmla="*/ 138 h 2569"/>
                  <a:gd name="T72" fmla="*/ 678 w 1182"/>
                  <a:gd name="T73" fmla="*/ 9 h 2569"/>
                  <a:gd name="T74" fmla="*/ 354 w 1182"/>
                  <a:gd name="T75" fmla="*/ 268 h 2569"/>
                  <a:gd name="T76" fmla="*/ 108 w 1182"/>
                  <a:gd name="T77" fmla="*/ 591 h 2569"/>
                  <a:gd name="T78" fmla="*/ 13 w 1182"/>
                  <a:gd name="T79" fmla="*/ 820 h 2569"/>
                  <a:gd name="T80" fmla="*/ 0 w 1182"/>
                  <a:gd name="T81" fmla="*/ 1068 h 2569"/>
                  <a:gd name="T82" fmla="*/ 46 w 1182"/>
                  <a:gd name="T83" fmla="*/ 1161 h 2569"/>
                  <a:gd name="T84" fmla="*/ 150 w 1182"/>
                  <a:gd name="T85" fmla="*/ 1216 h 2569"/>
                  <a:gd name="T86" fmla="*/ 200 w 1182"/>
                  <a:gd name="T87" fmla="*/ 1323 h 2569"/>
                  <a:gd name="T88" fmla="*/ 287 w 1182"/>
                  <a:gd name="T89" fmla="*/ 1375 h 2569"/>
                  <a:gd name="T90" fmla="*/ 324 w 1182"/>
                  <a:gd name="T91" fmla="*/ 1370 h 2569"/>
                  <a:gd name="T92" fmla="*/ 270 w 1182"/>
                  <a:gd name="T93" fmla="*/ 1498 h 2569"/>
                  <a:gd name="T94" fmla="*/ 239 w 1182"/>
                  <a:gd name="T95" fmla="*/ 1618 h 2569"/>
                  <a:gd name="T96" fmla="*/ 252 w 1182"/>
                  <a:gd name="T97" fmla="*/ 1742 h 2569"/>
                  <a:gd name="T98" fmla="*/ 432 w 1182"/>
                  <a:gd name="T99" fmla="*/ 1978 h 2569"/>
                  <a:gd name="T100" fmla="*/ 547 w 1182"/>
                  <a:gd name="T101" fmla="*/ 2072 h 2569"/>
                  <a:gd name="T102" fmla="*/ 700 w 1182"/>
                  <a:gd name="T103" fmla="*/ 2402 h 2569"/>
                  <a:gd name="T104" fmla="*/ 909 w 1182"/>
                  <a:gd name="T105" fmla="*/ 2559 h 2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82" h="2569">
                    <a:moveTo>
                      <a:pt x="961" y="2568"/>
                    </a:moveTo>
                    <a:lnTo>
                      <a:pt x="876" y="2457"/>
                    </a:lnTo>
                    <a:lnTo>
                      <a:pt x="889" y="2396"/>
                    </a:lnTo>
                    <a:lnTo>
                      <a:pt x="945" y="2396"/>
                    </a:lnTo>
                    <a:lnTo>
                      <a:pt x="932" y="2336"/>
                    </a:lnTo>
                    <a:lnTo>
                      <a:pt x="949" y="2255"/>
                    </a:lnTo>
                    <a:lnTo>
                      <a:pt x="961" y="2196"/>
                    </a:lnTo>
                    <a:lnTo>
                      <a:pt x="1010" y="2145"/>
                    </a:lnTo>
                    <a:lnTo>
                      <a:pt x="1024" y="2140"/>
                    </a:lnTo>
                    <a:lnTo>
                      <a:pt x="1073" y="2092"/>
                    </a:lnTo>
                    <a:lnTo>
                      <a:pt x="1090" y="2062"/>
                    </a:lnTo>
                    <a:lnTo>
                      <a:pt x="1103" y="2023"/>
                    </a:lnTo>
                    <a:lnTo>
                      <a:pt x="1108" y="1975"/>
                    </a:lnTo>
                    <a:lnTo>
                      <a:pt x="1106" y="1948"/>
                    </a:lnTo>
                    <a:lnTo>
                      <a:pt x="1119" y="1932"/>
                    </a:lnTo>
                    <a:lnTo>
                      <a:pt x="1167" y="1843"/>
                    </a:lnTo>
                    <a:lnTo>
                      <a:pt x="1181" y="1794"/>
                    </a:lnTo>
                    <a:lnTo>
                      <a:pt x="1182" y="1764"/>
                    </a:lnTo>
                    <a:lnTo>
                      <a:pt x="1180" y="1751"/>
                    </a:lnTo>
                    <a:lnTo>
                      <a:pt x="1174" y="1739"/>
                    </a:lnTo>
                    <a:lnTo>
                      <a:pt x="1158" y="1719"/>
                    </a:lnTo>
                    <a:lnTo>
                      <a:pt x="1123" y="1700"/>
                    </a:lnTo>
                    <a:lnTo>
                      <a:pt x="1046" y="1686"/>
                    </a:lnTo>
                    <a:lnTo>
                      <a:pt x="1030" y="1687"/>
                    </a:lnTo>
                    <a:lnTo>
                      <a:pt x="817" y="1596"/>
                    </a:lnTo>
                    <a:lnTo>
                      <a:pt x="814" y="1586"/>
                    </a:lnTo>
                    <a:lnTo>
                      <a:pt x="791" y="1533"/>
                    </a:lnTo>
                    <a:lnTo>
                      <a:pt x="761" y="1504"/>
                    </a:lnTo>
                    <a:lnTo>
                      <a:pt x="739" y="1498"/>
                    </a:lnTo>
                    <a:lnTo>
                      <a:pt x="719" y="1497"/>
                    </a:lnTo>
                    <a:lnTo>
                      <a:pt x="687" y="1504"/>
                    </a:lnTo>
                    <a:lnTo>
                      <a:pt x="664" y="1511"/>
                    </a:lnTo>
                    <a:lnTo>
                      <a:pt x="645" y="1509"/>
                    </a:lnTo>
                    <a:lnTo>
                      <a:pt x="637" y="1498"/>
                    </a:lnTo>
                    <a:lnTo>
                      <a:pt x="617" y="1471"/>
                    </a:lnTo>
                    <a:lnTo>
                      <a:pt x="572" y="1429"/>
                    </a:lnTo>
                    <a:lnTo>
                      <a:pt x="532" y="1412"/>
                    </a:lnTo>
                    <a:lnTo>
                      <a:pt x="507" y="1409"/>
                    </a:lnTo>
                    <a:lnTo>
                      <a:pt x="481" y="1406"/>
                    </a:lnTo>
                    <a:lnTo>
                      <a:pt x="429" y="1389"/>
                    </a:lnTo>
                    <a:lnTo>
                      <a:pt x="366" y="1356"/>
                    </a:lnTo>
                    <a:lnTo>
                      <a:pt x="354" y="1349"/>
                    </a:lnTo>
                    <a:lnTo>
                      <a:pt x="353" y="1343"/>
                    </a:lnTo>
                    <a:lnTo>
                      <a:pt x="329" y="1321"/>
                    </a:lnTo>
                    <a:lnTo>
                      <a:pt x="294" y="1314"/>
                    </a:lnTo>
                    <a:lnTo>
                      <a:pt x="270" y="1320"/>
                    </a:lnTo>
                    <a:lnTo>
                      <a:pt x="264" y="1313"/>
                    </a:lnTo>
                    <a:lnTo>
                      <a:pt x="242" y="1265"/>
                    </a:lnTo>
                    <a:lnTo>
                      <a:pt x="238" y="1212"/>
                    </a:lnTo>
                    <a:lnTo>
                      <a:pt x="244" y="1179"/>
                    </a:lnTo>
                    <a:lnTo>
                      <a:pt x="244" y="1171"/>
                    </a:lnTo>
                    <a:lnTo>
                      <a:pt x="225" y="1148"/>
                    </a:lnTo>
                    <a:lnTo>
                      <a:pt x="198" y="1143"/>
                    </a:lnTo>
                    <a:lnTo>
                      <a:pt x="175" y="1148"/>
                    </a:lnTo>
                    <a:lnTo>
                      <a:pt x="169" y="1141"/>
                    </a:lnTo>
                    <a:lnTo>
                      <a:pt x="124" y="1099"/>
                    </a:lnTo>
                    <a:lnTo>
                      <a:pt x="107" y="1092"/>
                    </a:lnTo>
                    <a:lnTo>
                      <a:pt x="100" y="1088"/>
                    </a:lnTo>
                    <a:lnTo>
                      <a:pt x="90" y="1039"/>
                    </a:lnTo>
                    <a:lnTo>
                      <a:pt x="91" y="964"/>
                    </a:lnTo>
                    <a:lnTo>
                      <a:pt x="107" y="906"/>
                    </a:lnTo>
                    <a:lnTo>
                      <a:pt x="127" y="872"/>
                    </a:lnTo>
                    <a:lnTo>
                      <a:pt x="141" y="857"/>
                    </a:lnTo>
                    <a:lnTo>
                      <a:pt x="150" y="847"/>
                    </a:lnTo>
                    <a:lnTo>
                      <a:pt x="211" y="811"/>
                    </a:lnTo>
                    <a:lnTo>
                      <a:pt x="251" y="807"/>
                    </a:lnTo>
                    <a:lnTo>
                      <a:pt x="280" y="814"/>
                    </a:lnTo>
                    <a:lnTo>
                      <a:pt x="295" y="823"/>
                    </a:lnTo>
                    <a:lnTo>
                      <a:pt x="294" y="833"/>
                    </a:lnTo>
                    <a:lnTo>
                      <a:pt x="295" y="909"/>
                    </a:lnTo>
                    <a:lnTo>
                      <a:pt x="304" y="942"/>
                    </a:lnTo>
                    <a:lnTo>
                      <a:pt x="306" y="949"/>
                    </a:lnTo>
                    <a:lnTo>
                      <a:pt x="311" y="952"/>
                    </a:lnTo>
                    <a:lnTo>
                      <a:pt x="321" y="942"/>
                    </a:lnTo>
                    <a:lnTo>
                      <a:pt x="339" y="899"/>
                    </a:lnTo>
                    <a:lnTo>
                      <a:pt x="342" y="887"/>
                    </a:lnTo>
                    <a:lnTo>
                      <a:pt x="346" y="768"/>
                    </a:lnTo>
                    <a:lnTo>
                      <a:pt x="353" y="764"/>
                    </a:lnTo>
                    <a:lnTo>
                      <a:pt x="412" y="729"/>
                    </a:lnTo>
                    <a:lnTo>
                      <a:pt x="448" y="699"/>
                    </a:lnTo>
                    <a:lnTo>
                      <a:pt x="464" y="683"/>
                    </a:lnTo>
                    <a:lnTo>
                      <a:pt x="483" y="647"/>
                    </a:lnTo>
                    <a:lnTo>
                      <a:pt x="497" y="609"/>
                    </a:lnTo>
                    <a:lnTo>
                      <a:pt x="522" y="575"/>
                    </a:lnTo>
                    <a:lnTo>
                      <a:pt x="543" y="558"/>
                    </a:lnTo>
                    <a:lnTo>
                      <a:pt x="565" y="545"/>
                    </a:lnTo>
                    <a:lnTo>
                      <a:pt x="596" y="539"/>
                    </a:lnTo>
                    <a:lnTo>
                      <a:pt x="618" y="553"/>
                    </a:lnTo>
                    <a:lnTo>
                      <a:pt x="619" y="558"/>
                    </a:lnTo>
                    <a:lnTo>
                      <a:pt x="624" y="485"/>
                    </a:lnTo>
                    <a:lnTo>
                      <a:pt x="684" y="485"/>
                    </a:lnTo>
                    <a:lnTo>
                      <a:pt x="830" y="421"/>
                    </a:lnTo>
                    <a:lnTo>
                      <a:pt x="821" y="422"/>
                    </a:lnTo>
                    <a:lnTo>
                      <a:pt x="776" y="415"/>
                    </a:lnTo>
                    <a:lnTo>
                      <a:pt x="746" y="400"/>
                    </a:lnTo>
                    <a:lnTo>
                      <a:pt x="735" y="387"/>
                    </a:lnTo>
                    <a:lnTo>
                      <a:pt x="919" y="288"/>
                    </a:lnTo>
                    <a:lnTo>
                      <a:pt x="919" y="233"/>
                    </a:lnTo>
                    <a:lnTo>
                      <a:pt x="906" y="118"/>
                    </a:lnTo>
                    <a:lnTo>
                      <a:pt x="863" y="168"/>
                    </a:lnTo>
                    <a:lnTo>
                      <a:pt x="854" y="118"/>
                    </a:lnTo>
                    <a:lnTo>
                      <a:pt x="774" y="107"/>
                    </a:lnTo>
                    <a:lnTo>
                      <a:pt x="743" y="107"/>
                    </a:lnTo>
                    <a:lnTo>
                      <a:pt x="676" y="138"/>
                    </a:lnTo>
                    <a:lnTo>
                      <a:pt x="671" y="181"/>
                    </a:lnTo>
                    <a:lnTo>
                      <a:pt x="594" y="216"/>
                    </a:lnTo>
                    <a:lnTo>
                      <a:pt x="556" y="177"/>
                    </a:lnTo>
                    <a:lnTo>
                      <a:pt x="585" y="138"/>
                    </a:lnTo>
                    <a:lnTo>
                      <a:pt x="615" y="107"/>
                    </a:lnTo>
                    <a:lnTo>
                      <a:pt x="694" y="0"/>
                    </a:lnTo>
                    <a:lnTo>
                      <a:pt x="678" y="9"/>
                    </a:lnTo>
                    <a:lnTo>
                      <a:pt x="569" y="83"/>
                    </a:lnTo>
                    <a:lnTo>
                      <a:pt x="468" y="163"/>
                    </a:lnTo>
                    <a:lnTo>
                      <a:pt x="354" y="268"/>
                    </a:lnTo>
                    <a:lnTo>
                      <a:pt x="239" y="396"/>
                    </a:lnTo>
                    <a:lnTo>
                      <a:pt x="159" y="509"/>
                    </a:lnTo>
                    <a:lnTo>
                      <a:pt x="108" y="591"/>
                    </a:lnTo>
                    <a:lnTo>
                      <a:pt x="65" y="679"/>
                    </a:lnTo>
                    <a:lnTo>
                      <a:pt x="28" y="771"/>
                    </a:lnTo>
                    <a:lnTo>
                      <a:pt x="13" y="820"/>
                    </a:lnTo>
                    <a:lnTo>
                      <a:pt x="9" y="903"/>
                    </a:lnTo>
                    <a:lnTo>
                      <a:pt x="0" y="1046"/>
                    </a:lnTo>
                    <a:lnTo>
                      <a:pt x="0" y="1068"/>
                    </a:lnTo>
                    <a:lnTo>
                      <a:pt x="13" y="1108"/>
                    </a:lnTo>
                    <a:lnTo>
                      <a:pt x="41" y="1154"/>
                    </a:lnTo>
                    <a:lnTo>
                      <a:pt x="46" y="1161"/>
                    </a:lnTo>
                    <a:lnTo>
                      <a:pt x="94" y="1161"/>
                    </a:lnTo>
                    <a:lnTo>
                      <a:pt x="111" y="1203"/>
                    </a:lnTo>
                    <a:lnTo>
                      <a:pt x="150" y="1216"/>
                    </a:lnTo>
                    <a:lnTo>
                      <a:pt x="172" y="1229"/>
                    </a:lnTo>
                    <a:lnTo>
                      <a:pt x="183" y="1262"/>
                    </a:lnTo>
                    <a:lnTo>
                      <a:pt x="200" y="1323"/>
                    </a:lnTo>
                    <a:lnTo>
                      <a:pt x="239" y="1331"/>
                    </a:lnTo>
                    <a:lnTo>
                      <a:pt x="261" y="1370"/>
                    </a:lnTo>
                    <a:lnTo>
                      <a:pt x="287" y="1375"/>
                    </a:lnTo>
                    <a:lnTo>
                      <a:pt x="278" y="1340"/>
                    </a:lnTo>
                    <a:lnTo>
                      <a:pt x="311" y="1340"/>
                    </a:lnTo>
                    <a:lnTo>
                      <a:pt x="324" y="1370"/>
                    </a:lnTo>
                    <a:lnTo>
                      <a:pt x="287" y="1400"/>
                    </a:lnTo>
                    <a:lnTo>
                      <a:pt x="274" y="1431"/>
                    </a:lnTo>
                    <a:lnTo>
                      <a:pt x="270" y="1498"/>
                    </a:lnTo>
                    <a:lnTo>
                      <a:pt x="274" y="1550"/>
                    </a:lnTo>
                    <a:lnTo>
                      <a:pt x="278" y="1596"/>
                    </a:lnTo>
                    <a:lnTo>
                      <a:pt x="239" y="1618"/>
                    </a:lnTo>
                    <a:lnTo>
                      <a:pt x="248" y="1666"/>
                    </a:lnTo>
                    <a:lnTo>
                      <a:pt x="252" y="1696"/>
                    </a:lnTo>
                    <a:lnTo>
                      <a:pt x="252" y="1742"/>
                    </a:lnTo>
                    <a:lnTo>
                      <a:pt x="231" y="1751"/>
                    </a:lnTo>
                    <a:lnTo>
                      <a:pt x="385" y="1961"/>
                    </a:lnTo>
                    <a:lnTo>
                      <a:pt x="432" y="1978"/>
                    </a:lnTo>
                    <a:lnTo>
                      <a:pt x="461" y="1981"/>
                    </a:lnTo>
                    <a:lnTo>
                      <a:pt x="509" y="1998"/>
                    </a:lnTo>
                    <a:lnTo>
                      <a:pt x="547" y="2072"/>
                    </a:lnTo>
                    <a:lnTo>
                      <a:pt x="609" y="2209"/>
                    </a:lnTo>
                    <a:lnTo>
                      <a:pt x="689" y="2383"/>
                    </a:lnTo>
                    <a:lnTo>
                      <a:pt x="700" y="2402"/>
                    </a:lnTo>
                    <a:lnTo>
                      <a:pt x="761" y="2462"/>
                    </a:lnTo>
                    <a:lnTo>
                      <a:pt x="846" y="2526"/>
                    </a:lnTo>
                    <a:lnTo>
                      <a:pt x="909" y="2559"/>
                    </a:lnTo>
                    <a:lnTo>
                      <a:pt x="946" y="2569"/>
                    </a:lnTo>
                    <a:lnTo>
                      <a:pt x="961" y="2568"/>
                    </a:lnTo>
                    <a:close/>
                  </a:path>
                </a:pathLst>
              </a:custGeom>
              <a:solidFill>
                <a:srgbClr val="0FB5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Freeform 9">
                <a:extLst>
                  <a:ext uri="{FF2B5EF4-FFF2-40B4-BE49-F238E27FC236}">
                    <a16:creationId xmlns:a16="http://schemas.microsoft.com/office/drawing/2014/main" id="{EF5DE0E3-B68A-4E0A-9F6F-D0EFA0E31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0" y="2097"/>
                <a:ext cx="394" cy="856"/>
              </a:xfrm>
              <a:custGeom>
                <a:avLst/>
                <a:gdLst>
                  <a:gd name="T0" fmla="*/ 889 w 1182"/>
                  <a:gd name="T1" fmla="*/ 2396 h 2569"/>
                  <a:gd name="T2" fmla="*/ 949 w 1182"/>
                  <a:gd name="T3" fmla="*/ 2255 h 2569"/>
                  <a:gd name="T4" fmla="*/ 1024 w 1182"/>
                  <a:gd name="T5" fmla="*/ 2140 h 2569"/>
                  <a:gd name="T6" fmla="*/ 1103 w 1182"/>
                  <a:gd name="T7" fmla="*/ 2023 h 2569"/>
                  <a:gd name="T8" fmla="*/ 1119 w 1182"/>
                  <a:gd name="T9" fmla="*/ 1932 h 2569"/>
                  <a:gd name="T10" fmla="*/ 1182 w 1182"/>
                  <a:gd name="T11" fmla="*/ 1764 h 2569"/>
                  <a:gd name="T12" fmla="*/ 1158 w 1182"/>
                  <a:gd name="T13" fmla="*/ 1719 h 2569"/>
                  <a:gd name="T14" fmla="*/ 1030 w 1182"/>
                  <a:gd name="T15" fmla="*/ 1687 h 2569"/>
                  <a:gd name="T16" fmla="*/ 791 w 1182"/>
                  <a:gd name="T17" fmla="*/ 1533 h 2569"/>
                  <a:gd name="T18" fmla="*/ 719 w 1182"/>
                  <a:gd name="T19" fmla="*/ 1497 h 2569"/>
                  <a:gd name="T20" fmla="*/ 645 w 1182"/>
                  <a:gd name="T21" fmla="*/ 1509 h 2569"/>
                  <a:gd name="T22" fmla="*/ 572 w 1182"/>
                  <a:gd name="T23" fmla="*/ 1429 h 2569"/>
                  <a:gd name="T24" fmla="*/ 481 w 1182"/>
                  <a:gd name="T25" fmla="*/ 1406 h 2569"/>
                  <a:gd name="T26" fmla="*/ 354 w 1182"/>
                  <a:gd name="T27" fmla="*/ 1349 h 2569"/>
                  <a:gd name="T28" fmla="*/ 294 w 1182"/>
                  <a:gd name="T29" fmla="*/ 1314 h 2569"/>
                  <a:gd name="T30" fmla="*/ 242 w 1182"/>
                  <a:gd name="T31" fmla="*/ 1265 h 2569"/>
                  <a:gd name="T32" fmla="*/ 244 w 1182"/>
                  <a:gd name="T33" fmla="*/ 1171 h 2569"/>
                  <a:gd name="T34" fmla="*/ 175 w 1182"/>
                  <a:gd name="T35" fmla="*/ 1148 h 2569"/>
                  <a:gd name="T36" fmla="*/ 107 w 1182"/>
                  <a:gd name="T37" fmla="*/ 1092 h 2569"/>
                  <a:gd name="T38" fmla="*/ 91 w 1182"/>
                  <a:gd name="T39" fmla="*/ 964 h 2569"/>
                  <a:gd name="T40" fmla="*/ 141 w 1182"/>
                  <a:gd name="T41" fmla="*/ 857 h 2569"/>
                  <a:gd name="T42" fmla="*/ 251 w 1182"/>
                  <a:gd name="T43" fmla="*/ 807 h 2569"/>
                  <a:gd name="T44" fmla="*/ 294 w 1182"/>
                  <a:gd name="T45" fmla="*/ 833 h 2569"/>
                  <a:gd name="T46" fmla="*/ 306 w 1182"/>
                  <a:gd name="T47" fmla="*/ 949 h 2569"/>
                  <a:gd name="T48" fmla="*/ 339 w 1182"/>
                  <a:gd name="T49" fmla="*/ 899 h 2569"/>
                  <a:gd name="T50" fmla="*/ 353 w 1182"/>
                  <a:gd name="T51" fmla="*/ 764 h 2569"/>
                  <a:gd name="T52" fmla="*/ 464 w 1182"/>
                  <a:gd name="T53" fmla="*/ 683 h 2569"/>
                  <a:gd name="T54" fmla="*/ 522 w 1182"/>
                  <a:gd name="T55" fmla="*/ 575 h 2569"/>
                  <a:gd name="T56" fmla="*/ 596 w 1182"/>
                  <a:gd name="T57" fmla="*/ 539 h 2569"/>
                  <a:gd name="T58" fmla="*/ 624 w 1182"/>
                  <a:gd name="T59" fmla="*/ 485 h 2569"/>
                  <a:gd name="T60" fmla="*/ 821 w 1182"/>
                  <a:gd name="T61" fmla="*/ 422 h 2569"/>
                  <a:gd name="T62" fmla="*/ 735 w 1182"/>
                  <a:gd name="T63" fmla="*/ 387 h 2569"/>
                  <a:gd name="T64" fmla="*/ 906 w 1182"/>
                  <a:gd name="T65" fmla="*/ 118 h 2569"/>
                  <a:gd name="T66" fmla="*/ 774 w 1182"/>
                  <a:gd name="T67" fmla="*/ 107 h 2569"/>
                  <a:gd name="T68" fmla="*/ 671 w 1182"/>
                  <a:gd name="T69" fmla="*/ 181 h 2569"/>
                  <a:gd name="T70" fmla="*/ 585 w 1182"/>
                  <a:gd name="T71" fmla="*/ 138 h 2569"/>
                  <a:gd name="T72" fmla="*/ 678 w 1182"/>
                  <a:gd name="T73" fmla="*/ 9 h 2569"/>
                  <a:gd name="T74" fmla="*/ 354 w 1182"/>
                  <a:gd name="T75" fmla="*/ 268 h 2569"/>
                  <a:gd name="T76" fmla="*/ 108 w 1182"/>
                  <a:gd name="T77" fmla="*/ 591 h 2569"/>
                  <a:gd name="T78" fmla="*/ 13 w 1182"/>
                  <a:gd name="T79" fmla="*/ 820 h 2569"/>
                  <a:gd name="T80" fmla="*/ 0 w 1182"/>
                  <a:gd name="T81" fmla="*/ 1068 h 2569"/>
                  <a:gd name="T82" fmla="*/ 46 w 1182"/>
                  <a:gd name="T83" fmla="*/ 1161 h 2569"/>
                  <a:gd name="T84" fmla="*/ 150 w 1182"/>
                  <a:gd name="T85" fmla="*/ 1216 h 2569"/>
                  <a:gd name="T86" fmla="*/ 200 w 1182"/>
                  <a:gd name="T87" fmla="*/ 1323 h 2569"/>
                  <a:gd name="T88" fmla="*/ 287 w 1182"/>
                  <a:gd name="T89" fmla="*/ 1375 h 2569"/>
                  <a:gd name="T90" fmla="*/ 324 w 1182"/>
                  <a:gd name="T91" fmla="*/ 1370 h 2569"/>
                  <a:gd name="T92" fmla="*/ 270 w 1182"/>
                  <a:gd name="T93" fmla="*/ 1498 h 2569"/>
                  <a:gd name="T94" fmla="*/ 239 w 1182"/>
                  <a:gd name="T95" fmla="*/ 1618 h 2569"/>
                  <a:gd name="T96" fmla="*/ 252 w 1182"/>
                  <a:gd name="T97" fmla="*/ 1742 h 2569"/>
                  <a:gd name="T98" fmla="*/ 432 w 1182"/>
                  <a:gd name="T99" fmla="*/ 1978 h 2569"/>
                  <a:gd name="T100" fmla="*/ 547 w 1182"/>
                  <a:gd name="T101" fmla="*/ 2072 h 2569"/>
                  <a:gd name="T102" fmla="*/ 700 w 1182"/>
                  <a:gd name="T103" fmla="*/ 2402 h 2569"/>
                  <a:gd name="T104" fmla="*/ 909 w 1182"/>
                  <a:gd name="T105" fmla="*/ 2559 h 2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82" h="2569">
                    <a:moveTo>
                      <a:pt x="961" y="2568"/>
                    </a:moveTo>
                    <a:lnTo>
                      <a:pt x="876" y="2457"/>
                    </a:lnTo>
                    <a:lnTo>
                      <a:pt x="889" y="2396"/>
                    </a:lnTo>
                    <a:lnTo>
                      <a:pt x="945" y="2396"/>
                    </a:lnTo>
                    <a:lnTo>
                      <a:pt x="932" y="2336"/>
                    </a:lnTo>
                    <a:lnTo>
                      <a:pt x="949" y="2255"/>
                    </a:lnTo>
                    <a:lnTo>
                      <a:pt x="961" y="2196"/>
                    </a:lnTo>
                    <a:lnTo>
                      <a:pt x="1010" y="2145"/>
                    </a:lnTo>
                    <a:lnTo>
                      <a:pt x="1024" y="2140"/>
                    </a:lnTo>
                    <a:lnTo>
                      <a:pt x="1073" y="2092"/>
                    </a:lnTo>
                    <a:lnTo>
                      <a:pt x="1090" y="2062"/>
                    </a:lnTo>
                    <a:lnTo>
                      <a:pt x="1103" y="2023"/>
                    </a:lnTo>
                    <a:lnTo>
                      <a:pt x="1108" y="1975"/>
                    </a:lnTo>
                    <a:lnTo>
                      <a:pt x="1106" y="1948"/>
                    </a:lnTo>
                    <a:lnTo>
                      <a:pt x="1119" y="1932"/>
                    </a:lnTo>
                    <a:lnTo>
                      <a:pt x="1167" y="1843"/>
                    </a:lnTo>
                    <a:lnTo>
                      <a:pt x="1181" y="1794"/>
                    </a:lnTo>
                    <a:lnTo>
                      <a:pt x="1182" y="1764"/>
                    </a:lnTo>
                    <a:lnTo>
                      <a:pt x="1180" y="1751"/>
                    </a:lnTo>
                    <a:lnTo>
                      <a:pt x="1174" y="1739"/>
                    </a:lnTo>
                    <a:lnTo>
                      <a:pt x="1158" y="1719"/>
                    </a:lnTo>
                    <a:lnTo>
                      <a:pt x="1123" y="1700"/>
                    </a:lnTo>
                    <a:lnTo>
                      <a:pt x="1046" y="1686"/>
                    </a:lnTo>
                    <a:lnTo>
                      <a:pt x="1030" y="1687"/>
                    </a:lnTo>
                    <a:lnTo>
                      <a:pt x="817" y="1596"/>
                    </a:lnTo>
                    <a:lnTo>
                      <a:pt x="814" y="1586"/>
                    </a:lnTo>
                    <a:lnTo>
                      <a:pt x="791" y="1533"/>
                    </a:lnTo>
                    <a:lnTo>
                      <a:pt x="761" y="1504"/>
                    </a:lnTo>
                    <a:lnTo>
                      <a:pt x="739" y="1498"/>
                    </a:lnTo>
                    <a:lnTo>
                      <a:pt x="719" y="1497"/>
                    </a:lnTo>
                    <a:lnTo>
                      <a:pt x="687" y="1504"/>
                    </a:lnTo>
                    <a:lnTo>
                      <a:pt x="664" y="1511"/>
                    </a:lnTo>
                    <a:lnTo>
                      <a:pt x="645" y="1509"/>
                    </a:lnTo>
                    <a:lnTo>
                      <a:pt x="637" y="1498"/>
                    </a:lnTo>
                    <a:lnTo>
                      <a:pt x="617" y="1471"/>
                    </a:lnTo>
                    <a:lnTo>
                      <a:pt x="572" y="1429"/>
                    </a:lnTo>
                    <a:lnTo>
                      <a:pt x="532" y="1412"/>
                    </a:lnTo>
                    <a:lnTo>
                      <a:pt x="507" y="1409"/>
                    </a:lnTo>
                    <a:lnTo>
                      <a:pt x="481" y="1406"/>
                    </a:lnTo>
                    <a:lnTo>
                      <a:pt x="429" y="1389"/>
                    </a:lnTo>
                    <a:lnTo>
                      <a:pt x="366" y="1356"/>
                    </a:lnTo>
                    <a:lnTo>
                      <a:pt x="354" y="1349"/>
                    </a:lnTo>
                    <a:lnTo>
                      <a:pt x="353" y="1343"/>
                    </a:lnTo>
                    <a:lnTo>
                      <a:pt x="329" y="1321"/>
                    </a:lnTo>
                    <a:lnTo>
                      <a:pt x="294" y="1314"/>
                    </a:lnTo>
                    <a:lnTo>
                      <a:pt x="270" y="1320"/>
                    </a:lnTo>
                    <a:lnTo>
                      <a:pt x="264" y="1313"/>
                    </a:lnTo>
                    <a:lnTo>
                      <a:pt x="242" y="1265"/>
                    </a:lnTo>
                    <a:lnTo>
                      <a:pt x="238" y="1212"/>
                    </a:lnTo>
                    <a:lnTo>
                      <a:pt x="244" y="1179"/>
                    </a:lnTo>
                    <a:lnTo>
                      <a:pt x="244" y="1171"/>
                    </a:lnTo>
                    <a:lnTo>
                      <a:pt x="225" y="1148"/>
                    </a:lnTo>
                    <a:lnTo>
                      <a:pt x="198" y="1143"/>
                    </a:lnTo>
                    <a:lnTo>
                      <a:pt x="175" y="1148"/>
                    </a:lnTo>
                    <a:lnTo>
                      <a:pt x="169" y="1141"/>
                    </a:lnTo>
                    <a:lnTo>
                      <a:pt x="124" y="1099"/>
                    </a:lnTo>
                    <a:lnTo>
                      <a:pt x="107" y="1092"/>
                    </a:lnTo>
                    <a:lnTo>
                      <a:pt x="100" y="1088"/>
                    </a:lnTo>
                    <a:lnTo>
                      <a:pt x="90" y="1039"/>
                    </a:lnTo>
                    <a:lnTo>
                      <a:pt x="91" y="964"/>
                    </a:lnTo>
                    <a:lnTo>
                      <a:pt x="107" y="906"/>
                    </a:lnTo>
                    <a:lnTo>
                      <a:pt x="127" y="872"/>
                    </a:lnTo>
                    <a:lnTo>
                      <a:pt x="141" y="857"/>
                    </a:lnTo>
                    <a:lnTo>
                      <a:pt x="150" y="847"/>
                    </a:lnTo>
                    <a:lnTo>
                      <a:pt x="211" y="811"/>
                    </a:lnTo>
                    <a:lnTo>
                      <a:pt x="251" y="807"/>
                    </a:lnTo>
                    <a:lnTo>
                      <a:pt x="280" y="814"/>
                    </a:lnTo>
                    <a:lnTo>
                      <a:pt x="295" y="823"/>
                    </a:lnTo>
                    <a:lnTo>
                      <a:pt x="294" y="833"/>
                    </a:lnTo>
                    <a:lnTo>
                      <a:pt x="295" y="909"/>
                    </a:lnTo>
                    <a:lnTo>
                      <a:pt x="304" y="942"/>
                    </a:lnTo>
                    <a:lnTo>
                      <a:pt x="306" y="949"/>
                    </a:lnTo>
                    <a:lnTo>
                      <a:pt x="311" y="952"/>
                    </a:lnTo>
                    <a:lnTo>
                      <a:pt x="321" y="942"/>
                    </a:lnTo>
                    <a:lnTo>
                      <a:pt x="339" y="899"/>
                    </a:lnTo>
                    <a:lnTo>
                      <a:pt x="342" y="887"/>
                    </a:lnTo>
                    <a:lnTo>
                      <a:pt x="346" y="768"/>
                    </a:lnTo>
                    <a:lnTo>
                      <a:pt x="353" y="764"/>
                    </a:lnTo>
                    <a:lnTo>
                      <a:pt x="412" y="729"/>
                    </a:lnTo>
                    <a:lnTo>
                      <a:pt x="448" y="699"/>
                    </a:lnTo>
                    <a:lnTo>
                      <a:pt x="464" y="683"/>
                    </a:lnTo>
                    <a:lnTo>
                      <a:pt x="483" y="647"/>
                    </a:lnTo>
                    <a:lnTo>
                      <a:pt x="497" y="609"/>
                    </a:lnTo>
                    <a:lnTo>
                      <a:pt x="522" y="575"/>
                    </a:lnTo>
                    <a:lnTo>
                      <a:pt x="543" y="558"/>
                    </a:lnTo>
                    <a:lnTo>
                      <a:pt x="565" y="545"/>
                    </a:lnTo>
                    <a:lnTo>
                      <a:pt x="596" y="539"/>
                    </a:lnTo>
                    <a:lnTo>
                      <a:pt x="618" y="553"/>
                    </a:lnTo>
                    <a:lnTo>
                      <a:pt x="619" y="558"/>
                    </a:lnTo>
                    <a:lnTo>
                      <a:pt x="624" y="485"/>
                    </a:lnTo>
                    <a:lnTo>
                      <a:pt x="684" y="485"/>
                    </a:lnTo>
                    <a:lnTo>
                      <a:pt x="830" y="421"/>
                    </a:lnTo>
                    <a:lnTo>
                      <a:pt x="821" y="422"/>
                    </a:lnTo>
                    <a:lnTo>
                      <a:pt x="776" y="415"/>
                    </a:lnTo>
                    <a:lnTo>
                      <a:pt x="746" y="400"/>
                    </a:lnTo>
                    <a:lnTo>
                      <a:pt x="735" y="387"/>
                    </a:lnTo>
                    <a:lnTo>
                      <a:pt x="919" y="288"/>
                    </a:lnTo>
                    <a:lnTo>
                      <a:pt x="919" y="233"/>
                    </a:lnTo>
                    <a:lnTo>
                      <a:pt x="906" y="118"/>
                    </a:lnTo>
                    <a:lnTo>
                      <a:pt x="863" y="168"/>
                    </a:lnTo>
                    <a:lnTo>
                      <a:pt x="854" y="118"/>
                    </a:lnTo>
                    <a:lnTo>
                      <a:pt x="774" y="107"/>
                    </a:lnTo>
                    <a:lnTo>
                      <a:pt x="743" y="107"/>
                    </a:lnTo>
                    <a:lnTo>
                      <a:pt x="676" y="138"/>
                    </a:lnTo>
                    <a:lnTo>
                      <a:pt x="671" y="181"/>
                    </a:lnTo>
                    <a:lnTo>
                      <a:pt x="594" y="216"/>
                    </a:lnTo>
                    <a:lnTo>
                      <a:pt x="556" y="177"/>
                    </a:lnTo>
                    <a:lnTo>
                      <a:pt x="585" y="138"/>
                    </a:lnTo>
                    <a:lnTo>
                      <a:pt x="615" y="107"/>
                    </a:lnTo>
                    <a:lnTo>
                      <a:pt x="694" y="0"/>
                    </a:lnTo>
                    <a:lnTo>
                      <a:pt x="678" y="9"/>
                    </a:lnTo>
                    <a:lnTo>
                      <a:pt x="569" y="83"/>
                    </a:lnTo>
                    <a:lnTo>
                      <a:pt x="468" y="163"/>
                    </a:lnTo>
                    <a:lnTo>
                      <a:pt x="354" y="268"/>
                    </a:lnTo>
                    <a:lnTo>
                      <a:pt x="239" y="396"/>
                    </a:lnTo>
                    <a:lnTo>
                      <a:pt x="159" y="509"/>
                    </a:lnTo>
                    <a:lnTo>
                      <a:pt x="108" y="591"/>
                    </a:lnTo>
                    <a:lnTo>
                      <a:pt x="65" y="679"/>
                    </a:lnTo>
                    <a:lnTo>
                      <a:pt x="28" y="771"/>
                    </a:lnTo>
                    <a:lnTo>
                      <a:pt x="13" y="820"/>
                    </a:lnTo>
                    <a:lnTo>
                      <a:pt x="9" y="903"/>
                    </a:lnTo>
                    <a:lnTo>
                      <a:pt x="0" y="1046"/>
                    </a:lnTo>
                    <a:lnTo>
                      <a:pt x="0" y="1068"/>
                    </a:lnTo>
                    <a:lnTo>
                      <a:pt x="13" y="1108"/>
                    </a:lnTo>
                    <a:lnTo>
                      <a:pt x="41" y="1154"/>
                    </a:lnTo>
                    <a:lnTo>
                      <a:pt x="46" y="1161"/>
                    </a:lnTo>
                    <a:lnTo>
                      <a:pt x="94" y="1161"/>
                    </a:lnTo>
                    <a:lnTo>
                      <a:pt x="111" y="1203"/>
                    </a:lnTo>
                    <a:lnTo>
                      <a:pt x="150" y="1216"/>
                    </a:lnTo>
                    <a:lnTo>
                      <a:pt x="172" y="1229"/>
                    </a:lnTo>
                    <a:lnTo>
                      <a:pt x="183" y="1262"/>
                    </a:lnTo>
                    <a:lnTo>
                      <a:pt x="200" y="1323"/>
                    </a:lnTo>
                    <a:lnTo>
                      <a:pt x="239" y="1331"/>
                    </a:lnTo>
                    <a:lnTo>
                      <a:pt x="261" y="1370"/>
                    </a:lnTo>
                    <a:lnTo>
                      <a:pt x="287" y="1375"/>
                    </a:lnTo>
                    <a:lnTo>
                      <a:pt x="278" y="1340"/>
                    </a:lnTo>
                    <a:lnTo>
                      <a:pt x="311" y="1340"/>
                    </a:lnTo>
                    <a:lnTo>
                      <a:pt x="324" y="1370"/>
                    </a:lnTo>
                    <a:lnTo>
                      <a:pt x="287" y="1400"/>
                    </a:lnTo>
                    <a:lnTo>
                      <a:pt x="274" y="1431"/>
                    </a:lnTo>
                    <a:lnTo>
                      <a:pt x="270" y="1498"/>
                    </a:lnTo>
                    <a:lnTo>
                      <a:pt x="274" y="1550"/>
                    </a:lnTo>
                    <a:lnTo>
                      <a:pt x="278" y="1596"/>
                    </a:lnTo>
                    <a:lnTo>
                      <a:pt x="239" y="1618"/>
                    </a:lnTo>
                    <a:lnTo>
                      <a:pt x="248" y="1666"/>
                    </a:lnTo>
                    <a:lnTo>
                      <a:pt x="252" y="1696"/>
                    </a:lnTo>
                    <a:lnTo>
                      <a:pt x="252" y="1742"/>
                    </a:lnTo>
                    <a:lnTo>
                      <a:pt x="231" y="1751"/>
                    </a:lnTo>
                    <a:lnTo>
                      <a:pt x="385" y="1961"/>
                    </a:lnTo>
                    <a:lnTo>
                      <a:pt x="432" y="1978"/>
                    </a:lnTo>
                    <a:lnTo>
                      <a:pt x="461" y="1981"/>
                    </a:lnTo>
                    <a:lnTo>
                      <a:pt x="509" y="1998"/>
                    </a:lnTo>
                    <a:lnTo>
                      <a:pt x="547" y="2072"/>
                    </a:lnTo>
                    <a:lnTo>
                      <a:pt x="609" y="2209"/>
                    </a:lnTo>
                    <a:lnTo>
                      <a:pt x="689" y="2383"/>
                    </a:lnTo>
                    <a:lnTo>
                      <a:pt x="700" y="2402"/>
                    </a:lnTo>
                    <a:lnTo>
                      <a:pt x="761" y="2462"/>
                    </a:lnTo>
                    <a:lnTo>
                      <a:pt x="846" y="2526"/>
                    </a:lnTo>
                    <a:lnTo>
                      <a:pt x="909" y="2559"/>
                    </a:lnTo>
                    <a:lnTo>
                      <a:pt x="946" y="2569"/>
                    </a:lnTo>
                    <a:lnTo>
                      <a:pt x="961" y="2568"/>
                    </a:lnTo>
                    <a:close/>
                  </a:path>
                </a:pathLst>
              </a:custGeom>
              <a:noFill/>
              <a:ln w="33338">
                <a:solidFill>
                  <a:srgbClr val="0FB55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Freeform 10">
                <a:extLst>
                  <a:ext uri="{FF2B5EF4-FFF2-40B4-BE49-F238E27FC236}">
                    <a16:creationId xmlns:a16="http://schemas.microsoft.com/office/drawing/2014/main" id="{F1537325-562D-47FC-ABC2-6C354931A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039"/>
                <a:ext cx="464" cy="97"/>
              </a:xfrm>
              <a:custGeom>
                <a:avLst/>
                <a:gdLst>
                  <a:gd name="T0" fmla="*/ 654 w 1391"/>
                  <a:gd name="T1" fmla="*/ 0 h 291"/>
                  <a:gd name="T2" fmla="*/ 740 w 1391"/>
                  <a:gd name="T3" fmla="*/ 1 h 291"/>
                  <a:gd name="T4" fmla="*/ 899 w 1391"/>
                  <a:gd name="T5" fmla="*/ 18 h 291"/>
                  <a:gd name="T6" fmla="*/ 1035 w 1391"/>
                  <a:gd name="T7" fmla="*/ 47 h 291"/>
                  <a:gd name="T8" fmla="*/ 1152 w 1391"/>
                  <a:gd name="T9" fmla="*/ 83 h 291"/>
                  <a:gd name="T10" fmla="*/ 1286 w 1391"/>
                  <a:gd name="T11" fmla="*/ 139 h 291"/>
                  <a:gd name="T12" fmla="*/ 1382 w 1391"/>
                  <a:gd name="T13" fmla="*/ 197 h 291"/>
                  <a:gd name="T14" fmla="*/ 1391 w 1391"/>
                  <a:gd name="T15" fmla="*/ 203 h 291"/>
                  <a:gd name="T16" fmla="*/ 1368 w 1391"/>
                  <a:gd name="T17" fmla="*/ 213 h 291"/>
                  <a:gd name="T18" fmla="*/ 1205 w 1391"/>
                  <a:gd name="T19" fmla="*/ 237 h 291"/>
                  <a:gd name="T20" fmla="*/ 1084 w 1391"/>
                  <a:gd name="T21" fmla="*/ 232 h 291"/>
                  <a:gd name="T22" fmla="*/ 991 w 1391"/>
                  <a:gd name="T23" fmla="*/ 217 h 291"/>
                  <a:gd name="T24" fmla="*/ 940 w 1391"/>
                  <a:gd name="T25" fmla="*/ 203 h 291"/>
                  <a:gd name="T26" fmla="*/ 914 w 1391"/>
                  <a:gd name="T27" fmla="*/ 204 h 291"/>
                  <a:gd name="T28" fmla="*/ 760 w 1391"/>
                  <a:gd name="T29" fmla="*/ 226 h 291"/>
                  <a:gd name="T30" fmla="*/ 639 w 1391"/>
                  <a:gd name="T31" fmla="*/ 255 h 291"/>
                  <a:gd name="T32" fmla="*/ 582 w 1391"/>
                  <a:gd name="T33" fmla="*/ 276 h 291"/>
                  <a:gd name="T34" fmla="*/ 554 w 1391"/>
                  <a:gd name="T35" fmla="*/ 286 h 291"/>
                  <a:gd name="T36" fmla="*/ 505 w 1391"/>
                  <a:gd name="T37" fmla="*/ 291 h 291"/>
                  <a:gd name="T38" fmla="*/ 462 w 1391"/>
                  <a:gd name="T39" fmla="*/ 281 h 291"/>
                  <a:gd name="T40" fmla="*/ 426 w 1391"/>
                  <a:gd name="T41" fmla="*/ 260 h 291"/>
                  <a:gd name="T42" fmla="*/ 386 w 1391"/>
                  <a:gd name="T43" fmla="*/ 223 h 291"/>
                  <a:gd name="T44" fmla="*/ 357 w 1391"/>
                  <a:gd name="T45" fmla="*/ 180 h 291"/>
                  <a:gd name="T46" fmla="*/ 354 w 1391"/>
                  <a:gd name="T47" fmla="*/ 174 h 291"/>
                  <a:gd name="T48" fmla="*/ 350 w 1391"/>
                  <a:gd name="T49" fmla="*/ 177 h 291"/>
                  <a:gd name="T50" fmla="*/ 302 w 1391"/>
                  <a:gd name="T51" fmla="*/ 197 h 291"/>
                  <a:gd name="T52" fmla="*/ 238 w 1391"/>
                  <a:gd name="T53" fmla="*/ 208 h 291"/>
                  <a:gd name="T54" fmla="*/ 181 w 1391"/>
                  <a:gd name="T55" fmla="*/ 208 h 291"/>
                  <a:gd name="T56" fmla="*/ 117 w 1391"/>
                  <a:gd name="T57" fmla="*/ 198 h 291"/>
                  <a:gd name="T58" fmla="*/ 42 w 1391"/>
                  <a:gd name="T59" fmla="*/ 175 h 291"/>
                  <a:gd name="T60" fmla="*/ 0 w 1391"/>
                  <a:gd name="T61" fmla="*/ 157 h 291"/>
                  <a:gd name="T62" fmla="*/ 37 w 1391"/>
                  <a:gd name="T63" fmla="*/ 136 h 291"/>
                  <a:gd name="T64" fmla="*/ 239 w 1391"/>
                  <a:gd name="T65" fmla="*/ 63 h 291"/>
                  <a:gd name="T66" fmla="*/ 343 w 1391"/>
                  <a:gd name="T67" fmla="*/ 36 h 291"/>
                  <a:gd name="T68" fmla="*/ 459 w 1391"/>
                  <a:gd name="T69" fmla="*/ 14 h 291"/>
                  <a:gd name="T70" fmla="*/ 587 w 1391"/>
                  <a:gd name="T71" fmla="*/ 1 h 291"/>
                  <a:gd name="T72" fmla="*/ 654 w 1391"/>
                  <a:gd name="T73" fmla="*/ 0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91" h="291">
                    <a:moveTo>
                      <a:pt x="654" y="0"/>
                    </a:moveTo>
                    <a:lnTo>
                      <a:pt x="740" y="1"/>
                    </a:lnTo>
                    <a:lnTo>
                      <a:pt x="899" y="18"/>
                    </a:lnTo>
                    <a:lnTo>
                      <a:pt x="1035" y="47"/>
                    </a:lnTo>
                    <a:lnTo>
                      <a:pt x="1152" y="83"/>
                    </a:lnTo>
                    <a:lnTo>
                      <a:pt x="1286" y="139"/>
                    </a:lnTo>
                    <a:lnTo>
                      <a:pt x="1382" y="197"/>
                    </a:lnTo>
                    <a:lnTo>
                      <a:pt x="1391" y="203"/>
                    </a:lnTo>
                    <a:lnTo>
                      <a:pt x="1368" y="213"/>
                    </a:lnTo>
                    <a:lnTo>
                      <a:pt x="1205" y="237"/>
                    </a:lnTo>
                    <a:lnTo>
                      <a:pt x="1084" y="232"/>
                    </a:lnTo>
                    <a:lnTo>
                      <a:pt x="991" y="217"/>
                    </a:lnTo>
                    <a:lnTo>
                      <a:pt x="940" y="203"/>
                    </a:lnTo>
                    <a:lnTo>
                      <a:pt x="914" y="204"/>
                    </a:lnTo>
                    <a:lnTo>
                      <a:pt x="760" y="226"/>
                    </a:lnTo>
                    <a:lnTo>
                      <a:pt x="639" y="255"/>
                    </a:lnTo>
                    <a:lnTo>
                      <a:pt x="582" y="276"/>
                    </a:lnTo>
                    <a:lnTo>
                      <a:pt x="554" y="286"/>
                    </a:lnTo>
                    <a:lnTo>
                      <a:pt x="505" y="291"/>
                    </a:lnTo>
                    <a:lnTo>
                      <a:pt x="462" y="281"/>
                    </a:lnTo>
                    <a:lnTo>
                      <a:pt x="426" y="260"/>
                    </a:lnTo>
                    <a:lnTo>
                      <a:pt x="386" y="223"/>
                    </a:lnTo>
                    <a:lnTo>
                      <a:pt x="357" y="180"/>
                    </a:lnTo>
                    <a:lnTo>
                      <a:pt x="354" y="174"/>
                    </a:lnTo>
                    <a:lnTo>
                      <a:pt x="350" y="177"/>
                    </a:lnTo>
                    <a:lnTo>
                      <a:pt x="302" y="197"/>
                    </a:lnTo>
                    <a:lnTo>
                      <a:pt x="238" y="208"/>
                    </a:lnTo>
                    <a:lnTo>
                      <a:pt x="181" y="208"/>
                    </a:lnTo>
                    <a:lnTo>
                      <a:pt x="117" y="198"/>
                    </a:lnTo>
                    <a:lnTo>
                      <a:pt x="42" y="175"/>
                    </a:lnTo>
                    <a:lnTo>
                      <a:pt x="0" y="157"/>
                    </a:lnTo>
                    <a:lnTo>
                      <a:pt x="37" y="136"/>
                    </a:lnTo>
                    <a:lnTo>
                      <a:pt x="239" y="63"/>
                    </a:lnTo>
                    <a:lnTo>
                      <a:pt x="343" y="36"/>
                    </a:lnTo>
                    <a:lnTo>
                      <a:pt x="459" y="14"/>
                    </a:lnTo>
                    <a:lnTo>
                      <a:pt x="587" y="1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Freeform 11">
                <a:extLst>
                  <a:ext uri="{FF2B5EF4-FFF2-40B4-BE49-F238E27FC236}">
                    <a16:creationId xmlns:a16="http://schemas.microsoft.com/office/drawing/2014/main" id="{E3BB732C-076A-47C0-9CD2-9573E51C58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2" y="2042"/>
                <a:ext cx="957" cy="958"/>
              </a:xfrm>
              <a:custGeom>
                <a:avLst/>
                <a:gdLst>
                  <a:gd name="T0" fmla="*/ 2870 w 2871"/>
                  <a:gd name="T1" fmla="*/ 1510 h 2873"/>
                  <a:gd name="T2" fmla="*/ 2827 w 2871"/>
                  <a:gd name="T3" fmla="*/ 1795 h 2873"/>
                  <a:gd name="T4" fmla="*/ 2730 w 2871"/>
                  <a:gd name="T5" fmla="*/ 2059 h 2873"/>
                  <a:gd name="T6" fmla="*/ 2586 w 2871"/>
                  <a:gd name="T7" fmla="*/ 2296 h 2873"/>
                  <a:gd name="T8" fmla="*/ 2400 w 2871"/>
                  <a:gd name="T9" fmla="*/ 2500 h 2873"/>
                  <a:gd name="T10" fmla="*/ 2180 w 2871"/>
                  <a:gd name="T11" fmla="*/ 2665 h 2873"/>
                  <a:gd name="T12" fmla="*/ 1930 w 2871"/>
                  <a:gd name="T13" fmla="*/ 2786 h 2873"/>
                  <a:gd name="T14" fmla="*/ 1655 w 2871"/>
                  <a:gd name="T15" fmla="*/ 2857 h 2873"/>
                  <a:gd name="T16" fmla="*/ 1436 w 2871"/>
                  <a:gd name="T17" fmla="*/ 2873 h 2873"/>
                  <a:gd name="T18" fmla="*/ 1217 w 2871"/>
                  <a:gd name="T19" fmla="*/ 2857 h 2873"/>
                  <a:gd name="T20" fmla="*/ 942 w 2871"/>
                  <a:gd name="T21" fmla="*/ 2786 h 2873"/>
                  <a:gd name="T22" fmla="*/ 690 w 2871"/>
                  <a:gd name="T23" fmla="*/ 2665 h 2873"/>
                  <a:gd name="T24" fmla="*/ 470 w 2871"/>
                  <a:gd name="T25" fmla="*/ 2500 h 2873"/>
                  <a:gd name="T26" fmla="*/ 284 w 2871"/>
                  <a:gd name="T27" fmla="*/ 2296 h 2873"/>
                  <a:gd name="T28" fmla="*/ 141 w 2871"/>
                  <a:gd name="T29" fmla="*/ 2059 h 2873"/>
                  <a:gd name="T30" fmla="*/ 45 w 2871"/>
                  <a:gd name="T31" fmla="*/ 1795 h 2873"/>
                  <a:gd name="T32" fmla="*/ 0 w 2871"/>
                  <a:gd name="T33" fmla="*/ 1510 h 2873"/>
                  <a:gd name="T34" fmla="*/ 0 w 2871"/>
                  <a:gd name="T35" fmla="*/ 1361 h 2873"/>
                  <a:gd name="T36" fmla="*/ 45 w 2871"/>
                  <a:gd name="T37" fmla="*/ 1076 h 2873"/>
                  <a:gd name="T38" fmla="*/ 141 w 2871"/>
                  <a:gd name="T39" fmla="*/ 812 h 2873"/>
                  <a:gd name="T40" fmla="*/ 284 w 2871"/>
                  <a:gd name="T41" fmla="*/ 576 h 2873"/>
                  <a:gd name="T42" fmla="*/ 470 w 2871"/>
                  <a:gd name="T43" fmla="*/ 371 h 2873"/>
                  <a:gd name="T44" fmla="*/ 690 w 2871"/>
                  <a:gd name="T45" fmla="*/ 207 h 2873"/>
                  <a:gd name="T46" fmla="*/ 942 w 2871"/>
                  <a:gd name="T47" fmla="*/ 86 h 2873"/>
                  <a:gd name="T48" fmla="*/ 1217 w 2871"/>
                  <a:gd name="T49" fmla="*/ 15 h 2873"/>
                  <a:gd name="T50" fmla="*/ 1436 w 2871"/>
                  <a:gd name="T51" fmla="*/ 0 h 2873"/>
                  <a:gd name="T52" fmla="*/ 1655 w 2871"/>
                  <a:gd name="T53" fmla="*/ 15 h 2873"/>
                  <a:gd name="T54" fmla="*/ 1930 w 2871"/>
                  <a:gd name="T55" fmla="*/ 86 h 2873"/>
                  <a:gd name="T56" fmla="*/ 2180 w 2871"/>
                  <a:gd name="T57" fmla="*/ 207 h 2873"/>
                  <a:gd name="T58" fmla="*/ 2400 w 2871"/>
                  <a:gd name="T59" fmla="*/ 371 h 2873"/>
                  <a:gd name="T60" fmla="*/ 2586 w 2871"/>
                  <a:gd name="T61" fmla="*/ 576 h 2873"/>
                  <a:gd name="T62" fmla="*/ 2730 w 2871"/>
                  <a:gd name="T63" fmla="*/ 812 h 2873"/>
                  <a:gd name="T64" fmla="*/ 2827 w 2871"/>
                  <a:gd name="T65" fmla="*/ 1076 h 2873"/>
                  <a:gd name="T66" fmla="*/ 2870 w 2871"/>
                  <a:gd name="T67" fmla="*/ 1361 h 2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71" h="2873">
                    <a:moveTo>
                      <a:pt x="2871" y="1436"/>
                    </a:moveTo>
                    <a:lnTo>
                      <a:pt x="2870" y="1510"/>
                    </a:lnTo>
                    <a:lnTo>
                      <a:pt x="2855" y="1655"/>
                    </a:lnTo>
                    <a:lnTo>
                      <a:pt x="2827" y="1795"/>
                    </a:lnTo>
                    <a:lnTo>
                      <a:pt x="2785" y="1930"/>
                    </a:lnTo>
                    <a:lnTo>
                      <a:pt x="2730" y="2059"/>
                    </a:lnTo>
                    <a:lnTo>
                      <a:pt x="2664" y="2181"/>
                    </a:lnTo>
                    <a:lnTo>
                      <a:pt x="2586" y="2296"/>
                    </a:lnTo>
                    <a:lnTo>
                      <a:pt x="2498" y="2402"/>
                    </a:lnTo>
                    <a:lnTo>
                      <a:pt x="2400" y="2500"/>
                    </a:lnTo>
                    <a:lnTo>
                      <a:pt x="2295" y="2588"/>
                    </a:lnTo>
                    <a:lnTo>
                      <a:pt x="2180" y="2665"/>
                    </a:lnTo>
                    <a:lnTo>
                      <a:pt x="2058" y="2732"/>
                    </a:lnTo>
                    <a:lnTo>
                      <a:pt x="1930" y="2786"/>
                    </a:lnTo>
                    <a:lnTo>
                      <a:pt x="1794" y="2828"/>
                    </a:lnTo>
                    <a:lnTo>
                      <a:pt x="1655" y="2857"/>
                    </a:lnTo>
                    <a:lnTo>
                      <a:pt x="1509" y="2871"/>
                    </a:lnTo>
                    <a:lnTo>
                      <a:pt x="1436" y="2873"/>
                    </a:lnTo>
                    <a:lnTo>
                      <a:pt x="1361" y="2871"/>
                    </a:lnTo>
                    <a:lnTo>
                      <a:pt x="1217" y="2857"/>
                    </a:lnTo>
                    <a:lnTo>
                      <a:pt x="1076" y="2828"/>
                    </a:lnTo>
                    <a:lnTo>
                      <a:pt x="942" y="2786"/>
                    </a:lnTo>
                    <a:lnTo>
                      <a:pt x="812" y="2732"/>
                    </a:lnTo>
                    <a:lnTo>
                      <a:pt x="690" y="2665"/>
                    </a:lnTo>
                    <a:lnTo>
                      <a:pt x="576" y="2588"/>
                    </a:lnTo>
                    <a:lnTo>
                      <a:pt x="470" y="2500"/>
                    </a:lnTo>
                    <a:lnTo>
                      <a:pt x="372" y="2402"/>
                    </a:lnTo>
                    <a:lnTo>
                      <a:pt x="284" y="2296"/>
                    </a:lnTo>
                    <a:lnTo>
                      <a:pt x="207" y="2181"/>
                    </a:lnTo>
                    <a:lnTo>
                      <a:pt x="141" y="2059"/>
                    </a:lnTo>
                    <a:lnTo>
                      <a:pt x="87" y="1930"/>
                    </a:lnTo>
                    <a:lnTo>
                      <a:pt x="45" y="1795"/>
                    </a:lnTo>
                    <a:lnTo>
                      <a:pt x="16" y="1655"/>
                    </a:lnTo>
                    <a:lnTo>
                      <a:pt x="0" y="1510"/>
                    </a:lnTo>
                    <a:lnTo>
                      <a:pt x="0" y="1436"/>
                    </a:lnTo>
                    <a:lnTo>
                      <a:pt x="0" y="1361"/>
                    </a:lnTo>
                    <a:lnTo>
                      <a:pt x="16" y="1217"/>
                    </a:lnTo>
                    <a:lnTo>
                      <a:pt x="45" y="1076"/>
                    </a:lnTo>
                    <a:lnTo>
                      <a:pt x="87" y="942"/>
                    </a:lnTo>
                    <a:lnTo>
                      <a:pt x="141" y="812"/>
                    </a:lnTo>
                    <a:lnTo>
                      <a:pt x="207" y="690"/>
                    </a:lnTo>
                    <a:lnTo>
                      <a:pt x="284" y="576"/>
                    </a:lnTo>
                    <a:lnTo>
                      <a:pt x="372" y="469"/>
                    </a:lnTo>
                    <a:lnTo>
                      <a:pt x="470" y="371"/>
                    </a:lnTo>
                    <a:lnTo>
                      <a:pt x="576" y="283"/>
                    </a:lnTo>
                    <a:lnTo>
                      <a:pt x="690" y="207"/>
                    </a:lnTo>
                    <a:lnTo>
                      <a:pt x="812" y="141"/>
                    </a:lnTo>
                    <a:lnTo>
                      <a:pt x="942" y="86"/>
                    </a:lnTo>
                    <a:lnTo>
                      <a:pt x="1076" y="44"/>
                    </a:lnTo>
                    <a:lnTo>
                      <a:pt x="1217" y="15"/>
                    </a:lnTo>
                    <a:lnTo>
                      <a:pt x="1361" y="0"/>
                    </a:lnTo>
                    <a:lnTo>
                      <a:pt x="1436" y="0"/>
                    </a:lnTo>
                    <a:lnTo>
                      <a:pt x="1509" y="0"/>
                    </a:lnTo>
                    <a:lnTo>
                      <a:pt x="1655" y="15"/>
                    </a:lnTo>
                    <a:lnTo>
                      <a:pt x="1794" y="44"/>
                    </a:lnTo>
                    <a:lnTo>
                      <a:pt x="1930" y="86"/>
                    </a:lnTo>
                    <a:lnTo>
                      <a:pt x="2058" y="141"/>
                    </a:lnTo>
                    <a:lnTo>
                      <a:pt x="2180" y="207"/>
                    </a:lnTo>
                    <a:lnTo>
                      <a:pt x="2295" y="283"/>
                    </a:lnTo>
                    <a:lnTo>
                      <a:pt x="2400" y="371"/>
                    </a:lnTo>
                    <a:lnTo>
                      <a:pt x="2498" y="469"/>
                    </a:lnTo>
                    <a:lnTo>
                      <a:pt x="2586" y="576"/>
                    </a:lnTo>
                    <a:lnTo>
                      <a:pt x="2664" y="690"/>
                    </a:lnTo>
                    <a:lnTo>
                      <a:pt x="2730" y="812"/>
                    </a:lnTo>
                    <a:lnTo>
                      <a:pt x="2785" y="942"/>
                    </a:lnTo>
                    <a:lnTo>
                      <a:pt x="2827" y="1076"/>
                    </a:lnTo>
                    <a:lnTo>
                      <a:pt x="2855" y="1217"/>
                    </a:lnTo>
                    <a:lnTo>
                      <a:pt x="2870" y="1361"/>
                    </a:lnTo>
                    <a:lnTo>
                      <a:pt x="2871" y="1436"/>
                    </a:lnTo>
                    <a:close/>
                  </a:path>
                </a:pathLst>
              </a:custGeom>
              <a:noFill/>
              <a:ln w="4763">
                <a:solidFill>
                  <a:srgbClr val="2C89A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Freeform 12">
                <a:extLst>
                  <a:ext uri="{FF2B5EF4-FFF2-40B4-BE49-F238E27FC236}">
                    <a16:creationId xmlns:a16="http://schemas.microsoft.com/office/drawing/2014/main" id="{78BC06D2-CD52-4D18-8965-8E2649A7D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2" y="2032"/>
                <a:ext cx="976" cy="977"/>
              </a:xfrm>
              <a:custGeom>
                <a:avLst/>
                <a:gdLst>
                  <a:gd name="T0" fmla="*/ 2928 w 2928"/>
                  <a:gd name="T1" fmla="*/ 1540 h 2929"/>
                  <a:gd name="T2" fmla="*/ 2883 w 2928"/>
                  <a:gd name="T3" fmla="*/ 1831 h 2929"/>
                  <a:gd name="T4" fmla="*/ 2785 w 2928"/>
                  <a:gd name="T5" fmla="*/ 2101 h 2929"/>
                  <a:gd name="T6" fmla="*/ 2638 w 2928"/>
                  <a:gd name="T7" fmla="*/ 2341 h 2929"/>
                  <a:gd name="T8" fmla="*/ 2450 w 2928"/>
                  <a:gd name="T9" fmla="*/ 2550 h 2929"/>
                  <a:gd name="T10" fmla="*/ 2224 w 2928"/>
                  <a:gd name="T11" fmla="*/ 2719 h 2929"/>
                  <a:gd name="T12" fmla="*/ 1969 w 2928"/>
                  <a:gd name="T13" fmla="*/ 2841 h 2929"/>
                  <a:gd name="T14" fmla="*/ 1688 w 2928"/>
                  <a:gd name="T15" fmla="*/ 2913 h 2929"/>
                  <a:gd name="T16" fmla="*/ 1465 w 2928"/>
                  <a:gd name="T17" fmla="*/ 2929 h 2929"/>
                  <a:gd name="T18" fmla="*/ 1242 w 2928"/>
                  <a:gd name="T19" fmla="*/ 2913 h 2929"/>
                  <a:gd name="T20" fmla="*/ 961 w 2928"/>
                  <a:gd name="T21" fmla="*/ 2841 h 2929"/>
                  <a:gd name="T22" fmla="*/ 704 w 2928"/>
                  <a:gd name="T23" fmla="*/ 2719 h 2929"/>
                  <a:gd name="T24" fmla="*/ 480 w 2928"/>
                  <a:gd name="T25" fmla="*/ 2550 h 2929"/>
                  <a:gd name="T26" fmla="*/ 291 w 2928"/>
                  <a:gd name="T27" fmla="*/ 2341 h 2929"/>
                  <a:gd name="T28" fmla="*/ 144 w 2928"/>
                  <a:gd name="T29" fmla="*/ 2101 h 2929"/>
                  <a:gd name="T30" fmla="*/ 46 w 2928"/>
                  <a:gd name="T31" fmla="*/ 1831 h 2929"/>
                  <a:gd name="T32" fmla="*/ 2 w 2928"/>
                  <a:gd name="T33" fmla="*/ 1540 h 2929"/>
                  <a:gd name="T34" fmla="*/ 2 w 2928"/>
                  <a:gd name="T35" fmla="*/ 1389 h 2929"/>
                  <a:gd name="T36" fmla="*/ 46 w 2928"/>
                  <a:gd name="T37" fmla="*/ 1099 h 2929"/>
                  <a:gd name="T38" fmla="*/ 144 w 2928"/>
                  <a:gd name="T39" fmla="*/ 830 h 2929"/>
                  <a:gd name="T40" fmla="*/ 291 w 2928"/>
                  <a:gd name="T41" fmla="*/ 588 h 2929"/>
                  <a:gd name="T42" fmla="*/ 480 w 2928"/>
                  <a:gd name="T43" fmla="*/ 380 h 2929"/>
                  <a:gd name="T44" fmla="*/ 704 w 2928"/>
                  <a:gd name="T45" fmla="*/ 212 h 2929"/>
                  <a:gd name="T46" fmla="*/ 961 w 2928"/>
                  <a:gd name="T47" fmla="*/ 88 h 2929"/>
                  <a:gd name="T48" fmla="*/ 1242 w 2928"/>
                  <a:gd name="T49" fmla="*/ 16 h 2929"/>
                  <a:gd name="T50" fmla="*/ 1465 w 2928"/>
                  <a:gd name="T51" fmla="*/ 0 h 2929"/>
                  <a:gd name="T52" fmla="*/ 1688 w 2928"/>
                  <a:gd name="T53" fmla="*/ 16 h 2929"/>
                  <a:gd name="T54" fmla="*/ 1969 w 2928"/>
                  <a:gd name="T55" fmla="*/ 88 h 2929"/>
                  <a:gd name="T56" fmla="*/ 2224 w 2928"/>
                  <a:gd name="T57" fmla="*/ 212 h 2929"/>
                  <a:gd name="T58" fmla="*/ 2450 w 2928"/>
                  <a:gd name="T59" fmla="*/ 380 h 2929"/>
                  <a:gd name="T60" fmla="*/ 2638 w 2928"/>
                  <a:gd name="T61" fmla="*/ 588 h 2929"/>
                  <a:gd name="T62" fmla="*/ 2785 w 2928"/>
                  <a:gd name="T63" fmla="*/ 830 h 2929"/>
                  <a:gd name="T64" fmla="*/ 2883 w 2928"/>
                  <a:gd name="T65" fmla="*/ 1099 h 2929"/>
                  <a:gd name="T66" fmla="*/ 2928 w 2928"/>
                  <a:gd name="T67" fmla="*/ 1389 h 2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28" h="2929">
                    <a:moveTo>
                      <a:pt x="2928" y="1465"/>
                    </a:moveTo>
                    <a:lnTo>
                      <a:pt x="2928" y="1540"/>
                    </a:lnTo>
                    <a:lnTo>
                      <a:pt x="2912" y="1689"/>
                    </a:lnTo>
                    <a:lnTo>
                      <a:pt x="2883" y="1831"/>
                    </a:lnTo>
                    <a:lnTo>
                      <a:pt x="2840" y="1970"/>
                    </a:lnTo>
                    <a:lnTo>
                      <a:pt x="2785" y="2101"/>
                    </a:lnTo>
                    <a:lnTo>
                      <a:pt x="2717" y="2225"/>
                    </a:lnTo>
                    <a:lnTo>
                      <a:pt x="2638" y="2341"/>
                    </a:lnTo>
                    <a:lnTo>
                      <a:pt x="2549" y="2451"/>
                    </a:lnTo>
                    <a:lnTo>
                      <a:pt x="2450" y="2550"/>
                    </a:lnTo>
                    <a:lnTo>
                      <a:pt x="2340" y="2640"/>
                    </a:lnTo>
                    <a:lnTo>
                      <a:pt x="2224" y="2719"/>
                    </a:lnTo>
                    <a:lnTo>
                      <a:pt x="2100" y="2787"/>
                    </a:lnTo>
                    <a:lnTo>
                      <a:pt x="1969" y="2841"/>
                    </a:lnTo>
                    <a:lnTo>
                      <a:pt x="1830" y="2885"/>
                    </a:lnTo>
                    <a:lnTo>
                      <a:pt x="1688" y="2913"/>
                    </a:lnTo>
                    <a:lnTo>
                      <a:pt x="1540" y="2929"/>
                    </a:lnTo>
                    <a:lnTo>
                      <a:pt x="1465" y="2929"/>
                    </a:lnTo>
                    <a:lnTo>
                      <a:pt x="1388" y="2929"/>
                    </a:lnTo>
                    <a:lnTo>
                      <a:pt x="1242" y="2913"/>
                    </a:lnTo>
                    <a:lnTo>
                      <a:pt x="1099" y="2885"/>
                    </a:lnTo>
                    <a:lnTo>
                      <a:pt x="961" y="2841"/>
                    </a:lnTo>
                    <a:lnTo>
                      <a:pt x="830" y="2787"/>
                    </a:lnTo>
                    <a:lnTo>
                      <a:pt x="704" y="2719"/>
                    </a:lnTo>
                    <a:lnTo>
                      <a:pt x="588" y="2640"/>
                    </a:lnTo>
                    <a:lnTo>
                      <a:pt x="480" y="2550"/>
                    </a:lnTo>
                    <a:lnTo>
                      <a:pt x="380" y="2451"/>
                    </a:lnTo>
                    <a:lnTo>
                      <a:pt x="291" y="2341"/>
                    </a:lnTo>
                    <a:lnTo>
                      <a:pt x="212" y="2225"/>
                    </a:lnTo>
                    <a:lnTo>
                      <a:pt x="144" y="2101"/>
                    </a:lnTo>
                    <a:lnTo>
                      <a:pt x="88" y="1970"/>
                    </a:lnTo>
                    <a:lnTo>
                      <a:pt x="46" y="1831"/>
                    </a:lnTo>
                    <a:lnTo>
                      <a:pt x="16" y="1689"/>
                    </a:lnTo>
                    <a:lnTo>
                      <a:pt x="2" y="1540"/>
                    </a:lnTo>
                    <a:lnTo>
                      <a:pt x="0" y="1465"/>
                    </a:lnTo>
                    <a:lnTo>
                      <a:pt x="2" y="1389"/>
                    </a:lnTo>
                    <a:lnTo>
                      <a:pt x="16" y="1242"/>
                    </a:lnTo>
                    <a:lnTo>
                      <a:pt x="46" y="1099"/>
                    </a:lnTo>
                    <a:lnTo>
                      <a:pt x="88" y="961"/>
                    </a:lnTo>
                    <a:lnTo>
                      <a:pt x="144" y="830"/>
                    </a:lnTo>
                    <a:lnTo>
                      <a:pt x="212" y="704"/>
                    </a:lnTo>
                    <a:lnTo>
                      <a:pt x="291" y="588"/>
                    </a:lnTo>
                    <a:lnTo>
                      <a:pt x="380" y="480"/>
                    </a:lnTo>
                    <a:lnTo>
                      <a:pt x="480" y="380"/>
                    </a:lnTo>
                    <a:lnTo>
                      <a:pt x="588" y="291"/>
                    </a:lnTo>
                    <a:lnTo>
                      <a:pt x="704" y="212"/>
                    </a:lnTo>
                    <a:lnTo>
                      <a:pt x="830" y="144"/>
                    </a:lnTo>
                    <a:lnTo>
                      <a:pt x="961" y="88"/>
                    </a:lnTo>
                    <a:lnTo>
                      <a:pt x="1099" y="46"/>
                    </a:lnTo>
                    <a:lnTo>
                      <a:pt x="1242" y="16"/>
                    </a:lnTo>
                    <a:lnTo>
                      <a:pt x="1388" y="1"/>
                    </a:lnTo>
                    <a:lnTo>
                      <a:pt x="1465" y="0"/>
                    </a:lnTo>
                    <a:lnTo>
                      <a:pt x="1540" y="1"/>
                    </a:lnTo>
                    <a:lnTo>
                      <a:pt x="1688" y="16"/>
                    </a:lnTo>
                    <a:lnTo>
                      <a:pt x="1830" y="46"/>
                    </a:lnTo>
                    <a:lnTo>
                      <a:pt x="1969" y="88"/>
                    </a:lnTo>
                    <a:lnTo>
                      <a:pt x="2100" y="144"/>
                    </a:lnTo>
                    <a:lnTo>
                      <a:pt x="2224" y="212"/>
                    </a:lnTo>
                    <a:lnTo>
                      <a:pt x="2340" y="291"/>
                    </a:lnTo>
                    <a:lnTo>
                      <a:pt x="2450" y="380"/>
                    </a:lnTo>
                    <a:lnTo>
                      <a:pt x="2549" y="480"/>
                    </a:lnTo>
                    <a:lnTo>
                      <a:pt x="2638" y="588"/>
                    </a:lnTo>
                    <a:lnTo>
                      <a:pt x="2717" y="704"/>
                    </a:lnTo>
                    <a:lnTo>
                      <a:pt x="2785" y="830"/>
                    </a:lnTo>
                    <a:lnTo>
                      <a:pt x="2840" y="961"/>
                    </a:lnTo>
                    <a:lnTo>
                      <a:pt x="2883" y="1099"/>
                    </a:lnTo>
                    <a:lnTo>
                      <a:pt x="2912" y="1242"/>
                    </a:lnTo>
                    <a:lnTo>
                      <a:pt x="2928" y="1389"/>
                    </a:lnTo>
                    <a:lnTo>
                      <a:pt x="2928" y="1465"/>
                    </a:lnTo>
                    <a:close/>
                  </a:path>
                </a:pathLst>
              </a:custGeom>
              <a:noFill/>
              <a:ln w="33338">
                <a:solidFill>
                  <a:srgbClr val="2C89A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25597619-EA8A-4B41-8E0B-635FD3CE912E}"/>
                </a:ext>
              </a:extLst>
            </p:cNvPr>
            <p:cNvGrpSpPr/>
            <p:nvPr/>
          </p:nvGrpSpPr>
          <p:grpSpPr>
            <a:xfrm>
              <a:off x="6388485" y="2501014"/>
              <a:ext cx="1800225" cy="2486025"/>
              <a:chOff x="4445888" y="2536988"/>
              <a:chExt cx="1800225" cy="2486025"/>
            </a:xfrm>
          </p:grpSpPr>
          <p:grpSp>
            <p:nvGrpSpPr>
              <p:cNvPr id="16" name="群組 15">
                <a:extLst>
                  <a:ext uri="{FF2B5EF4-FFF2-40B4-BE49-F238E27FC236}">
                    <a16:creationId xmlns:a16="http://schemas.microsoft.com/office/drawing/2014/main" id="{5E724112-2B71-4BDE-A1A2-E4E1F56E44AE}"/>
                  </a:ext>
                </a:extLst>
              </p:cNvPr>
              <p:cNvGrpSpPr/>
              <p:nvPr/>
            </p:nvGrpSpPr>
            <p:grpSpPr>
              <a:xfrm>
                <a:off x="4445888" y="2536988"/>
                <a:ext cx="1800225" cy="2486025"/>
                <a:chOff x="2760" y="1560"/>
                <a:chExt cx="5041" cy="6961"/>
              </a:xfrm>
            </p:grpSpPr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B9C661CA-5C6A-41D1-8805-0FEC30B9A8E9}"/>
                    </a:ext>
                  </a:extLst>
                </p:cNvPr>
                <p:cNvSpPr/>
                <p:nvPr/>
              </p:nvSpPr>
              <p:spPr>
                <a:xfrm>
                  <a:off x="2760" y="1560"/>
                  <a:ext cx="5025" cy="69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indent="-1270">
                    <a:spcAft>
                      <a:spcPts val="0"/>
                    </a:spcAft>
                  </a:pPr>
                  <a:r>
                    <a:rPr lang="en-US" sz="1200" kern="100">
                      <a:effectLst/>
                      <a:latin typeface="Times New Roman" panose="02020603050405020304" pitchFamily="18" charset="0"/>
                      <a:ea typeface="新細明體" panose="02020500000000000000" pitchFamily="18" charset="-120"/>
                      <a:cs typeface="Times New Roman" panose="02020603050405020304" pitchFamily="18" charset="0"/>
                    </a:rPr>
                    <a:t> </a:t>
                  </a:r>
                  <a:endParaRPr lang="zh-TW" sz="1200" kern="10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B1E17DC2-83C1-4E6E-BFDD-5E5192933F42}"/>
                    </a:ext>
                  </a:extLst>
                </p:cNvPr>
                <p:cNvSpPr/>
                <p:nvPr/>
              </p:nvSpPr>
              <p:spPr>
                <a:xfrm>
                  <a:off x="3000" y="4921"/>
                  <a:ext cx="4561" cy="480"/>
                </a:xfrm>
                <a:prstGeom prst="rect">
                  <a:avLst/>
                </a:pr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indent="-1270">
                    <a:spcAft>
                      <a:spcPts val="0"/>
                    </a:spcAft>
                  </a:pPr>
                  <a:r>
                    <a:rPr lang="en-US" sz="1200" kern="100">
                      <a:effectLst/>
                      <a:latin typeface="Times New Roman" panose="02020603050405020304" pitchFamily="18" charset="0"/>
                      <a:ea typeface="新細明體" panose="02020500000000000000" pitchFamily="18" charset="-120"/>
                      <a:cs typeface="Times New Roman" panose="02020603050405020304" pitchFamily="18" charset="0"/>
                    </a:rPr>
                    <a:t> </a:t>
                  </a:r>
                  <a:endParaRPr lang="zh-TW" sz="1200" kern="10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9DD081A1-A301-4767-95E2-46C475AFFC19}"/>
                    </a:ext>
                  </a:extLst>
                </p:cNvPr>
                <p:cNvSpPr/>
                <p:nvPr/>
              </p:nvSpPr>
              <p:spPr>
                <a:xfrm>
                  <a:off x="5641" y="7201"/>
                  <a:ext cx="240" cy="960"/>
                </a:xfrm>
                <a:prstGeom prst="rect">
                  <a:avLst/>
                </a:prstGeom>
                <a:solidFill>
                  <a:srgbClr val="FBE9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indent="-1270">
                    <a:spcAft>
                      <a:spcPts val="0"/>
                    </a:spcAft>
                  </a:pPr>
                  <a:r>
                    <a:rPr lang="en-US" sz="1200" kern="100">
                      <a:effectLst/>
                      <a:latin typeface="Times New Roman" panose="02020603050405020304" pitchFamily="18" charset="0"/>
                      <a:ea typeface="新細明體" panose="02020500000000000000" pitchFamily="18" charset="-120"/>
                      <a:cs typeface="Times New Roman" panose="02020603050405020304" pitchFamily="18" charset="0"/>
                    </a:rPr>
                    <a:t> </a:t>
                  </a:r>
                  <a:endParaRPr lang="zh-TW" sz="1200" kern="10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手繪多邊形 30">
                  <a:extLst>
                    <a:ext uri="{FF2B5EF4-FFF2-40B4-BE49-F238E27FC236}">
                      <a16:creationId xmlns:a16="http://schemas.microsoft.com/office/drawing/2014/main" id="{E499CC05-B730-4530-ACED-B79ADF767187}"/>
                    </a:ext>
                  </a:extLst>
                </p:cNvPr>
                <p:cNvSpPr/>
                <p:nvPr/>
              </p:nvSpPr>
              <p:spPr>
                <a:xfrm>
                  <a:off x="5521" y="8041"/>
                  <a:ext cx="1200" cy="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" h="480" extrusionOk="0">
                      <a:moveTo>
                        <a:pt x="1080" y="480"/>
                      </a:moveTo>
                      <a:lnTo>
                        <a:pt x="120" y="480"/>
                      </a:lnTo>
                      <a:lnTo>
                        <a:pt x="96" y="479"/>
                      </a:lnTo>
                      <a:lnTo>
                        <a:pt x="52" y="460"/>
                      </a:lnTo>
                      <a:lnTo>
                        <a:pt x="20" y="427"/>
                      </a:lnTo>
                      <a:lnTo>
                        <a:pt x="1" y="384"/>
                      </a:lnTo>
                      <a:lnTo>
                        <a:pt x="0" y="360"/>
                      </a:lnTo>
                      <a:lnTo>
                        <a:pt x="0" y="120"/>
                      </a:lnTo>
                      <a:lnTo>
                        <a:pt x="1" y="96"/>
                      </a:lnTo>
                      <a:lnTo>
                        <a:pt x="20" y="53"/>
                      </a:lnTo>
                      <a:lnTo>
                        <a:pt x="52" y="21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402" y="0"/>
                      </a:lnTo>
                      <a:lnTo>
                        <a:pt x="440" y="1"/>
                      </a:lnTo>
                      <a:lnTo>
                        <a:pt x="517" y="13"/>
                      </a:lnTo>
                      <a:lnTo>
                        <a:pt x="554" y="25"/>
                      </a:lnTo>
                      <a:lnTo>
                        <a:pt x="1118" y="213"/>
                      </a:lnTo>
                      <a:lnTo>
                        <a:pt x="1136" y="220"/>
                      </a:lnTo>
                      <a:lnTo>
                        <a:pt x="1165" y="243"/>
                      </a:lnTo>
                      <a:lnTo>
                        <a:pt x="1187" y="273"/>
                      </a:lnTo>
                      <a:lnTo>
                        <a:pt x="1199" y="307"/>
                      </a:lnTo>
                      <a:lnTo>
                        <a:pt x="1200" y="327"/>
                      </a:lnTo>
                      <a:lnTo>
                        <a:pt x="1200" y="360"/>
                      </a:lnTo>
                      <a:lnTo>
                        <a:pt x="1199" y="384"/>
                      </a:lnTo>
                      <a:lnTo>
                        <a:pt x="1179" y="427"/>
                      </a:lnTo>
                      <a:lnTo>
                        <a:pt x="1147" y="460"/>
                      </a:lnTo>
                      <a:lnTo>
                        <a:pt x="1104" y="479"/>
                      </a:lnTo>
                      <a:lnTo>
                        <a:pt x="1080" y="48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AC97C4A9-951E-4B87-8872-3F97859F0F35}"/>
                    </a:ext>
                  </a:extLst>
                </p:cNvPr>
                <p:cNvSpPr/>
                <p:nvPr/>
              </p:nvSpPr>
              <p:spPr>
                <a:xfrm>
                  <a:off x="4680" y="7201"/>
                  <a:ext cx="241" cy="960"/>
                </a:xfrm>
                <a:prstGeom prst="rect">
                  <a:avLst/>
                </a:prstGeom>
                <a:solidFill>
                  <a:srgbClr val="FBE9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indent="-1270">
                    <a:spcAft>
                      <a:spcPts val="0"/>
                    </a:spcAft>
                  </a:pPr>
                  <a:r>
                    <a:rPr lang="en-US" sz="1200" kern="100">
                      <a:effectLst/>
                      <a:latin typeface="Times New Roman" panose="02020603050405020304" pitchFamily="18" charset="0"/>
                      <a:ea typeface="新細明體" panose="02020500000000000000" pitchFamily="18" charset="-120"/>
                      <a:cs typeface="Times New Roman" panose="02020603050405020304" pitchFamily="18" charset="0"/>
                    </a:rPr>
                    <a:t> </a:t>
                  </a:r>
                  <a:endParaRPr lang="zh-TW" sz="1200" kern="10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手繪多邊形 32">
                  <a:extLst>
                    <a:ext uri="{FF2B5EF4-FFF2-40B4-BE49-F238E27FC236}">
                      <a16:creationId xmlns:a16="http://schemas.microsoft.com/office/drawing/2014/main" id="{F50F7890-764A-4295-AE61-233F1FA6F65C}"/>
                    </a:ext>
                  </a:extLst>
                </p:cNvPr>
                <p:cNvSpPr/>
                <p:nvPr/>
              </p:nvSpPr>
              <p:spPr>
                <a:xfrm>
                  <a:off x="4320" y="6361"/>
                  <a:ext cx="961" cy="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1" h="960" extrusionOk="0">
                      <a:moveTo>
                        <a:pt x="961" y="480"/>
                      </a:moveTo>
                      <a:lnTo>
                        <a:pt x="959" y="529"/>
                      </a:lnTo>
                      <a:lnTo>
                        <a:pt x="940" y="623"/>
                      </a:lnTo>
                      <a:lnTo>
                        <a:pt x="903" y="709"/>
                      </a:lnTo>
                      <a:lnTo>
                        <a:pt x="851" y="786"/>
                      </a:lnTo>
                      <a:lnTo>
                        <a:pt x="787" y="851"/>
                      </a:lnTo>
                      <a:lnTo>
                        <a:pt x="710" y="902"/>
                      </a:lnTo>
                      <a:lnTo>
                        <a:pt x="623" y="940"/>
                      </a:lnTo>
                      <a:lnTo>
                        <a:pt x="530" y="959"/>
                      </a:lnTo>
                      <a:lnTo>
                        <a:pt x="481" y="960"/>
                      </a:lnTo>
                      <a:lnTo>
                        <a:pt x="431" y="959"/>
                      </a:lnTo>
                      <a:lnTo>
                        <a:pt x="338" y="940"/>
                      </a:lnTo>
                      <a:lnTo>
                        <a:pt x="251" y="902"/>
                      </a:lnTo>
                      <a:lnTo>
                        <a:pt x="174" y="851"/>
                      </a:lnTo>
                      <a:lnTo>
                        <a:pt x="110" y="786"/>
                      </a:lnTo>
                      <a:lnTo>
                        <a:pt x="58" y="709"/>
                      </a:lnTo>
                      <a:lnTo>
                        <a:pt x="21" y="623"/>
                      </a:lnTo>
                      <a:lnTo>
                        <a:pt x="2" y="529"/>
                      </a:lnTo>
                      <a:lnTo>
                        <a:pt x="0" y="480"/>
                      </a:lnTo>
                      <a:lnTo>
                        <a:pt x="2" y="431"/>
                      </a:lnTo>
                      <a:lnTo>
                        <a:pt x="21" y="337"/>
                      </a:lnTo>
                      <a:lnTo>
                        <a:pt x="58" y="251"/>
                      </a:lnTo>
                      <a:lnTo>
                        <a:pt x="110" y="174"/>
                      </a:lnTo>
                      <a:lnTo>
                        <a:pt x="174" y="109"/>
                      </a:lnTo>
                      <a:lnTo>
                        <a:pt x="251" y="57"/>
                      </a:lnTo>
                      <a:lnTo>
                        <a:pt x="338" y="20"/>
                      </a:lnTo>
                      <a:lnTo>
                        <a:pt x="431" y="1"/>
                      </a:lnTo>
                      <a:lnTo>
                        <a:pt x="481" y="0"/>
                      </a:lnTo>
                      <a:lnTo>
                        <a:pt x="530" y="1"/>
                      </a:lnTo>
                      <a:lnTo>
                        <a:pt x="623" y="20"/>
                      </a:lnTo>
                      <a:lnTo>
                        <a:pt x="710" y="57"/>
                      </a:lnTo>
                      <a:lnTo>
                        <a:pt x="787" y="109"/>
                      </a:lnTo>
                      <a:lnTo>
                        <a:pt x="851" y="174"/>
                      </a:lnTo>
                      <a:lnTo>
                        <a:pt x="903" y="251"/>
                      </a:lnTo>
                      <a:lnTo>
                        <a:pt x="940" y="337"/>
                      </a:lnTo>
                      <a:lnTo>
                        <a:pt x="959" y="431"/>
                      </a:lnTo>
                      <a:lnTo>
                        <a:pt x="961" y="48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手繪多邊形 33">
                  <a:extLst>
                    <a:ext uri="{FF2B5EF4-FFF2-40B4-BE49-F238E27FC236}">
                      <a16:creationId xmlns:a16="http://schemas.microsoft.com/office/drawing/2014/main" id="{FA4A86CB-5CE9-4AAC-8CB2-EA831B613447}"/>
                    </a:ext>
                  </a:extLst>
                </p:cNvPr>
                <p:cNvSpPr/>
                <p:nvPr/>
              </p:nvSpPr>
              <p:spPr>
                <a:xfrm>
                  <a:off x="5281" y="6361"/>
                  <a:ext cx="960" cy="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960" extrusionOk="0">
                      <a:moveTo>
                        <a:pt x="960" y="480"/>
                      </a:moveTo>
                      <a:lnTo>
                        <a:pt x="959" y="529"/>
                      </a:lnTo>
                      <a:lnTo>
                        <a:pt x="939" y="623"/>
                      </a:lnTo>
                      <a:lnTo>
                        <a:pt x="902" y="709"/>
                      </a:lnTo>
                      <a:lnTo>
                        <a:pt x="851" y="786"/>
                      </a:lnTo>
                      <a:lnTo>
                        <a:pt x="786" y="851"/>
                      </a:lnTo>
                      <a:lnTo>
                        <a:pt x="709" y="902"/>
                      </a:lnTo>
                      <a:lnTo>
                        <a:pt x="623" y="940"/>
                      </a:lnTo>
                      <a:lnTo>
                        <a:pt x="529" y="959"/>
                      </a:lnTo>
                      <a:lnTo>
                        <a:pt x="480" y="960"/>
                      </a:lnTo>
                      <a:lnTo>
                        <a:pt x="430" y="959"/>
                      </a:lnTo>
                      <a:lnTo>
                        <a:pt x="337" y="940"/>
                      </a:lnTo>
                      <a:lnTo>
                        <a:pt x="250" y="902"/>
                      </a:lnTo>
                      <a:lnTo>
                        <a:pt x="174" y="851"/>
                      </a:lnTo>
                      <a:lnTo>
                        <a:pt x="109" y="786"/>
                      </a:lnTo>
                      <a:lnTo>
                        <a:pt x="57" y="709"/>
                      </a:lnTo>
                      <a:lnTo>
                        <a:pt x="20" y="623"/>
                      </a:lnTo>
                      <a:lnTo>
                        <a:pt x="1" y="529"/>
                      </a:lnTo>
                      <a:lnTo>
                        <a:pt x="0" y="480"/>
                      </a:lnTo>
                      <a:lnTo>
                        <a:pt x="1" y="431"/>
                      </a:lnTo>
                      <a:lnTo>
                        <a:pt x="20" y="337"/>
                      </a:lnTo>
                      <a:lnTo>
                        <a:pt x="57" y="251"/>
                      </a:lnTo>
                      <a:lnTo>
                        <a:pt x="109" y="174"/>
                      </a:lnTo>
                      <a:lnTo>
                        <a:pt x="174" y="109"/>
                      </a:lnTo>
                      <a:lnTo>
                        <a:pt x="250" y="57"/>
                      </a:lnTo>
                      <a:lnTo>
                        <a:pt x="337" y="20"/>
                      </a:lnTo>
                      <a:lnTo>
                        <a:pt x="430" y="1"/>
                      </a:lnTo>
                      <a:lnTo>
                        <a:pt x="480" y="0"/>
                      </a:lnTo>
                      <a:lnTo>
                        <a:pt x="529" y="1"/>
                      </a:lnTo>
                      <a:lnTo>
                        <a:pt x="623" y="20"/>
                      </a:lnTo>
                      <a:lnTo>
                        <a:pt x="709" y="57"/>
                      </a:lnTo>
                      <a:lnTo>
                        <a:pt x="786" y="109"/>
                      </a:lnTo>
                      <a:lnTo>
                        <a:pt x="851" y="174"/>
                      </a:lnTo>
                      <a:lnTo>
                        <a:pt x="902" y="251"/>
                      </a:lnTo>
                      <a:lnTo>
                        <a:pt x="939" y="337"/>
                      </a:lnTo>
                      <a:lnTo>
                        <a:pt x="959" y="431"/>
                      </a:lnTo>
                      <a:lnTo>
                        <a:pt x="960" y="48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B9ABB469-B7FF-47A6-88E9-4607DD18E1CC}"/>
                    </a:ext>
                  </a:extLst>
                </p:cNvPr>
                <p:cNvSpPr/>
                <p:nvPr/>
              </p:nvSpPr>
              <p:spPr>
                <a:xfrm>
                  <a:off x="3000" y="5401"/>
                  <a:ext cx="240" cy="1680"/>
                </a:xfrm>
                <a:prstGeom prst="rect">
                  <a:avLst/>
                </a:prstGeom>
                <a:solidFill>
                  <a:srgbClr val="FBE9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indent="-1270">
                    <a:spcAft>
                      <a:spcPts val="0"/>
                    </a:spcAft>
                  </a:pPr>
                  <a:r>
                    <a:rPr lang="en-US" sz="1200" kern="100">
                      <a:effectLst/>
                      <a:latin typeface="Times New Roman" panose="02020603050405020304" pitchFamily="18" charset="0"/>
                      <a:ea typeface="新細明體" panose="02020500000000000000" pitchFamily="18" charset="-120"/>
                      <a:cs typeface="Times New Roman" panose="02020603050405020304" pitchFamily="18" charset="0"/>
                    </a:rPr>
                    <a:t> </a:t>
                  </a:r>
                  <a:endParaRPr lang="zh-TW" sz="1200" kern="10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手繪多邊形 35">
                  <a:extLst>
                    <a:ext uri="{FF2B5EF4-FFF2-40B4-BE49-F238E27FC236}">
                      <a16:creationId xmlns:a16="http://schemas.microsoft.com/office/drawing/2014/main" id="{B55BFB0E-976F-4DD2-820C-667677ABDAFF}"/>
                    </a:ext>
                  </a:extLst>
                </p:cNvPr>
                <p:cNvSpPr/>
                <p:nvPr/>
              </p:nvSpPr>
              <p:spPr>
                <a:xfrm>
                  <a:off x="2760" y="4801"/>
                  <a:ext cx="720" cy="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" h="720" extrusionOk="0">
                      <a:moveTo>
                        <a:pt x="720" y="360"/>
                      </a:moveTo>
                      <a:lnTo>
                        <a:pt x="719" y="397"/>
                      </a:lnTo>
                      <a:lnTo>
                        <a:pt x="705" y="466"/>
                      </a:lnTo>
                      <a:lnTo>
                        <a:pt x="677" y="531"/>
                      </a:lnTo>
                      <a:lnTo>
                        <a:pt x="639" y="589"/>
                      </a:lnTo>
                      <a:lnTo>
                        <a:pt x="589" y="638"/>
                      </a:lnTo>
                      <a:lnTo>
                        <a:pt x="532" y="676"/>
                      </a:lnTo>
                      <a:lnTo>
                        <a:pt x="467" y="704"/>
                      </a:lnTo>
                      <a:lnTo>
                        <a:pt x="397" y="718"/>
                      </a:lnTo>
                      <a:lnTo>
                        <a:pt x="360" y="720"/>
                      </a:lnTo>
                      <a:lnTo>
                        <a:pt x="323" y="718"/>
                      </a:lnTo>
                      <a:lnTo>
                        <a:pt x="253" y="704"/>
                      </a:lnTo>
                      <a:lnTo>
                        <a:pt x="189" y="676"/>
                      </a:lnTo>
                      <a:lnTo>
                        <a:pt x="131" y="638"/>
                      </a:lnTo>
                      <a:lnTo>
                        <a:pt x="82" y="589"/>
                      </a:lnTo>
                      <a:lnTo>
                        <a:pt x="43" y="531"/>
                      </a:lnTo>
                      <a:lnTo>
                        <a:pt x="16" y="466"/>
                      </a:lnTo>
                      <a:lnTo>
                        <a:pt x="1" y="397"/>
                      </a:lnTo>
                      <a:lnTo>
                        <a:pt x="0" y="360"/>
                      </a:lnTo>
                      <a:lnTo>
                        <a:pt x="1" y="322"/>
                      </a:lnTo>
                      <a:lnTo>
                        <a:pt x="16" y="253"/>
                      </a:lnTo>
                      <a:lnTo>
                        <a:pt x="43" y="188"/>
                      </a:lnTo>
                      <a:lnTo>
                        <a:pt x="82" y="130"/>
                      </a:lnTo>
                      <a:lnTo>
                        <a:pt x="131" y="81"/>
                      </a:lnTo>
                      <a:lnTo>
                        <a:pt x="189" y="43"/>
                      </a:lnTo>
                      <a:lnTo>
                        <a:pt x="253" y="15"/>
                      </a:lnTo>
                      <a:lnTo>
                        <a:pt x="323" y="1"/>
                      </a:lnTo>
                      <a:lnTo>
                        <a:pt x="360" y="0"/>
                      </a:lnTo>
                      <a:lnTo>
                        <a:pt x="397" y="1"/>
                      </a:lnTo>
                      <a:lnTo>
                        <a:pt x="467" y="15"/>
                      </a:lnTo>
                      <a:lnTo>
                        <a:pt x="532" y="43"/>
                      </a:lnTo>
                      <a:lnTo>
                        <a:pt x="589" y="81"/>
                      </a:lnTo>
                      <a:lnTo>
                        <a:pt x="639" y="130"/>
                      </a:lnTo>
                      <a:lnTo>
                        <a:pt x="677" y="188"/>
                      </a:lnTo>
                      <a:lnTo>
                        <a:pt x="705" y="253"/>
                      </a:lnTo>
                      <a:lnTo>
                        <a:pt x="719" y="322"/>
                      </a:lnTo>
                      <a:lnTo>
                        <a:pt x="720" y="360"/>
                      </a:lnTo>
                      <a:close/>
                    </a:path>
                  </a:pathLst>
                </a:custGeom>
                <a:solidFill>
                  <a:srgbClr val="CCC0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手繪多邊形 36">
                  <a:extLst>
                    <a:ext uri="{FF2B5EF4-FFF2-40B4-BE49-F238E27FC236}">
                      <a16:creationId xmlns:a16="http://schemas.microsoft.com/office/drawing/2014/main" id="{7E5F6DEF-FEEB-4F18-A6AD-5EF0279F1E42}"/>
                    </a:ext>
                  </a:extLst>
                </p:cNvPr>
                <p:cNvSpPr/>
                <p:nvPr/>
              </p:nvSpPr>
              <p:spPr>
                <a:xfrm>
                  <a:off x="3000" y="5041"/>
                  <a:ext cx="240" cy="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240" extrusionOk="0">
                      <a:moveTo>
                        <a:pt x="240" y="120"/>
                      </a:moveTo>
                      <a:lnTo>
                        <a:pt x="239" y="144"/>
                      </a:lnTo>
                      <a:lnTo>
                        <a:pt x="220" y="187"/>
                      </a:lnTo>
                      <a:lnTo>
                        <a:pt x="187" y="219"/>
                      </a:lnTo>
                      <a:lnTo>
                        <a:pt x="144" y="238"/>
                      </a:lnTo>
                      <a:lnTo>
                        <a:pt x="120" y="240"/>
                      </a:lnTo>
                      <a:lnTo>
                        <a:pt x="96" y="238"/>
                      </a:lnTo>
                      <a:lnTo>
                        <a:pt x="53" y="219"/>
                      </a:lnTo>
                      <a:lnTo>
                        <a:pt x="21" y="187"/>
                      </a:lnTo>
                      <a:lnTo>
                        <a:pt x="1" y="144"/>
                      </a:lnTo>
                      <a:lnTo>
                        <a:pt x="0" y="120"/>
                      </a:lnTo>
                      <a:lnTo>
                        <a:pt x="1" y="96"/>
                      </a:lnTo>
                      <a:lnTo>
                        <a:pt x="21" y="52"/>
                      </a:lnTo>
                      <a:lnTo>
                        <a:pt x="53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7" y="20"/>
                      </a:lnTo>
                      <a:lnTo>
                        <a:pt x="220" y="52"/>
                      </a:lnTo>
                      <a:lnTo>
                        <a:pt x="239" y="96"/>
                      </a:lnTo>
                      <a:lnTo>
                        <a:pt x="240" y="120"/>
                      </a:lnTo>
                      <a:close/>
                    </a:path>
                  </a:pathLst>
                </a:custGeom>
                <a:solidFill>
                  <a:srgbClr val="FBE9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手繪多邊形 37">
                  <a:extLst>
                    <a:ext uri="{FF2B5EF4-FFF2-40B4-BE49-F238E27FC236}">
                      <a16:creationId xmlns:a16="http://schemas.microsoft.com/office/drawing/2014/main" id="{43DCB315-92A6-4B1C-8A3E-2922782811F1}"/>
                    </a:ext>
                  </a:extLst>
                </p:cNvPr>
                <p:cNvSpPr/>
                <p:nvPr/>
              </p:nvSpPr>
              <p:spPr>
                <a:xfrm>
                  <a:off x="3000" y="6121"/>
                  <a:ext cx="240" cy="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360" extrusionOk="0">
                      <a:moveTo>
                        <a:pt x="240" y="240"/>
                      </a:moveTo>
                      <a:lnTo>
                        <a:pt x="0" y="360"/>
                      </a:lnTo>
                      <a:lnTo>
                        <a:pt x="0" y="120"/>
                      </a:lnTo>
                      <a:lnTo>
                        <a:pt x="240" y="0"/>
                      </a:lnTo>
                      <a:lnTo>
                        <a:pt x="240" y="2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手繪多邊形 38">
                  <a:extLst>
                    <a:ext uri="{FF2B5EF4-FFF2-40B4-BE49-F238E27FC236}">
                      <a16:creationId xmlns:a16="http://schemas.microsoft.com/office/drawing/2014/main" id="{364243E1-1653-4829-8EEF-166723E80E59}"/>
                    </a:ext>
                  </a:extLst>
                </p:cNvPr>
                <p:cNvSpPr/>
                <p:nvPr/>
              </p:nvSpPr>
              <p:spPr>
                <a:xfrm>
                  <a:off x="3000" y="5641"/>
                  <a:ext cx="240" cy="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360" extrusionOk="0">
                      <a:moveTo>
                        <a:pt x="240" y="240"/>
                      </a:moveTo>
                      <a:lnTo>
                        <a:pt x="0" y="360"/>
                      </a:lnTo>
                      <a:lnTo>
                        <a:pt x="0" y="120"/>
                      </a:lnTo>
                      <a:lnTo>
                        <a:pt x="240" y="0"/>
                      </a:lnTo>
                      <a:lnTo>
                        <a:pt x="240" y="2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手繪多邊形 39">
                  <a:extLst>
                    <a:ext uri="{FF2B5EF4-FFF2-40B4-BE49-F238E27FC236}">
                      <a16:creationId xmlns:a16="http://schemas.microsoft.com/office/drawing/2014/main" id="{6117B2DC-89C5-464D-AC6C-ACC5549BC57C}"/>
                    </a:ext>
                  </a:extLst>
                </p:cNvPr>
                <p:cNvSpPr/>
                <p:nvPr/>
              </p:nvSpPr>
              <p:spPr>
                <a:xfrm>
                  <a:off x="2760" y="6601"/>
                  <a:ext cx="720" cy="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" h="840" extrusionOk="0">
                      <a:moveTo>
                        <a:pt x="600" y="840"/>
                      </a:moveTo>
                      <a:lnTo>
                        <a:pt x="576" y="839"/>
                      </a:lnTo>
                      <a:lnTo>
                        <a:pt x="533" y="820"/>
                      </a:lnTo>
                      <a:lnTo>
                        <a:pt x="501" y="787"/>
                      </a:lnTo>
                      <a:lnTo>
                        <a:pt x="481" y="744"/>
                      </a:lnTo>
                      <a:lnTo>
                        <a:pt x="480" y="720"/>
                      </a:lnTo>
                      <a:lnTo>
                        <a:pt x="480" y="360"/>
                      </a:lnTo>
                      <a:lnTo>
                        <a:pt x="479" y="336"/>
                      </a:lnTo>
                      <a:lnTo>
                        <a:pt x="460" y="293"/>
                      </a:lnTo>
                      <a:lnTo>
                        <a:pt x="427" y="260"/>
                      </a:lnTo>
                      <a:lnTo>
                        <a:pt x="384" y="241"/>
                      </a:lnTo>
                      <a:lnTo>
                        <a:pt x="360" y="240"/>
                      </a:lnTo>
                      <a:lnTo>
                        <a:pt x="336" y="241"/>
                      </a:lnTo>
                      <a:lnTo>
                        <a:pt x="293" y="260"/>
                      </a:lnTo>
                      <a:lnTo>
                        <a:pt x="261" y="293"/>
                      </a:lnTo>
                      <a:lnTo>
                        <a:pt x="241" y="336"/>
                      </a:lnTo>
                      <a:lnTo>
                        <a:pt x="240" y="360"/>
                      </a:lnTo>
                      <a:lnTo>
                        <a:pt x="240" y="720"/>
                      </a:lnTo>
                      <a:lnTo>
                        <a:pt x="239" y="744"/>
                      </a:lnTo>
                      <a:lnTo>
                        <a:pt x="220" y="787"/>
                      </a:lnTo>
                      <a:lnTo>
                        <a:pt x="187" y="820"/>
                      </a:lnTo>
                      <a:lnTo>
                        <a:pt x="144" y="839"/>
                      </a:lnTo>
                      <a:lnTo>
                        <a:pt x="120" y="840"/>
                      </a:lnTo>
                      <a:lnTo>
                        <a:pt x="96" y="839"/>
                      </a:lnTo>
                      <a:lnTo>
                        <a:pt x="53" y="820"/>
                      </a:lnTo>
                      <a:lnTo>
                        <a:pt x="21" y="787"/>
                      </a:lnTo>
                      <a:lnTo>
                        <a:pt x="1" y="744"/>
                      </a:lnTo>
                      <a:lnTo>
                        <a:pt x="0" y="720"/>
                      </a:lnTo>
                      <a:lnTo>
                        <a:pt x="0" y="360"/>
                      </a:lnTo>
                      <a:lnTo>
                        <a:pt x="1" y="323"/>
                      </a:lnTo>
                      <a:lnTo>
                        <a:pt x="16" y="253"/>
                      </a:lnTo>
                      <a:lnTo>
                        <a:pt x="43" y="188"/>
                      </a:lnTo>
                      <a:lnTo>
                        <a:pt x="82" y="131"/>
                      </a:lnTo>
                      <a:lnTo>
                        <a:pt x="131" y="81"/>
                      </a:lnTo>
                      <a:lnTo>
                        <a:pt x="189" y="43"/>
                      </a:lnTo>
                      <a:lnTo>
                        <a:pt x="253" y="15"/>
                      </a:lnTo>
                      <a:lnTo>
                        <a:pt x="323" y="1"/>
                      </a:lnTo>
                      <a:lnTo>
                        <a:pt x="360" y="0"/>
                      </a:lnTo>
                      <a:lnTo>
                        <a:pt x="397" y="1"/>
                      </a:lnTo>
                      <a:lnTo>
                        <a:pt x="467" y="15"/>
                      </a:lnTo>
                      <a:lnTo>
                        <a:pt x="532" y="43"/>
                      </a:lnTo>
                      <a:lnTo>
                        <a:pt x="589" y="81"/>
                      </a:lnTo>
                      <a:lnTo>
                        <a:pt x="639" y="131"/>
                      </a:lnTo>
                      <a:lnTo>
                        <a:pt x="677" y="188"/>
                      </a:lnTo>
                      <a:lnTo>
                        <a:pt x="705" y="253"/>
                      </a:lnTo>
                      <a:lnTo>
                        <a:pt x="719" y="323"/>
                      </a:lnTo>
                      <a:lnTo>
                        <a:pt x="720" y="360"/>
                      </a:lnTo>
                      <a:lnTo>
                        <a:pt x="720" y="720"/>
                      </a:lnTo>
                      <a:lnTo>
                        <a:pt x="719" y="744"/>
                      </a:lnTo>
                      <a:lnTo>
                        <a:pt x="700" y="787"/>
                      </a:lnTo>
                      <a:lnTo>
                        <a:pt x="667" y="820"/>
                      </a:lnTo>
                      <a:lnTo>
                        <a:pt x="624" y="839"/>
                      </a:lnTo>
                      <a:lnTo>
                        <a:pt x="600" y="8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矩形 29">
                  <a:extLst>
                    <a:ext uri="{FF2B5EF4-FFF2-40B4-BE49-F238E27FC236}">
                      <a16:creationId xmlns:a16="http://schemas.microsoft.com/office/drawing/2014/main" id="{BDDBFF48-E0C0-4EC6-B670-008B57B8C9DB}"/>
                    </a:ext>
                  </a:extLst>
                </p:cNvPr>
                <p:cNvSpPr/>
                <p:nvPr/>
              </p:nvSpPr>
              <p:spPr>
                <a:xfrm>
                  <a:off x="7321" y="5401"/>
                  <a:ext cx="240" cy="1680"/>
                </a:xfrm>
                <a:prstGeom prst="rect">
                  <a:avLst/>
                </a:prstGeom>
                <a:solidFill>
                  <a:srgbClr val="FBE9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indent="-1270">
                    <a:spcAft>
                      <a:spcPts val="0"/>
                    </a:spcAft>
                  </a:pPr>
                  <a:r>
                    <a:rPr lang="en-US" sz="1200" kern="100">
                      <a:effectLst/>
                      <a:latin typeface="Times New Roman" panose="02020603050405020304" pitchFamily="18" charset="0"/>
                      <a:ea typeface="新細明體" panose="02020500000000000000" pitchFamily="18" charset="-120"/>
                      <a:cs typeface="Times New Roman" panose="02020603050405020304" pitchFamily="18" charset="0"/>
                    </a:rPr>
                    <a:t> </a:t>
                  </a:r>
                  <a:endParaRPr lang="zh-TW" sz="1200" kern="10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手繪多邊形 41">
                  <a:extLst>
                    <a:ext uri="{FF2B5EF4-FFF2-40B4-BE49-F238E27FC236}">
                      <a16:creationId xmlns:a16="http://schemas.microsoft.com/office/drawing/2014/main" id="{09B58FC8-8EDA-4A83-A368-5D3E099B7395}"/>
                    </a:ext>
                  </a:extLst>
                </p:cNvPr>
                <p:cNvSpPr/>
                <p:nvPr/>
              </p:nvSpPr>
              <p:spPr>
                <a:xfrm>
                  <a:off x="7081" y="4801"/>
                  <a:ext cx="720" cy="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" h="720" extrusionOk="0">
                      <a:moveTo>
                        <a:pt x="720" y="360"/>
                      </a:moveTo>
                      <a:lnTo>
                        <a:pt x="719" y="397"/>
                      </a:lnTo>
                      <a:lnTo>
                        <a:pt x="704" y="466"/>
                      </a:lnTo>
                      <a:lnTo>
                        <a:pt x="677" y="531"/>
                      </a:lnTo>
                      <a:lnTo>
                        <a:pt x="638" y="589"/>
                      </a:lnTo>
                      <a:lnTo>
                        <a:pt x="589" y="638"/>
                      </a:lnTo>
                      <a:lnTo>
                        <a:pt x="532" y="676"/>
                      </a:lnTo>
                      <a:lnTo>
                        <a:pt x="467" y="704"/>
                      </a:lnTo>
                      <a:lnTo>
                        <a:pt x="397" y="718"/>
                      </a:lnTo>
                      <a:lnTo>
                        <a:pt x="360" y="720"/>
                      </a:lnTo>
                      <a:lnTo>
                        <a:pt x="323" y="718"/>
                      </a:lnTo>
                      <a:lnTo>
                        <a:pt x="253" y="704"/>
                      </a:lnTo>
                      <a:lnTo>
                        <a:pt x="188" y="676"/>
                      </a:lnTo>
                      <a:lnTo>
                        <a:pt x="131" y="638"/>
                      </a:lnTo>
                      <a:lnTo>
                        <a:pt x="82" y="589"/>
                      </a:lnTo>
                      <a:lnTo>
                        <a:pt x="43" y="531"/>
                      </a:lnTo>
                      <a:lnTo>
                        <a:pt x="16" y="466"/>
                      </a:lnTo>
                      <a:lnTo>
                        <a:pt x="1" y="397"/>
                      </a:lnTo>
                      <a:lnTo>
                        <a:pt x="0" y="360"/>
                      </a:lnTo>
                      <a:lnTo>
                        <a:pt x="1" y="322"/>
                      </a:lnTo>
                      <a:lnTo>
                        <a:pt x="16" y="253"/>
                      </a:lnTo>
                      <a:lnTo>
                        <a:pt x="43" y="188"/>
                      </a:lnTo>
                      <a:lnTo>
                        <a:pt x="82" y="130"/>
                      </a:lnTo>
                      <a:lnTo>
                        <a:pt x="131" y="81"/>
                      </a:lnTo>
                      <a:lnTo>
                        <a:pt x="188" y="43"/>
                      </a:lnTo>
                      <a:lnTo>
                        <a:pt x="253" y="15"/>
                      </a:lnTo>
                      <a:lnTo>
                        <a:pt x="323" y="1"/>
                      </a:lnTo>
                      <a:lnTo>
                        <a:pt x="360" y="0"/>
                      </a:lnTo>
                      <a:lnTo>
                        <a:pt x="397" y="1"/>
                      </a:lnTo>
                      <a:lnTo>
                        <a:pt x="467" y="15"/>
                      </a:lnTo>
                      <a:lnTo>
                        <a:pt x="532" y="43"/>
                      </a:lnTo>
                      <a:lnTo>
                        <a:pt x="589" y="81"/>
                      </a:lnTo>
                      <a:lnTo>
                        <a:pt x="638" y="130"/>
                      </a:lnTo>
                      <a:lnTo>
                        <a:pt x="677" y="188"/>
                      </a:lnTo>
                      <a:lnTo>
                        <a:pt x="704" y="253"/>
                      </a:lnTo>
                      <a:lnTo>
                        <a:pt x="719" y="322"/>
                      </a:lnTo>
                      <a:lnTo>
                        <a:pt x="720" y="360"/>
                      </a:lnTo>
                      <a:close/>
                    </a:path>
                  </a:pathLst>
                </a:custGeom>
                <a:solidFill>
                  <a:srgbClr val="CCC0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手繪多邊形 42">
                  <a:extLst>
                    <a:ext uri="{FF2B5EF4-FFF2-40B4-BE49-F238E27FC236}">
                      <a16:creationId xmlns:a16="http://schemas.microsoft.com/office/drawing/2014/main" id="{D76E89A4-8121-419B-BC36-4309BAFB2824}"/>
                    </a:ext>
                  </a:extLst>
                </p:cNvPr>
                <p:cNvSpPr/>
                <p:nvPr/>
              </p:nvSpPr>
              <p:spPr>
                <a:xfrm>
                  <a:off x="7321" y="5041"/>
                  <a:ext cx="240" cy="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240" extrusionOk="0">
                      <a:moveTo>
                        <a:pt x="240" y="120"/>
                      </a:moveTo>
                      <a:lnTo>
                        <a:pt x="239" y="144"/>
                      </a:lnTo>
                      <a:lnTo>
                        <a:pt x="220" y="187"/>
                      </a:lnTo>
                      <a:lnTo>
                        <a:pt x="187" y="219"/>
                      </a:lnTo>
                      <a:lnTo>
                        <a:pt x="144" y="238"/>
                      </a:lnTo>
                      <a:lnTo>
                        <a:pt x="120" y="240"/>
                      </a:lnTo>
                      <a:lnTo>
                        <a:pt x="96" y="238"/>
                      </a:lnTo>
                      <a:lnTo>
                        <a:pt x="53" y="219"/>
                      </a:lnTo>
                      <a:lnTo>
                        <a:pt x="20" y="187"/>
                      </a:lnTo>
                      <a:lnTo>
                        <a:pt x="1" y="144"/>
                      </a:lnTo>
                      <a:lnTo>
                        <a:pt x="0" y="120"/>
                      </a:lnTo>
                      <a:lnTo>
                        <a:pt x="1" y="96"/>
                      </a:lnTo>
                      <a:lnTo>
                        <a:pt x="20" y="52"/>
                      </a:lnTo>
                      <a:lnTo>
                        <a:pt x="53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7" y="20"/>
                      </a:lnTo>
                      <a:lnTo>
                        <a:pt x="220" y="52"/>
                      </a:lnTo>
                      <a:lnTo>
                        <a:pt x="239" y="96"/>
                      </a:lnTo>
                      <a:lnTo>
                        <a:pt x="240" y="120"/>
                      </a:lnTo>
                      <a:close/>
                    </a:path>
                  </a:pathLst>
                </a:custGeom>
                <a:solidFill>
                  <a:srgbClr val="FBE9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手繪多邊形 43">
                  <a:extLst>
                    <a:ext uri="{FF2B5EF4-FFF2-40B4-BE49-F238E27FC236}">
                      <a16:creationId xmlns:a16="http://schemas.microsoft.com/office/drawing/2014/main" id="{D025E087-8AA4-489B-8D32-FE05F65BE6EF}"/>
                    </a:ext>
                  </a:extLst>
                </p:cNvPr>
                <p:cNvSpPr/>
                <p:nvPr/>
              </p:nvSpPr>
              <p:spPr>
                <a:xfrm>
                  <a:off x="7321" y="6121"/>
                  <a:ext cx="240" cy="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360" extrusionOk="0">
                      <a:moveTo>
                        <a:pt x="0" y="240"/>
                      </a:moveTo>
                      <a:lnTo>
                        <a:pt x="240" y="360"/>
                      </a:lnTo>
                      <a:lnTo>
                        <a:pt x="240" y="120"/>
                      </a:lnTo>
                      <a:lnTo>
                        <a:pt x="0" y="0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手繪多邊形 44">
                  <a:extLst>
                    <a:ext uri="{FF2B5EF4-FFF2-40B4-BE49-F238E27FC236}">
                      <a16:creationId xmlns:a16="http://schemas.microsoft.com/office/drawing/2014/main" id="{4770695B-343E-4DDB-BC23-0A70A08BD28F}"/>
                    </a:ext>
                  </a:extLst>
                </p:cNvPr>
                <p:cNvSpPr/>
                <p:nvPr/>
              </p:nvSpPr>
              <p:spPr>
                <a:xfrm>
                  <a:off x="7321" y="5641"/>
                  <a:ext cx="240" cy="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360" extrusionOk="0">
                      <a:moveTo>
                        <a:pt x="0" y="240"/>
                      </a:moveTo>
                      <a:lnTo>
                        <a:pt x="240" y="360"/>
                      </a:lnTo>
                      <a:lnTo>
                        <a:pt x="240" y="120"/>
                      </a:lnTo>
                      <a:lnTo>
                        <a:pt x="0" y="0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手繪多邊形 45">
                  <a:extLst>
                    <a:ext uri="{FF2B5EF4-FFF2-40B4-BE49-F238E27FC236}">
                      <a16:creationId xmlns:a16="http://schemas.microsoft.com/office/drawing/2014/main" id="{47A67FA3-20EF-4F52-BD5A-A3ADE659900A}"/>
                    </a:ext>
                  </a:extLst>
                </p:cNvPr>
                <p:cNvSpPr/>
                <p:nvPr/>
              </p:nvSpPr>
              <p:spPr>
                <a:xfrm>
                  <a:off x="7081" y="6601"/>
                  <a:ext cx="720" cy="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" h="840" extrusionOk="0">
                      <a:moveTo>
                        <a:pt x="600" y="840"/>
                      </a:moveTo>
                      <a:lnTo>
                        <a:pt x="576" y="839"/>
                      </a:lnTo>
                      <a:lnTo>
                        <a:pt x="533" y="820"/>
                      </a:lnTo>
                      <a:lnTo>
                        <a:pt x="500" y="787"/>
                      </a:lnTo>
                      <a:lnTo>
                        <a:pt x="481" y="744"/>
                      </a:lnTo>
                      <a:lnTo>
                        <a:pt x="480" y="720"/>
                      </a:lnTo>
                      <a:lnTo>
                        <a:pt x="480" y="360"/>
                      </a:lnTo>
                      <a:lnTo>
                        <a:pt x="479" y="336"/>
                      </a:lnTo>
                      <a:lnTo>
                        <a:pt x="460" y="293"/>
                      </a:lnTo>
                      <a:lnTo>
                        <a:pt x="427" y="260"/>
                      </a:lnTo>
                      <a:lnTo>
                        <a:pt x="384" y="241"/>
                      </a:lnTo>
                      <a:lnTo>
                        <a:pt x="360" y="240"/>
                      </a:lnTo>
                      <a:lnTo>
                        <a:pt x="336" y="241"/>
                      </a:lnTo>
                      <a:lnTo>
                        <a:pt x="293" y="260"/>
                      </a:lnTo>
                      <a:lnTo>
                        <a:pt x="260" y="293"/>
                      </a:lnTo>
                      <a:lnTo>
                        <a:pt x="241" y="336"/>
                      </a:lnTo>
                      <a:lnTo>
                        <a:pt x="240" y="360"/>
                      </a:lnTo>
                      <a:lnTo>
                        <a:pt x="240" y="720"/>
                      </a:lnTo>
                      <a:lnTo>
                        <a:pt x="239" y="744"/>
                      </a:lnTo>
                      <a:lnTo>
                        <a:pt x="220" y="787"/>
                      </a:lnTo>
                      <a:lnTo>
                        <a:pt x="187" y="820"/>
                      </a:lnTo>
                      <a:lnTo>
                        <a:pt x="144" y="839"/>
                      </a:lnTo>
                      <a:lnTo>
                        <a:pt x="120" y="840"/>
                      </a:lnTo>
                      <a:lnTo>
                        <a:pt x="96" y="839"/>
                      </a:lnTo>
                      <a:lnTo>
                        <a:pt x="53" y="820"/>
                      </a:lnTo>
                      <a:lnTo>
                        <a:pt x="20" y="787"/>
                      </a:lnTo>
                      <a:lnTo>
                        <a:pt x="1" y="744"/>
                      </a:lnTo>
                      <a:lnTo>
                        <a:pt x="0" y="720"/>
                      </a:lnTo>
                      <a:lnTo>
                        <a:pt x="0" y="360"/>
                      </a:lnTo>
                      <a:lnTo>
                        <a:pt x="1" y="323"/>
                      </a:lnTo>
                      <a:lnTo>
                        <a:pt x="16" y="253"/>
                      </a:lnTo>
                      <a:lnTo>
                        <a:pt x="43" y="188"/>
                      </a:lnTo>
                      <a:lnTo>
                        <a:pt x="82" y="131"/>
                      </a:lnTo>
                      <a:lnTo>
                        <a:pt x="131" y="81"/>
                      </a:lnTo>
                      <a:lnTo>
                        <a:pt x="188" y="43"/>
                      </a:lnTo>
                      <a:lnTo>
                        <a:pt x="253" y="15"/>
                      </a:lnTo>
                      <a:lnTo>
                        <a:pt x="323" y="1"/>
                      </a:lnTo>
                      <a:lnTo>
                        <a:pt x="360" y="0"/>
                      </a:lnTo>
                      <a:lnTo>
                        <a:pt x="397" y="1"/>
                      </a:lnTo>
                      <a:lnTo>
                        <a:pt x="467" y="15"/>
                      </a:lnTo>
                      <a:lnTo>
                        <a:pt x="532" y="43"/>
                      </a:lnTo>
                      <a:lnTo>
                        <a:pt x="589" y="81"/>
                      </a:lnTo>
                      <a:lnTo>
                        <a:pt x="638" y="131"/>
                      </a:lnTo>
                      <a:lnTo>
                        <a:pt x="677" y="188"/>
                      </a:lnTo>
                      <a:lnTo>
                        <a:pt x="704" y="253"/>
                      </a:lnTo>
                      <a:lnTo>
                        <a:pt x="719" y="323"/>
                      </a:lnTo>
                      <a:lnTo>
                        <a:pt x="720" y="360"/>
                      </a:lnTo>
                      <a:lnTo>
                        <a:pt x="720" y="720"/>
                      </a:lnTo>
                      <a:lnTo>
                        <a:pt x="719" y="744"/>
                      </a:lnTo>
                      <a:lnTo>
                        <a:pt x="700" y="787"/>
                      </a:lnTo>
                      <a:lnTo>
                        <a:pt x="667" y="820"/>
                      </a:lnTo>
                      <a:lnTo>
                        <a:pt x="624" y="839"/>
                      </a:lnTo>
                      <a:lnTo>
                        <a:pt x="600" y="8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手繪多邊形 46">
                  <a:extLst>
                    <a:ext uri="{FF2B5EF4-FFF2-40B4-BE49-F238E27FC236}">
                      <a16:creationId xmlns:a16="http://schemas.microsoft.com/office/drawing/2014/main" id="{4AC5CBBD-FE70-4EC2-AE63-0C2224B3F43E}"/>
                    </a:ext>
                  </a:extLst>
                </p:cNvPr>
                <p:cNvSpPr/>
                <p:nvPr/>
              </p:nvSpPr>
              <p:spPr>
                <a:xfrm>
                  <a:off x="3960" y="5161"/>
                  <a:ext cx="2641" cy="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" h="1920" extrusionOk="0">
                      <a:moveTo>
                        <a:pt x="2281" y="1920"/>
                      </a:moveTo>
                      <a:lnTo>
                        <a:pt x="360" y="1920"/>
                      </a:lnTo>
                      <a:lnTo>
                        <a:pt x="323" y="1919"/>
                      </a:lnTo>
                      <a:lnTo>
                        <a:pt x="254" y="1904"/>
                      </a:lnTo>
                      <a:lnTo>
                        <a:pt x="189" y="1877"/>
                      </a:lnTo>
                      <a:lnTo>
                        <a:pt x="131" y="1838"/>
                      </a:lnTo>
                      <a:lnTo>
                        <a:pt x="82" y="1789"/>
                      </a:lnTo>
                      <a:lnTo>
                        <a:pt x="44" y="1732"/>
                      </a:lnTo>
                      <a:lnTo>
                        <a:pt x="16" y="1667"/>
                      </a:lnTo>
                      <a:lnTo>
                        <a:pt x="2" y="1597"/>
                      </a:lnTo>
                      <a:lnTo>
                        <a:pt x="0" y="1560"/>
                      </a:lnTo>
                      <a:lnTo>
                        <a:pt x="0" y="0"/>
                      </a:lnTo>
                      <a:lnTo>
                        <a:pt x="2641" y="0"/>
                      </a:lnTo>
                      <a:lnTo>
                        <a:pt x="2641" y="1560"/>
                      </a:lnTo>
                      <a:lnTo>
                        <a:pt x="2640" y="1597"/>
                      </a:lnTo>
                      <a:lnTo>
                        <a:pt x="2625" y="1667"/>
                      </a:lnTo>
                      <a:lnTo>
                        <a:pt x="2598" y="1732"/>
                      </a:lnTo>
                      <a:lnTo>
                        <a:pt x="2559" y="1789"/>
                      </a:lnTo>
                      <a:lnTo>
                        <a:pt x="2510" y="1838"/>
                      </a:lnTo>
                      <a:lnTo>
                        <a:pt x="2452" y="1877"/>
                      </a:lnTo>
                      <a:lnTo>
                        <a:pt x="2388" y="1904"/>
                      </a:lnTo>
                      <a:lnTo>
                        <a:pt x="2318" y="1919"/>
                      </a:lnTo>
                      <a:lnTo>
                        <a:pt x="2281" y="1920"/>
                      </a:lnTo>
                      <a:close/>
                    </a:path>
                  </a:pathLst>
                </a:custGeom>
                <a:solidFill>
                  <a:srgbClr val="CCC0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手繪多邊形 47">
                  <a:extLst>
                    <a:ext uri="{FF2B5EF4-FFF2-40B4-BE49-F238E27FC236}">
                      <a16:creationId xmlns:a16="http://schemas.microsoft.com/office/drawing/2014/main" id="{9CEFA0B3-21B0-41E0-A0BB-E120E2A2ABD1}"/>
                    </a:ext>
                  </a:extLst>
                </p:cNvPr>
                <p:cNvSpPr/>
                <p:nvPr/>
              </p:nvSpPr>
              <p:spPr>
                <a:xfrm>
                  <a:off x="3360" y="2280"/>
                  <a:ext cx="3841" cy="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1" h="2881" extrusionOk="0">
                      <a:moveTo>
                        <a:pt x="3241" y="2881"/>
                      </a:moveTo>
                      <a:lnTo>
                        <a:pt x="600" y="2881"/>
                      </a:lnTo>
                      <a:lnTo>
                        <a:pt x="569" y="2881"/>
                      </a:lnTo>
                      <a:lnTo>
                        <a:pt x="509" y="2873"/>
                      </a:lnTo>
                      <a:lnTo>
                        <a:pt x="450" y="2861"/>
                      </a:lnTo>
                      <a:lnTo>
                        <a:pt x="394" y="2845"/>
                      </a:lnTo>
                      <a:lnTo>
                        <a:pt x="340" y="2822"/>
                      </a:lnTo>
                      <a:lnTo>
                        <a:pt x="290" y="2794"/>
                      </a:lnTo>
                      <a:lnTo>
                        <a:pt x="218" y="2744"/>
                      </a:lnTo>
                      <a:lnTo>
                        <a:pt x="137" y="2663"/>
                      </a:lnTo>
                      <a:lnTo>
                        <a:pt x="87" y="2591"/>
                      </a:lnTo>
                      <a:lnTo>
                        <a:pt x="59" y="2541"/>
                      </a:lnTo>
                      <a:lnTo>
                        <a:pt x="36" y="2487"/>
                      </a:lnTo>
                      <a:lnTo>
                        <a:pt x="19" y="2431"/>
                      </a:lnTo>
                      <a:lnTo>
                        <a:pt x="7" y="2372"/>
                      </a:lnTo>
                      <a:lnTo>
                        <a:pt x="0" y="2312"/>
                      </a:lnTo>
                      <a:lnTo>
                        <a:pt x="0" y="2281"/>
                      </a:lnTo>
                      <a:lnTo>
                        <a:pt x="0" y="600"/>
                      </a:lnTo>
                      <a:lnTo>
                        <a:pt x="0" y="569"/>
                      </a:lnTo>
                      <a:lnTo>
                        <a:pt x="7" y="509"/>
                      </a:lnTo>
                      <a:lnTo>
                        <a:pt x="19" y="450"/>
                      </a:lnTo>
                      <a:lnTo>
                        <a:pt x="36" y="394"/>
                      </a:lnTo>
                      <a:lnTo>
                        <a:pt x="59" y="340"/>
                      </a:lnTo>
                      <a:lnTo>
                        <a:pt x="87" y="289"/>
                      </a:lnTo>
                      <a:lnTo>
                        <a:pt x="137" y="217"/>
                      </a:lnTo>
                      <a:lnTo>
                        <a:pt x="218" y="137"/>
                      </a:lnTo>
                      <a:lnTo>
                        <a:pt x="290" y="87"/>
                      </a:lnTo>
                      <a:lnTo>
                        <a:pt x="340" y="59"/>
                      </a:lnTo>
                      <a:lnTo>
                        <a:pt x="394" y="36"/>
                      </a:lnTo>
                      <a:lnTo>
                        <a:pt x="450" y="19"/>
                      </a:lnTo>
                      <a:lnTo>
                        <a:pt x="509" y="7"/>
                      </a:lnTo>
                      <a:lnTo>
                        <a:pt x="569" y="0"/>
                      </a:lnTo>
                      <a:lnTo>
                        <a:pt x="600" y="0"/>
                      </a:lnTo>
                      <a:lnTo>
                        <a:pt x="3241" y="0"/>
                      </a:lnTo>
                      <a:lnTo>
                        <a:pt x="3272" y="0"/>
                      </a:lnTo>
                      <a:lnTo>
                        <a:pt x="3332" y="7"/>
                      </a:lnTo>
                      <a:lnTo>
                        <a:pt x="3391" y="19"/>
                      </a:lnTo>
                      <a:lnTo>
                        <a:pt x="3447" y="36"/>
                      </a:lnTo>
                      <a:lnTo>
                        <a:pt x="3501" y="59"/>
                      </a:lnTo>
                      <a:lnTo>
                        <a:pt x="3552" y="87"/>
                      </a:lnTo>
                      <a:lnTo>
                        <a:pt x="3624" y="137"/>
                      </a:lnTo>
                      <a:lnTo>
                        <a:pt x="3704" y="217"/>
                      </a:lnTo>
                      <a:lnTo>
                        <a:pt x="3755" y="289"/>
                      </a:lnTo>
                      <a:lnTo>
                        <a:pt x="3782" y="340"/>
                      </a:lnTo>
                      <a:lnTo>
                        <a:pt x="3805" y="394"/>
                      </a:lnTo>
                      <a:lnTo>
                        <a:pt x="3822" y="450"/>
                      </a:lnTo>
                      <a:lnTo>
                        <a:pt x="3834" y="509"/>
                      </a:lnTo>
                      <a:lnTo>
                        <a:pt x="3841" y="569"/>
                      </a:lnTo>
                      <a:lnTo>
                        <a:pt x="3841" y="600"/>
                      </a:lnTo>
                      <a:lnTo>
                        <a:pt x="3841" y="2281"/>
                      </a:lnTo>
                      <a:lnTo>
                        <a:pt x="3841" y="2312"/>
                      </a:lnTo>
                      <a:lnTo>
                        <a:pt x="3834" y="2372"/>
                      </a:lnTo>
                      <a:lnTo>
                        <a:pt x="3822" y="2431"/>
                      </a:lnTo>
                      <a:lnTo>
                        <a:pt x="3805" y="2487"/>
                      </a:lnTo>
                      <a:lnTo>
                        <a:pt x="3782" y="2541"/>
                      </a:lnTo>
                      <a:lnTo>
                        <a:pt x="3755" y="2591"/>
                      </a:lnTo>
                      <a:lnTo>
                        <a:pt x="3704" y="2663"/>
                      </a:lnTo>
                      <a:lnTo>
                        <a:pt x="3624" y="2744"/>
                      </a:lnTo>
                      <a:lnTo>
                        <a:pt x="3552" y="2794"/>
                      </a:lnTo>
                      <a:lnTo>
                        <a:pt x="3501" y="2822"/>
                      </a:lnTo>
                      <a:lnTo>
                        <a:pt x="3447" y="2845"/>
                      </a:lnTo>
                      <a:lnTo>
                        <a:pt x="3391" y="2861"/>
                      </a:lnTo>
                      <a:lnTo>
                        <a:pt x="3332" y="2873"/>
                      </a:lnTo>
                      <a:lnTo>
                        <a:pt x="3272" y="2881"/>
                      </a:lnTo>
                      <a:lnTo>
                        <a:pt x="3241" y="2881"/>
                      </a:lnTo>
                      <a:close/>
                    </a:path>
                  </a:pathLst>
                </a:custGeom>
                <a:solidFill>
                  <a:srgbClr val="F2DBD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手繪多邊形 48">
                  <a:extLst>
                    <a:ext uri="{FF2B5EF4-FFF2-40B4-BE49-F238E27FC236}">
                      <a16:creationId xmlns:a16="http://schemas.microsoft.com/office/drawing/2014/main" id="{B7EBF204-AF98-45F3-A74E-3D7A3718127F}"/>
                    </a:ext>
                  </a:extLst>
                </p:cNvPr>
                <p:cNvSpPr/>
                <p:nvPr/>
              </p:nvSpPr>
              <p:spPr>
                <a:xfrm>
                  <a:off x="3360" y="4108"/>
                  <a:ext cx="3841" cy="1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1" h="1053" extrusionOk="0">
                      <a:moveTo>
                        <a:pt x="1921" y="453"/>
                      </a:moveTo>
                      <a:lnTo>
                        <a:pt x="1787" y="451"/>
                      </a:lnTo>
                      <a:lnTo>
                        <a:pt x="1525" y="436"/>
                      </a:lnTo>
                      <a:lnTo>
                        <a:pt x="1268" y="406"/>
                      </a:lnTo>
                      <a:lnTo>
                        <a:pt x="1018" y="361"/>
                      </a:lnTo>
                      <a:lnTo>
                        <a:pt x="777" y="302"/>
                      </a:lnTo>
                      <a:lnTo>
                        <a:pt x="543" y="232"/>
                      </a:lnTo>
                      <a:lnTo>
                        <a:pt x="318" y="148"/>
                      </a:lnTo>
                      <a:lnTo>
                        <a:pt x="103" y="53"/>
                      </a:lnTo>
                      <a:lnTo>
                        <a:pt x="0" y="0"/>
                      </a:lnTo>
                      <a:lnTo>
                        <a:pt x="0" y="453"/>
                      </a:lnTo>
                      <a:lnTo>
                        <a:pt x="0" y="484"/>
                      </a:lnTo>
                      <a:lnTo>
                        <a:pt x="7" y="544"/>
                      </a:lnTo>
                      <a:lnTo>
                        <a:pt x="19" y="603"/>
                      </a:lnTo>
                      <a:lnTo>
                        <a:pt x="36" y="659"/>
                      </a:lnTo>
                      <a:lnTo>
                        <a:pt x="59" y="713"/>
                      </a:lnTo>
                      <a:lnTo>
                        <a:pt x="87" y="763"/>
                      </a:lnTo>
                      <a:lnTo>
                        <a:pt x="137" y="835"/>
                      </a:lnTo>
                      <a:lnTo>
                        <a:pt x="218" y="916"/>
                      </a:lnTo>
                      <a:lnTo>
                        <a:pt x="290" y="966"/>
                      </a:lnTo>
                      <a:lnTo>
                        <a:pt x="340" y="994"/>
                      </a:lnTo>
                      <a:lnTo>
                        <a:pt x="394" y="1017"/>
                      </a:lnTo>
                      <a:lnTo>
                        <a:pt x="450" y="1033"/>
                      </a:lnTo>
                      <a:lnTo>
                        <a:pt x="509" y="1045"/>
                      </a:lnTo>
                      <a:lnTo>
                        <a:pt x="569" y="1053"/>
                      </a:lnTo>
                      <a:lnTo>
                        <a:pt x="600" y="1053"/>
                      </a:lnTo>
                      <a:lnTo>
                        <a:pt x="3241" y="1053"/>
                      </a:lnTo>
                      <a:lnTo>
                        <a:pt x="3272" y="1053"/>
                      </a:lnTo>
                      <a:lnTo>
                        <a:pt x="3332" y="1045"/>
                      </a:lnTo>
                      <a:lnTo>
                        <a:pt x="3391" y="1033"/>
                      </a:lnTo>
                      <a:lnTo>
                        <a:pt x="3447" y="1017"/>
                      </a:lnTo>
                      <a:lnTo>
                        <a:pt x="3501" y="994"/>
                      </a:lnTo>
                      <a:lnTo>
                        <a:pt x="3552" y="966"/>
                      </a:lnTo>
                      <a:lnTo>
                        <a:pt x="3624" y="916"/>
                      </a:lnTo>
                      <a:lnTo>
                        <a:pt x="3704" y="835"/>
                      </a:lnTo>
                      <a:lnTo>
                        <a:pt x="3755" y="763"/>
                      </a:lnTo>
                      <a:lnTo>
                        <a:pt x="3782" y="713"/>
                      </a:lnTo>
                      <a:lnTo>
                        <a:pt x="3805" y="659"/>
                      </a:lnTo>
                      <a:lnTo>
                        <a:pt x="3822" y="603"/>
                      </a:lnTo>
                      <a:lnTo>
                        <a:pt x="3834" y="544"/>
                      </a:lnTo>
                      <a:lnTo>
                        <a:pt x="3841" y="484"/>
                      </a:lnTo>
                      <a:lnTo>
                        <a:pt x="3841" y="453"/>
                      </a:lnTo>
                      <a:lnTo>
                        <a:pt x="3841" y="0"/>
                      </a:lnTo>
                      <a:lnTo>
                        <a:pt x="3738" y="53"/>
                      </a:lnTo>
                      <a:lnTo>
                        <a:pt x="3523" y="148"/>
                      </a:lnTo>
                      <a:lnTo>
                        <a:pt x="3298" y="232"/>
                      </a:lnTo>
                      <a:lnTo>
                        <a:pt x="3064" y="302"/>
                      </a:lnTo>
                      <a:lnTo>
                        <a:pt x="2823" y="361"/>
                      </a:lnTo>
                      <a:lnTo>
                        <a:pt x="2574" y="406"/>
                      </a:lnTo>
                      <a:lnTo>
                        <a:pt x="2317" y="436"/>
                      </a:lnTo>
                      <a:lnTo>
                        <a:pt x="2054" y="451"/>
                      </a:lnTo>
                      <a:lnTo>
                        <a:pt x="1921" y="453"/>
                      </a:lnTo>
                      <a:close/>
                    </a:path>
                  </a:pathLst>
                </a:custGeom>
                <a:solidFill>
                  <a:srgbClr val="E5B8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手繪多邊形 49">
                  <a:extLst>
                    <a:ext uri="{FF2B5EF4-FFF2-40B4-BE49-F238E27FC236}">
                      <a16:creationId xmlns:a16="http://schemas.microsoft.com/office/drawing/2014/main" id="{55C44AC4-BF49-474B-93B8-E380D98744E8}"/>
                    </a:ext>
                  </a:extLst>
                </p:cNvPr>
                <p:cNvSpPr/>
                <p:nvPr/>
              </p:nvSpPr>
              <p:spPr>
                <a:xfrm>
                  <a:off x="4320" y="3360"/>
                  <a:ext cx="360" cy="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" h="600" extrusionOk="0">
                      <a:moveTo>
                        <a:pt x="180" y="600"/>
                      </a:moveTo>
                      <a:lnTo>
                        <a:pt x="180" y="600"/>
                      </a:lnTo>
                      <a:lnTo>
                        <a:pt x="162" y="599"/>
                      </a:lnTo>
                      <a:lnTo>
                        <a:pt x="126" y="592"/>
                      </a:lnTo>
                      <a:lnTo>
                        <a:pt x="94" y="579"/>
                      </a:lnTo>
                      <a:lnTo>
                        <a:pt x="65" y="560"/>
                      </a:lnTo>
                      <a:lnTo>
                        <a:pt x="41" y="536"/>
                      </a:lnTo>
                      <a:lnTo>
                        <a:pt x="22" y="507"/>
                      </a:lnTo>
                      <a:lnTo>
                        <a:pt x="9" y="474"/>
                      </a:lnTo>
                      <a:lnTo>
                        <a:pt x="2" y="438"/>
                      </a:lnTo>
                      <a:lnTo>
                        <a:pt x="0" y="420"/>
                      </a:lnTo>
                      <a:lnTo>
                        <a:pt x="0" y="180"/>
                      </a:lnTo>
                      <a:lnTo>
                        <a:pt x="2" y="162"/>
                      </a:lnTo>
                      <a:lnTo>
                        <a:pt x="9" y="126"/>
                      </a:lnTo>
                      <a:lnTo>
                        <a:pt x="22" y="94"/>
                      </a:lnTo>
                      <a:lnTo>
                        <a:pt x="41" y="65"/>
                      </a:lnTo>
                      <a:lnTo>
                        <a:pt x="65" y="41"/>
                      </a:lnTo>
                      <a:lnTo>
                        <a:pt x="94" y="22"/>
                      </a:lnTo>
                      <a:lnTo>
                        <a:pt x="126" y="9"/>
                      </a:lnTo>
                      <a:lnTo>
                        <a:pt x="162" y="2"/>
                      </a:lnTo>
                      <a:lnTo>
                        <a:pt x="180" y="0"/>
                      </a:lnTo>
                      <a:lnTo>
                        <a:pt x="180" y="0"/>
                      </a:lnTo>
                      <a:lnTo>
                        <a:pt x="198" y="2"/>
                      </a:lnTo>
                      <a:lnTo>
                        <a:pt x="234" y="9"/>
                      </a:lnTo>
                      <a:lnTo>
                        <a:pt x="267" y="22"/>
                      </a:lnTo>
                      <a:lnTo>
                        <a:pt x="296" y="41"/>
                      </a:lnTo>
                      <a:lnTo>
                        <a:pt x="320" y="65"/>
                      </a:lnTo>
                      <a:lnTo>
                        <a:pt x="339" y="94"/>
                      </a:lnTo>
                      <a:lnTo>
                        <a:pt x="352" y="126"/>
                      </a:lnTo>
                      <a:lnTo>
                        <a:pt x="359" y="162"/>
                      </a:lnTo>
                      <a:lnTo>
                        <a:pt x="360" y="180"/>
                      </a:lnTo>
                      <a:lnTo>
                        <a:pt x="360" y="420"/>
                      </a:lnTo>
                      <a:lnTo>
                        <a:pt x="359" y="438"/>
                      </a:lnTo>
                      <a:lnTo>
                        <a:pt x="352" y="474"/>
                      </a:lnTo>
                      <a:lnTo>
                        <a:pt x="339" y="507"/>
                      </a:lnTo>
                      <a:lnTo>
                        <a:pt x="320" y="536"/>
                      </a:lnTo>
                      <a:lnTo>
                        <a:pt x="296" y="560"/>
                      </a:lnTo>
                      <a:lnTo>
                        <a:pt x="267" y="579"/>
                      </a:lnTo>
                      <a:lnTo>
                        <a:pt x="234" y="592"/>
                      </a:lnTo>
                      <a:lnTo>
                        <a:pt x="198" y="599"/>
                      </a:lnTo>
                      <a:lnTo>
                        <a:pt x="180" y="600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手繪多邊形 50">
                  <a:extLst>
                    <a:ext uri="{FF2B5EF4-FFF2-40B4-BE49-F238E27FC236}">
                      <a16:creationId xmlns:a16="http://schemas.microsoft.com/office/drawing/2014/main" id="{2C2BAD8C-ABC0-486A-908A-778FC77DED8D}"/>
                    </a:ext>
                  </a:extLst>
                </p:cNvPr>
                <p:cNvSpPr/>
                <p:nvPr/>
              </p:nvSpPr>
              <p:spPr>
                <a:xfrm>
                  <a:off x="5881" y="3360"/>
                  <a:ext cx="360" cy="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" h="600" extrusionOk="0">
                      <a:moveTo>
                        <a:pt x="180" y="600"/>
                      </a:moveTo>
                      <a:lnTo>
                        <a:pt x="180" y="600"/>
                      </a:lnTo>
                      <a:lnTo>
                        <a:pt x="162" y="599"/>
                      </a:lnTo>
                      <a:lnTo>
                        <a:pt x="126" y="592"/>
                      </a:lnTo>
                      <a:lnTo>
                        <a:pt x="93" y="579"/>
                      </a:lnTo>
                      <a:lnTo>
                        <a:pt x="65" y="560"/>
                      </a:lnTo>
                      <a:lnTo>
                        <a:pt x="41" y="536"/>
                      </a:lnTo>
                      <a:lnTo>
                        <a:pt x="21" y="507"/>
                      </a:lnTo>
                      <a:lnTo>
                        <a:pt x="8" y="474"/>
                      </a:lnTo>
                      <a:lnTo>
                        <a:pt x="1" y="438"/>
                      </a:lnTo>
                      <a:lnTo>
                        <a:pt x="0" y="420"/>
                      </a:lnTo>
                      <a:lnTo>
                        <a:pt x="0" y="180"/>
                      </a:lnTo>
                      <a:lnTo>
                        <a:pt x="1" y="162"/>
                      </a:lnTo>
                      <a:lnTo>
                        <a:pt x="8" y="126"/>
                      </a:lnTo>
                      <a:lnTo>
                        <a:pt x="21" y="94"/>
                      </a:lnTo>
                      <a:lnTo>
                        <a:pt x="41" y="65"/>
                      </a:lnTo>
                      <a:lnTo>
                        <a:pt x="65" y="41"/>
                      </a:lnTo>
                      <a:lnTo>
                        <a:pt x="93" y="22"/>
                      </a:lnTo>
                      <a:lnTo>
                        <a:pt x="126" y="9"/>
                      </a:lnTo>
                      <a:lnTo>
                        <a:pt x="162" y="2"/>
                      </a:lnTo>
                      <a:lnTo>
                        <a:pt x="180" y="0"/>
                      </a:lnTo>
                      <a:lnTo>
                        <a:pt x="180" y="0"/>
                      </a:lnTo>
                      <a:lnTo>
                        <a:pt x="198" y="2"/>
                      </a:lnTo>
                      <a:lnTo>
                        <a:pt x="234" y="9"/>
                      </a:lnTo>
                      <a:lnTo>
                        <a:pt x="266" y="22"/>
                      </a:lnTo>
                      <a:lnTo>
                        <a:pt x="295" y="41"/>
                      </a:lnTo>
                      <a:lnTo>
                        <a:pt x="319" y="65"/>
                      </a:lnTo>
                      <a:lnTo>
                        <a:pt x="338" y="94"/>
                      </a:lnTo>
                      <a:lnTo>
                        <a:pt x="351" y="126"/>
                      </a:lnTo>
                      <a:lnTo>
                        <a:pt x="359" y="162"/>
                      </a:lnTo>
                      <a:lnTo>
                        <a:pt x="360" y="180"/>
                      </a:lnTo>
                      <a:lnTo>
                        <a:pt x="360" y="420"/>
                      </a:lnTo>
                      <a:lnTo>
                        <a:pt x="359" y="438"/>
                      </a:lnTo>
                      <a:lnTo>
                        <a:pt x="351" y="474"/>
                      </a:lnTo>
                      <a:lnTo>
                        <a:pt x="338" y="507"/>
                      </a:lnTo>
                      <a:lnTo>
                        <a:pt x="319" y="536"/>
                      </a:lnTo>
                      <a:lnTo>
                        <a:pt x="295" y="560"/>
                      </a:lnTo>
                      <a:lnTo>
                        <a:pt x="266" y="579"/>
                      </a:lnTo>
                      <a:lnTo>
                        <a:pt x="234" y="592"/>
                      </a:lnTo>
                      <a:lnTo>
                        <a:pt x="198" y="599"/>
                      </a:lnTo>
                      <a:lnTo>
                        <a:pt x="180" y="600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手繪多邊形 51">
                  <a:extLst>
                    <a:ext uri="{FF2B5EF4-FFF2-40B4-BE49-F238E27FC236}">
                      <a16:creationId xmlns:a16="http://schemas.microsoft.com/office/drawing/2014/main" id="{6ADB12CD-BD1C-4678-B86A-A325389AFC5A}"/>
                    </a:ext>
                  </a:extLst>
                </p:cNvPr>
                <p:cNvSpPr/>
                <p:nvPr/>
              </p:nvSpPr>
              <p:spPr>
                <a:xfrm>
                  <a:off x="3360" y="4108"/>
                  <a:ext cx="3841" cy="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1" h="665" extrusionOk="0">
                      <a:moveTo>
                        <a:pt x="1921" y="453"/>
                      </a:moveTo>
                      <a:lnTo>
                        <a:pt x="1787" y="451"/>
                      </a:lnTo>
                      <a:lnTo>
                        <a:pt x="1525" y="436"/>
                      </a:lnTo>
                      <a:lnTo>
                        <a:pt x="1268" y="406"/>
                      </a:lnTo>
                      <a:lnTo>
                        <a:pt x="1018" y="361"/>
                      </a:lnTo>
                      <a:lnTo>
                        <a:pt x="777" y="302"/>
                      </a:lnTo>
                      <a:lnTo>
                        <a:pt x="543" y="232"/>
                      </a:lnTo>
                      <a:lnTo>
                        <a:pt x="318" y="148"/>
                      </a:lnTo>
                      <a:lnTo>
                        <a:pt x="103" y="53"/>
                      </a:lnTo>
                      <a:lnTo>
                        <a:pt x="0" y="0"/>
                      </a:lnTo>
                      <a:lnTo>
                        <a:pt x="0" y="212"/>
                      </a:lnTo>
                      <a:lnTo>
                        <a:pt x="103" y="265"/>
                      </a:lnTo>
                      <a:lnTo>
                        <a:pt x="318" y="360"/>
                      </a:lnTo>
                      <a:lnTo>
                        <a:pt x="543" y="444"/>
                      </a:lnTo>
                      <a:lnTo>
                        <a:pt x="777" y="515"/>
                      </a:lnTo>
                      <a:lnTo>
                        <a:pt x="1018" y="574"/>
                      </a:lnTo>
                      <a:lnTo>
                        <a:pt x="1268" y="618"/>
                      </a:lnTo>
                      <a:lnTo>
                        <a:pt x="1525" y="648"/>
                      </a:lnTo>
                      <a:lnTo>
                        <a:pt x="1787" y="664"/>
                      </a:lnTo>
                      <a:lnTo>
                        <a:pt x="1921" y="665"/>
                      </a:lnTo>
                      <a:lnTo>
                        <a:pt x="2054" y="664"/>
                      </a:lnTo>
                      <a:lnTo>
                        <a:pt x="2317" y="648"/>
                      </a:lnTo>
                      <a:lnTo>
                        <a:pt x="2574" y="618"/>
                      </a:lnTo>
                      <a:lnTo>
                        <a:pt x="2823" y="574"/>
                      </a:lnTo>
                      <a:lnTo>
                        <a:pt x="3064" y="515"/>
                      </a:lnTo>
                      <a:lnTo>
                        <a:pt x="3298" y="444"/>
                      </a:lnTo>
                      <a:lnTo>
                        <a:pt x="3523" y="360"/>
                      </a:lnTo>
                      <a:lnTo>
                        <a:pt x="3738" y="265"/>
                      </a:lnTo>
                      <a:lnTo>
                        <a:pt x="3841" y="212"/>
                      </a:lnTo>
                      <a:lnTo>
                        <a:pt x="3841" y="0"/>
                      </a:lnTo>
                      <a:lnTo>
                        <a:pt x="3738" y="53"/>
                      </a:lnTo>
                      <a:lnTo>
                        <a:pt x="3523" y="148"/>
                      </a:lnTo>
                      <a:lnTo>
                        <a:pt x="3298" y="232"/>
                      </a:lnTo>
                      <a:lnTo>
                        <a:pt x="3064" y="302"/>
                      </a:lnTo>
                      <a:lnTo>
                        <a:pt x="2823" y="361"/>
                      </a:lnTo>
                      <a:lnTo>
                        <a:pt x="2574" y="406"/>
                      </a:lnTo>
                      <a:lnTo>
                        <a:pt x="2317" y="436"/>
                      </a:lnTo>
                      <a:lnTo>
                        <a:pt x="2054" y="451"/>
                      </a:lnTo>
                      <a:lnTo>
                        <a:pt x="1921" y="453"/>
                      </a:lnTo>
                      <a:close/>
                    </a:path>
                  </a:pathLst>
                </a:custGeom>
                <a:solidFill>
                  <a:srgbClr val="B2A1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手繪多邊形 52">
                  <a:extLst>
                    <a:ext uri="{FF2B5EF4-FFF2-40B4-BE49-F238E27FC236}">
                      <a16:creationId xmlns:a16="http://schemas.microsoft.com/office/drawing/2014/main" id="{101BF32D-72AA-4C26-B95F-D7D6FCDF6938}"/>
                    </a:ext>
                  </a:extLst>
                </p:cNvPr>
                <p:cNvSpPr/>
                <p:nvPr/>
              </p:nvSpPr>
              <p:spPr>
                <a:xfrm>
                  <a:off x="4440" y="1800"/>
                  <a:ext cx="240" cy="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720" extrusionOk="0">
                      <a:moveTo>
                        <a:pt x="120" y="720"/>
                      </a:moveTo>
                      <a:lnTo>
                        <a:pt x="120" y="720"/>
                      </a:lnTo>
                      <a:lnTo>
                        <a:pt x="96" y="719"/>
                      </a:lnTo>
                      <a:lnTo>
                        <a:pt x="53" y="700"/>
                      </a:lnTo>
                      <a:lnTo>
                        <a:pt x="21" y="667"/>
                      </a:lnTo>
                      <a:lnTo>
                        <a:pt x="2" y="624"/>
                      </a:lnTo>
                      <a:lnTo>
                        <a:pt x="0" y="600"/>
                      </a:lnTo>
                      <a:lnTo>
                        <a:pt x="0" y="120"/>
                      </a:lnTo>
                      <a:lnTo>
                        <a:pt x="2" y="96"/>
                      </a:lnTo>
                      <a:lnTo>
                        <a:pt x="21" y="53"/>
                      </a:lnTo>
                      <a:lnTo>
                        <a:pt x="53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8" y="20"/>
                      </a:lnTo>
                      <a:lnTo>
                        <a:pt x="220" y="53"/>
                      </a:lnTo>
                      <a:lnTo>
                        <a:pt x="239" y="96"/>
                      </a:lnTo>
                      <a:lnTo>
                        <a:pt x="240" y="120"/>
                      </a:lnTo>
                      <a:lnTo>
                        <a:pt x="240" y="600"/>
                      </a:lnTo>
                      <a:lnTo>
                        <a:pt x="239" y="624"/>
                      </a:lnTo>
                      <a:lnTo>
                        <a:pt x="220" y="667"/>
                      </a:lnTo>
                      <a:lnTo>
                        <a:pt x="188" y="700"/>
                      </a:lnTo>
                      <a:lnTo>
                        <a:pt x="144" y="719"/>
                      </a:lnTo>
                      <a:lnTo>
                        <a:pt x="120" y="72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手繪多邊形 53">
                  <a:extLst>
                    <a:ext uri="{FF2B5EF4-FFF2-40B4-BE49-F238E27FC236}">
                      <a16:creationId xmlns:a16="http://schemas.microsoft.com/office/drawing/2014/main" id="{9E21966B-AC57-419C-A364-FEEFEF1D57BB}"/>
                    </a:ext>
                  </a:extLst>
                </p:cNvPr>
                <p:cNvSpPr/>
                <p:nvPr/>
              </p:nvSpPr>
              <p:spPr>
                <a:xfrm>
                  <a:off x="4320" y="1560"/>
                  <a:ext cx="481" cy="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0" extrusionOk="0">
                      <a:moveTo>
                        <a:pt x="481" y="240"/>
                      </a:moveTo>
                      <a:lnTo>
                        <a:pt x="479" y="265"/>
                      </a:lnTo>
                      <a:lnTo>
                        <a:pt x="470" y="312"/>
                      </a:lnTo>
                      <a:lnTo>
                        <a:pt x="452" y="354"/>
                      </a:lnTo>
                      <a:lnTo>
                        <a:pt x="427" y="392"/>
                      </a:lnTo>
                      <a:lnTo>
                        <a:pt x="393" y="426"/>
                      </a:lnTo>
                      <a:lnTo>
                        <a:pt x="354" y="451"/>
                      </a:lnTo>
                      <a:lnTo>
                        <a:pt x="312" y="469"/>
                      </a:lnTo>
                      <a:lnTo>
                        <a:pt x="266" y="479"/>
                      </a:lnTo>
                      <a:lnTo>
                        <a:pt x="240" y="480"/>
                      </a:lnTo>
                      <a:lnTo>
                        <a:pt x="215" y="479"/>
                      </a:lnTo>
                      <a:lnTo>
                        <a:pt x="168" y="469"/>
                      </a:lnTo>
                      <a:lnTo>
                        <a:pt x="126" y="451"/>
                      </a:lnTo>
                      <a:lnTo>
                        <a:pt x="88" y="426"/>
                      </a:lnTo>
                      <a:lnTo>
                        <a:pt x="54" y="392"/>
                      </a:lnTo>
                      <a:lnTo>
                        <a:pt x="29" y="354"/>
                      </a:lnTo>
                      <a:lnTo>
                        <a:pt x="11" y="312"/>
                      </a:lnTo>
                      <a:lnTo>
                        <a:pt x="2" y="265"/>
                      </a:lnTo>
                      <a:lnTo>
                        <a:pt x="0" y="240"/>
                      </a:lnTo>
                      <a:lnTo>
                        <a:pt x="2" y="215"/>
                      </a:lnTo>
                      <a:lnTo>
                        <a:pt x="11" y="168"/>
                      </a:lnTo>
                      <a:lnTo>
                        <a:pt x="29" y="126"/>
                      </a:lnTo>
                      <a:lnTo>
                        <a:pt x="54" y="88"/>
                      </a:lnTo>
                      <a:lnTo>
                        <a:pt x="88" y="54"/>
                      </a:lnTo>
                      <a:lnTo>
                        <a:pt x="126" y="29"/>
                      </a:lnTo>
                      <a:lnTo>
                        <a:pt x="168" y="11"/>
                      </a:lnTo>
                      <a:lnTo>
                        <a:pt x="215" y="1"/>
                      </a:lnTo>
                      <a:lnTo>
                        <a:pt x="240" y="0"/>
                      </a:lnTo>
                      <a:lnTo>
                        <a:pt x="266" y="1"/>
                      </a:lnTo>
                      <a:lnTo>
                        <a:pt x="312" y="11"/>
                      </a:lnTo>
                      <a:lnTo>
                        <a:pt x="354" y="29"/>
                      </a:lnTo>
                      <a:lnTo>
                        <a:pt x="393" y="54"/>
                      </a:lnTo>
                      <a:lnTo>
                        <a:pt x="427" y="88"/>
                      </a:lnTo>
                      <a:lnTo>
                        <a:pt x="452" y="126"/>
                      </a:lnTo>
                      <a:lnTo>
                        <a:pt x="470" y="168"/>
                      </a:lnTo>
                      <a:lnTo>
                        <a:pt x="479" y="215"/>
                      </a:lnTo>
                      <a:lnTo>
                        <a:pt x="481" y="240"/>
                      </a:lnTo>
                      <a:close/>
                    </a:path>
                  </a:pathLst>
                </a:custGeom>
                <a:solidFill>
                  <a:srgbClr val="FBE9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手繪多邊形 54">
                  <a:extLst>
                    <a:ext uri="{FF2B5EF4-FFF2-40B4-BE49-F238E27FC236}">
                      <a16:creationId xmlns:a16="http://schemas.microsoft.com/office/drawing/2014/main" id="{78CCAAF4-6624-4B49-83EC-B15A15E545A6}"/>
                    </a:ext>
                  </a:extLst>
                </p:cNvPr>
                <p:cNvSpPr/>
                <p:nvPr/>
              </p:nvSpPr>
              <p:spPr>
                <a:xfrm>
                  <a:off x="4320" y="1560"/>
                  <a:ext cx="300" cy="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480" extrusionOk="0">
                      <a:moveTo>
                        <a:pt x="120" y="240"/>
                      </a:moveTo>
                      <a:lnTo>
                        <a:pt x="120" y="220"/>
                      </a:lnTo>
                      <a:lnTo>
                        <a:pt x="128" y="179"/>
                      </a:lnTo>
                      <a:lnTo>
                        <a:pt x="141" y="142"/>
                      </a:lnTo>
                      <a:lnTo>
                        <a:pt x="160" y="108"/>
                      </a:lnTo>
                      <a:lnTo>
                        <a:pt x="184" y="78"/>
                      </a:lnTo>
                      <a:lnTo>
                        <a:pt x="213" y="52"/>
                      </a:lnTo>
                      <a:lnTo>
                        <a:pt x="245" y="30"/>
                      </a:lnTo>
                      <a:lnTo>
                        <a:pt x="281" y="14"/>
                      </a:lnTo>
                      <a:lnTo>
                        <a:pt x="300" y="8"/>
                      </a:lnTo>
                      <a:lnTo>
                        <a:pt x="272" y="1"/>
                      </a:lnTo>
                      <a:lnTo>
                        <a:pt x="240" y="0"/>
                      </a:lnTo>
                      <a:lnTo>
                        <a:pt x="215" y="1"/>
                      </a:lnTo>
                      <a:lnTo>
                        <a:pt x="168" y="11"/>
                      </a:lnTo>
                      <a:lnTo>
                        <a:pt x="126" y="29"/>
                      </a:lnTo>
                      <a:lnTo>
                        <a:pt x="88" y="54"/>
                      </a:lnTo>
                      <a:lnTo>
                        <a:pt x="54" y="88"/>
                      </a:lnTo>
                      <a:lnTo>
                        <a:pt x="29" y="126"/>
                      </a:lnTo>
                      <a:lnTo>
                        <a:pt x="11" y="168"/>
                      </a:lnTo>
                      <a:lnTo>
                        <a:pt x="2" y="215"/>
                      </a:lnTo>
                      <a:lnTo>
                        <a:pt x="0" y="240"/>
                      </a:lnTo>
                      <a:lnTo>
                        <a:pt x="2" y="265"/>
                      </a:lnTo>
                      <a:lnTo>
                        <a:pt x="11" y="312"/>
                      </a:lnTo>
                      <a:lnTo>
                        <a:pt x="29" y="354"/>
                      </a:lnTo>
                      <a:lnTo>
                        <a:pt x="54" y="392"/>
                      </a:lnTo>
                      <a:lnTo>
                        <a:pt x="88" y="426"/>
                      </a:lnTo>
                      <a:lnTo>
                        <a:pt x="126" y="451"/>
                      </a:lnTo>
                      <a:lnTo>
                        <a:pt x="168" y="469"/>
                      </a:lnTo>
                      <a:lnTo>
                        <a:pt x="215" y="479"/>
                      </a:lnTo>
                      <a:lnTo>
                        <a:pt x="240" y="480"/>
                      </a:lnTo>
                      <a:lnTo>
                        <a:pt x="272" y="479"/>
                      </a:lnTo>
                      <a:lnTo>
                        <a:pt x="300" y="472"/>
                      </a:lnTo>
                      <a:lnTo>
                        <a:pt x="281" y="466"/>
                      </a:lnTo>
                      <a:lnTo>
                        <a:pt x="245" y="450"/>
                      </a:lnTo>
                      <a:lnTo>
                        <a:pt x="213" y="428"/>
                      </a:lnTo>
                      <a:lnTo>
                        <a:pt x="184" y="402"/>
                      </a:lnTo>
                      <a:lnTo>
                        <a:pt x="160" y="372"/>
                      </a:lnTo>
                      <a:lnTo>
                        <a:pt x="141" y="338"/>
                      </a:lnTo>
                      <a:lnTo>
                        <a:pt x="128" y="301"/>
                      </a:lnTo>
                      <a:lnTo>
                        <a:pt x="120" y="260"/>
                      </a:lnTo>
                      <a:lnTo>
                        <a:pt x="120" y="2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手繪多邊形 55">
                  <a:extLst>
                    <a:ext uri="{FF2B5EF4-FFF2-40B4-BE49-F238E27FC236}">
                      <a16:creationId xmlns:a16="http://schemas.microsoft.com/office/drawing/2014/main" id="{DAC0E283-F7BC-43F9-80F2-F46A210D7806}"/>
                    </a:ext>
                  </a:extLst>
                </p:cNvPr>
                <p:cNvSpPr/>
                <p:nvPr/>
              </p:nvSpPr>
              <p:spPr>
                <a:xfrm>
                  <a:off x="5881" y="1800"/>
                  <a:ext cx="240" cy="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720" extrusionOk="0">
                      <a:moveTo>
                        <a:pt x="120" y="720"/>
                      </a:moveTo>
                      <a:lnTo>
                        <a:pt x="120" y="720"/>
                      </a:lnTo>
                      <a:lnTo>
                        <a:pt x="96" y="719"/>
                      </a:lnTo>
                      <a:lnTo>
                        <a:pt x="53" y="700"/>
                      </a:lnTo>
                      <a:lnTo>
                        <a:pt x="20" y="667"/>
                      </a:lnTo>
                      <a:lnTo>
                        <a:pt x="1" y="624"/>
                      </a:lnTo>
                      <a:lnTo>
                        <a:pt x="0" y="600"/>
                      </a:lnTo>
                      <a:lnTo>
                        <a:pt x="0" y="120"/>
                      </a:lnTo>
                      <a:lnTo>
                        <a:pt x="1" y="96"/>
                      </a:lnTo>
                      <a:lnTo>
                        <a:pt x="20" y="53"/>
                      </a:lnTo>
                      <a:lnTo>
                        <a:pt x="53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7" y="20"/>
                      </a:lnTo>
                      <a:lnTo>
                        <a:pt x="219" y="53"/>
                      </a:lnTo>
                      <a:lnTo>
                        <a:pt x="239" y="96"/>
                      </a:lnTo>
                      <a:lnTo>
                        <a:pt x="240" y="120"/>
                      </a:lnTo>
                      <a:lnTo>
                        <a:pt x="240" y="600"/>
                      </a:lnTo>
                      <a:lnTo>
                        <a:pt x="239" y="624"/>
                      </a:lnTo>
                      <a:lnTo>
                        <a:pt x="219" y="667"/>
                      </a:lnTo>
                      <a:lnTo>
                        <a:pt x="187" y="700"/>
                      </a:lnTo>
                      <a:lnTo>
                        <a:pt x="144" y="719"/>
                      </a:lnTo>
                      <a:lnTo>
                        <a:pt x="120" y="72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手繪多邊形 56">
                  <a:extLst>
                    <a:ext uri="{FF2B5EF4-FFF2-40B4-BE49-F238E27FC236}">
                      <a16:creationId xmlns:a16="http://schemas.microsoft.com/office/drawing/2014/main" id="{59BC836B-C8B9-4328-B977-7891B1139FC7}"/>
                    </a:ext>
                  </a:extLst>
                </p:cNvPr>
                <p:cNvSpPr/>
                <p:nvPr/>
              </p:nvSpPr>
              <p:spPr>
                <a:xfrm>
                  <a:off x="5761" y="1560"/>
                  <a:ext cx="480" cy="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480" extrusionOk="0">
                      <a:moveTo>
                        <a:pt x="480" y="240"/>
                      </a:moveTo>
                      <a:lnTo>
                        <a:pt x="479" y="265"/>
                      </a:lnTo>
                      <a:lnTo>
                        <a:pt x="469" y="312"/>
                      </a:lnTo>
                      <a:lnTo>
                        <a:pt x="451" y="354"/>
                      </a:lnTo>
                      <a:lnTo>
                        <a:pt x="426" y="392"/>
                      </a:lnTo>
                      <a:lnTo>
                        <a:pt x="392" y="426"/>
                      </a:lnTo>
                      <a:lnTo>
                        <a:pt x="354" y="451"/>
                      </a:lnTo>
                      <a:lnTo>
                        <a:pt x="312" y="469"/>
                      </a:lnTo>
                      <a:lnTo>
                        <a:pt x="265" y="479"/>
                      </a:lnTo>
                      <a:lnTo>
                        <a:pt x="240" y="480"/>
                      </a:lnTo>
                      <a:lnTo>
                        <a:pt x="215" y="479"/>
                      </a:lnTo>
                      <a:lnTo>
                        <a:pt x="168" y="469"/>
                      </a:lnTo>
                      <a:lnTo>
                        <a:pt x="126" y="451"/>
                      </a:lnTo>
                      <a:lnTo>
                        <a:pt x="87" y="426"/>
                      </a:lnTo>
                      <a:lnTo>
                        <a:pt x="54" y="392"/>
                      </a:lnTo>
                      <a:lnTo>
                        <a:pt x="28" y="354"/>
                      </a:lnTo>
                      <a:lnTo>
                        <a:pt x="10" y="312"/>
                      </a:lnTo>
                      <a:lnTo>
                        <a:pt x="1" y="265"/>
                      </a:lnTo>
                      <a:lnTo>
                        <a:pt x="0" y="240"/>
                      </a:lnTo>
                      <a:lnTo>
                        <a:pt x="1" y="215"/>
                      </a:lnTo>
                      <a:lnTo>
                        <a:pt x="10" y="168"/>
                      </a:lnTo>
                      <a:lnTo>
                        <a:pt x="28" y="126"/>
                      </a:lnTo>
                      <a:lnTo>
                        <a:pt x="54" y="88"/>
                      </a:lnTo>
                      <a:lnTo>
                        <a:pt x="87" y="54"/>
                      </a:lnTo>
                      <a:lnTo>
                        <a:pt x="126" y="29"/>
                      </a:lnTo>
                      <a:lnTo>
                        <a:pt x="168" y="11"/>
                      </a:lnTo>
                      <a:lnTo>
                        <a:pt x="215" y="1"/>
                      </a:lnTo>
                      <a:lnTo>
                        <a:pt x="240" y="0"/>
                      </a:lnTo>
                      <a:lnTo>
                        <a:pt x="265" y="1"/>
                      </a:lnTo>
                      <a:lnTo>
                        <a:pt x="312" y="11"/>
                      </a:lnTo>
                      <a:lnTo>
                        <a:pt x="354" y="29"/>
                      </a:lnTo>
                      <a:lnTo>
                        <a:pt x="392" y="54"/>
                      </a:lnTo>
                      <a:lnTo>
                        <a:pt x="426" y="88"/>
                      </a:lnTo>
                      <a:lnTo>
                        <a:pt x="451" y="126"/>
                      </a:lnTo>
                      <a:lnTo>
                        <a:pt x="469" y="168"/>
                      </a:lnTo>
                      <a:lnTo>
                        <a:pt x="479" y="215"/>
                      </a:lnTo>
                      <a:lnTo>
                        <a:pt x="480" y="240"/>
                      </a:lnTo>
                      <a:close/>
                    </a:path>
                  </a:pathLst>
                </a:custGeom>
                <a:solidFill>
                  <a:srgbClr val="FBE9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手繪多邊形 57">
                  <a:extLst>
                    <a:ext uri="{FF2B5EF4-FFF2-40B4-BE49-F238E27FC236}">
                      <a16:creationId xmlns:a16="http://schemas.microsoft.com/office/drawing/2014/main" id="{298987A8-A1EB-494A-BE96-739F7218655D}"/>
                    </a:ext>
                  </a:extLst>
                </p:cNvPr>
                <p:cNvSpPr/>
                <p:nvPr/>
              </p:nvSpPr>
              <p:spPr>
                <a:xfrm>
                  <a:off x="5761" y="1560"/>
                  <a:ext cx="300" cy="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480" extrusionOk="0">
                      <a:moveTo>
                        <a:pt x="120" y="240"/>
                      </a:moveTo>
                      <a:lnTo>
                        <a:pt x="120" y="220"/>
                      </a:lnTo>
                      <a:lnTo>
                        <a:pt x="127" y="179"/>
                      </a:lnTo>
                      <a:lnTo>
                        <a:pt x="140" y="142"/>
                      </a:lnTo>
                      <a:lnTo>
                        <a:pt x="159" y="108"/>
                      </a:lnTo>
                      <a:lnTo>
                        <a:pt x="183" y="78"/>
                      </a:lnTo>
                      <a:lnTo>
                        <a:pt x="212" y="52"/>
                      </a:lnTo>
                      <a:lnTo>
                        <a:pt x="245" y="30"/>
                      </a:lnTo>
                      <a:lnTo>
                        <a:pt x="281" y="14"/>
                      </a:lnTo>
                      <a:lnTo>
                        <a:pt x="300" y="8"/>
                      </a:lnTo>
                      <a:lnTo>
                        <a:pt x="271" y="1"/>
                      </a:lnTo>
                      <a:lnTo>
                        <a:pt x="240" y="0"/>
                      </a:lnTo>
                      <a:lnTo>
                        <a:pt x="215" y="1"/>
                      </a:lnTo>
                      <a:lnTo>
                        <a:pt x="168" y="11"/>
                      </a:lnTo>
                      <a:lnTo>
                        <a:pt x="126" y="29"/>
                      </a:lnTo>
                      <a:lnTo>
                        <a:pt x="87" y="54"/>
                      </a:lnTo>
                      <a:lnTo>
                        <a:pt x="54" y="88"/>
                      </a:lnTo>
                      <a:lnTo>
                        <a:pt x="28" y="126"/>
                      </a:lnTo>
                      <a:lnTo>
                        <a:pt x="10" y="168"/>
                      </a:lnTo>
                      <a:lnTo>
                        <a:pt x="1" y="215"/>
                      </a:lnTo>
                      <a:lnTo>
                        <a:pt x="0" y="240"/>
                      </a:lnTo>
                      <a:lnTo>
                        <a:pt x="1" y="265"/>
                      </a:lnTo>
                      <a:lnTo>
                        <a:pt x="10" y="312"/>
                      </a:lnTo>
                      <a:lnTo>
                        <a:pt x="28" y="354"/>
                      </a:lnTo>
                      <a:lnTo>
                        <a:pt x="54" y="392"/>
                      </a:lnTo>
                      <a:lnTo>
                        <a:pt x="87" y="426"/>
                      </a:lnTo>
                      <a:lnTo>
                        <a:pt x="126" y="451"/>
                      </a:lnTo>
                      <a:lnTo>
                        <a:pt x="168" y="469"/>
                      </a:lnTo>
                      <a:lnTo>
                        <a:pt x="215" y="479"/>
                      </a:lnTo>
                      <a:lnTo>
                        <a:pt x="240" y="480"/>
                      </a:lnTo>
                      <a:lnTo>
                        <a:pt x="271" y="479"/>
                      </a:lnTo>
                      <a:lnTo>
                        <a:pt x="300" y="472"/>
                      </a:lnTo>
                      <a:lnTo>
                        <a:pt x="281" y="466"/>
                      </a:lnTo>
                      <a:lnTo>
                        <a:pt x="245" y="450"/>
                      </a:lnTo>
                      <a:lnTo>
                        <a:pt x="212" y="428"/>
                      </a:lnTo>
                      <a:lnTo>
                        <a:pt x="183" y="402"/>
                      </a:lnTo>
                      <a:lnTo>
                        <a:pt x="159" y="372"/>
                      </a:lnTo>
                      <a:lnTo>
                        <a:pt x="140" y="338"/>
                      </a:lnTo>
                      <a:lnTo>
                        <a:pt x="127" y="301"/>
                      </a:lnTo>
                      <a:lnTo>
                        <a:pt x="120" y="260"/>
                      </a:lnTo>
                      <a:lnTo>
                        <a:pt x="120" y="2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手繪多邊形 58">
                  <a:extLst>
                    <a:ext uri="{FF2B5EF4-FFF2-40B4-BE49-F238E27FC236}">
                      <a16:creationId xmlns:a16="http://schemas.microsoft.com/office/drawing/2014/main" id="{01B189E2-4CBB-46A9-8DC1-EFB56F3EAEF0}"/>
                    </a:ext>
                  </a:extLst>
                </p:cNvPr>
                <p:cNvSpPr/>
                <p:nvPr/>
              </p:nvSpPr>
              <p:spPr>
                <a:xfrm>
                  <a:off x="4680" y="5521"/>
                  <a:ext cx="1201" cy="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1200" extrusionOk="0">
                      <a:moveTo>
                        <a:pt x="1201" y="600"/>
                      </a:moveTo>
                      <a:lnTo>
                        <a:pt x="1201" y="631"/>
                      </a:lnTo>
                      <a:lnTo>
                        <a:pt x="1194" y="691"/>
                      </a:lnTo>
                      <a:lnTo>
                        <a:pt x="1182" y="750"/>
                      </a:lnTo>
                      <a:lnTo>
                        <a:pt x="1165" y="806"/>
                      </a:lnTo>
                      <a:lnTo>
                        <a:pt x="1142" y="860"/>
                      </a:lnTo>
                      <a:lnTo>
                        <a:pt x="1114" y="911"/>
                      </a:lnTo>
                      <a:lnTo>
                        <a:pt x="1064" y="983"/>
                      </a:lnTo>
                      <a:lnTo>
                        <a:pt x="983" y="1063"/>
                      </a:lnTo>
                      <a:lnTo>
                        <a:pt x="911" y="1113"/>
                      </a:lnTo>
                      <a:lnTo>
                        <a:pt x="861" y="1141"/>
                      </a:lnTo>
                      <a:lnTo>
                        <a:pt x="807" y="1164"/>
                      </a:lnTo>
                      <a:lnTo>
                        <a:pt x="751" y="1181"/>
                      </a:lnTo>
                      <a:lnTo>
                        <a:pt x="692" y="1193"/>
                      </a:lnTo>
                      <a:lnTo>
                        <a:pt x="632" y="1200"/>
                      </a:lnTo>
                      <a:lnTo>
                        <a:pt x="601" y="1200"/>
                      </a:lnTo>
                      <a:lnTo>
                        <a:pt x="569" y="1200"/>
                      </a:lnTo>
                      <a:lnTo>
                        <a:pt x="509" y="1193"/>
                      </a:lnTo>
                      <a:lnTo>
                        <a:pt x="451" y="1181"/>
                      </a:lnTo>
                      <a:lnTo>
                        <a:pt x="394" y="1164"/>
                      </a:lnTo>
                      <a:lnTo>
                        <a:pt x="340" y="1141"/>
                      </a:lnTo>
                      <a:lnTo>
                        <a:pt x="290" y="1113"/>
                      </a:lnTo>
                      <a:lnTo>
                        <a:pt x="218" y="1063"/>
                      </a:lnTo>
                      <a:lnTo>
                        <a:pt x="137" y="983"/>
                      </a:lnTo>
                      <a:lnTo>
                        <a:pt x="87" y="911"/>
                      </a:lnTo>
                      <a:lnTo>
                        <a:pt x="59" y="860"/>
                      </a:lnTo>
                      <a:lnTo>
                        <a:pt x="37" y="806"/>
                      </a:lnTo>
                      <a:lnTo>
                        <a:pt x="20" y="750"/>
                      </a:lnTo>
                      <a:lnTo>
                        <a:pt x="8" y="691"/>
                      </a:lnTo>
                      <a:lnTo>
                        <a:pt x="0" y="631"/>
                      </a:lnTo>
                      <a:lnTo>
                        <a:pt x="0" y="600"/>
                      </a:lnTo>
                      <a:lnTo>
                        <a:pt x="0" y="569"/>
                      </a:lnTo>
                      <a:lnTo>
                        <a:pt x="8" y="509"/>
                      </a:lnTo>
                      <a:lnTo>
                        <a:pt x="20" y="450"/>
                      </a:lnTo>
                      <a:lnTo>
                        <a:pt x="37" y="393"/>
                      </a:lnTo>
                      <a:lnTo>
                        <a:pt x="59" y="339"/>
                      </a:lnTo>
                      <a:lnTo>
                        <a:pt x="87" y="289"/>
                      </a:lnTo>
                      <a:lnTo>
                        <a:pt x="137" y="217"/>
                      </a:lnTo>
                      <a:lnTo>
                        <a:pt x="218" y="137"/>
                      </a:lnTo>
                      <a:lnTo>
                        <a:pt x="290" y="86"/>
                      </a:lnTo>
                      <a:lnTo>
                        <a:pt x="340" y="58"/>
                      </a:lnTo>
                      <a:lnTo>
                        <a:pt x="394" y="36"/>
                      </a:lnTo>
                      <a:lnTo>
                        <a:pt x="451" y="19"/>
                      </a:lnTo>
                      <a:lnTo>
                        <a:pt x="509" y="7"/>
                      </a:lnTo>
                      <a:lnTo>
                        <a:pt x="569" y="0"/>
                      </a:lnTo>
                      <a:lnTo>
                        <a:pt x="601" y="0"/>
                      </a:lnTo>
                      <a:lnTo>
                        <a:pt x="632" y="0"/>
                      </a:lnTo>
                      <a:lnTo>
                        <a:pt x="692" y="7"/>
                      </a:lnTo>
                      <a:lnTo>
                        <a:pt x="751" y="19"/>
                      </a:lnTo>
                      <a:lnTo>
                        <a:pt x="807" y="36"/>
                      </a:lnTo>
                      <a:lnTo>
                        <a:pt x="861" y="58"/>
                      </a:lnTo>
                      <a:lnTo>
                        <a:pt x="911" y="86"/>
                      </a:lnTo>
                      <a:lnTo>
                        <a:pt x="983" y="137"/>
                      </a:lnTo>
                      <a:lnTo>
                        <a:pt x="1064" y="217"/>
                      </a:lnTo>
                      <a:lnTo>
                        <a:pt x="1114" y="289"/>
                      </a:lnTo>
                      <a:lnTo>
                        <a:pt x="1142" y="339"/>
                      </a:lnTo>
                      <a:lnTo>
                        <a:pt x="1165" y="393"/>
                      </a:lnTo>
                      <a:lnTo>
                        <a:pt x="1182" y="450"/>
                      </a:lnTo>
                      <a:lnTo>
                        <a:pt x="1194" y="509"/>
                      </a:lnTo>
                      <a:lnTo>
                        <a:pt x="1201" y="569"/>
                      </a:lnTo>
                      <a:lnTo>
                        <a:pt x="1201" y="600"/>
                      </a:lnTo>
                      <a:close/>
                    </a:path>
                  </a:pathLst>
                </a:custGeom>
                <a:solidFill>
                  <a:srgbClr val="B2A1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手繪多邊形 59">
                  <a:extLst>
                    <a:ext uri="{FF2B5EF4-FFF2-40B4-BE49-F238E27FC236}">
                      <a16:creationId xmlns:a16="http://schemas.microsoft.com/office/drawing/2014/main" id="{3832FFA4-AE8F-4A61-964B-D189D6F74D5F}"/>
                    </a:ext>
                  </a:extLst>
                </p:cNvPr>
                <p:cNvSpPr/>
                <p:nvPr/>
              </p:nvSpPr>
              <p:spPr>
                <a:xfrm>
                  <a:off x="4921" y="5761"/>
                  <a:ext cx="720" cy="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" h="720" extrusionOk="0">
                      <a:moveTo>
                        <a:pt x="720" y="360"/>
                      </a:moveTo>
                      <a:lnTo>
                        <a:pt x="718" y="397"/>
                      </a:lnTo>
                      <a:lnTo>
                        <a:pt x="704" y="467"/>
                      </a:lnTo>
                      <a:lnTo>
                        <a:pt x="676" y="531"/>
                      </a:lnTo>
                      <a:lnTo>
                        <a:pt x="638" y="589"/>
                      </a:lnTo>
                      <a:lnTo>
                        <a:pt x="589" y="638"/>
                      </a:lnTo>
                      <a:lnTo>
                        <a:pt x="531" y="677"/>
                      </a:lnTo>
                      <a:lnTo>
                        <a:pt x="466" y="704"/>
                      </a:lnTo>
                      <a:lnTo>
                        <a:pt x="397" y="719"/>
                      </a:lnTo>
                      <a:lnTo>
                        <a:pt x="360" y="720"/>
                      </a:lnTo>
                      <a:lnTo>
                        <a:pt x="322" y="719"/>
                      </a:lnTo>
                      <a:lnTo>
                        <a:pt x="253" y="704"/>
                      </a:lnTo>
                      <a:lnTo>
                        <a:pt x="188" y="677"/>
                      </a:lnTo>
                      <a:lnTo>
                        <a:pt x="130" y="638"/>
                      </a:lnTo>
                      <a:lnTo>
                        <a:pt x="81" y="589"/>
                      </a:lnTo>
                      <a:lnTo>
                        <a:pt x="43" y="531"/>
                      </a:lnTo>
                      <a:lnTo>
                        <a:pt x="15" y="467"/>
                      </a:lnTo>
                      <a:lnTo>
                        <a:pt x="1" y="397"/>
                      </a:lnTo>
                      <a:lnTo>
                        <a:pt x="0" y="360"/>
                      </a:lnTo>
                      <a:lnTo>
                        <a:pt x="1" y="323"/>
                      </a:lnTo>
                      <a:lnTo>
                        <a:pt x="15" y="253"/>
                      </a:lnTo>
                      <a:lnTo>
                        <a:pt x="43" y="188"/>
                      </a:lnTo>
                      <a:lnTo>
                        <a:pt x="81" y="131"/>
                      </a:lnTo>
                      <a:lnTo>
                        <a:pt x="130" y="81"/>
                      </a:lnTo>
                      <a:lnTo>
                        <a:pt x="188" y="43"/>
                      </a:lnTo>
                      <a:lnTo>
                        <a:pt x="253" y="15"/>
                      </a:lnTo>
                      <a:lnTo>
                        <a:pt x="322" y="1"/>
                      </a:lnTo>
                      <a:lnTo>
                        <a:pt x="360" y="0"/>
                      </a:lnTo>
                      <a:lnTo>
                        <a:pt x="397" y="1"/>
                      </a:lnTo>
                      <a:lnTo>
                        <a:pt x="466" y="15"/>
                      </a:lnTo>
                      <a:lnTo>
                        <a:pt x="531" y="43"/>
                      </a:lnTo>
                      <a:lnTo>
                        <a:pt x="589" y="81"/>
                      </a:lnTo>
                      <a:lnTo>
                        <a:pt x="638" y="131"/>
                      </a:lnTo>
                      <a:lnTo>
                        <a:pt x="676" y="188"/>
                      </a:lnTo>
                      <a:lnTo>
                        <a:pt x="704" y="253"/>
                      </a:lnTo>
                      <a:lnTo>
                        <a:pt x="718" y="323"/>
                      </a:lnTo>
                      <a:lnTo>
                        <a:pt x="720" y="360"/>
                      </a:lnTo>
                      <a:close/>
                    </a:path>
                  </a:pathLst>
                </a:custGeom>
                <a:solidFill>
                  <a:srgbClr val="FFC8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手繪多邊形 60">
                  <a:extLst>
                    <a:ext uri="{FF2B5EF4-FFF2-40B4-BE49-F238E27FC236}">
                      <a16:creationId xmlns:a16="http://schemas.microsoft.com/office/drawing/2014/main" id="{2B59BCB3-692C-4417-B0C6-4BAD95156EB4}"/>
                    </a:ext>
                  </a:extLst>
                </p:cNvPr>
                <p:cNvSpPr/>
                <p:nvPr/>
              </p:nvSpPr>
              <p:spPr>
                <a:xfrm>
                  <a:off x="4921" y="5761"/>
                  <a:ext cx="480" cy="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720" extrusionOk="0">
                      <a:moveTo>
                        <a:pt x="240" y="360"/>
                      </a:moveTo>
                      <a:lnTo>
                        <a:pt x="241" y="331"/>
                      </a:lnTo>
                      <a:lnTo>
                        <a:pt x="249" y="275"/>
                      </a:lnTo>
                      <a:lnTo>
                        <a:pt x="267" y="222"/>
                      </a:lnTo>
                      <a:lnTo>
                        <a:pt x="292" y="173"/>
                      </a:lnTo>
                      <a:lnTo>
                        <a:pt x="324" y="129"/>
                      </a:lnTo>
                      <a:lnTo>
                        <a:pt x="362" y="91"/>
                      </a:lnTo>
                      <a:lnTo>
                        <a:pt x="405" y="57"/>
                      </a:lnTo>
                      <a:lnTo>
                        <a:pt x="453" y="32"/>
                      </a:lnTo>
                      <a:lnTo>
                        <a:pt x="480" y="21"/>
                      </a:lnTo>
                      <a:lnTo>
                        <a:pt x="451" y="12"/>
                      </a:lnTo>
                      <a:lnTo>
                        <a:pt x="391" y="1"/>
                      </a:lnTo>
                      <a:lnTo>
                        <a:pt x="360" y="0"/>
                      </a:lnTo>
                      <a:lnTo>
                        <a:pt x="322" y="1"/>
                      </a:lnTo>
                      <a:lnTo>
                        <a:pt x="253" y="15"/>
                      </a:lnTo>
                      <a:lnTo>
                        <a:pt x="188" y="43"/>
                      </a:lnTo>
                      <a:lnTo>
                        <a:pt x="130" y="81"/>
                      </a:lnTo>
                      <a:lnTo>
                        <a:pt x="81" y="131"/>
                      </a:lnTo>
                      <a:lnTo>
                        <a:pt x="43" y="188"/>
                      </a:lnTo>
                      <a:lnTo>
                        <a:pt x="15" y="253"/>
                      </a:lnTo>
                      <a:lnTo>
                        <a:pt x="1" y="323"/>
                      </a:lnTo>
                      <a:lnTo>
                        <a:pt x="0" y="360"/>
                      </a:lnTo>
                      <a:lnTo>
                        <a:pt x="1" y="397"/>
                      </a:lnTo>
                      <a:lnTo>
                        <a:pt x="15" y="467"/>
                      </a:lnTo>
                      <a:lnTo>
                        <a:pt x="43" y="531"/>
                      </a:lnTo>
                      <a:lnTo>
                        <a:pt x="81" y="589"/>
                      </a:lnTo>
                      <a:lnTo>
                        <a:pt x="130" y="638"/>
                      </a:lnTo>
                      <a:lnTo>
                        <a:pt x="188" y="677"/>
                      </a:lnTo>
                      <a:lnTo>
                        <a:pt x="253" y="704"/>
                      </a:lnTo>
                      <a:lnTo>
                        <a:pt x="322" y="719"/>
                      </a:lnTo>
                      <a:lnTo>
                        <a:pt x="360" y="720"/>
                      </a:lnTo>
                      <a:lnTo>
                        <a:pt x="391" y="719"/>
                      </a:lnTo>
                      <a:lnTo>
                        <a:pt x="451" y="708"/>
                      </a:lnTo>
                      <a:lnTo>
                        <a:pt x="480" y="698"/>
                      </a:lnTo>
                      <a:lnTo>
                        <a:pt x="453" y="687"/>
                      </a:lnTo>
                      <a:lnTo>
                        <a:pt x="405" y="662"/>
                      </a:lnTo>
                      <a:lnTo>
                        <a:pt x="362" y="629"/>
                      </a:lnTo>
                      <a:lnTo>
                        <a:pt x="324" y="590"/>
                      </a:lnTo>
                      <a:lnTo>
                        <a:pt x="292" y="547"/>
                      </a:lnTo>
                      <a:lnTo>
                        <a:pt x="267" y="498"/>
                      </a:lnTo>
                      <a:lnTo>
                        <a:pt x="249" y="445"/>
                      </a:lnTo>
                      <a:lnTo>
                        <a:pt x="241" y="389"/>
                      </a:lnTo>
                      <a:lnTo>
                        <a:pt x="240" y="360"/>
                      </a:lnTo>
                      <a:close/>
                    </a:path>
                  </a:pathLst>
                </a:custGeom>
                <a:solidFill>
                  <a:srgbClr val="FFB44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" name="手繪多邊形 61">
                  <a:extLst>
                    <a:ext uri="{FF2B5EF4-FFF2-40B4-BE49-F238E27FC236}">
                      <a16:creationId xmlns:a16="http://schemas.microsoft.com/office/drawing/2014/main" id="{0973C2B8-10E9-44DA-955C-2B0C51FFE210}"/>
                    </a:ext>
                  </a:extLst>
                </p:cNvPr>
                <p:cNvSpPr/>
                <p:nvPr/>
              </p:nvSpPr>
              <p:spPr>
                <a:xfrm>
                  <a:off x="5281" y="5881"/>
                  <a:ext cx="240" cy="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240" extrusionOk="0">
                      <a:moveTo>
                        <a:pt x="240" y="120"/>
                      </a:moveTo>
                      <a:lnTo>
                        <a:pt x="238" y="144"/>
                      </a:lnTo>
                      <a:lnTo>
                        <a:pt x="219" y="187"/>
                      </a:lnTo>
                      <a:lnTo>
                        <a:pt x="187" y="219"/>
                      </a:lnTo>
                      <a:lnTo>
                        <a:pt x="144" y="239"/>
                      </a:lnTo>
                      <a:lnTo>
                        <a:pt x="120" y="240"/>
                      </a:lnTo>
                      <a:lnTo>
                        <a:pt x="96" y="239"/>
                      </a:lnTo>
                      <a:lnTo>
                        <a:pt x="52" y="219"/>
                      </a:lnTo>
                      <a:lnTo>
                        <a:pt x="20" y="187"/>
                      </a:lnTo>
                      <a:lnTo>
                        <a:pt x="1" y="144"/>
                      </a:lnTo>
                      <a:lnTo>
                        <a:pt x="0" y="120"/>
                      </a:lnTo>
                      <a:lnTo>
                        <a:pt x="1" y="96"/>
                      </a:lnTo>
                      <a:lnTo>
                        <a:pt x="20" y="53"/>
                      </a:lnTo>
                      <a:lnTo>
                        <a:pt x="52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7" y="20"/>
                      </a:lnTo>
                      <a:lnTo>
                        <a:pt x="219" y="53"/>
                      </a:lnTo>
                      <a:lnTo>
                        <a:pt x="238" y="96"/>
                      </a:lnTo>
                      <a:lnTo>
                        <a:pt x="240" y="120"/>
                      </a:lnTo>
                      <a:close/>
                    </a:path>
                  </a:pathLst>
                </a:custGeom>
                <a:solidFill>
                  <a:srgbClr val="FFF0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手繪多邊形 62">
                  <a:extLst>
                    <a:ext uri="{FF2B5EF4-FFF2-40B4-BE49-F238E27FC236}">
                      <a16:creationId xmlns:a16="http://schemas.microsoft.com/office/drawing/2014/main" id="{3B49F675-AA37-4FDA-AF05-D6B1A670F506}"/>
                    </a:ext>
                  </a:extLst>
                </p:cNvPr>
                <p:cNvSpPr/>
                <p:nvPr/>
              </p:nvSpPr>
              <p:spPr>
                <a:xfrm>
                  <a:off x="4680" y="5161"/>
                  <a:ext cx="1201" cy="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240" extrusionOk="0">
                      <a:moveTo>
                        <a:pt x="961" y="240"/>
                      </a:moveTo>
                      <a:lnTo>
                        <a:pt x="241" y="240"/>
                      </a:lnTo>
                      <a:lnTo>
                        <a:pt x="215" y="238"/>
                      </a:lnTo>
                      <a:lnTo>
                        <a:pt x="169" y="229"/>
                      </a:lnTo>
                      <a:lnTo>
                        <a:pt x="127" y="211"/>
                      </a:lnTo>
                      <a:lnTo>
                        <a:pt x="88" y="186"/>
                      </a:lnTo>
                      <a:lnTo>
                        <a:pt x="55" y="152"/>
                      </a:lnTo>
                      <a:lnTo>
                        <a:pt x="29" y="114"/>
                      </a:lnTo>
                      <a:lnTo>
                        <a:pt x="11" y="72"/>
                      </a:lnTo>
                      <a:lnTo>
                        <a:pt x="2" y="2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201" y="0"/>
                      </a:lnTo>
                      <a:lnTo>
                        <a:pt x="1201" y="0"/>
                      </a:lnTo>
                      <a:lnTo>
                        <a:pt x="1200" y="25"/>
                      </a:lnTo>
                      <a:lnTo>
                        <a:pt x="1190" y="72"/>
                      </a:lnTo>
                      <a:lnTo>
                        <a:pt x="1172" y="114"/>
                      </a:lnTo>
                      <a:lnTo>
                        <a:pt x="1147" y="152"/>
                      </a:lnTo>
                      <a:lnTo>
                        <a:pt x="1113" y="186"/>
                      </a:lnTo>
                      <a:lnTo>
                        <a:pt x="1075" y="211"/>
                      </a:lnTo>
                      <a:lnTo>
                        <a:pt x="1033" y="229"/>
                      </a:lnTo>
                      <a:lnTo>
                        <a:pt x="986" y="238"/>
                      </a:lnTo>
                      <a:lnTo>
                        <a:pt x="961" y="24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手繪多邊形 63">
                  <a:extLst>
                    <a:ext uri="{FF2B5EF4-FFF2-40B4-BE49-F238E27FC236}">
                      <a16:creationId xmlns:a16="http://schemas.microsoft.com/office/drawing/2014/main" id="{25D78E8F-9710-46D0-AF05-269E157139D0}"/>
                    </a:ext>
                  </a:extLst>
                </p:cNvPr>
                <p:cNvSpPr/>
                <p:nvPr/>
              </p:nvSpPr>
              <p:spPr>
                <a:xfrm>
                  <a:off x="6121" y="5881"/>
                  <a:ext cx="240" cy="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480" extrusionOk="0">
                      <a:moveTo>
                        <a:pt x="120" y="480"/>
                      </a:moveTo>
                      <a:lnTo>
                        <a:pt x="120" y="480"/>
                      </a:lnTo>
                      <a:lnTo>
                        <a:pt x="96" y="479"/>
                      </a:lnTo>
                      <a:lnTo>
                        <a:pt x="53" y="459"/>
                      </a:lnTo>
                      <a:lnTo>
                        <a:pt x="20" y="427"/>
                      </a:lnTo>
                      <a:lnTo>
                        <a:pt x="1" y="384"/>
                      </a:lnTo>
                      <a:lnTo>
                        <a:pt x="0" y="360"/>
                      </a:lnTo>
                      <a:lnTo>
                        <a:pt x="0" y="120"/>
                      </a:lnTo>
                      <a:lnTo>
                        <a:pt x="1" y="96"/>
                      </a:lnTo>
                      <a:lnTo>
                        <a:pt x="20" y="53"/>
                      </a:lnTo>
                      <a:lnTo>
                        <a:pt x="53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7" y="20"/>
                      </a:lnTo>
                      <a:lnTo>
                        <a:pt x="219" y="53"/>
                      </a:lnTo>
                      <a:lnTo>
                        <a:pt x="239" y="96"/>
                      </a:lnTo>
                      <a:lnTo>
                        <a:pt x="240" y="120"/>
                      </a:lnTo>
                      <a:lnTo>
                        <a:pt x="240" y="360"/>
                      </a:lnTo>
                      <a:lnTo>
                        <a:pt x="239" y="384"/>
                      </a:lnTo>
                      <a:lnTo>
                        <a:pt x="219" y="427"/>
                      </a:lnTo>
                      <a:lnTo>
                        <a:pt x="187" y="459"/>
                      </a:lnTo>
                      <a:lnTo>
                        <a:pt x="144" y="479"/>
                      </a:lnTo>
                      <a:lnTo>
                        <a:pt x="120" y="480"/>
                      </a:lnTo>
                      <a:close/>
                    </a:path>
                  </a:pathLst>
                </a:custGeom>
                <a:solidFill>
                  <a:srgbClr val="B2A1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手繪多邊形 64">
                  <a:extLst>
                    <a:ext uri="{FF2B5EF4-FFF2-40B4-BE49-F238E27FC236}">
                      <a16:creationId xmlns:a16="http://schemas.microsoft.com/office/drawing/2014/main" id="{CAD88819-8556-463A-9893-4A6BDA130C13}"/>
                    </a:ext>
                  </a:extLst>
                </p:cNvPr>
                <p:cNvSpPr/>
                <p:nvPr/>
              </p:nvSpPr>
              <p:spPr>
                <a:xfrm>
                  <a:off x="6121" y="5881"/>
                  <a:ext cx="240" cy="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240" extrusionOk="0">
                      <a:moveTo>
                        <a:pt x="120" y="240"/>
                      </a:moveTo>
                      <a:lnTo>
                        <a:pt x="120" y="240"/>
                      </a:lnTo>
                      <a:lnTo>
                        <a:pt x="96" y="239"/>
                      </a:lnTo>
                      <a:lnTo>
                        <a:pt x="53" y="219"/>
                      </a:lnTo>
                      <a:lnTo>
                        <a:pt x="20" y="187"/>
                      </a:lnTo>
                      <a:lnTo>
                        <a:pt x="1" y="144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1" y="96"/>
                      </a:lnTo>
                      <a:lnTo>
                        <a:pt x="20" y="53"/>
                      </a:lnTo>
                      <a:lnTo>
                        <a:pt x="53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7" y="20"/>
                      </a:lnTo>
                      <a:lnTo>
                        <a:pt x="219" y="53"/>
                      </a:lnTo>
                      <a:lnTo>
                        <a:pt x="239" y="96"/>
                      </a:lnTo>
                      <a:lnTo>
                        <a:pt x="240" y="120"/>
                      </a:lnTo>
                      <a:lnTo>
                        <a:pt x="240" y="120"/>
                      </a:lnTo>
                      <a:lnTo>
                        <a:pt x="239" y="144"/>
                      </a:lnTo>
                      <a:lnTo>
                        <a:pt x="219" y="187"/>
                      </a:lnTo>
                      <a:lnTo>
                        <a:pt x="187" y="219"/>
                      </a:lnTo>
                      <a:lnTo>
                        <a:pt x="144" y="239"/>
                      </a:lnTo>
                      <a:lnTo>
                        <a:pt x="120" y="240"/>
                      </a:lnTo>
                      <a:close/>
                    </a:path>
                  </a:pathLst>
                </a:custGeom>
                <a:solidFill>
                  <a:srgbClr val="00D2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" name="手繪多邊形 65">
                  <a:extLst>
                    <a:ext uri="{FF2B5EF4-FFF2-40B4-BE49-F238E27FC236}">
                      <a16:creationId xmlns:a16="http://schemas.microsoft.com/office/drawing/2014/main" id="{16B51B49-13ED-43CE-8305-DA32EE20B4F5}"/>
                    </a:ext>
                  </a:extLst>
                </p:cNvPr>
                <p:cNvSpPr/>
                <p:nvPr/>
              </p:nvSpPr>
              <p:spPr>
                <a:xfrm>
                  <a:off x="4200" y="5881"/>
                  <a:ext cx="240" cy="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480" extrusionOk="0">
                      <a:moveTo>
                        <a:pt x="120" y="480"/>
                      </a:moveTo>
                      <a:lnTo>
                        <a:pt x="120" y="480"/>
                      </a:lnTo>
                      <a:lnTo>
                        <a:pt x="96" y="479"/>
                      </a:lnTo>
                      <a:lnTo>
                        <a:pt x="53" y="459"/>
                      </a:lnTo>
                      <a:lnTo>
                        <a:pt x="21" y="427"/>
                      </a:lnTo>
                      <a:lnTo>
                        <a:pt x="2" y="384"/>
                      </a:lnTo>
                      <a:lnTo>
                        <a:pt x="0" y="360"/>
                      </a:lnTo>
                      <a:lnTo>
                        <a:pt x="0" y="120"/>
                      </a:lnTo>
                      <a:lnTo>
                        <a:pt x="2" y="96"/>
                      </a:lnTo>
                      <a:lnTo>
                        <a:pt x="21" y="53"/>
                      </a:lnTo>
                      <a:lnTo>
                        <a:pt x="53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8" y="20"/>
                      </a:lnTo>
                      <a:lnTo>
                        <a:pt x="220" y="53"/>
                      </a:lnTo>
                      <a:lnTo>
                        <a:pt x="239" y="96"/>
                      </a:lnTo>
                      <a:lnTo>
                        <a:pt x="240" y="120"/>
                      </a:lnTo>
                      <a:lnTo>
                        <a:pt x="240" y="360"/>
                      </a:lnTo>
                      <a:lnTo>
                        <a:pt x="239" y="384"/>
                      </a:lnTo>
                      <a:lnTo>
                        <a:pt x="220" y="427"/>
                      </a:lnTo>
                      <a:lnTo>
                        <a:pt x="188" y="459"/>
                      </a:lnTo>
                      <a:lnTo>
                        <a:pt x="144" y="479"/>
                      </a:lnTo>
                      <a:lnTo>
                        <a:pt x="120" y="480"/>
                      </a:lnTo>
                      <a:close/>
                    </a:path>
                  </a:pathLst>
                </a:custGeom>
                <a:solidFill>
                  <a:srgbClr val="B2A1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" name="手繪多邊形 66">
                  <a:extLst>
                    <a:ext uri="{FF2B5EF4-FFF2-40B4-BE49-F238E27FC236}">
                      <a16:creationId xmlns:a16="http://schemas.microsoft.com/office/drawing/2014/main" id="{D35F3C4A-D822-4BE0-9775-E1ED4C7D1FF5}"/>
                    </a:ext>
                  </a:extLst>
                </p:cNvPr>
                <p:cNvSpPr/>
                <p:nvPr/>
              </p:nvSpPr>
              <p:spPr>
                <a:xfrm>
                  <a:off x="4200" y="5881"/>
                  <a:ext cx="240" cy="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240" extrusionOk="0">
                      <a:moveTo>
                        <a:pt x="120" y="240"/>
                      </a:moveTo>
                      <a:lnTo>
                        <a:pt x="120" y="240"/>
                      </a:lnTo>
                      <a:lnTo>
                        <a:pt x="96" y="239"/>
                      </a:lnTo>
                      <a:lnTo>
                        <a:pt x="53" y="219"/>
                      </a:lnTo>
                      <a:lnTo>
                        <a:pt x="21" y="187"/>
                      </a:lnTo>
                      <a:lnTo>
                        <a:pt x="2" y="144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2" y="96"/>
                      </a:lnTo>
                      <a:lnTo>
                        <a:pt x="21" y="53"/>
                      </a:lnTo>
                      <a:lnTo>
                        <a:pt x="53" y="20"/>
                      </a:lnTo>
                      <a:lnTo>
                        <a:pt x="96" y="1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44" y="1"/>
                      </a:lnTo>
                      <a:lnTo>
                        <a:pt x="188" y="20"/>
                      </a:lnTo>
                      <a:lnTo>
                        <a:pt x="220" y="53"/>
                      </a:lnTo>
                      <a:lnTo>
                        <a:pt x="239" y="96"/>
                      </a:lnTo>
                      <a:lnTo>
                        <a:pt x="240" y="120"/>
                      </a:lnTo>
                      <a:lnTo>
                        <a:pt x="240" y="120"/>
                      </a:lnTo>
                      <a:lnTo>
                        <a:pt x="239" y="144"/>
                      </a:lnTo>
                      <a:lnTo>
                        <a:pt x="220" y="187"/>
                      </a:lnTo>
                      <a:lnTo>
                        <a:pt x="188" y="219"/>
                      </a:lnTo>
                      <a:lnTo>
                        <a:pt x="144" y="239"/>
                      </a:lnTo>
                      <a:lnTo>
                        <a:pt x="120" y="240"/>
                      </a:lnTo>
                      <a:close/>
                    </a:path>
                  </a:pathLst>
                </a:custGeom>
                <a:solidFill>
                  <a:srgbClr val="E150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手繪多邊形 67">
                  <a:extLst>
                    <a:ext uri="{FF2B5EF4-FFF2-40B4-BE49-F238E27FC236}">
                      <a16:creationId xmlns:a16="http://schemas.microsoft.com/office/drawing/2014/main" id="{A697CF73-57DF-42C2-8B38-66364903D054}"/>
                    </a:ext>
                  </a:extLst>
                </p:cNvPr>
                <p:cNvSpPr/>
                <p:nvPr/>
              </p:nvSpPr>
              <p:spPr>
                <a:xfrm>
                  <a:off x="3840" y="8041"/>
                  <a:ext cx="1201" cy="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480" extrusionOk="0">
                      <a:moveTo>
                        <a:pt x="120" y="480"/>
                      </a:moveTo>
                      <a:lnTo>
                        <a:pt x="1081" y="480"/>
                      </a:lnTo>
                      <a:lnTo>
                        <a:pt x="1105" y="479"/>
                      </a:lnTo>
                      <a:lnTo>
                        <a:pt x="1148" y="460"/>
                      </a:lnTo>
                      <a:lnTo>
                        <a:pt x="1180" y="427"/>
                      </a:lnTo>
                      <a:lnTo>
                        <a:pt x="1199" y="384"/>
                      </a:lnTo>
                      <a:lnTo>
                        <a:pt x="1201" y="360"/>
                      </a:lnTo>
                      <a:lnTo>
                        <a:pt x="1201" y="120"/>
                      </a:lnTo>
                      <a:lnTo>
                        <a:pt x="1199" y="96"/>
                      </a:lnTo>
                      <a:lnTo>
                        <a:pt x="1180" y="53"/>
                      </a:lnTo>
                      <a:lnTo>
                        <a:pt x="1148" y="21"/>
                      </a:lnTo>
                      <a:lnTo>
                        <a:pt x="1105" y="1"/>
                      </a:lnTo>
                      <a:lnTo>
                        <a:pt x="1081" y="0"/>
                      </a:lnTo>
                      <a:lnTo>
                        <a:pt x="798" y="0"/>
                      </a:lnTo>
                      <a:lnTo>
                        <a:pt x="760" y="1"/>
                      </a:lnTo>
                      <a:lnTo>
                        <a:pt x="683" y="13"/>
                      </a:lnTo>
                      <a:lnTo>
                        <a:pt x="646" y="25"/>
                      </a:lnTo>
                      <a:lnTo>
                        <a:pt x="82" y="213"/>
                      </a:lnTo>
                      <a:lnTo>
                        <a:pt x="64" y="220"/>
                      </a:lnTo>
                      <a:lnTo>
                        <a:pt x="35" y="243"/>
                      </a:lnTo>
                      <a:lnTo>
                        <a:pt x="14" y="273"/>
                      </a:lnTo>
                      <a:lnTo>
                        <a:pt x="2" y="307"/>
                      </a:lnTo>
                      <a:lnTo>
                        <a:pt x="0" y="327"/>
                      </a:lnTo>
                      <a:lnTo>
                        <a:pt x="0" y="360"/>
                      </a:lnTo>
                      <a:lnTo>
                        <a:pt x="2" y="384"/>
                      </a:lnTo>
                      <a:lnTo>
                        <a:pt x="21" y="427"/>
                      </a:lnTo>
                      <a:lnTo>
                        <a:pt x="53" y="460"/>
                      </a:lnTo>
                      <a:lnTo>
                        <a:pt x="96" y="479"/>
                      </a:lnTo>
                      <a:lnTo>
                        <a:pt x="120" y="48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1" name="左右括弧 68">
              <a:extLst>
                <a:ext uri="{FF2B5EF4-FFF2-40B4-BE49-F238E27FC236}">
                  <a16:creationId xmlns:a16="http://schemas.microsoft.com/office/drawing/2014/main" id="{534C313E-CAED-4D34-9600-10A577DCE41E}"/>
                </a:ext>
              </a:extLst>
            </p:cNvPr>
            <p:cNvSpPr/>
            <p:nvPr/>
          </p:nvSpPr>
          <p:spPr>
            <a:xfrm rot="5400000">
              <a:off x="8074685" y="3019201"/>
              <a:ext cx="1975658" cy="1449651"/>
            </a:xfrm>
            <a:prstGeom prst="bracketPair">
              <a:avLst>
                <a:gd name="adj" fmla="val 31602"/>
              </a:avLst>
            </a:prstGeom>
            <a:ln w="76200">
              <a:solidFill>
                <a:schemeClr val="accent4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4D5B051-D4F9-4410-81E1-ECA685A46965}"/>
                </a:ext>
              </a:extLst>
            </p:cNvPr>
            <p:cNvSpPr txBox="1"/>
            <p:nvPr/>
          </p:nvSpPr>
          <p:spPr>
            <a:xfrm>
              <a:off x="6737987" y="1838996"/>
              <a:ext cx="9364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Agent</a:t>
              </a:r>
              <a:endParaRPr lang="zh-TW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DDA8113A-02E0-4BF6-B75E-CFCB9A6DEFFD}"/>
                </a:ext>
              </a:extLst>
            </p:cNvPr>
            <p:cNvSpPr txBox="1"/>
            <p:nvPr/>
          </p:nvSpPr>
          <p:spPr>
            <a:xfrm>
              <a:off x="9936912" y="1874824"/>
              <a:ext cx="17892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Environment</a:t>
              </a:r>
              <a:endParaRPr lang="zh-TW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字方塊 13">
                  <a:extLst>
                    <a:ext uri="{FF2B5EF4-FFF2-40B4-BE49-F238E27FC236}">
                      <a16:creationId xmlns:a16="http://schemas.microsoft.com/office/drawing/2014/main" id="{FB0577F8-CE56-4B20-9910-31B8FF2C56B6}"/>
                    </a:ext>
                  </a:extLst>
                </p:cNvPr>
                <p:cNvSpPr txBox="1"/>
                <p:nvPr/>
              </p:nvSpPr>
              <p:spPr>
                <a:xfrm>
                  <a:off x="7911509" y="4895600"/>
                  <a:ext cx="2722474" cy="3790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Get Reward </a:t>
                  </a:r>
                  <a14:m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</m:oMath>
                  </a14:m>
                  <a:r>
                    <a:rPr lang="en-US" altLang="zh-TW" sz="1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new state </a:t>
                  </a:r>
                  <a14:m>
                    <m:oMath xmlns:m="http://schemas.openxmlformats.org/officeDocument/2006/math">
                      <m:r>
                        <a:rPr lang="en-US" altLang="zh-TW" sz="1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a14:m>
                  <a:endParaRPr lang="zh-TW" altLang="en-US" sz="1600" b="1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文字方塊 13">
                  <a:extLst>
                    <a:ext uri="{FF2B5EF4-FFF2-40B4-BE49-F238E27FC236}">
                      <a16:creationId xmlns:a16="http://schemas.microsoft.com/office/drawing/2014/main" id="{FB0577F8-CE56-4B20-9910-31B8FF2C56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1509" y="4895600"/>
                  <a:ext cx="2722474" cy="379038"/>
                </a:xfrm>
                <a:prstGeom prst="rect">
                  <a:avLst/>
                </a:prstGeom>
                <a:blipFill>
                  <a:blip r:embed="rId3"/>
                  <a:stretch>
                    <a:fillRect l="-1253" t="-357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字方塊 14">
                  <a:extLst>
                    <a:ext uri="{FF2B5EF4-FFF2-40B4-BE49-F238E27FC236}">
                      <a16:creationId xmlns:a16="http://schemas.microsoft.com/office/drawing/2014/main" id="{DF1B15FD-AC4D-4F53-927E-E8315B7F73D8}"/>
                    </a:ext>
                  </a:extLst>
                </p:cNvPr>
                <p:cNvSpPr txBox="1"/>
                <p:nvPr/>
              </p:nvSpPr>
              <p:spPr>
                <a:xfrm>
                  <a:off x="7780401" y="2327634"/>
                  <a:ext cx="2665044" cy="3790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From state </a:t>
                  </a:r>
                  <a14:m>
                    <m:oMath xmlns:m="http://schemas.openxmlformats.org/officeDocument/2006/math">
                      <m:r>
                        <a:rPr lang="en-US" altLang="zh-TW" sz="1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</m:oMath>
                  </a14:m>
                  <a:r>
                    <a:rPr lang="en-US" altLang="zh-TW" sz="1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take action </a:t>
                  </a:r>
                  <a14:m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</m:oMath>
                  </a14:m>
                  <a:endParaRPr lang="zh-TW" altLang="en-US" sz="1600" b="1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文字方塊 14">
                  <a:extLst>
                    <a:ext uri="{FF2B5EF4-FFF2-40B4-BE49-F238E27FC236}">
                      <a16:creationId xmlns:a16="http://schemas.microsoft.com/office/drawing/2014/main" id="{DF1B15FD-AC4D-4F53-927E-E8315B7F73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0401" y="2327634"/>
                  <a:ext cx="2665044" cy="379038"/>
                </a:xfrm>
                <a:prstGeom prst="rect">
                  <a:avLst/>
                </a:prstGeom>
                <a:blipFill>
                  <a:blip r:embed="rId4"/>
                  <a:stretch>
                    <a:fillRect l="-1279"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D1CA7E-BD82-F2ED-DBE9-E207FADE13C2}"/>
              </a:ext>
            </a:extLst>
          </p:cNvPr>
          <p:cNvSpPr/>
          <p:nvPr/>
        </p:nvSpPr>
        <p:spPr>
          <a:xfrm>
            <a:off x="285385" y="5185398"/>
            <a:ext cx="3254199" cy="8823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303133"/>
                </a:solidFill>
                <a:ea typeface="+mn-lt"/>
                <a:cs typeface="+mn-lt"/>
              </a:rPr>
              <a:t>Problem: Control/sequential decision-making</a:t>
            </a:r>
            <a:endParaRPr lang="en-US" b="1">
              <a:solidFill>
                <a:srgbClr val="303133"/>
              </a:solidFill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601BBC2-4116-FE9A-7F9E-9F8C9E35F467}"/>
              </a:ext>
            </a:extLst>
          </p:cNvPr>
          <p:cNvSpPr/>
          <p:nvPr/>
        </p:nvSpPr>
        <p:spPr>
          <a:xfrm>
            <a:off x="3768324" y="5187354"/>
            <a:ext cx="3309798" cy="94085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303133"/>
                </a:solidFill>
                <a:ea typeface="+mn-lt"/>
                <a:cs typeface="+mn-lt"/>
              </a:rPr>
              <a:t>Model: Model based/Model Free</a:t>
            </a:r>
            <a:endParaRPr lang="en-US" b="1">
              <a:solidFill>
                <a:srgbClr val="303133"/>
              </a:solidFill>
              <a:ea typeface="等线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53AAA0D-5481-CABC-5185-E7B40D34DD4F}"/>
              </a:ext>
            </a:extLst>
          </p:cNvPr>
          <p:cNvSpPr/>
          <p:nvPr/>
        </p:nvSpPr>
        <p:spPr>
          <a:xfrm>
            <a:off x="7177270" y="5126589"/>
            <a:ext cx="4304505" cy="105420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303133"/>
                </a:solidFill>
                <a:ea typeface="+mn-lt"/>
                <a:cs typeface="+mn-lt"/>
              </a:rPr>
              <a:t>Data: </a:t>
            </a:r>
          </a:p>
          <a:p>
            <a:pPr algn="ctr"/>
            <a:r>
              <a:rPr lang="en-US" b="1">
                <a:solidFill>
                  <a:srgbClr val="303133"/>
                </a:solidFill>
                <a:ea typeface="+mn-lt"/>
                <a:cs typeface="+mn-lt"/>
              </a:rPr>
              <a:t>Real world Collection/Simulation</a:t>
            </a:r>
            <a:endParaRPr lang="en-US" b="1">
              <a:solidFill>
                <a:srgbClr val="303133"/>
              </a:solidFill>
              <a:ea typeface="等线"/>
            </a:endParaRPr>
          </a:p>
        </p:txBody>
      </p:sp>
      <p:sp>
        <p:nvSpPr>
          <p:cNvPr id="6" name="矩形 17">
            <a:extLst>
              <a:ext uri="{FF2B5EF4-FFF2-40B4-BE49-F238E27FC236}">
                <a16:creationId xmlns:a16="http://schemas.microsoft.com/office/drawing/2014/main" id="{15EB4961-A8DC-C1E8-FBDA-A15D8BF68EB0}"/>
              </a:ext>
            </a:extLst>
          </p:cNvPr>
          <p:cNvSpPr/>
          <p:nvPr/>
        </p:nvSpPr>
        <p:spPr>
          <a:xfrm>
            <a:off x="353692" y="2152194"/>
            <a:ext cx="5827106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400" b="1" dirty="0">
                <a:solidFill>
                  <a:srgbClr val="303133"/>
                </a:solidFill>
                <a:latin typeface="等线"/>
                <a:ea typeface="+mn-lt"/>
                <a:cs typeface="Times New Roman"/>
              </a:rPr>
              <a:t>Lessons learned</a:t>
            </a:r>
            <a:endParaRPr lang="en-US" sz="2400" dirty="0">
              <a:solidFill>
                <a:srgbClr val="000000"/>
              </a:solidFill>
              <a:latin typeface="等线"/>
              <a:ea typeface="+mn-lt"/>
              <a:cs typeface="Times New Roman"/>
            </a:endParaRPr>
          </a:p>
          <a:p>
            <a:pPr marL="342900" indent="-342900" algn="just">
              <a:buAutoNum type="arabicPeriod"/>
            </a:pPr>
            <a:r>
              <a:rPr lang="en-US" sz="2400" b="1" dirty="0">
                <a:solidFill>
                  <a:srgbClr val="303133"/>
                </a:solidFill>
                <a:ea typeface="等线"/>
                <a:cs typeface="Times New Roman"/>
              </a:rPr>
              <a:t>Robust and safe constrains are crucial for the RL </a:t>
            </a:r>
            <a:r>
              <a:rPr lang="en-US" sz="2400" b="1" dirty="0">
                <a:solidFill>
                  <a:srgbClr val="303133"/>
                </a:solidFill>
                <a:ea typeface="+mn-lt"/>
                <a:cs typeface="+mn-lt"/>
              </a:rPr>
              <a:t>production </a:t>
            </a:r>
            <a:r>
              <a:rPr lang="en-US" sz="2400" b="1" dirty="0">
                <a:solidFill>
                  <a:srgbClr val="303133"/>
                </a:solidFill>
                <a:ea typeface="等线"/>
                <a:cs typeface="Times New Roman"/>
              </a:rPr>
              <a:t>applications. </a:t>
            </a:r>
          </a:p>
          <a:p>
            <a:pPr marL="342900" indent="-342900" algn="just">
              <a:buAutoNum type="arabicPeriod"/>
            </a:pPr>
            <a:r>
              <a:rPr lang="en-US" sz="2400" b="1" dirty="0">
                <a:solidFill>
                  <a:srgbClr val="303133"/>
                </a:solidFill>
                <a:ea typeface="等线"/>
                <a:cs typeface="Times New Roman"/>
              </a:rPr>
              <a:t>Simpler action space design higher successful ratio for RL training. </a:t>
            </a:r>
          </a:p>
        </p:txBody>
      </p:sp>
    </p:spTree>
    <p:extLst>
      <p:ext uri="{BB962C8B-B14F-4D97-AF65-F5344CB8AC3E}">
        <p14:creationId xmlns:p14="http://schemas.microsoft.com/office/powerpoint/2010/main" val="4177678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78B537D-EC63-4A70-9DB1-19B2C65E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28</a:t>
            </a:fld>
            <a:endParaRPr lang="zh-CN" altLang="en-US"/>
          </a:p>
        </p:txBody>
      </p:sp>
      <p:sp>
        <p:nvSpPr>
          <p:cNvPr id="3" name="矩形 22">
            <a:extLst>
              <a:ext uri="{FF2B5EF4-FFF2-40B4-BE49-F238E27FC236}">
                <a16:creationId xmlns:a16="http://schemas.microsoft.com/office/drawing/2014/main" id="{35FB8EEA-F53D-4E24-8E31-C0FA76048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903839"/>
            <a:ext cx="112646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7030A0"/>
                </a:solidFill>
                <a:latin typeface="Gill sans MT" panose="020B0502020104020203" pitchFamily="34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Introduction </a:t>
            </a:r>
            <a:endParaRPr lang="zh-CN" altLang="en-US" b="1" dirty="0">
              <a:solidFill>
                <a:srgbClr val="7030A0"/>
              </a:solidFill>
              <a:latin typeface="Gill sans MT" panose="020B0502020104020203" pitchFamily="34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F61D15-AF15-4319-BC4F-F534C2115637}"/>
              </a:ext>
            </a:extLst>
          </p:cNvPr>
          <p:cNvSpPr txBox="1"/>
          <p:nvPr/>
        </p:nvSpPr>
        <p:spPr>
          <a:xfrm>
            <a:off x="211873" y="144966"/>
            <a:ext cx="2910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22">
            <a:extLst>
              <a:ext uri="{FF2B5EF4-FFF2-40B4-BE49-F238E27FC236}">
                <a16:creationId xmlns:a16="http://schemas.microsoft.com/office/drawing/2014/main" id="{1B0489BA-3F26-44EE-B4FC-383EEDA1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3378340"/>
            <a:ext cx="109426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  Case 1: Supervised Learning-enhanced Subsurface Imaging</a:t>
            </a:r>
            <a:endParaRPr lang="en-US" sz="2800" b="1" dirty="0">
              <a:solidFill>
                <a:srgbClr val="7030A0"/>
              </a:solidFill>
              <a:latin typeface="Gill sans MT"/>
              <a:ea typeface="华文楷体"/>
              <a:cs typeface="Times New Roman"/>
            </a:endParaRPr>
          </a:p>
        </p:txBody>
      </p:sp>
      <p:sp>
        <p:nvSpPr>
          <p:cNvPr id="7" name="矩形 22">
            <a:extLst>
              <a:ext uri="{FF2B5EF4-FFF2-40B4-BE49-F238E27FC236}">
                <a16:creationId xmlns:a16="http://schemas.microsoft.com/office/drawing/2014/main" id="{4E414659-8104-4878-A9EE-A4FAF9DE3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4021852"/>
            <a:ext cx="11497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  Case 2: Self-supervised Learning-enhanced Signal Processing</a:t>
            </a:r>
            <a:endParaRPr lang="en-US" altLang="zh-CN" sz="2800" b="1" dirty="0">
              <a:solidFill>
                <a:srgbClr val="7030A0"/>
              </a:solidFill>
              <a:latin typeface="Gill sans MT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22">
            <a:extLst>
              <a:ext uri="{FF2B5EF4-FFF2-40B4-BE49-F238E27FC236}">
                <a16:creationId xmlns:a16="http://schemas.microsoft.com/office/drawing/2014/main" id="{D7D8CD97-8679-467D-86C6-C316A38D4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69" y="4683485"/>
            <a:ext cx="11524865" cy="96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  Case 3: Reinforcement Learning Subsurface Signal Processing</a:t>
            </a:r>
          </a:p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endParaRPr lang="en-US" altLang="zh-CN" sz="2800" b="1" dirty="0">
              <a:solidFill>
                <a:srgbClr val="7030A0"/>
              </a:solidFill>
              <a:latin typeface="Gill sans MT"/>
              <a:ea typeface="华文楷体"/>
              <a:cs typeface="Times New Roman"/>
            </a:endParaRPr>
          </a:p>
        </p:txBody>
      </p:sp>
      <p:sp>
        <p:nvSpPr>
          <p:cNvPr id="9" name="矩形 22">
            <a:extLst>
              <a:ext uri="{FF2B5EF4-FFF2-40B4-BE49-F238E27FC236}">
                <a16:creationId xmlns:a16="http://schemas.microsoft.com/office/drawing/2014/main" id="{C61FF229-D518-4643-B082-AD75AA8E5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554" y="1535377"/>
            <a:ext cx="1043496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Industry Challenges Overview</a:t>
            </a:r>
            <a:endParaRPr lang="en-US" altLang="zh-CN" sz="2800" b="1" dirty="0">
              <a:solidFill>
                <a:srgbClr val="7030A0"/>
              </a:solidFill>
              <a:latin typeface="Gill sans MT" panose="020B0502020104020203" pitchFamily="34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AI in Oil &amp; Gas - A Transformative Force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Key AI Applications</a:t>
            </a:r>
            <a:endParaRPr lang="zh-CN" altLang="zh-CN" sz="2800" b="1" dirty="0">
              <a:solidFill>
                <a:srgbClr val="7030A0"/>
              </a:solidFill>
              <a:latin typeface="Gill sans MT"/>
              <a:ea typeface="华文楷体"/>
              <a:cs typeface="Times New Roman" panose="02020603050405020304" pitchFamily="18" charset="0"/>
            </a:endParaRPr>
          </a:p>
        </p:txBody>
      </p:sp>
      <p:sp>
        <p:nvSpPr>
          <p:cNvPr id="10" name="矩形 22">
            <a:extLst>
              <a:ext uri="{FF2B5EF4-FFF2-40B4-BE49-F238E27FC236}">
                <a16:creationId xmlns:a16="http://schemas.microsoft.com/office/drawing/2014/main" id="{BDA867D6-59F6-BB49-BEAB-9E81610A4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50" y="5982418"/>
            <a:ext cx="71124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7030A0"/>
                </a:solidFill>
                <a:latin typeface="Gill sans MT" panose="020B0502020104020203" pitchFamily="34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Conclusion</a:t>
            </a:r>
            <a:endParaRPr lang="zh-CN" altLang="en-US" b="1" dirty="0">
              <a:solidFill>
                <a:srgbClr val="7030A0"/>
              </a:solidFill>
              <a:latin typeface="Gill sans MT" panose="020B0502020104020203" pitchFamily="34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22">
            <a:extLst>
              <a:ext uri="{FF2B5EF4-FFF2-40B4-BE49-F238E27FC236}">
                <a16:creationId xmlns:a16="http://schemas.microsoft.com/office/drawing/2014/main" id="{FBE18DB2-836C-4623-1B2A-B138981D2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5386278"/>
            <a:ext cx="11102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FF0000"/>
                </a:solidFill>
                <a:latin typeface="Gill sans MT"/>
                <a:ea typeface="华文楷体"/>
                <a:cs typeface="Times New Roman"/>
              </a:rPr>
              <a:t>   Case 4: Data-driven Optimization</a:t>
            </a:r>
            <a:endParaRPr lang="en-US" altLang="zh-CN" sz="2800" b="1" dirty="0">
              <a:solidFill>
                <a:srgbClr val="FF0000"/>
              </a:solidFill>
              <a:latin typeface="Gill sans M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3393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6DC8801-7861-41B3-AE93-918A3CD2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CB91299-0CF7-4619-8B60-7C866EE811AA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/>
                <a:ea typeface="等线"/>
                <a:cs typeface="Times New Roman"/>
              </a:rPr>
              <a:t>Data-driven Optimization</a:t>
            </a:r>
            <a:endParaRPr lang="zh-CN" altLang="en-US" sz="3600" b="1" dirty="0">
              <a:solidFill>
                <a:schemeClr val="bg1"/>
              </a:solidFill>
              <a:latin typeface="Times New Roman"/>
              <a:ea typeface="等线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4">
                <a:extLst>
                  <a:ext uri="{FF2B5EF4-FFF2-40B4-BE49-F238E27FC236}">
                    <a16:creationId xmlns:a16="http://schemas.microsoft.com/office/drawing/2014/main" id="{CDE5BE02-DCDA-CE81-EEC8-9614D72D7E5F}"/>
                  </a:ext>
                </a:extLst>
              </p:cNvPr>
              <p:cNvSpPr/>
              <p:nvPr/>
            </p:nvSpPr>
            <p:spPr>
              <a:xfrm>
                <a:off x="773242" y="1601359"/>
                <a:ext cx="11421042" cy="2554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sz="2800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宋体" pitchFamily="2" charset="-122"/>
                  </a:rPr>
                  <a:t>               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zh-C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zh-CN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m:rPr>
                                <m:nor/>
                              </m:rPr>
                              <a:rPr lang="en-US" altLang="zh-CN" sz="2800" dirty="0">
                                <a:solidFill>
                                  <a:srgbClr val="000000"/>
                                </a:solidFill>
                                <a:latin typeface="Arial" pitchFamily="34" charset="0"/>
                                <a:ea typeface="宋体" pitchFamily="2" charset="-122"/>
                              </a:rPr>
                              <m:t> </m:t>
                            </m:r>
                          </m:lim>
                        </m:limLow>
                      </m:fName>
                      <m:e>
                        <m:limLow>
                          <m:limLowPr>
                            <m:ctrlPr>
                              <a:rPr lang="en-US" altLang="zh-CN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zh-CN" alt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lim>
                        </m:limLow>
                        <m: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func>
                    <m:d>
                      <m:dPr>
                        <m:ctrlPr>
                          <a:rPr lang="en-US" altLang="zh-C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</m:d>
                  </m:oMath>
                </a14:m>
                <a:r>
                  <a:rPr lang="en-US" sz="2800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宋体" pitchFamily="2" charset="-122"/>
                  </a:rPr>
                  <a:t>                                                             </a:t>
                </a:r>
                <a:r>
                  <a:rPr lang="en-US" sz="2800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宋体" pitchFamily="2" charset="-122"/>
                  </a:rPr>
                  <a:t> </a:t>
                </a:r>
                <a:r>
                  <a:rPr lang="en-US" sz="2000" b="1" dirty="0">
                    <a:solidFill>
                      <a:schemeClr val="bg1"/>
                    </a:solidFill>
                    <a:latin typeface="Arial" pitchFamily="34" charset="0"/>
                    <a:ea typeface="宋体" pitchFamily="2" charset="-122"/>
                  </a:rPr>
                  <a:t>(2)</a:t>
                </a:r>
                <a:endParaRPr lang="en-US" sz="2800" i="1" dirty="0">
                  <a:solidFill>
                    <a:schemeClr val="bg1"/>
                  </a:solidFill>
                  <a:latin typeface="Cambria Math" panose="02040503050406030204" pitchFamily="18" charset="0"/>
                  <a:ea typeface="宋体" pitchFamily="2" charset="-122"/>
                </a:endParaRP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:endParaRPr lang="en-US" sz="20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Arial" pitchFamily="34" charset="0"/>
                    <a:ea typeface="宋体" pitchFamily="2" charset="-122"/>
                  </a:rPr>
                  <a:t>          --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Arial" pitchFamily="34" charset="0"/>
                    <a:ea typeface="宋体" pitchFamily="2" charset="-122"/>
                  </a:rPr>
                  <a:t> Decision variables</a:t>
                </a:r>
                <a:endParaRPr lang="en-US" sz="2000" dirty="0">
                  <a:solidFill>
                    <a:srgbClr val="000000"/>
                  </a:solidFill>
                  <a:latin typeface="Arial" pitchFamily="34" charset="0"/>
                  <a:ea typeface="宋体" pitchFamily="2" charset="-122"/>
                </a:endParaRP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  <a:latin typeface="Arial" pitchFamily="34" charset="0"/>
                    <a:ea typeface="宋体" pitchFamily="2" charset="-122"/>
                  </a:rPr>
                  <a:t>          -- Uncertain Parameter</a:t>
                </a: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14:m>
                  <m:oMath xmlns:m="http://schemas.openxmlformats.org/officeDocument/2006/math">
                    <m:r>
                      <a:rPr lang="zh-CN" alt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  <a:latin typeface="Arial" pitchFamily="34" charset="0"/>
                    <a:ea typeface="宋体" pitchFamily="2" charset="-122"/>
                  </a:rPr>
                  <a:t>          -- Convex set of feasible solutions</a:t>
                </a: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itchFamily="2" charset="-122"/>
                      </a:rPr>
                      <m:t>𝑈</m:t>
                    </m:r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  <a:latin typeface="Arial" pitchFamily="34" charset="0"/>
                    <a:ea typeface="宋体" pitchFamily="2" charset="-122"/>
                  </a:rPr>
                  <a:t>          -- Uncertain set </a:t>
                </a: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None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  <a:latin typeface="Arial" pitchFamily="34" charset="0"/>
                    <a:ea typeface="宋体" pitchFamily="2" charset="-122"/>
                  </a:rPr>
                  <a:t>  -- Objective function in</a:t>
                </a:r>
                <a:r>
                  <a:rPr lang="en-US" sz="2000" dirty="0">
                    <a:solidFill>
                      <a:srgbClr val="000000"/>
                    </a:solidFill>
                    <a:latin typeface="Arial" pitchFamily="34" charset="0"/>
                    <a:ea typeface="宋体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  <a:latin typeface="Arial" pitchFamily="34" charset="0"/>
                    <a:ea typeface="宋体" pitchFamily="2" charset="-122"/>
                  </a:rPr>
                  <a:t> that depends on parameters</a:t>
                </a:r>
                <a:r>
                  <a:rPr lang="en-US" sz="2000" dirty="0">
                    <a:solidFill>
                      <a:srgbClr val="000000"/>
                    </a:solidFill>
                    <a:latin typeface="Arial" pitchFamily="34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endParaRPr lang="en-US" altLang="zh-CN" dirty="0">
                  <a:solidFill>
                    <a:srgbClr val="000000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mc:Choice>
        <mc:Fallback xmlns="">
          <p:sp>
            <p:nvSpPr>
              <p:cNvPr id="6" name="矩形 14">
                <a:extLst>
                  <a:ext uri="{FF2B5EF4-FFF2-40B4-BE49-F238E27FC236}">
                    <a16:creationId xmlns:a16="http://schemas.microsoft.com/office/drawing/2014/main" id="{CDE5BE02-DCDA-CE81-EEC8-9614D72D7E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42" y="1601359"/>
                <a:ext cx="11421042" cy="2554930"/>
              </a:xfrm>
              <a:prstGeom prst="rect">
                <a:avLst/>
              </a:prstGeom>
              <a:blipFill>
                <a:blip r:embed="rId3"/>
                <a:stretch>
                  <a:fillRect l="-267" r="-534" b="-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8">
                <a:extLst>
                  <a:ext uri="{FF2B5EF4-FFF2-40B4-BE49-F238E27FC236}">
                    <a16:creationId xmlns:a16="http://schemas.microsoft.com/office/drawing/2014/main" id="{5E869F05-563A-B005-4F5F-C44B905A4668}"/>
                  </a:ext>
                </a:extLst>
              </p:cNvPr>
              <p:cNvSpPr txBox="1"/>
              <p:nvPr/>
            </p:nvSpPr>
            <p:spPr>
              <a:xfrm>
                <a:off x="417361" y="3874157"/>
                <a:ext cx="11360884" cy="2121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altLang="zh-CN">
                  <a:solidFill>
                    <a:schemeClr val="tx1"/>
                  </a:solidFill>
                </a:endParaRPr>
              </a:p>
              <a:p>
                <a:pPr algn="just"/>
                <a:r>
                  <a:rPr lang="en-US" altLang="zh-CN">
                    <a:solidFill>
                      <a:schemeClr val="tx1"/>
                    </a:solidFill>
                  </a:rPr>
                  <a:t>    </a:t>
                </a:r>
                <a:r>
                  <a:rPr lang="en-US" altLang="zh-CN" b="1">
                    <a:solidFill>
                      <a:schemeClr val="tx1"/>
                    </a:solidFill>
                  </a:rPr>
                  <a:t>C</a:t>
                </a:r>
                <a:r>
                  <a:rPr lang="en-US" altLang="zh-CN" b="1">
                    <a:latin typeface="Arial" pitchFamily="34" charset="0"/>
                    <a:ea typeface="宋体" pitchFamily="2" charset="-122"/>
                  </a:rPr>
                  <a:t>hoose an </a:t>
                </a:r>
                <a:r>
                  <a:rPr lang="en-US" altLang="zh-CN" b="1">
                    <a:solidFill>
                      <a:srgbClr val="FF0000"/>
                    </a:solidFill>
                    <a:latin typeface="Arial" pitchFamily="34" charset="0"/>
                    <a:ea typeface="宋体" pitchFamily="2" charset="-122"/>
                  </a:rPr>
                  <a:t>intermediate approach </a:t>
                </a:r>
                <a:r>
                  <a:rPr lang="en-US" altLang="zh-CN">
                    <a:latin typeface="Arial" pitchFamily="34" charset="0"/>
                    <a:ea typeface="宋体" pitchFamily="2" charset="-122"/>
                  </a:rPr>
                  <a:t>to obtain a robust form of distributed optimization problem </a:t>
                </a:r>
                <a:r>
                  <a:rPr lang="en-US" altLang="zh-CN" sz="2000" b="1" i="1">
                    <a:solidFill>
                      <a:schemeClr val="tx1"/>
                    </a:solidFill>
                  </a:rPr>
                  <a:t>(DRO):</a:t>
                </a:r>
              </a:p>
              <a:p>
                <a:pPr algn="just"/>
                <a:endParaRPr lang="en-US" altLang="zh-CN">
                  <a:solidFill>
                    <a:schemeClr val="tx1"/>
                  </a:solidFill>
                </a:endParaRPr>
              </a:p>
              <a:p>
                <a:pPr algn="just"/>
                <a:r>
                  <a:rPr lang="en-US" altLang="zh-CN" sz="2800">
                    <a:solidFill>
                      <a:schemeClr val="tx1"/>
                    </a:solidFill>
                  </a:rPr>
                  <a:t>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zh-CN" alt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m:rPr>
                                <m:nor/>
                              </m:rPr>
                              <a:rPr lang="en-US" altLang="zh-CN" sz="2800" dirty="0">
                                <a:solidFill>
                                  <a:schemeClr val="tx1"/>
                                </a:solidFill>
                              </a:rPr>
                              <m:t> 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r>
                  <a:rPr lang="en-US" altLang="zh-CN" sz="2800">
                    <a:solidFill>
                      <a:schemeClr val="tx1"/>
                    </a:solidFill>
                  </a:rPr>
                  <a:t>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sz="280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zh-CN" alt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altLang="zh-CN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zh-CN" sz="28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80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altLang="zh-CN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altLang="zh-CN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zh-CN" alt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𝒫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altLang="zh-CN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altLang="zh-CN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</m:d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func>
                      </m:e>
                    </m:func>
                  </m:oMath>
                </a14:m>
                <a:endParaRPr lang="en-US" altLang="zh-CN" b="0" i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/>
                <a:endParaRPr lang="en-US" altLang="zh-CN" b="0" i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/>
                <a:r>
                  <a:rPr lang="en-US" altLang="zh-CN">
                    <a:latin typeface="Arial" pitchFamily="34" charset="0"/>
                    <a:ea typeface="宋体" pitchFamily="2" charset="-122"/>
                  </a:rPr>
                  <a:t>   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宋体" pitchFamily="2" charset="-122"/>
                      </a:rPr>
                      <m:t> </m:t>
                    </m:r>
                    <m:r>
                      <a:rPr lang="zh-CN" altLang="en-US">
                        <a:latin typeface="Cambria Math" panose="02040503050406030204" pitchFamily="18" charset="0"/>
                        <a:ea typeface="宋体" pitchFamily="2" charset="-122"/>
                      </a:rPr>
                      <m:t>𝒫</m:t>
                    </m:r>
                    <m:r>
                      <a:rPr lang="en-US" altLang="zh-CN">
                        <a:latin typeface="Cambria Math" panose="02040503050406030204" pitchFamily="18" charset="0"/>
                        <a:ea typeface="宋体" pitchFamily="2" charset="-122"/>
                      </a:rPr>
                      <m:t> </m:t>
                    </m:r>
                  </m:oMath>
                </a14:m>
                <a:r>
                  <a:rPr lang="en-US" altLang="zh-CN">
                    <a:latin typeface="Arial" pitchFamily="34" charset="0"/>
                    <a:ea typeface="宋体" pitchFamily="2" charset="-122"/>
                  </a:rPr>
                  <a:t>is an uncertain set of probability distributions constructed from the samples.</a:t>
                </a:r>
              </a:p>
            </p:txBody>
          </p:sp>
        </mc:Choice>
        <mc:Fallback xmlns="">
          <p:sp>
            <p:nvSpPr>
              <p:cNvPr id="8" name="文本框 8">
                <a:extLst>
                  <a:ext uri="{FF2B5EF4-FFF2-40B4-BE49-F238E27FC236}">
                    <a16:creationId xmlns:a16="http://schemas.microsoft.com/office/drawing/2014/main" id="{5E869F05-563A-B005-4F5F-C44B905A4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61" y="3874157"/>
                <a:ext cx="11360884" cy="2121222"/>
              </a:xfrm>
              <a:prstGeom prst="rect">
                <a:avLst/>
              </a:prstGeom>
              <a:blipFill>
                <a:blip r:embed="rId4"/>
                <a:stretch>
                  <a:fillRect b="-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E032BE-B280-2705-7C39-10D864E86FA1}"/>
              </a:ext>
            </a:extLst>
          </p:cNvPr>
          <p:cNvSpPr/>
          <p:nvPr/>
        </p:nvSpPr>
        <p:spPr>
          <a:xfrm>
            <a:off x="4303822" y="898450"/>
            <a:ext cx="3233051" cy="70290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7030A0"/>
                </a:solidFill>
                <a:latin typeface="Times New Roman"/>
                <a:ea typeface="等线"/>
                <a:cs typeface="Times New Roman"/>
              </a:rPr>
              <a:t>Robust Optimization (RO)</a:t>
            </a:r>
            <a:endParaRPr lang="en-US" sz="2000">
              <a:solidFill>
                <a:srgbClr val="7030A0"/>
              </a:solidFill>
              <a:latin typeface="Times New Roman"/>
              <a:ea typeface="+mn-lt"/>
              <a:cs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8BEDA1-AE8F-BEA5-3885-D28CDFFD9A5C}"/>
              </a:ext>
            </a:extLst>
          </p:cNvPr>
          <p:cNvSpPr/>
          <p:nvPr/>
        </p:nvSpPr>
        <p:spPr>
          <a:xfrm>
            <a:off x="186659" y="4647975"/>
            <a:ext cx="2675859" cy="81516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rgbClr val="7030A0"/>
                </a:solidFill>
                <a:latin typeface="Times New Roman"/>
                <a:ea typeface="等线"/>
                <a:cs typeface="Times New Roman"/>
              </a:rPr>
              <a:t>Stochastic Optimization (SO)</a:t>
            </a:r>
            <a:endParaRPr lang="en-US" sz="2000">
              <a:solidFill>
                <a:srgbClr val="7030A0"/>
              </a:solidFill>
              <a:latin typeface="Times New Roman"/>
              <a:ea typeface="+mn-lt"/>
              <a:cs typeface="+mn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B24ABE-B959-1703-6985-06072D45DAFB}"/>
              </a:ext>
            </a:extLst>
          </p:cNvPr>
          <p:cNvSpPr/>
          <p:nvPr/>
        </p:nvSpPr>
        <p:spPr>
          <a:xfrm>
            <a:off x="9404738" y="4596167"/>
            <a:ext cx="2705393" cy="92148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rgbClr val="7030A0"/>
                </a:solidFill>
                <a:latin typeface="Times New Roman"/>
                <a:ea typeface="等线"/>
                <a:cs typeface="Times New Roman"/>
              </a:rPr>
              <a:t>Distributionally Robust Optimization (DRO)</a:t>
            </a:r>
            <a:endParaRPr lang="en-US" sz="2000">
              <a:ea typeface="+mn-lt"/>
              <a:cs typeface="+mn-lt"/>
            </a:endParaRPr>
          </a:p>
        </p:txBody>
      </p:sp>
      <p:sp>
        <p:nvSpPr>
          <p:cNvPr id="20" name="箭头: 右 10">
            <a:extLst>
              <a:ext uri="{FF2B5EF4-FFF2-40B4-BE49-F238E27FC236}">
                <a16:creationId xmlns:a16="http://schemas.microsoft.com/office/drawing/2014/main" id="{E7B371EF-0C74-6427-AFB3-D2593BB06320}"/>
              </a:ext>
            </a:extLst>
          </p:cNvPr>
          <p:cNvSpPr/>
          <p:nvPr/>
        </p:nvSpPr>
        <p:spPr bwMode="auto">
          <a:xfrm>
            <a:off x="5509650" y="4891514"/>
            <a:ext cx="673951" cy="288032"/>
          </a:xfrm>
          <a:prstGeom prst="rightArrow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B7C5878-1CD6-9092-C1F9-2AC7A4B61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778" y="5924316"/>
            <a:ext cx="1474346" cy="93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12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BC560C-FD27-A4C7-9BBC-C6FFBEFC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C8CAD5-0864-5BE2-DBBC-D2587F11D71F}"/>
              </a:ext>
            </a:extLst>
          </p:cNvPr>
          <p:cNvSpPr txBox="1"/>
          <p:nvPr/>
        </p:nvSpPr>
        <p:spPr>
          <a:xfrm>
            <a:off x="622567" y="1071149"/>
            <a:ext cx="107293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b="1">
                <a:solidFill>
                  <a:srgbClr val="7030A0"/>
                </a:solidFill>
                <a:latin typeface="Times New Roman"/>
                <a:ea typeface="等线"/>
                <a:cs typeface="Times New Roman"/>
              </a:rPr>
              <a:t>Oil &amp; Gas Industry's </a:t>
            </a:r>
            <a:r>
              <a:rPr lang="en-US" sz="2800" b="1">
                <a:solidFill>
                  <a:srgbClr val="7030A0"/>
                </a:solidFill>
                <a:latin typeface="Times New Roman"/>
                <a:ea typeface="等线"/>
                <a:cs typeface="Times New Roman"/>
              </a:rPr>
              <a:t>Importance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BD4D8AA8-EBA3-F3F9-4E6E-458448AEB4D0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17">
            <a:extLst>
              <a:ext uri="{FF2B5EF4-FFF2-40B4-BE49-F238E27FC236}">
                <a16:creationId xmlns:a16="http://schemas.microsoft.com/office/drawing/2014/main" id="{DEB59D0F-8DA3-BAA6-1CAD-44F7E37FD5B8}"/>
              </a:ext>
            </a:extLst>
          </p:cNvPr>
          <p:cNvSpPr/>
          <p:nvPr/>
        </p:nvSpPr>
        <p:spPr>
          <a:xfrm>
            <a:off x="866982" y="4103843"/>
            <a:ext cx="11325018" cy="10926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 b="1" dirty="0"/>
              <a:t>Oil and gas operations account for nearly 15% of energy-related greenhouse gas emissions today and the industry has the ability and resources to cut them quickly and cost-effectively. [2]</a:t>
            </a:r>
          </a:p>
          <a:p>
            <a:pPr algn="just"/>
            <a:endParaRPr lang="en-US" sz="2500" dirty="0">
              <a:ea typeface="等线"/>
            </a:endParaRPr>
          </a:p>
        </p:txBody>
      </p:sp>
      <p:pic>
        <p:nvPicPr>
          <p:cNvPr id="10" name="Picture 9" descr="A pie chart of energy sources&#10;&#10;Description automatically generated">
            <a:extLst>
              <a:ext uri="{FF2B5EF4-FFF2-40B4-BE49-F238E27FC236}">
                <a16:creationId xmlns:a16="http://schemas.microsoft.com/office/drawing/2014/main" id="{48FB59E9-7712-9F09-B5D2-7F208FB58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750" y="955821"/>
            <a:ext cx="4941933" cy="296346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8CAD71FB-72EA-2A98-7EA5-0FD1AA9306FC}"/>
              </a:ext>
            </a:extLst>
          </p:cNvPr>
          <p:cNvSpPr txBox="1"/>
          <p:nvPr/>
        </p:nvSpPr>
        <p:spPr>
          <a:xfrm>
            <a:off x="622566" y="3429035"/>
            <a:ext cx="107293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b="1">
                <a:solidFill>
                  <a:srgbClr val="7030A0"/>
                </a:solidFill>
                <a:latin typeface="Times New Roman"/>
                <a:ea typeface="等线"/>
                <a:cs typeface="Times New Roman"/>
              </a:rPr>
              <a:t>Industry's Global Challenges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E62B8A-E71A-9431-8F2D-C04E9467418A}"/>
              </a:ext>
            </a:extLst>
          </p:cNvPr>
          <p:cNvSpPr txBox="1"/>
          <p:nvPr/>
        </p:nvSpPr>
        <p:spPr>
          <a:xfrm>
            <a:off x="26803" y="6160455"/>
            <a:ext cx="12042421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>
                <a:solidFill>
                  <a:srgbClr val="0070C0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[1]  U.S. EIA (2022) Monthly Energy Review April 2022</a:t>
            </a:r>
            <a:r>
              <a:rPr lang="en-US" sz="1100">
                <a:solidFill>
                  <a:srgbClr val="0070C0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US" sz="1100">
              <a:solidFill>
                <a:srgbClr val="0070C0"/>
              </a:solidFill>
              <a:ea typeface="等线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>
              <a:buFont typeface="Arial"/>
              <a:buChar char="•"/>
            </a:pPr>
            <a:r>
              <a:rPr lang="en-US" sz="1100">
                <a:ea typeface="+mn-lt"/>
                <a:cs typeface="+mn-lt"/>
                <a:hlinkClick r:id="rId4"/>
              </a:rPr>
              <a:t>[2] IEA (2023), Emissions from Oil and Gas Operations in Net Zero Transitions, IEA, Paris</a:t>
            </a:r>
          </a:p>
          <a:p>
            <a:pPr marL="285750" indent="-285750">
              <a:buFont typeface="Arial"/>
              <a:buChar char="•"/>
            </a:pPr>
            <a:r>
              <a:rPr lang="en-US" sz="1100">
                <a:ea typeface="等线"/>
                <a:hlinkClick r:id="rId5"/>
              </a:rPr>
              <a:t>[3] History of Petroleum Technology</a:t>
            </a:r>
            <a:endParaRPr lang="en-US" sz="1100">
              <a:ea typeface="等线"/>
            </a:endParaRPr>
          </a:p>
          <a:p>
            <a:endParaRPr lang="en-US" sz="1100">
              <a:ea typeface="等线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530FC1-C789-1950-8341-80FB359BB533}"/>
              </a:ext>
            </a:extLst>
          </p:cNvPr>
          <p:cNvSpPr txBox="1"/>
          <p:nvPr/>
        </p:nvSpPr>
        <p:spPr>
          <a:xfrm>
            <a:off x="10698639" y="3314161"/>
            <a:ext cx="4913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[1]</a:t>
            </a:r>
          </a:p>
        </p:txBody>
      </p:sp>
      <p:sp>
        <p:nvSpPr>
          <p:cNvPr id="17" name="文本框 4">
            <a:extLst>
              <a:ext uri="{FF2B5EF4-FFF2-40B4-BE49-F238E27FC236}">
                <a16:creationId xmlns:a16="http://schemas.microsoft.com/office/drawing/2014/main" id="{34C78DD5-6699-9AEE-C258-4DCC81C25347}"/>
              </a:ext>
            </a:extLst>
          </p:cNvPr>
          <p:cNvSpPr txBox="1"/>
          <p:nvPr/>
        </p:nvSpPr>
        <p:spPr>
          <a:xfrm>
            <a:off x="622566" y="4955749"/>
            <a:ext cx="107293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Times New Roman"/>
                <a:ea typeface="等线"/>
                <a:cs typeface="Times New Roman"/>
              </a:rPr>
              <a:t>How innovation shape the industry in the history</a:t>
            </a:r>
            <a:endParaRPr lang="zh-CN" alt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C56FF5F-4CB4-0D6D-67F3-0B29C800E61D}"/>
              </a:ext>
            </a:extLst>
          </p:cNvPr>
          <p:cNvSpPr/>
          <p:nvPr/>
        </p:nvSpPr>
        <p:spPr>
          <a:xfrm>
            <a:off x="866981" y="5510214"/>
            <a:ext cx="10959833" cy="7848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/>
              <a:t>Horizontal Drilling, Hydraulic fracturing, 4D monitoring,... [3]</a:t>
            </a:r>
          </a:p>
          <a:p>
            <a:pPr algn="just"/>
            <a:endParaRPr lang="en-US" sz="2500" dirty="0">
              <a:ea typeface="等线"/>
            </a:endParaRPr>
          </a:p>
        </p:txBody>
      </p:sp>
      <p:sp>
        <p:nvSpPr>
          <p:cNvPr id="20" name="矩形 17">
            <a:extLst>
              <a:ext uri="{FF2B5EF4-FFF2-40B4-BE49-F238E27FC236}">
                <a16:creationId xmlns:a16="http://schemas.microsoft.com/office/drawing/2014/main" id="{37BB010A-A45D-A932-FE52-25997DB4F131}"/>
              </a:ext>
            </a:extLst>
          </p:cNvPr>
          <p:cNvSpPr/>
          <p:nvPr/>
        </p:nvSpPr>
        <p:spPr>
          <a:xfrm>
            <a:off x="866981" y="1678195"/>
            <a:ext cx="6580114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400" b="1" dirty="0"/>
              <a:t>About 68% of energy consumption is from petroleum or natural gas, </a:t>
            </a:r>
          </a:p>
          <a:p>
            <a:pPr algn="just"/>
            <a:r>
              <a:rPr lang="en-US" sz="2400" b="1" dirty="0"/>
              <a:t>while renewable and nuclear sources account for 20%.</a:t>
            </a:r>
          </a:p>
        </p:txBody>
      </p:sp>
    </p:spTree>
    <p:extLst>
      <p:ext uri="{BB962C8B-B14F-4D97-AF65-F5344CB8AC3E}">
        <p14:creationId xmlns:p14="http://schemas.microsoft.com/office/powerpoint/2010/main" val="1111042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6DC8801-7861-41B3-AE93-918A3CD2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CB91299-0CF7-4619-8B60-7C866EE811AA}"/>
              </a:ext>
            </a:extLst>
          </p:cNvPr>
          <p:cNvSpPr txBox="1"/>
          <p:nvPr/>
        </p:nvSpPr>
        <p:spPr>
          <a:xfrm>
            <a:off x="211873" y="144966"/>
            <a:ext cx="911516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/>
                <a:ea typeface="等线"/>
                <a:cs typeface="Times New Roman"/>
              </a:rPr>
              <a:t>Data-driven Optimization: Methane sensor</a:t>
            </a:r>
            <a:endParaRPr lang="en-US" dirty="0">
              <a:solidFill>
                <a:schemeClr val="bg1"/>
              </a:solidFill>
            </a:endParaRPr>
          </a:p>
          <a:p>
            <a:endParaRPr lang="en-US" altLang="zh-CN" sz="3600" b="1">
              <a:solidFill>
                <a:schemeClr val="bg1"/>
              </a:solidFill>
              <a:latin typeface="Times New Roman"/>
              <a:ea typeface="等线"/>
              <a:cs typeface="Times New Roman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5D8FCE-24F1-D8C6-F6AF-E32FFC9E7678}"/>
              </a:ext>
            </a:extLst>
          </p:cNvPr>
          <p:cNvGrpSpPr/>
          <p:nvPr/>
        </p:nvGrpSpPr>
        <p:grpSpPr>
          <a:xfrm>
            <a:off x="1692365" y="864727"/>
            <a:ext cx="7829153" cy="4384699"/>
            <a:chOff x="1798771" y="27566"/>
            <a:chExt cx="12806733" cy="679561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E89A6BD-E648-B8D9-8CF0-5B9E42A02FEF}"/>
                </a:ext>
              </a:extLst>
            </p:cNvPr>
            <p:cNvSpPr/>
            <p:nvPr/>
          </p:nvSpPr>
          <p:spPr>
            <a:xfrm>
              <a:off x="3549011" y="4465680"/>
              <a:ext cx="8871377" cy="149757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075EADA-5F62-08BA-A31E-FD9AA71183F3}"/>
                </a:ext>
              </a:extLst>
            </p:cNvPr>
            <p:cNvSpPr/>
            <p:nvPr/>
          </p:nvSpPr>
          <p:spPr>
            <a:xfrm>
              <a:off x="7964568" y="1525137"/>
              <a:ext cx="4455819" cy="149757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F8B8EBC-AAAE-49D0-39E1-844C2133606B}"/>
                </a:ext>
              </a:extLst>
            </p:cNvPr>
            <p:cNvSpPr/>
            <p:nvPr/>
          </p:nvSpPr>
          <p:spPr>
            <a:xfrm>
              <a:off x="3549011" y="1525137"/>
              <a:ext cx="4435688" cy="149757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126C33A-2101-8702-E591-7C32EE2584D7}"/>
                </a:ext>
              </a:extLst>
            </p:cNvPr>
            <p:cNvSpPr/>
            <p:nvPr/>
          </p:nvSpPr>
          <p:spPr>
            <a:xfrm>
              <a:off x="3549011" y="27566"/>
              <a:ext cx="8871377" cy="149757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F3A0E93-B0F9-7E75-1976-41F7D81E76BA}"/>
                </a:ext>
              </a:extLst>
            </p:cNvPr>
            <p:cNvSpPr/>
            <p:nvPr/>
          </p:nvSpPr>
          <p:spPr>
            <a:xfrm>
              <a:off x="6869908" y="4866817"/>
              <a:ext cx="2238125" cy="77566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>
                  <a:solidFill>
                    <a:schemeClr val="tx1"/>
                  </a:solidFill>
                  <a:latin typeface="Arial"/>
                  <a:cs typeface="Calibri"/>
                </a:rPr>
                <a:t>Sensor Placement Optimization</a:t>
              </a:r>
              <a:endParaRPr lang="en-US" sz="1100">
                <a:solidFill>
                  <a:schemeClr val="tx1"/>
                </a:solidFill>
                <a:ea typeface="Calibri"/>
                <a:cs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C216FB-A14B-0C88-9DA0-14E6EE58978A}"/>
                </a:ext>
              </a:extLst>
            </p:cNvPr>
            <p:cNvSpPr/>
            <p:nvPr/>
          </p:nvSpPr>
          <p:spPr>
            <a:xfrm>
              <a:off x="3892928" y="299862"/>
              <a:ext cx="1382377" cy="6422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solidFill>
                    <a:schemeClr val="tx1"/>
                  </a:solidFill>
                  <a:cs typeface="Calibri"/>
                </a:rPr>
                <a:t>Wind Speed</a:t>
              </a:r>
              <a:endParaRPr lang="en-US" sz="1200">
                <a:solidFill>
                  <a:schemeClr val="tx1"/>
                </a:solidFill>
                <a:ea typeface="Calibri"/>
                <a:cs typeface="Calibri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78D1506-F224-3E60-C1CD-4B4ACF3D90F7}"/>
                </a:ext>
              </a:extLst>
            </p:cNvPr>
            <p:cNvSpPr/>
            <p:nvPr/>
          </p:nvSpPr>
          <p:spPr>
            <a:xfrm>
              <a:off x="8467023" y="1898554"/>
              <a:ext cx="3549892" cy="75658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tx1"/>
                  </a:solidFill>
                  <a:latin typeface="Arial"/>
                  <a:cs typeface="Arial"/>
                </a:rPr>
                <a:t>Uncertainty Estimation</a:t>
              </a:r>
              <a:endParaRPr lang="en-US" sz="1400">
                <a:solidFill>
                  <a:schemeClr val="tx1"/>
                </a:solidFill>
                <a:latin typeface="Arial"/>
                <a:cs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2D0D2A6-928B-3191-7E2D-04A7C4A7EB0E}"/>
                </a:ext>
              </a:extLst>
            </p:cNvPr>
            <p:cNvSpPr/>
            <p:nvPr/>
          </p:nvSpPr>
          <p:spPr>
            <a:xfrm>
              <a:off x="5523598" y="295823"/>
              <a:ext cx="1597114" cy="62287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>
                  <a:solidFill>
                    <a:schemeClr val="tx1"/>
                  </a:solidFill>
                  <a:cs typeface="Calibri"/>
                </a:rPr>
                <a:t>Wind direction</a:t>
              </a:r>
              <a:endParaRPr lang="en-US" sz="1100">
                <a:solidFill>
                  <a:schemeClr val="tx1"/>
                </a:solidFill>
                <a:ea typeface="Calibri"/>
                <a:cs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039E1FA-C791-1462-4664-3ECC5B2E2DFC}"/>
                </a:ext>
              </a:extLst>
            </p:cNvPr>
            <p:cNvSpPr/>
            <p:nvPr/>
          </p:nvSpPr>
          <p:spPr>
            <a:xfrm>
              <a:off x="8979543" y="232310"/>
              <a:ext cx="3039887" cy="10139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solidFill>
                    <a:schemeClr val="tx1"/>
                  </a:solidFill>
                  <a:latin typeface="Arial"/>
                  <a:cs typeface="Calibri"/>
                </a:rPr>
                <a:t>Potential leak positions (wells, pipelines and plants)</a:t>
              </a:r>
              <a:endParaRPr lang="en-US" sz="12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BC2B6E0-C29C-F193-979B-029E2FA83DAC}"/>
                </a:ext>
              </a:extLst>
            </p:cNvPr>
            <p:cNvSpPr/>
            <p:nvPr/>
          </p:nvSpPr>
          <p:spPr>
            <a:xfrm>
              <a:off x="7362295" y="280500"/>
              <a:ext cx="1493553" cy="66159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>
                  <a:solidFill>
                    <a:schemeClr val="tx1"/>
                  </a:solidFill>
                  <a:cs typeface="Calibri"/>
                </a:rPr>
                <a:t>Leakage rates</a:t>
              </a:r>
              <a:endParaRPr lang="en-US" sz="1100">
                <a:solidFill>
                  <a:schemeClr val="tx1"/>
                </a:solidFill>
                <a:ea typeface="Calibri"/>
                <a:cs typeface="Calibri"/>
              </a:endParaRPr>
            </a:p>
          </p:txBody>
        </p: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839311BE-1976-99C5-E5F5-5893727468ED}"/>
                </a:ext>
              </a:extLst>
            </p:cNvPr>
            <p:cNvSpPr txBox="1"/>
            <p:nvPr/>
          </p:nvSpPr>
          <p:spPr>
            <a:xfrm>
              <a:off x="1798771" y="416788"/>
              <a:ext cx="1538790" cy="715510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latin typeface="Arial"/>
                  <a:cs typeface="Arial"/>
                </a:rPr>
                <a:t>Historical data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B828452-D105-BF30-2FFE-BC9B4A1BBC9D}"/>
                </a:ext>
              </a:extLst>
            </p:cNvPr>
            <p:cNvSpPr/>
            <p:nvPr/>
          </p:nvSpPr>
          <p:spPr>
            <a:xfrm>
              <a:off x="4105151" y="1898554"/>
              <a:ext cx="3549892" cy="8533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solidFill>
                    <a:schemeClr val="tx1"/>
                  </a:solidFill>
                  <a:latin typeface="Arial"/>
                  <a:cs typeface="Arial"/>
                </a:rPr>
                <a:t>Physical based</a:t>
              </a:r>
              <a:endParaRPr lang="en-US" sz="1200">
                <a:solidFill>
                  <a:schemeClr val="tx1"/>
                </a:solidFill>
                <a:ea typeface="+mn-lt"/>
                <a:cs typeface="+mn-lt"/>
              </a:endParaRPr>
            </a:p>
            <a:p>
              <a:pPr algn="ctr"/>
              <a:r>
                <a:rPr lang="en-US" sz="1200">
                  <a:solidFill>
                    <a:schemeClr val="tx1"/>
                  </a:solidFill>
                  <a:latin typeface="Arial"/>
                  <a:cs typeface="Arial"/>
                </a:rPr>
                <a:t>Methane Dispersion Simulation</a:t>
              </a:r>
              <a:endParaRPr lang="en-US" sz="1200">
                <a:solidFill>
                  <a:schemeClr val="tx1"/>
                </a:solidFill>
                <a:ea typeface="+mn-lt"/>
                <a:cs typeface="+mn-lt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2295BC6-20E6-E891-4115-3D60CA3A89B5}"/>
                </a:ext>
              </a:extLst>
            </p:cNvPr>
            <p:cNvSpPr/>
            <p:nvPr/>
          </p:nvSpPr>
          <p:spPr>
            <a:xfrm>
              <a:off x="3549011" y="3022707"/>
              <a:ext cx="8871377" cy="149757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FBDE19B-71DA-D2B5-3838-856710B98183}"/>
                </a:ext>
              </a:extLst>
            </p:cNvPr>
            <p:cNvSpPr/>
            <p:nvPr/>
          </p:nvSpPr>
          <p:spPr>
            <a:xfrm>
              <a:off x="6550315" y="3266451"/>
              <a:ext cx="2865412" cy="10139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tx1"/>
                  </a:solidFill>
                  <a:latin typeface="Arial"/>
                  <a:cs typeface="Calibri"/>
                </a:rPr>
                <a:t>Worst-case Scenarios under uncertainty</a:t>
              </a:r>
            </a:p>
          </p:txBody>
        </p:sp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012C382D-04B9-038E-B17A-E48CFD46686C}"/>
                </a:ext>
              </a:extLst>
            </p:cNvPr>
            <p:cNvSpPr txBox="1"/>
            <p:nvPr/>
          </p:nvSpPr>
          <p:spPr>
            <a:xfrm>
              <a:off x="1940369" y="1954032"/>
              <a:ext cx="1461514" cy="89438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1">
                  <a:latin typeface="Arial"/>
                  <a:cs typeface="Arial"/>
                </a:rPr>
                <a:t>Numerical Simulation Software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FEBC674-2DBC-21DD-965F-661A836025BA}"/>
                </a:ext>
              </a:extLst>
            </p:cNvPr>
            <p:cNvSpPr/>
            <p:nvPr/>
          </p:nvSpPr>
          <p:spPr>
            <a:xfrm>
              <a:off x="7254926" y="6175793"/>
              <a:ext cx="1462903" cy="64738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tx1"/>
                  </a:solidFill>
                  <a:cs typeface="Calibri"/>
                </a:rPr>
                <a:t>Sensor locations</a:t>
              </a:r>
              <a:endParaRPr lang="en-US" sz="1400">
                <a:solidFill>
                  <a:schemeClr val="tx1"/>
                </a:solidFill>
                <a:ea typeface="Calibri"/>
                <a:cs typeface="Calibri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BA758A5-1810-13B6-9E27-3F533E9F129B}"/>
                </a:ext>
              </a:extLst>
            </p:cNvPr>
            <p:cNvCxnSpPr/>
            <p:nvPr/>
          </p:nvCxnSpPr>
          <p:spPr>
            <a:xfrm flipH="1">
              <a:off x="4580761" y="922599"/>
              <a:ext cx="6711" cy="405591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3EEE777-0254-E34E-05E1-BFB0C6A37A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8799" y="922599"/>
              <a:ext cx="6711" cy="405591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9C12151-4EF1-936B-067C-D9739EB615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0390" y="945997"/>
              <a:ext cx="6711" cy="405591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6ED88AC-096B-3F31-A879-433137C29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27645" y="1250190"/>
              <a:ext cx="1" cy="93599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63F45C8-70FC-476A-AC50-C632B412B2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67340" y="1328190"/>
              <a:ext cx="6173727" cy="23400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0B4D174-B03B-8968-088B-B2124F60500A}"/>
                </a:ext>
              </a:extLst>
            </p:cNvPr>
            <p:cNvCxnSpPr/>
            <p:nvPr/>
          </p:nvCxnSpPr>
          <p:spPr>
            <a:xfrm>
              <a:off x="5831447" y="1346715"/>
              <a:ext cx="5369" cy="54443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EBB98A1-A04A-8B6C-C76B-5E93504F1516}"/>
                </a:ext>
              </a:extLst>
            </p:cNvPr>
            <p:cNvCxnSpPr>
              <a:cxnSpLocks/>
            </p:cNvCxnSpPr>
            <p:nvPr/>
          </p:nvCxnSpPr>
          <p:spPr>
            <a:xfrm>
              <a:off x="10240293" y="1354515"/>
              <a:ext cx="5369" cy="54443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D24F4D9-5934-1BE8-8F71-789D51C9E8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51359" y="2279336"/>
              <a:ext cx="791362" cy="75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D81DB56-05DB-C8EB-BA1E-2F7F2D97026E}"/>
                </a:ext>
              </a:extLst>
            </p:cNvPr>
            <p:cNvCxnSpPr>
              <a:cxnSpLocks/>
            </p:cNvCxnSpPr>
            <p:nvPr/>
          </p:nvCxnSpPr>
          <p:spPr>
            <a:xfrm>
              <a:off x="5833893" y="2738967"/>
              <a:ext cx="685" cy="161024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276F1F7-07F9-53FE-1CCC-053E19E8E9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29045" y="2889575"/>
              <a:ext cx="2160221" cy="6612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F650061-6015-93B3-801B-2C008832AD09}"/>
                </a:ext>
              </a:extLst>
            </p:cNvPr>
            <p:cNvCxnSpPr>
              <a:cxnSpLocks/>
            </p:cNvCxnSpPr>
            <p:nvPr/>
          </p:nvCxnSpPr>
          <p:spPr>
            <a:xfrm>
              <a:off x="7990877" y="2879908"/>
              <a:ext cx="6056" cy="3840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0364E61-2050-5409-E2AB-CBF8299374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86716" y="4280197"/>
              <a:ext cx="4160" cy="60805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2A0A068-AB2D-0E77-438A-B3E47E65C642}"/>
                </a:ext>
              </a:extLst>
            </p:cNvPr>
            <p:cNvCxnSpPr>
              <a:cxnSpLocks/>
            </p:cNvCxnSpPr>
            <p:nvPr/>
          </p:nvCxnSpPr>
          <p:spPr>
            <a:xfrm>
              <a:off x="8027017" y="5638476"/>
              <a:ext cx="6056" cy="53804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31">
              <a:extLst>
                <a:ext uri="{FF2B5EF4-FFF2-40B4-BE49-F238E27FC236}">
                  <a16:creationId xmlns:a16="http://schemas.microsoft.com/office/drawing/2014/main" id="{1B4A06DF-0B28-43A2-0AAD-8838831084FF}"/>
                </a:ext>
              </a:extLst>
            </p:cNvPr>
            <p:cNvSpPr txBox="1"/>
            <p:nvPr/>
          </p:nvSpPr>
          <p:spPr>
            <a:xfrm>
              <a:off x="12494069" y="1769692"/>
              <a:ext cx="2111435" cy="1192516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b="1">
                  <a:latin typeface="Arial"/>
                  <a:cs typeface="Arial"/>
                </a:rPr>
                <a:t>Distributionally Robust</a:t>
              </a:r>
              <a:endParaRPr lang="en-US" sz="1100">
                <a:ea typeface="+mn-lt"/>
                <a:cs typeface="+mn-lt"/>
              </a:endParaRPr>
            </a:p>
            <a:p>
              <a:pPr algn="ctr"/>
              <a:r>
                <a:rPr lang="en-US" sz="1100" b="1">
                  <a:latin typeface="Arial"/>
                  <a:cs typeface="Arial"/>
                </a:rPr>
                <a:t>Theory</a:t>
              </a:r>
              <a:endParaRPr lang="en-US" sz="1100">
                <a:ea typeface="+mn-lt"/>
                <a:cs typeface="+mn-lt"/>
              </a:endParaRPr>
            </a:p>
            <a:p>
              <a:pPr algn="ctr"/>
              <a:endParaRPr lang="en-US" sz="1100" b="1">
                <a:latin typeface="Arial"/>
                <a:cs typeface="Arial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652B6749-B29D-92DE-D45D-6F584AADE423}"/>
                </a:ext>
              </a:extLst>
            </p:cNvPr>
            <p:cNvSpPr/>
            <p:nvPr/>
          </p:nvSpPr>
          <p:spPr>
            <a:xfrm>
              <a:off x="1998838" y="1950908"/>
              <a:ext cx="1398000" cy="880082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385C686D-2EAD-3BF9-62C6-1EF209052882}"/>
                </a:ext>
              </a:extLst>
            </p:cNvPr>
            <p:cNvSpPr/>
            <p:nvPr/>
          </p:nvSpPr>
          <p:spPr>
            <a:xfrm>
              <a:off x="12570839" y="1740908"/>
              <a:ext cx="1890836" cy="912000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6E3E139-7497-AE6C-EFD7-DA205A203FB8}"/>
                </a:ext>
              </a:extLst>
            </p:cNvPr>
            <p:cNvCxnSpPr>
              <a:cxnSpLocks/>
            </p:cNvCxnSpPr>
            <p:nvPr/>
          </p:nvCxnSpPr>
          <p:spPr>
            <a:xfrm>
              <a:off x="3397416" y="2358876"/>
              <a:ext cx="138056" cy="4042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EA8EB6E-4EA9-96A8-115B-671B976678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15471" y="2232876"/>
              <a:ext cx="149944" cy="4042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FA7722-61A7-B31E-B406-3B9C5F8D725D}"/>
              </a:ext>
            </a:extLst>
          </p:cNvPr>
          <p:cNvGrpSpPr/>
          <p:nvPr/>
        </p:nvGrpSpPr>
        <p:grpSpPr>
          <a:xfrm>
            <a:off x="70426" y="2915044"/>
            <a:ext cx="2253994" cy="1740645"/>
            <a:chOff x="693958" y="2184274"/>
            <a:chExt cx="6275134" cy="4373975"/>
          </a:xfrm>
        </p:grpSpPr>
        <p:pic>
          <p:nvPicPr>
            <p:cNvPr id="21" name="Picture 20" descr="Chart, histogram&#10;&#10;Description automatically generated">
              <a:extLst>
                <a:ext uri="{FF2B5EF4-FFF2-40B4-BE49-F238E27FC236}">
                  <a16:creationId xmlns:a16="http://schemas.microsoft.com/office/drawing/2014/main" id="{5234A21E-8D6D-44FE-CB67-654E4485D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636" r="66468" b="265"/>
            <a:stretch/>
          </p:blipFill>
          <p:spPr>
            <a:xfrm>
              <a:off x="693958" y="2184274"/>
              <a:ext cx="6275134" cy="4373975"/>
            </a:xfrm>
            <a:prstGeom prst="rect">
              <a:avLst/>
            </a:prstGeom>
          </p:spPr>
        </p:pic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4DCE452F-120E-A4AE-AE8D-C8ABA1001389}"/>
                </a:ext>
              </a:extLst>
            </p:cNvPr>
            <p:cNvSpPr/>
            <p:nvPr/>
          </p:nvSpPr>
          <p:spPr>
            <a:xfrm>
              <a:off x="3228445" y="4001691"/>
              <a:ext cx="120316" cy="1203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EEAD15D9-CC54-3F40-2EC7-EAEB275A3FBD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035" y="1654563"/>
            <a:ext cx="2699275" cy="2031924"/>
          </a:xfrm>
          <a:prstGeom prst="rect">
            <a:avLst/>
          </a:prstGeom>
        </p:spPr>
      </p:pic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7DD49A1B-83B9-2931-8CE1-D8174BFCC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104" y="5276178"/>
            <a:ext cx="2068769" cy="1551609"/>
          </a:xfrm>
          <a:prstGeom prst="rect">
            <a:avLst/>
          </a:prstGeom>
        </p:spPr>
      </p:pic>
      <p:sp>
        <p:nvSpPr>
          <p:cNvPr id="19" name="TextBox 41">
            <a:extLst>
              <a:ext uri="{FF2B5EF4-FFF2-40B4-BE49-F238E27FC236}">
                <a16:creationId xmlns:a16="http://schemas.microsoft.com/office/drawing/2014/main" id="{BA3BA8E1-833E-FB3E-E691-3E178BA50C61}"/>
              </a:ext>
            </a:extLst>
          </p:cNvPr>
          <p:cNvSpPr txBox="1"/>
          <p:nvPr/>
        </p:nvSpPr>
        <p:spPr>
          <a:xfrm>
            <a:off x="8612634" y="4627959"/>
            <a:ext cx="3578124" cy="9541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latin typeface="Arial"/>
                <a:ea typeface="+mn-lt"/>
                <a:cs typeface="+mn-lt"/>
              </a:rPr>
              <a:t>Using the distributionally robust expectation of worst detection time under uncertainty for sensor placement optimization.</a:t>
            </a:r>
            <a:endParaRPr lang="en-US" sz="1400" b="1">
              <a:latin typeface="Arial"/>
              <a:cs typeface="Arial"/>
            </a:endParaRPr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453380F4-EBF7-F1C7-765B-A3A43F26F512}"/>
              </a:ext>
            </a:extLst>
          </p:cNvPr>
          <p:cNvSpPr/>
          <p:nvPr/>
        </p:nvSpPr>
        <p:spPr>
          <a:xfrm>
            <a:off x="10799657" y="3857162"/>
            <a:ext cx="487180" cy="724525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8EFED5C5-3290-7573-FEB2-935284E61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7457" y="897126"/>
            <a:ext cx="1307670" cy="98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63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6DC8801-7861-41B3-AE93-918A3CD2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CB91299-0CF7-4619-8B60-7C866EE811AA}"/>
              </a:ext>
            </a:extLst>
          </p:cNvPr>
          <p:cNvSpPr txBox="1"/>
          <p:nvPr/>
        </p:nvSpPr>
        <p:spPr>
          <a:xfrm>
            <a:off x="211873" y="144966"/>
            <a:ext cx="911516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Data-driven Optimization: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Microseismic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 sensor</a:t>
            </a:r>
            <a:endParaRPr lang="en-US" sz="3200" b="1" dirty="0">
              <a:solidFill>
                <a:schemeClr val="bg1"/>
              </a:solidFill>
              <a:latin typeface="Times New Roman"/>
              <a:ea typeface="等线"/>
              <a:cs typeface="Times New Roman"/>
            </a:endParaRPr>
          </a:p>
          <a:p>
            <a:endParaRPr lang="en-US" altLang="zh-CN" sz="3200" b="1" dirty="0">
              <a:solidFill>
                <a:schemeClr val="bg1"/>
              </a:solidFill>
              <a:latin typeface="Times New Roman"/>
              <a:ea typeface="等线"/>
              <a:cs typeface="Times New Roman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DB45AE2-DD54-C1D0-6807-3E84E4FCB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68" t="20427" r="49837" b="39302"/>
          <a:stretch/>
        </p:blipFill>
        <p:spPr>
          <a:xfrm>
            <a:off x="663537" y="854164"/>
            <a:ext cx="4843672" cy="488942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8676B68-F349-D041-DC38-6F196A868D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31" t="22212" r="35571" b="38734"/>
          <a:stretch/>
        </p:blipFill>
        <p:spPr>
          <a:xfrm>
            <a:off x="6256653" y="932307"/>
            <a:ext cx="4843671" cy="4443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0C6A1E-208F-0DFD-2FC0-99C392B0438A}"/>
              </a:ext>
            </a:extLst>
          </p:cNvPr>
          <p:cNvSpPr txBox="1"/>
          <p:nvPr/>
        </p:nvSpPr>
        <p:spPr>
          <a:xfrm>
            <a:off x="6684792" y="5190897"/>
            <a:ext cx="445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DRO placement is different from traditional</a:t>
            </a:r>
          </a:p>
        </p:txBody>
      </p:sp>
      <p:sp>
        <p:nvSpPr>
          <p:cNvPr id="7" name="矩形 17">
            <a:extLst>
              <a:ext uri="{FF2B5EF4-FFF2-40B4-BE49-F238E27FC236}">
                <a16:creationId xmlns:a16="http://schemas.microsoft.com/office/drawing/2014/main" id="{28B17326-7BA8-2F18-1F8F-CDCE0FF00031}"/>
              </a:ext>
            </a:extLst>
          </p:cNvPr>
          <p:cNvSpPr/>
          <p:nvPr/>
        </p:nvSpPr>
        <p:spPr>
          <a:xfrm>
            <a:off x="525038" y="5562739"/>
            <a:ext cx="11463230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b="1" dirty="0">
                <a:solidFill>
                  <a:srgbClr val="303133"/>
                </a:solidFill>
                <a:ea typeface="等线"/>
                <a:cs typeface="Times New Roman"/>
              </a:rPr>
              <a:t>Lessons learned</a:t>
            </a:r>
          </a:p>
          <a:p>
            <a:pPr marL="342900" indent="-342900" algn="just">
              <a:buAutoNum type="arabicPeriod"/>
            </a:pPr>
            <a:r>
              <a:rPr lang="en-US" b="1" dirty="0">
                <a:solidFill>
                  <a:srgbClr val="303133"/>
                </a:solidFill>
                <a:ea typeface="等线"/>
                <a:cs typeface="Times New Roman"/>
              </a:rPr>
              <a:t>Need to wisely choose methods for different Robust level requirements and data availability.</a:t>
            </a:r>
          </a:p>
          <a:p>
            <a:pPr marL="342900" indent="-342900" algn="just">
              <a:buAutoNum type="arabicPeriod"/>
            </a:pPr>
            <a:r>
              <a:rPr lang="en-US" b="1" dirty="0">
                <a:solidFill>
                  <a:srgbClr val="303133"/>
                </a:solidFill>
                <a:ea typeface="等线"/>
                <a:cs typeface="Times New Roman"/>
              </a:rPr>
              <a:t>Data and fast simulation tool availabilities usually are bottlenecks for using these methods.</a:t>
            </a:r>
          </a:p>
          <a:p>
            <a:pPr marL="342900" indent="-342900" algn="just">
              <a:buAutoNum type="arabicPeriod"/>
            </a:pPr>
            <a:r>
              <a:rPr lang="en-US" b="1" dirty="0">
                <a:solidFill>
                  <a:srgbClr val="303133"/>
                </a:solidFill>
                <a:ea typeface="等线"/>
                <a:cs typeface="Times New Roman"/>
              </a:rPr>
              <a:t>Right ambiguity set construction can easier the solving of problem.</a:t>
            </a:r>
          </a:p>
        </p:txBody>
      </p:sp>
    </p:spTree>
    <p:extLst>
      <p:ext uri="{BB962C8B-B14F-4D97-AF65-F5344CB8AC3E}">
        <p14:creationId xmlns:p14="http://schemas.microsoft.com/office/powerpoint/2010/main" val="3473468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CA0C9C7-FBDE-4893-951C-49D0A69E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32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2A8679-9817-4B8F-B14E-00060A9EC3A8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D2C0866-E217-4EFB-9DEE-19682FD0D345}"/>
              </a:ext>
            </a:extLst>
          </p:cNvPr>
          <p:cNvSpPr txBox="1"/>
          <p:nvPr/>
        </p:nvSpPr>
        <p:spPr>
          <a:xfrm>
            <a:off x="0" y="902001"/>
            <a:ext cx="12192000" cy="5847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sz="2200">
                <a:latin typeface="Arial"/>
                <a:ea typeface="等线"/>
                <a:cs typeface="Arial"/>
              </a:defRPr>
            </a:lvl1pPr>
            <a:lvl2pPr marL="800100" lvl="1" indent="-342900">
              <a:buFont typeface="Arial" panose="020B0604020202020204" pitchFamily="34" charset="0"/>
              <a:buChar char="•"/>
              <a:defRPr sz="2200">
                <a:ea typeface="+mn-lt"/>
                <a:cs typeface="+mn-lt"/>
              </a:defRPr>
            </a:lvl2pPr>
          </a:lstStyle>
          <a:p>
            <a:r>
              <a:rPr lang="en-US" sz="2200" dirty="0">
                <a:solidFill>
                  <a:srgbClr val="000000"/>
                </a:solidFill>
                <a:latin typeface="Arial"/>
                <a:ea typeface="+mn-lt"/>
                <a:cs typeface="Arial"/>
              </a:rPr>
              <a:t>Introduction of challenges, opportunities and case studies of AI and data driven optimization.  in </a:t>
            </a:r>
            <a:r>
              <a:rPr lang="en-US" sz="2200" dirty="0" err="1">
                <a:solidFill>
                  <a:srgbClr val="000000"/>
                </a:solidFill>
                <a:latin typeface="Arial"/>
                <a:ea typeface="+mn-lt"/>
                <a:cs typeface="Arial"/>
              </a:rPr>
              <a:t>Oil&amp;Gas</a:t>
            </a:r>
            <a:r>
              <a:rPr lang="en-US" sz="2200" dirty="0">
                <a:solidFill>
                  <a:srgbClr val="000000"/>
                </a:solidFill>
                <a:latin typeface="Arial"/>
                <a:ea typeface="+mn-lt"/>
                <a:cs typeface="Arial"/>
              </a:rPr>
              <a:t> industry </a:t>
            </a:r>
          </a:p>
          <a:p>
            <a:r>
              <a:rPr lang="en-US" altLang="zh-CN" dirty="0"/>
              <a:t>Supervised Learning</a:t>
            </a:r>
          </a:p>
          <a:p>
            <a:pPr lvl="1"/>
            <a:r>
              <a:rPr lang="en-US" altLang="zh-CN" dirty="0"/>
              <a:t>Supervised learning are mature and powerful when high-quality labeled data are </a:t>
            </a:r>
            <a:r>
              <a:rPr lang="en-US" dirty="0"/>
              <a:t>available</a:t>
            </a:r>
            <a:r>
              <a:rPr lang="en-US" altLang="zh-CN" dirty="0"/>
              <a:t>.</a:t>
            </a:r>
          </a:p>
          <a:p>
            <a:pPr lvl="1"/>
            <a:r>
              <a:rPr lang="en-US" dirty="0"/>
              <a:t>Progressive training data updates can improve distribution shifting between training and production</a:t>
            </a:r>
          </a:p>
          <a:p>
            <a:r>
              <a:rPr lang="en-US" altLang="zh-CN" dirty="0"/>
              <a:t>Self-supervised Learning</a:t>
            </a:r>
          </a:p>
          <a:p>
            <a:pPr lvl="1"/>
            <a:r>
              <a:rPr lang="en-US" altLang="zh-CN" dirty="0"/>
              <a:t>Simplify problem might save more time and cost comparing arm racing ML models, hardware and cost.</a:t>
            </a:r>
          </a:p>
          <a:p>
            <a:pPr lvl="1"/>
            <a:r>
              <a:rPr lang="en-US" altLang="zh-CN" dirty="0"/>
              <a:t>Physical priors and domain knowledge are keys to formulating self-supervised learning.</a:t>
            </a:r>
          </a:p>
          <a:p>
            <a:r>
              <a:rPr lang="en-US" altLang="zh-CN" dirty="0"/>
              <a:t>Reinforce Learning</a:t>
            </a:r>
          </a:p>
          <a:p>
            <a:pPr lvl="1"/>
            <a:r>
              <a:rPr lang="en-US" dirty="0">
                <a:sym typeface="Calibri" pitchFamily="34" charset="0"/>
              </a:rPr>
              <a:t>Some sequential decision making with small actions space in industry has potential to use RL. </a:t>
            </a:r>
            <a:endParaRPr lang="en-US" dirty="0"/>
          </a:p>
          <a:p>
            <a:r>
              <a:rPr lang="en-US" altLang="zh-TW" dirty="0"/>
              <a:t>Data-driven Optimization</a:t>
            </a:r>
          </a:p>
          <a:p>
            <a:pPr lvl="1"/>
            <a:r>
              <a:rPr lang="en-US" dirty="0"/>
              <a:t>Need to wisely choose methods for different Robust level requirements and data availability.</a:t>
            </a:r>
            <a:endParaRPr lang="en-US" altLang="zh-TW" dirty="0"/>
          </a:p>
          <a:p>
            <a:pPr lvl="1"/>
            <a:r>
              <a:rPr lang="en-US" dirty="0"/>
              <a:t>Data and fast simulation tool availabilities usually are bottlenecks for using these methods</a:t>
            </a:r>
          </a:p>
          <a:p>
            <a:pPr lvl="1"/>
            <a:r>
              <a:rPr lang="en-US" dirty="0"/>
              <a:t>Data and fast simulation tool availabilities usually are bottlenecks for using these methods.</a:t>
            </a:r>
          </a:p>
          <a:p>
            <a:pPr lvl="1"/>
            <a:r>
              <a:rPr lang="en-US" dirty="0"/>
              <a:t>Right ambiguity set construction can easier the solving of problem.</a:t>
            </a:r>
          </a:p>
        </p:txBody>
      </p:sp>
    </p:spTree>
    <p:extLst>
      <p:ext uri="{BB962C8B-B14F-4D97-AF65-F5344CB8AC3E}">
        <p14:creationId xmlns:p14="http://schemas.microsoft.com/office/powerpoint/2010/main" val="1044136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31DD76-CCF5-4C78-A851-6B692BFCA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010239"/>
            <a:ext cx="9180513" cy="811212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16FA48-B7E8-4EF7-BFC3-D8E74B681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081676"/>
            <a:ext cx="9180513" cy="698500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837D7022-9B32-49ED-AA58-706D7F75A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6348413"/>
            <a:ext cx="4864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7C8AA34-295C-48AD-8FB2-64DC3572A5BE}"/>
              </a:ext>
            </a:extLst>
          </p:cNvPr>
          <p:cNvSpPr/>
          <p:nvPr/>
        </p:nvSpPr>
        <p:spPr>
          <a:xfrm>
            <a:off x="1554242" y="1635252"/>
            <a:ext cx="918051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 Very Much </a:t>
            </a:r>
          </a:p>
          <a:p>
            <a:pPr algn="ctr"/>
            <a:r>
              <a:rPr lang="en-US" altLang="zh-CN" sz="5400" b="1" cap="none" spc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 </a:t>
            </a:r>
          </a:p>
          <a:p>
            <a:pPr algn="ctr"/>
            <a:r>
              <a:rPr lang="en-US" altLang="zh-CN" sz="5400" b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</a:t>
            </a:r>
            <a:r>
              <a:rPr lang="en-US" altLang="zh-CN" sz="5400" b="1" cap="none" spc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our Attention !</a:t>
            </a:r>
            <a:endParaRPr lang="zh-CN" altLang="en-US" sz="5400" b="1" cap="none" spc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031144-7D4B-DBE5-3809-98B67035C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8698CFD-CF20-B26E-3CD1-C4CD9E774D65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462E29-86C1-98BE-69A7-8CDB4A5A7704}"/>
              </a:ext>
            </a:extLst>
          </p:cNvPr>
          <p:cNvSpPr/>
          <p:nvPr/>
        </p:nvSpPr>
        <p:spPr>
          <a:xfrm>
            <a:off x="211281" y="1666009"/>
            <a:ext cx="2493818" cy="443345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tx1"/>
              </a:solidFill>
              <a:ea typeface="等线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4EAF29-1FC9-F7B8-26AE-EE40FB851094}"/>
              </a:ext>
            </a:extLst>
          </p:cNvPr>
          <p:cNvSpPr/>
          <p:nvPr/>
        </p:nvSpPr>
        <p:spPr>
          <a:xfrm>
            <a:off x="3051463" y="1666009"/>
            <a:ext cx="2216727" cy="41147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B2FD08-9434-9F20-98AC-A46C3A3D9AE8}"/>
              </a:ext>
            </a:extLst>
          </p:cNvPr>
          <p:cNvSpPr/>
          <p:nvPr/>
        </p:nvSpPr>
        <p:spPr>
          <a:xfrm>
            <a:off x="5503717" y="1666009"/>
            <a:ext cx="2854037" cy="41147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D4980C-152D-0D7F-1548-7675956B32C2}"/>
              </a:ext>
            </a:extLst>
          </p:cNvPr>
          <p:cNvSpPr/>
          <p:nvPr/>
        </p:nvSpPr>
        <p:spPr>
          <a:xfrm>
            <a:off x="8662553" y="1666009"/>
            <a:ext cx="3408218" cy="41147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706901-5C73-29B0-9B81-3F6ED7E3FCA7}"/>
              </a:ext>
            </a:extLst>
          </p:cNvPr>
          <p:cNvGrpSpPr/>
          <p:nvPr/>
        </p:nvGrpSpPr>
        <p:grpSpPr>
          <a:xfrm>
            <a:off x="3148445" y="1908462"/>
            <a:ext cx="2355272" cy="678872"/>
            <a:chOff x="710045" y="1908463"/>
            <a:chExt cx="2355272" cy="678872"/>
          </a:xfrm>
        </p:grpSpPr>
        <p:sp>
          <p:nvSpPr>
            <p:cNvPr id="11" name="Flowchart: Terminator 10" descr="r">
              <a:extLst>
                <a:ext uri="{FF2B5EF4-FFF2-40B4-BE49-F238E27FC236}">
                  <a16:creationId xmlns:a16="http://schemas.microsoft.com/office/drawing/2014/main" id="{F3C4D7A3-9C5C-74A5-FFAA-3373E77A5ACA}"/>
                </a:ext>
              </a:extLst>
            </p:cNvPr>
            <p:cNvSpPr/>
            <p:nvPr/>
          </p:nvSpPr>
          <p:spPr>
            <a:xfrm>
              <a:off x="710045" y="1908463"/>
              <a:ext cx="2355272" cy="678872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1A70E1DC-42C5-0969-6E64-A4B5E6D797EF}"/>
                </a:ext>
              </a:extLst>
            </p:cNvPr>
            <p:cNvSpPr/>
            <p:nvPr/>
          </p:nvSpPr>
          <p:spPr>
            <a:xfrm>
              <a:off x="1088654" y="2067224"/>
              <a:ext cx="1829688" cy="46166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just"/>
              <a:r>
                <a:rPr lang="en-US" sz="2400" b="1"/>
                <a:t>Midstream</a:t>
              </a:r>
              <a:endParaRPr lang="en-US" sz="2400">
                <a:ea typeface="等线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BA310F-7ECD-2477-5BA4-B653E9D30FA5}"/>
              </a:ext>
            </a:extLst>
          </p:cNvPr>
          <p:cNvGrpSpPr/>
          <p:nvPr/>
        </p:nvGrpSpPr>
        <p:grpSpPr>
          <a:xfrm>
            <a:off x="710045" y="1908463"/>
            <a:ext cx="2360697" cy="678872"/>
            <a:chOff x="710045" y="1908463"/>
            <a:chExt cx="2360697" cy="678872"/>
          </a:xfrm>
        </p:grpSpPr>
        <p:sp>
          <p:nvSpPr>
            <p:cNvPr id="17" name="Flowchart: Terminator 16" descr="r">
              <a:extLst>
                <a:ext uri="{FF2B5EF4-FFF2-40B4-BE49-F238E27FC236}">
                  <a16:creationId xmlns:a16="http://schemas.microsoft.com/office/drawing/2014/main" id="{C6FD39C1-37AA-387D-DD7C-BF84AC7F4A6F}"/>
                </a:ext>
              </a:extLst>
            </p:cNvPr>
            <p:cNvSpPr/>
            <p:nvPr/>
          </p:nvSpPr>
          <p:spPr>
            <a:xfrm>
              <a:off x="710045" y="1908463"/>
              <a:ext cx="2355272" cy="678872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矩形 17">
              <a:extLst>
                <a:ext uri="{FF2B5EF4-FFF2-40B4-BE49-F238E27FC236}">
                  <a16:creationId xmlns:a16="http://schemas.microsoft.com/office/drawing/2014/main" id="{9CAE261E-9772-A9E3-B99B-8D352E02B064}"/>
                </a:ext>
              </a:extLst>
            </p:cNvPr>
            <p:cNvSpPr/>
            <p:nvPr/>
          </p:nvSpPr>
          <p:spPr>
            <a:xfrm rot="-10800000" flipV="1">
              <a:off x="1102509" y="2053370"/>
              <a:ext cx="1968233" cy="46166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just"/>
              <a:r>
                <a:rPr lang="en-US" sz="2400" b="1"/>
                <a:t>Upstream</a:t>
              </a:r>
              <a:endParaRPr lang="en-US" sz="2400">
                <a:ea typeface="等线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A01831-6474-127B-5C0B-EA8A2197C9CB}"/>
              </a:ext>
            </a:extLst>
          </p:cNvPr>
          <p:cNvGrpSpPr/>
          <p:nvPr/>
        </p:nvGrpSpPr>
        <p:grpSpPr>
          <a:xfrm>
            <a:off x="6224154" y="1908463"/>
            <a:ext cx="2360697" cy="678872"/>
            <a:chOff x="710045" y="1908463"/>
            <a:chExt cx="2360697" cy="678872"/>
          </a:xfrm>
        </p:grpSpPr>
        <p:sp>
          <p:nvSpPr>
            <p:cNvPr id="27" name="Flowchart: Terminator 26" descr="r">
              <a:extLst>
                <a:ext uri="{FF2B5EF4-FFF2-40B4-BE49-F238E27FC236}">
                  <a16:creationId xmlns:a16="http://schemas.microsoft.com/office/drawing/2014/main" id="{6CDB9704-A92A-2D30-2C52-B0A3F32C700E}"/>
                </a:ext>
              </a:extLst>
            </p:cNvPr>
            <p:cNvSpPr/>
            <p:nvPr/>
          </p:nvSpPr>
          <p:spPr>
            <a:xfrm>
              <a:off x="710045" y="1908463"/>
              <a:ext cx="2355272" cy="678872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矩形 17">
              <a:extLst>
                <a:ext uri="{FF2B5EF4-FFF2-40B4-BE49-F238E27FC236}">
                  <a16:creationId xmlns:a16="http://schemas.microsoft.com/office/drawing/2014/main" id="{5C1088B3-18E3-55B3-44F1-F477238CD4C9}"/>
                </a:ext>
              </a:extLst>
            </p:cNvPr>
            <p:cNvSpPr/>
            <p:nvPr/>
          </p:nvSpPr>
          <p:spPr>
            <a:xfrm rot="10800000" flipV="1">
              <a:off x="894691" y="2053370"/>
              <a:ext cx="2176051" cy="46166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just"/>
              <a:r>
                <a:rPr lang="en-US" sz="2400" b="1"/>
                <a:t>Downstream</a:t>
              </a:r>
              <a:endParaRPr lang="en-US" sz="2400">
                <a:ea typeface="等线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BC588A-B9D0-B947-E9F5-823A172001FD}"/>
              </a:ext>
            </a:extLst>
          </p:cNvPr>
          <p:cNvGrpSpPr/>
          <p:nvPr/>
        </p:nvGrpSpPr>
        <p:grpSpPr>
          <a:xfrm>
            <a:off x="9770917" y="1908462"/>
            <a:ext cx="2360697" cy="678872"/>
            <a:chOff x="710045" y="1908463"/>
            <a:chExt cx="2360697" cy="678872"/>
          </a:xfrm>
        </p:grpSpPr>
        <p:sp>
          <p:nvSpPr>
            <p:cNvPr id="37" name="Flowchart: Terminator 36" descr="r">
              <a:extLst>
                <a:ext uri="{FF2B5EF4-FFF2-40B4-BE49-F238E27FC236}">
                  <a16:creationId xmlns:a16="http://schemas.microsoft.com/office/drawing/2014/main" id="{9B6A5677-90FB-0A18-1B29-B7EF47A882F7}"/>
                </a:ext>
              </a:extLst>
            </p:cNvPr>
            <p:cNvSpPr/>
            <p:nvPr/>
          </p:nvSpPr>
          <p:spPr>
            <a:xfrm>
              <a:off x="710045" y="1908463"/>
              <a:ext cx="2355272" cy="678872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矩形 17">
              <a:extLst>
                <a:ext uri="{FF2B5EF4-FFF2-40B4-BE49-F238E27FC236}">
                  <a16:creationId xmlns:a16="http://schemas.microsoft.com/office/drawing/2014/main" id="{DA5645A7-6FEB-9479-1634-D87DB6FB027D}"/>
                </a:ext>
              </a:extLst>
            </p:cNvPr>
            <p:cNvSpPr/>
            <p:nvPr/>
          </p:nvSpPr>
          <p:spPr>
            <a:xfrm rot="-10800000" flipV="1">
              <a:off x="1102509" y="2053370"/>
              <a:ext cx="1968233" cy="46166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just"/>
              <a:r>
                <a:rPr lang="en-US" sz="2400" b="1" dirty="0"/>
                <a:t>CCUS</a:t>
              </a:r>
              <a:endParaRPr lang="en-US" dirty="0"/>
            </a:p>
          </p:txBody>
        </p:sp>
      </p:grpSp>
      <p:sp>
        <p:nvSpPr>
          <p:cNvPr id="40" name="文本框 4">
            <a:extLst>
              <a:ext uri="{FF2B5EF4-FFF2-40B4-BE49-F238E27FC236}">
                <a16:creationId xmlns:a16="http://schemas.microsoft.com/office/drawing/2014/main" id="{BBC85895-D19D-F86B-CAE9-BD6DEB307F21}"/>
              </a:ext>
            </a:extLst>
          </p:cNvPr>
          <p:cNvSpPr txBox="1"/>
          <p:nvPr/>
        </p:nvSpPr>
        <p:spPr>
          <a:xfrm>
            <a:off x="69431" y="983577"/>
            <a:ext cx="1212868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7030A0"/>
                </a:solidFill>
                <a:ea typeface="+mn-lt"/>
                <a:cs typeface="+mn-lt"/>
              </a:rPr>
              <a:t>The Role of AI in Transforming Industry: lower cost/risk and higher efficiency</a:t>
            </a:r>
            <a:endParaRPr lang="zh-CN" altLang="en-US" sz="2400" b="1">
              <a:solidFill>
                <a:srgbClr val="7030A0"/>
              </a:solidFill>
              <a:latin typeface="Times New Roman" panose="02020603050405020304" pitchFamily="18" charset="0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A87C67-C6F5-FD95-04D6-F79BD7EC3DDD}"/>
              </a:ext>
            </a:extLst>
          </p:cNvPr>
          <p:cNvSpPr txBox="1"/>
          <p:nvPr/>
        </p:nvSpPr>
        <p:spPr>
          <a:xfrm>
            <a:off x="207817" y="2795154"/>
            <a:ext cx="236912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Automation steps of </a:t>
            </a:r>
          </a:p>
          <a:p>
            <a:r>
              <a:rPr lang="en-US" dirty="0">
                <a:ea typeface="+mn-lt"/>
                <a:cs typeface="+mn-lt"/>
              </a:rPr>
              <a:t>exploration and </a:t>
            </a:r>
          </a:p>
          <a:p>
            <a:r>
              <a:rPr lang="en-US" dirty="0">
                <a:ea typeface="+mn-lt"/>
                <a:cs typeface="+mn-lt"/>
              </a:rPr>
              <a:t>production.</a:t>
            </a:r>
            <a:endParaRPr lang="en-US" dirty="0">
              <a:ea typeface="等线" panose="020F0502020204030204"/>
            </a:endParaRPr>
          </a:p>
          <a:p>
            <a:pPr algn="ctr"/>
            <a:endParaRPr lang="en-US" dirty="0">
              <a:ea typeface="等线" panose="020F05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E5B246-BB82-5817-8D17-FE39D5775C91}"/>
              </a:ext>
            </a:extLst>
          </p:cNvPr>
          <p:cNvSpPr txBox="1"/>
          <p:nvPr/>
        </p:nvSpPr>
        <p:spPr>
          <a:xfrm>
            <a:off x="3117272" y="2795154"/>
            <a:ext cx="24106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Streamlining </a:t>
            </a:r>
            <a:r>
              <a:rPr lang="en-US">
                <a:ea typeface="等线"/>
              </a:rPr>
              <a:t>supply chain</a:t>
            </a:r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4E64D1D-7F35-D0CA-07B3-6A8FBC31566F}"/>
              </a:ext>
            </a:extLst>
          </p:cNvPr>
          <p:cNvSpPr txBox="1"/>
          <p:nvPr/>
        </p:nvSpPr>
        <p:spPr>
          <a:xfrm>
            <a:off x="207816" y="3986645"/>
            <a:ext cx="23691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ea typeface="+mn-lt"/>
                <a:cs typeface="Arial"/>
              </a:rPr>
              <a:t>Enhance exploration probability.</a:t>
            </a:r>
            <a:endParaRPr lang="en-US">
              <a:latin typeface="Arial"/>
              <a:cs typeface="Arial"/>
            </a:endParaRPr>
          </a:p>
          <a:p>
            <a:pPr algn="ctr"/>
            <a:endParaRPr lang="en-US">
              <a:ea typeface="等线" panose="020F050202020403020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6201753-C999-DA22-FB35-303E1ED8D9A4}"/>
              </a:ext>
            </a:extLst>
          </p:cNvPr>
          <p:cNvSpPr txBox="1"/>
          <p:nvPr/>
        </p:nvSpPr>
        <p:spPr>
          <a:xfrm>
            <a:off x="207816" y="4984172"/>
            <a:ext cx="236912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ea typeface="+mn-lt"/>
                <a:cs typeface="Arial"/>
              </a:rPr>
              <a:t>Increase productivity and reduce risk.</a:t>
            </a:r>
            <a:endParaRPr lang="en-US">
              <a:ea typeface="等线" panose="020F0502020204030204"/>
            </a:endParaRPr>
          </a:p>
          <a:p>
            <a:pPr marL="285750" indent="-285750">
              <a:buFont typeface="Arial,Sans-Serif"/>
              <a:buChar char="•"/>
            </a:pPr>
            <a:endParaRPr lang="en-US">
              <a:latin typeface="Arial"/>
              <a:ea typeface="等线" panose="020F0502020204030204"/>
              <a:cs typeface="Arial"/>
            </a:endParaRPr>
          </a:p>
          <a:p>
            <a:endParaRPr lang="en-US">
              <a:ea typeface="等线" panose="020F050202020403020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95B1861-6DDD-90A6-3929-8B8E21B4BD32}"/>
              </a:ext>
            </a:extLst>
          </p:cNvPr>
          <p:cNvSpPr txBox="1"/>
          <p:nvPr/>
        </p:nvSpPr>
        <p:spPr>
          <a:xfrm>
            <a:off x="3144981" y="3571008"/>
            <a:ext cx="24106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Defects inspection</a:t>
            </a:r>
            <a:endParaRPr lang="en-US">
              <a:ea typeface="等线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6915A2-2540-B057-AB3A-C17A5DAD21A9}"/>
              </a:ext>
            </a:extLst>
          </p:cNvPr>
          <p:cNvSpPr txBox="1"/>
          <p:nvPr/>
        </p:nvSpPr>
        <p:spPr>
          <a:xfrm>
            <a:off x="5652654" y="2795153"/>
            <a:ext cx="28540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Reduce operational cost/risk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4B30D-A75F-A2D7-AA6E-EAB933CDF583}"/>
              </a:ext>
            </a:extLst>
          </p:cNvPr>
          <p:cNvSpPr txBox="1"/>
          <p:nvPr/>
        </p:nvSpPr>
        <p:spPr>
          <a:xfrm>
            <a:off x="5652653" y="3626425"/>
            <a:ext cx="28540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Predictive maintenance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17966C-B86F-8768-79D6-3739CA9D6B00}"/>
              </a:ext>
            </a:extLst>
          </p:cNvPr>
          <p:cNvSpPr txBox="1"/>
          <p:nvPr/>
        </p:nvSpPr>
        <p:spPr>
          <a:xfrm>
            <a:off x="8756072" y="2795153"/>
            <a:ext cx="28540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Resource Allocation Optimization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7EB8EB-ACB4-7274-3DE8-DFE3F898252B}"/>
              </a:ext>
            </a:extLst>
          </p:cNvPr>
          <p:cNvSpPr txBox="1"/>
          <p:nvPr/>
        </p:nvSpPr>
        <p:spPr>
          <a:xfrm>
            <a:off x="8756072" y="3626426"/>
            <a:ext cx="28540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Catalyst discovery</a:t>
            </a:r>
            <a:endParaRPr lang="en-US" dirty="0">
              <a:ea typeface="等线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7EF1C2-6F94-590E-B9E0-1FF5B90614A0}"/>
              </a:ext>
            </a:extLst>
          </p:cNvPr>
          <p:cNvSpPr txBox="1"/>
          <p:nvPr/>
        </p:nvSpPr>
        <p:spPr>
          <a:xfrm>
            <a:off x="8756071" y="4083625"/>
            <a:ext cx="28540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Anomaly monitoring/ Risk Assessment</a:t>
            </a:r>
            <a:endParaRPr lang="en-US">
              <a:ea typeface="等线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5F349C-F40E-B345-8006-C2533B189497}"/>
              </a:ext>
            </a:extLst>
          </p:cNvPr>
          <p:cNvSpPr txBox="1"/>
          <p:nvPr/>
        </p:nvSpPr>
        <p:spPr>
          <a:xfrm>
            <a:off x="8756071" y="5901177"/>
            <a:ext cx="28540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Carbon Capture, </a:t>
            </a:r>
            <a:r>
              <a:rPr lang="en-US" dirty="0" err="1">
                <a:ea typeface="+mn-lt"/>
                <a:cs typeface="+mn-lt"/>
              </a:rPr>
              <a:t>Utilisation</a:t>
            </a:r>
            <a:r>
              <a:rPr lang="en-US" dirty="0">
                <a:ea typeface="+mn-lt"/>
                <a:cs typeface="+mn-lt"/>
              </a:rPr>
              <a:t> and Storage (CCUS)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462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BC560C-FD27-A4C7-9BBC-C6FFBEFC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C8CAD5-0864-5BE2-DBBC-D2587F11D71F}"/>
              </a:ext>
            </a:extLst>
          </p:cNvPr>
          <p:cNvSpPr txBox="1"/>
          <p:nvPr/>
        </p:nvSpPr>
        <p:spPr>
          <a:xfrm>
            <a:off x="622567" y="1071149"/>
            <a:ext cx="107293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7030A0"/>
                </a:solidFill>
                <a:ea typeface="+mn-lt"/>
                <a:cs typeface="+mn-lt"/>
              </a:rPr>
              <a:t>Challenges in Industrial AI Adoption</a:t>
            </a:r>
            <a:endParaRPr lang="en-US"/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BD4D8AA8-EBA3-F3F9-4E6E-458448AEB4D0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4850275-0B80-C195-FD2D-C1252CDF36BB}"/>
              </a:ext>
            </a:extLst>
          </p:cNvPr>
          <p:cNvSpPr/>
          <p:nvPr/>
        </p:nvSpPr>
        <p:spPr>
          <a:xfrm>
            <a:off x="6100723" y="1882552"/>
            <a:ext cx="4143768" cy="171166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>
                <a:solidFill>
                  <a:srgbClr val="303133"/>
                </a:solidFill>
                <a:ea typeface="+mn-lt"/>
                <a:cs typeface="+mn-lt"/>
              </a:rPr>
              <a:t>Data Quality</a:t>
            </a:r>
            <a:endParaRPr lang="en-US" sz="2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535FE46-1780-C18D-A722-16178B17423B}"/>
              </a:ext>
            </a:extLst>
          </p:cNvPr>
          <p:cNvSpPr/>
          <p:nvPr/>
        </p:nvSpPr>
        <p:spPr>
          <a:xfrm>
            <a:off x="453245" y="1940488"/>
            <a:ext cx="4918363" cy="159579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>
                <a:solidFill>
                  <a:srgbClr val="303133"/>
                </a:solidFill>
                <a:ea typeface="+mn-lt"/>
                <a:cs typeface="+mn-lt"/>
              </a:rPr>
              <a:t>Workforce/Budget Readiness</a:t>
            </a:r>
            <a:endParaRPr lang="en-US" sz="2400" dirty="0">
              <a:ea typeface="等线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AB80C8-83FF-F59D-C86B-322966BA54F4}"/>
              </a:ext>
            </a:extLst>
          </p:cNvPr>
          <p:cNvSpPr/>
          <p:nvPr/>
        </p:nvSpPr>
        <p:spPr>
          <a:xfrm>
            <a:off x="4119523" y="4668666"/>
            <a:ext cx="2869150" cy="171166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303133"/>
                </a:solidFill>
                <a:ea typeface="+mn-lt"/>
                <a:cs typeface="+mn-lt"/>
              </a:rPr>
              <a:t>Effective Communication between Domain Experts and Data Scientists</a:t>
            </a:r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9FA6B5-A733-4CCC-2EA6-0FB491934F0A}"/>
              </a:ext>
            </a:extLst>
          </p:cNvPr>
          <p:cNvSpPr/>
          <p:nvPr/>
        </p:nvSpPr>
        <p:spPr>
          <a:xfrm>
            <a:off x="453245" y="4765647"/>
            <a:ext cx="3007696" cy="161468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303133"/>
                </a:solidFill>
                <a:ea typeface="+mn-lt"/>
                <a:cs typeface="+mn-lt"/>
              </a:rPr>
              <a:t>ML/Optimization</a:t>
            </a:r>
          </a:p>
          <a:p>
            <a:pPr algn="ctr"/>
            <a:r>
              <a:rPr lang="en-US" b="1">
                <a:solidFill>
                  <a:srgbClr val="303133"/>
                </a:solidFill>
                <a:ea typeface="+mn-lt"/>
                <a:cs typeface="+mn-lt"/>
              </a:rPr>
              <a:t>Solvable Problem Formulation</a:t>
            </a:r>
            <a:endParaRPr lang="en-US">
              <a:ea typeface="等线"/>
            </a:endParaRP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7823794F-2A47-A040-E152-34ED5950C810}"/>
              </a:ext>
            </a:extLst>
          </p:cNvPr>
          <p:cNvSpPr txBox="1"/>
          <p:nvPr/>
        </p:nvSpPr>
        <p:spPr>
          <a:xfrm>
            <a:off x="622567" y="3914064"/>
            <a:ext cx="107293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7030A0"/>
                </a:solidFill>
                <a:ea typeface="+mn-lt"/>
                <a:cs typeface="+mn-lt"/>
              </a:rPr>
              <a:t>Lesson learned for Successful Implementation</a:t>
            </a:r>
            <a:endParaRPr lang="en-US" sz="2800" dirty="0">
              <a:solidFill>
                <a:srgbClr val="7030A0"/>
              </a:solidFill>
              <a:ea typeface="等线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593C046-1922-BC37-60EA-CD5779AE64CA}"/>
              </a:ext>
            </a:extLst>
          </p:cNvPr>
          <p:cNvSpPr/>
          <p:nvPr/>
        </p:nvSpPr>
        <p:spPr>
          <a:xfrm>
            <a:off x="7594987" y="4630355"/>
            <a:ext cx="4143768" cy="171166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303133"/>
                </a:solidFill>
                <a:ea typeface="+mn-lt"/>
                <a:cs typeface="+mn-lt"/>
              </a:rPr>
              <a:t>Effective Communication between Domain Experts and Data Scientists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07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78B537D-EC63-4A70-9DB1-19B2C65E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3" name="矩形 22">
            <a:extLst>
              <a:ext uri="{FF2B5EF4-FFF2-40B4-BE49-F238E27FC236}">
                <a16:creationId xmlns:a16="http://schemas.microsoft.com/office/drawing/2014/main" id="{35FB8EEA-F53D-4E24-8E31-C0FA76048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903839"/>
            <a:ext cx="112646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7030A0"/>
                </a:solidFill>
                <a:latin typeface="Gill sans MT" panose="020B0502020104020203" pitchFamily="34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Introduction </a:t>
            </a:r>
            <a:endParaRPr lang="zh-CN" altLang="en-US" b="1" dirty="0">
              <a:solidFill>
                <a:srgbClr val="7030A0"/>
              </a:solidFill>
              <a:latin typeface="Gill sans MT" panose="020B0502020104020203" pitchFamily="34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F61D15-AF15-4319-BC4F-F534C2115637}"/>
              </a:ext>
            </a:extLst>
          </p:cNvPr>
          <p:cNvSpPr txBox="1"/>
          <p:nvPr/>
        </p:nvSpPr>
        <p:spPr>
          <a:xfrm>
            <a:off x="211873" y="144966"/>
            <a:ext cx="2910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22">
            <a:extLst>
              <a:ext uri="{FF2B5EF4-FFF2-40B4-BE49-F238E27FC236}">
                <a16:creationId xmlns:a16="http://schemas.microsoft.com/office/drawing/2014/main" id="{1B0489BA-3F26-44EE-B4FC-383EEDA1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3378340"/>
            <a:ext cx="109426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FF0000"/>
                </a:solidFill>
                <a:latin typeface="Gill sans MT"/>
                <a:ea typeface="华文楷体"/>
                <a:cs typeface="Times New Roman"/>
              </a:rPr>
              <a:t>   Case 1: Supervised Learning-enhanced Subsurface Imaging</a:t>
            </a:r>
            <a:endParaRPr lang="en-US" sz="2800" b="1" dirty="0">
              <a:solidFill>
                <a:srgbClr val="FF0000"/>
              </a:solidFill>
              <a:latin typeface="Gill sans MT"/>
              <a:ea typeface="华文楷体"/>
              <a:cs typeface="Times New Roman"/>
            </a:endParaRPr>
          </a:p>
        </p:txBody>
      </p:sp>
      <p:sp>
        <p:nvSpPr>
          <p:cNvPr id="7" name="矩形 22">
            <a:extLst>
              <a:ext uri="{FF2B5EF4-FFF2-40B4-BE49-F238E27FC236}">
                <a16:creationId xmlns:a16="http://schemas.microsoft.com/office/drawing/2014/main" id="{4E414659-8104-4878-A9EE-A4FAF9DE3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4021852"/>
            <a:ext cx="11497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  Case 2: Self-supervised Learning-enhanced Signal Processing</a:t>
            </a:r>
            <a:endParaRPr lang="en-US" altLang="zh-CN" sz="2800" b="1" dirty="0">
              <a:solidFill>
                <a:srgbClr val="7030A0"/>
              </a:solidFill>
              <a:latin typeface="Gill sans MT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22">
            <a:extLst>
              <a:ext uri="{FF2B5EF4-FFF2-40B4-BE49-F238E27FC236}">
                <a16:creationId xmlns:a16="http://schemas.microsoft.com/office/drawing/2014/main" id="{D7D8CD97-8679-467D-86C6-C316A38D4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69" y="4683485"/>
            <a:ext cx="11524865" cy="96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  Case 3: Reinforcement Learning Subsurface Signal Processing</a:t>
            </a:r>
          </a:p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endParaRPr lang="en-US" altLang="zh-CN" sz="2800" b="1" dirty="0">
              <a:solidFill>
                <a:srgbClr val="7030A0"/>
              </a:solidFill>
              <a:latin typeface="Gill sans MT"/>
              <a:ea typeface="华文楷体"/>
              <a:cs typeface="Times New Roman"/>
            </a:endParaRPr>
          </a:p>
        </p:txBody>
      </p:sp>
      <p:sp>
        <p:nvSpPr>
          <p:cNvPr id="9" name="矩形 22">
            <a:extLst>
              <a:ext uri="{FF2B5EF4-FFF2-40B4-BE49-F238E27FC236}">
                <a16:creationId xmlns:a16="http://schemas.microsoft.com/office/drawing/2014/main" id="{C61FF229-D518-4643-B082-AD75AA8E5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554" y="1535377"/>
            <a:ext cx="1043496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Industry Challenges Overview</a:t>
            </a:r>
            <a:endParaRPr lang="en-US" altLang="zh-CN" sz="2800" b="1" dirty="0">
              <a:solidFill>
                <a:srgbClr val="7030A0"/>
              </a:solidFill>
              <a:latin typeface="Gill sans MT" panose="020B0502020104020203" pitchFamily="34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AI in Oil &amp; Gas - A Transformative Force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Key AI Applications</a:t>
            </a:r>
            <a:endParaRPr lang="zh-CN" altLang="zh-CN" sz="2800" b="1" dirty="0">
              <a:solidFill>
                <a:srgbClr val="7030A0"/>
              </a:solidFill>
              <a:latin typeface="Gill sans MT"/>
              <a:ea typeface="华文楷体"/>
              <a:cs typeface="Times New Roman" panose="02020603050405020304" pitchFamily="18" charset="0"/>
            </a:endParaRPr>
          </a:p>
        </p:txBody>
      </p:sp>
      <p:sp>
        <p:nvSpPr>
          <p:cNvPr id="10" name="矩形 22">
            <a:extLst>
              <a:ext uri="{FF2B5EF4-FFF2-40B4-BE49-F238E27FC236}">
                <a16:creationId xmlns:a16="http://schemas.microsoft.com/office/drawing/2014/main" id="{BDA867D6-59F6-BB49-BEAB-9E81610A4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50" y="5982418"/>
            <a:ext cx="71124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7030A0"/>
                </a:solidFill>
                <a:latin typeface="Gill sans MT" panose="020B0502020104020203" pitchFamily="34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Conclusion</a:t>
            </a:r>
            <a:endParaRPr lang="zh-CN" altLang="en-US" b="1" dirty="0">
              <a:solidFill>
                <a:srgbClr val="7030A0"/>
              </a:solidFill>
              <a:latin typeface="Gill sans MT" panose="020B0502020104020203" pitchFamily="34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22">
            <a:extLst>
              <a:ext uri="{FF2B5EF4-FFF2-40B4-BE49-F238E27FC236}">
                <a16:creationId xmlns:a16="http://schemas.microsoft.com/office/drawing/2014/main" id="{FBE18DB2-836C-4623-1B2A-B138981D2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01" y="5386278"/>
            <a:ext cx="11102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"/>
              </a:spcBef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7030A0"/>
                </a:solidFill>
                <a:latin typeface="Gill sans MT"/>
                <a:ea typeface="华文楷体"/>
                <a:cs typeface="Times New Roman"/>
              </a:rPr>
              <a:t>   Case 4: Data-driven Optimization</a:t>
            </a:r>
            <a:endParaRPr lang="en-US" altLang="zh-CN" sz="2800" b="1" dirty="0">
              <a:latin typeface="Gill sans M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7181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BC560C-FD27-A4C7-9BBC-C6FFBEFC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BD4D8AA8-EBA3-F3F9-4E6E-458448AEB4D0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Supervised Learning</a:t>
            </a:r>
            <a:endParaRPr lang="en-US"/>
          </a:p>
        </p:txBody>
      </p:sp>
      <p:pic>
        <p:nvPicPr>
          <p:cNvPr id="9" name="Picture 8" descr="A diagram of a machine learning&#10;&#10;Description automatically generated">
            <a:extLst>
              <a:ext uri="{FF2B5EF4-FFF2-40B4-BE49-F238E27FC236}">
                <a16:creationId xmlns:a16="http://schemas.microsoft.com/office/drawing/2014/main" id="{30CAAA45-3D2F-E642-7227-938F25FD3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275" y="1356973"/>
            <a:ext cx="6412768" cy="50276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EF85B8-275B-ACEE-A74A-47DDF3829D5D}"/>
              </a:ext>
            </a:extLst>
          </p:cNvPr>
          <p:cNvSpPr/>
          <p:nvPr/>
        </p:nvSpPr>
        <p:spPr>
          <a:xfrm>
            <a:off x="660144" y="1751987"/>
            <a:ext cx="3254199" cy="8823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303133"/>
                </a:solidFill>
                <a:ea typeface="+mn-lt"/>
                <a:cs typeface="+mn-lt"/>
              </a:rPr>
              <a:t>Problem: Classification/Regression</a:t>
            </a:r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D8DDF7-7254-2AB9-8DE3-15068BCBB96F}"/>
              </a:ext>
            </a:extLst>
          </p:cNvPr>
          <p:cNvSpPr/>
          <p:nvPr/>
        </p:nvSpPr>
        <p:spPr>
          <a:xfrm>
            <a:off x="584983" y="3208671"/>
            <a:ext cx="3410558" cy="105420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rgbClr val="303133"/>
                </a:solidFill>
                <a:ea typeface="+mn-lt"/>
                <a:cs typeface="+mn-lt"/>
              </a:rPr>
              <a:t>Model: MLP/CNN/Transformer</a:t>
            </a:r>
            <a:endParaRPr lang="en-US" b="1" dirty="0">
              <a:solidFill>
                <a:srgbClr val="303133"/>
              </a:solidFill>
              <a:ea typeface="等线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DA7BE6-38EB-1E38-E084-E40AD2FDD323}"/>
              </a:ext>
            </a:extLst>
          </p:cNvPr>
          <p:cNvSpPr/>
          <p:nvPr/>
        </p:nvSpPr>
        <p:spPr>
          <a:xfrm>
            <a:off x="133550" y="4791558"/>
            <a:ext cx="4304505" cy="105420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303133"/>
                </a:solidFill>
                <a:ea typeface="+mn-lt"/>
                <a:cs typeface="+mn-lt"/>
              </a:rPr>
              <a:t>Data: </a:t>
            </a:r>
          </a:p>
          <a:p>
            <a:pPr algn="ctr"/>
            <a:r>
              <a:rPr lang="en-US" sz="2000" b="1" dirty="0">
                <a:solidFill>
                  <a:srgbClr val="303133"/>
                </a:solidFill>
                <a:ea typeface="+mn-lt"/>
                <a:cs typeface="+mn-lt"/>
              </a:rPr>
              <a:t>Real world Collection/Simulation</a:t>
            </a:r>
            <a:endParaRPr lang="en-US" sz="2000" b="1" dirty="0">
              <a:solidFill>
                <a:srgbClr val="303133"/>
              </a:solidFill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49571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9D6E08-1D26-D6B2-B94A-CB73E2730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5982ED4-8FA3-F9CA-CC35-0861EADAC4E5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Supervised Learning-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MLOps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ED4F5E-30A7-054E-56FC-A23F55C35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07" y="790169"/>
            <a:ext cx="9253125" cy="5588106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0CC42631-D99E-44AD-68E8-703BE0AFE0B2}"/>
              </a:ext>
            </a:extLst>
          </p:cNvPr>
          <p:cNvSpPr/>
          <p:nvPr/>
        </p:nvSpPr>
        <p:spPr>
          <a:xfrm>
            <a:off x="8447085" y="2879483"/>
            <a:ext cx="4501078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 dirty="0">
                <a:ea typeface="+mn-lt"/>
                <a:cs typeface="+mn-lt"/>
              </a:rPr>
              <a:t>ML operations (</a:t>
            </a:r>
            <a:r>
              <a:rPr lang="en-US" b="1" dirty="0" err="1">
                <a:ea typeface="+mn-lt"/>
                <a:cs typeface="+mn-lt"/>
              </a:rPr>
              <a:t>MLOps</a:t>
            </a:r>
            <a:r>
              <a:rPr lang="en-US" b="1" dirty="0">
                <a:ea typeface="+mn-lt"/>
                <a:cs typeface="+mn-lt"/>
              </a:rPr>
              <a:t>)</a:t>
            </a:r>
          </a:p>
          <a:p>
            <a:pPr algn="ctr"/>
            <a:endParaRPr lang="en-US" b="1" dirty="0">
              <a:ea typeface="+mn-lt"/>
              <a:cs typeface="+mn-lt"/>
            </a:endParaRPr>
          </a:p>
          <a:p>
            <a:pPr algn="ctr"/>
            <a:r>
              <a:rPr lang="en-US" b="1" dirty="0">
                <a:ea typeface="+mn-lt"/>
                <a:cs typeface="+mn-lt"/>
              </a:rPr>
              <a:t>Automatic 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CI: Continuous integration</a:t>
            </a:r>
            <a:endParaRPr lang="en-US" b="1" dirty="0">
              <a:solidFill>
                <a:srgbClr val="000000"/>
              </a:solidFill>
              <a:ea typeface="等线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CD: Continuous delivery</a:t>
            </a:r>
            <a:endParaRPr lang="en-US" dirty="0"/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CT: Continuous testing</a:t>
            </a:r>
            <a:endParaRPr lang="en-US" dirty="0">
              <a:ea typeface="等线" panose="020F0502020204030204"/>
            </a:endParaRPr>
          </a:p>
          <a:p>
            <a:pPr algn="ctr"/>
            <a:r>
              <a:rPr lang="en-US" b="1" dirty="0">
                <a:ea typeface="等线"/>
              </a:rPr>
              <a:t>Pipeline [4]</a:t>
            </a:r>
          </a:p>
          <a:p>
            <a:pPr algn="ctr"/>
            <a:endParaRPr lang="en-US" b="1" dirty="0">
              <a:ea typeface="等线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E00D1-7550-472E-61AA-6A6F50C1A7CC}"/>
              </a:ext>
            </a:extLst>
          </p:cNvPr>
          <p:cNvSpPr txBox="1"/>
          <p:nvPr/>
        </p:nvSpPr>
        <p:spPr>
          <a:xfrm>
            <a:off x="26803" y="6160455"/>
            <a:ext cx="12042421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>
                <a:solidFill>
                  <a:srgbClr val="0070C0"/>
                </a:solidFill>
                <a:ea typeface="+mn-lt"/>
                <a:cs typeface="+mn-lt"/>
                <a:hlinkClick r:id="rId3"/>
              </a:rPr>
              <a:t>[4] MLOps: Continuous delivery and automation pipelines in machine learning</a:t>
            </a:r>
            <a:endParaRPr lang="en-US" sz="1200">
              <a:solidFill>
                <a:srgbClr val="0070C0"/>
              </a:solidFill>
              <a:ea typeface="等线"/>
              <a:hlinkClick r:id="rId3"/>
            </a:endParaRPr>
          </a:p>
          <a:p>
            <a:endParaRPr lang="en-US" sz="1100"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717638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machine with a camera and a sign&#10;&#10;Description automatically generated">
            <a:extLst>
              <a:ext uri="{FF2B5EF4-FFF2-40B4-BE49-F238E27FC236}">
                <a16:creationId xmlns:a16="http://schemas.microsoft.com/office/drawing/2014/main" id="{489E2AC2-B493-5F86-19BB-028911734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69" y="2255170"/>
            <a:ext cx="3893295" cy="37644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BC560C-FD27-A4C7-9BBC-C6FFBEFC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F0FC-AD0F-4770-B8B3-8B319AEAE5E5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C8CAD5-0864-5BE2-DBBC-D2587F11D71F}"/>
              </a:ext>
            </a:extLst>
          </p:cNvPr>
          <p:cNvSpPr txBox="1"/>
          <p:nvPr/>
        </p:nvSpPr>
        <p:spPr>
          <a:xfrm>
            <a:off x="591957" y="858811"/>
            <a:ext cx="107293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2800" b="1" dirty="0">
                <a:solidFill>
                  <a:srgbClr val="7030A0"/>
                </a:solidFill>
                <a:latin typeface="Times New Roman"/>
                <a:ea typeface="等线"/>
                <a:cs typeface="Times New Roman"/>
              </a:rPr>
              <a:t>How AI help improving operational</a:t>
            </a:r>
            <a:r>
              <a:rPr lang="en-US" altLang="zh-CN" sz="2800" b="1" dirty="0">
                <a:solidFill>
                  <a:srgbClr val="7030A0"/>
                </a:solidFill>
                <a:latin typeface="Times New Roman"/>
                <a:ea typeface="+mn-lt"/>
                <a:cs typeface="Times New Roman"/>
              </a:rPr>
              <a:t> efficiency</a:t>
            </a:r>
            <a:endParaRPr lang="en-US" altLang="zh-CN" sz="2800" b="1" dirty="0">
              <a:solidFill>
                <a:srgbClr val="7030A0"/>
              </a:solidFill>
              <a:latin typeface="Times New Roman" panose="02020603050405020304" pitchFamily="18" charset="0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BD4D8AA8-EBA3-F3F9-4E6E-458448AEB4D0}"/>
              </a:ext>
            </a:extLst>
          </p:cNvPr>
          <p:cNvSpPr txBox="1"/>
          <p:nvPr/>
        </p:nvSpPr>
        <p:spPr>
          <a:xfrm>
            <a:off x="211873" y="144966"/>
            <a:ext cx="91151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Industrial </a:t>
            </a:r>
            <a:r>
              <a:rPr lang="en-US" altLang="zh-CN" sz="3600" b="1">
                <a:solidFill>
                  <a:schemeClr val="bg1"/>
                </a:solidFill>
                <a:latin typeface="Times New Roman"/>
                <a:ea typeface="等线"/>
                <a:cs typeface="Times New Roman"/>
              </a:rPr>
              <a:t>AI cases-real data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E457440F-A7DA-2EB9-1322-3C8CC0B1932E}"/>
              </a:ext>
            </a:extLst>
          </p:cNvPr>
          <p:cNvSpPr txBox="1"/>
          <p:nvPr/>
        </p:nvSpPr>
        <p:spPr>
          <a:xfrm>
            <a:off x="5953199" y="2898313"/>
            <a:ext cx="576161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"/>
                <a:ea typeface="+mn-lt"/>
                <a:cs typeface="Arial"/>
              </a:rPr>
              <a:t>Automated</a:t>
            </a:r>
            <a:r>
              <a:rPr lang="en-US" b="1" dirty="0">
                <a:solidFill>
                  <a:srgbClr val="383636"/>
                </a:solidFill>
              </a:rPr>
              <a:t> Shale Shakers Monitoring</a:t>
            </a:r>
            <a:endParaRPr lang="en-US" dirty="0">
              <a:latin typeface="等线" panose="020F0502020204030204"/>
              <a:ea typeface="+mn-lt"/>
              <a:cs typeface="Arial"/>
            </a:endParaRPr>
          </a:p>
        </p:txBody>
      </p:sp>
      <p:sp>
        <p:nvSpPr>
          <p:cNvPr id="21" name="矩形 17">
            <a:extLst>
              <a:ext uri="{FF2B5EF4-FFF2-40B4-BE49-F238E27FC236}">
                <a16:creationId xmlns:a16="http://schemas.microsoft.com/office/drawing/2014/main" id="{7961576B-BCB9-02CA-2D5A-3324437211B4}"/>
              </a:ext>
            </a:extLst>
          </p:cNvPr>
          <p:cNvSpPr/>
          <p:nvPr/>
        </p:nvSpPr>
        <p:spPr>
          <a:xfrm>
            <a:off x="6096000" y="4097880"/>
            <a:ext cx="5465212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400" b="1" dirty="0"/>
              <a:t>AI-enabled offshore drilling rigs by analyzing in real terms and saved labor working there or remotely. [4]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72FC7-F3ED-BFA6-43C9-4558C0E2664B}"/>
              </a:ext>
            </a:extLst>
          </p:cNvPr>
          <p:cNvSpPr txBox="1"/>
          <p:nvPr/>
        </p:nvSpPr>
        <p:spPr>
          <a:xfrm>
            <a:off x="26803" y="6160455"/>
            <a:ext cx="12042421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100">
                <a:ea typeface="等线"/>
              </a:rPr>
              <a:t>[4] Du, </a:t>
            </a:r>
            <a:r>
              <a:rPr lang="en-US" sz="1100" err="1">
                <a:ea typeface="等线"/>
              </a:rPr>
              <a:t>Xunsheng</a:t>
            </a:r>
            <a:r>
              <a:rPr lang="en-US" sz="1100">
                <a:ea typeface="等线"/>
              </a:rPr>
              <a:t> , Jin, Yuchen , Wu, </a:t>
            </a:r>
            <a:r>
              <a:rPr lang="en-US" sz="1100" err="1">
                <a:ea typeface="等线"/>
              </a:rPr>
              <a:t>Xuqing</a:t>
            </a:r>
            <a:r>
              <a:rPr lang="en-US" sz="1100">
                <a:ea typeface="等线"/>
              </a:rPr>
              <a:t> , Liu, Yu , Wu, </a:t>
            </a:r>
            <a:r>
              <a:rPr lang="en-US" sz="1100" err="1">
                <a:ea typeface="等线"/>
              </a:rPr>
              <a:t>Xianping</a:t>
            </a:r>
            <a:r>
              <a:rPr lang="en-US" sz="1100">
                <a:ea typeface="等线"/>
              </a:rPr>
              <a:t> (Sean), Awan, Omar , Roth, Joey , See, Kwee Choong, </a:t>
            </a:r>
            <a:r>
              <a:rPr lang="en-US" sz="1100" err="1">
                <a:ea typeface="等线"/>
              </a:rPr>
              <a:t>Tognini</a:t>
            </a:r>
            <a:r>
              <a:rPr lang="en-US" sz="1100">
                <a:ea typeface="等线"/>
              </a:rPr>
              <a:t>, Nicolas , Chen, </a:t>
            </a:r>
            <a:r>
              <a:rPr lang="en-US" sz="1100" err="1">
                <a:ea typeface="等线"/>
              </a:rPr>
              <a:t>Jiefu</a:t>
            </a:r>
            <a:r>
              <a:rPr lang="en-US" sz="1100">
                <a:ea typeface="等线"/>
              </a:rPr>
              <a:t> , and Zhu Han. "Classifying Cutting Volume at Shale Shakers in Real-Time Via Video Streaming Using Deep-Learning Techniques." SPE Drill &amp; </a:t>
            </a:r>
            <a:r>
              <a:rPr lang="en-US" sz="1100" err="1">
                <a:ea typeface="等线"/>
              </a:rPr>
              <a:t>Compl</a:t>
            </a:r>
            <a:r>
              <a:rPr lang="en-US" sz="1100">
                <a:ea typeface="等线"/>
              </a:rPr>
              <a:t> 35 (2020): 317–328. </a:t>
            </a:r>
            <a:r>
              <a:rPr lang="en-US" sz="1100" err="1">
                <a:ea typeface="等线"/>
              </a:rPr>
              <a:t>doi</a:t>
            </a:r>
            <a:r>
              <a:rPr lang="en-US" sz="1100">
                <a:ea typeface="等线"/>
              </a:rPr>
              <a:t>: https://doi-org.ezproxy.lib.uh.edu/10.2118/194084-PA</a:t>
            </a:r>
          </a:p>
          <a:p>
            <a:endParaRPr lang="en-US" sz="1100">
              <a:ea typeface="等线"/>
            </a:endParaRP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id="{22DE0417-D12F-0896-9C27-E800845FFC14}"/>
              </a:ext>
            </a:extLst>
          </p:cNvPr>
          <p:cNvSpPr/>
          <p:nvPr/>
        </p:nvSpPr>
        <p:spPr>
          <a:xfrm>
            <a:off x="591957" y="1473602"/>
            <a:ext cx="10729374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>
                <a:ea typeface="+mn-lt"/>
                <a:cs typeface="+mn-lt"/>
              </a:rPr>
              <a:t>Supervised learning for production level model training</a:t>
            </a:r>
            <a:r>
              <a:rPr lang="en-US" sz="2400" dirty="0"/>
              <a:t> </a:t>
            </a:r>
            <a:r>
              <a:rPr lang="en-US" sz="2400" b="1" dirty="0">
                <a:ea typeface="等线"/>
              </a:rPr>
              <a:t>Mature </a:t>
            </a:r>
            <a:r>
              <a:rPr lang="en-US" sz="2400" b="1" dirty="0" err="1">
                <a:ea typeface="等线"/>
              </a:rPr>
              <a:t>MLOps</a:t>
            </a:r>
            <a:r>
              <a:rPr lang="en-US" sz="2400" b="1" dirty="0">
                <a:ea typeface="等线"/>
              </a:rPr>
              <a:t> (Machine Learning Operations Pipeline)</a:t>
            </a:r>
            <a:endParaRPr lang="en-US" sz="24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172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3468</Words>
  <Application>Microsoft Macintosh PowerPoint</Application>
  <PresentationFormat>Widescreen</PresentationFormat>
  <Paragraphs>449</Paragraphs>
  <Slides>33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Arial,Sans-Serif</vt:lpstr>
      <vt:lpstr>等线</vt:lpstr>
      <vt:lpstr>等线 Light</vt:lpstr>
      <vt:lpstr>SFSS1095</vt:lpstr>
      <vt:lpstr>Times</vt:lpstr>
      <vt:lpstr>Times-Roman</vt:lpstr>
      <vt:lpstr>Arial</vt:lpstr>
      <vt:lpstr>Calibri</vt:lpstr>
      <vt:lpstr>Cambria Math</vt:lpstr>
      <vt:lpstr>Gill sans MT</vt:lpstr>
      <vt:lpstr>Times New Roman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=</dc:title>
  <dc:creator>童 景文</dc:creator>
  <cp:lastModifiedBy>Han, Zhu</cp:lastModifiedBy>
  <cp:revision>207</cp:revision>
  <dcterms:created xsi:type="dcterms:W3CDTF">2020-03-04T16:00:36Z</dcterms:created>
  <dcterms:modified xsi:type="dcterms:W3CDTF">2023-10-04T01:57:46Z</dcterms:modified>
</cp:coreProperties>
</file>