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5.xml" ContentType="application/vnd.openxmlformats-officedocument.presentationml.tags+xml"/>
  <Override PartName="/ppt/notesSlides/notesSlide8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27.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6" r:id="rId1"/>
    <p:sldMasterId id="2147483799" r:id="rId2"/>
    <p:sldMasterId id="2147483812" r:id="rId3"/>
  </p:sldMasterIdLst>
  <p:notesMasterIdLst>
    <p:notesMasterId r:id="rId120"/>
  </p:notesMasterIdLst>
  <p:handoutMasterIdLst>
    <p:handoutMasterId r:id="rId121"/>
  </p:handoutMasterIdLst>
  <p:sldIdLst>
    <p:sldId id="1387" r:id="rId4"/>
    <p:sldId id="1185" r:id="rId5"/>
    <p:sldId id="1179" r:id="rId6"/>
    <p:sldId id="1233" r:id="rId7"/>
    <p:sldId id="1234" r:id="rId8"/>
    <p:sldId id="1235" r:id="rId9"/>
    <p:sldId id="1236" r:id="rId10"/>
    <p:sldId id="1357" r:id="rId11"/>
    <p:sldId id="1358" r:id="rId12"/>
    <p:sldId id="1359" r:id="rId13"/>
    <p:sldId id="1360" r:id="rId14"/>
    <p:sldId id="1361" r:id="rId15"/>
    <p:sldId id="1362" r:id="rId16"/>
    <p:sldId id="1363" r:id="rId17"/>
    <p:sldId id="1258" r:id="rId18"/>
    <p:sldId id="1259" r:id="rId19"/>
    <p:sldId id="1260" r:id="rId20"/>
    <p:sldId id="1364" r:id="rId21"/>
    <p:sldId id="1365" r:id="rId22"/>
    <p:sldId id="1366" r:id="rId23"/>
    <p:sldId id="1262" r:id="rId24"/>
    <p:sldId id="1353" r:id="rId25"/>
    <p:sldId id="1130" r:id="rId26"/>
    <p:sldId id="1104" r:id="rId27"/>
    <p:sldId id="1388" r:id="rId28"/>
    <p:sldId id="1304" r:id="rId29"/>
    <p:sldId id="1305" r:id="rId30"/>
    <p:sldId id="1306" r:id="rId31"/>
    <p:sldId id="1307" r:id="rId32"/>
    <p:sldId id="1308" r:id="rId33"/>
    <p:sldId id="1309" r:id="rId34"/>
    <p:sldId id="1310" r:id="rId35"/>
    <p:sldId id="1311" r:id="rId36"/>
    <p:sldId id="1312" r:id="rId37"/>
    <p:sldId id="1313" r:id="rId38"/>
    <p:sldId id="1314" r:id="rId39"/>
    <p:sldId id="1315" r:id="rId40"/>
    <p:sldId id="1316" r:id="rId41"/>
    <p:sldId id="1317" r:id="rId42"/>
    <p:sldId id="1318" r:id="rId43"/>
    <p:sldId id="1319" r:id="rId44"/>
    <p:sldId id="1367" r:id="rId45"/>
    <p:sldId id="1257" r:id="rId46"/>
    <p:sldId id="1109" r:id="rId47"/>
    <p:sldId id="1368" r:id="rId48"/>
    <p:sldId id="1369" r:id="rId49"/>
    <p:sldId id="1370" r:id="rId50"/>
    <p:sldId id="1371" r:id="rId51"/>
    <p:sldId id="1372" r:id="rId52"/>
    <p:sldId id="1356" r:id="rId53"/>
    <p:sldId id="1298" r:id="rId54"/>
    <p:sldId id="266" r:id="rId55"/>
    <p:sldId id="1208" r:id="rId56"/>
    <p:sldId id="1209" r:id="rId57"/>
    <p:sldId id="1151" r:id="rId58"/>
    <p:sldId id="1146" r:id="rId59"/>
    <p:sldId id="1112" r:id="rId60"/>
    <p:sldId id="1342" r:id="rId61"/>
    <p:sldId id="1373" r:id="rId62"/>
    <p:sldId id="1374" r:id="rId63"/>
    <p:sldId id="1375" r:id="rId64"/>
    <p:sldId id="1376" r:id="rId65"/>
    <p:sldId id="1377" r:id="rId66"/>
    <p:sldId id="1378" r:id="rId67"/>
    <p:sldId id="1299" r:id="rId68"/>
    <p:sldId id="1111" r:id="rId69"/>
    <p:sldId id="1147" r:id="rId70"/>
    <p:sldId id="1148" r:id="rId71"/>
    <p:sldId id="1195" r:id="rId72"/>
    <p:sldId id="1196" r:id="rId73"/>
    <p:sldId id="1197" r:id="rId74"/>
    <p:sldId id="1198" r:id="rId75"/>
    <p:sldId id="1149" r:id="rId76"/>
    <p:sldId id="1379" r:id="rId77"/>
    <p:sldId id="1212" r:id="rId78"/>
    <p:sldId id="1213" r:id="rId79"/>
    <p:sldId id="1210" r:id="rId80"/>
    <p:sldId id="1214" r:id="rId81"/>
    <p:sldId id="260" r:id="rId82"/>
    <p:sldId id="1349" r:id="rId83"/>
    <p:sldId id="1350" r:id="rId84"/>
    <p:sldId id="1351" r:id="rId85"/>
    <p:sldId id="1352" r:id="rId86"/>
    <p:sldId id="1348" r:id="rId87"/>
    <p:sldId id="1218" r:id="rId88"/>
    <p:sldId id="1207" r:id="rId89"/>
    <p:sldId id="268" r:id="rId90"/>
    <p:sldId id="269" r:id="rId91"/>
    <p:sldId id="270" r:id="rId92"/>
    <p:sldId id="276" r:id="rId93"/>
    <p:sldId id="271" r:id="rId94"/>
    <p:sldId id="1380" r:id="rId95"/>
    <p:sldId id="1249" r:id="rId96"/>
    <p:sldId id="1250" r:id="rId97"/>
    <p:sldId id="1087" r:id="rId98"/>
    <p:sldId id="1065" r:id="rId99"/>
    <p:sldId id="1201" r:id="rId100"/>
    <p:sldId id="1202" r:id="rId101"/>
    <p:sldId id="1251" r:id="rId102"/>
    <p:sldId id="1252" r:id="rId103"/>
    <p:sldId id="1205" r:id="rId104"/>
    <p:sldId id="1346" r:id="rId105"/>
    <p:sldId id="1347" r:id="rId106"/>
    <p:sldId id="1381" r:id="rId107"/>
    <p:sldId id="1382" r:id="rId108"/>
    <p:sldId id="1383" r:id="rId109"/>
    <p:sldId id="1384" r:id="rId110"/>
    <p:sldId id="272" r:id="rId111"/>
    <p:sldId id="274" r:id="rId112"/>
    <p:sldId id="1230" r:id="rId113"/>
    <p:sldId id="1385" r:id="rId114"/>
    <p:sldId id="1386" r:id="rId115"/>
    <p:sldId id="1183" r:id="rId116"/>
    <p:sldId id="931" r:id="rId117"/>
    <p:sldId id="1068" r:id="rId118"/>
    <p:sldId id="1267" r:id="rId119"/>
  </p:sldIdLst>
  <p:sldSz cx="12192000" cy="6858000"/>
  <p:notesSz cx="6858000" cy="9144000"/>
  <p:custDataLst>
    <p:tags r:id="rId1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 id="{F34583BB-AB0C-D041-90A0-497A64A317C3}">
          <p14:sldIdLst>
            <p14:sldId id="1387"/>
            <p14:sldId id="1185"/>
          </p14:sldIdLst>
        </p14:section>
        <p14:section name="Background" id="{AC1B32EF-B633-4B40-A178-E277390C1897}">
          <p14:sldIdLst>
            <p14:sldId id="1179"/>
            <p14:sldId id="1233"/>
            <p14:sldId id="1234"/>
            <p14:sldId id="1235"/>
            <p14:sldId id="1236"/>
            <p14:sldId id="1357"/>
            <p14:sldId id="1358"/>
            <p14:sldId id="1359"/>
            <p14:sldId id="1360"/>
            <p14:sldId id="1361"/>
            <p14:sldId id="1362"/>
            <p14:sldId id="1363"/>
            <p14:sldId id="1258"/>
            <p14:sldId id="1259"/>
            <p14:sldId id="1260"/>
            <p14:sldId id="1364"/>
            <p14:sldId id="1365"/>
            <p14:sldId id="1366"/>
            <p14:sldId id="1262"/>
            <p14:sldId id="1353"/>
            <p14:sldId id="1130"/>
            <p14:sldId id="1104"/>
            <p14:sldId id="1388"/>
            <p14:sldId id="1304"/>
            <p14:sldId id="1305"/>
            <p14:sldId id="1306"/>
            <p14:sldId id="1307"/>
            <p14:sldId id="1308"/>
            <p14:sldId id="1309"/>
            <p14:sldId id="1310"/>
            <p14:sldId id="1311"/>
            <p14:sldId id="1312"/>
            <p14:sldId id="1313"/>
            <p14:sldId id="1314"/>
            <p14:sldId id="1315"/>
            <p14:sldId id="1316"/>
            <p14:sldId id="1317"/>
            <p14:sldId id="1318"/>
            <p14:sldId id="1319"/>
          </p14:sldIdLst>
        </p14:section>
        <p14:section name="Wireless Communications" id="{B0E311F0-18C4-4DF0-9A56-80FA1922C567}">
          <p14:sldIdLst>
            <p14:sldId id="1367"/>
            <p14:sldId id="1257"/>
            <p14:sldId id="1109"/>
            <p14:sldId id="1368"/>
            <p14:sldId id="1369"/>
            <p14:sldId id="1370"/>
            <p14:sldId id="1371"/>
            <p14:sldId id="1372"/>
            <p14:sldId id="1356"/>
            <p14:sldId id="1298"/>
            <p14:sldId id="266"/>
            <p14:sldId id="1208"/>
            <p14:sldId id="1209"/>
            <p14:sldId id="1151"/>
            <p14:sldId id="1146"/>
            <p14:sldId id="1112"/>
            <p14:sldId id="1342"/>
            <p14:sldId id="1373"/>
            <p14:sldId id="1374"/>
            <p14:sldId id="1375"/>
            <p14:sldId id="1376"/>
            <p14:sldId id="1377"/>
            <p14:sldId id="1378"/>
            <p14:sldId id="1299"/>
            <p14:sldId id="1111"/>
            <p14:sldId id="1147"/>
            <p14:sldId id="1148"/>
            <p14:sldId id="1195"/>
            <p14:sldId id="1196"/>
            <p14:sldId id="1197"/>
            <p14:sldId id="1198"/>
            <p14:sldId id="1149"/>
          </p14:sldIdLst>
        </p14:section>
        <p14:section name="Sensing" id="{48A8CB4E-5C3E-4D51-8719-593968640A89}">
          <p14:sldIdLst>
            <p14:sldId id="1379"/>
            <p14:sldId id="1212"/>
            <p14:sldId id="1213"/>
            <p14:sldId id="1210"/>
            <p14:sldId id="1214"/>
            <p14:sldId id="260"/>
            <p14:sldId id="1349"/>
            <p14:sldId id="1350"/>
            <p14:sldId id="1351"/>
            <p14:sldId id="1352"/>
            <p14:sldId id="1348"/>
            <p14:sldId id="1218"/>
            <p14:sldId id="1207"/>
            <p14:sldId id="268"/>
            <p14:sldId id="269"/>
            <p14:sldId id="270"/>
            <p14:sldId id="276"/>
            <p14:sldId id="271"/>
          </p14:sldIdLst>
        </p14:section>
        <p14:section name="Implementation" id="{6C0FEA2E-9B2B-425F-923A-7844522063FD}">
          <p14:sldIdLst>
            <p14:sldId id="1380"/>
            <p14:sldId id="1249"/>
            <p14:sldId id="1250"/>
            <p14:sldId id="1087"/>
            <p14:sldId id="1065"/>
            <p14:sldId id="1201"/>
            <p14:sldId id="1202"/>
            <p14:sldId id="1251"/>
            <p14:sldId id="1252"/>
            <p14:sldId id="1205"/>
            <p14:sldId id="1346"/>
            <p14:sldId id="1347"/>
            <p14:sldId id="1381"/>
            <p14:sldId id="1382"/>
            <p14:sldId id="1383"/>
            <p14:sldId id="1384"/>
            <p14:sldId id="272"/>
            <p14:sldId id="274"/>
            <p14:sldId id="1230"/>
            <p14:sldId id="1385"/>
            <p14:sldId id="1386"/>
            <p14:sldId id="1183"/>
            <p14:sldId id="931"/>
          </p14:sldIdLst>
        </p14:section>
        <p14:section name="Future works" id="{C17404AA-3C70-42B1-8E25-E09A92E002C5}">
          <p14:sldIdLst>
            <p14:sldId id="1068"/>
            <p14:sldId id="1267"/>
          </p14:sldIdLst>
        </p14:section>
        <p14:section name="Conclusion" id="{15192CDE-3E0F-4220-BEB9-F3A373009250}">
          <p14:sldIdLst/>
        </p14:section>
        <p14:section name="End" id="{ADB545DB-EB65-A443-99AE-F43E17692F49}">
          <p14:sldIdLst/>
        </p14:section>
      </p14:sectionLst>
    </p:ext>
    <p:ext uri="{EFAFB233-063F-42B5-8137-9DF3F51BA10A}">
      <p15:sldGuideLst xmlns:p15="http://schemas.microsoft.com/office/powerpoint/2012/main">
        <p15:guide id="1" orient="horz" pos="1162" userDrawn="1">
          <p15:clr>
            <a:srgbClr val="A4A3A4"/>
          </p15:clr>
        </p15:guide>
        <p15:guide id="2" pos="474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胡 敬植" initials="胡" lastIdx="1" clrIdx="0">
    <p:extLst>
      <p:ext uri="{19B8F6BF-5375-455C-9EA6-DF929625EA0E}">
        <p15:presenceInfo xmlns:p15="http://schemas.microsoft.com/office/powerpoint/2012/main" userId="60d15a2a592b9f96" providerId="Windows Live"/>
      </p:ext>
    </p:extLst>
  </p:cmAuthor>
  <p:cmAuthor id="2" name="张浩波" initials="张浩波" lastIdx="26" clrIdx="1">
    <p:extLst>
      <p:ext uri="{19B8F6BF-5375-455C-9EA6-DF929625EA0E}">
        <p15:presenceInfo xmlns:p15="http://schemas.microsoft.com/office/powerpoint/2012/main" userId="59d03389a15c210f" providerId="Windows Live"/>
      </p:ext>
    </p:extLst>
  </p:cmAuthor>
  <p:cmAuthor id="3" name="meheeae" initials="m" lastIdx="2" clrIdx="2">
    <p:extLst>
      <p:ext uri="{19B8F6BF-5375-455C-9EA6-DF929625EA0E}">
        <p15:presenceInfo xmlns:p15="http://schemas.microsoft.com/office/powerpoint/2012/main" userId="b129c1ba40c8d8a2" providerId="Windows Live"/>
      </p:ext>
    </p:extLst>
  </p:cmAuthor>
  <p:cmAuthor id="4" name="A" initials="A" lastIdx="3" clrIdx="3">
    <p:extLst>
      <p:ext uri="{19B8F6BF-5375-455C-9EA6-DF929625EA0E}">
        <p15:presenceInfo xmlns:p15="http://schemas.microsoft.com/office/powerpoint/2012/main" userI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70C0"/>
    <a:srgbClr val="562C12"/>
    <a:srgbClr val="001C78"/>
    <a:srgbClr val="016359"/>
    <a:srgbClr val="B5A519"/>
    <a:srgbClr val="D72805"/>
    <a:srgbClr val="D40841"/>
    <a:srgbClr val="FBB8A2"/>
    <a:srgbClr val="E3B7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5" autoAdjust="0"/>
    <p:restoredTop sz="85546" autoAdjust="0"/>
  </p:normalViewPr>
  <p:slideViewPr>
    <p:cSldViewPr snapToObjects="1">
      <p:cViewPr varScale="1">
        <p:scale>
          <a:sx n="63" d="100"/>
          <a:sy n="63" d="100"/>
        </p:scale>
        <p:origin x="789" y="55"/>
      </p:cViewPr>
      <p:guideLst>
        <p:guide orient="horz" pos="1162"/>
        <p:guide pos="47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22" d="100"/>
          <a:sy n="122" d="100"/>
        </p:scale>
        <p:origin x="5072"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commentAuthors" Target="commentAuthors.xml"/><Relationship Id="rId128" Type="http://schemas.microsoft.com/office/2016/11/relationships/changesInfo" Target="changesInfos/changesInfo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125"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浩波" userId="59d03389a15c210f" providerId="LiveId" clId="{B2D73B8D-05EA-4D5E-951A-7D7A813C4D2C}"/>
    <pc:docChg chg="undo redo custSel addSld delSld modSld modSection">
      <pc:chgData name="张 浩波" userId="59d03389a15c210f" providerId="LiveId" clId="{B2D73B8D-05EA-4D5E-951A-7D7A813C4D2C}" dt="2023-05-17T02:06:54.608" v="668" actId="47"/>
      <pc:docMkLst>
        <pc:docMk/>
      </pc:docMkLst>
      <pc:sldChg chg="modSp mod">
        <pc:chgData name="张 浩波" userId="59d03389a15c210f" providerId="LiveId" clId="{B2D73B8D-05EA-4D5E-951A-7D7A813C4D2C}" dt="2023-05-16T12:18:59.885" v="20" actId="6549"/>
        <pc:sldMkLst>
          <pc:docMk/>
          <pc:sldMk cId="1784410129" sldId="260"/>
        </pc:sldMkLst>
        <pc:spChg chg="mod">
          <ac:chgData name="张 浩波" userId="59d03389a15c210f" providerId="LiveId" clId="{B2D73B8D-05EA-4D5E-951A-7D7A813C4D2C}" dt="2023-05-16T12:18:59.885" v="20" actId="6549"/>
          <ac:spMkLst>
            <pc:docMk/>
            <pc:sldMk cId="1784410129" sldId="260"/>
            <ac:spMk id="5" creationId="{CD5645D1-7C93-48C8-8B9B-4B9F4A452881}"/>
          </ac:spMkLst>
        </pc:spChg>
        <pc:spChg chg="mod">
          <ac:chgData name="张 浩波" userId="59d03389a15c210f" providerId="LiveId" clId="{B2D73B8D-05EA-4D5E-951A-7D7A813C4D2C}" dt="2023-05-16T12:18:05.989" v="16" actId="20577"/>
          <ac:spMkLst>
            <pc:docMk/>
            <pc:sldMk cId="1784410129" sldId="260"/>
            <ac:spMk id="8" creationId="{7822B668-C169-4113-9D48-49B7C017ACAA}"/>
          </ac:spMkLst>
        </pc:spChg>
      </pc:sldChg>
      <pc:sldChg chg="addSp delSp modSp mod">
        <pc:chgData name="张 浩波" userId="59d03389a15c210f" providerId="LiveId" clId="{B2D73B8D-05EA-4D5E-951A-7D7A813C4D2C}" dt="2023-05-17T01:53:57.911" v="358" actId="114"/>
        <pc:sldMkLst>
          <pc:docMk/>
          <pc:sldMk cId="3456792473" sldId="1138"/>
        </pc:sldMkLst>
        <pc:spChg chg="mod">
          <ac:chgData name="张 浩波" userId="59d03389a15c210f" providerId="LiveId" clId="{B2D73B8D-05EA-4D5E-951A-7D7A813C4D2C}" dt="2023-05-17T01:53:57.911" v="358" actId="114"/>
          <ac:spMkLst>
            <pc:docMk/>
            <pc:sldMk cId="3456792473" sldId="1138"/>
            <ac:spMk id="24" creationId="{00000000-0000-0000-0000-000000000000}"/>
          </ac:spMkLst>
        </pc:spChg>
        <pc:picChg chg="add del mod">
          <ac:chgData name="张 浩波" userId="59d03389a15c210f" providerId="LiveId" clId="{B2D73B8D-05EA-4D5E-951A-7D7A813C4D2C}" dt="2023-05-16T12:35:23.172" v="236" actId="478"/>
          <ac:picMkLst>
            <pc:docMk/>
            <pc:sldMk cId="3456792473" sldId="1138"/>
            <ac:picMk id="13" creationId="{160EA226-AD6B-4063-8EA7-5E2C1B3707B9}"/>
          </ac:picMkLst>
        </pc:picChg>
      </pc:sldChg>
      <pc:sldChg chg="del">
        <pc:chgData name="张 浩波" userId="59d03389a15c210f" providerId="LiveId" clId="{B2D73B8D-05EA-4D5E-951A-7D7A813C4D2C}" dt="2023-05-17T02:06:54.608" v="668" actId="47"/>
        <pc:sldMkLst>
          <pc:docMk/>
          <pc:sldMk cId="3226544787" sldId="1216"/>
        </pc:sldMkLst>
      </pc:sldChg>
      <pc:sldChg chg="addSp delSp modSp add mod">
        <pc:chgData name="张 浩波" userId="59d03389a15c210f" providerId="LiveId" clId="{B2D73B8D-05EA-4D5E-951A-7D7A813C4D2C}" dt="2023-05-17T02:06:27.638" v="667"/>
        <pc:sldMkLst>
          <pc:docMk/>
          <pc:sldMk cId="1933094046" sldId="1348"/>
        </pc:sldMkLst>
        <pc:spChg chg="mod">
          <ac:chgData name="张 浩波" userId="59d03389a15c210f" providerId="LiveId" clId="{B2D73B8D-05EA-4D5E-951A-7D7A813C4D2C}" dt="2023-05-17T01:54:35.253" v="369" actId="14100"/>
          <ac:spMkLst>
            <pc:docMk/>
            <pc:sldMk cId="1933094046" sldId="1348"/>
            <ac:spMk id="33" creationId="{0CE2DB98-EC00-43CB-8F4A-E4D99A8215F4}"/>
          </ac:spMkLst>
        </pc:spChg>
        <pc:spChg chg="add mod">
          <ac:chgData name="张 浩波" userId="59d03389a15c210f" providerId="LiveId" clId="{B2D73B8D-05EA-4D5E-951A-7D7A813C4D2C}" dt="2023-05-17T01:58:32.177" v="415" actId="1035"/>
          <ac:spMkLst>
            <pc:docMk/>
            <pc:sldMk cId="1933094046" sldId="1348"/>
            <ac:spMk id="35" creationId="{AF7BFBE4-4651-4A13-9DF4-B03BFB7A8A75}"/>
          </ac:spMkLst>
        </pc:spChg>
        <pc:spChg chg="add mod">
          <ac:chgData name="张 浩波" userId="59d03389a15c210f" providerId="LiveId" clId="{B2D73B8D-05EA-4D5E-951A-7D7A813C4D2C}" dt="2023-05-17T01:58:32.177" v="415" actId="1035"/>
          <ac:spMkLst>
            <pc:docMk/>
            <pc:sldMk cId="1933094046" sldId="1348"/>
            <ac:spMk id="36" creationId="{0055144D-7A49-4A0E-B888-872DD4DFAA4B}"/>
          </ac:spMkLst>
        </pc:spChg>
        <pc:spChg chg="add mod">
          <ac:chgData name="张 浩波" userId="59d03389a15c210f" providerId="LiveId" clId="{B2D73B8D-05EA-4D5E-951A-7D7A813C4D2C}" dt="2023-05-17T01:58:41.830" v="422" actId="1036"/>
          <ac:spMkLst>
            <pc:docMk/>
            <pc:sldMk cId="1933094046" sldId="1348"/>
            <ac:spMk id="38" creationId="{37656A2D-4B51-4018-9326-30F3DCFD41D8}"/>
          </ac:spMkLst>
        </pc:spChg>
        <pc:spChg chg="add mod">
          <ac:chgData name="张 浩波" userId="59d03389a15c210f" providerId="LiveId" clId="{B2D73B8D-05EA-4D5E-951A-7D7A813C4D2C}" dt="2023-05-17T01:55:24.981" v="381" actId="1076"/>
          <ac:spMkLst>
            <pc:docMk/>
            <pc:sldMk cId="1933094046" sldId="1348"/>
            <ac:spMk id="39" creationId="{1FF2E6FC-9E11-4556-A43B-C11C53A70FE0}"/>
          </ac:spMkLst>
        </pc:spChg>
        <pc:spChg chg="del">
          <ac:chgData name="张 浩波" userId="59d03389a15c210f" providerId="LiveId" clId="{B2D73B8D-05EA-4D5E-951A-7D7A813C4D2C}" dt="2023-05-17T01:54:43.130" v="370" actId="478"/>
          <ac:spMkLst>
            <pc:docMk/>
            <pc:sldMk cId="1933094046" sldId="1348"/>
            <ac:spMk id="42" creationId="{126E9263-9ED8-4D27-99A7-77D7F65328ED}"/>
          </ac:spMkLst>
        </pc:spChg>
        <pc:spChg chg="add mod">
          <ac:chgData name="张 浩波" userId="59d03389a15c210f" providerId="LiveId" clId="{B2D73B8D-05EA-4D5E-951A-7D7A813C4D2C}" dt="2023-05-17T02:05:27.160" v="613" actId="14100"/>
          <ac:spMkLst>
            <pc:docMk/>
            <pc:sldMk cId="1933094046" sldId="1348"/>
            <ac:spMk id="45" creationId="{EF856585-FBE1-4163-89B6-83578CE040CF}"/>
          </ac:spMkLst>
        </pc:spChg>
        <pc:spChg chg="add mod">
          <ac:chgData name="张 浩波" userId="59d03389a15c210f" providerId="LiveId" clId="{B2D73B8D-05EA-4D5E-951A-7D7A813C4D2C}" dt="2023-05-17T02:05:34.753" v="614" actId="1076"/>
          <ac:spMkLst>
            <pc:docMk/>
            <pc:sldMk cId="1933094046" sldId="1348"/>
            <ac:spMk id="47" creationId="{8716CEB2-F72A-4360-A717-0809E9D1B257}"/>
          </ac:spMkLst>
        </pc:spChg>
        <pc:spChg chg="add mod">
          <ac:chgData name="张 浩波" userId="59d03389a15c210f" providerId="LiveId" clId="{B2D73B8D-05EA-4D5E-951A-7D7A813C4D2C}" dt="2023-05-17T01:59:24.742" v="427" actId="1036"/>
          <ac:spMkLst>
            <pc:docMk/>
            <pc:sldMk cId="1933094046" sldId="1348"/>
            <ac:spMk id="50" creationId="{D751CFE4-3159-425A-88B5-DBF637BA371A}"/>
          </ac:spMkLst>
        </pc:spChg>
        <pc:spChg chg="add del mod">
          <ac:chgData name="张 浩波" userId="59d03389a15c210f" providerId="LiveId" clId="{B2D73B8D-05EA-4D5E-951A-7D7A813C4D2C}" dt="2023-05-17T01:58:58.954" v="423" actId="478"/>
          <ac:spMkLst>
            <pc:docMk/>
            <pc:sldMk cId="1933094046" sldId="1348"/>
            <ac:spMk id="51" creationId="{2C7DA804-280A-49D2-910B-46269E101DF7}"/>
          </ac:spMkLst>
        </pc:spChg>
        <pc:spChg chg="mod">
          <ac:chgData name="张 浩波" userId="59d03389a15c210f" providerId="LiveId" clId="{B2D73B8D-05EA-4D5E-951A-7D7A813C4D2C}" dt="2023-05-17T02:06:12.519" v="666" actId="20577"/>
          <ac:spMkLst>
            <pc:docMk/>
            <pc:sldMk cId="1933094046" sldId="1348"/>
            <ac:spMk id="53" creationId="{C8D0BE7E-94F2-450B-87AC-4DD2528BE8C2}"/>
          </ac:spMkLst>
        </pc:spChg>
        <pc:spChg chg="add del mod">
          <ac:chgData name="张 浩波" userId="59d03389a15c210f" providerId="LiveId" clId="{B2D73B8D-05EA-4D5E-951A-7D7A813C4D2C}" dt="2023-05-17T01:58:58.954" v="423" actId="478"/>
          <ac:spMkLst>
            <pc:docMk/>
            <pc:sldMk cId="1933094046" sldId="1348"/>
            <ac:spMk id="54" creationId="{EE242FF5-62D8-4854-8A12-AADB60CD5849}"/>
          </ac:spMkLst>
        </pc:spChg>
        <pc:spChg chg="add mod ord">
          <ac:chgData name="张 浩波" userId="59d03389a15c210f" providerId="LiveId" clId="{B2D73B8D-05EA-4D5E-951A-7D7A813C4D2C}" dt="2023-05-17T01:59:24.742" v="427" actId="1036"/>
          <ac:spMkLst>
            <pc:docMk/>
            <pc:sldMk cId="1933094046" sldId="1348"/>
            <ac:spMk id="55" creationId="{C2439A81-BAD1-4E35-8281-0787A94300B6}"/>
          </ac:spMkLst>
        </pc:spChg>
        <pc:spChg chg="add mod">
          <ac:chgData name="张 浩波" userId="59d03389a15c210f" providerId="LiveId" clId="{B2D73B8D-05EA-4D5E-951A-7D7A813C4D2C}" dt="2023-05-17T02:06:27.638" v="667"/>
          <ac:spMkLst>
            <pc:docMk/>
            <pc:sldMk cId="1933094046" sldId="1348"/>
            <ac:spMk id="57" creationId="{0505BBB7-348C-490B-A831-C1542309F143}"/>
          </ac:spMkLst>
        </pc:spChg>
        <pc:spChg chg="add mod">
          <ac:chgData name="张 浩波" userId="59d03389a15c210f" providerId="LiveId" clId="{B2D73B8D-05EA-4D5E-951A-7D7A813C4D2C}" dt="2023-05-17T02:06:27.638" v="667"/>
          <ac:spMkLst>
            <pc:docMk/>
            <pc:sldMk cId="1933094046" sldId="1348"/>
            <ac:spMk id="58" creationId="{3FA9D321-9096-4304-A851-6DD479973B6D}"/>
          </ac:spMkLst>
        </pc:spChg>
        <pc:spChg chg="mod">
          <ac:chgData name="张 浩波" userId="59d03389a15c210f" providerId="LiveId" clId="{B2D73B8D-05EA-4D5E-951A-7D7A813C4D2C}" dt="2023-05-17T01:57:10.564" v="407" actId="20577"/>
          <ac:spMkLst>
            <pc:docMk/>
            <pc:sldMk cId="1933094046" sldId="1348"/>
            <ac:spMk id="60" creationId="{4C69CDF6-3A6B-4457-A409-3D5018EAAE26}"/>
          </ac:spMkLst>
        </pc:spChg>
        <pc:spChg chg="mod">
          <ac:chgData name="张 浩波" userId="59d03389a15c210f" providerId="LiveId" clId="{B2D73B8D-05EA-4D5E-951A-7D7A813C4D2C}" dt="2023-05-16T12:27:01.356" v="71" actId="20577"/>
          <ac:spMkLst>
            <pc:docMk/>
            <pc:sldMk cId="1933094046" sldId="1348"/>
            <ac:spMk id="91" creationId="{5567A776-3B76-479D-9C90-14D64AE0CEC3}"/>
          </ac:spMkLst>
        </pc:spChg>
        <pc:spChg chg="mod">
          <ac:chgData name="张 浩波" userId="59d03389a15c210f" providerId="LiveId" clId="{B2D73B8D-05EA-4D5E-951A-7D7A813C4D2C}" dt="2023-05-16T12:31:31.124" v="140" actId="20577"/>
          <ac:spMkLst>
            <pc:docMk/>
            <pc:sldMk cId="1933094046" sldId="1348"/>
            <ac:spMk id="92" creationId="{4A20A994-A368-4C3B-A63A-F01634B85875}"/>
          </ac:spMkLst>
        </pc:spChg>
        <pc:spChg chg="mod">
          <ac:chgData name="张 浩波" userId="59d03389a15c210f" providerId="LiveId" clId="{B2D73B8D-05EA-4D5E-951A-7D7A813C4D2C}" dt="2023-05-16T12:27:01.356" v="71" actId="20577"/>
          <ac:spMkLst>
            <pc:docMk/>
            <pc:sldMk cId="1933094046" sldId="1348"/>
            <ac:spMk id="98" creationId="{82F8FB23-D995-494F-BAB9-363AC8F657A2}"/>
          </ac:spMkLst>
        </pc:spChg>
        <pc:spChg chg="mod">
          <ac:chgData name="张 浩波" userId="59d03389a15c210f" providerId="LiveId" clId="{B2D73B8D-05EA-4D5E-951A-7D7A813C4D2C}" dt="2023-05-16T12:26:08.723" v="50" actId="20577"/>
          <ac:spMkLst>
            <pc:docMk/>
            <pc:sldMk cId="1933094046" sldId="1348"/>
            <ac:spMk id="199" creationId="{C71932D5-43EF-9D4F-A941-BD7C6AF6432F}"/>
          </ac:spMkLst>
        </pc:spChg>
        <pc:grpChg chg="del">
          <ac:chgData name="张 浩波" userId="59d03389a15c210f" providerId="LiveId" clId="{B2D73B8D-05EA-4D5E-951A-7D7A813C4D2C}" dt="2023-05-16T12:32:34.576" v="178" actId="478"/>
          <ac:grpSpMkLst>
            <pc:docMk/>
            <pc:sldMk cId="1933094046" sldId="1348"/>
            <ac:grpSpMk id="52" creationId="{406D743D-727D-4A1D-946E-8D37DBA7347C}"/>
          </ac:grpSpMkLst>
        </pc:grpChg>
        <pc:grpChg chg="mod">
          <ac:chgData name="张 浩波" userId="59d03389a15c210f" providerId="LiveId" clId="{B2D73B8D-05EA-4D5E-951A-7D7A813C4D2C}" dt="2023-05-16T12:27:01.356" v="71" actId="20577"/>
          <ac:grpSpMkLst>
            <pc:docMk/>
            <pc:sldMk cId="1933094046" sldId="1348"/>
            <ac:grpSpMk id="88" creationId="{DADD12E3-3E86-4EC6-BC9D-3380A8D6F962}"/>
          </ac:grpSpMkLst>
        </pc:grpChg>
        <pc:grpChg chg="mod">
          <ac:chgData name="张 浩波" userId="59d03389a15c210f" providerId="LiveId" clId="{B2D73B8D-05EA-4D5E-951A-7D7A813C4D2C}" dt="2023-05-16T12:27:01.356" v="71" actId="20577"/>
          <ac:grpSpMkLst>
            <pc:docMk/>
            <pc:sldMk cId="1933094046" sldId="1348"/>
            <ac:grpSpMk id="89" creationId="{A8E1C155-295A-4F2D-8731-8E8122AEE98C}"/>
          </ac:grpSpMkLst>
        </pc:grpChg>
        <pc:grpChg chg="del">
          <ac:chgData name="张 浩波" userId="59d03389a15c210f" providerId="LiveId" clId="{B2D73B8D-05EA-4D5E-951A-7D7A813C4D2C}" dt="2023-05-16T12:32:27.446" v="177" actId="478"/>
          <ac:grpSpMkLst>
            <pc:docMk/>
            <pc:sldMk cId="1933094046" sldId="1348"/>
            <ac:grpSpMk id="99" creationId="{062188CF-DA5B-4E8E-8A25-75CE4552E576}"/>
          </ac:grpSpMkLst>
        </pc:grpChg>
        <pc:picChg chg="mod ord">
          <ac:chgData name="张 浩波" userId="59d03389a15c210f" providerId="LiveId" clId="{B2D73B8D-05EA-4D5E-951A-7D7A813C4D2C}" dt="2023-05-17T02:05:11.010" v="609" actId="1076"/>
          <ac:picMkLst>
            <pc:docMk/>
            <pc:sldMk cId="1933094046" sldId="1348"/>
            <ac:picMk id="3" creationId="{1334C19A-EAF9-49E4-A3C7-37E8375E1996}"/>
          </ac:picMkLst>
        </pc:picChg>
        <pc:picChg chg="mod ord">
          <ac:chgData name="张 浩波" userId="59d03389a15c210f" providerId="LiveId" clId="{B2D73B8D-05EA-4D5E-951A-7D7A813C4D2C}" dt="2023-05-17T02:05:05.737" v="608" actId="1076"/>
          <ac:picMkLst>
            <pc:docMk/>
            <pc:sldMk cId="1933094046" sldId="1348"/>
            <ac:picMk id="5" creationId="{029CA6FE-61F4-4DFB-959D-9718D993FC17}"/>
          </ac:picMkLst>
        </pc:picChg>
        <pc:picChg chg="add del mod">
          <ac:chgData name="张 浩波" userId="59d03389a15c210f" providerId="LiveId" clId="{B2D73B8D-05EA-4D5E-951A-7D7A813C4D2C}" dt="2023-05-17T01:56:16.937" v="385" actId="478"/>
          <ac:picMkLst>
            <pc:docMk/>
            <pc:sldMk cId="1933094046" sldId="1348"/>
            <ac:picMk id="34" creationId="{FDA72561-5F8D-4430-BBE5-28F22D99B0FD}"/>
          </ac:picMkLst>
        </pc:picChg>
        <pc:picChg chg="add mod">
          <ac:chgData name="张 浩波" userId="59d03389a15c210f" providerId="LiveId" clId="{B2D73B8D-05EA-4D5E-951A-7D7A813C4D2C}" dt="2023-05-17T01:58:41.830" v="422" actId="1036"/>
          <ac:picMkLst>
            <pc:docMk/>
            <pc:sldMk cId="1933094046" sldId="1348"/>
            <ac:picMk id="37" creationId="{DE6C9302-27D8-478D-AF7C-0E7203D56E3C}"/>
          </ac:picMkLst>
        </pc:picChg>
        <pc:picChg chg="add mod">
          <ac:chgData name="张 浩波" userId="59d03389a15c210f" providerId="LiveId" clId="{B2D73B8D-05EA-4D5E-951A-7D7A813C4D2C}" dt="2023-05-17T02:05:14.920" v="610" actId="1076"/>
          <ac:picMkLst>
            <pc:docMk/>
            <pc:sldMk cId="1933094046" sldId="1348"/>
            <ac:picMk id="40" creationId="{CECC5991-6AA2-4B33-818B-5E3361359F18}"/>
          </ac:picMkLst>
        </pc:picChg>
        <pc:picChg chg="add del mod">
          <ac:chgData name="张 浩波" userId="59d03389a15c210f" providerId="LiveId" clId="{B2D73B8D-05EA-4D5E-951A-7D7A813C4D2C}" dt="2023-05-17T02:04:55.537" v="605" actId="478"/>
          <ac:picMkLst>
            <pc:docMk/>
            <pc:sldMk cId="1933094046" sldId="1348"/>
            <ac:picMk id="43" creationId="{59018749-2D7B-4312-A251-78C3B442A4B8}"/>
          </ac:picMkLst>
        </pc:picChg>
        <pc:picChg chg="add mod">
          <ac:chgData name="张 浩波" userId="59d03389a15c210f" providerId="LiveId" clId="{B2D73B8D-05EA-4D5E-951A-7D7A813C4D2C}" dt="2023-05-17T02:05:21.559" v="612" actId="1076"/>
          <ac:picMkLst>
            <pc:docMk/>
            <pc:sldMk cId="1933094046" sldId="1348"/>
            <ac:picMk id="44" creationId="{D440FBE2-8D42-4EA1-96D6-D2A6BD84FBEA}"/>
          </ac:picMkLst>
        </pc:picChg>
        <pc:picChg chg="add del mod">
          <ac:chgData name="张 浩波" userId="59d03389a15c210f" providerId="LiveId" clId="{B2D73B8D-05EA-4D5E-951A-7D7A813C4D2C}" dt="2023-05-17T02:04:20.689" v="584" actId="478"/>
          <ac:picMkLst>
            <pc:docMk/>
            <pc:sldMk cId="1933094046" sldId="1348"/>
            <ac:picMk id="46" creationId="{9E9B111A-44C9-4BA2-AAAB-3FD3E1FE3237}"/>
          </ac:picMkLst>
        </pc:picChg>
        <pc:picChg chg="add del mod">
          <ac:chgData name="张 浩波" userId="59d03389a15c210f" providerId="LiveId" clId="{B2D73B8D-05EA-4D5E-951A-7D7A813C4D2C}" dt="2023-05-17T01:58:58.954" v="423" actId="478"/>
          <ac:picMkLst>
            <pc:docMk/>
            <pc:sldMk cId="1933094046" sldId="1348"/>
            <ac:picMk id="49" creationId="{96C42F0C-A34E-4C64-8E62-867C9C0626DB}"/>
          </ac:picMkLst>
        </pc:picChg>
        <pc:picChg chg="add mod">
          <ac:chgData name="张 浩波" userId="59d03389a15c210f" providerId="LiveId" clId="{B2D73B8D-05EA-4D5E-951A-7D7A813C4D2C}" dt="2023-05-17T02:06:27.638" v="667"/>
          <ac:picMkLst>
            <pc:docMk/>
            <pc:sldMk cId="1933094046" sldId="1348"/>
            <ac:picMk id="56" creationId="{F839125F-B7DA-4CF0-AC01-5D311A8EF47D}"/>
          </ac:picMkLst>
        </pc:picChg>
        <pc:cxnChg chg="add mod">
          <ac:chgData name="张 浩波" userId="59d03389a15c210f" providerId="LiveId" clId="{B2D73B8D-05EA-4D5E-951A-7D7A813C4D2C}" dt="2023-05-17T02:05:41.315" v="616" actId="14100"/>
          <ac:cxnSpMkLst>
            <pc:docMk/>
            <pc:sldMk cId="1933094046" sldId="1348"/>
            <ac:cxnSpMk id="48" creationId="{465550C2-7112-4DD9-8D0B-A630B93B7FB0}"/>
          </ac:cxnSpMkLst>
        </pc:cxnChg>
        <pc:cxnChg chg="mod">
          <ac:chgData name="张 浩波" userId="59d03389a15c210f" providerId="LiveId" clId="{B2D73B8D-05EA-4D5E-951A-7D7A813C4D2C}" dt="2023-05-16T12:32:34.576" v="178" actId="478"/>
          <ac:cxnSpMkLst>
            <pc:docMk/>
            <pc:sldMk cId="1933094046" sldId="1348"/>
            <ac:cxnSpMk id="79" creationId="{25E1A77E-79FF-4435-A634-B9EC8D6B6B38}"/>
          </ac:cxnSpMkLst>
        </pc:cxnChg>
        <pc:cxnChg chg="mod">
          <ac:chgData name="张 浩波" userId="59d03389a15c210f" providerId="LiveId" clId="{B2D73B8D-05EA-4D5E-951A-7D7A813C4D2C}" dt="2023-05-16T12:32:34.576" v="178" actId="478"/>
          <ac:cxnSpMkLst>
            <pc:docMk/>
            <pc:sldMk cId="1933094046" sldId="1348"/>
            <ac:cxnSpMk id="80" creationId="{42A660C5-44A8-4599-B894-65CF73D15789}"/>
          </ac:cxnSpMkLst>
        </pc:cxnChg>
        <pc:cxnChg chg="mod">
          <ac:chgData name="张 浩波" userId="59d03389a15c210f" providerId="LiveId" clId="{B2D73B8D-05EA-4D5E-951A-7D7A813C4D2C}" dt="2023-05-16T12:32:34.576" v="178" actId="478"/>
          <ac:cxnSpMkLst>
            <pc:docMk/>
            <pc:sldMk cId="1933094046" sldId="1348"/>
            <ac:cxnSpMk id="81" creationId="{8C0D1D0B-91C8-4FA7-B46F-6CF751401496}"/>
          </ac:cxnSpMkLst>
        </pc:cxnChg>
        <pc:cxnChg chg="mod">
          <ac:chgData name="张 浩波" userId="59d03389a15c210f" providerId="LiveId" clId="{B2D73B8D-05EA-4D5E-951A-7D7A813C4D2C}" dt="2023-05-16T12:32:34.576" v="178" actId="478"/>
          <ac:cxnSpMkLst>
            <pc:docMk/>
            <pc:sldMk cId="1933094046" sldId="1348"/>
            <ac:cxnSpMk id="82" creationId="{97B8A856-1B35-49F5-878B-0D5006CC80D0}"/>
          </ac:cxnSpMkLst>
        </pc:cxnChg>
        <pc:cxnChg chg="mod">
          <ac:chgData name="张 浩波" userId="59d03389a15c210f" providerId="LiveId" clId="{B2D73B8D-05EA-4D5E-951A-7D7A813C4D2C}" dt="2023-05-16T12:32:34.576" v="178" actId="478"/>
          <ac:cxnSpMkLst>
            <pc:docMk/>
            <pc:sldMk cId="1933094046" sldId="1348"/>
            <ac:cxnSpMk id="86" creationId="{C788CC97-C53C-4D9D-ADD2-D83ED6631229}"/>
          </ac:cxnSpMkLst>
        </pc:cxnChg>
        <pc:cxnChg chg="mod">
          <ac:chgData name="张 浩波" userId="59d03389a15c210f" providerId="LiveId" clId="{B2D73B8D-05EA-4D5E-951A-7D7A813C4D2C}" dt="2023-05-16T12:27:01.356" v="71" actId="20577"/>
          <ac:cxnSpMkLst>
            <pc:docMk/>
            <pc:sldMk cId="1933094046" sldId="1348"/>
            <ac:cxnSpMk id="97" creationId="{662EB16E-96F9-472C-A823-AB6B6672A8F6}"/>
          </ac:cxnSpMkLst>
        </pc:cxnChg>
      </pc:sldChg>
      <pc:sldChg chg="delSp modSp add del mod">
        <pc:chgData name="张 浩波" userId="59d03389a15c210f" providerId="LiveId" clId="{B2D73B8D-05EA-4D5E-951A-7D7A813C4D2C}" dt="2023-05-16T12:26:01.679" v="48" actId="47"/>
        <pc:sldMkLst>
          <pc:docMk/>
          <pc:sldMk cId="3704699605" sldId="1348"/>
        </pc:sldMkLst>
        <pc:spChg chg="del">
          <ac:chgData name="张 浩波" userId="59d03389a15c210f" providerId="LiveId" clId="{B2D73B8D-05EA-4D5E-951A-7D7A813C4D2C}" dt="2023-05-16T12:24:43.605" v="32" actId="478"/>
          <ac:spMkLst>
            <pc:docMk/>
            <pc:sldMk cId="3704699605" sldId="1348"/>
            <ac:spMk id="33" creationId="{0CE2DB98-EC00-43CB-8F4A-E4D99A8215F4}"/>
          </ac:spMkLst>
        </pc:spChg>
        <pc:spChg chg="mod">
          <ac:chgData name="张 浩波" userId="59d03389a15c210f" providerId="LiveId" clId="{B2D73B8D-05EA-4D5E-951A-7D7A813C4D2C}" dt="2023-05-16T12:25:26.936" v="47" actId="14100"/>
          <ac:spMkLst>
            <pc:docMk/>
            <pc:sldMk cId="3704699605" sldId="1348"/>
            <ac:spMk id="53" creationId="{C8D0BE7E-94F2-450B-87AC-4DD2528BE8C2}"/>
          </ac:spMkLst>
        </pc:spChg>
        <pc:spChg chg="del">
          <ac:chgData name="张 浩波" userId="59d03389a15c210f" providerId="LiveId" clId="{B2D73B8D-05EA-4D5E-951A-7D7A813C4D2C}" dt="2023-05-16T12:24:43.605" v="32" actId="478"/>
          <ac:spMkLst>
            <pc:docMk/>
            <pc:sldMk cId="3704699605" sldId="1348"/>
            <ac:spMk id="60" creationId="{4C69CDF6-3A6B-4457-A409-3D5018EAAE26}"/>
          </ac:spMkLst>
        </pc:spChg>
        <pc:spChg chg="mod">
          <ac:chgData name="张 浩波" userId="59d03389a15c210f" providerId="LiveId" clId="{B2D73B8D-05EA-4D5E-951A-7D7A813C4D2C}" dt="2023-05-16T12:24:24.086" v="31" actId="20577"/>
          <ac:spMkLst>
            <pc:docMk/>
            <pc:sldMk cId="3704699605" sldId="1348"/>
            <ac:spMk id="199" creationId="{C71932D5-43EF-9D4F-A941-BD7C6AF6432F}"/>
          </ac:spMkLst>
        </pc:spChg>
        <pc:grpChg chg="del">
          <ac:chgData name="张 浩波" userId="59d03389a15c210f" providerId="LiveId" clId="{B2D73B8D-05EA-4D5E-951A-7D7A813C4D2C}" dt="2023-05-16T12:24:47.917" v="33" actId="478"/>
          <ac:grpSpMkLst>
            <pc:docMk/>
            <pc:sldMk cId="3704699605" sldId="1348"/>
            <ac:grpSpMk id="88" creationId="{DADD12E3-3E86-4EC6-BC9D-3380A8D6F962}"/>
          </ac:grpSpMkLst>
        </pc:grpChg>
      </pc:sldChg>
    </pc:docChg>
  </pc:docChgLst>
  <pc:docChgLst>
    <pc:chgData name="张 浩波" userId="59d03389a15c210f" providerId="LiveId" clId="{1AA4E8FB-4536-4830-AF02-81756F0F1748}"/>
    <pc:docChg chg="undo custSel addSld modSld">
      <pc:chgData name="张 浩波" userId="59d03389a15c210f" providerId="LiveId" clId="{1AA4E8FB-4536-4830-AF02-81756F0F1748}" dt="2023-05-17T06:47:39.191" v="418" actId="207"/>
      <pc:docMkLst>
        <pc:docMk/>
      </pc:docMkLst>
      <pc:sldChg chg="addSp delSp modSp mod">
        <pc:chgData name="张 浩波" userId="59d03389a15c210f" providerId="LiveId" clId="{1AA4E8FB-4536-4830-AF02-81756F0F1748}" dt="2023-05-17T06:47:39.191" v="418" actId="207"/>
        <pc:sldMkLst>
          <pc:docMk/>
          <pc:sldMk cId="3999260278" sldId="271"/>
        </pc:sldMkLst>
        <pc:spChg chg="add del mod">
          <ac:chgData name="张 浩波" userId="59d03389a15c210f" providerId="LiveId" clId="{1AA4E8FB-4536-4830-AF02-81756F0F1748}" dt="2023-05-17T06:45:36.329" v="296" actId="478"/>
          <ac:spMkLst>
            <pc:docMk/>
            <pc:sldMk cId="3999260278" sldId="271"/>
            <ac:spMk id="4" creationId="{18922B8C-2884-4782-9F6E-C8AA47D6A68F}"/>
          </ac:spMkLst>
        </pc:spChg>
        <pc:spChg chg="mod">
          <ac:chgData name="张 浩波" userId="59d03389a15c210f" providerId="LiveId" clId="{1AA4E8FB-4536-4830-AF02-81756F0F1748}" dt="2023-05-17T06:47:39.191" v="418" actId="207"/>
          <ac:spMkLst>
            <pc:docMk/>
            <pc:sldMk cId="3999260278" sldId="271"/>
            <ac:spMk id="10" creationId="{41FFB790-9A14-451E-8971-239CE35328F0}"/>
          </ac:spMkLst>
        </pc:spChg>
        <pc:picChg chg="add mod ord">
          <ac:chgData name="张 浩波" userId="59d03389a15c210f" providerId="LiveId" clId="{1AA4E8FB-4536-4830-AF02-81756F0F1748}" dt="2023-05-17T06:44:44.849" v="269" actId="167"/>
          <ac:picMkLst>
            <pc:docMk/>
            <pc:sldMk cId="3999260278" sldId="271"/>
            <ac:picMk id="3" creationId="{C9536B54-5BFD-4040-A8A9-48CE65A8269F}"/>
          </ac:picMkLst>
        </pc:picChg>
        <pc:picChg chg="mod ord">
          <ac:chgData name="张 浩波" userId="59d03389a15c210f" providerId="LiveId" clId="{1AA4E8FB-4536-4830-AF02-81756F0F1748}" dt="2023-05-17T06:44:44.849" v="269" actId="167"/>
          <ac:picMkLst>
            <pc:docMk/>
            <pc:sldMk cId="3999260278" sldId="271"/>
            <ac:picMk id="8" creationId="{C6CE3BDA-BD9F-42E5-A95F-BDEED871CEDE}"/>
          </ac:picMkLst>
        </pc:picChg>
        <pc:picChg chg="del">
          <ac:chgData name="张 浩波" userId="59d03389a15c210f" providerId="LiveId" clId="{1AA4E8FB-4536-4830-AF02-81756F0F1748}" dt="2023-05-17T02:52:52.093" v="9" actId="478"/>
          <ac:picMkLst>
            <pc:docMk/>
            <pc:sldMk cId="3999260278" sldId="271"/>
            <ac:picMk id="9" creationId="{45A6D225-43F9-46D0-8ACC-1AE0732AE154}"/>
          </ac:picMkLst>
        </pc:picChg>
      </pc:sldChg>
      <pc:sldChg chg="addSp delSp modSp add mod">
        <pc:chgData name="张 浩波" userId="59d03389a15c210f" providerId="LiveId" clId="{1AA4E8FB-4536-4830-AF02-81756F0F1748}" dt="2023-05-17T06:43:26.178" v="170" actId="20577"/>
        <pc:sldMkLst>
          <pc:docMk/>
          <pc:sldMk cId="1894228648" sldId="276"/>
        </pc:sldMkLst>
        <pc:spChg chg="mod">
          <ac:chgData name="张 浩波" userId="59d03389a15c210f" providerId="LiveId" clId="{1AA4E8FB-4536-4830-AF02-81756F0F1748}" dt="2023-05-17T06:43:26.178" v="170" actId="20577"/>
          <ac:spMkLst>
            <pc:docMk/>
            <pc:sldMk cId="1894228648" sldId="276"/>
            <ac:spMk id="24" creationId="{00000000-0000-0000-0000-000000000000}"/>
          </ac:spMkLst>
        </pc:spChg>
        <pc:spChg chg="add mod">
          <ac:chgData name="张 浩波" userId="59d03389a15c210f" providerId="LiveId" clId="{1AA4E8FB-4536-4830-AF02-81756F0F1748}" dt="2023-05-17T06:42:44.860" v="133" actId="1076"/>
          <ac:spMkLst>
            <pc:docMk/>
            <pc:sldMk cId="1894228648" sldId="276"/>
            <ac:spMk id="77" creationId="{5B30FFF7-DE93-4EC0-A15A-906BB852A375}"/>
          </ac:spMkLst>
        </pc:spChg>
        <pc:spChg chg="mod">
          <ac:chgData name="张 浩波" userId="59d03389a15c210f" providerId="LiveId" clId="{1AA4E8FB-4536-4830-AF02-81756F0F1748}" dt="2023-05-17T06:41:58.315" v="115" actId="1035"/>
          <ac:spMkLst>
            <pc:docMk/>
            <pc:sldMk cId="1894228648" sldId="276"/>
            <ac:spMk id="79" creationId="{0089F401-32F4-4509-8224-3AC8AC09461A}"/>
          </ac:spMkLst>
        </pc:spChg>
        <pc:spChg chg="mod">
          <ac:chgData name="张 浩波" userId="59d03389a15c210f" providerId="LiveId" clId="{1AA4E8FB-4536-4830-AF02-81756F0F1748}" dt="2023-05-17T06:41:42.318" v="100" actId="1037"/>
          <ac:spMkLst>
            <pc:docMk/>
            <pc:sldMk cId="1894228648" sldId="276"/>
            <ac:spMk id="81" creationId="{28595B03-C1FD-44DB-9850-DB8967CA0F24}"/>
          </ac:spMkLst>
        </pc:spChg>
        <pc:spChg chg="add del mod ord">
          <ac:chgData name="张 浩波" userId="59d03389a15c210f" providerId="LiveId" clId="{1AA4E8FB-4536-4830-AF02-81756F0F1748}" dt="2023-05-17T06:42:59.822" v="134" actId="167"/>
          <ac:spMkLst>
            <pc:docMk/>
            <pc:sldMk cId="1894228648" sldId="276"/>
            <ac:spMk id="82" creationId="{3A1CF4D8-43BA-4BE8-9B45-FB7D841CDC30}"/>
          </ac:spMkLst>
        </pc:spChg>
        <pc:cxnChg chg="add mod">
          <ac:chgData name="张 浩波" userId="59d03389a15c210f" providerId="LiveId" clId="{1AA4E8FB-4536-4830-AF02-81756F0F1748}" dt="2023-05-17T06:42:41.607" v="132" actId="14100"/>
          <ac:cxnSpMkLst>
            <pc:docMk/>
            <pc:sldMk cId="1894228648" sldId="276"/>
            <ac:cxnSpMk id="78" creationId="{21D64D52-4AA0-484F-9C8E-7A654DF7DC6D}"/>
          </ac:cxnSpMkLst>
        </pc:cxnChg>
        <pc:cxnChg chg="mod">
          <ac:chgData name="张 浩波" userId="59d03389a15c210f" providerId="LiveId" clId="{1AA4E8FB-4536-4830-AF02-81756F0F1748}" dt="2023-05-17T06:42:04.594" v="116" actId="14100"/>
          <ac:cxnSpMkLst>
            <pc:docMk/>
            <pc:sldMk cId="1894228648" sldId="276"/>
            <ac:cxnSpMk id="80" creationId="{755671E5-048B-4319-8A42-98B1A761A1EE}"/>
          </ac:cxnSpMkLst>
        </pc:cxnChg>
        <pc:cxnChg chg="mod">
          <ac:chgData name="张 浩波" userId="59d03389a15c210f" providerId="LiveId" clId="{1AA4E8FB-4536-4830-AF02-81756F0F1748}" dt="2023-05-17T06:41:33.602" v="84" actId="14100"/>
          <ac:cxnSpMkLst>
            <pc:docMk/>
            <pc:sldMk cId="1894228648" sldId="276"/>
            <ac:cxnSpMk id="83" creationId="{532C6D35-29C8-45DC-836D-EB0104E4CAF3}"/>
          </ac:cxnSpMkLst>
        </pc:cxnChg>
        <pc:cxnChg chg="mod">
          <ac:chgData name="张 浩波" userId="59d03389a15c210f" providerId="LiveId" clId="{1AA4E8FB-4536-4830-AF02-81756F0F1748}" dt="2023-05-17T06:41:42.318" v="100" actId="1037"/>
          <ac:cxnSpMkLst>
            <pc:docMk/>
            <pc:sldMk cId="1894228648" sldId="276"/>
            <ac:cxnSpMk id="86" creationId="{21E41DFB-B1D3-4011-868C-94FCD6C2DA9D}"/>
          </ac:cxnSpMkLst>
        </pc:cxnChg>
      </pc:sldChg>
    </pc:docChg>
  </pc:docChgLst>
  <pc:docChgLst>
    <pc:chgData name="张 浩波" userId="59d03389a15c210f" providerId="LiveId" clId="{E4DE19AB-4B00-4C6F-A9C3-D223F0925795}"/>
    <pc:docChg chg="custSel addSld delSld modSld modSection">
      <pc:chgData name="张 浩波" userId="59d03389a15c210f" providerId="LiveId" clId="{E4DE19AB-4B00-4C6F-A9C3-D223F0925795}" dt="2023-05-17T08:28:20.309" v="141" actId="1037"/>
      <pc:docMkLst>
        <pc:docMk/>
      </pc:docMkLst>
      <pc:sldChg chg="del">
        <pc:chgData name="张 浩波" userId="59d03389a15c210f" providerId="LiveId" clId="{E4DE19AB-4B00-4C6F-A9C3-D223F0925795}" dt="2023-05-17T08:18:10.309" v="2" actId="47"/>
        <pc:sldMkLst>
          <pc:docMk/>
          <pc:sldMk cId="3456792473" sldId="1138"/>
        </pc:sldMkLst>
      </pc:sldChg>
      <pc:sldChg chg="del">
        <pc:chgData name="张 浩波" userId="59d03389a15c210f" providerId="LiveId" clId="{E4DE19AB-4B00-4C6F-A9C3-D223F0925795}" dt="2023-05-17T08:18:06.794" v="1" actId="47"/>
        <pc:sldMkLst>
          <pc:docMk/>
          <pc:sldMk cId="4251651981" sldId="1215"/>
        </pc:sldMkLst>
      </pc:sldChg>
      <pc:sldChg chg="add del">
        <pc:chgData name="张 浩波" userId="59d03389a15c210f" providerId="LiveId" clId="{E4DE19AB-4B00-4C6F-A9C3-D223F0925795}" dt="2023-05-17T08:18:34.259" v="4"/>
        <pc:sldMkLst>
          <pc:docMk/>
          <pc:sldMk cId="1727130035" sldId="1218"/>
        </pc:sldMkLst>
      </pc:sldChg>
      <pc:sldChg chg="addSp delSp modSp mod">
        <pc:chgData name="张 浩波" userId="59d03389a15c210f" providerId="LiveId" clId="{E4DE19AB-4B00-4C6F-A9C3-D223F0925795}" dt="2023-05-17T08:28:20.309" v="141" actId="1037"/>
        <pc:sldMkLst>
          <pc:docMk/>
          <pc:sldMk cId="1933094046" sldId="1348"/>
        </pc:sldMkLst>
        <pc:spChg chg="add mod">
          <ac:chgData name="张 浩波" userId="59d03389a15c210f" providerId="LiveId" clId="{E4DE19AB-4B00-4C6F-A9C3-D223F0925795}" dt="2023-05-17T08:19:34.691" v="9" actId="2711"/>
          <ac:spMkLst>
            <pc:docMk/>
            <pc:sldMk cId="1933094046" sldId="1348"/>
            <ac:spMk id="30" creationId="{D304946C-4315-401B-8A3E-FB05B87DFE06}"/>
          </ac:spMkLst>
        </pc:spChg>
        <pc:spChg chg="add mod">
          <ac:chgData name="张 浩波" userId="59d03389a15c210f" providerId="LiveId" clId="{E4DE19AB-4B00-4C6F-A9C3-D223F0925795}" dt="2023-05-17T08:19:23.366" v="8" actId="1076"/>
          <ac:spMkLst>
            <pc:docMk/>
            <pc:sldMk cId="1933094046" sldId="1348"/>
            <ac:spMk id="32" creationId="{E197F8DB-DBB3-4BD8-B43D-524584CC2699}"/>
          </ac:spMkLst>
        </pc:spChg>
        <pc:spChg chg="del">
          <ac:chgData name="张 浩波" userId="59d03389a15c210f" providerId="LiveId" clId="{E4DE19AB-4B00-4C6F-A9C3-D223F0925795}" dt="2023-05-17T08:19:16.354" v="5" actId="478"/>
          <ac:spMkLst>
            <pc:docMk/>
            <pc:sldMk cId="1933094046" sldId="1348"/>
            <ac:spMk id="33" creationId="{0CE2DB98-EC00-43CB-8F4A-E4D99A8215F4}"/>
          </ac:spMkLst>
        </pc:spChg>
        <pc:spChg chg="add mod">
          <ac:chgData name="张 浩波" userId="59d03389a15c210f" providerId="LiveId" clId="{E4DE19AB-4B00-4C6F-A9C3-D223F0925795}" dt="2023-05-17T08:19:23.366" v="8" actId="1076"/>
          <ac:spMkLst>
            <pc:docMk/>
            <pc:sldMk cId="1933094046" sldId="1348"/>
            <ac:spMk id="34" creationId="{4825E8BE-653C-4387-9348-70613DD39BB1}"/>
          </ac:spMkLst>
        </pc:spChg>
        <pc:spChg chg="del">
          <ac:chgData name="张 浩波" userId="59d03389a15c210f" providerId="LiveId" clId="{E4DE19AB-4B00-4C6F-A9C3-D223F0925795}" dt="2023-05-17T08:19:16.354" v="5" actId="478"/>
          <ac:spMkLst>
            <pc:docMk/>
            <pc:sldMk cId="1933094046" sldId="1348"/>
            <ac:spMk id="35" creationId="{AF7BFBE4-4651-4A13-9DF4-B03BFB7A8A75}"/>
          </ac:spMkLst>
        </pc:spChg>
        <pc:spChg chg="del">
          <ac:chgData name="张 浩波" userId="59d03389a15c210f" providerId="LiveId" clId="{E4DE19AB-4B00-4C6F-A9C3-D223F0925795}" dt="2023-05-17T08:19:16.354" v="5" actId="478"/>
          <ac:spMkLst>
            <pc:docMk/>
            <pc:sldMk cId="1933094046" sldId="1348"/>
            <ac:spMk id="36" creationId="{0055144D-7A49-4A0E-B888-872DD4DFAA4B}"/>
          </ac:spMkLst>
        </pc:spChg>
        <pc:spChg chg="del">
          <ac:chgData name="张 浩波" userId="59d03389a15c210f" providerId="LiveId" clId="{E4DE19AB-4B00-4C6F-A9C3-D223F0925795}" dt="2023-05-17T08:19:16.354" v="5" actId="478"/>
          <ac:spMkLst>
            <pc:docMk/>
            <pc:sldMk cId="1933094046" sldId="1348"/>
            <ac:spMk id="38" creationId="{37656A2D-4B51-4018-9326-30F3DCFD41D8}"/>
          </ac:spMkLst>
        </pc:spChg>
        <pc:spChg chg="del">
          <ac:chgData name="张 浩波" userId="59d03389a15c210f" providerId="LiveId" clId="{E4DE19AB-4B00-4C6F-A9C3-D223F0925795}" dt="2023-05-17T08:19:16.354" v="5" actId="478"/>
          <ac:spMkLst>
            <pc:docMk/>
            <pc:sldMk cId="1933094046" sldId="1348"/>
            <ac:spMk id="39" creationId="{1FF2E6FC-9E11-4556-A43B-C11C53A70FE0}"/>
          </ac:spMkLst>
        </pc:spChg>
        <pc:spChg chg="add mod">
          <ac:chgData name="张 浩波" userId="59d03389a15c210f" providerId="LiveId" clId="{E4DE19AB-4B00-4C6F-A9C3-D223F0925795}" dt="2023-05-17T08:19:23.366" v="8" actId="1076"/>
          <ac:spMkLst>
            <pc:docMk/>
            <pc:sldMk cId="1933094046" sldId="1348"/>
            <ac:spMk id="43" creationId="{69C56E1B-DCBE-4CCA-823F-C15F59F4D73D}"/>
          </ac:spMkLst>
        </pc:spChg>
        <pc:spChg chg="del">
          <ac:chgData name="张 浩波" userId="59d03389a15c210f" providerId="LiveId" clId="{E4DE19AB-4B00-4C6F-A9C3-D223F0925795}" dt="2023-05-17T08:19:16.354" v="5" actId="478"/>
          <ac:spMkLst>
            <pc:docMk/>
            <pc:sldMk cId="1933094046" sldId="1348"/>
            <ac:spMk id="45" creationId="{EF856585-FBE1-4163-89B6-83578CE040CF}"/>
          </ac:spMkLst>
        </pc:spChg>
        <pc:spChg chg="add mod">
          <ac:chgData name="张 浩波" userId="59d03389a15c210f" providerId="LiveId" clId="{E4DE19AB-4B00-4C6F-A9C3-D223F0925795}" dt="2023-05-17T08:19:23.366" v="8" actId="1076"/>
          <ac:spMkLst>
            <pc:docMk/>
            <pc:sldMk cId="1933094046" sldId="1348"/>
            <ac:spMk id="46" creationId="{F1D54D41-FEF1-4CDB-9766-F5C9CE3DAAE5}"/>
          </ac:spMkLst>
        </pc:spChg>
        <pc:spChg chg="del">
          <ac:chgData name="张 浩波" userId="59d03389a15c210f" providerId="LiveId" clId="{E4DE19AB-4B00-4C6F-A9C3-D223F0925795}" dt="2023-05-17T08:19:16.354" v="5" actId="478"/>
          <ac:spMkLst>
            <pc:docMk/>
            <pc:sldMk cId="1933094046" sldId="1348"/>
            <ac:spMk id="47" creationId="{8716CEB2-F72A-4360-A717-0809E9D1B257}"/>
          </ac:spMkLst>
        </pc:spChg>
        <pc:spChg chg="del">
          <ac:chgData name="张 浩波" userId="59d03389a15c210f" providerId="LiveId" clId="{E4DE19AB-4B00-4C6F-A9C3-D223F0925795}" dt="2023-05-17T08:19:16.354" v="5" actId="478"/>
          <ac:spMkLst>
            <pc:docMk/>
            <pc:sldMk cId="1933094046" sldId="1348"/>
            <ac:spMk id="50" creationId="{D751CFE4-3159-425A-88B5-DBF637BA371A}"/>
          </ac:spMkLst>
        </pc:spChg>
        <pc:spChg chg="del">
          <ac:chgData name="张 浩波" userId="59d03389a15c210f" providerId="LiveId" clId="{E4DE19AB-4B00-4C6F-A9C3-D223F0925795}" dt="2023-05-17T08:19:19.806" v="6" actId="478"/>
          <ac:spMkLst>
            <pc:docMk/>
            <pc:sldMk cId="1933094046" sldId="1348"/>
            <ac:spMk id="53" creationId="{C8D0BE7E-94F2-450B-87AC-4DD2528BE8C2}"/>
          </ac:spMkLst>
        </pc:spChg>
        <pc:spChg chg="add mod">
          <ac:chgData name="张 浩波" userId="59d03389a15c210f" providerId="LiveId" clId="{E4DE19AB-4B00-4C6F-A9C3-D223F0925795}" dt="2023-05-17T08:19:23.366" v="8" actId="1076"/>
          <ac:spMkLst>
            <pc:docMk/>
            <pc:sldMk cId="1933094046" sldId="1348"/>
            <ac:spMk id="54" creationId="{2AA9E864-644A-43CF-A278-5A3C26683FDD}"/>
          </ac:spMkLst>
        </pc:spChg>
        <pc:spChg chg="del">
          <ac:chgData name="张 浩波" userId="59d03389a15c210f" providerId="LiveId" clId="{E4DE19AB-4B00-4C6F-A9C3-D223F0925795}" dt="2023-05-17T08:19:16.354" v="5" actId="478"/>
          <ac:spMkLst>
            <pc:docMk/>
            <pc:sldMk cId="1933094046" sldId="1348"/>
            <ac:spMk id="55" creationId="{C2439A81-BAD1-4E35-8281-0787A94300B6}"/>
          </ac:spMkLst>
        </pc:spChg>
        <pc:spChg chg="del">
          <ac:chgData name="张 浩波" userId="59d03389a15c210f" providerId="LiveId" clId="{E4DE19AB-4B00-4C6F-A9C3-D223F0925795}" dt="2023-05-17T08:19:16.354" v="5" actId="478"/>
          <ac:spMkLst>
            <pc:docMk/>
            <pc:sldMk cId="1933094046" sldId="1348"/>
            <ac:spMk id="57" creationId="{0505BBB7-348C-490B-A831-C1542309F143}"/>
          </ac:spMkLst>
        </pc:spChg>
        <pc:spChg chg="del">
          <ac:chgData name="张 浩波" userId="59d03389a15c210f" providerId="LiveId" clId="{E4DE19AB-4B00-4C6F-A9C3-D223F0925795}" dt="2023-05-17T08:19:16.354" v="5" actId="478"/>
          <ac:spMkLst>
            <pc:docMk/>
            <pc:sldMk cId="1933094046" sldId="1348"/>
            <ac:spMk id="58" creationId="{3FA9D321-9096-4304-A851-6DD479973B6D}"/>
          </ac:spMkLst>
        </pc:spChg>
        <pc:spChg chg="del">
          <ac:chgData name="张 浩波" userId="59d03389a15c210f" providerId="LiveId" clId="{E4DE19AB-4B00-4C6F-A9C3-D223F0925795}" dt="2023-05-17T08:19:16.354" v="5" actId="478"/>
          <ac:spMkLst>
            <pc:docMk/>
            <pc:sldMk cId="1933094046" sldId="1348"/>
            <ac:spMk id="60" creationId="{4C69CDF6-3A6B-4457-A409-3D5018EAAE26}"/>
          </ac:spMkLst>
        </pc:spChg>
        <pc:spChg chg="add mod">
          <ac:chgData name="张 浩波" userId="59d03389a15c210f" providerId="LiveId" clId="{E4DE19AB-4B00-4C6F-A9C3-D223F0925795}" dt="2023-05-17T08:28:20.309" v="141" actId="1037"/>
          <ac:spMkLst>
            <pc:docMk/>
            <pc:sldMk cId="1933094046" sldId="1348"/>
            <ac:spMk id="61" creationId="{5D26A9DE-C051-4AA3-BF53-75217DC0746C}"/>
          </ac:spMkLst>
        </pc:spChg>
        <pc:spChg chg="add mod">
          <ac:chgData name="张 浩波" userId="59d03389a15c210f" providerId="LiveId" clId="{E4DE19AB-4B00-4C6F-A9C3-D223F0925795}" dt="2023-05-17T08:20:04.625" v="43" actId="14100"/>
          <ac:spMkLst>
            <pc:docMk/>
            <pc:sldMk cId="1933094046" sldId="1348"/>
            <ac:spMk id="64" creationId="{0D156131-5C99-4E9C-B561-95420E9AB12D}"/>
          </ac:spMkLst>
        </pc:spChg>
        <pc:spChg chg="add mod">
          <ac:chgData name="张 浩波" userId="59d03389a15c210f" providerId="LiveId" clId="{E4DE19AB-4B00-4C6F-A9C3-D223F0925795}" dt="2023-05-17T08:19:23.366" v="8" actId="1076"/>
          <ac:spMkLst>
            <pc:docMk/>
            <pc:sldMk cId="1933094046" sldId="1348"/>
            <ac:spMk id="65" creationId="{D9A25CED-8F56-4ADB-B51F-72C1D6C6B732}"/>
          </ac:spMkLst>
        </pc:spChg>
        <pc:spChg chg="add mod">
          <ac:chgData name="张 浩波" userId="59d03389a15c210f" providerId="LiveId" clId="{E4DE19AB-4B00-4C6F-A9C3-D223F0925795}" dt="2023-05-17T08:19:23.366" v="8" actId="1076"/>
          <ac:spMkLst>
            <pc:docMk/>
            <pc:sldMk cId="1933094046" sldId="1348"/>
            <ac:spMk id="66" creationId="{7190DC23-0A01-4D4A-830B-B513941FE191}"/>
          </ac:spMkLst>
        </pc:spChg>
        <pc:grpChg chg="del">
          <ac:chgData name="张 浩波" userId="59d03389a15c210f" providerId="LiveId" clId="{E4DE19AB-4B00-4C6F-A9C3-D223F0925795}" dt="2023-05-17T08:19:16.354" v="5" actId="478"/>
          <ac:grpSpMkLst>
            <pc:docMk/>
            <pc:sldMk cId="1933094046" sldId="1348"/>
            <ac:grpSpMk id="88" creationId="{DADD12E3-3E86-4EC6-BC9D-3380A8D6F962}"/>
          </ac:grpSpMkLst>
        </pc:grpChg>
        <pc:picChg chg="del">
          <ac:chgData name="张 浩波" userId="59d03389a15c210f" providerId="LiveId" clId="{E4DE19AB-4B00-4C6F-A9C3-D223F0925795}" dt="2023-05-17T08:19:16.354" v="5" actId="478"/>
          <ac:picMkLst>
            <pc:docMk/>
            <pc:sldMk cId="1933094046" sldId="1348"/>
            <ac:picMk id="3" creationId="{1334C19A-EAF9-49E4-A3C7-37E8375E1996}"/>
          </ac:picMkLst>
        </pc:picChg>
        <pc:picChg chg="mod ord">
          <ac:chgData name="张 浩波" userId="59d03389a15c210f" providerId="LiveId" clId="{E4DE19AB-4B00-4C6F-A9C3-D223F0925795}" dt="2023-05-17T08:19:57.875" v="42" actId="1038"/>
          <ac:picMkLst>
            <pc:docMk/>
            <pc:sldMk cId="1933094046" sldId="1348"/>
            <ac:picMk id="4" creationId="{977C8BAB-6061-479A-9BE0-14F8CF6C41D8}"/>
          </ac:picMkLst>
        </pc:picChg>
        <pc:picChg chg="del">
          <ac:chgData name="张 浩波" userId="59d03389a15c210f" providerId="LiveId" clId="{E4DE19AB-4B00-4C6F-A9C3-D223F0925795}" dt="2023-05-17T08:19:16.354" v="5" actId="478"/>
          <ac:picMkLst>
            <pc:docMk/>
            <pc:sldMk cId="1933094046" sldId="1348"/>
            <ac:picMk id="5" creationId="{029CA6FE-61F4-4DFB-959D-9718D993FC17}"/>
          </ac:picMkLst>
        </pc:picChg>
        <pc:picChg chg="mod ord">
          <ac:chgData name="张 浩波" userId="59d03389a15c210f" providerId="LiveId" clId="{E4DE19AB-4B00-4C6F-A9C3-D223F0925795}" dt="2023-05-17T08:28:20.309" v="141" actId="1037"/>
          <ac:picMkLst>
            <pc:docMk/>
            <pc:sldMk cId="1933094046" sldId="1348"/>
            <ac:picMk id="7" creationId="{7096C458-B794-488F-A489-2EBCB1F9A6ED}"/>
          </ac:picMkLst>
        </pc:picChg>
        <pc:picChg chg="mod ord">
          <ac:chgData name="张 浩波" userId="59d03389a15c210f" providerId="LiveId" clId="{E4DE19AB-4B00-4C6F-A9C3-D223F0925795}" dt="2023-05-17T08:28:20.309" v="141" actId="1037"/>
          <ac:picMkLst>
            <pc:docMk/>
            <pc:sldMk cId="1933094046" sldId="1348"/>
            <ac:picMk id="9" creationId="{1E45AE14-667F-4A87-8C33-55198DBED82E}"/>
          </ac:picMkLst>
        </pc:picChg>
        <pc:picChg chg="mod ord">
          <ac:chgData name="张 浩波" userId="59d03389a15c210f" providerId="LiveId" clId="{E4DE19AB-4B00-4C6F-A9C3-D223F0925795}" dt="2023-05-17T08:28:20.309" v="141" actId="1037"/>
          <ac:picMkLst>
            <pc:docMk/>
            <pc:sldMk cId="1933094046" sldId="1348"/>
            <ac:picMk id="11" creationId="{F0F70C25-754D-4F0D-AC43-392B1999DFF8}"/>
          </ac:picMkLst>
        </pc:picChg>
        <pc:picChg chg="mod ord">
          <ac:chgData name="张 浩波" userId="59d03389a15c210f" providerId="LiveId" clId="{E4DE19AB-4B00-4C6F-A9C3-D223F0925795}" dt="2023-05-17T08:28:20.309" v="141" actId="1037"/>
          <ac:picMkLst>
            <pc:docMk/>
            <pc:sldMk cId="1933094046" sldId="1348"/>
            <ac:picMk id="13" creationId="{F5294548-32F2-41FC-BE6E-459CE81815A4}"/>
          </ac:picMkLst>
        </pc:picChg>
        <pc:picChg chg="add del mod">
          <ac:chgData name="张 浩波" userId="59d03389a15c210f" providerId="LiveId" clId="{E4DE19AB-4B00-4C6F-A9C3-D223F0925795}" dt="2023-05-17T08:19:55.917" v="37" actId="478"/>
          <ac:picMkLst>
            <pc:docMk/>
            <pc:sldMk cId="1933094046" sldId="1348"/>
            <ac:picMk id="31" creationId="{A217B00C-44A5-433E-8E3D-C20B5700BE47}"/>
          </ac:picMkLst>
        </pc:picChg>
        <pc:picChg chg="del">
          <ac:chgData name="张 浩波" userId="59d03389a15c210f" providerId="LiveId" clId="{E4DE19AB-4B00-4C6F-A9C3-D223F0925795}" dt="2023-05-17T08:19:16.354" v="5" actId="478"/>
          <ac:picMkLst>
            <pc:docMk/>
            <pc:sldMk cId="1933094046" sldId="1348"/>
            <ac:picMk id="37" creationId="{DE6C9302-27D8-478D-AF7C-0E7203D56E3C}"/>
          </ac:picMkLst>
        </pc:picChg>
        <pc:picChg chg="del">
          <ac:chgData name="张 浩波" userId="59d03389a15c210f" providerId="LiveId" clId="{E4DE19AB-4B00-4C6F-A9C3-D223F0925795}" dt="2023-05-17T08:19:16.354" v="5" actId="478"/>
          <ac:picMkLst>
            <pc:docMk/>
            <pc:sldMk cId="1933094046" sldId="1348"/>
            <ac:picMk id="40" creationId="{CECC5991-6AA2-4B33-818B-5E3361359F18}"/>
          </ac:picMkLst>
        </pc:picChg>
        <pc:picChg chg="add mod">
          <ac:chgData name="张 浩波" userId="59d03389a15c210f" providerId="LiveId" clId="{E4DE19AB-4B00-4C6F-A9C3-D223F0925795}" dt="2023-05-17T08:19:23.366" v="8" actId="1076"/>
          <ac:picMkLst>
            <pc:docMk/>
            <pc:sldMk cId="1933094046" sldId="1348"/>
            <ac:picMk id="42" creationId="{2CE37BFA-9631-4FED-9F4A-D97AA9AEB2FA}"/>
          </ac:picMkLst>
        </pc:picChg>
        <pc:picChg chg="del">
          <ac:chgData name="张 浩波" userId="59d03389a15c210f" providerId="LiveId" clId="{E4DE19AB-4B00-4C6F-A9C3-D223F0925795}" dt="2023-05-17T08:19:16.354" v="5" actId="478"/>
          <ac:picMkLst>
            <pc:docMk/>
            <pc:sldMk cId="1933094046" sldId="1348"/>
            <ac:picMk id="44" creationId="{D440FBE2-8D42-4EA1-96D6-D2A6BD84FBEA}"/>
          </ac:picMkLst>
        </pc:picChg>
        <pc:picChg chg="add del mod">
          <ac:chgData name="张 浩波" userId="59d03389a15c210f" providerId="LiveId" clId="{E4DE19AB-4B00-4C6F-A9C3-D223F0925795}" dt="2023-05-17T08:21:04.078" v="65" actId="478"/>
          <ac:picMkLst>
            <pc:docMk/>
            <pc:sldMk cId="1933094046" sldId="1348"/>
            <ac:picMk id="49" creationId="{ACEF17CF-764B-44E3-83E4-8CE7C85D6CAD}"/>
          </ac:picMkLst>
        </pc:picChg>
        <pc:picChg chg="add del mod">
          <ac:chgData name="张 浩波" userId="59d03389a15c210f" providerId="LiveId" clId="{E4DE19AB-4B00-4C6F-A9C3-D223F0925795}" dt="2023-05-17T08:22:09.197" v="110" actId="478"/>
          <ac:picMkLst>
            <pc:docMk/>
            <pc:sldMk cId="1933094046" sldId="1348"/>
            <ac:picMk id="51" creationId="{3CD2BBC3-39B7-4932-98AC-D4D77BC1A2DF}"/>
          </ac:picMkLst>
        </pc:picChg>
        <pc:picChg chg="add del mod">
          <ac:chgData name="张 浩波" userId="59d03389a15c210f" providerId="LiveId" clId="{E4DE19AB-4B00-4C6F-A9C3-D223F0925795}" dt="2023-05-17T08:21:20.372" v="87" actId="478"/>
          <ac:picMkLst>
            <pc:docMk/>
            <pc:sldMk cId="1933094046" sldId="1348"/>
            <ac:picMk id="52" creationId="{541BCF15-3992-407B-883D-1AA26F4A1BD0}"/>
          </ac:picMkLst>
        </pc:picChg>
        <pc:picChg chg="del">
          <ac:chgData name="张 浩波" userId="59d03389a15c210f" providerId="LiveId" clId="{E4DE19AB-4B00-4C6F-A9C3-D223F0925795}" dt="2023-05-17T08:19:16.354" v="5" actId="478"/>
          <ac:picMkLst>
            <pc:docMk/>
            <pc:sldMk cId="1933094046" sldId="1348"/>
            <ac:picMk id="56" creationId="{F839125F-B7DA-4CF0-AC01-5D311A8EF47D}"/>
          </ac:picMkLst>
        </pc:picChg>
        <pc:picChg chg="add del mod">
          <ac:chgData name="张 浩波" userId="59d03389a15c210f" providerId="LiveId" clId="{E4DE19AB-4B00-4C6F-A9C3-D223F0925795}" dt="2023-05-17T08:28:02.753" v="130" actId="478"/>
          <ac:picMkLst>
            <pc:docMk/>
            <pc:sldMk cId="1933094046" sldId="1348"/>
            <ac:picMk id="59" creationId="{A324D874-54C2-4048-B9CA-D8ACD8CA4E36}"/>
          </ac:picMkLst>
        </pc:picChg>
        <pc:picChg chg="add mod">
          <ac:chgData name="张 浩波" userId="59d03389a15c210f" providerId="LiveId" clId="{E4DE19AB-4B00-4C6F-A9C3-D223F0925795}" dt="2023-05-17T08:19:23.366" v="8" actId="1076"/>
          <ac:picMkLst>
            <pc:docMk/>
            <pc:sldMk cId="1933094046" sldId="1348"/>
            <ac:picMk id="63" creationId="{0A71D1C6-FE8C-4C50-9041-416E8493566F}"/>
          </ac:picMkLst>
        </pc:picChg>
        <pc:cxnChg chg="del mod">
          <ac:chgData name="张 浩波" userId="59d03389a15c210f" providerId="LiveId" clId="{E4DE19AB-4B00-4C6F-A9C3-D223F0925795}" dt="2023-05-17T08:19:16.354" v="5" actId="478"/>
          <ac:cxnSpMkLst>
            <pc:docMk/>
            <pc:sldMk cId="1933094046" sldId="1348"/>
            <ac:cxnSpMk id="48" creationId="{465550C2-7112-4DD9-8D0B-A630B93B7FB0}"/>
          </ac:cxnSpMkLst>
        </pc:cxnChg>
        <pc:cxnChg chg="add mod">
          <ac:chgData name="张 浩波" userId="59d03389a15c210f" providerId="LiveId" clId="{E4DE19AB-4B00-4C6F-A9C3-D223F0925795}" dt="2023-05-17T08:28:20.309" v="141" actId="1037"/>
          <ac:cxnSpMkLst>
            <pc:docMk/>
            <pc:sldMk cId="1933094046" sldId="1348"/>
            <ac:cxnSpMk id="62" creationId="{DCCED791-6027-499C-AB7A-0E8C56E36B8F}"/>
          </ac:cxnSpMkLst>
        </pc:cxnChg>
      </pc:sldChg>
      <pc:sldChg chg="add">
        <pc:chgData name="张 浩波" userId="59d03389a15c210f" providerId="LiveId" clId="{E4DE19AB-4B00-4C6F-A9C3-D223F0925795}" dt="2023-05-17T08:18:02.246" v="0"/>
        <pc:sldMkLst>
          <pc:docMk/>
          <pc:sldMk cId="76712561" sldId="1349"/>
        </pc:sldMkLst>
      </pc:sldChg>
      <pc:sldChg chg="add">
        <pc:chgData name="张 浩波" userId="59d03389a15c210f" providerId="LiveId" clId="{E4DE19AB-4B00-4C6F-A9C3-D223F0925795}" dt="2023-05-17T08:18:02.246" v="0"/>
        <pc:sldMkLst>
          <pc:docMk/>
          <pc:sldMk cId="2892978276" sldId="1350"/>
        </pc:sldMkLst>
      </pc:sldChg>
      <pc:sldChg chg="add">
        <pc:chgData name="张 浩波" userId="59d03389a15c210f" providerId="LiveId" clId="{E4DE19AB-4B00-4C6F-A9C3-D223F0925795}" dt="2023-05-17T08:18:02.246" v="0"/>
        <pc:sldMkLst>
          <pc:docMk/>
          <pc:sldMk cId="2354082961" sldId="1351"/>
        </pc:sldMkLst>
      </pc:sldChg>
      <pc:sldChg chg="add">
        <pc:chgData name="张 浩波" userId="59d03389a15c210f" providerId="LiveId" clId="{E4DE19AB-4B00-4C6F-A9C3-D223F0925795}" dt="2023-05-17T08:18:02.246" v="0"/>
        <pc:sldMkLst>
          <pc:docMk/>
          <pc:sldMk cId="395023067" sldId="135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zh-CN" alt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A9E116A1-28C6-4717-AD97-D7CC9FEE760B}" type="datetime1">
              <a:rPr lang="zh-CN" altLang="en-US"/>
              <a:pPr>
                <a:defRPr/>
              </a:pPr>
              <a:t>2023/12/3</a:t>
            </a:fld>
            <a:endParaRPr lang="en-US" altLang="zh-CN" dirty="0"/>
          </a:p>
        </p:txBody>
      </p:sp>
      <p:sp>
        <p:nvSpPr>
          <p:cNvPr id="4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ltLang="zh-CN" dirty="0"/>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EBF684F7-0FE0-443F-8FB7-2CA8472605B0}" type="slidenum">
              <a:rPr lang="zh-CN" altLang="en-US"/>
              <a:pPr>
                <a:defRPr/>
              </a:pPr>
              <a:t>‹#›</a:t>
            </a:fld>
            <a:endParaRPr lang="en-US" altLang="zh-CN" dirty="0"/>
          </a:p>
        </p:txBody>
      </p:sp>
    </p:spTree>
    <p:extLst>
      <p:ext uri="{BB962C8B-B14F-4D97-AF65-F5344CB8AC3E}">
        <p14:creationId xmlns:p14="http://schemas.microsoft.com/office/powerpoint/2010/main" val="22169844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zh-CN" alt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C5253F11-DE08-4D41-9BD1-BCFC45290B63}" type="datetime1">
              <a:rPr lang="zh-CN" altLang="en-US"/>
              <a:pPr>
                <a:defRPr/>
              </a:pPr>
              <a:t>2023/12/3</a:t>
            </a:fld>
            <a:endParaRPr lang="en-US" altLang="zh-CN" dirty="0"/>
          </a:p>
        </p:txBody>
      </p:sp>
      <p:sp>
        <p:nvSpPr>
          <p:cNvPr id="2662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Textmasterformate durch Klicken bearbeiten</a:t>
            </a:r>
          </a:p>
          <a:p>
            <a:pPr lvl="1"/>
            <a:r>
              <a:rPr lang="en-US" altLang="zh-CN" noProof="0"/>
              <a:t>Zweite Ebene</a:t>
            </a:r>
          </a:p>
          <a:p>
            <a:pPr lvl="2"/>
            <a:r>
              <a:rPr lang="en-US" altLang="zh-CN" noProof="0"/>
              <a:t>Dritte Ebene</a:t>
            </a:r>
          </a:p>
          <a:p>
            <a:pPr lvl="3"/>
            <a:r>
              <a:rPr lang="en-US" altLang="zh-CN" noProof="0"/>
              <a:t>Vierte Ebene</a:t>
            </a:r>
          </a:p>
          <a:p>
            <a:pPr lvl="4"/>
            <a:r>
              <a:rPr lang="en-US" altLang="zh-CN" noProof="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ltLang="zh-CN"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B35E1F3D-ED9E-405E-AF1C-9F2937595A14}" type="slidenum">
              <a:rPr lang="zh-CN" altLang="en-US"/>
              <a:pPr>
                <a:defRPr/>
              </a:pPr>
              <a:t>‹#›</a:t>
            </a:fld>
            <a:endParaRPr lang="en-US" altLang="zh-CN" dirty="0"/>
          </a:p>
        </p:txBody>
      </p:sp>
    </p:spTree>
    <p:extLst>
      <p:ext uri="{BB962C8B-B14F-4D97-AF65-F5344CB8AC3E}">
        <p14:creationId xmlns:p14="http://schemas.microsoft.com/office/powerpoint/2010/main" val="236912444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xfrm>
            <a:off x="381000" y="685800"/>
            <a:ext cx="6096000" cy="3429000"/>
          </a:xfrm>
          <a:ln/>
        </p:spPr>
      </p:sp>
      <p:sp>
        <p:nvSpPr>
          <p:cNvPr id="27654" name="Rectangle 3"/>
          <p:cNvSpPr>
            <a:spLocks noGrp="1" noChangeArrowheads="1"/>
          </p:cNvSpPr>
          <p:nvPr>
            <p:ph type="body" idx="1"/>
          </p:nvPr>
        </p:nvSpPr>
        <p:spPr>
          <a:noFill/>
          <a:ln/>
        </p:spPr>
        <p:txBody>
          <a:bodyPr/>
          <a:lstStyle/>
          <a:p>
            <a:pPr eaLnBrk="1" hangingPunct="1"/>
            <a:r>
              <a:rPr lang="zh-CN" altLang="en-US" dirty="0">
                <a:cs typeface="Arial" charset="0"/>
              </a:rPr>
              <a:t>全息多址接入</a:t>
            </a:r>
          </a:p>
        </p:txBody>
      </p:sp>
    </p:spTree>
    <p:extLst>
      <p:ext uri="{BB962C8B-B14F-4D97-AF65-F5344CB8AC3E}">
        <p14:creationId xmlns:p14="http://schemas.microsoft.com/office/powerpoint/2010/main" val="216058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10</a:t>
            </a:fld>
            <a:endParaRPr lang="en-US"/>
          </a:p>
        </p:txBody>
      </p:sp>
    </p:spTree>
    <p:extLst>
      <p:ext uri="{BB962C8B-B14F-4D97-AF65-F5344CB8AC3E}">
        <p14:creationId xmlns:p14="http://schemas.microsoft.com/office/powerpoint/2010/main" val="2215911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101</a:t>
            </a:fld>
            <a:endParaRPr lang="en-US"/>
          </a:p>
        </p:txBody>
      </p:sp>
    </p:spTree>
    <p:extLst>
      <p:ext uri="{BB962C8B-B14F-4D97-AF65-F5344CB8AC3E}">
        <p14:creationId xmlns:p14="http://schemas.microsoft.com/office/powerpoint/2010/main" val="19386626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每个单元的谐振频率可以被独立调控。这样，在给定频段，我们就可以通过调整谐振频率来改变这个频率的辐射幅度。</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102</a:t>
            </a:fld>
            <a:endParaRPr lang="en-US"/>
          </a:p>
        </p:txBody>
      </p:sp>
    </p:spTree>
    <p:extLst>
      <p:ext uri="{BB962C8B-B14F-4D97-AF65-F5344CB8AC3E}">
        <p14:creationId xmlns:p14="http://schemas.microsoft.com/office/powerpoint/2010/main" val="41475673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103</a:t>
            </a:fld>
            <a:endParaRPr lang="en-US"/>
          </a:p>
        </p:txBody>
      </p:sp>
    </p:spTree>
    <p:extLst>
      <p:ext uri="{BB962C8B-B14F-4D97-AF65-F5344CB8AC3E}">
        <p14:creationId xmlns:p14="http://schemas.microsoft.com/office/powerpoint/2010/main" val="23957489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488380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415205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110</a:t>
            </a:fld>
            <a:endParaRPr lang="en-US"/>
          </a:p>
        </p:txBody>
      </p:sp>
    </p:spTree>
    <p:extLst>
      <p:ext uri="{BB962C8B-B14F-4D97-AF65-F5344CB8AC3E}">
        <p14:creationId xmlns:p14="http://schemas.microsoft.com/office/powerpoint/2010/main" val="34276736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115</a:t>
            </a:fld>
            <a:endParaRPr lang="en-US"/>
          </a:p>
        </p:txBody>
      </p:sp>
    </p:spTree>
    <p:extLst>
      <p:ext uri="{BB962C8B-B14F-4D97-AF65-F5344CB8AC3E}">
        <p14:creationId xmlns:p14="http://schemas.microsoft.com/office/powerpoint/2010/main" val="24777497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116</a:t>
            </a:fld>
            <a:endParaRPr lang="en-US"/>
          </a:p>
        </p:txBody>
      </p:sp>
    </p:spTree>
    <p:extLst>
      <p:ext uri="{BB962C8B-B14F-4D97-AF65-F5344CB8AC3E}">
        <p14:creationId xmlns:p14="http://schemas.microsoft.com/office/powerpoint/2010/main" val="3176832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11</a:t>
            </a:fld>
            <a:endParaRPr lang="en-US"/>
          </a:p>
        </p:txBody>
      </p:sp>
    </p:spTree>
    <p:extLst>
      <p:ext uri="{BB962C8B-B14F-4D97-AF65-F5344CB8AC3E}">
        <p14:creationId xmlns:p14="http://schemas.microsoft.com/office/powerpoint/2010/main" val="1887509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12</a:t>
            </a:fld>
            <a:endParaRPr lang="en-US"/>
          </a:p>
        </p:txBody>
      </p:sp>
    </p:spTree>
    <p:extLst>
      <p:ext uri="{BB962C8B-B14F-4D97-AF65-F5344CB8AC3E}">
        <p14:creationId xmlns:p14="http://schemas.microsoft.com/office/powerpoint/2010/main" val="1471385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13</a:t>
            </a:fld>
            <a:endParaRPr lang="en-US"/>
          </a:p>
        </p:txBody>
      </p:sp>
    </p:spTree>
    <p:extLst>
      <p:ext uri="{BB962C8B-B14F-4D97-AF65-F5344CB8AC3E}">
        <p14:creationId xmlns:p14="http://schemas.microsoft.com/office/powerpoint/2010/main" val="2526388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14</a:t>
            </a:fld>
            <a:endParaRPr lang="en-US"/>
          </a:p>
        </p:txBody>
      </p:sp>
    </p:spTree>
    <p:extLst>
      <p:ext uri="{BB962C8B-B14F-4D97-AF65-F5344CB8AC3E}">
        <p14:creationId xmlns:p14="http://schemas.microsoft.com/office/powerpoint/2010/main" val="3328071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15</a:t>
            </a:fld>
            <a:endParaRPr lang="en-US"/>
          </a:p>
        </p:txBody>
      </p:sp>
    </p:spTree>
    <p:extLst>
      <p:ext uri="{BB962C8B-B14F-4D97-AF65-F5344CB8AC3E}">
        <p14:creationId xmlns:p14="http://schemas.microsoft.com/office/powerpoint/2010/main" val="397905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16</a:t>
            </a:fld>
            <a:endParaRPr lang="en-US"/>
          </a:p>
        </p:txBody>
      </p:sp>
    </p:spTree>
    <p:extLst>
      <p:ext uri="{BB962C8B-B14F-4D97-AF65-F5344CB8AC3E}">
        <p14:creationId xmlns:p14="http://schemas.microsoft.com/office/powerpoint/2010/main" val="1608158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17</a:t>
            </a:fld>
            <a:endParaRPr lang="en-US"/>
          </a:p>
        </p:txBody>
      </p:sp>
    </p:spTree>
    <p:extLst>
      <p:ext uri="{BB962C8B-B14F-4D97-AF65-F5344CB8AC3E}">
        <p14:creationId xmlns:p14="http://schemas.microsoft.com/office/powerpoint/2010/main" val="3807793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18</a:t>
            </a:fld>
            <a:endParaRPr lang="en-US"/>
          </a:p>
        </p:txBody>
      </p:sp>
    </p:spTree>
    <p:extLst>
      <p:ext uri="{BB962C8B-B14F-4D97-AF65-F5344CB8AC3E}">
        <p14:creationId xmlns:p14="http://schemas.microsoft.com/office/powerpoint/2010/main" val="1573455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19</a:t>
            </a:fld>
            <a:endParaRPr lang="en-US"/>
          </a:p>
        </p:txBody>
      </p:sp>
    </p:spTree>
    <p:extLst>
      <p:ext uri="{BB962C8B-B14F-4D97-AF65-F5344CB8AC3E}">
        <p14:creationId xmlns:p14="http://schemas.microsoft.com/office/powerpoint/2010/main" val="40640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随着</a:t>
            </a:r>
            <a:r>
              <a:rPr kumimoji="1" lang="en-US" altLang="zh-CN" dirty="0"/>
              <a:t>5G</a:t>
            </a:r>
            <a:r>
              <a:rPr kumimoji="1" lang="zh-CN" altLang="en-US" dirty="0"/>
              <a:t>通信的蓬勃发展，目前世界各国比如中国，美国，欧洲等地都已经开始了</a:t>
            </a:r>
            <a:r>
              <a:rPr kumimoji="1" lang="en-US" altLang="zh-CN" dirty="0"/>
              <a:t>6G</a:t>
            </a:r>
            <a:r>
              <a:rPr kumimoji="1" lang="zh-CN" altLang="en-US" dirty="0"/>
              <a:t>通信项目的相关研究工作，</a:t>
            </a:r>
          </a:p>
        </p:txBody>
      </p:sp>
    </p:spTree>
    <p:extLst>
      <p:ext uri="{BB962C8B-B14F-4D97-AF65-F5344CB8AC3E}">
        <p14:creationId xmlns:p14="http://schemas.microsoft.com/office/powerpoint/2010/main" val="2350937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20</a:t>
            </a:fld>
            <a:endParaRPr lang="en-US"/>
          </a:p>
        </p:txBody>
      </p:sp>
    </p:spTree>
    <p:extLst>
      <p:ext uri="{BB962C8B-B14F-4D97-AF65-F5344CB8AC3E}">
        <p14:creationId xmlns:p14="http://schemas.microsoft.com/office/powerpoint/2010/main" val="4187854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21</a:t>
            </a:fld>
            <a:endParaRPr lang="en-US"/>
          </a:p>
        </p:txBody>
      </p:sp>
    </p:spTree>
    <p:extLst>
      <p:ext uri="{BB962C8B-B14F-4D97-AF65-F5344CB8AC3E}">
        <p14:creationId xmlns:p14="http://schemas.microsoft.com/office/powerpoint/2010/main" val="3207133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22</a:t>
            </a:fld>
            <a:endParaRPr lang="en-US"/>
          </a:p>
        </p:txBody>
      </p:sp>
    </p:spTree>
    <p:extLst>
      <p:ext uri="{BB962C8B-B14F-4D97-AF65-F5344CB8AC3E}">
        <p14:creationId xmlns:p14="http://schemas.microsoft.com/office/powerpoint/2010/main" val="2581611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23</a:t>
            </a:fld>
            <a:endParaRPr lang="en-US"/>
          </a:p>
        </p:txBody>
      </p:sp>
    </p:spTree>
    <p:extLst>
      <p:ext uri="{BB962C8B-B14F-4D97-AF65-F5344CB8AC3E}">
        <p14:creationId xmlns:p14="http://schemas.microsoft.com/office/powerpoint/2010/main" val="345542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24</a:t>
            </a:fld>
            <a:endParaRPr lang="en-US"/>
          </a:p>
        </p:txBody>
      </p:sp>
    </p:spTree>
    <p:extLst>
      <p:ext uri="{BB962C8B-B14F-4D97-AF65-F5344CB8AC3E}">
        <p14:creationId xmlns:p14="http://schemas.microsoft.com/office/powerpoint/2010/main" val="1118373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25</a:t>
            </a:fld>
            <a:endParaRPr lang="en-US"/>
          </a:p>
        </p:txBody>
      </p:sp>
    </p:spTree>
    <p:extLst>
      <p:ext uri="{BB962C8B-B14F-4D97-AF65-F5344CB8AC3E}">
        <p14:creationId xmlns:p14="http://schemas.microsoft.com/office/powerpoint/2010/main" val="1303842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26</a:t>
            </a:fld>
            <a:endParaRPr lang="en-US"/>
          </a:p>
        </p:txBody>
      </p:sp>
    </p:spTree>
    <p:extLst>
      <p:ext uri="{BB962C8B-B14F-4D97-AF65-F5344CB8AC3E}">
        <p14:creationId xmlns:p14="http://schemas.microsoft.com/office/powerpoint/2010/main" val="2607997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27</a:t>
            </a:fld>
            <a:endParaRPr lang="en-US"/>
          </a:p>
        </p:txBody>
      </p:sp>
    </p:spTree>
    <p:extLst>
      <p:ext uri="{BB962C8B-B14F-4D97-AF65-F5344CB8AC3E}">
        <p14:creationId xmlns:p14="http://schemas.microsoft.com/office/powerpoint/2010/main" val="482802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28</a:t>
            </a:fld>
            <a:endParaRPr lang="en-US"/>
          </a:p>
        </p:txBody>
      </p:sp>
    </p:spTree>
    <p:extLst>
      <p:ext uri="{BB962C8B-B14F-4D97-AF65-F5344CB8AC3E}">
        <p14:creationId xmlns:p14="http://schemas.microsoft.com/office/powerpoint/2010/main" val="227246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29</a:t>
            </a:fld>
            <a:endParaRPr lang="en-US"/>
          </a:p>
        </p:txBody>
      </p:sp>
    </p:spTree>
    <p:extLst>
      <p:ext uri="{BB962C8B-B14F-4D97-AF65-F5344CB8AC3E}">
        <p14:creationId xmlns:p14="http://schemas.microsoft.com/office/powerpoint/2010/main" val="323256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3</a:t>
            </a:fld>
            <a:endParaRPr lang="en-US"/>
          </a:p>
        </p:txBody>
      </p:sp>
    </p:spTree>
    <p:extLst>
      <p:ext uri="{BB962C8B-B14F-4D97-AF65-F5344CB8AC3E}">
        <p14:creationId xmlns:p14="http://schemas.microsoft.com/office/powerpoint/2010/main" val="686019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30</a:t>
            </a:fld>
            <a:endParaRPr lang="en-US"/>
          </a:p>
        </p:txBody>
      </p:sp>
    </p:spTree>
    <p:extLst>
      <p:ext uri="{BB962C8B-B14F-4D97-AF65-F5344CB8AC3E}">
        <p14:creationId xmlns:p14="http://schemas.microsoft.com/office/powerpoint/2010/main" val="3577629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31</a:t>
            </a:fld>
            <a:endParaRPr lang="en-US"/>
          </a:p>
        </p:txBody>
      </p:sp>
    </p:spTree>
    <p:extLst>
      <p:ext uri="{BB962C8B-B14F-4D97-AF65-F5344CB8AC3E}">
        <p14:creationId xmlns:p14="http://schemas.microsoft.com/office/powerpoint/2010/main" val="3418870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32</a:t>
            </a:fld>
            <a:endParaRPr lang="en-US"/>
          </a:p>
        </p:txBody>
      </p:sp>
    </p:spTree>
    <p:extLst>
      <p:ext uri="{BB962C8B-B14F-4D97-AF65-F5344CB8AC3E}">
        <p14:creationId xmlns:p14="http://schemas.microsoft.com/office/powerpoint/2010/main" val="2121367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33</a:t>
            </a:fld>
            <a:endParaRPr lang="en-US"/>
          </a:p>
        </p:txBody>
      </p:sp>
    </p:spTree>
    <p:extLst>
      <p:ext uri="{BB962C8B-B14F-4D97-AF65-F5344CB8AC3E}">
        <p14:creationId xmlns:p14="http://schemas.microsoft.com/office/powerpoint/2010/main" val="3691236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34</a:t>
            </a:fld>
            <a:endParaRPr lang="en-US"/>
          </a:p>
        </p:txBody>
      </p:sp>
    </p:spTree>
    <p:extLst>
      <p:ext uri="{BB962C8B-B14F-4D97-AF65-F5344CB8AC3E}">
        <p14:creationId xmlns:p14="http://schemas.microsoft.com/office/powerpoint/2010/main" val="795494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35</a:t>
            </a:fld>
            <a:endParaRPr lang="en-US"/>
          </a:p>
        </p:txBody>
      </p:sp>
    </p:spTree>
    <p:extLst>
      <p:ext uri="{BB962C8B-B14F-4D97-AF65-F5344CB8AC3E}">
        <p14:creationId xmlns:p14="http://schemas.microsoft.com/office/powerpoint/2010/main" val="23288726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36</a:t>
            </a:fld>
            <a:endParaRPr lang="en-US"/>
          </a:p>
        </p:txBody>
      </p:sp>
    </p:spTree>
    <p:extLst>
      <p:ext uri="{BB962C8B-B14F-4D97-AF65-F5344CB8AC3E}">
        <p14:creationId xmlns:p14="http://schemas.microsoft.com/office/powerpoint/2010/main" val="4284051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37</a:t>
            </a:fld>
            <a:endParaRPr lang="en-US"/>
          </a:p>
        </p:txBody>
      </p:sp>
    </p:spTree>
    <p:extLst>
      <p:ext uri="{BB962C8B-B14F-4D97-AF65-F5344CB8AC3E}">
        <p14:creationId xmlns:p14="http://schemas.microsoft.com/office/powerpoint/2010/main" val="125065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38</a:t>
            </a:fld>
            <a:endParaRPr lang="en-US"/>
          </a:p>
        </p:txBody>
      </p:sp>
    </p:spTree>
    <p:extLst>
      <p:ext uri="{BB962C8B-B14F-4D97-AF65-F5344CB8AC3E}">
        <p14:creationId xmlns:p14="http://schemas.microsoft.com/office/powerpoint/2010/main" val="763657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39</a:t>
            </a:fld>
            <a:endParaRPr lang="en-US"/>
          </a:p>
        </p:txBody>
      </p:sp>
    </p:spTree>
    <p:extLst>
      <p:ext uri="{BB962C8B-B14F-4D97-AF65-F5344CB8AC3E}">
        <p14:creationId xmlns:p14="http://schemas.microsoft.com/office/powerpoint/2010/main" val="282484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随着</a:t>
            </a:r>
            <a:r>
              <a:rPr kumimoji="1" lang="en-US" altLang="zh-CN" dirty="0"/>
              <a:t>5G</a:t>
            </a:r>
            <a:r>
              <a:rPr kumimoji="1" lang="zh-CN" altLang="en-US" dirty="0"/>
              <a:t>通信的蓬勃发展，目前世界各国比如中国，美国，欧洲等地都已经开始了</a:t>
            </a:r>
            <a:r>
              <a:rPr kumimoji="1" lang="en-US" altLang="zh-CN" dirty="0"/>
              <a:t>6G</a:t>
            </a:r>
            <a:r>
              <a:rPr kumimoji="1" lang="zh-CN" altLang="en-US" dirty="0"/>
              <a:t>通信项目的相关研究工作，</a:t>
            </a:r>
          </a:p>
        </p:txBody>
      </p:sp>
    </p:spTree>
    <p:extLst>
      <p:ext uri="{BB962C8B-B14F-4D97-AF65-F5344CB8AC3E}">
        <p14:creationId xmlns:p14="http://schemas.microsoft.com/office/powerpoint/2010/main" val="34430199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40</a:t>
            </a:fld>
            <a:endParaRPr lang="en-US"/>
          </a:p>
        </p:txBody>
      </p:sp>
    </p:spTree>
    <p:extLst>
      <p:ext uri="{BB962C8B-B14F-4D97-AF65-F5344CB8AC3E}">
        <p14:creationId xmlns:p14="http://schemas.microsoft.com/office/powerpoint/2010/main" val="2411364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41</a:t>
            </a:fld>
            <a:endParaRPr lang="en-US"/>
          </a:p>
        </p:txBody>
      </p:sp>
    </p:spTree>
    <p:extLst>
      <p:ext uri="{BB962C8B-B14F-4D97-AF65-F5344CB8AC3E}">
        <p14:creationId xmlns:p14="http://schemas.microsoft.com/office/powerpoint/2010/main" val="3868843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42</a:t>
            </a:fld>
            <a:endParaRPr lang="en-US"/>
          </a:p>
        </p:txBody>
      </p:sp>
    </p:spTree>
    <p:extLst>
      <p:ext uri="{BB962C8B-B14F-4D97-AF65-F5344CB8AC3E}">
        <p14:creationId xmlns:p14="http://schemas.microsoft.com/office/powerpoint/2010/main" val="3929160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43</a:t>
            </a:fld>
            <a:endParaRPr lang="en-US"/>
          </a:p>
        </p:txBody>
      </p:sp>
    </p:spTree>
    <p:extLst>
      <p:ext uri="{BB962C8B-B14F-4D97-AF65-F5344CB8AC3E}">
        <p14:creationId xmlns:p14="http://schemas.microsoft.com/office/powerpoint/2010/main" val="1734499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每个单元的谐振频率可以被独立调控。这样，在给定频段，我们就可以通过调整谐振频率来改变这个频率的辐射幅度。</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44</a:t>
            </a:fld>
            <a:endParaRPr lang="en-US"/>
          </a:p>
        </p:txBody>
      </p:sp>
    </p:spTree>
    <p:extLst>
      <p:ext uri="{BB962C8B-B14F-4D97-AF65-F5344CB8AC3E}">
        <p14:creationId xmlns:p14="http://schemas.microsoft.com/office/powerpoint/2010/main" val="363963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45</a:t>
            </a:fld>
            <a:endParaRPr lang="en-US"/>
          </a:p>
        </p:txBody>
      </p:sp>
    </p:spTree>
    <p:extLst>
      <p:ext uri="{BB962C8B-B14F-4D97-AF65-F5344CB8AC3E}">
        <p14:creationId xmlns:p14="http://schemas.microsoft.com/office/powerpoint/2010/main" val="548260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46</a:t>
            </a:fld>
            <a:endParaRPr lang="en-US"/>
          </a:p>
        </p:txBody>
      </p:sp>
    </p:spTree>
    <p:extLst>
      <p:ext uri="{BB962C8B-B14F-4D97-AF65-F5344CB8AC3E}">
        <p14:creationId xmlns:p14="http://schemas.microsoft.com/office/powerpoint/2010/main" val="29165262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47</a:t>
            </a:fld>
            <a:endParaRPr lang="en-US"/>
          </a:p>
        </p:txBody>
      </p:sp>
    </p:spTree>
    <p:extLst>
      <p:ext uri="{BB962C8B-B14F-4D97-AF65-F5344CB8AC3E}">
        <p14:creationId xmlns:p14="http://schemas.microsoft.com/office/powerpoint/2010/main" val="30095431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48</a:t>
            </a:fld>
            <a:endParaRPr lang="en-US"/>
          </a:p>
        </p:txBody>
      </p:sp>
    </p:spTree>
    <p:extLst>
      <p:ext uri="{BB962C8B-B14F-4D97-AF65-F5344CB8AC3E}">
        <p14:creationId xmlns:p14="http://schemas.microsoft.com/office/powerpoint/2010/main" val="2566135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49</a:t>
            </a:fld>
            <a:endParaRPr lang="en-US"/>
          </a:p>
        </p:txBody>
      </p:sp>
    </p:spTree>
    <p:extLst>
      <p:ext uri="{BB962C8B-B14F-4D97-AF65-F5344CB8AC3E}">
        <p14:creationId xmlns:p14="http://schemas.microsoft.com/office/powerpoint/2010/main" val="262051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相比于</a:t>
            </a:r>
            <a:r>
              <a:rPr kumimoji="1" lang="en-US" altLang="zh-CN" dirty="0"/>
              <a:t>5G</a:t>
            </a:r>
            <a:r>
              <a:rPr kumimoji="1" lang="zh-CN" altLang="en-US" dirty="0"/>
              <a:t>，</a:t>
            </a:r>
            <a:r>
              <a:rPr kumimoji="1" lang="en-US" altLang="zh-CN" dirty="0"/>
              <a:t>6G</a:t>
            </a:r>
            <a:r>
              <a:rPr kumimoji="1" lang="zh-CN" altLang="en-US" dirty="0"/>
              <a:t>对通信的各项指标如通信速率，能量速率，通信可靠性，可支持用户数量等都提出了更高标准的要求，比如，</a:t>
            </a:r>
            <a:r>
              <a:rPr kumimoji="1" lang="en-US" altLang="zh-CN" dirty="0"/>
              <a:t>6G</a:t>
            </a:r>
            <a:r>
              <a:rPr kumimoji="1" lang="zh-CN" altLang="en-US" dirty="0"/>
              <a:t>要求通信速率达到</a:t>
            </a:r>
            <a:r>
              <a:rPr kumimoji="1" lang="en-US" altLang="zh-CN" dirty="0" err="1"/>
              <a:t>Tbps</a:t>
            </a:r>
            <a:r>
              <a:rPr kumimoji="1" lang="zh-CN" altLang="en-US" dirty="0"/>
              <a:t>量级，同时是要求能量效率，可支持用户数目都达到</a:t>
            </a:r>
            <a:r>
              <a:rPr kumimoji="1" lang="en-US" altLang="zh-CN" dirty="0"/>
              <a:t>5G</a:t>
            </a:r>
            <a:r>
              <a:rPr kumimoji="1" lang="zh-CN" altLang="en-US" dirty="0"/>
              <a:t>的</a:t>
            </a:r>
            <a:r>
              <a:rPr kumimoji="1" lang="en-US" altLang="zh-CN" dirty="0"/>
              <a:t>10</a:t>
            </a:r>
            <a:r>
              <a:rPr kumimoji="1" lang="zh-CN" altLang="en-US" dirty="0"/>
              <a:t>倍等等，这些要求对现有通信技术提出了极大的挑战</a:t>
            </a:r>
          </a:p>
        </p:txBody>
      </p:sp>
    </p:spTree>
    <p:extLst>
      <p:ext uri="{BB962C8B-B14F-4D97-AF65-F5344CB8AC3E}">
        <p14:creationId xmlns:p14="http://schemas.microsoft.com/office/powerpoint/2010/main" val="5861393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50</a:t>
            </a:fld>
            <a:endParaRPr lang="en-US"/>
          </a:p>
        </p:txBody>
      </p:sp>
    </p:spTree>
    <p:extLst>
      <p:ext uri="{BB962C8B-B14F-4D97-AF65-F5344CB8AC3E}">
        <p14:creationId xmlns:p14="http://schemas.microsoft.com/office/powerpoint/2010/main" val="3209809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51</a:t>
            </a:fld>
            <a:endParaRPr lang="en-US"/>
          </a:p>
        </p:txBody>
      </p:sp>
    </p:spTree>
    <p:extLst>
      <p:ext uri="{BB962C8B-B14F-4D97-AF65-F5344CB8AC3E}">
        <p14:creationId xmlns:p14="http://schemas.microsoft.com/office/powerpoint/2010/main" val="17277045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每个单元的谐振频率可以被独立调控。这样，在给定频段，我们就可以通过调整谐振频率来改变这个频率的辐射幅度。</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52</a:t>
            </a:fld>
            <a:endParaRPr lang="en-US"/>
          </a:p>
        </p:txBody>
      </p:sp>
    </p:spTree>
    <p:extLst>
      <p:ext uri="{BB962C8B-B14F-4D97-AF65-F5344CB8AC3E}">
        <p14:creationId xmlns:p14="http://schemas.microsoft.com/office/powerpoint/2010/main" val="13860509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53</a:t>
            </a:fld>
            <a:endParaRPr lang="en-US"/>
          </a:p>
        </p:txBody>
      </p:sp>
    </p:spTree>
    <p:extLst>
      <p:ext uri="{BB962C8B-B14F-4D97-AF65-F5344CB8AC3E}">
        <p14:creationId xmlns:p14="http://schemas.microsoft.com/office/powerpoint/2010/main" val="3804381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54</a:t>
            </a:fld>
            <a:endParaRPr lang="en-US"/>
          </a:p>
        </p:txBody>
      </p:sp>
    </p:spTree>
    <p:extLst>
      <p:ext uri="{BB962C8B-B14F-4D97-AF65-F5344CB8AC3E}">
        <p14:creationId xmlns:p14="http://schemas.microsoft.com/office/powerpoint/2010/main" val="30692598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56</a:t>
            </a:fld>
            <a:endParaRPr lang="en-US"/>
          </a:p>
        </p:txBody>
      </p:sp>
    </p:spTree>
    <p:extLst>
      <p:ext uri="{BB962C8B-B14F-4D97-AF65-F5344CB8AC3E}">
        <p14:creationId xmlns:p14="http://schemas.microsoft.com/office/powerpoint/2010/main" val="14565844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每个单元的谐振频率可以被独立调控。这样，在给定频段，我们就可以通过调整谐振频率来改变这个频率的辐射幅度。</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57</a:t>
            </a:fld>
            <a:endParaRPr lang="en-US"/>
          </a:p>
        </p:txBody>
      </p:sp>
    </p:spTree>
    <p:extLst>
      <p:ext uri="{BB962C8B-B14F-4D97-AF65-F5344CB8AC3E}">
        <p14:creationId xmlns:p14="http://schemas.microsoft.com/office/powerpoint/2010/main" val="1433665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58</a:t>
            </a:fld>
            <a:endParaRPr lang="en-US"/>
          </a:p>
        </p:txBody>
      </p:sp>
    </p:spTree>
    <p:extLst>
      <p:ext uri="{BB962C8B-B14F-4D97-AF65-F5344CB8AC3E}">
        <p14:creationId xmlns:p14="http://schemas.microsoft.com/office/powerpoint/2010/main" val="31011736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59</a:t>
            </a:fld>
            <a:endParaRPr lang="en-US"/>
          </a:p>
        </p:txBody>
      </p:sp>
    </p:spTree>
    <p:extLst>
      <p:ext uri="{BB962C8B-B14F-4D97-AF65-F5344CB8AC3E}">
        <p14:creationId xmlns:p14="http://schemas.microsoft.com/office/powerpoint/2010/main" val="56515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60</a:t>
            </a:fld>
            <a:endParaRPr lang="en-US"/>
          </a:p>
        </p:txBody>
      </p:sp>
    </p:spTree>
    <p:extLst>
      <p:ext uri="{BB962C8B-B14F-4D97-AF65-F5344CB8AC3E}">
        <p14:creationId xmlns:p14="http://schemas.microsoft.com/office/powerpoint/2010/main" val="89818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为了实现</a:t>
            </a:r>
            <a:r>
              <a:rPr lang="en-US" altLang="zh-CN" dirty="0"/>
              <a:t>6G</a:t>
            </a:r>
            <a:r>
              <a:rPr lang="zh-CN" altLang="en-US" dirty="0"/>
              <a:t>高速率，海量连接的通信要求，目前所广泛采用的技术是空分多址技术，也就是</a:t>
            </a:r>
            <a:r>
              <a:rPr lang="en-US" altLang="zh-CN" dirty="0"/>
              <a:t>SDMA</a:t>
            </a:r>
            <a:r>
              <a:rPr lang="zh-CN" altLang="en-US" dirty="0"/>
              <a:t>，它通过高方向性的波束成形技术来实现空间分集，为了实现发射机可以在空间中发射出多个定向波束，具体的实现方法是采用</a:t>
            </a:r>
            <a:r>
              <a:rPr lang="en-US" altLang="zh-CN" dirty="0"/>
              <a:t>MIMO</a:t>
            </a:r>
            <a:r>
              <a:rPr lang="zh-CN" altLang="en-US" dirty="0"/>
              <a:t>多天线技术，利用相控阵对电磁波的相位进行控制从而产生定向波束，为了进一步提升通信系统的系统容量，可进一步扩大</a:t>
            </a:r>
            <a:r>
              <a:rPr lang="en-US" altLang="zh-CN" dirty="0"/>
              <a:t>MIMO</a:t>
            </a:r>
            <a:r>
              <a:rPr lang="zh-CN" altLang="en-US" dirty="0"/>
              <a:t>天线阵列的规模形成大规模</a:t>
            </a:r>
            <a:r>
              <a:rPr lang="en-US" altLang="zh-CN" dirty="0"/>
              <a:t>MIMO</a:t>
            </a:r>
            <a:r>
              <a:rPr lang="zh-CN" altLang="en-US" dirty="0"/>
              <a:t>乃至超大规模</a:t>
            </a:r>
            <a:r>
              <a:rPr lang="en-US" altLang="zh-CN" dirty="0"/>
              <a:t>MIMO</a:t>
            </a: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a:t>
            </a:fld>
            <a:endParaRPr lang="en-US"/>
          </a:p>
        </p:txBody>
      </p:sp>
    </p:spTree>
    <p:extLst>
      <p:ext uri="{BB962C8B-B14F-4D97-AF65-F5344CB8AC3E}">
        <p14:creationId xmlns:p14="http://schemas.microsoft.com/office/powerpoint/2010/main" val="5254431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61</a:t>
            </a:fld>
            <a:endParaRPr lang="en-US"/>
          </a:p>
        </p:txBody>
      </p:sp>
    </p:spTree>
    <p:extLst>
      <p:ext uri="{BB962C8B-B14F-4D97-AF65-F5344CB8AC3E}">
        <p14:creationId xmlns:p14="http://schemas.microsoft.com/office/powerpoint/2010/main" val="40464943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62</a:t>
            </a:fld>
            <a:endParaRPr lang="en-US"/>
          </a:p>
        </p:txBody>
      </p:sp>
    </p:spTree>
    <p:extLst>
      <p:ext uri="{BB962C8B-B14F-4D97-AF65-F5344CB8AC3E}">
        <p14:creationId xmlns:p14="http://schemas.microsoft.com/office/powerpoint/2010/main" val="1132057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63</a:t>
            </a:fld>
            <a:endParaRPr lang="en-US"/>
          </a:p>
        </p:txBody>
      </p:sp>
    </p:spTree>
    <p:extLst>
      <p:ext uri="{BB962C8B-B14F-4D97-AF65-F5344CB8AC3E}">
        <p14:creationId xmlns:p14="http://schemas.microsoft.com/office/powerpoint/2010/main" val="32000451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64</a:t>
            </a:fld>
            <a:endParaRPr lang="en-US"/>
          </a:p>
        </p:txBody>
      </p:sp>
    </p:spTree>
    <p:extLst>
      <p:ext uri="{BB962C8B-B14F-4D97-AF65-F5344CB8AC3E}">
        <p14:creationId xmlns:p14="http://schemas.microsoft.com/office/powerpoint/2010/main" val="13911087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65</a:t>
            </a:fld>
            <a:endParaRPr lang="en-US"/>
          </a:p>
        </p:txBody>
      </p:sp>
    </p:spTree>
    <p:extLst>
      <p:ext uri="{BB962C8B-B14F-4D97-AF65-F5344CB8AC3E}">
        <p14:creationId xmlns:p14="http://schemas.microsoft.com/office/powerpoint/2010/main" val="1946825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每个单元的谐振频率可以被独立调控。这样，在给定频段，我们就可以通过调整谐振频率来改变这个频率的辐射幅度。</a:t>
            </a:r>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70575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01259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446759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65541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6730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但是，利用传统的相控阵天线来实现超大规模</a:t>
            </a:r>
            <a:r>
              <a:rPr lang="en-US" altLang="zh-CN" dirty="0"/>
              <a:t>MIMO</a:t>
            </a:r>
            <a:r>
              <a:rPr lang="zh-CN" altLang="en-US" dirty="0"/>
              <a:t>在实际工程中是难以实现的，原因主要有两点，一是考虑工艺制造难度和天线性能，相控阵的单元间距一般为半波长，这样的间距便会限制在给定天线尺寸下相控阵的方向性增益，二是，相控阵依赖于昂贵的移相器和复杂的移相电路来实现波束成形，因此随着</a:t>
            </a:r>
            <a:r>
              <a:rPr lang="en-US" altLang="zh-CN" dirty="0"/>
              <a:t>MIMO</a:t>
            </a:r>
            <a:r>
              <a:rPr lang="zh-CN" altLang="en-US" dirty="0"/>
              <a:t>规模的不断增大，相控阵的硬件成本和功率损耗都会变得非常高，因此，需要新的天线技术来满足</a:t>
            </a:r>
            <a:r>
              <a:rPr lang="en-US" altLang="zh-CN" dirty="0"/>
              <a:t>6G</a:t>
            </a:r>
            <a:r>
              <a:rPr lang="zh-CN" altLang="en-US" dirty="0"/>
              <a:t>时代的通信要求</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7</a:t>
            </a:fld>
            <a:endParaRPr lang="en-US"/>
          </a:p>
        </p:txBody>
      </p:sp>
    </p:spTree>
    <p:extLst>
      <p:ext uri="{BB962C8B-B14F-4D97-AF65-F5344CB8AC3E}">
        <p14:creationId xmlns:p14="http://schemas.microsoft.com/office/powerpoint/2010/main" val="20519597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07099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97542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5793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74</a:t>
            </a:fld>
            <a:endParaRPr lang="en-US"/>
          </a:p>
        </p:txBody>
      </p:sp>
    </p:spTree>
    <p:extLst>
      <p:ext uri="{BB962C8B-B14F-4D97-AF65-F5344CB8AC3E}">
        <p14:creationId xmlns:p14="http://schemas.microsoft.com/office/powerpoint/2010/main" val="34414569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75</a:t>
            </a:fld>
            <a:endParaRPr lang="en-US"/>
          </a:p>
        </p:txBody>
      </p:sp>
    </p:spTree>
    <p:extLst>
      <p:ext uri="{BB962C8B-B14F-4D97-AF65-F5344CB8AC3E}">
        <p14:creationId xmlns:p14="http://schemas.microsoft.com/office/powerpoint/2010/main" val="3248449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76</a:t>
            </a:fld>
            <a:endParaRPr lang="en-US"/>
          </a:p>
        </p:txBody>
      </p:sp>
    </p:spTree>
    <p:extLst>
      <p:ext uri="{BB962C8B-B14F-4D97-AF65-F5344CB8AC3E}">
        <p14:creationId xmlns:p14="http://schemas.microsoft.com/office/powerpoint/2010/main" val="75969130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77</a:t>
            </a:fld>
            <a:endParaRPr lang="en-US"/>
          </a:p>
        </p:txBody>
      </p:sp>
    </p:spTree>
    <p:extLst>
      <p:ext uri="{BB962C8B-B14F-4D97-AF65-F5344CB8AC3E}">
        <p14:creationId xmlns:p14="http://schemas.microsoft.com/office/powerpoint/2010/main" val="39433668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78</a:t>
            </a:fld>
            <a:endParaRPr lang="en-US"/>
          </a:p>
        </p:txBody>
      </p:sp>
    </p:spTree>
    <p:extLst>
      <p:ext uri="{BB962C8B-B14F-4D97-AF65-F5344CB8AC3E}">
        <p14:creationId xmlns:p14="http://schemas.microsoft.com/office/powerpoint/2010/main" val="2717370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735035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altLang="zh-CN"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i="0">
                    <a:latin typeface="Cambria Math" panose="02040503050406030204" pitchFamily="18" charset="0"/>
                  </a:rPr>
                  <a:t>𝑦</a:t>
                </a:r>
                <a:r>
                  <a:rPr lang="en-US" altLang="zh-CN" sz="1200" i="0" dirty="0">
                    <a:latin typeface="Cambria Math" panose="02040503050406030204" pitchFamily="18" charset="0"/>
                  </a:rPr>
                  <a:t>=</a:t>
                </a:r>
                <a:r>
                  <a:rPr lang="en-US" altLang="zh-CN" sz="1200" i="0">
                    <a:latin typeface="Cambria Math" panose="02040503050406030204" pitchFamily="18" charset="0"/>
                  </a:rPr>
                  <a:t>𝑟</a:t>
                </a:r>
                <a:r>
                  <a:rPr lang="zh-CN" altLang="zh-CN" sz="1200" i="0">
                    <a:latin typeface="Cambria Math" panose="02040503050406030204" pitchFamily="18" charset="0"/>
                  </a:rPr>
                  <a:t>(</a:t>
                </a:r>
                <a:r>
                  <a:rPr lang="en-US" altLang="zh-CN" sz="1200" b="1" i="0">
                    <a:latin typeface="Cambria Math" panose="02040503050406030204" pitchFamily="18" charset="0"/>
                    <a:ea typeface="微软雅黑" panose="020B0503020204020204" pitchFamily="34" charset="-122"/>
                    <a:cs typeface="Arial" panose="020B0604020202020204" pitchFamily="34" charset="0"/>
                  </a:rPr>
                  <a:t>𝜶</a:t>
                </a:r>
                <a:r>
                  <a:rPr lang="en-US" altLang="zh-CN" sz="1200" b="0" i="0">
                    <a:latin typeface="Cambria Math" panose="02040503050406030204" pitchFamily="18" charset="0"/>
                    <a:ea typeface="微软雅黑" panose="020B0503020204020204" pitchFamily="34" charset="-122"/>
                    <a:cs typeface="Arial" panose="020B0604020202020204" pitchFamily="34" charset="0"/>
                  </a:rPr>
                  <a:t>,</a:t>
                </a:r>
                <a:r>
                  <a:rPr lang="en-US" altLang="zh-CN" sz="1200" i="0">
                    <a:latin typeface="Cambria Math" panose="02040503050406030204" pitchFamily="18" charset="0"/>
                  </a:rPr>
                  <a:t>𝜃,𝜑)+𝑛</a:t>
                </a:r>
                <a:r>
                  <a:rPr lang="zh-CN" altLang="zh-CN" sz="1200" i="0">
                    <a:latin typeface="Cambria Math" panose="02040503050406030204" pitchFamily="18" charset="0"/>
                  </a:rPr>
                  <a:t> ̃</a:t>
                </a:r>
                <a:endParaRPr lang="en-US" altLang="zh-CN" sz="1400" b="1" dirty="0">
                  <a:latin typeface="Arial" panose="020B0604020202020204" pitchFamily="34" charset="0"/>
                  <a:ea typeface="微软雅黑" panose="020B0503020204020204" pitchFamily="34" charset="-122"/>
                  <a:cs typeface="Arial" panose="020B0604020202020204" pitchFamily="34" charset="0"/>
                </a:endParaRPr>
              </a:p>
              <a:p>
                <a:endParaRPr lang="en-US" altLang="zh-CN" dirty="0"/>
              </a:p>
            </p:txBody>
          </p:sp>
        </mc:Fallback>
      </mc:AlternateContent>
      <p:sp>
        <p:nvSpPr>
          <p:cNvPr id="4" name="Slide Number Placeholder 3"/>
          <p:cNvSpPr>
            <a:spLocks noGrp="1"/>
          </p:cNvSpPr>
          <p:nvPr>
            <p:ph type="sldNum" sz="quarter" idx="10"/>
          </p:nvPr>
        </p:nvSpPr>
        <p:spPr/>
        <p:txBody>
          <a:bodyPr/>
          <a:lstStyle/>
          <a:p>
            <a:pPr>
              <a:defRPr/>
            </a:pPr>
            <a:fld id="{40F64717-A5A5-4C4E-9291-2F18B7410B06}" type="slidenum">
              <a:rPr lang="en-US" smtClean="0"/>
              <a:t>80</a:t>
            </a:fld>
            <a:endParaRPr lang="en-US"/>
          </a:p>
        </p:txBody>
      </p:sp>
    </p:spTree>
    <p:extLst>
      <p:ext uri="{BB962C8B-B14F-4D97-AF65-F5344CB8AC3E}">
        <p14:creationId xmlns:p14="http://schemas.microsoft.com/office/powerpoint/2010/main" val="291138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a:t>
            </a:fld>
            <a:endParaRPr lang="en-US"/>
          </a:p>
        </p:txBody>
      </p:sp>
    </p:spTree>
    <p:extLst>
      <p:ext uri="{BB962C8B-B14F-4D97-AF65-F5344CB8AC3E}">
        <p14:creationId xmlns:p14="http://schemas.microsoft.com/office/powerpoint/2010/main" val="21427282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81</a:t>
            </a:fld>
            <a:endParaRPr lang="en-US"/>
          </a:p>
        </p:txBody>
      </p:sp>
    </p:spTree>
    <p:extLst>
      <p:ext uri="{BB962C8B-B14F-4D97-AF65-F5344CB8AC3E}">
        <p14:creationId xmlns:p14="http://schemas.microsoft.com/office/powerpoint/2010/main" val="40888919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82</a:t>
            </a:fld>
            <a:endParaRPr lang="en-US"/>
          </a:p>
        </p:txBody>
      </p:sp>
    </p:spTree>
    <p:extLst>
      <p:ext uri="{BB962C8B-B14F-4D97-AF65-F5344CB8AC3E}">
        <p14:creationId xmlns:p14="http://schemas.microsoft.com/office/powerpoint/2010/main" val="40649003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83</a:t>
            </a:fld>
            <a:endParaRPr lang="en-US"/>
          </a:p>
        </p:txBody>
      </p:sp>
    </p:spTree>
    <p:extLst>
      <p:ext uri="{BB962C8B-B14F-4D97-AF65-F5344CB8AC3E}">
        <p14:creationId xmlns:p14="http://schemas.microsoft.com/office/powerpoint/2010/main" val="42647108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84</a:t>
            </a:fld>
            <a:endParaRPr lang="en-US"/>
          </a:p>
        </p:txBody>
      </p:sp>
    </p:spTree>
    <p:extLst>
      <p:ext uri="{BB962C8B-B14F-4D97-AF65-F5344CB8AC3E}">
        <p14:creationId xmlns:p14="http://schemas.microsoft.com/office/powerpoint/2010/main" val="568495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85</a:t>
            </a:fld>
            <a:endParaRPr lang="en-US"/>
          </a:p>
        </p:txBody>
      </p:sp>
    </p:spTree>
    <p:extLst>
      <p:ext uri="{BB962C8B-B14F-4D97-AF65-F5344CB8AC3E}">
        <p14:creationId xmlns:p14="http://schemas.microsoft.com/office/powerpoint/2010/main" val="3077997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每个单元的谐振频率可以被独立调控。这样，在给定频段，我们就可以通过调整谐振频率来改变这个频率的辐射幅度。</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86</a:t>
            </a:fld>
            <a:endParaRPr lang="en-US"/>
          </a:p>
        </p:txBody>
      </p:sp>
    </p:spTree>
    <p:extLst>
      <p:ext uri="{BB962C8B-B14F-4D97-AF65-F5344CB8AC3E}">
        <p14:creationId xmlns:p14="http://schemas.microsoft.com/office/powerpoint/2010/main" val="4130237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87</a:t>
            </a:fld>
            <a:endParaRPr lang="en-US"/>
          </a:p>
        </p:txBody>
      </p:sp>
    </p:spTree>
    <p:extLst>
      <p:ext uri="{BB962C8B-B14F-4D97-AF65-F5344CB8AC3E}">
        <p14:creationId xmlns:p14="http://schemas.microsoft.com/office/powerpoint/2010/main" val="1590387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88</a:t>
            </a:fld>
            <a:endParaRPr lang="en-US"/>
          </a:p>
        </p:txBody>
      </p:sp>
    </p:spTree>
    <p:extLst>
      <p:ext uri="{BB962C8B-B14F-4D97-AF65-F5344CB8AC3E}">
        <p14:creationId xmlns:p14="http://schemas.microsoft.com/office/powerpoint/2010/main" val="19828362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89</a:t>
            </a:fld>
            <a:endParaRPr lang="en-US"/>
          </a:p>
        </p:txBody>
      </p:sp>
    </p:spTree>
    <p:extLst>
      <p:ext uri="{BB962C8B-B14F-4D97-AF65-F5344CB8AC3E}">
        <p14:creationId xmlns:p14="http://schemas.microsoft.com/office/powerpoint/2010/main" val="662394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048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a:t>
            </a:fld>
            <a:endParaRPr lang="en-US"/>
          </a:p>
        </p:txBody>
      </p:sp>
    </p:spTree>
    <p:extLst>
      <p:ext uri="{BB962C8B-B14F-4D97-AF65-F5344CB8AC3E}">
        <p14:creationId xmlns:p14="http://schemas.microsoft.com/office/powerpoint/2010/main" val="27961349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91</a:t>
            </a:fld>
            <a:endParaRPr lang="en-US"/>
          </a:p>
        </p:txBody>
      </p:sp>
    </p:spTree>
    <p:extLst>
      <p:ext uri="{BB962C8B-B14F-4D97-AF65-F5344CB8AC3E}">
        <p14:creationId xmlns:p14="http://schemas.microsoft.com/office/powerpoint/2010/main" val="38015492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92</a:t>
            </a:fld>
            <a:endParaRPr lang="en-US"/>
          </a:p>
        </p:txBody>
      </p:sp>
    </p:spTree>
    <p:extLst>
      <p:ext uri="{BB962C8B-B14F-4D97-AF65-F5344CB8AC3E}">
        <p14:creationId xmlns:p14="http://schemas.microsoft.com/office/powerpoint/2010/main" val="8448291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93</a:t>
            </a:fld>
            <a:endParaRPr lang="en-US"/>
          </a:p>
        </p:txBody>
      </p:sp>
    </p:spTree>
    <p:extLst>
      <p:ext uri="{BB962C8B-B14F-4D97-AF65-F5344CB8AC3E}">
        <p14:creationId xmlns:p14="http://schemas.microsoft.com/office/powerpoint/2010/main" val="37058827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94</a:t>
            </a:fld>
            <a:endParaRPr lang="en-US"/>
          </a:p>
        </p:txBody>
      </p:sp>
    </p:spTree>
    <p:extLst>
      <p:ext uri="{BB962C8B-B14F-4D97-AF65-F5344CB8AC3E}">
        <p14:creationId xmlns:p14="http://schemas.microsoft.com/office/powerpoint/2010/main" val="9725937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95</a:t>
            </a:fld>
            <a:endParaRPr lang="en-US"/>
          </a:p>
        </p:txBody>
      </p:sp>
    </p:spTree>
    <p:extLst>
      <p:ext uri="{BB962C8B-B14F-4D97-AF65-F5344CB8AC3E}">
        <p14:creationId xmlns:p14="http://schemas.microsoft.com/office/powerpoint/2010/main" val="42656225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96</a:t>
            </a:fld>
            <a:endParaRPr lang="en-US"/>
          </a:p>
        </p:txBody>
      </p:sp>
    </p:spTree>
    <p:extLst>
      <p:ext uri="{BB962C8B-B14F-4D97-AF65-F5344CB8AC3E}">
        <p14:creationId xmlns:p14="http://schemas.microsoft.com/office/powerpoint/2010/main" val="32135563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97</a:t>
            </a:fld>
            <a:endParaRPr lang="en-US"/>
          </a:p>
        </p:txBody>
      </p:sp>
    </p:spTree>
    <p:extLst>
      <p:ext uri="{BB962C8B-B14F-4D97-AF65-F5344CB8AC3E}">
        <p14:creationId xmlns:p14="http://schemas.microsoft.com/office/powerpoint/2010/main" val="19845503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98</a:t>
            </a:fld>
            <a:endParaRPr lang="en-US"/>
          </a:p>
        </p:txBody>
      </p:sp>
    </p:spTree>
    <p:extLst>
      <p:ext uri="{BB962C8B-B14F-4D97-AF65-F5344CB8AC3E}">
        <p14:creationId xmlns:p14="http://schemas.microsoft.com/office/powerpoint/2010/main" val="3589631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99</a:t>
            </a:fld>
            <a:endParaRPr lang="en-US"/>
          </a:p>
        </p:txBody>
      </p:sp>
    </p:spTree>
    <p:extLst>
      <p:ext uri="{BB962C8B-B14F-4D97-AF65-F5344CB8AC3E}">
        <p14:creationId xmlns:p14="http://schemas.microsoft.com/office/powerpoint/2010/main" val="42608401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en-US" altLang="zh-CN" dirty="0"/>
              <a:t>\</a:t>
            </a: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100</a:t>
            </a:fld>
            <a:endParaRPr lang="en-US"/>
          </a:p>
        </p:txBody>
      </p:sp>
    </p:spTree>
    <p:extLst>
      <p:ext uri="{BB962C8B-B14F-4D97-AF65-F5344CB8AC3E}">
        <p14:creationId xmlns:p14="http://schemas.microsoft.com/office/powerpoint/2010/main" val="79454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zh-CN"/>
          </a:p>
        </p:txBody>
      </p:sp>
      <p:sp>
        <p:nvSpPr>
          <p:cNvPr id="6" name="Slide Number Placeholder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53996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13761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944019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dirty="0"/>
              <a:t>/</a:t>
            </a:r>
            <a:r>
              <a:rPr kumimoji="1" lang="en-US" altLang="zh-CN" dirty="0">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228393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zh-CN"/>
          </a:p>
        </p:txBody>
      </p:sp>
      <p:sp>
        <p:nvSpPr>
          <p:cNvPr id="6" name="Slide Number Placeholder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4068309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512372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99869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96689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endParaRPr lang="de-DE"/>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693892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de-DE"/>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1749444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31497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567180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416134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516748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333639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1410085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dirty="0"/>
              <a:t>/</a:t>
            </a:r>
            <a:r>
              <a:rPr kumimoji="1" lang="en-US" altLang="zh-CN" dirty="0">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335267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B169B3-D980-42FE-969B-419FB9986308}"/>
              </a:ext>
            </a:extLst>
          </p:cNvPr>
          <p:cNvSpPr/>
          <p:nvPr userDrawn="1"/>
        </p:nvSpPr>
        <p:spPr bwMode="auto">
          <a:xfrm>
            <a:off x="1" y="6065520"/>
            <a:ext cx="12192000" cy="59436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3" name="Rectangle 2">
            <a:extLst>
              <a:ext uri="{FF2B5EF4-FFF2-40B4-BE49-F238E27FC236}">
                <a16:creationId xmlns:a16="http://schemas.microsoft.com/office/drawing/2014/main" id="{39F11FDB-B518-7CDF-B754-4927A204CF64}"/>
              </a:ext>
            </a:extLst>
          </p:cNvPr>
          <p:cNvSpPr/>
          <p:nvPr userDrawn="1"/>
        </p:nvSpPr>
        <p:spPr bwMode="auto">
          <a:xfrm>
            <a:off x="1" y="0"/>
            <a:ext cx="12192000" cy="5928562"/>
          </a:xfrm>
          <a:prstGeom prst="rect">
            <a:avLst/>
          </a:prstGeom>
          <a:solidFill>
            <a:srgbClr val="0B123A"/>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8" name="Picture 7">
            <a:extLst>
              <a:ext uri="{FF2B5EF4-FFF2-40B4-BE49-F238E27FC236}">
                <a16:creationId xmlns:a16="http://schemas.microsoft.com/office/drawing/2014/main" id="{E813F44D-E058-6B30-D942-7695832B5924}"/>
              </a:ext>
            </a:extLst>
          </p:cNvPr>
          <p:cNvPicPr>
            <a:picLocks noChangeAspect="1"/>
          </p:cNvPicPr>
          <p:nvPr userDrawn="1"/>
        </p:nvPicPr>
        <p:blipFill>
          <a:blip r:embed="rId2"/>
          <a:stretch>
            <a:fillRect/>
          </a:stretch>
        </p:blipFill>
        <p:spPr>
          <a:xfrm>
            <a:off x="3513625" y="6058508"/>
            <a:ext cx="1577971" cy="615249"/>
          </a:xfrm>
          <a:prstGeom prst="rect">
            <a:avLst/>
          </a:prstGeom>
        </p:spPr>
      </p:pic>
      <p:pic>
        <p:nvPicPr>
          <p:cNvPr id="11" name="Graphic 10">
            <a:extLst>
              <a:ext uri="{FF2B5EF4-FFF2-40B4-BE49-F238E27FC236}">
                <a16:creationId xmlns:a16="http://schemas.microsoft.com/office/drawing/2014/main" id="{F7207EEB-B1FE-EE36-EEF5-DFD50D4E60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41976" y="6130462"/>
            <a:ext cx="1108047" cy="428994"/>
          </a:xfrm>
          <a:prstGeom prst="rect">
            <a:avLst/>
          </a:prstGeom>
        </p:spPr>
      </p:pic>
      <p:pic>
        <p:nvPicPr>
          <p:cNvPr id="12" name="Picture 11">
            <a:extLst>
              <a:ext uri="{FF2B5EF4-FFF2-40B4-BE49-F238E27FC236}">
                <a16:creationId xmlns:a16="http://schemas.microsoft.com/office/drawing/2014/main" id="{ED25BDA3-F5DB-28F2-31F6-9EAB8C104611}"/>
              </a:ext>
            </a:extLst>
          </p:cNvPr>
          <p:cNvPicPr>
            <a:picLocks noChangeAspect="1"/>
          </p:cNvPicPr>
          <p:nvPr userDrawn="1"/>
        </p:nvPicPr>
        <p:blipFill>
          <a:blip r:embed="rId5"/>
          <a:stretch>
            <a:fillRect/>
          </a:stretch>
        </p:blipFill>
        <p:spPr>
          <a:xfrm>
            <a:off x="7130049" y="6147976"/>
            <a:ext cx="1312675" cy="381000"/>
          </a:xfrm>
          <a:prstGeom prst="rect">
            <a:avLst/>
          </a:prstGeom>
        </p:spPr>
      </p:pic>
      <p:pic>
        <p:nvPicPr>
          <p:cNvPr id="10" name="Picture 9">
            <a:extLst>
              <a:ext uri="{FF2B5EF4-FFF2-40B4-BE49-F238E27FC236}">
                <a16:creationId xmlns:a16="http://schemas.microsoft.com/office/drawing/2014/main" id="{8C8BCF57-D01C-92FB-2A8F-FFAADE8AAC25}"/>
              </a:ext>
            </a:extLst>
          </p:cNvPr>
          <p:cNvPicPr>
            <a:picLocks noChangeAspect="1"/>
          </p:cNvPicPr>
          <p:nvPr userDrawn="1"/>
        </p:nvPicPr>
        <p:blipFill>
          <a:blip r:embed="rId6"/>
          <a:stretch>
            <a:fillRect/>
          </a:stretch>
        </p:blipFill>
        <p:spPr>
          <a:xfrm>
            <a:off x="0" y="2465181"/>
            <a:ext cx="12191999" cy="3545838"/>
          </a:xfrm>
          <a:prstGeom prst="rect">
            <a:avLst/>
          </a:prstGeom>
        </p:spPr>
      </p:pic>
      <p:pic>
        <p:nvPicPr>
          <p:cNvPr id="13" name="Picture 12">
            <a:extLst>
              <a:ext uri="{FF2B5EF4-FFF2-40B4-BE49-F238E27FC236}">
                <a16:creationId xmlns:a16="http://schemas.microsoft.com/office/drawing/2014/main" id="{2DECE8C6-84A7-BC27-7598-4FD47B3D412E}"/>
              </a:ext>
            </a:extLst>
          </p:cNvPr>
          <p:cNvPicPr>
            <a:picLocks noChangeAspect="1"/>
          </p:cNvPicPr>
          <p:nvPr userDrawn="1"/>
        </p:nvPicPr>
        <p:blipFill>
          <a:blip r:embed="rId7"/>
          <a:srcRect/>
          <a:stretch/>
        </p:blipFill>
        <p:spPr>
          <a:xfrm>
            <a:off x="-8142" y="-3417"/>
            <a:ext cx="3048794" cy="2933700"/>
          </a:xfrm>
          <a:prstGeom prst="rect">
            <a:avLst/>
          </a:prstGeom>
        </p:spPr>
      </p:pic>
      <p:sp>
        <p:nvSpPr>
          <p:cNvPr id="5" name="Title 1">
            <a:extLst>
              <a:ext uri="{FF2B5EF4-FFF2-40B4-BE49-F238E27FC236}">
                <a16:creationId xmlns:a16="http://schemas.microsoft.com/office/drawing/2014/main" id="{EDC20B97-4352-9361-3061-080264478871}"/>
              </a:ext>
            </a:extLst>
          </p:cNvPr>
          <p:cNvSpPr>
            <a:spLocks noGrp="1"/>
          </p:cNvSpPr>
          <p:nvPr>
            <p:ph type="ctrTitle"/>
          </p:nvPr>
        </p:nvSpPr>
        <p:spPr>
          <a:xfrm>
            <a:off x="2345248" y="865632"/>
            <a:ext cx="7501502" cy="1298448"/>
          </a:xfrm>
        </p:spPr>
        <p:txBody>
          <a:bodyPr/>
          <a:lstStyle/>
          <a:p>
            <a:r>
              <a:rPr lang="en-US" dirty="0">
                <a:solidFill>
                  <a:schemeClr val="bg1"/>
                </a:solidFill>
              </a:rPr>
              <a:t>Title</a:t>
            </a:r>
          </a:p>
        </p:txBody>
      </p:sp>
      <p:sp>
        <p:nvSpPr>
          <p:cNvPr id="14" name="Text Box 14">
            <a:extLst>
              <a:ext uri="{FF2B5EF4-FFF2-40B4-BE49-F238E27FC236}">
                <a16:creationId xmlns:a16="http://schemas.microsoft.com/office/drawing/2014/main" id="{F290C204-4A49-95C0-69BB-C24FAAB57B23}"/>
              </a:ext>
            </a:extLst>
          </p:cNvPr>
          <p:cNvSpPr txBox="1">
            <a:spLocks noGrp="1" noChangeArrowheads="1"/>
          </p:cNvSpPr>
          <p:nvPr>
            <p:ph type="subTitle" sz="quarter" idx="4294967295"/>
          </p:nvPr>
        </p:nvSpPr>
        <p:spPr>
          <a:xfrm>
            <a:off x="1109473" y="2239708"/>
            <a:ext cx="9973056" cy="1298448"/>
          </a:xfrm>
          <a:prstGeom prst="rect">
            <a:avLst/>
          </a:prstGeom>
          <a:noFill/>
          <a:ln/>
        </p:spPr>
        <p:txBody>
          <a:bodyPr/>
          <a:lstStyle>
            <a:lvl1pPr marL="0" indent="0" algn="ctr">
              <a:spcBef>
                <a:spcPts val="2400"/>
              </a:spcBef>
              <a:buNone/>
              <a:defRPr/>
            </a:lvl1pPr>
          </a:lstStyle>
          <a:p>
            <a:pPr marL="0" indent="0" algn="ctr">
              <a:buNone/>
            </a:pPr>
            <a:r>
              <a:rPr lang="en-US" altLang="en-US" sz="2400" dirty="0">
                <a:solidFill>
                  <a:schemeClr val="bg1"/>
                </a:solidFill>
              </a:rPr>
              <a:t>Presenter Name</a:t>
            </a:r>
          </a:p>
          <a:p>
            <a:pPr marL="0" indent="0" algn="ctr">
              <a:spcBef>
                <a:spcPts val="2400"/>
              </a:spcBef>
              <a:buNone/>
            </a:pPr>
            <a:r>
              <a:rPr lang="en-US" altLang="en-US" sz="2000" dirty="0">
                <a:solidFill>
                  <a:schemeClr val="bg1"/>
                </a:solidFill>
              </a:rPr>
              <a:t>Date</a:t>
            </a:r>
            <a:endParaRPr lang="en-US" altLang="en-US" dirty="0">
              <a:solidFill>
                <a:schemeClr val="bg1"/>
              </a:solidFill>
            </a:endParaRPr>
          </a:p>
        </p:txBody>
      </p:sp>
    </p:spTree>
    <p:extLst>
      <p:ext uri="{BB962C8B-B14F-4D97-AF65-F5344CB8AC3E}">
        <p14:creationId xmlns:p14="http://schemas.microsoft.com/office/powerpoint/2010/main" val="1816957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92174" y="100584"/>
            <a:ext cx="9407651" cy="813816"/>
          </a:xfrm>
        </p:spPr>
        <p:txBody>
          <a:bodyPr/>
          <a:lstStyle/>
          <a:p>
            <a:r>
              <a:rPr lang="en-US" dirty="0"/>
              <a:t>Click to edit Master title style</a:t>
            </a:r>
          </a:p>
        </p:txBody>
      </p:sp>
      <p:sp>
        <p:nvSpPr>
          <p:cNvPr id="3" name="Content Placeholder 2"/>
          <p:cNvSpPr>
            <a:spLocks noGrp="1"/>
          </p:cNvSpPr>
          <p:nvPr>
            <p:ph idx="1"/>
          </p:nvPr>
        </p:nvSpPr>
        <p:spPr>
          <a:xfrm>
            <a:off x="633985" y="1289304"/>
            <a:ext cx="10924032"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9208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633984" y="1289304"/>
            <a:ext cx="5315712"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panose="020B0604020202020204" pitchFamily="34" charset="0"/>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0"/>
          </p:nvPr>
        </p:nvSpPr>
        <p:spPr>
          <a:xfrm>
            <a:off x="6217920" y="1289304"/>
            <a:ext cx="5315712"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panose="020B0604020202020204" pitchFamily="34" charset="0"/>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E30502D0-7EDE-11D5-69CE-B953EDEEB7AB}"/>
              </a:ext>
            </a:extLst>
          </p:cNvPr>
          <p:cNvSpPr>
            <a:spLocks noGrp="1"/>
          </p:cNvSpPr>
          <p:nvPr>
            <p:ph type="title"/>
          </p:nvPr>
        </p:nvSpPr>
        <p:spPr>
          <a:xfrm>
            <a:off x="1392174" y="100584"/>
            <a:ext cx="9407651" cy="813816"/>
          </a:xfrm>
        </p:spPr>
        <p:txBody>
          <a:bodyPr/>
          <a:lstStyle/>
          <a:p>
            <a:r>
              <a:rPr lang="en-US" dirty="0"/>
              <a:t>Click to edit Master title style</a:t>
            </a:r>
          </a:p>
        </p:txBody>
      </p:sp>
    </p:spTree>
    <p:extLst>
      <p:ext uri="{BB962C8B-B14F-4D97-AF65-F5344CB8AC3E}">
        <p14:creationId xmlns:p14="http://schemas.microsoft.com/office/powerpoint/2010/main" val="2218265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5F1BAA3-25AA-211D-21BC-9A02E8C0B307}"/>
              </a:ext>
            </a:extLst>
          </p:cNvPr>
          <p:cNvSpPr>
            <a:spLocks noGrp="1"/>
          </p:cNvSpPr>
          <p:nvPr>
            <p:ph type="title"/>
          </p:nvPr>
        </p:nvSpPr>
        <p:spPr>
          <a:xfrm>
            <a:off x="1392174" y="100584"/>
            <a:ext cx="9407651" cy="813816"/>
          </a:xfrm>
        </p:spPr>
        <p:txBody>
          <a:bodyPr/>
          <a:lstStyle/>
          <a:p>
            <a:r>
              <a:rPr lang="en-US" dirty="0"/>
              <a:t>Click to edit Master title style</a:t>
            </a:r>
          </a:p>
        </p:txBody>
      </p:sp>
    </p:spTree>
    <p:extLst>
      <p:ext uri="{BB962C8B-B14F-4D97-AF65-F5344CB8AC3E}">
        <p14:creationId xmlns:p14="http://schemas.microsoft.com/office/powerpoint/2010/main" val="938390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49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45021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3974" y="146304"/>
            <a:ext cx="9544050" cy="466344"/>
          </a:xfrm>
        </p:spPr>
        <p:txBody>
          <a:bodyPr/>
          <a:lstStyle/>
          <a:p>
            <a:r>
              <a:rPr lang="en-US"/>
              <a:t>Click to edit Master title style</a:t>
            </a:r>
          </a:p>
        </p:txBody>
      </p:sp>
      <p:sp>
        <p:nvSpPr>
          <p:cNvPr id="3" name="Content Placeholder 2"/>
          <p:cNvSpPr>
            <a:spLocks noGrp="1"/>
          </p:cNvSpPr>
          <p:nvPr>
            <p:ph idx="1"/>
          </p:nvPr>
        </p:nvSpPr>
        <p:spPr>
          <a:xfrm>
            <a:off x="633985" y="1289304"/>
            <a:ext cx="10924032" cy="4828032"/>
          </a:xfrm>
          <a:prstGeom prst="rect">
            <a:avLst/>
          </a:prstGeom>
        </p:spPr>
        <p:txBody>
          <a:bodyPr/>
          <a:lstStyle>
            <a:lvl1pPr marL="237744" indent="-237744">
              <a:lnSpc>
                <a:spcPct val="90000"/>
              </a:lnSpc>
              <a:spcBef>
                <a:spcPts val="1200"/>
              </a:spcBef>
              <a:buSzPct val="100000"/>
              <a:buFont typeface="Arial"/>
              <a:buChar char="•"/>
              <a:defRPr/>
            </a:lvl1pPr>
            <a:lvl2pPr marL="539496" indent="-256032">
              <a:lnSpc>
                <a:spcPct val="90000"/>
              </a:lnSpc>
              <a:spcBef>
                <a:spcPts val="600"/>
              </a:spcBef>
              <a:defRPr/>
            </a:lvl2pPr>
            <a:lvl3pPr marL="758952" indent="-182880">
              <a:lnSpc>
                <a:spcPct val="90000"/>
              </a:lnSpc>
              <a:spcBef>
                <a:spcPts val="600"/>
              </a:spcBef>
              <a:buSzPct val="90000"/>
              <a:buFont typeface="Arial" panose="020B0604020202020204" pitchFamily="34" charset="0"/>
              <a:buChar char="•"/>
              <a:defRPr/>
            </a:lvl3pPr>
            <a:lvl4pPr marL="1033272" indent="0">
              <a:lnSpc>
                <a:spcPct val="90000"/>
              </a:lnSpc>
              <a:spcBef>
                <a:spcPts val="600"/>
              </a:spcBef>
              <a:buFontTx/>
              <a:buNone/>
              <a:defRPr/>
            </a:lvl4pPr>
            <a:lvl5pPr marL="1261872" indent="0">
              <a:lnSpc>
                <a:spcPct val="90000"/>
              </a:lnSpc>
              <a:spcBef>
                <a:spcPts val="600"/>
              </a:spcBef>
              <a:buSzPct val="85000"/>
              <a:buFontTx/>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1323974" y="594360"/>
            <a:ext cx="9544050" cy="304800"/>
          </a:xfrm>
          <a:prstGeom prst="rect">
            <a:avLst/>
          </a:prstGeom>
        </p:spPr>
        <p:txBody>
          <a:bodyPr vert="horz"/>
          <a:lstStyle>
            <a:lvl1pPr marL="0" indent="0" algn="ctr">
              <a:lnSpc>
                <a:spcPts val="2400"/>
              </a:lnSpc>
              <a:spcBef>
                <a:spcPts val="300"/>
              </a:spcBef>
              <a:spcAft>
                <a:spcPts val="600"/>
              </a:spcAft>
              <a:buFontTx/>
              <a:buNone/>
              <a:defRPr sz="2400" baseline="0"/>
            </a:lvl1pPr>
            <a:lvl2pPr marL="520700" indent="0">
              <a:buNone/>
              <a:defRPr/>
            </a:lvl2pPr>
            <a:lvl3pPr marL="976313" indent="0">
              <a:buNone/>
              <a:defRPr/>
            </a:lvl3pPr>
            <a:lvl4pPr marL="1427162" indent="0">
              <a:buNone/>
              <a:defRPr/>
            </a:lvl4pPr>
            <a:lvl5pPr>
              <a:buNone/>
              <a:defRPr/>
            </a:lvl5pPr>
          </a:lstStyle>
          <a:p>
            <a:pPr lvl="0"/>
            <a:r>
              <a:rPr lang="en-US" dirty="0"/>
              <a:t>Click to add Subtitle</a:t>
            </a:r>
          </a:p>
        </p:txBody>
      </p:sp>
    </p:spTree>
    <p:extLst>
      <p:ext uri="{BB962C8B-B14F-4D97-AF65-F5344CB8AC3E}">
        <p14:creationId xmlns:p14="http://schemas.microsoft.com/office/powerpoint/2010/main" val="3282349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985" y="1682496"/>
            <a:ext cx="10924032" cy="4443984"/>
          </a:xfrm>
          <a:prstGeom prst="rect">
            <a:avLst/>
          </a:prstGeom>
        </p:spPr>
        <p:txBody>
          <a:bodyPr anchor="t" anchorCtr="1"/>
          <a:lstStyle>
            <a:lvl1pPr marL="237744" indent="-237744">
              <a:lnSpc>
                <a:spcPct val="90000"/>
              </a:lnSpc>
              <a:spcBef>
                <a:spcPts val="1500"/>
              </a:spcBef>
              <a:buSzPct val="100000"/>
              <a:buFont typeface="Arial"/>
              <a:buChar char="•"/>
              <a:defRPr/>
            </a:lvl1pPr>
            <a:lvl2pPr marL="539496" indent="-256032">
              <a:lnSpc>
                <a:spcPct val="90000"/>
              </a:lnSpc>
              <a:spcBef>
                <a:spcPts val="1500"/>
              </a:spcBef>
              <a:defRPr/>
            </a:lvl2pPr>
            <a:lvl3pPr marL="758952" indent="-182880">
              <a:lnSpc>
                <a:spcPct val="90000"/>
              </a:lnSpc>
              <a:spcBef>
                <a:spcPts val="1500"/>
              </a:spcBef>
              <a:buSzPct val="90000"/>
              <a:buFont typeface="Arial" panose="020B0604020202020204" pitchFamily="34" charset="0"/>
              <a:buChar char="•"/>
              <a:defRPr/>
            </a:lvl3pPr>
            <a:lvl4pPr marL="1033272" indent="0">
              <a:lnSpc>
                <a:spcPct val="90000"/>
              </a:lnSpc>
              <a:spcBef>
                <a:spcPts val="1500"/>
              </a:spcBef>
              <a:buFontTx/>
              <a:buNone/>
              <a:defRPr/>
            </a:lvl4pPr>
            <a:lvl5pPr marL="1261872" indent="0">
              <a:lnSpc>
                <a:spcPct val="90000"/>
              </a:lnSpc>
              <a:spcBef>
                <a:spcPts val="1500"/>
              </a:spcBef>
              <a:buSzPct val="85000"/>
              <a:buFontTx/>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7C58251F-4962-C4F7-F683-970AAA555AA3}"/>
              </a:ext>
            </a:extLst>
          </p:cNvPr>
          <p:cNvSpPr>
            <a:spLocks noGrp="1"/>
          </p:cNvSpPr>
          <p:nvPr>
            <p:ph type="title"/>
          </p:nvPr>
        </p:nvSpPr>
        <p:spPr>
          <a:xfrm>
            <a:off x="1392174" y="100584"/>
            <a:ext cx="9407651" cy="813816"/>
          </a:xfrm>
        </p:spPr>
        <p:txBody>
          <a:bodyPr/>
          <a:lstStyle/>
          <a:p>
            <a:r>
              <a:rPr lang="en-US" dirty="0"/>
              <a:t>Click to edit Master title style</a:t>
            </a:r>
          </a:p>
        </p:txBody>
      </p:sp>
    </p:spTree>
    <p:extLst>
      <p:ext uri="{BB962C8B-B14F-4D97-AF65-F5344CB8AC3E}">
        <p14:creationId xmlns:p14="http://schemas.microsoft.com/office/powerpoint/2010/main" val="2610535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2109217" y="1764792"/>
            <a:ext cx="7961376" cy="3776472"/>
          </a:xfrm>
          <a:prstGeom prst="rect">
            <a:avLst/>
          </a:prstGeom>
          <a:ln w="12700">
            <a:solidFill>
              <a:schemeClr val="tx1"/>
            </a:solidFill>
          </a:ln>
        </p:spPr>
        <p:txBody>
          <a:bodyPr vert="horz"/>
          <a:lstStyle>
            <a:lvl1pPr marL="0" indent="0" algn="ctr">
              <a:lnSpc>
                <a:spcPts val="2000"/>
              </a:lnSpc>
              <a:spcBef>
                <a:spcPts val="300"/>
              </a:spcBef>
              <a:spcAft>
                <a:spcPts val="600"/>
              </a:spcAft>
              <a:buFontTx/>
              <a:buNone/>
              <a:defRPr/>
            </a:lvl1pPr>
          </a:lstStyle>
          <a:p>
            <a:r>
              <a:rPr lang="en-US" dirty="0"/>
              <a:t>Click icon to add picture</a:t>
            </a:r>
          </a:p>
        </p:txBody>
      </p:sp>
      <p:sp>
        <p:nvSpPr>
          <p:cNvPr id="5" name="Text Placeholder 4"/>
          <p:cNvSpPr>
            <a:spLocks noGrp="1"/>
          </p:cNvSpPr>
          <p:nvPr>
            <p:ph type="body" sz="quarter" idx="11"/>
          </p:nvPr>
        </p:nvSpPr>
        <p:spPr>
          <a:xfrm>
            <a:off x="2109217" y="1316736"/>
            <a:ext cx="7961376"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2109217" y="5605272"/>
            <a:ext cx="7961376"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3" name="Title 1">
            <a:extLst>
              <a:ext uri="{FF2B5EF4-FFF2-40B4-BE49-F238E27FC236}">
                <a16:creationId xmlns:a16="http://schemas.microsoft.com/office/drawing/2014/main" id="{194A7CAC-BCF5-1F76-0087-5259712DF8B4}"/>
              </a:ext>
            </a:extLst>
          </p:cNvPr>
          <p:cNvSpPr>
            <a:spLocks noGrp="1"/>
          </p:cNvSpPr>
          <p:nvPr>
            <p:ph type="title"/>
          </p:nvPr>
        </p:nvSpPr>
        <p:spPr>
          <a:xfrm>
            <a:off x="1392174" y="100584"/>
            <a:ext cx="9407651" cy="813816"/>
          </a:xfrm>
        </p:spPr>
        <p:txBody>
          <a:bodyPr/>
          <a:lstStyle/>
          <a:p>
            <a:r>
              <a:rPr lang="en-US" dirty="0"/>
              <a:t>Click to edit Master title style</a:t>
            </a:r>
          </a:p>
        </p:txBody>
      </p:sp>
    </p:spTree>
    <p:extLst>
      <p:ext uri="{BB962C8B-B14F-4D97-AF65-F5344CB8AC3E}">
        <p14:creationId xmlns:p14="http://schemas.microsoft.com/office/powerpoint/2010/main" val="2155807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edia">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a:xfrm>
            <a:off x="2316481" y="1828800"/>
            <a:ext cx="7583424" cy="334670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media</a:t>
            </a:r>
            <a:endParaRPr lang="en-US" dirty="0"/>
          </a:p>
        </p:txBody>
      </p:sp>
      <p:sp>
        <p:nvSpPr>
          <p:cNvPr id="5" name="Text Placeholder 4"/>
          <p:cNvSpPr>
            <a:spLocks noGrp="1"/>
          </p:cNvSpPr>
          <p:nvPr>
            <p:ph type="body" sz="quarter" idx="11"/>
          </p:nvPr>
        </p:nvSpPr>
        <p:spPr>
          <a:xfrm>
            <a:off x="2316481" y="1371600"/>
            <a:ext cx="7583424"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2316481" y="5230368"/>
            <a:ext cx="7583424"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3" name="Title 1">
            <a:extLst>
              <a:ext uri="{FF2B5EF4-FFF2-40B4-BE49-F238E27FC236}">
                <a16:creationId xmlns:a16="http://schemas.microsoft.com/office/drawing/2014/main" id="{DF8C93E3-A372-2640-4282-F9EC239BCBA0}"/>
              </a:ext>
            </a:extLst>
          </p:cNvPr>
          <p:cNvSpPr>
            <a:spLocks noGrp="1"/>
          </p:cNvSpPr>
          <p:nvPr>
            <p:ph type="title"/>
          </p:nvPr>
        </p:nvSpPr>
        <p:spPr>
          <a:xfrm>
            <a:off x="1392174" y="100584"/>
            <a:ext cx="9407651" cy="813816"/>
          </a:xfrm>
        </p:spPr>
        <p:txBody>
          <a:bodyPr/>
          <a:lstStyle/>
          <a:p>
            <a:r>
              <a:rPr lang="en-US" dirty="0"/>
              <a:t>Click to edit Master title style</a:t>
            </a:r>
          </a:p>
        </p:txBody>
      </p:sp>
    </p:spTree>
    <p:extLst>
      <p:ext uri="{BB962C8B-B14F-4D97-AF65-F5344CB8AC3E}">
        <p14:creationId xmlns:p14="http://schemas.microsoft.com/office/powerpoint/2010/main" val="2927169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1792225" y="1700784"/>
            <a:ext cx="8607552" cy="3941064"/>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chart</a:t>
            </a:r>
            <a:endParaRPr lang="en-US" dirty="0"/>
          </a:p>
        </p:txBody>
      </p:sp>
      <p:sp>
        <p:nvSpPr>
          <p:cNvPr id="5" name="Text Placeholder 4"/>
          <p:cNvSpPr>
            <a:spLocks noGrp="1"/>
          </p:cNvSpPr>
          <p:nvPr>
            <p:ph type="body" sz="quarter" idx="11"/>
          </p:nvPr>
        </p:nvSpPr>
        <p:spPr>
          <a:xfrm>
            <a:off x="1792225" y="1252728"/>
            <a:ext cx="8607552" cy="374904"/>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1792225" y="5705856"/>
            <a:ext cx="8607552" cy="27432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dirty="0"/>
              <a:t>Click to edit Master text styles</a:t>
            </a:r>
          </a:p>
        </p:txBody>
      </p:sp>
      <p:sp>
        <p:nvSpPr>
          <p:cNvPr id="3" name="Title 1">
            <a:extLst>
              <a:ext uri="{FF2B5EF4-FFF2-40B4-BE49-F238E27FC236}">
                <a16:creationId xmlns:a16="http://schemas.microsoft.com/office/drawing/2014/main" id="{27B9CC38-9EDD-6424-6BCD-CF0FE56DF6BF}"/>
              </a:ext>
            </a:extLst>
          </p:cNvPr>
          <p:cNvSpPr>
            <a:spLocks noGrp="1"/>
          </p:cNvSpPr>
          <p:nvPr>
            <p:ph type="title"/>
          </p:nvPr>
        </p:nvSpPr>
        <p:spPr>
          <a:xfrm>
            <a:off x="1392174" y="100584"/>
            <a:ext cx="9407651" cy="813816"/>
          </a:xfrm>
        </p:spPr>
        <p:txBody>
          <a:bodyPr/>
          <a:lstStyle/>
          <a:p>
            <a:r>
              <a:rPr lang="en-US" dirty="0"/>
              <a:t>Click to edit Master title style</a:t>
            </a:r>
          </a:p>
        </p:txBody>
      </p:sp>
    </p:spTree>
    <p:extLst>
      <p:ext uri="{BB962C8B-B14F-4D97-AF65-F5344CB8AC3E}">
        <p14:creationId xmlns:p14="http://schemas.microsoft.com/office/powerpoint/2010/main" val="322975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87243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endParaRPr lang="de-DE"/>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87998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de-DE"/>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75500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26055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72893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414472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06155410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44144983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255777" y="100584"/>
            <a:ext cx="9680448" cy="813816"/>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altLang="en-US"/>
              <a:t>Click to edit Master title style</a:t>
            </a:r>
            <a:endParaRPr lang="en-US" altLang="en-US" dirty="0"/>
          </a:p>
        </p:txBody>
      </p:sp>
      <p:sp>
        <p:nvSpPr>
          <p:cNvPr id="1048" name="Rectangle 24"/>
          <p:cNvSpPr>
            <a:spLocks noChangeArrowheads="1"/>
          </p:cNvSpPr>
          <p:nvPr/>
        </p:nvSpPr>
        <p:spPr bwMode="auto">
          <a:xfrm>
            <a:off x="426720" y="6455664"/>
            <a:ext cx="2294328" cy="219456"/>
          </a:xfrm>
          <a:prstGeom prst="rect">
            <a:avLst/>
          </a:prstGeom>
          <a:noFill/>
          <a:ln w="9525">
            <a:noFill/>
            <a:miter lim="800000"/>
            <a:headEnd/>
            <a:tailEnd/>
          </a:ln>
          <a:effectLst/>
        </p:spPr>
        <p:txBody>
          <a:bodyPr wrap="square" lIns="0" tIns="0" rIns="0" bIns="0" anchor="t" anchorCtr="0">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700" b="1" dirty="0"/>
              <a:t>Military Communications Conference</a:t>
            </a:r>
            <a:endParaRPr lang="en-US" altLang="en-US" sz="700" b="0" i="0" baseline="0" dirty="0"/>
          </a:p>
          <a:p>
            <a:r>
              <a:rPr lang="en-US" sz="700" dirty="0"/>
              <a:t>28 November – 2 December 2022</a:t>
            </a:r>
            <a:endParaRPr lang="en-US" sz="700" b="1" dirty="0"/>
          </a:p>
        </p:txBody>
      </p:sp>
      <p:sp>
        <p:nvSpPr>
          <p:cNvPr id="10" name="Rectangle 9">
            <a:extLst>
              <a:ext uri="{FF2B5EF4-FFF2-40B4-BE49-F238E27FC236}">
                <a16:creationId xmlns:a16="http://schemas.microsoft.com/office/drawing/2014/main" id="{EF6E17AF-A0E5-C876-A8AA-ECBD7B3BE358}"/>
              </a:ext>
            </a:extLst>
          </p:cNvPr>
          <p:cNvSpPr/>
          <p:nvPr userDrawn="1"/>
        </p:nvSpPr>
        <p:spPr bwMode="auto">
          <a:xfrm>
            <a:off x="0" y="0"/>
            <a:ext cx="1326225" cy="952500"/>
          </a:xfrm>
          <a:prstGeom prst="rect">
            <a:avLst/>
          </a:prstGeom>
          <a:solidFill>
            <a:srgbClr val="1680B2"/>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2" name="Picture 11">
            <a:extLst>
              <a:ext uri="{FF2B5EF4-FFF2-40B4-BE49-F238E27FC236}">
                <a16:creationId xmlns:a16="http://schemas.microsoft.com/office/drawing/2014/main" id="{4A92D9C7-A0C5-8026-6AEB-A2F3A83C6F62}"/>
              </a:ext>
            </a:extLst>
          </p:cNvPr>
          <p:cNvPicPr>
            <a:picLocks noChangeAspect="1"/>
          </p:cNvPicPr>
          <p:nvPr userDrawn="1"/>
        </p:nvPicPr>
        <p:blipFill>
          <a:blip r:embed="rId12"/>
          <a:srcRect/>
          <a:stretch/>
        </p:blipFill>
        <p:spPr>
          <a:xfrm>
            <a:off x="27947" y="-10668"/>
            <a:ext cx="1270331" cy="939800"/>
          </a:xfrm>
          <a:prstGeom prst="rect">
            <a:avLst/>
          </a:prstGeom>
        </p:spPr>
      </p:pic>
      <p:pic>
        <p:nvPicPr>
          <p:cNvPr id="13" name="Picture 12">
            <a:extLst>
              <a:ext uri="{FF2B5EF4-FFF2-40B4-BE49-F238E27FC236}">
                <a16:creationId xmlns:a16="http://schemas.microsoft.com/office/drawing/2014/main" id="{CB53DDCD-83FF-8B09-C52A-CCF00F84ED0E}"/>
              </a:ext>
            </a:extLst>
          </p:cNvPr>
          <p:cNvPicPr>
            <a:picLocks noChangeAspect="1"/>
          </p:cNvPicPr>
          <p:nvPr userDrawn="1"/>
        </p:nvPicPr>
        <p:blipFill>
          <a:blip r:embed="rId13"/>
          <a:stretch>
            <a:fillRect/>
          </a:stretch>
        </p:blipFill>
        <p:spPr>
          <a:xfrm>
            <a:off x="10186073" y="6309360"/>
            <a:ext cx="1274460" cy="496910"/>
          </a:xfrm>
          <a:prstGeom prst="rect">
            <a:avLst/>
          </a:prstGeom>
        </p:spPr>
      </p:pic>
      <p:sp>
        <p:nvSpPr>
          <p:cNvPr id="14" name="Rectangle 13">
            <a:extLst>
              <a:ext uri="{FF2B5EF4-FFF2-40B4-BE49-F238E27FC236}">
                <a16:creationId xmlns:a16="http://schemas.microsoft.com/office/drawing/2014/main" id="{F077EBB0-744A-6894-10D6-8357237999F1}"/>
              </a:ext>
            </a:extLst>
          </p:cNvPr>
          <p:cNvSpPr/>
          <p:nvPr userDrawn="1"/>
        </p:nvSpPr>
        <p:spPr bwMode="auto">
          <a:xfrm>
            <a:off x="1" y="922020"/>
            <a:ext cx="12192000" cy="99060"/>
          </a:xfrm>
          <a:prstGeom prst="rect">
            <a:avLst/>
          </a:prstGeom>
          <a:gradFill>
            <a:gsLst>
              <a:gs pos="2000">
                <a:srgbClr val="0F2E51"/>
              </a:gs>
              <a:gs pos="78000">
                <a:schemeClr val="bg1"/>
              </a:gs>
            </a:gsLst>
            <a:lin ang="0" scaled="1"/>
          </a:gra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2" name="Rectangle 24">
            <a:extLst>
              <a:ext uri="{FF2B5EF4-FFF2-40B4-BE49-F238E27FC236}">
                <a16:creationId xmlns:a16="http://schemas.microsoft.com/office/drawing/2014/main" id="{4B26BBA0-806F-60D6-9412-4AD8D37933C2}"/>
              </a:ext>
            </a:extLst>
          </p:cNvPr>
          <p:cNvSpPr>
            <a:spLocks noChangeArrowheads="1"/>
          </p:cNvSpPr>
          <p:nvPr userDrawn="1"/>
        </p:nvSpPr>
        <p:spPr bwMode="auto">
          <a:xfrm>
            <a:off x="9470953" y="6494409"/>
            <a:ext cx="2294328" cy="219456"/>
          </a:xfrm>
          <a:prstGeom prst="rect">
            <a:avLst/>
          </a:prstGeom>
          <a:noFill/>
          <a:ln w="9525">
            <a:noFill/>
            <a:miter lim="800000"/>
            <a:headEnd/>
            <a:tailEnd/>
          </a:ln>
          <a:effectLst/>
        </p:spPr>
        <p:txBody>
          <a:bodyPr wrap="square" lIns="0" tIns="0" rIns="0" bIns="0" anchor="t" anchorCtr="0">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1F32AB-3DDB-C54A-A434-42EC1FB733CD}" type="slidenum">
              <a:rPr lang="en-US" altLang="en-US" sz="700" b="0" i="0" smtClean="0"/>
              <a:pPr marL="0" marR="0" lvl="0" indent="0" algn="r" defTabSz="914400" rtl="0" eaLnBrk="0" fontAlgn="base" latinLnBrk="0" hangingPunct="0">
                <a:lnSpc>
                  <a:spcPct val="100000"/>
                </a:lnSpc>
                <a:spcBef>
                  <a:spcPct val="0"/>
                </a:spcBef>
                <a:spcAft>
                  <a:spcPct val="0"/>
                </a:spcAft>
                <a:buClrTx/>
                <a:buSzTx/>
                <a:buFontTx/>
                <a:buNone/>
                <a:tabLst/>
                <a:defRPr/>
              </a:pPr>
              <a:t>‹#›</a:t>
            </a:fld>
            <a:endParaRPr lang="en-US" altLang="en-US" sz="700" b="0" i="0" baseline="0" dirty="0"/>
          </a:p>
        </p:txBody>
      </p:sp>
    </p:spTree>
    <p:extLst>
      <p:ext uri="{BB962C8B-B14F-4D97-AF65-F5344CB8AC3E}">
        <p14:creationId xmlns:p14="http://schemas.microsoft.com/office/powerpoint/2010/main" val="228402033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Lst>
  <p:hf hdr="0" ftr="0" dt="0"/>
  <p:txStyles>
    <p:titleStyle>
      <a:lvl1pPr algn="ctr" rtl="0" eaLnBrk="1" fontAlgn="base" hangingPunct="1">
        <a:lnSpc>
          <a:spcPts val="2800"/>
        </a:lnSpc>
        <a:spcBef>
          <a:spcPct val="0"/>
        </a:spcBef>
        <a:spcAft>
          <a:spcPct val="0"/>
        </a:spcAft>
        <a:defRPr sz="2800" b="1">
          <a:solidFill>
            <a:schemeClr val="tx2"/>
          </a:solidFill>
          <a:latin typeface="+mj-lt"/>
          <a:ea typeface="+mj-ea"/>
          <a:cs typeface="+mj-cs"/>
        </a:defRPr>
      </a:lvl1pPr>
      <a:lvl2pPr algn="ctr" rtl="0" eaLnBrk="1" fontAlgn="base" hangingPunct="1">
        <a:lnSpc>
          <a:spcPts val="3000"/>
        </a:lnSpc>
        <a:spcBef>
          <a:spcPct val="0"/>
        </a:spcBef>
        <a:spcAft>
          <a:spcPct val="0"/>
        </a:spcAft>
        <a:defRPr sz="2800" b="1">
          <a:solidFill>
            <a:schemeClr val="tx2"/>
          </a:solidFill>
          <a:latin typeface="Arial" pitchFamily="-110" charset="0"/>
        </a:defRPr>
      </a:lvl2pPr>
      <a:lvl3pPr algn="ctr" rtl="0" eaLnBrk="1" fontAlgn="base" hangingPunct="1">
        <a:lnSpc>
          <a:spcPts val="3000"/>
        </a:lnSpc>
        <a:spcBef>
          <a:spcPct val="0"/>
        </a:spcBef>
        <a:spcAft>
          <a:spcPct val="0"/>
        </a:spcAft>
        <a:defRPr sz="2800" b="1">
          <a:solidFill>
            <a:schemeClr val="tx2"/>
          </a:solidFill>
          <a:latin typeface="Arial" pitchFamily="-110" charset="0"/>
        </a:defRPr>
      </a:lvl3pPr>
      <a:lvl4pPr algn="ctr" rtl="0" eaLnBrk="1" fontAlgn="base" hangingPunct="1">
        <a:lnSpc>
          <a:spcPts val="3000"/>
        </a:lnSpc>
        <a:spcBef>
          <a:spcPct val="0"/>
        </a:spcBef>
        <a:spcAft>
          <a:spcPct val="0"/>
        </a:spcAft>
        <a:defRPr sz="2800" b="1">
          <a:solidFill>
            <a:schemeClr val="tx2"/>
          </a:solidFill>
          <a:latin typeface="Arial" pitchFamily="-110" charset="0"/>
        </a:defRPr>
      </a:lvl4pPr>
      <a:lvl5pPr algn="ctr" rtl="0" eaLnBrk="1" fontAlgn="base" hangingPunct="1">
        <a:lnSpc>
          <a:spcPts val="3000"/>
        </a:lnSpc>
        <a:spcBef>
          <a:spcPct val="0"/>
        </a:spcBef>
        <a:spcAft>
          <a:spcPct val="0"/>
        </a:spcAft>
        <a:defRPr sz="2800" b="1">
          <a:solidFill>
            <a:schemeClr val="tx2"/>
          </a:solidFill>
          <a:latin typeface="Arial" pitchFamily="-110" charset="0"/>
        </a:defRPr>
      </a:lvl5pPr>
      <a:lvl6pPr marL="457200" algn="ctr" rtl="0" eaLnBrk="1" fontAlgn="base" hangingPunct="1">
        <a:lnSpc>
          <a:spcPts val="3000"/>
        </a:lnSpc>
        <a:spcBef>
          <a:spcPct val="0"/>
        </a:spcBef>
        <a:spcAft>
          <a:spcPct val="0"/>
        </a:spcAft>
        <a:defRPr sz="2800" b="1">
          <a:solidFill>
            <a:schemeClr val="tx2"/>
          </a:solidFill>
          <a:latin typeface="Arial" pitchFamily="-110" charset="0"/>
        </a:defRPr>
      </a:lvl6pPr>
      <a:lvl7pPr marL="914400" algn="ctr" rtl="0" eaLnBrk="1" fontAlgn="base" hangingPunct="1">
        <a:lnSpc>
          <a:spcPts val="3000"/>
        </a:lnSpc>
        <a:spcBef>
          <a:spcPct val="0"/>
        </a:spcBef>
        <a:spcAft>
          <a:spcPct val="0"/>
        </a:spcAft>
        <a:defRPr sz="2800" b="1">
          <a:solidFill>
            <a:schemeClr val="tx2"/>
          </a:solidFill>
          <a:latin typeface="Arial" pitchFamily="-110" charset="0"/>
        </a:defRPr>
      </a:lvl7pPr>
      <a:lvl8pPr marL="1371600" algn="ctr" rtl="0" eaLnBrk="1" fontAlgn="base" hangingPunct="1">
        <a:lnSpc>
          <a:spcPts val="3000"/>
        </a:lnSpc>
        <a:spcBef>
          <a:spcPct val="0"/>
        </a:spcBef>
        <a:spcAft>
          <a:spcPct val="0"/>
        </a:spcAft>
        <a:defRPr sz="2800" b="1">
          <a:solidFill>
            <a:schemeClr val="tx2"/>
          </a:solidFill>
          <a:latin typeface="Arial" pitchFamily="-110" charset="0"/>
        </a:defRPr>
      </a:lvl8pPr>
      <a:lvl9pPr marL="1828800" algn="ctr" rtl="0" eaLnBrk="1" fontAlgn="base" hangingPunct="1">
        <a:lnSpc>
          <a:spcPts val="3000"/>
        </a:lnSpc>
        <a:spcBef>
          <a:spcPct val="0"/>
        </a:spcBef>
        <a:spcAft>
          <a:spcPct val="0"/>
        </a:spcAft>
        <a:defRPr sz="2800" b="1">
          <a:solidFill>
            <a:schemeClr val="tx2"/>
          </a:solidFill>
          <a:latin typeface="Arial" pitchFamily="-110" charset="0"/>
        </a:defRPr>
      </a:lvl9pPr>
    </p:titleStyle>
    <p:body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190.png"/><Relationship Id="rId7" Type="http://schemas.openxmlformats.org/officeDocument/2006/relationships/image" Target="../media/image2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0.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9.xml"/><Relationship Id="rId1" Type="http://schemas.openxmlformats.org/officeDocument/2006/relationships/slideLayout" Target="../slideLayouts/slideLayout12.xml"/><Relationship Id="rId5" Type="http://schemas.openxmlformats.org/officeDocument/2006/relationships/image" Target="../media/image172.jpg"/><Relationship Id="rId4" Type="http://schemas.openxmlformats.org/officeDocument/2006/relationships/image" Target="../media/image171.png"/></Relationships>
</file>

<file path=ppt/slides/_rels/slide10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00.xml"/><Relationship Id="rId1" Type="http://schemas.openxmlformats.org/officeDocument/2006/relationships/slideLayout" Target="../slideLayouts/slideLayout1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180.png"/></Relationships>
</file>

<file path=ppt/slides/_rels/slide10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150.png"/><Relationship Id="rId2" Type="http://schemas.openxmlformats.org/officeDocument/2006/relationships/image" Target="../media/image1101.png"/><Relationship Id="rId1" Type="http://schemas.openxmlformats.org/officeDocument/2006/relationships/slideLayout" Target="../slideLayouts/slideLayout1.xml"/><Relationship Id="rId6" Type="http://schemas.openxmlformats.org/officeDocument/2006/relationships/image" Target="../media/image1140.png"/><Relationship Id="rId5" Type="http://schemas.openxmlformats.org/officeDocument/2006/relationships/image" Target="../media/image186.png"/><Relationship Id="rId4" Type="http://schemas.openxmlformats.org/officeDocument/2006/relationships/image" Target="../media/image185.png"/></Relationships>
</file>

<file path=ppt/slides/_rels/slide10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91.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89.jpeg"/><Relationship Id="rId5" Type="http://schemas.openxmlformats.org/officeDocument/2006/relationships/image" Target="../media/image188.emf"/><Relationship Id="rId4" Type="http://schemas.openxmlformats.org/officeDocument/2006/relationships/image" Target="../media/image187.jpeg"/></Relationships>
</file>

<file path=ppt/slides/_rels/slide10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192.jpeg"/><Relationship Id="rId4" Type="http://schemas.openxmlformats.org/officeDocument/2006/relationships/image" Target="../media/image188.emf"/></Relationships>
</file>

<file path=ppt/slides/_rels/slide1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0.png"/><Relationship Id="rId2" Type="http://schemas.openxmlformats.org/officeDocument/2006/relationships/notesSlide" Target="../notesSlides/notesSlide104.xml"/><Relationship Id="rId1" Type="http://schemas.openxmlformats.org/officeDocument/2006/relationships/slideLayout" Target="../slideLayouts/slideLayout12.xml"/><Relationship Id="rId4" Type="http://schemas.openxmlformats.org/officeDocument/2006/relationships/image" Target="../media/image194.png"/></Relationships>
</file>

<file path=ppt/slides/_rels/slide1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190.png"/><Relationship Id="rId7" Type="http://schemas.openxmlformats.org/officeDocument/2006/relationships/image" Target="../media/image2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0.png"/><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11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5.xml"/><Relationship Id="rId1" Type="http://schemas.openxmlformats.org/officeDocument/2006/relationships/slideLayout" Target="../slideLayouts/slideLayout12.xml"/><Relationship Id="rId4" Type="http://schemas.openxmlformats.org/officeDocument/2006/relationships/image" Target="../media/image196.png"/></Relationships>
</file>

<file path=ppt/slides/_rels/slide11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54.png"/><Relationship Id="rId1" Type="http://schemas.openxmlformats.org/officeDocument/2006/relationships/slideLayout" Target="../slideLayouts/slideLayout1.xml"/><Relationship Id="rId4" Type="http://schemas.openxmlformats.org/officeDocument/2006/relationships/image" Target="../media/image19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28.png"/><Relationship Id="rId7" Type="http://schemas.openxmlformats.org/officeDocument/2006/relationships/image" Target="../media/image241.png"/><Relationship Id="rId12" Type="http://schemas.openxmlformats.org/officeDocument/2006/relationships/image" Target="../media/image25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01.png"/><Relationship Id="rId11" Type="http://schemas.microsoft.com/office/2007/relationships/hdphoto" Target="../media/hdphoto1.wdp"/><Relationship Id="rId10" Type="http://schemas.openxmlformats.org/officeDocument/2006/relationships/image" Target="../media/image19.png"/><Relationship Id="rId9" Type="http://schemas.openxmlformats.org/officeDocument/2006/relationships/image" Target="../media/image260.pn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32.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6.png"/><Relationship Id="rId10" Type="http://schemas.openxmlformats.org/officeDocument/2006/relationships/image" Target="../media/image37.png"/><Relationship Id="rId4" Type="http://schemas.openxmlformats.org/officeDocument/2006/relationships/image" Target="../media/image340.png"/><Relationship Id="rId9" Type="http://schemas.openxmlformats.org/officeDocument/2006/relationships/image" Target="../media/image360.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20.png"/><Relationship Id="rId3" Type="http://schemas.openxmlformats.org/officeDocument/2006/relationships/image" Target="../media/image311.png"/><Relationship Id="rId7" Type="http://schemas.openxmlformats.org/officeDocument/2006/relationships/image" Target="../media/image370.png"/><Relationship Id="rId12" Type="http://schemas.openxmlformats.org/officeDocument/2006/relationships/image" Target="../media/image41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0.png"/><Relationship Id="rId11" Type="http://schemas.openxmlformats.org/officeDocument/2006/relationships/image" Target="../media/image51.png"/><Relationship Id="rId5" Type="http://schemas.openxmlformats.org/officeDocument/2006/relationships/image" Target="../media/image330.png"/><Relationship Id="rId10" Type="http://schemas.openxmlformats.org/officeDocument/2006/relationships/image" Target="../media/image50.tiff"/><Relationship Id="rId4" Type="http://schemas.openxmlformats.org/officeDocument/2006/relationships/image" Target="../media/image48.png"/><Relationship Id="rId9" Type="http://schemas.microsoft.com/office/2007/relationships/hdphoto" Target="../media/hdphoto2.wdp"/><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4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71.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71.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530.png"/><Relationship Id="rId5" Type="http://schemas.openxmlformats.org/officeDocument/2006/relationships/image" Target="../media/image491.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8" Type="http://schemas.openxmlformats.org/officeDocument/2006/relationships/image" Target="../media/image550.png"/><Relationship Id="rId13" Type="http://schemas.openxmlformats.org/officeDocument/2006/relationships/image" Target="../media/image600.png"/><Relationship Id="rId3" Type="http://schemas.openxmlformats.org/officeDocument/2006/relationships/image" Target="../media/image490.png"/><Relationship Id="rId7" Type="http://schemas.openxmlformats.org/officeDocument/2006/relationships/image" Target="../media/image540.png"/><Relationship Id="rId12" Type="http://schemas.openxmlformats.org/officeDocument/2006/relationships/image" Target="../media/image591.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520.png"/><Relationship Id="rId11" Type="http://schemas.openxmlformats.org/officeDocument/2006/relationships/image" Target="../media/image580.png"/><Relationship Id="rId5" Type="http://schemas.openxmlformats.org/officeDocument/2006/relationships/image" Target="../media/image510.png"/><Relationship Id="rId10" Type="http://schemas.openxmlformats.org/officeDocument/2006/relationships/image" Target="../media/image570.png"/><Relationship Id="rId4" Type="http://schemas.openxmlformats.org/officeDocument/2006/relationships/image" Target="../media/image86.jpeg"/><Relationship Id="rId9" Type="http://schemas.openxmlformats.org/officeDocument/2006/relationships/image" Target="../media/image560.png"/><Relationship Id="rId14" Type="http://schemas.openxmlformats.org/officeDocument/2006/relationships/image" Target="../media/image610.png"/></Relationships>
</file>

<file path=ppt/slides/_rels/slide48.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490.png"/><Relationship Id="rId7" Type="http://schemas.openxmlformats.org/officeDocument/2006/relationships/image" Target="../media/image591.png"/><Relationship Id="rId12" Type="http://schemas.openxmlformats.org/officeDocument/2006/relationships/image" Target="../media/image600.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540.png"/><Relationship Id="rId11" Type="http://schemas.openxmlformats.org/officeDocument/2006/relationships/image" Target="../media/image510.png"/><Relationship Id="rId5" Type="http://schemas.openxmlformats.org/officeDocument/2006/relationships/image" Target="../media/image520.png"/><Relationship Id="rId10" Type="http://schemas.openxmlformats.org/officeDocument/2006/relationships/image" Target="../media/image580.png"/><Relationship Id="rId4" Type="http://schemas.openxmlformats.org/officeDocument/2006/relationships/image" Target="../media/image86.jpeg"/><Relationship Id="rId9" Type="http://schemas.openxmlformats.org/officeDocument/2006/relationships/image" Target="../media/image620.png"/></Relationships>
</file>

<file path=ppt/slides/_rels/slide49.xml.rels><?xml version="1.0" encoding="UTF-8" standalone="yes"?>
<Relationships xmlns="http://schemas.openxmlformats.org/package/2006/relationships"><Relationship Id="rId8" Type="http://schemas.openxmlformats.org/officeDocument/2006/relationships/image" Target="../media/image680.png"/><Relationship Id="rId13" Type="http://schemas.openxmlformats.org/officeDocument/2006/relationships/image" Target="../media/image730.png"/><Relationship Id="rId3" Type="http://schemas.openxmlformats.org/officeDocument/2006/relationships/image" Target="../media/image630.png"/><Relationship Id="rId7" Type="http://schemas.openxmlformats.org/officeDocument/2006/relationships/image" Target="../media/image670.png"/><Relationship Id="rId12" Type="http://schemas.openxmlformats.org/officeDocument/2006/relationships/image" Target="../media/image720.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88.png"/><Relationship Id="rId11" Type="http://schemas.openxmlformats.org/officeDocument/2006/relationships/image" Target="../media/image89.png"/><Relationship Id="rId5" Type="http://schemas.openxmlformats.org/officeDocument/2006/relationships/image" Target="../media/image87.png"/><Relationship Id="rId10" Type="http://schemas.openxmlformats.org/officeDocument/2006/relationships/image" Target="../media/image701.png"/><Relationship Id="rId4" Type="http://schemas.openxmlformats.org/officeDocument/2006/relationships/image" Target="../media/image641.png"/><Relationship Id="rId9" Type="http://schemas.openxmlformats.org/officeDocument/2006/relationships/image" Target="../media/image690.png"/><Relationship Id="rId14" Type="http://schemas.openxmlformats.org/officeDocument/2006/relationships/image" Target="../media/image7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50.png"/><Relationship Id="rId3" Type="http://schemas.openxmlformats.org/officeDocument/2006/relationships/image" Target="../media/image470.png"/><Relationship Id="rId7"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500.png"/><Relationship Id="rId5" Type="http://schemas.openxmlformats.org/officeDocument/2006/relationships/image" Target="../media/image4900.png"/><Relationship Id="rId4" Type="http://schemas.openxmlformats.org/officeDocument/2006/relationships/image" Target="../media/image480.png"/><Relationship Id="rId9" Type="http://schemas.openxmlformats.org/officeDocument/2006/relationships/image" Target="../media/image660.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910.png"/><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97.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96.png"/><Relationship Id="rId2" Type="http://schemas.openxmlformats.org/officeDocument/2006/relationships/tags" Target="../tags/tag4.xml"/><Relationship Id="rId16" Type="http://schemas.openxmlformats.org/officeDocument/2006/relationships/image" Target="../media/image100.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95.png"/><Relationship Id="rId5" Type="http://schemas.openxmlformats.org/officeDocument/2006/relationships/tags" Target="../tags/tag7.xml"/><Relationship Id="rId15" Type="http://schemas.openxmlformats.org/officeDocument/2006/relationships/image" Target="../media/image99.png"/><Relationship Id="rId10" Type="http://schemas.openxmlformats.org/officeDocument/2006/relationships/slideLayout" Target="../slideLayouts/slideLayout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2100.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640.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750.png"/><Relationship Id="rId7" Type="http://schemas.openxmlformats.org/officeDocument/2006/relationships/image" Target="../media/image772.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690.png"/><Relationship Id="rId5" Type="http://schemas.openxmlformats.org/officeDocument/2006/relationships/image" Target="../media/image761.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780.png"/><Relationship Id="rId7" Type="http://schemas.microsoft.com/office/2007/relationships/hdphoto" Target="../media/hdphoto3.wdp"/><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04.png"/><Relationship Id="rId11" Type="http://schemas.openxmlformats.org/officeDocument/2006/relationships/image" Target="../media/image850.png"/><Relationship Id="rId5" Type="http://schemas.openxmlformats.org/officeDocument/2006/relationships/image" Target="../media/image800.png"/><Relationship Id="rId10" Type="http://schemas.openxmlformats.org/officeDocument/2006/relationships/image" Target="../media/image840.png"/><Relationship Id="rId4" Type="http://schemas.openxmlformats.org/officeDocument/2006/relationships/image" Target="../media/image790.png"/><Relationship Id="rId9" Type="http://schemas.openxmlformats.org/officeDocument/2006/relationships/image" Target="../media/image830.png"/></Relationships>
</file>

<file path=ppt/slides/_rels/slide61.xml.rels><?xml version="1.0" encoding="UTF-8" standalone="yes"?>
<Relationships xmlns="http://schemas.openxmlformats.org/package/2006/relationships"><Relationship Id="rId8" Type="http://schemas.openxmlformats.org/officeDocument/2006/relationships/image" Target="../media/image911.png"/><Relationship Id="rId3" Type="http://schemas.openxmlformats.org/officeDocument/2006/relationships/image" Target="../media/image860.png"/><Relationship Id="rId7" Type="http://schemas.openxmlformats.org/officeDocument/2006/relationships/image" Target="../media/image902.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870.png"/><Relationship Id="rId9" Type="http://schemas.openxmlformats.org/officeDocument/2006/relationships/image" Target="../media/image920.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940.png"/><Relationship Id="rId7" Type="http://schemas.openxmlformats.org/officeDocument/2006/relationships/image" Target="../media/image960.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950.png"/><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1020.png"/><Relationship Id="rId5" Type="http://schemas.openxmlformats.org/officeDocument/2006/relationships/image" Target="../media/image103.emf"/><Relationship Id="rId4" Type="http://schemas.openxmlformats.org/officeDocument/2006/relationships/image" Target="../media/image1011.png"/></Relationships>
</file>

<file path=ppt/slides/_rels/slide65.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09.jpeg"/><Relationship Id="rId4" Type="http://schemas.openxmlformats.org/officeDocument/2006/relationships/image" Target="../media/image99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65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8" Type="http://schemas.openxmlformats.org/officeDocument/2006/relationships/image" Target="../media/image740.png"/><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900.png"/><Relationship Id="rId7"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770.png"/><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123.jp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126.tiff"/><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8" Type="http://schemas.openxmlformats.org/officeDocument/2006/relationships/image" Target="../media/image132.jpg"/><Relationship Id="rId3" Type="http://schemas.openxmlformats.org/officeDocument/2006/relationships/image" Target="../media/image127.jpg"/><Relationship Id="rId7" Type="http://schemas.openxmlformats.org/officeDocument/2006/relationships/image" Target="../media/image131.jp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28.jpg"/></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tags" Target="../tags/tag14.xml"/><Relationship Id="rId7" Type="http://schemas.openxmlformats.org/officeDocument/2006/relationships/image" Target="../media/image13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69.png"/><Relationship Id="rId11" Type="http://schemas.openxmlformats.org/officeDocument/2006/relationships/image" Target="../media/image138.png"/><Relationship Id="rId5" Type="http://schemas.openxmlformats.org/officeDocument/2006/relationships/notesSlide" Target="../notesSlides/notesSlide79.xml"/><Relationship Id="rId10" Type="http://schemas.openxmlformats.org/officeDocument/2006/relationships/image" Target="../media/image137.png"/><Relationship Id="rId4" Type="http://schemas.openxmlformats.org/officeDocument/2006/relationships/slideLayout" Target="../slideLayouts/slideLayout24.xml"/><Relationship Id="rId9"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80.xml"/><Relationship Id="rId1" Type="http://schemas.openxmlformats.org/officeDocument/2006/relationships/slideLayout" Target="../slideLayouts/slideLayout24.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7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4.xml"/><Relationship Id="rId1" Type="http://schemas.openxmlformats.org/officeDocument/2006/relationships/tags" Target="../tags/tag15.xml"/><Relationship Id="rId5" Type="http://schemas.openxmlformats.org/officeDocument/2006/relationships/image" Target="../media/image139.png"/><Relationship Id="rId4" Type="http://schemas.openxmlformats.org/officeDocument/2006/relationships/image" Target="../media/image177.png"/></Relationships>
</file>

<file path=ppt/slides/_rels/slide8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tags" Target="../tags/tag18.xml"/><Relationship Id="rId7" Type="http://schemas.openxmlformats.org/officeDocument/2006/relationships/image" Target="../media/image17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82.xml"/><Relationship Id="rId11" Type="http://schemas.openxmlformats.org/officeDocument/2006/relationships/image" Target="../media/image143.png"/><Relationship Id="rId5" Type="http://schemas.openxmlformats.org/officeDocument/2006/relationships/slideLayout" Target="../slideLayouts/slideLayout24.xml"/><Relationship Id="rId10" Type="http://schemas.openxmlformats.org/officeDocument/2006/relationships/image" Target="../media/image142.png"/><Relationship Id="rId4" Type="http://schemas.openxmlformats.org/officeDocument/2006/relationships/tags" Target="../tags/tag19.xml"/><Relationship Id="rId9" Type="http://schemas.openxmlformats.org/officeDocument/2006/relationships/image" Target="../media/image141.png"/></Relationships>
</file>

<file path=ppt/slides/_rels/slide8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47.png"/><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146.png"/><Relationship Id="rId2" Type="http://schemas.openxmlformats.org/officeDocument/2006/relationships/tags" Target="../tags/tag21.xml"/><Relationship Id="rId16" Type="http://schemas.openxmlformats.org/officeDocument/2006/relationships/image" Target="../media/image150.pn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145.png"/><Relationship Id="rId5" Type="http://schemas.openxmlformats.org/officeDocument/2006/relationships/tags" Target="../tags/tag24.xml"/><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tags" Target="../tags/tag23.xml"/><Relationship Id="rId9" Type="http://schemas.openxmlformats.org/officeDocument/2006/relationships/notesSlide" Target="../notesSlides/notesSlide83.xml"/><Relationship Id="rId14" Type="http://schemas.openxmlformats.org/officeDocument/2006/relationships/image" Target="../media/image148.png"/></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4.xml"/><Relationship Id="rId1" Type="http://schemas.openxmlformats.org/officeDocument/2006/relationships/slideLayout" Target="../slideLayouts/slideLayout24.xml"/><Relationship Id="rId4" Type="http://schemas.openxmlformats.org/officeDocument/2006/relationships/image" Target="../media/image15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6.xml"/><Relationship Id="rId1" Type="http://schemas.openxmlformats.org/officeDocument/2006/relationships/slideLayout" Target="../slideLayouts/slideLayout24.xml"/><Relationship Id="rId5" Type="http://schemas.openxmlformats.org/officeDocument/2006/relationships/image" Target="../media/image1420.png"/><Relationship Id="rId4" Type="http://schemas.openxmlformats.org/officeDocument/2006/relationships/image" Target="../media/image155.png"/></Relationships>
</file>

<file path=ppt/slides/_rels/slide88.xml.rels><?xml version="1.0" encoding="UTF-8" standalone="yes"?>
<Relationships xmlns="http://schemas.openxmlformats.org/package/2006/relationships"><Relationship Id="rId3" Type="http://schemas.openxmlformats.org/officeDocument/2006/relationships/image" Target="../media/image1120.png"/><Relationship Id="rId2" Type="http://schemas.openxmlformats.org/officeDocument/2006/relationships/notesSlide" Target="../notesSlides/notesSlide87.xml"/><Relationship Id="rId1" Type="http://schemas.openxmlformats.org/officeDocument/2006/relationships/slideLayout" Target="../slideLayouts/slideLayout24.xml"/><Relationship Id="rId6" Type="http://schemas.openxmlformats.org/officeDocument/2006/relationships/image" Target="../media/image1720.png"/><Relationship Id="rId5" Type="http://schemas.openxmlformats.org/officeDocument/2006/relationships/image" Target="../media/image156.png"/><Relationship Id="rId4" Type="http://schemas.openxmlformats.org/officeDocument/2006/relationships/image" Target="../media/image153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157.png"/><Relationship Id="rId2" Type="http://schemas.openxmlformats.org/officeDocument/2006/relationships/slideLayout" Target="../slideLayouts/slideLayout24.xml"/><Relationship Id="rId1" Type="http://schemas.openxmlformats.org/officeDocument/2006/relationships/tags" Target="../tags/tag27.xml"/><Relationship Id="rId6" Type="http://schemas.openxmlformats.org/officeDocument/2006/relationships/image" Target="../media/image200.png"/><Relationship Id="rId5" Type="http://schemas.openxmlformats.org/officeDocument/2006/relationships/image" Target="../media/image1910.png"/><Relationship Id="rId4" Type="http://schemas.openxmlformats.org/officeDocument/2006/relationships/image" Target="../media/image18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image" Target="../media/image1880.png"/><Relationship Id="rId7" Type="http://schemas.openxmlformats.org/officeDocument/2006/relationships/image" Target="../media/image1010.png"/><Relationship Id="rId2" Type="http://schemas.openxmlformats.org/officeDocument/2006/relationships/notesSlide" Target="../notesSlides/notesSlide89.xml"/><Relationship Id="rId1" Type="http://schemas.openxmlformats.org/officeDocument/2006/relationships/slideLayout" Target="../slideLayouts/slideLayout24.xml"/><Relationship Id="rId6" Type="http://schemas.openxmlformats.org/officeDocument/2006/relationships/image" Target="../media/image901.png"/><Relationship Id="rId5" Type="http://schemas.openxmlformats.org/officeDocument/2006/relationships/image" Target="../media/image811.png"/><Relationship Id="rId4" Type="http://schemas.openxmlformats.org/officeDocument/2006/relationships/image" Target="../media/image700.png"/><Relationship Id="rId9" Type="http://schemas.openxmlformats.org/officeDocument/2006/relationships/image" Target="../media/image1210.png"/></Relationships>
</file>

<file path=ppt/slides/_rels/slide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0.xml"/><Relationship Id="rId1" Type="http://schemas.openxmlformats.org/officeDocument/2006/relationships/slideLayout" Target="../slideLayouts/slideLayout24.xml"/><Relationship Id="rId5" Type="http://schemas.openxmlformats.org/officeDocument/2006/relationships/image" Target="../media/image1940.png"/><Relationship Id="rId4" Type="http://schemas.openxmlformats.org/officeDocument/2006/relationships/image" Target="../media/image159.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162.png"/></Relationships>
</file>

<file path=ppt/slides/_rels/slide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7.jpg"/><Relationship Id="rId2" Type="http://schemas.openxmlformats.org/officeDocument/2006/relationships/notesSlide" Target="../notesSlides/notesSlide97.xml"/><Relationship Id="rId1" Type="http://schemas.openxmlformats.org/officeDocument/2006/relationships/slideLayout" Target="../slideLayouts/slideLayout12.xml"/><Relationship Id="rId6" Type="http://schemas.openxmlformats.org/officeDocument/2006/relationships/image" Target="../media/image771.png"/><Relationship Id="rId5" Type="http://schemas.openxmlformats.org/officeDocument/2006/relationships/image" Target="../media/image760.png"/><Relationship Id="rId4" Type="http://schemas.openxmlformats.org/officeDocument/2006/relationships/image" Target="../media/image166.png"/></Relationships>
</file>

<file path=ppt/slides/_rels/slide9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551384" y="1556792"/>
            <a:ext cx="10960636" cy="1690572"/>
          </a:xfrm>
          <a:prstGeom prst="rect">
            <a:avLst/>
          </a:prstGeom>
          <a:noFill/>
          <a:ln w="0">
            <a:noFill/>
            <a:miter lim="800000"/>
            <a:headEnd/>
            <a:tailEnd/>
          </a:ln>
        </p:spPr>
        <p:txBody>
          <a:bodyPr lIns="0" tIns="0" rIns="0" bIns="0"/>
          <a:lstStyle/>
          <a:p>
            <a:pPr algn="ctr">
              <a:defRPr/>
            </a:pPr>
            <a:r>
              <a:rPr lang="en-US" altLang="zh-CN" sz="4000" b="1" dirty="0">
                <a:solidFill>
                  <a:srgbClr val="0070C0"/>
                </a:solidFill>
                <a:latin typeface="Arial" panose="020B0604020202020204" pitchFamily="34" charset="0"/>
                <a:ea typeface="黑体" pitchFamily="2" charset="-122"/>
                <a:cs typeface="Arial" panose="020B0604020202020204" pitchFamily="34" charset="0"/>
              </a:rPr>
              <a:t>Holographic Radio: A New Paradigm for Ultra-Massive MIMO</a:t>
            </a:r>
            <a:endParaRPr lang="en-US" altLang="zh-CN" sz="4000" dirty="0">
              <a:solidFill>
                <a:srgbClr val="0070C0"/>
              </a:solidFill>
              <a:latin typeface="Arial" panose="020B0604020202020204" pitchFamily="34" charset="0"/>
              <a:ea typeface="黑体" pitchFamily="2" charset="-122"/>
              <a:cs typeface="Arial" panose="020B0604020202020204" pitchFamily="34" charset="0"/>
            </a:endParaRPr>
          </a:p>
          <a:p>
            <a:pPr algn="ctr">
              <a:defRPr/>
            </a:pPr>
            <a:endParaRPr lang="en-US" altLang="zh-CN" sz="2800" dirty="0">
              <a:solidFill>
                <a:schemeClr val="tx2"/>
              </a:solidFill>
              <a:latin typeface="Times New Roman" pitchFamily="18" charset="0"/>
              <a:ea typeface="黑体" pitchFamily="2" charset="-122"/>
              <a:cs typeface="Times New Roman" pitchFamily="18" charset="0"/>
            </a:endParaRPr>
          </a:p>
        </p:txBody>
      </p:sp>
      <p:sp>
        <p:nvSpPr>
          <p:cNvPr id="2" name="矩形 1">
            <a:extLst>
              <a:ext uri="{FF2B5EF4-FFF2-40B4-BE49-F238E27FC236}">
                <a16:creationId xmlns:a16="http://schemas.microsoft.com/office/drawing/2014/main" id="{881C1C74-0A26-FB46-BCAF-571B529A1A10}"/>
              </a:ext>
            </a:extLst>
          </p:cNvPr>
          <p:cNvSpPr/>
          <p:nvPr/>
        </p:nvSpPr>
        <p:spPr>
          <a:xfrm flipV="1">
            <a:off x="695400" y="3129638"/>
            <a:ext cx="10672604" cy="117726"/>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9" name="Rectangle 4">
            <a:extLst>
              <a:ext uri="{FF2B5EF4-FFF2-40B4-BE49-F238E27FC236}">
                <a16:creationId xmlns:a16="http://schemas.microsoft.com/office/drawing/2014/main" id="{8C4AF406-5D3B-4FBE-B8E7-78CEE29F9B72}"/>
              </a:ext>
            </a:extLst>
          </p:cNvPr>
          <p:cNvSpPr txBox="1">
            <a:spLocks noChangeArrowheads="1"/>
          </p:cNvSpPr>
          <p:nvPr/>
        </p:nvSpPr>
        <p:spPr>
          <a:xfrm>
            <a:off x="1477958" y="3623930"/>
            <a:ext cx="9107488" cy="1930711"/>
          </a:xfrm>
          <a:prstGeom prst="rect">
            <a:avLst/>
          </a:prstGeom>
        </p:spPr>
        <p:txBody>
          <a:bodyPr/>
          <a:lstStyle/>
          <a:p>
            <a:pPr marL="254000" indent="-254000" algn="ctr">
              <a:lnSpc>
                <a:spcPct val="105000"/>
              </a:lnSpc>
              <a:spcBef>
                <a:spcPct val="20000"/>
              </a:spcBef>
              <a:buSzPct val="100000"/>
              <a:defRPr/>
            </a:pPr>
            <a:r>
              <a:rPr lang="en-US" altLang="zh-CN" sz="2800" b="1" kern="0" dirty="0" err="1">
                <a:solidFill>
                  <a:srgbClr val="000000"/>
                </a:solidFill>
                <a:latin typeface="Arial" panose="020B0604020202020204" pitchFamily="34" charset="0"/>
                <a:ea typeface="Arial Unicode MS" panose="020B0604020202020204" pitchFamily="34" charset="-122"/>
                <a:cs typeface="Arial" panose="020B0604020202020204" pitchFamily="34" charset="0"/>
              </a:rPr>
              <a:t>Lingyang</a:t>
            </a:r>
            <a:r>
              <a:rPr lang="en-US" altLang="zh-CN" sz="2800" b="1"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 Song*, Zhu Han</a:t>
            </a:r>
            <a:r>
              <a:rPr lang="en-US" altLang="zh-CN" sz="2800" b="1" kern="0" baseline="30000" dirty="0">
                <a:solidFill>
                  <a:srgbClr val="000000"/>
                </a:solidFill>
                <a:latin typeface="Arial" panose="020B0604020202020204" pitchFamily="34" charset="0"/>
                <a:ea typeface="Arial Unicode MS" panose="020B0604020202020204" pitchFamily="34" charset="-122"/>
                <a:cs typeface="Arial" panose="020B0604020202020204" pitchFamily="34" charset="0"/>
              </a:rPr>
              <a:t>#</a:t>
            </a:r>
            <a:r>
              <a:rPr lang="en-US" altLang="zh-CN" sz="2800" b="1"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 </a:t>
            </a:r>
          </a:p>
          <a:p>
            <a:pPr marL="254000" indent="-254000" algn="ctr">
              <a:lnSpc>
                <a:spcPct val="105000"/>
              </a:lnSpc>
              <a:spcBef>
                <a:spcPct val="20000"/>
              </a:spcBef>
              <a:buSzPct val="100000"/>
              <a:defRPr/>
            </a:pPr>
            <a:r>
              <a:rPr lang="en-US" altLang="zh-CN" sz="2800" b="1"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Boya Di*, and </a:t>
            </a:r>
            <a:r>
              <a:rPr lang="en-US" altLang="zh-CN" sz="2800" b="1" kern="0" dirty="0" err="1">
                <a:solidFill>
                  <a:srgbClr val="000000"/>
                </a:solidFill>
                <a:latin typeface="Arial" panose="020B0604020202020204" pitchFamily="34" charset="0"/>
                <a:ea typeface="Arial Unicode MS" panose="020B0604020202020204" pitchFamily="34" charset="-122"/>
                <a:cs typeface="Arial" panose="020B0604020202020204" pitchFamily="34" charset="0"/>
              </a:rPr>
              <a:t>Hongliang</a:t>
            </a:r>
            <a:r>
              <a:rPr lang="en-US" altLang="zh-CN" sz="2800" b="1"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 Zhang*</a:t>
            </a:r>
          </a:p>
          <a:p>
            <a:pPr marL="254000" indent="-254000" algn="ctr">
              <a:lnSpc>
                <a:spcPct val="105000"/>
              </a:lnSpc>
              <a:spcBef>
                <a:spcPct val="20000"/>
              </a:spcBef>
              <a:buSzPct val="100000"/>
              <a:defRPr/>
            </a:pPr>
            <a:endParaRPr lang="en-US" altLang="zh-CN" sz="1400" b="1" kern="0" dirty="0">
              <a:solidFill>
                <a:srgbClr val="000000"/>
              </a:solidFill>
              <a:latin typeface="Arial" panose="020B0604020202020204" pitchFamily="34" charset="0"/>
              <a:ea typeface="Arial Unicode MS" panose="020B0604020202020204" pitchFamily="34" charset="-122"/>
              <a:cs typeface="Arial" panose="020B0604020202020204" pitchFamily="34" charset="0"/>
            </a:endParaRPr>
          </a:p>
          <a:p>
            <a:pPr marL="254000" indent="-254000" algn="ctr" eaLnBrk="0" fontAlgn="base" hangingPunct="0">
              <a:lnSpc>
                <a:spcPct val="105000"/>
              </a:lnSpc>
              <a:spcBef>
                <a:spcPct val="20000"/>
              </a:spcBef>
              <a:spcAft>
                <a:spcPct val="0"/>
              </a:spcAft>
              <a:buSzPct val="100000"/>
              <a:defRPr/>
            </a:pPr>
            <a:r>
              <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*School of Electronics, Peking University, China</a:t>
            </a:r>
          </a:p>
          <a:p>
            <a:pPr marL="254000" indent="-254000" algn="ctr" eaLnBrk="0" fontAlgn="base" hangingPunct="0">
              <a:lnSpc>
                <a:spcPct val="105000"/>
              </a:lnSpc>
              <a:spcBef>
                <a:spcPct val="20000"/>
              </a:spcBef>
              <a:spcAft>
                <a:spcPct val="0"/>
              </a:spcAft>
              <a:buSzPct val="100000"/>
              <a:defRPr/>
            </a:pPr>
            <a:r>
              <a:rPr lang="en-US" altLang="zh-CN" sz="2000" kern="0" baseline="30000" dirty="0">
                <a:solidFill>
                  <a:srgbClr val="000000"/>
                </a:solidFill>
                <a:latin typeface="Arial" panose="020B0604020202020204" pitchFamily="34" charset="0"/>
                <a:ea typeface="Arial Unicode MS" panose="020B0604020202020204" pitchFamily="34" charset="-122"/>
                <a:cs typeface="Arial" panose="020B0604020202020204" pitchFamily="34" charset="0"/>
              </a:rPr>
              <a:t>#</a:t>
            </a:r>
            <a:r>
              <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Department of ECE, University of Houston, USA</a:t>
            </a:r>
          </a:p>
          <a:p>
            <a:pPr marL="254000" indent="-254000" algn="ctr" eaLnBrk="0" fontAlgn="base" hangingPunct="0">
              <a:lnSpc>
                <a:spcPct val="105000"/>
              </a:lnSpc>
              <a:spcBef>
                <a:spcPct val="20000"/>
              </a:spcBef>
              <a:spcAft>
                <a:spcPct val="0"/>
              </a:spcAft>
              <a:buSzPct val="100000"/>
              <a:defRPr/>
            </a:pPr>
            <a:endParaRPr lang="en-US" altLang="zh-CN" kern="0" dirty="0">
              <a:solidFill>
                <a:srgbClr val="00000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A897FC42-0A79-4F38-9550-879341A86D9A}"/>
              </a:ext>
            </a:extLst>
          </p:cNvPr>
          <p:cNvSpPr txBox="1"/>
          <p:nvPr/>
        </p:nvSpPr>
        <p:spPr>
          <a:xfrm>
            <a:off x="1317842" y="6422864"/>
            <a:ext cx="9267604"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ACK: </a:t>
            </a:r>
            <a:r>
              <a:rPr lang="en-US" altLang="zh-CN" sz="1600" dirty="0" err="1">
                <a:latin typeface="Arial" panose="020B0604020202020204" pitchFamily="34" charset="0"/>
                <a:cs typeface="Arial" panose="020B0604020202020204" pitchFamily="34" charset="0"/>
              </a:rPr>
              <a:t>Ruoqi</a:t>
            </a:r>
            <a:r>
              <a:rPr lang="en-US" altLang="zh-CN" sz="1600" dirty="0">
                <a:latin typeface="Arial" panose="020B0604020202020204" pitchFamily="34" charset="0"/>
                <a:cs typeface="Arial" panose="020B0604020202020204" pitchFamily="34" charset="0"/>
              </a:rPr>
              <a:t> Deng, Yutong Zhang, </a:t>
            </a:r>
            <a:r>
              <a:rPr lang="en-US" altLang="zh-CN" sz="1600" dirty="0" err="1">
                <a:latin typeface="Arial" panose="020B0604020202020204" pitchFamily="34" charset="0"/>
                <a:cs typeface="Arial" panose="020B0604020202020204" pitchFamily="34" charset="0"/>
              </a:rPr>
              <a:t>Haobo</a:t>
            </a:r>
            <a:r>
              <a:rPr lang="en-US" altLang="zh-CN" sz="1600" dirty="0">
                <a:latin typeface="Arial" panose="020B0604020202020204" pitchFamily="34" charset="0"/>
                <a:cs typeface="Arial" panose="020B0604020202020204" pitchFamily="34" charset="0"/>
              </a:rPr>
              <a:t> Zhang, </a:t>
            </a:r>
            <a:r>
              <a:rPr lang="en-US" altLang="zh-CN" sz="1600" dirty="0" err="1">
                <a:latin typeface="Arial" panose="020B0604020202020204" pitchFamily="34" charset="0"/>
                <a:cs typeface="Arial" panose="020B0604020202020204" pitchFamily="34" charset="0"/>
              </a:rPr>
              <a:t>Xiaoyu</a:t>
            </a:r>
            <a:r>
              <a:rPr lang="en-US" altLang="zh-CN" sz="1600" dirty="0">
                <a:latin typeface="Arial" panose="020B0604020202020204" pitchFamily="34" charset="0"/>
                <a:cs typeface="Arial" panose="020B0604020202020204" pitchFamily="34" charset="0"/>
              </a:rPr>
              <a:t> Zhang, and Xinyuan Hu </a:t>
            </a:r>
            <a:endParaRPr lang="zh-CN" altLang="en-US" sz="1600"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1B572790-77D1-45C5-B6E5-C686F1FF6985}"/>
              </a:ext>
            </a:extLst>
          </p:cNvPr>
          <p:cNvSpPr txBox="1"/>
          <p:nvPr/>
        </p:nvSpPr>
        <p:spPr>
          <a:xfrm>
            <a:off x="3071664" y="116632"/>
            <a:ext cx="6048672" cy="453201"/>
          </a:xfrm>
          <a:prstGeom prst="rect">
            <a:avLst/>
          </a:prstGeom>
          <a:noFill/>
        </p:spPr>
        <p:txBody>
          <a:bodyPr wrap="square" rtlCol="0">
            <a:spAutoFit/>
          </a:bodyPr>
          <a:lstStyle/>
          <a:p>
            <a:pPr marL="254000" indent="-254000" algn="ctr" eaLnBrk="0" hangingPunct="0">
              <a:lnSpc>
                <a:spcPct val="105000"/>
              </a:lnSpc>
              <a:spcBef>
                <a:spcPct val="20000"/>
              </a:spcBef>
              <a:buSzPct val="100000"/>
              <a:defRPr/>
            </a:pPr>
            <a:r>
              <a:rPr lang="en-US" altLang="zh-CN" sz="2400" b="1" kern="0" dirty="0">
                <a:solidFill>
                  <a:srgbClr val="C00000"/>
                </a:solidFill>
                <a:latin typeface="Arial" panose="020B0604020202020204" pitchFamily="34" charset="0"/>
                <a:ea typeface="Arial Unicode MS" panose="020B0604020202020204" pitchFamily="34" charset="-122"/>
                <a:cs typeface="Arial" panose="020B0604020202020204" pitchFamily="34" charset="0"/>
              </a:rPr>
              <a:t>IEEE GC’ 23 Tutorial</a:t>
            </a:r>
          </a:p>
        </p:txBody>
      </p:sp>
      <p:pic>
        <p:nvPicPr>
          <p:cNvPr id="12" name="图片 6">
            <a:extLst>
              <a:ext uri="{FF2B5EF4-FFF2-40B4-BE49-F238E27FC236}">
                <a16:creationId xmlns:a16="http://schemas.microsoft.com/office/drawing/2014/main" id="{EEC9765E-1BD9-4B80-A737-16511BCD8E7D}"/>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2205" y="5928741"/>
            <a:ext cx="778357" cy="7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http://tbn0.google.com/images?q=tbn:HMEGXKmAqkMYXM:http://content.answers.com/main/content/wp/en/e/ec/University_of_Houston_Logo.jpg">
            <a:hlinkClick r:id="rId5"/>
            <a:extLst>
              <a:ext uri="{FF2B5EF4-FFF2-40B4-BE49-F238E27FC236}">
                <a16:creationId xmlns:a16="http://schemas.microsoft.com/office/drawing/2014/main" id="{C46087A7-77C1-4890-9203-389CB11CAC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06623" y="6039626"/>
            <a:ext cx="723172" cy="721792"/>
          </a:xfrm>
          <a:prstGeom prst="rect">
            <a:avLst/>
          </a:prstGeom>
          <a:noFill/>
          <a:ln>
            <a:noFill/>
          </a:ln>
        </p:spPr>
      </p:pic>
    </p:spTree>
    <p:custDataLst>
      <p:tags r:id="rId1"/>
    </p:custDataLst>
    <p:extLst>
      <p:ext uri="{BB962C8B-B14F-4D97-AF65-F5344CB8AC3E}">
        <p14:creationId xmlns:p14="http://schemas.microsoft.com/office/powerpoint/2010/main" val="1526442884"/>
      </p:ext>
    </p:extLst>
  </p:cSld>
  <p:clrMapOvr>
    <a:masterClrMapping/>
  </p:clrMapOvr>
  <p:transition advTm="1682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圆角 6">
            <a:extLst>
              <a:ext uri="{FF2B5EF4-FFF2-40B4-BE49-F238E27FC236}">
                <a16:creationId xmlns:a16="http://schemas.microsoft.com/office/drawing/2014/main" id="{D5D6346F-FC06-4846-A0A7-EF9C8F2AC1ED}"/>
              </a:ext>
            </a:extLst>
          </p:cNvPr>
          <p:cNvSpPr/>
          <p:nvPr/>
        </p:nvSpPr>
        <p:spPr>
          <a:xfrm>
            <a:off x="342900" y="1054194"/>
            <a:ext cx="11566130" cy="2395318"/>
          </a:xfrm>
          <a:prstGeom prst="roundRect">
            <a:avLst>
              <a:gd name="adj" fmla="val 1885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Working Principle of Holographic Antenna</a:t>
            </a:r>
          </a:p>
        </p:txBody>
      </p:sp>
      <p:sp>
        <p:nvSpPr>
          <p:cNvPr id="5" name="矩形 4"/>
          <p:cNvSpPr/>
          <p:nvPr/>
        </p:nvSpPr>
        <p:spPr>
          <a:xfrm>
            <a:off x="665541" y="1119003"/>
            <a:ext cx="1773242" cy="461665"/>
          </a:xfrm>
          <a:prstGeom prst="rect">
            <a:avLst/>
          </a:prstGeom>
        </p:spPr>
        <p:txBody>
          <a:bodyPr wrap="none">
            <a:spAutoFit/>
          </a:bodyPr>
          <a:lstStyle/>
          <a:p>
            <a:pPr algn="ctr"/>
            <a:r>
              <a:rPr lang="en-US" altLang="zh-CN" sz="2400" b="1" dirty="0">
                <a:solidFill>
                  <a:srgbClr val="C00000"/>
                </a:solidFill>
                <a:latin typeface="Arial" panose="020B0604020202020204" pitchFamily="34" charset="0"/>
                <a:ea typeface="黑体" pitchFamily="2" charset="-122"/>
                <a:cs typeface="Arial" panose="020B0604020202020204" pitchFamily="34" charset="0"/>
              </a:rPr>
              <a:t>Definitions</a:t>
            </a:r>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1B580A31-4B17-46CF-B2C1-5F10F8E222BF}"/>
                  </a:ext>
                </a:extLst>
              </p:cNvPr>
              <p:cNvSpPr/>
              <p:nvPr/>
            </p:nvSpPr>
            <p:spPr>
              <a:xfrm>
                <a:off x="623392" y="1593430"/>
                <a:ext cx="11285638" cy="1744195"/>
              </a:xfrm>
              <a:prstGeom prst="rect">
                <a:avLst/>
              </a:prstGeom>
            </p:spPr>
            <p:txBody>
              <a:bodyPr wrap="square">
                <a:spAutoFit/>
              </a:bodyPr>
              <a:lstStyle/>
              <a:p>
                <a:pPr marL="0" lvl="2">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Reference wave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n-US" altLang="zh-CN" sz="2000" i="1">
                            <a:solidFill>
                              <a:srgbClr val="C00000"/>
                            </a:solidFill>
                            <a:latin typeface="Cambria Math" panose="02040503050406030204" pitchFamily="18" charset="0"/>
                            <a:cs typeface="Arial" panose="020B0604020202020204" pitchFamily="34" charset="0"/>
                          </a:rPr>
                          <m:t> </m:t>
                        </m:r>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cs typeface="Arial" panose="020B0604020202020204" pitchFamily="34" charset="0"/>
                          </a:rPr>
                          <m:t>𝑟𝑒𝑓</m:t>
                        </m:r>
                      </m:sub>
                    </m:sSub>
                  </m:oMath>
                </a14:m>
                <a:r>
                  <a:rPr lang="en-US" altLang="zh-CN" sz="2000" dirty="0">
                    <a:latin typeface="Arial" panose="020B0604020202020204" pitchFamily="34" charset="0"/>
                    <a:cs typeface="Arial" panose="020B0604020202020204" pitchFamily="34" charset="0"/>
                  </a:rPr>
                  <a:t> is the input of the feed, which carries the transmit signal, propagating  </a:t>
                </a:r>
              </a:p>
              <a:p>
                <a:pPr marL="0" lvl="2"/>
                <a:r>
                  <a:rPr lang="en-US" altLang="zh-CN" sz="2000" dirty="0">
                    <a:latin typeface="Arial" panose="020B0604020202020204" pitchFamily="34" charset="0"/>
                    <a:cs typeface="Arial" panose="020B0604020202020204" pitchFamily="34" charset="0"/>
                  </a:rPr>
                  <a:t>    along the surface</a:t>
                </a:r>
              </a:p>
              <a:p>
                <a:pPr marL="0" lvl="2">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Objective wave </a:t>
                </a:r>
                <a14:m>
                  <m:oMath xmlns:m="http://schemas.openxmlformats.org/officeDocument/2006/math">
                    <m:sSub>
                      <m:sSubPr>
                        <m:ctrlPr>
                          <a:rPr lang="en-US" altLang="zh-CN" sz="2000" i="1" smtClean="0">
                            <a:solidFill>
                              <a:srgbClr val="C00000"/>
                            </a:solidFill>
                            <a:latin typeface="Cambria Math" panose="02040503050406030204" pitchFamily="18" charset="0"/>
                            <a:cs typeface="Arial" panose="020B0604020202020204" pitchFamily="34" charset="0"/>
                          </a:rPr>
                        </m:ctrlPr>
                      </m:sSubPr>
                      <m:e>
                        <m:r>
                          <a:rPr lang="el-GR" altLang="zh-CN" sz="2000" b="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b="0" i="1">
                            <a:solidFill>
                              <a:srgbClr val="C00000"/>
                            </a:solidFill>
                            <a:latin typeface="Cambria Math" panose="02040503050406030204" pitchFamily="18" charset="0"/>
                            <a:cs typeface="Arial" panose="020B0604020202020204" pitchFamily="34" charset="0"/>
                          </a:rPr>
                          <m:t>𝑜𝑏𝑗</m:t>
                        </m:r>
                      </m:sub>
                    </m:sSub>
                  </m:oMath>
                </a14:m>
                <a:r>
                  <a:rPr lang="en-US" altLang="zh-CN" sz="2000" b="1"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 the directional beam that we aim to generate</a:t>
                </a:r>
              </a:p>
              <a:p>
                <a:pPr marL="0" lvl="2">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Holographic pattern </a:t>
                </a:r>
                <a14:m>
                  <m:oMath xmlns:m="http://schemas.openxmlformats.org/officeDocument/2006/math">
                    <m:sSub>
                      <m:sSubPr>
                        <m:ctrlPr>
                          <a:rPr lang="en-US" altLang="zh-CN" sz="2000" i="1" smtClean="0">
                            <a:solidFill>
                              <a:srgbClr val="C00000"/>
                            </a:solidFill>
                            <a:latin typeface="Cambria Math" panose="02040503050406030204" pitchFamily="18" charset="0"/>
                            <a:cs typeface="Arial" panose="020B0604020202020204" pitchFamily="34" charset="0"/>
                          </a:rPr>
                        </m:ctrlPr>
                      </m:sSub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2000" i="1" smtClean="0">
                        <a:solidFill>
                          <a:srgbClr val="C00000"/>
                        </a:solidFill>
                        <a:latin typeface="Cambria Math" panose="02040503050406030204" pitchFamily="18" charset="0"/>
                        <a:cs typeface="Arial" panose="020B0604020202020204" pitchFamily="34" charset="0"/>
                      </a:rPr>
                      <m:t>=</m:t>
                    </m:r>
                  </m:oMath>
                </a14:m>
                <a:r>
                  <a:rPr lang="en-US" altLang="zh-CN" sz="2000" dirty="0">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2000" i="1">
                            <a:solidFill>
                              <a:srgbClr val="C00000"/>
                            </a:solidFill>
                            <a:latin typeface="Cambria Math" panose="02040503050406030204" pitchFamily="18" charset="0"/>
                            <a:cs typeface="Arial" panose="020B0604020202020204" pitchFamily="34" charset="0"/>
                          </a:rPr>
                        </m:ctrlPr>
                      </m:sSubSup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cs typeface="Arial" panose="020B0604020202020204" pitchFamily="34" charset="0"/>
                          </a:rPr>
                          <m:t>𝑟𝑒𝑓</m:t>
                        </m:r>
                      </m:sub>
                      <m:sup>
                        <m:r>
                          <a:rPr lang="en-US" altLang="zh-CN" sz="2000" i="1">
                            <a:solidFill>
                              <a:srgbClr val="C00000"/>
                            </a:solidFill>
                            <a:latin typeface="Cambria Math" panose="02040503050406030204" pitchFamily="18" charset="0"/>
                            <a:cs typeface="Arial" panose="020B0604020202020204" pitchFamily="34" charset="0"/>
                          </a:rPr>
                          <m:t>∗</m:t>
                        </m:r>
                      </m:sup>
                    </m:sSubSup>
                  </m:oMath>
                </a14:m>
                <a:r>
                  <a:rPr lang="zh-CN" altLang="en-US" sz="2000" i="1"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 the interference between reference and object waves</a:t>
                </a:r>
                <a:endParaRPr lang="zh-CN" altLang="en-US" sz="2000" dirty="0">
                  <a:latin typeface="Arial" panose="020B0604020202020204" pitchFamily="34" charset="0"/>
                  <a:cs typeface="Arial" panose="020B0604020202020204" pitchFamily="34" charset="0"/>
                </a:endParaRPr>
              </a:p>
            </p:txBody>
          </p:sp>
        </mc:Choice>
        <mc:Fallback xmlns="">
          <p:sp>
            <p:nvSpPr>
              <p:cNvPr id="21" name="矩形 20">
                <a:extLst>
                  <a:ext uri="{FF2B5EF4-FFF2-40B4-BE49-F238E27FC236}">
                    <a16:creationId xmlns:a16="http://schemas.microsoft.com/office/drawing/2014/main" id="{1B580A31-4B17-46CF-B2C1-5F10F8E222BF}"/>
                  </a:ext>
                </a:extLst>
              </p:cNvPr>
              <p:cNvSpPr>
                <a:spLocks noRot="1" noChangeAspect="1" noMove="1" noResize="1" noEditPoints="1" noAdjustHandles="1" noChangeArrowheads="1" noChangeShapeType="1" noTextEdit="1"/>
              </p:cNvSpPr>
              <p:nvPr/>
            </p:nvSpPr>
            <p:spPr>
              <a:xfrm>
                <a:off x="623392" y="1593430"/>
                <a:ext cx="11285638" cy="1744195"/>
              </a:xfrm>
              <a:prstGeom prst="rect">
                <a:avLst/>
              </a:prstGeom>
              <a:blipFill>
                <a:blip r:embed="rId3"/>
                <a:stretch>
                  <a:fillRect l="-486" t="-1742" b="-697"/>
                </a:stretch>
              </a:blipFill>
            </p:spPr>
            <p:txBody>
              <a:bodyPr/>
              <a:lstStyle/>
              <a:p>
                <a:r>
                  <a:rPr lang="zh-CN" altLang="en-US">
                    <a:noFill/>
                  </a:rPr>
                  <a:t> </a:t>
                </a:r>
              </a:p>
            </p:txBody>
          </p:sp>
        </mc:Fallback>
      </mc:AlternateContent>
      <p:sp>
        <p:nvSpPr>
          <p:cNvPr id="16" name="矩形 15"/>
          <p:cNvSpPr/>
          <p:nvPr/>
        </p:nvSpPr>
        <p:spPr>
          <a:xfrm>
            <a:off x="403113" y="3744135"/>
            <a:ext cx="6234399" cy="461665"/>
          </a:xfrm>
          <a:prstGeom prst="rect">
            <a:avLst/>
          </a:prstGeom>
        </p:spPr>
        <p:txBody>
          <a:bodyPr wrap="none">
            <a:spAutoFit/>
          </a:bodyPr>
          <a:lstStyle/>
          <a:p>
            <a:pPr algn="ctr"/>
            <a:r>
              <a:rPr lang="en-US" altLang="zh-CN" sz="2400" b="1" dirty="0">
                <a:solidFill>
                  <a:srgbClr val="C00000"/>
                </a:solidFill>
                <a:latin typeface="Arial" panose="020B0604020202020204" pitchFamily="34" charset="0"/>
                <a:ea typeface="黑体" pitchFamily="2" charset="-122"/>
                <a:cs typeface="Arial" panose="020B0604020202020204" pitchFamily="34" charset="0"/>
              </a:rPr>
              <a:t>Step 1: Holographic Pattern Construction</a:t>
            </a:r>
          </a:p>
        </p:txBody>
      </p:sp>
      <p:grpSp>
        <p:nvGrpSpPr>
          <p:cNvPr id="7" name="组合 6"/>
          <p:cNvGrpSpPr/>
          <p:nvPr/>
        </p:nvGrpSpPr>
        <p:grpSpPr>
          <a:xfrm>
            <a:off x="7768141" y="3930108"/>
            <a:ext cx="4333022" cy="2570592"/>
            <a:chOff x="953965" y="4161420"/>
            <a:chExt cx="4333022" cy="2570592"/>
          </a:xfrm>
        </p:grpSpPr>
        <p:pic>
          <p:nvPicPr>
            <p:cNvPr id="17" name="图片 16">
              <a:extLst>
                <a:ext uri="{FF2B5EF4-FFF2-40B4-BE49-F238E27FC236}">
                  <a16:creationId xmlns:a16="http://schemas.microsoft.com/office/drawing/2014/main" id="{F30A5126-C346-4AE5-AB72-692FA716BD35}"/>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0"/>
                      </a14:imgEffect>
                    </a14:imgLayer>
                  </a14:imgProps>
                </a:ext>
              </a:extLst>
            </a:blip>
            <a:srcRect l="-1" t="-1" r="-336" b="-8011"/>
            <a:stretch/>
          </p:blipFill>
          <p:spPr>
            <a:xfrm>
              <a:off x="953965" y="4161420"/>
              <a:ext cx="3917899" cy="2570592"/>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E8FA3DC-88FD-41CA-A35F-3DD92CFB788A}"/>
                    </a:ext>
                  </a:extLst>
                </p:cNvPr>
                <p:cNvSpPr txBox="1"/>
                <p:nvPr/>
              </p:nvSpPr>
              <p:spPr>
                <a:xfrm>
                  <a:off x="3359696" y="4437112"/>
                  <a:ext cx="1927291" cy="365998"/>
                </a:xfrm>
                <a:prstGeom prst="rect">
                  <a:avLst/>
                </a:prstGeom>
                <a:noFill/>
              </p:spPr>
              <p:txBody>
                <a:bodyPr wrap="square" rtlCol="0">
                  <a:spAutoFit/>
                </a:bodyPr>
                <a:lstStyle/>
                <a:p>
                  <a14:m>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b="0" i="1" smtClean="0">
                              <a:solidFill>
                                <a:srgbClr val="C00000"/>
                              </a:solidFill>
                              <a:latin typeface="Cambria Math" panose="02040503050406030204" pitchFamily="18" charset="0"/>
                              <a:cs typeface="Arial" panose="020B0604020202020204" pitchFamily="34" charset="0"/>
                            </a:rPr>
                            <m:t>h𝑜𝑙𝑜</m:t>
                          </m:r>
                        </m:sub>
                      </m:sSub>
                      <m:r>
                        <a:rPr lang="en-US" altLang="zh-CN" sz="1600" i="1">
                          <a:solidFill>
                            <a:srgbClr val="C00000"/>
                          </a:solidFill>
                          <a:latin typeface="Cambria Math" panose="02040503050406030204" pitchFamily="18" charset="0"/>
                          <a:cs typeface="Arial" panose="020B0604020202020204" pitchFamily="34" charset="0"/>
                        </a:rPr>
                        <m:t>=</m:t>
                      </m:r>
                    </m:oMath>
                  </a14:m>
                  <a:r>
                    <a:rPr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lang="en-US" altLang="zh-CN" sz="1600" i="1">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600" i="1">
                              <a:solidFill>
                                <a:srgbClr val="C00000"/>
                              </a:solidFill>
                              <a:latin typeface="Cambria Math" panose="02040503050406030204" pitchFamily="18" charset="0"/>
                              <a:cs typeface="Arial" panose="020B0604020202020204" pitchFamily="34" charset="0"/>
                            </a:rPr>
                          </m:ctrlPr>
                        </m:sSubSup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𝑟𝑒𝑓</m:t>
                          </m:r>
                        </m:sub>
                        <m:sup>
                          <m:r>
                            <a:rPr lang="en-US" altLang="zh-CN" sz="1600" i="1">
                              <a:solidFill>
                                <a:srgbClr val="C00000"/>
                              </a:solidFill>
                              <a:latin typeface="Cambria Math" panose="02040503050406030204" pitchFamily="18" charset="0"/>
                              <a:cs typeface="Arial" panose="020B0604020202020204" pitchFamily="34" charset="0"/>
                            </a:rPr>
                            <m:t>∗</m:t>
                          </m:r>
                        </m:sup>
                      </m:sSubSup>
                    </m:oMath>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18" name="文本框 17">
                  <a:extLst>
                    <a:ext uri="{FF2B5EF4-FFF2-40B4-BE49-F238E27FC236}">
                      <a16:creationId xmlns:a16="http://schemas.microsoft.com/office/drawing/2014/main" id="{DE8FA3DC-88FD-41CA-A35F-3DD92CFB788A}"/>
                    </a:ext>
                  </a:extLst>
                </p:cNvPr>
                <p:cNvSpPr txBox="1">
                  <a:spLocks noRot="1" noChangeAspect="1" noMove="1" noResize="1" noEditPoints="1" noAdjustHandles="1" noChangeArrowheads="1" noChangeShapeType="1" noTextEdit="1"/>
                </p:cNvSpPr>
                <p:nvPr/>
              </p:nvSpPr>
              <p:spPr>
                <a:xfrm>
                  <a:off x="3359696" y="4437112"/>
                  <a:ext cx="1927291" cy="365998"/>
                </a:xfrm>
                <a:prstGeom prst="rect">
                  <a:avLst/>
                </a:prstGeom>
                <a:blipFill>
                  <a:blip r:embed="rId6"/>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BB54B80C-4890-46F4-8472-B23FFFC89B2C}"/>
                    </a:ext>
                  </a:extLst>
                </p:cNvPr>
                <p:cNvSpPr txBox="1"/>
                <p:nvPr/>
              </p:nvSpPr>
              <p:spPr>
                <a:xfrm>
                  <a:off x="2153605" y="6254443"/>
                  <a:ext cx="1822962" cy="35830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a:rPr lang="en-US" altLang="zh-CN" sz="1600" i="1">
                                <a:solidFill>
                                  <a:srgbClr val="C00000"/>
                                </a:solidFill>
                                <a:latin typeface="Cambria Math" panose="02040503050406030204" pitchFamily="18" charset="0"/>
                                <a:cs typeface="Arial" panose="020B0604020202020204" pitchFamily="34" charset="0"/>
                              </a:rPr>
                              <m:t> </m:t>
                            </m:r>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𝑟𝑒𝑓</m:t>
                            </m:r>
                          </m:sub>
                        </m:sSub>
                      </m:oMath>
                    </m:oMathPara>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19" name="文本框 18">
                  <a:extLst>
                    <a:ext uri="{FF2B5EF4-FFF2-40B4-BE49-F238E27FC236}">
                      <a16:creationId xmlns:a16="http://schemas.microsoft.com/office/drawing/2014/main" id="{BB54B80C-4890-46F4-8472-B23FFFC89B2C}"/>
                    </a:ext>
                  </a:extLst>
                </p:cNvPr>
                <p:cNvSpPr txBox="1">
                  <a:spLocks noRot="1" noChangeAspect="1" noMove="1" noResize="1" noEditPoints="1" noAdjustHandles="1" noChangeArrowheads="1" noChangeShapeType="1" noTextEdit="1"/>
                </p:cNvSpPr>
                <p:nvPr/>
              </p:nvSpPr>
              <p:spPr>
                <a:xfrm>
                  <a:off x="2153605" y="6254443"/>
                  <a:ext cx="1822962" cy="358303"/>
                </a:xfrm>
                <a:prstGeom prst="rect">
                  <a:avLst/>
                </a:prstGeom>
                <a:blipFill>
                  <a:blip r:embed="rId7"/>
                  <a:stretch>
                    <a:fillRect b="-6780"/>
                  </a:stretch>
                </a:blipFill>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DC04CD19-59A1-409E-8FB4-3763E5E7952D}"/>
                </a:ext>
              </a:extLst>
            </p:cNvPr>
            <p:cNvCxnSpPr>
              <a:cxnSpLocks/>
            </p:cNvCxnSpPr>
            <p:nvPr/>
          </p:nvCxnSpPr>
          <p:spPr>
            <a:xfrm flipH="1" flipV="1">
              <a:off x="2438783" y="6021288"/>
              <a:ext cx="298905" cy="432048"/>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6BE4F1BA-57D8-4103-9C3B-0E3195F5EBB9}"/>
                    </a:ext>
                  </a:extLst>
                </p:cNvPr>
                <p:cNvSpPr txBox="1"/>
                <p:nvPr/>
              </p:nvSpPr>
              <p:spPr>
                <a:xfrm>
                  <a:off x="970885" y="4346453"/>
                  <a:ext cx="846733" cy="35836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𝑜𝑏𝑗</m:t>
                            </m:r>
                          </m:sub>
                        </m:sSub>
                      </m:oMath>
                    </m:oMathPara>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24" name="文本框 23">
                  <a:extLst>
                    <a:ext uri="{FF2B5EF4-FFF2-40B4-BE49-F238E27FC236}">
                      <a16:creationId xmlns:a16="http://schemas.microsoft.com/office/drawing/2014/main" id="{6BE4F1BA-57D8-4103-9C3B-0E3195F5EBB9}"/>
                    </a:ext>
                  </a:extLst>
                </p:cNvPr>
                <p:cNvSpPr txBox="1">
                  <a:spLocks noRot="1" noChangeAspect="1" noMove="1" noResize="1" noEditPoints="1" noAdjustHandles="1" noChangeArrowheads="1" noChangeShapeType="1" noTextEdit="1"/>
                </p:cNvSpPr>
                <p:nvPr/>
              </p:nvSpPr>
              <p:spPr>
                <a:xfrm>
                  <a:off x="970885" y="4346453"/>
                  <a:ext cx="846733" cy="358368"/>
                </a:xfrm>
                <a:prstGeom prst="rect">
                  <a:avLst/>
                </a:prstGeom>
                <a:blipFill>
                  <a:blip r:embed="rId8"/>
                  <a:stretch>
                    <a:fillRect b="-678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 name="矩形 7"/>
              <p:cNvSpPr/>
              <p:nvPr/>
            </p:nvSpPr>
            <p:spPr>
              <a:xfrm>
                <a:off x="670450" y="4383854"/>
                <a:ext cx="6884738" cy="1015663"/>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Record a holographic pattern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oMath>
                </a14:m>
                <a:r>
                  <a:rPr lang="en-US" altLang="zh-CN" sz="2000" dirty="0">
                    <a:latin typeface="Arial" panose="020B0604020202020204" pitchFamily="34" charset="0"/>
                    <a:cs typeface="Arial" panose="020B0604020202020204" pitchFamily="34" charset="0"/>
                  </a:rPr>
                  <a:t> by placing the metallic patches on the surface in a specific manner such that adjacent patches can interfere with each other</a:t>
                </a:r>
                <a:endParaRPr lang="zh-CN" altLang="en-US" sz="2000" dirty="0"/>
              </a:p>
            </p:txBody>
          </p:sp>
        </mc:Choice>
        <mc:Fallback xmlns="">
          <p:sp>
            <p:nvSpPr>
              <p:cNvPr id="8" name="矩形 7"/>
              <p:cNvSpPr>
                <a:spLocks noRot="1" noChangeAspect="1" noMove="1" noResize="1" noEditPoints="1" noAdjustHandles="1" noChangeArrowheads="1" noChangeShapeType="1" noTextEdit="1"/>
              </p:cNvSpPr>
              <p:nvPr/>
            </p:nvSpPr>
            <p:spPr>
              <a:xfrm>
                <a:off x="670450" y="4383854"/>
                <a:ext cx="6884738" cy="1015663"/>
              </a:xfrm>
              <a:prstGeom prst="rect">
                <a:avLst/>
              </a:prstGeom>
              <a:blipFill>
                <a:blip r:embed="rId9"/>
                <a:stretch>
                  <a:fillRect l="-797" t="-2395" b="-89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2783632" y="5607119"/>
                <a:ext cx="2330510" cy="468526"/>
              </a:xfrm>
              <a:prstGeom prst="rect">
                <a:avLst/>
              </a:prstGeom>
            </p:spPr>
            <p:txBody>
              <a:bodyPr wrap="none">
                <a:spAutoFit/>
              </a:bodyPr>
              <a:lstStyle/>
              <a:p>
                <a14:m>
                  <m:oMath xmlns:m="http://schemas.openxmlformats.org/officeDocument/2006/math">
                    <m:sSub>
                      <m:sSubPr>
                        <m:ctrlPr>
                          <a:rPr lang="en-US" altLang="zh-CN" sz="2200" i="1">
                            <a:solidFill>
                              <a:srgbClr val="C00000"/>
                            </a:solidFill>
                            <a:latin typeface="Cambria Math" panose="02040503050406030204" pitchFamily="18" charset="0"/>
                            <a:cs typeface="Arial" panose="020B0604020202020204" pitchFamily="34" charset="0"/>
                          </a:rPr>
                        </m:ctrlPr>
                      </m:sSubPr>
                      <m:e>
                        <m:r>
                          <a:rPr lang="el-GR"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2200" i="1">
                        <a:solidFill>
                          <a:srgbClr val="C00000"/>
                        </a:solidFill>
                        <a:latin typeface="Cambria Math" panose="02040503050406030204" pitchFamily="18" charset="0"/>
                        <a:cs typeface="Arial" panose="020B0604020202020204" pitchFamily="34" charset="0"/>
                      </a:rPr>
                      <m:t>=</m:t>
                    </m:r>
                  </m:oMath>
                </a14:m>
                <a:r>
                  <a:rPr lang="en-US" altLang="zh-CN" sz="2200" dirty="0">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200" i="1">
                            <a:solidFill>
                              <a:srgbClr val="C00000"/>
                            </a:solidFill>
                            <a:latin typeface="Cambria Math" panose="02040503050406030204" pitchFamily="18" charset="0"/>
                            <a:cs typeface="Arial" panose="020B0604020202020204" pitchFamily="34" charset="0"/>
                          </a:rPr>
                        </m:ctrlPr>
                      </m:sSubPr>
                      <m:e>
                        <m:r>
                          <a:rPr lang="el-GR"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2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2200" i="1">
                            <a:solidFill>
                              <a:srgbClr val="C00000"/>
                            </a:solidFill>
                            <a:latin typeface="Cambria Math" panose="02040503050406030204" pitchFamily="18" charset="0"/>
                            <a:cs typeface="Arial" panose="020B0604020202020204" pitchFamily="34" charset="0"/>
                          </a:rPr>
                        </m:ctrlPr>
                      </m:sSubSupPr>
                      <m:e>
                        <m:r>
                          <a:rPr lang="el-GR"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200" i="1">
                            <a:solidFill>
                              <a:srgbClr val="C00000"/>
                            </a:solidFill>
                            <a:latin typeface="Cambria Math" panose="02040503050406030204" pitchFamily="18" charset="0"/>
                            <a:cs typeface="Arial" panose="020B0604020202020204" pitchFamily="34" charset="0"/>
                          </a:rPr>
                          <m:t>𝑟𝑒𝑓</m:t>
                        </m:r>
                      </m:sub>
                      <m:sup>
                        <m:r>
                          <a:rPr lang="en-US" altLang="zh-CN" sz="2200" i="1">
                            <a:solidFill>
                              <a:srgbClr val="C00000"/>
                            </a:solidFill>
                            <a:latin typeface="Cambria Math" panose="02040503050406030204" pitchFamily="18" charset="0"/>
                            <a:cs typeface="Arial" panose="020B0604020202020204" pitchFamily="34" charset="0"/>
                          </a:rPr>
                          <m:t>∗</m:t>
                        </m:r>
                      </m:sup>
                    </m:sSubSup>
                  </m:oMath>
                </a14:m>
                <a:endParaRPr lang="zh-CN" altLang="en-US" sz="2200" dirty="0"/>
              </a:p>
            </p:txBody>
          </p:sp>
        </mc:Choice>
        <mc:Fallback xmlns="">
          <p:sp>
            <p:nvSpPr>
              <p:cNvPr id="2" name="矩形 1"/>
              <p:cNvSpPr>
                <a:spLocks noRot="1" noChangeAspect="1" noMove="1" noResize="1" noEditPoints="1" noAdjustHandles="1" noChangeArrowheads="1" noChangeShapeType="1" noTextEdit="1"/>
              </p:cNvSpPr>
              <p:nvPr/>
            </p:nvSpPr>
            <p:spPr>
              <a:xfrm>
                <a:off x="2783632" y="5607119"/>
                <a:ext cx="2330510" cy="468526"/>
              </a:xfrm>
              <a:prstGeom prst="rect">
                <a:avLst/>
              </a:prstGeom>
              <a:blipFill>
                <a:blip r:embed="rId10"/>
                <a:stretch>
                  <a:fillRect l="-262" b="-10390"/>
                </a:stretch>
              </a:blipFill>
            </p:spPr>
            <p:txBody>
              <a:bodyPr/>
              <a:lstStyle/>
              <a:p>
                <a:r>
                  <a:rPr lang="zh-CN" altLang="en-US">
                    <a:noFill/>
                  </a:rPr>
                  <a:t> </a:t>
                </a:r>
              </a:p>
            </p:txBody>
          </p:sp>
        </mc:Fallback>
      </mc:AlternateContent>
      <p:sp>
        <p:nvSpPr>
          <p:cNvPr id="4" name="灯片编号占位符 3"/>
          <p:cNvSpPr>
            <a:spLocks noGrp="1"/>
          </p:cNvSpPr>
          <p:nvPr>
            <p:ph type="sldNum" sz="quarter" idx="12"/>
          </p:nvPr>
        </p:nvSpPr>
        <p:spPr/>
        <p:txBody>
          <a:bodyPr/>
          <a:lstStyle/>
          <a:p>
            <a:fld id="{EA7D5E4A-1FF7-5446-9BF7-57824CD54030}" type="slidenum">
              <a:rPr kumimoji="1" lang="zh-CN" altLang="en-US" b="1" smtClean="0">
                <a:solidFill>
                  <a:srgbClr val="C00000"/>
                </a:solidFill>
              </a:rPr>
              <a:pPr/>
              <a:t>10</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41801438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12937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1D Prototype of the RHS </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Ku Band</a:t>
            </a:r>
          </a:p>
        </p:txBody>
      </p:sp>
      <p:sp>
        <p:nvSpPr>
          <p:cNvPr id="40" name="矩形 39">
            <a:extLst>
              <a:ext uri="{FF2B5EF4-FFF2-40B4-BE49-F238E27FC236}">
                <a16:creationId xmlns:a16="http://schemas.microsoft.com/office/drawing/2014/main" id="{3712673E-7597-48D7-AD3B-FDC84CC8F0CC}"/>
              </a:ext>
            </a:extLst>
          </p:cNvPr>
          <p:cNvSpPr/>
          <p:nvPr/>
        </p:nvSpPr>
        <p:spPr>
          <a:xfrm>
            <a:off x="9196275" y="5998060"/>
            <a:ext cx="275013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Theoretical angle: 30°</a:t>
            </a:r>
            <a:endParaRPr lang="zh-CN" altLang="en-US" b="1" dirty="0">
              <a:solidFill>
                <a:srgbClr val="0070C0"/>
              </a:solidFill>
            </a:endParaRPr>
          </a:p>
        </p:txBody>
      </p:sp>
      <p:sp>
        <p:nvSpPr>
          <p:cNvPr id="43" name="矩形 42">
            <a:extLst>
              <a:ext uri="{FF2B5EF4-FFF2-40B4-BE49-F238E27FC236}">
                <a16:creationId xmlns:a16="http://schemas.microsoft.com/office/drawing/2014/main" id="{FA9760F2-EF31-4783-86CF-D88EED8F3F94}"/>
              </a:ext>
            </a:extLst>
          </p:cNvPr>
          <p:cNvSpPr/>
          <p:nvPr/>
        </p:nvSpPr>
        <p:spPr>
          <a:xfrm>
            <a:off x="5957830" y="6036971"/>
            <a:ext cx="2446504"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Theoretical angle: 0°</a:t>
            </a:r>
            <a:endParaRPr lang="zh-CN" altLang="en-US" b="1" dirty="0">
              <a:solidFill>
                <a:srgbClr val="0070C0"/>
              </a:solidFill>
            </a:endParaRPr>
          </a:p>
        </p:txBody>
      </p:sp>
      <p:pic>
        <p:nvPicPr>
          <p:cNvPr id="7" name="图片 6">
            <a:extLst>
              <a:ext uri="{FF2B5EF4-FFF2-40B4-BE49-F238E27FC236}">
                <a16:creationId xmlns:a16="http://schemas.microsoft.com/office/drawing/2014/main" id="{E1DB5867-CBA8-4A56-A6EF-EEAA4AABF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920" y="4258612"/>
            <a:ext cx="3310600" cy="1721729"/>
          </a:xfrm>
          <a:prstGeom prst="rect">
            <a:avLst/>
          </a:prstGeom>
        </p:spPr>
      </p:pic>
      <p:pic>
        <p:nvPicPr>
          <p:cNvPr id="11" name="图片 10">
            <a:extLst>
              <a:ext uri="{FF2B5EF4-FFF2-40B4-BE49-F238E27FC236}">
                <a16:creationId xmlns:a16="http://schemas.microsoft.com/office/drawing/2014/main" id="{FF54BC69-E848-4D41-89FE-A1CB6D08D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4662" y="4249867"/>
            <a:ext cx="3236965" cy="1712114"/>
          </a:xfrm>
          <a:prstGeom prst="rect">
            <a:avLst/>
          </a:prstGeom>
        </p:spPr>
      </p:pic>
      <p:sp>
        <p:nvSpPr>
          <p:cNvPr id="9" name="矩形 8">
            <a:extLst>
              <a:ext uri="{FF2B5EF4-FFF2-40B4-BE49-F238E27FC236}">
                <a16:creationId xmlns:a16="http://schemas.microsoft.com/office/drawing/2014/main" id="{AC35B750-3F04-4DFD-B3BF-E1EF7EC39D73}"/>
              </a:ext>
            </a:extLst>
          </p:cNvPr>
          <p:cNvSpPr/>
          <p:nvPr/>
        </p:nvSpPr>
        <p:spPr>
          <a:xfrm>
            <a:off x="214422" y="3544615"/>
            <a:ext cx="7730619" cy="537391"/>
          </a:xfrm>
          <a:prstGeom prst="rect">
            <a:avLst/>
          </a:prstGeom>
        </p:spPr>
        <p:txBody>
          <a:bodyPr wrap="square">
            <a:spAutoFit/>
          </a:bodyPr>
          <a:lstStyle/>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Experimental results of one-dimensional RHS</a:t>
            </a:r>
          </a:p>
        </p:txBody>
      </p:sp>
      <p:pic>
        <p:nvPicPr>
          <p:cNvPr id="4" name="图片 3">
            <a:extLst>
              <a:ext uri="{FF2B5EF4-FFF2-40B4-BE49-F238E27FC236}">
                <a16:creationId xmlns:a16="http://schemas.microsoft.com/office/drawing/2014/main" id="{9F9DE729-39D5-478B-A209-B489BB331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129" y="1338484"/>
            <a:ext cx="7035592" cy="2169751"/>
          </a:xfrm>
          <a:prstGeom prst="rect">
            <a:avLst/>
          </a:prstGeom>
        </p:spPr>
      </p:pic>
      <p:sp>
        <p:nvSpPr>
          <p:cNvPr id="2" name="矩形 1"/>
          <p:cNvSpPr/>
          <p:nvPr/>
        </p:nvSpPr>
        <p:spPr>
          <a:xfrm>
            <a:off x="214422" y="911910"/>
            <a:ext cx="4921224" cy="2477601"/>
          </a:xfrm>
          <a:prstGeom prst="rect">
            <a:avLst/>
          </a:prstGeom>
        </p:spPr>
        <p:txBody>
          <a:bodyPr wrap="square">
            <a:spAutoFit/>
          </a:bodyPr>
          <a:lstStyle/>
          <a:p>
            <a:pPr>
              <a:lnSpc>
                <a:spcPct val="125000"/>
              </a:lnSpc>
            </a:pPr>
            <a:r>
              <a:rPr lang="en-US" altLang="zh-CN" sz="2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RHS beam pattern measurement</a:t>
            </a:r>
          </a:p>
          <a:p>
            <a:pPr marL="800100" lvl="1" indent="-342900">
              <a:lnSpc>
                <a:spcPct val="125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Control circuit (FPGA) for PIN diodes state control</a:t>
            </a:r>
          </a:p>
          <a:p>
            <a:pPr marL="800100" lvl="1" indent="-342900">
              <a:lnSpc>
                <a:spcPct val="125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Vector network analyzer (VNA)    for measurement</a:t>
            </a:r>
          </a:p>
          <a:p>
            <a:pPr marL="800100" lvl="1" indent="-342900">
              <a:lnSpc>
                <a:spcPct val="125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Standard horn antenna</a:t>
            </a:r>
          </a:p>
        </p:txBody>
      </p:sp>
      <p:sp>
        <p:nvSpPr>
          <p:cNvPr id="3" name="矩形 2"/>
          <p:cNvSpPr/>
          <p:nvPr/>
        </p:nvSpPr>
        <p:spPr>
          <a:xfrm>
            <a:off x="316642" y="4201982"/>
            <a:ext cx="5424850" cy="824008"/>
          </a:xfrm>
          <a:prstGeom prst="rect">
            <a:avLst/>
          </a:prstGeom>
        </p:spPr>
        <p:txBody>
          <a:bodyPr wrap="square">
            <a:spAutoFit/>
          </a:bodyPr>
          <a:lstStyle/>
          <a:p>
            <a:pPr marL="800100" lvl="1"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Good agreement between the experiment and the full-wave analysis</a:t>
            </a:r>
          </a:p>
        </p:txBody>
      </p:sp>
      <p:sp>
        <p:nvSpPr>
          <p:cNvPr id="5" name="矩形 4"/>
          <p:cNvSpPr/>
          <p:nvPr/>
        </p:nvSpPr>
        <p:spPr>
          <a:xfrm>
            <a:off x="316642" y="5063756"/>
            <a:ext cx="4968552" cy="1246495"/>
          </a:xfrm>
          <a:prstGeom prst="rect">
            <a:avLst/>
          </a:prstGeom>
        </p:spPr>
        <p:txBody>
          <a:bodyPr wrap="square">
            <a:spAutoFit/>
          </a:bodyPr>
          <a:lstStyle/>
          <a:p>
            <a:pPr marL="800100" lvl="1"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Transmit and receive beam patterns are almost the same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Transceiver reciprocity </a:t>
            </a:r>
          </a:p>
        </p:txBody>
      </p:sp>
      <p:sp>
        <p:nvSpPr>
          <p:cNvPr id="6" name="灯片编号占位符 5"/>
          <p:cNvSpPr>
            <a:spLocks noGrp="1"/>
          </p:cNvSpPr>
          <p:nvPr>
            <p:ph type="sldNum" sz="quarter" idx="12"/>
          </p:nvPr>
        </p:nvSpPr>
        <p:spPr/>
        <p:txBody>
          <a:bodyPr/>
          <a:lstStyle/>
          <a:p>
            <a:fld id="{EA7D5E4A-1FF7-5446-9BF7-57824CD54030}" type="slidenum">
              <a:rPr kumimoji="1" lang="zh-CN" altLang="en-US" b="1" smtClean="0">
                <a:solidFill>
                  <a:srgbClr val="C00000"/>
                </a:solidFill>
              </a:rPr>
              <a:pPr/>
              <a:t>100</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443641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2D Prototype of the RHS </a:t>
            </a:r>
            <a:r>
              <a:rPr lang="en-US" altLang="zh-CN" sz="3600" b="1" dirty="0">
                <a:solidFill>
                  <a:srgbClr val="0070C0"/>
                </a:solidFill>
                <a:latin typeface="Arial" panose="020B0604020202020204" pitchFamily="34" charset="0"/>
                <a:ea typeface="黑体" pitchFamily="2" charset="-122"/>
                <a:cs typeface="Arial" panose="020B0604020202020204" pitchFamily="34" charset="0"/>
              </a:rPr>
              <a:t>@ Ku Band</a:t>
            </a:r>
          </a:p>
        </p:txBody>
      </p:sp>
      <p:pic>
        <p:nvPicPr>
          <p:cNvPr id="12" name="图片 11">
            <a:extLst>
              <a:ext uri="{FF2B5EF4-FFF2-40B4-BE49-F238E27FC236}">
                <a16:creationId xmlns:a16="http://schemas.microsoft.com/office/drawing/2014/main" id="{56206E8A-4E1C-4265-BA7B-55B9DBD96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591" y="1215574"/>
            <a:ext cx="4492017" cy="2208546"/>
          </a:xfrm>
          <a:prstGeom prst="rect">
            <a:avLst/>
          </a:prstGeom>
        </p:spPr>
      </p:pic>
      <p:pic>
        <p:nvPicPr>
          <p:cNvPr id="14" name="图片 13">
            <a:extLst>
              <a:ext uri="{FF2B5EF4-FFF2-40B4-BE49-F238E27FC236}">
                <a16:creationId xmlns:a16="http://schemas.microsoft.com/office/drawing/2014/main" id="{9131FDAF-8CA0-4A01-82F2-47D94EDA01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36" b="16324"/>
          <a:stretch/>
        </p:blipFill>
        <p:spPr>
          <a:xfrm>
            <a:off x="7289463" y="3854081"/>
            <a:ext cx="4256186" cy="2373939"/>
          </a:xfrm>
          <a:prstGeom prst="rect">
            <a:avLst/>
          </a:prstGeom>
        </p:spPr>
      </p:pic>
      <p:sp>
        <p:nvSpPr>
          <p:cNvPr id="9" name="矩形 8">
            <a:extLst>
              <a:ext uri="{FF2B5EF4-FFF2-40B4-BE49-F238E27FC236}">
                <a16:creationId xmlns:a16="http://schemas.microsoft.com/office/drawing/2014/main" id="{AC35B750-3F04-4DFD-B3BF-E1EF7EC39D73}"/>
              </a:ext>
            </a:extLst>
          </p:cNvPr>
          <p:cNvSpPr/>
          <p:nvPr/>
        </p:nvSpPr>
        <p:spPr>
          <a:xfrm>
            <a:off x="235313" y="835546"/>
            <a:ext cx="7156831" cy="1466492"/>
          </a:xfrm>
          <a:prstGeom prst="rect">
            <a:avLst/>
          </a:prstGeom>
        </p:spPr>
        <p:txBody>
          <a:bodyPr wrap="square">
            <a:spAutoFit/>
          </a:bodyPr>
          <a:lstStyle/>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Experimental results of two-dimensional RHS</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We show the beam pattern obtained by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three-dimensional holographic beamforming</a:t>
            </a:r>
          </a:p>
        </p:txBody>
      </p:sp>
      <p:sp>
        <p:nvSpPr>
          <p:cNvPr id="19" name="矩形 18">
            <a:extLst>
              <a:ext uri="{FF2B5EF4-FFF2-40B4-BE49-F238E27FC236}">
                <a16:creationId xmlns:a16="http://schemas.microsoft.com/office/drawing/2014/main" id="{A7CD5336-22F1-4813-AA41-DC6FFFDE6307}"/>
              </a:ext>
            </a:extLst>
          </p:cNvPr>
          <p:cNvSpPr/>
          <p:nvPr/>
        </p:nvSpPr>
        <p:spPr>
          <a:xfrm>
            <a:off x="8593406" y="3418914"/>
            <a:ext cx="1864613"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E-plane pattern</a:t>
            </a:r>
            <a:endParaRPr lang="zh-CN" altLang="en-US" b="1" dirty="0">
              <a:solidFill>
                <a:srgbClr val="0070C0"/>
              </a:solidFill>
            </a:endParaRPr>
          </a:p>
        </p:txBody>
      </p:sp>
      <p:sp>
        <p:nvSpPr>
          <p:cNvPr id="20" name="矩形 19">
            <a:extLst>
              <a:ext uri="{FF2B5EF4-FFF2-40B4-BE49-F238E27FC236}">
                <a16:creationId xmlns:a16="http://schemas.microsoft.com/office/drawing/2014/main" id="{FEB7B957-35E3-4137-9457-D8EC02A6CE76}"/>
              </a:ext>
            </a:extLst>
          </p:cNvPr>
          <p:cNvSpPr/>
          <p:nvPr/>
        </p:nvSpPr>
        <p:spPr>
          <a:xfrm>
            <a:off x="8593406" y="6228020"/>
            <a:ext cx="1877437"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H-plane pattern</a:t>
            </a:r>
            <a:endParaRPr lang="zh-CN" altLang="en-US" b="1" dirty="0">
              <a:solidFill>
                <a:srgbClr val="0070C0"/>
              </a:solidFill>
            </a:endParaRPr>
          </a:p>
        </p:txBody>
      </p:sp>
      <p:pic>
        <p:nvPicPr>
          <p:cNvPr id="4" name="图片 3">
            <a:extLst>
              <a:ext uri="{FF2B5EF4-FFF2-40B4-BE49-F238E27FC236}">
                <a16:creationId xmlns:a16="http://schemas.microsoft.com/office/drawing/2014/main" id="{D02FCF52-BFA3-470C-B26D-1F0494F364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1125" y="2593160"/>
            <a:ext cx="3322987" cy="3639740"/>
          </a:xfrm>
          <a:prstGeom prst="rect">
            <a:avLst/>
          </a:prstGeom>
        </p:spPr>
      </p:pic>
      <p:pic>
        <p:nvPicPr>
          <p:cNvPr id="6" name="图片 5">
            <a:extLst>
              <a:ext uri="{FF2B5EF4-FFF2-40B4-BE49-F238E27FC236}">
                <a16:creationId xmlns:a16="http://schemas.microsoft.com/office/drawing/2014/main" id="{47F3C77E-696F-4E81-9476-48D47F8AEA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62"/>
          <a:stretch/>
        </p:blipFill>
        <p:spPr>
          <a:xfrm>
            <a:off x="366993" y="2593161"/>
            <a:ext cx="3226386" cy="3639740"/>
          </a:xfrm>
          <a:prstGeom prst="rect">
            <a:avLst/>
          </a:prstGeom>
        </p:spPr>
      </p:pic>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101</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6874232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91344" y="135483"/>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2D RHS-Aided Communication Platform </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(Ku Band)</a:t>
            </a:r>
          </a:p>
        </p:txBody>
      </p:sp>
      <p:sp>
        <p:nvSpPr>
          <p:cNvPr id="27" name="文本框 26">
            <a:extLst>
              <a:ext uri="{FF2B5EF4-FFF2-40B4-BE49-F238E27FC236}">
                <a16:creationId xmlns:a16="http://schemas.microsoft.com/office/drawing/2014/main" id="{9B6F9D56-5C10-456F-AC8F-C5FD0782A2B4}"/>
              </a:ext>
            </a:extLst>
          </p:cNvPr>
          <p:cNvSpPr txBox="1"/>
          <p:nvPr/>
        </p:nvSpPr>
        <p:spPr>
          <a:xfrm>
            <a:off x="552624" y="6484694"/>
            <a:ext cx="7634719" cy="369332"/>
          </a:xfrm>
          <a:prstGeom prst="rect">
            <a:avLst/>
          </a:prstGeom>
          <a:noFill/>
        </p:spPr>
        <p:txBody>
          <a:bodyPr wrap="none" rtlCol="0">
            <a:spAutoFit/>
          </a:bodyPr>
          <a:lstStyle/>
          <a:p>
            <a:r>
              <a:rPr kumimoji="1" lang="en-US" altLang="zh-CN" dirty="0"/>
              <a:t>* Photo shows the actual metasurface prototype used as the testbed in PKU lab.</a:t>
            </a:r>
            <a:endParaRPr kumimoji="1" lang="zh-CN" altLang="en-US" dirty="0"/>
          </a:p>
        </p:txBody>
      </p:sp>
      <p:cxnSp>
        <p:nvCxnSpPr>
          <p:cNvPr id="28" name="直线连接符 10">
            <a:extLst>
              <a:ext uri="{FF2B5EF4-FFF2-40B4-BE49-F238E27FC236}">
                <a16:creationId xmlns:a16="http://schemas.microsoft.com/office/drawing/2014/main" id="{669DF92E-EF76-4D2B-A4EB-56B6FDE239FF}"/>
              </a:ext>
            </a:extLst>
          </p:cNvPr>
          <p:cNvCxnSpPr>
            <a:cxnSpLocks/>
          </p:cNvCxnSpPr>
          <p:nvPr/>
        </p:nvCxnSpPr>
        <p:spPr>
          <a:xfrm>
            <a:off x="572261" y="6453336"/>
            <a:ext cx="7827995" cy="0"/>
          </a:xfrm>
          <a:prstGeom prst="line">
            <a:avLst/>
          </a:prstGeom>
          <a:ln>
            <a:solidFill>
              <a:schemeClr val="tx1">
                <a:lumMod val="50000"/>
                <a:lumOff val="50000"/>
              </a:schemeClr>
            </a:solidFill>
            <a:tailEnd type="none"/>
          </a:ln>
        </p:spPr>
        <p:style>
          <a:lnRef idx="1">
            <a:schemeClr val="dk1"/>
          </a:lnRef>
          <a:fillRef idx="0">
            <a:schemeClr val="dk1"/>
          </a:fillRef>
          <a:effectRef idx="0">
            <a:schemeClr val="dk1"/>
          </a:effectRef>
          <a:fontRef idx="minor">
            <a:schemeClr val="tx1"/>
          </a:fontRef>
        </p:style>
      </p:cxnSp>
      <p:sp>
        <p:nvSpPr>
          <p:cNvPr id="42" name="矩形 41">
            <a:extLst>
              <a:ext uri="{FF2B5EF4-FFF2-40B4-BE49-F238E27FC236}">
                <a16:creationId xmlns:a16="http://schemas.microsoft.com/office/drawing/2014/main" id="{19AE56CE-80AB-4013-8F59-307CB8F75CFC}"/>
              </a:ext>
            </a:extLst>
          </p:cNvPr>
          <p:cNvSpPr/>
          <p:nvPr/>
        </p:nvSpPr>
        <p:spPr>
          <a:xfrm>
            <a:off x="3589085" y="4174542"/>
            <a:ext cx="2340768" cy="10516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tIns="90000" rtlCol="0" anchor="t" anchorCtr="0"/>
          <a:lstStyle/>
          <a:p>
            <a:pPr algn="ctr">
              <a:lnSpc>
                <a:spcPts val="2000"/>
              </a:lnSpc>
            </a:pPr>
            <a:r>
              <a:rPr lang="en-US" altLang="zh-CN" sz="2000" b="1" dirty="0">
                <a:solidFill>
                  <a:schemeClr val="bg1"/>
                </a:solidFill>
              </a:rPr>
              <a:t>Tx USRP</a:t>
            </a:r>
            <a:endParaRPr kumimoji="1" lang="zh-CN" altLang="en-US" sz="1600" b="1" dirty="0">
              <a:solidFill>
                <a:schemeClr val="bg1"/>
              </a:solidFill>
            </a:endParaRPr>
          </a:p>
        </p:txBody>
      </p:sp>
      <p:sp>
        <p:nvSpPr>
          <p:cNvPr id="48" name="矩形 47">
            <a:extLst>
              <a:ext uri="{FF2B5EF4-FFF2-40B4-BE49-F238E27FC236}">
                <a16:creationId xmlns:a16="http://schemas.microsoft.com/office/drawing/2014/main" id="{01DF89A0-2BC6-4602-9986-EBA2760F3ED8}"/>
              </a:ext>
            </a:extLst>
          </p:cNvPr>
          <p:cNvSpPr/>
          <p:nvPr/>
        </p:nvSpPr>
        <p:spPr>
          <a:xfrm>
            <a:off x="585697" y="4281191"/>
            <a:ext cx="2340768" cy="10516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tIns="90000" rtlCol="0" anchor="t" anchorCtr="0"/>
          <a:lstStyle/>
          <a:p>
            <a:pPr algn="ctr">
              <a:lnSpc>
                <a:spcPts val="2000"/>
              </a:lnSpc>
            </a:pPr>
            <a:r>
              <a:rPr lang="en-US" altLang="zh-CN" sz="2000" b="1" dirty="0">
                <a:solidFill>
                  <a:schemeClr val="bg1"/>
                </a:solidFill>
              </a:rPr>
              <a:t>Rx USRP</a:t>
            </a:r>
            <a:endParaRPr kumimoji="1" lang="zh-CN" altLang="en-US" sz="1600" b="1" dirty="0">
              <a:solidFill>
                <a:schemeClr val="bg1"/>
              </a:solidFill>
            </a:endParaRPr>
          </a:p>
        </p:txBody>
      </p:sp>
      <p:pic>
        <p:nvPicPr>
          <p:cNvPr id="3" name="图片 2">
            <a:extLst>
              <a:ext uri="{FF2B5EF4-FFF2-40B4-BE49-F238E27FC236}">
                <a16:creationId xmlns:a16="http://schemas.microsoft.com/office/drawing/2014/main" id="{833B06E5-FF45-4401-B65B-7712C9D15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152" y="2987063"/>
            <a:ext cx="4301037" cy="3385687"/>
          </a:xfrm>
          <a:prstGeom prst="rect">
            <a:avLst/>
          </a:prstGeom>
        </p:spPr>
      </p:pic>
      <p:pic>
        <p:nvPicPr>
          <p:cNvPr id="6" name="图片 5">
            <a:extLst>
              <a:ext uri="{FF2B5EF4-FFF2-40B4-BE49-F238E27FC236}">
                <a16:creationId xmlns:a16="http://schemas.microsoft.com/office/drawing/2014/main" id="{567389CE-A893-4C39-AC5A-80C7CE050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267" y="2932966"/>
            <a:ext cx="4996586" cy="3420248"/>
          </a:xfrm>
          <a:prstGeom prst="rect">
            <a:avLst/>
          </a:prstGeom>
        </p:spPr>
      </p:pic>
      <p:sp>
        <p:nvSpPr>
          <p:cNvPr id="7" name="文本框 6">
            <a:extLst>
              <a:ext uri="{FF2B5EF4-FFF2-40B4-BE49-F238E27FC236}">
                <a16:creationId xmlns:a16="http://schemas.microsoft.com/office/drawing/2014/main" id="{DA8FA3ED-ABE1-4769-AA77-5BDB2F79286A}"/>
              </a:ext>
            </a:extLst>
          </p:cNvPr>
          <p:cNvSpPr txBox="1"/>
          <p:nvPr/>
        </p:nvSpPr>
        <p:spPr>
          <a:xfrm>
            <a:off x="587709" y="787949"/>
            <a:ext cx="10980899" cy="2169825"/>
          </a:xfrm>
          <a:prstGeom prst="rect">
            <a:avLst/>
          </a:prstGeom>
          <a:noFill/>
        </p:spPr>
        <p:txBody>
          <a:bodyPr wrap="square" rtlCol="0">
            <a:spAutoFit/>
          </a:bodyPr>
          <a:lstStyle/>
          <a:p>
            <a:pPr marL="342900" indent="-342900">
              <a:lnSpc>
                <a:spcPct val="150000"/>
              </a:lnSpc>
              <a:buFont typeface="+mj-ea"/>
              <a:buAutoNum type="circleNumDbPlain"/>
            </a:pPr>
            <a:r>
              <a:rPr lang="en-US" altLang="zh-CN" dirty="0">
                <a:latin typeface="Arial" panose="020B0604020202020204" pitchFamily="34" charset="0"/>
                <a:cs typeface="Arial" panose="020B0604020202020204" pitchFamily="34" charset="0"/>
              </a:rPr>
              <a:t>Tx USRP conducts baseband signal processing and realize RF modulation</a:t>
            </a:r>
          </a:p>
          <a:p>
            <a:pPr marL="342900" indent="-342900">
              <a:lnSpc>
                <a:spcPct val="150000"/>
              </a:lnSpc>
              <a:buFont typeface="+mj-ea"/>
              <a:buAutoNum type="circleNumDbPlain"/>
            </a:pPr>
            <a:r>
              <a:rPr lang="en-US" altLang="zh-CN" dirty="0">
                <a:latin typeface="Arial" panose="020B0604020202020204" pitchFamily="34" charset="0"/>
                <a:cs typeface="Arial" panose="020B0604020202020204" pitchFamily="34" charset="0"/>
              </a:rPr>
              <a:t>The frequency converter connected to the Tx USRP upconverts the signal frequency and then sends the up-converted signal to the RHS</a:t>
            </a:r>
          </a:p>
          <a:p>
            <a:pPr marL="342900" indent="-342900">
              <a:lnSpc>
                <a:spcPct val="150000"/>
              </a:lnSpc>
              <a:buFont typeface="+mj-ea"/>
              <a:buAutoNum type="circleNumDbPlain"/>
            </a:pPr>
            <a:r>
              <a:rPr lang="en-US" altLang="zh-CN" dirty="0">
                <a:latin typeface="Arial" panose="020B0604020202020204" pitchFamily="34" charset="0"/>
                <a:cs typeface="Arial" panose="020B0604020202020204" pitchFamily="34" charset="0"/>
              </a:rPr>
              <a:t>RHS transmits signal to two receivers via holographic beamforming</a:t>
            </a:r>
          </a:p>
          <a:p>
            <a:pPr marL="342900" indent="-342900">
              <a:lnSpc>
                <a:spcPct val="150000"/>
              </a:lnSpc>
              <a:buFont typeface="+mj-ea"/>
              <a:buAutoNum type="circleNumDbPlain"/>
            </a:pPr>
            <a:r>
              <a:rPr lang="en-US" altLang="zh-CN" dirty="0">
                <a:latin typeface="Arial" panose="020B0604020202020204" pitchFamily="34" charset="0"/>
                <a:cs typeface="Arial" panose="020B0604020202020204" pitchFamily="34" charset="0"/>
              </a:rPr>
              <a:t>Signal received by horn antennas are demodulated and recovered by Rx USRPs</a:t>
            </a:r>
            <a:endParaRPr lang="zh-CN" altLang="en-US"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102</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9253158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1">
            <a:extLst>
              <a:ext uri="{FF2B5EF4-FFF2-40B4-BE49-F238E27FC236}">
                <a16:creationId xmlns:a16="http://schemas.microsoft.com/office/drawing/2014/main" id="{C71932D5-43EF-9D4F-A941-BD7C6AF6432F}"/>
              </a:ext>
            </a:extLst>
          </p:cNvPr>
          <p:cNvSpPr txBox="1">
            <a:spLocks/>
          </p:cNvSpPr>
          <p:nvPr/>
        </p:nvSpPr>
        <p:spPr>
          <a:xfrm>
            <a:off x="1387724" y="248183"/>
            <a:ext cx="9416552"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Experimental Results </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Ku Band</a:t>
            </a:r>
          </a:p>
        </p:txBody>
      </p:sp>
      <p:sp>
        <p:nvSpPr>
          <p:cNvPr id="21" name="矩形 20">
            <a:extLst>
              <a:ext uri="{FF2B5EF4-FFF2-40B4-BE49-F238E27FC236}">
                <a16:creationId xmlns:a16="http://schemas.microsoft.com/office/drawing/2014/main" id="{9EDB711C-D2A5-4AA5-957F-B1DCEAD354C7}"/>
              </a:ext>
            </a:extLst>
          </p:cNvPr>
          <p:cNvSpPr/>
          <p:nvPr/>
        </p:nvSpPr>
        <p:spPr>
          <a:xfrm>
            <a:off x="511932" y="832579"/>
            <a:ext cx="11168136" cy="1420325"/>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signal-noise ratio (SNR) of each Rx is above 20 dB under the experimental environment</a:t>
            </a:r>
          </a:p>
          <a:p>
            <a:pPr marL="342900"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RHS-aided communication platform supports </a:t>
            </a:r>
            <a:r>
              <a:rPr lang="en-US" altLang="zh-CN" sz="2000" dirty="0">
                <a:solidFill>
                  <a:srgbClr val="C00000"/>
                </a:solidFill>
                <a:latin typeface="Arial" panose="020B0604020202020204" pitchFamily="34" charset="0"/>
                <a:cs typeface="Arial" panose="020B0604020202020204" pitchFamily="34" charset="0"/>
              </a:rPr>
              <a:t>real-time transmission of high-definition video</a:t>
            </a:r>
          </a:p>
          <a:p>
            <a:pPr algn="just">
              <a:lnSpc>
                <a:spcPct val="150000"/>
              </a:lnSpc>
            </a:pPr>
            <a:endParaRPr lang="en-US" altLang="zh-CN" sz="2000" dirty="0">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0E2C3806-BD5D-40E2-A55C-A22AC42C1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240" y="1988840"/>
            <a:ext cx="9107366" cy="4612269"/>
          </a:xfrm>
          <a:prstGeom prst="rect">
            <a:avLst/>
          </a:prstGeom>
        </p:spPr>
      </p:pic>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103</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1811567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297">
            <a:extLst>
              <a:ext uri="{FF2B5EF4-FFF2-40B4-BE49-F238E27FC236}">
                <a16:creationId xmlns:a16="http://schemas.microsoft.com/office/drawing/2014/main" id="{B7FDA2DF-D91F-4C39-9B00-FE2114604B0A}"/>
              </a:ext>
            </a:extLst>
          </p:cNvPr>
          <p:cNvSpPr/>
          <p:nvPr/>
        </p:nvSpPr>
        <p:spPr>
          <a:xfrm>
            <a:off x="316525" y="1287102"/>
            <a:ext cx="5061007" cy="4590170"/>
          </a:xfrm>
          <a:prstGeom prst="roundRect">
            <a:avLst>
              <a:gd name="adj" fmla="val 1313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73" name="文本框 72"/>
          <p:cNvSpPr txBox="1"/>
          <p:nvPr/>
        </p:nvSpPr>
        <p:spPr>
          <a:xfrm>
            <a:off x="11412417" y="6488668"/>
            <a:ext cx="905608" cy="369332"/>
          </a:xfrm>
          <a:prstGeom prst="rect">
            <a:avLst/>
          </a:prstGeom>
          <a:noFill/>
        </p:spPr>
        <p:txBody>
          <a:bodyPr wrap="square" rtlCol="0">
            <a:spAutoFit/>
          </a:bodyPr>
          <a:lstStyle/>
          <a:p>
            <a:r>
              <a:rPr lang="en-US" altLang="zh-CN" b="1" dirty="0">
                <a:solidFill>
                  <a:schemeClr val="bg1"/>
                </a:solidFill>
              </a:rPr>
              <a:t>28/39</a:t>
            </a:r>
            <a:endParaRPr lang="zh-CN" altLang="en-US" b="1" dirty="0">
              <a:solidFill>
                <a:schemeClr val="bg1"/>
              </a:solidFill>
            </a:endParaRPr>
          </a:p>
        </p:txBody>
      </p:sp>
      <p:sp>
        <p:nvSpPr>
          <p:cNvPr id="12" name="标题 1">
            <a:extLst>
              <a:ext uri="{FF2B5EF4-FFF2-40B4-BE49-F238E27FC236}">
                <a16:creationId xmlns:a16="http://schemas.microsoft.com/office/drawing/2014/main" id="{C71932D5-43EF-9D4F-A941-BD7C6AF6432F}"/>
              </a:ext>
            </a:extLst>
          </p:cNvPr>
          <p:cNvSpPr txBox="1">
            <a:spLocks/>
          </p:cNvSpPr>
          <p:nvPr/>
        </p:nvSpPr>
        <p:spPr>
          <a:xfrm>
            <a:off x="1396295" y="207357"/>
            <a:ext cx="9542811"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3600" b="1" dirty="0">
                <a:solidFill>
                  <a:srgbClr val="0070C0"/>
                </a:solidFill>
                <a:latin typeface="Arial" panose="020B0604020202020204" pitchFamily="34" charset="0"/>
                <a:ea typeface="黑体" pitchFamily="2" charset="-122"/>
                <a:cs typeface="Arial" panose="020B0604020202020204" pitchFamily="34" charset="0"/>
              </a:rPr>
              <a:t>2D RHS Antenna Array Design </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a:t>
            </a:r>
            <a:r>
              <a:rPr lang="en-US" altLang="zh-CN" sz="3200" b="1" dirty="0" err="1">
                <a:solidFill>
                  <a:srgbClr val="0070C0"/>
                </a:solidFill>
                <a:latin typeface="Arial" panose="020B0604020202020204" pitchFamily="34" charset="0"/>
                <a:ea typeface="黑体" pitchFamily="2" charset="-122"/>
                <a:cs typeface="Arial" panose="020B0604020202020204" pitchFamily="34" charset="0"/>
              </a:rPr>
              <a:t>Ka</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Band</a:t>
            </a:r>
          </a:p>
        </p:txBody>
      </p:sp>
      <p:sp>
        <p:nvSpPr>
          <p:cNvPr id="15" name="矩形 14"/>
          <p:cNvSpPr/>
          <p:nvPr/>
        </p:nvSpPr>
        <p:spPr>
          <a:xfrm>
            <a:off x="8907781" y="3364210"/>
            <a:ext cx="2031325" cy="369332"/>
          </a:xfrm>
          <a:prstGeom prst="rect">
            <a:avLst/>
          </a:prstGeom>
        </p:spPr>
        <p:txBody>
          <a:bodyPr wrap="none">
            <a:spAutoFit/>
          </a:bodyPr>
          <a:lstStyle/>
          <a:p>
            <a:r>
              <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rPr>
              <a:t>水平面波束方向图</a:t>
            </a:r>
            <a:endParaRPr lang="zh-CN" altLang="en-US" b="1" dirty="0">
              <a:solidFill>
                <a:schemeClr val="bg1"/>
              </a:solidFill>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032" y="1726829"/>
            <a:ext cx="5657223" cy="2374637"/>
          </a:xfrm>
          <a:prstGeom prst="rect">
            <a:avLst/>
          </a:prstGeom>
        </p:spPr>
      </p:pic>
      <p:sp>
        <p:nvSpPr>
          <p:cNvPr id="17" name="矩形 16"/>
          <p:cNvSpPr/>
          <p:nvPr/>
        </p:nvSpPr>
        <p:spPr>
          <a:xfrm>
            <a:off x="6299214" y="1729086"/>
            <a:ext cx="378612" cy="235822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758522" y="1703696"/>
            <a:ext cx="862172" cy="235822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678634" y="1710825"/>
            <a:ext cx="4084220" cy="234396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虚尾 160">
            <a:extLst>
              <a:ext uri="{FF2B5EF4-FFF2-40B4-BE49-F238E27FC236}">
                <a16:creationId xmlns:a16="http://schemas.microsoft.com/office/drawing/2014/main" id="{21EDCC45-A628-4B22-A32F-47E8CFD2E251}"/>
              </a:ext>
            </a:extLst>
          </p:cNvPr>
          <p:cNvSpPr/>
          <p:nvPr/>
        </p:nvSpPr>
        <p:spPr>
          <a:xfrm>
            <a:off x="5479509" y="2623652"/>
            <a:ext cx="544483" cy="732972"/>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rial" panose="020B0604020202020204" pitchFamily="34" charset="0"/>
              <a:ea typeface="微软雅黑" panose="020B0503020204020204" pitchFamily="34" charset="-122"/>
            </a:endParaRPr>
          </a:p>
        </p:txBody>
      </p:sp>
      <p:grpSp>
        <p:nvGrpSpPr>
          <p:cNvPr id="21" name="组合 20"/>
          <p:cNvGrpSpPr/>
          <p:nvPr/>
        </p:nvGrpSpPr>
        <p:grpSpPr>
          <a:xfrm>
            <a:off x="453458" y="1665190"/>
            <a:ext cx="4757480" cy="2748730"/>
            <a:chOff x="28746" y="1877262"/>
            <a:chExt cx="5197847" cy="3031962"/>
          </a:xfrm>
        </p:grpSpPr>
        <p:pic>
          <p:nvPicPr>
            <p:cNvPr id="22" name="图片 21">
              <a:extLst>
                <a:ext uri="{FF2B5EF4-FFF2-40B4-BE49-F238E27FC236}">
                  <a16:creationId xmlns:a16="http://schemas.microsoft.com/office/drawing/2014/main" id="{5FFE9B03-5C22-4191-B98B-B7BE4E1F16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4"/>
            <a:stretch/>
          </p:blipFill>
          <p:spPr>
            <a:xfrm>
              <a:off x="28746" y="1877262"/>
              <a:ext cx="5197847" cy="3031962"/>
            </a:xfrm>
            <a:prstGeom prst="rect">
              <a:avLst/>
            </a:prstGeom>
          </p:spPr>
        </p:pic>
        <p:sp>
          <p:nvSpPr>
            <p:cNvPr id="23" name="矩形 22"/>
            <p:cNvSpPr/>
            <p:nvPr/>
          </p:nvSpPr>
          <p:spPr>
            <a:xfrm>
              <a:off x="3495759" y="2807936"/>
              <a:ext cx="161841" cy="11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911881" y="2837048"/>
              <a:ext cx="161841" cy="11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4911881" y="3852478"/>
              <a:ext cx="201227" cy="99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483044" y="3840493"/>
              <a:ext cx="161841" cy="11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4899037" y="4557778"/>
              <a:ext cx="214071" cy="10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4899036" y="3503085"/>
              <a:ext cx="214071" cy="10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3477787" y="3530366"/>
              <a:ext cx="214071" cy="10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3470309" y="4574329"/>
              <a:ext cx="214071" cy="109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a:extLst>
              <a:ext uri="{FF2B5EF4-FFF2-40B4-BE49-F238E27FC236}">
                <a16:creationId xmlns:a16="http://schemas.microsoft.com/office/drawing/2014/main" id="{0531273A-1455-4E3B-B917-455651D1949D}"/>
              </a:ext>
            </a:extLst>
          </p:cNvPr>
          <p:cNvSpPr/>
          <p:nvPr/>
        </p:nvSpPr>
        <p:spPr>
          <a:xfrm>
            <a:off x="785068" y="4592846"/>
            <a:ext cx="4170369" cy="1015663"/>
          </a:xfrm>
          <a:prstGeom prst="rect">
            <a:avLst/>
          </a:prstGeom>
        </p:spPr>
        <p:txBody>
          <a:bodyPr wrap="square">
            <a:spAutoFit/>
          </a:bodyPr>
          <a:lstStyle/>
          <a:p>
            <a:pPr algn="ct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The antenna gain increases by 3dB when the size of RHS doubles</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32">
            <a:extLst>
              <a:ext uri="{FF2B5EF4-FFF2-40B4-BE49-F238E27FC236}">
                <a16:creationId xmlns:a16="http://schemas.microsoft.com/office/drawing/2014/main" id="{0531273A-1455-4E3B-B917-455651D1949D}"/>
              </a:ext>
            </a:extLst>
          </p:cNvPr>
          <p:cNvSpPr/>
          <p:nvPr/>
        </p:nvSpPr>
        <p:spPr>
          <a:xfrm>
            <a:off x="6099367" y="5319768"/>
            <a:ext cx="5744544" cy="707886"/>
          </a:xfrm>
          <a:prstGeom prst="rect">
            <a:avLst/>
          </a:prstGeom>
        </p:spPr>
        <p:txBody>
          <a:bodyPr wrap="square">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Micro strip power divider: </a:t>
            </a: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deliver the reference wave to the whole surface</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矩形 33">
            <a:extLst>
              <a:ext uri="{FF2B5EF4-FFF2-40B4-BE49-F238E27FC236}">
                <a16:creationId xmlns:a16="http://schemas.microsoft.com/office/drawing/2014/main" id="{0531273A-1455-4E3B-B917-455651D1949D}"/>
              </a:ext>
            </a:extLst>
          </p:cNvPr>
          <p:cNvSpPr/>
          <p:nvPr/>
        </p:nvSpPr>
        <p:spPr>
          <a:xfrm>
            <a:off x="8256240" y="1205522"/>
            <a:ext cx="2589328" cy="400110"/>
          </a:xfrm>
          <a:prstGeom prst="rect">
            <a:avLst/>
          </a:prstGeom>
        </p:spPr>
        <p:txBody>
          <a:bodyPr wrap="square">
            <a:spAutoFit/>
          </a:bodyPr>
          <a:lstStyle/>
          <a:p>
            <a:pPr algn="ct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256 RHS elements</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4" name="直接箭头连接符 3"/>
          <p:cNvCxnSpPr>
            <a:stCxn id="17" idx="2"/>
          </p:cNvCxnSpPr>
          <p:nvPr/>
        </p:nvCxnSpPr>
        <p:spPr>
          <a:xfrm>
            <a:off x="6488520" y="4087315"/>
            <a:ext cx="0" cy="351487"/>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7173104" y="4094825"/>
            <a:ext cx="0" cy="1206383"/>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0531273A-1455-4E3B-B917-455651D1949D}"/>
              </a:ext>
            </a:extLst>
          </p:cNvPr>
          <p:cNvSpPr/>
          <p:nvPr/>
        </p:nvSpPr>
        <p:spPr>
          <a:xfrm>
            <a:off x="6076099" y="4457362"/>
            <a:ext cx="5847087" cy="707886"/>
          </a:xfrm>
          <a:prstGeom prst="rect">
            <a:avLst/>
          </a:prstGeom>
        </p:spPr>
        <p:txBody>
          <a:bodyPr wrap="square">
            <a:spAutoFit/>
          </a:bodyPr>
          <a:lstStyle/>
          <a:p>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Feed: </a:t>
            </a: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send the transmit signal (carried by the reference wave) to the surface</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104</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0736505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297">
            <a:extLst>
              <a:ext uri="{FF2B5EF4-FFF2-40B4-BE49-F238E27FC236}">
                <a16:creationId xmlns:a16="http://schemas.microsoft.com/office/drawing/2014/main" id="{B7FDA2DF-D91F-4C39-9B00-FE2114604B0A}"/>
              </a:ext>
            </a:extLst>
          </p:cNvPr>
          <p:cNvSpPr/>
          <p:nvPr/>
        </p:nvSpPr>
        <p:spPr>
          <a:xfrm>
            <a:off x="191344" y="1196752"/>
            <a:ext cx="5651245" cy="2520280"/>
          </a:xfrm>
          <a:prstGeom prst="roundRect">
            <a:avLst>
              <a:gd name="adj" fmla="val 1313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12" name="标题 1">
            <a:extLst>
              <a:ext uri="{FF2B5EF4-FFF2-40B4-BE49-F238E27FC236}">
                <a16:creationId xmlns:a16="http://schemas.microsoft.com/office/drawing/2014/main" id="{C71932D5-43EF-9D4F-A941-BD7C6AF6432F}"/>
              </a:ext>
            </a:extLst>
          </p:cNvPr>
          <p:cNvSpPr txBox="1">
            <a:spLocks/>
          </p:cNvSpPr>
          <p:nvPr/>
        </p:nvSpPr>
        <p:spPr>
          <a:xfrm>
            <a:off x="567995" y="285849"/>
            <a:ext cx="1052255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3600" b="1" dirty="0">
                <a:solidFill>
                  <a:srgbClr val="0070C0"/>
                </a:solidFill>
                <a:latin typeface="Arial" panose="020B0604020202020204" pitchFamily="34" charset="0"/>
                <a:ea typeface="黑体" pitchFamily="2" charset="-122"/>
                <a:cs typeface="Arial" panose="020B0604020202020204" pitchFamily="34" charset="0"/>
              </a:rPr>
              <a:t>RHS Control Circuit and Integration </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a:t>
            </a:r>
            <a:r>
              <a:rPr lang="en-US" altLang="zh-CN" sz="3200" b="1" dirty="0" err="1">
                <a:solidFill>
                  <a:srgbClr val="0070C0"/>
                </a:solidFill>
                <a:latin typeface="Arial" panose="020B0604020202020204" pitchFamily="34" charset="0"/>
                <a:ea typeface="黑体" pitchFamily="2" charset="-122"/>
                <a:cs typeface="Arial" panose="020B0604020202020204" pitchFamily="34" charset="0"/>
              </a:rPr>
              <a:t>Ka</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Band</a:t>
            </a:r>
          </a:p>
          <a:p>
            <a:endParaRPr lang="en-US" altLang="zh-CN" sz="36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 name="矩形 1"/>
              <p:cNvSpPr/>
              <p:nvPr/>
            </p:nvSpPr>
            <p:spPr>
              <a:xfrm>
                <a:off x="452240" y="1196752"/>
                <a:ext cx="6096000" cy="1949508"/>
              </a:xfrm>
              <a:prstGeom prst="rect">
                <a:avLst/>
              </a:prstGeom>
            </p:spPr>
            <p:txBody>
              <a:bodyPr>
                <a:spAutoFit/>
              </a:bodyPr>
              <a:lstStyle/>
              <a:p>
                <a:pPr marL="285750" indent="-28575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Control</a:t>
                </a:r>
                <a:r>
                  <a:rPr lang="zh-CN" altLang="en-US"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bit PIN diode amplitude control</a:t>
                </a:r>
              </a:p>
              <a:p>
                <a:pPr marL="285750" indent="-285750">
                  <a:lnSpc>
                    <a:spcPct val="15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Range: </a:t>
                </a:r>
                <a:r>
                  <a:rPr lang="en-US" altLang="zh-CN" sz="2000" dirty="0">
                    <a:latin typeface="Arial" panose="020B0604020202020204" pitchFamily="34" charset="0"/>
                    <a:cs typeface="Arial" panose="020B0604020202020204" pitchFamily="34" charset="0"/>
                  </a:rPr>
                  <a:t>horizontal </a:t>
                </a:r>
                <a14:m>
                  <m:oMath xmlns:m="http://schemas.openxmlformats.org/officeDocument/2006/math">
                    <m:r>
                      <a:rPr lang="en-US" altLang="zh-CN" sz="2000" i="1">
                        <a:latin typeface="Cambria Math" panose="02040503050406030204" pitchFamily="18" charset="0"/>
                        <a:ea typeface="Cambria Math" panose="02040503050406030204" pitchFamily="18" charset="0"/>
                        <a:cs typeface="Arial" panose="020B0604020202020204" pitchFamily="34" charset="0"/>
                      </a:rPr>
                      <m:t>±</m:t>
                    </m:r>
                    <m:sSup>
                      <m:s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zh-CN" sz="2000" i="1">
                            <a:latin typeface="Cambria Math" panose="02040503050406030204" pitchFamily="18" charset="0"/>
                            <a:ea typeface="Cambria Math" panose="02040503050406030204" pitchFamily="18" charset="0"/>
                            <a:cs typeface="Arial" panose="020B0604020202020204" pitchFamily="34" charset="0"/>
                          </a:rPr>
                          <m:t>60</m:t>
                        </m:r>
                      </m:e>
                      <m:sup>
                        <m:r>
                          <a:rPr lang="en-US" altLang="zh-CN" sz="2000" i="1">
                            <a:latin typeface="Cambria Math" panose="02040503050406030204" pitchFamily="18" charset="0"/>
                            <a:ea typeface="Cambria Math" panose="02040503050406030204" pitchFamily="18" charset="0"/>
                            <a:cs typeface="Arial" panose="020B0604020202020204" pitchFamily="34" charset="0"/>
                          </a:rPr>
                          <m:t>°</m:t>
                        </m:r>
                      </m:sup>
                    </m:sSup>
                  </m:oMath>
                </a14:m>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vertical </a:t>
                </a:r>
                <a14:m>
                  <m:oMath xmlns:m="http://schemas.openxmlformats.org/officeDocument/2006/math">
                    <m:r>
                      <a:rPr lang="en-US" altLang="zh-CN" sz="2000" i="1">
                        <a:latin typeface="Cambria Math" panose="02040503050406030204" pitchFamily="18" charset="0"/>
                        <a:ea typeface="Cambria Math" panose="02040503050406030204" pitchFamily="18" charset="0"/>
                        <a:cs typeface="Arial" panose="020B0604020202020204" pitchFamily="34" charset="0"/>
                      </a:rPr>
                      <m:t>±</m:t>
                    </m:r>
                    <m:sSup>
                      <m:sSupPr>
                        <m:ctrlPr>
                          <a:rPr lang="en-US" altLang="zh-CN" sz="2000" i="1">
                            <a:latin typeface="Cambria Math" panose="02040503050406030204" pitchFamily="18" charset="0"/>
                            <a:ea typeface="Cambria Math" panose="02040503050406030204" pitchFamily="18" charset="0"/>
                            <a:cs typeface="Arial" panose="020B0604020202020204" pitchFamily="34" charset="0"/>
                          </a:rPr>
                        </m:ctrlPr>
                      </m:sSupPr>
                      <m:e>
                        <m:r>
                          <a:rPr lang="en-US" altLang="zh-CN" sz="2000" i="1">
                            <a:latin typeface="Cambria Math" panose="02040503050406030204" pitchFamily="18" charset="0"/>
                            <a:ea typeface="Cambria Math" panose="02040503050406030204" pitchFamily="18" charset="0"/>
                            <a:cs typeface="Arial" panose="020B0604020202020204" pitchFamily="34" charset="0"/>
                          </a:rPr>
                          <m:t>15</m:t>
                        </m:r>
                      </m:e>
                      <m:sup>
                        <m:r>
                          <a:rPr lang="en-US" altLang="zh-CN" sz="2000" i="1">
                            <a:latin typeface="Cambria Math" panose="02040503050406030204" pitchFamily="18" charset="0"/>
                            <a:ea typeface="Cambria Math" panose="02040503050406030204" pitchFamily="18" charset="0"/>
                            <a:cs typeface="Arial" panose="020B0604020202020204" pitchFamily="34" charset="0"/>
                          </a:rPr>
                          <m:t>°</m:t>
                        </m:r>
                      </m:sup>
                    </m:sSup>
                  </m:oMath>
                </a14:m>
                <a:endParaRPr lang="en-US" altLang="zh-CN"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Switching speed</a:t>
                </a:r>
                <a:r>
                  <a:rPr lang="zh-CN" altLang="en-US"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nSpc>
                    <a:spcPct val="150000"/>
                  </a:lnSpc>
                </a:pP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 us</a:t>
                </a:r>
                <a:r>
                  <a:rPr lang="zh-CN" altLang="en-US"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beam switching only</a:t>
                </a:r>
                <a:r>
                  <a:rPr lang="zh-CN" altLang="en-US"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52240" y="1196752"/>
                <a:ext cx="6096000" cy="1949508"/>
              </a:xfrm>
              <a:prstGeom prst="rect">
                <a:avLst/>
              </a:prstGeom>
              <a:blipFill>
                <a:blip r:embed="rId2"/>
                <a:stretch>
                  <a:fillRect l="-900" b="-1875"/>
                </a:stretch>
              </a:blipFill>
            </p:spPr>
            <p:txBody>
              <a:bodyPr/>
              <a:lstStyle/>
              <a:p>
                <a:r>
                  <a:rPr lang="zh-CN" altLang="en-US">
                    <a:noFill/>
                  </a:rPr>
                  <a:t> </a:t>
                </a:r>
              </a:p>
            </p:txBody>
          </p:sp>
        </mc:Fallback>
      </mc:AlternateContent>
      <p:sp>
        <p:nvSpPr>
          <p:cNvPr id="3" name="矩形 2"/>
          <p:cNvSpPr/>
          <p:nvPr/>
        </p:nvSpPr>
        <p:spPr>
          <a:xfrm>
            <a:off x="755810" y="2994638"/>
            <a:ext cx="4091185" cy="553998"/>
          </a:xfrm>
          <a:prstGeom prst="rect">
            <a:avLst/>
          </a:prstGeom>
        </p:spPr>
        <p:txBody>
          <a:bodyPr wrap="none">
            <a:spAutoFit/>
          </a:bodyPr>
          <a:lstStyle/>
          <a:p>
            <a:pPr>
              <a:lnSpc>
                <a:spcPct val="150000"/>
              </a:lnSpc>
            </a:pP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 us  (including control signaling</a:t>
            </a:r>
            <a:r>
              <a:rPr lang="zh-CN" altLang="en-US"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endPar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35" name="组合 34"/>
          <p:cNvGrpSpPr/>
          <p:nvPr/>
        </p:nvGrpSpPr>
        <p:grpSpPr>
          <a:xfrm>
            <a:off x="6391279" y="1170443"/>
            <a:ext cx="5515064" cy="5043176"/>
            <a:chOff x="5670865" y="1558397"/>
            <a:chExt cx="6324130" cy="5881145"/>
          </a:xfrm>
        </p:grpSpPr>
        <p:pic>
          <p:nvPicPr>
            <p:cNvPr id="36" name="图片 35">
              <a:extLst>
                <a:ext uri="{FF2B5EF4-FFF2-40B4-BE49-F238E27FC236}">
                  <a16:creationId xmlns:a16="http://schemas.microsoft.com/office/drawing/2014/main" id="{272E8303-7E81-4AD8-873B-CD96ACAC0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2049" y="2024989"/>
              <a:ext cx="6302946" cy="5414553"/>
            </a:xfrm>
            <a:prstGeom prst="rect">
              <a:avLst/>
            </a:prstGeom>
          </p:spPr>
        </p:pic>
        <p:sp>
          <p:nvSpPr>
            <p:cNvPr id="38" name="文本框 37">
              <a:extLst>
                <a:ext uri="{FF2B5EF4-FFF2-40B4-BE49-F238E27FC236}">
                  <a16:creationId xmlns:a16="http://schemas.microsoft.com/office/drawing/2014/main" id="{FAB2708C-5C0B-43DE-AEDA-C8B21F4F4C76}"/>
                </a:ext>
              </a:extLst>
            </p:cNvPr>
            <p:cNvSpPr txBox="1"/>
            <p:nvPr/>
          </p:nvSpPr>
          <p:spPr>
            <a:xfrm>
              <a:off x="5670865" y="2840051"/>
              <a:ext cx="996302" cy="466592"/>
            </a:xfrm>
            <a:prstGeom prst="rect">
              <a:avLst/>
            </a:prstGeom>
            <a:noFill/>
          </p:spPr>
          <p:txBody>
            <a:bodyPr wrap="square" rtlCol="0">
              <a:spAutoFit/>
            </a:bodyPr>
            <a:lstStyle/>
            <a:p>
              <a:r>
                <a:rPr lang="en-US" altLang="zh-CN" sz="2000" b="1" dirty="0">
                  <a:solidFill>
                    <a:srgbClr val="FFFF00"/>
                  </a:solidFill>
                  <a:latin typeface="Arial" panose="020B0604020202020204" pitchFamily="34" charset="0"/>
                  <a:cs typeface="Arial" panose="020B0604020202020204" pitchFamily="34" charset="0"/>
                </a:rPr>
                <a:t>Feed</a:t>
              </a:r>
              <a:endParaRPr lang="zh-CN" altLang="en-US" sz="2000" b="1" dirty="0">
                <a:solidFill>
                  <a:srgbClr val="FFFF00"/>
                </a:solidFill>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DF5DA268-5DAB-456A-A4B9-64E9B73B41E6}"/>
                </a:ext>
              </a:extLst>
            </p:cNvPr>
            <p:cNvSpPr txBox="1"/>
            <p:nvPr/>
          </p:nvSpPr>
          <p:spPr>
            <a:xfrm>
              <a:off x="7405112" y="1558397"/>
              <a:ext cx="2748479" cy="466592"/>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RHS</a:t>
              </a:r>
              <a:endParaRPr lang="zh-CN" altLang="en-US" sz="2000" b="1" dirty="0">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9ED0CC68-DF24-4139-A40A-62E55AC40588}"/>
                </a:ext>
              </a:extLst>
            </p:cNvPr>
            <p:cNvSpPr/>
            <p:nvPr/>
          </p:nvSpPr>
          <p:spPr>
            <a:xfrm>
              <a:off x="6963357" y="2147279"/>
              <a:ext cx="3631990" cy="308744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1" name="矩形 40">
              <a:extLst>
                <a:ext uri="{FF2B5EF4-FFF2-40B4-BE49-F238E27FC236}">
                  <a16:creationId xmlns:a16="http://schemas.microsoft.com/office/drawing/2014/main" id="{F47372D4-0618-42D3-B4B7-4DC295A4D787}"/>
                </a:ext>
              </a:extLst>
            </p:cNvPr>
            <p:cNvSpPr/>
            <p:nvPr/>
          </p:nvSpPr>
          <p:spPr>
            <a:xfrm>
              <a:off x="6501220" y="2142354"/>
              <a:ext cx="453281" cy="1554027"/>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sp>
        <p:nvSpPr>
          <p:cNvPr id="42" name="文本框 41">
            <a:extLst>
              <a:ext uri="{FF2B5EF4-FFF2-40B4-BE49-F238E27FC236}">
                <a16:creationId xmlns:a16="http://schemas.microsoft.com/office/drawing/2014/main" id="{FAB2708C-5C0B-43DE-AEDA-C8B21F4F4C76}"/>
              </a:ext>
            </a:extLst>
          </p:cNvPr>
          <p:cNvSpPr txBox="1"/>
          <p:nvPr/>
        </p:nvSpPr>
        <p:spPr>
          <a:xfrm>
            <a:off x="8137521" y="5329050"/>
            <a:ext cx="2162994" cy="400110"/>
          </a:xfrm>
          <a:prstGeom prst="rect">
            <a:avLst/>
          </a:prstGeom>
          <a:noFill/>
        </p:spPr>
        <p:txBody>
          <a:bodyPr wrap="square" rtlCol="0">
            <a:spAutoFit/>
          </a:bodyPr>
          <a:lstStyle/>
          <a:p>
            <a:r>
              <a:rPr lang="en-US" altLang="zh-CN" sz="2000" b="1" dirty="0">
                <a:solidFill>
                  <a:srgbClr val="FFFF00"/>
                </a:solidFill>
                <a:latin typeface="Arial" panose="020B0604020202020204" pitchFamily="34" charset="0"/>
                <a:cs typeface="Arial" panose="020B0604020202020204" pitchFamily="34" charset="0"/>
              </a:rPr>
              <a:t>Control Circuit</a:t>
            </a:r>
            <a:endParaRPr lang="zh-CN" altLang="en-US" sz="2000" b="1" dirty="0">
              <a:solidFill>
                <a:srgbClr val="FFFF00"/>
              </a:solidFill>
              <a:latin typeface="Arial" panose="020B0604020202020204" pitchFamily="34" charset="0"/>
              <a:cs typeface="Arial" panose="020B0604020202020204" pitchFamily="34" charset="0"/>
            </a:endParaRPr>
          </a:p>
        </p:txBody>
      </p:sp>
      <p:pic>
        <p:nvPicPr>
          <p:cNvPr id="43" name="图片 42"/>
          <p:cNvPicPr>
            <a:picLocks noChangeAspect="1"/>
          </p:cNvPicPr>
          <p:nvPr/>
        </p:nvPicPr>
        <p:blipFill rotWithShape="1">
          <a:blip r:embed="rId4" cstate="print">
            <a:extLst>
              <a:ext uri="{28A0092B-C50C-407E-A947-70E740481C1C}">
                <a14:useLocalDpi xmlns:a14="http://schemas.microsoft.com/office/drawing/2010/main" val="0"/>
              </a:ext>
            </a:extLst>
          </a:blip>
          <a:srcRect r="24978" b="-74"/>
          <a:stretch/>
        </p:blipFill>
        <p:spPr>
          <a:xfrm>
            <a:off x="422832" y="4199766"/>
            <a:ext cx="2379058" cy="1482534"/>
          </a:xfrm>
          <a:prstGeom prst="rect">
            <a:avLst/>
          </a:prstGeom>
        </p:spPr>
      </p:pic>
      <p:pic>
        <p:nvPicPr>
          <p:cNvPr id="44" name="图片 43"/>
          <p:cNvPicPr>
            <a:picLocks noChangeAspect="1"/>
          </p:cNvPicPr>
          <p:nvPr/>
        </p:nvPicPr>
        <p:blipFill rotWithShape="1">
          <a:blip r:embed="rId5" cstate="print">
            <a:extLst>
              <a:ext uri="{28A0092B-C50C-407E-A947-70E740481C1C}">
                <a14:useLocalDpi xmlns:a14="http://schemas.microsoft.com/office/drawing/2010/main" val="0"/>
              </a:ext>
            </a:extLst>
          </a:blip>
          <a:srcRect r="23798" b="1133"/>
          <a:stretch/>
        </p:blipFill>
        <p:spPr>
          <a:xfrm>
            <a:off x="3240813" y="4199766"/>
            <a:ext cx="2433000" cy="1482534"/>
          </a:xfrm>
          <a:prstGeom prst="rect">
            <a:avLst/>
          </a:prstGeom>
        </p:spPr>
      </p:pic>
      <mc:AlternateContent xmlns:mc="http://schemas.openxmlformats.org/markup-compatibility/2006" xmlns:a14="http://schemas.microsoft.com/office/drawing/2010/main">
        <mc:Choice Requires="a14">
          <p:sp>
            <p:nvSpPr>
              <p:cNvPr id="45" name="矩形 44"/>
              <p:cNvSpPr/>
              <p:nvPr/>
            </p:nvSpPr>
            <p:spPr>
              <a:xfrm>
                <a:off x="596699" y="5870959"/>
                <a:ext cx="2045688" cy="375552"/>
              </a:xfrm>
              <a:prstGeom prst="rect">
                <a:avLst/>
              </a:prstGeom>
            </p:spPr>
            <p:txBody>
              <a:bodyPr wrap="none">
                <a:spAutoFit/>
              </a:bodyPr>
              <a:lstStyle/>
              <a:p>
                <a14:m>
                  <m:oMath xmlns:m="http://schemas.openxmlformats.org/officeDocument/2006/math">
                    <m:sSup>
                      <m:sSupPr>
                        <m:ctrlPr>
                          <a:rPr lang="en-US" altLang="zh-CN" b="1"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b="1" i="1" smtClean="0">
                            <a:latin typeface="Cambria Math" panose="02040503050406030204" pitchFamily="18" charset="0"/>
                            <a:ea typeface="微软雅黑" panose="020B0503020204020204" pitchFamily="34" charset="-122"/>
                            <a:cs typeface="Arial" panose="020B0604020202020204" pitchFamily="34" charset="0"/>
                          </a:rPr>
                          <m:t>𝟑𝟎</m:t>
                        </m:r>
                      </m:e>
                      <m:sup>
                        <m:r>
                          <a:rPr lang="en-US" altLang="zh-CN" b="1" i="1" smtClean="0">
                            <a:latin typeface="Cambria Math" panose="02040503050406030204" pitchFamily="18" charset="0"/>
                            <a:ea typeface="Cambria Math" panose="02040503050406030204" pitchFamily="18" charset="0"/>
                            <a:cs typeface="Arial" panose="020B0604020202020204" pitchFamily="34" charset="0"/>
                          </a:rPr>
                          <m:t>°</m:t>
                        </m:r>
                      </m:sup>
                    </m:sSup>
                  </m:oMath>
                </a14:m>
                <a:r>
                  <a:rPr lang="en-US" altLang="zh-CN" b="1" dirty="0">
                    <a:latin typeface="Arial" panose="020B0604020202020204" pitchFamily="34" charset="0"/>
                    <a:ea typeface="微软雅黑" panose="020B0503020204020204" pitchFamily="34" charset="-122"/>
                    <a:cs typeface="Arial" panose="020B0604020202020204" pitchFamily="34" charset="0"/>
                  </a:rPr>
                  <a:t> beam pattern</a:t>
                </a:r>
                <a:endParaRPr lang="zh-CN" altLang="en-US" b="1" dirty="0"/>
              </a:p>
            </p:txBody>
          </p:sp>
        </mc:Choice>
        <mc:Fallback xmlns="">
          <p:sp>
            <p:nvSpPr>
              <p:cNvPr id="45" name="矩形 44"/>
              <p:cNvSpPr>
                <a:spLocks noRot="1" noChangeAspect="1" noMove="1" noResize="1" noEditPoints="1" noAdjustHandles="1" noChangeArrowheads="1" noChangeShapeType="1" noTextEdit="1"/>
              </p:cNvSpPr>
              <p:nvPr/>
            </p:nvSpPr>
            <p:spPr>
              <a:xfrm>
                <a:off x="596699" y="5870959"/>
                <a:ext cx="2045688" cy="375552"/>
              </a:xfrm>
              <a:prstGeom prst="rect">
                <a:avLst/>
              </a:prstGeom>
              <a:blipFill>
                <a:blip r:embed="rId6"/>
                <a:stretch>
                  <a:fillRect t="-8065" r="-2388"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6" name="矩形 45"/>
              <p:cNvSpPr/>
              <p:nvPr/>
            </p:nvSpPr>
            <p:spPr>
              <a:xfrm>
                <a:off x="3581722" y="5873601"/>
                <a:ext cx="1907830" cy="375552"/>
              </a:xfrm>
              <a:prstGeom prst="rect">
                <a:avLst/>
              </a:prstGeom>
            </p:spPr>
            <p:txBody>
              <a:bodyPr wrap="none">
                <a:spAutoFit/>
              </a:bodyPr>
              <a:lstStyle/>
              <a:p>
                <a14:m>
                  <m:oMath xmlns:m="http://schemas.openxmlformats.org/officeDocument/2006/math">
                    <m:sSup>
                      <m:sSupPr>
                        <m:ctrlPr>
                          <a:rPr lang="en-US" altLang="zh-CN" b="1" i="1">
                            <a:latin typeface="Cambria Math" panose="02040503050406030204" pitchFamily="18" charset="0"/>
                            <a:ea typeface="微软雅黑" panose="020B0503020204020204" pitchFamily="34" charset="-122"/>
                            <a:cs typeface="Arial" panose="020B0604020202020204" pitchFamily="34" charset="0"/>
                          </a:rPr>
                        </m:ctrlPr>
                      </m:sSupPr>
                      <m:e>
                        <m:r>
                          <a:rPr lang="en-US" altLang="zh-CN" b="1" i="1">
                            <a:latin typeface="Cambria Math" panose="02040503050406030204" pitchFamily="18" charset="0"/>
                            <a:ea typeface="微软雅黑" panose="020B0503020204020204" pitchFamily="34" charset="-122"/>
                            <a:cs typeface="Arial" panose="020B0604020202020204" pitchFamily="34" charset="0"/>
                          </a:rPr>
                          <m:t>𝟎</m:t>
                        </m:r>
                      </m:e>
                      <m:sup>
                        <m:r>
                          <a:rPr lang="en-US" altLang="zh-CN" b="1" i="1">
                            <a:latin typeface="Cambria Math" panose="02040503050406030204" pitchFamily="18" charset="0"/>
                            <a:ea typeface="Cambria Math" panose="02040503050406030204" pitchFamily="18" charset="0"/>
                            <a:cs typeface="Arial" panose="020B0604020202020204" pitchFamily="34" charset="0"/>
                          </a:rPr>
                          <m:t>°</m:t>
                        </m:r>
                      </m:sup>
                    </m:sSup>
                  </m:oMath>
                </a14:m>
                <a:r>
                  <a:rPr lang="zh-CN" altLang="en-US" b="1" dirty="0">
                    <a:latin typeface="Arial" panose="020B0604020202020204" pitchFamily="34" charset="0"/>
                    <a:ea typeface="微软雅黑" panose="020B0503020204020204" pitchFamily="34" charset="-122"/>
                    <a:cs typeface="Arial" panose="020B0604020202020204" pitchFamily="34" charset="0"/>
                  </a:rPr>
                  <a:t> </a:t>
                </a:r>
                <a:r>
                  <a:rPr lang="en-US" altLang="zh-CN" b="1" dirty="0">
                    <a:latin typeface="Arial" panose="020B0604020202020204" pitchFamily="34" charset="0"/>
                    <a:ea typeface="微软雅黑" panose="020B0503020204020204" pitchFamily="34" charset="-122"/>
                    <a:cs typeface="Arial" panose="020B0604020202020204" pitchFamily="34" charset="0"/>
                  </a:rPr>
                  <a:t>beam pattern</a:t>
                </a:r>
                <a:endParaRPr lang="zh-CN" altLang="en-US" b="1" dirty="0"/>
              </a:p>
            </p:txBody>
          </p:sp>
        </mc:Choice>
        <mc:Fallback xmlns="">
          <p:sp>
            <p:nvSpPr>
              <p:cNvPr id="46" name="矩形 45"/>
              <p:cNvSpPr>
                <a:spLocks noRot="1" noChangeAspect="1" noMove="1" noResize="1" noEditPoints="1" noAdjustHandles="1" noChangeArrowheads="1" noChangeShapeType="1" noTextEdit="1"/>
              </p:cNvSpPr>
              <p:nvPr/>
            </p:nvSpPr>
            <p:spPr>
              <a:xfrm>
                <a:off x="3581722" y="5873601"/>
                <a:ext cx="1907830" cy="375552"/>
              </a:xfrm>
              <a:prstGeom prst="rect">
                <a:avLst/>
              </a:prstGeom>
              <a:blipFill>
                <a:blip r:embed="rId7"/>
                <a:stretch>
                  <a:fillRect t="-9836" r="-2236" b="-24590"/>
                </a:stretch>
              </a:blipFill>
            </p:spPr>
            <p:txBody>
              <a:bodyPr/>
              <a:lstStyle/>
              <a:p>
                <a:r>
                  <a:rPr lang="zh-CN" altLang="en-US">
                    <a:noFill/>
                  </a:rPr>
                  <a:t> </a:t>
                </a:r>
              </a:p>
            </p:txBody>
          </p:sp>
        </mc:Fallback>
      </mc:AlternateContent>
      <p:sp>
        <p:nvSpPr>
          <p:cNvPr id="48" name="文本框 47"/>
          <p:cNvSpPr txBox="1"/>
          <p:nvPr/>
        </p:nvSpPr>
        <p:spPr>
          <a:xfrm>
            <a:off x="11280576" y="116632"/>
            <a:ext cx="792088"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38/45</a:t>
            </a:r>
            <a:endParaRPr lang="zh-CN" altLang="en-US" dirty="0">
              <a:latin typeface="Arial" panose="020B0604020202020204" pitchFamily="34" charset="0"/>
              <a:cs typeface="Arial" panose="020B0604020202020204" pitchFamily="34" charset="0"/>
            </a:endParaRPr>
          </a:p>
        </p:txBody>
      </p:sp>
      <p:sp>
        <p:nvSpPr>
          <p:cNvPr id="5" name="灯片编号占位符 4"/>
          <p:cNvSpPr>
            <a:spLocks noGrp="1"/>
          </p:cNvSpPr>
          <p:nvPr>
            <p:ph type="sldNum" sz="quarter" idx="12"/>
          </p:nvPr>
        </p:nvSpPr>
        <p:spPr/>
        <p:txBody>
          <a:bodyPr/>
          <a:lstStyle/>
          <a:p>
            <a:fld id="{EA7D5E4A-1FF7-5446-9BF7-57824CD54030}" type="slidenum">
              <a:rPr kumimoji="1" lang="zh-CN" altLang="en-US" b="1" smtClean="0">
                <a:solidFill>
                  <a:srgbClr val="C00000"/>
                </a:solidFill>
              </a:rPr>
              <a:pPr/>
              <a:t>105</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2910251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C71932D5-43EF-9D4F-A941-BD7C6AF6432F}"/>
              </a:ext>
            </a:extLst>
          </p:cNvPr>
          <p:cNvSpPr txBox="1">
            <a:spLocks/>
          </p:cNvSpPr>
          <p:nvPr/>
        </p:nvSpPr>
        <p:spPr>
          <a:xfrm>
            <a:off x="325972" y="326866"/>
            <a:ext cx="10954604"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3600" b="1" dirty="0">
                <a:solidFill>
                  <a:srgbClr val="0070C0"/>
                </a:solidFill>
                <a:latin typeface="Arial" panose="020B0604020202020204" pitchFamily="34" charset="0"/>
                <a:ea typeface="黑体" pitchFamily="2" charset="-122"/>
                <a:cs typeface="Arial" panose="020B0604020202020204" pitchFamily="34" charset="0"/>
              </a:rPr>
              <a:t>RHS Prototype </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a:t>
            </a:r>
            <a:r>
              <a:rPr lang="en-US" altLang="zh-CN" sz="3200" b="1" dirty="0" err="1">
                <a:solidFill>
                  <a:srgbClr val="0070C0"/>
                </a:solidFill>
                <a:latin typeface="Arial" panose="020B0604020202020204" pitchFamily="34" charset="0"/>
                <a:ea typeface="黑体" pitchFamily="2" charset="-122"/>
                <a:cs typeface="Arial" panose="020B0604020202020204" pitchFamily="34" charset="0"/>
              </a:rPr>
              <a:t>Ka</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-band </a:t>
            </a:r>
            <a:r>
              <a:rPr lang="en-US" altLang="zh-CN" sz="3600" b="1" dirty="0">
                <a:solidFill>
                  <a:srgbClr val="0070C0"/>
                </a:solidFill>
                <a:latin typeface="Arial" panose="020B0604020202020204" pitchFamily="34" charset="0"/>
                <a:ea typeface="黑体" pitchFamily="2" charset="-122"/>
                <a:cs typeface="Arial" panose="020B0604020202020204" pitchFamily="34" charset="0"/>
              </a:rPr>
              <a:t>(Peking Univ. and CICT)</a:t>
            </a:r>
          </a:p>
        </p:txBody>
      </p:sp>
      <p:pic>
        <p:nvPicPr>
          <p:cNvPr id="17" name="图片 16">
            <a:extLst>
              <a:ext uri="{FF2B5EF4-FFF2-40B4-BE49-F238E27FC236}">
                <a16:creationId xmlns:a16="http://schemas.microsoft.com/office/drawing/2014/main" id="{BBD2C424-80D7-49B8-9114-C55974AE3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619" y="1976027"/>
            <a:ext cx="5916838" cy="4134567"/>
          </a:xfrm>
          <a:prstGeom prst="rect">
            <a:avLst/>
          </a:prstGeom>
        </p:spPr>
      </p:pic>
      <p:sp>
        <p:nvSpPr>
          <p:cNvPr id="18" name="矩形 17">
            <a:extLst>
              <a:ext uri="{FF2B5EF4-FFF2-40B4-BE49-F238E27FC236}">
                <a16:creationId xmlns:a16="http://schemas.microsoft.com/office/drawing/2014/main" id="{F3F70CA0-0A5C-46CA-94FC-5F49416363D1}"/>
              </a:ext>
            </a:extLst>
          </p:cNvPr>
          <p:cNvSpPr/>
          <p:nvPr/>
        </p:nvSpPr>
        <p:spPr>
          <a:xfrm>
            <a:off x="4957340" y="2959673"/>
            <a:ext cx="1778412" cy="28178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pic>
        <p:nvPicPr>
          <p:cNvPr id="19" name="图片 18">
            <a:extLst>
              <a:ext uri="{FF2B5EF4-FFF2-40B4-BE49-F238E27FC236}">
                <a16:creationId xmlns:a16="http://schemas.microsoft.com/office/drawing/2014/main" id="{BEE0EC60-9979-4C63-9E7C-8A40DCCAEEEF}"/>
              </a:ext>
            </a:extLst>
          </p:cNvPr>
          <p:cNvPicPr>
            <a:picLocks noChangeAspect="1"/>
          </p:cNvPicPr>
          <p:nvPr/>
        </p:nvPicPr>
        <p:blipFill>
          <a:blip r:embed="rId5"/>
          <a:stretch>
            <a:fillRect/>
          </a:stretch>
        </p:blipFill>
        <p:spPr>
          <a:xfrm>
            <a:off x="6826508" y="3299468"/>
            <a:ext cx="893446" cy="1921970"/>
          </a:xfrm>
          <a:prstGeom prst="rect">
            <a:avLst/>
          </a:prstGeom>
        </p:spPr>
      </p:pic>
      <p:grpSp>
        <p:nvGrpSpPr>
          <p:cNvPr id="20" name="组合 19">
            <a:extLst>
              <a:ext uri="{FF2B5EF4-FFF2-40B4-BE49-F238E27FC236}">
                <a16:creationId xmlns:a16="http://schemas.microsoft.com/office/drawing/2014/main" id="{1A4AD43A-A820-429C-B224-8B74CFE52B90}"/>
              </a:ext>
            </a:extLst>
          </p:cNvPr>
          <p:cNvGrpSpPr/>
          <p:nvPr/>
        </p:nvGrpSpPr>
        <p:grpSpPr>
          <a:xfrm>
            <a:off x="7896200" y="1268760"/>
            <a:ext cx="3890498" cy="5134757"/>
            <a:chOff x="7616860" y="1286960"/>
            <a:chExt cx="3890498" cy="5134757"/>
          </a:xfrm>
        </p:grpSpPr>
        <p:pic>
          <p:nvPicPr>
            <p:cNvPr id="21" name="图片 20">
              <a:extLst>
                <a:ext uri="{FF2B5EF4-FFF2-40B4-BE49-F238E27FC236}">
                  <a16:creationId xmlns:a16="http://schemas.microsoft.com/office/drawing/2014/main" id="{0FD5E8F4-F0E4-402B-9383-4094082683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61" t="6456"/>
            <a:stretch/>
          </p:blipFill>
          <p:spPr>
            <a:xfrm>
              <a:off x="7616860" y="1286960"/>
              <a:ext cx="3890498" cy="5134757"/>
            </a:xfrm>
            <a:prstGeom prst="rect">
              <a:avLst/>
            </a:prstGeom>
          </p:spPr>
        </p:pic>
        <p:grpSp>
          <p:nvGrpSpPr>
            <p:cNvPr id="22" name="组合 21">
              <a:extLst>
                <a:ext uri="{FF2B5EF4-FFF2-40B4-BE49-F238E27FC236}">
                  <a16:creationId xmlns:a16="http://schemas.microsoft.com/office/drawing/2014/main" id="{6A054529-13AA-435D-8D48-3E86663012FA}"/>
                </a:ext>
              </a:extLst>
            </p:cNvPr>
            <p:cNvGrpSpPr/>
            <p:nvPr/>
          </p:nvGrpSpPr>
          <p:grpSpPr>
            <a:xfrm>
              <a:off x="7969381" y="1931507"/>
              <a:ext cx="95913" cy="1931894"/>
              <a:chOff x="7969381" y="1931507"/>
              <a:chExt cx="95913" cy="1931894"/>
            </a:xfrm>
          </p:grpSpPr>
          <p:pic>
            <p:nvPicPr>
              <p:cNvPr id="30" name="图片 6">
                <a:extLst>
                  <a:ext uri="{FF2B5EF4-FFF2-40B4-BE49-F238E27FC236}">
                    <a16:creationId xmlns:a16="http://schemas.microsoft.com/office/drawing/2014/main" id="{E7376AB2-8BAE-448B-93DF-A59098A3A3F4}"/>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969381" y="3767488"/>
                <a:ext cx="95913" cy="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6">
                <a:extLst>
                  <a:ext uri="{FF2B5EF4-FFF2-40B4-BE49-F238E27FC236}">
                    <a16:creationId xmlns:a16="http://schemas.microsoft.com/office/drawing/2014/main" id="{C6164954-220F-4B2A-A583-507CC4AA95D9}"/>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V="1">
                <a:off x="7969381" y="1931507"/>
                <a:ext cx="95913" cy="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组合 22">
              <a:extLst>
                <a:ext uri="{FF2B5EF4-FFF2-40B4-BE49-F238E27FC236}">
                  <a16:creationId xmlns:a16="http://schemas.microsoft.com/office/drawing/2014/main" id="{C1606122-37B2-4908-BADD-6CECB4CFA80D}"/>
                </a:ext>
              </a:extLst>
            </p:cNvPr>
            <p:cNvGrpSpPr/>
            <p:nvPr/>
          </p:nvGrpSpPr>
          <p:grpSpPr>
            <a:xfrm rot="5400000">
              <a:off x="10038445" y="1648710"/>
              <a:ext cx="95925" cy="1760442"/>
              <a:chOff x="7969381" y="2102959"/>
              <a:chExt cx="95925" cy="1760442"/>
            </a:xfrm>
          </p:grpSpPr>
          <p:pic>
            <p:nvPicPr>
              <p:cNvPr id="28" name="图片 6">
                <a:extLst>
                  <a:ext uri="{FF2B5EF4-FFF2-40B4-BE49-F238E27FC236}">
                    <a16:creationId xmlns:a16="http://schemas.microsoft.com/office/drawing/2014/main" id="{F1C2CB2F-4E18-4440-8B68-41FF064578D2}"/>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7969381" y="3767488"/>
                <a:ext cx="95913" cy="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6">
                <a:extLst>
                  <a:ext uri="{FF2B5EF4-FFF2-40B4-BE49-F238E27FC236}">
                    <a16:creationId xmlns:a16="http://schemas.microsoft.com/office/drawing/2014/main" id="{58AE3521-D2AE-4F91-BC27-4F8052E304C9}"/>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V="1">
                <a:off x="7969393" y="2102959"/>
                <a:ext cx="95913" cy="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组合 2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F1814CEF-7EC6-4824-B517-3DABDB5B19EE}"/>
                </a:ext>
              </a:extLst>
            </p:cNvPr>
            <p:cNvGrpSpPr>
              <a:grpSpLocks noChangeAspect="1"/>
            </p:cNvGrpSpPr>
            <p:nvPr>
              <p:custDataLst>
                <p:tags r:id="rId2"/>
              </p:custDataLst>
            </p:nvPr>
          </p:nvGrpSpPr>
          <p:grpSpPr>
            <a:xfrm>
              <a:off x="9113084" y="4803772"/>
              <a:ext cx="664841" cy="186971"/>
              <a:chOff x="2805112" y="2505071"/>
              <a:chExt cx="6580822" cy="1850708"/>
            </a:xfrm>
            <a:solidFill>
              <a:srgbClr val="C33D13">
                <a:lumMod val="75000"/>
              </a:srgbClr>
            </a:solidFill>
          </p:grpSpPr>
          <p:sp>
            <p:nvSpPr>
              <p:cNvPr id="25" name="任意多边形: 形状 41">
                <a:extLst>
                  <a:ext uri="{FF2B5EF4-FFF2-40B4-BE49-F238E27FC236}">
                    <a16:creationId xmlns:a16="http://schemas.microsoft.com/office/drawing/2014/main" id="{A67F4D73-6835-4EDE-B784-A99754113188}"/>
                  </a:ext>
                </a:extLst>
              </p:cNvPr>
              <p:cNvSpPr/>
              <p:nvPr/>
            </p:nvSpPr>
            <p:spPr>
              <a:xfrm>
                <a:off x="2805112" y="2505071"/>
                <a:ext cx="1849752" cy="1850708"/>
              </a:xfrm>
              <a:custGeom>
                <a:avLst/>
                <a:gdLst>
                  <a:gd name="connsiteX0" fmla="*/ 807720 w 1849755"/>
                  <a:gd name="connsiteY0" fmla="*/ 1710690 h 1850707"/>
                  <a:gd name="connsiteX1" fmla="*/ 789622 w 1849755"/>
                  <a:gd name="connsiteY1" fmla="*/ 1733550 h 1850707"/>
                  <a:gd name="connsiteX2" fmla="*/ 791527 w 1849755"/>
                  <a:gd name="connsiteY2" fmla="*/ 1747837 h 1850707"/>
                  <a:gd name="connsiteX3" fmla="*/ 812482 w 1849755"/>
                  <a:gd name="connsiteY3" fmla="*/ 1763077 h 1850707"/>
                  <a:gd name="connsiteX4" fmla="*/ 829627 w 1849755"/>
                  <a:gd name="connsiteY4" fmla="*/ 1759267 h 1850707"/>
                  <a:gd name="connsiteX5" fmla="*/ 838200 w 1849755"/>
                  <a:gd name="connsiteY5" fmla="*/ 1744027 h 1850707"/>
                  <a:gd name="connsiteX6" fmla="*/ 827722 w 1849755"/>
                  <a:gd name="connsiteY6" fmla="*/ 1722120 h 1850707"/>
                  <a:gd name="connsiteX7" fmla="*/ 810577 w 1849755"/>
                  <a:gd name="connsiteY7" fmla="*/ 1711642 h 1850707"/>
                  <a:gd name="connsiteX8" fmla="*/ 1232535 w 1849755"/>
                  <a:gd name="connsiteY8" fmla="*/ 1657350 h 1850707"/>
                  <a:gd name="connsiteX9" fmla="*/ 1229678 w 1849755"/>
                  <a:gd name="connsiteY9" fmla="*/ 1685925 h 1850707"/>
                  <a:gd name="connsiteX10" fmla="*/ 1238250 w 1849755"/>
                  <a:gd name="connsiteY10" fmla="*/ 1697355 h 1850707"/>
                  <a:gd name="connsiteX11" fmla="*/ 1263968 w 1849755"/>
                  <a:gd name="connsiteY11" fmla="*/ 1699260 h 1850707"/>
                  <a:gd name="connsiteX12" fmla="*/ 1276350 w 1849755"/>
                  <a:gd name="connsiteY12" fmla="*/ 1686878 h 1850707"/>
                  <a:gd name="connsiteX13" fmla="*/ 1275397 w 1849755"/>
                  <a:gd name="connsiteY13" fmla="*/ 1670685 h 1850707"/>
                  <a:gd name="connsiteX14" fmla="*/ 1255395 w 1849755"/>
                  <a:gd name="connsiteY14" fmla="*/ 1657350 h 1850707"/>
                  <a:gd name="connsiteX15" fmla="*/ 1235393 w 1849755"/>
                  <a:gd name="connsiteY15" fmla="*/ 1657350 h 1850707"/>
                  <a:gd name="connsiteX16" fmla="*/ 1024890 w 1849755"/>
                  <a:gd name="connsiteY16" fmla="*/ 1654493 h 1850707"/>
                  <a:gd name="connsiteX17" fmla="*/ 1010602 w 1849755"/>
                  <a:gd name="connsiteY17" fmla="*/ 1667828 h 1850707"/>
                  <a:gd name="connsiteX18" fmla="*/ 1010602 w 1849755"/>
                  <a:gd name="connsiteY18" fmla="*/ 1683068 h 1850707"/>
                  <a:gd name="connsiteX19" fmla="*/ 1019175 w 1849755"/>
                  <a:gd name="connsiteY19" fmla="*/ 1704023 h 1850707"/>
                  <a:gd name="connsiteX20" fmla="*/ 1035367 w 1849755"/>
                  <a:gd name="connsiteY20" fmla="*/ 1708785 h 1850707"/>
                  <a:gd name="connsiteX21" fmla="*/ 1049655 w 1849755"/>
                  <a:gd name="connsiteY21" fmla="*/ 1697355 h 1850707"/>
                  <a:gd name="connsiteX22" fmla="*/ 1049655 w 1849755"/>
                  <a:gd name="connsiteY22" fmla="*/ 1684020 h 1850707"/>
                  <a:gd name="connsiteX23" fmla="*/ 1041082 w 1849755"/>
                  <a:gd name="connsiteY23" fmla="*/ 1660208 h 1850707"/>
                  <a:gd name="connsiteX24" fmla="*/ 1024890 w 1849755"/>
                  <a:gd name="connsiteY24" fmla="*/ 1654493 h 1850707"/>
                  <a:gd name="connsiteX25" fmla="*/ 827722 w 1849755"/>
                  <a:gd name="connsiteY25" fmla="*/ 1653540 h 1850707"/>
                  <a:gd name="connsiteX26" fmla="*/ 812482 w 1849755"/>
                  <a:gd name="connsiteY26" fmla="*/ 1656397 h 1850707"/>
                  <a:gd name="connsiteX27" fmla="*/ 805815 w 1849755"/>
                  <a:gd name="connsiteY27" fmla="*/ 1667827 h 1850707"/>
                  <a:gd name="connsiteX28" fmla="*/ 810577 w 1849755"/>
                  <a:gd name="connsiteY28" fmla="*/ 1681162 h 1850707"/>
                  <a:gd name="connsiteX29" fmla="*/ 820102 w 1849755"/>
                  <a:gd name="connsiteY29" fmla="*/ 1688782 h 1850707"/>
                  <a:gd name="connsiteX30" fmla="*/ 826770 w 1849755"/>
                  <a:gd name="connsiteY30" fmla="*/ 1692592 h 1850707"/>
                  <a:gd name="connsiteX31" fmla="*/ 831532 w 1849755"/>
                  <a:gd name="connsiteY31" fmla="*/ 1695450 h 1850707"/>
                  <a:gd name="connsiteX32" fmla="*/ 846772 w 1849755"/>
                  <a:gd name="connsiteY32" fmla="*/ 1676400 h 1850707"/>
                  <a:gd name="connsiteX33" fmla="*/ 842962 w 1849755"/>
                  <a:gd name="connsiteY33" fmla="*/ 1661160 h 1850707"/>
                  <a:gd name="connsiteX34" fmla="*/ 827722 w 1849755"/>
                  <a:gd name="connsiteY34" fmla="*/ 1653540 h 1850707"/>
                  <a:gd name="connsiteX35" fmla="*/ 831532 w 1849755"/>
                  <a:gd name="connsiteY35" fmla="*/ 1644967 h 1850707"/>
                  <a:gd name="connsiteX36" fmla="*/ 858202 w 1849755"/>
                  <a:gd name="connsiteY36" fmla="*/ 1656397 h 1850707"/>
                  <a:gd name="connsiteX37" fmla="*/ 864870 w 1849755"/>
                  <a:gd name="connsiteY37" fmla="*/ 1677352 h 1850707"/>
                  <a:gd name="connsiteX38" fmla="*/ 842010 w 1849755"/>
                  <a:gd name="connsiteY38" fmla="*/ 1701165 h 1850707"/>
                  <a:gd name="connsiteX39" fmla="*/ 860107 w 1849755"/>
                  <a:gd name="connsiteY39" fmla="*/ 1717357 h 1850707"/>
                  <a:gd name="connsiteX40" fmla="*/ 862012 w 1849755"/>
                  <a:gd name="connsiteY40" fmla="*/ 1736407 h 1850707"/>
                  <a:gd name="connsiteX41" fmla="*/ 855345 w 1849755"/>
                  <a:gd name="connsiteY41" fmla="*/ 1754505 h 1850707"/>
                  <a:gd name="connsiteX42" fmla="*/ 825817 w 1849755"/>
                  <a:gd name="connsiteY42" fmla="*/ 1772602 h 1850707"/>
                  <a:gd name="connsiteX43" fmla="*/ 807720 w 1849755"/>
                  <a:gd name="connsiteY43" fmla="*/ 1772602 h 1850707"/>
                  <a:gd name="connsiteX44" fmla="*/ 774382 w 1849755"/>
                  <a:gd name="connsiteY44" fmla="*/ 1752600 h 1850707"/>
                  <a:gd name="connsiteX45" fmla="*/ 771525 w 1849755"/>
                  <a:gd name="connsiteY45" fmla="*/ 1733550 h 1850707"/>
                  <a:gd name="connsiteX46" fmla="*/ 784860 w 1849755"/>
                  <a:gd name="connsiteY46" fmla="*/ 1712595 h 1850707"/>
                  <a:gd name="connsiteX47" fmla="*/ 800100 w 1849755"/>
                  <a:gd name="connsiteY47" fmla="*/ 1705927 h 1850707"/>
                  <a:gd name="connsiteX48" fmla="*/ 783907 w 1849755"/>
                  <a:gd name="connsiteY48" fmla="*/ 1674495 h 1850707"/>
                  <a:gd name="connsiteX49" fmla="*/ 809625 w 1849755"/>
                  <a:gd name="connsiteY49" fmla="*/ 1645920 h 1850707"/>
                  <a:gd name="connsiteX50" fmla="*/ 831532 w 1849755"/>
                  <a:gd name="connsiteY50" fmla="*/ 1644967 h 1850707"/>
                  <a:gd name="connsiteX51" fmla="*/ 1028700 w 1849755"/>
                  <a:gd name="connsiteY51" fmla="*/ 1644015 h 1850707"/>
                  <a:gd name="connsiteX52" fmla="*/ 1070610 w 1849755"/>
                  <a:gd name="connsiteY52" fmla="*/ 1661160 h 1850707"/>
                  <a:gd name="connsiteX53" fmla="*/ 1077277 w 1849755"/>
                  <a:gd name="connsiteY53" fmla="*/ 1689735 h 1850707"/>
                  <a:gd name="connsiteX54" fmla="*/ 1073467 w 1849755"/>
                  <a:gd name="connsiteY54" fmla="*/ 1730693 h 1850707"/>
                  <a:gd name="connsiteX55" fmla="*/ 1050607 w 1849755"/>
                  <a:gd name="connsiteY55" fmla="*/ 1761173 h 1850707"/>
                  <a:gd name="connsiteX56" fmla="*/ 1014412 w 1849755"/>
                  <a:gd name="connsiteY56" fmla="*/ 1776413 h 1850707"/>
                  <a:gd name="connsiteX57" fmla="*/ 1005840 w 1849755"/>
                  <a:gd name="connsiteY57" fmla="*/ 1771650 h 1850707"/>
                  <a:gd name="connsiteX58" fmla="*/ 1007745 w 1849755"/>
                  <a:gd name="connsiteY58" fmla="*/ 1767840 h 1850707"/>
                  <a:gd name="connsiteX59" fmla="*/ 1015365 w 1849755"/>
                  <a:gd name="connsiteY59" fmla="*/ 1767840 h 1850707"/>
                  <a:gd name="connsiteX60" fmla="*/ 1042035 w 1849755"/>
                  <a:gd name="connsiteY60" fmla="*/ 1753553 h 1850707"/>
                  <a:gd name="connsiteX61" fmla="*/ 1049655 w 1849755"/>
                  <a:gd name="connsiteY61" fmla="*/ 1741170 h 1850707"/>
                  <a:gd name="connsiteX62" fmla="*/ 1054417 w 1849755"/>
                  <a:gd name="connsiteY62" fmla="*/ 1706880 h 1850707"/>
                  <a:gd name="connsiteX63" fmla="*/ 1039177 w 1849755"/>
                  <a:gd name="connsiteY63" fmla="*/ 1722120 h 1850707"/>
                  <a:gd name="connsiteX64" fmla="*/ 1024890 w 1849755"/>
                  <a:gd name="connsiteY64" fmla="*/ 1725930 h 1850707"/>
                  <a:gd name="connsiteX65" fmla="*/ 1002030 w 1849755"/>
                  <a:gd name="connsiteY65" fmla="*/ 1720215 h 1850707"/>
                  <a:gd name="connsiteX66" fmla="*/ 989647 w 1849755"/>
                  <a:gd name="connsiteY66" fmla="*/ 1695450 h 1850707"/>
                  <a:gd name="connsiteX67" fmla="*/ 1004887 w 1849755"/>
                  <a:gd name="connsiteY67" fmla="*/ 1653540 h 1850707"/>
                  <a:gd name="connsiteX68" fmla="*/ 1028700 w 1849755"/>
                  <a:gd name="connsiteY68" fmla="*/ 1644015 h 1850707"/>
                  <a:gd name="connsiteX69" fmla="*/ 1236345 w 1849755"/>
                  <a:gd name="connsiteY69" fmla="*/ 1598295 h 1850707"/>
                  <a:gd name="connsiteX70" fmla="*/ 1219200 w 1849755"/>
                  <a:gd name="connsiteY70" fmla="*/ 1600200 h 1850707"/>
                  <a:gd name="connsiteX71" fmla="*/ 1207770 w 1849755"/>
                  <a:gd name="connsiteY71" fmla="*/ 1610678 h 1850707"/>
                  <a:gd name="connsiteX72" fmla="*/ 1207770 w 1849755"/>
                  <a:gd name="connsiteY72" fmla="*/ 1624013 h 1850707"/>
                  <a:gd name="connsiteX73" fmla="*/ 1219200 w 1849755"/>
                  <a:gd name="connsiteY73" fmla="*/ 1633538 h 1850707"/>
                  <a:gd name="connsiteX74" fmla="*/ 1230630 w 1849755"/>
                  <a:gd name="connsiteY74" fmla="*/ 1634490 h 1850707"/>
                  <a:gd name="connsiteX75" fmla="*/ 1238250 w 1849755"/>
                  <a:gd name="connsiteY75" fmla="*/ 1634490 h 1850707"/>
                  <a:gd name="connsiteX76" fmla="*/ 1243965 w 1849755"/>
                  <a:gd name="connsiteY76" fmla="*/ 1634490 h 1850707"/>
                  <a:gd name="connsiteX77" fmla="*/ 1247775 w 1849755"/>
                  <a:gd name="connsiteY77" fmla="*/ 1608773 h 1850707"/>
                  <a:gd name="connsiteX78" fmla="*/ 1236345 w 1849755"/>
                  <a:gd name="connsiteY78" fmla="*/ 1598295 h 1850707"/>
                  <a:gd name="connsiteX79" fmla="*/ 580073 w 1849755"/>
                  <a:gd name="connsiteY79" fmla="*/ 1586865 h 1850707"/>
                  <a:gd name="connsiteX80" fmla="*/ 639128 w 1849755"/>
                  <a:gd name="connsiteY80" fmla="*/ 1592580 h 1850707"/>
                  <a:gd name="connsiteX81" fmla="*/ 640080 w 1849755"/>
                  <a:gd name="connsiteY81" fmla="*/ 1594485 h 1850707"/>
                  <a:gd name="connsiteX82" fmla="*/ 632460 w 1849755"/>
                  <a:gd name="connsiteY82" fmla="*/ 1608772 h 1850707"/>
                  <a:gd name="connsiteX83" fmla="*/ 622935 w 1849755"/>
                  <a:gd name="connsiteY83" fmla="*/ 1627822 h 1850707"/>
                  <a:gd name="connsiteX84" fmla="*/ 607695 w 1849755"/>
                  <a:gd name="connsiteY84" fmla="*/ 1660207 h 1850707"/>
                  <a:gd name="connsiteX85" fmla="*/ 591503 w 1849755"/>
                  <a:gd name="connsiteY85" fmla="*/ 1698307 h 1850707"/>
                  <a:gd name="connsiteX86" fmla="*/ 593408 w 1849755"/>
                  <a:gd name="connsiteY86" fmla="*/ 1702117 h 1850707"/>
                  <a:gd name="connsiteX87" fmla="*/ 608648 w 1849755"/>
                  <a:gd name="connsiteY87" fmla="*/ 1710690 h 1850707"/>
                  <a:gd name="connsiteX88" fmla="*/ 609600 w 1849755"/>
                  <a:gd name="connsiteY88" fmla="*/ 1711642 h 1850707"/>
                  <a:gd name="connsiteX89" fmla="*/ 609600 w 1849755"/>
                  <a:gd name="connsiteY89" fmla="*/ 1717357 h 1850707"/>
                  <a:gd name="connsiteX90" fmla="*/ 608648 w 1849755"/>
                  <a:gd name="connsiteY90" fmla="*/ 1718310 h 1850707"/>
                  <a:gd name="connsiteX91" fmla="*/ 580073 w 1849755"/>
                  <a:gd name="connsiteY91" fmla="*/ 1704975 h 1850707"/>
                  <a:gd name="connsiteX92" fmla="*/ 544830 w 1849755"/>
                  <a:gd name="connsiteY92" fmla="*/ 1689735 h 1850707"/>
                  <a:gd name="connsiteX93" fmla="*/ 543878 w 1849755"/>
                  <a:gd name="connsiteY93" fmla="*/ 1688782 h 1850707"/>
                  <a:gd name="connsiteX94" fmla="*/ 545783 w 1849755"/>
                  <a:gd name="connsiteY94" fmla="*/ 1684020 h 1850707"/>
                  <a:gd name="connsiteX95" fmla="*/ 546735 w 1849755"/>
                  <a:gd name="connsiteY95" fmla="*/ 1684020 h 1850707"/>
                  <a:gd name="connsiteX96" fmla="*/ 555308 w 1849755"/>
                  <a:gd name="connsiteY96" fmla="*/ 1686877 h 1850707"/>
                  <a:gd name="connsiteX97" fmla="*/ 564833 w 1849755"/>
                  <a:gd name="connsiteY97" fmla="*/ 1689735 h 1850707"/>
                  <a:gd name="connsiteX98" fmla="*/ 568643 w 1849755"/>
                  <a:gd name="connsiteY98" fmla="*/ 1687830 h 1850707"/>
                  <a:gd name="connsiteX99" fmla="*/ 584835 w 1849755"/>
                  <a:gd name="connsiteY99" fmla="*/ 1656397 h 1850707"/>
                  <a:gd name="connsiteX100" fmla="*/ 594360 w 1849755"/>
                  <a:gd name="connsiteY100" fmla="*/ 1635442 h 1850707"/>
                  <a:gd name="connsiteX101" fmla="*/ 604838 w 1849755"/>
                  <a:gd name="connsiteY101" fmla="*/ 1611630 h 1850707"/>
                  <a:gd name="connsiteX102" fmla="*/ 607695 w 1849755"/>
                  <a:gd name="connsiteY102" fmla="*/ 1604962 h 1850707"/>
                  <a:gd name="connsiteX103" fmla="*/ 607695 w 1849755"/>
                  <a:gd name="connsiteY103" fmla="*/ 1600200 h 1850707"/>
                  <a:gd name="connsiteX104" fmla="*/ 601980 w 1849755"/>
                  <a:gd name="connsiteY104" fmla="*/ 1600200 h 1850707"/>
                  <a:gd name="connsiteX105" fmla="*/ 578168 w 1849755"/>
                  <a:gd name="connsiteY105" fmla="*/ 1600200 h 1850707"/>
                  <a:gd name="connsiteX106" fmla="*/ 577215 w 1849755"/>
                  <a:gd name="connsiteY106" fmla="*/ 1599247 h 1850707"/>
                  <a:gd name="connsiteX107" fmla="*/ 580073 w 1849755"/>
                  <a:gd name="connsiteY107" fmla="*/ 1587817 h 1850707"/>
                  <a:gd name="connsiteX108" fmla="*/ 1245870 w 1849755"/>
                  <a:gd name="connsiteY108" fmla="*/ 1585913 h 1850707"/>
                  <a:gd name="connsiteX109" fmla="*/ 1263015 w 1849755"/>
                  <a:gd name="connsiteY109" fmla="*/ 1600200 h 1850707"/>
                  <a:gd name="connsiteX110" fmla="*/ 1256347 w 1849755"/>
                  <a:gd name="connsiteY110" fmla="*/ 1632585 h 1850707"/>
                  <a:gd name="connsiteX111" fmla="*/ 1280160 w 1849755"/>
                  <a:gd name="connsiteY111" fmla="*/ 1636395 h 1850707"/>
                  <a:gd name="connsiteX112" fmla="*/ 1292543 w 1849755"/>
                  <a:gd name="connsiteY112" fmla="*/ 1651635 h 1850707"/>
                  <a:gd name="connsiteX113" fmla="*/ 1296353 w 1849755"/>
                  <a:gd name="connsiteY113" fmla="*/ 1670685 h 1850707"/>
                  <a:gd name="connsiteX114" fmla="*/ 1280160 w 1849755"/>
                  <a:gd name="connsiteY114" fmla="*/ 1701165 h 1850707"/>
                  <a:gd name="connsiteX115" fmla="*/ 1263968 w 1849755"/>
                  <a:gd name="connsiteY115" fmla="*/ 1710690 h 1850707"/>
                  <a:gd name="connsiteX116" fmla="*/ 1224915 w 1849755"/>
                  <a:gd name="connsiteY116" fmla="*/ 1710690 h 1850707"/>
                  <a:gd name="connsiteX117" fmla="*/ 1212533 w 1849755"/>
                  <a:gd name="connsiteY117" fmla="*/ 1696403 h 1850707"/>
                  <a:gd name="connsiteX118" fmla="*/ 1212533 w 1849755"/>
                  <a:gd name="connsiteY118" fmla="*/ 1671638 h 1850707"/>
                  <a:gd name="connsiteX119" fmla="*/ 1222058 w 1849755"/>
                  <a:gd name="connsiteY119" fmla="*/ 1658303 h 1850707"/>
                  <a:gd name="connsiteX120" fmla="*/ 1191578 w 1849755"/>
                  <a:gd name="connsiteY120" fmla="*/ 1639253 h 1850707"/>
                  <a:gd name="connsiteX121" fmla="*/ 1199198 w 1849755"/>
                  <a:gd name="connsiteY121" fmla="*/ 1602105 h 1850707"/>
                  <a:gd name="connsiteX122" fmla="*/ 1217295 w 1849755"/>
                  <a:gd name="connsiteY122" fmla="*/ 1589723 h 1850707"/>
                  <a:gd name="connsiteX123" fmla="*/ 1245870 w 1849755"/>
                  <a:gd name="connsiteY123" fmla="*/ 1585913 h 1850707"/>
                  <a:gd name="connsiteX124" fmla="*/ 156210 w 1849755"/>
                  <a:gd name="connsiteY124" fmla="*/ 1192530 h 1850707"/>
                  <a:gd name="connsiteX125" fmla="*/ 139065 w 1849755"/>
                  <a:gd name="connsiteY125" fmla="*/ 1204912 h 1850707"/>
                  <a:gd name="connsiteX126" fmla="*/ 140018 w 1849755"/>
                  <a:gd name="connsiteY126" fmla="*/ 1225867 h 1850707"/>
                  <a:gd name="connsiteX127" fmla="*/ 142875 w 1849755"/>
                  <a:gd name="connsiteY127" fmla="*/ 1232535 h 1850707"/>
                  <a:gd name="connsiteX128" fmla="*/ 193358 w 1849755"/>
                  <a:gd name="connsiteY128" fmla="*/ 1213485 h 1850707"/>
                  <a:gd name="connsiteX129" fmla="*/ 192405 w 1849755"/>
                  <a:gd name="connsiteY129" fmla="*/ 1209675 h 1850707"/>
                  <a:gd name="connsiteX130" fmla="*/ 179070 w 1849755"/>
                  <a:gd name="connsiteY130" fmla="*/ 1192530 h 1850707"/>
                  <a:gd name="connsiteX131" fmla="*/ 156210 w 1849755"/>
                  <a:gd name="connsiteY131" fmla="*/ 1192530 h 1850707"/>
                  <a:gd name="connsiteX132" fmla="*/ 159068 w 1849755"/>
                  <a:gd name="connsiteY132" fmla="*/ 1161097 h 1850707"/>
                  <a:gd name="connsiteX133" fmla="*/ 174308 w 1849755"/>
                  <a:gd name="connsiteY133" fmla="*/ 1167765 h 1850707"/>
                  <a:gd name="connsiteX134" fmla="*/ 186690 w 1849755"/>
                  <a:gd name="connsiteY134" fmla="*/ 1182052 h 1850707"/>
                  <a:gd name="connsiteX135" fmla="*/ 196215 w 1849755"/>
                  <a:gd name="connsiteY135" fmla="*/ 1202055 h 1850707"/>
                  <a:gd name="connsiteX136" fmla="*/ 200025 w 1849755"/>
                  <a:gd name="connsiteY136" fmla="*/ 1211580 h 1850707"/>
                  <a:gd name="connsiteX137" fmla="*/ 232410 w 1849755"/>
                  <a:gd name="connsiteY137" fmla="*/ 1199197 h 1850707"/>
                  <a:gd name="connsiteX138" fmla="*/ 237173 w 1849755"/>
                  <a:gd name="connsiteY138" fmla="*/ 1196340 h 1850707"/>
                  <a:gd name="connsiteX139" fmla="*/ 239078 w 1849755"/>
                  <a:gd name="connsiteY139" fmla="*/ 1190625 h 1850707"/>
                  <a:gd name="connsiteX140" fmla="*/ 238125 w 1849755"/>
                  <a:gd name="connsiteY140" fmla="*/ 1184910 h 1850707"/>
                  <a:gd name="connsiteX141" fmla="*/ 237173 w 1849755"/>
                  <a:gd name="connsiteY141" fmla="*/ 1178242 h 1850707"/>
                  <a:gd name="connsiteX142" fmla="*/ 243840 w 1849755"/>
                  <a:gd name="connsiteY142" fmla="*/ 1175385 h 1850707"/>
                  <a:gd name="connsiteX143" fmla="*/ 267653 w 1849755"/>
                  <a:gd name="connsiteY143" fmla="*/ 1237297 h 1850707"/>
                  <a:gd name="connsiteX144" fmla="*/ 260985 w 1849755"/>
                  <a:gd name="connsiteY144" fmla="*/ 1239202 h 1850707"/>
                  <a:gd name="connsiteX145" fmla="*/ 258128 w 1849755"/>
                  <a:gd name="connsiteY145" fmla="*/ 1233487 h 1850707"/>
                  <a:gd name="connsiteX146" fmla="*/ 255270 w 1849755"/>
                  <a:gd name="connsiteY146" fmla="*/ 1228725 h 1850707"/>
                  <a:gd name="connsiteX147" fmla="*/ 250508 w 1849755"/>
                  <a:gd name="connsiteY147" fmla="*/ 1225867 h 1850707"/>
                  <a:gd name="connsiteX148" fmla="*/ 244793 w 1849755"/>
                  <a:gd name="connsiteY148" fmla="*/ 1226820 h 1850707"/>
                  <a:gd name="connsiteX149" fmla="*/ 164783 w 1849755"/>
                  <a:gd name="connsiteY149" fmla="*/ 1257300 h 1850707"/>
                  <a:gd name="connsiteX150" fmla="*/ 160020 w 1849755"/>
                  <a:gd name="connsiteY150" fmla="*/ 1260157 h 1850707"/>
                  <a:gd name="connsiteX151" fmla="*/ 158115 w 1849755"/>
                  <a:gd name="connsiteY151" fmla="*/ 1265872 h 1850707"/>
                  <a:gd name="connsiteX152" fmla="*/ 159068 w 1849755"/>
                  <a:gd name="connsiteY152" fmla="*/ 1272540 h 1850707"/>
                  <a:gd name="connsiteX153" fmla="*/ 160020 w 1849755"/>
                  <a:gd name="connsiteY153" fmla="*/ 1278255 h 1850707"/>
                  <a:gd name="connsiteX154" fmla="*/ 153353 w 1849755"/>
                  <a:gd name="connsiteY154" fmla="*/ 1281112 h 1850707"/>
                  <a:gd name="connsiteX155" fmla="*/ 129540 w 1849755"/>
                  <a:gd name="connsiteY155" fmla="*/ 1218247 h 1850707"/>
                  <a:gd name="connsiteX156" fmla="*/ 123825 w 1849755"/>
                  <a:gd name="connsiteY156" fmla="*/ 1183005 h 1850707"/>
                  <a:gd name="connsiteX157" fmla="*/ 140970 w 1849755"/>
                  <a:gd name="connsiteY157" fmla="*/ 1163002 h 1850707"/>
                  <a:gd name="connsiteX158" fmla="*/ 159068 w 1849755"/>
                  <a:gd name="connsiteY158" fmla="*/ 1161097 h 1850707"/>
                  <a:gd name="connsiteX159" fmla="*/ 1615440 w 1849755"/>
                  <a:gd name="connsiteY159" fmla="*/ 1152525 h 1850707"/>
                  <a:gd name="connsiteX160" fmla="*/ 1622107 w 1849755"/>
                  <a:gd name="connsiteY160" fmla="*/ 1154430 h 1850707"/>
                  <a:gd name="connsiteX161" fmla="*/ 1620202 w 1849755"/>
                  <a:gd name="connsiteY161" fmla="*/ 1161097 h 1850707"/>
                  <a:gd name="connsiteX162" fmla="*/ 1619250 w 1849755"/>
                  <a:gd name="connsiteY162" fmla="*/ 1167765 h 1850707"/>
                  <a:gd name="connsiteX163" fmla="*/ 1621155 w 1849755"/>
                  <a:gd name="connsiteY163" fmla="*/ 1173480 h 1850707"/>
                  <a:gd name="connsiteX164" fmla="*/ 1625917 w 1849755"/>
                  <a:gd name="connsiteY164" fmla="*/ 1176337 h 1850707"/>
                  <a:gd name="connsiteX165" fmla="*/ 1645920 w 1849755"/>
                  <a:gd name="connsiteY165" fmla="*/ 1183957 h 1850707"/>
                  <a:gd name="connsiteX166" fmla="*/ 1650682 w 1849755"/>
                  <a:gd name="connsiteY166" fmla="*/ 1185862 h 1850707"/>
                  <a:gd name="connsiteX167" fmla="*/ 1654492 w 1849755"/>
                  <a:gd name="connsiteY167" fmla="*/ 1186815 h 1850707"/>
                  <a:gd name="connsiteX168" fmla="*/ 1659255 w 1849755"/>
                  <a:gd name="connsiteY168" fmla="*/ 1186815 h 1850707"/>
                  <a:gd name="connsiteX169" fmla="*/ 1666875 w 1849755"/>
                  <a:gd name="connsiteY169" fmla="*/ 1185862 h 1850707"/>
                  <a:gd name="connsiteX170" fmla="*/ 1691640 w 1849755"/>
                  <a:gd name="connsiteY170" fmla="*/ 1182052 h 1850707"/>
                  <a:gd name="connsiteX171" fmla="*/ 1714500 w 1849755"/>
                  <a:gd name="connsiteY171" fmla="*/ 1178242 h 1850707"/>
                  <a:gd name="connsiteX172" fmla="*/ 1724025 w 1849755"/>
                  <a:gd name="connsiteY172" fmla="*/ 1175385 h 1850707"/>
                  <a:gd name="connsiteX173" fmla="*/ 1730692 w 1849755"/>
                  <a:gd name="connsiteY173" fmla="*/ 1171575 h 1850707"/>
                  <a:gd name="connsiteX174" fmla="*/ 1734502 w 1849755"/>
                  <a:gd name="connsiteY174" fmla="*/ 1166812 h 1850707"/>
                  <a:gd name="connsiteX175" fmla="*/ 1737360 w 1849755"/>
                  <a:gd name="connsiteY175" fmla="*/ 1162050 h 1850707"/>
                  <a:gd name="connsiteX176" fmla="*/ 1744027 w 1849755"/>
                  <a:gd name="connsiteY176" fmla="*/ 1164907 h 1850707"/>
                  <a:gd name="connsiteX177" fmla="*/ 1719262 w 1849755"/>
                  <a:gd name="connsiteY177" fmla="*/ 1229677 h 1850707"/>
                  <a:gd name="connsiteX178" fmla="*/ 1712595 w 1849755"/>
                  <a:gd name="connsiteY178" fmla="*/ 1226820 h 1850707"/>
                  <a:gd name="connsiteX179" fmla="*/ 1716405 w 1849755"/>
                  <a:gd name="connsiteY179" fmla="*/ 1214437 h 1850707"/>
                  <a:gd name="connsiteX180" fmla="*/ 1714500 w 1849755"/>
                  <a:gd name="connsiteY180" fmla="*/ 1210627 h 1850707"/>
                  <a:gd name="connsiteX181" fmla="*/ 1710690 w 1849755"/>
                  <a:gd name="connsiteY181" fmla="*/ 1210627 h 1850707"/>
                  <a:gd name="connsiteX182" fmla="*/ 1701165 w 1849755"/>
                  <a:gd name="connsiteY182" fmla="*/ 1211580 h 1850707"/>
                  <a:gd name="connsiteX183" fmla="*/ 1684020 w 1849755"/>
                  <a:gd name="connsiteY183" fmla="*/ 1214437 h 1850707"/>
                  <a:gd name="connsiteX184" fmla="*/ 1657350 w 1849755"/>
                  <a:gd name="connsiteY184" fmla="*/ 1219200 h 1850707"/>
                  <a:gd name="connsiteX185" fmla="*/ 1683067 w 1849755"/>
                  <a:gd name="connsiteY185" fmla="*/ 1253490 h 1850707"/>
                  <a:gd name="connsiteX186" fmla="*/ 1692592 w 1849755"/>
                  <a:gd name="connsiteY186" fmla="*/ 1263967 h 1850707"/>
                  <a:gd name="connsiteX187" fmla="*/ 1698307 w 1849755"/>
                  <a:gd name="connsiteY187" fmla="*/ 1262062 h 1850707"/>
                  <a:gd name="connsiteX188" fmla="*/ 1704022 w 1849755"/>
                  <a:gd name="connsiteY188" fmla="*/ 1251585 h 1850707"/>
                  <a:gd name="connsiteX189" fmla="*/ 1710690 w 1849755"/>
                  <a:gd name="connsiteY189" fmla="*/ 1253490 h 1850707"/>
                  <a:gd name="connsiteX190" fmla="*/ 1694497 w 1849755"/>
                  <a:gd name="connsiteY190" fmla="*/ 1295400 h 1850707"/>
                  <a:gd name="connsiteX191" fmla="*/ 1686877 w 1849755"/>
                  <a:gd name="connsiteY191" fmla="*/ 1292542 h 1850707"/>
                  <a:gd name="connsiteX192" fmla="*/ 1687830 w 1849755"/>
                  <a:gd name="connsiteY192" fmla="*/ 1286827 h 1850707"/>
                  <a:gd name="connsiteX193" fmla="*/ 1687830 w 1849755"/>
                  <a:gd name="connsiteY193" fmla="*/ 1281112 h 1850707"/>
                  <a:gd name="connsiteX194" fmla="*/ 1684972 w 1849755"/>
                  <a:gd name="connsiteY194" fmla="*/ 1273492 h 1850707"/>
                  <a:gd name="connsiteX195" fmla="*/ 1680210 w 1849755"/>
                  <a:gd name="connsiteY195" fmla="*/ 1265872 h 1850707"/>
                  <a:gd name="connsiteX196" fmla="*/ 1667827 w 1849755"/>
                  <a:gd name="connsiteY196" fmla="*/ 1248727 h 1850707"/>
                  <a:gd name="connsiteX197" fmla="*/ 1652587 w 1849755"/>
                  <a:gd name="connsiteY197" fmla="*/ 1228725 h 1850707"/>
                  <a:gd name="connsiteX198" fmla="*/ 1644015 w 1849755"/>
                  <a:gd name="connsiteY198" fmla="*/ 1219200 h 1850707"/>
                  <a:gd name="connsiteX199" fmla="*/ 1631632 w 1849755"/>
                  <a:gd name="connsiteY199" fmla="*/ 1213485 h 1850707"/>
                  <a:gd name="connsiteX200" fmla="*/ 1615440 w 1849755"/>
                  <a:gd name="connsiteY200" fmla="*/ 1206817 h 1850707"/>
                  <a:gd name="connsiteX201" fmla="*/ 1609725 w 1849755"/>
                  <a:gd name="connsiteY201" fmla="*/ 1205865 h 1850707"/>
                  <a:gd name="connsiteX202" fmla="*/ 1604962 w 1849755"/>
                  <a:gd name="connsiteY202" fmla="*/ 1208722 h 1850707"/>
                  <a:gd name="connsiteX203" fmla="*/ 1601152 w 1849755"/>
                  <a:gd name="connsiteY203" fmla="*/ 1213485 h 1850707"/>
                  <a:gd name="connsiteX204" fmla="*/ 1597342 w 1849755"/>
                  <a:gd name="connsiteY204" fmla="*/ 1219200 h 1850707"/>
                  <a:gd name="connsiteX205" fmla="*/ 1590675 w 1849755"/>
                  <a:gd name="connsiteY205" fmla="*/ 1216342 h 1850707"/>
                  <a:gd name="connsiteX206" fmla="*/ 1739265 w 1849755"/>
                  <a:gd name="connsiteY206" fmla="*/ 964883 h 1850707"/>
                  <a:gd name="connsiteX207" fmla="*/ 1773555 w 1849755"/>
                  <a:gd name="connsiteY207" fmla="*/ 968693 h 1850707"/>
                  <a:gd name="connsiteX208" fmla="*/ 1759267 w 1849755"/>
                  <a:gd name="connsiteY208" fmla="*/ 1085850 h 1850707"/>
                  <a:gd name="connsiteX209" fmla="*/ 1726882 w 1849755"/>
                  <a:gd name="connsiteY209" fmla="*/ 1081088 h 1850707"/>
                  <a:gd name="connsiteX210" fmla="*/ 1727835 w 1849755"/>
                  <a:gd name="connsiteY210" fmla="*/ 1074420 h 1850707"/>
                  <a:gd name="connsiteX211" fmla="*/ 1744980 w 1849755"/>
                  <a:gd name="connsiteY211" fmla="*/ 1067753 h 1850707"/>
                  <a:gd name="connsiteX212" fmla="*/ 1755457 w 1849755"/>
                  <a:gd name="connsiteY212" fmla="*/ 1058228 h 1850707"/>
                  <a:gd name="connsiteX213" fmla="*/ 1756410 w 1849755"/>
                  <a:gd name="connsiteY213" fmla="*/ 1051560 h 1850707"/>
                  <a:gd name="connsiteX214" fmla="*/ 1757362 w 1849755"/>
                  <a:gd name="connsiteY214" fmla="*/ 1044893 h 1850707"/>
                  <a:gd name="connsiteX215" fmla="*/ 1757362 w 1849755"/>
                  <a:gd name="connsiteY215" fmla="*/ 1041083 h 1850707"/>
                  <a:gd name="connsiteX216" fmla="*/ 1662112 w 1849755"/>
                  <a:gd name="connsiteY216" fmla="*/ 1029653 h 1850707"/>
                  <a:gd name="connsiteX217" fmla="*/ 1656397 w 1849755"/>
                  <a:gd name="connsiteY217" fmla="*/ 1030605 h 1850707"/>
                  <a:gd name="connsiteX218" fmla="*/ 1652587 w 1849755"/>
                  <a:gd name="connsiteY218" fmla="*/ 1034415 h 1850707"/>
                  <a:gd name="connsiteX219" fmla="*/ 1650682 w 1849755"/>
                  <a:gd name="connsiteY219" fmla="*/ 1040130 h 1850707"/>
                  <a:gd name="connsiteX220" fmla="*/ 1648777 w 1849755"/>
                  <a:gd name="connsiteY220" fmla="*/ 1046798 h 1850707"/>
                  <a:gd name="connsiteX221" fmla="*/ 1642110 w 1849755"/>
                  <a:gd name="connsiteY221" fmla="*/ 1045845 h 1850707"/>
                  <a:gd name="connsiteX222" fmla="*/ 1649730 w 1849755"/>
                  <a:gd name="connsiteY222" fmla="*/ 978218 h 1850707"/>
                  <a:gd name="connsiteX223" fmla="*/ 1656397 w 1849755"/>
                  <a:gd name="connsiteY223" fmla="*/ 979170 h 1850707"/>
                  <a:gd name="connsiteX224" fmla="*/ 1656397 w 1849755"/>
                  <a:gd name="connsiteY224" fmla="*/ 985838 h 1850707"/>
                  <a:gd name="connsiteX225" fmla="*/ 1656397 w 1849755"/>
                  <a:gd name="connsiteY225" fmla="*/ 992505 h 1850707"/>
                  <a:gd name="connsiteX226" fmla="*/ 1659255 w 1849755"/>
                  <a:gd name="connsiteY226" fmla="*/ 997268 h 1850707"/>
                  <a:gd name="connsiteX227" fmla="*/ 1664970 w 1849755"/>
                  <a:gd name="connsiteY227" fmla="*/ 999173 h 1850707"/>
                  <a:gd name="connsiteX228" fmla="*/ 1761172 w 1849755"/>
                  <a:gd name="connsiteY228" fmla="*/ 1010603 h 1850707"/>
                  <a:gd name="connsiteX229" fmla="*/ 1761172 w 1849755"/>
                  <a:gd name="connsiteY229" fmla="*/ 1006793 h 1850707"/>
                  <a:gd name="connsiteX230" fmla="*/ 1762125 w 1849755"/>
                  <a:gd name="connsiteY230" fmla="*/ 1000125 h 1850707"/>
                  <a:gd name="connsiteX231" fmla="*/ 1762125 w 1849755"/>
                  <a:gd name="connsiteY231" fmla="*/ 993458 h 1850707"/>
                  <a:gd name="connsiteX232" fmla="*/ 1753552 w 1849755"/>
                  <a:gd name="connsiteY232" fmla="*/ 982028 h 1850707"/>
                  <a:gd name="connsiteX233" fmla="*/ 1738312 w 1849755"/>
                  <a:gd name="connsiteY233" fmla="*/ 971550 h 1850707"/>
                  <a:gd name="connsiteX234" fmla="*/ 199073 w 1849755"/>
                  <a:gd name="connsiteY234" fmla="*/ 952500 h 1850707"/>
                  <a:gd name="connsiteX235" fmla="*/ 212408 w 1849755"/>
                  <a:gd name="connsiteY235" fmla="*/ 1065847 h 1850707"/>
                  <a:gd name="connsiteX236" fmla="*/ 205740 w 1849755"/>
                  <a:gd name="connsiteY236" fmla="*/ 1066800 h 1850707"/>
                  <a:gd name="connsiteX237" fmla="*/ 203835 w 1849755"/>
                  <a:gd name="connsiteY237" fmla="*/ 1060132 h 1850707"/>
                  <a:gd name="connsiteX238" fmla="*/ 201930 w 1849755"/>
                  <a:gd name="connsiteY238" fmla="*/ 1054417 h 1850707"/>
                  <a:gd name="connsiteX239" fmla="*/ 198120 w 1849755"/>
                  <a:gd name="connsiteY239" fmla="*/ 1050607 h 1850707"/>
                  <a:gd name="connsiteX240" fmla="*/ 192405 w 1849755"/>
                  <a:gd name="connsiteY240" fmla="*/ 1050607 h 1850707"/>
                  <a:gd name="connsiteX241" fmla="*/ 106680 w 1849755"/>
                  <a:gd name="connsiteY241" fmla="*/ 1060132 h 1850707"/>
                  <a:gd name="connsiteX242" fmla="*/ 101918 w 1849755"/>
                  <a:gd name="connsiteY242" fmla="*/ 1062037 h 1850707"/>
                  <a:gd name="connsiteX243" fmla="*/ 99060 w 1849755"/>
                  <a:gd name="connsiteY243" fmla="*/ 1066800 h 1850707"/>
                  <a:gd name="connsiteX244" fmla="*/ 98108 w 1849755"/>
                  <a:gd name="connsiteY244" fmla="*/ 1073467 h 1850707"/>
                  <a:gd name="connsiteX245" fmla="*/ 98108 w 1849755"/>
                  <a:gd name="connsiteY245" fmla="*/ 1080135 h 1850707"/>
                  <a:gd name="connsiteX246" fmla="*/ 91440 w 1849755"/>
                  <a:gd name="connsiteY246" fmla="*/ 1081087 h 1850707"/>
                  <a:gd name="connsiteX247" fmla="*/ 79058 w 1849755"/>
                  <a:gd name="connsiteY247" fmla="*/ 973455 h 1850707"/>
                  <a:gd name="connsiteX248" fmla="*/ 108585 w 1849755"/>
                  <a:gd name="connsiteY248" fmla="*/ 971550 h 1850707"/>
                  <a:gd name="connsiteX249" fmla="*/ 109538 w 1849755"/>
                  <a:gd name="connsiteY249" fmla="*/ 978217 h 1850707"/>
                  <a:gd name="connsiteX250" fmla="*/ 96203 w 1849755"/>
                  <a:gd name="connsiteY250" fmla="*/ 988695 h 1850707"/>
                  <a:gd name="connsiteX251" fmla="*/ 89535 w 1849755"/>
                  <a:gd name="connsiteY251" fmla="*/ 1002030 h 1850707"/>
                  <a:gd name="connsiteX252" fmla="*/ 89535 w 1849755"/>
                  <a:gd name="connsiteY252" fmla="*/ 1008697 h 1850707"/>
                  <a:gd name="connsiteX253" fmla="*/ 90488 w 1849755"/>
                  <a:gd name="connsiteY253" fmla="*/ 1016317 h 1850707"/>
                  <a:gd name="connsiteX254" fmla="*/ 92393 w 1849755"/>
                  <a:gd name="connsiteY254" fmla="*/ 1033462 h 1850707"/>
                  <a:gd name="connsiteX255" fmla="*/ 139065 w 1849755"/>
                  <a:gd name="connsiteY255" fmla="*/ 1027747 h 1850707"/>
                  <a:gd name="connsiteX256" fmla="*/ 137160 w 1849755"/>
                  <a:gd name="connsiteY256" fmla="*/ 1015365 h 1850707"/>
                  <a:gd name="connsiteX257" fmla="*/ 135255 w 1849755"/>
                  <a:gd name="connsiteY257" fmla="*/ 1006792 h 1850707"/>
                  <a:gd name="connsiteX258" fmla="*/ 130493 w 1849755"/>
                  <a:gd name="connsiteY258" fmla="*/ 1000125 h 1850707"/>
                  <a:gd name="connsiteX259" fmla="*/ 122873 w 1849755"/>
                  <a:gd name="connsiteY259" fmla="*/ 997267 h 1850707"/>
                  <a:gd name="connsiteX260" fmla="*/ 114300 w 1849755"/>
                  <a:gd name="connsiteY260" fmla="*/ 995362 h 1850707"/>
                  <a:gd name="connsiteX261" fmla="*/ 113348 w 1849755"/>
                  <a:gd name="connsiteY261" fmla="*/ 988695 h 1850707"/>
                  <a:gd name="connsiteX262" fmla="*/ 163830 w 1849755"/>
                  <a:gd name="connsiteY262" fmla="*/ 982980 h 1850707"/>
                  <a:gd name="connsiteX263" fmla="*/ 164783 w 1849755"/>
                  <a:gd name="connsiteY263" fmla="*/ 989647 h 1850707"/>
                  <a:gd name="connsiteX264" fmla="*/ 156210 w 1849755"/>
                  <a:gd name="connsiteY264" fmla="*/ 993457 h 1850707"/>
                  <a:gd name="connsiteX265" fmla="*/ 149543 w 1849755"/>
                  <a:gd name="connsiteY265" fmla="*/ 998220 h 1850707"/>
                  <a:gd name="connsiteX266" fmla="*/ 145733 w 1849755"/>
                  <a:gd name="connsiteY266" fmla="*/ 1004887 h 1850707"/>
                  <a:gd name="connsiteX267" fmla="*/ 145733 w 1849755"/>
                  <a:gd name="connsiteY267" fmla="*/ 1013460 h 1850707"/>
                  <a:gd name="connsiteX268" fmla="*/ 146685 w 1849755"/>
                  <a:gd name="connsiteY268" fmla="*/ 1025842 h 1850707"/>
                  <a:gd name="connsiteX269" fmla="*/ 181928 w 1849755"/>
                  <a:gd name="connsiteY269" fmla="*/ 1022032 h 1850707"/>
                  <a:gd name="connsiteX270" fmla="*/ 190500 w 1849755"/>
                  <a:gd name="connsiteY270" fmla="*/ 1020127 h 1850707"/>
                  <a:gd name="connsiteX271" fmla="*/ 195263 w 1849755"/>
                  <a:gd name="connsiteY271" fmla="*/ 1016317 h 1850707"/>
                  <a:gd name="connsiteX272" fmla="*/ 196215 w 1849755"/>
                  <a:gd name="connsiteY272" fmla="*/ 1010602 h 1850707"/>
                  <a:gd name="connsiteX273" fmla="*/ 195263 w 1849755"/>
                  <a:gd name="connsiteY273" fmla="*/ 1000125 h 1850707"/>
                  <a:gd name="connsiteX274" fmla="*/ 194310 w 1849755"/>
                  <a:gd name="connsiteY274" fmla="*/ 992505 h 1850707"/>
                  <a:gd name="connsiteX275" fmla="*/ 193358 w 1849755"/>
                  <a:gd name="connsiteY275" fmla="*/ 984885 h 1850707"/>
                  <a:gd name="connsiteX276" fmla="*/ 191453 w 1849755"/>
                  <a:gd name="connsiteY276" fmla="*/ 978217 h 1850707"/>
                  <a:gd name="connsiteX277" fmla="*/ 188595 w 1849755"/>
                  <a:gd name="connsiteY277" fmla="*/ 973455 h 1850707"/>
                  <a:gd name="connsiteX278" fmla="*/ 175260 w 1849755"/>
                  <a:gd name="connsiteY278" fmla="*/ 965835 h 1850707"/>
                  <a:gd name="connsiteX279" fmla="*/ 161925 w 1849755"/>
                  <a:gd name="connsiteY279" fmla="*/ 961072 h 1850707"/>
                  <a:gd name="connsiteX280" fmla="*/ 160973 w 1849755"/>
                  <a:gd name="connsiteY280" fmla="*/ 954405 h 1850707"/>
                  <a:gd name="connsiteX281" fmla="*/ 925830 w 1849755"/>
                  <a:gd name="connsiteY281" fmla="*/ 826770 h 1850707"/>
                  <a:gd name="connsiteX282" fmla="*/ 876300 w 1849755"/>
                  <a:gd name="connsiteY282" fmla="*/ 876300 h 1850707"/>
                  <a:gd name="connsiteX283" fmla="*/ 876300 w 1849755"/>
                  <a:gd name="connsiteY283" fmla="*/ 905828 h 1850707"/>
                  <a:gd name="connsiteX284" fmla="*/ 801053 w 1849755"/>
                  <a:gd name="connsiteY284" fmla="*/ 929640 h 1850707"/>
                  <a:gd name="connsiteX285" fmla="*/ 693420 w 1849755"/>
                  <a:gd name="connsiteY285" fmla="*/ 1003935 h 1850707"/>
                  <a:gd name="connsiteX286" fmla="*/ 604838 w 1849755"/>
                  <a:gd name="connsiteY286" fmla="*/ 1112520 h 1850707"/>
                  <a:gd name="connsiteX287" fmla="*/ 534353 w 1849755"/>
                  <a:gd name="connsiteY287" fmla="*/ 1245870 h 1850707"/>
                  <a:gd name="connsiteX288" fmla="*/ 559118 w 1849755"/>
                  <a:gd name="connsiteY288" fmla="*/ 1308735 h 1850707"/>
                  <a:gd name="connsiteX289" fmla="*/ 621983 w 1849755"/>
                  <a:gd name="connsiteY289" fmla="*/ 1283018 h 1850707"/>
                  <a:gd name="connsiteX290" fmla="*/ 759143 w 1849755"/>
                  <a:gd name="connsiteY290" fmla="*/ 1072515 h 1850707"/>
                  <a:gd name="connsiteX291" fmla="*/ 875348 w 1849755"/>
                  <a:gd name="connsiteY291" fmla="*/ 1002983 h 1850707"/>
                  <a:gd name="connsiteX292" fmla="*/ 875348 w 1849755"/>
                  <a:gd name="connsiteY292" fmla="*/ 1081088 h 1850707"/>
                  <a:gd name="connsiteX293" fmla="*/ 846773 w 1849755"/>
                  <a:gd name="connsiteY293" fmla="*/ 1123950 h 1850707"/>
                  <a:gd name="connsiteX294" fmla="*/ 834390 w 1849755"/>
                  <a:gd name="connsiteY294" fmla="*/ 1131570 h 1850707"/>
                  <a:gd name="connsiteX295" fmla="*/ 775335 w 1849755"/>
                  <a:gd name="connsiteY295" fmla="*/ 1187768 h 1850707"/>
                  <a:gd name="connsiteX296" fmla="*/ 697230 w 1849755"/>
                  <a:gd name="connsiteY296" fmla="*/ 1363980 h 1850707"/>
                  <a:gd name="connsiteX297" fmla="*/ 734378 w 1849755"/>
                  <a:gd name="connsiteY297" fmla="*/ 1421130 h 1850707"/>
                  <a:gd name="connsiteX298" fmla="*/ 791528 w 1849755"/>
                  <a:gd name="connsiteY298" fmla="*/ 1383983 h 1850707"/>
                  <a:gd name="connsiteX299" fmla="*/ 851535 w 1849755"/>
                  <a:gd name="connsiteY299" fmla="*/ 1246823 h 1850707"/>
                  <a:gd name="connsiteX300" fmla="*/ 925830 w 1849755"/>
                  <a:gd name="connsiteY300" fmla="*/ 1199198 h 1850707"/>
                  <a:gd name="connsiteX301" fmla="*/ 1000125 w 1849755"/>
                  <a:gd name="connsiteY301" fmla="*/ 1246823 h 1850707"/>
                  <a:gd name="connsiteX302" fmla="*/ 1060133 w 1849755"/>
                  <a:gd name="connsiteY302" fmla="*/ 1383983 h 1850707"/>
                  <a:gd name="connsiteX303" fmla="*/ 1117283 w 1849755"/>
                  <a:gd name="connsiteY303" fmla="*/ 1421130 h 1850707"/>
                  <a:gd name="connsiteX304" fmla="*/ 1154430 w 1849755"/>
                  <a:gd name="connsiteY304" fmla="*/ 1363980 h 1850707"/>
                  <a:gd name="connsiteX305" fmla="*/ 1076325 w 1849755"/>
                  <a:gd name="connsiteY305" fmla="*/ 1187768 h 1850707"/>
                  <a:gd name="connsiteX306" fmla="*/ 1017270 w 1849755"/>
                  <a:gd name="connsiteY306" fmla="*/ 1131570 h 1850707"/>
                  <a:gd name="connsiteX307" fmla="*/ 1004888 w 1849755"/>
                  <a:gd name="connsiteY307" fmla="*/ 1123950 h 1850707"/>
                  <a:gd name="connsiteX308" fmla="*/ 976313 w 1849755"/>
                  <a:gd name="connsiteY308" fmla="*/ 1081088 h 1850707"/>
                  <a:gd name="connsiteX309" fmla="*/ 976313 w 1849755"/>
                  <a:gd name="connsiteY309" fmla="*/ 1002983 h 1850707"/>
                  <a:gd name="connsiteX310" fmla="*/ 1092518 w 1849755"/>
                  <a:gd name="connsiteY310" fmla="*/ 1072515 h 1850707"/>
                  <a:gd name="connsiteX311" fmla="*/ 1229678 w 1849755"/>
                  <a:gd name="connsiteY311" fmla="*/ 1283018 h 1850707"/>
                  <a:gd name="connsiteX312" fmla="*/ 1292543 w 1849755"/>
                  <a:gd name="connsiteY312" fmla="*/ 1308735 h 1850707"/>
                  <a:gd name="connsiteX313" fmla="*/ 1317308 w 1849755"/>
                  <a:gd name="connsiteY313" fmla="*/ 1245870 h 1850707"/>
                  <a:gd name="connsiteX314" fmla="*/ 1246823 w 1849755"/>
                  <a:gd name="connsiteY314" fmla="*/ 1112520 h 1850707"/>
                  <a:gd name="connsiteX315" fmla="*/ 1158240 w 1849755"/>
                  <a:gd name="connsiteY315" fmla="*/ 1003935 h 1850707"/>
                  <a:gd name="connsiteX316" fmla="*/ 1050608 w 1849755"/>
                  <a:gd name="connsiteY316" fmla="*/ 929640 h 1850707"/>
                  <a:gd name="connsiteX317" fmla="*/ 975360 w 1849755"/>
                  <a:gd name="connsiteY317" fmla="*/ 905828 h 1850707"/>
                  <a:gd name="connsiteX318" fmla="*/ 975360 w 1849755"/>
                  <a:gd name="connsiteY318" fmla="*/ 876300 h 1850707"/>
                  <a:gd name="connsiteX319" fmla="*/ 925830 w 1849755"/>
                  <a:gd name="connsiteY319" fmla="*/ 826770 h 1850707"/>
                  <a:gd name="connsiteX320" fmla="*/ 1765935 w 1849755"/>
                  <a:gd name="connsiteY320" fmla="*/ 802958 h 1850707"/>
                  <a:gd name="connsiteX321" fmla="*/ 1772603 w 1849755"/>
                  <a:gd name="connsiteY321" fmla="*/ 870585 h 1850707"/>
                  <a:gd name="connsiteX322" fmla="*/ 1765935 w 1849755"/>
                  <a:gd name="connsiteY322" fmla="*/ 871538 h 1850707"/>
                  <a:gd name="connsiteX323" fmla="*/ 1764983 w 1849755"/>
                  <a:gd name="connsiteY323" fmla="*/ 864870 h 1850707"/>
                  <a:gd name="connsiteX324" fmla="*/ 1763078 w 1849755"/>
                  <a:gd name="connsiteY324" fmla="*/ 858203 h 1850707"/>
                  <a:gd name="connsiteX325" fmla="*/ 1759268 w 1849755"/>
                  <a:gd name="connsiteY325" fmla="*/ 854393 h 1850707"/>
                  <a:gd name="connsiteX326" fmla="*/ 1753553 w 1849755"/>
                  <a:gd name="connsiteY326" fmla="*/ 853440 h 1850707"/>
                  <a:gd name="connsiteX327" fmla="*/ 1667828 w 1849755"/>
                  <a:gd name="connsiteY327" fmla="*/ 862013 h 1850707"/>
                  <a:gd name="connsiteX328" fmla="*/ 1662113 w 1849755"/>
                  <a:gd name="connsiteY328" fmla="*/ 863918 h 1850707"/>
                  <a:gd name="connsiteX329" fmla="*/ 1659255 w 1849755"/>
                  <a:gd name="connsiteY329" fmla="*/ 868680 h 1850707"/>
                  <a:gd name="connsiteX330" fmla="*/ 1658303 w 1849755"/>
                  <a:gd name="connsiteY330" fmla="*/ 874395 h 1850707"/>
                  <a:gd name="connsiteX331" fmla="*/ 1658303 w 1849755"/>
                  <a:gd name="connsiteY331" fmla="*/ 881063 h 1850707"/>
                  <a:gd name="connsiteX332" fmla="*/ 1651635 w 1849755"/>
                  <a:gd name="connsiteY332" fmla="*/ 883920 h 1850707"/>
                  <a:gd name="connsiteX333" fmla="*/ 1644968 w 1849755"/>
                  <a:gd name="connsiteY333" fmla="*/ 816293 h 1850707"/>
                  <a:gd name="connsiteX334" fmla="*/ 1651635 w 1849755"/>
                  <a:gd name="connsiteY334" fmla="*/ 815340 h 1850707"/>
                  <a:gd name="connsiteX335" fmla="*/ 1652588 w 1849755"/>
                  <a:gd name="connsiteY335" fmla="*/ 822008 h 1850707"/>
                  <a:gd name="connsiteX336" fmla="*/ 1654493 w 1849755"/>
                  <a:gd name="connsiteY336" fmla="*/ 827723 h 1850707"/>
                  <a:gd name="connsiteX337" fmla="*/ 1658303 w 1849755"/>
                  <a:gd name="connsiteY337" fmla="*/ 831533 h 1850707"/>
                  <a:gd name="connsiteX338" fmla="*/ 1664018 w 1849755"/>
                  <a:gd name="connsiteY338" fmla="*/ 832485 h 1850707"/>
                  <a:gd name="connsiteX339" fmla="*/ 1749743 w 1849755"/>
                  <a:gd name="connsiteY339" fmla="*/ 823913 h 1850707"/>
                  <a:gd name="connsiteX340" fmla="*/ 1754505 w 1849755"/>
                  <a:gd name="connsiteY340" fmla="*/ 822008 h 1850707"/>
                  <a:gd name="connsiteX341" fmla="*/ 1757363 w 1849755"/>
                  <a:gd name="connsiteY341" fmla="*/ 817245 h 1850707"/>
                  <a:gd name="connsiteX342" fmla="*/ 1758315 w 1849755"/>
                  <a:gd name="connsiteY342" fmla="*/ 810578 h 1850707"/>
                  <a:gd name="connsiteX343" fmla="*/ 1759268 w 1849755"/>
                  <a:gd name="connsiteY343" fmla="*/ 803910 h 1850707"/>
                  <a:gd name="connsiteX344" fmla="*/ 94297 w 1849755"/>
                  <a:gd name="connsiteY344" fmla="*/ 735330 h 1850707"/>
                  <a:gd name="connsiteX345" fmla="*/ 100965 w 1849755"/>
                  <a:gd name="connsiteY345" fmla="*/ 736282 h 1850707"/>
                  <a:gd name="connsiteX346" fmla="*/ 101917 w 1849755"/>
                  <a:gd name="connsiteY346" fmla="*/ 752475 h 1850707"/>
                  <a:gd name="connsiteX347" fmla="*/ 108585 w 1849755"/>
                  <a:gd name="connsiteY347" fmla="*/ 766762 h 1850707"/>
                  <a:gd name="connsiteX348" fmla="*/ 120967 w 1849755"/>
                  <a:gd name="connsiteY348" fmla="*/ 783907 h 1850707"/>
                  <a:gd name="connsiteX349" fmla="*/ 134302 w 1849755"/>
                  <a:gd name="connsiteY349" fmla="*/ 801052 h 1850707"/>
                  <a:gd name="connsiteX350" fmla="*/ 161925 w 1849755"/>
                  <a:gd name="connsiteY350" fmla="*/ 784860 h 1850707"/>
                  <a:gd name="connsiteX351" fmla="*/ 193357 w 1849755"/>
                  <a:gd name="connsiteY351" fmla="*/ 765810 h 1850707"/>
                  <a:gd name="connsiteX352" fmla="*/ 200977 w 1849755"/>
                  <a:gd name="connsiteY352" fmla="*/ 760095 h 1850707"/>
                  <a:gd name="connsiteX353" fmla="*/ 207645 w 1849755"/>
                  <a:gd name="connsiteY353" fmla="*/ 752475 h 1850707"/>
                  <a:gd name="connsiteX354" fmla="*/ 209550 w 1849755"/>
                  <a:gd name="connsiteY354" fmla="*/ 747712 h 1850707"/>
                  <a:gd name="connsiteX355" fmla="*/ 210502 w 1849755"/>
                  <a:gd name="connsiteY355" fmla="*/ 742950 h 1850707"/>
                  <a:gd name="connsiteX356" fmla="*/ 218122 w 1849755"/>
                  <a:gd name="connsiteY356" fmla="*/ 745807 h 1850707"/>
                  <a:gd name="connsiteX357" fmla="*/ 211455 w 1849755"/>
                  <a:gd name="connsiteY357" fmla="*/ 793432 h 1850707"/>
                  <a:gd name="connsiteX358" fmla="*/ 180975 w 1849755"/>
                  <a:gd name="connsiteY358" fmla="*/ 808672 h 1850707"/>
                  <a:gd name="connsiteX359" fmla="*/ 149542 w 1849755"/>
                  <a:gd name="connsiteY359" fmla="*/ 826770 h 1850707"/>
                  <a:gd name="connsiteX360" fmla="*/ 148590 w 1849755"/>
                  <a:gd name="connsiteY360" fmla="*/ 831532 h 1850707"/>
                  <a:gd name="connsiteX361" fmla="*/ 186690 w 1849755"/>
                  <a:gd name="connsiteY361" fmla="*/ 837247 h 1850707"/>
                  <a:gd name="connsiteX362" fmla="*/ 192405 w 1849755"/>
                  <a:gd name="connsiteY362" fmla="*/ 837247 h 1850707"/>
                  <a:gd name="connsiteX363" fmla="*/ 196215 w 1849755"/>
                  <a:gd name="connsiteY363" fmla="*/ 833437 h 1850707"/>
                  <a:gd name="connsiteX364" fmla="*/ 198120 w 1849755"/>
                  <a:gd name="connsiteY364" fmla="*/ 829627 h 1850707"/>
                  <a:gd name="connsiteX365" fmla="*/ 200025 w 1849755"/>
                  <a:gd name="connsiteY365" fmla="*/ 823912 h 1850707"/>
                  <a:gd name="connsiteX366" fmla="*/ 206692 w 1849755"/>
                  <a:gd name="connsiteY366" fmla="*/ 824865 h 1850707"/>
                  <a:gd name="connsiteX367" fmla="*/ 197167 w 1849755"/>
                  <a:gd name="connsiteY367" fmla="*/ 888682 h 1850707"/>
                  <a:gd name="connsiteX368" fmla="*/ 190500 w 1849755"/>
                  <a:gd name="connsiteY368" fmla="*/ 886777 h 1850707"/>
                  <a:gd name="connsiteX369" fmla="*/ 190500 w 1849755"/>
                  <a:gd name="connsiteY369" fmla="*/ 880110 h 1850707"/>
                  <a:gd name="connsiteX370" fmla="*/ 190500 w 1849755"/>
                  <a:gd name="connsiteY370" fmla="*/ 874395 h 1850707"/>
                  <a:gd name="connsiteX371" fmla="*/ 187642 w 1849755"/>
                  <a:gd name="connsiteY371" fmla="*/ 869632 h 1850707"/>
                  <a:gd name="connsiteX372" fmla="*/ 182880 w 1849755"/>
                  <a:gd name="connsiteY372" fmla="*/ 867727 h 1850707"/>
                  <a:gd name="connsiteX373" fmla="*/ 97155 w 1849755"/>
                  <a:gd name="connsiteY373" fmla="*/ 855345 h 1850707"/>
                  <a:gd name="connsiteX374" fmla="*/ 92392 w 1849755"/>
                  <a:gd name="connsiteY374" fmla="*/ 855345 h 1850707"/>
                  <a:gd name="connsiteX375" fmla="*/ 88582 w 1849755"/>
                  <a:gd name="connsiteY375" fmla="*/ 859155 h 1850707"/>
                  <a:gd name="connsiteX376" fmla="*/ 85725 w 1849755"/>
                  <a:gd name="connsiteY376" fmla="*/ 864870 h 1850707"/>
                  <a:gd name="connsiteX377" fmla="*/ 83820 w 1849755"/>
                  <a:gd name="connsiteY377" fmla="*/ 870585 h 1850707"/>
                  <a:gd name="connsiteX378" fmla="*/ 76200 w 1849755"/>
                  <a:gd name="connsiteY378" fmla="*/ 869632 h 1850707"/>
                  <a:gd name="connsiteX379" fmla="*/ 85725 w 1849755"/>
                  <a:gd name="connsiteY379" fmla="*/ 802957 h 1850707"/>
                  <a:gd name="connsiteX380" fmla="*/ 92392 w 1849755"/>
                  <a:gd name="connsiteY380" fmla="*/ 803910 h 1850707"/>
                  <a:gd name="connsiteX381" fmla="*/ 92392 w 1849755"/>
                  <a:gd name="connsiteY381" fmla="*/ 810577 h 1850707"/>
                  <a:gd name="connsiteX382" fmla="*/ 92392 w 1849755"/>
                  <a:gd name="connsiteY382" fmla="*/ 817245 h 1850707"/>
                  <a:gd name="connsiteX383" fmla="*/ 95250 w 1849755"/>
                  <a:gd name="connsiteY383" fmla="*/ 822007 h 1850707"/>
                  <a:gd name="connsiteX384" fmla="*/ 100012 w 1849755"/>
                  <a:gd name="connsiteY384" fmla="*/ 823912 h 1850707"/>
                  <a:gd name="connsiteX385" fmla="*/ 140970 w 1849755"/>
                  <a:gd name="connsiteY385" fmla="*/ 829627 h 1850707"/>
                  <a:gd name="connsiteX386" fmla="*/ 141922 w 1849755"/>
                  <a:gd name="connsiteY386" fmla="*/ 825817 h 1850707"/>
                  <a:gd name="connsiteX387" fmla="*/ 129540 w 1849755"/>
                  <a:gd name="connsiteY387" fmla="*/ 808672 h 1850707"/>
                  <a:gd name="connsiteX388" fmla="*/ 117157 w 1849755"/>
                  <a:gd name="connsiteY388" fmla="*/ 792480 h 1850707"/>
                  <a:gd name="connsiteX389" fmla="*/ 106680 w 1849755"/>
                  <a:gd name="connsiteY389" fmla="*/ 781050 h 1850707"/>
                  <a:gd name="connsiteX390" fmla="*/ 99060 w 1849755"/>
                  <a:gd name="connsiteY390" fmla="*/ 776287 h 1850707"/>
                  <a:gd name="connsiteX391" fmla="*/ 96202 w 1849755"/>
                  <a:gd name="connsiteY391" fmla="*/ 779145 h 1850707"/>
                  <a:gd name="connsiteX392" fmla="*/ 93345 w 1849755"/>
                  <a:gd name="connsiteY392" fmla="*/ 788670 h 1850707"/>
                  <a:gd name="connsiteX393" fmla="*/ 86677 w 1849755"/>
                  <a:gd name="connsiteY393" fmla="*/ 787717 h 1850707"/>
                  <a:gd name="connsiteX394" fmla="*/ 1698308 w 1849755"/>
                  <a:gd name="connsiteY394" fmla="*/ 618173 h 1850707"/>
                  <a:gd name="connsiteX395" fmla="*/ 1712595 w 1849755"/>
                  <a:gd name="connsiteY395" fmla="*/ 622935 h 1850707"/>
                  <a:gd name="connsiteX396" fmla="*/ 1724978 w 1849755"/>
                  <a:gd name="connsiteY396" fmla="*/ 634365 h 1850707"/>
                  <a:gd name="connsiteX397" fmla="*/ 1734503 w 1849755"/>
                  <a:gd name="connsiteY397" fmla="*/ 651510 h 1850707"/>
                  <a:gd name="connsiteX398" fmla="*/ 1738313 w 1849755"/>
                  <a:gd name="connsiteY398" fmla="*/ 670560 h 1850707"/>
                  <a:gd name="connsiteX399" fmla="*/ 1737360 w 1849755"/>
                  <a:gd name="connsiteY399" fmla="*/ 685800 h 1850707"/>
                  <a:gd name="connsiteX400" fmla="*/ 1744028 w 1849755"/>
                  <a:gd name="connsiteY400" fmla="*/ 688658 h 1850707"/>
                  <a:gd name="connsiteX401" fmla="*/ 1746885 w 1849755"/>
                  <a:gd name="connsiteY401" fmla="*/ 695325 h 1850707"/>
                  <a:gd name="connsiteX402" fmla="*/ 1707833 w 1849755"/>
                  <a:gd name="connsiteY402" fmla="*/ 709613 h 1850707"/>
                  <a:gd name="connsiteX403" fmla="*/ 1705928 w 1849755"/>
                  <a:gd name="connsiteY403" fmla="*/ 702945 h 1850707"/>
                  <a:gd name="connsiteX404" fmla="*/ 1717358 w 1849755"/>
                  <a:gd name="connsiteY404" fmla="*/ 692468 h 1850707"/>
                  <a:gd name="connsiteX405" fmla="*/ 1725930 w 1849755"/>
                  <a:gd name="connsiteY405" fmla="*/ 681990 h 1850707"/>
                  <a:gd name="connsiteX406" fmla="*/ 1730693 w 1849755"/>
                  <a:gd name="connsiteY406" fmla="*/ 670560 h 1850707"/>
                  <a:gd name="connsiteX407" fmla="*/ 1729740 w 1849755"/>
                  <a:gd name="connsiteY407" fmla="*/ 657225 h 1850707"/>
                  <a:gd name="connsiteX408" fmla="*/ 1720215 w 1849755"/>
                  <a:gd name="connsiteY408" fmla="*/ 644843 h 1850707"/>
                  <a:gd name="connsiteX409" fmla="*/ 1705928 w 1849755"/>
                  <a:gd name="connsiteY409" fmla="*/ 642938 h 1850707"/>
                  <a:gd name="connsiteX410" fmla="*/ 1696403 w 1849755"/>
                  <a:gd name="connsiteY410" fmla="*/ 651510 h 1850707"/>
                  <a:gd name="connsiteX411" fmla="*/ 1693545 w 1849755"/>
                  <a:gd name="connsiteY411" fmla="*/ 669608 h 1850707"/>
                  <a:gd name="connsiteX412" fmla="*/ 1693545 w 1849755"/>
                  <a:gd name="connsiteY412" fmla="*/ 682943 h 1850707"/>
                  <a:gd name="connsiteX413" fmla="*/ 1693545 w 1849755"/>
                  <a:gd name="connsiteY413" fmla="*/ 695325 h 1850707"/>
                  <a:gd name="connsiteX414" fmla="*/ 1686878 w 1849755"/>
                  <a:gd name="connsiteY414" fmla="*/ 717233 h 1850707"/>
                  <a:gd name="connsiteX415" fmla="*/ 1668780 w 1849755"/>
                  <a:gd name="connsiteY415" fmla="*/ 730568 h 1850707"/>
                  <a:gd name="connsiteX416" fmla="*/ 1653540 w 1849755"/>
                  <a:gd name="connsiteY416" fmla="*/ 731520 h 1850707"/>
                  <a:gd name="connsiteX417" fmla="*/ 1638300 w 1849755"/>
                  <a:gd name="connsiteY417" fmla="*/ 725805 h 1850707"/>
                  <a:gd name="connsiteX418" fmla="*/ 1624965 w 1849755"/>
                  <a:gd name="connsiteY418" fmla="*/ 713423 h 1850707"/>
                  <a:gd name="connsiteX419" fmla="*/ 1611630 w 1849755"/>
                  <a:gd name="connsiteY419" fmla="*/ 696278 h 1850707"/>
                  <a:gd name="connsiteX420" fmla="*/ 1607820 w 1849755"/>
                  <a:gd name="connsiteY420" fmla="*/ 675323 h 1850707"/>
                  <a:gd name="connsiteX421" fmla="*/ 1608773 w 1849755"/>
                  <a:gd name="connsiteY421" fmla="*/ 658178 h 1850707"/>
                  <a:gd name="connsiteX422" fmla="*/ 1601153 w 1849755"/>
                  <a:gd name="connsiteY422" fmla="*/ 654368 h 1850707"/>
                  <a:gd name="connsiteX423" fmla="*/ 1599248 w 1849755"/>
                  <a:gd name="connsiteY423" fmla="*/ 647700 h 1850707"/>
                  <a:gd name="connsiteX424" fmla="*/ 1641158 w 1849755"/>
                  <a:gd name="connsiteY424" fmla="*/ 632460 h 1850707"/>
                  <a:gd name="connsiteX425" fmla="*/ 1643063 w 1849755"/>
                  <a:gd name="connsiteY425" fmla="*/ 639128 h 1850707"/>
                  <a:gd name="connsiteX426" fmla="*/ 1632585 w 1849755"/>
                  <a:gd name="connsiteY426" fmla="*/ 649605 h 1850707"/>
                  <a:gd name="connsiteX427" fmla="*/ 1624013 w 1849755"/>
                  <a:gd name="connsiteY427" fmla="*/ 661988 h 1850707"/>
                  <a:gd name="connsiteX428" fmla="*/ 1619250 w 1849755"/>
                  <a:gd name="connsiteY428" fmla="*/ 676275 h 1850707"/>
                  <a:gd name="connsiteX429" fmla="*/ 1620203 w 1849755"/>
                  <a:gd name="connsiteY429" fmla="*/ 691515 h 1850707"/>
                  <a:gd name="connsiteX430" fmla="*/ 1631633 w 1849755"/>
                  <a:gd name="connsiteY430" fmla="*/ 706755 h 1850707"/>
                  <a:gd name="connsiteX431" fmla="*/ 1646873 w 1849755"/>
                  <a:gd name="connsiteY431" fmla="*/ 707708 h 1850707"/>
                  <a:gd name="connsiteX432" fmla="*/ 1656398 w 1849755"/>
                  <a:gd name="connsiteY432" fmla="*/ 699135 h 1850707"/>
                  <a:gd name="connsiteX433" fmla="*/ 1659255 w 1849755"/>
                  <a:gd name="connsiteY433" fmla="*/ 681038 h 1850707"/>
                  <a:gd name="connsiteX434" fmla="*/ 1659255 w 1849755"/>
                  <a:gd name="connsiteY434" fmla="*/ 666750 h 1850707"/>
                  <a:gd name="connsiteX435" fmla="*/ 1659255 w 1849755"/>
                  <a:gd name="connsiteY435" fmla="*/ 654368 h 1850707"/>
                  <a:gd name="connsiteX436" fmla="*/ 1666875 w 1849755"/>
                  <a:gd name="connsiteY436" fmla="*/ 632460 h 1850707"/>
                  <a:gd name="connsiteX437" fmla="*/ 1684020 w 1849755"/>
                  <a:gd name="connsiteY437" fmla="*/ 620078 h 1850707"/>
                  <a:gd name="connsiteX438" fmla="*/ 1698308 w 1849755"/>
                  <a:gd name="connsiteY438" fmla="*/ 618173 h 1850707"/>
                  <a:gd name="connsiteX439" fmla="*/ 148590 w 1849755"/>
                  <a:gd name="connsiteY439" fmla="*/ 579120 h 1850707"/>
                  <a:gd name="connsiteX440" fmla="*/ 155257 w 1849755"/>
                  <a:gd name="connsiteY440" fmla="*/ 581977 h 1850707"/>
                  <a:gd name="connsiteX441" fmla="*/ 153352 w 1849755"/>
                  <a:gd name="connsiteY441" fmla="*/ 588645 h 1850707"/>
                  <a:gd name="connsiteX442" fmla="*/ 152400 w 1849755"/>
                  <a:gd name="connsiteY442" fmla="*/ 595312 h 1850707"/>
                  <a:gd name="connsiteX443" fmla="*/ 154305 w 1849755"/>
                  <a:gd name="connsiteY443" fmla="*/ 601027 h 1850707"/>
                  <a:gd name="connsiteX444" fmla="*/ 159067 w 1849755"/>
                  <a:gd name="connsiteY444" fmla="*/ 603885 h 1850707"/>
                  <a:gd name="connsiteX445" fmla="*/ 239077 w 1849755"/>
                  <a:gd name="connsiteY445" fmla="*/ 636270 h 1850707"/>
                  <a:gd name="connsiteX446" fmla="*/ 243840 w 1849755"/>
                  <a:gd name="connsiteY446" fmla="*/ 637222 h 1850707"/>
                  <a:gd name="connsiteX447" fmla="*/ 248602 w 1849755"/>
                  <a:gd name="connsiteY447" fmla="*/ 634365 h 1850707"/>
                  <a:gd name="connsiteX448" fmla="*/ 252412 w 1849755"/>
                  <a:gd name="connsiteY448" fmla="*/ 629602 h 1850707"/>
                  <a:gd name="connsiteX449" fmla="*/ 256222 w 1849755"/>
                  <a:gd name="connsiteY449" fmla="*/ 622935 h 1850707"/>
                  <a:gd name="connsiteX450" fmla="*/ 263842 w 1849755"/>
                  <a:gd name="connsiteY450" fmla="*/ 624840 h 1850707"/>
                  <a:gd name="connsiteX451" fmla="*/ 238125 w 1849755"/>
                  <a:gd name="connsiteY451" fmla="*/ 687705 h 1850707"/>
                  <a:gd name="connsiteX452" fmla="*/ 231457 w 1849755"/>
                  <a:gd name="connsiteY452" fmla="*/ 684847 h 1850707"/>
                  <a:gd name="connsiteX453" fmla="*/ 233362 w 1849755"/>
                  <a:gd name="connsiteY453" fmla="*/ 678180 h 1850707"/>
                  <a:gd name="connsiteX454" fmla="*/ 234315 w 1849755"/>
                  <a:gd name="connsiteY454" fmla="*/ 672465 h 1850707"/>
                  <a:gd name="connsiteX455" fmla="*/ 232410 w 1849755"/>
                  <a:gd name="connsiteY455" fmla="*/ 667702 h 1850707"/>
                  <a:gd name="connsiteX456" fmla="*/ 227647 w 1849755"/>
                  <a:gd name="connsiteY456" fmla="*/ 664845 h 1850707"/>
                  <a:gd name="connsiteX457" fmla="*/ 147637 w 1849755"/>
                  <a:gd name="connsiteY457" fmla="*/ 632460 h 1850707"/>
                  <a:gd name="connsiteX458" fmla="*/ 142875 w 1849755"/>
                  <a:gd name="connsiteY458" fmla="*/ 631507 h 1850707"/>
                  <a:gd name="connsiteX459" fmla="*/ 138112 w 1849755"/>
                  <a:gd name="connsiteY459" fmla="*/ 634365 h 1850707"/>
                  <a:gd name="connsiteX460" fmla="*/ 134302 w 1849755"/>
                  <a:gd name="connsiteY460" fmla="*/ 639127 h 1850707"/>
                  <a:gd name="connsiteX461" fmla="*/ 130492 w 1849755"/>
                  <a:gd name="connsiteY461" fmla="*/ 644842 h 1850707"/>
                  <a:gd name="connsiteX462" fmla="*/ 123825 w 1849755"/>
                  <a:gd name="connsiteY462" fmla="*/ 641985 h 1850707"/>
                  <a:gd name="connsiteX463" fmla="*/ 1624013 w 1849755"/>
                  <a:gd name="connsiteY463" fmla="*/ 458153 h 1850707"/>
                  <a:gd name="connsiteX464" fmla="*/ 1581150 w 1849755"/>
                  <a:gd name="connsiteY464" fmla="*/ 485775 h 1850707"/>
                  <a:gd name="connsiteX465" fmla="*/ 1584960 w 1849755"/>
                  <a:gd name="connsiteY465" fmla="*/ 491490 h 1850707"/>
                  <a:gd name="connsiteX466" fmla="*/ 1601153 w 1849755"/>
                  <a:gd name="connsiteY466" fmla="*/ 503873 h 1850707"/>
                  <a:gd name="connsiteX467" fmla="*/ 1622108 w 1849755"/>
                  <a:gd name="connsiteY467" fmla="*/ 498158 h 1850707"/>
                  <a:gd name="connsiteX468" fmla="*/ 1633538 w 1849755"/>
                  <a:gd name="connsiteY468" fmla="*/ 482918 h 1850707"/>
                  <a:gd name="connsiteX469" fmla="*/ 1627823 w 1849755"/>
                  <a:gd name="connsiteY469" fmla="*/ 463868 h 1850707"/>
                  <a:gd name="connsiteX470" fmla="*/ 1603058 w 1849755"/>
                  <a:gd name="connsiteY470" fmla="*/ 412433 h 1850707"/>
                  <a:gd name="connsiteX471" fmla="*/ 1640205 w 1849755"/>
                  <a:gd name="connsiteY471" fmla="*/ 469583 h 1850707"/>
                  <a:gd name="connsiteX472" fmla="*/ 1653540 w 1849755"/>
                  <a:gd name="connsiteY472" fmla="*/ 502920 h 1850707"/>
                  <a:gd name="connsiteX473" fmla="*/ 1642110 w 1849755"/>
                  <a:gd name="connsiteY473" fmla="*/ 524828 h 1850707"/>
                  <a:gd name="connsiteX474" fmla="*/ 1621155 w 1849755"/>
                  <a:gd name="connsiteY474" fmla="*/ 529590 h 1850707"/>
                  <a:gd name="connsiteX475" fmla="*/ 1599248 w 1849755"/>
                  <a:gd name="connsiteY475" fmla="*/ 517208 h 1850707"/>
                  <a:gd name="connsiteX476" fmla="*/ 1591628 w 1849755"/>
                  <a:gd name="connsiteY476" fmla="*/ 538163 h 1850707"/>
                  <a:gd name="connsiteX477" fmla="*/ 1583055 w 1849755"/>
                  <a:gd name="connsiteY477" fmla="*/ 562928 h 1850707"/>
                  <a:gd name="connsiteX478" fmla="*/ 1580198 w 1849755"/>
                  <a:gd name="connsiteY478" fmla="*/ 573405 h 1850707"/>
                  <a:gd name="connsiteX479" fmla="*/ 1579245 w 1849755"/>
                  <a:gd name="connsiteY479" fmla="*/ 583883 h 1850707"/>
                  <a:gd name="connsiteX480" fmla="*/ 1581150 w 1849755"/>
                  <a:gd name="connsiteY480" fmla="*/ 588645 h 1850707"/>
                  <a:gd name="connsiteX481" fmla="*/ 1583055 w 1849755"/>
                  <a:gd name="connsiteY481" fmla="*/ 592455 h 1850707"/>
                  <a:gd name="connsiteX482" fmla="*/ 1577340 w 1849755"/>
                  <a:gd name="connsiteY482" fmla="*/ 596265 h 1850707"/>
                  <a:gd name="connsiteX483" fmla="*/ 1551623 w 1849755"/>
                  <a:gd name="connsiteY483" fmla="*/ 557213 h 1850707"/>
                  <a:gd name="connsiteX484" fmla="*/ 1565910 w 1849755"/>
                  <a:gd name="connsiteY484" fmla="*/ 524828 h 1850707"/>
                  <a:gd name="connsiteX485" fmla="*/ 1576388 w 1849755"/>
                  <a:gd name="connsiteY485" fmla="*/ 494348 h 1850707"/>
                  <a:gd name="connsiteX486" fmla="*/ 1573530 w 1849755"/>
                  <a:gd name="connsiteY486" fmla="*/ 490538 h 1850707"/>
                  <a:gd name="connsiteX487" fmla="*/ 1542098 w 1849755"/>
                  <a:gd name="connsiteY487" fmla="*/ 510540 h 1850707"/>
                  <a:gd name="connsiteX488" fmla="*/ 1538288 w 1849755"/>
                  <a:gd name="connsiteY488" fmla="*/ 514350 h 1850707"/>
                  <a:gd name="connsiteX489" fmla="*/ 1537335 w 1849755"/>
                  <a:gd name="connsiteY489" fmla="*/ 520065 h 1850707"/>
                  <a:gd name="connsiteX490" fmla="*/ 1539240 w 1849755"/>
                  <a:gd name="connsiteY490" fmla="*/ 524828 h 1850707"/>
                  <a:gd name="connsiteX491" fmla="*/ 1541145 w 1849755"/>
                  <a:gd name="connsiteY491" fmla="*/ 530543 h 1850707"/>
                  <a:gd name="connsiteX492" fmla="*/ 1535430 w 1849755"/>
                  <a:gd name="connsiteY492" fmla="*/ 534353 h 1850707"/>
                  <a:gd name="connsiteX493" fmla="*/ 1500188 w 1849755"/>
                  <a:gd name="connsiteY493" fmla="*/ 479108 h 1850707"/>
                  <a:gd name="connsiteX494" fmla="*/ 1505903 w 1849755"/>
                  <a:gd name="connsiteY494" fmla="*/ 475298 h 1850707"/>
                  <a:gd name="connsiteX495" fmla="*/ 1509713 w 1849755"/>
                  <a:gd name="connsiteY495" fmla="*/ 481013 h 1850707"/>
                  <a:gd name="connsiteX496" fmla="*/ 1513523 w 1849755"/>
                  <a:gd name="connsiteY496" fmla="*/ 484823 h 1850707"/>
                  <a:gd name="connsiteX497" fmla="*/ 1519238 w 1849755"/>
                  <a:gd name="connsiteY497" fmla="*/ 486728 h 1850707"/>
                  <a:gd name="connsiteX498" fmla="*/ 1524000 w 1849755"/>
                  <a:gd name="connsiteY498" fmla="*/ 484823 h 1850707"/>
                  <a:gd name="connsiteX499" fmla="*/ 1596390 w 1849755"/>
                  <a:gd name="connsiteY499" fmla="*/ 438150 h 1850707"/>
                  <a:gd name="connsiteX500" fmla="*/ 1600200 w 1849755"/>
                  <a:gd name="connsiteY500" fmla="*/ 434340 h 1850707"/>
                  <a:gd name="connsiteX501" fmla="*/ 1601153 w 1849755"/>
                  <a:gd name="connsiteY501" fmla="*/ 428625 h 1850707"/>
                  <a:gd name="connsiteX502" fmla="*/ 1599248 w 1849755"/>
                  <a:gd name="connsiteY502" fmla="*/ 421958 h 1850707"/>
                  <a:gd name="connsiteX503" fmla="*/ 1597343 w 1849755"/>
                  <a:gd name="connsiteY503" fmla="*/ 416243 h 1850707"/>
                  <a:gd name="connsiteX504" fmla="*/ 1016318 w 1849755"/>
                  <a:gd name="connsiteY504" fmla="*/ 398145 h 1850707"/>
                  <a:gd name="connsiteX505" fmla="*/ 968693 w 1849755"/>
                  <a:gd name="connsiteY505" fmla="*/ 447675 h 1850707"/>
                  <a:gd name="connsiteX506" fmla="*/ 968693 w 1849755"/>
                  <a:gd name="connsiteY506" fmla="*/ 449580 h 1850707"/>
                  <a:gd name="connsiteX507" fmla="*/ 968693 w 1849755"/>
                  <a:gd name="connsiteY507" fmla="*/ 733425 h 1850707"/>
                  <a:gd name="connsiteX508" fmla="*/ 968693 w 1849755"/>
                  <a:gd name="connsiteY508" fmla="*/ 758190 h 1850707"/>
                  <a:gd name="connsiteX509" fmla="*/ 1005840 w 1849755"/>
                  <a:gd name="connsiteY509" fmla="*/ 803910 h 1850707"/>
                  <a:gd name="connsiteX510" fmla="*/ 1188720 w 1849755"/>
                  <a:gd name="connsiteY510" fmla="*/ 899160 h 1850707"/>
                  <a:gd name="connsiteX511" fmla="*/ 1351598 w 1849755"/>
                  <a:gd name="connsiteY511" fmla="*/ 1087755 h 1850707"/>
                  <a:gd name="connsiteX512" fmla="*/ 1418273 w 1849755"/>
                  <a:gd name="connsiteY512" fmla="*/ 1102043 h 1850707"/>
                  <a:gd name="connsiteX513" fmla="*/ 1440180 w 1849755"/>
                  <a:gd name="connsiteY513" fmla="*/ 1062038 h 1850707"/>
                  <a:gd name="connsiteX514" fmla="*/ 1432560 w 1849755"/>
                  <a:gd name="connsiteY514" fmla="*/ 1035368 h 1850707"/>
                  <a:gd name="connsiteX515" fmla="*/ 1249680 w 1849755"/>
                  <a:gd name="connsiteY515" fmla="*/ 825818 h 1850707"/>
                  <a:gd name="connsiteX516" fmla="*/ 1066800 w 1849755"/>
                  <a:gd name="connsiteY516" fmla="*/ 721995 h 1850707"/>
                  <a:gd name="connsiteX517" fmla="*/ 1066800 w 1849755"/>
                  <a:gd name="connsiteY517" fmla="*/ 611505 h 1850707"/>
                  <a:gd name="connsiteX518" fmla="*/ 1331595 w 1849755"/>
                  <a:gd name="connsiteY518" fmla="*/ 757238 h 1850707"/>
                  <a:gd name="connsiteX519" fmla="*/ 1399223 w 1849755"/>
                  <a:gd name="connsiteY519" fmla="*/ 751523 h 1850707"/>
                  <a:gd name="connsiteX520" fmla="*/ 1393508 w 1849755"/>
                  <a:gd name="connsiteY520" fmla="*/ 683895 h 1850707"/>
                  <a:gd name="connsiteX521" fmla="*/ 1223010 w 1849755"/>
                  <a:gd name="connsiteY521" fmla="*/ 570548 h 1850707"/>
                  <a:gd name="connsiteX522" fmla="*/ 1065848 w 1849755"/>
                  <a:gd name="connsiteY522" fmla="*/ 512445 h 1850707"/>
                  <a:gd name="connsiteX523" fmla="*/ 1065848 w 1849755"/>
                  <a:gd name="connsiteY523" fmla="*/ 447675 h 1850707"/>
                  <a:gd name="connsiteX524" fmla="*/ 1016318 w 1849755"/>
                  <a:gd name="connsiteY524" fmla="*/ 398145 h 1850707"/>
                  <a:gd name="connsiteX525" fmla="*/ 833438 w 1849755"/>
                  <a:gd name="connsiteY525" fmla="*/ 398145 h 1850707"/>
                  <a:gd name="connsiteX526" fmla="*/ 783908 w 1849755"/>
                  <a:gd name="connsiteY526" fmla="*/ 447675 h 1850707"/>
                  <a:gd name="connsiteX527" fmla="*/ 783908 w 1849755"/>
                  <a:gd name="connsiteY527" fmla="*/ 512445 h 1850707"/>
                  <a:gd name="connsiteX528" fmla="*/ 626745 w 1849755"/>
                  <a:gd name="connsiteY528" fmla="*/ 570548 h 1850707"/>
                  <a:gd name="connsiteX529" fmla="*/ 456248 w 1849755"/>
                  <a:gd name="connsiteY529" fmla="*/ 683895 h 1850707"/>
                  <a:gd name="connsiteX530" fmla="*/ 451485 w 1849755"/>
                  <a:gd name="connsiteY530" fmla="*/ 751523 h 1850707"/>
                  <a:gd name="connsiteX531" fmla="*/ 519113 w 1849755"/>
                  <a:gd name="connsiteY531" fmla="*/ 757238 h 1850707"/>
                  <a:gd name="connsiteX532" fmla="*/ 783908 w 1849755"/>
                  <a:gd name="connsiteY532" fmla="*/ 611505 h 1850707"/>
                  <a:gd name="connsiteX533" fmla="*/ 783908 w 1849755"/>
                  <a:gd name="connsiteY533" fmla="*/ 721995 h 1850707"/>
                  <a:gd name="connsiteX534" fmla="*/ 601028 w 1849755"/>
                  <a:gd name="connsiteY534" fmla="*/ 825818 h 1850707"/>
                  <a:gd name="connsiteX535" fmla="*/ 418148 w 1849755"/>
                  <a:gd name="connsiteY535" fmla="*/ 1035368 h 1850707"/>
                  <a:gd name="connsiteX536" fmla="*/ 410528 w 1849755"/>
                  <a:gd name="connsiteY536" fmla="*/ 1062038 h 1850707"/>
                  <a:gd name="connsiteX537" fmla="*/ 432435 w 1849755"/>
                  <a:gd name="connsiteY537" fmla="*/ 1102043 h 1850707"/>
                  <a:gd name="connsiteX538" fmla="*/ 499110 w 1849755"/>
                  <a:gd name="connsiteY538" fmla="*/ 1087755 h 1850707"/>
                  <a:gd name="connsiteX539" fmla="*/ 661988 w 1849755"/>
                  <a:gd name="connsiteY539" fmla="*/ 899160 h 1850707"/>
                  <a:gd name="connsiteX540" fmla="*/ 844868 w 1849755"/>
                  <a:gd name="connsiteY540" fmla="*/ 803910 h 1850707"/>
                  <a:gd name="connsiteX541" fmla="*/ 882015 w 1849755"/>
                  <a:gd name="connsiteY541" fmla="*/ 758190 h 1850707"/>
                  <a:gd name="connsiteX542" fmla="*/ 882015 w 1849755"/>
                  <a:gd name="connsiteY542" fmla="*/ 733425 h 1850707"/>
                  <a:gd name="connsiteX543" fmla="*/ 882015 w 1849755"/>
                  <a:gd name="connsiteY543" fmla="*/ 449580 h 1850707"/>
                  <a:gd name="connsiteX544" fmla="*/ 882015 w 1849755"/>
                  <a:gd name="connsiteY544" fmla="*/ 447675 h 1850707"/>
                  <a:gd name="connsiteX545" fmla="*/ 833438 w 1849755"/>
                  <a:gd name="connsiteY545" fmla="*/ 398145 h 1850707"/>
                  <a:gd name="connsiteX546" fmla="*/ 278130 w 1849755"/>
                  <a:gd name="connsiteY546" fmla="*/ 373380 h 1850707"/>
                  <a:gd name="connsiteX547" fmla="*/ 283845 w 1849755"/>
                  <a:gd name="connsiteY547" fmla="*/ 377190 h 1850707"/>
                  <a:gd name="connsiteX548" fmla="*/ 280987 w 1849755"/>
                  <a:gd name="connsiteY548" fmla="*/ 382905 h 1850707"/>
                  <a:gd name="connsiteX549" fmla="*/ 279082 w 1849755"/>
                  <a:gd name="connsiteY549" fmla="*/ 391477 h 1850707"/>
                  <a:gd name="connsiteX550" fmla="*/ 282892 w 1849755"/>
                  <a:gd name="connsiteY550" fmla="*/ 400050 h 1850707"/>
                  <a:gd name="connsiteX551" fmla="*/ 295275 w 1849755"/>
                  <a:gd name="connsiteY551" fmla="*/ 410527 h 1850707"/>
                  <a:gd name="connsiteX552" fmla="*/ 366712 w 1849755"/>
                  <a:gd name="connsiteY552" fmla="*/ 461962 h 1850707"/>
                  <a:gd name="connsiteX553" fmla="*/ 358140 w 1849755"/>
                  <a:gd name="connsiteY553" fmla="*/ 474345 h 1850707"/>
                  <a:gd name="connsiteX554" fmla="*/ 237172 w 1849755"/>
                  <a:gd name="connsiteY554" fmla="*/ 481012 h 1850707"/>
                  <a:gd name="connsiteX555" fmla="*/ 283845 w 1849755"/>
                  <a:gd name="connsiteY555" fmla="*/ 514350 h 1850707"/>
                  <a:gd name="connsiteX556" fmla="*/ 298132 w 1849755"/>
                  <a:gd name="connsiteY556" fmla="*/ 522922 h 1850707"/>
                  <a:gd name="connsiteX557" fmla="*/ 307657 w 1849755"/>
                  <a:gd name="connsiteY557" fmla="*/ 523875 h 1850707"/>
                  <a:gd name="connsiteX558" fmla="*/ 314325 w 1849755"/>
                  <a:gd name="connsiteY558" fmla="*/ 520065 h 1850707"/>
                  <a:gd name="connsiteX559" fmla="*/ 320992 w 1849755"/>
                  <a:gd name="connsiteY559" fmla="*/ 514350 h 1850707"/>
                  <a:gd name="connsiteX560" fmla="*/ 326707 w 1849755"/>
                  <a:gd name="connsiteY560" fmla="*/ 518160 h 1850707"/>
                  <a:gd name="connsiteX561" fmla="*/ 296227 w 1849755"/>
                  <a:gd name="connsiteY561" fmla="*/ 561022 h 1850707"/>
                  <a:gd name="connsiteX562" fmla="*/ 290512 w 1849755"/>
                  <a:gd name="connsiteY562" fmla="*/ 557212 h 1850707"/>
                  <a:gd name="connsiteX563" fmla="*/ 294322 w 1849755"/>
                  <a:gd name="connsiteY563" fmla="*/ 550545 h 1850707"/>
                  <a:gd name="connsiteX564" fmla="*/ 296227 w 1849755"/>
                  <a:gd name="connsiteY564" fmla="*/ 542925 h 1850707"/>
                  <a:gd name="connsiteX565" fmla="*/ 292417 w 1849755"/>
                  <a:gd name="connsiteY565" fmla="*/ 534352 h 1850707"/>
                  <a:gd name="connsiteX566" fmla="*/ 279082 w 1849755"/>
                  <a:gd name="connsiteY566" fmla="*/ 523875 h 1850707"/>
                  <a:gd name="connsiteX567" fmla="*/ 232410 w 1849755"/>
                  <a:gd name="connsiteY567" fmla="*/ 490537 h 1850707"/>
                  <a:gd name="connsiteX568" fmla="*/ 224790 w 1849755"/>
                  <a:gd name="connsiteY568" fmla="*/ 486727 h 1850707"/>
                  <a:gd name="connsiteX569" fmla="*/ 217170 w 1849755"/>
                  <a:gd name="connsiteY569" fmla="*/ 485775 h 1850707"/>
                  <a:gd name="connsiteX570" fmla="*/ 209550 w 1849755"/>
                  <a:gd name="connsiteY570" fmla="*/ 488632 h 1850707"/>
                  <a:gd name="connsiteX571" fmla="*/ 201930 w 1849755"/>
                  <a:gd name="connsiteY571" fmla="*/ 494347 h 1850707"/>
                  <a:gd name="connsiteX572" fmla="*/ 196215 w 1849755"/>
                  <a:gd name="connsiteY572" fmla="*/ 490537 h 1850707"/>
                  <a:gd name="connsiteX573" fmla="*/ 222885 w 1849755"/>
                  <a:gd name="connsiteY573" fmla="*/ 453390 h 1850707"/>
                  <a:gd name="connsiteX574" fmla="*/ 328612 w 1849755"/>
                  <a:gd name="connsiteY574" fmla="*/ 447675 h 1850707"/>
                  <a:gd name="connsiteX575" fmla="*/ 290512 w 1849755"/>
                  <a:gd name="connsiteY575" fmla="*/ 421005 h 1850707"/>
                  <a:gd name="connsiteX576" fmla="*/ 276225 w 1849755"/>
                  <a:gd name="connsiteY576" fmla="*/ 412432 h 1850707"/>
                  <a:gd name="connsiteX577" fmla="*/ 266700 w 1849755"/>
                  <a:gd name="connsiteY577" fmla="*/ 411480 h 1850707"/>
                  <a:gd name="connsiteX578" fmla="*/ 260032 w 1849755"/>
                  <a:gd name="connsiteY578" fmla="*/ 415290 h 1850707"/>
                  <a:gd name="connsiteX579" fmla="*/ 253365 w 1849755"/>
                  <a:gd name="connsiteY579" fmla="*/ 420052 h 1850707"/>
                  <a:gd name="connsiteX580" fmla="*/ 247650 w 1849755"/>
                  <a:gd name="connsiteY580" fmla="*/ 415290 h 1850707"/>
                  <a:gd name="connsiteX581" fmla="*/ 925830 w 1849755"/>
                  <a:gd name="connsiteY581" fmla="*/ 296228 h 1850707"/>
                  <a:gd name="connsiteX582" fmla="*/ 1555433 w 1849755"/>
                  <a:gd name="connsiteY582" fmla="*/ 925830 h 1850707"/>
                  <a:gd name="connsiteX583" fmla="*/ 925830 w 1849755"/>
                  <a:gd name="connsiteY583" fmla="*/ 1555433 h 1850707"/>
                  <a:gd name="connsiteX584" fmla="*/ 296228 w 1849755"/>
                  <a:gd name="connsiteY584" fmla="*/ 925830 h 1850707"/>
                  <a:gd name="connsiteX585" fmla="*/ 925830 w 1849755"/>
                  <a:gd name="connsiteY585" fmla="*/ 296228 h 1850707"/>
                  <a:gd name="connsiteX586" fmla="*/ 925830 w 1849755"/>
                  <a:gd name="connsiteY586" fmla="*/ 261937 h 1850707"/>
                  <a:gd name="connsiteX587" fmla="*/ 667702 w 1849755"/>
                  <a:gd name="connsiteY587" fmla="*/ 314325 h 1850707"/>
                  <a:gd name="connsiteX588" fmla="*/ 456247 w 1849755"/>
                  <a:gd name="connsiteY588" fmla="*/ 456247 h 1850707"/>
                  <a:gd name="connsiteX589" fmla="*/ 314325 w 1849755"/>
                  <a:gd name="connsiteY589" fmla="*/ 667702 h 1850707"/>
                  <a:gd name="connsiteX590" fmla="*/ 261937 w 1849755"/>
                  <a:gd name="connsiteY590" fmla="*/ 925830 h 1850707"/>
                  <a:gd name="connsiteX591" fmla="*/ 314325 w 1849755"/>
                  <a:gd name="connsiteY591" fmla="*/ 1183957 h 1850707"/>
                  <a:gd name="connsiteX592" fmla="*/ 456247 w 1849755"/>
                  <a:gd name="connsiteY592" fmla="*/ 1395412 h 1850707"/>
                  <a:gd name="connsiteX593" fmla="*/ 667702 w 1849755"/>
                  <a:gd name="connsiteY593" fmla="*/ 1537335 h 1850707"/>
                  <a:gd name="connsiteX594" fmla="*/ 925830 w 1849755"/>
                  <a:gd name="connsiteY594" fmla="*/ 1589722 h 1850707"/>
                  <a:gd name="connsiteX595" fmla="*/ 1183957 w 1849755"/>
                  <a:gd name="connsiteY595" fmla="*/ 1537335 h 1850707"/>
                  <a:gd name="connsiteX596" fmla="*/ 1395412 w 1849755"/>
                  <a:gd name="connsiteY596" fmla="*/ 1395412 h 1850707"/>
                  <a:gd name="connsiteX597" fmla="*/ 1537335 w 1849755"/>
                  <a:gd name="connsiteY597" fmla="*/ 1183957 h 1850707"/>
                  <a:gd name="connsiteX598" fmla="*/ 1589722 w 1849755"/>
                  <a:gd name="connsiteY598" fmla="*/ 925830 h 1850707"/>
                  <a:gd name="connsiteX599" fmla="*/ 1537335 w 1849755"/>
                  <a:gd name="connsiteY599" fmla="*/ 667702 h 1850707"/>
                  <a:gd name="connsiteX600" fmla="*/ 1395412 w 1849755"/>
                  <a:gd name="connsiteY600" fmla="*/ 456247 h 1850707"/>
                  <a:gd name="connsiteX601" fmla="*/ 1183957 w 1849755"/>
                  <a:gd name="connsiteY601" fmla="*/ 314325 h 1850707"/>
                  <a:gd name="connsiteX602" fmla="*/ 925830 w 1849755"/>
                  <a:gd name="connsiteY602" fmla="*/ 261937 h 1850707"/>
                  <a:gd name="connsiteX603" fmla="*/ 1454467 w 1849755"/>
                  <a:gd name="connsiteY603" fmla="*/ 259080 h 1850707"/>
                  <a:gd name="connsiteX604" fmla="*/ 1534477 w 1849755"/>
                  <a:gd name="connsiteY604" fmla="*/ 331470 h 1850707"/>
                  <a:gd name="connsiteX605" fmla="*/ 1514475 w 1849755"/>
                  <a:gd name="connsiteY605" fmla="*/ 356235 h 1850707"/>
                  <a:gd name="connsiteX606" fmla="*/ 1509712 w 1849755"/>
                  <a:gd name="connsiteY606" fmla="*/ 351472 h 1850707"/>
                  <a:gd name="connsiteX607" fmla="*/ 1512570 w 1849755"/>
                  <a:gd name="connsiteY607" fmla="*/ 335280 h 1850707"/>
                  <a:gd name="connsiteX608" fmla="*/ 1509712 w 1849755"/>
                  <a:gd name="connsiteY608" fmla="*/ 320992 h 1850707"/>
                  <a:gd name="connsiteX609" fmla="*/ 1504950 w 1849755"/>
                  <a:gd name="connsiteY609" fmla="*/ 315277 h 1850707"/>
                  <a:gd name="connsiteX610" fmla="*/ 1499235 w 1849755"/>
                  <a:gd name="connsiteY610" fmla="*/ 309562 h 1850707"/>
                  <a:gd name="connsiteX611" fmla="*/ 1485900 w 1849755"/>
                  <a:gd name="connsiteY611" fmla="*/ 298132 h 1850707"/>
                  <a:gd name="connsiteX612" fmla="*/ 1454467 w 1849755"/>
                  <a:gd name="connsiteY612" fmla="*/ 332422 h 1850707"/>
                  <a:gd name="connsiteX613" fmla="*/ 1463992 w 1849755"/>
                  <a:gd name="connsiteY613" fmla="*/ 340995 h 1850707"/>
                  <a:gd name="connsiteX614" fmla="*/ 1470660 w 1849755"/>
                  <a:gd name="connsiteY614" fmla="*/ 345757 h 1850707"/>
                  <a:gd name="connsiteX615" fmla="*/ 1479232 w 1849755"/>
                  <a:gd name="connsiteY615" fmla="*/ 347662 h 1850707"/>
                  <a:gd name="connsiteX616" fmla="*/ 1486852 w 1849755"/>
                  <a:gd name="connsiteY616" fmla="*/ 344805 h 1850707"/>
                  <a:gd name="connsiteX617" fmla="*/ 1494472 w 1849755"/>
                  <a:gd name="connsiteY617" fmla="*/ 340042 h 1850707"/>
                  <a:gd name="connsiteX618" fmla="*/ 1499235 w 1849755"/>
                  <a:gd name="connsiteY618" fmla="*/ 344805 h 1850707"/>
                  <a:gd name="connsiteX619" fmla="*/ 1464945 w 1849755"/>
                  <a:gd name="connsiteY619" fmla="*/ 381952 h 1850707"/>
                  <a:gd name="connsiteX620" fmla="*/ 1460182 w 1849755"/>
                  <a:gd name="connsiteY620" fmla="*/ 377190 h 1850707"/>
                  <a:gd name="connsiteX621" fmla="*/ 1463992 w 1849755"/>
                  <a:gd name="connsiteY621" fmla="*/ 368617 h 1850707"/>
                  <a:gd name="connsiteX622" fmla="*/ 1465897 w 1849755"/>
                  <a:gd name="connsiteY622" fmla="*/ 360045 h 1850707"/>
                  <a:gd name="connsiteX623" fmla="*/ 1463992 w 1849755"/>
                  <a:gd name="connsiteY623" fmla="*/ 352425 h 1850707"/>
                  <a:gd name="connsiteX624" fmla="*/ 1458277 w 1849755"/>
                  <a:gd name="connsiteY624" fmla="*/ 345757 h 1850707"/>
                  <a:gd name="connsiteX625" fmla="*/ 1448752 w 1849755"/>
                  <a:gd name="connsiteY625" fmla="*/ 337185 h 1850707"/>
                  <a:gd name="connsiteX626" fmla="*/ 1424940 w 1849755"/>
                  <a:gd name="connsiteY626" fmla="*/ 362902 h 1850707"/>
                  <a:gd name="connsiteX627" fmla="*/ 1419225 w 1849755"/>
                  <a:gd name="connsiteY627" fmla="*/ 369570 h 1850707"/>
                  <a:gd name="connsiteX628" fmla="*/ 1418272 w 1849755"/>
                  <a:gd name="connsiteY628" fmla="*/ 375285 h 1850707"/>
                  <a:gd name="connsiteX629" fmla="*/ 1421130 w 1849755"/>
                  <a:gd name="connsiteY629" fmla="*/ 381000 h 1850707"/>
                  <a:gd name="connsiteX630" fmla="*/ 1428750 w 1849755"/>
                  <a:gd name="connsiteY630" fmla="*/ 388620 h 1850707"/>
                  <a:gd name="connsiteX631" fmla="*/ 1434465 w 1849755"/>
                  <a:gd name="connsiteY631" fmla="*/ 393382 h 1850707"/>
                  <a:gd name="connsiteX632" fmla="*/ 1440180 w 1849755"/>
                  <a:gd name="connsiteY632" fmla="*/ 398145 h 1850707"/>
                  <a:gd name="connsiteX633" fmla="*/ 1445895 w 1849755"/>
                  <a:gd name="connsiteY633" fmla="*/ 401955 h 1850707"/>
                  <a:gd name="connsiteX634" fmla="*/ 1450657 w 1849755"/>
                  <a:gd name="connsiteY634" fmla="*/ 402907 h 1850707"/>
                  <a:gd name="connsiteX635" fmla="*/ 1465897 w 1849755"/>
                  <a:gd name="connsiteY635" fmla="*/ 400050 h 1850707"/>
                  <a:gd name="connsiteX636" fmla="*/ 1479232 w 1849755"/>
                  <a:gd name="connsiteY636" fmla="*/ 395287 h 1850707"/>
                  <a:gd name="connsiteX637" fmla="*/ 1483995 w 1849755"/>
                  <a:gd name="connsiteY637" fmla="*/ 399097 h 1850707"/>
                  <a:gd name="connsiteX638" fmla="*/ 1456372 w 1849755"/>
                  <a:gd name="connsiteY638" fmla="*/ 425767 h 1850707"/>
                  <a:gd name="connsiteX639" fmla="*/ 1371600 w 1849755"/>
                  <a:gd name="connsiteY639" fmla="*/ 348615 h 1850707"/>
                  <a:gd name="connsiteX640" fmla="*/ 1376362 w 1849755"/>
                  <a:gd name="connsiteY640" fmla="*/ 343852 h 1850707"/>
                  <a:gd name="connsiteX641" fmla="*/ 1382077 w 1849755"/>
                  <a:gd name="connsiteY641" fmla="*/ 347662 h 1850707"/>
                  <a:gd name="connsiteX642" fmla="*/ 1386840 w 1849755"/>
                  <a:gd name="connsiteY642" fmla="*/ 350520 h 1850707"/>
                  <a:gd name="connsiteX643" fmla="*/ 1392555 w 1849755"/>
                  <a:gd name="connsiteY643" fmla="*/ 351472 h 1850707"/>
                  <a:gd name="connsiteX644" fmla="*/ 1397317 w 1849755"/>
                  <a:gd name="connsiteY644" fmla="*/ 348615 h 1850707"/>
                  <a:gd name="connsiteX645" fmla="*/ 1455420 w 1849755"/>
                  <a:gd name="connsiteY645" fmla="*/ 284797 h 1850707"/>
                  <a:gd name="connsiteX646" fmla="*/ 1458277 w 1849755"/>
                  <a:gd name="connsiteY646" fmla="*/ 280035 h 1850707"/>
                  <a:gd name="connsiteX647" fmla="*/ 1457325 w 1849755"/>
                  <a:gd name="connsiteY647" fmla="*/ 274320 h 1850707"/>
                  <a:gd name="connsiteX648" fmla="*/ 1453515 w 1849755"/>
                  <a:gd name="connsiteY648" fmla="*/ 268605 h 1850707"/>
                  <a:gd name="connsiteX649" fmla="*/ 1449705 w 1849755"/>
                  <a:gd name="connsiteY649" fmla="*/ 263842 h 1850707"/>
                  <a:gd name="connsiteX650" fmla="*/ 925830 w 1849755"/>
                  <a:gd name="connsiteY650" fmla="*/ 241935 h 1850707"/>
                  <a:gd name="connsiteX651" fmla="*/ 1192530 w 1849755"/>
                  <a:gd name="connsiteY651" fmla="*/ 295275 h 1850707"/>
                  <a:gd name="connsiteX652" fmla="*/ 1409700 w 1849755"/>
                  <a:gd name="connsiteY652" fmla="*/ 441960 h 1850707"/>
                  <a:gd name="connsiteX653" fmla="*/ 1556385 w 1849755"/>
                  <a:gd name="connsiteY653" fmla="*/ 659130 h 1850707"/>
                  <a:gd name="connsiteX654" fmla="*/ 1610677 w 1849755"/>
                  <a:gd name="connsiteY654" fmla="*/ 925830 h 1850707"/>
                  <a:gd name="connsiteX655" fmla="*/ 1556385 w 1849755"/>
                  <a:gd name="connsiteY655" fmla="*/ 1192530 h 1850707"/>
                  <a:gd name="connsiteX656" fmla="*/ 1409700 w 1849755"/>
                  <a:gd name="connsiteY656" fmla="*/ 1409700 h 1850707"/>
                  <a:gd name="connsiteX657" fmla="*/ 1192530 w 1849755"/>
                  <a:gd name="connsiteY657" fmla="*/ 1556385 h 1850707"/>
                  <a:gd name="connsiteX658" fmla="*/ 925830 w 1849755"/>
                  <a:gd name="connsiteY658" fmla="*/ 1610677 h 1850707"/>
                  <a:gd name="connsiteX659" fmla="*/ 659130 w 1849755"/>
                  <a:gd name="connsiteY659" fmla="*/ 1556385 h 1850707"/>
                  <a:gd name="connsiteX660" fmla="*/ 441960 w 1849755"/>
                  <a:gd name="connsiteY660" fmla="*/ 1409700 h 1850707"/>
                  <a:gd name="connsiteX661" fmla="*/ 295275 w 1849755"/>
                  <a:gd name="connsiteY661" fmla="*/ 1192530 h 1850707"/>
                  <a:gd name="connsiteX662" fmla="*/ 241935 w 1849755"/>
                  <a:gd name="connsiteY662" fmla="*/ 925830 h 1850707"/>
                  <a:gd name="connsiteX663" fmla="*/ 295275 w 1849755"/>
                  <a:gd name="connsiteY663" fmla="*/ 659130 h 1850707"/>
                  <a:gd name="connsiteX664" fmla="*/ 441960 w 1849755"/>
                  <a:gd name="connsiteY664" fmla="*/ 441960 h 1850707"/>
                  <a:gd name="connsiteX665" fmla="*/ 659130 w 1849755"/>
                  <a:gd name="connsiteY665" fmla="*/ 295275 h 1850707"/>
                  <a:gd name="connsiteX666" fmla="*/ 925830 w 1849755"/>
                  <a:gd name="connsiteY666" fmla="*/ 241935 h 1850707"/>
                  <a:gd name="connsiteX667" fmla="*/ 435292 w 1849755"/>
                  <a:gd name="connsiteY667" fmla="*/ 233363 h 1850707"/>
                  <a:gd name="connsiteX668" fmla="*/ 463867 w 1849755"/>
                  <a:gd name="connsiteY668" fmla="*/ 267653 h 1850707"/>
                  <a:gd name="connsiteX669" fmla="*/ 458152 w 1849755"/>
                  <a:gd name="connsiteY669" fmla="*/ 272415 h 1850707"/>
                  <a:gd name="connsiteX670" fmla="*/ 427672 w 1849755"/>
                  <a:gd name="connsiteY670" fmla="*/ 259080 h 1850707"/>
                  <a:gd name="connsiteX671" fmla="*/ 403860 w 1849755"/>
                  <a:gd name="connsiteY671" fmla="*/ 265748 h 1850707"/>
                  <a:gd name="connsiteX672" fmla="*/ 393382 w 1849755"/>
                  <a:gd name="connsiteY672" fmla="*/ 293370 h 1850707"/>
                  <a:gd name="connsiteX673" fmla="*/ 411480 w 1849755"/>
                  <a:gd name="connsiteY673" fmla="*/ 329565 h 1850707"/>
                  <a:gd name="connsiteX674" fmla="*/ 444817 w 1849755"/>
                  <a:gd name="connsiteY674" fmla="*/ 357188 h 1850707"/>
                  <a:gd name="connsiteX675" fmla="*/ 473392 w 1849755"/>
                  <a:gd name="connsiteY675" fmla="*/ 353378 h 1850707"/>
                  <a:gd name="connsiteX676" fmla="*/ 481965 w 1849755"/>
                  <a:gd name="connsiteY676" fmla="*/ 342900 h 1850707"/>
                  <a:gd name="connsiteX677" fmla="*/ 485775 w 1849755"/>
                  <a:gd name="connsiteY677" fmla="*/ 333375 h 1850707"/>
                  <a:gd name="connsiteX678" fmla="*/ 470535 w 1849755"/>
                  <a:gd name="connsiteY678" fmla="*/ 314325 h 1850707"/>
                  <a:gd name="connsiteX679" fmla="*/ 466725 w 1849755"/>
                  <a:gd name="connsiteY679" fmla="*/ 311468 h 1850707"/>
                  <a:gd name="connsiteX680" fmla="*/ 461010 w 1849755"/>
                  <a:gd name="connsiteY680" fmla="*/ 311468 h 1850707"/>
                  <a:gd name="connsiteX681" fmla="*/ 454342 w 1849755"/>
                  <a:gd name="connsiteY681" fmla="*/ 314325 h 1850707"/>
                  <a:gd name="connsiteX682" fmla="*/ 448627 w 1849755"/>
                  <a:gd name="connsiteY682" fmla="*/ 317183 h 1850707"/>
                  <a:gd name="connsiteX683" fmla="*/ 444817 w 1849755"/>
                  <a:gd name="connsiteY683" fmla="*/ 312420 h 1850707"/>
                  <a:gd name="connsiteX684" fmla="*/ 494347 w 1849755"/>
                  <a:gd name="connsiteY684" fmla="*/ 272415 h 1850707"/>
                  <a:gd name="connsiteX685" fmla="*/ 495300 w 1849755"/>
                  <a:gd name="connsiteY685" fmla="*/ 276225 h 1850707"/>
                  <a:gd name="connsiteX686" fmla="*/ 492442 w 1849755"/>
                  <a:gd name="connsiteY686" fmla="*/ 280035 h 1850707"/>
                  <a:gd name="connsiteX687" fmla="*/ 489585 w 1849755"/>
                  <a:gd name="connsiteY687" fmla="*/ 283845 h 1850707"/>
                  <a:gd name="connsiteX688" fmla="*/ 488632 w 1849755"/>
                  <a:gd name="connsiteY688" fmla="*/ 289560 h 1850707"/>
                  <a:gd name="connsiteX689" fmla="*/ 491490 w 1849755"/>
                  <a:gd name="connsiteY689" fmla="*/ 294323 h 1850707"/>
                  <a:gd name="connsiteX690" fmla="*/ 500062 w 1849755"/>
                  <a:gd name="connsiteY690" fmla="*/ 305753 h 1850707"/>
                  <a:gd name="connsiteX691" fmla="*/ 504825 w 1849755"/>
                  <a:gd name="connsiteY691" fmla="*/ 311468 h 1850707"/>
                  <a:gd name="connsiteX692" fmla="*/ 508635 w 1849755"/>
                  <a:gd name="connsiteY692" fmla="*/ 316230 h 1850707"/>
                  <a:gd name="connsiteX693" fmla="*/ 495300 w 1849755"/>
                  <a:gd name="connsiteY693" fmla="*/ 340043 h 1850707"/>
                  <a:gd name="connsiteX694" fmla="*/ 474345 w 1849755"/>
                  <a:gd name="connsiteY694" fmla="*/ 362903 h 1850707"/>
                  <a:gd name="connsiteX695" fmla="*/ 452437 w 1849755"/>
                  <a:gd name="connsiteY695" fmla="*/ 375285 h 1850707"/>
                  <a:gd name="connsiteX696" fmla="*/ 428625 w 1849755"/>
                  <a:gd name="connsiteY696" fmla="*/ 378143 h 1850707"/>
                  <a:gd name="connsiteX697" fmla="*/ 405765 w 1849755"/>
                  <a:gd name="connsiteY697" fmla="*/ 371475 h 1850707"/>
                  <a:gd name="connsiteX698" fmla="*/ 384810 w 1849755"/>
                  <a:gd name="connsiteY698" fmla="*/ 353378 h 1850707"/>
                  <a:gd name="connsiteX699" fmla="*/ 372427 w 1849755"/>
                  <a:gd name="connsiteY699" fmla="*/ 329565 h 1850707"/>
                  <a:gd name="connsiteX700" fmla="*/ 369570 w 1849755"/>
                  <a:gd name="connsiteY700" fmla="*/ 304800 h 1850707"/>
                  <a:gd name="connsiteX701" fmla="*/ 378142 w 1849755"/>
                  <a:gd name="connsiteY701" fmla="*/ 280988 h 1850707"/>
                  <a:gd name="connsiteX702" fmla="*/ 397192 w 1849755"/>
                  <a:gd name="connsiteY702" fmla="*/ 260033 h 1850707"/>
                  <a:gd name="connsiteX703" fmla="*/ 413385 w 1849755"/>
                  <a:gd name="connsiteY703" fmla="*/ 249555 h 1850707"/>
                  <a:gd name="connsiteX704" fmla="*/ 428625 w 1849755"/>
                  <a:gd name="connsiteY704" fmla="*/ 244793 h 1850707"/>
                  <a:gd name="connsiteX705" fmla="*/ 429577 w 1849755"/>
                  <a:gd name="connsiteY705" fmla="*/ 238125 h 1850707"/>
                  <a:gd name="connsiteX706" fmla="*/ 1258252 w 1849755"/>
                  <a:gd name="connsiteY706" fmla="*/ 140970 h 1850707"/>
                  <a:gd name="connsiteX707" fmla="*/ 1316355 w 1849755"/>
                  <a:gd name="connsiteY707" fmla="*/ 172402 h 1850707"/>
                  <a:gd name="connsiteX708" fmla="*/ 1313497 w 1849755"/>
                  <a:gd name="connsiteY708" fmla="*/ 178117 h 1850707"/>
                  <a:gd name="connsiteX709" fmla="*/ 1301115 w 1849755"/>
                  <a:gd name="connsiteY709" fmla="*/ 174307 h 1850707"/>
                  <a:gd name="connsiteX710" fmla="*/ 1296352 w 1849755"/>
                  <a:gd name="connsiteY710" fmla="*/ 175260 h 1850707"/>
                  <a:gd name="connsiteX711" fmla="*/ 1295400 w 1849755"/>
                  <a:gd name="connsiteY711" fmla="*/ 177165 h 1850707"/>
                  <a:gd name="connsiteX712" fmla="*/ 1294447 w 1849755"/>
                  <a:gd name="connsiteY712" fmla="*/ 180022 h 1850707"/>
                  <a:gd name="connsiteX713" fmla="*/ 1291590 w 1849755"/>
                  <a:gd name="connsiteY713" fmla="*/ 206692 h 1850707"/>
                  <a:gd name="connsiteX714" fmla="*/ 1285875 w 1849755"/>
                  <a:gd name="connsiteY714" fmla="*/ 263842 h 1850707"/>
                  <a:gd name="connsiteX715" fmla="*/ 1316355 w 1849755"/>
                  <a:gd name="connsiteY715" fmla="*/ 238125 h 1850707"/>
                  <a:gd name="connsiteX716" fmla="*/ 1337310 w 1849755"/>
                  <a:gd name="connsiteY716" fmla="*/ 220027 h 1850707"/>
                  <a:gd name="connsiteX717" fmla="*/ 1344930 w 1849755"/>
                  <a:gd name="connsiteY717" fmla="*/ 212407 h 1850707"/>
                  <a:gd name="connsiteX718" fmla="*/ 1349692 w 1849755"/>
                  <a:gd name="connsiteY718" fmla="*/ 206692 h 1850707"/>
                  <a:gd name="connsiteX719" fmla="*/ 1347787 w 1849755"/>
                  <a:gd name="connsiteY719" fmla="*/ 200977 h 1850707"/>
                  <a:gd name="connsiteX720" fmla="*/ 1336357 w 1849755"/>
                  <a:gd name="connsiteY720" fmla="*/ 191452 h 1850707"/>
                  <a:gd name="connsiteX721" fmla="*/ 1339215 w 1849755"/>
                  <a:gd name="connsiteY721" fmla="*/ 185737 h 1850707"/>
                  <a:gd name="connsiteX722" fmla="*/ 1383030 w 1849755"/>
                  <a:gd name="connsiteY722" fmla="*/ 208597 h 1850707"/>
                  <a:gd name="connsiteX723" fmla="*/ 1381125 w 1849755"/>
                  <a:gd name="connsiteY723" fmla="*/ 214312 h 1850707"/>
                  <a:gd name="connsiteX724" fmla="*/ 1375410 w 1849755"/>
                  <a:gd name="connsiteY724" fmla="*/ 212407 h 1850707"/>
                  <a:gd name="connsiteX725" fmla="*/ 1369695 w 1849755"/>
                  <a:gd name="connsiteY725" fmla="*/ 212407 h 1850707"/>
                  <a:gd name="connsiteX726" fmla="*/ 1362075 w 1849755"/>
                  <a:gd name="connsiteY726" fmla="*/ 213360 h 1850707"/>
                  <a:gd name="connsiteX727" fmla="*/ 1355407 w 1849755"/>
                  <a:gd name="connsiteY727" fmla="*/ 217170 h 1850707"/>
                  <a:gd name="connsiteX728" fmla="*/ 1341120 w 1849755"/>
                  <a:gd name="connsiteY728" fmla="*/ 228600 h 1850707"/>
                  <a:gd name="connsiteX729" fmla="*/ 1319212 w 1849755"/>
                  <a:gd name="connsiteY729" fmla="*/ 246697 h 1850707"/>
                  <a:gd name="connsiteX730" fmla="*/ 1295400 w 1849755"/>
                  <a:gd name="connsiteY730" fmla="*/ 266700 h 1850707"/>
                  <a:gd name="connsiteX731" fmla="*/ 1270635 w 1849755"/>
                  <a:gd name="connsiteY731" fmla="*/ 287655 h 1850707"/>
                  <a:gd name="connsiteX732" fmla="*/ 1255395 w 1849755"/>
                  <a:gd name="connsiteY732" fmla="*/ 280035 h 1850707"/>
                  <a:gd name="connsiteX733" fmla="*/ 1262062 w 1849755"/>
                  <a:gd name="connsiteY733" fmla="*/ 215265 h 1850707"/>
                  <a:gd name="connsiteX734" fmla="*/ 1266825 w 1849755"/>
                  <a:gd name="connsiteY734" fmla="*/ 169545 h 1850707"/>
                  <a:gd name="connsiteX735" fmla="*/ 1266825 w 1849755"/>
                  <a:gd name="connsiteY735" fmla="*/ 161925 h 1850707"/>
                  <a:gd name="connsiteX736" fmla="*/ 1263967 w 1849755"/>
                  <a:gd name="connsiteY736" fmla="*/ 155257 h 1850707"/>
                  <a:gd name="connsiteX737" fmla="*/ 1260157 w 1849755"/>
                  <a:gd name="connsiteY737" fmla="*/ 150495 h 1850707"/>
                  <a:gd name="connsiteX738" fmla="*/ 1255395 w 1849755"/>
                  <a:gd name="connsiteY738" fmla="*/ 146685 h 1850707"/>
                  <a:gd name="connsiteX739" fmla="*/ 1105853 w 1849755"/>
                  <a:gd name="connsiteY739" fmla="*/ 95250 h 1850707"/>
                  <a:gd name="connsiteX740" fmla="*/ 1171575 w 1849755"/>
                  <a:gd name="connsiteY740" fmla="*/ 112395 h 1850707"/>
                  <a:gd name="connsiteX741" fmla="*/ 1169670 w 1849755"/>
                  <a:gd name="connsiteY741" fmla="*/ 119062 h 1850707"/>
                  <a:gd name="connsiteX742" fmla="*/ 1163003 w 1849755"/>
                  <a:gd name="connsiteY742" fmla="*/ 118110 h 1850707"/>
                  <a:gd name="connsiteX743" fmla="*/ 1156335 w 1849755"/>
                  <a:gd name="connsiteY743" fmla="*/ 118110 h 1850707"/>
                  <a:gd name="connsiteX744" fmla="*/ 1151573 w 1849755"/>
                  <a:gd name="connsiteY744" fmla="*/ 120015 h 1850707"/>
                  <a:gd name="connsiteX745" fmla="*/ 1148715 w 1849755"/>
                  <a:gd name="connsiteY745" fmla="*/ 124777 h 1850707"/>
                  <a:gd name="connsiteX746" fmla="*/ 1126808 w 1849755"/>
                  <a:gd name="connsiteY746" fmla="*/ 208597 h 1850707"/>
                  <a:gd name="connsiteX747" fmla="*/ 1126808 w 1849755"/>
                  <a:gd name="connsiteY747" fmla="*/ 214312 h 1850707"/>
                  <a:gd name="connsiteX748" fmla="*/ 1130618 w 1849755"/>
                  <a:gd name="connsiteY748" fmla="*/ 219075 h 1850707"/>
                  <a:gd name="connsiteX749" fmla="*/ 1136333 w 1849755"/>
                  <a:gd name="connsiteY749" fmla="*/ 221932 h 1850707"/>
                  <a:gd name="connsiteX750" fmla="*/ 1143000 w 1849755"/>
                  <a:gd name="connsiteY750" fmla="*/ 224790 h 1850707"/>
                  <a:gd name="connsiteX751" fmla="*/ 1141095 w 1849755"/>
                  <a:gd name="connsiteY751" fmla="*/ 230505 h 1850707"/>
                  <a:gd name="connsiteX752" fmla="*/ 1075373 w 1849755"/>
                  <a:gd name="connsiteY752" fmla="*/ 213360 h 1850707"/>
                  <a:gd name="connsiteX753" fmla="*/ 1077278 w 1849755"/>
                  <a:gd name="connsiteY753" fmla="*/ 206692 h 1850707"/>
                  <a:gd name="connsiteX754" fmla="*/ 1083945 w 1849755"/>
                  <a:gd name="connsiteY754" fmla="*/ 207645 h 1850707"/>
                  <a:gd name="connsiteX755" fmla="*/ 1090613 w 1849755"/>
                  <a:gd name="connsiteY755" fmla="*/ 208597 h 1850707"/>
                  <a:gd name="connsiteX756" fmla="*/ 1095375 w 1849755"/>
                  <a:gd name="connsiteY756" fmla="*/ 206692 h 1850707"/>
                  <a:gd name="connsiteX757" fmla="*/ 1098233 w 1849755"/>
                  <a:gd name="connsiteY757" fmla="*/ 201930 h 1850707"/>
                  <a:gd name="connsiteX758" fmla="*/ 1120140 w 1849755"/>
                  <a:gd name="connsiteY758" fmla="*/ 118110 h 1850707"/>
                  <a:gd name="connsiteX759" fmla="*/ 1120140 w 1849755"/>
                  <a:gd name="connsiteY759" fmla="*/ 112395 h 1850707"/>
                  <a:gd name="connsiteX760" fmla="*/ 1116330 w 1849755"/>
                  <a:gd name="connsiteY760" fmla="*/ 107632 h 1850707"/>
                  <a:gd name="connsiteX761" fmla="*/ 1110615 w 1849755"/>
                  <a:gd name="connsiteY761" fmla="*/ 104775 h 1850707"/>
                  <a:gd name="connsiteX762" fmla="*/ 1103948 w 1849755"/>
                  <a:gd name="connsiteY762" fmla="*/ 101917 h 1850707"/>
                  <a:gd name="connsiteX763" fmla="*/ 777240 w 1849755"/>
                  <a:gd name="connsiteY763" fmla="*/ 88583 h 1850707"/>
                  <a:gd name="connsiteX764" fmla="*/ 779145 w 1849755"/>
                  <a:gd name="connsiteY764" fmla="*/ 93345 h 1850707"/>
                  <a:gd name="connsiteX765" fmla="*/ 772477 w 1849755"/>
                  <a:gd name="connsiteY765" fmla="*/ 96203 h 1850707"/>
                  <a:gd name="connsiteX766" fmla="*/ 765810 w 1849755"/>
                  <a:gd name="connsiteY766" fmla="*/ 100965 h 1850707"/>
                  <a:gd name="connsiteX767" fmla="*/ 762952 w 1849755"/>
                  <a:gd name="connsiteY767" fmla="*/ 109538 h 1850707"/>
                  <a:gd name="connsiteX768" fmla="*/ 765810 w 1849755"/>
                  <a:gd name="connsiteY768" fmla="*/ 125730 h 1850707"/>
                  <a:gd name="connsiteX769" fmla="*/ 777240 w 1849755"/>
                  <a:gd name="connsiteY769" fmla="*/ 169545 h 1850707"/>
                  <a:gd name="connsiteX770" fmla="*/ 772477 w 1849755"/>
                  <a:gd name="connsiteY770" fmla="*/ 203835 h 1850707"/>
                  <a:gd name="connsiteX771" fmla="*/ 741045 w 1849755"/>
                  <a:gd name="connsiteY771" fmla="*/ 224790 h 1850707"/>
                  <a:gd name="connsiteX772" fmla="*/ 699135 w 1849755"/>
                  <a:gd name="connsiteY772" fmla="*/ 223838 h 1850707"/>
                  <a:gd name="connsiteX773" fmla="*/ 677227 w 1849755"/>
                  <a:gd name="connsiteY773" fmla="*/ 196215 h 1850707"/>
                  <a:gd name="connsiteX774" fmla="*/ 661035 w 1849755"/>
                  <a:gd name="connsiteY774" fmla="*/ 136208 h 1850707"/>
                  <a:gd name="connsiteX775" fmla="*/ 658177 w 1849755"/>
                  <a:gd name="connsiteY775" fmla="*/ 131445 h 1850707"/>
                  <a:gd name="connsiteX776" fmla="*/ 653415 w 1849755"/>
                  <a:gd name="connsiteY776" fmla="*/ 128588 h 1850707"/>
                  <a:gd name="connsiteX777" fmla="*/ 647700 w 1849755"/>
                  <a:gd name="connsiteY777" fmla="*/ 128588 h 1850707"/>
                  <a:gd name="connsiteX778" fmla="*/ 641985 w 1849755"/>
                  <a:gd name="connsiteY778" fmla="*/ 129540 h 1850707"/>
                  <a:gd name="connsiteX779" fmla="*/ 640080 w 1849755"/>
                  <a:gd name="connsiteY779" fmla="*/ 123825 h 1850707"/>
                  <a:gd name="connsiteX780" fmla="*/ 701992 w 1849755"/>
                  <a:gd name="connsiteY780" fmla="*/ 107633 h 1850707"/>
                  <a:gd name="connsiteX781" fmla="*/ 703897 w 1849755"/>
                  <a:gd name="connsiteY781" fmla="*/ 114300 h 1850707"/>
                  <a:gd name="connsiteX782" fmla="*/ 699135 w 1849755"/>
                  <a:gd name="connsiteY782" fmla="*/ 116205 h 1850707"/>
                  <a:gd name="connsiteX783" fmla="*/ 694372 w 1849755"/>
                  <a:gd name="connsiteY783" fmla="*/ 119063 h 1850707"/>
                  <a:gd name="connsiteX784" fmla="*/ 690562 w 1849755"/>
                  <a:gd name="connsiteY784" fmla="*/ 123825 h 1850707"/>
                  <a:gd name="connsiteX785" fmla="*/ 690562 w 1849755"/>
                  <a:gd name="connsiteY785" fmla="*/ 129540 h 1850707"/>
                  <a:gd name="connsiteX786" fmla="*/ 706755 w 1849755"/>
                  <a:gd name="connsiteY786" fmla="*/ 188595 h 1850707"/>
                  <a:gd name="connsiteX787" fmla="*/ 721042 w 1849755"/>
                  <a:gd name="connsiteY787" fmla="*/ 212408 h 1850707"/>
                  <a:gd name="connsiteX788" fmla="*/ 745807 w 1849755"/>
                  <a:gd name="connsiteY788" fmla="*/ 214313 h 1850707"/>
                  <a:gd name="connsiteX789" fmla="*/ 765810 w 1849755"/>
                  <a:gd name="connsiteY789" fmla="*/ 199073 h 1850707"/>
                  <a:gd name="connsiteX790" fmla="*/ 766762 w 1849755"/>
                  <a:gd name="connsiteY790" fmla="*/ 171450 h 1850707"/>
                  <a:gd name="connsiteX791" fmla="*/ 756285 w 1849755"/>
                  <a:gd name="connsiteY791" fmla="*/ 131445 h 1850707"/>
                  <a:gd name="connsiteX792" fmla="*/ 750570 w 1849755"/>
                  <a:gd name="connsiteY792" fmla="*/ 116205 h 1850707"/>
                  <a:gd name="connsiteX793" fmla="*/ 743902 w 1849755"/>
                  <a:gd name="connsiteY793" fmla="*/ 109538 h 1850707"/>
                  <a:gd name="connsiteX794" fmla="*/ 735330 w 1849755"/>
                  <a:gd name="connsiteY794" fmla="*/ 108585 h 1850707"/>
                  <a:gd name="connsiteX795" fmla="*/ 727710 w 1849755"/>
                  <a:gd name="connsiteY795" fmla="*/ 108585 h 1850707"/>
                  <a:gd name="connsiteX796" fmla="*/ 725805 w 1849755"/>
                  <a:gd name="connsiteY796" fmla="*/ 101918 h 1850707"/>
                  <a:gd name="connsiteX797" fmla="*/ 867728 w 1849755"/>
                  <a:gd name="connsiteY797" fmla="*/ 76200 h 1850707"/>
                  <a:gd name="connsiteX798" fmla="*/ 913448 w 1849755"/>
                  <a:gd name="connsiteY798" fmla="*/ 77152 h 1850707"/>
                  <a:gd name="connsiteX799" fmla="*/ 979170 w 1849755"/>
                  <a:gd name="connsiteY799" fmla="*/ 160972 h 1850707"/>
                  <a:gd name="connsiteX800" fmla="*/ 980123 w 1849755"/>
                  <a:gd name="connsiteY800" fmla="*/ 114300 h 1850707"/>
                  <a:gd name="connsiteX801" fmla="*/ 979170 w 1849755"/>
                  <a:gd name="connsiteY801" fmla="*/ 98107 h 1850707"/>
                  <a:gd name="connsiteX802" fmla="*/ 974408 w 1849755"/>
                  <a:gd name="connsiteY802" fmla="*/ 90487 h 1850707"/>
                  <a:gd name="connsiteX803" fmla="*/ 966788 w 1849755"/>
                  <a:gd name="connsiteY803" fmla="*/ 86677 h 1850707"/>
                  <a:gd name="connsiteX804" fmla="*/ 959168 w 1849755"/>
                  <a:gd name="connsiteY804" fmla="*/ 84772 h 1850707"/>
                  <a:gd name="connsiteX805" fmla="*/ 959168 w 1849755"/>
                  <a:gd name="connsiteY805" fmla="*/ 78105 h 1850707"/>
                  <a:gd name="connsiteX806" fmla="*/ 1011555 w 1849755"/>
                  <a:gd name="connsiteY806" fmla="*/ 79057 h 1850707"/>
                  <a:gd name="connsiteX807" fmla="*/ 1009650 w 1849755"/>
                  <a:gd name="connsiteY807" fmla="*/ 84772 h 1850707"/>
                  <a:gd name="connsiteX808" fmla="*/ 1002983 w 1849755"/>
                  <a:gd name="connsiteY808" fmla="*/ 85725 h 1850707"/>
                  <a:gd name="connsiteX809" fmla="*/ 995363 w 1849755"/>
                  <a:gd name="connsiteY809" fmla="*/ 88582 h 1850707"/>
                  <a:gd name="connsiteX810" fmla="*/ 990600 w 1849755"/>
                  <a:gd name="connsiteY810" fmla="*/ 96202 h 1850707"/>
                  <a:gd name="connsiteX811" fmla="*/ 988695 w 1849755"/>
                  <a:gd name="connsiteY811" fmla="*/ 112395 h 1850707"/>
                  <a:gd name="connsiteX812" fmla="*/ 987743 w 1849755"/>
                  <a:gd name="connsiteY812" fmla="*/ 200025 h 1850707"/>
                  <a:gd name="connsiteX813" fmla="*/ 972503 w 1849755"/>
                  <a:gd name="connsiteY813" fmla="*/ 200025 h 1850707"/>
                  <a:gd name="connsiteX814" fmla="*/ 898208 w 1849755"/>
                  <a:gd name="connsiteY814" fmla="*/ 104775 h 1850707"/>
                  <a:gd name="connsiteX815" fmla="*/ 897255 w 1849755"/>
                  <a:gd name="connsiteY815" fmla="*/ 161925 h 1850707"/>
                  <a:gd name="connsiteX816" fmla="*/ 898208 w 1849755"/>
                  <a:gd name="connsiteY816" fmla="*/ 178117 h 1850707"/>
                  <a:gd name="connsiteX817" fmla="*/ 902970 w 1849755"/>
                  <a:gd name="connsiteY817" fmla="*/ 186690 h 1850707"/>
                  <a:gd name="connsiteX818" fmla="*/ 910590 w 1849755"/>
                  <a:gd name="connsiteY818" fmla="*/ 190500 h 1850707"/>
                  <a:gd name="connsiteX819" fmla="*/ 918210 w 1849755"/>
                  <a:gd name="connsiteY819" fmla="*/ 192405 h 1850707"/>
                  <a:gd name="connsiteX820" fmla="*/ 918210 w 1849755"/>
                  <a:gd name="connsiteY820" fmla="*/ 199072 h 1850707"/>
                  <a:gd name="connsiteX821" fmla="*/ 865823 w 1849755"/>
                  <a:gd name="connsiteY821" fmla="*/ 198120 h 1850707"/>
                  <a:gd name="connsiteX822" fmla="*/ 865823 w 1849755"/>
                  <a:gd name="connsiteY822" fmla="*/ 191452 h 1850707"/>
                  <a:gd name="connsiteX823" fmla="*/ 873443 w 1849755"/>
                  <a:gd name="connsiteY823" fmla="*/ 190500 h 1850707"/>
                  <a:gd name="connsiteX824" fmla="*/ 881063 w 1849755"/>
                  <a:gd name="connsiteY824" fmla="*/ 187642 h 1850707"/>
                  <a:gd name="connsiteX825" fmla="*/ 885825 w 1849755"/>
                  <a:gd name="connsiteY825" fmla="*/ 180022 h 1850707"/>
                  <a:gd name="connsiteX826" fmla="*/ 886778 w 1849755"/>
                  <a:gd name="connsiteY826" fmla="*/ 162877 h 1850707"/>
                  <a:gd name="connsiteX827" fmla="*/ 887730 w 1849755"/>
                  <a:gd name="connsiteY827" fmla="*/ 104775 h 1850707"/>
                  <a:gd name="connsiteX828" fmla="*/ 886778 w 1849755"/>
                  <a:gd name="connsiteY828" fmla="*/ 96202 h 1850707"/>
                  <a:gd name="connsiteX829" fmla="*/ 882968 w 1849755"/>
                  <a:gd name="connsiteY829" fmla="*/ 89535 h 1850707"/>
                  <a:gd name="connsiteX830" fmla="*/ 876300 w 1849755"/>
                  <a:gd name="connsiteY830" fmla="*/ 84772 h 1850707"/>
                  <a:gd name="connsiteX831" fmla="*/ 867728 w 1849755"/>
                  <a:gd name="connsiteY831" fmla="*/ 81915 h 1850707"/>
                  <a:gd name="connsiteX832" fmla="*/ 925830 w 1849755"/>
                  <a:gd name="connsiteY832" fmla="*/ 29527 h 1850707"/>
                  <a:gd name="connsiteX833" fmla="*/ 577215 w 1849755"/>
                  <a:gd name="connsiteY833" fmla="*/ 100012 h 1850707"/>
                  <a:gd name="connsiteX834" fmla="*/ 292417 w 1849755"/>
                  <a:gd name="connsiteY834" fmla="*/ 292417 h 1850707"/>
                  <a:gd name="connsiteX835" fmla="*/ 100965 w 1849755"/>
                  <a:gd name="connsiteY835" fmla="*/ 577215 h 1850707"/>
                  <a:gd name="connsiteX836" fmla="*/ 30480 w 1849755"/>
                  <a:gd name="connsiteY836" fmla="*/ 925830 h 1850707"/>
                  <a:gd name="connsiteX837" fmla="*/ 100965 w 1849755"/>
                  <a:gd name="connsiteY837" fmla="*/ 1274445 h 1850707"/>
                  <a:gd name="connsiteX838" fmla="*/ 292417 w 1849755"/>
                  <a:gd name="connsiteY838" fmla="*/ 1559242 h 1850707"/>
                  <a:gd name="connsiteX839" fmla="*/ 577215 w 1849755"/>
                  <a:gd name="connsiteY839" fmla="*/ 1750695 h 1850707"/>
                  <a:gd name="connsiteX840" fmla="*/ 925830 w 1849755"/>
                  <a:gd name="connsiteY840" fmla="*/ 1821180 h 1850707"/>
                  <a:gd name="connsiteX841" fmla="*/ 1274445 w 1849755"/>
                  <a:gd name="connsiteY841" fmla="*/ 1750695 h 1850707"/>
                  <a:gd name="connsiteX842" fmla="*/ 1559242 w 1849755"/>
                  <a:gd name="connsiteY842" fmla="*/ 1559242 h 1850707"/>
                  <a:gd name="connsiteX843" fmla="*/ 1750695 w 1849755"/>
                  <a:gd name="connsiteY843" fmla="*/ 1274445 h 1850707"/>
                  <a:gd name="connsiteX844" fmla="*/ 1821180 w 1849755"/>
                  <a:gd name="connsiteY844" fmla="*/ 925830 h 1850707"/>
                  <a:gd name="connsiteX845" fmla="*/ 1750695 w 1849755"/>
                  <a:gd name="connsiteY845" fmla="*/ 577215 h 1850707"/>
                  <a:gd name="connsiteX846" fmla="*/ 1559242 w 1849755"/>
                  <a:gd name="connsiteY846" fmla="*/ 292417 h 1850707"/>
                  <a:gd name="connsiteX847" fmla="*/ 1274445 w 1849755"/>
                  <a:gd name="connsiteY847" fmla="*/ 100012 h 1850707"/>
                  <a:gd name="connsiteX848" fmla="*/ 925830 w 1849755"/>
                  <a:gd name="connsiteY848" fmla="*/ 29527 h 1850707"/>
                  <a:gd name="connsiteX849" fmla="*/ 925830 w 1849755"/>
                  <a:gd name="connsiteY849" fmla="*/ 0 h 1850707"/>
                  <a:gd name="connsiteX850" fmla="*/ 1285875 w 1849755"/>
                  <a:gd name="connsiteY850" fmla="*/ 72390 h 1850707"/>
                  <a:gd name="connsiteX851" fmla="*/ 1579245 w 1849755"/>
                  <a:gd name="connsiteY851" fmla="*/ 271462 h 1850707"/>
                  <a:gd name="connsiteX852" fmla="*/ 1777365 w 1849755"/>
                  <a:gd name="connsiteY852" fmla="*/ 565785 h 1850707"/>
                  <a:gd name="connsiteX853" fmla="*/ 1849755 w 1849755"/>
                  <a:gd name="connsiteY853" fmla="*/ 925830 h 1850707"/>
                  <a:gd name="connsiteX854" fmla="*/ 1777365 w 1849755"/>
                  <a:gd name="connsiteY854" fmla="*/ 1285875 h 1850707"/>
                  <a:gd name="connsiteX855" fmla="*/ 1579245 w 1849755"/>
                  <a:gd name="connsiteY855" fmla="*/ 1580197 h 1850707"/>
                  <a:gd name="connsiteX856" fmla="*/ 1284922 w 1849755"/>
                  <a:gd name="connsiteY856" fmla="*/ 1778317 h 1850707"/>
                  <a:gd name="connsiteX857" fmla="*/ 924877 w 1849755"/>
                  <a:gd name="connsiteY857" fmla="*/ 1850707 h 1850707"/>
                  <a:gd name="connsiteX858" fmla="*/ 564832 w 1849755"/>
                  <a:gd name="connsiteY858" fmla="*/ 1778317 h 1850707"/>
                  <a:gd name="connsiteX859" fmla="*/ 270510 w 1849755"/>
                  <a:gd name="connsiteY859" fmla="*/ 1580197 h 1850707"/>
                  <a:gd name="connsiteX860" fmla="*/ 72390 w 1849755"/>
                  <a:gd name="connsiteY860" fmla="*/ 1285875 h 1850707"/>
                  <a:gd name="connsiteX861" fmla="*/ 0 w 1849755"/>
                  <a:gd name="connsiteY861" fmla="*/ 925830 h 1850707"/>
                  <a:gd name="connsiteX862" fmla="*/ 73342 w 1849755"/>
                  <a:gd name="connsiteY862" fmla="*/ 564832 h 1850707"/>
                  <a:gd name="connsiteX863" fmla="*/ 271462 w 1849755"/>
                  <a:gd name="connsiteY863" fmla="*/ 270510 h 1850707"/>
                  <a:gd name="connsiteX864" fmla="*/ 565785 w 1849755"/>
                  <a:gd name="connsiteY864" fmla="*/ 72390 h 1850707"/>
                  <a:gd name="connsiteX865" fmla="*/ 925830 w 1849755"/>
                  <a:gd name="connsiteY865" fmla="*/ 0 h 18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Lst>
                <a:rect l="l" t="t" r="r" b="b"/>
                <a:pathLst>
                  <a:path w="1849755" h="1850707">
                    <a:moveTo>
                      <a:pt x="807720" y="1710690"/>
                    </a:moveTo>
                    <a:cubicBezTo>
                      <a:pt x="797242" y="1716405"/>
                      <a:pt x="791527" y="1724025"/>
                      <a:pt x="789622" y="1733550"/>
                    </a:cubicBezTo>
                    <a:cubicBezTo>
                      <a:pt x="788670" y="1739265"/>
                      <a:pt x="789622" y="1744027"/>
                      <a:pt x="791527" y="1747837"/>
                    </a:cubicBezTo>
                    <a:cubicBezTo>
                      <a:pt x="795337" y="1756410"/>
                      <a:pt x="802957" y="1761172"/>
                      <a:pt x="812482" y="1763077"/>
                    </a:cubicBezTo>
                    <a:cubicBezTo>
                      <a:pt x="819150" y="1764030"/>
                      <a:pt x="824865" y="1762125"/>
                      <a:pt x="829627" y="1759267"/>
                    </a:cubicBezTo>
                    <a:cubicBezTo>
                      <a:pt x="834390" y="1755457"/>
                      <a:pt x="837247" y="1750695"/>
                      <a:pt x="838200" y="1744027"/>
                    </a:cubicBezTo>
                    <a:cubicBezTo>
                      <a:pt x="839152" y="1735455"/>
                      <a:pt x="836295" y="1727835"/>
                      <a:pt x="827722" y="1722120"/>
                    </a:cubicBezTo>
                    <a:cubicBezTo>
                      <a:pt x="822007" y="1718310"/>
                      <a:pt x="816292" y="1715452"/>
                      <a:pt x="810577" y="1711642"/>
                    </a:cubicBezTo>
                    <a:close/>
                    <a:moveTo>
                      <a:pt x="1232535" y="1657350"/>
                    </a:moveTo>
                    <a:cubicBezTo>
                      <a:pt x="1225868" y="1666875"/>
                      <a:pt x="1224915" y="1677353"/>
                      <a:pt x="1229678" y="1685925"/>
                    </a:cubicBezTo>
                    <a:cubicBezTo>
                      <a:pt x="1231583" y="1691640"/>
                      <a:pt x="1235393" y="1695450"/>
                      <a:pt x="1238250" y="1697355"/>
                    </a:cubicBezTo>
                    <a:cubicBezTo>
                      <a:pt x="1246822" y="1703070"/>
                      <a:pt x="1254443" y="1703070"/>
                      <a:pt x="1263968" y="1699260"/>
                    </a:cubicBezTo>
                    <a:cubicBezTo>
                      <a:pt x="1269683" y="1696403"/>
                      <a:pt x="1274445" y="1692593"/>
                      <a:pt x="1276350" y="1686878"/>
                    </a:cubicBezTo>
                    <a:cubicBezTo>
                      <a:pt x="1278255" y="1682115"/>
                      <a:pt x="1278255" y="1676400"/>
                      <a:pt x="1275397" y="1670685"/>
                    </a:cubicBezTo>
                    <a:cubicBezTo>
                      <a:pt x="1271588" y="1663065"/>
                      <a:pt x="1264920" y="1658303"/>
                      <a:pt x="1255395" y="1657350"/>
                    </a:cubicBezTo>
                    <a:cubicBezTo>
                      <a:pt x="1248728" y="1657350"/>
                      <a:pt x="1242060" y="1657350"/>
                      <a:pt x="1235393" y="1657350"/>
                    </a:cubicBezTo>
                    <a:close/>
                    <a:moveTo>
                      <a:pt x="1024890" y="1654493"/>
                    </a:moveTo>
                    <a:cubicBezTo>
                      <a:pt x="1017270" y="1655445"/>
                      <a:pt x="1012507" y="1660208"/>
                      <a:pt x="1010602" y="1667828"/>
                    </a:cubicBezTo>
                    <a:cubicBezTo>
                      <a:pt x="1009650" y="1671638"/>
                      <a:pt x="1009650" y="1677353"/>
                      <a:pt x="1010602" y="1683068"/>
                    </a:cubicBezTo>
                    <a:cubicBezTo>
                      <a:pt x="1011555" y="1692593"/>
                      <a:pt x="1015365" y="1699260"/>
                      <a:pt x="1019175" y="1704023"/>
                    </a:cubicBezTo>
                    <a:cubicBezTo>
                      <a:pt x="1022985" y="1707833"/>
                      <a:pt x="1028700" y="1709738"/>
                      <a:pt x="1035367" y="1708785"/>
                    </a:cubicBezTo>
                    <a:cubicBezTo>
                      <a:pt x="1042987" y="1707833"/>
                      <a:pt x="1048702" y="1704023"/>
                      <a:pt x="1049655" y="1697355"/>
                    </a:cubicBezTo>
                    <a:cubicBezTo>
                      <a:pt x="1049655" y="1693545"/>
                      <a:pt x="1049655" y="1688783"/>
                      <a:pt x="1049655" y="1684020"/>
                    </a:cubicBezTo>
                    <a:cubicBezTo>
                      <a:pt x="1047750" y="1672590"/>
                      <a:pt x="1044892" y="1664970"/>
                      <a:pt x="1041082" y="1660208"/>
                    </a:cubicBezTo>
                    <a:cubicBezTo>
                      <a:pt x="1036320" y="1655445"/>
                      <a:pt x="1031557" y="1653540"/>
                      <a:pt x="1024890" y="1654493"/>
                    </a:cubicBezTo>
                    <a:close/>
                    <a:moveTo>
                      <a:pt x="827722" y="1653540"/>
                    </a:moveTo>
                    <a:cubicBezTo>
                      <a:pt x="822007" y="1652587"/>
                      <a:pt x="816292" y="1653540"/>
                      <a:pt x="812482" y="1656397"/>
                    </a:cubicBezTo>
                    <a:cubicBezTo>
                      <a:pt x="808672" y="1659255"/>
                      <a:pt x="806767" y="1663065"/>
                      <a:pt x="805815" y="1667827"/>
                    </a:cubicBezTo>
                    <a:cubicBezTo>
                      <a:pt x="804862" y="1672590"/>
                      <a:pt x="806767" y="1677352"/>
                      <a:pt x="810577" y="1681162"/>
                    </a:cubicBezTo>
                    <a:cubicBezTo>
                      <a:pt x="812482" y="1684020"/>
                      <a:pt x="816292" y="1685925"/>
                      <a:pt x="820102" y="1688782"/>
                    </a:cubicBezTo>
                    <a:cubicBezTo>
                      <a:pt x="822007" y="1689735"/>
                      <a:pt x="823912" y="1690687"/>
                      <a:pt x="826770" y="1692592"/>
                    </a:cubicBezTo>
                    <a:lnTo>
                      <a:pt x="831532" y="1695450"/>
                    </a:lnTo>
                    <a:cubicBezTo>
                      <a:pt x="840105" y="1692592"/>
                      <a:pt x="844867" y="1685925"/>
                      <a:pt x="846772" y="1676400"/>
                    </a:cubicBezTo>
                    <a:cubicBezTo>
                      <a:pt x="847725" y="1670685"/>
                      <a:pt x="845820" y="1665922"/>
                      <a:pt x="842962" y="1661160"/>
                    </a:cubicBezTo>
                    <a:cubicBezTo>
                      <a:pt x="839152" y="1657350"/>
                      <a:pt x="834390" y="1654492"/>
                      <a:pt x="827722" y="1653540"/>
                    </a:cubicBezTo>
                    <a:close/>
                    <a:moveTo>
                      <a:pt x="831532" y="1644967"/>
                    </a:moveTo>
                    <a:cubicBezTo>
                      <a:pt x="842962" y="1646872"/>
                      <a:pt x="851535" y="1650682"/>
                      <a:pt x="858202" y="1656397"/>
                    </a:cubicBezTo>
                    <a:cubicBezTo>
                      <a:pt x="863917" y="1662112"/>
                      <a:pt x="865822" y="1668780"/>
                      <a:pt x="864870" y="1677352"/>
                    </a:cubicBezTo>
                    <a:cubicBezTo>
                      <a:pt x="862965" y="1687830"/>
                      <a:pt x="855345" y="1696402"/>
                      <a:pt x="842010" y="1701165"/>
                    </a:cubicBezTo>
                    <a:cubicBezTo>
                      <a:pt x="850582" y="1705927"/>
                      <a:pt x="857250" y="1711642"/>
                      <a:pt x="860107" y="1717357"/>
                    </a:cubicBezTo>
                    <a:cubicBezTo>
                      <a:pt x="862012" y="1722120"/>
                      <a:pt x="862965" y="1728787"/>
                      <a:pt x="862012" y="1736407"/>
                    </a:cubicBezTo>
                    <a:cubicBezTo>
                      <a:pt x="861060" y="1743075"/>
                      <a:pt x="859155" y="1749742"/>
                      <a:pt x="855345" y="1754505"/>
                    </a:cubicBezTo>
                    <a:cubicBezTo>
                      <a:pt x="848677" y="1764030"/>
                      <a:pt x="839152" y="1770697"/>
                      <a:pt x="825817" y="1772602"/>
                    </a:cubicBezTo>
                    <a:cubicBezTo>
                      <a:pt x="821055" y="1773555"/>
                      <a:pt x="814387" y="1773555"/>
                      <a:pt x="807720" y="1772602"/>
                    </a:cubicBezTo>
                    <a:cubicBezTo>
                      <a:pt x="792480" y="1770697"/>
                      <a:pt x="781050" y="1764030"/>
                      <a:pt x="774382" y="1752600"/>
                    </a:cubicBezTo>
                    <a:cubicBezTo>
                      <a:pt x="771525" y="1747837"/>
                      <a:pt x="770572" y="1741170"/>
                      <a:pt x="771525" y="1733550"/>
                    </a:cubicBezTo>
                    <a:cubicBezTo>
                      <a:pt x="772477" y="1724025"/>
                      <a:pt x="777240" y="1717357"/>
                      <a:pt x="784860" y="1712595"/>
                    </a:cubicBezTo>
                    <a:cubicBezTo>
                      <a:pt x="787717" y="1710690"/>
                      <a:pt x="792480" y="1708785"/>
                      <a:pt x="800100" y="1705927"/>
                    </a:cubicBezTo>
                    <a:cubicBezTo>
                      <a:pt x="787717" y="1697355"/>
                      <a:pt x="782002" y="1686877"/>
                      <a:pt x="783907" y="1674495"/>
                    </a:cubicBezTo>
                    <a:cubicBezTo>
                      <a:pt x="785812" y="1660207"/>
                      <a:pt x="794385" y="1650682"/>
                      <a:pt x="809625" y="1645920"/>
                    </a:cubicBezTo>
                    <a:cubicBezTo>
                      <a:pt x="816292" y="1644015"/>
                      <a:pt x="823912" y="1643062"/>
                      <a:pt x="831532" y="1644967"/>
                    </a:cubicBezTo>
                    <a:close/>
                    <a:moveTo>
                      <a:pt x="1028700" y="1644015"/>
                    </a:moveTo>
                    <a:cubicBezTo>
                      <a:pt x="1046797" y="1641158"/>
                      <a:pt x="1061085" y="1646873"/>
                      <a:pt x="1070610" y="1661160"/>
                    </a:cubicBezTo>
                    <a:cubicBezTo>
                      <a:pt x="1072515" y="1667828"/>
                      <a:pt x="1075372" y="1677353"/>
                      <a:pt x="1077277" y="1689735"/>
                    </a:cubicBezTo>
                    <a:cubicBezTo>
                      <a:pt x="1079182" y="1705928"/>
                      <a:pt x="1078230" y="1719263"/>
                      <a:pt x="1073467" y="1730693"/>
                    </a:cubicBezTo>
                    <a:cubicBezTo>
                      <a:pt x="1068705" y="1743075"/>
                      <a:pt x="1060132" y="1752600"/>
                      <a:pt x="1050607" y="1761173"/>
                    </a:cubicBezTo>
                    <a:cubicBezTo>
                      <a:pt x="1040130" y="1769745"/>
                      <a:pt x="1027747" y="1774508"/>
                      <a:pt x="1014412" y="1776413"/>
                    </a:cubicBezTo>
                    <a:lnTo>
                      <a:pt x="1005840" y="1771650"/>
                    </a:lnTo>
                    <a:lnTo>
                      <a:pt x="1007745" y="1767840"/>
                    </a:lnTo>
                    <a:cubicBezTo>
                      <a:pt x="1009650" y="1767840"/>
                      <a:pt x="1012507" y="1767840"/>
                      <a:pt x="1015365" y="1767840"/>
                    </a:cubicBezTo>
                    <a:cubicBezTo>
                      <a:pt x="1025842" y="1765935"/>
                      <a:pt x="1034415" y="1761173"/>
                      <a:pt x="1042035" y="1753553"/>
                    </a:cubicBezTo>
                    <a:cubicBezTo>
                      <a:pt x="1044892" y="1750695"/>
                      <a:pt x="1046797" y="1745933"/>
                      <a:pt x="1049655" y="1741170"/>
                    </a:cubicBezTo>
                    <a:cubicBezTo>
                      <a:pt x="1052512" y="1733550"/>
                      <a:pt x="1054417" y="1722120"/>
                      <a:pt x="1054417" y="1706880"/>
                    </a:cubicBezTo>
                    <a:cubicBezTo>
                      <a:pt x="1045845" y="1716405"/>
                      <a:pt x="1040130" y="1722120"/>
                      <a:pt x="1039177" y="1722120"/>
                    </a:cubicBezTo>
                    <a:cubicBezTo>
                      <a:pt x="1035367" y="1724025"/>
                      <a:pt x="1030605" y="1725930"/>
                      <a:pt x="1024890" y="1725930"/>
                    </a:cubicBezTo>
                    <a:cubicBezTo>
                      <a:pt x="1015365" y="1726883"/>
                      <a:pt x="1007745" y="1724978"/>
                      <a:pt x="1002030" y="1720215"/>
                    </a:cubicBezTo>
                    <a:cubicBezTo>
                      <a:pt x="995362" y="1714500"/>
                      <a:pt x="990600" y="1705928"/>
                      <a:pt x="989647" y="1695450"/>
                    </a:cubicBezTo>
                    <a:cubicBezTo>
                      <a:pt x="986790" y="1677353"/>
                      <a:pt x="992505" y="1664018"/>
                      <a:pt x="1004887" y="1653540"/>
                    </a:cubicBezTo>
                    <a:cubicBezTo>
                      <a:pt x="1010602" y="1648778"/>
                      <a:pt x="1018222" y="1645920"/>
                      <a:pt x="1028700" y="1644015"/>
                    </a:cubicBezTo>
                    <a:close/>
                    <a:moveTo>
                      <a:pt x="1236345" y="1598295"/>
                    </a:moveTo>
                    <a:cubicBezTo>
                      <a:pt x="1231583" y="1596390"/>
                      <a:pt x="1225868" y="1597343"/>
                      <a:pt x="1219200" y="1600200"/>
                    </a:cubicBezTo>
                    <a:cubicBezTo>
                      <a:pt x="1213485" y="1603058"/>
                      <a:pt x="1209675" y="1605915"/>
                      <a:pt x="1207770" y="1610678"/>
                    </a:cubicBezTo>
                    <a:cubicBezTo>
                      <a:pt x="1205865" y="1615440"/>
                      <a:pt x="1205865" y="1619250"/>
                      <a:pt x="1207770" y="1624013"/>
                    </a:cubicBezTo>
                    <a:cubicBezTo>
                      <a:pt x="1209675" y="1628775"/>
                      <a:pt x="1213485" y="1631633"/>
                      <a:pt x="1219200" y="1633538"/>
                    </a:cubicBezTo>
                    <a:cubicBezTo>
                      <a:pt x="1222058" y="1634490"/>
                      <a:pt x="1225868" y="1634490"/>
                      <a:pt x="1230630" y="1634490"/>
                    </a:cubicBezTo>
                    <a:cubicBezTo>
                      <a:pt x="1232535" y="1634490"/>
                      <a:pt x="1235393" y="1634490"/>
                      <a:pt x="1238250" y="1634490"/>
                    </a:cubicBezTo>
                    <a:lnTo>
                      <a:pt x="1243965" y="1634490"/>
                    </a:lnTo>
                    <a:cubicBezTo>
                      <a:pt x="1250633" y="1625918"/>
                      <a:pt x="1251585" y="1617345"/>
                      <a:pt x="1247775" y="1608773"/>
                    </a:cubicBezTo>
                    <a:cubicBezTo>
                      <a:pt x="1244918" y="1603058"/>
                      <a:pt x="1241108" y="1599248"/>
                      <a:pt x="1236345" y="1598295"/>
                    </a:cubicBezTo>
                    <a:close/>
                    <a:moveTo>
                      <a:pt x="580073" y="1586865"/>
                    </a:moveTo>
                    <a:cubicBezTo>
                      <a:pt x="597218" y="1589722"/>
                      <a:pt x="617220" y="1591627"/>
                      <a:pt x="639128" y="1592580"/>
                    </a:cubicBezTo>
                    <a:lnTo>
                      <a:pt x="640080" y="1594485"/>
                    </a:lnTo>
                    <a:cubicBezTo>
                      <a:pt x="638175" y="1597342"/>
                      <a:pt x="636270" y="1602105"/>
                      <a:pt x="632460" y="1608772"/>
                    </a:cubicBezTo>
                    <a:cubicBezTo>
                      <a:pt x="631508" y="1610677"/>
                      <a:pt x="627698" y="1617345"/>
                      <a:pt x="622935" y="1627822"/>
                    </a:cubicBezTo>
                    <a:lnTo>
                      <a:pt x="607695" y="1660207"/>
                    </a:lnTo>
                    <a:cubicBezTo>
                      <a:pt x="597218" y="1684020"/>
                      <a:pt x="591503" y="1696402"/>
                      <a:pt x="591503" y="1698307"/>
                    </a:cubicBezTo>
                    <a:cubicBezTo>
                      <a:pt x="591503" y="1700212"/>
                      <a:pt x="591503" y="1701165"/>
                      <a:pt x="593408" y="1702117"/>
                    </a:cubicBezTo>
                    <a:cubicBezTo>
                      <a:pt x="595313" y="1704022"/>
                      <a:pt x="600075" y="1706880"/>
                      <a:pt x="608648" y="1710690"/>
                    </a:cubicBezTo>
                    <a:lnTo>
                      <a:pt x="609600" y="1711642"/>
                    </a:lnTo>
                    <a:lnTo>
                      <a:pt x="609600" y="1717357"/>
                    </a:lnTo>
                    <a:lnTo>
                      <a:pt x="608648" y="1718310"/>
                    </a:lnTo>
                    <a:cubicBezTo>
                      <a:pt x="601028" y="1714500"/>
                      <a:pt x="591503" y="1709737"/>
                      <a:pt x="580073" y="1704975"/>
                    </a:cubicBezTo>
                    <a:cubicBezTo>
                      <a:pt x="569595" y="1700212"/>
                      <a:pt x="557213" y="1695450"/>
                      <a:pt x="544830" y="1689735"/>
                    </a:cubicBezTo>
                    <a:lnTo>
                      <a:pt x="543878" y="1688782"/>
                    </a:lnTo>
                    <a:lnTo>
                      <a:pt x="545783" y="1684020"/>
                    </a:lnTo>
                    <a:lnTo>
                      <a:pt x="546735" y="1684020"/>
                    </a:lnTo>
                    <a:cubicBezTo>
                      <a:pt x="549593" y="1684972"/>
                      <a:pt x="552450" y="1685925"/>
                      <a:pt x="555308" y="1686877"/>
                    </a:cubicBezTo>
                    <a:cubicBezTo>
                      <a:pt x="560070" y="1688782"/>
                      <a:pt x="563880" y="1689735"/>
                      <a:pt x="564833" y="1689735"/>
                    </a:cubicBezTo>
                    <a:cubicBezTo>
                      <a:pt x="565785" y="1689735"/>
                      <a:pt x="567690" y="1688782"/>
                      <a:pt x="568643" y="1687830"/>
                    </a:cubicBezTo>
                    <a:cubicBezTo>
                      <a:pt x="570548" y="1685925"/>
                      <a:pt x="576263" y="1675447"/>
                      <a:pt x="584835" y="1656397"/>
                    </a:cubicBezTo>
                    <a:lnTo>
                      <a:pt x="594360" y="1635442"/>
                    </a:lnTo>
                    <a:cubicBezTo>
                      <a:pt x="597218" y="1628775"/>
                      <a:pt x="601028" y="1621155"/>
                      <a:pt x="604838" y="1611630"/>
                    </a:cubicBezTo>
                    <a:lnTo>
                      <a:pt x="607695" y="1604962"/>
                    </a:lnTo>
                    <a:cubicBezTo>
                      <a:pt x="608648" y="1602105"/>
                      <a:pt x="608648" y="1600200"/>
                      <a:pt x="607695" y="1600200"/>
                    </a:cubicBezTo>
                    <a:cubicBezTo>
                      <a:pt x="607695" y="1600200"/>
                      <a:pt x="604838" y="1600200"/>
                      <a:pt x="601980" y="1600200"/>
                    </a:cubicBezTo>
                    <a:cubicBezTo>
                      <a:pt x="592455" y="1600200"/>
                      <a:pt x="584835" y="1600200"/>
                      <a:pt x="578168" y="1600200"/>
                    </a:cubicBezTo>
                    <a:lnTo>
                      <a:pt x="577215" y="1599247"/>
                    </a:lnTo>
                    <a:cubicBezTo>
                      <a:pt x="578168" y="1596390"/>
                      <a:pt x="579120" y="1592580"/>
                      <a:pt x="580073" y="1587817"/>
                    </a:cubicBezTo>
                    <a:close/>
                    <a:moveTo>
                      <a:pt x="1245870" y="1585913"/>
                    </a:moveTo>
                    <a:cubicBezTo>
                      <a:pt x="1253490" y="1587818"/>
                      <a:pt x="1259205" y="1592580"/>
                      <a:pt x="1263015" y="1600200"/>
                    </a:cubicBezTo>
                    <a:cubicBezTo>
                      <a:pt x="1267778" y="1610678"/>
                      <a:pt x="1264920" y="1621155"/>
                      <a:pt x="1256347" y="1632585"/>
                    </a:cubicBezTo>
                    <a:cubicBezTo>
                      <a:pt x="1266825" y="1631633"/>
                      <a:pt x="1274445" y="1633538"/>
                      <a:pt x="1280160" y="1636395"/>
                    </a:cubicBezTo>
                    <a:cubicBezTo>
                      <a:pt x="1284922" y="1639253"/>
                      <a:pt x="1288733" y="1644968"/>
                      <a:pt x="1292543" y="1651635"/>
                    </a:cubicBezTo>
                    <a:cubicBezTo>
                      <a:pt x="1295400" y="1658303"/>
                      <a:pt x="1296353" y="1664970"/>
                      <a:pt x="1296353" y="1670685"/>
                    </a:cubicBezTo>
                    <a:cubicBezTo>
                      <a:pt x="1295400" y="1682115"/>
                      <a:pt x="1290638" y="1692593"/>
                      <a:pt x="1280160" y="1701165"/>
                    </a:cubicBezTo>
                    <a:cubicBezTo>
                      <a:pt x="1276350" y="1704975"/>
                      <a:pt x="1270635" y="1707833"/>
                      <a:pt x="1263968" y="1710690"/>
                    </a:cubicBezTo>
                    <a:cubicBezTo>
                      <a:pt x="1249680" y="1716405"/>
                      <a:pt x="1237297" y="1716405"/>
                      <a:pt x="1224915" y="1710690"/>
                    </a:cubicBezTo>
                    <a:cubicBezTo>
                      <a:pt x="1219200" y="1707833"/>
                      <a:pt x="1215390" y="1703070"/>
                      <a:pt x="1212533" y="1696403"/>
                    </a:cubicBezTo>
                    <a:cubicBezTo>
                      <a:pt x="1208723" y="1687830"/>
                      <a:pt x="1208723" y="1679258"/>
                      <a:pt x="1212533" y="1671638"/>
                    </a:cubicBezTo>
                    <a:cubicBezTo>
                      <a:pt x="1213485" y="1668780"/>
                      <a:pt x="1217295" y="1664970"/>
                      <a:pt x="1222058" y="1658303"/>
                    </a:cubicBezTo>
                    <a:cubicBezTo>
                      <a:pt x="1206818" y="1657350"/>
                      <a:pt x="1196340" y="1651635"/>
                      <a:pt x="1191578" y="1639253"/>
                    </a:cubicBezTo>
                    <a:cubicBezTo>
                      <a:pt x="1185863" y="1625918"/>
                      <a:pt x="1188720" y="1613535"/>
                      <a:pt x="1199198" y="1602105"/>
                    </a:cubicBezTo>
                    <a:cubicBezTo>
                      <a:pt x="1203960" y="1597343"/>
                      <a:pt x="1209675" y="1592580"/>
                      <a:pt x="1217295" y="1589723"/>
                    </a:cubicBezTo>
                    <a:cubicBezTo>
                      <a:pt x="1227772" y="1584960"/>
                      <a:pt x="1237297" y="1584008"/>
                      <a:pt x="1245870" y="1585913"/>
                    </a:cubicBezTo>
                    <a:close/>
                    <a:moveTo>
                      <a:pt x="156210" y="1192530"/>
                    </a:moveTo>
                    <a:cubicBezTo>
                      <a:pt x="147638" y="1195387"/>
                      <a:pt x="141923" y="1200150"/>
                      <a:pt x="139065" y="1204912"/>
                    </a:cubicBezTo>
                    <a:cubicBezTo>
                      <a:pt x="136208" y="1209675"/>
                      <a:pt x="136208" y="1217295"/>
                      <a:pt x="140018" y="1225867"/>
                    </a:cubicBezTo>
                    <a:lnTo>
                      <a:pt x="142875" y="1232535"/>
                    </a:lnTo>
                    <a:lnTo>
                      <a:pt x="193358" y="1213485"/>
                    </a:lnTo>
                    <a:lnTo>
                      <a:pt x="192405" y="1209675"/>
                    </a:lnTo>
                    <a:cubicBezTo>
                      <a:pt x="189548" y="1201102"/>
                      <a:pt x="184785" y="1195387"/>
                      <a:pt x="179070" y="1192530"/>
                    </a:cubicBezTo>
                    <a:cubicBezTo>
                      <a:pt x="171450" y="1188720"/>
                      <a:pt x="164783" y="1188720"/>
                      <a:pt x="156210" y="1192530"/>
                    </a:cubicBezTo>
                    <a:close/>
                    <a:moveTo>
                      <a:pt x="159068" y="1161097"/>
                    </a:moveTo>
                    <a:cubicBezTo>
                      <a:pt x="164783" y="1162050"/>
                      <a:pt x="169545" y="1163955"/>
                      <a:pt x="174308" y="1167765"/>
                    </a:cubicBezTo>
                    <a:cubicBezTo>
                      <a:pt x="179070" y="1171575"/>
                      <a:pt x="183833" y="1176337"/>
                      <a:pt x="186690" y="1182052"/>
                    </a:cubicBezTo>
                    <a:cubicBezTo>
                      <a:pt x="190500" y="1187767"/>
                      <a:pt x="193358" y="1194435"/>
                      <a:pt x="196215" y="1202055"/>
                    </a:cubicBezTo>
                    <a:lnTo>
                      <a:pt x="200025" y="1211580"/>
                    </a:lnTo>
                    <a:lnTo>
                      <a:pt x="232410" y="1199197"/>
                    </a:lnTo>
                    <a:cubicBezTo>
                      <a:pt x="234315" y="1198245"/>
                      <a:pt x="236220" y="1197292"/>
                      <a:pt x="237173" y="1196340"/>
                    </a:cubicBezTo>
                    <a:cubicBezTo>
                      <a:pt x="238125" y="1195387"/>
                      <a:pt x="239078" y="1193482"/>
                      <a:pt x="239078" y="1190625"/>
                    </a:cubicBezTo>
                    <a:cubicBezTo>
                      <a:pt x="239078" y="1189672"/>
                      <a:pt x="239078" y="1187767"/>
                      <a:pt x="238125" y="1184910"/>
                    </a:cubicBezTo>
                    <a:cubicBezTo>
                      <a:pt x="238125" y="1182052"/>
                      <a:pt x="237173" y="1180147"/>
                      <a:pt x="237173" y="1178242"/>
                    </a:cubicBezTo>
                    <a:lnTo>
                      <a:pt x="243840" y="1175385"/>
                    </a:lnTo>
                    <a:lnTo>
                      <a:pt x="267653" y="1237297"/>
                    </a:lnTo>
                    <a:lnTo>
                      <a:pt x="260985" y="1239202"/>
                    </a:lnTo>
                    <a:cubicBezTo>
                      <a:pt x="260033" y="1237297"/>
                      <a:pt x="259080" y="1235392"/>
                      <a:pt x="258128" y="1233487"/>
                    </a:cubicBezTo>
                    <a:cubicBezTo>
                      <a:pt x="257175" y="1230630"/>
                      <a:pt x="256223" y="1229677"/>
                      <a:pt x="255270" y="1228725"/>
                    </a:cubicBezTo>
                    <a:cubicBezTo>
                      <a:pt x="253365" y="1226820"/>
                      <a:pt x="252413" y="1225867"/>
                      <a:pt x="250508" y="1225867"/>
                    </a:cubicBezTo>
                    <a:cubicBezTo>
                      <a:pt x="248603" y="1225867"/>
                      <a:pt x="247650" y="1225867"/>
                      <a:pt x="244793" y="1226820"/>
                    </a:cubicBezTo>
                    <a:lnTo>
                      <a:pt x="164783" y="1257300"/>
                    </a:lnTo>
                    <a:cubicBezTo>
                      <a:pt x="162878" y="1258252"/>
                      <a:pt x="160973" y="1259205"/>
                      <a:pt x="160020" y="1260157"/>
                    </a:cubicBezTo>
                    <a:cubicBezTo>
                      <a:pt x="159068" y="1261110"/>
                      <a:pt x="158115" y="1263015"/>
                      <a:pt x="158115" y="1265872"/>
                    </a:cubicBezTo>
                    <a:cubicBezTo>
                      <a:pt x="158115" y="1267777"/>
                      <a:pt x="158115" y="1269682"/>
                      <a:pt x="159068" y="1272540"/>
                    </a:cubicBezTo>
                    <a:cubicBezTo>
                      <a:pt x="159068" y="1275397"/>
                      <a:pt x="160020" y="1277302"/>
                      <a:pt x="160020" y="1278255"/>
                    </a:cubicBezTo>
                    <a:lnTo>
                      <a:pt x="153353" y="1281112"/>
                    </a:lnTo>
                    <a:lnTo>
                      <a:pt x="129540" y="1218247"/>
                    </a:lnTo>
                    <a:cubicBezTo>
                      <a:pt x="123825" y="1203960"/>
                      <a:pt x="121920" y="1191577"/>
                      <a:pt x="123825" y="1183005"/>
                    </a:cubicBezTo>
                    <a:cubicBezTo>
                      <a:pt x="124778" y="1172527"/>
                      <a:pt x="130493" y="1166812"/>
                      <a:pt x="140970" y="1163002"/>
                    </a:cubicBezTo>
                    <a:cubicBezTo>
                      <a:pt x="147638" y="1160145"/>
                      <a:pt x="153353" y="1160145"/>
                      <a:pt x="159068" y="1161097"/>
                    </a:cubicBezTo>
                    <a:close/>
                    <a:moveTo>
                      <a:pt x="1615440" y="1152525"/>
                    </a:moveTo>
                    <a:lnTo>
                      <a:pt x="1622107" y="1154430"/>
                    </a:lnTo>
                    <a:cubicBezTo>
                      <a:pt x="1621155" y="1156335"/>
                      <a:pt x="1621155" y="1158240"/>
                      <a:pt x="1620202" y="1161097"/>
                    </a:cubicBezTo>
                    <a:cubicBezTo>
                      <a:pt x="1619250" y="1163955"/>
                      <a:pt x="1619250" y="1165860"/>
                      <a:pt x="1619250" y="1167765"/>
                    </a:cubicBezTo>
                    <a:cubicBezTo>
                      <a:pt x="1619250" y="1169670"/>
                      <a:pt x="1620202" y="1171575"/>
                      <a:pt x="1621155" y="1173480"/>
                    </a:cubicBezTo>
                    <a:cubicBezTo>
                      <a:pt x="1622107" y="1174432"/>
                      <a:pt x="1624012" y="1175385"/>
                      <a:pt x="1625917" y="1176337"/>
                    </a:cubicBezTo>
                    <a:lnTo>
                      <a:pt x="1645920" y="1183957"/>
                    </a:lnTo>
                    <a:cubicBezTo>
                      <a:pt x="1647825" y="1184910"/>
                      <a:pt x="1648777" y="1184910"/>
                      <a:pt x="1650682" y="1185862"/>
                    </a:cubicBezTo>
                    <a:cubicBezTo>
                      <a:pt x="1651635" y="1185862"/>
                      <a:pt x="1653540" y="1186815"/>
                      <a:pt x="1654492" y="1186815"/>
                    </a:cubicBezTo>
                    <a:cubicBezTo>
                      <a:pt x="1655445" y="1186815"/>
                      <a:pt x="1657350" y="1186815"/>
                      <a:pt x="1659255" y="1186815"/>
                    </a:cubicBezTo>
                    <a:cubicBezTo>
                      <a:pt x="1661160" y="1186815"/>
                      <a:pt x="1664017" y="1185862"/>
                      <a:pt x="1666875" y="1185862"/>
                    </a:cubicBezTo>
                    <a:cubicBezTo>
                      <a:pt x="1675447" y="1184910"/>
                      <a:pt x="1684020" y="1183005"/>
                      <a:pt x="1691640" y="1182052"/>
                    </a:cubicBezTo>
                    <a:cubicBezTo>
                      <a:pt x="1699260" y="1181100"/>
                      <a:pt x="1706880" y="1179195"/>
                      <a:pt x="1714500" y="1178242"/>
                    </a:cubicBezTo>
                    <a:cubicBezTo>
                      <a:pt x="1718310" y="1177290"/>
                      <a:pt x="1721167" y="1176337"/>
                      <a:pt x="1724025" y="1175385"/>
                    </a:cubicBezTo>
                    <a:cubicBezTo>
                      <a:pt x="1726882" y="1174432"/>
                      <a:pt x="1728787" y="1172527"/>
                      <a:pt x="1730692" y="1171575"/>
                    </a:cubicBezTo>
                    <a:cubicBezTo>
                      <a:pt x="1731645" y="1170622"/>
                      <a:pt x="1733550" y="1168717"/>
                      <a:pt x="1734502" y="1166812"/>
                    </a:cubicBezTo>
                    <a:cubicBezTo>
                      <a:pt x="1735455" y="1164907"/>
                      <a:pt x="1736407" y="1163002"/>
                      <a:pt x="1737360" y="1162050"/>
                    </a:cubicBezTo>
                    <a:lnTo>
                      <a:pt x="1744027" y="1164907"/>
                    </a:lnTo>
                    <a:lnTo>
                      <a:pt x="1719262" y="1229677"/>
                    </a:lnTo>
                    <a:lnTo>
                      <a:pt x="1712595" y="1226820"/>
                    </a:lnTo>
                    <a:cubicBezTo>
                      <a:pt x="1714500" y="1221105"/>
                      <a:pt x="1715452" y="1216342"/>
                      <a:pt x="1716405" y="1214437"/>
                    </a:cubicBezTo>
                    <a:cubicBezTo>
                      <a:pt x="1716405" y="1212532"/>
                      <a:pt x="1716405" y="1210627"/>
                      <a:pt x="1714500" y="1210627"/>
                    </a:cubicBezTo>
                    <a:cubicBezTo>
                      <a:pt x="1713547" y="1210627"/>
                      <a:pt x="1712595" y="1210627"/>
                      <a:pt x="1710690" y="1210627"/>
                    </a:cubicBezTo>
                    <a:cubicBezTo>
                      <a:pt x="1708785" y="1210627"/>
                      <a:pt x="1704975" y="1211580"/>
                      <a:pt x="1701165" y="1211580"/>
                    </a:cubicBezTo>
                    <a:cubicBezTo>
                      <a:pt x="1697355" y="1211580"/>
                      <a:pt x="1691640" y="1212532"/>
                      <a:pt x="1684020" y="1214437"/>
                    </a:cubicBezTo>
                    <a:cubicBezTo>
                      <a:pt x="1676400" y="1215390"/>
                      <a:pt x="1667827" y="1217295"/>
                      <a:pt x="1657350" y="1219200"/>
                    </a:cubicBezTo>
                    <a:cubicBezTo>
                      <a:pt x="1669732" y="1235392"/>
                      <a:pt x="1678305" y="1246822"/>
                      <a:pt x="1683067" y="1253490"/>
                    </a:cubicBezTo>
                    <a:cubicBezTo>
                      <a:pt x="1687830" y="1260157"/>
                      <a:pt x="1691640" y="1263015"/>
                      <a:pt x="1692592" y="1263967"/>
                    </a:cubicBezTo>
                    <a:cubicBezTo>
                      <a:pt x="1694497" y="1264920"/>
                      <a:pt x="1696402" y="1263967"/>
                      <a:pt x="1698307" y="1262062"/>
                    </a:cubicBezTo>
                    <a:cubicBezTo>
                      <a:pt x="1700212" y="1260157"/>
                      <a:pt x="1702117" y="1257300"/>
                      <a:pt x="1704022" y="1251585"/>
                    </a:cubicBezTo>
                    <a:lnTo>
                      <a:pt x="1710690" y="1253490"/>
                    </a:lnTo>
                    <a:lnTo>
                      <a:pt x="1694497" y="1295400"/>
                    </a:lnTo>
                    <a:lnTo>
                      <a:pt x="1686877" y="1292542"/>
                    </a:lnTo>
                    <a:cubicBezTo>
                      <a:pt x="1687830" y="1290637"/>
                      <a:pt x="1687830" y="1288732"/>
                      <a:pt x="1687830" y="1286827"/>
                    </a:cubicBezTo>
                    <a:cubicBezTo>
                      <a:pt x="1687830" y="1284922"/>
                      <a:pt x="1687830" y="1283017"/>
                      <a:pt x="1687830" y="1281112"/>
                    </a:cubicBezTo>
                    <a:cubicBezTo>
                      <a:pt x="1687830" y="1278255"/>
                      <a:pt x="1686877" y="1275397"/>
                      <a:pt x="1684972" y="1273492"/>
                    </a:cubicBezTo>
                    <a:cubicBezTo>
                      <a:pt x="1684020" y="1270635"/>
                      <a:pt x="1682115" y="1268730"/>
                      <a:pt x="1680210" y="1265872"/>
                    </a:cubicBezTo>
                    <a:cubicBezTo>
                      <a:pt x="1676400" y="1260157"/>
                      <a:pt x="1672590" y="1254442"/>
                      <a:pt x="1667827" y="1248727"/>
                    </a:cubicBezTo>
                    <a:cubicBezTo>
                      <a:pt x="1663065" y="1243012"/>
                      <a:pt x="1658302" y="1236345"/>
                      <a:pt x="1652587" y="1228725"/>
                    </a:cubicBezTo>
                    <a:cubicBezTo>
                      <a:pt x="1648777" y="1223962"/>
                      <a:pt x="1645920" y="1221105"/>
                      <a:pt x="1644015" y="1219200"/>
                    </a:cubicBezTo>
                    <a:cubicBezTo>
                      <a:pt x="1642110" y="1217295"/>
                      <a:pt x="1637347" y="1215390"/>
                      <a:pt x="1631632" y="1213485"/>
                    </a:cubicBezTo>
                    <a:lnTo>
                      <a:pt x="1615440" y="1206817"/>
                    </a:lnTo>
                    <a:cubicBezTo>
                      <a:pt x="1613535" y="1205865"/>
                      <a:pt x="1611630" y="1205865"/>
                      <a:pt x="1609725" y="1205865"/>
                    </a:cubicBezTo>
                    <a:cubicBezTo>
                      <a:pt x="1607820" y="1205865"/>
                      <a:pt x="1605915" y="1206817"/>
                      <a:pt x="1604962" y="1208722"/>
                    </a:cubicBezTo>
                    <a:cubicBezTo>
                      <a:pt x="1604010" y="1209675"/>
                      <a:pt x="1603057" y="1211580"/>
                      <a:pt x="1601152" y="1213485"/>
                    </a:cubicBezTo>
                    <a:cubicBezTo>
                      <a:pt x="1599247" y="1216342"/>
                      <a:pt x="1598295" y="1218247"/>
                      <a:pt x="1597342" y="1219200"/>
                    </a:cubicBezTo>
                    <a:lnTo>
                      <a:pt x="1590675" y="1216342"/>
                    </a:lnTo>
                    <a:close/>
                    <a:moveTo>
                      <a:pt x="1739265" y="964883"/>
                    </a:moveTo>
                    <a:lnTo>
                      <a:pt x="1773555" y="968693"/>
                    </a:lnTo>
                    <a:lnTo>
                      <a:pt x="1759267" y="1085850"/>
                    </a:lnTo>
                    <a:lnTo>
                      <a:pt x="1726882" y="1081088"/>
                    </a:lnTo>
                    <a:lnTo>
                      <a:pt x="1727835" y="1074420"/>
                    </a:lnTo>
                    <a:cubicBezTo>
                      <a:pt x="1733550" y="1073468"/>
                      <a:pt x="1739265" y="1071563"/>
                      <a:pt x="1744980" y="1067753"/>
                    </a:cubicBezTo>
                    <a:cubicBezTo>
                      <a:pt x="1751647" y="1064895"/>
                      <a:pt x="1755457" y="1061085"/>
                      <a:pt x="1755457" y="1058228"/>
                    </a:cubicBezTo>
                    <a:cubicBezTo>
                      <a:pt x="1755457" y="1056323"/>
                      <a:pt x="1756410" y="1054418"/>
                      <a:pt x="1756410" y="1051560"/>
                    </a:cubicBezTo>
                    <a:cubicBezTo>
                      <a:pt x="1756410" y="1048703"/>
                      <a:pt x="1757362" y="1046798"/>
                      <a:pt x="1757362" y="1044893"/>
                    </a:cubicBezTo>
                    <a:lnTo>
                      <a:pt x="1757362" y="1041083"/>
                    </a:lnTo>
                    <a:lnTo>
                      <a:pt x="1662112" y="1029653"/>
                    </a:lnTo>
                    <a:cubicBezTo>
                      <a:pt x="1660207" y="1029653"/>
                      <a:pt x="1658302" y="1029653"/>
                      <a:pt x="1656397" y="1030605"/>
                    </a:cubicBezTo>
                    <a:cubicBezTo>
                      <a:pt x="1654492" y="1031558"/>
                      <a:pt x="1653540" y="1032510"/>
                      <a:pt x="1652587" y="1034415"/>
                    </a:cubicBezTo>
                    <a:cubicBezTo>
                      <a:pt x="1651635" y="1035368"/>
                      <a:pt x="1651635" y="1037273"/>
                      <a:pt x="1650682" y="1040130"/>
                    </a:cubicBezTo>
                    <a:cubicBezTo>
                      <a:pt x="1649730" y="1042988"/>
                      <a:pt x="1648777" y="1044893"/>
                      <a:pt x="1648777" y="1046798"/>
                    </a:cubicBezTo>
                    <a:lnTo>
                      <a:pt x="1642110" y="1045845"/>
                    </a:lnTo>
                    <a:lnTo>
                      <a:pt x="1649730" y="978218"/>
                    </a:lnTo>
                    <a:lnTo>
                      <a:pt x="1656397" y="979170"/>
                    </a:lnTo>
                    <a:cubicBezTo>
                      <a:pt x="1656397" y="981075"/>
                      <a:pt x="1656397" y="982980"/>
                      <a:pt x="1656397" y="985838"/>
                    </a:cubicBezTo>
                    <a:cubicBezTo>
                      <a:pt x="1656397" y="988695"/>
                      <a:pt x="1656397" y="990600"/>
                      <a:pt x="1656397" y="992505"/>
                    </a:cubicBezTo>
                    <a:cubicBezTo>
                      <a:pt x="1657350" y="994410"/>
                      <a:pt x="1658302" y="996315"/>
                      <a:pt x="1659255" y="997268"/>
                    </a:cubicBezTo>
                    <a:cubicBezTo>
                      <a:pt x="1660207" y="998220"/>
                      <a:pt x="1662112" y="999173"/>
                      <a:pt x="1664970" y="999173"/>
                    </a:cubicBezTo>
                    <a:lnTo>
                      <a:pt x="1761172" y="1010603"/>
                    </a:lnTo>
                    <a:lnTo>
                      <a:pt x="1761172" y="1006793"/>
                    </a:lnTo>
                    <a:cubicBezTo>
                      <a:pt x="1761172" y="1004888"/>
                      <a:pt x="1761172" y="1002983"/>
                      <a:pt x="1762125" y="1000125"/>
                    </a:cubicBezTo>
                    <a:cubicBezTo>
                      <a:pt x="1762125" y="997268"/>
                      <a:pt x="1762125" y="995363"/>
                      <a:pt x="1762125" y="993458"/>
                    </a:cubicBezTo>
                    <a:cubicBezTo>
                      <a:pt x="1762125" y="990600"/>
                      <a:pt x="1759267" y="985838"/>
                      <a:pt x="1753552" y="982028"/>
                    </a:cubicBezTo>
                    <a:cubicBezTo>
                      <a:pt x="1747837" y="977265"/>
                      <a:pt x="1743075" y="974408"/>
                      <a:pt x="1738312" y="971550"/>
                    </a:cubicBezTo>
                    <a:close/>
                    <a:moveTo>
                      <a:pt x="199073" y="952500"/>
                    </a:moveTo>
                    <a:lnTo>
                      <a:pt x="212408" y="1065847"/>
                    </a:lnTo>
                    <a:lnTo>
                      <a:pt x="205740" y="1066800"/>
                    </a:lnTo>
                    <a:cubicBezTo>
                      <a:pt x="205740" y="1064895"/>
                      <a:pt x="204788" y="1062990"/>
                      <a:pt x="203835" y="1060132"/>
                    </a:cubicBezTo>
                    <a:cubicBezTo>
                      <a:pt x="202883" y="1057275"/>
                      <a:pt x="202883" y="1055370"/>
                      <a:pt x="201930" y="1054417"/>
                    </a:cubicBezTo>
                    <a:cubicBezTo>
                      <a:pt x="200978" y="1052512"/>
                      <a:pt x="199073" y="1050607"/>
                      <a:pt x="198120" y="1050607"/>
                    </a:cubicBezTo>
                    <a:cubicBezTo>
                      <a:pt x="196215" y="1049655"/>
                      <a:pt x="195263" y="1049655"/>
                      <a:pt x="192405" y="1050607"/>
                    </a:cubicBezTo>
                    <a:lnTo>
                      <a:pt x="106680" y="1060132"/>
                    </a:lnTo>
                    <a:cubicBezTo>
                      <a:pt x="104775" y="1060132"/>
                      <a:pt x="102870" y="1061085"/>
                      <a:pt x="101918" y="1062037"/>
                    </a:cubicBezTo>
                    <a:cubicBezTo>
                      <a:pt x="100965" y="1062990"/>
                      <a:pt x="100013" y="1064895"/>
                      <a:pt x="99060" y="1066800"/>
                    </a:cubicBezTo>
                    <a:cubicBezTo>
                      <a:pt x="98108" y="1068705"/>
                      <a:pt x="98108" y="1070610"/>
                      <a:pt x="98108" y="1073467"/>
                    </a:cubicBezTo>
                    <a:cubicBezTo>
                      <a:pt x="98108" y="1076325"/>
                      <a:pt x="98108" y="1078230"/>
                      <a:pt x="98108" y="1080135"/>
                    </a:cubicBezTo>
                    <a:lnTo>
                      <a:pt x="91440" y="1081087"/>
                    </a:lnTo>
                    <a:lnTo>
                      <a:pt x="79058" y="973455"/>
                    </a:lnTo>
                    <a:lnTo>
                      <a:pt x="108585" y="971550"/>
                    </a:lnTo>
                    <a:lnTo>
                      <a:pt x="109538" y="978217"/>
                    </a:lnTo>
                    <a:cubicBezTo>
                      <a:pt x="104775" y="980122"/>
                      <a:pt x="100965" y="983932"/>
                      <a:pt x="96203" y="988695"/>
                    </a:cubicBezTo>
                    <a:cubicBezTo>
                      <a:pt x="92393" y="993457"/>
                      <a:pt x="89535" y="997267"/>
                      <a:pt x="89535" y="1002030"/>
                    </a:cubicBezTo>
                    <a:cubicBezTo>
                      <a:pt x="89535" y="1003935"/>
                      <a:pt x="89535" y="1005840"/>
                      <a:pt x="89535" y="1008697"/>
                    </a:cubicBezTo>
                    <a:cubicBezTo>
                      <a:pt x="89535" y="1011555"/>
                      <a:pt x="90488" y="1014412"/>
                      <a:pt x="90488" y="1016317"/>
                    </a:cubicBezTo>
                    <a:lnTo>
                      <a:pt x="92393" y="1033462"/>
                    </a:lnTo>
                    <a:lnTo>
                      <a:pt x="139065" y="1027747"/>
                    </a:lnTo>
                    <a:lnTo>
                      <a:pt x="137160" y="1015365"/>
                    </a:lnTo>
                    <a:cubicBezTo>
                      <a:pt x="137160" y="1012507"/>
                      <a:pt x="136208" y="1009650"/>
                      <a:pt x="135255" y="1006792"/>
                    </a:cubicBezTo>
                    <a:cubicBezTo>
                      <a:pt x="134303" y="1003935"/>
                      <a:pt x="132398" y="1002030"/>
                      <a:pt x="130493" y="1000125"/>
                    </a:cubicBezTo>
                    <a:cubicBezTo>
                      <a:pt x="129540" y="999172"/>
                      <a:pt x="126683" y="998220"/>
                      <a:pt x="122873" y="997267"/>
                    </a:cubicBezTo>
                    <a:cubicBezTo>
                      <a:pt x="119063" y="996315"/>
                      <a:pt x="116205" y="996315"/>
                      <a:pt x="114300" y="995362"/>
                    </a:cubicBezTo>
                    <a:lnTo>
                      <a:pt x="113348" y="988695"/>
                    </a:lnTo>
                    <a:lnTo>
                      <a:pt x="163830" y="982980"/>
                    </a:lnTo>
                    <a:lnTo>
                      <a:pt x="164783" y="989647"/>
                    </a:lnTo>
                    <a:cubicBezTo>
                      <a:pt x="162878" y="989647"/>
                      <a:pt x="159068" y="991552"/>
                      <a:pt x="156210" y="993457"/>
                    </a:cubicBezTo>
                    <a:cubicBezTo>
                      <a:pt x="152400" y="995362"/>
                      <a:pt x="150495" y="997267"/>
                      <a:pt x="149543" y="998220"/>
                    </a:cubicBezTo>
                    <a:cubicBezTo>
                      <a:pt x="147638" y="1000125"/>
                      <a:pt x="146685" y="1002982"/>
                      <a:pt x="145733" y="1004887"/>
                    </a:cubicBezTo>
                    <a:cubicBezTo>
                      <a:pt x="144780" y="1007745"/>
                      <a:pt x="144780" y="1010602"/>
                      <a:pt x="145733" y="1013460"/>
                    </a:cubicBezTo>
                    <a:lnTo>
                      <a:pt x="146685" y="1025842"/>
                    </a:lnTo>
                    <a:lnTo>
                      <a:pt x="181928" y="1022032"/>
                    </a:lnTo>
                    <a:cubicBezTo>
                      <a:pt x="185738" y="1022032"/>
                      <a:pt x="188595" y="1021080"/>
                      <a:pt x="190500" y="1020127"/>
                    </a:cubicBezTo>
                    <a:cubicBezTo>
                      <a:pt x="192405" y="1019175"/>
                      <a:pt x="194310" y="1018222"/>
                      <a:pt x="195263" y="1016317"/>
                    </a:cubicBezTo>
                    <a:cubicBezTo>
                      <a:pt x="196215" y="1014412"/>
                      <a:pt x="196215" y="1012507"/>
                      <a:pt x="196215" y="1010602"/>
                    </a:cubicBezTo>
                    <a:cubicBezTo>
                      <a:pt x="196215" y="1007745"/>
                      <a:pt x="196215" y="1004887"/>
                      <a:pt x="195263" y="1000125"/>
                    </a:cubicBezTo>
                    <a:cubicBezTo>
                      <a:pt x="195263" y="998220"/>
                      <a:pt x="195263" y="995362"/>
                      <a:pt x="194310" y="992505"/>
                    </a:cubicBezTo>
                    <a:cubicBezTo>
                      <a:pt x="194310" y="989647"/>
                      <a:pt x="193358" y="987742"/>
                      <a:pt x="193358" y="984885"/>
                    </a:cubicBezTo>
                    <a:cubicBezTo>
                      <a:pt x="192405" y="982980"/>
                      <a:pt x="192405" y="980122"/>
                      <a:pt x="191453" y="978217"/>
                    </a:cubicBezTo>
                    <a:cubicBezTo>
                      <a:pt x="190500" y="976312"/>
                      <a:pt x="189548" y="974407"/>
                      <a:pt x="188595" y="973455"/>
                    </a:cubicBezTo>
                    <a:cubicBezTo>
                      <a:pt x="185738" y="970597"/>
                      <a:pt x="180975" y="968692"/>
                      <a:pt x="175260" y="965835"/>
                    </a:cubicBezTo>
                    <a:cubicBezTo>
                      <a:pt x="169545" y="962977"/>
                      <a:pt x="164783" y="961072"/>
                      <a:pt x="161925" y="961072"/>
                    </a:cubicBezTo>
                    <a:lnTo>
                      <a:pt x="160973" y="954405"/>
                    </a:lnTo>
                    <a:close/>
                    <a:moveTo>
                      <a:pt x="925830" y="826770"/>
                    </a:moveTo>
                    <a:cubicBezTo>
                      <a:pt x="898208" y="826770"/>
                      <a:pt x="876300" y="848678"/>
                      <a:pt x="876300" y="876300"/>
                    </a:cubicBezTo>
                    <a:lnTo>
                      <a:pt x="876300" y="905828"/>
                    </a:lnTo>
                    <a:cubicBezTo>
                      <a:pt x="850583" y="910590"/>
                      <a:pt x="825818" y="918210"/>
                      <a:pt x="801053" y="929640"/>
                    </a:cubicBezTo>
                    <a:cubicBezTo>
                      <a:pt x="763905" y="946785"/>
                      <a:pt x="727710" y="971550"/>
                      <a:pt x="693420" y="1003935"/>
                    </a:cubicBezTo>
                    <a:cubicBezTo>
                      <a:pt x="661988" y="1034415"/>
                      <a:pt x="632460" y="1070610"/>
                      <a:pt x="604838" y="1112520"/>
                    </a:cubicBezTo>
                    <a:cubicBezTo>
                      <a:pt x="579120" y="1152525"/>
                      <a:pt x="555308" y="1197293"/>
                      <a:pt x="534353" y="1245870"/>
                    </a:cubicBezTo>
                    <a:cubicBezTo>
                      <a:pt x="523875" y="1270635"/>
                      <a:pt x="535305" y="1298258"/>
                      <a:pt x="559118" y="1308735"/>
                    </a:cubicBezTo>
                    <a:cubicBezTo>
                      <a:pt x="583883" y="1319213"/>
                      <a:pt x="611505" y="1307783"/>
                      <a:pt x="621983" y="1283018"/>
                    </a:cubicBezTo>
                    <a:cubicBezTo>
                      <a:pt x="660083" y="1195388"/>
                      <a:pt x="706755" y="1122045"/>
                      <a:pt x="759143" y="1072515"/>
                    </a:cubicBezTo>
                    <a:cubicBezTo>
                      <a:pt x="796290" y="1036320"/>
                      <a:pt x="835343" y="1013460"/>
                      <a:pt x="875348" y="1002983"/>
                    </a:cubicBezTo>
                    <a:lnTo>
                      <a:pt x="875348" y="1081088"/>
                    </a:lnTo>
                    <a:cubicBezTo>
                      <a:pt x="875348" y="1107758"/>
                      <a:pt x="855345" y="1118235"/>
                      <a:pt x="846773" y="1123950"/>
                    </a:cubicBezTo>
                    <a:cubicBezTo>
                      <a:pt x="843915" y="1125855"/>
                      <a:pt x="837248" y="1129665"/>
                      <a:pt x="834390" y="1131570"/>
                    </a:cubicBezTo>
                    <a:cubicBezTo>
                      <a:pt x="816293" y="1143953"/>
                      <a:pt x="794385" y="1162050"/>
                      <a:pt x="775335" y="1187768"/>
                    </a:cubicBezTo>
                    <a:cubicBezTo>
                      <a:pt x="739140" y="1233488"/>
                      <a:pt x="711518" y="1296353"/>
                      <a:pt x="697230" y="1363980"/>
                    </a:cubicBezTo>
                    <a:cubicBezTo>
                      <a:pt x="691515" y="1389698"/>
                      <a:pt x="707708" y="1415415"/>
                      <a:pt x="734378" y="1421130"/>
                    </a:cubicBezTo>
                    <a:cubicBezTo>
                      <a:pt x="760095" y="1426845"/>
                      <a:pt x="785813" y="1410653"/>
                      <a:pt x="791528" y="1383983"/>
                    </a:cubicBezTo>
                    <a:cubicBezTo>
                      <a:pt x="802958" y="1329690"/>
                      <a:pt x="824865" y="1281113"/>
                      <a:pt x="851535" y="1246823"/>
                    </a:cubicBezTo>
                    <a:cubicBezTo>
                      <a:pt x="864870" y="1228725"/>
                      <a:pt x="893445" y="1199198"/>
                      <a:pt x="925830" y="1199198"/>
                    </a:cubicBezTo>
                    <a:cubicBezTo>
                      <a:pt x="958215" y="1199198"/>
                      <a:pt x="986790" y="1228725"/>
                      <a:pt x="1000125" y="1246823"/>
                    </a:cubicBezTo>
                    <a:cubicBezTo>
                      <a:pt x="1026795" y="1281113"/>
                      <a:pt x="1048703" y="1330643"/>
                      <a:pt x="1060133" y="1383983"/>
                    </a:cubicBezTo>
                    <a:cubicBezTo>
                      <a:pt x="1065848" y="1409700"/>
                      <a:pt x="1091565" y="1425893"/>
                      <a:pt x="1117283" y="1421130"/>
                    </a:cubicBezTo>
                    <a:cubicBezTo>
                      <a:pt x="1143000" y="1415415"/>
                      <a:pt x="1160145" y="1389698"/>
                      <a:pt x="1154430" y="1363980"/>
                    </a:cubicBezTo>
                    <a:cubicBezTo>
                      <a:pt x="1140143" y="1296353"/>
                      <a:pt x="1111568" y="1233488"/>
                      <a:pt x="1076325" y="1187768"/>
                    </a:cubicBezTo>
                    <a:cubicBezTo>
                      <a:pt x="1056323" y="1162050"/>
                      <a:pt x="1035368" y="1143953"/>
                      <a:pt x="1017270" y="1131570"/>
                    </a:cubicBezTo>
                    <a:cubicBezTo>
                      <a:pt x="1014413" y="1129665"/>
                      <a:pt x="1007745" y="1125855"/>
                      <a:pt x="1004888" y="1123950"/>
                    </a:cubicBezTo>
                    <a:cubicBezTo>
                      <a:pt x="995363" y="1118235"/>
                      <a:pt x="976313" y="1107758"/>
                      <a:pt x="976313" y="1081088"/>
                    </a:cubicBezTo>
                    <a:lnTo>
                      <a:pt x="976313" y="1002983"/>
                    </a:lnTo>
                    <a:cubicBezTo>
                      <a:pt x="1016318" y="1013460"/>
                      <a:pt x="1055370" y="1036320"/>
                      <a:pt x="1092518" y="1072515"/>
                    </a:cubicBezTo>
                    <a:cubicBezTo>
                      <a:pt x="1144905" y="1122045"/>
                      <a:pt x="1191578" y="1194435"/>
                      <a:pt x="1229678" y="1283018"/>
                    </a:cubicBezTo>
                    <a:cubicBezTo>
                      <a:pt x="1240155" y="1307783"/>
                      <a:pt x="1268730" y="1318260"/>
                      <a:pt x="1292543" y="1308735"/>
                    </a:cubicBezTo>
                    <a:cubicBezTo>
                      <a:pt x="1316355" y="1298258"/>
                      <a:pt x="1327785" y="1270635"/>
                      <a:pt x="1317308" y="1245870"/>
                    </a:cubicBezTo>
                    <a:cubicBezTo>
                      <a:pt x="1296353" y="1197293"/>
                      <a:pt x="1272540" y="1152525"/>
                      <a:pt x="1246823" y="1112520"/>
                    </a:cubicBezTo>
                    <a:cubicBezTo>
                      <a:pt x="1219200" y="1070610"/>
                      <a:pt x="1189673" y="1034415"/>
                      <a:pt x="1158240" y="1003935"/>
                    </a:cubicBezTo>
                    <a:cubicBezTo>
                      <a:pt x="1124903" y="971550"/>
                      <a:pt x="1088708" y="946785"/>
                      <a:pt x="1050608" y="929640"/>
                    </a:cubicBezTo>
                    <a:cubicBezTo>
                      <a:pt x="1025843" y="918210"/>
                      <a:pt x="1001078" y="910590"/>
                      <a:pt x="975360" y="905828"/>
                    </a:cubicBezTo>
                    <a:lnTo>
                      <a:pt x="975360" y="876300"/>
                    </a:lnTo>
                    <a:cubicBezTo>
                      <a:pt x="975360" y="848678"/>
                      <a:pt x="953453" y="826770"/>
                      <a:pt x="925830" y="826770"/>
                    </a:cubicBezTo>
                    <a:close/>
                    <a:moveTo>
                      <a:pt x="1765935" y="802958"/>
                    </a:moveTo>
                    <a:lnTo>
                      <a:pt x="1772603" y="870585"/>
                    </a:lnTo>
                    <a:lnTo>
                      <a:pt x="1765935" y="871538"/>
                    </a:lnTo>
                    <a:cubicBezTo>
                      <a:pt x="1765935" y="869633"/>
                      <a:pt x="1764983" y="867728"/>
                      <a:pt x="1764983" y="864870"/>
                    </a:cubicBezTo>
                    <a:cubicBezTo>
                      <a:pt x="1764030" y="862013"/>
                      <a:pt x="1764030" y="860108"/>
                      <a:pt x="1763078" y="858203"/>
                    </a:cubicBezTo>
                    <a:cubicBezTo>
                      <a:pt x="1762125" y="856298"/>
                      <a:pt x="1761173" y="854393"/>
                      <a:pt x="1759268" y="854393"/>
                    </a:cubicBezTo>
                    <a:cubicBezTo>
                      <a:pt x="1757363" y="853440"/>
                      <a:pt x="1755458" y="853440"/>
                      <a:pt x="1753553" y="853440"/>
                    </a:cubicBezTo>
                    <a:lnTo>
                      <a:pt x="1667828" y="862013"/>
                    </a:lnTo>
                    <a:cubicBezTo>
                      <a:pt x="1665923" y="862013"/>
                      <a:pt x="1664018" y="862965"/>
                      <a:pt x="1662113" y="863918"/>
                    </a:cubicBezTo>
                    <a:cubicBezTo>
                      <a:pt x="1661160" y="864870"/>
                      <a:pt x="1660208" y="866775"/>
                      <a:pt x="1659255" y="868680"/>
                    </a:cubicBezTo>
                    <a:cubicBezTo>
                      <a:pt x="1659255" y="869633"/>
                      <a:pt x="1658303" y="871538"/>
                      <a:pt x="1658303" y="874395"/>
                    </a:cubicBezTo>
                    <a:cubicBezTo>
                      <a:pt x="1658303" y="877253"/>
                      <a:pt x="1658303" y="879158"/>
                      <a:pt x="1658303" y="881063"/>
                    </a:cubicBezTo>
                    <a:lnTo>
                      <a:pt x="1651635" y="883920"/>
                    </a:lnTo>
                    <a:lnTo>
                      <a:pt x="1644968" y="816293"/>
                    </a:lnTo>
                    <a:lnTo>
                      <a:pt x="1651635" y="815340"/>
                    </a:lnTo>
                    <a:cubicBezTo>
                      <a:pt x="1651635" y="817245"/>
                      <a:pt x="1652588" y="819150"/>
                      <a:pt x="1652588" y="822008"/>
                    </a:cubicBezTo>
                    <a:cubicBezTo>
                      <a:pt x="1653540" y="824865"/>
                      <a:pt x="1653540" y="826770"/>
                      <a:pt x="1654493" y="827723"/>
                    </a:cubicBezTo>
                    <a:cubicBezTo>
                      <a:pt x="1655445" y="829628"/>
                      <a:pt x="1656398" y="831533"/>
                      <a:pt x="1658303" y="831533"/>
                    </a:cubicBezTo>
                    <a:cubicBezTo>
                      <a:pt x="1659255" y="832485"/>
                      <a:pt x="1661160" y="832485"/>
                      <a:pt x="1664018" y="832485"/>
                    </a:cubicBezTo>
                    <a:lnTo>
                      <a:pt x="1749743" y="823913"/>
                    </a:lnTo>
                    <a:cubicBezTo>
                      <a:pt x="1751648" y="823913"/>
                      <a:pt x="1753553" y="822960"/>
                      <a:pt x="1754505" y="822008"/>
                    </a:cubicBezTo>
                    <a:cubicBezTo>
                      <a:pt x="1755458" y="821055"/>
                      <a:pt x="1757363" y="819150"/>
                      <a:pt x="1757363" y="817245"/>
                    </a:cubicBezTo>
                    <a:cubicBezTo>
                      <a:pt x="1758315" y="816293"/>
                      <a:pt x="1758315" y="813435"/>
                      <a:pt x="1758315" y="810578"/>
                    </a:cubicBezTo>
                    <a:cubicBezTo>
                      <a:pt x="1758315" y="807720"/>
                      <a:pt x="1759268" y="805815"/>
                      <a:pt x="1759268" y="803910"/>
                    </a:cubicBezTo>
                    <a:close/>
                    <a:moveTo>
                      <a:pt x="94297" y="735330"/>
                    </a:moveTo>
                    <a:lnTo>
                      <a:pt x="100965" y="736282"/>
                    </a:lnTo>
                    <a:cubicBezTo>
                      <a:pt x="100965" y="742950"/>
                      <a:pt x="100965" y="747712"/>
                      <a:pt x="101917" y="752475"/>
                    </a:cubicBezTo>
                    <a:cubicBezTo>
                      <a:pt x="102870" y="757237"/>
                      <a:pt x="104775" y="762000"/>
                      <a:pt x="108585" y="766762"/>
                    </a:cubicBezTo>
                    <a:cubicBezTo>
                      <a:pt x="113347" y="773430"/>
                      <a:pt x="117157" y="779145"/>
                      <a:pt x="120967" y="783907"/>
                    </a:cubicBezTo>
                    <a:cubicBezTo>
                      <a:pt x="124777" y="788670"/>
                      <a:pt x="128587" y="794385"/>
                      <a:pt x="134302" y="801052"/>
                    </a:cubicBezTo>
                    <a:cubicBezTo>
                      <a:pt x="141922" y="796290"/>
                      <a:pt x="150495" y="791527"/>
                      <a:pt x="161925" y="784860"/>
                    </a:cubicBezTo>
                    <a:cubicBezTo>
                      <a:pt x="172402" y="778192"/>
                      <a:pt x="182880" y="772477"/>
                      <a:pt x="193357" y="765810"/>
                    </a:cubicBezTo>
                    <a:cubicBezTo>
                      <a:pt x="196215" y="763905"/>
                      <a:pt x="198120" y="762000"/>
                      <a:pt x="200977" y="760095"/>
                    </a:cubicBezTo>
                    <a:cubicBezTo>
                      <a:pt x="203835" y="758190"/>
                      <a:pt x="205740" y="755332"/>
                      <a:pt x="207645" y="752475"/>
                    </a:cubicBezTo>
                    <a:cubicBezTo>
                      <a:pt x="208597" y="751522"/>
                      <a:pt x="209550" y="749617"/>
                      <a:pt x="209550" y="747712"/>
                    </a:cubicBezTo>
                    <a:cubicBezTo>
                      <a:pt x="210502" y="745807"/>
                      <a:pt x="210502" y="744855"/>
                      <a:pt x="210502" y="742950"/>
                    </a:cubicBezTo>
                    <a:lnTo>
                      <a:pt x="218122" y="745807"/>
                    </a:lnTo>
                    <a:lnTo>
                      <a:pt x="211455" y="793432"/>
                    </a:lnTo>
                    <a:cubicBezTo>
                      <a:pt x="199072" y="799147"/>
                      <a:pt x="189547" y="803910"/>
                      <a:pt x="180975" y="808672"/>
                    </a:cubicBezTo>
                    <a:cubicBezTo>
                      <a:pt x="172402" y="813435"/>
                      <a:pt x="161925" y="819150"/>
                      <a:pt x="149542" y="826770"/>
                    </a:cubicBezTo>
                    <a:lnTo>
                      <a:pt x="148590" y="831532"/>
                    </a:lnTo>
                    <a:lnTo>
                      <a:pt x="186690" y="837247"/>
                    </a:lnTo>
                    <a:cubicBezTo>
                      <a:pt x="188595" y="837247"/>
                      <a:pt x="190500" y="837247"/>
                      <a:pt x="192405" y="837247"/>
                    </a:cubicBezTo>
                    <a:cubicBezTo>
                      <a:pt x="194310" y="836295"/>
                      <a:pt x="195262" y="835342"/>
                      <a:pt x="196215" y="833437"/>
                    </a:cubicBezTo>
                    <a:cubicBezTo>
                      <a:pt x="197167" y="832485"/>
                      <a:pt x="197167" y="831532"/>
                      <a:pt x="198120" y="829627"/>
                    </a:cubicBezTo>
                    <a:cubicBezTo>
                      <a:pt x="199072" y="827722"/>
                      <a:pt x="199072" y="825817"/>
                      <a:pt x="200025" y="823912"/>
                    </a:cubicBezTo>
                    <a:lnTo>
                      <a:pt x="206692" y="824865"/>
                    </a:lnTo>
                    <a:lnTo>
                      <a:pt x="197167" y="888682"/>
                    </a:lnTo>
                    <a:lnTo>
                      <a:pt x="190500" y="886777"/>
                    </a:lnTo>
                    <a:cubicBezTo>
                      <a:pt x="190500" y="884872"/>
                      <a:pt x="190500" y="882967"/>
                      <a:pt x="190500" y="880110"/>
                    </a:cubicBezTo>
                    <a:cubicBezTo>
                      <a:pt x="190500" y="877252"/>
                      <a:pt x="190500" y="875347"/>
                      <a:pt x="190500" y="874395"/>
                    </a:cubicBezTo>
                    <a:cubicBezTo>
                      <a:pt x="189547" y="872490"/>
                      <a:pt x="189547" y="870585"/>
                      <a:pt x="187642" y="869632"/>
                    </a:cubicBezTo>
                    <a:cubicBezTo>
                      <a:pt x="186690" y="868680"/>
                      <a:pt x="184785" y="867727"/>
                      <a:pt x="182880" y="867727"/>
                    </a:cubicBezTo>
                    <a:lnTo>
                      <a:pt x="97155" y="855345"/>
                    </a:lnTo>
                    <a:cubicBezTo>
                      <a:pt x="95250" y="855345"/>
                      <a:pt x="93345" y="855345"/>
                      <a:pt x="92392" y="855345"/>
                    </a:cubicBezTo>
                    <a:cubicBezTo>
                      <a:pt x="90487" y="855345"/>
                      <a:pt x="89535" y="857250"/>
                      <a:pt x="88582" y="859155"/>
                    </a:cubicBezTo>
                    <a:cubicBezTo>
                      <a:pt x="87630" y="861060"/>
                      <a:pt x="86677" y="862965"/>
                      <a:pt x="85725" y="864870"/>
                    </a:cubicBezTo>
                    <a:cubicBezTo>
                      <a:pt x="84772" y="866775"/>
                      <a:pt x="83820" y="869632"/>
                      <a:pt x="83820" y="870585"/>
                    </a:cubicBezTo>
                    <a:lnTo>
                      <a:pt x="76200" y="869632"/>
                    </a:lnTo>
                    <a:lnTo>
                      <a:pt x="85725" y="802957"/>
                    </a:lnTo>
                    <a:lnTo>
                      <a:pt x="92392" y="803910"/>
                    </a:lnTo>
                    <a:cubicBezTo>
                      <a:pt x="92392" y="805815"/>
                      <a:pt x="92392" y="807720"/>
                      <a:pt x="92392" y="810577"/>
                    </a:cubicBezTo>
                    <a:cubicBezTo>
                      <a:pt x="92392" y="813435"/>
                      <a:pt x="92392" y="815340"/>
                      <a:pt x="92392" y="817245"/>
                    </a:cubicBezTo>
                    <a:cubicBezTo>
                      <a:pt x="92392" y="819150"/>
                      <a:pt x="93345" y="821055"/>
                      <a:pt x="95250" y="822007"/>
                    </a:cubicBezTo>
                    <a:cubicBezTo>
                      <a:pt x="97155" y="822960"/>
                      <a:pt x="98107" y="823912"/>
                      <a:pt x="100012" y="823912"/>
                    </a:cubicBezTo>
                    <a:lnTo>
                      <a:pt x="140970" y="829627"/>
                    </a:lnTo>
                    <a:lnTo>
                      <a:pt x="141922" y="825817"/>
                    </a:lnTo>
                    <a:cubicBezTo>
                      <a:pt x="138112" y="821055"/>
                      <a:pt x="134302" y="815340"/>
                      <a:pt x="129540" y="808672"/>
                    </a:cubicBezTo>
                    <a:cubicBezTo>
                      <a:pt x="124777" y="802005"/>
                      <a:pt x="120967" y="796290"/>
                      <a:pt x="117157" y="792480"/>
                    </a:cubicBezTo>
                    <a:cubicBezTo>
                      <a:pt x="112395" y="787717"/>
                      <a:pt x="109537" y="782955"/>
                      <a:pt x="106680" y="781050"/>
                    </a:cubicBezTo>
                    <a:cubicBezTo>
                      <a:pt x="103822" y="778192"/>
                      <a:pt x="101917" y="777240"/>
                      <a:pt x="99060" y="776287"/>
                    </a:cubicBezTo>
                    <a:cubicBezTo>
                      <a:pt x="98107" y="776287"/>
                      <a:pt x="97155" y="777240"/>
                      <a:pt x="96202" y="779145"/>
                    </a:cubicBezTo>
                    <a:cubicBezTo>
                      <a:pt x="95250" y="781050"/>
                      <a:pt x="94297" y="783907"/>
                      <a:pt x="93345" y="788670"/>
                    </a:cubicBezTo>
                    <a:lnTo>
                      <a:pt x="86677" y="787717"/>
                    </a:lnTo>
                    <a:close/>
                    <a:moveTo>
                      <a:pt x="1698308" y="618173"/>
                    </a:moveTo>
                    <a:cubicBezTo>
                      <a:pt x="1703070" y="619125"/>
                      <a:pt x="1707833" y="620078"/>
                      <a:pt x="1712595" y="622935"/>
                    </a:cubicBezTo>
                    <a:cubicBezTo>
                      <a:pt x="1717358" y="625793"/>
                      <a:pt x="1721168" y="629603"/>
                      <a:pt x="1724978" y="634365"/>
                    </a:cubicBezTo>
                    <a:cubicBezTo>
                      <a:pt x="1728788" y="639128"/>
                      <a:pt x="1731645" y="644843"/>
                      <a:pt x="1734503" y="651510"/>
                    </a:cubicBezTo>
                    <a:cubicBezTo>
                      <a:pt x="1736408" y="658178"/>
                      <a:pt x="1737360" y="663893"/>
                      <a:pt x="1738313" y="670560"/>
                    </a:cubicBezTo>
                    <a:cubicBezTo>
                      <a:pt x="1738313" y="677228"/>
                      <a:pt x="1738313" y="681990"/>
                      <a:pt x="1737360" y="685800"/>
                    </a:cubicBezTo>
                    <a:lnTo>
                      <a:pt x="1744028" y="688658"/>
                    </a:lnTo>
                    <a:lnTo>
                      <a:pt x="1746885" y="695325"/>
                    </a:lnTo>
                    <a:lnTo>
                      <a:pt x="1707833" y="709613"/>
                    </a:lnTo>
                    <a:lnTo>
                      <a:pt x="1705928" y="702945"/>
                    </a:lnTo>
                    <a:cubicBezTo>
                      <a:pt x="1709738" y="700088"/>
                      <a:pt x="1713548" y="696278"/>
                      <a:pt x="1717358" y="692468"/>
                    </a:cubicBezTo>
                    <a:cubicBezTo>
                      <a:pt x="1721168" y="688658"/>
                      <a:pt x="1724025" y="684848"/>
                      <a:pt x="1725930" y="681990"/>
                    </a:cubicBezTo>
                    <a:cubicBezTo>
                      <a:pt x="1727835" y="678180"/>
                      <a:pt x="1729740" y="674370"/>
                      <a:pt x="1730693" y="670560"/>
                    </a:cubicBezTo>
                    <a:cubicBezTo>
                      <a:pt x="1731645" y="666750"/>
                      <a:pt x="1730693" y="661988"/>
                      <a:pt x="1729740" y="657225"/>
                    </a:cubicBezTo>
                    <a:cubicBezTo>
                      <a:pt x="1727835" y="651510"/>
                      <a:pt x="1724978" y="646748"/>
                      <a:pt x="1720215" y="644843"/>
                    </a:cubicBezTo>
                    <a:cubicBezTo>
                      <a:pt x="1715453" y="641985"/>
                      <a:pt x="1710690" y="641985"/>
                      <a:pt x="1705928" y="642938"/>
                    </a:cubicBezTo>
                    <a:cubicBezTo>
                      <a:pt x="1701165" y="644843"/>
                      <a:pt x="1698308" y="647700"/>
                      <a:pt x="1696403" y="651510"/>
                    </a:cubicBezTo>
                    <a:cubicBezTo>
                      <a:pt x="1694498" y="655320"/>
                      <a:pt x="1693545" y="661988"/>
                      <a:pt x="1693545" y="669608"/>
                    </a:cubicBezTo>
                    <a:cubicBezTo>
                      <a:pt x="1693545" y="674370"/>
                      <a:pt x="1693545" y="679133"/>
                      <a:pt x="1693545" y="682943"/>
                    </a:cubicBezTo>
                    <a:cubicBezTo>
                      <a:pt x="1693545" y="687705"/>
                      <a:pt x="1693545" y="691515"/>
                      <a:pt x="1693545" y="695325"/>
                    </a:cubicBezTo>
                    <a:cubicBezTo>
                      <a:pt x="1693545" y="703898"/>
                      <a:pt x="1690688" y="711518"/>
                      <a:pt x="1686878" y="717233"/>
                    </a:cubicBezTo>
                    <a:cubicBezTo>
                      <a:pt x="1683068" y="722948"/>
                      <a:pt x="1677353" y="727710"/>
                      <a:pt x="1668780" y="730568"/>
                    </a:cubicBezTo>
                    <a:cubicBezTo>
                      <a:pt x="1664018" y="732473"/>
                      <a:pt x="1658303" y="732473"/>
                      <a:pt x="1653540" y="731520"/>
                    </a:cubicBezTo>
                    <a:cubicBezTo>
                      <a:pt x="1647825" y="730568"/>
                      <a:pt x="1643063" y="728663"/>
                      <a:pt x="1638300" y="725805"/>
                    </a:cubicBezTo>
                    <a:cubicBezTo>
                      <a:pt x="1633538" y="722948"/>
                      <a:pt x="1628775" y="718185"/>
                      <a:pt x="1624965" y="713423"/>
                    </a:cubicBezTo>
                    <a:cubicBezTo>
                      <a:pt x="1617345" y="710565"/>
                      <a:pt x="1614488" y="703898"/>
                      <a:pt x="1611630" y="696278"/>
                    </a:cubicBezTo>
                    <a:cubicBezTo>
                      <a:pt x="1608773" y="689610"/>
                      <a:pt x="1607820" y="681990"/>
                      <a:pt x="1607820" y="675323"/>
                    </a:cubicBezTo>
                    <a:cubicBezTo>
                      <a:pt x="1607820" y="668655"/>
                      <a:pt x="1607820" y="662940"/>
                      <a:pt x="1608773" y="658178"/>
                    </a:cubicBezTo>
                    <a:lnTo>
                      <a:pt x="1601153" y="654368"/>
                    </a:lnTo>
                    <a:lnTo>
                      <a:pt x="1599248" y="647700"/>
                    </a:lnTo>
                    <a:lnTo>
                      <a:pt x="1641158" y="632460"/>
                    </a:lnTo>
                    <a:lnTo>
                      <a:pt x="1643063" y="639128"/>
                    </a:lnTo>
                    <a:cubicBezTo>
                      <a:pt x="1639253" y="641985"/>
                      <a:pt x="1636395" y="645795"/>
                      <a:pt x="1632585" y="649605"/>
                    </a:cubicBezTo>
                    <a:cubicBezTo>
                      <a:pt x="1628775" y="653415"/>
                      <a:pt x="1625918" y="658178"/>
                      <a:pt x="1624013" y="661988"/>
                    </a:cubicBezTo>
                    <a:cubicBezTo>
                      <a:pt x="1621155" y="666750"/>
                      <a:pt x="1620203" y="671513"/>
                      <a:pt x="1619250" y="676275"/>
                    </a:cubicBezTo>
                    <a:cubicBezTo>
                      <a:pt x="1618298" y="681038"/>
                      <a:pt x="1619250" y="685800"/>
                      <a:pt x="1620203" y="691515"/>
                    </a:cubicBezTo>
                    <a:cubicBezTo>
                      <a:pt x="1623060" y="699135"/>
                      <a:pt x="1625918" y="703898"/>
                      <a:pt x="1631633" y="706755"/>
                    </a:cubicBezTo>
                    <a:cubicBezTo>
                      <a:pt x="1636395" y="709613"/>
                      <a:pt x="1642110" y="709613"/>
                      <a:pt x="1646873" y="707708"/>
                    </a:cubicBezTo>
                    <a:cubicBezTo>
                      <a:pt x="1651635" y="705803"/>
                      <a:pt x="1654493" y="702945"/>
                      <a:pt x="1656398" y="699135"/>
                    </a:cubicBezTo>
                    <a:cubicBezTo>
                      <a:pt x="1658303" y="694373"/>
                      <a:pt x="1659255" y="688658"/>
                      <a:pt x="1659255" y="681038"/>
                    </a:cubicBezTo>
                    <a:cubicBezTo>
                      <a:pt x="1659255" y="676275"/>
                      <a:pt x="1659255" y="671513"/>
                      <a:pt x="1659255" y="666750"/>
                    </a:cubicBezTo>
                    <a:cubicBezTo>
                      <a:pt x="1659255" y="662940"/>
                      <a:pt x="1659255" y="658178"/>
                      <a:pt x="1659255" y="654368"/>
                    </a:cubicBezTo>
                    <a:cubicBezTo>
                      <a:pt x="1660208" y="645795"/>
                      <a:pt x="1662113" y="638175"/>
                      <a:pt x="1666875" y="632460"/>
                    </a:cubicBezTo>
                    <a:cubicBezTo>
                      <a:pt x="1671638" y="626745"/>
                      <a:pt x="1677353" y="622935"/>
                      <a:pt x="1684020" y="620078"/>
                    </a:cubicBezTo>
                    <a:cubicBezTo>
                      <a:pt x="1688783" y="618173"/>
                      <a:pt x="1693545" y="618173"/>
                      <a:pt x="1698308" y="618173"/>
                    </a:cubicBezTo>
                    <a:close/>
                    <a:moveTo>
                      <a:pt x="148590" y="579120"/>
                    </a:moveTo>
                    <a:lnTo>
                      <a:pt x="155257" y="581977"/>
                    </a:lnTo>
                    <a:cubicBezTo>
                      <a:pt x="155257" y="583882"/>
                      <a:pt x="154305" y="585787"/>
                      <a:pt x="153352" y="588645"/>
                    </a:cubicBezTo>
                    <a:cubicBezTo>
                      <a:pt x="152400" y="591502"/>
                      <a:pt x="152400" y="593407"/>
                      <a:pt x="152400" y="595312"/>
                    </a:cubicBezTo>
                    <a:cubicBezTo>
                      <a:pt x="152400" y="598170"/>
                      <a:pt x="152400" y="599122"/>
                      <a:pt x="154305" y="601027"/>
                    </a:cubicBezTo>
                    <a:cubicBezTo>
                      <a:pt x="155257" y="601980"/>
                      <a:pt x="157162" y="602932"/>
                      <a:pt x="159067" y="603885"/>
                    </a:cubicBezTo>
                    <a:lnTo>
                      <a:pt x="239077" y="636270"/>
                    </a:lnTo>
                    <a:cubicBezTo>
                      <a:pt x="240982" y="637222"/>
                      <a:pt x="242887" y="637222"/>
                      <a:pt x="243840" y="637222"/>
                    </a:cubicBezTo>
                    <a:cubicBezTo>
                      <a:pt x="245745" y="637222"/>
                      <a:pt x="247650" y="636270"/>
                      <a:pt x="248602" y="634365"/>
                    </a:cubicBezTo>
                    <a:cubicBezTo>
                      <a:pt x="249555" y="633412"/>
                      <a:pt x="250507" y="631507"/>
                      <a:pt x="252412" y="629602"/>
                    </a:cubicBezTo>
                    <a:cubicBezTo>
                      <a:pt x="254317" y="627697"/>
                      <a:pt x="255270" y="624840"/>
                      <a:pt x="256222" y="622935"/>
                    </a:cubicBezTo>
                    <a:lnTo>
                      <a:pt x="263842" y="624840"/>
                    </a:lnTo>
                    <a:lnTo>
                      <a:pt x="238125" y="687705"/>
                    </a:lnTo>
                    <a:lnTo>
                      <a:pt x="231457" y="684847"/>
                    </a:lnTo>
                    <a:cubicBezTo>
                      <a:pt x="232410" y="682942"/>
                      <a:pt x="232410" y="681037"/>
                      <a:pt x="233362" y="678180"/>
                    </a:cubicBezTo>
                    <a:cubicBezTo>
                      <a:pt x="234315" y="675322"/>
                      <a:pt x="234315" y="673417"/>
                      <a:pt x="234315" y="672465"/>
                    </a:cubicBezTo>
                    <a:cubicBezTo>
                      <a:pt x="234315" y="670560"/>
                      <a:pt x="233362" y="668655"/>
                      <a:pt x="232410" y="667702"/>
                    </a:cubicBezTo>
                    <a:cubicBezTo>
                      <a:pt x="231457" y="666750"/>
                      <a:pt x="229552" y="665797"/>
                      <a:pt x="227647" y="664845"/>
                    </a:cubicBezTo>
                    <a:lnTo>
                      <a:pt x="147637" y="632460"/>
                    </a:lnTo>
                    <a:cubicBezTo>
                      <a:pt x="145732" y="631507"/>
                      <a:pt x="143827" y="631507"/>
                      <a:pt x="142875" y="631507"/>
                    </a:cubicBezTo>
                    <a:cubicBezTo>
                      <a:pt x="140970" y="631507"/>
                      <a:pt x="140017" y="632460"/>
                      <a:pt x="138112" y="634365"/>
                    </a:cubicBezTo>
                    <a:cubicBezTo>
                      <a:pt x="137160" y="635317"/>
                      <a:pt x="136207" y="637222"/>
                      <a:pt x="134302" y="639127"/>
                    </a:cubicBezTo>
                    <a:cubicBezTo>
                      <a:pt x="132397" y="641032"/>
                      <a:pt x="131445" y="643890"/>
                      <a:pt x="130492" y="644842"/>
                    </a:cubicBezTo>
                    <a:lnTo>
                      <a:pt x="123825" y="641985"/>
                    </a:lnTo>
                    <a:close/>
                    <a:moveTo>
                      <a:pt x="1624013" y="458153"/>
                    </a:moveTo>
                    <a:lnTo>
                      <a:pt x="1581150" y="485775"/>
                    </a:lnTo>
                    <a:lnTo>
                      <a:pt x="1584960" y="491490"/>
                    </a:lnTo>
                    <a:cubicBezTo>
                      <a:pt x="1589723" y="498158"/>
                      <a:pt x="1594485" y="502920"/>
                      <a:pt x="1601153" y="503873"/>
                    </a:cubicBezTo>
                    <a:cubicBezTo>
                      <a:pt x="1606868" y="504825"/>
                      <a:pt x="1614488" y="502920"/>
                      <a:pt x="1622108" y="498158"/>
                    </a:cubicBezTo>
                    <a:cubicBezTo>
                      <a:pt x="1628775" y="493395"/>
                      <a:pt x="1632585" y="488633"/>
                      <a:pt x="1633538" y="482918"/>
                    </a:cubicBezTo>
                    <a:cubicBezTo>
                      <a:pt x="1634490" y="477203"/>
                      <a:pt x="1632585" y="470535"/>
                      <a:pt x="1627823" y="463868"/>
                    </a:cubicBezTo>
                    <a:close/>
                    <a:moveTo>
                      <a:pt x="1603058" y="412433"/>
                    </a:moveTo>
                    <a:lnTo>
                      <a:pt x="1640205" y="469583"/>
                    </a:lnTo>
                    <a:cubicBezTo>
                      <a:pt x="1648778" y="482918"/>
                      <a:pt x="1652588" y="493395"/>
                      <a:pt x="1653540" y="502920"/>
                    </a:cubicBezTo>
                    <a:cubicBezTo>
                      <a:pt x="1653540" y="512445"/>
                      <a:pt x="1649730" y="519113"/>
                      <a:pt x="1642110" y="524828"/>
                    </a:cubicBezTo>
                    <a:cubicBezTo>
                      <a:pt x="1634490" y="529590"/>
                      <a:pt x="1627823" y="531495"/>
                      <a:pt x="1621155" y="529590"/>
                    </a:cubicBezTo>
                    <a:cubicBezTo>
                      <a:pt x="1614488" y="528638"/>
                      <a:pt x="1606868" y="523875"/>
                      <a:pt x="1599248" y="517208"/>
                    </a:cubicBezTo>
                    <a:cubicBezTo>
                      <a:pt x="1597343" y="522923"/>
                      <a:pt x="1594485" y="530543"/>
                      <a:pt x="1591628" y="538163"/>
                    </a:cubicBezTo>
                    <a:cubicBezTo>
                      <a:pt x="1588770" y="545783"/>
                      <a:pt x="1585913" y="554355"/>
                      <a:pt x="1583055" y="562928"/>
                    </a:cubicBezTo>
                    <a:cubicBezTo>
                      <a:pt x="1582103" y="565785"/>
                      <a:pt x="1581150" y="569595"/>
                      <a:pt x="1580198" y="573405"/>
                    </a:cubicBezTo>
                    <a:cubicBezTo>
                      <a:pt x="1579245" y="578168"/>
                      <a:pt x="1579245" y="581025"/>
                      <a:pt x="1579245" y="583883"/>
                    </a:cubicBezTo>
                    <a:cubicBezTo>
                      <a:pt x="1579245" y="584835"/>
                      <a:pt x="1580198" y="586740"/>
                      <a:pt x="1581150" y="588645"/>
                    </a:cubicBezTo>
                    <a:cubicBezTo>
                      <a:pt x="1582103" y="590550"/>
                      <a:pt x="1583055" y="591503"/>
                      <a:pt x="1583055" y="592455"/>
                    </a:cubicBezTo>
                    <a:lnTo>
                      <a:pt x="1577340" y="596265"/>
                    </a:lnTo>
                    <a:lnTo>
                      <a:pt x="1551623" y="557213"/>
                    </a:lnTo>
                    <a:cubicBezTo>
                      <a:pt x="1557338" y="543878"/>
                      <a:pt x="1562100" y="532448"/>
                      <a:pt x="1565910" y="524828"/>
                    </a:cubicBezTo>
                    <a:cubicBezTo>
                      <a:pt x="1568768" y="516255"/>
                      <a:pt x="1572578" y="505778"/>
                      <a:pt x="1576388" y="494348"/>
                    </a:cubicBezTo>
                    <a:lnTo>
                      <a:pt x="1573530" y="490538"/>
                    </a:lnTo>
                    <a:lnTo>
                      <a:pt x="1542098" y="510540"/>
                    </a:lnTo>
                    <a:cubicBezTo>
                      <a:pt x="1540193" y="511493"/>
                      <a:pt x="1539240" y="512445"/>
                      <a:pt x="1538288" y="514350"/>
                    </a:cubicBezTo>
                    <a:cubicBezTo>
                      <a:pt x="1537335" y="515303"/>
                      <a:pt x="1537335" y="517208"/>
                      <a:pt x="1537335" y="520065"/>
                    </a:cubicBezTo>
                    <a:cubicBezTo>
                      <a:pt x="1537335" y="521018"/>
                      <a:pt x="1538288" y="522923"/>
                      <a:pt x="1539240" y="524828"/>
                    </a:cubicBezTo>
                    <a:cubicBezTo>
                      <a:pt x="1540193" y="526733"/>
                      <a:pt x="1541145" y="528638"/>
                      <a:pt x="1541145" y="530543"/>
                    </a:cubicBezTo>
                    <a:lnTo>
                      <a:pt x="1535430" y="534353"/>
                    </a:lnTo>
                    <a:lnTo>
                      <a:pt x="1500188" y="479108"/>
                    </a:lnTo>
                    <a:lnTo>
                      <a:pt x="1505903" y="475298"/>
                    </a:lnTo>
                    <a:cubicBezTo>
                      <a:pt x="1506855" y="476250"/>
                      <a:pt x="1508760" y="478155"/>
                      <a:pt x="1509713" y="481013"/>
                    </a:cubicBezTo>
                    <a:cubicBezTo>
                      <a:pt x="1511618" y="482918"/>
                      <a:pt x="1512570" y="484823"/>
                      <a:pt x="1513523" y="484823"/>
                    </a:cubicBezTo>
                    <a:cubicBezTo>
                      <a:pt x="1515428" y="485775"/>
                      <a:pt x="1517333" y="486728"/>
                      <a:pt x="1519238" y="486728"/>
                    </a:cubicBezTo>
                    <a:cubicBezTo>
                      <a:pt x="1521143" y="486728"/>
                      <a:pt x="1523048" y="485775"/>
                      <a:pt x="1524000" y="484823"/>
                    </a:cubicBezTo>
                    <a:lnTo>
                      <a:pt x="1596390" y="438150"/>
                    </a:lnTo>
                    <a:cubicBezTo>
                      <a:pt x="1598295" y="437198"/>
                      <a:pt x="1599248" y="436245"/>
                      <a:pt x="1600200" y="434340"/>
                    </a:cubicBezTo>
                    <a:cubicBezTo>
                      <a:pt x="1601153" y="433388"/>
                      <a:pt x="1601153" y="431483"/>
                      <a:pt x="1601153" y="428625"/>
                    </a:cubicBezTo>
                    <a:cubicBezTo>
                      <a:pt x="1601153" y="426720"/>
                      <a:pt x="1600200" y="424815"/>
                      <a:pt x="1599248" y="421958"/>
                    </a:cubicBezTo>
                    <a:cubicBezTo>
                      <a:pt x="1598295" y="420053"/>
                      <a:pt x="1597343" y="418148"/>
                      <a:pt x="1597343" y="416243"/>
                    </a:cubicBezTo>
                    <a:close/>
                    <a:moveTo>
                      <a:pt x="1016318" y="398145"/>
                    </a:moveTo>
                    <a:cubicBezTo>
                      <a:pt x="990600" y="398145"/>
                      <a:pt x="968693" y="420053"/>
                      <a:pt x="968693" y="447675"/>
                    </a:cubicBezTo>
                    <a:lnTo>
                      <a:pt x="968693" y="449580"/>
                    </a:lnTo>
                    <a:cubicBezTo>
                      <a:pt x="968693" y="449580"/>
                      <a:pt x="968693" y="659130"/>
                      <a:pt x="968693" y="733425"/>
                    </a:cubicBezTo>
                    <a:cubicBezTo>
                      <a:pt x="968693" y="746760"/>
                      <a:pt x="968693" y="756285"/>
                      <a:pt x="968693" y="758190"/>
                    </a:cubicBezTo>
                    <a:cubicBezTo>
                      <a:pt x="968693" y="774383"/>
                      <a:pt x="980123" y="798195"/>
                      <a:pt x="1005840" y="803910"/>
                    </a:cubicBezTo>
                    <a:cubicBezTo>
                      <a:pt x="1063943" y="816293"/>
                      <a:pt x="1129665" y="849630"/>
                      <a:pt x="1188720" y="899160"/>
                    </a:cubicBezTo>
                    <a:cubicBezTo>
                      <a:pt x="1246823" y="947738"/>
                      <a:pt x="1302068" y="1010603"/>
                      <a:pt x="1351598" y="1087755"/>
                    </a:cubicBezTo>
                    <a:cubicBezTo>
                      <a:pt x="1365885" y="1109663"/>
                      <a:pt x="1395413" y="1116330"/>
                      <a:pt x="1418273" y="1102043"/>
                    </a:cubicBezTo>
                    <a:cubicBezTo>
                      <a:pt x="1432560" y="1092518"/>
                      <a:pt x="1440180" y="1077278"/>
                      <a:pt x="1440180" y="1062038"/>
                    </a:cubicBezTo>
                    <a:cubicBezTo>
                      <a:pt x="1440180" y="1053465"/>
                      <a:pt x="1437323" y="1043940"/>
                      <a:pt x="1432560" y="1035368"/>
                    </a:cubicBezTo>
                    <a:cubicBezTo>
                      <a:pt x="1377315" y="950595"/>
                      <a:pt x="1316355" y="880110"/>
                      <a:pt x="1249680" y="825818"/>
                    </a:cubicBezTo>
                    <a:cubicBezTo>
                      <a:pt x="1190625" y="777240"/>
                      <a:pt x="1129665" y="742950"/>
                      <a:pt x="1066800" y="721995"/>
                    </a:cubicBezTo>
                    <a:lnTo>
                      <a:pt x="1066800" y="611505"/>
                    </a:lnTo>
                    <a:cubicBezTo>
                      <a:pt x="1157288" y="636270"/>
                      <a:pt x="1250633" y="687705"/>
                      <a:pt x="1331595" y="757238"/>
                    </a:cubicBezTo>
                    <a:cubicBezTo>
                      <a:pt x="1351598" y="774383"/>
                      <a:pt x="1382078" y="772478"/>
                      <a:pt x="1399223" y="751523"/>
                    </a:cubicBezTo>
                    <a:cubicBezTo>
                      <a:pt x="1416368" y="731520"/>
                      <a:pt x="1414463" y="701040"/>
                      <a:pt x="1393508" y="683895"/>
                    </a:cubicBezTo>
                    <a:cubicBezTo>
                      <a:pt x="1342073" y="639128"/>
                      <a:pt x="1283018" y="600075"/>
                      <a:pt x="1223010" y="570548"/>
                    </a:cubicBezTo>
                    <a:cubicBezTo>
                      <a:pt x="1170623" y="543878"/>
                      <a:pt x="1117283" y="524828"/>
                      <a:pt x="1065848" y="512445"/>
                    </a:cubicBezTo>
                    <a:lnTo>
                      <a:pt x="1065848" y="447675"/>
                    </a:lnTo>
                    <a:cubicBezTo>
                      <a:pt x="1065848" y="420053"/>
                      <a:pt x="1043940" y="398145"/>
                      <a:pt x="1016318" y="398145"/>
                    </a:cubicBezTo>
                    <a:close/>
                    <a:moveTo>
                      <a:pt x="833438" y="398145"/>
                    </a:moveTo>
                    <a:cubicBezTo>
                      <a:pt x="805815" y="398145"/>
                      <a:pt x="783908" y="420053"/>
                      <a:pt x="783908" y="447675"/>
                    </a:cubicBezTo>
                    <a:lnTo>
                      <a:pt x="783908" y="512445"/>
                    </a:lnTo>
                    <a:cubicBezTo>
                      <a:pt x="732473" y="524828"/>
                      <a:pt x="679133" y="543878"/>
                      <a:pt x="626745" y="570548"/>
                    </a:cubicBezTo>
                    <a:cubicBezTo>
                      <a:pt x="566738" y="601028"/>
                      <a:pt x="507683" y="640080"/>
                      <a:pt x="456248" y="683895"/>
                    </a:cubicBezTo>
                    <a:cubicBezTo>
                      <a:pt x="436245" y="701040"/>
                      <a:pt x="433388" y="731520"/>
                      <a:pt x="451485" y="751523"/>
                    </a:cubicBezTo>
                    <a:cubicBezTo>
                      <a:pt x="468630" y="771525"/>
                      <a:pt x="499110" y="774383"/>
                      <a:pt x="519113" y="757238"/>
                    </a:cubicBezTo>
                    <a:cubicBezTo>
                      <a:pt x="600075" y="687705"/>
                      <a:pt x="694373" y="636270"/>
                      <a:pt x="783908" y="611505"/>
                    </a:cubicBezTo>
                    <a:lnTo>
                      <a:pt x="783908" y="721995"/>
                    </a:lnTo>
                    <a:cubicBezTo>
                      <a:pt x="721043" y="741998"/>
                      <a:pt x="660083" y="777240"/>
                      <a:pt x="601028" y="825818"/>
                    </a:cubicBezTo>
                    <a:cubicBezTo>
                      <a:pt x="535305" y="880110"/>
                      <a:pt x="473393" y="950595"/>
                      <a:pt x="418148" y="1035368"/>
                    </a:cubicBezTo>
                    <a:cubicBezTo>
                      <a:pt x="413385" y="1043940"/>
                      <a:pt x="410528" y="1052513"/>
                      <a:pt x="410528" y="1062038"/>
                    </a:cubicBezTo>
                    <a:cubicBezTo>
                      <a:pt x="410528" y="1078230"/>
                      <a:pt x="418148" y="1093470"/>
                      <a:pt x="432435" y="1102043"/>
                    </a:cubicBezTo>
                    <a:cubicBezTo>
                      <a:pt x="454343" y="1116330"/>
                      <a:pt x="484823" y="1110615"/>
                      <a:pt x="499110" y="1087755"/>
                    </a:cubicBezTo>
                    <a:cubicBezTo>
                      <a:pt x="548640" y="1010603"/>
                      <a:pt x="603885" y="947738"/>
                      <a:pt x="661988" y="899160"/>
                    </a:cubicBezTo>
                    <a:cubicBezTo>
                      <a:pt x="721995" y="849630"/>
                      <a:pt x="787718" y="816293"/>
                      <a:pt x="844868" y="803910"/>
                    </a:cubicBezTo>
                    <a:cubicBezTo>
                      <a:pt x="870585" y="798195"/>
                      <a:pt x="882015" y="774383"/>
                      <a:pt x="882015" y="758190"/>
                    </a:cubicBezTo>
                    <a:cubicBezTo>
                      <a:pt x="882015" y="755333"/>
                      <a:pt x="882015" y="746760"/>
                      <a:pt x="882015" y="733425"/>
                    </a:cubicBezTo>
                    <a:cubicBezTo>
                      <a:pt x="882015" y="659130"/>
                      <a:pt x="882015" y="449580"/>
                      <a:pt x="882015" y="449580"/>
                    </a:cubicBezTo>
                    <a:lnTo>
                      <a:pt x="882015" y="447675"/>
                    </a:lnTo>
                    <a:cubicBezTo>
                      <a:pt x="882968" y="420053"/>
                      <a:pt x="861060" y="398145"/>
                      <a:pt x="833438" y="398145"/>
                    </a:cubicBezTo>
                    <a:close/>
                    <a:moveTo>
                      <a:pt x="278130" y="373380"/>
                    </a:moveTo>
                    <a:lnTo>
                      <a:pt x="283845" y="377190"/>
                    </a:lnTo>
                    <a:cubicBezTo>
                      <a:pt x="282892" y="378142"/>
                      <a:pt x="281940" y="380047"/>
                      <a:pt x="280987" y="382905"/>
                    </a:cubicBezTo>
                    <a:cubicBezTo>
                      <a:pt x="280035" y="385762"/>
                      <a:pt x="279082" y="388620"/>
                      <a:pt x="279082" y="391477"/>
                    </a:cubicBezTo>
                    <a:cubicBezTo>
                      <a:pt x="279082" y="394335"/>
                      <a:pt x="280035" y="397192"/>
                      <a:pt x="282892" y="400050"/>
                    </a:cubicBezTo>
                    <a:cubicBezTo>
                      <a:pt x="285750" y="402907"/>
                      <a:pt x="289560" y="406717"/>
                      <a:pt x="295275" y="410527"/>
                    </a:cubicBezTo>
                    <a:lnTo>
                      <a:pt x="366712" y="461962"/>
                    </a:lnTo>
                    <a:lnTo>
                      <a:pt x="358140" y="474345"/>
                    </a:lnTo>
                    <a:lnTo>
                      <a:pt x="237172" y="481012"/>
                    </a:lnTo>
                    <a:lnTo>
                      <a:pt x="283845" y="514350"/>
                    </a:lnTo>
                    <a:cubicBezTo>
                      <a:pt x="289560" y="518160"/>
                      <a:pt x="294322" y="521017"/>
                      <a:pt x="298132" y="522922"/>
                    </a:cubicBezTo>
                    <a:cubicBezTo>
                      <a:pt x="301942" y="523875"/>
                      <a:pt x="304800" y="524827"/>
                      <a:pt x="307657" y="523875"/>
                    </a:cubicBezTo>
                    <a:cubicBezTo>
                      <a:pt x="309562" y="523875"/>
                      <a:pt x="312420" y="521970"/>
                      <a:pt x="314325" y="520065"/>
                    </a:cubicBezTo>
                    <a:cubicBezTo>
                      <a:pt x="317182" y="518160"/>
                      <a:pt x="319087" y="516255"/>
                      <a:pt x="320992" y="514350"/>
                    </a:cubicBezTo>
                    <a:lnTo>
                      <a:pt x="326707" y="518160"/>
                    </a:lnTo>
                    <a:lnTo>
                      <a:pt x="296227" y="561022"/>
                    </a:lnTo>
                    <a:lnTo>
                      <a:pt x="290512" y="557212"/>
                    </a:lnTo>
                    <a:cubicBezTo>
                      <a:pt x="291465" y="555307"/>
                      <a:pt x="292417" y="553402"/>
                      <a:pt x="294322" y="550545"/>
                    </a:cubicBezTo>
                    <a:cubicBezTo>
                      <a:pt x="295275" y="547687"/>
                      <a:pt x="296227" y="544830"/>
                      <a:pt x="296227" y="542925"/>
                    </a:cubicBezTo>
                    <a:cubicBezTo>
                      <a:pt x="296227" y="540067"/>
                      <a:pt x="295275" y="537210"/>
                      <a:pt x="292417" y="534352"/>
                    </a:cubicBezTo>
                    <a:cubicBezTo>
                      <a:pt x="290512" y="531495"/>
                      <a:pt x="285750" y="527685"/>
                      <a:pt x="279082" y="523875"/>
                    </a:cubicBezTo>
                    <a:lnTo>
                      <a:pt x="232410" y="490537"/>
                    </a:lnTo>
                    <a:cubicBezTo>
                      <a:pt x="230505" y="488632"/>
                      <a:pt x="227647" y="487680"/>
                      <a:pt x="224790" y="486727"/>
                    </a:cubicBezTo>
                    <a:cubicBezTo>
                      <a:pt x="221932" y="485775"/>
                      <a:pt x="220027" y="485775"/>
                      <a:pt x="217170" y="485775"/>
                    </a:cubicBezTo>
                    <a:cubicBezTo>
                      <a:pt x="214312" y="486727"/>
                      <a:pt x="211455" y="487680"/>
                      <a:pt x="209550" y="488632"/>
                    </a:cubicBezTo>
                    <a:cubicBezTo>
                      <a:pt x="206692" y="489585"/>
                      <a:pt x="204787" y="491490"/>
                      <a:pt x="201930" y="494347"/>
                    </a:cubicBezTo>
                    <a:lnTo>
                      <a:pt x="196215" y="490537"/>
                    </a:lnTo>
                    <a:lnTo>
                      <a:pt x="222885" y="453390"/>
                    </a:lnTo>
                    <a:lnTo>
                      <a:pt x="328612" y="447675"/>
                    </a:lnTo>
                    <a:lnTo>
                      <a:pt x="290512" y="421005"/>
                    </a:lnTo>
                    <a:cubicBezTo>
                      <a:pt x="284797" y="417195"/>
                      <a:pt x="280035" y="414337"/>
                      <a:pt x="276225" y="412432"/>
                    </a:cubicBezTo>
                    <a:cubicBezTo>
                      <a:pt x="272415" y="411480"/>
                      <a:pt x="269557" y="410527"/>
                      <a:pt x="266700" y="411480"/>
                    </a:cubicBezTo>
                    <a:cubicBezTo>
                      <a:pt x="264795" y="412432"/>
                      <a:pt x="261937" y="413385"/>
                      <a:pt x="260032" y="415290"/>
                    </a:cubicBezTo>
                    <a:cubicBezTo>
                      <a:pt x="257175" y="417195"/>
                      <a:pt x="255270" y="419100"/>
                      <a:pt x="253365" y="420052"/>
                    </a:cubicBezTo>
                    <a:lnTo>
                      <a:pt x="247650" y="415290"/>
                    </a:lnTo>
                    <a:close/>
                    <a:moveTo>
                      <a:pt x="925830" y="296228"/>
                    </a:moveTo>
                    <a:cubicBezTo>
                      <a:pt x="1273493" y="296228"/>
                      <a:pt x="1555433" y="578168"/>
                      <a:pt x="1555433" y="925830"/>
                    </a:cubicBezTo>
                    <a:cubicBezTo>
                      <a:pt x="1555433" y="1273493"/>
                      <a:pt x="1273493" y="1555433"/>
                      <a:pt x="925830" y="1555433"/>
                    </a:cubicBezTo>
                    <a:cubicBezTo>
                      <a:pt x="578168" y="1555433"/>
                      <a:pt x="296228" y="1273493"/>
                      <a:pt x="296228" y="925830"/>
                    </a:cubicBezTo>
                    <a:cubicBezTo>
                      <a:pt x="296228" y="578168"/>
                      <a:pt x="578168" y="296228"/>
                      <a:pt x="925830" y="296228"/>
                    </a:cubicBezTo>
                    <a:close/>
                    <a:moveTo>
                      <a:pt x="925830" y="261937"/>
                    </a:moveTo>
                    <a:cubicBezTo>
                      <a:pt x="836295" y="261937"/>
                      <a:pt x="749617" y="280035"/>
                      <a:pt x="667702" y="314325"/>
                    </a:cubicBezTo>
                    <a:cubicBezTo>
                      <a:pt x="588645" y="347662"/>
                      <a:pt x="517207" y="395287"/>
                      <a:pt x="456247" y="456247"/>
                    </a:cubicBezTo>
                    <a:cubicBezTo>
                      <a:pt x="395287" y="517207"/>
                      <a:pt x="347662" y="588645"/>
                      <a:pt x="314325" y="667702"/>
                    </a:cubicBezTo>
                    <a:cubicBezTo>
                      <a:pt x="279082" y="749617"/>
                      <a:pt x="261937" y="836295"/>
                      <a:pt x="261937" y="925830"/>
                    </a:cubicBezTo>
                    <a:cubicBezTo>
                      <a:pt x="261937" y="1015365"/>
                      <a:pt x="280035" y="1102042"/>
                      <a:pt x="314325" y="1183957"/>
                    </a:cubicBezTo>
                    <a:cubicBezTo>
                      <a:pt x="347662" y="1263015"/>
                      <a:pt x="395287" y="1334452"/>
                      <a:pt x="456247" y="1395412"/>
                    </a:cubicBezTo>
                    <a:cubicBezTo>
                      <a:pt x="517207" y="1456372"/>
                      <a:pt x="588645" y="1503997"/>
                      <a:pt x="667702" y="1537335"/>
                    </a:cubicBezTo>
                    <a:cubicBezTo>
                      <a:pt x="749617" y="1571625"/>
                      <a:pt x="836295" y="1589722"/>
                      <a:pt x="925830" y="1589722"/>
                    </a:cubicBezTo>
                    <a:cubicBezTo>
                      <a:pt x="1015365" y="1589722"/>
                      <a:pt x="1102042" y="1571625"/>
                      <a:pt x="1183957" y="1537335"/>
                    </a:cubicBezTo>
                    <a:cubicBezTo>
                      <a:pt x="1263015" y="1503997"/>
                      <a:pt x="1334452" y="1456372"/>
                      <a:pt x="1395412" y="1395412"/>
                    </a:cubicBezTo>
                    <a:cubicBezTo>
                      <a:pt x="1456372" y="1333500"/>
                      <a:pt x="1503997" y="1263015"/>
                      <a:pt x="1537335" y="1183957"/>
                    </a:cubicBezTo>
                    <a:cubicBezTo>
                      <a:pt x="1572577" y="1102042"/>
                      <a:pt x="1589722" y="1015365"/>
                      <a:pt x="1589722" y="925830"/>
                    </a:cubicBezTo>
                    <a:cubicBezTo>
                      <a:pt x="1589722" y="836295"/>
                      <a:pt x="1571625" y="749617"/>
                      <a:pt x="1537335" y="667702"/>
                    </a:cubicBezTo>
                    <a:cubicBezTo>
                      <a:pt x="1503997" y="587692"/>
                      <a:pt x="1456372" y="517207"/>
                      <a:pt x="1395412" y="456247"/>
                    </a:cubicBezTo>
                    <a:cubicBezTo>
                      <a:pt x="1334452" y="395287"/>
                      <a:pt x="1263015" y="347662"/>
                      <a:pt x="1183957" y="314325"/>
                    </a:cubicBezTo>
                    <a:cubicBezTo>
                      <a:pt x="1102042" y="279082"/>
                      <a:pt x="1015365" y="261937"/>
                      <a:pt x="925830" y="261937"/>
                    </a:cubicBezTo>
                    <a:close/>
                    <a:moveTo>
                      <a:pt x="1454467" y="259080"/>
                    </a:moveTo>
                    <a:lnTo>
                      <a:pt x="1534477" y="331470"/>
                    </a:lnTo>
                    <a:lnTo>
                      <a:pt x="1514475" y="356235"/>
                    </a:lnTo>
                    <a:lnTo>
                      <a:pt x="1509712" y="351472"/>
                    </a:lnTo>
                    <a:cubicBezTo>
                      <a:pt x="1511617" y="346710"/>
                      <a:pt x="1512570" y="341947"/>
                      <a:pt x="1512570" y="335280"/>
                    </a:cubicBezTo>
                    <a:cubicBezTo>
                      <a:pt x="1512570" y="329565"/>
                      <a:pt x="1511617" y="323850"/>
                      <a:pt x="1509712" y="320992"/>
                    </a:cubicBezTo>
                    <a:cubicBezTo>
                      <a:pt x="1508760" y="319087"/>
                      <a:pt x="1506855" y="318135"/>
                      <a:pt x="1504950" y="315277"/>
                    </a:cubicBezTo>
                    <a:cubicBezTo>
                      <a:pt x="1503045" y="313372"/>
                      <a:pt x="1501140" y="311467"/>
                      <a:pt x="1499235" y="309562"/>
                    </a:cubicBezTo>
                    <a:lnTo>
                      <a:pt x="1485900" y="298132"/>
                    </a:lnTo>
                    <a:lnTo>
                      <a:pt x="1454467" y="332422"/>
                    </a:lnTo>
                    <a:lnTo>
                      <a:pt x="1463992" y="340995"/>
                    </a:lnTo>
                    <a:cubicBezTo>
                      <a:pt x="1465897" y="342900"/>
                      <a:pt x="1468755" y="344805"/>
                      <a:pt x="1470660" y="345757"/>
                    </a:cubicBezTo>
                    <a:cubicBezTo>
                      <a:pt x="1472565" y="346710"/>
                      <a:pt x="1475422" y="347662"/>
                      <a:pt x="1479232" y="347662"/>
                    </a:cubicBezTo>
                    <a:cubicBezTo>
                      <a:pt x="1481137" y="347662"/>
                      <a:pt x="1483995" y="346710"/>
                      <a:pt x="1486852" y="344805"/>
                    </a:cubicBezTo>
                    <a:cubicBezTo>
                      <a:pt x="1489710" y="342900"/>
                      <a:pt x="1492567" y="341947"/>
                      <a:pt x="1494472" y="340042"/>
                    </a:cubicBezTo>
                    <a:lnTo>
                      <a:pt x="1499235" y="344805"/>
                    </a:lnTo>
                    <a:lnTo>
                      <a:pt x="1464945" y="381952"/>
                    </a:lnTo>
                    <a:lnTo>
                      <a:pt x="1460182" y="377190"/>
                    </a:lnTo>
                    <a:cubicBezTo>
                      <a:pt x="1461135" y="375285"/>
                      <a:pt x="1463040" y="372427"/>
                      <a:pt x="1463992" y="368617"/>
                    </a:cubicBezTo>
                    <a:cubicBezTo>
                      <a:pt x="1465897" y="364807"/>
                      <a:pt x="1465897" y="361950"/>
                      <a:pt x="1465897" y="360045"/>
                    </a:cubicBezTo>
                    <a:cubicBezTo>
                      <a:pt x="1465897" y="357187"/>
                      <a:pt x="1464945" y="354330"/>
                      <a:pt x="1463992" y="352425"/>
                    </a:cubicBezTo>
                    <a:cubicBezTo>
                      <a:pt x="1463040" y="350520"/>
                      <a:pt x="1461135" y="347662"/>
                      <a:pt x="1458277" y="345757"/>
                    </a:cubicBezTo>
                    <a:lnTo>
                      <a:pt x="1448752" y="337185"/>
                    </a:lnTo>
                    <a:lnTo>
                      <a:pt x="1424940" y="362902"/>
                    </a:lnTo>
                    <a:cubicBezTo>
                      <a:pt x="1422082" y="365760"/>
                      <a:pt x="1421130" y="367665"/>
                      <a:pt x="1419225" y="369570"/>
                    </a:cubicBezTo>
                    <a:cubicBezTo>
                      <a:pt x="1418272" y="371475"/>
                      <a:pt x="1418272" y="373380"/>
                      <a:pt x="1418272" y="375285"/>
                    </a:cubicBezTo>
                    <a:cubicBezTo>
                      <a:pt x="1418272" y="377190"/>
                      <a:pt x="1419225" y="379095"/>
                      <a:pt x="1421130" y="381000"/>
                    </a:cubicBezTo>
                    <a:cubicBezTo>
                      <a:pt x="1423035" y="382905"/>
                      <a:pt x="1424940" y="385762"/>
                      <a:pt x="1428750" y="388620"/>
                    </a:cubicBezTo>
                    <a:cubicBezTo>
                      <a:pt x="1430655" y="389572"/>
                      <a:pt x="1431607" y="391477"/>
                      <a:pt x="1434465" y="393382"/>
                    </a:cubicBezTo>
                    <a:cubicBezTo>
                      <a:pt x="1436370" y="395287"/>
                      <a:pt x="1438275" y="396240"/>
                      <a:pt x="1440180" y="398145"/>
                    </a:cubicBezTo>
                    <a:cubicBezTo>
                      <a:pt x="1442085" y="400050"/>
                      <a:pt x="1443990" y="401002"/>
                      <a:pt x="1445895" y="401955"/>
                    </a:cubicBezTo>
                    <a:cubicBezTo>
                      <a:pt x="1447800" y="402907"/>
                      <a:pt x="1449705" y="402907"/>
                      <a:pt x="1450657" y="402907"/>
                    </a:cubicBezTo>
                    <a:cubicBezTo>
                      <a:pt x="1454467" y="402907"/>
                      <a:pt x="1459230" y="401955"/>
                      <a:pt x="1465897" y="400050"/>
                    </a:cubicBezTo>
                    <a:cubicBezTo>
                      <a:pt x="1472565" y="398145"/>
                      <a:pt x="1477327" y="396240"/>
                      <a:pt x="1479232" y="395287"/>
                    </a:cubicBezTo>
                    <a:lnTo>
                      <a:pt x="1483995" y="399097"/>
                    </a:lnTo>
                    <a:lnTo>
                      <a:pt x="1456372" y="425767"/>
                    </a:lnTo>
                    <a:lnTo>
                      <a:pt x="1371600" y="348615"/>
                    </a:lnTo>
                    <a:lnTo>
                      <a:pt x="1376362" y="343852"/>
                    </a:lnTo>
                    <a:cubicBezTo>
                      <a:pt x="1377315" y="344805"/>
                      <a:pt x="1379220" y="345757"/>
                      <a:pt x="1382077" y="347662"/>
                    </a:cubicBezTo>
                    <a:cubicBezTo>
                      <a:pt x="1383982" y="349567"/>
                      <a:pt x="1385887" y="350520"/>
                      <a:pt x="1386840" y="350520"/>
                    </a:cubicBezTo>
                    <a:cubicBezTo>
                      <a:pt x="1388745" y="351472"/>
                      <a:pt x="1390650" y="351472"/>
                      <a:pt x="1392555" y="351472"/>
                    </a:cubicBezTo>
                    <a:cubicBezTo>
                      <a:pt x="1394460" y="350520"/>
                      <a:pt x="1395412" y="349567"/>
                      <a:pt x="1397317" y="348615"/>
                    </a:cubicBezTo>
                    <a:lnTo>
                      <a:pt x="1455420" y="284797"/>
                    </a:lnTo>
                    <a:cubicBezTo>
                      <a:pt x="1456372" y="282892"/>
                      <a:pt x="1457325" y="281940"/>
                      <a:pt x="1458277" y="280035"/>
                    </a:cubicBezTo>
                    <a:cubicBezTo>
                      <a:pt x="1459230" y="278130"/>
                      <a:pt x="1458277" y="276225"/>
                      <a:pt x="1457325" y="274320"/>
                    </a:cubicBezTo>
                    <a:cubicBezTo>
                      <a:pt x="1456372" y="272415"/>
                      <a:pt x="1455420" y="271462"/>
                      <a:pt x="1453515" y="268605"/>
                    </a:cubicBezTo>
                    <a:cubicBezTo>
                      <a:pt x="1451610" y="266700"/>
                      <a:pt x="1450657" y="264795"/>
                      <a:pt x="1449705" y="263842"/>
                    </a:cubicBezTo>
                    <a:close/>
                    <a:moveTo>
                      <a:pt x="925830" y="241935"/>
                    </a:moveTo>
                    <a:cubicBezTo>
                      <a:pt x="1018222" y="241935"/>
                      <a:pt x="1107757" y="259080"/>
                      <a:pt x="1192530" y="295275"/>
                    </a:cubicBezTo>
                    <a:cubicBezTo>
                      <a:pt x="1273492" y="329565"/>
                      <a:pt x="1346835" y="379095"/>
                      <a:pt x="1409700" y="441960"/>
                    </a:cubicBezTo>
                    <a:cubicBezTo>
                      <a:pt x="1472565" y="504825"/>
                      <a:pt x="1522095" y="577215"/>
                      <a:pt x="1556385" y="659130"/>
                    </a:cubicBezTo>
                    <a:cubicBezTo>
                      <a:pt x="1592580" y="743902"/>
                      <a:pt x="1610677" y="833437"/>
                      <a:pt x="1610677" y="925830"/>
                    </a:cubicBezTo>
                    <a:cubicBezTo>
                      <a:pt x="1610677" y="1018222"/>
                      <a:pt x="1591627" y="1107757"/>
                      <a:pt x="1556385" y="1192530"/>
                    </a:cubicBezTo>
                    <a:cubicBezTo>
                      <a:pt x="1522095" y="1273492"/>
                      <a:pt x="1472565" y="1346835"/>
                      <a:pt x="1409700" y="1409700"/>
                    </a:cubicBezTo>
                    <a:cubicBezTo>
                      <a:pt x="1346835" y="1472565"/>
                      <a:pt x="1274445" y="1522095"/>
                      <a:pt x="1192530" y="1556385"/>
                    </a:cubicBezTo>
                    <a:cubicBezTo>
                      <a:pt x="1107757" y="1592580"/>
                      <a:pt x="1018222" y="1610677"/>
                      <a:pt x="925830" y="1610677"/>
                    </a:cubicBezTo>
                    <a:cubicBezTo>
                      <a:pt x="833437" y="1610677"/>
                      <a:pt x="743902" y="1592580"/>
                      <a:pt x="659130" y="1556385"/>
                    </a:cubicBezTo>
                    <a:cubicBezTo>
                      <a:pt x="578167" y="1522095"/>
                      <a:pt x="504825" y="1472565"/>
                      <a:pt x="441960" y="1409700"/>
                    </a:cubicBezTo>
                    <a:cubicBezTo>
                      <a:pt x="379095" y="1346835"/>
                      <a:pt x="329565" y="1274445"/>
                      <a:pt x="295275" y="1192530"/>
                    </a:cubicBezTo>
                    <a:cubicBezTo>
                      <a:pt x="260032" y="1107757"/>
                      <a:pt x="241935" y="1018222"/>
                      <a:pt x="241935" y="925830"/>
                    </a:cubicBezTo>
                    <a:cubicBezTo>
                      <a:pt x="241935" y="833437"/>
                      <a:pt x="260032" y="743902"/>
                      <a:pt x="295275" y="659130"/>
                    </a:cubicBezTo>
                    <a:cubicBezTo>
                      <a:pt x="329565" y="577215"/>
                      <a:pt x="379095" y="504825"/>
                      <a:pt x="441960" y="441960"/>
                    </a:cubicBezTo>
                    <a:cubicBezTo>
                      <a:pt x="504825" y="379095"/>
                      <a:pt x="577215" y="329565"/>
                      <a:pt x="659130" y="295275"/>
                    </a:cubicBezTo>
                    <a:cubicBezTo>
                      <a:pt x="743902" y="259080"/>
                      <a:pt x="833437" y="241935"/>
                      <a:pt x="925830" y="241935"/>
                    </a:cubicBezTo>
                    <a:close/>
                    <a:moveTo>
                      <a:pt x="435292" y="233363"/>
                    </a:moveTo>
                    <a:lnTo>
                      <a:pt x="463867" y="267653"/>
                    </a:lnTo>
                    <a:lnTo>
                      <a:pt x="458152" y="272415"/>
                    </a:lnTo>
                    <a:cubicBezTo>
                      <a:pt x="446722" y="264795"/>
                      <a:pt x="436245" y="260033"/>
                      <a:pt x="427672" y="259080"/>
                    </a:cubicBezTo>
                    <a:cubicBezTo>
                      <a:pt x="419100" y="258128"/>
                      <a:pt x="410527" y="260033"/>
                      <a:pt x="403860" y="265748"/>
                    </a:cubicBezTo>
                    <a:cubicBezTo>
                      <a:pt x="395287" y="272415"/>
                      <a:pt x="391477" y="281940"/>
                      <a:pt x="393382" y="293370"/>
                    </a:cubicBezTo>
                    <a:cubicBezTo>
                      <a:pt x="394335" y="304800"/>
                      <a:pt x="401002" y="317183"/>
                      <a:pt x="411480" y="329565"/>
                    </a:cubicBezTo>
                    <a:cubicBezTo>
                      <a:pt x="422910" y="343853"/>
                      <a:pt x="433387" y="352425"/>
                      <a:pt x="444817" y="357188"/>
                    </a:cubicBezTo>
                    <a:cubicBezTo>
                      <a:pt x="455295" y="360998"/>
                      <a:pt x="465772" y="360045"/>
                      <a:pt x="473392" y="353378"/>
                    </a:cubicBezTo>
                    <a:cubicBezTo>
                      <a:pt x="477202" y="350520"/>
                      <a:pt x="480060" y="346710"/>
                      <a:pt x="481965" y="342900"/>
                    </a:cubicBezTo>
                    <a:cubicBezTo>
                      <a:pt x="483870" y="339090"/>
                      <a:pt x="484822" y="336233"/>
                      <a:pt x="485775" y="333375"/>
                    </a:cubicBezTo>
                    <a:lnTo>
                      <a:pt x="470535" y="314325"/>
                    </a:lnTo>
                    <a:cubicBezTo>
                      <a:pt x="469582" y="312420"/>
                      <a:pt x="467677" y="311468"/>
                      <a:pt x="466725" y="311468"/>
                    </a:cubicBezTo>
                    <a:cubicBezTo>
                      <a:pt x="464820" y="310515"/>
                      <a:pt x="462915" y="310515"/>
                      <a:pt x="461010" y="311468"/>
                    </a:cubicBezTo>
                    <a:cubicBezTo>
                      <a:pt x="459105" y="312420"/>
                      <a:pt x="457200" y="312420"/>
                      <a:pt x="454342" y="314325"/>
                    </a:cubicBezTo>
                    <a:cubicBezTo>
                      <a:pt x="452437" y="315278"/>
                      <a:pt x="449580" y="316230"/>
                      <a:pt x="448627" y="317183"/>
                    </a:cubicBezTo>
                    <a:lnTo>
                      <a:pt x="444817" y="312420"/>
                    </a:lnTo>
                    <a:lnTo>
                      <a:pt x="494347" y="272415"/>
                    </a:lnTo>
                    <a:lnTo>
                      <a:pt x="495300" y="276225"/>
                    </a:lnTo>
                    <a:cubicBezTo>
                      <a:pt x="494347" y="277178"/>
                      <a:pt x="493395" y="279083"/>
                      <a:pt x="492442" y="280035"/>
                    </a:cubicBezTo>
                    <a:cubicBezTo>
                      <a:pt x="491490" y="280988"/>
                      <a:pt x="490537" y="282893"/>
                      <a:pt x="489585" y="283845"/>
                    </a:cubicBezTo>
                    <a:cubicBezTo>
                      <a:pt x="488632" y="285750"/>
                      <a:pt x="487680" y="287655"/>
                      <a:pt x="488632" y="289560"/>
                    </a:cubicBezTo>
                    <a:cubicBezTo>
                      <a:pt x="489585" y="291465"/>
                      <a:pt x="489585" y="293370"/>
                      <a:pt x="491490" y="294323"/>
                    </a:cubicBezTo>
                    <a:lnTo>
                      <a:pt x="500062" y="305753"/>
                    </a:lnTo>
                    <a:cubicBezTo>
                      <a:pt x="501967" y="307658"/>
                      <a:pt x="502920" y="309563"/>
                      <a:pt x="504825" y="311468"/>
                    </a:cubicBezTo>
                    <a:cubicBezTo>
                      <a:pt x="505777" y="312420"/>
                      <a:pt x="507682" y="314325"/>
                      <a:pt x="508635" y="316230"/>
                    </a:cubicBezTo>
                    <a:cubicBezTo>
                      <a:pt x="506730" y="322898"/>
                      <a:pt x="501967" y="330518"/>
                      <a:pt x="495300" y="340043"/>
                    </a:cubicBezTo>
                    <a:cubicBezTo>
                      <a:pt x="488632" y="349568"/>
                      <a:pt x="481012" y="357188"/>
                      <a:pt x="474345" y="362903"/>
                    </a:cubicBezTo>
                    <a:cubicBezTo>
                      <a:pt x="467677" y="368618"/>
                      <a:pt x="460057" y="372428"/>
                      <a:pt x="452437" y="375285"/>
                    </a:cubicBezTo>
                    <a:cubicBezTo>
                      <a:pt x="444817" y="378143"/>
                      <a:pt x="437197" y="379095"/>
                      <a:pt x="428625" y="378143"/>
                    </a:cubicBezTo>
                    <a:cubicBezTo>
                      <a:pt x="421005" y="377190"/>
                      <a:pt x="413385" y="375285"/>
                      <a:pt x="405765" y="371475"/>
                    </a:cubicBezTo>
                    <a:cubicBezTo>
                      <a:pt x="398145" y="367665"/>
                      <a:pt x="391477" y="361950"/>
                      <a:pt x="384810" y="353378"/>
                    </a:cubicBezTo>
                    <a:cubicBezTo>
                      <a:pt x="379095" y="345758"/>
                      <a:pt x="374332" y="338138"/>
                      <a:pt x="372427" y="329565"/>
                    </a:cubicBezTo>
                    <a:cubicBezTo>
                      <a:pt x="369570" y="320993"/>
                      <a:pt x="368617" y="313373"/>
                      <a:pt x="369570" y="304800"/>
                    </a:cubicBezTo>
                    <a:cubicBezTo>
                      <a:pt x="370522" y="296228"/>
                      <a:pt x="373380" y="288608"/>
                      <a:pt x="378142" y="280988"/>
                    </a:cubicBezTo>
                    <a:cubicBezTo>
                      <a:pt x="382905" y="273368"/>
                      <a:pt x="388620" y="266700"/>
                      <a:pt x="397192" y="260033"/>
                    </a:cubicBezTo>
                    <a:cubicBezTo>
                      <a:pt x="402907" y="255270"/>
                      <a:pt x="408622" y="252413"/>
                      <a:pt x="413385" y="249555"/>
                    </a:cubicBezTo>
                    <a:cubicBezTo>
                      <a:pt x="419100" y="246698"/>
                      <a:pt x="423862" y="245745"/>
                      <a:pt x="428625" y="244793"/>
                    </a:cubicBezTo>
                    <a:lnTo>
                      <a:pt x="429577" y="238125"/>
                    </a:lnTo>
                    <a:close/>
                    <a:moveTo>
                      <a:pt x="1258252" y="140970"/>
                    </a:moveTo>
                    <a:lnTo>
                      <a:pt x="1316355" y="172402"/>
                    </a:lnTo>
                    <a:lnTo>
                      <a:pt x="1313497" y="178117"/>
                    </a:lnTo>
                    <a:cubicBezTo>
                      <a:pt x="1307782" y="176212"/>
                      <a:pt x="1303020" y="174307"/>
                      <a:pt x="1301115" y="174307"/>
                    </a:cubicBezTo>
                    <a:cubicBezTo>
                      <a:pt x="1298257" y="174307"/>
                      <a:pt x="1297305" y="174307"/>
                      <a:pt x="1296352" y="175260"/>
                    </a:cubicBezTo>
                    <a:cubicBezTo>
                      <a:pt x="1296352" y="176212"/>
                      <a:pt x="1296352" y="176212"/>
                      <a:pt x="1295400" y="177165"/>
                    </a:cubicBezTo>
                    <a:cubicBezTo>
                      <a:pt x="1295400" y="178117"/>
                      <a:pt x="1295400" y="179070"/>
                      <a:pt x="1294447" y="180022"/>
                    </a:cubicBezTo>
                    <a:cubicBezTo>
                      <a:pt x="1293495" y="185737"/>
                      <a:pt x="1292542" y="194310"/>
                      <a:pt x="1291590" y="206692"/>
                    </a:cubicBezTo>
                    <a:cubicBezTo>
                      <a:pt x="1290637" y="219075"/>
                      <a:pt x="1288732" y="238125"/>
                      <a:pt x="1285875" y="263842"/>
                    </a:cubicBezTo>
                    <a:cubicBezTo>
                      <a:pt x="1298257" y="253365"/>
                      <a:pt x="1307782" y="245745"/>
                      <a:pt x="1316355" y="238125"/>
                    </a:cubicBezTo>
                    <a:cubicBezTo>
                      <a:pt x="1323975" y="231457"/>
                      <a:pt x="1331595" y="224790"/>
                      <a:pt x="1337310" y="220027"/>
                    </a:cubicBezTo>
                    <a:cubicBezTo>
                      <a:pt x="1340167" y="217170"/>
                      <a:pt x="1343025" y="215265"/>
                      <a:pt x="1344930" y="212407"/>
                    </a:cubicBezTo>
                    <a:cubicBezTo>
                      <a:pt x="1346835" y="210502"/>
                      <a:pt x="1348740" y="208597"/>
                      <a:pt x="1349692" y="206692"/>
                    </a:cubicBezTo>
                    <a:cubicBezTo>
                      <a:pt x="1350645" y="204787"/>
                      <a:pt x="1349692" y="202882"/>
                      <a:pt x="1347787" y="200977"/>
                    </a:cubicBezTo>
                    <a:cubicBezTo>
                      <a:pt x="1345882" y="199072"/>
                      <a:pt x="1342072" y="195262"/>
                      <a:pt x="1336357" y="191452"/>
                    </a:cubicBezTo>
                    <a:lnTo>
                      <a:pt x="1339215" y="185737"/>
                    </a:lnTo>
                    <a:lnTo>
                      <a:pt x="1383030" y="208597"/>
                    </a:lnTo>
                    <a:lnTo>
                      <a:pt x="1381125" y="214312"/>
                    </a:lnTo>
                    <a:cubicBezTo>
                      <a:pt x="1379220" y="213360"/>
                      <a:pt x="1377315" y="213360"/>
                      <a:pt x="1375410" y="212407"/>
                    </a:cubicBezTo>
                    <a:cubicBezTo>
                      <a:pt x="1373505" y="212407"/>
                      <a:pt x="1371600" y="211455"/>
                      <a:pt x="1369695" y="212407"/>
                    </a:cubicBezTo>
                    <a:cubicBezTo>
                      <a:pt x="1366837" y="212407"/>
                      <a:pt x="1364932" y="213360"/>
                      <a:pt x="1362075" y="213360"/>
                    </a:cubicBezTo>
                    <a:cubicBezTo>
                      <a:pt x="1360170" y="214312"/>
                      <a:pt x="1358265" y="215265"/>
                      <a:pt x="1355407" y="217170"/>
                    </a:cubicBezTo>
                    <a:cubicBezTo>
                      <a:pt x="1351597" y="220027"/>
                      <a:pt x="1346835" y="223837"/>
                      <a:pt x="1341120" y="228600"/>
                    </a:cubicBezTo>
                    <a:cubicBezTo>
                      <a:pt x="1334452" y="233362"/>
                      <a:pt x="1327785" y="239077"/>
                      <a:pt x="1319212" y="246697"/>
                    </a:cubicBezTo>
                    <a:cubicBezTo>
                      <a:pt x="1311592" y="252412"/>
                      <a:pt x="1303972" y="259080"/>
                      <a:pt x="1295400" y="266700"/>
                    </a:cubicBezTo>
                    <a:cubicBezTo>
                      <a:pt x="1286827" y="273367"/>
                      <a:pt x="1278255" y="280987"/>
                      <a:pt x="1270635" y="287655"/>
                    </a:cubicBezTo>
                    <a:lnTo>
                      <a:pt x="1255395" y="280035"/>
                    </a:lnTo>
                    <a:cubicBezTo>
                      <a:pt x="1257300" y="259080"/>
                      <a:pt x="1259205" y="237172"/>
                      <a:pt x="1262062" y="215265"/>
                    </a:cubicBezTo>
                    <a:cubicBezTo>
                      <a:pt x="1263967" y="193357"/>
                      <a:pt x="1265872" y="178117"/>
                      <a:pt x="1266825" y="169545"/>
                    </a:cubicBezTo>
                    <a:cubicBezTo>
                      <a:pt x="1266825" y="166687"/>
                      <a:pt x="1266825" y="163830"/>
                      <a:pt x="1266825" y="161925"/>
                    </a:cubicBezTo>
                    <a:cubicBezTo>
                      <a:pt x="1266825" y="160020"/>
                      <a:pt x="1265872" y="158115"/>
                      <a:pt x="1263967" y="155257"/>
                    </a:cubicBezTo>
                    <a:cubicBezTo>
                      <a:pt x="1263015" y="153352"/>
                      <a:pt x="1262062" y="152400"/>
                      <a:pt x="1260157" y="150495"/>
                    </a:cubicBezTo>
                    <a:cubicBezTo>
                      <a:pt x="1259205" y="149542"/>
                      <a:pt x="1257300" y="148590"/>
                      <a:pt x="1255395" y="146685"/>
                    </a:cubicBezTo>
                    <a:close/>
                    <a:moveTo>
                      <a:pt x="1105853" y="95250"/>
                    </a:moveTo>
                    <a:lnTo>
                      <a:pt x="1171575" y="112395"/>
                    </a:lnTo>
                    <a:lnTo>
                      <a:pt x="1169670" y="119062"/>
                    </a:lnTo>
                    <a:cubicBezTo>
                      <a:pt x="1167765" y="119062"/>
                      <a:pt x="1165860" y="118110"/>
                      <a:pt x="1163003" y="118110"/>
                    </a:cubicBezTo>
                    <a:cubicBezTo>
                      <a:pt x="1160145" y="118110"/>
                      <a:pt x="1158240" y="118110"/>
                      <a:pt x="1156335" y="118110"/>
                    </a:cubicBezTo>
                    <a:cubicBezTo>
                      <a:pt x="1154430" y="118110"/>
                      <a:pt x="1152525" y="119062"/>
                      <a:pt x="1151573" y="120015"/>
                    </a:cubicBezTo>
                    <a:cubicBezTo>
                      <a:pt x="1150620" y="120967"/>
                      <a:pt x="1149668" y="122872"/>
                      <a:pt x="1148715" y="124777"/>
                    </a:cubicBezTo>
                    <a:lnTo>
                      <a:pt x="1126808" y="208597"/>
                    </a:lnTo>
                    <a:cubicBezTo>
                      <a:pt x="1125855" y="210502"/>
                      <a:pt x="1125855" y="212407"/>
                      <a:pt x="1126808" y="214312"/>
                    </a:cubicBezTo>
                    <a:cubicBezTo>
                      <a:pt x="1126808" y="216217"/>
                      <a:pt x="1128713" y="217170"/>
                      <a:pt x="1130618" y="219075"/>
                    </a:cubicBezTo>
                    <a:cubicBezTo>
                      <a:pt x="1131570" y="220027"/>
                      <a:pt x="1133475" y="220980"/>
                      <a:pt x="1136333" y="221932"/>
                    </a:cubicBezTo>
                    <a:cubicBezTo>
                      <a:pt x="1139190" y="222885"/>
                      <a:pt x="1141095" y="223837"/>
                      <a:pt x="1143000" y="224790"/>
                    </a:cubicBezTo>
                    <a:lnTo>
                      <a:pt x="1141095" y="230505"/>
                    </a:lnTo>
                    <a:lnTo>
                      <a:pt x="1075373" y="213360"/>
                    </a:lnTo>
                    <a:lnTo>
                      <a:pt x="1077278" y="206692"/>
                    </a:lnTo>
                    <a:cubicBezTo>
                      <a:pt x="1079183" y="206692"/>
                      <a:pt x="1081088" y="207645"/>
                      <a:pt x="1083945" y="207645"/>
                    </a:cubicBezTo>
                    <a:cubicBezTo>
                      <a:pt x="1086803" y="208597"/>
                      <a:pt x="1088708" y="208597"/>
                      <a:pt x="1090613" y="208597"/>
                    </a:cubicBezTo>
                    <a:cubicBezTo>
                      <a:pt x="1092518" y="208597"/>
                      <a:pt x="1094423" y="207645"/>
                      <a:pt x="1095375" y="206692"/>
                    </a:cubicBezTo>
                    <a:cubicBezTo>
                      <a:pt x="1096328" y="205740"/>
                      <a:pt x="1097280" y="203835"/>
                      <a:pt x="1098233" y="201930"/>
                    </a:cubicBezTo>
                    <a:lnTo>
                      <a:pt x="1120140" y="118110"/>
                    </a:lnTo>
                    <a:cubicBezTo>
                      <a:pt x="1120140" y="116205"/>
                      <a:pt x="1121093" y="114300"/>
                      <a:pt x="1120140" y="112395"/>
                    </a:cubicBezTo>
                    <a:cubicBezTo>
                      <a:pt x="1120140" y="110490"/>
                      <a:pt x="1118235" y="109537"/>
                      <a:pt x="1116330" y="107632"/>
                    </a:cubicBezTo>
                    <a:cubicBezTo>
                      <a:pt x="1115378" y="106680"/>
                      <a:pt x="1113473" y="105727"/>
                      <a:pt x="1110615" y="104775"/>
                    </a:cubicBezTo>
                    <a:cubicBezTo>
                      <a:pt x="1107758" y="103822"/>
                      <a:pt x="1105853" y="102870"/>
                      <a:pt x="1103948" y="101917"/>
                    </a:cubicBezTo>
                    <a:close/>
                    <a:moveTo>
                      <a:pt x="777240" y="88583"/>
                    </a:moveTo>
                    <a:lnTo>
                      <a:pt x="779145" y="93345"/>
                    </a:lnTo>
                    <a:cubicBezTo>
                      <a:pt x="777240" y="94298"/>
                      <a:pt x="775335" y="95250"/>
                      <a:pt x="772477" y="96203"/>
                    </a:cubicBezTo>
                    <a:cubicBezTo>
                      <a:pt x="769620" y="97155"/>
                      <a:pt x="767715" y="99060"/>
                      <a:pt x="765810" y="100965"/>
                    </a:cubicBezTo>
                    <a:cubicBezTo>
                      <a:pt x="763905" y="102870"/>
                      <a:pt x="762952" y="105728"/>
                      <a:pt x="762952" y="109538"/>
                    </a:cubicBezTo>
                    <a:cubicBezTo>
                      <a:pt x="762952" y="113348"/>
                      <a:pt x="763905" y="119063"/>
                      <a:pt x="765810" y="125730"/>
                    </a:cubicBezTo>
                    <a:lnTo>
                      <a:pt x="777240" y="169545"/>
                    </a:lnTo>
                    <a:cubicBezTo>
                      <a:pt x="781050" y="182880"/>
                      <a:pt x="779145" y="194310"/>
                      <a:pt x="772477" y="203835"/>
                    </a:cubicBezTo>
                    <a:cubicBezTo>
                      <a:pt x="765810" y="214313"/>
                      <a:pt x="755332" y="220980"/>
                      <a:pt x="741045" y="224790"/>
                    </a:cubicBezTo>
                    <a:cubicBezTo>
                      <a:pt x="723900" y="229553"/>
                      <a:pt x="710565" y="228600"/>
                      <a:pt x="699135" y="223838"/>
                    </a:cubicBezTo>
                    <a:cubicBezTo>
                      <a:pt x="687705" y="219075"/>
                      <a:pt x="680085" y="209550"/>
                      <a:pt x="677227" y="196215"/>
                    </a:cubicBezTo>
                    <a:lnTo>
                      <a:pt x="661035" y="136208"/>
                    </a:lnTo>
                    <a:cubicBezTo>
                      <a:pt x="661035" y="134303"/>
                      <a:pt x="660082" y="132398"/>
                      <a:pt x="658177" y="131445"/>
                    </a:cubicBezTo>
                    <a:cubicBezTo>
                      <a:pt x="657225" y="130493"/>
                      <a:pt x="655320" y="129540"/>
                      <a:pt x="653415" y="128588"/>
                    </a:cubicBezTo>
                    <a:cubicBezTo>
                      <a:pt x="651510" y="128588"/>
                      <a:pt x="649605" y="128588"/>
                      <a:pt x="647700" y="128588"/>
                    </a:cubicBezTo>
                    <a:cubicBezTo>
                      <a:pt x="645795" y="128588"/>
                      <a:pt x="643890" y="128588"/>
                      <a:pt x="641985" y="129540"/>
                    </a:cubicBezTo>
                    <a:lnTo>
                      <a:pt x="640080" y="123825"/>
                    </a:lnTo>
                    <a:lnTo>
                      <a:pt x="701992" y="107633"/>
                    </a:lnTo>
                    <a:lnTo>
                      <a:pt x="703897" y="114300"/>
                    </a:lnTo>
                    <a:cubicBezTo>
                      <a:pt x="701992" y="115253"/>
                      <a:pt x="700087" y="115253"/>
                      <a:pt x="699135" y="116205"/>
                    </a:cubicBezTo>
                    <a:cubicBezTo>
                      <a:pt x="697230" y="117158"/>
                      <a:pt x="695325" y="118110"/>
                      <a:pt x="694372" y="119063"/>
                    </a:cubicBezTo>
                    <a:cubicBezTo>
                      <a:pt x="692467" y="120015"/>
                      <a:pt x="691515" y="121920"/>
                      <a:pt x="690562" y="123825"/>
                    </a:cubicBezTo>
                    <a:cubicBezTo>
                      <a:pt x="690562" y="125730"/>
                      <a:pt x="690562" y="127635"/>
                      <a:pt x="690562" y="129540"/>
                    </a:cubicBezTo>
                    <a:lnTo>
                      <a:pt x="706755" y="188595"/>
                    </a:lnTo>
                    <a:cubicBezTo>
                      <a:pt x="709612" y="200025"/>
                      <a:pt x="714375" y="208598"/>
                      <a:pt x="721042" y="212408"/>
                    </a:cubicBezTo>
                    <a:cubicBezTo>
                      <a:pt x="727710" y="216218"/>
                      <a:pt x="736282" y="217170"/>
                      <a:pt x="745807" y="214313"/>
                    </a:cubicBezTo>
                    <a:cubicBezTo>
                      <a:pt x="755332" y="211455"/>
                      <a:pt x="762000" y="206693"/>
                      <a:pt x="765810" y="199073"/>
                    </a:cubicBezTo>
                    <a:cubicBezTo>
                      <a:pt x="769620" y="191453"/>
                      <a:pt x="770572" y="181928"/>
                      <a:pt x="766762" y="171450"/>
                    </a:cubicBezTo>
                    <a:lnTo>
                      <a:pt x="756285" y="131445"/>
                    </a:lnTo>
                    <a:cubicBezTo>
                      <a:pt x="754380" y="124778"/>
                      <a:pt x="752475" y="119063"/>
                      <a:pt x="750570" y="116205"/>
                    </a:cubicBezTo>
                    <a:cubicBezTo>
                      <a:pt x="748665" y="113348"/>
                      <a:pt x="746760" y="110490"/>
                      <a:pt x="743902" y="109538"/>
                    </a:cubicBezTo>
                    <a:cubicBezTo>
                      <a:pt x="741997" y="108585"/>
                      <a:pt x="739140" y="108585"/>
                      <a:pt x="735330" y="108585"/>
                    </a:cubicBezTo>
                    <a:cubicBezTo>
                      <a:pt x="731520" y="108585"/>
                      <a:pt x="728662" y="108585"/>
                      <a:pt x="727710" y="108585"/>
                    </a:cubicBezTo>
                    <a:lnTo>
                      <a:pt x="725805" y="101918"/>
                    </a:lnTo>
                    <a:close/>
                    <a:moveTo>
                      <a:pt x="867728" y="76200"/>
                    </a:moveTo>
                    <a:lnTo>
                      <a:pt x="913448" y="77152"/>
                    </a:lnTo>
                    <a:lnTo>
                      <a:pt x="979170" y="160972"/>
                    </a:lnTo>
                    <a:lnTo>
                      <a:pt x="980123" y="114300"/>
                    </a:lnTo>
                    <a:cubicBezTo>
                      <a:pt x="980123" y="106680"/>
                      <a:pt x="980123" y="101917"/>
                      <a:pt x="979170" y="98107"/>
                    </a:cubicBezTo>
                    <a:cubicBezTo>
                      <a:pt x="978218" y="94297"/>
                      <a:pt x="976313" y="91440"/>
                      <a:pt x="974408" y="90487"/>
                    </a:cubicBezTo>
                    <a:cubicBezTo>
                      <a:pt x="972503" y="89535"/>
                      <a:pt x="970598" y="87630"/>
                      <a:pt x="966788" y="86677"/>
                    </a:cubicBezTo>
                    <a:cubicBezTo>
                      <a:pt x="963930" y="85725"/>
                      <a:pt x="961073" y="84772"/>
                      <a:pt x="959168" y="84772"/>
                    </a:cubicBezTo>
                    <a:lnTo>
                      <a:pt x="959168" y="78105"/>
                    </a:lnTo>
                    <a:lnTo>
                      <a:pt x="1011555" y="79057"/>
                    </a:lnTo>
                    <a:lnTo>
                      <a:pt x="1009650" y="84772"/>
                    </a:lnTo>
                    <a:cubicBezTo>
                      <a:pt x="1007745" y="84772"/>
                      <a:pt x="1005840" y="84772"/>
                      <a:pt x="1002983" y="85725"/>
                    </a:cubicBezTo>
                    <a:cubicBezTo>
                      <a:pt x="1000125" y="85725"/>
                      <a:pt x="997268" y="87630"/>
                      <a:pt x="995363" y="88582"/>
                    </a:cubicBezTo>
                    <a:cubicBezTo>
                      <a:pt x="993458" y="90487"/>
                      <a:pt x="991553" y="92392"/>
                      <a:pt x="990600" y="96202"/>
                    </a:cubicBezTo>
                    <a:cubicBezTo>
                      <a:pt x="989648" y="100012"/>
                      <a:pt x="988695" y="105727"/>
                      <a:pt x="988695" y="112395"/>
                    </a:cubicBezTo>
                    <a:lnTo>
                      <a:pt x="987743" y="200025"/>
                    </a:lnTo>
                    <a:lnTo>
                      <a:pt x="972503" y="200025"/>
                    </a:lnTo>
                    <a:lnTo>
                      <a:pt x="898208" y="104775"/>
                    </a:lnTo>
                    <a:lnTo>
                      <a:pt x="897255" y="161925"/>
                    </a:lnTo>
                    <a:cubicBezTo>
                      <a:pt x="897255" y="168592"/>
                      <a:pt x="897255" y="174307"/>
                      <a:pt x="898208" y="178117"/>
                    </a:cubicBezTo>
                    <a:cubicBezTo>
                      <a:pt x="899160" y="181927"/>
                      <a:pt x="901065" y="184785"/>
                      <a:pt x="902970" y="186690"/>
                    </a:cubicBezTo>
                    <a:cubicBezTo>
                      <a:pt x="904875" y="187642"/>
                      <a:pt x="906780" y="189547"/>
                      <a:pt x="910590" y="190500"/>
                    </a:cubicBezTo>
                    <a:cubicBezTo>
                      <a:pt x="913448" y="191452"/>
                      <a:pt x="916305" y="192405"/>
                      <a:pt x="918210" y="192405"/>
                    </a:cubicBezTo>
                    <a:lnTo>
                      <a:pt x="918210" y="199072"/>
                    </a:lnTo>
                    <a:lnTo>
                      <a:pt x="865823" y="198120"/>
                    </a:lnTo>
                    <a:lnTo>
                      <a:pt x="865823" y="191452"/>
                    </a:lnTo>
                    <a:cubicBezTo>
                      <a:pt x="867728" y="191452"/>
                      <a:pt x="870585" y="190500"/>
                      <a:pt x="873443" y="190500"/>
                    </a:cubicBezTo>
                    <a:cubicBezTo>
                      <a:pt x="876300" y="189547"/>
                      <a:pt x="879158" y="188595"/>
                      <a:pt x="881063" y="187642"/>
                    </a:cubicBezTo>
                    <a:cubicBezTo>
                      <a:pt x="882968" y="185737"/>
                      <a:pt x="884873" y="183832"/>
                      <a:pt x="885825" y="180022"/>
                    </a:cubicBezTo>
                    <a:cubicBezTo>
                      <a:pt x="886778" y="177165"/>
                      <a:pt x="886778" y="171450"/>
                      <a:pt x="886778" y="162877"/>
                    </a:cubicBezTo>
                    <a:lnTo>
                      <a:pt x="887730" y="104775"/>
                    </a:lnTo>
                    <a:cubicBezTo>
                      <a:pt x="887730" y="101917"/>
                      <a:pt x="887730" y="99060"/>
                      <a:pt x="886778" y="96202"/>
                    </a:cubicBezTo>
                    <a:cubicBezTo>
                      <a:pt x="885825" y="93345"/>
                      <a:pt x="884873" y="91440"/>
                      <a:pt x="882968" y="89535"/>
                    </a:cubicBezTo>
                    <a:cubicBezTo>
                      <a:pt x="881063" y="87630"/>
                      <a:pt x="879158" y="85725"/>
                      <a:pt x="876300" y="84772"/>
                    </a:cubicBezTo>
                    <a:cubicBezTo>
                      <a:pt x="873443" y="83820"/>
                      <a:pt x="870585" y="82867"/>
                      <a:pt x="867728" y="81915"/>
                    </a:cubicBezTo>
                    <a:close/>
                    <a:moveTo>
                      <a:pt x="925830" y="29527"/>
                    </a:moveTo>
                    <a:cubicBezTo>
                      <a:pt x="804862" y="29527"/>
                      <a:pt x="687705" y="53340"/>
                      <a:pt x="577215" y="100012"/>
                    </a:cubicBezTo>
                    <a:cubicBezTo>
                      <a:pt x="470535" y="145732"/>
                      <a:pt x="374332" y="210502"/>
                      <a:pt x="292417" y="292417"/>
                    </a:cubicBezTo>
                    <a:cubicBezTo>
                      <a:pt x="210502" y="375285"/>
                      <a:pt x="145732" y="470535"/>
                      <a:pt x="100965" y="577215"/>
                    </a:cubicBezTo>
                    <a:cubicBezTo>
                      <a:pt x="54292" y="687705"/>
                      <a:pt x="30480" y="804862"/>
                      <a:pt x="30480" y="925830"/>
                    </a:cubicBezTo>
                    <a:cubicBezTo>
                      <a:pt x="30480" y="1046797"/>
                      <a:pt x="54292" y="1163955"/>
                      <a:pt x="100965" y="1274445"/>
                    </a:cubicBezTo>
                    <a:cubicBezTo>
                      <a:pt x="145732" y="1381125"/>
                      <a:pt x="210502" y="1477327"/>
                      <a:pt x="292417" y="1559242"/>
                    </a:cubicBezTo>
                    <a:cubicBezTo>
                      <a:pt x="375285" y="1641157"/>
                      <a:pt x="470535" y="1705927"/>
                      <a:pt x="577215" y="1750695"/>
                    </a:cubicBezTo>
                    <a:cubicBezTo>
                      <a:pt x="687705" y="1797367"/>
                      <a:pt x="804862" y="1821180"/>
                      <a:pt x="925830" y="1821180"/>
                    </a:cubicBezTo>
                    <a:cubicBezTo>
                      <a:pt x="1046797" y="1821180"/>
                      <a:pt x="1163955" y="1797367"/>
                      <a:pt x="1274445" y="1750695"/>
                    </a:cubicBezTo>
                    <a:cubicBezTo>
                      <a:pt x="1381125" y="1705927"/>
                      <a:pt x="1477327" y="1641157"/>
                      <a:pt x="1559242" y="1559242"/>
                    </a:cubicBezTo>
                    <a:cubicBezTo>
                      <a:pt x="1641157" y="1476375"/>
                      <a:pt x="1705927" y="1381125"/>
                      <a:pt x="1750695" y="1274445"/>
                    </a:cubicBezTo>
                    <a:cubicBezTo>
                      <a:pt x="1797367" y="1163955"/>
                      <a:pt x="1821180" y="1046797"/>
                      <a:pt x="1821180" y="925830"/>
                    </a:cubicBezTo>
                    <a:cubicBezTo>
                      <a:pt x="1821180" y="804862"/>
                      <a:pt x="1797367" y="687705"/>
                      <a:pt x="1750695" y="577215"/>
                    </a:cubicBezTo>
                    <a:cubicBezTo>
                      <a:pt x="1705927" y="470535"/>
                      <a:pt x="1641157" y="374332"/>
                      <a:pt x="1559242" y="292417"/>
                    </a:cubicBezTo>
                    <a:cubicBezTo>
                      <a:pt x="1476375" y="209550"/>
                      <a:pt x="1381125" y="144780"/>
                      <a:pt x="1274445" y="100012"/>
                    </a:cubicBezTo>
                    <a:cubicBezTo>
                      <a:pt x="1163955" y="53340"/>
                      <a:pt x="1046797" y="29527"/>
                      <a:pt x="925830" y="29527"/>
                    </a:cubicBezTo>
                    <a:close/>
                    <a:moveTo>
                      <a:pt x="925830" y="0"/>
                    </a:moveTo>
                    <a:cubicBezTo>
                      <a:pt x="1050607" y="0"/>
                      <a:pt x="1171575" y="24765"/>
                      <a:pt x="1285875" y="72390"/>
                    </a:cubicBezTo>
                    <a:cubicBezTo>
                      <a:pt x="1396365" y="119062"/>
                      <a:pt x="1495425" y="185737"/>
                      <a:pt x="1579245" y="271462"/>
                    </a:cubicBezTo>
                    <a:cubicBezTo>
                      <a:pt x="1664017" y="356235"/>
                      <a:pt x="1730692" y="455295"/>
                      <a:pt x="1777365" y="565785"/>
                    </a:cubicBezTo>
                    <a:cubicBezTo>
                      <a:pt x="1824990" y="680085"/>
                      <a:pt x="1849755" y="801052"/>
                      <a:pt x="1849755" y="925830"/>
                    </a:cubicBezTo>
                    <a:cubicBezTo>
                      <a:pt x="1849755" y="1050607"/>
                      <a:pt x="1825942" y="1171575"/>
                      <a:pt x="1777365" y="1285875"/>
                    </a:cubicBezTo>
                    <a:cubicBezTo>
                      <a:pt x="1730692" y="1396365"/>
                      <a:pt x="1664017" y="1495425"/>
                      <a:pt x="1579245" y="1580197"/>
                    </a:cubicBezTo>
                    <a:cubicBezTo>
                      <a:pt x="1494472" y="1664970"/>
                      <a:pt x="1395412" y="1731645"/>
                      <a:pt x="1284922" y="1778317"/>
                    </a:cubicBezTo>
                    <a:cubicBezTo>
                      <a:pt x="1171575" y="1825942"/>
                      <a:pt x="1049655" y="1850707"/>
                      <a:pt x="924877" y="1850707"/>
                    </a:cubicBezTo>
                    <a:cubicBezTo>
                      <a:pt x="800100" y="1850707"/>
                      <a:pt x="679132" y="1826895"/>
                      <a:pt x="564832" y="1778317"/>
                    </a:cubicBezTo>
                    <a:cubicBezTo>
                      <a:pt x="454342" y="1731645"/>
                      <a:pt x="355282" y="1664970"/>
                      <a:pt x="270510" y="1580197"/>
                    </a:cubicBezTo>
                    <a:cubicBezTo>
                      <a:pt x="185737" y="1495425"/>
                      <a:pt x="119062" y="1396365"/>
                      <a:pt x="72390" y="1285875"/>
                    </a:cubicBezTo>
                    <a:cubicBezTo>
                      <a:pt x="24765" y="1171575"/>
                      <a:pt x="0" y="1050607"/>
                      <a:pt x="0" y="925830"/>
                    </a:cubicBezTo>
                    <a:cubicBezTo>
                      <a:pt x="0" y="801052"/>
                      <a:pt x="24765" y="679132"/>
                      <a:pt x="73342" y="564832"/>
                    </a:cubicBezTo>
                    <a:cubicBezTo>
                      <a:pt x="120015" y="454342"/>
                      <a:pt x="186690" y="355282"/>
                      <a:pt x="271462" y="270510"/>
                    </a:cubicBezTo>
                    <a:cubicBezTo>
                      <a:pt x="356235" y="185737"/>
                      <a:pt x="455295" y="119062"/>
                      <a:pt x="565785" y="72390"/>
                    </a:cubicBezTo>
                    <a:cubicBezTo>
                      <a:pt x="679132" y="24765"/>
                      <a:pt x="801052" y="0"/>
                      <a:pt x="92583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Arial"/>
                  <a:ea typeface="微软雅黑"/>
                </a:endParaRPr>
              </a:p>
            </p:txBody>
          </p:sp>
          <p:sp>
            <p:nvSpPr>
              <p:cNvPr id="26" name="任意多边形: 形状 42">
                <a:extLst>
                  <a:ext uri="{FF2B5EF4-FFF2-40B4-BE49-F238E27FC236}">
                    <a16:creationId xmlns:a16="http://schemas.microsoft.com/office/drawing/2014/main" id="{E56FAB65-DDC1-409F-9FE6-6210E275C974}"/>
                  </a:ext>
                </a:extLst>
              </p:cNvPr>
              <p:cNvSpPr/>
              <p:nvPr/>
            </p:nvSpPr>
            <p:spPr>
              <a:xfrm>
                <a:off x="5033961" y="3989074"/>
                <a:ext cx="4351973" cy="310512"/>
              </a:xfrm>
              <a:custGeom>
                <a:avLst/>
                <a:gdLst>
                  <a:gd name="connsiteX0" fmla="*/ 3189922 w 4351972"/>
                  <a:gd name="connsiteY0" fmla="*/ 24765 h 310515"/>
                  <a:gd name="connsiteX1" fmla="*/ 3189922 w 4351972"/>
                  <a:gd name="connsiteY1" fmla="*/ 151448 h 310515"/>
                  <a:gd name="connsiteX2" fmla="*/ 3217545 w 4351972"/>
                  <a:gd name="connsiteY2" fmla="*/ 151448 h 310515"/>
                  <a:gd name="connsiteX3" fmla="*/ 3266122 w 4351972"/>
                  <a:gd name="connsiteY3" fmla="*/ 133350 h 310515"/>
                  <a:gd name="connsiteX4" fmla="*/ 3284220 w 4351972"/>
                  <a:gd name="connsiteY4" fmla="*/ 82868 h 310515"/>
                  <a:gd name="connsiteX5" fmla="*/ 3268980 w 4351972"/>
                  <a:gd name="connsiteY5" fmla="*/ 40005 h 310515"/>
                  <a:gd name="connsiteX6" fmla="*/ 3225164 w 4351972"/>
                  <a:gd name="connsiteY6" fmla="*/ 24765 h 310515"/>
                  <a:gd name="connsiteX7" fmla="*/ 83820 w 4351972"/>
                  <a:gd name="connsiteY7" fmla="*/ 24765 h 310515"/>
                  <a:gd name="connsiteX8" fmla="*/ 83820 w 4351972"/>
                  <a:gd name="connsiteY8" fmla="*/ 155258 h 310515"/>
                  <a:gd name="connsiteX9" fmla="*/ 104775 w 4351972"/>
                  <a:gd name="connsiteY9" fmla="*/ 155258 h 310515"/>
                  <a:gd name="connsiteX10" fmla="*/ 140970 w 4351972"/>
                  <a:gd name="connsiteY10" fmla="*/ 148590 h 310515"/>
                  <a:gd name="connsiteX11" fmla="*/ 162877 w 4351972"/>
                  <a:gd name="connsiteY11" fmla="*/ 130493 h 310515"/>
                  <a:gd name="connsiteX12" fmla="*/ 172402 w 4351972"/>
                  <a:gd name="connsiteY12" fmla="*/ 109538 h 310515"/>
                  <a:gd name="connsiteX13" fmla="*/ 174307 w 4351972"/>
                  <a:gd name="connsiteY13" fmla="*/ 90488 h 310515"/>
                  <a:gd name="connsiteX14" fmla="*/ 171450 w 4351972"/>
                  <a:gd name="connsiteY14" fmla="*/ 66675 h 310515"/>
                  <a:gd name="connsiteX15" fmla="*/ 161925 w 4351972"/>
                  <a:gd name="connsiteY15" fmla="*/ 45720 h 310515"/>
                  <a:gd name="connsiteX16" fmla="*/ 142875 w 4351972"/>
                  <a:gd name="connsiteY16" fmla="*/ 30480 h 310515"/>
                  <a:gd name="connsiteX17" fmla="*/ 113347 w 4351972"/>
                  <a:gd name="connsiteY17" fmla="*/ 24765 h 310515"/>
                  <a:gd name="connsiteX18" fmla="*/ 4067175 w 4351972"/>
                  <a:gd name="connsiteY18" fmla="*/ 7620 h 310515"/>
                  <a:gd name="connsiteX19" fmla="*/ 4192905 w 4351972"/>
                  <a:gd name="connsiteY19" fmla="*/ 7620 h 310515"/>
                  <a:gd name="connsiteX20" fmla="*/ 4192905 w 4351972"/>
                  <a:gd name="connsiteY20" fmla="*/ 22860 h 310515"/>
                  <a:gd name="connsiteX21" fmla="*/ 4163377 w 4351972"/>
                  <a:gd name="connsiteY21" fmla="*/ 25717 h 310515"/>
                  <a:gd name="connsiteX22" fmla="*/ 4154805 w 4351972"/>
                  <a:gd name="connsiteY22" fmla="*/ 32385 h 310515"/>
                  <a:gd name="connsiteX23" fmla="*/ 4155757 w 4351972"/>
                  <a:gd name="connsiteY23" fmla="*/ 37147 h 310515"/>
                  <a:gd name="connsiteX24" fmla="*/ 4159567 w 4351972"/>
                  <a:gd name="connsiteY24" fmla="*/ 44767 h 310515"/>
                  <a:gd name="connsiteX25" fmla="*/ 4166235 w 4351972"/>
                  <a:gd name="connsiteY25" fmla="*/ 57150 h 310515"/>
                  <a:gd name="connsiteX26" fmla="*/ 4172902 w 4351972"/>
                  <a:gd name="connsiteY26" fmla="*/ 70485 h 310515"/>
                  <a:gd name="connsiteX27" fmla="*/ 4192905 w 4351972"/>
                  <a:gd name="connsiteY27" fmla="*/ 107632 h 310515"/>
                  <a:gd name="connsiteX28" fmla="*/ 4219575 w 4351972"/>
                  <a:gd name="connsiteY28" fmla="*/ 155257 h 310515"/>
                  <a:gd name="connsiteX29" fmla="*/ 4270057 w 4351972"/>
                  <a:gd name="connsiteY29" fmla="*/ 73342 h 310515"/>
                  <a:gd name="connsiteX30" fmla="*/ 4287202 w 4351972"/>
                  <a:gd name="connsiteY30" fmla="*/ 38100 h 310515"/>
                  <a:gd name="connsiteX31" fmla="*/ 4283392 w 4351972"/>
                  <a:gd name="connsiteY31" fmla="*/ 30480 h 310515"/>
                  <a:gd name="connsiteX32" fmla="*/ 4273867 w 4351972"/>
                  <a:gd name="connsiteY32" fmla="*/ 25717 h 310515"/>
                  <a:gd name="connsiteX33" fmla="*/ 4260532 w 4351972"/>
                  <a:gd name="connsiteY33" fmla="*/ 23812 h 310515"/>
                  <a:gd name="connsiteX34" fmla="*/ 4247197 w 4351972"/>
                  <a:gd name="connsiteY34" fmla="*/ 22860 h 310515"/>
                  <a:gd name="connsiteX35" fmla="*/ 4247197 w 4351972"/>
                  <a:gd name="connsiteY35" fmla="*/ 7620 h 310515"/>
                  <a:gd name="connsiteX36" fmla="*/ 4350067 w 4351972"/>
                  <a:gd name="connsiteY36" fmla="*/ 7620 h 310515"/>
                  <a:gd name="connsiteX37" fmla="*/ 4350067 w 4351972"/>
                  <a:gd name="connsiteY37" fmla="*/ 22860 h 310515"/>
                  <a:gd name="connsiteX38" fmla="*/ 4351972 w 4351972"/>
                  <a:gd name="connsiteY38" fmla="*/ 22860 h 310515"/>
                  <a:gd name="connsiteX39" fmla="*/ 4340542 w 4351972"/>
                  <a:gd name="connsiteY39" fmla="*/ 25717 h 310515"/>
                  <a:gd name="connsiteX40" fmla="*/ 4329112 w 4351972"/>
                  <a:gd name="connsiteY40" fmla="*/ 30480 h 310515"/>
                  <a:gd name="connsiteX41" fmla="*/ 4317682 w 4351972"/>
                  <a:gd name="connsiteY41" fmla="*/ 38100 h 310515"/>
                  <a:gd name="connsiteX42" fmla="*/ 4306252 w 4351972"/>
                  <a:gd name="connsiteY42" fmla="*/ 52387 h 310515"/>
                  <a:gd name="connsiteX43" fmla="*/ 4276725 w 4351972"/>
                  <a:gd name="connsiteY43" fmla="*/ 99060 h 310515"/>
                  <a:gd name="connsiteX44" fmla="*/ 4242435 w 4351972"/>
                  <a:gd name="connsiteY44" fmla="*/ 159067 h 310515"/>
                  <a:gd name="connsiteX45" fmla="*/ 4231957 w 4351972"/>
                  <a:gd name="connsiteY45" fmla="*/ 180022 h 310515"/>
                  <a:gd name="connsiteX46" fmla="*/ 4229100 w 4351972"/>
                  <a:gd name="connsiteY46" fmla="*/ 203835 h 310515"/>
                  <a:gd name="connsiteX47" fmla="*/ 4229100 w 4351972"/>
                  <a:gd name="connsiteY47" fmla="*/ 260032 h 310515"/>
                  <a:gd name="connsiteX48" fmla="*/ 4231957 w 4351972"/>
                  <a:gd name="connsiteY48" fmla="*/ 273367 h 310515"/>
                  <a:gd name="connsiteX49" fmla="*/ 4242435 w 4351972"/>
                  <a:gd name="connsiteY49" fmla="*/ 281940 h 310515"/>
                  <a:gd name="connsiteX50" fmla="*/ 4257675 w 4351972"/>
                  <a:gd name="connsiteY50" fmla="*/ 285750 h 310515"/>
                  <a:gd name="connsiteX51" fmla="*/ 4275772 w 4351972"/>
                  <a:gd name="connsiteY51" fmla="*/ 288607 h 310515"/>
                  <a:gd name="connsiteX52" fmla="*/ 4275772 w 4351972"/>
                  <a:gd name="connsiteY52" fmla="*/ 303847 h 310515"/>
                  <a:gd name="connsiteX53" fmla="*/ 4137660 w 4351972"/>
                  <a:gd name="connsiteY53" fmla="*/ 303847 h 310515"/>
                  <a:gd name="connsiteX54" fmla="*/ 4137660 w 4351972"/>
                  <a:gd name="connsiteY54" fmla="*/ 288607 h 310515"/>
                  <a:gd name="connsiteX55" fmla="*/ 4154805 w 4351972"/>
                  <a:gd name="connsiteY55" fmla="*/ 286702 h 310515"/>
                  <a:gd name="connsiteX56" fmla="*/ 4170997 w 4351972"/>
                  <a:gd name="connsiteY56" fmla="*/ 283845 h 310515"/>
                  <a:gd name="connsiteX57" fmla="*/ 4181475 w 4351972"/>
                  <a:gd name="connsiteY57" fmla="*/ 275272 h 310515"/>
                  <a:gd name="connsiteX58" fmla="*/ 4184332 w 4351972"/>
                  <a:gd name="connsiteY58" fmla="*/ 261937 h 310515"/>
                  <a:gd name="connsiteX59" fmla="*/ 4184332 w 4351972"/>
                  <a:gd name="connsiteY59" fmla="*/ 190500 h 310515"/>
                  <a:gd name="connsiteX60" fmla="*/ 4180522 w 4351972"/>
                  <a:gd name="connsiteY60" fmla="*/ 178117 h 310515"/>
                  <a:gd name="connsiteX61" fmla="*/ 4170997 w 4351972"/>
                  <a:gd name="connsiteY61" fmla="*/ 158115 h 310515"/>
                  <a:gd name="connsiteX62" fmla="*/ 4143375 w 4351972"/>
                  <a:gd name="connsiteY62" fmla="*/ 105727 h 310515"/>
                  <a:gd name="connsiteX63" fmla="*/ 4116705 w 4351972"/>
                  <a:gd name="connsiteY63" fmla="*/ 58102 h 310515"/>
                  <a:gd name="connsiteX64" fmla="*/ 4104322 w 4351972"/>
                  <a:gd name="connsiteY64" fmla="*/ 40005 h 310515"/>
                  <a:gd name="connsiteX65" fmla="*/ 4091940 w 4351972"/>
                  <a:gd name="connsiteY65" fmla="*/ 29527 h 310515"/>
                  <a:gd name="connsiteX66" fmla="*/ 4079557 w 4351972"/>
                  <a:gd name="connsiteY66" fmla="*/ 24765 h 310515"/>
                  <a:gd name="connsiteX67" fmla="*/ 4067175 w 4351972"/>
                  <a:gd name="connsiteY67" fmla="*/ 22860 h 310515"/>
                  <a:gd name="connsiteX68" fmla="*/ 3791903 w 4351972"/>
                  <a:gd name="connsiteY68" fmla="*/ 7620 h 310515"/>
                  <a:gd name="connsiteX69" fmla="*/ 4050031 w 4351972"/>
                  <a:gd name="connsiteY69" fmla="*/ 7620 h 310515"/>
                  <a:gd name="connsiteX70" fmla="*/ 4050031 w 4351972"/>
                  <a:gd name="connsiteY70" fmla="*/ 87630 h 310515"/>
                  <a:gd name="connsiteX71" fmla="*/ 4035743 w 4351972"/>
                  <a:gd name="connsiteY71" fmla="*/ 87630 h 310515"/>
                  <a:gd name="connsiteX72" fmla="*/ 4029075 w 4351972"/>
                  <a:gd name="connsiteY72" fmla="*/ 69532 h 310515"/>
                  <a:gd name="connsiteX73" fmla="*/ 4017645 w 4351972"/>
                  <a:gd name="connsiteY73" fmla="*/ 50482 h 310515"/>
                  <a:gd name="connsiteX74" fmla="*/ 4004311 w 4351972"/>
                  <a:gd name="connsiteY74" fmla="*/ 33337 h 310515"/>
                  <a:gd name="connsiteX75" fmla="*/ 3990023 w 4351972"/>
                  <a:gd name="connsiteY75" fmla="*/ 24765 h 310515"/>
                  <a:gd name="connsiteX76" fmla="*/ 3973831 w 4351972"/>
                  <a:gd name="connsiteY76" fmla="*/ 23812 h 310515"/>
                  <a:gd name="connsiteX77" fmla="*/ 3955733 w 4351972"/>
                  <a:gd name="connsiteY77" fmla="*/ 23812 h 310515"/>
                  <a:gd name="connsiteX78" fmla="*/ 3943350 w 4351972"/>
                  <a:gd name="connsiteY78" fmla="*/ 23812 h 310515"/>
                  <a:gd name="connsiteX79" fmla="*/ 3943350 w 4351972"/>
                  <a:gd name="connsiteY79" fmla="*/ 260032 h 310515"/>
                  <a:gd name="connsiteX80" fmla="*/ 3946208 w 4351972"/>
                  <a:gd name="connsiteY80" fmla="*/ 272415 h 310515"/>
                  <a:gd name="connsiteX81" fmla="*/ 3956686 w 4351972"/>
                  <a:gd name="connsiteY81" fmla="*/ 280987 h 310515"/>
                  <a:gd name="connsiteX82" fmla="*/ 3971925 w 4351972"/>
                  <a:gd name="connsiteY82" fmla="*/ 284797 h 310515"/>
                  <a:gd name="connsiteX83" fmla="*/ 3990975 w 4351972"/>
                  <a:gd name="connsiteY83" fmla="*/ 287655 h 310515"/>
                  <a:gd name="connsiteX84" fmla="*/ 3990975 w 4351972"/>
                  <a:gd name="connsiteY84" fmla="*/ 302895 h 310515"/>
                  <a:gd name="connsiteX85" fmla="*/ 3851911 w 4351972"/>
                  <a:gd name="connsiteY85" fmla="*/ 302895 h 310515"/>
                  <a:gd name="connsiteX86" fmla="*/ 3851911 w 4351972"/>
                  <a:gd name="connsiteY86" fmla="*/ 287655 h 310515"/>
                  <a:gd name="connsiteX87" fmla="*/ 3870008 w 4351972"/>
                  <a:gd name="connsiteY87" fmla="*/ 285750 h 310515"/>
                  <a:gd name="connsiteX88" fmla="*/ 3886200 w 4351972"/>
                  <a:gd name="connsiteY88" fmla="*/ 282892 h 310515"/>
                  <a:gd name="connsiteX89" fmla="*/ 3896678 w 4351972"/>
                  <a:gd name="connsiteY89" fmla="*/ 275272 h 310515"/>
                  <a:gd name="connsiteX90" fmla="*/ 3899536 w 4351972"/>
                  <a:gd name="connsiteY90" fmla="*/ 261937 h 310515"/>
                  <a:gd name="connsiteX91" fmla="*/ 3899536 w 4351972"/>
                  <a:gd name="connsiteY91" fmla="*/ 23812 h 310515"/>
                  <a:gd name="connsiteX92" fmla="*/ 3887153 w 4351972"/>
                  <a:gd name="connsiteY92" fmla="*/ 23812 h 310515"/>
                  <a:gd name="connsiteX93" fmla="*/ 3870961 w 4351972"/>
                  <a:gd name="connsiteY93" fmla="*/ 23812 h 310515"/>
                  <a:gd name="connsiteX94" fmla="*/ 3852863 w 4351972"/>
                  <a:gd name="connsiteY94" fmla="*/ 24765 h 310515"/>
                  <a:gd name="connsiteX95" fmla="*/ 3838575 w 4351972"/>
                  <a:gd name="connsiteY95" fmla="*/ 33337 h 310515"/>
                  <a:gd name="connsiteX96" fmla="*/ 3825240 w 4351972"/>
                  <a:gd name="connsiteY96" fmla="*/ 50482 h 310515"/>
                  <a:gd name="connsiteX97" fmla="*/ 3813811 w 4351972"/>
                  <a:gd name="connsiteY97" fmla="*/ 70485 h 310515"/>
                  <a:gd name="connsiteX98" fmla="*/ 3807143 w 4351972"/>
                  <a:gd name="connsiteY98" fmla="*/ 87630 h 310515"/>
                  <a:gd name="connsiteX99" fmla="*/ 3791903 w 4351972"/>
                  <a:gd name="connsiteY99" fmla="*/ 87630 h 310515"/>
                  <a:gd name="connsiteX100" fmla="*/ 3107055 w 4351972"/>
                  <a:gd name="connsiteY100" fmla="*/ 6668 h 310515"/>
                  <a:gd name="connsiteX101" fmla="*/ 3243262 w 4351972"/>
                  <a:gd name="connsiteY101" fmla="*/ 6668 h 310515"/>
                  <a:gd name="connsiteX102" fmla="*/ 3278505 w 4351972"/>
                  <a:gd name="connsiteY102" fmla="*/ 10478 h 310515"/>
                  <a:gd name="connsiteX103" fmla="*/ 3308032 w 4351972"/>
                  <a:gd name="connsiteY103" fmla="*/ 22860 h 310515"/>
                  <a:gd name="connsiteX104" fmla="*/ 3328987 w 4351972"/>
                  <a:gd name="connsiteY104" fmla="*/ 44768 h 310515"/>
                  <a:gd name="connsiteX105" fmla="*/ 3336607 w 4351972"/>
                  <a:gd name="connsiteY105" fmla="*/ 77153 h 310515"/>
                  <a:gd name="connsiteX106" fmla="*/ 3330892 w 4351972"/>
                  <a:gd name="connsiteY106" fmla="*/ 107633 h 310515"/>
                  <a:gd name="connsiteX107" fmla="*/ 3315652 w 4351972"/>
                  <a:gd name="connsiteY107" fmla="*/ 130493 h 310515"/>
                  <a:gd name="connsiteX108" fmla="*/ 3292792 w 4351972"/>
                  <a:gd name="connsiteY108" fmla="*/ 145733 h 310515"/>
                  <a:gd name="connsiteX109" fmla="*/ 3263264 w 4351972"/>
                  <a:gd name="connsiteY109" fmla="*/ 157163 h 310515"/>
                  <a:gd name="connsiteX110" fmla="*/ 3299460 w 4351972"/>
                  <a:gd name="connsiteY110" fmla="*/ 205740 h 310515"/>
                  <a:gd name="connsiteX111" fmla="*/ 3334702 w 4351972"/>
                  <a:gd name="connsiteY111" fmla="*/ 253365 h 310515"/>
                  <a:gd name="connsiteX112" fmla="*/ 3350895 w 4351972"/>
                  <a:gd name="connsiteY112" fmla="*/ 271463 h 310515"/>
                  <a:gd name="connsiteX113" fmla="*/ 3365182 w 4351972"/>
                  <a:gd name="connsiteY113" fmla="*/ 280988 h 310515"/>
                  <a:gd name="connsiteX114" fmla="*/ 3378517 w 4351972"/>
                  <a:gd name="connsiteY114" fmla="*/ 284798 h 310515"/>
                  <a:gd name="connsiteX115" fmla="*/ 3391852 w 4351972"/>
                  <a:gd name="connsiteY115" fmla="*/ 286703 h 310515"/>
                  <a:gd name="connsiteX116" fmla="*/ 3391852 w 4351972"/>
                  <a:gd name="connsiteY116" fmla="*/ 302895 h 310515"/>
                  <a:gd name="connsiteX117" fmla="*/ 3313747 w 4351972"/>
                  <a:gd name="connsiteY117" fmla="*/ 302895 h 310515"/>
                  <a:gd name="connsiteX118" fmla="*/ 3266122 w 4351972"/>
                  <a:gd name="connsiteY118" fmla="*/ 231458 h 310515"/>
                  <a:gd name="connsiteX119" fmla="*/ 3220402 w 4351972"/>
                  <a:gd name="connsiteY119" fmla="*/ 169545 h 310515"/>
                  <a:gd name="connsiteX120" fmla="*/ 3189922 w 4351972"/>
                  <a:gd name="connsiteY120" fmla="*/ 169545 h 310515"/>
                  <a:gd name="connsiteX121" fmla="*/ 3189922 w 4351972"/>
                  <a:gd name="connsiteY121" fmla="*/ 262890 h 310515"/>
                  <a:gd name="connsiteX122" fmla="*/ 3191827 w 4351972"/>
                  <a:gd name="connsiteY122" fmla="*/ 275273 h 310515"/>
                  <a:gd name="connsiteX123" fmla="*/ 3201352 w 4351972"/>
                  <a:gd name="connsiteY123" fmla="*/ 283845 h 310515"/>
                  <a:gd name="connsiteX124" fmla="*/ 3214687 w 4351972"/>
                  <a:gd name="connsiteY124" fmla="*/ 286703 h 310515"/>
                  <a:gd name="connsiteX125" fmla="*/ 3230880 w 4351972"/>
                  <a:gd name="connsiteY125" fmla="*/ 287655 h 310515"/>
                  <a:gd name="connsiteX126" fmla="*/ 3230880 w 4351972"/>
                  <a:gd name="connsiteY126" fmla="*/ 302895 h 310515"/>
                  <a:gd name="connsiteX127" fmla="*/ 3107055 w 4351972"/>
                  <a:gd name="connsiteY127" fmla="*/ 302895 h 310515"/>
                  <a:gd name="connsiteX128" fmla="*/ 3107055 w 4351972"/>
                  <a:gd name="connsiteY128" fmla="*/ 287655 h 310515"/>
                  <a:gd name="connsiteX129" fmla="*/ 3121342 w 4351972"/>
                  <a:gd name="connsiteY129" fmla="*/ 285750 h 310515"/>
                  <a:gd name="connsiteX130" fmla="*/ 3134677 w 4351972"/>
                  <a:gd name="connsiteY130" fmla="*/ 282893 h 310515"/>
                  <a:gd name="connsiteX131" fmla="*/ 3143250 w 4351972"/>
                  <a:gd name="connsiteY131" fmla="*/ 275273 h 310515"/>
                  <a:gd name="connsiteX132" fmla="*/ 3146107 w 4351972"/>
                  <a:gd name="connsiteY132" fmla="*/ 261938 h 310515"/>
                  <a:gd name="connsiteX133" fmla="*/ 3146107 w 4351972"/>
                  <a:gd name="connsiteY133" fmla="*/ 49530 h 310515"/>
                  <a:gd name="connsiteX134" fmla="*/ 3144202 w 4351972"/>
                  <a:gd name="connsiteY134" fmla="*/ 36195 h 310515"/>
                  <a:gd name="connsiteX135" fmla="*/ 3134677 w 4351972"/>
                  <a:gd name="connsiteY135" fmla="*/ 27623 h 310515"/>
                  <a:gd name="connsiteX136" fmla="*/ 3121342 w 4351972"/>
                  <a:gd name="connsiteY136" fmla="*/ 23813 h 310515"/>
                  <a:gd name="connsiteX137" fmla="*/ 3107055 w 4351972"/>
                  <a:gd name="connsiteY137" fmla="*/ 21908 h 310515"/>
                  <a:gd name="connsiteX138" fmla="*/ 2514600 w 4351972"/>
                  <a:gd name="connsiteY138" fmla="*/ 6668 h 310515"/>
                  <a:gd name="connsiteX139" fmla="*/ 2636520 w 4351972"/>
                  <a:gd name="connsiteY139" fmla="*/ 6668 h 310515"/>
                  <a:gd name="connsiteX140" fmla="*/ 2636520 w 4351972"/>
                  <a:gd name="connsiteY140" fmla="*/ 21908 h 310515"/>
                  <a:gd name="connsiteX141" fmla="*/ 2609850 w 4351972"/>
                  <a:gd name="connsiteY141" fmla="*/ 24765 h 310515"/>
                  <a:gd name="connsiteX142" fmla="*/ 2599372 w 4351972"/>
                  <a:gd name="connsiteY142" fmla="*/ 33338 h 310515"/>
                  <a:gd name="connsiteX143" fmla="*/ 2600325 w 4351972"/>
                  <a:gd name="connsiteY143" fmla="*/ 39053 h 310515"/>
                  <a:gd name="connsiteX144" fmla="*/ 2601277 w 4351972"/>
                  <a:gd name="connsiteY144" fmla="*/ 43815 h 310515"/>
                  <a:gd name="connsiteX145" fmla="*/ 2626042 w 4351972"/>
                  <a:gd name="connsiteY145" fmla="*/ 110490 h 310515"/>
                  <a:gd name="connsiteX146" fmla="*/ 2675572 w 4351972"/>
                  <a:gd name="connsiteY146" fmla="*/ 241935 h 310515"/>
                  <a:gd name="connsiteX147" fmla="*/ 2711767 w 4351972"/>
                  <a:gd name="connsiteY147" fmla="*/ 150495 h 310515"/>
                  <a:gd name="connsiteX148" fmla="*/ 2739390 w 4351972"/>
                  <a:gd name="connsiteY148" fmla="*/ 78105 h 310515"/>
                  <a:gd name="connsiteX149" fmla="*/ 2747010 w 4351972"/>
                  <a:gd name="connsiteY149" fmla="*/ 51435 h 310515"/>
                  <a:gd name="connsiteX150" fmla="*/ 2747962 w 4351972"/>
                  <a:gd name="connsiteY150" fmla="*/ 40005 h 310515"/>
                  <a:gd name="connsiteX151" fmla="*/ 2744152 w 4351972"/>
                  <a:gd name="connsiteY151" fmla="*/ 32385 h 310515"/>
                  <a:gd name="connsiteX152" fmla="*/ 2732722 w 4351972"/>
                  <a:gd name="connsiteY152" fmla="*/ 26670 h 310515"/>
                  <a:gd name="connsiteX153" fmla="*/ 2718435 w 4351972"/>
                  <a:gd name="connsiteY153" fmla="*/ 23813 h 310515"/>
                  <a:gd name="connsiteX154" fmla="*/ 2704147 w 4351972"/>
                  <a:gd name="connsiteY154" fmla="*/ 21908 h 310515"/>
                  <a:gd name="connsiteX155" fmla="*/ 2704147 w 4351972"/>
                  <a:gd name="connsiteY155" fmla="*/ 6668 h 310515"/>
                  <a:gd name="connsiteX156" fmla="*/ 2814637 w 4351972"/>
                  <a:gd name="connsiteY156" fmla="*/ 6668 h 310515"/>
                  <a:gd name="connsiteX157" fmla="*/ 2814637 w 4351972"/>
                  <a:gd name="connsiteY157" fmla="*/ 22860 h 310515"/>
                  <a:gd name="connsiteX158" fmla="*/ 2815590 w 4351972"/>
                  <a:gd name="connsiteY158" fmla="*/ 22860 h 310515"/>
                  <a:gd name="connsiteX159" fmla="*/ 2802255 w 4351972"/>
                  <a:gd name="connsiteY159" fmla="*/ 24765 h 310515"/>
                  <a:gd name="connsiteX160" fmla="*/ 2789872 w 4351972"/>
                  <a:gd name="connsiteY160" fmla="*/ 30480 h 310515"/>
                  <a:gd name="connsiteX161" fmla="*/ 2778442 w 4351972"/>
                  <a:gd name="connsiteY161" fmla="*/ 41910 h 310515"/>
                  <a:gd name="connsiteX162" fmla="*/ 2769870 w 4351972"/>
                  <a:gd name="connsiteY162" fmla="*/ 58103 h 310515"/>
                  <a:gd name="connsiteX163" fmla="*/ 2727960 w 4351972"/>
                  <a:gd name="connsiteY163" fmla="*/ 160973 h 310515"/>
                  <a:gd name="connsiteX164" fmla="*/ 2670810 w 4351972"/>
                  <a:gd name="connsiteY164" fmla="*/ 306705 h 310515"/>
                  <a:gd name="connsiteX165" fmla="*/ 2653665 w 4351972"/>
                  <a:gd name="connsiteY165" fmla="*/ 306705 h 310515"/>
                  <a:gd name="connsiteX166" fmla="*/ 2595562 w 4351972"/>
                  <a:gd name="connsiteY166" fmla="*/ 151448 h 310515"/>
                  <a:gd name="connsiteX167" fmla="*/ 2557462 w 4351972"/>
                  <a:gd name="connsiteY167" fmla="*/ 50483 h 310515"/>
                  <a:gd name="connsiteX168" fmla="*/ 2550795 w 4351972"/>
                  <a:gd name="connsiteY168" fmla="*/ 39053 h 310515"/>
                  <a:gd name="connsiteX169" fmla="*/ 2539365 w 4351972"/>
                  <a:gd name="connsiteY169" fmla="*/ 29528 h 310515"/>
                  <a:gd name="connsiteX170" fmla="*/ 2526982 w 4351972"/>
                  <a:gd name="connsiteY170" fmla="*/ 23813 h 310515"/>
                  <a:gd name="connsiteX171" fmla="*/ 2514600 w 4351972"/>
                  <a:gd name="connsiteY171" fmla="*/ 21908 h 310515"/>
                  <a:gd name="connsiteX172" fmla="*/ 2038350 w 4351972"/>
                  <a:gd name="connsiteY172" fmla="*/ 6668 h 310515"/>
                  <a:gd name="connsiteX173" fmla="*/ 2122170 w 4351972"/>
                  <a:gd name="connsiteY173" fmla="*/ 6668 h 310515"/>
                  <a:gd name="connsiteX174" fmla="*/ 2287905 w 4351972"/>
                  <a:gd name="connsiteY174" fmla="*/ 232410 h 310515"/>
                  <a:gd name="connsiteX175" fmla="*/ 2287905 w 4351972"/>
                  <a:gd name="connsiteY175" fmla="*/ 91440 h 310515"/>
                  <a:gd name="connsiteX176" fmla="*/ 2285047 w 4351972"/>
                  <a:gd name="connsiteY176" fmla="*/ 51435 h 310515"/>
                  <a:gd name="connsiteX177" fmla="*/ 2275522 w 4351972"/>
                  <a:gd name="connsiteY177" fmla="*/ 33338 h 310515"/>
                  <a:gd name="connsiteX178" fmla="*/ 2256472 w 4351972"/>
                  <a:gd name="connsiteY178" fmla="*/ 25718 h 310515"/>
                  <a:gd name="connsiteX179" fmla="*/ 2236470 w 4351972"/>
                  <a:gd name="connsiteY179" fmla="*/ 21908 h 310515"/>
                  <a:gd name="connsiteX180" fmla="*/ 2236470 w 4351972"/>
                  <a:gd name="connsiteY180" fmla="*/ 6668 h 310515"/>
                  <a:gd name="connsiteX181" fmla="*/ 2356485 w 4351972"/>
                  <a:gd name="connsiteY181" fmla="*/ 6668 h 310515"/>
                  <a:gd name="connsiteX182" fmla="*/ 2356485 w 4351972"/>
                  <a:gd name="connsiteY182" fmla="*/ 22860 h 310515"/>
                  <a:gd name="connsiteX183" fmla="*/ 2358390 w 4351972"/>
                  <a:gd name="connsiteY183" fmla="*/ 22860 h 310515"/>
                  <a:gd name="connsiteX184" fmla="*/ 2340292 w 4351972"/>
                  <a:gd name="connsiteY184" fmla="*/ 25718 h 310515"/>
                  <a:gd name="connsiteX185" fmla="*/ 2323147 w 4351972"/>
                  <a:gd name="connsiteY185" fmla="*/ 32385 h 310515"/>
                  <a:gd name="connsiteX186" fmla="*/ 2312670 w 4351972"/>
                  <a:gd name="connsiteY186" fmla="*/ 52388 h 310515"/>
                  <a:gd name="connsiteX187" fmla="*/ 2309812 w 4351972"/>
                  <a:gd name="connsiteY187" fmla="*/ 89535 h 310515"/>
                  <a:gd name="connsiteX188" fmla="*/ 2309812 w 4351972"/>
                  <a:gd name="connsiteY188" fmla="*/ 306705 h 310515"/>
                  <a:gd name="connsiteX189" fmla="*/ 2291715 w 4351972"/>
                  <a:gd name="connsiteY189" fmla="*/ 306705 h 310515"/>
                  <a:gd name="connsiteX190" fmla="*/ 2112645 w 4351972"/>
                  <a:gd name="connsiteY190" fmla="*/ 64770 h 310515"/>
                  <a:gd name="connsiteX191" fmla="*/ 2112645 w 4351972"/>
                  <a:gd name="connsiteY191" fmla="*/ 217170 h 310515"/>
                  <a:gd name="connsiteX192" fmla="*/ 2115502 w 4351972"/>
                  <a:gd name="connsiteY192" fmla="*/ 256223 h 310515"/>
                  <a:gd name="connsiteX193" fmla="*/ 2125027 w 4351972"/>
                  <a:gd name="connsiteY193" fmla="*/ 276225 h 310515"/>
                  <a:gd name="connsiteX194" fmla="*/ 2145030 w 4351972"/>
                  <a:gd name="connsiteY194" fmla="*/ 284798 h 310515"/>
                  <a:gd name="connsiteX195" fmla="*/ 2165032 w 4351972"/>
                  <a:gd name="connsiteY195" fmla="*/ 288608 h 310515"/>
                  <a:gd name="connsiteX196" fmla="*/ 2165032 w 4351972"/>
                  <a:gd name="connsiteY196" fmla="*/ 303848 h 310515"/>
                  <a:gd name="connsiteX197" fmla="*/ 2044065 w 4351972"/>
                  <a:gd name="connsiteY197" fmla="*/ 303848 h 310515"/>
                  <a:gd name="connsiteX198" fmla="*/ 2044065 w 4351972"/>
                  <a:gd name="connsiteY198" fmla="*/ 288608 h 310515"/>
                  <a:gd name="connsiteX199" fmla="*/ 2063115 w 4351972"/>
                  <a:gd name="connsiteY199" fmla="*/ 284798 h 310515"/>
                  <a:gd name="connsiteX200" fmla="*/ 2079307 w 4351972"/>
                  <a:gd name="connsiteY200" fmla="*/ 278130 h 310515"/>
                  <a:gd name="connsiteX201" fmla="*/ 2088832 w 4351972"/>
                  <a:gd name="connsiteY201" fmla="*/ 260033 h 310515"/>
                  <a:gd name="connsiteX202" fmla="*/ 2091690 w 4351972"/>
                  <a:gd name="connsiteY202" fmla="*/ 219075 h 310515"/>
                  <a:gd name="connsiteX203" fmla="*/ 2091690 w 4351972"/>
                  <a:gd name="connsiteY203" fmla="*/ 73343 h 310515"/>
                  <a:gd name="connsiteX204" fmla="*/ 2087880 w 4351972"/>
                  <a:gd name="connsiteY204" fmla="*/ 54293 h 310515"/>
                  <a:gd name="connsiteX205" fmla="*/ 2079307 w 4351972"/>
                  <a:gd name="connsiteY205" fmla="*/ 39053 h 310515"/>
                  <a:gd name="connsiteX206" fmla="*/ 2059305 w 4351972"/>
                  <a:gd name="connsiteY206" fmla="*/ 27623 h 310515"/>
                  <a:gd name="connsiteX207" fmla="*/ 2038350 w 4351972"/>
                  <a:gd name="connsiteY207" fmla="*/ 21908 h 310515"/>
                  <a:gd name="connsiteX208" fmla="*/ 1906905 w 4351972"/>
                  <a:gd name="connsiteY208" fmla="*/ 6668 h 310515"/>
                  <a:gd name="connsiteX209" fmla="*/ 2027872 w 4351972"/>
                  <a:gd name="connsiteY209" fmla="*/ 6668 h 310515"/>
                  <a:gd name="connsiteX210" fmla="*/ 2027872 w 4351972"/>
                  <a:gd name="connsiteY210" fmla="*/ 22860 h 310515"/>
                  <a:gd name="connsiteX211" fmla="*/ 2025967 w 4351972"/>
                  <a:gd name="connsiteY211" fmla="*/ 22860 h 310515"/>
                  <a:gd name="connsiteX212" fmla="*/ 2008822 w 4351972"/>
                  <a:gd name="connsiteY212" fmla="*/ 25718 h 310515"/>
                  <a:gd name="connsiteX213" fmla="*/ 1990725 w 4351972"/>
                  <a:gd name="connsiteY213" fmla="*/ 32385 h 310515"/>
                  <a:gd name="connsiteX214" fmla="*/ 1981200 w 4351972"/>
                  <a:gd name="connsiteY214" fmla="*/ 52388 h 310515"/>
                  <a:gd name="connsiteX215" fmla="*/ 1978342 w 4351972"/>
                  <a:gd name="connsiteY215" fmla="*/ 88583 h 310515"/>
                  <a:gd name="connsiteX216" fmla="*/ 1978342 w 4351972"/>
                  <a:gd name="connsiteY216" fmla="*/ 217170 h 310515"/>
                  <a:gd name="connsiteX217" fmla="*/ 1967865 w 4351972"/>
                  <a:gd name="connsiteY217" fmla="*/ 260033 h 310515"/>
                  <a:gd name="connsiteX218" fmla="*/ 1941195 w 4351972"/>
                  <a:gd name="connsiteY218" fmla="*/ 289560 h 310515"/>
                  <a:gd name="connsiteX219" fmla="*/ 1906905 w 4351972"/>
                  <a:gd name="connsiteY219" fmla="*/ 305753 h 310515"/>
                  <a:gd name="connsiteX220" fmla="*/ 1871662 w 4351972"/>
                  <a:gd name="connsiteY220" fmla="*/ 310515 h 310515"/>
                  <a:gd name="connsiteX221" fmla="*/ 1824037 w 4351972"/>
                  <a:gd name="connsiteY221" fmla="*/ 303848 h 310515"/>
                  <a:gd name="connsiteX222" fmla="*/ 1788795 w 4351972"/>
                  <a:gd name="connsiteY222" fmla="*/ 284798 h 310515"/>
                  <a:gd name="connsiteX223" fmla="*/ 1767840 w 4351972"/>
                  <a:gd name="connsiteY223" fmla="*/ 258128 h 310515"/>
                  <a:gd name="connsiteX224" fmla="*/ 1761172 w 4351972"/>
                  <a:gd name="connsiteY224" fmla="*/ 225743 h 310515"/>
                  <a:gd name="connsiteX225" fmla="*/ 1761172 w 4351972"/>
                  <a:gd name="connsiteY225" fmla="*/ 51435 h 310515"/>
                  <a:gd name="connsiteX226" fmla="*/ 1758315 w 4351972"/>
                  <a:gd name="connsiteY226" fmla="*/ 39053 h 310515"/>
                  <a:gd name="connsiteX227" fmla="*/ 1748790 w 4351972"/>
                  <a:gd name="connsiteY227" fmla="*/ 29528 h 310515"/>
                  <a:gd name="connsiteX228" fmla="*/ 1735455 w 4351972"/>
                  <a:gd name="connsiteY228" fmla="*/ 24765 h 310515"/>
                  <a:gd name="connsiteX229" fmla="*/ 1722120 w 4351972"/>
                  <a:gd name="connsiteY229" fmla="*/ 22860 h 310515"/>
                  <a:gd name="connsiteX230" fmla="*/ 1722120 w 4351972"/>
                  <a:gd name="connsiteY230" fmla="*/ 7620 h 310515"/>
                  <a:gd name="connsiteX231" fmla="*/ 1844040 w 4351972"/>
                  <a:gd name="connsiteY231" fmla="*/ 7620 h 310515"/>
                  <a:gd name="connsiteX232" fmla="*/ 1844040 w 4351972"/>
                  <a:gd name="connsiteY232" fmla="*/ 22860 h 310515"/>
                  <a:gd name="connsiteX233" fmla="*/ 1829752 w 4351972"/>
                  <a:gd name="connsiteY233" fmla="*/ 24765 h 310515"/>
                  <a:gd name="connsiteX234" fmla="*/ 1817370 w 4351972"/>
                  <a:gd name="connsiteY234" fmla="*/ 27623 h 310515"/>
                  <a:gd name="connsiteX235" fmla="*/ 1807845 w 4351972"/>
                  <a:gd name="connsiteY235" fmla="*/ 36195 h 310515"/>
                  <a:gd name="connsiteX236" fmla="*/ 1805940 w 4351972"/>
                  <a:gd name="connsiteY236" fmla="*/ 48578 h 310515"/>
                  <a:gd name="connsiteX237" fmla="*/ 1805940 w 4351972"/>
                  <a:gd name="connsiteY237" fmla="*/ 211455 h 310515"/>
                  <a:gd name="connsiteX238" fmla="*/ 1808797 w 4351972"/>
                  <a:gd name="connsiteY238" fmla="*/ 236220 h 310515"/>
                  <a:gd name="connsiteX239" fmla="*/ 1819275 w 4351972"/>
                  <a:gd name="connsiteY239" fmla="*/ 260033 h 310515"/>
                  <a:gd name="connsiteX240" fmla="*/ 1841182 w 4351972"/>
                  <a:gd name="connsiteY240" fmla="*/ 279083 h 310515"/>
                  <a:gd name="connsiteX241" fmla="*/ 1879282 w 4351972"/>
                  <a:gd name="connsiteY241" fmla="*/ 286703 h 310515"/>
                  <a:gd name="connsiteX242" fmla="*/ 1917382 w 4351972"/>
                  <a:gd name="connsiteY242" fmla="*/ 279083 h 310515"/>
                  <a:gd name="connsiteX243" fmla="*/ 1942147 w 4351972"/>
                  <a:gd name="connsiteY243" fmla="*/ 260033 h 310515"/>
                  <a:gd name="connsiteX244" fmla="*/ 1954530 w 4351972"/>
                  <a:gd name="connsiteY244" fmla="*/ 236220 h 310515"/>
                  <a:gd name="connsiteX245" fmla="*/ 1958340 w 4351972"/>
                  <a:gd name="connsiteY245" fmla="*/ 211455 h 310515"/>
                  <a:gd name="connsiteX246" fmla="*/ 1958340 w 4351972"/>
                  <a:gd name="connsiteY246" fmla="*/ 90488 h 310515"/>
                  <a:gd name="connsiteX247" fmla="*/ 1955482 w 4351972"/>
                  <a:gd name="connsiteY247" fmla="*/ 52388 h 310515"/>
                  <a:gd name="connsiteX248" fmla="*/ 1945957 w 4351972"/>
                  <a:gd name="connsiteY248" fmla="*/ 33338 h 310515"/>
                  <a:gd name="connsiteX249" fmla="*/ 1925955 w 4351972"/>
                  <a:gd name="connsiteY249" fmla="*/ 24765 h 310515"/>
                  <a:gd name="connsiteX250" fmla="*/ 1906905 w 4351972"/>
                  <a:gd name="connsiteY250" fmla="*/ 21908 h 310515"/>
                  <a:gd name="connsiteX251" fmla="*/ 972503 w 4351972"/>
                  <a:gd name="connsiteY251" fmla="*/ 6668 h 310515"/>
                  <a:gd name="connsiteX252" fmla="*/ 1056323 w 4351972"/>
                  <a:gd name="connsiteY252" fmla="*/ 6668 h 310515"/>
                  <a:gd name="connsiteX253" fmla="*/ 1222058 w 4351972"/>
                  <a:gd name="connsiteY253" fmla="*/ 232410 h 310515"/>
                  <a:gd name="connsiteX254" fmla="*/ 1222058 w 4351972"/>
                  <a:gd name="connsiteY254" fmla="*/ 91440 h 310515"/>
                  <a:gd name="connsiteX255" fmla="*/ 1219200 w 4351972"/>
                  <a:gd name="connsiteY255" fmla="*/ 51435 h 310515"/>
                  <a:gd name="connsiteX256" fmla="*/ 1209675 w 4351972"/>
                  <a:gd name="connsiteY256" fmla="*/ 33338 h 310515"/>
                  <a:gd name="connsiteX257" fmla="*/ 1190625 w 4351972"/>
                  <a:gd name="connsiteY257" fmla="*/ 25718 h 310515"/>
                  <a:gd name="connsiteX258" fmla="*/ 1170623 w 4351972"/>
                  <a:gd name="connsiteY258" fmla="*/ 21908 h 310515"/>
                  <a:gd name="connsiteX259" fmla="*/ 1170623 w 4351972"/>
                  <a:gd name="connsiteY259" fmla="*/ 6668 h 310515"/>
                  <a:gd name="connsiteX260" fmla="*/ 1290638 w 4351972"/>
                  <a:gd name="connsiteY260" fmla="*/ 6668 h 310515"/>
                  <a:gd name="connsiteX261" fmla="*/ 1290638 w 4351972"/>
                  <a:gd name="connsiteY261" fmla="*/ 22860 h 310515"/>
                  <a:gd name="connsiteX262" fmla="*/ 1291590 w 4351972"/>
                  <a:gd name="connsiteY262" fmla="*/ 22860 h 310515"/>
                  <a:gd name="connsiteX263" fmla="*/ 1273493 w 4351972"/>
                  <a:gd name="connsiteY263" fmla="*/ 25718 h 310515"/>
                  <a:gd name="connsiteX264" fmla="*/ 1256348 w 4351972"/>
                  <a:gd name="connsiteY264" fmla="*/ 32385 h 310515"/>
                  <a:gd name="connsiteX265" fmla="*/ 1245870 w 4351972"/>
                  <a:gd name="connsiteY265" fmla="*/ 52388 h 310515"/>
                  <a:gd name="connsiteX266" fmla="*/ 1243013 w 4351972"/>
                  <a:gd name="connsiteY266" fmla="*/ 89535 h 310515"/>
                  <a:gd name="connsiteX267" fmla="*/ 1243013 w 4351972"/>
                  <a:gd name="connsiteY267" fmla="*/ 306705 h 310515"/>
                  <a:gd name="connsiteX268" fmla="*/ 1224915 w 4351972"/>
                  <a:gd name="connsiteY268" fmla="*/ 306705 h 310515"/>
                  <a:gd name="connsiteX269" fmla="*/ 1045845 w 4351972"/>
                  <a:gd name="connsiteY269" fmla="*/ 64770 h 310515"/>
                  <a:gd name="connsiteX270" fmla="*/ 1045845 w 4351972"/>
                  <a:gd name="connsiteY270" fmla="*/ 217170 h 310515"/>
                  <a:gd name="connsiteX271" fmla="*/ 1048703 w 4351972"/>
                  <a:gd name="connsiteY271" fmla="*/ 256223 h 310515"/>
                  <a:gd name="connsiteX272" fmla="*/ 1058228 w 4351972"/>
                  <a:gd name="connsiteY272" fmla="*/ 276225 h 310515"/>
                  <a:gd name="connsiteX273" fmla="*/ 1078230 w 4351972"/>
                  <a:gd name="connsiteY273" fmla="*/ 284798 h 310515"/>
                  <a:gd name="connsiteX274" fmla="*/ 1098233 w 4351972"/>
                  <a:gd name="connsiteY274" fmla="*/ 288608 h 310515"/>
                  <a:gd name="connsiteX275" fmla="*/ 1098233 w 4351972"/>
                  <a:gd name="connsiteY275" fmla="*/ 303848 h 310515"/>
                  <a:gd name="connsiteX276" fmla="*/ 977265 w 4351972"/>
                  <a:gd name="connsiteY276" fmla="*/ 303848 h 310515"/>
                  <a:gd name="connsiteX277" fmla="*/ 977265 w 4351972"/>
                  <a:gd name="connsiteY277" fmla="*/ 288608 h 310515"/>
                  <a:gd name="connsiteX278" fmla="*/ 996315 w 4351972"/>
                  <a:gd name="connsiteY278" fmla="*/ 284798 h 310515"/>
                  <a:gd name="connsiteX279" fmla="*/ 1012508 w 4351972"/>
                  <a:gd name="connsiteY279" fmla="*/ 278130 h 310515"/>
                  <a:gd name="connsiteX280" fmla="*/ 1022033 w 4351972"/>
                  <a:gd name="connsiteY280" fmla="*/ 260033 h 310515"/>
                  <a:gd name="connsiteX281" fmla="*/ 1024890 w 4351972"/>
                  <a:gd name="connsiteY281" fmla="*/ 219075 h 310515"/>
                  <a:gd name="connsiteX282" fmla="*/ 1024890 w 4351972"/>
                  <a:gd name="connsiteY282" fmla="*/ 73343 h 310515"/>
                  <a:gd name="connsiteX283" fmla="*/ 1022033 w 4351972"/>
                  <a:gd name="connsiteY283" fmla="*/ 54293 h 310515"/>
                  <a:gd name="connsiteX284" fmla="*/ 1013460 w 4351972"/>
                  <a:gd name="connsiteY284" fmla="*/ 39053 h 310515"/>
                  <a:gd name="connsiteX285" fmla="*/ 993458 w 4351972"/>
                  <a:gd name="connsiteY285" fmla="*/ 27623 h 310515"/>
                  <a:gd name="connsiteX286" fmla="*/ 972503 w 4351972"/>
                  <a:gd name="connsiteY286" fmla="*/ 21908 h 310515"/>
                  <a:gd name="connsiteX287" fmla="*/ 687705 w 4351972"/>
                  <a:gd name="connsiteY287" fmla="*/ 6668 h 310515"/>
                  <a:gd name="connsiteX288" fmla="*/ 798195 w 4351972"/>
                  <a:gd name="connsiteY288" fmla="*/ 6668 h 310515"/>
                  <a:gd name="connsiteX289" fmla="*/ 798195 w 4351972"/>
                  <a:gd name="connsiteY289" fmla="*/ 21908 h 310515"/>
                  <a:gd name="connsiteX290" fmla="*/ 795338 w 4351972"/>
                  <a:gd name="connsiteY290" fmla="*/ 21908 h 310515"/>
                  <a:gd name="connsiteX291" fmla="*/ 790575 w 4351972"/>
                  <a:gd name="connsiteY291" fmla="*/ 21908 h 310515"/>
                  <a:gd name="connsiteX292" fmla="*/ 784860 w 4351972"/>
                  <a:gd name="connsiteY292" fmla="*/ 22860 h 310515"/>
                  <a:gd name="connsiteX293" fmla="*/ 777240 w 4351972"/>
                  <a:gd name="connsiteY293" fmla="*/ 23813 h 310515"/>
                  <a:gd name="connsiteX294" fmla="*/ 762000 w 4351972"/>
                  <a:gd name="connsiteY294" fmla="*/ 29528 h 310515"/>
                  <a:gd name="connsiteX295" fmla="*/ 749618 w 4351972"/>
                  <a:gd name="connsiteY295" fmla="*/ 39053 h 310515"/>
                  <a:gd name="connsiteX296" fmla="*/ 704850 w 4351972"/>
                  <a:gd name="connsiteY296" fmla="*/ 89535 h 310515"/>
                  <a:gd name="connsiteX297" fmla="*/ 658178 w 4351972"/>
                  <a:gd name="connsiteY297" fmla="*/ 137160 h 310515"/>
                  <a:gd name="connsiteX298" fmla="*/ 710565 w 4351972"/>
                  <a:gd name="connsiteY298" fmla="*/ 199073 h 310515"/>
                  <a:gd name="connsiteX299" fmla="*/ 754380 w 4351972"/>
                  <a:gd name="connsiteY299" fmla="*/ 254318 h 310515"/>
                  <a:gd name="connsiteX300" fmla="*/ 772478 w 4351972"/>
                  <a:gd name="connsiteY300" fmla="*/ 272415 h 310515"/>
                  <a:gd name="connsiteX301" fmla="*/ 787718 w 4351972"/>
                  <a:gd name="connsiteY301" fmla="*/ 282893 h 310515"/>
                  <a:gd name="connsiteX302" fmla="*/ 801053 w 4351972"/>
                  <a:gd name="connsiteY302" fmla="*/ 286703 h 310515"/>
                  <a:gd name="connsiteX303" fmla="*/ 814388 w 4351972"/>
                  <a:gd name="connsiteY303" fmla="*/ 288608 h 310515"/>
                  <a:gd name="connsiteX304" fmla="*/ 814388 w 4351972"/>
                  <a:gd name="connsiteY304" fmla="*/ 302895 h 310515"/>
                  <a:gd name="connsiteX305" fmla="*/ 813435 w 4351972"/>
                  <a:gd name="connsiteY305" fmla="*/ 302895 h 310515"/>
                  <a:gd name="connsiteX306" fmla="*/ 730568 w 4351972"/>
                  <a:gd name="connsiteY306" fmla="*/ 302895 h 310515"/>
                  <a:gd name="connsiteX307" fmla="*/ 677228 w 4351972"/>
                  <a:gd name="connsiteY307" fmla="*/ 229553 h 310515"/>
                  <a:gd name="connsiteX308" fmla="*/ 616268 w 4351972"/>
                  <a:gd name="connsiteY308" fmla="*/ 159068 h 310515"/>
                  <a:gd name="connsiteX309" fmla="*/ 610553 w 4351972"/>
                  <a:gd name="connsiteY309" fmla="*/ 159068 h 310515"/>
                  <a:gd name="connsiteX310" fmla="*/ 610553 w 4351972"/>
                  <a:gd name="connsiteY310" fmla="*/ 261938 h 310515"/>
                  <a:gd name="connsiteX311" fmla="*/ 613410 w 4351972"/>
                  <a:gd name="connsiteY311" fmla="*/ 274320 h 310515"/>
                  <a:gd name="connsiteX312" fmla="*/ 622935 w 4351972"/>
                  <a:gd name="connsiteY312" fmla="*/ 282893 h 310515"/>
                  <a:gd name="connsiteX313" fmla="*/ 635318 w 4351972"/>
                  <a:gd name="connsiteY313" fmla="*/ 286703 h 310515"/>
                  <a:gd name="connsiteX314" fmla="*/ 650558 w 4351972"/>
                  <a:gd name="connsiteY314" fmla="*/ 288608 h 310515"/>
                  <a:gd name="connsiteX315" fmla="*/ 650558 w 4351972"/>
                  <a:gd name="connsiteY315" fmla="*/ 303848 h 310515"/>
                  <a:gd name="connsiteX316" fmla="*/ 528638 w 4351972"/>
                  <a:gd name="connsiteY316" fmla="*/ 303848 h 310515"/>
                  <a:gd name="connsiteX317" fmla="*/ 528638 w 4351972"/>
                  <a:gd name="connsiteY317" fmla="*/ 288608 h 310515"/>
                  <a:gd name="connsiteX318" fmla="*/ 542925 w 4351972"/>
                  <a:gd name="connsiteY318" fmla="*/ 287655 h 310515"/>
                  <a:gd name="connsiteX319" fmla="*/ 556260 w 4351972"/>
                  <a:gd name="connsiteY319" fmla="*/ 284798 h 310515"/>
                  <a:gd name="connsiteX320" fmla="*/ 565785 w 4351972"/>
                  <a:gd name="connsiteY320" fmla="*/ 277178 h 310515"/>
                  <a:gd name="connsiteX321" fmla="*/ 568643 w 4351972"/>
                  <a:gd name="connsiteY321" fmla="*/ 264795 h 310515"/>
                  <a:gd name="connsiteX322" fmla="*/ 568643 w 4351972"/>
                  <a:gd name="connsiteY322" fmla="*/ 51435 h 310515"/>
                  <a:gd name="connsiteX323" fmla="*/ 565785 w 4351972"/>
                  <a:gd name="connsiteY323" fmla="*/ 39053 h 310515"/>
                  <a:gd name="connsiteX324" fmla="*/ 556260 w 4351972"/>
                  <a:gd name="connsiteY324" fmla="*/ 30480 h 310515"/>
                  <a:gd name="connsiteX325" fmla="*/ 542925 w 4351972"/>
                  <a:gd name="connsiteY325" fmla="*/ 25718 h 310515"/>
                  <a:gd name="connsiteX326" fmla="*/ 529590 w 4351972"/>
                  <a:gd name="connsiteY326" fmla="*/ 22860 h 310515"/>
                  <a:gd name="connsiteX327" fmla="*/ 529590 w 4351972"/>
                  <a:gd name="connsiteY327" fmla="*/ 7620 h 310515"/>
                  <a:gd name="connsiteX328" fmla="*/ 651510 w 4351972"/>
                  <a:gd name="connsiteY328" fmla="*/ 7620 h 310515"/>
                  <a:gd name="connsiteX329" fmla="*/ 651510 w 4351972"/>
                  <a:gd name="connsiteY329" fmla="*/ 22860 h 310515"/>
                  <a:gd name="connsiteX330" fmla="*/ 637223 w 4351972"/>
                  <a:gd name="connsiteY330" fmla="*/ 24765 h 310515"/>
                  <a:gd name="connsiteX331" fmla="*/ 624840 w 4351972"/>
                  <a:gd name="connsiteY331" fmla="*/ 27623 h 310515"/>
                  <a:gd name="connsiteX332" fmla="*/ 615315 w 4351972"/>
                  <a:gd name="connsiteY332" fmla="*/ 36195 h 310515"/>
                  <a:gd name="connsiteX333" fmla="*/ 612458 w 4351972"/>
                  <a:gd name="connsiteY333" fmla="*/ 48578 h 310515"/>
                  <a:gd name="connsiteX334" fmla="*/ 612458 w 4351972"/>
                  <a:gd name="connsiteY334" fmla="*/ 150495 h 310515"/>
                  <a:gd name="connsiteX335" fmla="*/ 616268 w 4351972"/>
                  <a:gd name="connsiteY335" fmla="*/ 150495 h 310515"/>
                  <a:gd name="connsiteX336" fmla="*/ 653415 w 4351972"/>
                  <a:gd name="connsiteY336" fmla="*/ 117158 h 310515"/>
                  <a:gd name="connsiteX337" fmla="*/ 686753 w 4351972"/>
                  <a:gd name="connsiteY337" fmla="*/ 82868 h 310515"/>
                  <a:gd name="connsiteX338" fmla="*/ 710565 w 4351972"/>
                  <a:gd name="connsiteY338" fmla="*/ 52388 h 310515"/>
                  <a:gd name="connsiteX339" fmla="*/ 718185 w 4351972"/>
                  <a:gd name="connsiteY339" fmla="*/ 32385 h 310515"/>
                  <a:gd name="connsiteX340" fmla="*/ 714375 w 4351972"/>
                  <a:gd name="connsiteY340" fmla="*/ 27623 h 310515"/>
                  <a:gd name="connsiteX341" fmla="*/ 705803 w 4351972"/>
                  <a:gd name="connsiteY341" fmla="*/ 24765 h 310515"/>
                  <a:gd name="connsiteX342" fmla="*/ 695325 w 4351972"/>
                  <a:gd name="connsiteY342" fmla="*/ 22860 h 310515"/>
                  <a:gd name="connsiteX343" fmla="*/ 687705 w 4351972"/>
                  <a:gd name="connsiteY343" fmla="*/ 21908 h 310515"/>
                  <a:gd name="connsiteX344" fmla="*/ 0 w 4351972"/>
                  <a:gd name="connsiteY344" fmla="*/ 6668 h 310515"/>
                  <a:gd name="connsiteX345" fmla="*/ 134302 w 4351972"/>
                  <a:gd name="connsiteY345" fmla="*/ 6668 h 310515"/>
                  <a:gd name="connsiteX346" fmla="*/ 200977 w 4351972"/>
                  <a:gd name="connsiteY346" fmla="*/ 26670 h 310515"/>
                  <a:gd name="connsiteX347" fmla="*/ 226695 w 4351972"/>
                  <a:gd name="connsiteY347" fmla="*/ 80963 h 310515"/>
                  <a:gd name="connsiteX348" fmla="*/ 217170 w 4351972"/>
                  <a:gd name="connsiteY348" fmla="*/ 121920 h 310515"/>
                  <a:gd name="connsiteX349" fmla="*/ 192405 w 4351972"/>
                  <a:gd name="connsiteY349" fmla="*/ 151448 h 310515"/>
                  <a:gd name="connsiteX350" fmla="*/ 158115 w 4351972"/>
                  <a:gd name="connsiteY350" fmla="*/ 168593 h 310515"/>
                  <a:gd name="connsiteX351" fmla="*/ 118110 w 4351972"/>
                  <a:gd name="connsiteY351" fmla="*/ 174308 h 310515"/>
                  <a:gd name="connsiteX352" fmla="*/ 84772 w 4351972"/>
                  <a:gd name="connsiteY352" fmla="*/ 174308 h 310515"/>
                  <a:gd name="connsiteX353" fmla="*/ 84772 w 4351972"/>
                  <a:gd name="connsiteY353" fmla="*/ 263843 h 310515"/>
                  <a:gd name="connsiteX354" fmla="*/ 87630 w 4351972"/>
                  <a:gd name="connsiteY354" fmla="*/ 276225 h 310515"/>
                  <a:gd name="connsiteX355" fmla="*/ 97155 w 4351972"/>
                  <a:gd name="connsiteY355" fmla="*/ 284798 h 310515"/>
                  <a:gd name="connsiteX356" fmla="*/ 110490 w 4351972"/>
                  <a:gd name="connsiteY356" fmla="*/ 287655 h 310515"/>
                  <a:gd name="connsiteX357" fmla="*/ 127635 w 4351972"/>
                  <a:gd name="connsiteY357" fmla="*/ 289560 h 310515"/>
                  <a:gd name="connsiteX358" fmla="*/ 127635 w 4351972"/>
                  <a:gd name="connsiteY358" fmla="*/ 304800 h 310515"/>
                  <a:gd name="connsiteX359" fmla="*/ 952 w 4351972"/>
                  <a:gd name="connsiteY359" fmla="*/ 304800 h 310515"/>
                  <a:gd name="connsiteX360" fmla="*/ 952 w 4351972"/>
                  <a:gd name="connsiteY360" fmla="*/ 289560 h 310515"/>
                  <a:gd name="connsiteX361" fmla="*/ 15240 w 4351972"/>
                  <a:gd name="connsiteY361" fmla="*/ 287655 h 310515"/>
                  <a:gd name="connsiteX362" fmla="*/ 28575 w 4351972"/>
                  <a:gd name="connsiteY362" fmla="*/ 284798 h 310515"/>
                  <a:gd name="connsiteX363" fmla="*/ 37147 w 4351972"/>
                  <a:gd name="connsiteY363" fmla="*/ 277178 h 310515"/>
                  <a:gd name="connsiteX364" fmla="*/ 40005 w 4351972"/>
                  <a:gd name="connsiteY364" fmla="*/ 263843 h 310515"/>
                  <a:gd name="connsiteX365" fmla="*/ 40005 w 4351972"/>
                  <a:gd name="connsiteY365" fmla="*/ 49530 h 310515"/>
                  <a:gd name="connsiteX366" fmla="*/ 38100 w 4351972"/>
                  <a:gd name="connsiteY366" fmla="*/ 36195 h 310515"/>
                  <a:gd name="connsiteX367" fmla="*/ 28575 w 4351972"/>
                  <a:gd name="connsiteY367" fmla="*/ 27623 h 310515"/>
                  <a:gd name="connsiteX368" fmla="*/ 13335 w 4351972"/>
                  <a:gd name="connsiteY368" fmla="*/ 23813 h 310515"/>
                  <a:gd name="connsiteX369" fmla="*/ 0 w 4351972"/>
                  <a:gd name="connsiteY369" fmla="*/ 21908 h 310515"/>
                  <a:gd name="connsiteX370" fmla="*/ 2824163 w 4351972"/>
                  <a:gd name="connsiteY370" fmla="*/ 5715 h 310515"/>
                  <a:gd name="connsiteX371" fmla="*/ 3052763 w 4351972"/>
                  <a:gd name="connsiteY371" fmla="*/ 5715 h 310515"/>
                  <a:gd name="connsiteX372" fmla="*/ 3052763 w 4351972"/>
                  <a:gd name="connsiteY372" fmla="*/ 76200 h 310515"/>
                  <a:gd name="connsiteX373" fmla="*/ 3037523 w 4351972"/>
                  <a:gd name="connsiteY373" fmla="*/ 76200 h 310515"/>
                  <a:gd name="connsiteX374" fmla="*/ 3019425 w 4351972"/>
                  <a:gd name="connsiteY374" fmla="*/ 42862 h 310515"/>
                  <a:gd name="connsiteX375" fmla="*/ 2992755 w 4351972"/>
                  <a:gd name="connsiteY375" fmla="*/ 23812 h 310515"/>
                  <a:gd name="connsiteX376" fmla="*/ 2977515 w 4351972"/>
                  <a:gd name="connsiteY376" fmla="*/ 22860 h 310515"/>
                  <a:gd name="connsiteX377" fmla="*/ 2957513 w 4351972"/>
                  <a:gd name="connsiteY377" fmla="*/ 22860 h 310515"/>
                  <a:gd name="connsiteX378" fmla="*/ 2910840 w 4351972"/>
                  <a:gd name="connsiteY378" fmla="*/ 22860 h 310515"/>
                  <a:gd name="connsiteX379" fmla="*/ 2910840 w 4351972"/>
                  <a:gd name="connsiteY379" fmla="*/ 139065 h 310515"/>
                  <a:gd name="connsiteX380" fmla="*/ 2944178 w 4351972"/>
                  <a:gd name="connsiteY380" fmla="*/ 139065 h 310515"/>
                  <a:gd name="connsiteX381" fmla="*/ 2967038 w 4351972"/>
                  <a:gd name="connsiteY381" fmla="*/ 136207 h 310515"/>
                  <a:gd name="connsiteX382" fmla="*/ 2980373 w 4351972"/>
                  <a:gd name="connsiteY382" fmla="*/ 125730 h 310515"/>
                  <a:gd name="connsiteX383" fmla="*/ 2987993 w 4351972"/>
                  <a:gd name="connsiteY383" fmla="*/ 109537 h 310515"/>
                  <a:gd name="connsiteX384" fmla="*/ 2992755 w 4351972"/>
                  <a:gd name="connsiteY384" fmla="*/ 90487 h 310515"/>
                  <a:gd name="connsiteX385" fmla="*/ 3007995 w 4351972"/>
                  <a:gd name="connsiteY385" fmla="*/ 90487 h 310515"/>
                  <a:gd name="connsiteX386" fmla="*/ 3007995 w 4351972"/>
                  <a:gd name="connsiteY386" fmla="*/ 206692 h 310515"/>
                  <a:gd name="connsiteX387" fmla="*/ 2992755 w 4351972"/>
                  <a:gd name="connsiteY387" fmla="*/ 206692 h 310515"/>
                  <a:gd name="connsiteX388" fmla="*/ 2987993 w 4351972"/>
                  <a:gd name="connsiteY388" fmla="*/ 185737 h 310515"/>
                  <a:gd name="connsiteX389" fmla="*/ 2980373 w 4351972"/>
                  <a:gd name="connsiteY389" fmla="*/ 169545 h 310515"/>
                  <a:gd name="connsiteX390" fmla="*/ 2966085 w 4351972"/>
                  <a:gd name="connsiteY390" fmla="*/ 159067 h 310515"/>
                  <a:gd name="connsiteX391" fmla="*/ 2944178 w 4351972"/>
                  <a:gd name="connsiteY391" fmla="*/ 156210 h 310515"/>
                  <a:gd name="connsiteX392" fmla="*/ 2910840 w 4351972"/>
                  <a:gd name="connsiteY392" fmla="*/ 156210 h 310515"/>
                  <a:gd name="connsiteX393" fmla="*/ 2910840 w 4351972"/>
                  <a:gd name="connsiteY393" fmla="*/ 244792 h 310515"/>
                  <a:gd name="connsiteX394" fmla="*/ 2912745 w 4351972"/>
                  <a:gd name="connsiteY394" fmla="*/ 265747 h 310515"/>
                  <a:gd name="connsiteX395" fmla="*/ 2920365 w 4351972"/>
                  <a:gd name="connsiteY395" fmla="*/ 277177 h 310515"/>
                  <a:gd name="connsiteX396" fmla="*/ 2934653 w 4351972"/>
                  <a:gd name="connsiteY396" fmla="*/ 281940 h 310515"/>
                  <a:gd name="connsiteX397" fmla="*/ 2961323 w 4351972"/>
                  <a:gd name="connsiteY397" fmla="*/ 282892 h 310515"/>
                  <a:gd name="connsiteX398" fmla="*/ 2979420 w 4351972"/>
                  <a:gd name="connsiteY398" fmla="*/ 282892 h 310515"/>
                  <a:gd name="connsiteX399" fmla="*/ 2998470 w 4351972"/>
                  <a:gd name="connsiteY399" fmla="*/ 281940 h 310515"/>
                  <a:gd name="connsiteX400" fmla="*/ 3014663 w 4351972"/>
                  <a:gd name="connsiteY400" fmla="*/ 279082 h 310515"/>
                  <a:gd name="connsiteX401" fmla="*/ 3026093 w 4351972"/>
                  <a:gd name="connsiteY401" fmla="*/ 273367 h 310515"/>
                  <a:gd name="connsiteX402" fmla="*/ 3046095 w 4351972"/>
                  <a:gd name="connsiteY402" fmla="*/ 242887 h 310515"/>
                  <a:gd name="connsiteX403" fmla="*/ 3059430 w 4351972"/>
                  <a:gd name="connsiteY403" fmla="*/ 213360 h 310515"/>
                  <a:gd name="connsiteX404" fmla="*/ 3074670 w 4351972"/>
                  <a:gd name="connsiteY404" fmla="*/ 213360 h 310515"/>
                  <a:gd name="connsiteX405" fmla="*/ 3074670 w 4351972"/>
                  <a:gd name="connsiteY405" fmla="*/ 216217 h 310515"/>
                  <a:gd name="connsiteX406" fmla="*/ 3068955 w 4351972"/>
                  <a:gd name="connsiteY406" fmla="*/ 302895 h 310515"/>
                  <a:gd name="connsiteX407" fmla="*/ 2824163 w 4351972"/>
                  <a:gd name="connsiteY407" fmla="*/ 302895 h 310515"/>
                  <a:gd name="connsiteX408" fmla="*/ 2824163 w 4351972"/>
                  <a:gd name="connsiteY408" fmla="*/ 287655 h 310515"/>
                  <a:gd name="connsiteX409" fmla="*/ 2840355 w 4351972"/>
                  <a:gd name="connsiteY409" fmla="*/ 285750 h 310515"/>
                  <a:gd name="connsiteX410" fmla="*/ 2853690 w 4351972"/>
                  <a:gd name="connsiteY410" fmla="*/ 282892 h 310515"/>
                  <a:gd name="connsiteX411" fmla="*/ 2863215 w 4351972"/>
                  <a:gd name="connsiteY411" fmla="*/ 274320 h 310515"/>
                  <a:gd name="connsiteX412" fmla="*/ 2866073 w 4351972"/>
                  <a:gd name="connsiteY412" fmla="*/ 261937 h 310515"/>
                  <a:gd name="connsiteX413" fmla="*/ 2866073 w 4351972"/>
                  <a:gd name="connsiteY413" fmla="*/ 49530 h 310515"/>
                  <a:gd name="connsiteX414" fmla="*/ 2864168 w 4351972"/>
                  <a:gd name="connsiteY414" fmla="*/ 37147 h 310515"/>
                  <a:gd name="connsiteX415" fmla="*/ 2854643 w 4351972"/>
                  <a:gd name="connsiteY415" fmla="*/ 28575 h 310515"/>
                  <a:gd name="connsiteX416" fmla="*/ 2839403 w 4351972"/>
                  <a:gd name="connsiteY416" fmla="*/ 23812 h 310515"/>
                  <a:gd name="connsiteX417" fmla="*/ 2824163 w 4351972"/>
                  <a:gd name="connsiteY417" fmla="*/ 20955 h 310515"/>
                  <a:gd name="connsiteX418" fmla="*/ 258128 w 4351972"/>
                  <a:gd name="connsiteY418" fmla="*/ 5715 h 310515"/>
                  <a:gd name="connsiteX419" fmla="*/ 486728 w 4351972"/>
                  <a:gd name="connsiteY419" fmla="*/ 5715 h 310515"/>
                  <a:gd name="connsiteX420" fmla="*/ 486728 w 4351972"/>
                  <a:gd name="connsiteY420" fmla="*/ 76200 h 310515"/>
                  <a:gd name="connsiteX421" fmla="*/ 471488 w 4351972"/>
                  <a:gd name="connsiteY421" fmla="*/ 76200 h 310515"/>
                  <a:gd name="connsiteX422" fmla="*/ 453390 w 4351972"/>
                  <a:gd name="connsiteY422" fmla="*/ 42862 h 310515"/>
                  <a:gd name="connsiteX423" fmla="*/ 426720 w 4351972"/>
                  <a:gd name="connsiteY423" fmla="*/ 23812 h 310515"/>
                  <a:gd name="connsiteX424" fmla="*/ 411480 w 4351972"/>
                  <a:gd name="connsiteY424" fmla="*/ 22860 h 310515"/>
                  <a:gd name="connsiteX425" fmla="*/ 391478 w 4351972"/>
                  <a:gd name="connsiteY425" fmla="*/ 22860 h 310515"/>
                  <a:gd name="connsiteX426" fmla="*/ 344805 w 4351972"/>
                  <a:gd name="connsiteY426" fmla="*/ 22860 h 310515"/>
                  <a:gd name="connsiteX427" fmla="*/ 344805 w 4351972"/>
                  <a:gd name="connsiteY427" fmla="*/ 139065 h 310515"/>
                  <a:gd name="connsiteX428" fmla="*/ 378143 w 4351972"/>
                  <a:gd name="connsiteY428" fmla="*/ 139065 h 310515"/>
                  <a:gd name="connsiteX429" fmla="*/ 401003 w 4351972"/>
                  <a:gd name="connsiteY429" fmla="*/ 136207 h 310515"/>
                  <a:gd name="connsiteX430" fmla="*/ 414338 w 4351972"/>
                  <a:gd name="connsiteY430" fmla="*/ 125730 h 310515"/>
                  <a:gd name="connsiteX431" fmla="*/ 421958 w 4351972"/>
                  <a:gd name="connsiteY431" fmla="*/ 109537 h 310515"/>
                  <a:gd name="connsiteX432" fmla="*/ 425768 w 4351972"/>
                  <a:gd name="connsiteY432" fmla="*/ 90487 h 310515"/>
                  <a:gd name="connsiteX433" fmla="*/ 441008 w 4351972"/>
                  <a:gd name="connsiteY433" fmla="*/ 90487 h 310515"/>
                  <a:gd name="connsiteX434" fmla="*/ 441008 w 4351972"/>
                  <a:gd name="connsiteY434" fmla="*/ 206692 h 310515"/>
                  <a:gd name="connsiteX435" fmla="*/ 425768 w 4351972"/>
                  <a:gd name="connsiteY435" fmla="*/ 206692 h 310515"/>
                  <a:gd name="connsiteX436" fmla="*/ 421005 w 4351972"/>
                  <a:gd name="connsiteY436" fmla="*/ 185737 h 310515"/>
                  <a:gd name="connsiteX437" fmla="*/ 413385 w 4351972"/>
                  <a:gd name="connsiteY437" fmla="*/ 169545 h 310515"/>
                  <a:gd name="connsiteX438" fmla="*/ 399098 w 4351972"/>
                  <a:gd name="connsiteY438" fmla="*/ 159067 h 310515"/>
                  <a:gd name="connsiteX439" fmla="*/ 377190 w 4351972"/>
                  <a:gd name="connsiteY439" fmla="*/ 156210 h 310515"/>
                  <a:gd name="connsiteX440" fmla="*/ 343853 w 4351972"/>
                  <a:gd name="connsiteY440" fmla="*/ 156210 h 310515"/>
                  <a:gd name="connsiteX441" fmla="*/ 343853 w 4351972"/>
                  <a:gd name="connsiteY441" fmla="*/ 244792 h 310515"/>
                  <a:gd name="connsiteX442" fmla="*/ 345758 w 4351972"/>
                  <a:gd name="connsiteY442" fmla="*/ 265747 h 310515"/>
                  <a:gd name="connsiteX443" fmla="*/ 353378 w 4351972"/>
                  <a:gd name="connsiteY443" fmla="*/ 277177 h 310515"/>
                  <a:gd name="connsiteX444" fmla="*/ 367665 w 4351972"/>
                  <a:gd name="connsiteY444" fmla="*/ 281940 h 310515"/>
                  <a:gd name="connsiteX445" fmla="*/ 394335 w 4351972"/>
                  <a:gd name="connsiteY445" fmla="*/ 282892 h 310515"/>
                  <a:gd name="connsiteX446" fmla="*/ 412433 w 4351972"/>
                  <a:gd name="connsiteY446" fmla="*/ 282892 h 310515"/>
                  <a:gd name="connsiteX447" fmla="*/ 431483 w 4351972"/>
                  <a:gd name="connsiteY447" fmla="*/ 281940 h 310515"/>
                  <a:gd name="connsiteX448" fmla="*/ 447675 w 4351972"/>
                  <a:gd name="connsiteY448" fmla="*/ 279082 h 310515"/>
                  <a:gd name="connsiteX449" fmla="*/ 460058 w 4351972"/>
                  <a:gd name="connsiteY449" fmla="*/ 273367 h 310515"/>
                  <a:gd name="connsiteX450" fmla="*/ 480060 w 4351972"/>
                  <a:gd name="connsiteY450" fmla="*/ 242887 h 310515"/>
                  <a:gd name="connsiteX451" fmla="*/ 493395 w 4351972"/>
                  <a:gd name="connsiteY451" fmla="*/ 213360 h 310515"/>
                  <a:gd name="connsiteX452" fmla="*/ 508635 w 4351972"/>
                  <a:gd name="connsiteY452" fmla="*/ 213360 h 310515"/>
                  <a:gd name="connsiteX453" fmla="*/ 508635 w 4351972"/>
                  <a:gd name="connsiteY453" fmla="*/ 216217 h 310515"/>
                  <a:gd name="connsiteX454" fmla="*/ 502920 w 4351972"/>
                  <a:gd name="connsiteY454" fmla="*/ 302895 h 310515"/>
                  <a:gd name="connsiteX455" fmla="*/ 258128 w 4351972"/>
                  <a:gd name="connsiteY455" fmla="*/ 302895 h 310515"/>
                  <a:gd name="connsiteX456" fmla="*/ 258128 w 4351972"/>
                  <a:gd name="connsiteY456" fmla="*/ 287655 h 310515"/>
                  <a:gd name="connsiteX457" fmla="*/ 274320 w 4351972"/>
                  <a:gd name="connsiteY457" fmla="*/ 285750 h 310515"/>
                  <a:gd name="connsiteX458" fmla="*/ 287655 w 4351972"/>
                  <a:gd name="connsiteY458" fmla="*/ 282892 h 310515"/>
                  <a:gd name="connsiteX459" fmla="*/ 297180 w 4351972"/>
                  <a:gd name="connsiteY459" fmla="*/ 274320 h 310515"/>
                  <a:gd name="connsiteX460" fmla="*/ 300038 w 4351972"/>
                  <a:gd name="connsiteY460" fmla="*/ 261937 h 310515"/>
                  <a:gd name="connsiteX461" fmla="*/ 300038 w 4351972"/>
                  <a:gd name="connsiteY461" fmla="*/ 49530 h 310515"/>
                  <a:gd name="connsiteX462" fmla="*/ 298133 w 4351972"/>
                  <a:gd name="connsiteY462" fmla="*/ 37147 h 310515"/>
                  <a:gd name="connsiteX463" fmla="*/ 288608 w 4351972"/>
                  <a:gd name="connsiteY463" fmla="*/ 28575 h 310515"/>
                  <a:gd name="connsiteX464" fmla="*/ 273368 w 4351972"/>
                  <a:gd name="connsiteY464" fmla="*/ 23812 h 310515"/>
                  <a:gd name="connsiteX465" fmla="*/ 258128 w 4351972"/>
                  <a:gd name="connsiteY465" fmla="*/ 20955 h 310515"/>
                  <a:gd name="connsiteX466" fmla="*/ 3640456 w 4351972"/>
                  <a:gd name="connsiteY466" fmla="*/ 4763 h 310515"/>
                  <a:gd name="connsiteX467" fmla="*/ 3773806 w 4351972"/>
                  <a:gd name="connsiteY467" fmla="*/ 4763 h 310515"/>
                  <a:gd name="connsiteX468" fmla="*/ 3773806 w 4351972"/>
                  <a:gd name="connsiteY468" fmla="*/ 20003 h 310515"/>
                  <a:gd name="connsiteX469" fmla="*/ 3758565 w 4351972"/>
                  <a:gd name="connsiteY469" fmla="*/ 21908 h 310515"/>
                  <a:gd name="connsiteX470" fmla="*/ 3743325 w 4351972"/>
                  <a:gd name="connsiteY470" fmla="*/ 25718 h 310515"/>
                  <a:gd name="connsiteX471" fmla="*/ 3732848 w 4351972"/>
                  <a:gd name="connsiteY471" fmla="*/ 33338 h 310515"/>
                  <a:gd name="connsiteX472" fmla="*/ 3729990 w 4351972"/>
                  <a:gd name="connsiteY472" fmla="*/ 45720 h 310515"/>
                  <a:gd name="connsiteX473" fmla="*/ 3729990 w 4351972"/>
                  <a:gd name="connsiteY473" fmla="*/ 259080 h 310515"/>
                  <a:gd name="connsiteX474" fmla="*/ 3732848 w 4351972"/>
                  <a:gd name="connsiteY474" fmla="*/ 271463 h 310515"/>
                  <a:gd name="connsiteX475" fmla="*/ 3743325 w 4351972"/>
                  <a:gd name="connsiteY475" fmla="*/ 280035 h 310515"/>
                  <a:gd name="connsiteX476" fmla="*/ 3757613 w 4351972"/>
                  <a:gd name="connsiteY476" fmla="*/ 283845 h 310515"/>
                  <a:gd name="connsiteX477" fmla="*/ 3774758 w 4351972"/>
                  <a:gd name="connsiteY477" fmla="*/ 285750 h 310515"/>
                  <a:gd name="connsiteX478" fmla="*/ 3774758 w 4351972"/>
                  <a:gd name="connsiteY478" fmla="*/ 302895 h 310515"/>
                  <a:gd name="connsiteX479" fmla="*/ 3772853 w 4351972"/>
                  <a:gd name="connsiteY479" fmla="*/ 302895 h 310515"/>
                  <a:gd name="connsiteX480" fmla="*/ 3639503 w 4351972"/>
                  <a:gd name="connsiteY480" fmla="*/ 302895 h 310515"/>
                  <a:gd name="connsiteX481" fmla="*/ 3639503 w 4351972"/>
                  <a:gd name="connsiteY481" fmla="*/ 287655 h 310515"/>
                  <a:gd name="connsiteX482" fmla="*/ 3655695 w 4351972"/>
                  <a:gd name="connsiteY482" fmla="*/ 286703 h 310515"/>
                  <a:gd name="connsiteX483" fmla="*/ 3670936 w 4351972"/>
                  <a:gd name="connsiteY483" fmla="*/ 283845 h 310515"/>
                  <a:gd name="connsiteX484" fmla="*/ 3681413 w 4351972"/>
                  <a:gd name="connsiteY484" fmla="*/ 276225 h 310515"/>
                  <a:gd name="connsiteX485" fmla="*/ 3684270 w 4351972"/>
                  <a:gd name="connsiteY485" fmla="*/ 262890 h 310515"/>
                  <a:gd name="connsiteX486" fmla="*/ 3684270 w 4351972"/>
                  <a:gd name="connsiteY486" fmla="*/ 48578 h 310515"/>
                  <a:gd name="connsiteX487" fmla="*/ 3682365 w 4351972"/>
                  <a:gd name="connsiteY487" fmla="*/ 36195 h 310515"/>
                  <a:gd name="connsiteX488" fmla="*/ 3671888 w 4351972"/>
                  <a:gd name="connsiteY488" fmla="*/ 27623 h 310515"/>
                  <a:gd name="connsiteX489" fmla="*/ 3655695 w 4351972"/>
                  <a:gd name="connsiteY489" fmla="*/ 22860 h 310515"/>
                  <a:gd name="connsiteX490" fmla="*/ 3640456 w 4351972"/>
                  <a:gd name="connsiteY490" fmla="*/ 20003 h 310515"/>
                  <a:gd name="connsiteX491" fmla="*/ 2371725 w 4351972"/>
                  <a:gd name="connsiteY491" fmla="*/ 4763 h 310515"/>
                  <a:gd name="connsiteX492" fmla="*/ 2505075 w 4351972"/>
                  <a:gd name="connsiteY492" fmla="*/ 4763 h 310515"/>
                  <a:gd name="connsiteX493" fmla="*/ 2505075 w 4351972"/>
                  <a:gd name="connsiteY493" fmla="*/ 20003 h 310515"/>
                  <a:gd name="connsiteX494" fmla="*/ 2489835 w 4351972"/>
                  <a:gd name="connsiteY494" fmla="*/ 21908 h 310515"/>
                  <a:gd name="connsiteX495" fmla="*/ 2474595 w 4351972"/>
                  <a:gd name="connsiteY495" fmla="*/ 25718 h 310515"/>
                  <a:gd name="connsiteX496" fmla="*/ 2464117 w 4351972"/>
                  <a:gd name="connsiteY496" fmla="*/ 33338 h 310515"/>
                  <a:gd name="connsiteX497" fmla="*/ 2461260 w 4351972"/>
                  <a:gd name="connsiteY497" fmla="*/ 45720 h 310515"/>
                  <a:gd name="connsiteX498" fmla="*/ 2461260 w 4351972"/>
                  <a:gd name="connsiteY498" fmla="*/ 259080 h 310515"/>
                  <a:gd name="connsiteX499" fmla="*/ 2464117 w 4351972"/>
                  <a:gd name="connsiteY499" fmla="*/ 271463 h 310515"/>
                  <a:gd name="connsiteX500" fmla="*/ 2474595 w 4351972"/>
                  <a:gd name="connsiteY500" fmla="*/ 280035 h 310515"/>
                  <a:gd name="connsiteX501" fmla="*/ 2488882 w 4351972"/>
                  <a:gd name="connsiteY501" fmla="*/ 283845 h 310515"/>
                  <a:gd name="connsiteX502" fmla="*/ 2506027 w 4351972"/>
                  <a:gd name="connsiteY502" fmla="*/ 285750 h 310515"/>
                  <a:gd name="connsiteX503" fmla="*/ 2506027 w 4351972"/>
                  <a:gd name="connsiteY503" fmla="*/ 302895 h 310515"/>
                  <a:gd name="connsiteX504" fmla="*/ 2503170 w 4351972"/>
                  <a:gd name="connsiteY504" fmla="*/ 302895 h 310515"/>
                  <a:gd name="connsiteX505" fmla="*/ 2369820 w 4351972"/>
                  <a:gd name="connsiteY505" fmla="*/ 302895 h 310515"/>
                  <a:gd name="connsiteX506" fmla="*/ 2369820 w 4351972"/>
                  <a:gd name="connsiteY506" fmla="*/ 287655 h 310515"/>
                  <a:gd name="connsiteX507" fmla="*/ 2386012 w 4351972"/>
                  <a:gd name="connsiteY507" fmla="*/ 286703 h 310515"/>
                  <a:gd name="connsiteX508" fmla="*/ 2401252 w 4351972"/>
                  <a:gd name="connsiteY508" fmla="*/ 283845 h 310515"/>
                  <a:gd name="connsiteX509" fmla="*/ 2411730 w 4351972"/>
                  <a:gd name="connsiteY509" fmla="*/ 276225 h 310515"/>
                  <a:gd name="connsiteX510" fmla="*/ 2414587 w 4351972"/>
                  <a:gd name="connsiteY510" fmla="*/ 262890 h 310515"/>
                  <a:gd name="connsiteX511" fmla="*/ 2414587 w 4351972"/>
                  <a:gd name="connsiteY511" fmla="*/ 48578 h 310515"/>
                  <a:gd name="connsiteX512" fmla="*/ 2412682 w 4351972"/>
                  <a:gd name="connsiteY512" fmla="*/ 36195 h 310515"/>
                  <a:gd name="connsiteX513" fmla="*/ 2402205 w 4351972"/>
                  <a:gd name="connsiteY513" fmla="*/ 27623 h 310515"/>
                  <a:gd name="connsiteX514" fmla="*/ 2386965 w 4351972"/>
                  <a:gd name="connsiteY514" fmla="*/ 22860 h 310515"/>
                  <a:gd name="connsiteX515" fmla="*/ 2371725 w 4351972"/>
                  <a:gd name="connsiteY515" fmla="*/ 20003 h 310515"/>
                  <a:gd name="connsiteX516" fmla="*/ 827723 w 4351972"/>
                  <a:gd name="connsiteY516" fmla="*/ 4763 h 310515"/>
                  <a:gd name="connsiteX517" fmla="*/ 961073 w 4351972"/>
                  <a:gd name="connsiteY517" fmla="*/ 4763 h 310515"/>
                  <a:gd name="connsiteX518" fmla="*/ 961073 w 4351972"/>
                  <a:gd name="connsiteY518" fmla="*/ 20003 h 310515"/>
                  <a:gd name="connsiteX519" fmla="*/ 945833 w 4351972"/>
                  <a:gd name="connsiteY519" fmla="*/ 21908 h 310515"/>
                  <a:gd name="connsiteX520" fmla="*/ 930593 w 4351972"/>
                  <a:gd name="connsiteY520" fmla="*/ 25718 h 310515"/>
                  <a:gd name="connsiteX521" fmla="*/ 920115 w 4351972"/>
                  <a:gd name="connsiteY521" fmla="*/ 33338 h 310515"/>
                  <a:gd name="connsiteX522" fmla="*/ 917258 w 4351972"/>
                  <a:gd name="connsiteY522" fmla="*/ 45720 h 310515"/>
                  <a:gd name="connsiteX523" fmla="*/ 917258 w 4351972"/>
                  <a:gd name="connsiteY523" fmla="*/ 259080 h 310515"/>
                  <a:gd name="connsiteX524" fmla="*/ 920115 w 4351972"/>
                  <a:gd name="connsiteY524" fmla="*/ 271463 h 310515"/>
                  <a:gd name="connsiteX525" fmla="*/ 930593 w 4351972"/>
                  <a:gd name="connsiteY525" fmla="*/ 280035 h 310515"/>
                  <a:gd name="connsiteX526" fmla="*/ 944880 w 4351972"/>
                  <a:gd name="connsiteY526" fmla="*/ 283845 h 310515"/>
                  <a:gd name="connsiteX527" fmla="*/ 962025 w 4351972"/>
                  <a:gd name="connsiteY527" fmla="*/ 285750 h 310515"/>
                  <a:gd name="connsiteX528" fmla="*/ 962025 w 4351972"/>
                  <a:gd name="connsiteY528" fmla="*/ 302895 h 310515"/>
                  <a:gd name="connsiteX529" fmla="*/ 961073 w 4351972"/>
                  <a:gd name="connsiteY529" fmla="*/ 302895 h 310515"/>
                  <a:gd name="connsiteX530" fmla="*/ 827723 w 4351972"/>
                  <a:gd name="connsiteY530" fmla="*/ 302895 h 310515"/>
                  <a:gd name="connsiteX531" fmla="*/ 827723 w 4351972"/>
                  <a:gd name="connsiteY531" fmla="*/ 287655 h 310515"/>
                  <a:gd name="connsiteX532" fmla="*/ 843915 w 4351972"/>
                  <a:gd name="connsiteY532" fmla="*/ 286703 h 310515"/>
                  <a:gd name="connsiteX533" fmla="*/ 859155 w 4351972"/>
                  <a:gd name="connsiteY533" fmla="*/ 283845 h 310515"/>
                  <a:gd name="connsiteX534" fmla="*/ 868680 w 4351972"/>
                  <a:gd name="connsiteY534" fmla="*/ 276225 h 310515"/>
                  <a:gd name="connsiteX535" fmla="*/ 871538 w 4351972"/>
                  <a:gd name="connsiteY535" fmla="*/ 262890 h 310515"/>
                  <a:gd name="connsiteX536" fmla="*/ 871538 w 4351972"/>
                  <a:gd name="connsiteY536" fmla="*/ 48578 h 310515"/>
                  <a:gd name="connsiteX537" fmla="*/ 869633 w 4351972"/>
                  <a:gd name="connsiteY537" fmla="*/ 36195 h 310515"/>
                  <a:gd name="connsiteX538" fmla="*/ 859155 w 4351972"/>
                  <a:gd name="connsiteY538" fmla="*/ 27623 h 310515"/>
                  <a:gd name="connsiteX539" fmla="*/ 842963 w 4351972"/>
                  <a:gd name="connsiteY539" fmla="*/ 22860 h 310515"/>
                  <a:gd name="connsiteX540" fmla="*/ 827723 w 4351972"/>
                  <a:gd name="connsiteY540" fmla="*/ 20003 h 310515"/>
                  <a:gd name="connsiteX541" fmla="*/ 3500437 w 4351972"/>
                  <a:gd name="connsiteY541" fmla="*/ 1905 h 310515"/>
                  <a:gd name="connsiteX542" fmla="*/ 3536632 w 4351972"/>
                  <a:gd name="connsiteY542" fmla="*/ 8572 h 310515"/>
                  <a:gd name="connsiteX543" fmla="*/ 3566160 w 4351972"/>
                  <a:gd name="connsiteY543" fmla="*/ 22860 h 310515"/>
                  <a:gd name="connsiteX544" fmla="*/ 3574732 w 4351972"/>
                  <a:gd name="connsiteY544" fmla="*/ 8572 h 310515"/>
                  <a:gd name="connsiteX545" fmla="*/ 3590925 w 4351972"/>
                  <a:gd name="connsiteY545" fmla="*/ 8572 h 310515"/>
                  <a:gd name="connsiteX546" fmla="*/ 3592830 w 4351972"/>
                  <a:gd name="connsiteY546" fmla="*/ 106680 h 310515"/>
                  <a:gd name="connsiteX547" fmla="*/ 3575685 w 4351972"/>
                  <a:gd name="connsiteY547" fmla="*/ 106680 h 310515"/>
                  <a:gd name="connsiteX548" fmla="*/ 3565207 w 4351972"/>
                  <a:gd name="connsiteY548" fmla="*/ 74295 h 310515"/>
                  <a:gd name="connsiteX549" fmla="*/ 3549968 w 4351972"/>
                  <a:gd name="connsiteY549" fmla="*/ 46672 h 310515"/>
                  <a:gd name="connsiteX550" fmla="*/ 3528060 w 4351972"/>
                  <a:gd name="connsiteY550" fmla="*/ 27622 h 310515"/>
                  <a:gd name="connsiteX551" fmla="*/ 3496627 w 4351972"/>
                  <a:gd name="connsiteY551" fmla="*/ 20002 h 310515"/>
                  <a:gd name="connsiteX552" fmla="*/ 3463290 w 4351972"/>
                  <a:gd name="connsiteY552" fmla="*/ 32385 h 310515"/>
                  <a:gd name="connsiteX553" fmla="*/ 3449002 w 4351972"/>
                  <a:gd name="connsiteY553" fmla="*/ 63817 h 310515"/>
                  <a:gd name="connsiteX554" fmla="*/ 3457575 w 4351972"/>
                  <a:gd name="connsiteY554" fmla="*/ 95250 h 310515"/>
                  <a:gd name="connsiteX555" fmla="*/ 3483293 w 4351972"/>
                  <a:gd name="connsiteY555" fmla="*/ 116205 h 310515"/>
                  <a:gd name="connsiteX556" fmla="*/ 3512820 w 4351972"/>
                  <a:gd name="connsiteY556" fmla="*/ 128587 h 310515"/>
                  <a:gd name="connsiteX557" fmla="*/ 3541395 w 4351972"/>
                  <a:gd name="connsiteY557" fmla="*/ 140017 h 310515"/>
                  <a:gd name="connsiteX558" fmla="*/ 3565207 w 4351972"/>
                  <a:gd name="connsiteY558" fmla="*/ 152400 h 310515"/>
                  <a:gd name="connsiteX559" fmla="*/ 3588068 w 4351972"/>
                  <a:gd name="connsiteY559" fmla="*/ 167640 h 310515"/>
                  <a:gd name="connsiteX560" fmla="*/ 3602355 w 4351972"/>
                  <a:gd name="connsiteY560" fmla="*/ 190500 h 310515"/>
                  <a:gd name="connsiteX561" fmla="*/ 3607118 w 4351972"/>
                  <a:gd name="connsiteY561" fmla="*/ 219075 h 310515"/>
                  <a:gd name="connsiteX562" fmla="*/ 3578543 w 4351972"/>
                  <a:gd name="connsiteY562" fmla="*/ 283845 h 310515"/>
                  <a:gd name="connsiteX563" fmla="*/ 3507105 w 4351972"/>
                  <a:gd name="connsiteY563" fmla="*/ 309562 h 310515"/>
                  <a:gd name="connsiteX564" fmla="*/ 3468052 w 4351972"/>
                  <a:gd name="connsiteY564" fmla="*/ 302895 h 310515"/>
                  <a:gd name="connsiteX565" fmla="*/ 3433762 w 4351972"/>
                  <a:gd name="connsiteY565" fmla="*/ 287655 h 310515"/>
                  <a:gd name="connsiteX566" fmla="*/ 3425190 w 4351972"/>
                  <a:gd name="connsiteY566" fmla="*/ 302895 h 310515"/>
                  <a:gd name="connsiteX567" fmla="*/ 3408998 w 4351972"/>
                  <a:gd name="connsiteY567" fmla="*/ 302895 h 310515"/>
                  <a:gd name="connsiteX568" fmla="*/ 3406140 w 4351972"/>
                  <a:gd name="connsiteY568" fmla="*/ 201930 h 310515"/>
                  <a:gd name="connsiteX569" fmla="*/ 3422332 w 4351972"/>
                  <a:gd name="connsiteY569" fmla="*/ 201930 h 310515"/>
                  <a:gd name="connsiteX570" fmla="*/ 3434715 w 4351972"/>
                  <a:gd name="connsiteY570" fmla="*/ 236220 h 310515"/>
                  <a:gd name="connsiteX571" fmla="*/ 3452812 w 4351972"/>
                  <a:gd name="connsiteY571" fmla="*/ 264795 h 310515"/>
                  <a:gd name="connsiteX572" fmla="*/ 3478530 w 4351972"/>
                  <a:gd name="connsiteY572" fmla="*/ 284797 h 310515"/>
                  <a:gd name="connsiteX573" fmla="*/ 3511868 w 4351972"/>
                  <a:gd name="connsiteY573" fmla="*/ 292417 h 310515"/>
                  <a:gd name="connsiteX574" fmla="*/ 3536632 w 4351972"/>
                  <a:gd name="connsiteY574" fmla="*/ 288607 h 310515"/>
                  <a:gd name="connsiteX575" fmla="*/ 3553777 w 4351972"/>
                  <a:gd name="connsiteY575" fmla="*/ 278130 h 310515"/>
                  <a:gd name="connsiteX576" fmla="*/ 3563302 w 4351972"/>
                  <a:gd name="connsiteY576" fmla="*/ 261937 h 310515"/>
                  <a:gd name="connsiteX577" fmla="*/ 3566160 w 4351972"/>
                  <a:gd name="connsiteY577" fmla="*/ 240982 h 310515"/>
                  <a:gd name="connsiteX578" fmla="*/ 3556635 w 4351972"/>
                  <a:gd name="connsiteY578" fmla="*/ 207645 h 310515"/>
                  <a:gd name="connsiteX579" fmla="*/ 3527107 w 4351972"/>
                  <a:gd name="connsiteY579" fmla="*/ 184785 h 310515"/>
                  <a:gd name="connsiteX580" fmla="*/ 3495675 w 4351972"/>
                  <a:gd name="connsiteY580" fmla="*/ 172402 h 310515"/>
                  <a:gd name="connsiteX581" fmla="*/ 3465195 w 4351972"/>
                  <a:gd name="connsiteY581" fmla="*/ 160020 h 310515"/>
                  <a:gd name="connsiteX582" fmla="*/ 3426143 w 4351972"/>
                  <a:gd name="connsiteY582" fmla="*/ 130492 h 310515"/>
                  <a:gd name="connsiteX583" fmla="*/ 3411855 w 4351972"/>
                  <a:gd name="connsiteY583" fmla="*/ 82867 h 310515"/>
                  <a:gd name="connsiteX584" fmla="*/ 3418523 w 4351972"/>
                  <a:gd name="connsiteY584" fmla="*/ 51435 h 310515"/>
                  <a:gd name="connsiteX585" fmla="*/ 3437573 w 4351972"/>
                  <a:gd name="connsiteY585" fmla="*/ 25717 h 310515"/>
                  <a:gd name="connsiteX586" fmla="*/ 3466148 w 4351972"/>
                  <a:gd name="connsiteY586" fmla="*/ 8572 h 310515"/>
                  <a:gd name="connsiteX587" fmla="*/ 3500437 w 4351972"/>
                  <a:gd name="connsiteY587" fmla="*/ 1905 h 310515"/>
                  <a:gd name="connsiteX588" fmla="*/ 1459230 w 4351972"/>
                  <a:gd name="connsiteY588" fmla="*/ 0 h 310515"/>
                  <a:gd name="connsiteX589" fmla="*/ 1503045 w 4351972"/>
                  <a:gd name="connsiteY589" fmla="*/ 6667 h 310515"/>
                  <a:gd name="connsiteX590" fmla="*/ 1535430 w 4351972"/>
                  <a:gd name="connsiteY590" fmla="*/ 20955 h 310515"/>
                  <a:gd name="connsiteX591" fmla="*/ 1544003 w 4351972"/>
                  <a:gd name="connsiteY591" fmla="*/ 6667 h 310515"/>
                  <a:gd name="connsiteX592" fmla="*/ 1560195 w 4351972"/>
                  <a:gd name="connsiteY592" fmla="*/ 6667 h 310515"/>
                  <a:gd name="connsiteX593" fmla="*/ 1562100 w 4351972"/>
                  <a:gd name="connsiteY593" fmla="*/ 109537 h 310515"/>
                  <a:gd name="connsiteX594" fmla="*/ 1544955 w 4351972"/>
                  <a:gd name="connsiteY594" fmla="*/ 109537 h 310515"/>
                  <a:gd name="connsiteX595" fmla="*/ 1534478 w 4351972"/>
                  <a:gd name="connsiteY595" fmla="*/ 76200 h 310515"/>
                  <a:gd name="connsiteX596" fmla="*/ 1518285 w 4351972"/>
                  <a:gd name="connsiteY596" fmla="*/ 46672 h 310515"/>
                  <a:gd name="connsiteX597" fmla="*/ 1493520 w 4351972"/>
                  <a:gd name="connsiteY597" fmla="*/ 25717 h 310515"/>
                  <a:gd name="connsiteX598" fmla="*/ 1458278 w 4351972"/>
                  <a:gd name="connsiteY598" fmla="*/ 18097 h 310515"/>
                  <a:gd name="connsiteX599" fmla="*/ 1418273 w 4351972"/>
                  <a:gd name="connsiteY599" fmla="*/ 27622 h 310515"/>
                  <a:gd name="connsiteX600" fmla="*/ 1387793 w 4351972"/>
                  <a:gd name="connsiteY600" fmla="*/ 54292 h 310515"/>
                  <a:gd name="connsiteX601" fmla="*/ 1368743 w 4351972"/>
                  <a:gd name="connsiteY601" fmla="*/ 97155 h 310515"/>
                  <a:gd name="connsiteX602" fmla="*/ 1362075 w 4351972"/>
                  <a:gd name="connsiteY602" fmla="*/ 155257 h 310515"/>
                  <a:gd name="connsiteX603" fmla="*/ 1368743 w 4351972"/>
                  <a:gd name="connsiteY603" fmla="*/ 208597 h 310515"/>
                  <a:gd name="connsiteX604" fmla="*/ 1388745 w 4351972"/>
                  <a:gd name="connsiteY604" fmla="*/ 251460 h 310515"/>
                  <a:gd name="connsiteX605" fmla="*/ 1421130 w 4351972"/>
                  <a:gd name="connsiteY605" fmla="*/ 280987 h 310515"/>
                  <a:gd name="connsiteX606" fmla="*/ 1464945 w 4351972"/>
                  <a:gd name="connsiteY606" fmla="*/ 291465 h 310515"/>
                  <a:gd name="connsiteX607" fmla="*/ 1498283 w 4351972"/>
                  <a:gd name="connsiteY607" fmla="*/ 285750 h 310515"/>
                  <a:gd name="connsiteX608" fmla="*/ 1519238 w 4351972"/>
                  <a:gd name="connsiteY608" fmla="*/ 274320 h 310515"/>
                  <a:gd name="connsiteX609" fmla="*/ 1521143 w 4351972"/>
                  <a:gd name="connsiteY609" fmla="*/ 252412 h 310515"/>
                  <a:gd name="connsiteX610" fmla="*/ 1521143 w 4351972"/>
                  <a:gd name="connsiteY610" fmla="*/ 233362 h 310515"/>
                  <a:gd name="connsiteX611" fmla="*/ 1521143 w 4351972"/>
                  <a:gd name="connsiteY611" fmla="*/ 217170 h 310515"/>
                  <a:gd name="connsiteX612" fmla="*/ 1518285 w 4351972"/>
                  <a:gd name="connsiteY612" fmla="*/ 201930 h 310515"/>
                  <a:gd name="connsiteX613" fmla="*/ 1508760 w 4351972"/>
                  <a:gd name="connsiteY613" fmla="*/ 192405 h 310515"/>
                  <a:gd name="connsiteX614" fmla="*/ 1489710 w 4351972"/>
                  <a:gd name="connsiteY614" fmla="*/ 187642 h 310515"/>
                  <a:gd name="connsiteX615" fmla="*/ 1471613 w 4351972"/>
                  <a:gd name="connsiteY615" fmla="*/ 185737 h 310515"/>
                  <a:gd name="connsiteX616" fmla="*/ 1471613 w 4351972"/>
                  <a:gd name="connsiteY616" fmla="*/ 170497 h 310515"/>
                  <a:gd name="connsiteX617" fmla="*/ 1601153 w 4351972"/>
                  <a:gd name="connsiteY617" fmla="*/ 170497 h 310515"/>
                  <a:gd name="connsiteX618" fmla="*/ 1601153 w 4351972"/>
                  <a:gd name="connsiteY618" fmla="*/ 184785 h 310515"/>
                  <a:gd name="connsiteX619" fmla="*/ 1587818 w 4351972"/>
                  <a:gd name="connsiteY619" fmla="*/ 186690 h 310515"/>
                  <a:gd name="connsiteX620" fmla="*/ 1574483 w 4351972"/>
                  <a:gd name="connsiteY620" fmla="*/ 190500 h 310515"/>
                  <a:gd name="connsiteX621" fmla="*/ 1565910 w 4351972"/>
                  <a:gd name="connsiteY621" fmla="*/ 199072 h 310515"/>
                  <a:gd name="connsiteX622" fmla="*/ 1563053 w 4351972"/>
                  <a:gd name="connsiteY622" fmla="*/ 212407 h 310515"/>
                  <a:gd name="connsiteX623" fmla="*/ 1563053 w 4351972"/>
                  <a:gd name="connsiteY623" fmla="*/ 235267 h 310515"/>
                  <a:gd name="connsiteX624" fmla="*/ 1563053 w 4351972"/>
                  <a:gd name="connsiteY624" fmla="*/ 268605 h 310515"/>
                  <a:gd name="connsiteX625" fmla="*/ 1564005 w 4351972"/>
                  <a:gd name="connsiteY625" fmla="*/ 282892 h 310515"/>
                  <a:gd name="connsiteX626" fmla="*/ 1508760 w 4351972"/>
                  <a:gd name="connsiteY626" fmla="*/ 301942 h 310515"/>
                  <a:gd name="connsiteX627" fmla="*/ 1454468 w 4351972"/>
                  <a:gd name="connsiteY627" fmla="*/ 308610 h 310515"/>
                  <a:gd name="connsiteX628" fmla="*/ 1400175 w 4351972"/>
                  <a:gd name="connsiteY628" fmla="*/ 298132 h 310515"/>
                  <a:gd name="connsiteX629" fmla="*/ 1354455 w 4351972"/>
                  <a:gd name="connsiteY629" fmla="*/ 267652 h 310515"/>
                  <a:gd name="connsiteX630" fmla="*/ 1323023 w 4351972"/>
                  <a:gd name="connsiteY630" fmla="*/ 220027 h 310515"/>
                  <a:gd name="connsiteX631" fmla="*/ 1311593 w 4351972"/>
                  <a:gd name="connsiteY631" fmla="*/ 157162 h 310515"/>
                  <a:gd name="connsiteX632" fmla="*/ 1323023 w 4351972"/>
                  <a:gd name="connsiteY632" fmla="*/ 94297 h 310515"/>
                  <a:gd name="connsiteX633" fmla="*/ 1354455 w 4351972"/>
                  <a:gd name="connsiteY633" fmla="*/ 43815 h 310515"/>
                  <a:gd name="connsiteX634" fmla="*/ 1401128 w 4351972"/>
                  <a:gd name="connsiteY634" fmla="*/ 11430 h 310515"/>
                  <a:gd name="connsiteX635" fmla="*/ 1459230 w 4351972"/>
                  <a:gd name="connsiteY635"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Lst>
                <a:rect l="l" t="t" r="r" b="b"/>
                <a:pathLst>
                  <a:path w="4351972" h="310515">
                    <a:moveTo>
                      <a:pt x="3189922" y="24765"/>
                    </a:moveTo>
                    <a:lnTo>
                      <a:pt x="3189922" y="151448"/>
                    </a:lnTo>
                    <a:lnTo>
                      <a:pt x="3217545" y="151448"/>
                    </a:lnTo>
                    <a:cubicBezTo>
                      <a:pt x="3236595" y="151448"/>
                      <a:pt x="3252787" y="145733"/>
                      <a:pt x="3266122" y="133350"/>
                    </a:cubicBezTo>
                    <a:cubicBezTo>
                      <a:pt x="3277552" y="120968"/>
                      <a:pt x="3284220" y="103823"/>
                      <a:pt x="3284220" y="82868"/>
                    </a:cubicBezTo>
                    <a:cubicBezTo>
                      <a:pt x="3284220" y="64770"/>
                      <a:pt x="3279457" y="50483"/>
                      <a:pt x="3268980" y="40005"/>
                    </a:cubicBezTo>
                    <a:cubicBezTo>
                      <a:pt x="3258502" y="29528"/>
                      <a:pt x="3244214" y="24765"/>
                      <a:pt x="3225164" y="24765"/>
                    </a:cubicBezTo>
                    <a:close/>
                    <a:moveTo>
                      <a:pt x="83820" y="24765"/>
                    </a:moveTo>
                    <a:lnTo>
                      <a:pt x="83820" y="155258"/>
                    </a:lnTo>
                    <a:lnTo>
                      <a:pt x="104775" y="155258"/>
                    </a:lnTo>
                    <a:cubicBezTo>
                      <a:pt x="120015" y="155258"/>
                      <a:pt x="131445" y="153353"/>
                      <a:pt x="140970" y="148590"/>
                    </a:cubicBezTo>
                    <a:cubicBezTo>
                      <a:pt x="151447" y="143828"/>
                      <a:pt x="158115" y="138113"/>
                      <a:pt x="162877" y="130493"/>
                    </a:cubicBezTo>
                    <a:cubicBezTo>
                      <a:pt x="167640" y="123825"/>
                      <a:pt x="170497" y="117158"/>
                      <a:pt x="172402" y="109538"/>
                    </a:cubicBezTo>
                    <a:cubicBezTo>
                      <a:pt x="174307" y="102870"/>
                      <a:pt x="174307" y="96203"/>
                      <a:pt x="174307" y="90488"/>
                    </a:cubicBezTo>
                    <a:cubicBezTo>
                      <a:pt x="174307" y="82868"/>
                      <a:pt x="173355" y="74295"/>
                      <a:pt x="171450" y="66675"/>
                    </a:cubicBezTo>
                    <a:cubicBezTo>
                      <a:pt x="169545" y="58103"/>
                      <a:pt x="166687" y="51435"/>
                      <a:pt x="161925" y="45720"/>
                    </a:cubicBezTo>
                    <a:cubicBezTo>
                      <a:pt x="157162" y="39053"/>
                      <a:pt x="150495" y="34290"/>
                      <a:pt x="142875" y="30480"/>
                    </a:cubicBezTo>
                    <a:cubicBezTo>
                      <a:pt x="135255" y="26670"/>
                      <a:pt x="124777" y="24765"/>
                      <a:pt x="113347" y="24765"/>
                    </a:cubicBezTo>
                    <a:close/>
                    <a:moveTo>
                      <a:pt x="4067175" y="7620"/>
                    </a:moveTo>
                    <a:lnTo>
                      <a:pt x="4192905" y="7620"/>
                    </a:lnTo>
                    <a:lnTo>
                      <a:pt x="4192905" y="22860"/>
                    </a:lnTo>
                    <a:cubicBezTo>
                      <a:pt x="4178617" y="22860"/>
                      <a:pt x="4169092" y="23812"/>
                      <a:pt x="4163377" y="25717"/>
                    </a:cubicBezTo>
                    <a:cubicBezTo>
                      <a:pt x="4157662" y="27622"/>
                      <a:pt x="4154805" y="29527"/>
                      <a:pt x="4154805" y="32385"/>
                    </a:cubicBezTo>
                    <a:cubicBezTo>
                      <a:pt x="4154805" y="33337"/>
                      <a:pt x="4154805" y="34290"/>
                      <a:pt x="4155757" y="37147"/>
                    </a:cubicBezTo>
                    <a:cubicBezTo>
                      <a:pt x="4156710" y="39052"/>
                      <a:pt x="4157662" y="41910"/>
                      <a:pt x="4159567" y="44767"/>
                    </a:cubicBezTo>
                    <a:cubicBezTo>
                      <a:pt x="4161472" y="48577"/>
                      <a:pt x="4163377" y="52387"/>
                      <a:pt x="4166235" y="57150"/>
                    </a:cubicBezTo>
                    <a:cubicBezTo>
                      <a:pt x="4169092" y="61912"/>
                      <a:pt x="4170997" y="66675"/>
                      <a:pt x="4172902" y="70485"/>
                    </a:cubicBezTo>
                    <a:cubicBezTo>
                      <a:pt x="4179570" y="82867"/>
                      <a:pt x="4186237" y="95250"/>
                      <a:pt x="4192905" y="107632"/>
                    </a:cubicBezTo>
                    <a:cubicBezTo>
                      <a:pt x="4199572" y="120015"/>
                      <a:pt x="4208145" y="136207"/>
                      <a:pt x="4219575" y="155257"/>
                    </a:cubicBezTo>
                    <a:cubicBezTo>
                      <a:pt x="4241482" y="120015"/>
                      <a:pt x="4257675" y="92392"/>
                      <a:pt x="4270057" y="73342"/>
                    </a:cubicBezTo>
                    <a:cubicBezTo>
                      <a:pt x="4281487" y="53340"/>
                      <a:pt x="4287202" y="41910"/>
                      <a:pt x="4287202" y="38100"/>
                    </a:cubicBezTo>
                    <a:cubicBezTo>
                      <a:pt x="4287202" y="35242"/>
                      <a:pt x="4286250" y="32385"/>
                      <a:pt x="4283392" y="30480"/>
                    </a:cubicBezTo>
                    <a:cubicBezTo>
                      <a:pt x="4281487" y="28575"/>
                      <a:pt x="4277677" y="26670"/>
                      <a:pt x="4273867" y="25717"/>
                    </a:cubicBezTo>
                    <a:cubicBezTo>
                      <a:pt x="4270057" y="24765"/>
                      <a:pt x="4265295" y="23812"/>
                      <a:pt x="4260532" y="23812"/>
                    </a:cubicBezTo>
                    <a:cubicBezTo>
                      <a:pt x="4255770" y="23812"/>
                      <a:pt x="4251007" y="22860"/>
                      <a:pt x="4247197" y="22860"/>
                    </a:cubicBezTo>
                    <a:lnTo>
                      <a:pt x="4247197" y="7620"/>
                    </a:lnTo>
                    <a:lnTo>
                      <a:pt x="4350067" y="7620"/>
                    </a:lnTo>
                    <a:lnTo>
                      <a:pt x="4350067" y="22860"/>
                    </a:lnTo>
                    <a:lnTo>
                      <a:pt x="4351972" y="22860"/>
                    </a:lnTo>
                    <a:cubicBezTo>
                      <a:pt x="4350067" y="22860"/>
                      <a:pt x="4346257" y="23812"/>
                      <a:pt x="4340542" y="25717"/>
                    </a:cubicBezTo>
                    <a:cubicBezTo>
                      <a:pt x="4335780" y="27622"/>
                      <a:pt x="4331970" y="29527"/>
                      <a:pt x="4329112" y="30480"/>
                    </a:cubicBezTo>
                    <a:cubicBezTo>
                      <a:pt x="4323397" y="33337"/>
                      <a:pt x="4319587" y="36195"/>
                      <a:pt x="4317682" y="38100"/>
                    </a:cubicBezTo>
                    <a:cubicBezTo>
                      <a:pt x="4315777" y="40005"/>
                      <a:pt x="4311967" y="44767"/>
                      <a:pt x="4306252" y="52387"/>
                    </a:cubicBezTo>
                    <a:cubicBezTo>
                      <a:pt x="4295775" y="67627"/>
                      <a:pt x="4285297" y="82867"/>
                      <a:pt x="4276725" y="99060"/>
                    </a:cubicBezTo>
                    <a:cubicBezTo>
                      <a:pt x="4267200" y="114300"/>
                      <a:pt x="4255770" y="134302"/>
                      <a:pt x="4242435" y="159067"/>
                    </a:cubicBezTo>
                    <a:cubicBezTo>
                      <a:pt x="4237672" y="167640"/>
                      <a:pt x="4233862" y="175260"/>
                      <a:pt x="4231957" y="180022"/>
                    </a:cubicBezTo>
                    <a:cubicBezTo>
                      <a:pt x="4230052" y="185737"/>
                      <a:pt x="4229100" y="193357"/>
                      <a:pt x="4229100" y="203835"/>
                    </a:cubicBezTo>
                    <a:lnTo>
                      <a:pt x="4229100" y="260032"/>
                    </a:lnTo>
                    <a:cubicBezTo>
                      <a:pt x="4229100" y="264795"/>
                      <a:pt x="4230052" y="269557"/>
                      <a:pt x="4231957" y="273367"/>
                    </a:cubicBezTo>
                    <a:cubicBezTo>
                      <a:pt x="4233862" y="277177"/>
                      <a:pt x="4237672" y="280035"/>
                      <a:pt x="4242435" y="281940"/>
                    </a:cubicBezTo>
                    <a:cubicBezTo>
                      <a:pt x="4245292" y="282892"/>
                      <a:pt x="4250055" y="284797"/>
                      <a:pt x="4257675" y="285750"/>
                    </a:cubicBezTo>
                    <a:cubicBezTo>
                      <a:pt x="4265295" y="287655"/>
                      <a:pt x="4271010" y="288607"/>
                      <a:pt x="4275772" y="288607"/>
                    </a:cubicBezTo>
                    <a:lnTo>
                      <a:pt x="4275772" y="303847"/>
                    </a:lnTo>
                    <a:lnTo>
                      <a:pt x="4137660" y="303847"/>
                    </a:lnTo>
                    <a:lnTo>
                      <a:pt x="4137660" y="288607"/>
                    </a:lnTo>
                    <a:cubicBezTo>
                      <a:pt x="4141470" y="288607"/>
                      <a:pt x="4147185" y="287655"/>
                      <a:pt x="4154805" y="286702"/>
                    </a:cubicBezTo>
                    <a:cubicBezTo>
                      <a:pt x="4162425" y="285750"/>
                      <a:pt x="4168140" y="284797"/>
                      <a:pt x="4170997" y="283845"/>
                    </a:cubicBezTo>
                    <a:cubicBezTo>
                      <a:pt x="4175760" y="281940"/>
                      <a:pt x="4179570" y="279082"/>
                      <a:pt x="4181475" y="275272"/>
                    </a:cubicBezTo>
                    <a:cubicBezTo>
                      <a:pt x="4183380" y="271462"/>
                      <a:pt x="4184332" y="267652"/>
                      <a:pt x="4184332" y="261937"/>
                    </a:cubicBezTo>
                    <a:lnTo>
                      <a:pt x="4184332" y="190500"/>
                    </a:lnTo>
                    <a:cubicBezTo>
                      <a:pt x="4184332" y="188595"/>
                      <a:pt x="4183380" y="183832"/>
                      <a:pt x="4180522" y="178117"/>
                    </a:cubicBezTo>
                    <a:cubicBezTo>
                      <a:pt x="4177665" y="172402"/>
                      <a:pt x="4174807" y="165735"/>
                      <a:pt x="4170997" y="158115"/>
                    </a:cubicBezTo>
                    <a:cubicBezTo>
                      <a:pt x="4162425" y="141922"/>
                      <a:pt x="4153852" y="124777"/>
                      <a:pt x="4143375" y="105727"/>
                    </a:cubicBezTo>
                    <a:cubicBezTo>
                      <a:pt x="4132897" y="86677"/>
                      <a:pt x="4124325" y="71437"/>
                      <a:pt x="4116705" y="58102"/>
                    </a:cubicBezTo>
                    <a:cubicBezTo>
                      <a:pt x="4111942" y="50482"/>
                      <a:pt x="4108132" y="43815"/>
                      <a:pt x="4104322" y="40005"/>
                    </a:cubicBezTo>
                    <a:cubicBezTo>
                      <a:pt x="4100512" y="36195"/>
                      <a:pt x="4096702" y="32385"/>
                      <a:pt x="4091940" y="29527"/>
                    </a:cubicBezTo>
                    <a:cubicBezTo>
                      <a:pt x="4089082" y="27622"/>
                      <a:pt x="4084320" y="25717"/>
                      <a:pt x="4079557" y="24765"/>
                    </a:cubicBezTo>
                    <a:cubicBezTo>
                      <a:pt x="4074795" y="23812"/>
                      <a:pt x="4070985" y="22860"/>
                      <a:pt x="4067175" y="22860"/>
                    </a:cubicBezTo>
                    <a:close/>
                    <a:moveTo>
                      <a:pt x="3791903" y="7620"/>
                    </a:moveTo>
                    <a:lnTo>
                      <a:pt x="4050031" y="7620"/>
                    </a:lnTo>
                    <a:lnTo>
                      <a:pt x="4050031" y="87630"/>
                    </a:lnTo>
                    <a:lnTo>
                      <a:pt x="4035743" y="87630"/>
                    </a:lnTo>
                    <a:cubicBezTo>
                      <a:pt x="4034790" y="82867"/>
                      <a:pt x="4031933" y="76200"/>
                      <a:pt x="4029075" y="69532"/>
                    </a:cubicBezTo>
                    <a:cubicBezTo>
                      <a:pt x="4026218" y="62865"/>
                      <a:pt x="4022408" y="56197"/>
                      <a:pt x="4017645" y="50482"/>
                    </a:cubicBezTo>
                    <a:cubicBezTo>
                      <a:pt x="4013836" y="43815"/>
                      <a:pt x="4009073" y="38100"/>
                      <a:pt x="4004311" y="33337"/>
                    </a:cubicBezTo>
                    <a:cubicBezTo>
                      <a:pt x="3999548" y="28575"/>
                      <a:pt x="3994786" y="25717"/>
                      <a:pt x="3990023" y="24765"/>
                    </a:cubicBezTo>
                    <a:cubicBezTo>
                      <a:pt x="3986213" y="23812"/>
                      <a:pt x="3980498" y="23812"/>
                      <a:pt x="3973831" y="23812"/>
                    </a:cubicBezTo>
                    <a:cubicBezTo>
                      <a:pt x="3967163" y="23812"/>
                      <a:pt x="3961448" y="23812"/>
                      <a:pt x="3955733" y="23812"/>
                    </a:cubicBezTo>
                    <a:lnTo>
                      <a:pt x="3943350" y="23812"/>
                    </a:lnTo>
                    <a:lnTo>
                      <a:pt x="3943350" y="260032"/>
                    </a:lnTo>
                    <a:cubicBezTo>
                      <a:pt x="3943350" y="264795"/>
                      <a:pt x="3944303" y="268605"/>
                      <a:pt x="3946208" y="272415"/>
                    </a:cubicBezTo>
                    <a:cubicBezTo>
                      <a:pt x="3948113" y="276225"/>
                      <a:pt x="3951923" y="279082"/>
                      <a:pt x="3956686" y="280987"/>
                    </a:cubicBezTo>
                    <a:cubicBezTo>
                      <a:pt x="3959543" y="281940"/>
                      <a:pt x="3964306" y="282892"/>
                      <a:pt x="3971925" y="284797"/>
                    </a:cubicBezTo>
                    <a:cubicBezTo>
                      <a:pt x="3979545" y="286702"/>
                      <a:pt x="3986213" y="287655"/>
                      <a:pt x="3990975" y="287655"/>
                    </a:cubicBezTo>
                    <a:lnTo>
                      <a:pt x="3990975" y="302895"/>
                    </a:lnTo>
                    <a:lnTo>
                      <a:pt x="3851911" y="302895"/>
                    </a:lnTo>
                    <a:lnTo>
                      <a:pt x="3851911" y="287655"/>
                    </a:lnTo>
                    <a:cubicBezTo>
                      <a:pt x="3855720" y="287655"/>
                      <a:pt x="3861436" y="286702"/>
                      <a:pt x="3870008" y="285750"/>
                    </a:cubicBezTo>
                    <a:cubicBezTo>
                      <a:pt x="3877628" y="284797"/>
                      <a:pt x="3883343" y="283845"/>
                      <a:pt x="3886200" y="282892"/>
                    </a:cubicBezTo>
                    <a:cubicBezTo>
                      <a:pt x="3890963" y="280987"/>
                      <a:pt x="3893820" y="278130"/>
                      <a:pt x="3896678" y="275272"/>
                    </a:cubicBezTo>
                    <a:cubicBezTo>
                      <a:pt x="3898583" y="271462"/>
                      <a:pt x="3899536" y="267652"/>
                      <a:pt x="3899536" y="261937"/>
                    </a:cubicBezTo>
                    <a:lnTo>
                      <a:pt x="3899536" y="23812"/>
                    </a:lnTo>
                    <a:lnTo>
                      <a:pt x="3887153" y="23812"/>
                    </a:lnTo>
                    <a:cubicBezTo>
                      <a:pt x="3882390" y="23812"/>
                      <a:pt x="3877628" y="23812"/>
                      <a:pt x="3870961" y="23812"/>
                    </a:cubicBezTo>
                    <a:cubicBezTo>
                      <a:pt x="3864293" y="23812"/>
                      <a:pt x="3858578" y="24765"/>
                      <a:pt x="3852863" y="24765"/>
                    </a:cubicBezTo>
                    <a:cubicBezTo>
                      <a:pt x="3848100" y="25717"/>
                      <a:pt x="3843338" y="27622"/>
                      <a:pt x="3838575" y="33337"/>
                    </a:cubicBezTo>
                    <a:cubicBezTo>
                      <a:pt x="3833813" y="38100"/>
                      <a:pt x="3829050" y="43815"/>
                      <a:pt x="3825240" y="50482"/>
                    </a:cubicBezTo>
                    <a:cubicBezTo>
                      <a:pt x="3821431" y="57150"/>
                      <a:pt x="3817620" y="63817"/>
                      <a:pt x="3813811" y="70485"/>
                    </a:cubicBezTo>
                    <a:cubicBezTo>
                      <a:pt x="3810953" y="77152"/>
                      <a:pt x="3808095" y="83820"/>
                      <a:pt x="3807143" y="87630"/>
                    </a:cubicBezTo>
                    <a:lnTo>
                      <a:pt x="3791903" y="87630"/>
                    </a:lnTo>
                    <a:close/>
                    <a:moveTo>
                      <a:pt x="3107055" y="6668"/>
                    </a:moveTo>
                    <a:lnTo>
                      <a:pt x="3243262" y="6668"/>
                    </a:lnTo>
                    <a:cubicBezTo>
                      <a:pt x="3255645" y="6668"/>
                      <a:pt x="3267075" y="7620"/>
                      <a:pt x="3278505" y="10478"/>
                    </a:cubicBezTo>
                    <a:cubicBezTo>
                      <a:pt x="3289935" y="13335"/>
                      <a:pt x="3299460" y="17145"/>
                      <a:pt x="3308032" y="22860"/>
                    </a:cubicBezTo>
                    <a:cubicBezTo>
                      <a:pt x="3316605" y="28575"/>
                      <a:pt x="3323272" y="35243"/>
                      <a:pt x="3328987" y="44768"/>
                    </a:cubicBezTo>
                    <a:cubicBezTo>
                      <a:pt x="3333750" y="53340"/>
                      <a:pt x="3336607" y="64770"/>
                      <a:pt x="3336607" y="77153"/>
                    </a:cubicBezTo>
                    <a:cubicBezTo>
                      <a:pt x="3336607" y="88583"/>
                      <a:pt x="3334702" y="98108"/>
                      <a:pt x="3330892" y="107633"/>
                    </a:cubicBezTo>
                    <a:cubicBezTo>
                      <a:pt x="3327082" y="116205"/>
                      <a:pt x="3322320" y="123825"/>
                      <a:pt x="3315652" y="130493"/>
                    </a:cubicBezTo>
                    <a:cubicBezTo>
                      <a:pt x="3308985" y="136208"/>
                      <a:pt x="3302317" y="141923"/>
                      <a:pt x="3292792" y="145733"/>
                    </a:cubicBezTo>
                    <a:cubicBezTo>
                      <a:pt x="3284220" y="150495"/>
                      <a:pt x="3274695" y="153353"/>
                      <a:pt x="3263264" y="157163"/>
                    </a:cubicBezTo>
                    <a:cubicBezTo>
                      <a:pt x="3277552" y="176213"/>
                      <a:pt x="3289935" y="192405"/>
                      <a:pt x="3299460" y="205740"/>
                    </a:cubicBezTo>
                    <a:cubicBezTo>
                      <a:pt x="3308985" y="219075"/>
                      <a:pt x="3321367" y="235268"/>
                      <a:pt x="3334702" y="253365"/>
                    </a:cubicBezTo>
                    <a:cubicBezTo>
                      <a:pt x="3340417" y="261938"/>
                      <a:pt x="3346132" y="267653"/>
                      <a:pt x="3350895" y="271463"/>
                    </a:cubicBezTo>
                    <a:cubicBezTo>
                      <a:pt x="3355657" y="275273"/>
                      <a:pt x="3360420" y="278130"/>
                      <a:pt x="3365182" y="280988"/>
                    </a:cubicBezTo>
                    <a:cubicBezTo>
                      <a:pt x="3368992" y="282893"/>
                      <a:pt x="3373755" y="283845"/>
                      <a:pt x="3378517" y="284798"/>
                    </a:cubicBezTo>
                    <a:cubicBezTo>
                      <a:pt x="3384232" y="285750"/>
                      <a:pt x="3388042" y="286703"/>
                      <a:pt x="3391852" y="286703"/>
                    </a:cubicBezTo>
                    <a:lnTo>
                      <a:pt x="3391852" y="302895"/>
                    </a:lnTo>
                    <a:lnTo>
                      <a:pt x="3313747" y="302895"/>
                    </a:lnTo>
                    <a:cubicBezTo>
                      <a:pt x="3296602" y="275273"/>
                      <a:pt x="3280410" y="251460"/>
                      <a:pt x="3266122" y="231458"/>
                    </a:cubicBezTo>
                    <a:cubicBezTo>
                      <a:pt x="3251835" y="211455"/>
                      <a:pt x="3236595" y="190500"/>
                      <a:pt x="3220402" y="169545"/>
                    </a:cubicBezTo>
                    <a:lnTo>
                      <a:pt x="3189922" y="169545"/>
                    </a:lnTo>
                    <a:lnTo>
                      <a:pt x="3189922" y="262890"/>
                    </a:lnTo>
                    <a:cubicBezTo>
                      <a:pt x="3189922" y="267653"/>
                      <a:pt x="3190875" y="271463"/>
                      <a:pt x="3191827" y="275273"/>
                    </a:cubicBezTo>
                    <a:cubicBezTo>
                      <a:pt x="3193732" y="279083"/>
                      <a:pt x="3196589" y="281940"/>
                      <a:pt x="3201352" y="283845"/>
                    </a:cubicBezTo>
                    <a:cubicBezTo>
                      <a:pt x="3204210" y="284798"/>
                      <a:pt x="3208020" y="285750"/>
                      <a:pt x="3214687" y="286703"/>
                    </a:cubicBezTo>
                    <a:cubicBezTo>
                      <a:pt x="3220402" y="287655"/>
                      <a:pt x="3226117" y="287655"/>
                      <a:pt x="3230880" y="287655"/>
                    </a:cubicBezTo>
                    <a:lnTo>
                      <a:pt x="3230880" y="302895"/>
                    </a:lnTo>
                    <a:lnTo>
                      <a:pt x="3107055" y="302895"/>
                    </a:lnTo>
                    <a:lnTo>
                      <a:pt x="3107055" y="287655"/>
                    </a:lnTo>
                    <a:cubicBezTo>
                      <a:pt x="3109912" y="287655"/>
                      <a:pt x="3114675" y="286703"/>
                      <a:pt x="3121342" y="285750"/>
                    </a:cubicBezTo>
                    <a:cubicBezTo>
                      <a:pt x="3128010" y="284798"/>
                      <a:pt x="3131820" y="283845"/>
                      <a:pt x="3134677" y="282893"/>
                    </a:cubicBezTo>
                    <a:cubicBezTo>
                      <a:pt x="3138487" y="280988"/>
                      <a:pt x="3141345" y="278130"/>
                      <a:pt x="3143250" y="275273"/>
                    </a:cubicBezTo>
                    <a:cubicBezTo>
                      <a:pt x="3145155" y="271463"/>
                      <a:pt x="3146107" y="267653"/>
                      <a:pt x="3146107" y="261938"/>
                    </a:cubicBezTo>
                    <a:lnTo>
                      <a:pt x="3146107" y="49530"/>
                    </a:lnTo>
                    <a:cubicBezTo>
                      <a:pt x="3146107" y="44768"/>
                      <a:pt x="3145155" y="40005"/>
                      <a:pt x="3144202" y="36195"/>
                    </a:cubicBezTo>
                    <a:cubicBezTo>
                      <a:pt x="3143250" y="32385"/>
                      <a:pt x="3139439" y="29528"/>
                      <a:pt x="3134677" y="27623"/>
                    </a:cubicBezTo>
                    <a:cubicBezTo>
                      <a:pt x="3130867" y="26670"/>
                      <a:pt x="3127057" y="25718"/>
                      <a:pt x="3121342" y="23813"/>
                    </a:cubicBezTo>
                    <a:cubicBezTo>
                      <a:pt x="3115627" y="22860"/>
                      <a:pt x="3110864" y="21908"/>
                      <a:pt x="3107055" y="21908"/>
                    </a:cubicBezTo>
                    <a:close/>
                    <a:moveTo>
                      <a:pt x="2514600" y="6668"/>
                    </a:moveTo>
                    <a:lnTo>
                      <a:pt x="2636520" y="6668"/>
                    </a:lnTo>
                    <a:lnTo>
                      <a:pt x="2636520" y="21908"/>
                    </a:lnTo>
                    <a:cubicBezTo>
                      <a:pt x="2626042" y="22860"/>
                      <a:pt x="2617470" y="23813"/>
                      <a:pt x="2609850" y="24765"/>
                    </a:cubicBezTo>
                    <a:cubicBezTo>
                      <a:pt x="2603182" y="26670"/>
                      <a:pt x="2599372" y="28575"/>
                      <a:pt x="2599372" y="33338"/>
                    </a:cubicBezTo>
                    <a:cubicBezTo>
                      <a:pt x="2599372" y="35243"/>
                      <a:pt x="2599372" y="37148"/>
                      <a:pt x="2600325" y="39053"/>
                    </a:cubicBezTo>
                    <a:cubicBezTo>
                      <a:pt x="2601277" y="40958"/>
                      <a:pt x="2601277" y="42863"/>
                      <a:pt x="2601277" y="43815"/>
                    </a:cubicBezTo>
                    <a:cubicBezTo>
                      <a:pt x="2606040" y="57150"/>
                      <a:pt x="2614612" y="80010"/>
                      <a:pt x="2626042" y="110490"/>
                    </a:cubicBezTo>
                    <a:cubicBezTo>
                      <a:pt x="2637472" y="140970"/>
                      <a:pt x="2653665" y="184785"/>
                      <a:pt x="2675572" y="241935"/>
                    </a:cubicBezTo>
                    <a:cubicBezTo>
                      <a:pt x="2686050" y="216218"/>
                      <a:pt x="2698432" y="185738"/>
                      <a:pt x="2711767" y="150495"/>
                    </a:cubicBezTo>
                    <a:cubicBezTo>
                      <a:pt x="2725102" y="115253"/>
                      <a:pt x="2734627" y="91440"/>
                      <a:pt x="2739390" y="78105"/>
                    </a:cubicBezTo>
                    <a:cubicBezTo>
                      <a:pt x="2744152" y="65723"/>
                      <a:pt x="2747010" y="57150"/>
                      <a:pt x="2747010" y="51435"/>
                    </a:cubicBezTo>
                    <a:cubicBezTo>
                      <a:pt x="2747962" y="46673"/>
                      <a:pt x="2747962" y="42863"/>
                      <a:pt x="2747962" y="40005"/>
                    </a:cubicBezTo>
                    <a:cubicBezTo>
                      <a:pt x="2747962" y="37148"/>
                      <a:pt x="2747010" y="34290"/>
                      <a:pt x="2744152" y="32385"/>
                    </a:cubicBezTo>
                    <a:cubicBezTo>
                      <a:pt x="2741295" y="30480"/>
                      <a:pt x="2737485" y="28575"/>
                      <a:pt x="2732722" y="26670"/>
                    </a:cubicBezTo>
                    <a:cubicBezTo>
                      <a:pt x="2727960" y="24765"/>
                      <a:pt x="2723197" y="23813"/>
                      <a:pt x="2718435" y="23813"/>
                    </a:cubicBezTo>
                    <a:cubicBezTo>
                      <a:pt x="2713672" y="22860"/>
                      <a:pt x="2708910" y="22860"/>
                      <a:pt x="2704147" y="21908"/>
                    </a:cubicBezTo>
                    <a:lnTo>
                      <a:pt x="2704147" y="6668"/>
                    </a:lnTo>
                    <a:lnTo>
                      <a:pt x="2814637" y="6668"/>
                    </a:lnTo>
                    <a:lnTo>
                      <a:pt x="2814637" y="22860"/>
                    </a:lnTo>
                    <a:lnTo>
                      <a:pt x="2815590" y="22860"/>
                    </a:lnTo>
                    <a:cubicBezTo>
                      <a:pt x="2811780" y="22860"/>
                      <a:pt x="2807970" y="23813"/>
                      <a:pt x="2802255" y="24765"/>
                    </a:cubicBezTo>
                    <a:cubicBezTo>
                      <a:pt x="2797492" y="26670"/>
                      <a:pt x="2792730" y="27623"/>
                      <a:pt x="2789872" y="30480"/>
                    </a:cubicBezTo>
                    <a:cubicBezTo>
                      <a:pt x="2785110" y="33338"/>
                      <a:pt x="2781300" y="37148"/>
                      <a:pt x="2778442" y="41910"/>
                    </a:cubicBezTo>
                    <a:cubicBezTo>
                      <a:pt x="2775585" y="46673"/>
                      <a:pt x="2772727" y="52388"/>
                      <a:pt x="2769870" y="58103"/>
                    </a:cubicBezTo>
                    <a:cubicBezTo>
                      <a:pt x="2760345" y="80010"/>
                      <a:pt x="2747010" y="114300"/>
                      <a:pt x="2727960" y="160973"/>
                    </a:cubicBezTo>
                    <a:cubicBezTo>
                      <a:pt x="2708910" y="207645"/>
                      <a:pt x="2689860" y="256223"/>
                      <a:pt x="2670810" y="306705"/>
                    </a:cubicBezTo>
                    <a:lnTo>
                      <a:pt x="2653665" y="306705"/>
                    </a:lnTo>
                    <a:cubicBezTo>
                      <a:pt x="2633662" y="253365"/>
                      <a:pt x="2614612" y="200978"/>
                      <a:pt x="2595562" y="151448"/>
                    </a:cubicBezTo>
                    <a:cubicBezTo>
                      <a:pt x="2576512" y="101918"/>
                      <a:pt x="2564130" y="67628"/>
                      <a:pt x="2557462" y="50483"/>
                    </a:cubicBezTo>
                    <a:cubicBezTo>
                      <a:pt x="2555557" y="45720"/>
                      <a:pt x="2553652" y="42863"/>
                      <a:pt x="2550795" y="39053"/>
                    </a:cubicBezTo>
                    <a:cubicBezTo>
                      <a:pt x="2547937" y="36195"/>
                      <a:pt x="2544127" y="32385"/>
                      <a:pt x="2539365" y="29528"/>
                    </a:cubicBezTo>
                    <a:cubicBezTo>
                      <a:pt x="2535555" y="27623"/>
                      <a:pt x="2531745" y="25718"/>
                      <a:pt x="2526982" y="23813"/>
                    </a:cubicBezTo>
                    <a:cubicBezTo>
                      <a:pt x="2522220" y="22860"/>
                      <a:pt x="2518410" y="21908"/>
                      <a:pt x="2514600" y="21908"/>
                    </a:cubicBezTo>
                    <a:close/>
                    <a:moveTo>
                      <a:pt x="2038350" y="6668"/>
                    </a:moveTo>
                    <a:lnTo>
                      <a:pt x="2122170" y="6668"/>
                    </a:lnTo>
                    <a:lnTo>
                      <a:pt x="2287905" y="232410"/>
                    </a:lnTo>
                    <a:lnTo>
                      <a:pt x="2287905" y="91440"/>
                    </a:lnTo>
                    <a:cubicBezTo>
                      <a:pt x="2287905" y="74295"/>
                      <a:pt x="2286952" y="60960"/>
                      <a:pt x="2285047" y="51435"/>
                    </a:cubicBezTo>
                    <a:cubicBezTo>
                      <a:pt x="2283142" y="41910"/>
                      <a:pt x="2279332" y="36195"/>
                      <a:pt x="2275522" y="33338"/>
                    </a:cubicBezTo>
                    <a:cubicBezTo>
                      <a:pt x="2271712" y="30480"/>
                      <a:pt x="2265045" y="27623"/>
                      <a:pt x="2256472" y="25718"/>
                    </a:cubicBezTo>
                    <a:cubicBezTo>
                      <a:pt x="2247900" y="22860"/>
                      <a:pt x="2241232" y="21908"/>
                      <a:pt x="2236470" y="21908"/>
                    </a:cubicBezTo>
                    <a:lnTo>
                      <a:pt x="2236470" y="6668"/>
                    </a:lnTo>
                    <a:lnTo>
                      <a:pt x="2356485" y="6668"/>
                    </a:lnTo>
                    <a:lnTo>
                      <a:pt x="2356485" y="22860"/>
                    </a:lnTo>
                    <a:lnTo>
                      <a:pt x="2358390" y="22860"/>
                    </a:lnTo>
                    <a:cubicBezTo>
                      <a:pt x="2354580" y="22860"/>
                      <a:pt x="2348865" y="23813"/>
                      <a:pt x="2340292" y="25718"/>
                    </a:cubicBezTo>
                    <a:cubicBezTo>
                      <a:pt x="2332672" y="27623"/>
                      <a:pt x="2326005" y="30480"/>
                      <a:pt x="2323147" y="32385"/>
                    </a:cubicBezTo>
                    <a:cubicBezTo>
                      <a:pt x="2318385" y="36195"/>
                      <a:pt x="2314575" y="42863"/>
                      <a:pt x="2312670" y="52388"/>
                    </a:cubicBezTo>
                    <a:cubicBezTo>
                      <a:pt x="2310765" y="61913"/>
                      <a:pt x="2309812" y="75248"/>
                      <a:pt x="2309812" y="89535"/>
                    </a:cubicBezTo>
                    <a:lnTo>
                      <a:pt x="2309812" y="306705"/>
                    </a:lnTo>
                    <a:lnTo>
                      <a:pt x="2291715" y="306705"/>
                    </a:lnTo>
                    <a:lnTo>
                      <a:pt x="2112645" y="64770"/>
                    </a:lnTo>
                    <a:lnTo>
                      <a:pt x="2112645" y="217170"/>
                    </a:lnTo>
                    <a:cubicBezTo>
                      <a:pt x="2112645" y="234315"/>
                      <a:pt x="2113597" y="247650"/>
                      <a:pt x="2115502" y="256223"/>
                    </a:cubicBezTo>
                    <a:cubicBezTo>
                      <a:pt x="2117407" y="265748"/>
                      <a:pt x="2121217" y="271463"/>
                      <a:pt x="2125027" y="276225"/>
                    </a:cubicBezTo>
                    <a:cubicBezTo>
                      <a:pt x="2127885" y="279083"/>
                      <a:pt x="2134552" y="281940"/>
                      <a:pt x="2145030" y="284798"/>
                    </a:cubicBezTo>
                    <a:cubicBezTo>
                      <a:pt x="2154555" y="287655"/>
                      <a:pt x="2161222" y="288608"/>
                      <a:pt x="2165032" y="288608"/>
                    </a:cubicBezTo>
                    <a:lnTo>
                      <a:pt x="2165032" y="303848"/>
                    </a:lnTo>
                    <a:lnTo>
                      <a:pt x="2044065" y="303848"/>
                    </a:lnTo>
                    <a:lnTo>
                      <a:pt x="2044065" y="288608"/>
                    </a:lnTo>
                    <a:cubicBezTo>
                      <a:pt x="2047875" y="288608"/>
                      <a:pt x="2053590" y="286703"/>
                      <a:pt x="2063115" y="284798"/>
                    </a:cubicBezTo>
                    <a:cubicBezTo>
                      <a:pt x="2071687" y="281940"/>
                      <a:pt x="2077402" y="280035"/>
                      <a:pt x="2079307" y="278130"/>
                    </a:cubicBezTo>
                    <a:cubicBezTo>
                      <a:pt x="2084070" y="274320"/>
                      <a:pt x="2087880" y="268605"/>
                      <a:pt x="2088832" y="260033"/>
                    </a:cubicBezTo>
                    <a:cubicBezTo>
                      <a:pt x="2090737" y="252413"/>
                      <a:pt x="2091690" y="238125"/>
                      <a:pt x="2091690" y="219075"/>
                    </a:cubicBezTo>
                    <a:lnTo>
                      <a:pt x="2091690" y="73343"/>
                    </a:lnTo>
                    <a:cubicBezTo>
                      <a:pt x="2091690" y="66675"/>
                      <a:pt x="2090737" y="60960"/>
                      <a:pt x="2087880" y="54293"/>
                    </a:cubicBezTo>
                    <a:cubicBezTo>
                      <a:pt x="2085975" y="47625"/>
                      <a:pt x="2083117" y="42863"/>
                      <a:pt x="2079307" y="39053"/>
                    </a:cubicBezTo>
                    <a:cubicBezTo>
                      <a:pt x="2074545" y="34290"/>
                      <a:pt x="2067877" y="30480"/>
                      <a:pt x="2059305" y="27623"/>
                    </a:cubicBezTo>
                    <a:cubicBezTo>
                      <a:pt x="2050732" y="24765"/>
                      <a:pt x="2044065" y="22860"/>
                      <a:pt x="2038350" y="21908"/>
                    </a:cubicBezTo>
                    <a:close/>
                    <a:moveTo>
                      <a:pt x="1906905" y="6668"/>
                    </a:moveTo>
                    <a:lnTo>
                      <a:pt x="2027872" y="6668"/>
                    </a:lnTo>
                    <a:lnTo>
                      <a:pt x="2027872" y="22860"/>
                    </a:lnTo>
                    <a:lnTo>
                      <a:pt x="2025967" y="22860"/>
                    </a:lnTo>
                    <a:cubicBezTo>
                      <a:pt x="2022157" y="22860"/>
                      <a:pt x="2016442" y="23813"/>
                      <a:pt x="2008822" y="25718"/>
                    </a:cubicBezTo>
                    <a:cubicBezTo>
                      <a:pt x="2001202" y="27623"/>
                      <a:pt x="1995487" y="29528"/>
                      <a:pt x="1990725" y="32385"/>
                    </a:cubicBezTo>
                    <a:cubicBezTo>
                      <a:pt x="1985962" y="35243"/>
                      <a:pt x="1983105" y="41910"/>
                      <a:pt x="1981200" y="52388"/>
                    </a:cubicBezTo>
                    <a:cubicBezTo>
                      <a:pt x="1979295" y="62865"/>
                      <a:pt x="1978342" y="74295"/>
                      <a:pt x="1978342" y="88583"/>
                    </a:cubicBezTo>
                    <a:lnTo>
                      <a:pt x="1978342" y="217170"/>
                    </a:lnTo>
                    <a:cubicBezTo>
                      <a:pt x="1978342" y="233363"/>
                      <a:pt x="1974532" y="247650"/>
                      <a:pt x="1967865" y="260033"/>
                    </a:cubicBezTo>
                    <a:cubicBezTo>
                      <a:pt x="1961197" y="272415"/>
                      <a:pt x="1951672" y="281940"/>
                      <a:pt x="1941195" y="289560"/>
                    </a:cubicBezTo>
                    <a:cubicBezTo>
                      <a:pt x="1929765" y="297180"/>
                      <a:pt x="1918335" y="302895"/>
                      <a:pt x="1906905" y="305753"/>
                    </a:cubicBezTo>
                    <a:cubicBezTo>
                      <a:pt x="1894522" y="308610"/>
                      <a:pt x="1883092" y="310515"/>
                      <a:pt x="1871662" y="310515"/>
                    </a:cubicBezTo>
                    <a:cubicBezTo>
                      <a:pt x="1853565" y="310515"/>
                      <a:pt x="1838325" y="308610"/>
                      <a:pt x="1824037" y="303848"/>
                    </a:cubicBezTo>
                    <a:cubicBezTo>
                      <a:pt x="1809750" y="299085"/>
                      <a:pt x="1798320" y="293370"/>
                      <a:pt x="1788795" y="284798"/>
                    </a:cubicBezTo>
                    <a:cubicBezTo>
                      <a:pt x="1779270" y="277178"/>
                      <a:pt x="1772602" y="267653"/>
                      <a:pt x="1767840" y="258128"/>
                    </a:cubicBezTo>
                    <a:cubicBezTo>
                      <a:pt x="1763077" y="247650"/>
                      <a:pt x="1761172" y="237173"/>
                      <a:pt x="1761172" y="225743"/>
                    </a:cubicBezTo>
                    <a:lnTo>
                      <a:pt x="1761172" y="51435"/>
                    </a:lnTo>
                    <a:cubicBezTo>
                      <a:pt x="1761172" y="46673"/>
                      <a:pt x="1760220" y="42863"/>
                      <a:pt x="1758315" y="39053"/>
                    </a:cubicBezTo>
                    <a:cubicBezTo>
                      <a:pt x="1756410" y="36195"/>
                      <a:pt x="1753552" y="32385"/>
                      <a:pt x="1748790" y="29528"/>
                    </a:cubicBezTo>
                    <a:cubicBezTo>
                      <a:pt x="1744980" y="27623"/>
                      <a:pt x="1741170" y="25718"/>
                      <a:pt x="1735455" y="24765"/>
                    </a:cubicBezTo>
                    <a:cubicBezTo>
                      <a:pt x="1729740" y="23813"/>
                      <a:pt x="1725930" y="22860"/>
                      <a:pt x="1722120" y="22860"/>
                    </a:cubicBezTo>
                    <a:lnTo>
                      <a:pt x="1722120" y="7620"/>
                    </a:lnTo>
                    <a:lnTo>
                      <a:pt x="1844040" y="7620"/>
                    </a:lnTo>
                    <a:lnTo>
                      <a:pt x="1844040" y="22860"/>
                    </a:lnTo>
                    <a:cubicBezTo>
                      <a:pt x="1840230" y="22860"/>
                      <a:pt x="1835467" y="23813"/>
                      <a:pt x="1829752" y="24765"/>
                    </a:cubicBezTo>
                    <a:cubicBezTo>
                      <a:pt x="1824037" y="25718"/>
                      <a:pt x="1819275" y="26670"/>
                      <a:pt x="1817370" y="27623"/>
                    </a:cubicBezTo>
                    <a:cubicBezTo>
                      <a:pt x="1812607" y="29528"/>
                      <a:pt x="1809750" y="32385"/>
                      <a:pt x="1807845" y="36195"/>
                    </a:cubicBezTo>
                    <a:cubicBezTo>
                      <a:pt x="1805940" y="40005"/>
                      <a:pt x="1805940" y="44768"/>
                      <a:pt x="1805940" y="48578"/>
                    </a:cubicBezTo>
                    <a:lnTo>
                      <a:pt x="1805940" y="211455"/>
                    </a:lnTo>
                    <a:cubicBezTo>
                      <a:pt x="1805940" y="219075"/>
                      <a:pt x="1806892" y="227648"/>
                      <a:pt x="1808797" y="236220"/>
                    </a:cubicBezTo>
                    <a:cubicBezTo>
                      <a:pt x="1810702" y="244793"/>
                      <a:pt x="1813560" y="253365"/>
                      <a:pt x="1819275" y="260033"/>
                    </a:cubicBezTo>
                    <a:cubicBezTo>
                      <a:pt x="1824990" y="267653"/>
                      <a:pt x="1832610" y="274320"/>
                      <a:pt x="1841182" y="279083"/>
                    </a:cubicBezTo>
                    <a:cubicBezTo>
                      <a:pt x="1850707" y="283845"/>
                      <a:pt x="1863090" y="286703"/>
                      <a:pt x="1879282" y="286703"/>
                    </a:cubicBezTo>
                    <a:cubicBezTo>
                      <a:pt x="1894522" y="286703"/>
                      <a:pt x="1907857" y="284798"/>
                      <a:pt x="1917382" y="279083"/>
                    </a:cubicBezTo>
                    <a:cubicBezTo>
                      <a:pt x="1927860" y="274320"/>
                      <a:pt x="1936432" y="267653"/>
                      <a:pt x="1942147" y="260033"/>
                    </a:cubicBezTo>
                    <a:cubicBezTo>
                      <a:pt x="1947862" y="252413"/>
                      <a:pt x="1951672" y="244793"/>
                      <a:pt x="1954530" y="236220"/>
                    </a:cubicBezTo>
                    <a:cubicBezTo>
                      <a:pt x="1956435" y="227648"/>
                      <a:pt x="1958340" y="220028"/>
                      <a:pt x="1958340" y="211455"/>
                    </a:cubicBezTo>
                    <a:lnTo>
                      <a:pt x="1958340" y="90488"/>
                    </a:lnTo>
                    <a:cubicBezTo>
                      <a:pt x="1958340" y="75248"/>
                      <a:pt x="1957387" y="62865"/>
                      <a:pt x="1955482" y="52388"/>
                    </a:cubicBezTo>
                    <a:cubicBezTo>
                      <a:pt x="1953577" y="42863"/>
                      <a:pt x="1949767" y="36195"/>
                      <a:pt x="1945957" y="33338"/>
                    </a:cubicBezTo>
                    <a:cubicBezTo>
                      <a:pt x="1941195" y="29528"/>
                      <a:pt x="1934527" y="27623"/>
                      <a:pt x="1925955" y="24765"/>
                    </a:cubicBezTo>
                    <a:cubicBezTo>
                      <a:pt x="1917382" y="22860"/>
                      <a:pt x="1910715" y="21908"/>
                      <a:pt x="1906905" y="21908"/>
                    </a:cubicBezTo>
                    <a:close/>
                    <a:moveTo>
                      <a:pt x="972503" y="6668"/>
                    </a:moveTo>
                    <a:lnTo>
                      <a:pt x="1056323" y="6668"/>
                    </a:lnTo>
                    <a:lnTo>
                      <a:pt x="1222058" y="232410"/>
                    </a:lnTo>
                    <a:lnTo>
                      <a:pt x="1222058" y="91440"/>
                    </a:lnTo>
                    <a:cubicBezTo>
                      <a:pt x="1222058" y="74295"/>
                      <a:pt x="1221105" y="60960"/>
                      <a:pt x="1219200" y="51435"/>
                    </a:cubicBezTo>
                    <a:cubicBezTo>
                      <a:pt x="1217295" y="41910"/>
                      <a:pt x="1213485" y="36195"/>
                      <a:pt x="1209675" y="33338"/>
                    </a:cubicBezTo>
                    <a:cubicBezTo>
                      <a:pt x="1205865" y="30480"/>
                      <a:pt x="1199198" y="27623"/>
                      <a:pt x="1190625" y="25718"/>
                    </a:cubicBezTo>
                    <a:cubicBezTo>
                      <a:pt x="1182053" y="22860"/>
                      <a:pt x="1175385" y="21908"/>
                      <a:pt x="1170623" y="21908"/>
                    </a:cubicBezTo>
                    <a:lnTo>
                      <a:pt x="1170623" y="6668"/>
                    </a:lnTo>
                    <a:lnTo>
                      <a:pt x="1290638" y="6668"/>
                    </a:lnTo>
                    <a:lnTo>
                      <a:pt x="1290638" y="22860"/>
                    </a:lnTo>
                    <a:lnTo>
                      <a:pt x="1291590" y="22860"/>
                    </a:lnTo>
                    <a:cubicBezTo>
                      <a:pt x="1287780" y="22860"/>
                      <a:pt x="1282065" y="23813"/>
                      <a:pt x="1273493" y="25718"/>
                    </a:cubicBezTo>
                    <a:cubicBezTo>
                      <a:pt x="1264920" y="27623"/>
                      <a:pt x="1259205" y="30480"/>
                      <a:pt x="1256348" y="32385"/>
                    </a:cubicBezTo>
                    <a:cubicBezTo>
                      <a:pt x="1251585" y="36195"/>
                      <a:pt x="1247775" y="42863"/>
                      <a:pt x="1245870" y="52388"/>
                    </a:cubicBezTo>
                    <a:cubicBezTo>
                      <a:pt x="1243965" y="61913"/>
                      <a:pt x="1243013" y="75248"/>
                      <a:pt x="1243013" y="89535"/>
                    </a:cubicBezTo>
                    <a:lnTo>
                      <a:pt x="1243013" y="306705"/>
                    </a:lnTo>
                    <a:lnTo>
                      <a:pt x="1224915" y="306705"/>
                    </a:lnTo>
                    <a:lnTo>
                      <a:pt x="1045845" y="64770"/>
                    </a:lnTo>
                    <a:lnTo>
                      <a:pt x="1045845" y="217170"/>
                    </a:lnTo>
                    <a:cubicBezTo>
                      <a:pt x="1045845" y="234315"/>
                      <a:pt x="1046798" y="247650"/>
                      <a:pt x="1048703" y="256223"/>
                    </a:cubicBezTo>
                    <a:cubicBezTo>
                      <a:pt x="1050608" y="265748"/>
                      <a:pt x="1054418" y="271463"/>
                      <a:pt x="1058228" y="276225"/>
                    </a:cubicBezTo>
                    <a:cubicBezTo>
                      <a:pt x="1061085" y="279083"/>
                      <a:pt x="1067753" y="281940"/>
                      <a:pt x="1078230" y="284798"/>
                    </a:cubicBezTo>
                    <a:cubicBezTo>
                      <a:pt x="1087755" y="287655"/>
                      <a:pt x="1094423" y="288608"/>
                      <a:pt x="1098233" y="288608"/>
                    </a:cubicBezTo>
                    <a:lnTo>
                      <a:pt x="1098233" y="303848"/>
                    </a:lnTo>
                    <a:lnTo>
                      <a:pt x="977265" y="303848"/>
                    </a:lnTo>
                    <a:lnTo>
                      <a:pt x="977265" y="288608"/>
                    </a:lnTo>
                    <a:cubicBezTo>
                      <a:pt x="981075" y="288608"/>
                      <a:pt x="986790" y="286703"/>
                      <a:pt x="996315" y="284798"/>
                    </a:cubicBezTo>
                    <a:cubicBezTo>
                      <a:pt x="1004888" y="281940"/>
                      <a:pt x="1010603" y="280035"/>
                      <a:pt x="1012508" y="278130"/>
                    </a:cubicBezTo>
                    <a:cubicBezTo>
                      <a:pt x="1017270" y="274320"/>
                      <a:pt x="1021080" y="268605"/>
                      <a:pt x="1022033" y="260033"/>
                    </a:cubicBezTo>
                    <a:cubicBezTo>
                      <a:pt x="1023938" y="252413"/>
                      <a:pt x="1024890" y="238125"/>
                      <a:pt x="1024890" y="219075"/>
                    </a:cubicBezTo>
                    <a:lnTo>
                      <a:pt x="1024890" y="73343"/>
                    </a:lnTo>
                    <a:cubicBezTo>
                      <a:pt x="1024890" y="66675"/>
                      <a:pt x="1023938" y="60960"/>
                      <a:pt x="1022033" y="54293"/>
                    </a:cubicBezTo>
                    <a:cubicBezTo>
                      <a:pt x="1020128" y="47625"/>
                      <a:pt x="1017270" y="42863"/>
                      <a:pt x="1013460" y="39053"/>
                    </a:cubicBezTo>
                    <a:cubicBezTo>
                      <a:pt x="1008698" y="34290"/>
                      <a:pt x="1002030" y="30480"/>
                      <a:pt x="993458" y="27623"/>
                    </a:cubicBezTo>
                    <a:cubicBezTo>
                      <a:pt x="984885" y="24765"/>
                      <a:pt x="978218" y="22860"/>
                      <a:pt x="972503" y="21908"/>
                    </a:cubicBezTo>
                    <a:close/>
                    <a:moveTo>
                      <a:pt x="687705" y="6668"/>
                    </a:moveTo>
                    <a:lnTo>
                      <a:pt x="798195" y="6668"/>
                    </a:lnTo>
                    <a:lnTo>
                      <a:pt x="798195" y="21908"/>
                    </a:lnTo>
                    <a:cubicBezTo>
                      <a:pt x="798195" y="21908"/>
                      <a:pt x="797243" y="21908"/>
                      <a:pt x="795338" y="21908"/>
                    </a:cubicBezTo>
                    <a:cubicBezTo>
                      <a:pt x="794385" y="21908"/>
                      <a:pt x="792480" y="21908"/>
                      <a:pt x="790575" y="21908"/>
                    </a:cubicBezTo>
                    <a:cubicBezTo>
                      <a:pt x="788670" y="21908"/>
                      <a:pt x="786765" y="21908"/>
                      <a:pt x="784860" y="22860"/>
                    </a:cubicBezTo>
                    <a:cubicBezTo>
                      <a:pt x="782955" y="22860"/>
                      <a:pt x="780098" y="23813"/>
                      <a:pt x="777240" y="23813"/>
                    </a:cubicBezTo>
                    <a:cubicBezTo>
                      <a:pt x="772478" y="24765"/>
                      <a:pt x="767715" y="26670"/>
                      <a:pt x="762000" y="29528"/>
                    </a:cubicBezTo>
                    <a:cubicBezTo>
                      <a:pt x="757238" y="32385"/>
                      <a:pt x="752475" y="35243"/>
                      <a:pt x="749618" y="39053"/>
                    </a:cubicBezTo>
                    <a:cubicBezTo>
                      <a:pt x="735330" y="55245"/>
                      <a:pt x="720090" y="72390"/>
                      <a:pt x="704850" y="89535"/>
                    </a:cubicBezTo>
                    <a:cubicBezTo>
                      <a:pt x="689610" y="106680"/>
                      <a:pt x="673418" y="122873"/>
                      <a:pt x="658178" y="137160"/>
                    </a:cubicBezTo>
                    <a:cubicBezTo>
                      <a:pt x="679133" y="160973"/>
                      <a:pt x="696278" y="181928"/>
                      <a:pt x="710565" y="199073"/>
                    </a:cubicBezTo>
                    <a:cubicBezTo>
                      <a:pt x="724853" y="216218"/>
                      <a:pt x="739140" y="234315"/>
                      <a:pt x="754380" y="254318"/>
                    </a:cubicBezTo>
                    <a:cubicBezTo>
                      <a:pt x="760095" y="261938"/>
                      <a:pt x="765810" y="267653"/>
                      <a:pt x="772478" y="272415"/>
                    </a:cubicBezTo>
                    <a:cubicBezTo>
                      <a:pt x="778193" y="277178"/>
                      <a:pt x="783908" y="280035"/>
                      <a:pt x="787718" y="282893"/>
                    </a:cubicBezTo>
                    <a:cubicBezTo>
                      <a:pt x="791528" y="284798"/>
                      <a:pt x="795338" y="285750"/>
                      <a:pt x="801053" y="286703"/>
                    </a:cubicBezTo>
                    <a:cubicBezTo>
                      <a:pt x="806768" y="287655"/>
                      <a:pt x="810578" y="288608"/>
                      <a:pt x="814388" y="288608"/>
                    </a:cubicBezTo>
                    <a:lnTo>
                      <a:pt x="814388" y="302895"/>
                    </a:lnTo>
                    <a:lnTo>
                      <a:pt x="813435" y="302895"/>
                    </a:lnTo>
                    <a:lnTo>
                      <a:pt x="730568" y="302895"/>
                    </a:lnTo>
                    <a:cubicBezTo>
                      <a:pt x="714375" y="278130"/>
                      <a:pt x="697230" y="253365"/>
                      <a:pt x="677228" y="229553"/>
                    </a:cubicBezTo>
                    <a:cubicBezTo>
                      <a:pt x="657225" y="204788"/>
                      <a:pt x="637223" y="181928"/>
                      <a:pt x="616268" y="159068"/>
                    </a:cubicBezTo>
                    <a:lnTo>
                      <a:pt x="610553" y="159068"/>
                    </a:lnTo>
                    <a:lnTo>
                      <a:pt x="610553" y="261938"/>
                    </a:lnTo>
                    <a:cubicBezTo>
                      <a:pt x="610553" y="266700"/>
                      <a:pt x="611505" y="270510"/>
                      <a:pt x="613410" y="274320"/>
                    </a:cubicBezTo>
                    <a:cubicBezTo>
                      <a:pt x="615315" y="278130"/>
                      <a:pt x="618173" y="280988"/>
                      <a:pt x="622935" y="282893"/>
                    </a:cubicBezTo>
                    <a:cubicBezTo>
                      <a:pt x="624840" y="283845"/>
                      <a:pt x="629603" y="284798"/>
                      <a:pt x="635318" y="286703"/>
                    </a:cubicBezTo>
                    <a:cubicBezTo>
                      <a:pt x="641033" y="287655"/>
                      <a:pt x="645795" y="288608"/>
                      <a:pt x="650558" y="288608"/>
                    </a:cubicBezTo>
                    <a:lnTo>
                      <a:pt x="650558" y="303848"/>
                    </a:lnTo>
                    <a:lnTo>
                      <a:pt x="528638" y="303848"/>
                    </a:lnTo>
                    <a:lnTo>
                      <a:pt x="528638" y="288608"/>
                    </a:lnTo>
                    <a:cubicBezTo>
                      <a:pt x="531495" y="288608"/>
                      <a:pt x="536258" y="287655"/>
                      <a:pt x="542925" y="287655"/>
                    </a:cubicBezTo>
                    <a:cubicBezTo>
                      <a:pt x="548640" y="286703"/>
                      <a:pt x="553403" y="286703"/>
                      <a:pt x="556260" y="284798"/>
                    </a:cubicBezTo>
                    <a:cubicBezTo>
                      <a:pt x="560070" y="282893"/>
                      <a:pt x="563880" y="280035"/>
                      <a:pt x="565785" y="277178"/>
                    </a:cubicBezTo>
                    <a:cubicBezTo>
                      <a:pt x="567690" y="273368"/>
                      <a:pt x="568643" y="269558"/>
                      <a:pt x="568643" y="264795"/>
                    </a:cubicBezTo>
                    <a:lnTo>
                      <a:pt x="568643" y="51435"/>
                    </a:lnTo>
                    <a:cubicBezTo>
                      <a:pt x="568643" y="46673"/>
                      <a:pt x="567690" y="42863"/>
                      <a:pt x="565785" y="39053"/>
                    </a:cubicBezTo>
                    <a:cubicBezTo>
                      <a:pt x="563880" y="35243"/>
                      <a:pt x="561023" y="32385"/>
                      <a:pt x="556260" y="30480"/>
                    </a:cubicBezTo>
                    <a:cubicBezTo>
                      <a:pt x="552450" y="28575"/>
                      <a:pt x="547688" y="26670"/>
                      <a:pt x="542925" y="25718"/>
                    </a:cubicBezTo>
                    <a:cubicBezTo>
                      <a:pt x="538163" y="24765"/>
                      <a:pt x="533400" y="23813"/>
                      <a:pt x="529590" y="22860"/>
                    </a:cubicBezTo>
                    <a:lnTo>
                      <a:pt x="529590" y="7620"/>
                    </a:lnTo>
                    <a:lnTo>
                      <a:pt x="651510" y="7620"/>
                    </a:lnTo>
                    <a:lnTo>
                      <a:pt x="651510" y="22860"/>
                    </a:lnTo>
                    <a:cubicBezTo>
                      <a:pt x="647700" y="22860"/>
                      <a:pt x="642938" y="23813"/>
                      <a:pt x="637223" y="24765"/>
                    </a:cubicBezTo>
                    <a:cubicBezTo>
                      <a:pt x="631508" y="25718"/>
                      <a:pt x="627698" y="26670"/>
                      <a:pt x="624840" y="27623"/>
                    </a:cubicBezTo>
                    <a:cubicBezTo>
                      <a:pt x="620078" y="29528"/>
                      <a:pt x="617220" y="32385"/>
                      <a:pt x="615315" y="36195"/>
                    </a:cubicBezTo>
                    <a:cubicBezTo>
                      <a:pt x="613410" y="40005"/>
                      <a:pt x="612458" y="44768"/>
                      <a:pt x="612458" y="48578"/>
                    </a:cubicBezTo>
                    <a:lnTo>
                      <a:pt x="612458" y="150495"/>
                    </a:lnTo>
                    <a:lnTo>
                      <a:pt x="616268" y="150495"/>
                    </a:lnTo>
                    <a:cubicBezTo>
                      <a:pt x="628650" y="140018"/>
                      <a:pt x="641033" y="128588"/>
                      <a:pt x="653415" y="117158"/>
                    </a:cubicBezTo>
                    <a:cubicBezTo>
                      <a:pt x="665798" y="105728"/>
                      <a:pt x="676275" y="94298"/>
                      <a:pt x="686753" y="82868"/>
                    </a:cubicBezTo>
                    <a:cubicBezTo>
                      <a:pt x="697230" y="70485"/>
                      <a:pt x="705803" y="60008"/>
                      <a:pt x="710565" y="52388"/>
                    </a:cubicBezTo>
                    <a:cubicBezTo>
                      <a:pt x="715328" y="44768"/>
                      <a:pt x="718185" y="38100"/>
                      <a:pt x="718185" y="32385"/>
                    </a:cubicBezTo>
                    <a:cubicBezTo>
                      <a:pt x="718185" y="30480"/>
                      <a:pt x="717233" y="28575"/>
                      <a:pt x="714375" y="27623"/>
                    </a:cubicBezTo>
                    <a:cubicBezTo>
                      <a:pt x="711518" y="26670"/>
                      <a:pt x="708660" y="24765"/>
                      <a:pt x="705803" y="24765"/>
                    </a:cubicBezTo>
                    <a:cubicBezTo>
                      <a:pt x="701993" y="23813"/>
                      <a:pt x="698183" y="23813"/>
                      <a:pt x="695325" y="22860"/>
                    </a:cubicBezTo>
                    <a:cubicBezTo>
                      <a:pt x="692468" y="22860"/>
                      <a:pt x="689610" y="22860"/>
                      <a:pt x="687705" y="21908"/>
                    </a:cubicBezTo>
                    <a:close/>
                    <a:moveTo>
                      <a:pt x="0" y="6668"/>
                    </a:moveTo>
                    <a:lnTo>
                      <a:pt x="134302" y="6668"/>
                    </a:lnTo>
                    <a:cubicBezTo>
                      <a:pt x="161925" y="6668"/>
                      <a:pt x="183832" y="13335"/>
                      <a:pt x="200977" y="26670"/>
                    </a:cubicBezTo>
                    <a:cubicBezTo>
                      <a:pt x="218122" y="40958"/>
                      <a:pt x="226695" y="59055"/>
                      <a:pt x="226695" y="80963"/>
                    </a:cubicBezTo>
                    <a:cubicBezTo>
                      <a:pt x="226695" y="96203"/>
                      <a:pt x="223837" y="110490"/>
                      <a:pt x="217170" y="121920"/>
                    </a:cubicBezTo>
                    <a:cubicBezTo>
                      <a:pt x="211455" y="134303"/>
                      <a:pt x="202882" y="143828"/>
                      <a:pt x="192405" y="151448"/>
                    </a:cubicBezTo>
                    <a:cubicBezTo>
                      <a:pt x="181927" y="159068"/>
                      <a:pt x="170497" y="164783"/>
                      <a:pt x="158115" y="168593"/>
                    </a:cubicBezTo>
                    <a:cubicBezTo>
                      <a:pt x="145732" y="172403"/>
                      <a:pt x="132397" y="174308"/>
                      <a:pt x="118110" y="174308"/>
                    </a:cubicBezTo>
                    <a:lnTo>
                      <a:pt x="84772" y="174308"/>
                    </a:lnTo>
                    <a:lnTo>
                      <a:pt x="84772" y="263843"/>
                    </a:lnTo>
                    <a:cubicBezTo>
                      <a:pt x="84772" y="268605"/>
                      <a:pt x="85725" y="273368"/>
                      <a:pt x="87630" y="276225"/>
                    </a:cubicBezTo>
                    <a:cubicBezTo>
                      <a:pt x="89535" y="280035"/>
                      <a:pt x="92392" y="282893"/>
                      <a:pt x="97155" y="284798"/>
                    </a:cubicBezTo>
                    <a:cubicBezTo>
                      <a:pt x="100012" y="285750"/>
                      <a:pt x="103822" y="286703"/>
                      <a:pt x="110490" y="287655"/>
                    </a:cubicBezTo>
                    <a:cubicBezTo>
                      <a:pt x="117157" y="288608"/>
                      <a:pt x="122872" y="288608"/>
                      <a:pt x="127635" y="289560"/>
                    </a:cubicBezTo>
                    <a:lnTo>
                      <a:pt x="127635" y="304800"/>
                    </a:lnTo>
                    <a:lnTo>
                      <a:pt x="952" y="304800"/>
                    </a:lnTo>
                    <a:lnTo>
                      <a:pt x="952" y="289560"/>
                    </a:lnTo>
                    <a:cubicBezTo>
                      <a:pt x="3810" y="289560"/>
                      <a:pt x="8572" y="288608"/>
                      <a:pt x="15240" y="287655"/>
                    </a:cubicBezTo>
                    <a:cubicBezTo>
                      <a:pt x="21907" y="286703"/>
                      <a:pt x="25717" y="285750"/>
                      <a:pt x="28575" y="284798"/>
                    </a:cubicBezTo>
                    <a:cubicBezTo>
                      <a:pt x="32385" y="282893"/>
                      <a:pt x="35242" y="280035"/>
                      <a:pt x="37147" y="277178"/>
                    </a:cubicBezTo>
                    <a:cubicBezTo>
                      <a:pt x="39052" y="273368"/>
                      <a:pt x="40005" y="269558"/>
                      <a:pt x="40005" y="263843"/>
                    </a:cubicBezTo>
                    <a:lnTo>
                      <a:pt x="40005" y="49530"/>
                    </a:lnTo>
                    <a:cubicBezTo>
                      <a:pt x="40005" y="44768"/>
                      <a:pt x="39052" y="40005"/>
                      <a:pt x="38100" y="36195"/>
                    </a:cubicBezTo>
                    <a:cubicBezTo>
                      <a:pt x="37147" y="32385"/>
                      <a:pt x="33337" y="29528"/>
                      <a:pt x="28575" y="27623"/>
                    </a:cubicBezTo>
                    <a:cubicBezTo>
                      <a:pt x="23812" y="25718"/>
                      <a:pt x="18097" y="24765"/>
                      <a:pt x="13335" y="23813"/>
                    </a:cubicBezTo>
                    <a:cubicBezTo>
                      <a:pt x="8572" y="22860"/>
                      <a:pt x="3810" y="22860"/>
                      <a:pt x="0" y="21908"/>
                    </a:cubicBezTo>
                    <a:close/>
                    <a:moveTo>
                      <a:pt x="2824163" y="5715"/>
                    </a:moveTo>
                    <a:lnTo>
                      <a:pt x="3052763" y="5715"/>
                    </a:lnTo>
                    <a:lnTo>
                      <a:pt x="3052763" y="76200"/>
                    </a:lnTo>
                    <a:lnTo>
                      <a:pt x="3037523" y="76200"/>
                    </a:lnTo>
                    <a:cubicBezTo>
                      <a:pt x="3034665" y="65722"/>
                      <a:pt x="3028950" y="55245"/>
                      <a:pt x="3019425" y="42862"/>
                    </a:cubicBezTo>
                    <a:cubicBezTo>
                      <a:pt x="3009900" y="31432"/>
                      <a:pt x="3001328" y="24765"/>
                      <a:pt x="2992755" y="23812"/>
                    </a:cubicBezTo>
                    <a:cubicBezTo>
                      <a:pt x="2988945" y="22860"/>
                      <a:pt x="2983230" y="22860"/>
                      <a:pt x="2977515" y="22860"/>
                    </a:cubicBezTo>
                    <a:cubicBezTo>
                      <a:pt x="2971800" y="22860"/>
                      <a:pt x="2965133" y="22860"/>
                      <a:pt x="2957513" y="22860"/>
                    </a:cubicBezTo>
                    <a:lnTo>
                      <a:pt x="2910840" y="22860"/>
                    </a:lnTo>
                    <a:lnTo>
                      <a:pt x="2910840" y="139065"/>
                    </a:lnTo>
                    <a:lnTo>
                      <a:pt x="2944178" y="139065"/>
                    </a:lnTo>
                    <a:cubicBezTo>
                      <a:pt x="2954655" y="139065"/>
                      <a:pt x="2962275" y="138112"/>
                      <a:pt x="2967038" y="136207"/>
                    </a:cubicBezTo>
                    <a:cubicBezTo>
                      <a:pt x="2971800" y="134302"/>
                      <a:pt x="2976563" y="130492"/>
                      <a:pt x="2980373" y="125730"/>
                    </a:cubicBezTo>
                    <a:cubicBezTo>
                      <a:pt x="2983230" y="121920"/>
                      <a:pt x="2986088" y="116205"/>
                      <a:pt x="2987993" y="109537"/>
                    </a:cubicBezTo>
                    <a:cubicBezTo>
                      <a:pt x="2989898" y="102870"/>
                      <a:pt x="2991803" y="96202"/>
                      <a:pt x="2992755" y="90487"/>
                    </a:cubicBezTo>
                    <a:lnTo>
                      <a:pt x="3007995" y="90487"/>
                    </a:lnTo>
                    <a:lnTo>
                      <a:pt x="3007995" y="206692"/>
                    </a:lnTo>
                    <a:lnTo>
                      <a:pt x="2992755" y="206692"/>
                    </a:lnTo>
                    <a:cubicBezTo>
                      <a:pt x="2991803" y="200025"/>
                      <a:pt x="2990850" y="193357"/>
                      <a:pt x="2987993" y="185737"/>
                    </a:cubicBezTo>
                    <a:cubicBezTo>
                      <a:pt x="2985135" y="178117"/>
                      <a:pt x="2983230" y="173355"/>
                      <a:pt x="2980373" y="169545"/>
                    </a:cubicBezTo>
                    <a:cubicBezTo>
                      <a:pt x="2975610" y="163830"/>
                      <a:pt x="2970848" y="160972"/>
                      <a:pt x="2966085" y="159067"/>
                    </a:cubicBezTo>
                    <a:cubicBezTo>
                      <a:pt x="2960370" y="157162"/>
                      <a:pt x="2953703" y="156210"/>
                      <a:pt x="2944178" y="156210"/>
                    </a:cubicBezTo>
                    <a:lnTo>
                      <a:pt x="2910840" y="156210"/>
                    </a:lnTo>
                    <a:lnTo>
                      <a:pt x="2910840" y="244792"/>
                    </a:lnTo>
                    <a:cubicBezTo>
                      <a:pt x="2910840" y="253365"/>
                      <a:pt x="2911793" y="260985"/>
                      <a:pt x="2912745" y="265747"/>
                    </a:cubicBezTo>
                    <a:cubicBezTo>
                      <a:pt x="2913698" y="270510"/>
                      <a:pt x="2916555" y="274320"/>
                      <a:pt x="2920365" y="277177"/>
                    </a:cubicBezTo>
                    <a:cubicBezTo>
                      <a:pt x="2924175" y="280035"/>
                      <a:pt x="2928938" y="281940"/>
                      <a:pt x="2934653" y="281940"/>
                    </a:cubicBezTo>
                    <a:cubicBezTo>
                      <a:pt x="2941320" y="282892"/>
                      <a:pt x="2949893" y="282892"/>
                      <a:pt x="2961323" y="282892"/>
                    </a:cubicBezTo>
                    <a:cubicBezTo>
                      <a:pt x="2966085" y="282892"/>
                      <a:pt x="2971800" y="282892"/>
                      <a:pt x="2979420" y="282892"/>
                    </a:cubicBezTo>
                    <a:cubicBezTo>
                      <a:pt x="2987040" y="282892"/>
                      <a:pt x="2992755" y="282892"/>
                      <a:pt x="2998470" y="281940"/>
                    </a:cubicBezTo>
                    <a:cubicBezTo>
                      <a:pt x="3003233" y="280987"/>
                      <a:pt x="3008948" y="280035"/>
                      <a:pt x="3014663" y="279082"/>
                    </a:cubicBezTo>
                    <a:cubicBezTo>
                      <a:pt x="3020378" y="278130"/>
                      <a:pt x="3024188" y="275272"/>
                      <a:pt x="3026093" y="273367"/>
                    </a:cubicBezTo>
                    <a:cubicBezTo>
                      <a:pt x="3032760" y="266700"/>
                      <a:pt x="3039428" y="256222"/>
                      <a:pt x="3046095" y="242887"/>
                    </a:cubicBezTo>
                    <a:cubicBezTo>
                      <a:pt x="3052763" y="229552"/>
                      <a:pt x="3057525" y="219075"/>
                      <a:pt x="3059430" y="213360"/>
                    </a:cubicBezTo>
                    <a:lnTo>
                      <a:pt x="3074670" y="213360"/>
                    </a:lnTo>
                    <a:lnTo>
                      <a:pt x="3074670" y="216217"/>
                    </a:lnTo>
                    <a:lnTo>
                      <a:pt x="3068955" y="302895"/>
                    </a:lnTo>
                    <a:lnTo>
                      <a:pt x="2824163" y="302895"/>
                    </a:lnTo>
                    <a:lnTo>
                      <a:pt x="2824163" y="287655"/>
                    </a:lnTo>
                    <a:cubicBezTo>
                      <a:pt x="2827973" y="287655"/>
                      <a:pt x="2833688" y="286702"/>
                      <a:pt x="2840355" y="285750"/>
                    </a:cubicBezTo>
                    <a:cubicBezTo>
                      <a:pt x="2847023" y="284797"/>
                      <a:pt x="2851785" y="283845"/>
                      <a:pt x="2853690" y="282892"/>
                    </a:cubicBezTo>
                    <a:cubicBezTo>
                      <a:pt x="2858453" y="280987"/>
                      <a:pt x="2861310" y="278130"/>
                      <a:pt x="2863215" y="274320"/>
                    </a:cubicBezTo>
                    <a:cubicBezTo>
                      <a:pt x="2865120" y="271462"/>
                      <a:pt x="2866073" y="266700"/>
                      <a:pt x="2866073" y="261937"/>
                    </a:cubicBezTo>
                    <a:lnTo>
                      <a:pt x="2866073" y="49530"/>
                    </a:lnTo>
                    <a:cubicBezTo>
                      <a:pt x="2866073" y="44767"/>
                      <a:pt x="2865120" y="40957"/>
                      <a:pt x="2864168" y="37147"/>
                    </a:cubicBezTo>
                    <a:cubicBezTo>
                      <a:pt x="2862263" y="33337"/>
                      <a:pt x="2859405" y="30480"/>
                      <a:pt x="2854643" y="28575"/>
                    </a:cubicBezTo>
                    <a:cubicBezTo>
                      <a:pt x="2850833" y="26670"/>
                      <a:pt x="2846070" y="24765"/>
                      <a:pt x="2839403" y="23812"/>
                    </a:cubicBezTo>
                    <a:cubicBezTo>
                      <a:pt x="2832735" y="22860"/>
                      <a:pt x="2827973" y="21907"/>
                      <a:pt x="2824163" y="20955"/>
                    </a:cubicBezTo>
                    <a:close/>
                    <a:moveTo>
                      <a:pt x="258128" y="5715"/>
                    </a:moveTo>
                    <a:lnTo>
                      <a:pt x="486728" y="5715"/>
                    </a:lnTo>
                    <a:lnTo>
                      <a:pt x="486728" y="76200"/>
                    </a:lnTo>
                    <a:lnTo>
                      <a:pt x="471488" y="76200"/>
                    </a:lnTo>
                    <a:cubicBezTo>
                      <a:pt x="468630" y="65722"/>
                      <a:pt x="462915" y="55245"/>
                      <a:pt x="453390" y="42862"/>
                    </a:cubicBezTo>
                    <a:cubicBezTo>
                      <a:pt x="443865" y="31432"/>
                      <a:pt x="435293" y="24765"/>
                      <a:pt x="426720" y="23812"/>
                    </a:cubicBezTo>
                    <a:cubicBezTo>
                      <a:pt x="421958" y="22860"/>
                      <a:pt x="417195" y="22860"/>
                      <a:pt x="411480" y="22860"/>
                    </a:cubicBezTo>
                    <a:cubicBezTo>
                      <a:pt x="405765" y="22860"/>
                      <a:pt x="399098" y="22860"/>
                      <a:pt x="391478" y="22860"/>
                    </a:cubicBezTo>
                    <a:lnTo>
                      <a:pt x="344805" y="22860"/>
                    </a:lnTo>
                    <a:lnTo>
                      <a:pt x="344805" y="139065"/>
                    </a:lnTo>
                    <a:lnTo>
                      <a:pt x="378143" y="139065"/>
                    </a:lnTo>
                    <a:cubicBezTo>
                      <a:pt x="388620" y="139065"/>
                      <a:pt x="396240" y="138112"/>
                      <a:pt x="401003" y="136207"/>
                    </a:cubicBezTo>
                    <a:cubicBezTo>
                      <a:pt x="405765" y="134302"/>
                      <a:pt x="410528" y="130492"/>
                      <a:pt x="414338" y="125730"/>
                    </a:cubicBezTo>
                    <a:cubicBezTo>
                      <a:pt x="417195" y="121920"/>
                      <a:pt x="420053" y="116205"/>
                      <a:pt x="421958" y="109537"/>
                    </a:cubicBezTo>
                    <a:cubicBezTo>
                      <a:pt x="423863" y="102870"/>
                      <a:pt x="425768" y="96202"/>
                      <a:pt x="425768" y="90487"/>
                    </a:cubicBezTo>
                    <a:lnTo>
                      <a:pt x="441008" y="90487"/>
                    </a:lnTo>
                    <a:lnTo>
                      <a:pt x="441008" y="206692"/>
                    </a:lnTo>
                    <a:lnTo>
                      <a:pt x="425768" y="206692"/>
                    </a:lnTo>
                    <a:cubicBezTo>
                      <a:pt x="424815" y="200025"/>
                      <a:pt x="423863" y="193357"/>
                      <a:pt x="421005" y="185737"/>
                    </a:cubicBezTo>
                    <a:cubicBezTo>
                      <a:pt x="419100" y="178117"/>
                      <a:pt x="416243" y="173355"/>
                      <a:pt x="413385" y="169545"/>
                    </a:cubicBezTo>
                    <a:cubicBezTo>
                      <a:pt x="409575" y="163830"/>
                      <a:pt x="403860" y="160972"/>
                      <a:pt x="399098" y="159067"/>
                    </a:cubicBezTo>
                    <a:cubicBezTo>
                      <a:pt x="393383" y="157162"/>
                      <a:pt x="386715" y="156210"/>
                      <a:pt x="377190" y="156210"/>
                    </a:cubicBezTo>
                    <a:lnTo>
                      <a:pt x="343853" y="156210"/>
                    </a:lnTo>
                    <a:lnTo>
                      <a:pt x="343853" y="244792"/>
                    </a:lnTo>
                    <a:cubicBezTo>
                      <a:pt x="343853" y="253365"/>
                      <a:pt x="344805" y="260985"/>
                      <a:pt x="345758" y="265747"/>
                    </a:cubicBezTo>
                    <a:cubicBezTo>
                      <a:pt x="346710" y="270510"/>
                      <a:pt x="349568" y="274320"/>
                      <a:pt x="353378" y="277177"/>
                    </a:cubicBezTo>
                    <a:cubicBezTo>
                      <a:pt x="357188" y="280035"/>
                      <a:pt x="361950" y="281940"/>
                      <a:pt x="367665" y="281940"/>
                    </a:cubicBezTo>
                    <a:cubicBezTo>
                      <a:pt x="373380" y="282892"/>
                      <a:pt x="382905" y="282892"/>
                      <a:pt x="394335" y="282892"/>
                    </a:cubicBezTo>
                    <a:cubicBezTo>
                      <a:pt x="399098" y="282892"/>
                      <a:pt x="404813" y="282892"/>
                      <a:pt x="412433" y="282892"/>
                    </a:cubicBezTo>
                    <a:cubicBezTo>
                      <a:pt x="420053" y="282892"/>
                      <a:pt x="425768" y="282892"/>
                      <a:pt x="431483" y="281940"/>
                    </a:cubicBezTo>
                    <a:cubicBezTo>
                      <a:pt x="436245" y="280987"/>
                      <a:pt x="441960" y="280035"/>
                      <a:pt x="447675" y="279082"/>
                    </a:cubicBezTo>
                    <a:cubicBezTo>
                      <a:pt x="453390" y="278130"/>
                      <a:pt x="457200" y="275272"/>
                      <a:pt x="460058" y="273367"/>
                    </a:cubicBezTo>
                    <a:cubicBezTo>
                      <a:pt x="466725" y="266700"/>
                      <a:pt x="473393" y="256222"/>
                      <a:pt x="480060" y="242887"/>
                    </a:cubicBezTo>
                    <a:cubicBezTo>
                      <a:pt x="486728" y="229552"/>
                      <a:pt x="491490" y="219075"/>
                      <a:pt x="493395" y="213360"/>
                    </a:cubicBezTo>
                    <a:lnTo>
                      <a:pt x="508635" y="213360"/>
                    </a:lnTo>
                    <a:lnTo>
                      <a:pt x="508635" y="216217"/>
                    </a:lnTo>
                    <a:lnTo>
                      <a:pt x="502920" y="302895"/>
                    </a:lnTo>
                    <a:lnTo>
                      <a:pt x="258128" y="302895"/>
                    </a:lnTo>
                    <a:lnTo>
                      <a:pt x="258128" y="287655"/>
                    </a:lnTo>
                    <a:cubicBezTo>
                      <a:pt x="261938" y="287655"/>
                      <a:pt x="267653" y="286702"/>
                      <a:pt x="274320" y="285750"/>
                    </a:cubicBezTo>
                    <a:cubicBezTo>
                      <a:pt x="280988" y="284797"/>
                      <a:pt x="285750" y="283845"/>
                      <a:pt x="287655" y="282892"/>
                    </a:cubicBezTo>
                    <a:cubicBezTo>
                      <a:pt x="292418" y="280987"/>
                      <a:pt x="295275" y="278130"/>
                      <a:pt x="297180" y="274320"/>
                    </a:cubicBezTo>
                    <a:cubicBezTo>
                      <a:pt x="299085" y="271462"/>
                      <a:pt x="300038" y="266700"/>
                      <a:pt x="300038" y="261937"/>
                    </a:cubicBezTo>
                    <a:lnTo>
                      <a:pt x="300038" y="49530"/>
                    </a:lnTo>
                    <a:cubicBezTo>
                      <a:pt x="300038" y="44767"/>
                      <a:pt x="299085" y="40957"/>
                      <a:pt x="298133" y="37147"/>
                    </a:cubicBezTo>
                    <a:cubicBezTo>
                      <a:pt x="296228" y="33337"/>
                      <a:pt x="293370" y="30480"/>
                      <a:pt x="288608" y="28575"/>
                    </a:cubicBezTo>
                    <a:cubicBezTo>
                      <a:pt x="284798" y="26670"/>
                      <a:pt x="280035" y="24765"/>
                      <a:pt x="273368" y="23812"/>
                    </a:cubicBezTo>
                    <a:cubicBezTo>
                      <a:pt x="266700" y="22860"/>
                      <a:pt x="261938" y="21907"/>
                      <a:pt x="258128" y="20955"/>
                    </a:cubicBezTo>
                    <a:close/>
                    <a:moveTo>
                      <a:pt x="3640456" y="4763"/>
                    </a:moveTo>
                    <a:lnTo>
                      <a:pt x="3773806" y="4763"/>
                    </a:lnTo>
                    <a:lnTo>
                      <a:pt x="3773806" y="20003"/>
                    </a:lnTo>
                    <a:cubicBezTo>
                      <a:pt x="3769043" y="20003"/>
                      <a:pt x="3764281" y="20955"/>
                      <a:pt x="3758565" y="21908"/>
                    </a:cubicBezTo>
                    <a:cubicBezTo>
                      <a:pt x="3752850" y="22860"/>
                      <a:pt x="3747136" y="23813"/>
                      <a:pt x="3743325" y="25718"/>
                    </a:cubicBezTo>
                    <a:cubicBezTo>
                      <a:pt x="3737611" y="27623"/>
                      <a:pt x="3734753" y="30480"/>
                      <a:pt x="3732848" y="33338"/>
                    </a:cubicBezTo>
                    <a:cubicBezTo>
                      <a:pt x="3730943" y="37148"/>
                      <a:pt x="3729990" y="40958"/>
                      <a:pt x="3729990" y="45720"/>
                    </a:cubicBezTo>
                    <a:lnTo>
                      <a:pt x="3729990" y="259080"/>
                    </a:lnTo>
                    <a:cubicBezTo>
                      <a:pt x="3729990" y="263843"/>
                      <a:pt x="3730943" y="267653"/>
                      <a:pt x="3732848" y="271463"/>
                    </a:cubicBezTo>
                    <a:cubicBezTo>
                      <a:pt x="3734753" y="275273"/>
                      <a:pt x="3738563" y="278130"/>
                      <a:pt x="3743325" y="280035"/>
                    </a:cubicBezTo>
                    <a:cubicBezTo>
                      <a:pt x="3746183" y="280988"/>
                      <a:pt x="3750945" y="281940"/>
                      <a:pt x="3757613" y="283845"/>
                    </a:cubicBezTo>
                    <a:cubicBezTo>
                      <a:pt x="3764281" y="284798"/>
                      <a:pt x="3769995" y="285750"/>
                      <a:pt x="3774758" y="285750"/>
                    </a:cubicBezTo>
                    <a:lnTo>
                      <a:pt x="3774758" y="302895"/>
                    </a:lnTo>
                    <a:lnTo>
                      <a:pt x="3772853" y="302895"/>
                    </a:lnTo>
                    <a:lnTo>
                      <a:pt x="3639503" y="302895"/>
                    </a:lnTo>
                    <a:lnTo>
                      <a:pt x="3639503" y="287655"/>
                    </a:lnTo>
                    <a:cubicBezTo>
                      <a:pt x="3643313" y="287655"/>
                      <a:pt x="3649028" y="286703"/>
                      <a:pt x="3655695" y="286703"/>
                    </a:cubicBezTo>
                    <a:cubicBezTo>
                      <a:pt x="3662363" y="285750"/>
                      <a:pt x="3668078" y="285750"/>
                      <a:pt x="3670936" y="283845"/>
                    </a:cubicBezTo>
                    <a:cubicBezTo>
                      <a:pt x="3675698" y="281940"/>
                      <a:pt x="3678556" y="280035"/>
                      <a:pt x="3681413" y="276225"/>
                    </a:cubicBezTo>
                    <a:cubicBezTo>
                      <a:pt x="3683318" y="273368"/>
                      <a:pt x="3684270" y="268605"/>
                      <a:pt x="3684270" y="262890"/>
                    </a:cubicBezTo>
                    <a:lnTo>
                      <a:pt x="3684270" y="48578"/>
                    </a:lnTo>
                    <a:cubicBezTo>
                      <a:pt x="3684270" y="43815"/>
                      <a:pt x="3683318" y="40005"/>
                      <a:pt x="3682365" y="36195"/>
                    </a:cubicBezTo>
                    <a:cubicBezTo>
                      <a:pt x="3680461" y="33338"/>
                      <a:pt x="3677603" y="30480"/>
                      <a:pt x="3671888" y="27623"/>
                    </a:cubicBezTo>
                    <a:cubicBezTo>
                      <a:pt x="3668078" y="25718"/>
                      <a:pt x="3662363" y="24765"/>
                      <a:pt x="3655695" y="22860"/>
                    </a:cubicBezTo>
                    <a:cubicBezTo>
                      <a:pt x="3649028" y="20955"/>
                      <a:pt x="3644265" y="20955"/>
                      <a:pt x="3640456" y="20003"/>
                    </a:cubicBezTo>
                    <a:close/>
                    <a:moveTo>
                      <a:pt x="2371725" y="4763"/>
                    </a:moveTo>
                    <a:lnTo>
                      <a:pt x="2505075" y="4763"/>
                    </a:lnTo>
                    <a:lnTo>
                      <a:pt x="2505075" y="20003"/>
                    </a:lnTo>
                    <a:cubicBezTo>
                      <a:pt x="2500312" y="20003"/>
                      <a:pt x="2495550" y="20955"/>
                      <a:pt x="2489835" y="21908"/>
                    </a:cubicBezTo>
                    <a:cubicBezTo>
                      <a:pt x="2484120" y="22860"/>
                      <a:pt x="2478405" y="23813"/>
                      <a:pt x="2474595" y="25718"/>
                    </a:cubicBezTo>
                    <a:cubicBezTo>
                      <a:pt x="2468880" y="27623"/>
                      <a:pt x="2466022" y="30480"/>
                      <a:pt x="2464117" y="33338"/>
                    </a:cubicBezTo>
                    <a:cubicBezTo>
                      <a:pt x="2462212" y="37148"/>
                      <a:pt x="2461260" y="40958"/>
                      <a:pt x="2461260" y="45720"/>
                    </a:cubicBezTo>
                    <a:lnTo>
                      <a:pt x="2461260" y="259080"/>
                    </a:lnTo>
                    <a:cubicBezTo>
                      <a:pt x="2461260" y="263843"/>
                      <a:pt x="2462212" y="267653"/>
                      <a:pt x="2464117" y="271463"/>
                    </a:cubicBezTo>
                    <a:cubicBezTo>
                      <a:pt x="2466022" y="275273"/>
                      <a:pt x="2469832" y="278130"/>
                      <a:pt x="2474595" y="280035"/>
                    </a:cubicBezTo>
                    <a:cubicBezTo>
                      <a:pt x="2477452" y="280988"/>
                      <a:pt x="2482215" y="281940"/>
                      <a:pt x="2488882" y="283845"/>
                    </a:cubicBezTo>
                    <a:cubicBezTo>
                      <a:pt x="2495550" y="284798"/>
                      <a:pt x="2501265" y="285750"/>
                      <a:pt x="2506027" y="285750"/>
                    </a:cubicBezTo>
                    <a:lnTo>
                      <a:pt x="2506027" y="302895"/>
                    </a:lnTo>
                    <a:lnTo>
                      <a:pt x="2503170" y="302895"/>
                    </a:lnTo>
                    <a:lnTo>
                      <a:pt x="2369820" y="302895"/>
                    </a:lnTo>
                    <a:lnTo>
                      <a:pt x="2369820" y="287655"/>
                    </a:lnTo>
                    <a:cubicBezTo>
                      <a:pt x="2373630" y="287655"/>
                      <a:pt x="2379345" y="286703"/>
                      <a:pt x="2386012" y="286703"/>
                    </a:cubicBezTo>
                    <a:cubicBezTo>
                      <a:pt x="2392680" y="285750"/>
                      <a:pt x="2398395" y="285750"/>
                      <a:pt x="2401252" y="283845"/>
                    </a:cubicBezTo>
                    <a:cubicBezTo>
                      <a:pt x="2406015" y="281940"/>
                      <a:pt x="2408872" y="280035"/>
                      <a:pt x="2411730" y="276225"/>
                    </a:cubicBezTo>
                    <a:cubicBezTo>
                      <a:pt x="2413635" y="273368"/>
                      <a:pt x="2414587" y="268605"/>
                      <a:pt x="2414587" y="262890"/>
                    </a:cubicBezTo>
                    <a:lnTo>
                      <a:pt x="2414587" y="48578"/>
                    </a:lnTo>
                    <a:cubicBezTo>
                      <a:pt x="2414587" y="43815"/>
                      <a:pt x="2413635" y="40005"/>
                      <a:pt x="2412682" y="36195"/>
                    </a:cubicBezTo>
                    <a:cubicBezTo>
                      <a:pt x="2410777" y="33338"/>
                      <a:pt x="2407920" y="30480"/>
                      <a:pt x="2402205" y="27623"/>
                    </a:cubicBezTo>
                    <a:cubicBezTo>
                      <a:pt x="2398395" y="25718"/>
                      <a:pt x="2392680" y="24765"/>
                      <a:pt x="2386965" y="22860"/>
                    </a:cubicBezTo>
                    <a:cubicBezTo>
                      <a:pt x="2380297" y="20955"/>
                      <a:pt x="2375535" y="20955"/>
                      <a:pt x="2371725" y="20003"/>
                    </a:cubicBezTo>
                    <a:close/>
                    <a:moveTo>
                      <a:pt x="827723" y="4763"/>
                    </a:moveTo>
                    <a:lnTo>
                      <a:pt x="961073" y="4763"/>
                    </a:lnTo>
                    <a:lnTo>
                      <a:pt x="961073" y="20003"/>
                    </a:lnTo>
                    <a:cubicBezTo>
                      <a:pt x="956310" y="20003"/>
                      <a:pt x="951548" y="20955"/>
                      <a:pt x="945833" y="21908"/>
                    </a:cubicBezTo>
                    <a:cubicBezTo>
                      <a:pt x="940118" y="22860"/>
                      <a:pt x="934403" y="23813"/>
                      <a:pt x="930593" y="25718"/>
                    </a:cubicBezTo>
                    <a:cubicBezTo>
                      <a:pt x="924878" y="27623"/>
                      <a:pt x="922020" y="30480"/>
                      <a:pt x="920115" y="33338"/>
                    </a:cubicBezTo>
                    <a:cubicBezTo>
                      <a:pt x="918210" y="37148"/>
                      <a:pt x="917258" y="40958"/>
                      <a:pt x="917258" y="45720"/>
                    </a:cubicBezTo>
                    <a:lnTo>
                      <a:pt x="917258" y="259080"/>
                    </a:lnTo>
                    <a:cubicBezTo>
                      <a:pt x="917258" y="263843"/>
                      <a:pt x="918210" y="267653"/>
                      <a:pt x="920115" y="271463"/>
                    </a:cubicBezTo>
                    <a:cubicBezTo>
                      <a:pt x="922020" y="275273"/>
                      <a:pt x="925830" y="278130"/>
                      <a:pt x="930593" y="280035"/>
                    </a:cubicBezTo>
                    <a:cubicBezTo>
                      <a:pt x="933450" y="280988"/>
                      <a:pt x="938213" y="281940"/>
                      <a:pt x="944880" y="283845"/>
                    </a:cubicBezTo>
                    <a:cubicBezTo>
                      <a:pt x="951548" y="284798"/>
                      <a:pt x="957263" y="285750"/>
                      <a:pt x="962025" y="285750"/>
                    </a:cubicBezTo>
                    <a:lnTo>
                      <a:pt x="962025" y="302895"/>
                    </a:lnTo>
                    <a:lnTo>
                      <a:pt x="961073" y="302895"/>
                    </a:lnTo>
                    <a:lnTo>
                      <a:pt x="827723" y="302895"/>
                    </a:lnTo>
                    <a:lnTo>
                      <a:pt x="827723" y="287655"/>
                    </a:lnTo>
                    <a:cubicBezTo>
                      <a:pt x="831533" y="287655"/>
                      <a:pt x="837248" y="286703"/>
                      <a:pt x="843915" y="286703"/>
                    </a:cubicBezTo>
                    <a:cubicBezTo>
                      <a:pt x="850583" y="285750"/>
                      <a:pt x="856298" y="285750"/>
                      <a:pt x="859155" y="283845"/>
                    </a:cubicBezTo>
                    <a:cubicBezTo>
                      <a:pt x="863918" y="281940"/>
                      <a:pt x="866775" y="280035"/>
                      <a:pt x="868680" y="276225"/>
                    </a:cubicBezTo>
                    <a:cubicBezTo>
                      <a:pt x="870585" y="273368"/>
                      <a:pt x="871538" y="268605"/>
                      <a:pt x="871538" y="262890"/>
                    </a:cubicBezTo>
                    <a:lnTo>
                      <a:pt x="871538" y="48578"/>
                    </a:lnTo>
                    <a:cubicBezTo>
                      <a:pt x="871538" y="43815"/>
                      <a:pt x="870585" y="40005"/>
                      <a:pt x="869633" y="36195"/>
                    </a:cubicBezTo>
                    <a:cubicBezTo>
                      <a:pt x="867728" y="33338"/>
                      <a:pt x="864870" y="30480"/>
                      <a:pt x="859155" y="27623"/>
                    </a:cubicBezTo>
                    <a:cubicBezTo>
                      <a:pt x="855345" y="25718"/>
                      <a:pt x="849630" y="24765"/>
                      <a:pt x="842963" y="22860"/>
                    </a:cubicBezTo>
                    <a:cubicBezTo>
                      <a:pt x="836295" y="20955"/>
                      <a:pt x="831533" y="20955"/>
                      <a:pt x="827723" y="20003"/>
                    </a:cubicBezTo>
                    <a:close/>
                    <a:moveTo>
                      <a:pt x="3500437" y="1905"/>
                    </a:moveTo>
                    <a:cubicBezTo>
                      <a:pt x="3513773" y="1905"/>
                      <a:pt x="3526155" y="3810"/>
                      <a:pt x="3536632" y="8572"/>
                    </a:cubicBezTo>
                    <a:cubicBezTo>
                      <a:pt x="3547110" y="12382"/>
                      <a:pt x="3556635" y="18097"/>
                      <a:pt x="3566160" y="22860"/>
                    </a:cubicBezTo>
                    <a:lnTo>
                      <a:pt x="3574732" y="8572"/>
                    </a:lnTo>
                    <a:lnTo>
                      <a:pt x="3590925" y="8572"/>
                    </a:lnTo>
                    <a:lnTo>
                      <a:pt x="3592830" y="106680"/>
                    </a:lnTo>
                    <a:lnTo>
                      <a:pt x="3575685" y="106680"/>
                    </a:lnTo>
                    <a:cubicBezTo>
                      <a:pt x="3572827" y="95250"/>
                      <a:pt x="3569018" y="84772"/>
                      <a:pt x="3565207" y="74295"/>
                    </a:cubicBezTo>
                    <a:cubicBezTo>
                      <a:pt x="3561398" y="63817"/>
                      <a:pt x="3556635" y="55245"/>
                      <a:pt x="3549968" y="46672"/>
                    </a:cubicBezTo>
                    <a:cubicBezTo>
                      <a:pt x="3544252" y="39052"/>
                      <a:pt x="3536632" y="32385"/>
                      <a:pt x="3528060" y="27622"/>
                    </a:cubicBezTo>
                    <a:cubicBezTo>
                      <a:pt x="3519487" y="22860"/>
                      <a:pt x="3509010" y="20002"/>
                      <a:pt x="3496627" y="20002"/>
                    </a:cubicBezTo>
                    <a:cubicBezTo>
                      <a:pt x="3483293" y="20002"/>
                      <a:pt x="3471862" y="23812"/>
                      <a:pt x="3463290" y="32385"/>
                    </a:cubicBezTo>
                    <a:cubicBezTo>
                      <a:pt x="3453765" y="40957"/>
                      <a:pt x="3449002" y="51435"/>
                      <a:pt x="3449002" y="63817"/>
                    </a:cubicBezTo>
                    <a:cubicBezTo>
                      <a:pt x="3449002" y="76200"/>
                      <a:pt x="3451860" y="87630"/>
                      <a:pt x="3457575" y="95250"/>
                    </a:cubicBezTo>
                    <a:cubicBezTo>
                      <a:pt x="3463290" y="103822"/>
                      <a:pt x="3471862" y="110490"/>
                      <a:pt x="3483293" y="116205"/>
                    </a:cubicBezTo>
                    <a:cubicBezTo>
                      <a:pt x="3493770" y="120967"/>
                      <a:pt x="3503295" y="125730"/>
                      <a:pt x="3512820" y="128587"/>
                    </a:cubicBezTo>
                    <a:cubicBezTo>
                      <a:pt x="3522345" y="132397"/>
                      <a:pt x="3531870" y="136207"/>
                      <a:pt x="3541395" y="140017"/>
                    </a:cubicBezTo>
                    <a:cubicBezTo>
                      <a:pt x="3549968" y="143827"/>
                      <a:pt x="3557587" y="147637"/>
                      <a:pt x="3565207" y="152400"/>
                    </a:cubicBezTo>
                    <a:cubicBezTo>
                      <a:pt x="3575685" y="156210"/>
                      <a:pt x="3582352" y="161925"/>
                      <a:pt x="3588068" y="167640"/>
                    </a:cubicBezTo>
                    <a:cubicBezTo>
                      <a:pt x="3593782" y="174307"/>
                      <a:pt x="3598545" y="181927"/>
                      <a:pt x="3602355" y="190500"/>
                    </a:cubicBezTo>
                    <a:cubicBezTo>
                      <a:pt x="3605212" y="199072"/>
                      <a:pt x="3607118" y="208597"/>
                      <a:pt x="3607118" y="219075"/>
                    </a:cubicBezTo>
                    <a:cubicBezTo>
                      <a:pt x="3607118" y="244792"/>
                      <a:pt x="3597593" y="266700"/>
                      <a:pt x="3578543" y="283845"/>
                    </a:cubicBezTo>
                    <a:cubicBezTo>
                      <a:pt x="3559493" y="300990"/>
                      <a:pt x="3535680" y="309562"/>
                      <a:pt x="3507105" y="309562"/>
                    </a:cubicBezTo>
                    <a:cubicBezTo>
                      <a:pt x="3493770" y="309562"/>
                      <a:pt x="3480435" y="307657"/>
                      <a:pt x="3468052" y="302895"/>
                    </a:cubicBezTo>
                    <a:cubicBezTo>
                      <a:pt x="3454718" y="298132"/>
                      <a:pt x="3443287" y="293370"/>
                      <a:pt x="3433762" y="287655"/>
                    </a:cubicBezTo>
                    <a:lnTo>
                      <a:pt x="3425190" y="302895"/>
                    </a:lnTo>
                    <a:lnTo>
                      <a:pt x="3408998" y="302895"/>
                    </a:lnTo>
                    <a:lnTo>
                      <a:pt x="3406140" y="201930"/>
                    </a:lnTo>
                    <a:lnTo>
                      <a:pt x="3422332" y="201930"/>
                    </a:lnTo>
                    <a:cubicBezTo>
                      <a:pt x="3426143" y="214312"/>
                      <a:pt x="3429952" y="225742"/>
                      <a:pt x="3434715" y="236220"/>
                    </a:cubicBezTo>
                    <a:cubicBezTo>
                      <a:pt x="3439477" y="246697"/>
                      <a:pt x="3445193" y="256222"/>
                      <a:pt x="3452812" y="264795"/>
                    </a:cubicBezTo>
                    <a:cubicBezTo>
                      <a:pt x="3460432" y="273367"/>
                      <a:pt x="3469005" y="280035"/>
                      <a:pt x="3478530" y="284797"/>
                    </a:cubicBezTo>
                    <a:cubicBezTo>
                      <a:pt x="3488055" y="289560"/>
                      <a:pt x="3499485" y="292417"/>
                      <a:pt x="3511868" y="292417"/>
                    </a:cubicBezTo>
                    <a:cubicBezTo>
                      <a:pt x="3521393" y="292417"/>
                      <a:pt x="3529965" y="291465"/>
                      <a:pt x="3536632" y="288607"/>
                    </a:cubicBezTo>
                    <a:cubicBezTo>
                      <a:pt x="3544252" y="285750"/>
                      <a:pt x="3549968" y="282892"/>
                      <a:pt x="3553777" y="278130"/>
                    </a:cubicBezTo>
                    <a:cubicBezTo>
                      <a:pt x="3558540" y="273367"/>
                      <a:pt x="3561398" y="268605"/>
                      <a:pt x="3563302" y="261937"/>
                    </a:cubicBezTo>
                    <a:cubicBezTo>
                      <a:pt x="3565207" y="256222"/>
                      <a:pt x="3566160" y="248602"/>
                      <a:pt x="3566160" y="240982"/>
                    </a:cubicBezTo>
                    <a:cubicBezTo>
                      <a:pt x="3566160" y="229552"/>
                      <a:pt x="3563302" y="218122"/>
                      <a:pt x="3556635" y="207645"/>
                    </a:cubicBezTo>
                    <a:cubicBezTo>
                      <a:pt x="3549968" y="197167"/>
                      <a:pt x="3540443" y="189547"/>
                      <a:pt x="3527107" y="184785"/>
                    </a:cubicBezTo>
                    <a:cubicBezTo>
                      <a:pt x="3518535" y="180975"/>
                      <a:pt x="3508057" y="177165"/>
                      <a:pt x="3495675" y="172402"/>
                    </a:cubicBezTo>
                    <a:cubicBezTo>
                      <a:pt x="3484245" y="167640"/>
                      <a:pt x="3473768" y="163830"/>
                      <a:pt x="3465195" y="160020"/>
                    </a:cubicBezTo>
                    <a:cubicBezTo>
                      <a:pt x="3448050" y="152400"/>
                      <a:pt x="3435668" y="142875"/>
                      <a:pt x="3426143" y="130492"/>
                    </a:cubicBezTo>
                    <a:cubicBezTo>
                      <a:pt x="3416618" y="118110"/>
                      <a:pt x="3411855" y="102870"/>
                      <a:pt x="3411855" y="82867"/>
                    </a:cubicBezTo>
                    <a:cubicBezTo>
                      <a:pt x="3411855" y="71437"/>
                      <a:pt x="3413760" y="60960"/>
                      <a:pt x="3418523" y="51435"/>
                    </a:cubicBezTo>
                    <a:cubicBezTo>
                      <a:pt x="3423285" y="41910"/>
                      <a:pt x="3429952" y="33337"/>
                      <a:pt x="3437573" y="25717"/>
                    </a:cubicBezTo>
                    <a:cubicBezTo>
                      <a:pt x="3445193" y="18097"/>
                      <a:pt x="3454718" y="12382"/>
                      <a:pt x="3466148" y="8572"/>
                    </a:cubicBezTo>
                    <a:cubicBezTo>
                      <a:pt x="3476625" y="4762"/>
                      <a:pt x="3488055" y="1905"/>
                      <a:pt x="3500437" y="1905"/>
                    </a:cubicBezTo>
                    <a:close/>
                    <a:moveTo>
                      <a:pt x="1459230" y="0"/>
                    </a:moveTo>
                    <a:cubicBezTo>
                      <a:pt x="1475423" y="0"/>
                      <a:pt x="1490663" y="1905"/>
                      <a:pt x="1503045" y="6667"/>
                    </a:cubicBezTo>
                    <a:cubicBezTo>
                      <a:pt x="1515428" y="10477"/>
                      <a:pt x="1525905" y="15240"/>
                      <a:pt x="1535430" y="20955"/>
                    </a:cubicBezTo>
                    <a:lnTo>
                      <a:pt x="1544003" y="6667"/>
                    </a:lnTo>
                    <a:lnTo>
                      <a:pt x="1560195" y="6667"/>
                    </a:lnTo>
                    <a:lnTo>
                      <a:pt x="1562100" y="109537"/>
                    </a:lnTo>
                    <a:lnTo>
                      <a:pt x="1544955" y="109537"/>
                    </a:lnTo>
                    <a:cubicBezTo>
                      <a:pt x="1542098" y="98107"/>
                      <a:pt x="1538288" y="86677"/>
                      <a:pt x="1534478" y="76200"/>
                    </a:cubicBezTo>
                    <a:cubicBezTo>
                      <a:pt x="1530668" y="64770"/>
                      <a:pt x="1524953" y="55245"/>
                      <a:pt x="1518285" y="46672"/>
                    </a:cubicBezTo>
                    <a:cubicBezTo>
                      <a:pt x="1511618" y="38100"/>
                      <a:pt x="1503045" y="30480"/>
                      <a:pt x="1493520" y="25717"/>
                    </a:cubicBezTo>
                    <a:cubicBezTo>
                      <a:pt x="1483995" y="20002"/>
                      <a:pt x="1472565" y="18097"/>
                      <a:pt x="1458278" y="18097"/>
                    </a:cubicBezTo>
                    <a:cubicBezTo>
                      <a:pt x="1443990" y="18097"/>
                      <a:pt x="1430655" y="20955"/>
                      <a:pt x="1418273" y="27622"/>
                    </a:cubicBezTo>
                    <a:cubicBezTo>
                      <a:pt x="1406843" y="33337"/>
                      <a:pt x="1396365" y="42862"/>
                      <a:pt x="1387793" y="54292"/>
                    </a:cubicBezTo>
                    <a:cubicBezTo>
                      <a:pt x="1379220" y="65722"/>
                      <a:pt x="1372553" y="80010"/>
                      <a:pt x="1368743" y="97155"/>
                    </a:cubicBezTo>
                    <a:cubicBezTo>
                      <a:pt x="1363980" y="114300"/>
                      <a:pt x="1362075" y="133350"/>
                      <a:pt x="1362075" y="155257"/>
                    </a:cubicBezTo>
                    <a:cubicBezTo>
                      <a:pt x="1362075" y="174307"/>
                      <a:pt x="1363980" y="191452"/>
                      <a:pt x="1368743" y="208597"/>
                    </a:cubicBezTo>
                    <a:cubicBezTo>
                      <a:pt x="1373505" y="224790"/>
                      <a:pt x="1380173" y="239077"/>
                      <a:pt x="1388745" y="251460"/>
                    </a:cubicBezTo>
                    <a:cubicBezTo>
                      <a:pt x="1397318" y="263842"/>
                      <a:pt x="1407795" y="273367"/>
                      <a:pt x="1421130" y="280987"/>
                    </a:cubicBezTo>
                    <a:cubicBezTo>
                      <a:pt x="1434465" y="287655"/>
                      <a:pt x="1448753" y="291465"/>
                      <a:pt x="1464945" y="291465"/>
                    </a:cubicBezTo>
                    <a:cubicBezTo>
                      <a:pt x="1477328" y="291465"/>
                      <a:pt x="1487805" y="289560"/>
                      <a:pt x="1498283" y="285750"/>
                    </a:cubicBezTo>
                    <a:cubicBezTo>
                      <a:pt x="1508760" y="281940"/>
                      <a:pt x="1515428" y="278130"/>
                      <a:pt x="1519238" y="274320"/>
                    </a:cubicBezTo>
                    <a:cubicBezTo>
                      <a:pt x="1520190" y="266700"/>
                      <a:pt x="1521143" y="260032"/>
                      <a:pt x="1521143" y="252412"/>
                    </a:cubicBezTo>
                    <a:cubicBezTo>
                      <a:pt x="1521143" y="244792"/>
                      <a:pt x="1521143" y="239077"/>
                      <a:pt x="1521143" y="233362"/>
                    </a:cubicBezTo>
                    <a:lnTo>
                      <a:pt x="1521143" y="217170"/>
                    </a:lnTo>
                    <a:cubicBezTo>
                      <a:pt x="1521143" y="211455"/>
                      <a:pt x="1520190" y="205740"/>
                      <a:pt x="1518285" y="201930"/>
                    </a:cubicBezTo>
                    <a:cubicBezTo>
                      <a:pt x="1516380" y="197167"/>
                      <a:pt x="1513523" y="194310"/>
                      <a:pt x="1508760" y="192405"/>
                    </a:cubicBezTo>
                    <a:cubicBezTo>
                      <a:pt x="1503998" y="190500"/>
                      <a:pt x="1498283" y="188595"/>
                      <a:pt x="1489710" y="187642"/>
                    </a:cubicBezTo>
                    <a:cubicBezTo>
                      <a:pt x="1482090" y="186690"/>
                      <a:pt x="1475423" y="185737"/>
                      <a:pt x="1471613" y="185737"/>
                    </a:cubicBezTo>
                    <a:lnTo>
                      <a:pt x="1471613" y="170497"/>
                    </a:lnTo>
                    <a:lnTo>
                      <a:pt x="1601153" y="170497"/>
                    </a:lnTo>
                    <a:lnTo>
                      <a:pt x="1601153" y="184785"/>
                    </a:lnTo>
                    <a:cubicBezTo>
                      <a:pt x="1597343" y="184785"/>
                      <a:pt x="1593533" y="185737"/>
                      <a:pt x="1587818" y="186690"/>
                    </a:cubicBezTo>
                    <a:cubicBezTo>
                      <a:pt x="1582103" y="187642"/>
                      <a:pt x="1577340" y="188595"/>
                      <a:pt x="1574483" y="190500"/>
                    </a:cubicBezTo>
                    <a:cubicBezTo>
                      <a:pt x="1570673" y="192405"/>
                      <a:pt x="1567815" y="195262"/>
                      <a:pt x="1565910" y="199072"/>
                    </a:cubicBezTo>
                    <a:cubicBezTo>
                      <a:pt x="1564005" y="202882"/>
                      <a:pt x="1563053" y="207645"/>
                      <a:pt x="1563053" y="212407"/>
                    </a:cubicBezTo>
                    <a:lnTo>
                      <a:pt x="1563053" y="235267"/>
                    </a:lnTo>
                    <a:cubicBezTo>
                      <a:pt x="1563053" y="252412"/>
                      <a:pt x="1563053" y="262890"/>
                      <a:pt x="1563053" y="268605"/>
                    </a:cubicBezTo>
                    <a:cubicBezTo>
                      <a:pt x="1563053" y="274320"/>
                      <a:pt x="1563053" y="279082"/>
                      <a:pt x="1564005" y="282892"/>
                    </a:cubicBezTo>
                    <a:cubicBezTo>
                      <a:pt x="1545908" y="291465"/>
                      <a:pt x="1526858" y="297180"/>
                      <a:pt x="1508760" y="301942"/>
                    </a:cubicBezTo>
                    <a:cubicBezTo>
                      <a:pt x="1490663" y="306705"/>
                      <a:pt x="1472565" y="308610"/>
                      <a:pt x="1454468" y="308610"/>
                    </a:cubicBezTo>
                    <a:cubicBezTo>
                      <a:pt x="1435418" y="308610"/>
                      <a:pt x="1417320" y="304800"/>
                      <a:pt x="1400175" y="298132"/>
                    </a:cubicBezTo>
                    <a:cubicBezTo>
                      <a:pt x="1383030" y="291465"/>
                      <a:pt x="1367790" y="280987"/>
                      <a:pt x="1354455" y="267652"/>
                    </a:cubicBezTo>
                    <a:cubicBezTo>
                      <a:pt x="1341120" y="254317"/>
                      <a:pt x="1330643" y="238125"/>
                      <a:pt x="1323023" y="220027"/>
                    </a:cubicBezTo>
                    <a:cubicBezTo>
                      <a:pt x="1315403" y="200977"/>
                      <a:pt x="1311593" y="180022"/>
                      <a:pt x="1311593" y="157162"/>
                    </a:cubicBezTo>
                    <a:cubicBezTo>
                      <a:pt x="1311593" y="134302"/>
                      <a:pt x="1315403" y="113347"/>
                      <a:pt x="1323023" y="94297"/>
                    </a:cubicBezTo>
                    <a:cubicBezTo>
                      <a:pt x="1330643" y="75247"/>
                      <a:pt x="1341120" y="58102"/>
                      <a:pt x="1354455" y="43815"/>
                    </a:cubicBezTo>
                    <a:cubicBezTo>
                      <a:pt x="1367790" y="29527"/>
                      <a:pt x="1383030" y="19050"/>
                      <a:pt x="1401128" y="11430"/>
                    </a:cubicBezTo>
                    <a:cubicBezTo>
                      <a:pt x="1419225" y="3810"/>
                      <a:pt x="1439228" y="0"/>
                      <a:pt x="145923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endParaRPr>
              </a:p>
            </p:txBody>
          </p:sp>
          <p:sp>
            <p:nvSpPr>
              <p:cNvPr id="27" name="任意多边形: 形状 45">
                <a:extLst>
                  <a:ext uri="{FF2B5EF4-FFF2-40B4-BE49-F238E27FC236}">
                    <a16:creationId xmlns:a16="http://schemas.microsoft.com/office/drawing/2014/main" id="{4558835F-B7E5-4192-9A7B-5B49C813F3D5}"/>
                  </a:ext>
                </a:extLst>
              </p:cNvPr>
              <p:cNvSpPr/>
              <p:nvPr/>
            </p:nvSpPr>
            <p:spPr>
              <a:xfrm>
                <a:off x="5032506" y="2563056"/>
                <a:ext cx="4352943" cy="1239474"/>
              </a:xfrm>
              <a:custGeom>
                <a:avLst/>
                <a:gdLst>
                  <a:gd name="connsiteX0" fmla="*/ 1911219 w 4352938"/>
                  <a:gd name="connsiteY0" fmla="*/ 884984 h 1239475"/>
                  <a:gd name="connsiteX1" fmla="*/ 2030282 w 4352938"/>
                  <a:gd name="connsiteY1" fmla="*/ 953564 h 1239475"/>
                  <a:gd name="connsiteX2" fmla="*/ 2055047 w 4352938"/>
                  <a:gd name="connsiteY2" fmla="*/ 991664 h 1239475"/>
                  <a:gd name="connsiteX3" fmla="*/ 2047427 w 4352938"/>
                  <a:gd name="connsiteY3" fmla="*/ 1067864 h 1239475"/>
                  <a:gd name="connsiteX4" fmla="*/ 1974085 w 4352938"/>
                  <a:gd name="connsiteY4" fmla="*/ 1093581 h 1239475"/>
                  <a:gd name="connsiteX5" fmla="*/ 1923602 w 4352938"/>
                  <a:gd name="connsiteY5" fmla="*/ 1040241 h 1239475"/>
                  <a:gd name="connsiteX6" fmla="*/ 1903600 w 4352938"/>
                  <a:gd name="connsiteY6" fmla="*/ 1022144 h 1239475"/>
                  <a:gd name="connsiteX7" fmla="*/ 1888359 w 4352938"/>
                  <a:gd name="connsiteY7" fmla="*/ 887841 h 1239475"/>
                  <a:gd name="connsiteX8" fmla="*/ 1911219 w 4352938"/>
                  <a:gd name="connsiteY8" fmla="*/ 884984 h 1239475"/>
                  <a:gd name="connsiteX9" fmla="*/ 3037075 w 4352938"/>
                  <a:gd name="connsiteY9" fmla="*/ 831644 h 1239475"/>
                  <a:gd name="connsiteX10" fmla="*/ 3118038 w 4352938"/>
                  <a:gd name="connsiteY10" fmla="*/ 880221 h 1239475"/>
                  <a:gd name="connsiteX11" fmla="*/ 3217097 w 4352938"/>
                  <a:gd name="connsiteY11" fmla="*/ 1004046 h 1239475"/>
                  <a:gd name="connsiteX12" fmla="*/ 3140897 w 4352938"/>
                  <a:gd name="connsiteY12" fmla="*/ 1054529 h 1239475"/>
                  <a:gd name="connsiteX13" fmla="*/ 3072318 w 4352938"/>
                  <a:gd name="connsiteY13" fmla="*/ 1031669 h 1239475"/>
                  <a:gd name="connsiteX14" fmla="*/ 3057077 w 4352938"/>
                  <a:gd name="connsiteY14" fmla="*/ 970709 h 1239475"/>
                  <a:gd name="connsiteX15" fmla="*/ 3052315 w 4352938"/>
                  <a:gd name="connsiteY15" fmla="*/ 947849 h 1239475"/>
                  <a:gd name="connsiteX16" fmla="*/ 3029455 w 4352938"/>
                  <a:gd name="connsiteY16" fmla="*/ 836406 h 1239475"/>
                  <a:gd name="connsiteX17" fmla="*/ 3037075 w 4352938"/>
                  <a:gd name="connsiteY17" fmla="*/ 831644 h 1239475"/>
                  <a:gd name="connsiteX18" fmla="*/ 4031485 w 4352938"/>
                  <a:gd name="connsiteY18" fmla="*/ 816404 h 1239475"/>
                  <a:gd name="connsiteX19" fmla="*/ 4124830 w 4352938"/>
                  <a:gd name="connsiteY19" fmla="*/ 826881 h 1239475"/>
                  <a:gd name="connsiteX20" fmla="*/ 4142927 w 4352938"/>
                  <a:gd name="connsiteY20" fmla="*/ 867839 h 1239475"/>
                  <a:gd name="connsiteX21" fmla="*/ 4130545 w 4352938"/>
                  <a:gd name="connsiteY21" fmla="*/ 901176 h 1239475"/>
                  <a:gd name="connsiteX22" fmla="*/ 4092445 w 4352938"/>
                  <a:gd name="connsiteY22" fmla="*/ 936419 h 1239475"/>
                  <a:gd name="connsiteX23" fmla="*/ 3998147 w 4352938"/>
                  <a:gd name="connsiteY23" fmla="*/ 948801 h 1239475"/>
                  <a:gd name="connsiteX24" fmla="*/ 3990527 w 4352938"/>
                  <a:gd name="connsiteY24" fmla="*/ 959279 h 1239475"/>
                  <a:gd name="connsiteX25" fmla="*/ 4016245 w 4352938"/>
                  <a:gd name="connsiteY25" fmla="*/ 1030716 h 1239475"/>
                  <a:gd name="connsiteX26" fmla="*/ 4021007 w 4352938"/>
                  <a:gd name="connsiteY26" fmla="*/ 1061196 h 1239475"/>
                  <a:gd name="connsiteX27" fmla="*/ 4028627 w 4352938"/>
                  <a:gd name="connsiteY27" fmla="*/ 1104059 h 1239475"/>
                  <a:gd name="connsiteX28" fmla="*/ 4010530 w 4352938"/>
                  <a:gd name="connsiteY28" fmla="*/ 1142159 h 1239475"/>
                  <a:gd name="connsiteX29" fmla="*/ 3990527 w 4352938"/>
                  <a:gd name="connsiteY29" fmla="*/ 1175496 h 1239475"/>
                  <a:gd name="connsiteX30" fmla="*/ 3940045 w 4352938"/>
                  <a:gd name="connsiteY30" fmla="*/ 1183116 h 1239475"/>
                  <a:gd name="connsiteX31" fmla="*/ 3917185 w 4352938"/>
                  <a:gd name="connsiteY31" fmla="*/ 1203119 h 1239475"/>
                  <a:gd name="connsiteX32" fmla="*/ 3828602 w 4352938"/>
                  <a:gd name="connsiteY32" fmla="*/ 1185021 h 1239475"/>
                  <a:gd name="connsiteX33" fmla="*/ 3782882 w 4352938"/>
                  <a:gd name="connsiteY33" fmla="*/ 1162161 h 1239475"/>
                  <a:gd name="connsiteX34" fmla="*/ 3778120 w 4352938"/>
                  <a:gd name="connsiteY34" fmla="*/ 1144064 h 1239475"/>
                  <a:gd name="connsiteX35" fmla="*/ 3782882 w 4352938"/>
                  <a:gd name="connsiteY35" fmla="*/ 1144064 h 1239475"/>
                  <a:gd name="connsiteX36" fmla="*/ 3843843 w 4352938"/>
                  <a:gd name="connsiteY36" fmla="*/ 1141206 h 1239475"/>
                  <a:gd name="connsiteX37" fmla="*/ 3930520 w 4352938"/>
                  <a:gd name="connsiteY37" fmla="*/ 1110726 h 1239475"/>
                  <a:gd name="connsiteX38" fmla="*/ 3945760 w 4352938"/>
                  <a:gd name="connsiteY38" fmla="*/ 1087866 h 1239475"/>
                  <a:gd name="connsiteX39" fmla="*/ 3938140 w 4352938"/>
                  <a:gd name="connsiteY39" fmla="*/ 1049766 h 1239475"/>
                  <a:gd name="connsiteX40" fmla="*/ 3940997 w 4352938"/>
                  <a:gd name="connsiteY40" fmla="*/ 996426 h 1239475"/>
                  <a:gd name="connsiteX41" fmla="*/ 3933377 w 4352938"/>
                  <a:gd name="connsiteY41" fmla="*/ 978329 h 1239475"/>
                  <a:gd name="connsiteX42" fmla="*/ 3872418 w 4352938"/>
                  <a:gd name="connsiteY42" fmla="*/ 996426 h 1239475"/>
                  <a:gd name="connsiteX43" fmla="*/ 3823840 w 4352938"/>
                  <a:gd name="connsiteY43" fmla="*/ 1004046 h 1239475"/>
                  <a:gd name="connsiteX44" fmla="*/ 3770500 w 4352938"/>
                  <a:gd name="connsiteY44" fmla="*/ 1029764 h 1239475"/>
                  <a:gd name="connsiteX45" fmla="*/ 3645722 w 4352938"/>
                  <a:gd name="connsiteY45" fmla="*/ 1110726 h 1239475"/>
                  <a:gd name="connsiteX46" fmla="*/ 3589525 w 4352938"/>
                  <a:gd name="connsiteY46" fmla="*/ 1128824 h 1239475"/>
                  <a:gd name="connsiteX47" fmla="*/ 3566665 w 4352938"/>
                  <a:gd name="connsiteY47" fmla="*/ 1118346 h 1239475"/>
                  <a:gd name="connsiteX48" fmla="*/ 3561902 w 4352938"/>
                  <a:gd name="connsiteY48" fmla="*/ 1101201 h 1239475"/>
                  <a:gd name="connsiteX49" fmla="*/ 3526660 w 4352938"/>
                  <a:gd name="connsiteY49" fmla="*/ 1017381 h 1239475"/>
                  <a:gd name="connsiteX50" fmla="*/ 3554282 w 4352938"/>
                  <a:gd name="connsiteY50" fmla="*/ 989759 h 1239475"/>
                  <a:gd name="connsiteX51" fmla="*/ 3589525 w 4352938"/>
                  <a:gd name="connsiteY51" fmla="*/ 986901 h 1239475"/>
                  <a:gd name="connsiteX52" fmla="*/ 3630482 w 4352938"/>
                  <a:gd name="connsiteY52" fmla="*/ 961184 h 1239475"/>
                  <a:gd name="connsiteX53" fmla="*/ 3656200 w 4352938"/>
                  <a:gd name="connsiteY53" fmla="*/ 956421 h 1239475"/>
                  <a:gd name="connsiteX54" fmla="*/ 3752402 w 4352938"/>
                  <a:gd name="connsiteY54" fmla="*/ 910701 h 1239475"/>
                  <a:gd name="connsiteX55" fmla="*/ 3897182 w 4352938"/>
                  <a:gd name="connsiteY55" fmla="*/ 854504 h 1239475"/>
                  <a:gd name="connsiteX56" fmla="*/ 4031485 w 4352938"/>
                  <a:gd name="connsiteY56" fmla="*/ 816404 h 1239475"/>
                  <a:gd name="connsiteX57" fmla="*/ 281492 w 4352938"/>
                  <a:gd name="connsiteY57" fmla="*/ 738299 h 1239475"/>
                  <a:gd name="connsiteX58" fmla="*/ 205292 w 4352938"/>
                  <a:gd name="connsiteY58" fmla="*/ 794496 h 1239475"/>
                  <a:gd name="connsiteX59" fmla="*/ 174812 w 4352938"/>
                  <a:gd name="connsiteY59" fmla="*/ 832596 h 1239475"/>
                  <a:gd name="connsiteX60" fmla="*/ 170049 w 4352938"/>
                  <a:gd name="connsiteY60" fmla="*/ 850694 h 1239475"/>
                  <a:gd name="connsiteX61" fmla="*/ 96707 w 4352938"/>
                  <a:gd name="connsiteY61" fmla="*/ 951659 h 1239475"/>
                  <a:gd name="connsiteX62" fmla="*/ 63369 w 4352938"/>
                  <a:gd name="connsiteY62" fmla="*/ 1009761 h 1239475"/>
                  <a:gd name="connsiteX63" fmla="*/ 70989 w 4352938"/>
                  <a:gd name="connsiteY63" fmla="*/ 1012619 h 1239475"/>
                  <a:gd name="connsiteX64" fmla="*/ 134807 w 4352938"/>
                  <a:gd name="connsiteY64" fmla="*/ 1002141 h 1239475"/>
                  <a:gd name="connsiteX65" fmla="*/ 177669 w 4352938"/>
                  <a:gd name="connsiteY65" fmla="*/ 971661 h 1239475"/>
                  <a:gd name="connsiteX66" fmla="*/ 226247 w 4352938"/>
                  <a:gd name="connsiteY66" fmla="*/ 953564 h 1239475"/>
                  <a:gd name="connsiteX67" fmla="*/ 253869 w 4352938"/>
                  <a:gd name="connsiteY67" fmla="*/ 933561 h 1239475"/>
                  <a:gd name="connsiteX68" fmla="*/ 291969 w 4352938"/>
                  <a:gd name="connsiteY68" fmla="*/ 907844 h 1239475"/>
                  <a:gd name="connsiteX69" fmla="*/ 291969 w 4352938"/>
                  <a:gd name="connsiteY69" fmla="*/ 874506 h 1239475"/>
                  <a:gd name="connsiteX70" fmla="*/ 293874 w 4352938"/>
                  <a:gd name="connsiteY70" fmla="*/ 829739 h 1239475"/>
                  <a:gd name="connsiteX71" fmla="*/ 293874 w 4352938"/>
                  <a:gd name="connsiteY71" fmla="*/ 741156 h 1239475"/>
                  <a:gd name="connsiteX72" fmla="*/ 281492 w 4352938"/>
                  <a:gd name="connsiteY72" fmla="*/ 738299 h 1239475"/>
                  <a:gd name="connsiteX73" fmla="*/ 1852924 w 4352938"/>
                  <a:gd name="connsiteY73" fmla="*/ 577625 h 1239475"/>
                  <a:gd name="connsiteX74" fmla="*/ 1952177 w 4352938"/>
                  <a:gd name="connsiteY74" fmla="*/ 596377 h 1239475"/>
                  <a:gd name="connsiteX75" fmla="*/ 1959798 w 4352938"/>
                  <a:gd name="connsiteY75" fmla="*/ 616379 h 1239475"/>
                  <a:gd name="connsiteX76" fmla="*/ 1903600 w 4352938"/>
                  <a:gd name="connsiteY76" fmla="*/ 659242 h 1239475"/>
                  <a:gd name="connsiteX77" fmla="*/ 1888360 w 4352938"/>
                  <a:gd name="connsiteY77" fmla="*/ 682102 h 1239475"/>
                  <a:gd name="connsiteX78" fmla="*/ 1875977 w 4352938"/>
                  <a:gd name="connsiteY78" fmla="*/ 684959 h 1239475"/>
                  <a:gd name="connsiteX79" fmla="*/ 1863595 w 4352938"/>
                  <a:gd name="connsiteY79" fmla="*/ 704962 h 1239475"/>
                  <a:gd name="connsiteX80" fmla="*/ 1835973 w 4352938"/>
                  <a:gd name="connsiteY80" fmla="*/ 724964 h 1239475"/>
                  <a:gd name="connsiteX81" fmla="*/ 1808350 w 4352938"/>
                  <a:gd name="connsiteY81" fmla="*/ 755444 h 1239475"/>
                  <a:gd name="connsiteX82" fmla="*/ 1762630 w 4352938"/>
                  <a:gd name="connsiteY82" fmla="*/ 804022 h 1239475"/>
                  <a:gd name="connsiteX83" fmla="*/ 1795967 w 4352938"/>
                  <a:gd name="connsiteY83" fmla="*/ 785924 h 1239475"/>
                  <a:gd name="connsiteX84" fmla="*/ 1882645 w 4352938"/>
                  <a:gd name="connsiteY84" fmla="*/ 783067 h 1239475"/>
                  <a:gd name="connsiteX85" fmla="*/ 1893123 w 4352938"/>
                  <a:gd name="connsiteY85" fmla="*/ 809737 h 1239475"/>
                  <a:gd name="connsiteX86" fmla="*/ 1867405 w 4352938"/>
                  <a:gd name="connsiteY86" fmla="*/ 843074 h 1239475"/>
                  <a:gd name="connsiteX87" fmla="*/ 1773107 w 4352938"/>
                  <a:gd name="connsiteY87" fmla="*/ 901177 h 1239475"/>
                  <a:gd name="connsiteX88" fmla="*/ 1724530 w 4352938"/>
                  <a:gd name="connsiteY88" fmla="*/ 942134 h 1239475"/>
                  <a:gd name="connsiteX89" fmla="*/ 1742627 w 4352938"/>
                  <a:gd name="connsiteY89" fmla="*/ 1025954 h 1239475"/>
                  <a:gd name="connsiteX90" fmla="*/ 1770250 w 4352938"/>
                  <a:gd name="connsiteY90" fmla="*/ 1233599 h 1239475"/>
                  <a:gd name="connsiteX91" fmla="*/ 1762630 w 4352938"/>
                  <a:gd name="connsiteY91" fmla="*/ 1236457 h 1239475"/>
                  <a:gd name="connsiteX92" fmla="*/ 1729292 w 4352938"/>
                  <a:gd name="connsiteY92" fmla="*/ 1236457 h 1239475"/>
                  <a:gd name="connsiteX93" fmla="*/ 1709290 w 4352938"/>
                  <a:gd name="connsiteY93" fmla="*/ 1213597 h 1239475"/>
                  <a:gd name="connsiteX94" fmla="*/ 1709290 w 4352938"/>
                  <a:gd name="connsiteY94" fmla="*/ 1190737 h 1239475"/>
                  <a:gd name="connsiteX95" fmla="*/ 1691192 w 4352938"/>
                  <a:gd name="connsiteY95" fmla="*/ 1167877 h 1239475"/>
                  <a:gd name="connsiteX96" fmla="*/ 1637852 w 4352938"/>
                  <a:gd name="connsiteY96" fmla="*/ 1145017 h 1239475"/>
                  <a:gd name="connsiteX97" fmla="*/ 1637852 w 4352938"/>
                  <a:gd name="connsiteY97" fmla="*/ 1129777 h 1239475"/>
                  <a:gd name="connsiteX98" fmla="*/ 1653092 w 4352938"/>
                  <a:gd name="connsiteY98" fmla="*/ 1109774 h 1239475"/>
                  <a:gd name="connsiteX99" fmla="*/ 1675952 w 4352938"/>
                  <a:gd name="connsiteY99" fmla="*/ 1105012 h 1239475"/>
                  <a:gd name="connsiteX100" fmla="*/ 1688335 w 4352938"/>
                  <a:gd name="connsiteY100" fmla="*/ 1048814 h 1239475"/>
                  <a:gd name="connsiteX101" fmla="*/ 1675952 w 4352938"/>
                  <a:gd name="connsiteY101" fmla="*/ 1015477 h 1239475"/>
                  <a:gd name="connsiteX102" fmla="*/ 1668332 w 4352938"/>
                  <a:gd name="connsiteY102" fmla="*/ 1012619 h 1239475"/>
                  <a:gd name="connsiteX103" fmla="*/ 1645473 w 4352938"/>
                  <a:gd name="connsiteY103" fmla="*/ 1027859 h 1239475"/>
                  <a:gd name="connsiteX104" fmla="*/ 1617850 w 4352938"/>
                  <a:gd name="connsiteY104" fmla="*/ 1058339 h 1239475"/>
                  <a:gd name="connsiteX105" fmla="*/ 1605467 w 4352938"/>
                  <a:gd name="connsiteY105" fmla="*/ 1063102 h 1239475"/>
                  <a:gd name="connsiteX106" fmla="*/ 1587370 w 4352938"/>
                  <a:gd name="connsiteY106" fmla="*/ 1093582 h 1239475"/>
                  <a:gd name="connsiteX107" fmla="*/ 1554032 w 4352938"/>
                  <a:gd name="connsiteY107" fmla="*/ 1121204 h 1239475"/>
                  <a:gd name="connsiteX108" fmla="*/ 1450210 w 4352938"/>
                  <a:gd name="connsiteY108" fmla="*/ 1230742 h 1239475"/>
                  <a:gd name="connsiteX109" fmla="*/ 1355913 w 4352938"/>
                  <a:gd name="connsiteY109" fmla="*/ 1104059 h 1239475"/>
                  <a:gd name="connsiteX110" fmla="*/ 1394013 w 4352938"/>
                  <a:gd name="connsiteY110" fmla="*/ 1093582 h 1239475"/>
                  <a:gd name="connsiteX111" fmla="*/ 1419730 w 4352938"/>
                  <a:gd name="connsiteY111" fmla="*/ 1101202 h 1239475"/>
                  <a:gd name="connsiteX112" fmla="*/ 1434970 w 4352938"/>
                  <a:gd name="connsiteY112" fmla="*/ 1085962 h 1239475"/>
                  <a:gd name="connsiteX113" fmla="*/ 1470213 w 4352938"/>
                  <a:gd name="connsiteY113" fmla="*/ 1070722 h 1239475"/>
                  <a:gd name="connsiteX114" fmla="*/ 1490215 w 4352938"/>
                  <a:gd name="connsiteY114" fmla="*/ 1052624 h 1239475"/>
                  <a:gd name="connsiteX115" fmla="*/ 1525457 w 4352938"/>
                  <a:gd name="connsiteY115" fmla="*/ 1037384 h 1239475"/>
                  <a:gd name="connsiteX116" fmla="*/ 1612135 w 4352938"/>
                  <a:gd name="connsiteY116" fmla="*/ 979282 h 1239475"/>
                  <a:gd name="connsiteX117" fmla="*/ 1677857 w 4352938"/>
                  <a:gd name="connsiteY117" fmla="*/ 921179 h 1239475"/>
                  <a:gd name="connsiteX118" fmla="*/ 1650235 w 4352938"/>
                  <a:gd name="connsiteY118" fmla="*/ 893557 h 1239475"/>
                  <a:gd name="connsiteX119" fmla="*/ 1683573 w 4352938"/>
                  <a:gd name="connsiteY119" fmla="*/ 812594 h 1239475"/>
                  <a:gd name="connsiteX120" fmla="*/ 1660713 w 4352938"/>
                  <a:gd name="connsiteY120" fmla="*/ 807832 h 1239475"/>
                  <a:gd name="connsiteX121" fmla="*/ 1627375 w 4352938"/>
                  <a:gd name="connsiteY121" fmla="*/ 818309 h 1239475"/>
                  <a:gd name="connsiteX122" fmla="*/ 1627375 w 4352938"/>
                  <a:gd name="connsiteY122" fmla="*/ 881174 h 1239475"/>
                  <a:gd name="connsiteX123" fmla="*/ 1627375 w 4352938"/>
                  <a:gd name="connsiteY123" fmla="*/ 882127 h 1239475"/>
                  <a:gd name="connsiteX124" fmla="*/ 1624517 w 4352938"/>
                  <a:gd name="connsiteY124" fmla="*/ 897367 h 1239475"/>
                  <a:gd name="connsiteX125" fmla="*/ 1546413 w 4352938"/>
                  <a:gd name="connsiteY125" fmla="*/ 999284 h 1239475"/>
                  <a:gd name="connsiteX126" fmla="*/ 1515932 w 4352938"/>
                  <a:gd name="connsiteY126" fmla="*/ 965947 h 1239475"/>
                  <a:gd name="connsiteX127" fmla="*/ 1508313 w 4352938"/>
                  <a:gd name="connsiteY127" fmla="*/ 938324 h 1239475"/>
                  <a:gd name="connsiteX128" fmla="*/ 1493073 w 4352938"/>
                  <a:gd name="connsiteY128" fmla="*/ 912607 h 1239475"/>
                  <a:gd name="connsiteX129" fmla="*/ 1505455 w 4352938"/>
                  <a:gd name="connsiteY129" fmla="*/ 744967 h 1239475"/>
                  <a:gd name="connsiteX130" fmla="*/ 1502598 w 4352938"/>
                  <a:gd name="connsiteY130" fmla="*/ 686864 h 1239475"/>
                  <a:gd name="connsiteX131" fmla="*/ 1513075 w 4352938"/>
                  <a:gd name="connsiteY131" fmla="*/ 682102 h 1239475"/>
                  <a:gd name="connsiteX132" fmla="*/ 1523552 w 4352938"/>
                  <a:gd name="connsiteY132" fmla="*/ 679244 h 1239475"/>
                  <a:gd name="connsiteX133" fmla="*/ 1543555 w 4352938"/>
                  <a:gd name="connsiteY133" fmla="*/ 689722 h 1239475"/>
                  <a:gd name="connsiteX134" fmla="*/ 1584513 w 4352938"/>
                  <a:gd name="connsiteY134" fmla="*/ 723059 h 1239475"/>
                  <a:gd name="connsiteX135" fmla="*/ 1680715 w 4352938"/>
                  <a:gd name="connsiteY135" fmla="*/ 664957 h 1239475"/>
                  <a:gd name="connsiteX136" fmla="*/ 1723577 w 4352938"/>
                  <a:gd name="connsiteY136" fmla="*/ 626857 h 1239475"/>
                  <a:gd name="connsiteX137" fmla="*/ 1761677 w 4352938"/>
                  <a:gd name="connsiteY137" fmla="*/ 622094 h 1239475"/>
                  <a:gd name="connsiteX138" fmla="*/ 1774060 w 4352938"/>
                  <a:gd name="connsiteY138" fmla="*/ 603997 h 1239475"/>
                  <a:gd name="connsiteX139" fmla="*/ 1822638 w 4352938"/>
                  <a:gd name="connsiteY139" fmla="*/ 581137 h 1239475"/>
                  <a:gd name="connsiteX140" fmla="*/ 1852924 w 4352938"/>
                  <a:gd name="connsiteY140" fmla="*/ 577625 h 1239475"/>
                  <a:gd name="connsiteX141" fmla="*/ 3579047 w 4352938"/>
                  <a:gd name="connsiteY141" fmla="*/ 530654 h 1239475"/>
                  <a:gd name="connsiteX142" fmla="*/ 3604764 w 4352938"/>
                  <a:gd name="connsiteY142" fmla="*/ 533511 h 1239475"/>
                  <a:gd name="connsiteX143" fmla="*/ 3680964 w 4352938"/>
                  <a:gd name="connsiteY143" fmla="*/ 644954 h 1239475"/>
                  <a:gd name="connsiteX144" fmla="*/ 3642864 w 4352938"/>
                  <a:gd name="connsiteY144" fmla="*/ 718296 h 1239475"/>
                  <a:gd name="connsiteX145" fmla="*/ 3615242 w 4352938"/>
                  <a:gd name="connsiteY145" fmla="*/ 718296 h 1239475"/>
                  <a:gd name="connsiteX146" fmla="*/ 3587619 w 4352938"/>
                  <a:gd name="connsiteY146" fmla="*/ 669719 h 1239475"/>
                  <a:gd name="connsiteX147" fmla="*/ 3586667 w 4352938"/>
                  <a:gd name="connsiteY147" fmla="*/ 619236 h 1239475"/>
                  <a:gd name="connsiteX148" fmla="*/ 3579047 w 4352938"/>
                  <a:gd name="connsiteY148" fmla="*/ 530654 h 1239475"/>
                  <a:gd name="connsiteX149" fmla="*/ 1938842 w 4352938"/>
                  <a:gd name="connsiteY149" fmla="*/ 307769 h 1239475"/>
                  <a:gd name="connsiteX150" fmla="*/ 1969322 w 4352938"/>
                  <a:gd name="connsiteY150" fmla="*/ 307769 h 1239475"/>
                  <a:gd name="connsiteX151" fmla="*/ 1979799 w 4352938"/>
                  <a:gd name="connsiteY151" fmla="*/ 333486 h 1239475"/>
                  <a:gd name="connsiteX152" fmla="*/ 1946462 w 4352938"/>
                  <a:gd name="connsiteY152" fmla="*/ 368729 h 1239475"/>
                  <a:gd name="connsiteX153" fmla="*/ 1913124 w 4352938"/>
                  <a:gd name="connsiteY153" fmla="*/ 373491 h 1239475"/>
                  <a:gd name="connsiteX154" fmla="*/ 1832162 w 4352938"/>
                  <a:gd name="connsiteY154" fmla="*/ 429689 h 1239475"/>
                  <a:gd name="connsiteX155" fmla="*/ 1708337 w 4352938"/>
                  <a:gd name="connsiteY155" fmla="*/ 546846 h 1239475"/>
                  <a:gd name="connsiteX156" fmla="*/ 1629279 w 4352938"/>
                  <a:gd name="connsiteY156" fmla="*/ 557324 h 1239475"/>
                  <a:gd name="connsiteX157" fmla="*/ 1519742 w 4352938"/>
                  <a:gd name="connsiteY157" fmla="*/ 498269 h 1239475"/>
                  <a:gd name="connsiteX158" fmla="*/ 1524504 w 4352938"/>
                  <a:gd name="connsiteY158" fmla="*/ 452549 h 1239475"/>
                  <a:gd name="connsiteX159" fmla="*/ 1775964 w 4352938"/>
                  <a:gd name="connsiteY159" fmla="*/ 351584 h 1239475"/>
                  <a:gd name="connsiteX160" fmla="*/ 1798824 w 4352938"/>
                  <a:gd name="connsiteY160" fmla="*/ 348726 h 1239475"/>
                  <a:gd name="connsiteX161" fmla="*/ 1885501 w 4352938"/>
                  <a:gd name="connsiteY161" fmla="*/ 318246 h 1239475"/>
                  <a:gd name="connsiteX162" fmla="*/ 1938842 w 4352938"/>
                  <a:gd name="connsiteY162" fmla="*/ 307769 h 1239475"/>
                  <a:gd name="connsiteX163" fmla="*/ 667255 w 4352938"/>
                  <a:gd name="connsiteY163" fmla="*/ 301102 h 1239475"/>
                  <a:gd name="connsiteX164" fmla="*/ 717738 w 4352938"/>
                  <a:gd name="connsiteY164" fmla="*/ 346822 h 1239475"/>
                  <a:gd name="connsiteX165" fmla="*/ 819655 w 4352938"/>
                  <a:gd name="connsiteY165" fmla="*/ 587804 h 1239475"/>
                  <a:gd name="connsiteX166" fmla="*/ 845372 w 4352938"/>
                  <a:gd name="connsiteY166" fmla="*/ 600187 h 1239475"/>
                  <a:gd name="connsiteX167" fmla="*/ 875852 w 4352938"/>
                  <a:gd name="connsiteY167" fmla="*/ 566849 h 1239475"/>
                  <a:gd name="connsiteX168" fmla="*/ 921572 w 4352938"/>
                  <a:gd name="connsiteY168" fmla="*/ 536369 h 1239475"/>
                  <a:gd name="connsiteX169" fmla="*/ 921572 w 4352938"/>
                  <a:gd name="connsiteY169" fmla="*/ 474457 h 1239475"/>
                  <a:gd name="connsiteX170" fmla="*/ 921572 w 4352938"/>
                  <a:gd name="connsiteY170" fmla="*/ 467789 h 1239475"/>
                  <a:gd name="connsiteX171" fmla="*/ 927288 w 4352938"/>
                  <a:gd name="connsiteY171" fmla="*/ 463027 h 1239475"/>
                  <a:gd name="connsiteX172" fmla="*/ 949195 w 4352938"/>
                  <a:gd name="connsiteY172" fmla="*/ 452549 h 1239475"/>
                  <a:gd name="connsiteX173" fmla="*/ 959672 w 4352938"/>
                  <a:gd name="connsiteY173" fmla="*/ 463027 h 1239475"/>
                  <a:gd name="connsiteX174" fmla="*/ 962530 w 4352938"/>
                  <a:gd name="connsiteY174" fmla="*/ 481124 h 1239475"/>
                  <a:gd name="connsiteX175" fmla="*/ 988247 w 4352938"/>
                  <a:gd name="connsiteY175" fmla="*/ 506842 h 1239475"/>
                  <a:gd name="connsiteX176" fmla="*/ 1061590 w 4352938"/>
                  <a:gd name="connsiteY176" fmla="*/ 537322 h 1239475"/>
                  <a:gd name="connsiteX177" fmla="*/ 1061590 w 4352938"/>
                  <a:gd name="connsiteY177" fmla="*/ 557324 h 1239475"/>
                  <a:gd name="connsiteX178" fmla="*/ 1056827 w 4352938"/>
                  <a:gd name="connsiteY178" fmla="*/ 598282 h 1239475"/>
                  <a:gd name="connsiteX179" fmla="*/ 1003488 w 4352938"/>
                  <a:gd name="connsiteY179" fmla="*/ 666862 h 1239475"/>
                  <a:gd name="connsiteX180" fmla="*/ 934907 w 4352938"/>
                  <a:gd name="connsiteY180" fmla="*/ 692579 h 1239475"/>
                  <a:gd name="connsiteX181" fmla="*/ 846325 w 4352938"/>
                  <a:gd name="connsiteY181" fmla="*/ 723059 h 1239475"/>
                  <a:gd name="connsiteX182" fmla="*/ 849182 w 4352938"/>
                  <a:gd name="connsiteY182" fmla="*/ 802117 h 1239475"/>
                  <a:gd name="connsiteX183" fmla="*/ 783460 w 4352938"/>
                  <a:gd name="connsiteY183" fmla="*/ 865934 h 1239475"/>
                  <a:gd name="connsiteX184" fmla="*/ 786317 w 4352938"/>
                  <a:gd name="connsiteY184" fmla="*/ 870697 h 1239475"/>
                  <a:gd name="connsiteX185" fmla="*/ 882520 w 4352938"/>
                  <a:gd name="connsiteY185" fmla="*/ 867839 h 1239475"/>
                  <a:gd name="connsiteX186" fmla="*/ 958720 w 4352938"/>
                  <a:gd name="connsiteY186" fmla="*/ 842122 h 1239475"/>
                  <a:gd name="connsiteX187" fmla="*/ 984438 w 4352938"/>
                  <a:gd name="connsiteY187" fmla="*/ 839264 h 1239475"/>
                  <a:gd name="connsiteX188" fmla="*/ 1088260 w 4352938"/>
                  <a:gd name="connsiteY188" fmla="*/ 808784 h 1239475"/>
                  <a:gd name="connsiteX189" fmla="*/ 1095880 w 4352938"/>
                  <a:gd name="connsiteY189" fmla="*/ 844027 h 1239475"/>
                  <a:gd name="connsiteX190" fmla="*/ 1065400 w 4352938"/>
                  <a:gd name="connsiteY190" fmla="*/ 900224 h 1239475"/>
                  <a:gd name="connsiteX191" fmla="*/ 1009202 w 4352938"/>
                  <a:gd name="connsiteY191" fmla="*/ 933562 h 1239475"/>
                  <a:gd name="connsiteX192" fmla="*/ 897760 w 4352938"/>
                  <a:gd name="connsiteY192" fmla="*/ 964042 h 1239475"/>
                  <a:gd name="connsiteX193" fmla="*/ 859660 w 4352938"/>
                  <a:gd name="connsiteY193" fmla="*/ 964042 h 1239475"/>
                  <a:gd name="connsiteX194" fmla="*/ 829180 w 4352938"/>
                  <a:gd name="connsiteY194" fmla="*/ 989759 h 1239475"/>
                  <a:gd name="connsiteX195" fmla="*/ 710117 w 4352938"/>
                  <a:gd name="connsiteY195" fmla="*/ 977377 h 1239475"/>
                  <a:gd name="connsiteX196" fmla="*/ 638680 w 4352938"/>
                  <a:gd name="connsiteY196" fmla="*/ 827834 h 1239475"/>
                  <a:gd name="connsiteX197" fmla="*/ 631060 w 4352938"/>
                  <a:gd name="connsiteY197" fmla="*/ 769732 h 1239475"/>
                  <a:gd name="connsiteX198" fmla="*/ 592960 w 4352938"/>
                  <a:gd name="connsiteY198" fmla="*/ 607807 h 1239475"/>
                  <a:gd name="connsiteX199" fmla="*/ 608200 w 4352938"/>
                  <a:gd name="connsiteY199" fmla="*/ 521129 h 1239475"/>
                  <a:gd name="connsiteX200" fmla="*/ 643442 w 4352938"/>
                  <a:gd name="connsiteY200" fmla="*/ 376349 h 1239475"/>
                  <a:gd name="connsiteX201" fmla="*/ 644395 w 4352938"/>
                  <a:gd name="connsiteY201" fmla="*/ 363014 h 1239475"/>
                  <a:gd name="connsiteX202" fmla="*/ 667255 w 4352938"/>
                  <a:gd name="connsiteY202" fmla="*/ 301102 h 1239475"/>
                  <a:gd name="connsiteX203" fmla="*/ 4077204 w 4352938"/>
                  <a:gd name="connsiteY203" fmla="*/ 290624 h 1239475"/>
                  <a:gd name="connsiteX204" fmla="*/ 3993384 w 4352938"/>
                  <a:gd name="connsiteY204" fmla="*/ 420164 h 1239475"/>
                  <a:gd name="connsiteX205" fmla="*/ 4026721 w 4352938"/>
                  <a:gd name="connsiteY205" fmla="*/ 445881 h 1239475"/>
                  <a:gd name="connsiteX206" fmla="*/ 4049582 w 4352938"/>
                  <a:gd name="connsiteY206" fmla="*/ 384921 h 1239475"/>
                  <a:gd name="connsiteX207" fmla="*/ 4069584 w 4352938"/>
                  <a:gd name="connsiteY207" fmla="*/ 382064 h 1239475"/>
                  <a:gd name="connsiteX208" fmla="*/ 4092444 w 4352938"/>
                  <a:gd name="connsiteY208" fmla="*/ 476361 h 1239475"/>
                  <a:gd name="connsiteX209" fmla="*/ 4104827 w 4352938"/>
                  <a:gd name="connsiteY209" fmla="*/ 479219 h 1239475"/>
                  <a:gd name="connsiteX210" fmla="*/ 4130544 w 4352938"/>
                  <a:gd name="connsiteY210" fmla="*/ 436356 h 1239475"/>
                  <a:gd name="connsiteX211" fmla="*/ 4206744 w 4352938"/>
                  <a:gd name="connsiteY211" fmla="*/ 318246 h 1239475"/>
                  <a:gd name="connsiteX212" fmla="*/ 4077204 w 4352938"/>
                  <a:gd name="connsiteY212" fmla="*/ 290624 h 1239475"/>
                  <a:gd name="connsiteX213" fmla="*/ 3600002 w 4352938"/>
                  <a:gd name="connsiteY213" fmla="*/ 256334 h 1239475"/>
                  <a:gd name="connsiteX214" fmla="*/ 3663820 w 4352938"/>
                  <a:gd name="connsiteY214" fmla="*/ 304912 h 1239475"/>
                  <a:gd name="connsiteX215" fmla="*/ 3732400 w 4352938"/>
                  <a:gd name="connsiteY215" fmla="*/ 340154 h 1239475"/>
                  <a:gd name="connsiteX216" fmla="*/ 3834317 w 4352938"/>
                  <a:gd name="connsiteY216" fmla="*/ 524939 h 1239475"/>
                  <a:gd name="connsiteX217" fmla="*/ 3747640 w 4352938"/>
                  <a:gd name="connsiteY217" fmla="*/ 590662 h 1239475"/>
                  <a:gd name="connsiteX218" fmla="*/ 3699062 w 4352938"/>
                  <a:gd name="connsiteY218" fmla="*/ 428737 h 1239475"/>
                  <a:gd name="connsiteX219" fmla="*/ 3668582 w 4352938"/>
                  <a:gd name="connsiteY219" fmla="*/ 398257 h 1239475"/>
                  <a:gd name="connsiteX220" fmla="*/ 3615242 w 4352938"/>
                  <a:gd name="connsiteY220" fmla="*/ 330629 h 1239475"/>
                  <a:gd name="connsiteX221" fmla="*/ 3587620 w 4352938"/>
                  <a:gd name="connsiteY221" fmla="*/ 307769 h 1239475"/>
                  <a:gd name="connsiteX222" fmla="*/ 3587620 w 4352938"/>
                  <a:gd name="connsiteY222" fmla="*/ 266812 h 1239475"/>
                  <a:gd name="connsiteX223" fmla="*/ 3600002 w 4352938"/>
                  <a:gd name="connsiteY223" fmla="*/ 256334 h 1239475"/>
                  <a:gd name="connsiteX224" fmla="*/ 189099 w 4352938"/>
                  <a:gd name="connsiteY224" fmla="*/ 169656 h 1239475"/>
                  <a:gd name="connsiteX225" fmla="*/ 239582 w 4352938"/>
                  <a:gd name="connsiteY225" fmla="*/ 207756 h 1239475"/>
                  <a:gd name="connsiteX226" fmla="*/ 416747 w 4352938"/>
                  <a:gd name="connsiteY226" fmla="*/ 339201 h 1239475"/>
                  <a:gd name="connsiteX227" fmla="*/ 419604 w 4352938"/>
                  <a:gd name="connsiteY227" fmla="*/ 407781 h 1239475"/>
                  <a:gd name="connsiteX228" fmla="*/ 424367 w 4352938"/>
                  <a:gd name="connsiteY228" fmla="*/ 506841 h 1239475"/>
                  <a:gd name="connsiteX229" fmla="*/ 429129 w 4352938"/>
                  <a:gd name="connsiteY229" fmla="*/ 550656 h 1239475"/>
                  <a:gd name="connsiteX230" fmla="*/ 426272 w 4352938"/>
                  <a:gd name="connsiteY230" fmla="*/ 629714 h 1239475"/>
                  <a:gd name="connsiteX231" fmla="*/ 415794 w 4352938"/>
                  <a:gd name="connsiteY231" fmla="*/ 822119 h 1239475"/>
                  <a:gd name="connsiteX232" fmla="*/ 412937 w 4352938"/>
                  <a:gd name="connsiteY232" fmla="*/ 885936 h 1239475"/>
                  <a:gd name="connsiteX233" fmla="*/ 371979 w 4352938"/>
                  <a:gd name="connsiteY233" fmla="*/ 1058339 h 1239475"/>
                  <a:gd name="connsiteX234" fmla="*/ 333879 w 4352938"/>
                  <a:gd name="connsiteY234" fmla="*/ 1119299 h 1239475"/>
                  <a:gd name="connsiteX235" fmla="*/ 303399 w 4352938"/>
                  <a:gd name="connsiteY235" fmla="*/ 1122156 h 1239475"/>
                  <a:gd name="connsiteX236" fmla="*/ 291017 w 4352938"/>
                  <a:gd name="connsiteY236" fmla="*/ 1020239 h 1239475"/>
                  <a:gd name="connsiteX237" fmla="*/ 291017 w 4352938"/>
                  <a:gd name="connsiteY237" fmla="*/ 984996 h 1239475"/>
                  <a:gd name="connsiteX238" fmla="*/ 283397 w 4352938"/>
                  <a:gd name="connsiteY238" fmla="*/ 984996 h 1239475"/>
                  <a:gd name="connsiteX239" fmla="*/ 217674 w 4352938"/>
                  <a:gd name="connsiteY239" fmla="*/ 1041194 h 1239475"/>
                  <a:gd name="connsiteX240" fmla="*/ 205292 w 4352938"/>
                  <a:gd name="connsiteY240" fmla="*/ 1056434 h 1239475"/>
                  <a:gd name="connsiteX241" fmla="*/ 133854 w 4352938"/>
                  <a:gd name="connsiteY241" fmla="*/ 1099296 h 1239475"/>
                  <a:gd name="connsiteX242" fmla="*/ 80514 w 4352938"/>
                  <a:gd name="connsiteY242" fmla="*/ 1152636 h 1239475"/>
                  <a:gd name="connsiteX243" fmla="*/ 35747 w 4352938"/>
                  <a:gd name="connsiteY243" fmla="*/ 1152636 h 1239475"/>
                  <a:gd name="connsiteX244" fmla="*/ 31937 w 4352938"/>
                  <a:gd name="connsiteY244" fmla="*/ 1149779 h 1239475"/>
                  <a:gd name="connsiteX245" fmla="*/ 1457 w 4352938"/>
                  <a:gd name="connsiteY245" fmla="*/ 1013571 h 1239475"/>
                  <a:gd name="connsiteX246" fmla="*/ 3362 w 4352938"/>
                  <a:gd name="connsiteY246" fmla="*/ 1004046 h 1239475"/>
                  <a:gd name="connsiteX247" fmla="*/ 9077 w 4352938"/>
                  <a:gd name="connsiteY247" fmla="*/ 998331 h 1239475"/>
                  <a:gd name="connsiteX248" fmla="*/ 101469 w 4352938"/>
                  <a:gd name="connsiteY248" fmla="*/ 814499 h 1239475"/>
                  <a:gd name="connsiteX249" fmla="*/ 119567 w 4352938"/>
                  <a:gd name="connsiteY249" fmla="*/ 750681 h 1239475"/>
                  <a:gd name="connsiteX250" fmla="*/ 107184 w 4352938"/>
                  <a:gd name="connsiteY250" fmla="*/ 694484 h 1239475"/>
                  <a:gd name="connsiteX251" fmla="*/ 107184 w 4352938"/>
                  <a:gd name="connsiteY251" fmla="*/ 674481 h 1239475"/>
                  <a:gd name="connsiteX252" fmla="*/ 79562 w 4352938"/>
                  <a:gd name="connsiteY252" fmla="*/ 623999 h 1239475"/>
                  <a:gd name="connsiteX253" fmla="*/ 94802 w 4352938"/>
                  <a:gd name="connsiteY253" fmla="*/ 611616 h 1239475"/>
                  <a:gd name="connsiteX254" fmla="*/ 145284 w 4352938"/>
                  <a:gd name="connsiteY254" fmla="*/ 631619 h 1239475"/>
                  <a:gd name="connsiteX255" fmla="*/ 191004 w 4352938"/>
                  <a:gd name="connsiteY255" fmla="*/ 636381 h 1239475"/>
                  <a:gd name="connsiteX256" fmla="*/ 221484 w 4352938"/>
                  <a:gd name="connsiteY256" fmla="*/ 659241 h 1239475"/>
                  <a:gd name="connsiteX257" fmla="*/ 254822 w 4352938"/>
                  <a:gd name="connsiteY257" fmla="*/ 664004 h 1239475"/>
                  <a:gd name="connsiteX258" fmla="*/ 292922 w 4352938"/>
                  <a:gd name="connsiteY258" fmla="*/ 689721 h 1239475"/>
                  <a:gd name="connsiteX259" fmla="*/ 297684 w 4352938"/>
                  <a:gd name="connsiteY259" fmla="*/ 631619 h 1239475"/>
                  <a:gd name="connsiteX260" fmla="*/ 297684 w 4352938"/>
                  <a:gd name="connsiteY260" fmla="*/ 581136 h 1239475"/>
                  <a:gd name="connsiteX261" fmla="*/ 292922 w 4352938"/>
                  <a:gd name="connsiteY261" fmla="*/ 370634 h 1239475"/>
                  <a:gd name="connsiteX262" fmla="*/ 239582 w 4352938"/>
                  <a:gd name="connsiteY262" fmla="*/ 302054 h 1239475"/>
                  <a:gd name="connsiteX263" fmla="*/ 211959 w 4352938"/>
                  <a:gd name="connsiteY263" fmla="*/ 259191 h 1239475"/>
                  <a:gd name="connsiteX264" fmla="*/ 169097 w 4352938"/>
                  <a:gd name="connsiteY264" fmla="*/ 187754 h 1239475"/>
                  <a:gd name="connsiteX265" fmla="*/ 189099 w 4352938"/>
                  <a:gd name="connsiteY265" fmla="*/ 169656 h 1239475"/>
                  <a:gd name="connsiteX266" fmla="*/ 2741800 w 4352938"/>
                  <a:gd name="connsiteY266" fmla="*/ 161084 h 1239475"/>
                  <a:gd name="connsiteX267" fmla="*/ 2802760 w 4352938"/>
                  <a:gd name="connsiteY267" fmla="*/ 173466 h 1239475"/>
                  <a:gd name="connsiteX268" fmla="*/ 2836097 w 4352938"/>
                  <a:gd name="connsiteY268" fmla="*/ 201089 h 1239475"/>
                  <a:gd name="connsiteX269" fmla="*/ 2899915 w 4352938"/>
                  <a:gd name="connsiteY269" fmla="*/ 243951 h 1239475"/>
                  <a:gd name="connsiteX270" fmla="*/ 2904677 w 4352938"/>
                  <a:gd name="connsiteY270" fmla="*/ 312531 h 1239475"/>
                  <a:gd name="connsiteX271" fmla="*/ 2892295 w 4352938"/>
                  <a:gd name="connsiteY271" fmla="*/ 327771 h 1239475"/>
                  <a:gd name="connsiteX272" fmla="*/ 2892295 w 4352938"/>
                  <a:gd name="connsiteY272" fmla="*/ 393494 h 1239475"/>
                  <a:gd name="connsiteX273" fmla="*/ 2895152 w 4352938"/>
                  <a:gd name="connsiteY273" fmla="*/ 565896 h 1239475"/>
                  <a:gd name="connsiteX274" fmla="*/ 2899915 w 4352938"/>
                  <a:gd name="connsiteY274" fmla="*/ 565896 h 1239475"/>
                  <a:gd name="connsiteX275" fmla="*/ 2971352 w 4352938"/>
                  <a:gd name="connsiteY275" fmla="*/ 520176 h 1239475"/>
                  <a:gd name="connsiteX276" fmla="*/ 3123752 w 4352938"/>
                  <a:gd name="connsiteY276" fmla="*/ 433499 h 1239475"/>
                  <a:gd name="connsiteX277" fmla="*/ 3131372 w 4352938"/>
                  <a:gd name="connsiteY277" fmla="*/ 468741 h 1239475"/>
                  <a:gd name="connsiteX278" fmla="*/ 3113275 w 4352938"/>
                  <a:gd name="connsiteY278" fmla="*/ 496364 h 1239475"/>
                  <a:gd name="connsiteX279" fmla="*/ 3068507 w 4352938"/>
                  <a:gd name="connsiteY279" fmla="*/ 544941 h 1239475"/>
                  <a:gd name="connsiteX280" fmla="*/ 2987545 w 4352938"/>
                  <a:gd name="connsiteY280" fmla="*/ 603044 h 1239475"/>
                  <a:gd name="connsiteX281" fmla="*/ 2949445 w 4352938"/>
                  <a:gd name="connsiteY281" fmla="*/ 638286 h 1239475"/>
                  <a:gd name="connsiteX282" fmla="*/ 2891342 w 4352938"/>
                  <a:gd name="connsiteY282" fmla="*/ 681149 h 1239475"/>
                  <a:gd name="connsiteX283" fmla="*/ 2883722 w 4352938"/>
                  <a:gd name="connsiteY283" fmla="*/ 734489 h 1239475"/>
                  <a:gd name="connsiteX284" fmla="*/ 2845622 w 4352938"/>
                  <a:gd name="connsiteY284" fmla="*/ 873554 h 1239475"/>
                  <a:gd name="connsiteX285" fmla="*/ 2766565 w 4352938"/>
                  <a:gd name="connsiteY285" fmla="*/ 952611 h 1239475"/>
                  <a:gd name="connsiteX286" fmla="*/ 2472242 w 4352938"/>
                  <a:gd name="connsiteY286" fmla="*/ 1074531 h 1239475"/>
                  <a:gd name="connsiteX287" fmla="*/ 2472242 w 4352938"/>
                  <a:gd name="connsiteY287" fmla="*/ 1069769 h 1239475"/>
                  <a:gd name="connsiteX288" fmla="*/ 2497960 w 4352938"/>
                  <a:gd name="connsiteY288" fmla="*/ 1028811 h 1239475"/>
                  <a:gd name="connsiteX289" fmla="*/ 2538917 w 4352938"/>
                  <a:gd name="connsiteY289" fmla="*/ 1003094 h 1239475"/>
                  <a:gd name="connsiteX290" fmla="*/ 2558920 w 4352938"/>
                  <a:gd name="connsiteY290" fmla="*/ 1000236 h 1239475"/>
                  <a:gd name="connsiteX291" fmla="*/ 2586542 w 4352938"/>
                  <a:gd name="connsiteY291" fmla="*/ 987854 h 1239475"/>
                  <a:gd name="connsiteX292" fmla="*/ 2612260 w 4352938"/>
                  <a:gd name="connsiteY292" fmla="*/ 972614 h 1239475"/>
                  <a:gd name="connsiteX293" fmla="*/ 2736085 w 4352938"/>
                  <a:gd name="connsiteY293" fmla="*/ 769731 h 1239475"/>
                  <a:gd name="connsiteX294" fmla="*/ 2624642 w 4352938"/>
                  <a:gd name="connsiteY294" fmla="*/ 804974 h 1239475"/>
                  <a:gd name="connsiteX295" fmla="*/ 2601782 w 4352938"/>
                  <a:gd name="connsiteY295" fmla="*/ 809736 h 1239475"/>
                  <a:gd name="connsiteX296" fmla="*/ 2556062 w 4352938"/>
                  <a:gd name="connsiteY296" fmla="*/ 850694 h 1239475"/>
                  <a:gd name="connsiteX297" fmla="*/ 2492245 w 4352938"/>
                  <a:gd name="connsiteY297" fmla="*/ 888794 h 1239475"/>
                  <a:gd name="connsiteX298" fmla="*/ 2316985 w 4352938"/>
                  <a:gd name="connsiteY298" fmla="*/ 942134 h 1239475"/>
                  <a:gd name="connsiteX299" fmla="*/ 2289362 w 4352938"/>
                  <a:gd name="connsiteY299" fmla="*/ 792591 h 1239475"/>
                  <a:gd name="connsiteX300" fmla="*/ 2294125 w 4352938"/>
                  <a:gd name="connsiteY300" fmla="*/ 784971 h 1239475"/>
                  <a:gd name="connsiteX301" fmla="*/ 2304602 w 4352938"/>
                  <a:gd name="connsiteY301" fmla="*/ 790686 h 1239475"/>
                  <a:gd name="connsiteX302" fmla="*/ 2332225 w 4352938"/>
                  <a:gd name="connsiteY302" fmla="*/ 824024 h 1239475"/>
                  <a:gd name="connsiteX303" fmla="*/ 2352227 w 4352938"/>
                  <a:gd name="connsiteY303" fmla="*/ 821166 h 1239475"/>
                  <a:gd name="connsiteX304" fmla="*/ 2395090 w 4352938"/>
                  <a:gd name="connsiteY304" fmla="*/ 805926 h 1239475"/>
                  <a:gd name="connsiteX305" fmla="*/ 2422712 w 4352938"/>
                  <a:gd name="connsiteY305" fmla="*/ 803069 h 1239475"/>
                  <a:gd name="connsiteX306" fmla="*/ 2526535 w 4352938"/>
                  <a:gd name="connsiteY306" fmla="*/ 744966 h 1239475"/>
                  <a:gd name="connsiteX307" fmla="*/ 2587495 w 4352938"/>
                  <a:gd name="connsiteY307" fmla="*/ 724964 h 1239475"/>
                  <a:gd name="connsiteX308" fmla="*/ 2645597 w 4352938"/>
                  <a:gd name="connsiteY308" fmla="*/ 699246 h 1239475"/>
                  <a:gd name="connsiteX309" fmla="*/ 2759897 w 4352938"/>
                  <a:gd name="connsiteY309" fmla="*/ 648764 h 1239475"/>
                  <a:gd name="connsiteX310" fmla="*/ 2772280 w 4352938"/>
                  <a:gd name="connsiteY310" fmla="*/ 546846 h 1239475"/>
                  <a:gd name="connsiteX311" fmla="*/ 2767517 w 4352938"/>
                  <a:gd name="connsiteY311" fmla="*/ 354441 h 1239475"/>
                  <a:gd name="connsiteX312" fmla="*/ 2718940 w 4352938"/>
                  <a:gd name="connsiteY312" fmla="*/ 171561 h 1239475"/>
                  <a:gd name="connsiteX313" fmla="*/ 2741800 w 4352938"/>
                  <a:gd name="connsiteY313" fmla="*/ 161084 h 1239475"/>
                  <a:gd name="connsiteX314" fmla="*/ 4109589 w 4352938"/>
                  <a:gd name="connsiteY314" fmla="*/ 20114 h 1239475"/>
                  <a:gd name="connsiteX315" fmla="*/ 4147689 w 4352938"/>
                  <a:gd name="connsiteY315" fmla="*/ 70596 h 1239475"/>
                  <a:gd name="connsiteX316" fmla="*/ 4137212 w 4352938"/>
                  <a:gd name="connsiteY316" fmla="*/ 126794 h 1239475"/>
                  <a:gd name="connsiteX317" fmla="*/ 4083871 w 4352938"/>
                  <a:gd name="connsiteY317" fmla="*/ 243951 h 1239475"/>
                  <a:gd name="connsiteX318" fmla="*/ 4091492 w 4352938"/>
                  <a:gd name="connsiteY318" fmla="*/ 246809 h 1239475"/>
                  <a:gd name="connsiteX319" fmla="*/ 4157214 w 4352938"/>
                  <a:gd name="connsiteY319" fmla="*/ 228711 h 1239475"/>
                  <a:gd name="connsiteX320" fmla="*/ 4245796 w 4352938"/>
                  <a:gd name="connsiteY320" fmla="*/ 202994 h 1239475"/>
                  <a:gd name="connsiteX321" fmla="*/ 4276277 w 4352938"/>
                  <a:gd name="connsiteY321" fmla="*/ 195374 h 1239475"/>
                  <a:gd name="connsiteX322" fmla="*/ 4296279 w 4352938"/>
                  <a:gd name="connsiteY322" fmla="*/ 207756 h 1239475"/>
                  <a:gd name="connsiteX323" fmla="*/ 4346762 w 4352938"/>
                  <a:gd name="connsiteY323" fmla="*/ 218234 h 1239475"/>
                  <a:gd name="connsiteX324" fmla="*/ 4328664 w 4352938"/>
                  <a:gd name="connsiteY324" fmla="*/ 306816 h 1239475"/>
                  <a:gd name="connsiteX325" fmla="*/ 4211507 w 4352938"/>
                  <a:gd name="connsiteY325" fmla="*/ 468741 h 1239475"/>
                  <a:gd name="connsiteX326" fmla="*/ 4157214 w 4352938"/>
                  <a:gd name="connsiteY326" fmla="*/ 521129 h 1239475"/>
                  <a:gd name="connsiteX327" fmla="*/ 4210554 w 4352938"/>
                  <a:gd name="connsiteY327" fmla="*/ 521129 h 1239475"/>
                  <a:gd name="connsiteX328" fmla="*/ 4251512 w 4352938"/>
                  <a:gd name="connsiteY328" fmla="*/ 533511 h 1239475"/>
                  <a:gd name="connsiteX329" fmla="*/ 4167692 w 4352938"/>
                  <a:gd name="connsiteY329" fmla="*/ 688769 h 1239475"/>
                  <a:gd name="connsiteX330" fmla="*/ 4140069 w 4352938"/>
                  <a:gd name="connsiteY330" fmla="*/ 716391 h 1239475"/>
                  <a:gd name="connsiteX331" fmla="*/ 4083871 w 4352938"/>
                  <a:gd name="connsiteY331" fmla="*/ 736394 h 1239475"/>
                  <a:gd name="connsiteX332" fmla="*/ 3989574 w 4352938"/>
                  <a:gd name="connsiteY332" fmla="*/ 779256 h 1239475"/>
                  <a:gd name="connsiteX333" fmla="*/ 3986717 w 4352938"/>
                  <a:gd name="connsiteY333" fmla="*/ 753539 h 1239475"/>
                  <a:gd name="connsiteX334" fmla="*/ 4044819 w 4352938"/>
                  <a:gd name="connsiteY334" fmla="*/ 703056 h 1239475"/>
                  <a:gd name="connsiteX335" fmla="*/ 4064821 w 4352938"/>
                  <a:gd name="connsiteY335" fmla="*/ 675434 h 1239475"/>
                  <a:gd name="connsiteX336" fmla="*/ 4105779 w 4352938"/>
                  <a:gd name="connsiteY336" fmla="*/ 637334 h 1239475"/>
                  <a:gd name="connsiteX337" fmla="*/ 4113399 w 4352938"/>
                  <a:gd name="connsiteY337" fmla="*/ 617331 h 1239475"/>
                  <a:gd name="connsiteX338" fmla="*/ 4136259 w 4352938"/>
                  <a:gd name="connsiteY338" fmla="*/ 583994 h 1239475"/>
                  <a:gd name="connsiteX339" fmla="*/ 4123877 w 4352938"/>
                  <a:gd name="connsiteY339" fmla="*/ 583994 h 1239475"/>
                  <a:gd name="connsiteX340" fmla="*/ 4081014 w 4352938"/>
                  <a:gd name="connsiteY340" fmla="*/ 609711 h 1239475"/>
                  <a:gd name="connsiteX341" fmla="*/ 4027674 w 4352938"/>
                  <a:gd name="connsiteY341" fmla="*/ 660194 h 1239475"/>
                  <a:gd name="connsiteX342" fmla="*/ 3827649 w 4352938"/>
                  <a:gd name="connsiteY342" fmla="*/ 779256 h 1239475"/>
                  <a:gd name="connsiteX343" fmla="*/ 3635244 w 4352938"/>
                  <a:gd name="connsiteY343" fmla="*/ 820214 h 1239475"/>
                  <a:gd name="connsiteX344" fmla="*/ 3632387 w 4352938"/>
                  <a:gd name="connsiteY344" fmla="*/ 802116 h 1239475"/>
                  <a:gd name="connsiteX345" fmla="*/ 3635244 w 4352938"/>
                  <a:gd name="connsiteY345" fmla="*/ 797354 h 1239475"/>
                  <a:gd name="connsiteX346" fmla="*/ 3815267 w 4352938"/>
                  <a:gd name="connsiteY346" fmla="*/ 683054 h 1239475"/>
                  <a:gd name="connsiteX347" fmla="*/ 3848604 w 4352938"/>
                  <a:gd name="connsiteY347" fmla="*/ 672576 h 1239475"/>
                  <a:gd name="connsiteX348" fmla="*/ 3970524 w 4352938"/>
                  <a:gd name="connsiteY348" fmla="*/ 603996 h 1239475"/>
                  <a:gd name="connsiteX349" fmla="*/ 4059107 w 4352938"/>
                  <a:gd name="connsiteY349" fmla="*/ 561134 h 1239475"/>
                  <a:gd name="connsiteX350" fmla="*/ 4094349 w 4352938"/>
                  <a:gd name="connsiteY350" fmla="*/ 535416 h 1239475"/>
                  <a:gd name="connsiteX351" fmla="*/ 4089587 w 4352938"/>
                  <a:gd name="connsiteY351" fmla="*/ 535416 h 1239475"/>
                  <a:gd name="connsiteX352" fmla="*/ 3993384 w 4352938"/>
                  <a:gd name="connsiteY352" fmla="*/ 563039 h 1239475"/>
                  <a:gd name="connsiteX353" fmla="*/ 3990527 w 4352938"/>
                  <a:gd name="connsiteY353" fmla="*/ 537321 h 1239475"/>
                  <a:gd name="connsiteX354" fmla="*/ 4005767 w 4352938"/>
                  <a:gd name="connsiteY354" fmla="*/ 499221 h 1239475"/>
                  <a:gd name="connsiteX355" fmla="*/ 3941949 w 4352938"/>
                  <a:gd name="connsiteY355" fmla="*/ 471599 h 1239475"/>
                  <a:gd name="connsiteX356" fmla="*/ 3860987 w 4352938"/>
                  <a:gd name="connsiteY356" fmla="*/ 544941 h 1239475"/>
                  <a:gd name="connsiteX357" fmla="*/ 3845746 w 4352938"/>
                  <a:gd name="connsiteY357" fmla="*/ 537321 h 1239475"/>
                  <a:gd name="connsiteX358" fmla="*/ 3858129 w 4352938"/>
                  <a:gd name="connsiteY358" fmla="*/ 502079 h 1239475"/>
                  <a:gd name="connsiteX359" fmla="*/ 3900992 w 4352938"/>
                  <a:gd name="connsiteY359" fmla="*/ 436356 h 1239475"/>
                  <a:gd name="connsiteX360" fmla="*/ 3880989 w 4352938"/>
                  <a:gd name="connsiteY360" fmla="*/ 403019 h 1239475"/>
                  <a:gd name="connsiteX361" fmla="*/ 3883846 w 4352938"/>
                  <a:gd name="connsiteY361" fmla="*/ 400161 h 1239475"/>
                  <a:gd name="connsiteX362" fmla="*/ 3941949 w 4352938"/>
                  <a:gd name="connsiteY362" fmla="*/ 392541 h 1239475"/>
                  <a:gd name="connsiteX363" fmla="*/ 3982907 w 4352938"/>
                  <a:gd name="connsiteY363" fmla="*/ 328724 h 1239475"/>
                  <a:gd name="connsiteX364" fmla="*/ 3924804 w 4352938"/>
                  <a:gd name="connsiteY364" fmla="*/ 339201 h 1239475"/>
                  <a:gd name="connsiteX365" fmla="*/ 3921946 w 4352938"/>
                  <a:gd name="connsiteY365" fmla="*/ 319199 h 1239475"/>
                  <a:gd name="connsiteX366" fmla="*/ 3949569 w 4352938"/>
                  <a:gd name="connsiteY366" fmla="*/ 273479 h 1239475"/>
                  <a:gd name="connsiteX367" fmla="*/ 3914327 w 4352938"/>
                  <a:gd name="connsiteY367" fmla="*/ 273479 h 1239475"/>
                  <a:gd name="connsiteX368" fmla="*/ 3876227 w 4352938"/>
                  <a:gd name="connsiteY368" fmla="*/ 220139 h 1239475"/>
                  <a:gd name="connsiteX369" fmla="*/ 3901944 w 4352938"/>
                  <a:gd name="connsiteY369" fmla="*/ 212519 h 1239475"/>
                  <a:gd name="connsiteX370" fmla="*/ 3982907 w 4352938"/>
                  <a:gd name="connsiteY370" fmla="*/ 200136 h 1239475"/>
                  <a:gd name="connsiteX371" fmla="*/ 4021007 w 4352938"/>
                  <a:gd name="connsiteY371" fmla="*/ 189659 h 1239475"/>
                  <a:gd name="connsiteX372" fmla="*/ 4086729 w 4352938"/>
                  <a:gd name="connsiteY372" fmla="*/ 30591 h 1239475"/>
                  <a:gd name="connsiteX373" fmla="*/ 4109589 w 4352938"/>
                  <a:gd name="connsiteY373" fmla="*/ 20114 h 1239475"/>
                  <a:gd name="connsiteX374" fmla="*/ 1675952 w 4352938"/>
                  <a:gd name="connsiteY374" fmla="*/ 111 h 1239475"/>
                  <a:gd name="connsiteX375" fmla="*/ 1800729 w 4352938"/>
                  <a:gd name="connsiteY375" fmla="*/ 42974 h 1239475"/>
                  <a:gd name="connsiteX376" fmla="*/ 1834067 w 4352938"/>
                  <a:gd name="connsiteY376" fmla="*/ 55356 h 1239475"/>
                  <a:gd name="connsiteX377" fmla="*/ 1899789 w 4352938"/>
                  <a:gd name="connsiteY377" fmla="*/ 101076 h 1239475"/>
                  <a:gd name="connsiteX378" fmla="*/ 1917887 w 4352938"/>
                  <a:gd name="connsiteY378" fmla="*/ 126794 h 1239475"/>
                  <a:gd name="connsiteX379" fmla="*/ 1814064 w 4352938"/>
                  <a:gd name="connsiteY379" fmla="*/ 215376 h 1239475"/>
                  <a:gd name="connsiteX380" fmla="*/ 1717862 w 4352938"/>
                  <a:gd name="connsiteY380" fmla="*/ 279194 h 1239475"/>
                  <a:gd name="connsiteX381" fmla="*/ 1710242 w 4352938"/>
                  <a:gd name="connsiteY381" fmla="*/ 253476 h 1239475"/>
                  <a:gd name="connsiteX382" fmla="*/ 1720719 w 4352938"/>
                  <a:gd name="connsiteY382" fmla="*/ 151559 h 1239475"/>
                  <a:gd name="connsiteX383" fmla="*/ 1695002 w 4352938"/>
                  <a:gd name="connsiteY383" fmla="*/ 101076 h 1239475"/>
                  <a:gd name="connsiteX384" fmla="*/ 1684524 w 4352938"/>
                  <a:gd name="connsiteY384" fmla="*/ 93456 h 1239475"/>
                  <a:gd name="connsiteX385" fmla="*/ 1678809 w 4352938"/>
                  <a:gd name="connsiteY385" fmla="*/ 63929 h 1239475"/>
                  <a:gd name="connsiteX386" fmla="*/ 1675952 w 4352938"/>
                  <a:gd name="connsiteY386" fmla="*/ 111 h 123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Lst>
                <a:rect l="l" t="t" r="r" b="b"/>
                <a:pathLst>
                  <a:path w="4352938" h="1239475">
                    <a:moveTo>
                      <a:pt x="1911219" y="884984"/>
                    </a:moveTo>
                    <a:cubicBezTo>
                      <a:pt x="1975989" y="884031"/>
                      <a:pt x="2003612" y="917369"/>
                      <a:pt x="2030282" y="953564"/>
                    </a:cubicBezTo>
                    <a:cubicBezTo>
                      <a:pt x="2038854" y="965946"/>
                      <a:pt x="2054094" y="969756"/>
                      <a:pt x="2055047" y="991664"/>
                    </a:cubicBezTo>
                    <a:cubicBezTo>
                      <a:pt x="2063619" y="1004999"/>
                      <a:pt x="2051237" y="1052624"/>
                      <a:pt x="2047427" y="1067864"/>
                    </a:cubicBezTo>
                    <a:cubicBezTo>
                      <a:pt x="2035044" y="1076436"/>
                      <a:pt x="2001707" y="1111679"/>
                      <a:pt x="1974085" y="1093581"/>
                    </a:cubicBezTo>
                    <a:cubicBezTo>
                      <a:pt x="1947414" y="1084056"/>
                      <a:pt x="1938842" y="1062149"/>
                      <a:pt x="1923602" y="1040241"/>
                    </a:cubicBezTo>
                    <a:cubicBezTo>
                      <a:pt x="1916934" y="1033574"/>
                      <a:pt x="1910267" y="1027859"/>
                      <a:pt x="1903600" y="1022144"/>
                    </a:cubicBezTo>
                    <a:cubicBezTo>
                      <a:pt x="1876929" y="983091"/>
                      <a:pt x="1875977" y="940229"/>
                      <a:pt x="1888359" y="887841"/>
                    </a:cubicBezTo>
                    <a:cubicBezTo>
                      <a:pt x="1896932" y="887841"/>
                      <a:pt x="1906457" y="887841"/>
                      <a:pt x="1911219" y="884984"/>
                    </a:cubicBezTo>
                    <a:close/>
                    <a:moveTo>
                      <a:pt x="3037075" y="831644"/>
                    </a:moveTo>
                    <a:cubicBezTo>
                      <a:pt x="3082795" y="831644"/>
                      <a:pt x="3093272" y="860219"/>
                      <a:pt x="3118038" y="880221"/>
                    </a:cubicBezTo>
                    <a:cubicBezTo>
                      <a:pt x="3156138" y="909749"/>
                      <a:pt x="3217097" y="938324"/>
                      <a:pt x="3217097" y="1004046"/>
                    </a:cubicBezTo>
                    <a:cubicBezTo>
                      <a:pt x="3199000" y="1025001"/>
                      <a:pt x="3169472" y="1045004"/>
                      <a:pt x="3140897" y="1054529"/>
                    </a:cubicBezTo>
                    <a:cubicBezTo>
                      <a:pt x="3114227" y="1063101"/>
                      <a:pt x="3075175" y="1054529"/>
                      <a:pt x="3072318" y="1031669"/>
                    </a:cubicBezTo>
                    <a:cubicBezTo>
                      <a:pt x="3086605" y="1008809"/>
                      <a:pt x="3062793" y="982139"/>
                      <a:pt x="3057077" y="970709"/>
                    </a:cubicBezTo>
                    <a:cubicBezTo>
                      <a:pt x="3056125" y="963089"/>
                      <a:pt x="3054220" y="955469"/>
                      <a:pt x="3052315" y="947849"/>
                    </a:cubicBezTo>
                    <a:cubicBezTo>
                      <a:pt x="3036122" y="904986"/>
                      <a:pt x="3028502" y="896414"/>
                      <a:pt x="3029455" y="836406"/>
                    </a:cubicBezTo>
                    <a:cubicBezTo>
                      <a:pt x="3032313" y="835454"/>
                      <a:pt x="3035170" y="833549"/>
                      <a:pt x="3037075" y="831644"/>
                    </a:cubicBezTo>
                    <a:close/>
                    <a:moveTo>
                      <a:pt x="4031485" y="816404"/>
                    </a:moveTo>
                    <a:cubicBezTo>
                      <a:pt x="4066727" y="816404"/>
                      <a:pt x="4088635" y="825929"/>
                      <a:pt x="4124830" y="826881"/>
                    </a:cubicBezTo>
                    <a:cubicBezTo>
                      <a:pt x="4134355" y="841169"/>
                      <a:pt x="4142927" y="843074"/>
                      <a:pt x="4142927" y="867839"/>
                    </a:cubicBezTo>
                    <a:cubicBezTo>
                      <a:pt x="4136260" y="877364"/>
                      <a:pt x="4136260" y="891651"/>
                      <a:pt x="4130545" y="901176"/>
                    </a:cubicBezTo>
                    <a:cubicBezTo>
                      <a:pt x="4121020" y="915464"/>
                      <a:pt x="4104827" y="924036"/>
                      <a:pt x="4092445" y="936419"/>
                    </a:cubicBezTo>
                    <a:cubicBezTo>
                      <a:pt x="4054345" y="935466"/>
                      <a:pt x="4026722" y="942134"/>
                      <a:pt x="3998147" y="948801"/>
                    </a:cubicBezTo>
                    <a:cubicBezTo>
                      <a:pt x="3994338" y="950706"/>
                      <a:pt x="3990527" y="955469"/>
                      <a:pt x="3990527" y="959279"/>
                    </a:cubicBezTo>
                    <a:cubicBezTo>
                      <a:pt x="3991480" y="994521"/>
                      <a:pt x="4006720" y="1006904"/>
                      <a:pt x="4016245" y="1030716"/>
                    </a:cubicBezTo>
                    <a:cubicBezTo>
                      <a:pt x="4017197" y="1041194"/>
                      <a:pt x="4019102" y="1050719"/>
                      <a:pt x="4021007" y="1061196"/>
                    </a:cubicBezTo>
                    <a:cubicBezTo>
                      <a:pt x="4023865" y="1070721"/>
                      <a:pt x="4033390" y="1086914"/>
                      <a:pt x="4028627" y="1104059"/>
                    </a:cubicBezTo>
                    <a:cubicBezTo>
                      <a:pt x="4024818" y="1115489"/>
                      <a:pt x="4016245" y="1131681"/>
                      <a:pt x="4010530" y="1142159"/>
                    </a:cubicBezTo>
                    <a:cubicBezTo>
                      <a:pt x="4004815" y="1154541"/>
                      <a:pt x="4002910" y="1169781"/>
                      <a:pt x="3990527" y="1175496"/>
                    </a:cubicBezTo>
                    <a:cubicBezTo>
                      <a:pt x="3978145" y="1186926"/>
                      <a:pt x="3960047" y="1177401"/>
                      <a:pt x="3940045" y="1183116"/>
                    </a:cubicBezTo>
                    <a:cubicBezTo>
                      <a:pt x="3928615" y="1185974"/>
                      <a:pt x="3925757" y="1198356"/>
                      <a:pt x="3917185" y="1203119"/>
                    </a:cubicBezTo>
                    <a:cubicBezTo>
                      <a:pt x="3877180" y="1225979"/>
                      <a:pt x="3852415" y="1192641"/>
                      <a:pt x="3828602" y="1185021"/>
                    </a:cubicBezTo>
                    <a:cubicBezTo>
                      <a:pt x="3804790" y="1177401"/>
                      <a:pt x="3790502" y="1185021"/>
                      <a:pt x="3782882" y="1162161"/>
                    </a:cubicBezTo>
                    <a:cubicBezTo>
                      <a:pt x="3779072" y="1157399"/>
                      <a:pt x="3779072" y="1152636"/>
                      <a:pt x="3778120" y="1144064"/>
                    </a:cubicBezTo>
                    <a:cubicBezTo>
                      <a:pt x="3779072" y="1144064"/>
                      <a:pt x="3780977" y="1144064"/>
                      <a:pt x="3782882" y="1144064"/>
                    </a:cubicBezTo>
                    <a:cubicBezTo>
                      <a:pt x="3798122" y="1132634"/>
                      <a:pt x="3823840" y="1146921"/>
                      <a:pt x="3843843" y="1141206"/>
                    </a:cubicBezTo>
                    <a:cubicBezTo>
                      <a:pt x="3873370" y="1133586"/>
                      <a:pt x="3908613" y="1126919"/>
                      <a:pt x="3930520" y="1110726"/>
                    </a:cubicBezTo>
                    <a:cubicBezTo>
                      <a:pt x="3937188" y="1105011"/>
                      <a:pt x="3940045" y="1094534"/>
                      <a:pt x="3945760" y="1087866"/>
                    </a:cubicBezTo>
                    <a:cubicBezTo>
                      <a:pt x="3946713" y="1067864"/>
                      <a:pt x="3941950" y="1065006"/>
                      <a:pt x="3938140" y="1049766"/>
                    </a:cubicBezTo>
                    <a:cubicBezTo>
                      <a:pt x="3935282" y="1035479"/>
                      <a:pt x="3945760" y="1014524"/>
                      <a:pt x="3940997" y="996426"/>
                    </a:cubicBezTo>
                    <a:cubicBezTo>
                      <a:pt x="3939093" y="990711"/>
                      <a:pt x="3935282" y="984996"/>
                      <a:pt x="3933377" y="978329"/>
                    </a:cubicBezTo>
                    <a:cubicBezTo>
                      <a:pt x="3889563" y="964041"/>
                      <a:pt x="3901945" y="984044"/>
                      <a:pt x="3872418" y="996426"/>
                    </a:cubicBezTo>
                    <a:cubicBezTo>
                      <a:pt x="3856225" y="1003094"/>
                      <a:pt x="3841938" y="998331"/>
                      <a:pt x="3823840" y="1004046"/>
                    </a:cubicBezTo>
                    <a:cubicBezTo>
                      <a:pt x="3807647" y="1009761"/>
                      <a:pt x="3785740" y="1020239"/>
                      <a:pt x="3770500" y="1029764"/>
                    </a:cubicBezTo>
                    <a:cubicBezTo>
                      <a:pt x="3728590" y="1055481"/>
                      <a:pt x="3693347" y="1089771"/>
                      <a:pt x="3645722" y="1110726"/>
                    </a:cubicBezTo>
                    <a:cubicBezTo>
                      <a:pt x="3633340" y="1116441"/>
                      <a:pt x="3607622" y="1132634"/>
                      <a:pt x="3589525" y="1128824"/>
                    </a:cubicBezTo>
                    <a:cubicBezTo>
                      <a:pt x="3581905" y="1126919"/>
                      <a:pt x="3570475" y="1122156"/>
                      <a:pt x="3566665" y="1118346"/>
                    </a:cubicBezTo>
                    <a:cubicBezTo>
                      <a:pt x="3561902" y="1111679"/>
                      <a:pt x="3563807" y="1105964"/>
                      <a:pt x="3561902" y="1101201"/>
                    </a:cubicBezTo>
                    <a:cubicBezTo>
                      <a:pt x="3550472" y="1075484"/>
                      <a:pt x="3527613" y="1063101"/>
                      <a:pt x="3526660" y="1017381"/>
                    </a:cubicBezTo>
                    <a:cubicBezTo>
                      <a:pt x="3535232" y="1007856"/>
                      <a:pt x="3541900" y="995474"/>
                      <a:pt x="3554282" y="989759"/>
                    </a:cubicBezTo>
                    <a:cubicBezTo>
                      <a:pt x="3565713" y="988806"/>
                      <a:pt x="3578095" y="987854"/>
                      <a:pt x="3589525" y="986901"/>
                    </a:cubicBezTo>
                    <a:cubicBezTo>
                      <a:pt x="3601907" y="981186"/>
                      <a:pt x="3617147" y="966899"/>
                      <a:pt x="3630482" y="961184"/>
                    </a:cubicBezTo>
                    <a:cubicBezTo>
                      <a:pt x="3639055" y="960231"/>
                      <a:pt x="3647627" y="958326"/>
                      <a:pt x="3656200" y="956421"/>
                    </a:cubicBezTo>
                    <a:cubicBezTo>
                      <a:pt x="3687632" y="943086"/>
                      <a:pt x="3720970" y="924036"/>
                      <a:pt x="3752402" y="910701"/>
                    </a:cubicBezTo>
                    <a:cubicBezTo>
                      <a:pt x="3800027" y="889746"/>
                      <a:pt x="3850510" y="873554"/>
                      <a:pt x="3897182" y="854504"/>
                    </a:cubicBezTo>
                    <a:cubicBezTo>
                      <a:pt x="3931472" y="840216"/>
                      <a:pt x="4011482" y="842121"/>
                      <a:pt x="4031485" y="816404"/>
                    </a:cubicBezTo>
                    <a:close/>
                    <a:moveTo>
                      <a:pt x="281492" y="738299"/>
                    </a:moveTo>
                    <a:cubicBezTo>
                      <a:pt x="272919" y="772589"/>
                      <a:pt x="250059" y="795449"/>
                      <a:pt x="205292" y="794496"/>
                    </a:cubicBezTo>
                    <a:cubicBezTo>
                      <a:pt x="199577" y="809736"/>
                      <a:pt x="183384" y="820214"/>
                      <a:pt x="174812" y="832596"/>
                    </a:cubicBezTo>
                    <a:cubicBezTo>
                      <a:pt x="173859" y="839264"/>
                      <a:pt x="171954" y="844979"/>
                      <a:pt x="170049" y="850694"/>
                    </a:cubicBezTo>
                    <a:cubicBezTo>
                      <a:pt x="148142" y="884984"/>
                      <a:pt x="118614" y="915464"/>
                      <a:pt x="96707" y="951659"/>
                    </a:cubicBezTo>
                    <a:cubicBezTo>
                      <a:pt x="85277" y="969756"/>
                      <a:pt x="65274" y="982139"/>
                      <a:pt x="63369" y="1009761"/>
                    </a:cubicBezTo>
                    <a:cubicBezTo>
                      <a:pt x="66227" y="1010714"/>
                      <a:pt x="68132" y="1011666"/>
                      <a:pt x="70989" y="1012619"/>
                    </a:cubicBezTo>
                    <a:cubicBezTo>
                      <a:pt x="88134" y="1023096"/>
                      <a:pt x="124329" y="1008809"/>
                      <a:pt x="134807" y="1002141"/>
                    </a:cubicBezTo>
                    <a:cubicBezTo>
                      <a:pt x="148142" y="992616"/>
                      <a:pt x="164334" y="980234"/>
                      <a:pt x="177669" y="971661"/>
                    </a:cubicBezTo>
                    <a:cubicBezTo>
                      <a:pt x="192909" y="962136"/>
                      <a:pt x="208149" y="961184"/>
                      <a:pt x="226247" y="953564"/>
                    </a:cubicBezTo>
                    <a:cubicBezTo>
                      <a:pt x="235772" y="949754"/>
                      <a:pt x="245297" y="939276"/>
                      <a:pt x="253869" y="933561"/>
                    </a:cubicBezTo>
                    <a:cubicBezTo>
                      <a:pt x="263394" y="926894"/>
                      <a:pt x="287207" y="918321"/>
                      <a:pt x="291969" y="907844"/>
                    </a:cubicBezTo>
                    <a:cubicBezTo>
                      <a:pt x="291969" y="896414"/>
                      <a:pt x="291969" y="884984"/>
                      <a:pt x="291969" y="874506"/>
                    </a:cubicBezTo>
                    <a:cubicBezTo>
                      <a:pt x="297684" y="865934"/>
                      <a:pt x="293874" y="843074"/>
                      <a:pt x="293874" y="829739"/>
                    </a:cubicBezTo>
                    <a:cubicBezTo>
                      <a:pt x="294827" y="802116"/>
                      <a:pt x="294827" y="769731"/>
                      <a:pt x="293874" y="741156"/>
                    </a:cubicBezTo>
                    <a:cubicBezTo>
                      <a:pt x="290064" y="739251"/>
                      <a:pt x="288159" y="739251"/>
                      <a:pt x="281492" y="738299"/>
                    </a:cubicBezTo>
                    <a:close/>
                    <a:moveTo>
                      <a:pt x="1852924" y="577625"/>
                    </a:moveTo>
                    <a:cubicBezTo>
                      <a:pt x="1889491" y="577446"/>
                      <a:pt x="1939319" y="586376"/>
                      <a:pt x="1952177" y="596377"/>
                    </a:cubicBezTo>
                    <a:cubicBezTo>
                      <a:pt x="1956940" y="601139"/>
                      <a:pt x="1962655" y="611617"/>
                      <a:pt x="1959798" y="616379"/>
                    </a:cubicBezTo>
                    <a:cubicBezTo>
                      <a:pt x="1945510" y="639239"/>
                      <a:pt x="1924555" y="643049"/>
                      <a:pt x="1903600" y="659242"/>
                    </a:cubicBezTo>
                    <a:cubicBezTo>
                      <a:pt x="1895980" y="664957"/>
                      <a:pt x="1895027" y="676387"/>
                      <a:pt x="1888360" y="682102"/>
                    </a:cubicBezTo>
                    <a:cubicBezTo>
                      <a:pt x="1884550" y="683054"/>
                      <a:pt x="1879788" y="684007"/>
                      <a:pt x="1875977" y="684959"/>
                    </a:cubicBezTo>
                    <a:cubicBezTo>
                      <a:pt x="1871215" y="688769"/>
                      <a:pt x="1868357" y="699247"/>
                      <a:pt x="1863595" y="704962"/>
                    </a:cubicBezTo>
                    <a:cubicBezTo>
                      <a:pt x="1856927" y="713534"/>
                      <a:pt x="1844545" y="718297"/>
                      <a:pt x="1835973" y="724964"/>
                    </a:cubicBezTo>
                    <a:cubicBezTo>
                      <a:pt x="1825495" y="732584"/>
                      <a:pt x="1816923" y="745919"/>
                      <a:pt x="1808350" y="755444"/>
                    </a:cubicBezTo>
                    <a:cubicBezTo>
                      <a:pt x="1797873" y="767827"/>
                      <a:pt x="1765488" y="787829"/>
                      <a:pt x="1762630" y="804022"/>
                    </a:cubicBezTo>
                    <a:cubicBezTo>
                      <a:pt x="1776917" y="801164"/>
                      <a:pt x="1782632" y="789734"/>
                      <a:pt x="1795967" y="785924"/>
                    </a:cubicBezTo>
                    <a:cubicBezTo>
                      <a:pt x="1823590" y="776399"/>
                      <a:pt x="1851213" y="783067"/>
                      <a:pt x="1882645" y="783067"/>
                    </a:cubicBezTo>
                    <a:cubicBezTo>
                      <a:pt x="1885502" y="793544"/>
                      <a:pt x="1891217" y="799259"/>
                      <a:pt x="1893123" y="809737"/>
                    </a:cubicBezTo>
                    <a:cubicBezTo>
                      <a:pt x="1883598" y="820214"/>
                      <a:pt x="1878835" y="834502"/>
                      <a:pt x="1867405" y="843074"/>
                    </a:cubicBezTo>
                    <a:cubicBezTo>
                      <a:pt x="1837877" y="864029"/>
                      <a:pt x="1804540" y="882127"/>
                      <a:pt x="1773107" y="901177"/>
                    </a:cubicBezTo>
                    <a:cubicBezTo>
                      <a:pt x="1750248" y="915464"/>
                      <a:pt x="1724530" y="904987"/>
                      <a:pt x="1724530" y="942134"/>
                    </a:cubicBezTo>
                    <a:cubicBezTo>
                      <a:pt x="1707385" y="968804"/>
                      <a:pt x="1735007" y="1005952"/>
                      <a:pt x="1742627" y="1025954"/>
                    </a:cubicBezTo>
                    <a:cubicBezTo>
                      <a:pt x="1764535" y="1085009"/>
                      <a:pt x="1769298" y="1155494"/>
                      <a:pt x="1770250" y="1233599"/>
                    </a:cubicBezTo>
                    <a:cubicBezTo>
                      <a:pt x="1767392" y="1234552"/>
                      <a:pt x="1765488" y="1235504"/>
                      <a:pt x="1762630" y="1236457"/>
                    </a:cubicBezTo>
                    <a:cubicBezTo>
                      <a:pt x="1755010" y="1242172"/>
                      <a:pt x="1737865" y="1238362"/>
                      <a:pt x="1729292" y="1236457"/>
                    </a:cubicBezTo>
                    <a:cubicBezTo>
                      <a:pt x="1724530" y="1228837"/>
                      <a:pt x="1712148" y="1220264"/>
                      <a:pt x="1709290" y="1213597"/>
                    </a:cubicBezTo>
                    <a:cubicBezTo>
                      <a:pt x="1709290" y="1205977"/>
                      <a:pt x="1709290" y="1198357"/>
                      <a:pt x="1709290" y="1190737"/>
                    </a:cubicBezTo>
                    <a:cubicBezTo>
                      <a:pt x="1706432" y="1184069"/>
                      <a:pt x="1696907" y="1171687"/>
                      <a:pt x="1691192" y="1167877"/>
                    </a:cubicBezTo>
                    <a:cubicBezTo>
                      <a:pt x="1684525" y="1163114"/>
                      <a:pt x="1639757" y="1148827"/>
                      <a:pt x="1637852" y="1145017"/>
                    </a:cubicBezTo>
                    <a:cubicBezTo>
                      <a:pt x="1637852" y="1140254"/>
                      <a:pt x="1637852" y="1134539"/>
                      <a:pt x="1637852" y="1129777"/>
                    </a:cubicBezTo>
                    <a:cubicBezTo>
                      <a:pt x="1644520" y="1125014"/>
                      <a:pt x="1646425" y="1114537"/>
                      <a:pt x="1653092" y="1109774"/>
                    </a:cubicBezTo>
                    <a:cubicBezTo>
                      <a:pt x="1660713" y="1108822"/>
                      <a:pt x="1668332" y="1106917"/>
                      <a:pt x="1675952" y="1105012"/>
                    </a:cubicBezTo>
                    <a:cubicBezTo>
                      <a:pt x="1690240" y="1097392"/>
                      <a:pt x="1688335" y="1071674"/>
                      <a:pt x="1688335" y="1048814"/>
                    </a:cubicBezTo>
                    <a:cubicBezTo>
                      <a:pt x="1682620" y="1039289"/>
                      <a:pt x="1682620" y="1024049"/>
                      <a:pt x="1675952" y="1015477"/>
                    </a:cubicBezTo>
                    <a:cubicBezTo>
                      <a:pt x="1673095" y="1013572"/>
                      <a:pt x="1673095" y="1013572"/>
                      <a:pt x="1668332" y="1012619"/>
                    </a:cubicBezTo>
                    <a:cubicBezTo>
                      <a:pt x="1662617" y="1021192"/>
                      <a:pt x="1654045" y="1021192"/>
                      <a:pt x="1645473" y="1027859"/>
                    </a:cubicBezTo>
                    <a:cubicBezTo>
                      <a:pt x="1636900" y="1038337"/>
                      <a:pt x="1627375" y="1047862"/>
                      <a:pt x="1617850" y="1058339"/>
                    </a:cubicBezTo>
                    <a:cubicBezTo>
                      <a:pt x="1614040" y="1061197"/>
                      <a:pt x="1608325" y="1059292"/>
                      <a:pt x="1605467" y="1063102"/>
                    </a:cubicBezTo>
                    <a:cubicBezTo>
                      <a:pt x="1596895" y="1072627"/>
                      <a:pt x="1594990" y="1082152"/>
                      <a:pt x="1587370" y="1093582"/>
                    </a:cubicBezTo>
                    <a:cubicBezTo>
                      <a:pt x="1575940" y="1102154"/>
                      <a:pt x="1565463" y="1111679"/>
                      <a:pt x="1554032" y="1121204"/>
                    </a:cubicBezTo>
                    <a:cubicBezTo>
                      <a:pt x="1523552" y="1163114"/>
                      <a:pt x="1485452" y="1193594"/>
                      <a:pt x="1450210" y="1230742"/>
                    </a:cubicBezTo>
                    <a:cubicBezTo>
                      <a:pt x="1379725" y="1230742"/>
                      <a:pt x="1353055" y="1166924"/>
                      <a:pt x="1355913" y="1104059"/>
                    </a:cubicBezTo>
                    <a:cubicBezTo>
                      <a:pt x="1367342" y="1101202"/>
                      <a:pt x="1377820" y="1089772"/>
                      <a:pt x="1394013" y="1093582"/>
                    </a:cubicBezTo>
                    <a:cubicBezTo>
                      <a:pt x="1400680" y="1095487"/>
                      <a:pt x="1409252" y="1104059"/>
                      <a:pt x="1419730" y="1101202"/>
                    </a:cubicBezTo>
                    <a:cubicBezTo>
                      <a:pt x="1427350" y="1099297"/>
                      <a:pt x="1429255" y="1089772"/>
                      <a:pt x="1434970" y="1085962"/>
                    </a:cubicBezTo>
                    <a:cubicBezTo>
                      <a:pt x="1445448" y="1078342"/>
                      <a:pt x="1457830" y="1078342"/>
                      <a:pt x="1470213" y="1070722"/>
                    </a:cubicBezTo>
                    <a:cubicBezTo>
                      <a:pt x="1476880" y="1065959"/>
                      <a:pt x="1483548" y="1057387"/>
                      <a:pt x="1490215" y="1052624"/>
                    </a:cubicBezTo>
                    <a:cubicBezTo>
                      <a:pt x="1501645" y="1045957"/>
                      <a:pt x="1514027" y="1044052"/>
                      <a:pt x="1525457" y="1037384"/>
                    </a:cubicBezTo>
                    <a:cubicBezTo>
                      <a:pt x="1554985" y="1020239"/>
                      <a:pt x="1584513" y="998332"/>
                      <a:pt x="1612135" y="979282"/>
                    </a:cubicBezTo>
                    <a:cubicBezTo>
                      <a:pt x="1634995" y="963089"/>
                      <a:pt x="1673095" y="955469"/>
                      <a:pt x="1677857" y="921179"/>
                    </a:cubicBezTo>
                    <a:cubicBezTo>
                      <a:pt x="1663570" y="917369"/>
                      <a:pt x="1652140" y="911654"/>
                      <a:pt x="1650235" y="893557"/>
                    </a:cubicBezTo>
                    <a:cubicBezTo>
                      <a:pt x="1654998" y="889747"/>
                      <a:pt x="1682620" y="820214"/>
                      <a:pt x="1683573" y="812594"/>
                    </a:cubicBezTo>
                    <a:cubicBezTo>
                      <a:pt x="1676905" y="808784"/>
                      <a:pt x="1673095" y="807832"/>
                      <a:pt x="1660713" y="807832"/>
                    </a:cubicBezTo>
                    <a:cubicBezTo>
                      <a:pt x="1653092" y="812594"/>
                      <a:pt x="1635948" y="816404"/>
                      <a:pt x="1627375" y="818309"/>
                    </a:cubicBezTo>
                    <a:cubicBezTo>
                      <a:pt x="1627375" y="839264"/>
                      <a:pt x="1627375" y="860219"/>
                      <a:pt x="1627375" y="881174"/>
                    </a:cubicBezTo>
                    <a:lnTo>
                      <a:pt x="1627375" y="882127"/>
                    </a:lnTo>
                    <a:cubicBezTo>
                      <a:pt x="1627375" y="886889"/>
                      <a:pt x="1628327" y="890699"/>
                      <a:pt x="1624517" y="897367"/>
                    </a:cubicBezTo>
                    <a:cubicBezTo>
                      <a:pt x="1607373" y="924989"/>
                      <a:pt x="1568320" y="994522"/>
                      <a:pt x="1546413" y="999284"/>
                    </a:cubicBezTo>
                    <a:cubicBezTo>
                      <a:pt x="1540698" y="983092"/>
                      <a:pt x="1523552" y="979282"/>
                      <a:pt x="1515932" y="965947"/>
                    </a:cubicBezTo>
                    <a:cubicBezTo>
                      <a:pt x="1511170" y="957374"/>
                      <a:pt x="1512123" y="947849"/>
                      <a:pt x="1508313" y="938324"/>
                    </a:cubicBezTo>
                    <a:cubicBezTo>
                      <a:pt x="1505455" y="930704"/>
                      <a:pt x="1495930" y="920227"/>
                      <a:pt x="1493073" y="912607"/>
                    </a:cubicBezTo>
                    <a:cubicBezTo>
                      <a:pt x="1476880" y="863077"/>
                      <a:pt x="1495930" y="786877"/>
                      <a:pt x="1505455" y="744967"/>
                    </a:cubicBezTo>
                    <a:cubicBezTo>
                      <a:pt x="1509265" y="726869"/>
                      <a:pt x="1501645" y="704962"/>
                      <a:pt x="1502598" y="686864"/>
                    </a:cubicBezTo>
                    <a:cubicBezTo>
                      <a:pt x="1507360" y="684959"/>
                      <a:pt x="1507360" y="684007"/>
                      <a:pt x="1513075" y="682102"/>
                    </a:cubicBezTo>
                    <a:cubicBezTo>
                      <a:pt x="1516885" y="679244"/>
                      <a:pt x="1517838" y="680197"/>
                      <a:pt x="1523552" y="679244"/>
                    </a:cubicBezTo>
                    <a:cubicBezTo>
                      <a:pt x="1529267" y="684007"/>
                      <a:pt x="1536888" y="684959"/>
                      <a:pt x="1543555" y="689722"/>
                    </a:cubicBezTo>
                    <a:cubicBezTo>
                      <a:pt x="1553080" y="697342"/>
                      <a:pt x="1570225" y="731632"/>
                      <a:pt x="1584513" y="723059"/>
                    </a:cubicBezTo>
                    <a:cubicBezTo>
                      <a:pt x="1616898" y="704962"/>
                      <a:pt x="1650235" y="686864"/>
                      <a:pt x="1680715" y="664957"/>
                    </a:cubicBezTo>
                    <a:cubicBezTo>
                      <a:pt x="1695002" y="654479"/>
                      <a:pt x="1708338" y="636382"/>
                      <a:pt x="1723577" y="626857"/>
                    </a:cubicBezTo>
                    <a:cubicBezTo>
                      <a:pt x="1735960" y="625904"/>
                      <a:pt x="1749295" y="623999"/>
                      <a:pt x="1761677" y="622094"/>
                    </a:cubicBezTo>
                    <a:cubicBezTo>
                      <a:pt x="1765488" y="615427"/>
                      <a:pt x="1770250" y="609712"/>
                      <a:pt x="1774060" y="603997"/>
                    </a:cubicBezTo>
                    <a:cubicBezTo>
                      <a:pt x="1786442" y="594472"/>
                      <a:pt x="1807398" y="585899"/>
                      <a:pt x="1822638" y="581137"/>
                    </a:cubicBezTo>
                    <a:cubicBezTo>
                      <a:pt x="1830020" y="578756"/>
                      <a:pt x="1840735" y="577684"/>
                      <a:pt x="1852924" y="577625"/>
                    </a:cubicBezTo>
                    <a:close/>
                    <a:moveTo>
                      <a:pt x="3579047" y="530654"/>
                    </a:moveTo>
                    <a:cubicBezTo>
                      <a:pt x="3588572" y="530654"/>
                      <a:pt x="3600002" y="529701"/>
                      <a:pt x="3604764" y="533511"/>
                    </a:cubicBezTo>
                    <a:cubicBezTo>
                      <a:pt x="3624767" y="540179"/>
                      <a:pt x="3686680" y="615426"/>
                      <a:pt x="3680964" y="644954"/>
                    </a:cubicBezTo>
                    <a:cubicBezTo>
                      <a:pt x="3674297" y="679244"/>
                      <a:pt x="3662867" y="698294"/>
                      <a:pt x="3642864" y="718296"/>
                    </a:cubicBezTo>
                    <a:cubicBezTo>
                      <a:pt x="3631434" y="719249"/>
                      <a:pt x="3625719" y="720201"/>
                      <a:pt x="3615242" y="718296"/>
                    </a:cubicBezTo>
                    <a:cubicBezTo>
                      <a:pt x="3610480" y="702104"/>
                      <a:pt x="3594287" y="684959"/>
                      <a:pt x="3587619" y="669719"/>
                    </a:cubicBezTo>
                    <a:cubicBezTo>
                      <a:pt x="3587619" y="652574"/>
                      <a:pt x="3587619" y="635429"/>
                      <a:pt x="3586667" y="619236"/>
                    </a:cubicBezTo>
                    <a:cubicBezTo>
                      <a:pt x="3584762" y="601139"/>
                      <a:pt x="3575237" y="547799"/>
                      <a:pt x="3579047" y="530654"/>
                    </a:cubicBezTo>
                    <a:close/>
                    <a:moveTo>
                      <a:pt x="1938842" y="307769"/>
                    </a:moveTo>
                    <a:cubicBezTo>
                      <a:pt x="1949319" y="307769"/>
                      <a:pt x="1958844" y="307769"/>
                      <a:pt x="1969322" y="307769"/>
                    </a:cubicBezTo>
                    <a:cubicBezTo>
                      <a:pt x="1975989" y="307769"/>
                      <a:pt x="1978847" y="319199"/>
                      <a:pt x="1979799" y="333486"/>
                    </a:cubicBezTo>
                    <a:cubicBezTo>
                      <a:pt x="1968369" y="344916"/>
                      <a:pt x="1957892" y="357299"/>
                      <a:pt x="1946462" y="368729"/>
                    </a:cubicBezTo>
                    <a:cubicBezTo>
                      <a:pt x="1935032" y="369681"/>
                      <a:pt x="1924554" y="371586"/>
                      <a:pt x="1913124" y="373491"/>
                    </a:cubicBezTo>
                    <a:cubicBezTo>
                      <a:pt x="1884549" y="384921"/>
                      <a:pt x="1856926" y="411591"/>
                      <a:pt x="1832162" y="429689"/>
                    </a:cubicBezTo>
                    <a:cubicBezTo>
                      <a:pt x="1795967" y="457311"/>
                      <a:pt x="1751199" y="532559"/>
                      <a:pt x="1708337" y="546846"/>
                    </a:cubicBezTo>
                    <a:cubicBezTo>
                      <a:pt x="1693097" y="552561"/>
                      <a:pt x="1648329" y="562086"/>
                      <a:pt x="1629279" y="557324"/>
                    </a:cubicBezTo>
                    <a:cubicBezTo>
                      <a:pt x="1599751" y="550656"/>
                      <a:pt x="1529267" y="524939"/>
                      <a:pt x="1519742" y="498269"/>
                    </a:cubicBezTo>
                    <a:cubicBezTo>
                      <a:pt x="1508312" y="483981"/>
                      <a:pt x="1518789" y="464931"/>
                      <a:pt x="1524504" y="452549"/>
                    </a:cubicBezTo>
                    <a:cubicBezTo>
                      <a:pt x="1604514" y="419211"/>
                      <a:pt x="1692144" y="383016"/>
                      <a:pt x="1775964" y="351584"/>
                    </a:cubicBezTo>
                    <a:cubicBezTo>
                      <a:pt x="1783584" y="350631"/>
                      <a:pt x="1791204" y="349679"/>
                      <a:pt x="1798824" y="348726"/>
                    </a:cubicBezTo>
                    <a:cubicBezTo>
                      <a:pt x="1826447" y="340154"/>
                      <a:pt x="1856926" y="326819"/>
                      <a:pt x="1885501" y="318246"/>
                    </a:cubicBezTo>
                    <a:cubicBezTo>
                      <a:pt x="1901694" y="313484"/>
                      <a:pt x="1925507" y="316341"/>
                      <a:pt x="1938842" y="307769"/>
                    </a:cubicBezTo>
                    <a:close/>
                    <a:moveTo>
                      <a:pt x="667255" y="301102"/>
                    </a:moveTo>
                    <a:cubicBezTo>
                      <a:pt x="688210" y="308722"/>
                      <a:pt x="700592" y="334439"/>
                      <a:pt x="717738" y="346822"/>
                    </a:cubicBezTo>
                    <a:cubicBezTo>
                      <a:pt x="788222" y="399209"/>
                      <a:pt x="797747" y="484934"/>
                      <a:pt x="819655" y="587804"/>
                    </a:cubicBezTo>
                    <a:cubicBezTo>
                      <a:pt x="829180" y="593519"/>
                      <a:pt x="830132" y="599234"/>
                      <a:pt x="845372" y="600187"/>
                    </a:cubicBezTo>
                    <a:cubicBezTo>
                      <a:pt x="855850" y="588757"/>
                      <a:pt x="865375" y="578279"/>
                      <a:pt x="875852" y="566849"/>
                    </a:cubicBezTo>
                    <a:cubicBezTo>
                      <a:pt x="888235" y="558277"/>
                      <a:pt x="915857" y="549704"/>
                      <a:pt x="921572" y="536369"/>
                    </a:cubicBezTo>
                    <a:cubicBezTo>
                      <a:pt x="921572" y="515414"/>
                      <a:pt x="921572" y="495412"/>
                      <a:pt x="921572" y="474457"/>
                    </a:cubicBezTo>
                    <a:cubicBezTo>
                      <a:pt x="921572" y="471599"/>
                      <a:pt x="920620" y="469694"/>
                      <a:pt x="921572" y="467789"/>
                    </a:cubicBezTo>
                    <a:cubicBezTo>
                      <a:pt x="922525" y="465884"/>
                      <a:pt x="925382" y="464932"/>
                      <a:pt x="927288" y="463027"/>
                    </a:cubicBezTo>
                    <a:cubicBezTo>
                      <a:pt x="933002" y="458264"/>
                      <a:pt x="936813" y="453502"/>
                      <a:pt x="949195" y="452549"/>
                    </a:cubicBezTo>
                    <a:cubicBezTo>
                      <a:pt x="953957" y="457312"/>
                      <a:pt x="956815" y="456359"/>
                      <a:pt x="959672" y="463027"/>
                    </a:cubicBezTo>
                    <a:cubicBezTo>
                      <a:pt x="962530" y="467789"/>
                      <a:pt x="959672" y="474457"/>
                      <a:pt x="962530" y="481124"/>
                    </a:cubicBezTo>
                    <a:cubicBezTo>
                      <a:pt x="965388" y="488744"/>
                      <a:pt x="981580" y="502079"/>
                      <a:pt x="988247" y="506842"/>
                    </a:cubicBezTo>
                    <a:cubicBezTo>
                      <a:pt x="996820" y="512557"/>
                      <a:pt x="1059685" y="533512"/>
                      <a:pt x="1061590" y="537322"/>
                    </a:cubicBezTo>
                    <a:cubicBezTo>
                      <a:pt x="1061590" y="543989"/>
                      <a:pt x="1061590" y="550657"/>
                      <a:pt x="1061590" y="557324"/>
                    </a:cubicBezTo>
                    <a:cubicBezTo>
                      <a:pt x="1055875" y="566849"/>
                      <a:pt x="1060638" y="587804"/>
                      <a:pt x="1056827" y="598282"/>
                    </a:cubicBezTo>
                    <a:cubicBezTo>
                      <a:pt x="1047302" y="623999"/>
                      <a:pt x="1025395" y="653527"/>
                      <a:pt x="1003488" y="666862"/>
                    </a:cubicBezTo>
                    <a:cubicBezTo>
                      <a:pt x="985390" y="679244"/>
                      <a:pt x="957767" y="686864"/>
                      <a:pt x="934907" y="692579"/>
                    </a:cubicBezTo>
                    <a:cubicBezTo>
                      <a:pt x="898713" y="702104"/>
                      <a:pt x="849182" y="681149"/>
                      <a:pt x="846325" y="723059"/>
                    </a:cubicBezTo>
                    <a:cubicBezTo>
                      <a:pt x="860613" y="741157"/>
                      <a:pt x="850135" y="774494"/>
                      <a:pt x="849182" y="802117"/>
                    </a:cubicBezTo>
                    <a:cubicBezTo>
                      <a:pt x="809177" y="821167"/>
                      <a:pt x="810130" y="838312"/>
                      <a:pt x="783460" y="865934"/>
                    </a:cubicBezTo>
                    <a:cubicBezTo>
                      <a:pt x="785365" y="869744"/>
                      <a:pt x="784413" y="867839"/>
                      <a:pt x="786317" y="870697"/>
                    </a:cubicBezTo>
                    <a:cubicBezTo>
                      <a:pt x="815845" y="891652"/>
                      <a:pt x="854897" y="876412"/>
                      <a:pt x="882520" y="867839"/>
                    </a:cubicBezTo>
                    <a:cubicBezTo>
                      <a:pt x="909190" y="858314"/>
                      <a:pt x="934907" y="848789"/>
                      <a:pt x="958720" y="842122"/>
                    </a:cubicBezTo>
                    <a:cubicBezTo>
                      <a:pt x="967292" y="841169"/>
                      <a:pt x="975865" y="840217"/>
                      <a:pt x="984438" y="839264"/>
                    </a:cubicBezTo>
                    <a:cubicBezTo>
                      <a:pt x="1016822" y="826882"/>
                      <a:pt x="1044445" y="812594"/>
                      <a:pt x="1088260" y="808784"/>
                    </a:cubicBezTo>
                    <a:cubicBezTo>
                      <a:pt x="1093975" y="818309"/>
                      <a:pt x="1095880" y="825929"/>
                      <a:pt x="1095880" y="844027"/>
                    </a:cubicBezTo>
                    <a:cubicBezTo>
                      <a:pt x="1079688" y="859267"/>
                      <a:pt x="1078735" y="886889"/>
                      <a:pt x="1065400" y="900224"/>
                    </a:cubicBezTo>
                    <a:cubicBezTo>
                      <a:pt x="1055875" y="910702"/>
                      <a:pt x="1022538" y="927847"/>
                      <a:pt x="1009202" y="933562"/>
                    </a:cubicBezTo>
                    <a:cubicBezTo>
                      <a:pt x="972055" y="944039"/>
                      <a:pt x="934907" y="953564"/>
                      <a:pt x="897760" y="964042"/>
                    </a:cubicBezTo>
                    <a:cubicBezTo>
                      <a:pt x="885377" y="964042"/>
                      <a:pt x="872042" y="964042"/>
                      <a:pt x="859660" y="964042"/>
                    </a:cubicBezTo>
                    <a:cubicBezTo>
                      <a:pt x="852040" y="967852"/>
                      <a:pt x="841563" y="984997"/>
                      <a:pt x="829180" y="989759"/>
                    </a:cubicBezTo>
                    <a:cubicBezTo>
                      <a:pt x="790127" y="1006904"/>
                      <a:pt x="740597" y="997379"/>
                      <a:pt x="710117" y="977377"/>
                    </a:cubicBezTo>
                    <a:cubicBezTo>
                      <a:pt x="682495" y="960232"/>
                      <a:pt x="650110" y="864982"/>
                      <a:pt x="638680" y="827834"/>
                    </a:cubicBezTo>
                    <a:cubicBezTo>
                      <a:pt x="632013" y="807832"/>
                      <a:pt x="636775" y="791639"/>
                      <a:pt x="631060" y="769732"/>
                    </a:cubicBezTo>
                    <a:cubicBezTo>
                      <a:pt x="617725" y="723059"/>
                      <a:pt x="604390" y="658289"/>
                      <a:pt x="592960" y="607807"/>
                    </a:cubicBezTo>
                    <a:cubicBezTo>
                      <a:pt x="591055" y="597329"/>
                      <a:pt x="605342" y="532559"/>
                      <a:pt x="608200" y="521129"/>
                    </a:cubicBezTo>
                    <a:cubicBezTo>
                      <a:pt x="621535" y="471599"/>
                      <a:pt x="631060" y="423022"/>
                      <a:pt x="643442" y="376349"/>
                    </a:cubicBezTo>
                    <a:cubicBezTo>
                      <a:pt x="645347" y="371587"/>
                      <a:pt x="643442" y="367777"/>
                      <a:pt x="644395" y="363014"/>
                    </a:cubicBezTo>
                    <a:cubicBezTo>
                      <a:pt x="650110" y="342059"/>
                      <a:pt x="659635" y="321104"/>
                      <a:pt x="667255" y="301102"/>
                    </a:cubicBezTo>
                    <a:close/>
                    <a:moveTo>
                      <a:pt x="4077204" y="290624"/>
                    </a:moveTo>
                    <a:cubicBezTo>
                      <a:pt x="4050534" y="324914"/>
                      <a:pt x="3998146" y="365871"/>
                      <a:pt x="3993384" y="420164"/>
                    </a:cubicBezTo>
                    <a:cubicBezTo>
                      <a:pt x="4000052" y="424926"/>
                      <a:pt x="4019102" y="453501"/>
                      <a:pt x="4026721" y="445881"/>
                    </a:cubicBezTo>
                    <a:cubicBezTo>
                      <a:pt x="4045771" y="430641"/>
                      <a:pt x="4034342" y="397304"/>
                      <a:pt x="4049582" y="384921"/>
                    </a:cubicBezTo>
                    <a:cubicBezTo>
                      <a:pt x="4056249" y="379206"/>
                      <a:pt x="4061012" y="380159"/>
                      <a:pt x="4069584" y="382064"/>
                    </a:cubicBezTo>
                    <a:cubicBezTo>
                      <a:pt x="4081967" y="410639"/>
                      <a:pt x="4084824" y="439214"/>
                      <a:pt x="4092444" y="476361"/>
                    </a:cubicBezTo>
                    <a:cubicBezTo>
                      <a:pt x="4096254" y="478266"/>
                      <a:pt x="4098159" y="478266"/>
                      <a:pt x="4104827" y="479219"/>
                    </a:cubicBezTo>
                    <a:cubicBezTo>
                      <a:pt x="4113399" y="464931"/>
                      <a:pt x="4121019" y="449691"/>
                      <a:pt x="4130544" y="436356"/>
                    </a:cubicBezTo>
                    <a:cubicBezTo>
                      <a:pt x="4157214" y="400161"/>
                      <a:pt x="4204839" y="379206"/>
                      <a:pt x="4206744" y="318246"/>
                    </a:cubicBezTo>
                    <a:cubicBezTo>
                      <a:pt x="4161024" y="315389"/>
                      <a:pt x="4125782" y="291576"/>
                      <a:pt x="4077204" y="290624"/>
                    </a:cubicBezTo>
                    <a:close/>
                    <a:moveTo>
                      <a:pt x="3600002" y="256334"/>
                    </a:moveTo>
                    <a:cubicBezTo>
                      <a:pt x="3628577" y="267764"/>
                      <a:pt x="3640960" y="289672"/>
                      <a:pt x="3663820" y="304912"/>
                    </a:cubicBezTo>
                    <a:cubicBezTo>
                      <a:pt x="3685727" y="319199"/>
                      <a:pt x="3711445" y="325867"/>
                      <a:pt x="3732400" y="340154"/>
                    </a:cubicBezTo>
                    <a:cubicBezTo>
                      <a:pt x="3769547" y="364919"/>
                      <a:pt x="3834317" y="462074"/>
                      <a:pt x="3834317" y="524939"/>
                    </a:cubicBezTo>
                    <a:cubicBezTo>
                      <a:pt x="3812410" y="550657"/>
                      <a:pt x="3793360" y="590662"/>
                      <a:pt x="3747640" y="590662"/>
                    </a:cubicBezTo>
                    <a:cubicBezTo>
                      <a:pt x="3732400" y="542084"/>
                      <a:pt x="3725732" y="465884"/>
                      <a:pt x="3699062" y="428737"/>
                    </a:cubicBezTo>
                    <a:cubicBezTo>
                      <a:pt x="3691442" y="417307"/>
                      <a:pt x="3676202" y="408734"/>
                      <a:pt x="3668582" y="398257"/>
                    </a:cubicBezTo>
                    <a:cubicBezTo>
                      <a:pt x="3651437" y="374444"/>
                      <a:pt x="3633340" y="353489"/>
                      <a:pt x="3615242" y="330629"/>
                    </a:cubicBezTo>
                    <a:cubicBezTo>
                      <a:pt x="3606670" y="323009"/>
                      <a:pt x="3597145" y="315389"/>
                      <a:pt x="3587620" y="307769"/>
                    </a:cubicBezTo>
                    <a:cubicBezTo>
                      <a:pt x="3587620" y="293482"/>
                      <a:pt x="3587620" y="280147"/>
                      <a:pt x="3587620" y="266812"/>
                    </a:cubicBezTo>
                    <a:cubicBezTo>
                      <a:pt x="3587620" y="263954"/>
                      <a:pt x="3596192" y="255382"/>
                      <a:pt x="3600002" y="256334"/>
                    </a:cubicBezTo>
                    <a:close/>
                    <a:moveTo>
                      <a:pt x="189099" y="169656"/>
                    </a:moveTo>
                    <a:cubicBezTo>
                      <a:pt x="218627" y="175371"/>
                      <a:pt x="218627" y="196326"/>
                      <a:pt x="239582" y="207756"/>
                    </a:cubicBezTo>
                    <a:cubicBezTo>
                      <a:pt x="293874" y="235379"/>
                      <a:pt x="393887" y="283956"/>
                      <a:pt x="416747" y="339201"/>
                    </a:cubicBezTo>
                    <a:cubicBezTo>
                      <a:pt x="424367" y="357299"/>
                      <a:pt x="414842" y="385874"/>
                      <a:pt x="419604" y="407781"/>
                    </a:cubicBezTo>
                    <a:cubicBezTo>
                      <a:pt x="425319" y="434451"/>
                      <a:pt x="424367" y="472551"/>
                      <a:pt x="424367" y="506841"/>
                    </a:cubicBezTo>
                    <a:cubicBezTo>
                      <a:pt x="424367" y="522081"/>
                      <a:pt x="426272" y="537321"/>
                      <a:pt x="429129" y="550656"/>
                    </a:cubicBezTo>
                    <a:cubicBezTo>
                      <a:pt x="428177" y="577326"/>
                      <a:pt x="427224" y="603044"/>
                      <a:pt x="426272" y="629714"/>
                    </a:cubicBezTo>
                    <a:cubicBezTo>
                      <a:pt x="426272" y="694484"/>
                      <a:pt x="428177" y="764969"/>
                      <a:pt x="415794" y="822119"/>
                    </a:cubicBezTo>
                    <a:cubicBezTo>
                      <a:pt x="414842" y="844026"/>
                      <a:pt x="413889" y="864981"/>
                      <a:pt x="412937" y="885936"/>
                    </a:cubicBezTo>
                    <a:cubicBezTo>
                      <a:pt x="398649" y="946896"/>
                      <a:pt x="393887" y="1006904"/>
                      <a:pt x="371979" y="1058339"/>
                    </a:cubicBezTo>
                    <a:cubicBezTo>
                      <a:pt x="363407" y="1078341"/>
                      <a:pt x="353882" y="1111679"/>
                      <a:pt x="333879" y="1119299"/>
                    </a:cubicBezTo>
                    <a:cubicBezTo>
                      <a:pt x="328164" y="1123109"/>
                      <a:pt x="312924" y="1122156"/>
                      <a:pt x="303399" y="1122156"/>
                    </a:cubicBezTo>
                    <a:cubicBezTo>
                      <a:pt x="286254" y="1095486"/>
                      <a:pt x="290064" y="1064054"/>
                      <a:pt x="291017" y="1020239"/>
                    </a:cubicBezTo>
                    <a:cubicBezTo>
                      <a:pt x="296732" y="1012619"/>
                      <a:pt x="292922" y="993569"/>
                      <a:pt x="291017" y="984996"/>
                    </a:cubicBezTo>
                    <a:cubicBezTo>
                      <a:pt x="289112" y="983091"/>
                      <a:pt x="286254" y="984044"/>
                      <a:pt x="283397" y="984996"/>
                    </a:cubicBezTo>
                    <a:cubicBezTo>
                      <a:pt x="263394" y="1005951"/>
                      <a:pt x="240534" y="1024049"/>
                      <a:pt x="217674" y="1041194"/>
                    </a:cubicBezTo>
                    <a:cubicBezTo>
                      <a:pt x="213864" y="1045956"/>
                      <a:pt x="209102" y="1051671"/>
                      <a:pt x="205292" y="1056434"/>
                    </a:cubicBezTo>
                    <a:cubicBezTo>
                      <a:pt x="181479" y="1072626"/>
                      <a:pt x="156714" y="1083104"/>
                      <a:pt x="133854" y="1099296"/>
                    </a:cubicBezTo>
                    <a:cubicBezTo>
                      <a:pt x="118614" y="1110726"/>
                      <a:pt x="93849" y="1145969"/>
                      <a:pt x="80514" y="1152636"/>
                    </a:cubicBezTo>
                    <a:cubicBezTo>
                      <a:pt x="73847" y="1154541"/>
                      <a:pt x="39557" y="1154541"/>
                      <a:pt x="35747" y="1152636"/>
                    </a:cubicBezTo>
                    <a:cubicBezTo>
                      <a:pt x="35747" y="1152636"/>
                      <a:pt x="32889" y="1150731"/>
                      <a:pt x="31937" y="1149779"/>
                    </a:cubicBezTo>
                    <a:cubicBezTo>
                      <a:pt x="-6163" y="1136444"/>
                      <a:pt x="-448" y="1055481"/>
                      <a:pt x="1457" y="1013571"/>
                    </a:cubicBezTo>
                    <a:cubicBezTo>
                      <a:pt x="1457" y="1012619"/>
                      <a:pt x="2409" y="1005951"/>
                      <a:pt x="3362" y="1004046"/>
                    </a:cubicBezTo>
                    <a:cubicBezTo>
                      <a:pt x="5267" y="1001189"/>
                      <a:pt x="7172" y="1000236"/>
                      <a:pt x="9077" y="998331"/>
                    </a:cubicBezTo>
                    <a:cubicBezTo>
                      <a:pt x="66227" y="960231"/>
                      <a:pt x="79562" y="886889"/>
                      <a:pt x="101469" y="814499"/>
                    </a:cubicBezTo>
                    <a:cubicBezTo>
                      <a:pt x="107184" y="796401"/>
                      <a:pt x="126234" y="779256"/>
                      <a:pt x="119567" y="750681"/>
                    </a:cubicBezTo>
                    <a:cubicBezTo>
                      <a:pt x="115757" y="732584"/>
                      <a:pt x="110994" y="710676"/>
                      <a:pt x="107184" y="694484"/>
                    </a:cubicBezTo>
                    <a:cubicBezTo>
                      <a:pt x="107184" y="687816"/>
                      <a:pt x="107184" y="681149"/>
                      <a:pt x="107184" y="674481"/>
                    </a:cubicBezTo>
                    <a:cubicBezTo>
                      <a:pt x="101469" y="656384"/>
                      <a:pt x="83372" y="645906"/>
                      <a:pt x="79562" y="623999"/>
                    </a:cubicBezTo>
                    <a:cubicBezTo>
                      <a:pt x="78609" y="621141"/>
                      <a:pt x="89087" y="612569"/>
                      <a:pt x="94802" y="611616"/>
                    </a:cubicBezTo>
                    <a:cubicBezTo>
                      <a:pt x="122424" y="611616"/>
                      <a:pt x="128139" y="625904"/>
                      <a:pt x="145284" y="631619"/>
                    </a:cubicBezTo>
                    <a:cubicBezTo>
                      <a:pt x="161477" y="637334"/>
                      <a:pt x="175764" y="630666"/>
                      <a:pt x="191004" y="636381"/>
                    </a:cubicBezTo>
                    <a:cubicBezTo>
                      <a:pt x="204339" y="641144"/>
                      <a:pt x="211007" y="652574"/>
                      <a:pt x="221484" y="659241"/>
                    </a:cubicBezTo>
                    <a:cubicBezTo>
                      <a:pt x="232914" y="660194"/>
                      <a:pt x="243392" y="662099"/>
                      <a:pt x="254822" y="664004"/>
                    </a:cubicBezTo>
                    <a:cubicBezTo>
                      <a:pt x="269109" y="670671"/>
                      <a:pt x="278634" y="684006"/>
                      <a:pt x="292922" y="689721"/>
                    </a:cubicBezTo>
                    <a:cubicBezTo>
                      <a:pt x="293874" y="670671"/>
                      <a:pt x="295779" y="650669"/>
                      <a:pt x="297684" y="631619"/>
                    </a:cubicBezTo>
                    <a:cubicBezTo>
                      <a:pt x="297684" y="614474"/>
                      <a:pt x="297684" y="598281"/>
                      <a:pt x="297684" y="581136"/>
                    </a:cubicBezTo>
                    <a:cubicBezTo>
                      <a:pt x="309114" y="530654"/>
                      <a:pt x="308162" y="416354"/>
                      <a:pt x="292922" y="370634"/>
                    </a:cubicBezTo>
                    <a:cubicBezTo>
                      <a:pt x="283397" y="342059"/>
                      <a:pt x="255774" y="323961"/>
                      <a:pt x="239582" y="302054"/>
                    </a:cubicBezTo>
                    <a:cubicBezTo>
                      <a:pt x="229104" y="288719"/>
                      <a:pt x="222437" y="272526"/>
                      <a:pt x="211959" y="259191"/>
                    </a:cubicBezTo>
                    <a:cubicBezTo>
                      <a:pt x="193862" y="236331"/>
                      <a:pt x="168144" y="222996"/>
                      <a:pt x="169097" y="187754"/>
                    </a:cubicBezTo>
                    <a:cubicBezTo>
                      <a:pt x="169097" y="182991"/>
                      <a:pt x="182432" y="168704"/>
                      <a:pt x="189099" y="169656"/>
                    </a:cubicBezTo>
                    <a:close/>
                    <a:moveTo>
                      <a:pt x="2741800" y="161084"/>
                    </a:moveTo>
                    <a:cubicBezTo>
                      <a:pt x="2758945" y="173466"/>
                      <a:pt x="2781805" y="164894"/>
                      <a:pt x="2802760" y="173466"/>
                    </a:cubicBezTo>
                    <a:cubicBezTo>
                      <a:pt x="2816095" y="179181"/>
                      <a:pt x="2824667" y="193469"/>
                      <a:pt x="2836097" y="201089"/>
                    </a:cubicBezTo>
                    <a:cubicBezTo>
                      <a:pt x="2858005" y="215376"/>
                      <a:pt x="2886580" y="222044"/>
                      <a:pt x="2899915" y="243951"/>
                    </a:cubicBezTo>
                    <a:cubicBezTo>
                      <a:pt x="2909440" y="260144"/>
                      <a:pt x="2913250" y="292529"/>
                      <a:pt x="2904677" y="312531"/>
                    </a:cubicBezTo>
                    <a:cubicBezTo>
                      <a:pt x="2902772" y="317294"/>
                      <a:pt x="2894200" y="323009"/>
                      <a:pt x="2892295" y="327771"/>
                    </a:cubicBezTo>
                    <a:cubicBezTo>
                      <a:pt x="2892295" y="349679"/>
                      <a:pt x="2892295" y="371586"/>
                      <a:pt x="2892295" y="393494"/>
                    </a:cubicBezTo>
                    <a:cubicBezTo>
                      <a:pt x="2892295" y="448739"/>
                      <a:pt x="2885627" y="515414"/>
                      <a:pt x="2895152" y="565896"/>
                    </a:cubicBezTo>
                    <a:cubicBezTo>
                      <a:pt x="2896105" y="565896"/>
                      <a:pt x="2898010" y="565896"/>
                      <a:pt x="2899915" y="565896"/>
                    </a:cubicBezTo>
                    <a:cubicBezTo>
                      <a:pt x="2923727" y="548751"/>
                      <a:pt x="2948492" y="537321"/>
                      <a:pt x="2971352" y="520176"/>
                    </a:cubicBezTo>
                    <a:cubicBezTo>
                      <a:pt x="3020882" y="482076"/>
                      <a:pt x="3028502" y="412544"/>
                      <a:pt x="3123752" y="433499"/>
                    </a:cubicBezTo>
                    <a:cubicBezTo>
                      <a:pt x="3128515" y="435404"/>
                      <a:pt x="3138992" y="463026"/>
                      <a:pt x="3131372" y="468741"/>
                    </a:cubicBezTo>
                    <a:cubicBezTo>
                      <a:pt x="3120895" y="476361"/>
                      <a:pt x="3120895" y="485886"/>
                      <a:pt x="3113275" y="496364"/>
                    </a:cubicBezTo>
                    <a:cubicBezTo>
                      <a:pt x="3102797" y="511604"/>
                      <a:pt x="3081842" y="531606"/>
                      <a:pt x="3068507" y="544941"/>
                    </a:cubicBezTo>
                    <a:cubicBezTo>
                      <a:pt x="3041837" y="564944"/>
                      <a:pt x="3014215" y="583041"/>
                      <a:pt x="2987545" y="603044"/>
                    </a:cubicBezTo>
                    <a:cubicBezTo>
                      <a:pt x="2974210" y="612569"/>
                      <a:pt x="2962780" y="628761"/>
                      <a:pt x="2949445" y="638286"/>
                    </a:cubicBezTo>
                    <a:cubicBezTo>
                      <a:pt x="2936110" y="647811"/>
                      <a:pt x="2898962" y="667814"/>
                      <a:pt x="2891342" y="681149"/>
                    </a:cubicBezTo>
                    <a:cubicBezTo>
                      <a:pt x="2888485" y="699246"/>
                      <a:pt x="2886580" y="716391"/>
                      <a:pt x="2883722" y="734489"/>
                    </a:cubicBezTo>
                    <a:cubicBezTo>
                      <a:pt x="2871340" y="779256"/>
                      <a:pt x="2864672" y="831644"/>
                      <a:pt x="2845622" y="873554"/>
                    </a:cubicBezTo>
                    <a:cubicBezTo>
                      <a:pt x="2829430" y="908796"/>
                      <a:pt x="2795140" y="929751"/>
                      <a:pt x="2766565" y="952611"/>
                    </a:cubicBezTo>
                    <a:cubicBezTo>
                      <a:pt x="2691317" y="1014524"/>
                      <a:pt x="2607497" y="1073579"/>
                      <a:pt x="2472242" y="1074531"/>
                    </a:cubicBezTo>
                    <a:cubicBezTo>
                      <a:pt x="2472242" y="1073579"/>
                      <a:pt x="2472242" y="1071674"/>
                      <a:pt x="2472242" y="1069769"/>
                    </a:cubicBezTo>
                    <a:cubicBezTo>
                      <a:pt x="2482720" y="1053576"/>
                      <a:pt x="2480815" y="1041194"/>
                      <a:pt x="2497960" y="1028811"/>
                    </a:cubicBezTo>
                    <a:cubicBezTo>
                      <a:pt x="2510342" y="1020239"/>
                      <a:pt x="2526535" y="1008809"/>
                      <a:pt x="2538917" y="1003094"/>
                    </a:cubicBezTo>
                    <a:cubicBezTo>
                      <a:pt x="2545585" y="1002141"/>
                      <a:pt x="2552252" y="1001189"/>
                      <a:pt x="2558920" y="1000236"/>
                    </a:cubicBezTo>
                    <a:cubicBezTo>
                      <a:pt x="2567492" y="996426"/>
                      <a:pt x="2576065" y="992616"/>
                      <a:pt x="2586542" y="987854"/>
                    </a:cubicBezTo>
                    <a:cubicBezTo>
                      <a:pt x="2596067" y="984044"/>
                      <a:pt x="2604640" y="977376"/>
                      <a:pt x="2612260" y="972614"/>
                    </a:cubicBezTo>
                    <a:cubicBezTo>
                      <a:pt x="2663695" y="939276"/>
                      <a:pt x="2736085" y="853551"/>
                      <a:pt x="2736085" y="769731"/>
                    </a:cubicBezTo>
                    <a:cubicBezTo>
                      <a:pt x="2692270" y="771636"/>
                      <a:pt x="2657980" y="791639"/>
                      <a:pt x="2624642" y="804974"/>
                    </a:cubicBezTo>
                    <a:cubicBezTo>
                      <a:pt x="2617022" y="805926"/>
                      <a:pt x="2609402" y="807831"/>
                      <a:pt x="2601782" y="809736"/>
                    </a:cubicBezTo>
                    <a:cubicBezTo>
                      <a:pt x="2584637" y="820214"/>
                      <a:pt x="2572255" y="839264"/>
                      <a:pt x="2556062" y="850694"/>
                    </a:cubicBezTo>
                    <a:cubicBezTo>
                      <a:pt x="2534155" y="865934"/>
                      <a:pt x="2513200" y="874506"/>
                      <a:pt x="2492245" y="888794"/>
                    </a:cubicBezTo>
                    <a:cubicBezTo>
                      <a:pt x="2444620" y="921179"/>
                      <a:pt x="2391280" y="957374"/>
                      <a:pt x="2316985" y="942134"/>
                    </a:cubicBezTo>
                    <a:cubicBezTo>
                      <a:pt x="2281742" y="887841"/>
                      <a:pt x="2287457" y="871649"/>
                      <a:pt x="2289362" y="792591"/>
                    </a:cubicBezTo>
                    <a:cubicBezTo>
                      <a:pt x="2290315" y="786876"/>
                      <a:pt x="2292220" y="784971"/>
                      <a:pt x="2294125" y="784971"/>
                    </a:cubicBezTo>
                    <a:cubicBezTo>
                      <a:pt x="2296982" y="783066"/>
                      <a:pt x="2300792" y="785924"/>
                      <a:pt x="2304602" y="790686"/>
                    </a:cubicBezTo>
                    <a:cubicBezTo>
                      <a:pt x="2311270" y="802116"/>
                      <a:pt x="2322700" y="815451"/>
                      <a:pt x="2332225" y="824024"/>
                    </a:cubicBezTo>
                    <a:cubicBezTo>
                      <a:pt x="2334130" y="824024"/>
                      <a:pt x="2344607" y="823071"/>
                      <a:pt x="2352227" y="821166"/>
                    </a:cubicBezTo>
                    <a:cubicBezTo>
                      <a:pt x="2365562" y="817356"/>
                      <a:pt x="2381755" y="809736"/>
                      <a:pt x="2395090" y="805926"/>
                    </a:cubicBezTo>
                    <a:cubicBezTo>
                      <a:pt x="2403662" y="804974"/>
                      <a:pt x="2413187" y="804021"/>
                      <a:pt x="2422712" y="803069"/>
                    </a:cubicBezTo>
                    <a:cubicBezTo>
                      <a:pt x="2453192" y="792591"/>
                      <a:pt x="2497960" y="762111"/>
                      <a:pt x="2526535" y="744966"/>
                    </a:cubicBezTo>
                    <a:cubicBezTo>
                      <a:pt x="2544632" y="734489"/>
                      <a:pt x="2565587" y="732584"/>
                      <a:pt x="2587495" y="724964"/>
                    </a:cubicBezTo>
                    <a:cubicBezTo>
                      <a:pt x="2606545" y="718296"/>
                      <a:pt x="2627500" y="706866"/>
                      <a:pt x="2645597" y="699246"/>
                    </a:cubicBezTo>
                    <a:cubicBezTo>
                      <a:pt x="2667505" y="689721"/>
                      <a:pt x="2750372" y="662099"/>
                      <a:pt x="2759897" y="648764"/>
                    </a:cubicBezTo>
                    <a:cubicBezTo>
                      <a:pt x="2776090" y="625904"/>
                      <a:pt x="2765612" y="578279"/>
                      <a:pt x="2772280" y="546846"/>
                    </a:cubicBezTo>
                    <a:cubicBezTo>
                      <a:pt x="2781805" y="504936"/>
                      <a:pt x="2780852" y="390636"/>
                      <a:pt x="2767517" y="354441"/>
                    </a:cubicBezTo>
                    <a:cubicBezTo>
                      <a:pt x="2751325" y="311579"/>
                      <a:pt x="2697032" y="229664"/>
                      <a:pt x="2718940" y="171561"/>
                    </a:cubicBezTo>
                    <a:cubicBezTo>
                      <a:pt x="2726560" y="166799"/>
                      <a:pt x="2730370" y="162989"/>
                      <a:pt x="2741800" y="161084"/>
                    </a:cubicBezTo>
                    <a:close/>
                    <a:moveTo>
                      <a:pt x="4109589" y="20114"/>
                    </a:moveTo>
                    <a:cubicBezTo>
                      <a:pt x="4122924" y="32496"/>
                      <a:pt x="4146737" y="47736"/>
                      <a:pt x="4147689" y="70596"/>
                    </a:cubicBezTo>
                    <a:cubicBezTo>
                      <a:pt x="4156262" y="84884"/>
                      <a:pt x="4141974" y="115364"/>
                      <a:pt x="4137212" y="126794"/>
                    </a:cubicBezTo>
                    <a:cubicBezTo>
                      <a:pt x="4121019" y="166799"/>
                      <a:pt x="4086729" y="195374"/>
                      <a:pt x="4083871" y="243951"/>
                    </a:cubicBezTo>
                    <a:cubicBezTo>
                      <a:pt x="4086729" y="244904"/>
                      <a:pt x="4088634" y="245856"/>
                      <a:pt x="4091492" y="246809"/>
                    </a:cubicBezTo>
                    <a:cubicBezTo>
                      <a:pt x="4106732" y="256334"/>
                      <a:pt x="4143879" y="234426"/>
                      <a:pt x="4157214" y="228711"/>
                    </a:cubicBezTo>
                    <a:cubicBezTo>
                      <a:pt x="4185789" y="216329"/>
                      <a:pt x="4213412" y="213471"/>
                      <a:pt x="4245796" y="202994"/>
                    </a:cubicBezTo>
                    <a:cubicBezTo>
                      <a:pt x="4252464" y="201089"/>
                      <a:pt x="4264846" y="191564"/>
                      <a:pt x="4276277" y="195374"/>
                    </a:cubicBezTo>
                    <a:cubicBezTo>
                      <a:pt x="4282944" y="197279"/>
                      <a:pt x="4288659" y="205851"/>
                      <a:pt x="4296279" y="207756"/>
                    </a:cubicBezTo>
                    <a:cubicBezTo>
                      <a:pt x="4313424" y="212519"/>
                      <a:pt x="4338189" y="204899"/>
                      <a:pt x="4346762" y="218234"/>
                    </a:cubicBezTo>
                    <a:cubicBezTo>
                      <a:pt x="4365812" y="243951"/>
                      <a:pt x="4335332" y="288719"/>
                      <a:pt x="4328664" y="306816"/>
                    </a:cubicBezTo>
                    <a:cubicBezTo>
                      <a:pt x="4303899" y="370634"/>
                      <a:pt x="4250559" y="417306"/>
                      <a:pt x="4211507" y="468741"/>
                    </a:cubicBezTo>
                    <a:cubicBezTo>
                      <a:pt x="4195314" y="489696"/>
                      <a:pt x="4166739" y="489696"/>
                      <a:pt x="4157214" y="521129"/>
                    </a:cubicBezTo>
                    <a:cubicBezTo>
                      <a:pt x="4175312" y="521129"/>
                      <a:pt x="4192457" y="521129"/>
                      <a:pt x="4210554" y="521129"/>
                    </a:cubicBezTo>
                    <a:cubicBezTo>
                      <a:pt x="4221032" y="528749"/>
                      <a:pt x="4239129" y="528749"/>
                      <a:pt x="4251512" y="533511"/>
                    </a:cubicBezTo>
                    <a:cubicBezTo>
                      <a:pt x="4261989" y="623999"/>
                      <a:pt x="4217221" y="652574"/>
                      <a:pt x="4167692" y="688769"/>
                    </a:cubicBezTo>
                    <a:cubicBezTo>
                      <a:pt x="4158167" y="696389"/>
                      <a:pt x="4151499" y="709724"/>
                      <a:pt x="4140069" y="716391"/>
                    </a:cubicBezTo>
                    <a:cubicBezTo>
                      <a:pt x="4121971" y="725916"/>
                      <a:pt x="4101969" y="727821"/>
                      <a:pt x="4083871" y="736394"/>
                    </a:cubicBezTo>
                    <a:cubicBezTo>
                      <a:pt x="4053392" y="749729"/>
                      <a:pt x="4029579" y="776399"/>
                      <a:pt x="3989574" y="779256"/>
                    </a:cubicBezTo>
                    <a:cubicBezTo>
                      <a:pt x="3987669" y="770684"/>
                      <a:pt x="3984812" y="757349"/>
                      <a:pt x="3986717" y="753539"/>
                    </a:cubicBezTo>
                    <a:cubicBezTo>
                      <a:pt x="4001957" y="733536"/>
                      <a:pt x="4024817" y="718296"/>
                      <a:pt x="4044819" y="703056"/>
                    </a:cubicBezTo>
                    <a:cubicBezTo>
                      <a:pt x="4052439" y="697341"/>
                      <a:pt x="4058154" y="684006"/>
                      <a:pt x="4064821" y="675434"/>
                    </a:cubicBezTo>
                    <a:cubicBezTo>
                      <a:pt x="4079109" y="663051"/>
                      <a:pt x="4092444" y="649716"/>
                      <a:pt x="4105779" y="637334"/>
                    </a:cubicBezTo>
                    <a:cubicBezTo>
                      <a:pt x="4108637" y="630666"/>
                      <a:pt x="4110542" y="623999"/>
                      <a:pt x="4113399" y="617331"/>
                    </a:cubicBezTo>
                    <a:cubicBezTo>
                      <a:pt x="4121019" y="605901"/>
                      <a:pt x="4131496" y="599234"/>
                      <a:pt x="4136259" y="583994"/>
                    </a:cubicBezTo>
                    <a:cubicBezTo>
                      <a:pt x="4132449" y="583994"/>
                      <a:pt x="4127687" y="583994"/>
                      <a:pt x="4123877" y="583994"/>
                    </a:cubicBezTo>
                    <a:cubicBezTo>
                      <a:pt x="4110542" y="595424"/>
                      <a:pt x="4096254" y="599234"/>
                      <a:pt x="4081014" y="609711"/>
                    </a:cubicBezTo>
                    <a:cubicBezTo>
                      <a:pt x="4061012" y="622094"/>
                      <a:pt x="4046724" y="645906"/>
                      <a:pt x="4027674" y="660194"/>
                    </a:cubicBezTo>
                    <a:cubicBezTo>
                      <a:pt x="3968619" y="704009"/>
                      <a:pt x="3900039" y="750681"/>
                      <a:pt x="3827649" y="779256"/>
                    </a:cubicBezTo>
                    <a:cubicBezTo>
                      <a:pt x="3774309" y="801164"/>
                      <a:pt x="3712396" y="836406"/>
                      <a:pt x="3635244" y="820214"/>
                    </a:cubicBezTo>
                    <a:cubicBezTo>
                      <a:pt x="3633339" y="815451"/>
                      <a:pt x="3632387" y="809736"/>
                      <a:pt x="3632387" y="802116"/>
                    </a:cubicBezTo>
                    <a:cubicBezTo>
                      <a:pt x="3634292" y="800211"/>
                      <a:pt x="3633339" y="802116"/>
                      <a:pt x="3635244" y="797354"/>
                    </a:cubicBezTo>
                    <a:cubicBezTo>
                      <a:pt x="3697157" y="763064"/>
                      <a:pt x="3755259" y="719249"/>
                      <a:pt x="3815267" y="683054"/>
                    </a:cubicBezTo>
                    <a:cubicBezTo>
                      <a:pt x="3826696" y="679244"/>
                      <a:pt x="3837174" y="676386"/>
                      <a:pt x="3848604" y="672576"/>
                    </a:cubicBezTo>
                    <a:cubicBezTo>
                      <a:pt x="3885752" y="648764"/>
                      <a:pt x="3930519" y="624951"/>
                      <a:pt x="3970524" y="603996"/>
                    </a:cubicBezTo>
                    <a:cubicBezTo>
                      <a:pt x="4000052" y="588756"/>
                      <a:pt x="4032437" y="578279"/>
                      <a:pt x="4059107" y="561134"/>
                    </a:cubicBezTo>
                    <a:cubicBezTo>
                      <a:pt x="4071489" y="552561"/>
                      <a:pt x="4090539" y="552561"/>
                      <a:pt x="4094349" y="535416"/>
                    </a:cubicBezTo>
                    <a:cubicBezTo>
                      <a:pt x="4093396" y="535416"/>
                      <a:pt x="4091492" y="535416"/>
                      <a:pt x="4089587" y="535416"/>
                    </a:cubicBezTo>
                    <a:cubicBezTo>
                      <a:pt x="4068632" y="522081"/>
                      <a:pt x="4023864" y="562086"/>
                      <a:pt x="3993384" y="563039"/>
                    </a:cubicBezTo>
                    <a:cubicBezTo>
                      <a:pt x="3990527" y="556371"/>
                      <a:pt x="3990527" y="546846"/>
                      <a:pt x="3990527" y="537321"/>
                    </a:cubicBezTo>
                    <a:cubicBezTo>
                      <a:pt x="3998146" y="527796"/>
                      <a:pt x="4004814" y="513509"/>
                      <a:pt x="4005767" y="499221"/>
                    </a:cubicBezTo>
                    <a:cubicBezTo>
                      <a:pt x="3981954" y="483981"/>
                      <a:pt x="3981954" y="474456"/>
                      <a:pt x="3941949" y="471599"/>
                    </a:cubicBezTo>
                    <a:cubicBezTo>
                      <a:pt x="3929567" y="508746"/>
                      <a:pt x="3886704" y="520176"/>
                      <a:pt x="3860987" y="544941"/>
                    </a:cubicBezTo>
                    <a:cubicBezTo>
                      <a:pt x="3853367" y="543989"/>
                      <a:pt x="3849557" y="543036"/>
                      <a:pt x="3845746" y="537321"/>
                    </a:cubicBezTo>
                    <a:cubicBezTo>
                      <a:pt x="3835269" y="521129"/>
                      <a:pt x="3852414" y="510651"/>
                      <a:pt x="3858129" y="502079"/>
                    </a:cubicBezTo>
                    <a:cubicBezTo>
                      <a:pt x="3872417" y="481124"/>
                      <a:pt x="3894324" y="463026"/>
                      <a:pt x="3900992" y="436356"/>
                    </a:cubicBezTo>
                    <a:cubicBezTo>
                      <a:pt x="3888609" y="428736"/>
                      <a:pt x="3880989" y="422069"/>
                      <a:pt x="3880989" y="403019"/>
                    </a:cubicBezTo>
                    <a:cubicBezTo>
                      <a:pt x="3880989" y="402066"/>
                      <a:pt x="3882894" y="400161"/>
                      <a:pt x="3883846" y="400161"/>
                    </a:cubicBezTo>
                    <a:cubicBezTo>
                      <a:pt x="3899087" y="398256"/>
                      <a:pt x="3924804" y="396351"/>
                      <a:pt x="3941949" y="392541"/>
                    </a:cubicBezTo>
                    <a:cubicBezTo>
                      <a:pt x="3955284" y="371586"/>
                      <a:pt x="3979096" y="357299"/>
                      <a:pt x="3982907" y="328724"/>
                    </a:cubicBezTo>
                    <a:cubicBezTo>
                      <a:pt x="3957189" y="329676"/>
                      <a:pt x="3952427" y="343964"/>
                      <a:pt x="3924804" y="339201"/>
                    </a:cubicBezTo>
                    <a:cubicBezTo>
                      <a:pt x="3922899" y="334439"/>
                      <a:pt x="3921946" y="327771"/>
                      <a:pt x="3921946" y="319199"/>
                    </a:cubicBezTo>
                    <a:cubicBezTo>
                      <a:pt x="3933377" y="310626"/>
                      <a:pt x="3949569" y="293481"/>
                      <a:pt x="3949569" y="273479"/>
                    </a:cubicBezTo>
                    <a:cubicBezTo>
                      <a:pt x="3938139" y="273479"/>
                      <a:pt x="3919089" y="276336"/>
                      <a:pt x="3914327" y="273479"/>
                    </a:cubicBezTo>
                    <a:cubicBezTo>
                      <a:pt x="3893371" y="266811"/>
                      <a:pt x="3879084" y="245856"/>
                      <a:pt x="3876227" y="220139"/>
                    </a:cubicBezTo>
                    <a:cubicBezTo>
                      <a:pt x="3884799" y="215376"/>
                      <a:pt x="3886704" y="212519"/>
                      <a:pt x="3901944" y="212519"/>
                    </a:cubicBezTo>
                    <a:cubicBezTo>
                      <a:pt x="3931471" y="234426"/>
                      <a:pt x="3958142" y="208709"/>
                      <a:pt x="3982907" y="200136"/>
                    </a:cubicBezTo>
                    <a:cubicBezTo>
                      <a:pt x="3999099" y="194421"/>
                      <a:pt x="4009577" y="197279"/>
                      <a:pt x="4021007" y="189659"/>
                    </a:cubicBezTo>
                    <a:cubicBezTo>
                      <a:pt x="4059107" y="164894"/>
                      <a:pt x="4085777" y="94409"/>
                      <a:pt x="4086729" y="30591"/>
                    </a:cubicBezTo>
                    <a:cubicBezTo>
                      <a:pt x="4086729" y="22971"/>
                      <a:pt x="4105779" y="16304"/>
                      <a:pt x="4109589" y="20114"/>
                    </a:cubicBezTo>
                    <a:close/>
                    <a:moveTo>
                      <a:pt x="1675952" y="111"/>
                    </a:moveTo>
                    <a:cubicBezTo>
                      <a:pt x="1735959" y="-1794"/>
                      <a:pt x="1764534" y="21066"/>
                      <a:pt x="1800729" y="42974"/>
                    </a:cubicBezTo>
                    <a:cubicBezTo>
                      <a:pt x="1811207" y="48689"/>
                      <a:pt x="1824542" y="48689"/>
                      <a:pt x="1834067" y="55356"/>
                    </a:cubicBezTo>
                    <a:cubicBezTo>
                      <a:pt x="1855022" y="69644"/>
                      <a:pt x="1878834" y="84884"/>
                      <a:pt x="1899789" y="101076"/>
                    </a:cubicBezTo>
                    <a:cubicBezTo>
                      <a:pt x="1908362" y="107744"/>
                      <a:pt x="1911219" y="119174"/>
                      <a:pt x="1917887" y="126794"/>
                    </a:cubicBezTo>
                    <a:cubicBezTo>
                      <a:pt x="1922649" y="197279"/>
                      <a:pt x="1884549" y="217281"/>
                      <a:pt x="1814064" y="215376"/>
                    </a:cubicBezTo>
                    <a:cubicBezTo>
                      <a:pt x="1798824" y="245856"/>
                      <a:pt x="1757867" y="274431"/>
                      <a:pt x="1717862" y="279194"/>
                    </a:cubicBezTo>
                    <a:cubicBezTo>
                      <a:pt x="1709289" y="279194"/>
                      <a:pt x="1706432" y="255381"/>
                      <a:pt x="1710242" y="253476"/>
                    </a:cubicBezTo>
                    <a:cubicBezTo>
                      <a:pt x="1734054" y="237284"/>
                      <a:pt x="1731197" y="183944"/>
                      <a:pt x="1720719" y="151559"/>
                    </a:cubicBezTo>
                    <a:cubicBezTo>
                      <a:pt x="1715004" y="136319"/>
                      <a:pt x="1704527" y="114411"/>
                      <a:pt x="1695002" y="101076"/>
                    </a:cubicBezTo>
                    <a:cubicBezTo>
                      <a:pt x="1691192" y="98219"/>
                      <a:pt x="1688334" y="96314"/>
                      <a:pt x="1684524" y="93456"/>
                    </a:cubicBezTo>
                    <a:cubicBezTo>
                      <a:pt x="1683572" y="82979"/>
                      <a:pt x="1681667" y="73454"/>
                      <a:pt x="1678809" y="63929"/>
                    </a:cubicBezTo>
                    <a:cubicBezTo>
                      <a:pt x="1664522" y="34401"/>
                      <a:pt x="1646424" y="34401"/>
                      <a:pt x="1675952" y="11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endParaRPr>
              </a:p>
            </p:txBody>
          </p:sp>
        </p:grpSp>
      </p:grpSp>
      <p:grpSp>
        <p:nvGrpSpPr>
          <p:cNvPr id="32" name="组合 3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12617F0-C410-447B-A7CB-50A6DC3A6897}"/>
              </a:ext>
            </a:extLst>
          </p:cNvPr>
          <p:cNvGrpSpPr>
            <a:grpSpLocks noChangeAspect="1"/>
          </p:cNvGrpSpPr>
          <p:nvPr>
            <p:custDataLst>
              <p:tags r:id="rId1"/>
            </p:custDataLst>
          </p:nvPr>
        </p:nvGrpSpPr>
        <p:grpSpPr>
          <a:xfrm>
            <a:off x="5673670" y="4639542"/>
            <a:ext cx="191938" cy="53978"/>
            <a:chOff x="2805112" y="2505075"/>
            <a:chExt cx="6580822" cy="1850706"/>
          </a:xfrm>
          <a:solidFill>
            <a:srgbClr val="C33D13">
              <a:lumMod val="75000"/>
            </a:srgbClr>
          </a:solidFill>
          <a:scene3d>
            <a:camera prst="isometricLeftDown">
              <a:rot lat="2100000" lon="1200000" rev="0"/>
            </a:camera>
            <a:lightRig rig="threePt" dir="t"/>
          </a:scene3d>
        </p:grpSpPr>
        <p:sp>
          <p:nvSpPr>
            <p:cNvPr id="33" name="任意多边形: 形状 47">
              <a:extLst>
                <a:ext uri="{FF2B5EF4-FFF2-40B4-BE49-F238E27FC236}">
                  <a16:creationId xmlns:a16="http://schemas.microsoft.com/office/drawing/2014/main" id="{B5AB40D2-0EA7-4628-9F0F-74E0173244CA}"/>
                </a:ext>
              </a:extLst>
            </p:cNvPr>
            <p:cNvSpPr/>
            <p:nvPr/>
          </p:nvSpPr>
          <p:spPr>
            <a:xfrm>
              <a:off x="2805112" y="2505075"/>
              <a:ext cx="1849754" cy="1850706"/>
            </a:xfrm>
            <a:custGeom>
              <a:avLst/>
              <a:gdLst>
                <a:gd name="connsiteX0" fmla="*/ 807720 w 1849755"/>
                <a:gd name="connsiteY0" fmla="*/ 1710690 h 1850707"/>
                <a:gd name="connsiteX1" fmla="*/ 789622 w 1849755"/>
                <a:gd name="connsiteY1" fmla="*/ 1733550 h 1850707"/>
                <a:gd name="connsiteX2" fmla="*/ 791527 w 1849755"/>
                <a:gd name="connsiteY2" fmla="*/ 1747837 h 1850707"/>
                <a:gd name="connsiteX3" fmla="*/ 812482 w 1849755"/>
                <a:gd name="connsiteY3" fmla="*/ 1763077 h 1850707"/>
                <a:gd name="connsiteX4" fmla="*/ 829627 w 1849755"/>
                <a:gd name="connsiteY4" fmla="*/ 1759267 h 1850707"/>
                <a:gd name="connsiteX5" fmla="*/ 838200 w 1849755"/>
                <a:gd name="connsiteY5" fmla="*/ 1744027 h 1850707"/>
                <a:gd name="connsiteX6" fmla="*/ 827722 w 1849755"/>
                <a:gd name="connsiteY6" fmla="*/ 1722120 h 1850707"/>
                <a:gd name="connsiteX7" fmla="*/ 810577 w 1849755"/>
                <a:gd name="connsiteY7" fmla="*/ 1711642 h 1850707"/>
                <a:gd name="connsiteX8" fmla="*/ 1232535 w 1849755"/>
                <a:gd name="connsiteY8" fmla="*/ 1657350 h 1850707"/>
                <a:gd name="connsiteX9" fmla="*/ 1229678 w 1849755"/>
                <a:gd name="connsiteY9" fmla="*/ 1685925 h 1850707"/>
                <a:gd name="connsiteX10" fmla="*/ 1238250 w 1849755"/>
                <a:gd name="connsiteY10" fmla="*/ 1697355 h 1850707"/>
                <a:gd name="connsiteX11" fmla="*/ 1263968 w 1849755"/>
                <a:gd name="connsiteY11" fmla="*/ 1699260 h 1850707"/>
                <a:gd name="connsiteX12" fmla="*/ 1276350 w 1849755"/>
                <a:gd name="connsiteY12" fmla="*/ 1686878 h 1850707"/>
                <a:gd name="connsiteX13" fmla="*/ 1275397 w 1849755"/>
                <a:gd name="connsiteY13" fmla="*/ 1670685 h 1850707"/>
                <a:gd name="connsiteX14" fmla="*/ 1255395 w 1849755"/>
                <a:gd name="connsiteY14" fmla="*/ 1657350 h 1850707"/>
                <a:gd name="connsiteX15" fmla="*/ 1235393 w 1849755"/>
                <a:gd name="connsiteY15" fmla="*/ 1657350 h 1850707"/>
                <a:gd name="connsiteX16" fmla="*/ 1024890 w 1849755"/>
                <a:gd name="connsiteY16" fmla="*/ 1654493 h 1850707"/>
                <a:gd name="connsiteX17" fmla="*/ 1010602 w 1849755"/>
                <a:gd name="connsiteY17" fmla="*/ 1667828 h 1850707"/>
                <a:gd name="connsiteX18" fmla="*/ 1010602 w 1849755"/>
                <a:gd name="connsiteY18" fmla="*/ 1683068 h 1850707"/>
                <a:gd name="connsiteX19" fmla="*/ 1019175 w 1849755"/>
                <a:gd name="connsiteY19" fmla="*/ 1704023 h 1850707"/>
                <a:gd name="connsiteX20" fmla="*/ 1035367 w 1849755"/>
                <a:gd name="connsiteY20" fmla="*/ 1708785 h 1850707"/>
                <a:gd name="connsiteX21" fmla="*/ 1049655 w 1849755"/>
                <a:gd name="connsiteY21" fmla="*/ 1697355 h 1850707"/>
                <a:gd name="connsiteX22" fmla="*/ 1049655 w 1849755"/>
                <a:gd name="connsiteY22" fmla="*/ 1684020 h 1850707"/>
                <a:gd name="connsiteX23" fmla="*/ 1041082 w 1849755"/>
                <a:gd name="connsiteY23" fmla="*/ 1660208 h 1850707"/>
                <a:gd name="connsiteX24" fmla="*/ 1024890 w 1849755"/>
                <a:gd name="connsiteY24" fmla="*/ 1654493 h 1850707"/>
                <a:gd name="connsiteX25" fmla="*/ 827722 w 1849755"/>
                <a:gd name="connsiteY25" fmla="*/ 1653540 h 1850707"/>
                <a:gd name="connsiteX26" fmla="*/ 812482 w 1849755"/>
                <a:gd name="connsiteY26" fmla="*/ 1656397 h 1850707"/>
                <a:gd name="connsiteX27" fmla="*/ 805815 w 1849755"/>
                <a:gd name="connsiteY27" fmla="*/ 1667827 h 1850707"/>
                <a:gd name="connsiteX28" fmla="*/ 810577 w 1849755"/>
                <a:gd name="connsiteY28" fmla="*/ 1681162 h 1850707"/>
                <a:gd name="connsiteX29" fmla="*/ 820102 w 1849755"/>
                <a:gd name="connsiteY29" fmla="*/ 1688782 h 1850707"/>
                <a:gd name="connsiteX30" fmla="*/ 826770 w 1849755"/>
                <a:gd name="connsiteY30" fmla="*/ 1692592 h 1850707"/>
                <a:gd name="connsiteX31" fmla="*/ 831532 w 1849755"/>
                <a:gd name="connsiteY31" fmla="*/ 1695450 h 1850707"/>
                <a:gd name="connsiteX32" fmla="*/ 846772 w 1849755"/>
                <a:gd name="connsiteY32" fmla="*/ 1676400 h 1850707"/>
                <a:gd name="connsiteX33" fmla="*/ 842962 w 1849755"/>
                <a:gd name="connsiteY33" fmla="*/ 1661160 h 1850707"/>
                <a:gd name="connsiteX34" fmla="*/ 827722 w 1849755"/>
                <a:gd name="connsiteY34" fmla="*/ 1653540 h 1850707"/>
                <a:gd name="connsiteX35" fmla="*/ 831532 w 1849755"/>
                <a:gd name="connsiteY35" fmla="*/ 1644967 h 1850707"/>
                <a:gd name="connsiteX36" fmla="*/ 858202 w 1849755"/>
                <a:gd name="connsiteY36" fmla="*/ 1656397 h 1850707"/>
                <a:gd name="connsiteX37" fmla="*/ 864870 w 1849755"/>
                <a:gd name="connsiteY37" fmla="*/ 1677352 h 1850707"/>
                <a:gd name="connsiteX38" fmla="*/ 842010 w 1849755"/>
                <a:gd name="connsiteY38" fmla="*/ 1701165 h 1850707"/>
                <a:gd name="connsiteX39" fmla="*/ 860107 w 1849755"/>
                <a:gd name="connsiteY39" fmla="*/ 1717357 h 1850707"/>
                <a:gd name="connsiteX40" fmla="*/ 862012 w 1849755"/>
                <a:gd name="connsiteY40" fmla="*/ 1736407 h 1850707"/>
                <a:gd name="connsiteX41" fmla="*/ 855345 w 1849755"/>
                <a:gd name="connsiteY41" fmla="*/ 1754505 h 1850707"/>
                <a:gd name="connsiteX42" fmla="*/ 825817 w 1849755"/>
                <a:gd name="connsiteY42" fmla="*/ 1772602 h 1850707"/>
                <a:gd name="connsiteX43" fmla="*/ 807720 w 1849755"/>
                <a:gd name="connsiteY43" fmla="*/ 1772602 h 1850707"/>
                <a:gd name="connsiteX44" fmla="*/ 774382 w 1849755"/>
                <a:gd name="connsiteY44" fmla="*/ 1752600 h 1850707"/>
                <a:gd name="connsiteX45" fmla="*/ 771525 w 1849755"/>
                <a:gd name="connsiteY45" fmla="*/ 1733550 h 1850707"/>
                <a:gd name="connsiteX46" fmla="*/ 784860 w 1849755"/>
                <a:gd name="connsiteY46" fmla="*/ 1712595 h 1850707"/>
                <a:gd name="connsiteX47" fmla="*/ 800100 w 1849755"/>
                <a:gd name="connsiteY47" fmla="*/ 1705927 h 1850707"/>
                <a:gd name="connsiteX48" fmla="*/ 783907 w 1849755"/>
                <a:gd name="connsiteY48" fmla="*/ 1674495 h 1850707"/>
                <a:gd name="connsiteX49" fmla="*/ 809625 w 1849755"/>
                <a:gd name="connsiteY49" fmla="*/ 1645920 h 1850707"/>
                <a:gd name="connsiteX50" fmla="*/ 831532 w 1849755"/>
                <a:gd name="connsiteY50" fmla="*/ 1644967 h 1850707"/>
                <a:gd name="connsiteX51" fmla="*/ 1028700 w 1849755"/>
                <a:gd name="connsiteY51" fmla="*/ 1644015 h 1850707"/>
                <a:gd name="connsiteX52" fmla="*/ 1070610 w 1849755"/>
                <a:gd name="connsiteY52" fmla="*/ 1661160 h 1850707"/>
                <a:gd name="connsiteX53" fmla="*/ 1077277 w 1849755"/>
                <a:gd name="connsiteY53" fmla="*/ 1689735 h 1850707"/>
                <a:gd name="connsiteX54" fmla="*/ 1073467 w 1849755"/>
                <a:gd name="connsiteY54" fmla="*/ 1730693 h 1850707"/>
                <a:gd name="connsiteX55" fmla="*/ 1050607 w 1849755"/>
                <a:gd name="connsiteY55" fmla="*/ 1761173 h 1850707"/>
                <a:gd name="connsiteX56" fmla="*/ 1014412 w 1849755"/>
                <a:gd name="connsiteY56" fmla="*/ 1776413 h 1850707"/>
                <a:gd name="connsiteX57" fmla="*/ 1005840 w 1849755"/>
                <a:gd name="connsiteY57" fmla="*/ 1771650 h 1850707"/>
                <a:gd name="connsiteX58" fmla="*/ 1007745 w 1849755"/>
                <a:gd name="connsiteY58" fmla="*/ 1767840 h 1850707"/>
                <a:gd name="connsiteX59" fmla="*/ 1015365 w 1849755"/>
                <a:gd name="connsiteY59" fmla="*/ 1767840 h 1850707"/>
                <a:gd name="connsiteX60" fmla="*/ 1042035 w 1849755"/>
                <a:gd name="connsiteY60" fmla="*/ 1753553 h 1850707"/>
                <a:gd name="connsiteX61" fmla="*/ 1049655 w 1849755"/>
                <a:gd name="connsiteY61" fmla="*/ 1741170 h 1850707"/>
                <a:gd name="connsiteX62" fmla="*/ 1054417 w 1849755"/>
                <a:gd name="connsiteY62" fmla="*/ 1706880 h 1850707"/>
                <a:gd name="connsiteX63" fmla="*/ 1039177 w 1849755"/>
                <a:gd name="connsiteY63" fmla="*/ 1722120 h 1850707"/>
                <a:gd name="connsiteX64" fmla="*/ 1024890 w 1849755"/>
                <a:gd name="connsiteY64" fmla="*/ 1725930 h 1850707"/>
                <a:gd name="connsiteX65" fmla="*/ 1002030 w 1849755"/>
                <a:gd name="connsiteY65" fmla="*/ 1720215 h 1850707"/>
                <a:gd name="connsiteX66" fmla="*/ 989647 w 1849755"/>
                <a:gd name="connsiteY66" fmla="*/ 1695450 h 1850707"/>
                <a:gd name="connsiteX67" fmla="*/ 1004887 w 1849755"/>
                <a:gd name="connsiteY67" fmla="*/ 1653540 h 1850707"/>
                <a:gd name="connsiteX68" fmla="*/ 1028700 w 1849755"/>
                <a:gd name="connsiteY68" fmla="*/ 1644015 h 1850707"/>
                <a:gd name="connsiteX69" fmla="*/ 1236345 w 1849755"/>
                <a:gd name="connsiteY69" fmla="*/ 1598295 h 1850707"/>
                <a:gd name="connsiteX70" fmla="*/ 1219200 w 1849755"/>
                <a:gd name="connsiteY70" fmla="*/ 1600200 h 1850707"/>
                <a:gd name="connsiteX71" fmla="*/ 1207770 w 1849755"/>
                <a:gd name="connsiteY71" fmla="*/ 1610678 h 1850707"/>
                <a:gd name="connsiteX72" fmla="*/ 1207770 w 1849755"/>
                <a:gd name="connsiteY72" fmla="*/ 1624013 h 1850707"/>
                <a:gd name="connsiteX73" fmla="*/ 1219200 w 1849755"/>
                <a:gd name="connsiteY73" fmla="*/ 1633538 h 1850707"/>
                <a:gd name="connsiteX74" fmla="*/ 1230630 w 1849755"/>
                <a:gd name="connsiteY74" fmla="*/ 1634490 h 1850707"/>
                <a:gd name="connsiteX75" fmla="*/ 1238250 w 1849755"/>
                <a:gd name="connsiteY75" fmla="*/ 1634490 h 1850707"/>
                <a:gd name="connsiteX76" fmla="*/ 1243965 w 1849755"/>
                <a:gd name="connsiteY76" fmla="*/ 1634490 h 1850707"/>
                <a:gd name="connsiteX77" fmla="*/ 1247775 w 1849755"/>
                <a:gd name="connsiteY77" fmla="*/ 1608773 h 1850707"/>
                <a:gd name="connsiteX78" fmla="*/ 1236345 w 1849755"/>
                <a:gd name="connsiteY78" fmla="*/ 1598295 h 1850707"/>
                <a:gd name="connsiteX79" fmla="*/ 580073 w 1849755"/>
                <a:gd name="connsiteY79" fmla="*/ 1586865 h 1850707"/>
                <a:gd name="connsiteX80" fmla="*/ 639128 w 1849755"/>
                <a:gd name="connsiteY80" fmla="*/ 1592580 h 1850707"/>
                <a:gd name="connsiteX81" fmla="*/ 640080 w 1849755"/>
                <a:gd name="connsiteY81" fmla="*/ 1594485 h 1850707"/>
                <a:gd name="connsiteX82" fmla="*/ 632460 w 1849755"/>
                <a:gd name="connsiteY82" fmla="*/ 1608772 h 1850707"/>
                <a:gd name="connsiteX83" fmla="*/ 622935 w 1849755"/>
                <a:gd name="connsiteY83" fmla="*/ 1627822 h 1850707"/>
                <a:gd name="connsiteX84" fmla="*/ 607695 w 1849755"/>
                <a:gd name="connsiteY84" fmla="*/ 1660207 h 1850707"/>
                <a:gd name="connsiteX85" fmla="*/ 591503 w 1849755"/>
                <a:gd name="connsiteY85" fmla="*/ 1698307 h 1850707"/>
                <a:gd name="connsiteX86" fmla="*/ 593408 w 1849755"/>
                <a:gd name="connsiteY86" fmla="*/ 1702117 h 1850707"/>
                <a:gd name="connsiteX87" fmla="*/ 608648 w 1849755"/>
                <a:gd name="connsiteY87" fmla="*/ 1710690 h 1850707"/>
                <a:gd name="connsiteX88" fmla="*/ 609600 w 1849755"/>
                <a:gd name="connsiteY88" fmla="*/ 1711642 h 1850707"/>
                <a:gd name="connsiteX89" fmla="*/ 609600 w 1849755"/>
                <a:gd name="connsiteY89" fmla="*/ 1717357 h 1850707"/>
                <a:gd name="connsiteX90" fmla="*/ 608648 w 1849755"/>
                <a:gd name="connsiteY90" fmla="*/ 1718310 h 1850707"/>
                <a:gd name="connsiteX91" fmla="*/ 580073 w 1849755"/>
                <a:gd name="connsiteY91" fmla="*/ 1704975 h 1850707"/>
                <a:gd name="connsiteX92" fmla="*/ 544830 w 1849755"/>
                <a:gd name="connsiteY92" fmla="*/ 1689735 h 1850707"/>
                <a:gd name="connsiteX93" fmla="*/ 543878 w 1849755"/>
                <a:gd name="connsiteY93" fmla="*/ 1688782 h 1850707"/>
                <a:gd name="connsiteX94" fmla="*/ 545783 w 1849755"/>
                <a:gd name="connsiteY94" fmla="*/ 1684020 h 1850707"/>
                <a:gd name="connsiteX95" fmla="*/ 546735 w 1849755"/>
                <a:gd name="connsiteY95" fmla="*/ 1684020 h 1850707"/>
                <a:gd name="connsiteX96" fmla="*/ 555308 w 1849755"/>
                <a:gd name="connsiteY96" fmla="*/ 1686877 h 1850707"/>
                <a:gd name="connsiteX97" fmla="*/ 564833 w 1849755"/>
                <a:gd name="connsiteY97" fmla="*/ 1689735 h 1850707"/>
                <a:gd name="connsiteX98" fmla="*/ 568643 w 1849755"/>
                <a:gd name="connsiteY98" fmla="*/ 1687830 h 1850707"/>
                <a:gd name="connsiteX99" fmla="*/ 584835 w 1849755"/>
                <a:gd name="connsiteY99" fmla="*/ 1656397 h 1850707"/>
                <a:gd name="connsiteX100" fmla="*/ 594360 w 1849755"/>
                <a:gd name="connsiteY100" fmla="*/ 1635442 h 1850707"/>
                <a:gd name="connsiteX101" fmla="*/ 604838 w 1849755"/>
                <a:gd name="connsiteY101" fmla="*/ 1611630 h 1850707"/>
                <a:gd name="connsiteX102" fmla="*/ 607695 w 1849755"/>
                <a:gd name="connsiteY102" fmla="*/ 1604962 h 1850707"/>
                <a:gd name="connsiteX103" fmla="*/ 607695 w 1849755"/>
                <a:gd name="connsiteY103" fmla="*/ 1600200 h 1850707"/>
                <a:gd name="connsiteX104" fmla="*/ 601980 w 1849755"/>
                <a:gd name="connsiteY104" fmla="*/ 1600200 h 1850707"/>
                <a:gd name="connsiteX105" fmla="*/ 578168 w 1849755"/>
                <a:gd name="connsiteY105" fmla="*/ 1600200 h 1850707"/>
                <a:gd name="connsiteX106" fmla="*/ 577215 w 1849755"/>
                <a:gd name="connsiteY106" fmla="*/ 1599247 h 1850707"/>
                <a:gd name="connsiteX107" fmla="*/ 580073 w 1849755"/>
                <a:gd name="connsiteY107" fmla="*/ 1587817 h 1850707"/>
                <a:gd name="connsiteX108" fmla="*/ 1245870 w 1849755"/>
                <a:gd name="connsiteY108" fmla="*/ 1585913 h 1850707"/>
                <a:gd name="connsiteX109" fmla="*/ 1263015 w 1849755"/>
                <a:gd name="connsiteY109" fmla="*/ 1600200 h 1850707"/>
                <a:gd name="connsiteX110" fmla="*/ 1256347 w 1849755"/>
                <a:gd name="connsiteY110" fmla="*/ 1632585 h 1850707"/>
                <a:gd name="connsiteX111" fmla="*/ 1280160 w 1849755"/>
                <a:gd name="connsiteY111" fmla="*/ 1636395 h 1850707"/>
                <a:gd name="connsiteX112" fmla="*/ 1292543 w 1849755"/>
                <a:gd name="connsiteY112" fmla="*/ 1651635 h 1850707"/>
                <a:gd name="connsiteX113" fmla="*/ 1296353 w 1849755"/>
                <a:gd name="connsiteY113" fmla="*/ 1670685 h 1850707"/>
                <a:gd name="connsiteX114" fmla="*/ 1280160 w 1849755"/>
                <a:gd name="connsiteY114" fmla="*/ 1701165 h 1850707"/>
                <a:gd name="connsiteX115" fmla="*/ 1263968 w 1849755"/>
                <a:gd name="connsiteY115" fmla="*/ 1710690 h 1850707"/>
                <a:gd name="connsiteX116" fmla="*/ 1224915 w 1849755"/>
                <a:gd name="connsiteY116" fmla="*/ 1710690 h 1850707"/>
                <a:gd name="connsiteX117" fmla="*/ 1212533 w 1849755"/>
                <a:gd name="connsiteY117" fmla="*/ 1696403 h 1850707"/>
                <a:gd name="connsiteX118" fmla="*/ 1212533 w 1849755"/>
                <a:gd name="connsiteY118" fmla="*/ 1671638 h 1850707"/>
                <a:gd name="connsiteX119" fmla="*/ 1222058 w 1849755"/>
                <a:gd name="connsiteY119" fmla="*/ 1658303 h 1850707"/>
                <a:gd name="connsiteX120" fmla="*/ 1191578 w 1849755"/>
                <a:gd name="connsiteY120" fmla="*/ 1639253 h 1850707"/>
                <a:gd name="connsiteX121" fmla="*/ 1199198 w 1849755"/>
                <a:gd name="connsiteY121" fmla="*/ 1602105 h 1850707"/>
                <a:gd name="connsiteX122" fmla="*/ 1217295 w 1849755"/>
                <a:gd name="connsiteY122" fmla="*/ 1589723 h 1850707"/>
                <a:gd name="connsiteX123" fmla="*/ 1245870 w 1849755"/>
                <a:gd name="connsiteY123" fmla="*/ 1585913 h 1850707"/>
                <a:gd name="connsiteX124" fmla="*/ 156210 w 1849755"/>
                <a:gd name="connsiteY124" fmla="*/ 1192530 h 1850707"/>
                <a:gd name="connsiteX125" fmla="*/ 139065 w 1849755"/>
                <a:gd name="connsiteY125" fmla="*/ 1204912 h 1850707"/>
                <a:gd name="connsiteX126" fmla="*/ 140018 w 1849755"/>
                <a:gd name="connsiteY126" fmla="*/ 1225867 h 1850707"/>
                <a:gd name="connsiteX127" fmla="*/ 142875 w 1849755"/>
                <a:gd name="connsiteY127" fmla="*/ 1232535 h 1850707"/>
                <a:gd name="connsiteX128" fmla="*/ 193358 w 1849755"/>
                <a:gd name="connsiteY128" fmla="*/ 1213485 h 1850707"/>
                <a:gd name="connsiteX129" fmla="*/ 192405 w 1849755"/>
                <a:gd name="connsiteY129" fmla="*/ 1209675 h 1850707"/>
                <a:gd name="connsiteX130" fmla="*/ 179070 w 1849755"/>
                <a:gd name="connsiteY130" fmla="*/ 1192530 h 1850707"/>
                <a:gd name="connsiteX131" fmla="*/ 156210 w 1849755"/>
                <a:gd name="connsiteY131" fmla="*/ 1192530 h 1850707"/>
                <a:gd name="connsiteX132" fmla="*/ 159068 w 1849755"/>
                <a:gd name="connsiteY132" fmla="*/ 1161097 h 1850707"/>
                <a:gd name="connsiteX133" fmla="*/ 174308 w 1849755"/>
                <a:gd name="connsiteY133" fmla="*/ 1167765 h 1850707"/>
                <a:gd name="connsiteX134" fmla="*/ 186690 w 1849755"/>
                <a:gd name="connsiteY134" fmla="*/ 1182052 h 1850707"/>
                <a:gd name="connsiteX135" fmla="*/ 196215 w 1849755"/>
                <a:gd name="connsiteY135" fmla="*/ 1202055 h 1850707"/>
                <a:gd name="connsiteX136" fmla="*/ 200025 w 1849755"/>
                <a:gd name="connsiteY136" fmla="*/ 1211580 h 1850707"/>
                <a:gd name="connsiteX137" fmla="*/ 232410 w 1849755"/>
                <a:gd name="connsiteY137" fmla="*/ 1199197 h 1850707"/>
                <a:gd name="connsiteX138" fmla="*/ 237173 w 1849755"/>
                <a:gd name="connsiteY138" fmla="*/ 1196340 h 1850707"/>
                <a:gd name="connsiteX139" fmla="*/ 239078 w 1849755"/>
                <a:gd name="connsiteY139" fmla="*/ 1190625 h 1850707"/>
                <a:gd name="connsiteX140" fmla="*/ 238125 w 1849755"/>
                <a:gd name="connsiteY140" fmla="*/ 1184910 h 1850707"/>
                <a:gd name="connsiteX141" fmla="*/ 237173 w 1849755"/>
                <a:gd name="connsiteY141" fmla="*/ 1178242 h 1850707"/>
                <a:gd name="connsiteX142" fmla="*/ 243840 w 1849755"/>
                <a:gd name="connsiteY142" fmla="*/ 1175385 h 1850707"/>
                <a:gd name="connsiteX143" fmla="*/ 267653 w 1849755"/>
                <a:gd name="connsiteY143" fmla="*/ 1237297 h 1850707"/>
                <a:gd name="connsiteX144" fmla="*/ 260985 w 1849755"/>
                <a:gd name="connsiteY144" fmla="*/ 1239202 h 1850707"/>
                <a:gd name="connsiteX145" fmla="*/ 258128 w 1849755"/>
                <a:gd name="connsiteY145" fmla="*/ 1233487 h 1850707"/>
                <a:gd name="connsiteX146" fmla="*/ 255270 w 1849755"/>
                <a:gd name="connsiteY146" fmla="*/ 1228725 h 1850707"/>
                <a:gd name="connsiteX147" fmla="*/ 250508 w 1849755"/>
                <a:gd name="connsiteY147" fmla="*/ 1225867 h 1850707"/>
                <a:gd name="connsiteX148" fmla="*/ 244793 w 1849755"/>
                <a:gd name="connsiteY148" fmla="*/ 1226820 h 1850707"/>
                <a:gd name="connsiteX149" fmla="*/ 164783 w 1849755"/>
                <a:gd name="connsiteY149" fmla="*/ 1257300 h 1850707"/>
                <a:gd name="connsiteX150" fmla="*/ 160020 w 1849755"/>
                <a:gd name="connsiteY150" fmla="*/ 1260157 h 1850707"/>
                <a:gd name="connsiteX151" fmla="*/ 158115 w 1849755"/>
                <a:gd name="connsiteY151" fmla="*/ 1265872 h 1850707"/>
                <a:gd name="connsiteX152" fmla="*/ 159068 w 1849755"/>
                <a:gd name="connsiteY152" fmla="*/ 1272540 h 1850707"/>
                <a:gd name="connsiteX153" fmla="*/ 160020 w 1849755"/>
                <a:gd name="connsiteY153" fmla="*/ 1278255 h 1850707"/>
                <a:gd name="connsiteX154" fmla="*/ 153353 w 1849755"/>
                <a:gd name="connsiteY154" fmla="*/ 1281112 h 1850707"/>
                <a:gd name="connsiteX155" fmla="*/ 129540 w 1849755"/>
                <a:gd name="connsiteY155" fmla="*/ 1218247 h 1850707"/>
                <a:gd name="connsiteX156" fmla="*/ 123825 w 1849755"/>
                <a:gd name="connsiteY156" fmla="*/ 1183005 h 1850707"/>
                <a:gd name="connsiteX157" fmla="*/ 140970 w 1849755"/>
                <a:gd name="connsiteY157" fmla="*/ 1163002 h 1850707"/>
                <a:gd name="connsiteX158" fmla="*/ 159068 w 1849755"/>
                <a:gd name="connsiteY158" fmla="*/ 1161097 h 1850707"/>
                <a:gd name="connsiteX159" fmla="*/ 1615440 w 1849755"/>
                <a:gd name="connsiteY159" fmla="*/ 1152525 h 1850707"/>
                <a:gd name="connsiteX160" fmla="*/ 1622107 w 1849755"/>
                <a:gd name="connsiteY160" fmla="*/ 1154430 h 1850707"/>
                <a:gd name="connsiteX161" fmla="*/ 1620202 w 1849755"/>
                <a:gd name="connsiteY161" fmla="*/ 1161097 h 1850707"/>
                <a:gd name="connsiteX162" fmla="*/ 1619250 w 1849755"/>
                <a:gd name="connsiteY162" fmla="*/ 1167765 h 1850707"/>
                <a:gd name="connsiteX163" fmla="*/ 1621155 w 1849755"/>
                <a:gd name="connsiteY163" fmla="*/ 1173480 h 1850707"/>
                <a:gd name="connsiteX164" fmla="*/ 1625917 w 1849755"/>
                <a:gd name="connsiteY164" fmla="*/ 1176337 h 1850707"/>
                <a:gd name="connsiteX165" fmla="*/ 1645920 w 1849755"/>
                <a:gd name="connsiteY165" fmla="*/ 1183957 h 1850707"/>
                <a:gd name="connsiteX166" fmla="*/ 1650682 w 1849755"/>
                <a:gd name="connsiteY166" fmla="*/ 1185862 h 1850707"/>
                <a:gd name="connsiteX167" fmla="*/ 1654492 w 1849755"/>
                <a:gd name="connsiteY167" fmla="*/ 1186815 h 1850707"/>
                <a:gd name="connsiteX168" fmla="*/ 1659255 w 1849755"/>
                <a:gd name="connsiteY168" fmla="*/ 1186815 h 1850707"/>
                <a:gd name="connsiteX169" fmla="*/ 1666875 w 1849755"/>
                <a:gd name="connsiteY169" fmla="*/ 1185862 h 1850707"/>
                <a:gd name="connsiteX170" fmla="*/ 1691640 w 1849755"/>
                <a:gd name="connsiteY170" fmla="*/ 1182052 h 1850707"/>
                <a:gd name="connsiteX171" fmla="*/ 1714500 w 1849755"/>
                <a:gd name="connsiteY171" fmla="*/ 1178242 h 1850707"/>
                <a:gd name="connsiteX172" fmla="*/ 1724025 w 1849755"/>
                <a:gd name="connsiteY172" fmla="*/ 1175385 h 1850707"/>
                <a:gd name="connsiteX173" fmla="*/ 1730692 w 1849755"/>
                <a:gd name="connsiteY173" fmla="*/ 1171575 h 1850707"/>
                <a:gd name="connsiteX174" fmla="*/ 1734502 w 1849755"/>
                <a:gd name="connsiteY174" fmla="*/ 1166812 h 1850707"/>
                <a:gd name="connsiteX175" fmla="*/ 1737360 w 1849755"/>
                <a:gd name="connsiteY175" fmla="*/ 1162050 h 1850707"/>
                <a:gd name="connsiteX176" fmla="*/ 1744027 w 1849755"/>
                <a:gd name="connsiteY176" fmla="*/ 1164907 h 1850707"/>
                <a:gd name="connsiteX177" fmla="*/ 1719262 w 1849755"/>
                <a:gd name="connsiteY177" fmla="*/ 1229677 h 1850707"/>
                <a:gd name="connsiteX178" fmla="*/ 1712595 w 1849755"/>
                <a:gd name="connsiteY178" fmla="*/ 1226820 h 1850707"/>
                <a:gd name="connsiteX179" fmla="*/ 1716405 w 1849755"/>
                <a:gd name="connsiteY179" fmla="*/ 1214437 h 1850707"/>
                <a:gd name="connsiteX180" fmla="*/ 1714500 w 1849755"/>
                <a:gd name="connsiteY180" fmla="*/ 1210627 h 1850707"/>
                <a:gd name="connsiteX181" fmla="*/ 1710690 w 1849755"/>
                <a:gd name="connsiteY181" fmla="*/ 1210627 h 1850707"/>
                <a:gd name="connsiteX182" fmla="*/ 1701165 w 1849755"/>
                <a:gd name="connsiteY182" fmla="*/ 1211580 h 1850707"/>
                <a:gd name="connsiteX183" fmla="*/ 1684020 w 1849755"/>
                <a:gd name="connsiteY183" fmla="*/ 1214437 h 1850707"/>
                <a:gd name="connsiteX184" fmla="*/ 1657350 w 1849755"/>
                <a:gd name="connsiteY184" fmla="*/ 1219200 h 1850707"/>
                <a:gd name="connsiteX185" fmla="*/ 1683067 w 1849755"/>
                <a:gd name="connsiteY185" fmla="*/ 1253490 h 1850707"/>
                <a:gd name="connsiteX186" fmla="*/ 1692592 w 1849755"/>
                <a:gd name="connsiteY186" fmla="*/ 1263967 h 1850707"/>
                <a:gd name="connsiteX187" fmla="*/ 1698307 w 1849755"/>
                <a:gd name="connsiteY187" fmla="*/ 1262062 h 1850707"/>
                <a:gd name="connsiteX188" fmla="*/ 1704022 w 1849755"/>
                <a:gd name="connsiteY188" fmla="*/ 1251585 h 1850707"/>
                <a:gd name="connsiteX189" fmla="*/ 1710690 w 1849755"/>
                <a:gd name="connsiteY189" fmla="*/ 1253490 h 1850707"/>
                <a:gd name="connsiteX190" fmla="*/ 1694497 w 1849755"/>
                <a:gd name="connsiteY190" fmla="*/ 1295400 h 1850707"/>
                <a:gd name="connsiteX191" fmla="*/ 1686877 w 1849755"/>
                <a:gd name="connsiteY191" fmla="*/ 1292542 h 1850707"/>
                <a:gd name="connsiteX192" fmla="*/ 1687830 w 1849755"/>
                <a:gd name="connsiteY192" fmla="*/ 1286827 h 1850707"/>
                <a:gd name="connsiteX193" fmla="*/ 1687830 w 1849755"/>
                <a:gd name="connsiteY193" fmla="*/ 1281112 h 1850707"/>
                <a:gd name="connsiteX194" fmla="*/ 1684972 w 1849755"/>
                <a:gd name="connsiteY194" fmla="*/ 1273492 h 1850707"/>
                <a:gd name="connsiteX195" fmla="*/ 1680210 w 1849755"/>
                <a:gd name="connsiteY195" fmla="*/ 1265872 h 1850707"/>
                <a:gd name="connsiteX196" fmla="*/ 1667827 w 1849755"/>
                <a:gd name="connsiteY196" fmla="*/ 1248727 h 1850707"/>
                <a:gd name="connsiteX197" fmla="*/ 1652587 w 1849755"/>
                <a:gd name="connsiteY197" fmla="*/ 1228725 h 1850707"/>
                <a:gd name="connsiteX198" fmla="*/ 1644015 w 1849755"/>
                <a:gd name="connsiteY198" fmla="*/ 1219200 h 1850707"/>
                <a:gd name="connsiteX199" fmla="*/ 1631632 w 1849755"/>
                <a:gd name="connsiteY199" fmla="*/ 1213485 h 1850707"/>
                <a:gd name="connsiteX200" fmla="*/ 1615440 w 1849755"/>
                <a:gd name="connsiteY200" fmla="*/ 1206817 h 1850707"/>
                <a:gd name="connsiteX201" fmla="*/ 1609725 w 1849755"/>
                <a:gd name="connsiteY201" fmla="*/ 1205865 h 1850707"/>
                <a:gd name="connsiteX202" fmla="*/ 1604962 w 1849755"/>
                <a:gd name="connsiteY202" fmla="*/ 1208722 h 1850707"/>
                <a:gd name="connsiteX203" fmla="*/ 1601152 w 1849755"/>
                <a:gd name="connsiteY203" fmla="*/ 1213485 h 1850707"/>
                <a:gd name="connsiteX204" fmla="*/ 1597342 w 1849755"/>
                <a:gd name="connsiteY204" fmla="*/ 1219200 h 1850707"/>
                <a:gd name="connsiteX205" fmla="*/ 1590675 w 1849755"/>
                <a:gd name="connsiteY205" fmla="*/ 1216342 h 1850707"/>
                <a:gd name="connsiteX206" fmla="*/ 1739265 w 1849755"/>
                <a:gd name="connsiteY206" fmla="*/ 964883 h 1850707"/>
                <a:gd name="connsiteX207" fmla="*/ 1773555 w 1849755"/>
                <a:gd name="connsiteY207" fmla="*/ 968693 h 1850707"/>
                <a:gd name="connsiteX208" fmla="*/ 1759267 w 1849755"/>
                <a:gd name="connsiteY208" fmla="*/ 1085850 h 1850707"/>
                <a:gd name="connsiteX209" fmla="*/ 1726882 w 1849755"/>
                <a:gd name="connsiteY209" fmla="*/ 1081088 h 1850707"/>
                <a:gd name="connsiteX210" fmla="*/ 1727835 w 1849755"/>
                <a:gd name="connsiteY210" fmla="*/ 1074420 h 1850707"/>
                <a:gd name="connsiteX211" fmla="*/ 1744980 w 1849755"/>
                <a:gd name="connsiteY211" fmla="*/ 1067753 h 1850707"/>
                <a:gd name="connsiteX212" fmla="*/ 1755457 w 1849755"/>
                <a:gd name="connsiteY212" fmla="*/ 1058228 h 1850707"/>
                <a:gd name="connsiteX213" fmla="*/ 1756410 w 1849755"/>
                <a:gd name="connsiteY213" fmla="*/ 1051560 h 1850707"/>
                <a:gd name="connsiteX214" fmla="*/ 1757362 w 1849755"/>
                <a:gd name="connsiteY214" fmla="*/ 1044893 h 1850707"/>
                <a:gd name="connsiteX215" fmla="*/ 1757362 w 1849755"/>
                <a:gd name="connsiteY215" fmla="*/ 1041083 h 1850707"/>
                <a:gd name="connsiteX216" fmla="*/ 1662112 w 1849755"/>
                <a:gd name="connsiteY216" fmla="*/ 1029653 h 1850707"/>
                <a:gd name="connsiteX217" fmla="*/ 1656397 w 1849755"/>
                <a:gd name="connsiteY217" fmla="*/ 1030605 h 1850707"/>
                <a:gd name="connsiteX218" fmla="*/ 1652587 w 1849755"/>
                <a:gd name="connsiteY218" fmla="*/ 1034415 h 1850707"/>
                <a:gd name="connsiteX219" fmla="*/ 1650682 w 1849755"/>
                <a:gd name="connsiteY219" fmla="*/ 1040130 h 1850707"/>
                <a:gd name="connsiteX220" fmla="*/ 1648777 w 1849755"/>
                <a:gd name="connsiteY220" fmla="*/ 1046798 h 1850707"/>
                <a:gd name="connsiteX221" fmla="*/ 1642110 w 1849755"/>
                <a:gd name="connsiteY221" fmla="*/ 1045845 h 1850707"/>
                <a:gd name="connsiteX222" fmla="*/ 1649730 w 1849755"/>
                <a:gd name="connsiteY222" fmla="*/ 978218 h 1850707"/>
                <a:gd name="connsiteX223" fmla="*/ 1656397 w 1849755"/>
                <a:gd name="connsiteY223" fmla="*/ 979170 h 1850707"/>
                <a:gd name="connsiteX224" fmla="*/ 1656397 w 1849755"/>
                <a:gd name="connsiteY224" fmla="*/ 985838 h 1850707"/>
                <a:gd name="connsiteX225" fmla="*/ 1656397 w 1849755"/>
                <a:gd name="connsiteY225" fmla="*/ 992505 h 1850707"/>
                <a:gd name="connsiteX226" fmla="*/ 1659255 w 1849755"/>
                <a:gd name="connsiteY226" fmla="*/ 997268 h 1850707"/>
                <a:gd name="connsiteX227" fmla="*/ 1664970 w 1849755"/>
                <a:gd name="connsiteY227" fmla="*/ 999173 h 1850707"/>
                <a:gd name="connsiteX228" fmla="*/ 1761172 w 1849755"/>
                <a:gd name="connsiteY228" fmla="*/ 1010603 h 1850707"/>
                <a:gd name="connsiteX229" fmla="*/ 1761172 w 1849755"/>
                <a:gd name="connsiteY229" fmla="*/ 1006793 h 1850707"/>
                <a:gd name="connsiteX230" fmla="*/ 1762125 w 1849755"/>
                <a:gd name="connsiteY230" fmla="*/ 1000125 h 1850707"/>
                <a:gd name="connsiteX231" fmla="*/ 1762125 w 1849755"/>
                <a:gd name="connsiteY231" fmla="*/ 993458 h 1850707"/>
                <a:gd name="connsiteX232" fmla="*/ 1753552 w 1849755"/>
                <a:gd name="connsiteY232" fmla="*/ 982028 h 1850707"/>
                <a:gd name="connsiteX233" fmla="*/ 1738312 w 1849755"/>
                <a:gd name="connsiteY233" fmla="*/ 971550 h 1850707"/>
                <a:gd name="connsiteX234" fmla="*/ 199073 w 1849755"/>
                <a:gd name="connsiteY234" fmla="*/ 952500 h 1850707"/>
                <a:gd name="connsiteX235" fmla="*/ 212408 w 1849755"/>
                <a:gd name="connsiteY235" fmla="*/ 1065847 h 1850707"/>
                <a:gd name="connsiteX236" fmla="*/ 205740 w 1849755"/>
                <a:gd name="connsiteY236" fmla="*/ 1066800 h 1850707"/>
                <a:gd name="connsiteX237" fmla="*/ 203835 w 1849755"/>
                <a:gd name="connsiteY237" fmla="*/ 1060132 h 1850707"/>
                <a:gd name="connsiteX238" fmla="*/ 201930 w 1849755"/>
                <a:gd name="connsiteY238" fmla="*/ 1054417 h 1850707"/>
                <a:gd name="connsiteX239" fmla="*/ 198120 w 1849755"/>
                <a:gd name="connsiteY239" fmla="*/ 1050607 h 1850707"/>
                <a:gd name="connsiteX240" fmla="*/ 192405 w 1849755"/>
                <a:gd name="connsiteY240" fmla="*/ 1050607 h 1850707"/>
                <a:gd name="connsiteX241" fmla="*/ 106680 w 1849755"/>
                <a:gd name="connsiteY241" fmla="*/ 1060132 h 1850707"/>
                <a:gd name="connsiteX242" fmla="*/ 101918 w 1849755"/>
                <a:gd name="connsiteY242" fmla="*/ 1062037 h 1850707"/>
                <a:gd name="connsiteX243" fmla="*/ 99060 w 1849755"/>
                <a:gd name="connsiteY243" fmla="*/ 1066800 h 1850707"/>
                <a:gd name="connsiteX244" fmla="*/ 98108 w 1849755"/>
                <a:gd name="connsiteY244" fmla="*/ 1073467 h 1850707"/>
                <a:gd name="connsiteX245" fmla="*/ 98108 w 1849755"/>
                <a:gd name="connsiteY245" fmla="*/ 1080135 h 1850707"/>
                <a:gd name="connsiteX246" fmla="*/ 91440 w 1849755"/>
                <a:gd name="connsiteY246" fmla="*/ 1081087 h 1850707"/>
                <a:gd name="connsiteX247" fmla="*/ 79058 w 1849755"/>
                <a:gd name="connsiteY247" fmla="*/ 973455 h 1850707"/>
                <a:gd name="connsiteX248" fmla="*/ 108585 w 1849755"/>
                <a:gd name="connsiteY248" fmla="*/ 971550 h 1850707"/>
                <a:gd name="connsiteX249" fmla="*/ 109538 w 1849755"/>
                <a:gd name="connsiteY249" fmla="*/ 978217 h 1850707"/>
                <a:gd name="connsiteX250" fmla="*/ 96203 w 1849755"/>
                <a:gd name="connsiteY250" fmla="*/ 988695 h 1850707"/>
                <a:gd name="connsiteX251" fmla="*/ 89535 w 1849755"/>
                <a:gd name="connsiteY251" fmla="*/ 1002030 h 1850707"/>
                <a:gd name="connsiteX252" fmla="*/ 89535 w 1849755"/>
                <a:gd name="connsiteY252" fmla="*/ 1008697 h 1850707"/>
                <a:gd name="connsiteX253" fmla="*/ 90488 w 1849755"/>
                <a:gd name="connsiteY253" fmla="*/ 1016317 h 1850707"/>
                <a:gd name="connsiteX254" fmla="*/ 92393 w 1849755"/>
                <a:gd name="connsiteY254" fmla="*/ 1033462 h 1850707"/>
                <a:gd name="connsiteX255" fmla="*/ 139065 w 1849755"/>
                <a:gd name="connsiteY255" fmla="*/ 1027747 h 1850707"/>
                <a:gd name="connsiteX256" fmla="*/ 137160 w 1849755"/>
                <a:gd name="connsiteY256" fmla="*/ 1015365 h 1850707"/>
                <a:gd name="connsiteX257" fmla="*/ 135255 w 1849755"/>
                <a:gd name="connsiteY257" fmla="*/ 1006792 h 1850707"/>
                <a:gd name="connsiteX258" fmla="*/ 130493 w 1849755"/>
                <a:gd name="connsiteY258" fmla="*/ 1000125 h 1850707"/>
                <a:gd name="connsiteX259" fmla="*/ 122873 w 1849755"/>
                <a:gd name="connsiteY259" fmla="*/ 997267 h 1850707"/>
                <a:gd name="connsiteX260" fmla="*/ 114300 w 1849755"/>
                <a:gd name="connsiteY260" fmla="*/ 995362 h 1850707"/>
                <a:gd name="connsiteX261" fmla="*/ 113348 w 1849755"/>
                <a:gd name="connsiteY261" fmla="*/ 988695 h 1850707"/>
                <a:gd name="connsiteX262" fmla="*/ 163830 w 1849755"/>
                <a:gd name="connsiteY262" fmla="*/ 982980 h 1850707"/>
                <a:gd name="connsiteX263" fmla="*/ 164783 w 1849755"/>
                <a:gd name="connsiteY263" fmla="*/ 989647 h 1850707"/>
                <a:gd name="connsiteX264" fmla="*/ 156210 w 1849755"/>
                <a:gd name="connsiteY264" fmla="*/ 993457 h 1850707"/>
                <a:gd name="connsiteX265" fmla="*/ 149543 w 1849755"/>
                <a:gd name="connsiteY265" fmla="*/ 998220 h 1850707"/>
                <a:gd name="connsiteX266" fmla="*/ 145733 w 1849755"/>
                <a:gd name="connsiteY266" fmla="*/ 1004887 h 1850707"/>
                <a:gd name="connsiteX267" fmla="*/ 145733 w 1849755"/>
                <a:gd name="connsiteY267" fmla="*/ 1013460 h 1850707"/>
                <a:gd name="connsiteX268" fmla="*/ 146685 w 1849755"/>
                <a:gd name="connsiteY268" fmla="*/ 1025842 h 1850707"/>
                <a:gd name="connsiteX269" fmla="*/ 181928 w 1849755"/>
                <a:gd name="connsiteY269" fmla="*/ 1022032 h 1850707"/>
                <a:gd name="connsiteX270" fmla="*/ 190500 w 1849755"/>
                <a:gd name="connsiteY270" fmla="*/ 1020127 h 1850707"/>
                <a:gd name="connsiteX271" fmla="*/ 195263 w 1849755"/>
                <a:gd name="connsiteY271" fmla="*/ 1016317 h 1850707"/>
                <a:gd name="connsiteX272" fmla="*/ 196215 w 1849755"/>
                <a:gd name="connsiteY272" fmla="*/ 1010602 h 1850707"/>
                <a:gd name="connsiteX273" fmla="*/ 195263 w 1849755"/>
                <a:gd name="connsiteY273" fmla="*/ 1000125 h 1850707"/>
                <a:gd name="connsiteX274" fmla="*/ 194310 w 1849755"/>
                <a:gd name="connsiteY274" fmla="*/ 992505 h 1850707"/>
                <a:gd name="connsiteX275" fmla="*/ 193358 w 1849755"/>
                <a:gd name="connsiteY275" fmla="*/ 984885 h 1850707"/>
                <a:gd name="connsiteX276" fmla="*/ 191453 w 1849755"/>
                <a:gd name="connsiteY276" fmla="*/ 978217 h 1850707"/>
                <a:gd name="connsiteX277" fmla="*/ 188595 w 1849755"/>
                <a:gd name="connsiteY277" fmla="*/ 973455 h 1850707"/>
                <a:gd name="connsiteX278" fmla="*/ 175260 w 1849755"/>
                <a:gd name="connsiteY278" fmla="*/ 965835 h 1850707"/>
                <a:gd name="connsiteX279" fmla="*/ 161925 w 1849755"/>
                <a:gd name="connsiteY279" fmla="*/ 961072 h 1850707"/>
                <a:gd name="connsiteX280" fmla="*/ 160973 w 1849755"/>
                <a:gd name="connsiteY280" fmla="*/ 954405 h 1850707"/>
                <a:gd name="connsiteX281" fmla="*/ 925830 w 1849755"/>
                <a:gd name="connsiteY281" fmla="*/ 826770 h 1850707"/>
                <a:gd name="connsiteX282" fmla="*/ 876300 w 1849755"/>
                <a:gd name="connsiteY282" fmla="*/ 876300 h 1850707"/>
                <a:gd name="connsiteX283" fmla="*/ 876300 w 1849755"/>
                <a:gd name="connsiteY283" fmla="*/ 905828 h 1850707"/>
                <a:gd name="connsiteX284" fmla="*/ 801053 w 1849755"/>
                <a:gd name="connsiteY284" fmla="*/ 929640 h 1850707"/>
                <a:gd name="connsiteX285" fmla="*/ 693420 w 1849755"/>
                <a:gd name="connsiteY285" fmla="*/ 1003935 h 1850707"/>
                <a:gd name="connsiteX286" fmla="*/ 604838 w 1849755"/>
                <a:gd name="connsiteY286" fmla="*/ 1112520 h 1850707"/>
                <a:gd name="connsiteX287" fmla="*/ 534353 w 1849755"/>
                <a:gd name="connsiteY287" fmla="*/ 1245870 h 1850707"/>
                <a:gd name="connsiteX288" fmla="*/ 559118 w 1849755"/>
                <a:gd name="connsiteY288" fmla="*/ 1308735 h 1850707"/>
                <a:gd name="connsiteX289" fmla="*/ 621983 w 1849755"/>
                <a:gd name="connsiteY289" fmla="*/ 1283018 h 1850707"/>
                <a:gd name="connsiteX290" fmla="*/ 759143 w 1849755"/>
                <a:gd name="connsiteY290" fmla="*/ 1072515 h 1850707"/>
                <a:gd name="connsiteX291" fmla="*/ 875348 w 1849755"/>
                <a:gd name="connsiteY291" fmla="*/ 1002983 h 1850707"/>
                <a:gd name="connsiteX292" fmla="*/ 875348 w 1849755"/>
                <a:gd name="connsiteY292" fmla="*/ 1081088 h 1850707"/>
                <a:gd name="connsiteX293" fmla="*/ 846773 w 1849755"/>
                <a:gd name="connsiteY293" fmla="*/ 1123950 h 1850707"/>
                <a:gd name="connsiteX294" fmla="*/ 834390 w 1849755"/>
                <a:gd name="connsiteY294" fmla="*/ 1131570 h 1850707"/>
                <a:gd name="connsiteX295" fmla="*/ 775335 w 1849755"/>
                <a:gd name="connsiteY295" fmla="*/ 1187768 h 1850707"/>
                <a:gd name="connsiteX296" fmla="*/ 697230 w 1849755"/>
                <a:gd name="connsiteY296" fmla="*/ 1363980 h 1850707"/>
                <a:gd name="connsiteX297" fmla="*/ 734378 w 1849755"/>
                <a:gd name="connsiteY297" fmla="*/ 1421130 h 1850707"/>
                <a:gd name="connsiteX298" fmla="*/ 791528 w 1849755"/>
                <a:gd name="connsiteY298" fmla="*/ 1383983 h 1850707"/>
                <a:gd name="connsiteX299" fmla="*/ 851535 w 1849755"/>
                <a:gd name="connsiteY299" fmla="*/ 1246823 h 1850707"/>
                <a:gd name="connsiteX300" fmla="*/ 925830 w 1849755"/>
                <a:gd name="connsiteY300" fmla="*/ 1199198 h 1850707"/>
                <a:gd name="connsiteX301" fmla="*/ 1000125 w 1849755"/>
                <a:gd name="connsiteY301" fmla="*/ 1246823 h 1850707"/>
                <a:gd name="connsiteX302" fmla="*/ 1060133 w 1849755"/>
                <a:gd name="connsiteY302" fmla="*/ 1383983 h 1850707"/>
                <a:gd name="connsiteX303" fmla="*/ 1117283 w 1849755"/>
                <a:gd name="connsiteY303" fmla="*/ 1421130 h 1850707"/>
                <a:gd name="connsiteX304" fmla="*/ 1154430 w 1849755"/>
                <a:gd name="connsiteY304" fmla="*/ 1363980 h 1850707"/>
                <a:gd name="connsiteX305" fmla="*/ 1076325 w 1849755"/>
                <a:gd name="connsiteY305" fmla="*/ 1187768 h 1850707"/>
                <a:gd name="connsiteX306" fmla="*/ 1017270 w 1849755"/>
                <a:gd name="connsiteY306" fmla="*/ 1131570 h 1850707"/>
                <a:gd name="connsiteX307" fmla="*/ 1004888 w 1849755"/>
                <a:gd name="connsiteY307" fmla="*/ 1123950 h 1850707"/>
                <a:gd name="connsiteX308" fmla="*/ 976313 w 1849755"/>
                <a:gd name="connsiteY308" fmla="*/ 1081088 h 1850707"/>
                <a:gd name="connsiteX309" fmla="*/ 976313 w 1849755"/>
                <a:gd name="connsiteY309" fmla="*/ 1002983 h 1850707"/>
                <a:gd name="connsiteX310" fmla="*/ 1092518 w 1849755"/>
                <a:gd name="connsiteY310" fmla="*/ 1072515 h 1850707"/>
                <a:gd name="connsiteX311" fmla="*/ 1229678 w 1849755"/>
                <a:gd name="connsiteY311" fmla="*/ 1283018 h 1850707"/>
                <a:gd name="connsiteX312" fmla="*/ 1292543 w 1849755"/>
                <a:gd name="connsiteY312" fmla="*/ 1308735 h 1850707"/>
                <a:gd name="connsiteX313" fmla="*/ 1317308 w 1849755"/>
                <a:gd name="connsiteY313" fmla="*/ 1245870 h 1850707"/>
                <a:gd name="connsiteX314" fmla="*/ 1246823 w 1849755"/>
                <a:gd name="connsiteY314" fmla="*/ 1112520 h 1850707"/>
                <a:gd name="connsiteX315" fmla="*/ 1158240 w 1849755"/>
                <a:gd name="connsiteY315" fmla="*/ 1003935 h 1850707"/>
                <a:gd name="connsiteX316" fmla="*/ 1050608 w 1849755"/>
                <a:gd name="connsiteY316" fmla="*/ 929640 h 1850707"/>
                <a:gd name="connsiteX317" fmla="*/ 975360 w 1849755"/>
                <a:gd name="connsiteY317" fmla="*/ 905828 h 1850707"/>
                <a:gd name="connsiteX318" fmla="*/ 975360 w 1849755"/>
                <a:gd name="connsiteY318" fmla="*/ 876300 h 1850707"/>
                <a:gd name="connsiteX319" fmla="*/ 925830 w 1849755"/>
                <a:gd name="connsiteY319" fmla="*/ 826770 h 1850707"/>
                <a:gd name="connsiteX320" fmla="*/ 1765935 w 1849755"/>
                <a:gd name="connsiteY320" fmla="*/ 802958 h 1850707"/>
                <a:gd name="connsiteX321" fmla="*/ 1772603 w 1849755"/>
                <a:gd name="connsiteY321" fmla="*/ 870585 h 1850707"/>
                <a:gd name="connsiteX322" fmla="*/ 1765935 w 1849755"/>
                <a:gd name="connsiteY322" fmla="*/ 871538 h 1850707"/>
                <a:gd name="connsiteX323" fmla="*/ 1764983 w 1849755"/>
                <a:gd name="connsiteY323" fmla="*/ 864870 h 1850707"/>
                <a:gd name="connsiteX324" fmla="*/ 1763078 w 1849755"/>
                <a:gd name="connsiteY324" fmla="*/ 858203 h 1850707"/>
                <a:gd name="connsiteX325" fmla="*/ 1759268 w 1849755"/>
                <a:gd name="connsiteY325" fmla="*/ 854393 h 1850707"/>
                <a:gd name="connsiteX326" fmla="*/ 1753553 w 1849755"/>
                <a:gd name="connsiteY326" fmla="*/ 853440 h 1850707"/>
                <a:gd name="connsiteX327" fmla="*/ 1667828 w 1849755"/>
                <a:gd name="connsiteY327" fmla="*/ 862013 h 1850707"/>
                <a:gd name="connsiteX328" fmla="*/ 1662113 w 1849755"/>
                <a:gd name="connsiteY328" fmla="*/ 863918 h 1850707"/>
                <a:gd name="connsiteX329" fmla="*/ 1659255 w 1849755"/>
                <a:gd name="connsiteY329" fmla="*/ 868680 h 1850707"/>
                <a:gd name="connsiteX330" fmla="*/ 1658303 w 1849755"/>
                <a:gd name="connsiteY330" fmla="*/ 874395 h 1850707"/>
                <a:gd name="connsiteX331" fmla="*/ 1658303 w 1849755"/>
                <a:gd name="connsiteY331" fmla="*/ 881063 h 1850707"/>
                <a:gd name="connsiteX332" fmla="*/ 1651635 w 1849755"/>
                <a:gd name="connsiteY332" fmla="*/ 883920 h 1850707"/>
                <a:gd name="connsiteX333" fmla="*/ 1644968 w 1849755"/>
                <a:gd name="connsiteY333" fmla="*/ 816293 h 1850707"/>
                <a:gd name="connsiteX334" fmla="*/ 1651635 w 1849755"/>
                <a:gd name="connsiteY334" fmla="*/ 815340 h 1850707"/>
                <a:gd name="connsiteX335" fmla="*/ 1652588 w 1849755"/>
                <a:gd name="connsiteY335" fmla="*/ 822008 h 1850707"/>
                <a:gd name="connsiteX336" fmla="*/ 1654493 w 1849755"/>
                <a:gd name="connsiteY336" fmla="*/ 827723 h 1850707"/>
                <a:gd name="connsiteX337" fmla="*/ 1658303 w 1849755"/>
                <a:gd name="connsiteY337" fmla="*/ 831533 h 1850707"/>
                <a:gd name="connsiteX338" fmla="*/ 1664018 w 1849755"/>
                <a:gd name="connsiteY338" fmla="*/ 832485 h 1850707"/>
                <a:gd name="connsiteX339" fmla="*/ 1749743 w 1849755"/>
                <a:gd name="connsiteY339" fmla="*/ 823913 h 1850707"/>
                <a:gd name="connsiteX340" fmla="*/ 1754505 w 1849755"/>
                <a:gd name="connsiteY340" fmla="*/ 822008 h 1850707"/>
                <a:gd name="connsiteX341" fmla="*/ 1757363 w 1849755"/>
                <a:gd name="connsiteY341" fmla="*/ 817245 h 1850707"/>
                <a:gd name="connsiteX342" fmla="*/ 1758315 w 1849755"/>
                <a:gd name="connsiteY342" fmla="*/ 810578 h 1850707"/>
                <a:gd name="connsiteX343" fmla="*/ 1759268 w 1849755"/>
                <a:gd name="connsiteY343" fmla="*/ 803910 h 1850707"/>
                <a:gd name="connsiteX344" fmla="*/ 94297 w 1849755"/>
                <a:gd name="connsiteY344" fmla="*/ 735330 h 1850707"/>
                <a:gd name="connsiteX345" fmla="*/ 100965 w 1849755"/>
                <a:gd name="connsiteY345" fmla="*/ 736282 h 1850707"/>
                <a:gd name="connsiteX346" fmla="*/ 101917 w 1849755"/>
                <a:gd name="connsiteY346" fmla="*/ 752475 h 1850707"/>
                <a:gd name="connsiteX347" fmla="*/ 108585 w 1849755"/>
                <a:gd name="connsiteY347" fmla="*/ 766762 h 1850707"/>
                <a:gd name="connsiteX348" fmla="*/ 120967 w 1849755"/>
                <a:gd name="connsiteY348" fmla="*/ 783907 h 1850707"/>
                <a:gd name="connsiteX349" fmla="*/ 134302 w 1849755"/>
                <a:gd name="connsiteY349" fmla="*/ 801052 h 1850707"/>
                <a:gd name="connsiteX350" fmla="*/ 161925 w 1849755"/>
                <a:gd name="connsiteY350" fmla="*/ 784860 h 1850707"/>
                <a:gd name="connsiteX351" fmla="*/ 193357 w 1849755"/>
                <a:gd name="connsiteY351" fmla="*/ 765810 h 1850707"/>
                <a:gd name="connsiteX352" fmla="*/ 200977 w 1849755"/>
                <a:gd name="connsiteY352" fmla="*/ 760095 h 1850707"/>
                <a:gd name="connsiteX353" fmla="*/ 207645 w 1849755"/>
                <a:gd name="connsiteY353" fmla="*/ 752475 h 1850707"/>
                <a:gd name="connsiteX354" fmla="*/ 209550 w 1849755"/>
                <a:gd name="connsiteY354" fmla="*/ 747712 h 1850707"/>
                <a:gd name="connsiteX355" fmla="*/ 210502 w 1849755"/>
                <a:gd name="connsiteY355" fmla="*/ 742950 h 1850707"/>
                <a:gd name="connsiteX356" fmla="*/ 218122 w 1849755"/>
                <a:gd name="connsiteY356" fmla="*/ 745807 h 1850707"/>
                <a:gd name="connsiteX357" fmla="*/ 211455 w 1849755"/>
                <a:gd name="connsiteY357" fmla="*/ 793432 h 1850707"/>
                <a:gd name="connsiteX358" fmla="*/ 180975 w 1849755"/>
                <a:gd name="connsiteY358" fmla="*/ 808672 h 1850707"/>
                <a:gd name="connsiteX359" fmla="*/ 149542 w 1849755"/>
                <a:gd name="connsiteY359" fmla="*/ 826770 h 1850707"/>
                <a:gd name="connsiteX360" fmla="*/ 148590 w 1849755"/>
                <a:gd name="connsiteY360" fmla="*/ 831532 h 1850707"/>
                <a:gd name="connsiteX361" fmla="*/ 186690 w 1849755"/>
                <a:gd name="connsiteY361" fmla="*/ 837247 h 1850707"/>
                <a:gd name="connsiteX362" fmla="*/ 192405 w 1849755"/>
                <a:gd name="connsiteY362" fmla="*/ 837247 h 1850707"/>
                <a:gd name="connsiteX363" fmla="*/ 196215 w 1849755"/>
                <a:gd name="connsiteY363" fmla="*/ 833437 h 1850707"/>
                <a:gd name="connsiteX364" fmla="*/ 198120 w 1849755"/>
                <a:gd name="connsiteY364" fmla="*/ 829627 h 1850707"/>
                <a:gd name="connsiteX365" fmla="*/ 200025 w 1849755"/>
                <a:gd name="connsiteY365" fmla="*/ 823912 h 1850707"/>
                <a:gd name="connsiteX366" fmla="*/ 206692 w 1849755"/>
                <a:gd name="connsiteY366" fmla="*/ 824865 h 1850707"/>
                <a:gd name="connsiteX367" fmla="*/ 197167 w 1849755"/>
                <a:gd name="connsiteY367" fmla="*/ 888682 h 1850707"/>
                <a:gd name="connsiteX368" fmla="*/ 190500 w 1849755"/>
                <a:gd name="connsiteY368" fmla="*/ 886777 h 1850707"/>
                <a:gd name="connsiteX369" fmla="*/ 190500 w 1849755"/>
                <a:gd name="connsiteY369" fmla="*/ 880110 h 1850707"/>
                <a:gd name="connsiteX370" fmla="*/ 190500 w 1849755"/>
                <a:gd name="connsiteY370" fmla="*/ 874395 h 1850707"/>
                <a:gd name="connsiteX371" fmla="*/ 187642 w 1849755"/>
                <a:gd name="connsiteY371" fmla="*/ 869632 h 1850707"/>
                <a:gd name="connsiteX372" fmla="*/ 182880 w 1849755"/>
                <a:gd name="connsiteY372" fmla="*/ 867727 h 1850707"/>
                <a:gd name="connsiteX373" fmla="*/ 97155 w 1849755"/>
                <a:gd name="connsiteY373" fmla="*/ 855345 h 1850707"/>
                <a:gd name="connsiteX374" fmla="*/ 92392 w 1849755"/>
                <a:gd name="connsiteY374" fmla="*/ 855345 h 1850707"/>
                <a:gd name="connsiteX375" fmla="*/ 88582 w 1849755"/>
                <a:gd name="connsiteY375" fmla="*/ 859155 h 1850707"/>
                <a:gd name="connsiteX376" fmla="*/ 85725 w 1849755"/>
                <a:gd name="connsiteY376" fmla="*/ 864870 h 1850707"/>
                <a:gd name="connsiteX377" fmla="*/ 83820 w 1849755"/>
                <a:gd name="connsiteY377" fmla="*/ 870585 h 1850707"/>
                <a:gd name="connsiteX378" fmla="*/ 76200 w 1849755"/>
                <a:gd name="connsiteY378" fmla="*/ 869632 h 1850707"/>
                <a:gd name="connsiteX379" fmla="*/ 85725 w 1849755"/>
                <a:gd name="connsiteY379" fmla="*/ 802957 h 1850707"/>
                <a:gd name="connsiteX380" fmla="*/ 92392 w 1849755"/>
                <a:gd name="connsiteY380" fmla="*/ 803910 h 1850707"/>
                <a:gd name="connsiteX381" fmla="*/ 92392 w 1849755"/>
                <a:gd name="connsiteY381" fmla="*/ 810577 h 1850707"/>
                <a:gd name="connsiteX382" fmla="*/ 92392 w 1849755"/>
                <a:gd name="connsiteY382" fmla="*/ 817245 h 1850707"/>
                <a:gd name="connsiteX383" fmla="*/ 95250 w 1849755"/>
                <a:gd name="connsiteY383" fmla="*/ 822007 h 1850707"/>
                <a:gd name="connsiteX384" fmla="*/ 100012 w 1849755"/>
                <a:gd name="connsiteY384" fmla="*/ 823912 h 1850707"/>
                <a:gd name="connsiteX385" fmla="*/ 140970 w 1849755"/>
                <a:gd name="connsiteY385" fmla="*/ 829627 h 1850707"/>
                <a:gd name="connsiteX386" fmla="*/ 141922 w 1849755"/>
                <a:gd name="connsiteY386" fmla="*/ 825817 h 1850707"/>
                <a:gd name="connsiteX387" fmla="*/ 129540 w 1849755"/>
                <a:gd name="connsiteY387" fmla="*/ 808672 h 1850707"/>
                <a:gd name="connsiteX388" fmla="*/ 117157 w 1849755"/>
                <a:gd name="connsiteY388" fmla="*/ 792480 h 1850707"/>
                <a:gd name="connsiteX389" fmla="*/ 106680 w 1849755"/>
                <a:gd name="connsiteY389" fmla="*/ 781050 h 1850707"/>
                <a:gd name="connsiteX390" fmla="*/ 99060 w 1849755"/>
                <a:gd name="connsiteY390" fmla="*/ 776287 h 1850707"/>
                <a:gd name="connsiteX391" fmla="*/ 96202 w 1849755"/>
                <a:gd name="connsiteY391" fmla="*/ 779145 h 1850707"/>
                <a:gd name="connsiteX392" fmla="*/ 93345 w 1849755"/>
                <a:gd name="connsiteY392" fmla="*/ 788670 h 1850707"/>
                <a:gd name="connsiteX393" fmla="*/ 86677 w 1849755"/>
                <a:gd name="connsiteY393" fmla="*/ 787717 h 1850707"/>
                <a:gd name="connsiteX394" fmla="*/ 1698308 w 1849755"/>
                <a:gd name="connsiteY394" fmla="*/ 618173 h 1850707"/>
                <a:gd name="connsiteX395" fmla="*/ 1712595 w 1849755"/>
                <a:gd name="connsiteY395" fmla="*/ 622935 h 1850707"/>
                <a:gd name="connsiteX396" fmla="*/ 1724978 w 1849755"/>
                <a:gd name="connsiteY396" fmla="*/ 634365 h 1850707"/>
                <a:gd name="connsiteX397" fmla="*/ 1734503 w 1849755"/>
                <a:gd name="connsiteY397" fmla="*/ 651510 h 1850707"/>
                <a:gd name="connsiteX398" fmla="*/ 1738313 w 1849755"/>
                <a:gd name="connsiteY398" fmla="*/ 670560 h 1850707"/>
                <a:gd name="connsiteX399" fmla="*/ 1737360 w 1849755"/>
                <a:gd name="connsiteY399" fmla="*/ 685800 h 1850707"/>
                <a:gd name="connsiteX400" fmla="*/ 1744028 w 1849755"/>
                <a:gd name="connsiteY400" fmla="*/ 688658 h 1850707"/>
                <a:gd name="connsiteX401" fmla="*/ 1746885 w 1849755"/>
                <a:gd name="connsiteY401" fmla="*/ 695325 h 1850707"/>
                <a:gd name="connsiteX402" fmla="*/ 1707833 w 1849755"/>
                <a:gd name="connsiteY402" fmla="*/ 709613 h 1850707"/>
                <a:gd name="connsiteX403" fmla="*/ 1705928 w 1849755"/>
                <a:gd name="connsiteY403" fmla="*/ 702945 h 1850707"/>
                <a:gd name="connsiteX404" fmla="*/ 1717358 w 1849755"/>
                <a:gd name="connsiteY404" fmla="*/ 692468 h 1850707"/>
                <a:gd name="connsiteX405" fmla="*/ 1725930 w 1849755"/>
                <a:gd name="connsiteY405" fmla="*/ 681990 h 1850707"/>
                <a:gd name="connsiteX406" fmla="*/ 1730693 w 1849755"/>
                <a:gd name="connsiteY406" fmla="*/ 670560 h 1850707"/>
                <a:gd name="connsiteX407" fmla="*/ 1729740 w 1849755"/>
                <a:gd name="connsiteY407" fmla="*/ 657225 h 1850707"/>
                <a:gd name="connsiteX408" fmla="*/ 1720215 w 1849755"/>
                <a:gd name="connsiteY408" fmla="*/ 644843 h 1850707"/>
                <a:gd name="connsiteX409" fmla="*/ 1705928 w 1849755"/>
                <a:gd name="connsiteY409" fmla="*/ 642938 h 1850707"/>
                <a:gd name="connsiteX410" fmla="*/ 1696403 w 1849755"/>
                <a:gd name="connsiteY410" fmla="*/ 651510 h 1850707"/>
                <a:gd name="connsiteX411" fmla="*/ 1693545 w 1849755"/>
                <a:gd name="connsiteY411" fmla="*/ 669608 h 1850707"/>
                <a:gd name="connsiteX412" fmla="*/ 1693545 w 1849755"/>
                <a:gd name="connsiteY412" fmla="*/ 682943 h 1850707"/>
                <a:gd name="connsiteX413" fmla="*/ 1693545 w 1849755"/>
                <a:gd name="connsiteY413" fmla="*/ 695325 h 1850707"/>
                <a:gd name="connsiteX414" fmla="*/ 1686878 w 1849755"/>
                <a:gd name="connsiteY414" fmla="*/ 717233 h 1850707"/>
                <a:gd name="connsiteX415" fmla="*/ 1668780 w 1849755"/>
                <a:gd name="connsiteY415" fmla="*/ 730568 h 1850707"/>
                <a:gd name="connsiteX416" fmla="*/ 1653540 w 1849755"/>
                <a:gd name="connsiteY416" fmla="*/ 731520 h 1850707"/>
                <a:gd name="connsiteX417" fmla="*/ 1638300 w 1849755"/>
                <a:gd name="connsiteY417" fmla="*/ 725805 h 1850707"/>
                <a:gd name="connsiteX418" fmla="*/ 1624965 w 1849755"/>
                <a:gd name="connsiteY418" fmla="*/ 713423 h 1850707"/>
                <a:gd name="connsiteX419" fmla="*/ 1611630 w 1849755"/>
                <a:gd name="connsiteY419" fmla="*/ 696278 h 1850707"/>
                <a:gd name="connsiteX420" fmla="*/ 1607820 w 1849755"/>
                <a:gd name="connsiteY420" fmla="*/ 675323 h 1850707"/>
                <a:gd name="connsiteX421" fmla="*/ 1608773 w 1849755"/>
                <a:gd name="connsiteY421" fmla="*/ 658178 h 1850707"/>
                <a:gd name="connsiteX422" fmla="*/ 1601153 w 1849755"/>
                <a:gd name="connsiteY422" fmla="*/ 654368 h 1850707"/>
                <a:gd name="connsiteX423" fmla="*/ 1599248 w 1849755"/>
                <a:gd name="connsiteY423" fmla="*/ 647700 h 1850707"/>
                <a:gd name="connsiteX424" fmla="*/ 1641158 w 1849755"/>
                <a:gd name="connsiteY424" fmla="*/ 632460 h 1850707"/>
                <a:gd name="connsiteX425" fmla="*/ 1643063 w 1849755"/>
                <a:gd name="connsiteY425" fmla="*/ 639128 h 1850707"/>
                <a:gd name="connsiteX426" fmla="*/ 1632585 w 1849755"/>
                <a:gd name="connsiteY426" fmla="*/ 649605 h 1850707"/>
                <a:gd name="connsiteX427" fmla="*/ 1624013 w 1849755"/>
                <a:gd name="connsiteY427" fmla="*/ 661988 h 1850707"/>
                <a:gd name="connsiteX428" fmla="*/ 1619250 w 1849755"/>
                <a:gd name="connsiteY428" fmla="*/ 676275 h 1850707"/>
                <a:gd name="connsiteX429" fmla="*/ 1620203 w 1849755"/>
                <a:gd name="connsiteY429" fmla="*/ 691515 h 1850707"/>
                <a:gd name="connsiteX430" fmla="*/ 1631633 w 1849755"/>
                <a:gd name="connsiteY430" fmla="*/ 706755 h 1850707"/>
                <a:gd name="connsiteX431" fmla="*/ 1646873 w 1849755"/>
                <a:gd name="connsiteY431" fmla="*/ 707708 h 1850707"/>
                <a:gd name="connsiteX432" fmla="*/ 1656398 w 1849755"/>
                <a:gd name="connsiteY432" fmla="*/ 699135 h 1850707"/>
                <a:gd name="connsiteX433" fmla="*/ 1659255 w 1849755"/>
                <a:gd name="connsiteY433" fmla="*/ 681038 h 1850707"/>
                <a:gd name="connsiteX434" fmla="*/ 1659255 w 1849755"/>
                <a:gd name="connsiteY434" fmla="*/ 666750 h 1850707"/>
                <a:gd name="connsiteX435" fmla="*/ 1659255 w 1849755"/>
                <a:gd name="connsiteY435" fmla="*/ 654368 h 1850707"/>
                <a:gd name="connsiteX436" fmla="*/ 1666875 w 1849755"/>
                <a:gd name="connsiteY436" fmla="*/ 632460 h 1850707"/>
                <a:gd name="connsiteX437" fmla="*/ 1684020 w 1849755"/>
                <a:gd name="connsiteY437" fmla="*/ 620078 h 1850707"/>
                <a:gd name="connsiteX438" fmla="*/ 1698308 w 1849755"/>
                <a:gd name="connsiteY438" fmla="*/ 618173 h 1850707"/>
                <a:gd name="connsiteX439" fmla="*/ 148590 w 1849755"/>
                <a:gd name="connsiteY439" fmla="*/ 579120 h 1850707"/>
                <a:gd name="connsiteX440" fmla="*/ 155257 w 1849755"/>
                <a:gd name="connsiteY440" fmla="*/ 581977 h 1850707"/>
                <a:gd name="connsiteX441" fmla="*/ 153352 w 1849755"/>
                <a:gd name="connsiteY441" fmla="*/ 588645 h 1850707"/>
                <a:gd name="connsiteX442" fmla="*/ 152400 w 1849755"/>
                <a:gd name="connsiteY442" fmla="*/ 595312 h 1850707"/>
                <a:gd name="connsiteX443" fmla="*/ 154305 w 1849755"/>
                <a:gd name="connsiteY443" fmla="*/ 601027 h 1850707"/>
                <a:gd name="connsiteX444" fmla="*/ 159067 w 1849755"/>
                <a:gd name="connsiteY444" fmla="*/ 603885 h 1850707"/>
                <a:gd name="connsiteX445" fmla="*/ 239077 w 1849755"/>
                <a:gd name="connsiteY445" fmla="*/ 636270 h 1850707"/>
                <a:gd name="connsiteX446" fmla="*/ 243840 w 1849755"/>
                <a:gd name="connsiteY446" fmla="*/ 637222 h 1850707"/>
                <a:gd name="connsiteX447" fmla="*/ 248602 w 1849755"/>
                <a:gd name="connsiteY447" fmla="*/ 634365 h 1850707"/>
                <a:gd name="connsiteX448" fmla="*/ 252412 w 1849755"/>
                <a:gd name="connsiteY448" fmla="*/ 629602 h 1850707"/>
                <a:gd name="connsiteX449" fmla="*/ 256222 w 1849755"/>
                <a:gd name="connsiteY449" fmla="*/ 622935 h 1850707"/>
                <a:gd name="connsiteX450" fmla="*/ 263842 w 1849755"/>
                <a:gd name="connsiteY450" fmla="*/ 624840 h 1850707"/>
                <a:gd name="connsiteX451" fmla="*/ 238125 w 1849755"/>
                <a:gd name="connsiteY451" fmla="*/ 687705 h 1850707"/>
                <a:gd name="connsiteX452" fmla="*/ 231457 w 1849755"/>
                <a:gd name="connsiteY452" fmla="*/ 684847 h 1850707"/>
                <a:gd name="connsiteX453" fmla="*/ 233362 w 1849755"/>
                <a:gd name="connsiteY453" fmla="*/ 678180 h 1850707"/>
                <a:gd name="connsiteX454" fmla="*/ 234315 w 1849755"/>
                <a:gd name="connsiteY454" fmla="*/ 672465 h 1850707"/>
                <a:gd name="connsiteX455" fmla="*/ 232410 w 1849755"/>
                <a:gd name="connsiteY455" fmla="*/ 667702 h 1850707"/>
                <a:gd name="connsiteX456" fmla="*/ 227647 w 1849755"/>
                <a:gd name="connsiteY456" fmla="*/ 664845 h 1850707"/>
                <a:gd name="connsiteX457" fmla="*/ 147637 w 1849755"/>
                <a:gd name="connsiteY457" fmla="*/ 632460 h 1850707"/>
                <a:gd name="connsiteX458" fmla="*/ 142875 w 1849755"/>
                <a:gd name="connsiteY458" fmla="*/ 631507 h 1850707"/>
                <a:gd name="connsiteX459" fmla="*/ 138112 w 1849755"/>
                <a:gd name="connsiteY459" fmla="*/ 634365 h 1850707"/>
                <a:gd name="connsiteX460" fmla="*/ 134302 w 1849755"/>
                <a:gd name="connsiteY460" fmla="*/ 639127 h 1850707"/>
                <a:gd name="connsiteX461" fmla="*/ 130492 w 1849755"/>
                <a:gd name="connsiteY461" fmla="*/ 644842 h 1850707"/>
                <a:gd name="connsiteX462" fmla="*/ 123825 w 1849755"/>
                <a:gd name="connsiteY462" fmla="*/ 641985 h 1850707"/>
                <a:gd name="connsiteX463" fmla="*/ 1624013 w 1849755"/>
                <a:gd name="connsiteY463" fmla="*/ 458153 h 1850707"/>
                <a:gd name="connsiteX464" fmla="*/ 1581150 w 1849755"/>
                <a:gd name="connsiteY464" fmla="*/ 485775 h 1850707"/>
                <a:gd name="connsiteX465" fmla="*/ 1584960 w 1849755"/>
                <a:gd name="connsiteY465" fmla="*/ 491490 h 1850707"/>
                <a:gd name="connsiteX466" fmla="*/ 1601153 w 1849755"/>
                <a:gd name="connsiteY466" fmla="*/ 503873 h 1850707"/>
                <a:gd name="connsiteX467" fmla="*/ 1622108 w 1849755"/>
                <a:gd name="connsiteY467" fmla="*/ 498158 h 1850707"/>
                <a:gd name="connsiteX468" fmla="*/ 1633538 w 1849755"/>
                <a:gd name="connsiteY468" fmla="*/ 482918 h 1850707"/>
                <a:gd name="connsiteX469" fmla="*/ 1627823 w 1849755"/>
                <a:gd name="connsiteY469" fmla="*/ 463868 h 1850707"/>
                <a:gd name="connsiteX470" fmla="*/ 1603058 w 1849755"/>
                <a:gd name="connsiteY470" fmla="*/ 412433 h 1850707"/>
                <a:gd name="connsiteX471" fmla="*/ 1640205 w 1849755"/>
                <a:gd name="connsiteY471" fmla="*/ 469583 h 1850707"/>
                <a:gd name="connsiteX472" fmla="*/ 1653540 w 1849755"/>
                <a:gd name="connsiteY472" fmla="*/ 502920 h 1850707"/>
                <a:gd name="connsiteX473" fmla="*/ 1642110 w 1849755"/>
                <a:gd name="connsiteY473" fmla="*/ 524828 h 1850707"/>
                <a:gd name="connsiteX474" fmla="*/ 1621155 w 1849755"/>
                <a:gd name="connsiteY474" fmla="*/ 529590 h 1850707"/>
                <a:gd name="connsiteX475" fmla="*/ 1599248 w 1849755"/>
                <a:gd name="connsiteY475" fmla="*/ 517208 h 1850707"/>
                <a:gd name="connsiteX476" fmla="*/ 1591628 w 1849755"/>
                <a:gd name="connsiteY476" fmla="*/ 538163 h 1850707"/>
                <a:gd name="connsiteX477" fmla="*/ 1583055 w 1849755"/>
                <a:gd name="connsiteY477" fmla="*/ 562928 h 1850707"/>
                <a:gd name="connsiteX478" fmla="*/ 1580198 w 1849755"/>
                <a:gd name="connsiteY478" fmla="*/ 573405 h 1850707"/>
                <a:gd name="connsiteX479" fmla="*/ 1579245 w 1849755"/>
                <a:gd name="connsiteY479" fmla="*/ 583883 h 1850707"/>
                <a:gd name="connsiteX480" fmla="*/ 1581150 w 1849755"/>
                <a:gd name="connsiteY480" fmla="*/ 588645 h 1850707"/>
                <a:gd name="connsiteX481" fmla="*/ 1583055 w 1849755"/>
                <a:gd name="connsiteY481" fmla="*/ 592455 h 1850707"/>
                <a:gd name="connsiteX482" fmla="*/ 1577340 w 1849755"/>
                <a:gd name="connsiteY482" fmla="*/ 596265 h 1850707"/>
                <a:gd name="connsiteX483" fmla="*/ 1551623 w 1849755"/>
                <a:gd name="connsiteY483" fmla="*/ 557213 h 1850707"/>
                <a:gd name="connsiteX484" fmla="*/ 1565910 w 1849755"/>
                <a:gd name="connsiteY484" fmla="*/ 524828 h 1850707"/>
                <a:gd name="connsiteX485" fmla="*/ 1576388 w 1849755"/>
                <a:gd name="connsiteY485" fmla="*/ 494348 h 1850707"/>
                <a:gd name="connsiteX486" fmla="*/ 1573530 w 1849755"/>
                <a:gd name="connsiteY486" fmla="*/ 490538 h 1850707"/>
                <a:gd name="connsiteX487" fmla="*/ 1542098 w 1849755"/>
                <a:gd name="connsiteY487" fmla="*/ 510540 h 1850707"/>
                <a:gd name="connsiteX488" fmla="*/ 1538288 w 1849755"/>
                <a:gd name="connsiteY488" fmla="*/ 514350 h 1850707"/>
                <a:gd name="connsiteX489" fmla="*/ 1537335 w 1849755"/>
                <a:gd name="connsiteY489" fmla="*/ 520065 h 1850707"/>
                <a:gd name="connsiteX490" fmla="*/ 1539240 w 1849755"/>
                <a:gd name="connsiteY490" fmla="*/ 524828 h 1850707"/>
                <a:gd name="connsiteX491" fmla="*/ 1541145 w 1849755"/>
                <a:gd name="connsiteY491" fmla="*/ 530543 h 1850707"/>
                <a:gd name="connsiteX492" fmla="*/ 1535430 w 1849755"/>
                <a:gd name="connsiteY492" fmla="*/ 534353 h 1850707"/>
                <a:gd name="connsiteX493" fmla="*/ 1500188 w 1849755"/>
                <a:gd name="connsiteY493" fmla="*/ 479108 h 1850707"/>
                <a:gd name="connsiteX494" fmla="*/ 1505903 w 1849755"/>
                <a:gd name="connsiteY494" fmla="*/ 475298 h 1850707"/>
                <a:gd name="connsiteX495" fmla="*/ 1509713 w 1849755"/>
                <a:gd name="connsiteY495" fmla="*/ 481013 h 1850707"/>
                <a:gd name="connsiteX496" fmla="*/ 1513523 w 1849755"/>
                <a:gd name="connsiteY496" fmla="*/ 484823 h 1850707"/>
                <a:gd name="connsiteX497" fmla="*/ 1519238 w 1849755"/>
                <a:gd name="connsiteY497" fmla="*/ 486728 h 1850707"/>
                <a:gd name="connsiteX498" fmla="*/ 1524000 w 1849755"/>
                <a:gd name="connsiteY498" fmla="*/ 484823 h 1850707"/>
                <a:gd name="connsiteX499" fmla="*/ 1596390 w 1849755"/>
                <a:gd name="connsiteY499" fmla="*/ 438150 h 1850707"/>
                <a:gd name="connsiteX500" fmla="*/ 1600200 w 1849755"/>
                <a:gd name="connsiteY500" fmla="*/ 434340 h 1850707"/>
                <a:gd name="connsiteX501" fmla="*/ 1601153 w 1849755"/>
                <a:gd name="connsiteY501" fmla="*/ 428625 h 1850707"/>
                <a:gd name="connsiteX502" fmla="*/ 1599248 w 1849755"/>
                <a:gd name="connsiteY502" fmla="*/ 421958 h 1850707"/>
                <a:gd name="connsiteX503" fmla="*/ 1597343 w 1849755"/>
                <a:gd name="connsiteY503" fmla="*/ 416243 h 1850707"/>
                <a:gd name="connsiteX504" fmla="*/ 1016318 w 1849755"/>
                <a:gd name="connsiteY504" fmla="*/ 398145 h 1850707"/>
                <a:gd name="connsiteX505" fmla="*/ 968693 w 1849755"/>
                <a:gd name="connsiteY505" fmla="*/ 447675 h 1850707"/>
                <a:gd name="connsiteX506" fmla="*/ 968693 w 1849755"/>
                <a:gd name="connsiteY506" fmla="*/ 449580 h 1850707"/>
                <a:gd name="connsiteX507" fmla="*/ 968693 w 1849755"/>
                <a:gd name="connsiteY507" fmla="*/ 733425 h 1850707"/>
                <a:gd name="connsiteX508" fmla="*/ 968693 w 1849755"/>
                <a:gd name="connsiteY508" fmla="*/ 758190 h 1850707"/>
                <a:gd name="connsiteX509" fmla="*/ 1005840 w 1849755"/>
                <a:gd name="connsiteY509" fmla="*/ 803910 h 1850707"/>
                <a:gd name="connsiteX510" fmla="*/ 1188720 w 1849755"/>
                <a:gd name="connsiteY510" fmla="*/ 899160 h 1850707"/>
                <a:gd name="connsiteX511" fmla="*/ 1351598 w 1849755"/>
                <a:gd name="connsiteY511" fmla="*/ 1087755 h 1850707"/>
                <a:gd name="connsiteX512" fmla="*/ 1418273 w 1849755"/>
                <a:gd name="connsiteY512" fmla="*/ 1102043 h 1850707"/>
                <a:gd name="connsiteX513" fmla="*/ 1440180 w 1849755"/>
                <a:gd name="connsiteY513" fmla="*/ 1062038 h 1850707"/>
                <a:gd name="connsiteX514" fmla="*/ 1432560 w 1849755"/>
                <a:gd name="connsiteY514" fmla="*/ 1035368 h 1850707"/>
                <a:gd name="connsiteX515" fmla="*/ 1249680 w 1849755"/>
                <a:gd name="connsiteY515" fmla="*/ 825818 h 1850707"/>
                <a:gd name="connsiteX516" fmla="*/ 1066800 w 1849755"/>
                <a:gd name="connsiteY516" fmla="*/ 721995 h 1850707"/>
                <a:gd name="connsiteX517" fmla="*/ 1066800 w 1849755"/>
                <a:gd name="connsiteY517" fmla="*/ 611505 h 1850707"/>
                <a:gd name="connsiteX518" fmla="*/ 1331595 w 1849755"/>
                <a:gd name="connsiteY518" fmla="*/ 757238 h 1850707"/>
                <a:gd name="connsiteX519" fmla="*/ 1399223 w 1849755"/>
                <a:gd name="connsiteY519" fmla="*/ 751523 h 1850707"/>
                <a:gd name="connsiteX520" fmla="*/ 1393508 w 1849755"/>
                <a:gd name="connsiteY520" fmla="*/ 683895 h 1850707"/>
                <a:gd name="connsiteX521" fmla="*/ 1223010 w 1849755"/>
                <a:gd name="connsiteY521" fmla="*/ 570548 h 1850707"/>
                <a:gd name="connsiteX522" fmla="*/ 1065848 w 1849755"/>
                <a:gd name="connsiteY522" fmla="*/ 512445 h 1850707"/>
                <a:gd name="connsiteX523" fmla="*/ 1065848 w 1849755"/>
                <a:gd name="connsiteY523" fmla="*/ 447675 h 1850707"/>
                <a:gd name="connsiteX524" fmla="*/ 1016318 w 1849755"/>
                <a:gd name="connsiteY524" fmla="*/ 398145 h 1850707"/>
                <a:gd name="connsiteX525" fmla="*/ 833438 w 1849755"/>
                <a:gd name="connsiteY525" fmla="*/ 398145 h 1850707"/>
                <a:gd name="connsiteX526" fmla="*/ 783908 w 1849755"/>
                <a:gd name="connsiteY526" fmla="*/ 447675 h 1850707"/>
                <a:gd name="connsiteX527" fmla="*/ 783908 w 1849755"/>
                <a:gd name="connsiteY527" fmla="*/ 512445 h 1850707"/>
                <a:gd name="connsiteX528" fmla="*/ 626745 w 1849755"/>
                <a:gd name="connsiteY528" fmla="*/ 570548 h 1850707"/>
                <a:gd name="connsiteX529" fmla="*/ 456248 w 1849755"/>
                <a:gd name="connsiteY529" fmla="*/ 683895 h 1850707"/>
                <a:gd name="connsiteX530" fmla="*/ 451485 w 1849755"/>
                <a:gd name="connsiteY530" fmla="*/ 751523 h 1850707"/>
                <a:gd name="connsiteX531" fmla="*/ 519113 w 1849755"/>
                <a:gd name="connsiteY531" fmla="*/ 757238 h 1850707"/>
                <a:gd name="connsiteX532" fmla="*/ 783908 w 1849755"/>
                <a:gd name="connsiteY532" fmla="*/ 611505 h 1850707"/>
                <a:gd name="connsiteX533" fmla="*/ 783908 w 1849755"/>
                <a:gd name="connsiteY533" fmla="*/ 721995 h 1850707"/>
                <a:gd name="connsiteX534" fmla="*/ 601028 w 1849755"/>
                <a:gd name="connsiteY534" fmla="*/ 825818 h 1850707"/>
                <a:gd name="connsiteX535" fmla="*/ 418148 w 1849755"/>
                <a:gd name="connsiteY535" fmla="*/ 1035368 h 1850707"/>
                <a:gd name="connsiteX536" fmla="*/ 410528 w 1849755"/>
                <a:gd name="connsiteY536" fmla="*/ 1062038 h 1850707"/>
                <a:gd name="connsiteX537" fmla="*/ 432435 w 1849755"/>
                <a:gd name="connsiteY537" fmla="*/ 1102043 h 1850707"/>
                <a:gd name="connsiteX538" fmla="*/ 499110 w 1849755"/>
                <a:gd name="connsiteY538" fmla="*/ 1087755 h 1850707"/>
                <a:gd name="connsiteX539" fmla="*/ 661988 w 1849755"/>
                <a:gd name="connsiteY539" fmla="*/ 899160 h 1850707"/>
                <a:gd name="connsiteX540" fmla="*/ 844868 w 1849755"/>
                <a:gd name="connsiteY540" fmla="*/ 803910 h 1850707"/>
                <a:gd name="connsiteX541" fmla="*/ 882015 w 1849755"/>
                <a:gd name="connsiteY541" fmla="*/ 758190 h 1850707"/>
                <a:gd name="connsiteX542" fmla="*/ 882015 w 1849755"/>
                <a:gd name="connsiteY542" fmla="*/ 733425 h 1850707"/>
                <a:gd name="connsiteX543" fmla="*/ 882015 w 1849755"/>
                <a:gd name="connsiteY543" fmla="*/ 449580 h 1850707"/>
                <a:gd name="connsiteX544" fmla="*/ 882015 w 1849755"/>
                <a:gd name="connsiteY544" fmla="*/ 447675 h 1850707"/>
                <a:gd name="connsiteX545" fmla="*/ 833438 w 1849755"/>
                <a:gd name="connsiteY545" fmla="*/ 398145 h 1850707"/>
                <a:gd name="connsiteX546" fmla="*/ 278130 w 1849755"/>
                <a:gd name="connsiteY546" fmla="*/ 373380 h 1850707"/>
                <a:gd name="connsiteX547" fmla="*/ 283845 w 1849755"/>
                <a:gd name="connsiteY547" fmla="*/ 377190 h 1850707"/>
                <a:gd name="connsiteX548" fmla="*/ 280987 w 1849755"/>
                <a:gd name="connsiteY548" fmla="*/ 382905 h 1850707"/>
                <a:gd name="connsiteX549" fmla="*/ 279082 w 1849755"/>
                <a:gd name="connsiteY549" fmla="*/ 391477 h 1850707"/>
                <a:gd name="connsiteX550" fmla="*/ 282892 w 1849755"/>
                <a:gd name="connsiteY550" fmla="*/ 400050 h 1850707"/>
                <a:gd name="connsiteX551" fmla="*/ 295275 w 1849755"/>
                <a:gd name="connsiteY551" fmla="*/ 410527 h 1850707"/>
                <a:gd name="connsiteX552" fmla="*/ 366712 w 1849755"/>
                <a:gd name="connsiteY552" fmla="*/ 461962 h 1850707"/>
                <a:gd name="connsiteX553" fmla="*/ 358140 w 1849755"/>
                <a:gd name="connsiteY553" fmla="*/ 474345 h 1850707"/>
                <a:gd name="connsiteX554" fmla="*/ 237172 w 1849755"/>
                <a:gd name="connsiteY554" fmla="*/ 481012 h 1850707"/>
                <a:gd name="connsiteX555" fmla="*/ 283845 w 1849755"/>
                <a:gd name="connsiteY555" fmla="*/ 514350 h 1850707"/>
                <a:gd name="connsiteX556" fmla="*/ 298132 w 1849755"/>
                <a:gd name="connsiteY556" fmla="*/ 522922 h 1850707"/>
                <a:gd name="connsiteX557" fmla="*/ 307657 w 1849755"/>
                <a:gd name="connsiteY557" fmla="*/ 523875 h 1850707"/>
                <a:gd name="connsiteX558" fmla="*/ 314325 w 1849755"/>
                <a:gd name="connsiteY558" fmla="*/ 520065 h 1850707"/>
                <a:gd name="connsiteX559" fmla="*/ 320992 w 1849755"/>
                <a:gd name="connsiteY559" fmla="*/ 514350 h 1850707"/>
                <a:gd name="connsiteX560" fmla="*/ 326707 w 1849755"/>
                <a:gd name="connsiteY560" fmla="*/ 518160 h 1850707"/>
                <a:gd name="connsiteX561" fmla="*/ 296227 w 1849755"/>
                <a:gd name="connsiteY561" fmla="*/ 561022 h 1850707"/>
                <a:gd name="connsiteX562" fmla="*/ 290512 w 1849755"/>
                <a:gd name="connsiteY562" fmla="*/ 557212 h 1850707"/>
                <a:gd name="connsiteX563" fmla="*/ 294322 w 1849755"/>
                <a:gd name="connsiteY563" fmla="*/ 550545 h 1850707"/>
                <a:gd name="connsiteX564" fmla="*/ 296227 w 1849755"/>
                <a:gd name="connsiteY564" fmla="*/ 542925 h 1850707"/>
                <a:gd name="connsiteX565" fmla="*/ 292417 w 1849755"/>
                <a:gd name="connsiteY565" fmla="*/ 534352 h 1850707"/>
                <a:gd name="connsiteX566" fmla="*/ 279082 w 1849755"/>
                <a:gd name="connsiteY566" fmla="*/ 523875 h 1850707"/>
                <a:gd name="connsiteX567" fmla="*/ 232410 w 1849755"/>
                <a:gd name="connsiteY567" fmla="*/ 490537 h 1850707"/>
                <a:gd name="connsiteX568" fmla="*/ 224790 w 1849755"/>
                <a:gd name="connsiteY568" fmla="*/ 486727 h 1850707"/>
                <a:gd name="connsiteX569" fmla="*/ 217170 w 1849755"/>
                <a:gd name="connsiteY569" fmla="*/ 485775 h 1850707"/>
                <a:gd name="connsiteX570" fmla="*/ 209550 w 1849755"/>
                <a:gd name="connsiteY570" fmla="*/ 488632 h 1850707"/>
                <a:gd name="connsiteX571" fmla="*/ 201930 w 1849755"/>
                <a:gd name="connsiteY571" fmla="*/ 494347 h 1850707"/>
                <a:gd name="connsiteX572" fmla="*/ 196215 w 1849755"/>
                <a:gd name="connsiteY572" fmla="*/ 490537 h 1850707"/>
                <a:gd name="connsiteX573" fmla="*/ 222885 w 1849755"/>
                <a:gd name="connsiteY573" fmla="*/ 453390 h 1850707"/>
                <a:gd name="connsiteX574" fmla="*/ 328612 w 1849755"/>
                <a:gd name="connsiteY574" fmla="*/ 447675 h 1850707"/>
                <a:gd name="connsiteX575" fmla="*/ 290512 w 1849755"/>
                <a:gd name="connsiteY575" fmla="*/ 421005 h 1850707"/>
                <a:gd name="connsiteX576" fmla="*/ 276225 w 1849755"/>
                <a:gd name="connsiteY576" fmla="*/ 412432 h 1850707"/>
                <a:gd name="connsiteX577" fmla="*/ 266700 w 1849755"/>
                <a:gd name="connsiteY577" fmla="*/ 411480 h 1850707"/>
                <a:gd name="connsiteX578" fmla="*/ 260032 w 1849755"/>
                <a:gd name="connsiteY578" fmla="*/ 415290 h 1850707"/>
                <a:gd name="connsiteX579" fmla="*/ 253365 w 1849755"/>
                <a:gd name="connsiteY579" fmla="*/ 420052 h 1850707"/>
                <a:gd name="connsiteX580" fmla="*/ 247650 w 1849755"/>
                <a:gd name="connsiteY580" fmla="*/ 415290 h 1850707"/>
                <a:gd name="connsiteX581" fmla="*/ 925830 w 1849755"/>
                <a:gd name="connsiteY581" fmla="*/ 296228 h 1850707"/>
                <a:gd name="connsiteX582" fmla="*/ 1555433 w 1849755"/>
                <a:gd name="connsiteY582" fmla="*/ 925830 h 1850707"/>
                <a:gd name="connsiteX583" fmla="*/ 925830 w 1849755"/>
                <a:gd name="connsiteY583" fmla="*/ 1555433 h 1850707"/>
                <a:gd name="connsiteX584" fmla="*/ 296228 w 1849755"/>
                <a:gd name="connsiteY584" fmla="*/ 925830 h 1850707"/>
                <a:gd name="connsiteX585" fmla="*/ 925830 w 1849755"/>
                <a:gd name="connsiteY585" fmla="*/ 296228 h 1850707"/>
                <a:gd name="connsiteX586" fmla="*/ 925830 w 1849755"/>
                <a:gd name="connsiteY586" fmla="*/ 261937 h 1850707"/>
                <a:gd name="connsiteX587" fmla="*/ 667702 w 1849755"/>
                <a:gd name="connsiteY587" fmla="*/ 314325 h 1850707"/>
                <a:gd name="connsiteX588" fmla="*/ 456247 w 1849755"/>
                <a:gd name="connsiteY588" fmla="*/ 456247 h 1850707"/>
                <a:gd name="connsiteX589" fmla="*/ 314325 w 1849755"/>
                <a:gd name="connsiteY589" fmla="*/ 667702 h 1850707"/>
                <a:gd name="connsiteX590" fmla="*/ 261937 w 1849755"/>
                <a:gd name="connsiteY590" fmla="*/ 925830 h 1850707"/>
                <a:gd name="connsiteX591" fmla="*/ 314325 w 1849755"/>
                <a:gd name="connsiteY591" fmla="*/ 1183957 h 1850707"/>
                <a:gd name="connsiteX592" fmla="*/ 456247 w 1849755"/>
                <a:gd name="connsiteY592" fmla="*/ 1395412 h 1850707"/>
                <a:gd name="connsiteX593" fmla="*/ 667702 w 1849755"/>
                <a:gd name="connsiteY593" fmla="*/ 1537335 h 1850707"/>
                <a:gd name="connsiteX594" fmla="*/ 925830 w 1849755"/>
                <a:gd name="connsiteY594" fmla="*/ 1589722 h 1850707"/>
                <a:gd name="connsiteX595" fmla="*/ 1183957 w 1849755"/>
                <a:gd name="connsiteY595" fmla="*/ 1537335 h 1850707"/>
                <a:gd name="connsiteX596" fmla="*/ 1395412 w 1849755"/>
                <a:gd name="connsiteY596" fmla="*/ 1395412 h 1850707"/>
                <a:gd name="connsiteX597" fmla="*/ 1537335 w 1849755"/>
                <a:gd name="connsiteY597" fmla="*/ 1183957 h 1850707"/>
                <a:gd name="connsiteX598" fmla="*/ 1589722 w 1849755"/>
                <a:gd name="connsiteY598" fmla="*/ 925830 h 1850707"/>
                <a:gd name="connsiteX599" fmla="*/ 1537335 w 1849755"/>
                <a:gd name="connsiteY599" fmla="*/ 667702 h 1850707"/>
                <a:gd name="connsiteX600" fmla="*/ 1395412 w 1849755"/>
                <a:gd name="connsiteY600" fmla="*/ 456247 h 1850707"/>
                <a:gd name="connsiteX601" fmla="*/ 1183957 w 1849755"/>
                <a:gd name="connsiteY601" fmla="*/ 314325 h 1850707"/>
                <a:gd name="connsiteX602" fmla="*/ 925830 w 1849755"/>
                <a:gd name="connsiteY602" fmla="*/ 261937 h 1850707"/>
                <a:gd name="connsiteX603" fmla="*/ 1454467 w 1849755"/>
                <a:gd name="connsiteY603" fmla="*/ 259080 h 1850707"/>
                <a:gd name="connsiteX604" fmla="*/ 1534477 w 1849755"/>
                <a:gd name="connsiteY604" fmla="*/ 331470 h 1850707"/>
                <a:gd name="connsiteX605" fmla="*/ 1514475 w 1849755"/>
                <a:gd name="connsiteY605" fmla="*/ 356235 h 1850707"/>
                <a:gd name="connsiteX606" fmla="*/ 1509712 w 1849755"/>
                <a:gd name="connsiteY606" fmla="*/ 351472 h 1850707"/>
                <a:gd name="connsiteX607" fmla="*/ 1512570 w 1849755"/>
                <a:gd name="connsiteY607" fmla="*/ 335280 h 1850707"/>
                <a:gd name="connsiteX608" fmla="*/ 1509712 w 1849755"/>
                <a:gd name="connsiteY608" fmla="*/ 320992 h 1850707"/>
                <a:gd name="connsiteX609" fmla="*/ 1504950 w 1849755"/>
                <a:gd name="connsiteY609" fmla="*/ 315277 h 1850707"/>
                <a:gd name="connsiteX610" fmla="*/ 1499235 w 1849755"/>
                <a:gd name="connsiteY610" fmla="*/ 309562 h 1850707"/>
                <a:gd name="connsiteX611" fmla="*/ 1485900 w 1849755"/>
                <a:gd name="connsiteY611" fmla="*/ 298132 h 1850707"/>
                <a:gd name="connsiteX612" fmla="*/ 1454467 w 1849755"/>
                <a:gd name="connsiteY612" fmla="*/ 332422 h 1850707"/>
                <a:gd name="connsiteX613" fmla="*/ 1463992 w 1849755"/>
                <a:gd name="connsiteY613" fmla="*/ 340995 h 1850707"/>
                <a:gd name="connsiteX614" fmla="*/ 1470660 w 1849755"/>
                <a:gd name="connsiteY614" fmla="*/ 345757 h 1850707"/>
                <a:gd name="connsiteX615" fmla="*/ 1479232 w 1849755"/>
                <a:gd name="connsiteY615" fmla="*/ 347662 h 1850707"/>
                <a:gd name="connsiteX616" fmla="*/ 1486852 w 1849755"/>
                <a:gd name="connsiteY616" fmla="*/ 344805 h 1850707"/>
                <a:gd name="connsiteX617" fmla="*/ 1494472 w 1849755"/>
                <a:gd name="connsiteY617" fmla="*/ 340042 h 1850707"/>
                <a:gd name="connsiteX618" fmla="*/ 1499235 w 1849755"/>
                <a:gd name="connsiteY618" fmla="*/ 344805 h 1850707"/>
                <a:gd name="connsiteX619" fmla="*/ 1464945 w 1849755"/>
                <a:gd name="connsiteY619" fmla="*/ 381952 h 1850707"/>
                <a:gd name="connsiteX620" fmla="*/ 1460182 w 1849755"/>
                <a:gd name="connsiteY620" fmla="*/ 377190 h 1850707"/>
                <a:gd name="connsiteX621" fmla="*/ 1463992 w 1849755"/>
                <a:gd name="connsiteY621" fmla="*/ 368617 h 1850707"/>
                <a:gd name="connsiteX622" fmla="*/ 1465897 w 1849755"/>
                <a:gd name="connsiteY622" fmla="*/ 360045 h 1850707"/>
                <a:gd name="connsiteX623" fmla="*/ 1463992 w 1849755"/>
                <a:gd name="connsiteY623" fmla="*/ 352425 h 1850707"/>
                <a:gd name="connsiteX624" fmla="*/ 1458277 w 1849755"/>
                <a:gd name="connsiteY624" fmla="*/ 345757 h 1850707"/>
                <a:gd name="connsiteX625" fmla="*/ 1448752 w 1849755"/>
                <a:gd name="connsiteY625" fmla="*/ 337185 h 1850707"/>
                <a:gd name="connsiteX626" fmla="*/ 1424940 w 1849755"/>
                <a:gd name="connsiteY626" fmla="*/ 362902 h 1850707"/>
                <a:gd name="connsiteX627" fmla="*/ 1419225 w 1849755"/>
                <a:gd name="connsiteY627" fmla="*/ 369570 h 1850707"/>
                <a:gd name="connsiteX628" fmla="*/ 1418272 w 1849755"/>
                <a:gd name="connsiteY628" fmla="*/ 375285 h 1850707"/>
                <a:gd name="connsiteX629" fmla="*/ 1421130 w 1849755"/>
                <a:gd name="connsiteY629" fmla="*/ 381000 h 1850707"/>
                <a:gd name="connsiteX630" fmla="*/ 1428750 w 1849755"/>
                <a:gd name="connsiteY630" fmla="*/ 388620 h 1850707"/>
                <a:gd name="connsiteX631" fmla="*/ 1434465 w 1849755"/>
                <a:gd name="connsiteY631" fmla="*/ 393382 h 1850707"/>
                <a:gd name="connsiteX632" fmla="*/ 1440180 w 1849755"/>
                <a:gd name="connsiteY632" fmla="*/ 398145 h 1850707"/>
                <a:gd name="connsiteX633" fmla="*/ 1445895 w 1849755"/>
                <a:gd name="connsiteY633" fmla="*/ 401955 h 1850707"/>
                <a:gd name="connsiteX634" fmla="*/ 1450657 w 1849755"/>
                <a:gd name="connsiteY634" fmla="*/ 402907 h 1850707"/>
                <a:gd name="connsiteX635" fmla="*/ 1465897 w 1849755"/>
                <a:gd name="connsiteY635" fmla="*/ 400050 h 1850707"/>
                <a:gd name="connsiteX636" fmla="*/ 1479232 w 1849755"/>
                <a:gd name="connsiteY636" fmla="*/ 395287 h 1850707"/>
                <a:gd name="connsiteX637" fmla="*/ 1483995 w 1849755"/>
                <a:gd name="connsiteY637" fmla="*/ 399097 h 1850707"/>
                <a:gd name="connsiteX638" fmla="*/ 1456372 w 1849755"/>
                <a:gd name="connsiteY638" fmla="*/ 425767 h 1850707"/>
                <a:gd name="connsiteX639" fmla="*/ 1371600 w 1849755"/>
                <a:gd name="connsiteY639" fmla="*/ 348615 h 1850707"/>
                <a:gd name="connsiteX640" fmla="*/ 1376362 w 1849755"/>
                <a:gd name="connsiteY640" fmla="*/ 343852 h 1850707"/>
                <a:gd name="connsiteX641" fmla="*/ 1382077 w 1849755"/>
                <a:gd name="connsiteY641" fmla="*/ 347662 h 1850707"/>
                <a:gd name="connsiteX642" fmla="*/ 1386840 w 1849755"/>
                <a:gd name="connsiteY642" fmla="*/ 350520 h 1850707"/>
                <a:gd name="connsiteX643" fmla="*/ 1392555 w 1849755"/>
                <a:gd name="connsiteY643" fmla="*/ 351472 h 1850707"/>
                <a:gd name="connsiteX644" fmla="*/ 1397317 w 1849755"/>
                <a:gd name="connsiteY644" fmla="*/ 348615 h 1850707"/>
                <a:gd name="connsiteX645" fmla="*/ 1455420 w 1849755"/>
                <a:gd name="connsiteY645" fmla="*/ 284797 h 1850707"/>
                <a:gd name="connsiteX646" fmla="*/ 1458277 w 1849755"/>
                <a:gd name="connsiteY646" fmla="*/ 280035 h 1850707"/>
                <a:gd name="connsiteX647" fmla="*/ 1457325 w 1849755"/>
                <a:gd name="connsiteY647" fmla="*/ 274320 h 1850707"/>
                <a:gd name="connsiteX648" fmla="*/ 1453515 w 1849755"/>
                <a:gd name="connsiteY648" fmla="*/ 268605 h 1850707"/>
                <a:gd name="connsiteX649" fmla="*/ 1449705 w 1849755"/>
                <a:gd name="connsiteY649" fmla="*/ 263842 h 1850707"/>
                <a:gd name="connsiteX650" fmla="*/ 925830 w 1849755"/>
                <a:gd name="connsiteY650" fmla="*/ 241935 h 1850707"/>
                <a:gd name="connsiteX651" fmla="*/ 1192530 w 1849755"/>
                <a:gd name="connsiteY651" fmla="*/ 295275 h 1850707"/>
                <a:gd name="connsiteX652" fmla="*/ 1409700 w 1849755"/>
                <a:gd name="connsiteY652" fmla="*/ 441960 h 1850707"/>
                <a:gd name="connsiteX653" fmla="*/ 1556385 w 1849755"/>
                <a:gd name="connsiteY653" fmla="*/ 659130 h 1850707"/>
                <a:gd name="connsiteX654" fmla="*/ 1610677 w 1849755"/>
                <a:gd name="connsiteY654" fmla="*/ 925830 h 1850707"/>
                <a:gd name="connsiteX655" fmla="*/ 1556385 w 1849755"/>
                <a:gd name="connsiteY655" fmla="*/ 1192530 h 1850707"/>
                <a:gd name="connsiteX656" fmla="*/ 1409700 w 1849755"/>
                <a:gd name="connsiteY656" fmla="*/ 1409700 h 1850707"/>
                <a:gd name="connsiteX657" fmla="*/ 1192530 w 1849755"/>
                <a:gd name="connsiteY657" fmla="*/ 1556385 h 1850707"/>
                <a:gd name="connsiteX658" fmla="*/ 925830 w 1849755"/>
                <a:gd name="connsiteY658" fmla="*/ 1610677 h 1850707"/>
                <a:gd name="connsiteX659" fmla="*/ 659130 w 1849755"/>
                <a:gd name="connsiteY659" fmla="*/ 1556385 h 1850707"/>
                <a:gd name="connsiteX660" fmla="*/ 441960 w 1849755"/>
                <a:gd name="connsiteY660" fmla="*/ 1409700 h 1850707"/>
                <a:gd name="connsiteX661" fmla="*/ 295275 w 1849755"/>
                <a:gd name="connsiteY661" fmla="*/ 1192530 h 1850707"/>
                <a:gd name="connsiteX662" fmla="*/ 241935 w 1849755"/>
                <a:gd name="connsiteY662" fmla="*/ 925830 h 1850707"/>
                <a:gd name="connsiteX663" fmla="*/ 295275 w 1849755"/>
                <a:gd name="connsiteY663" fmla="*/ 659130 h 1850707"/>
                <a:gd name="connsiteX664" fmla="*/ 441960 w 1849755"/>
                <a:gd name="connsiteY664" fmla="*/ 441960 h 1850707"/>
                <a:gd name="connsiteX665" fmla="*/ 659130 w 1849755"/>
                <a:gd name="connsiteY665" fmla="*/ 295275 h 1850707"/>
                <a:gd name="connsiteX666" fmla="*/ 925830 w 1849755"/>
                <a:gd name="connsiteY666" fmla="*/ 241935 h 1850707"/>
                <a:gd name="connsiteX667" fmla="*/ 435292 w 1849755"/>
                <a:gd name="connsiteY667" fmla="*/ 233363 h 1850707"/>
                <a:gd name="connsiteX668" fmla="*/ 463867 w 1849755"/>
                <a:gd name="connsiteY668" fmla="*/ 267653 h 1850707"/>
                <a:gd name="connsiteX669" fmla="*/ 458152 w 1849755"/>
                <a:gd name="connsiteY669" fmla="*/ 272415 h 1850707"/>
                <a:gd name="connsiteX670" fmla="*/ 427672 w 1849755"/>
                <a:gd name="connsiteY670" fmla="*/ 259080 h 1850707"/>
                <a:gd name="connsiteX671" fmla="*/ 403860 w 1849755"/>
                <a:gd name="connsiteY671" fmla="*/ 265748 h 1850707"/>
                <a:gd name="connsiteX672" fmla="*/ 393382 w 1849755"/>
                <a:gd name="connsiteY672" fmla="*/ 293370 h 1850707"/>
                <a:gd name="connsiteX673" fmla="*/ 411480 w 1849755"/>
                <a:gd name="connsiteY673" fmla="*/ 329565 h 1850707"/>
                <a:gd name="connsiteX674" fmla="*/ 444817 w 1849755"/>
                <a:gd name="connsiteY674" fmla="*/ 357188 h 1850707"/>
                <a:gd name="connsiteX675" fmla="*/ 473392 w 1849755"/>
                <a:gd name="connsiteY675" fmla="*/ 353378 h 1850707"/>
                <a:gd name="connsiteX676" fmla="*/ 481965 w 1849755"/>
                <a:gd name="connsiteY676" fmla="*/ 342900 h 1850707"/>
                <a:gd name="connsiteX677" fmla="*/ 485775 w 1849755"/>
                <a:gd name="connsiteY677" fmla="*/ 333375 h 1850707"/>
                <a:gd name="connsiteX678" fmla="*/ 470535 w 1849755"/>
                <a:gd name="connsiteY678" fmla="*/ 314325 h 1850707"/>
                <a:gd name="connsiteX679" fmla="*/ 466725 w 1849755"/>
                <a:gd name="connsiteY679" fmla="*/ 311468 h 1850707"/>
                <a:gd name="connsiteX680" fmla="*/ 461010 w 1849755"/>
                <a:gd name="connsiteY680" fmla="*/ 311468 h 1850707"/>
                <a:gd name="connsiteX681" fmla="*/ 454342 w 1849755"/>
                <a:gd name="connsiteY681" fmla="*/ 314325 h 1850707"/>
                <a:gd name="connsiteX682" fmla="*/ 448627 w 1849755"/>
                <a:gd name="connsiteY682" fmla="*/ 317183 h 1850707"/>
                <a:gd name="connsiteX683" fmla="*/ 444817 w 1849755"/>
                <a:gd name="connsiteY683" fmla="*/ 312420 h 1850707"/>
                <a:gd name="connsiteX684" fmla="*/ 494347 w 1849755"/>
                <a:gd name="connsiteY684" fmla="*/ 272415 h 1850707"/>
                <a:gd name="connsiteX685" fmla="*/ 495300 w 1849755"/>
                <a:gd name="connsiteY685" fmla="*/ 276225 h 1850707"/>
                <a:gd name="connsiteX686" fmla="*/ 492442 w 1849755"/>
                <a:gd name="connsiteY686" fmla="*/ 280035 h 1850707"/>
                <a:gd name="connsiteX687" fmla="*/ 489585 w 1849755"/>
                <a:gd name="connsiteY687" fmla="*/ 283845 h 1850707"/>
                <a:gd name="connsiteX688" fmla="*/ 488632 w 1849755"/>
                <a:gd name="connsiteY688" fmla="*/ 289560 h 1850707"/>
                <a:gd name="connsiteX689" fmla="*/ 491490 w 1849755"/>
                <a:gd name="connsiteY689" fmla="*/ 294323 h 1850707"/>
                <a:gd name="connsiteX690" fmla="*/ 500062 w 1849755"/>
                <a:gd name="connsiteY690" fmla="*/ 305753 h 1850707"/>
                <a:gd name="connsiteX691" fmla="*/ 504825 w 1849755"/>
                <a:gd name="connsiteY691" fmla="*/ 311468 h 1850707"/>
                <a:gd name="connsiteX692" fmla="*/ 508635 w 1849755"/>
                <a:gd name="connsiteY692" fmla="*/ 316230 h 1850707"/>
                <a:gd name="connsiteX693" fmla="*/ 495300 w 1849755"/>
                <a:gd name="connsiteY693" fmla="*/ 340043 h 1850707"/>
                <a:gd name="connsiteX694" fmla="*/ 474345 w 1849755"/>
                <a:gd name="connsiteY694" fmla="*/ 362903 h 1850707"/>
                <a:gd name="connsiteX695" fmla="*/ 452437 w 1849755"/>
                <a:gd name="connsiteY695" fmla="*/ 375285 h 1850707"/>
                <a:gd name="connsiteX696" fmla="*/ 428625 w 1849755"/>
                <a:gd name="connsiteY696" fmla="*/ 378143 h 1850707"/>
                <a:gd name="connsiteX697" fmla="*/ 405765 w 1849755"/>
                <a:gd name="connsiteY697" fmla="*/ 371475 h 1850707"/>
                <a:gd name="connsiteX698" fmla="*/ 384810 w 1849755"/>
                <a:gd name="connsiteY698" fmla="*/ 353378 h 1850707"/>
                <a:gd name="connsiteX699" fmla="*/ 372427 w 1849755"/>
                <a:gd name="connsiteY699" fmla="*/ 329565 h 1850707"/>
                <a:gd name="connsiteX700" fmla="*/ 369570 w 1849755"/>
                <a:gd name="connsiteY700" fmla="*/ 304800 h 1850707"/>
                <a:gd name="connsiteX701" fmla="*/ 378142 w 1849755"/>
                <a:gd name="connsiteY701" fmla="*/ 280988 h 1850707"/>
                <a:gd name="connsiteX702" fmla="*/ 397192 w 1849755"/>
                <a:gd name="connsiteY702" fmla="*/ 260033 h 1850707"/>
                <a:gd name="connsiteX703" fmla="*/ 413385 w 1849755"/>
                <a:gd name="connsiteY703" fmla="*/ 249555 h 1850707"/>
                <a:gd name="connsiteX704" fmla="*/ 428625 w 1849755"/>
                <a:gd name="connsiteY704" fmla="*/ 244793 h 1850707"/>
                <a:gd name="connsiteX705" fmla="*/ 429577 w 1849755"/>
                <a:gd name="connsiteY705" fmla="*/ 238125 h 1850707"/>
                <a:gd name="connsiteX706" fmla="*/ 1258252 w 1849755"/>
                <a:gd name="connsiteY706" fmla="*/ 140970 h 1850707"/>
                <a:gd name="connsiteX707" fmla="*/ 1316355 w 1849755"/>
                <a:gd name="connsiteY707" fmla="*/ 172402 h 1850707"/>
                <a:gd name="connsiteX708" fmla="*/ 1313497 w 1849755"/>
                <a:gd name="connsiteY708" fmla="*/ 178117 h 1850707"/>
                <a:gd name="connsiteX709" fmla="*/ 1301115 w 1849755"/>
                <a:gd name="connsiteY709" fmla="*/ 174307 h 1850707"/>
                <a:gd name="connsiteX710" fmla="*/ 1296352 w 1849755"/>
                <a:gd name="connsiteY710" fmla="*/ 175260 h 1850707"/>
                <a:gd name="connsiteX711" fmla="*/ 1295400 w 1849755"/>
                <a:gd name="connsiteY711" fmla="*/ 177165 h 1850707"/>
                <a:gd name="connsiteX712" fmla="*/ 1294447 w 1849755"/>
                <a:gd name="connsiteY712" fmla="*/ 180022 h 1850707"/>
                <a:gd name="connsiteX713" fmla="*/ 1291590 w 1849755"/>
                <a:gd name="connsiteY713" fmla="*/ 206692 h 1850707"/>
                <a:gd name="connsiteX714" fmla="*/ 1285875 w 1849755"/>
                <a:gd name="connsiteY714" fmla="*/ 263842 h 1850707"/>
                <a:gd name="connsiteX715" fmla="*/ 1316355 w 1849755"/>
                <a:gd name="connsiteY715" fmla="*/ 238125 h 1850707"/>
                <a:gd name="connsiteX716" fmla="*/ 1337310 w 1849755"/>
                <a:gd name="connsiteY716" fmla="*/ 220027 h 1850707"/>
                <a:gd name="connsiteX717" fmla="*/ 1344930 w 1849755"/>
                <a:gd name="connsiteY717" fmla="*/ 212407 h 1850707"/>
                <a:gd name="connsiteX718" fmla="*/ 1349692 w 1849755"/>
                <a:gd name="connsiteY718" fmla="*/ 206692 h 1850707"/>
                <a:gd name="connsiteX719" fmla="*/ 1347787 w 1849755"/>
                <a:gd name="connsiteY719" fmla="*/ 200977 h 1850707"/>
                <a:gd name="connsiteX720" fmla="*/ 1336357 w 1849755"/>
                <a:gd name="connsiteY720" fmla="*/ 191452 h 1850707"/>
                <a:gd name="connsiteX721" fmla="*/ 1339215 w 1849755"/>
                <a:gd name="connsiteY721" fmla="*/ 185737 h 1850707"/>
                <a:gd name="connsiteX722" fmla="*/ 1383030 w 1849755"/>
                <a:gd name="connsiteY722" fmla="*/ 208597 h 1850707"/>
                <a:gd name="connsiteX723" fmla="*/ 1381125 w 1849755"/>
                <a:gd name="connsiteY723" fmla="*/ 214312 h 1850707"/>
                <a:gd name="connsiteX724" fmla="*/ 1375410 w 1849755"/>
                <a:gd name="connsiteY724" fmla="*/ 212407 h 1850707"/>
                <a:gd name="connsiteX725" fmla="*/ 1369695 w 1849755"/>
                <a:gd name="connsiteY725" fmla="*/ 212407 h 1850707"/>
                <a:gd name="connsiteX726" fmla="*/ 1362075 w 1849755"/>
                <a:gd name="connsiteY726" fmla="*/ 213360 h 1850707"/>
                <a:gd name="connsiteX727" fmla="*/ 1355407 w 1849755"/>
                <a:gd name="connsiteY727" fmla="*/ 217170 h 1850707"/>
                <a:gd name="connsiteX728" fmla="*/ 1341120 w 1849755"/>
                <a:gd name="connsiteY728" fmla="*/ 228600 h 1850707"/>
                <a:gd name="connsiteX729" fmla="*/ 1319212 w 1849755"/>
                <a:gd name="connsiteY729" fmla="*/ 246697 h 1850707"/>
                <a:gd name="connsiteX730" fmla="*/ 1295400 w 1849755"/>
                <a:gd name="connsiteY730" fmla="*/ 266700 h 1850707"/>
                <a:gd name="connsiteX731" fmla="*/ 1270635 w 1849755"/>
                <a:gd name="connsiteY731" fmla="*/ 287655 h 1850707"/>
                <a:gd name="connsiteX732" fmla="*/ 1255395 w 1849755"/>
                <a:gd name="connsiteY732" fmla="*/ 280035 h 1850707"/>
                <a:gd name="connsiteX733" fmla="*/ 1262062 w 1849755"/>
                <a:gd name="connsiteY733" fmla="*/ 215265 h 1850707"/>
                <a:gd name="connsiteX734" fmla="*/ 1266825 w 1849755"/>
                <a:gd name="connsiteY734" fmla="*/ 169545 h 1850707"/>
                <a:gd name="connsiteX735" fmla="*/ 1266825 w 1849755"/>
                <a:gd name="connsiteY735" fmla="*/ 161925 h 1850707"/>
                <a:gd name="connsiteX736" fmla="*/ 1263967 w 1849755"/>
                <a:gd name="connsiteY736" fmla="*/ 155257 h 1850707"/>
                <a:gd name="connsiteX737" fmla="*/ 1260157 w 1849755"/>
                <a:gd name="connsiteY737" fmla="*/ 150495 h 1850707"/>
                <a:gd name="connsiteX738" fmla="*/ 1255395 w 1849755"/>
                <a:gd name="connsiteY738" fmla="*/ 146685 h 1850707"/>
                <a:gd name="connsiteX739" fmla="*/ 1105853 w 1849755"/>
                <a:gd name="connsiteY739" fmla="*/ 95250 h 1850707"/>
                <a:gd name="connsiteX740" fmla="*/ 1171575 w 1849755"/>
                <a:gd name="connsiteY740" fmla="*/ 112395 h 1850707"/>
                <a:gd name="connsiteX741" fmla="*/ 1169670 w 1849755"/>
                <a:gd name="connsiteY741" fmla="*/ 119062 h 1850707"/>
                <a:gd name="connsiteX742" fmla="*/ 1163003 w 1849755"/>
                <a:gd name="connsiteY742" fmla="*/ 118110 h 1850707"/>
                <a:gd name="connsiteX743" fmla="*/ 1156335 w 1849755"/>
                <a:gd name="connsiteY743" fmla="*/ 118110 h 1850707"/>
                <a:gd name="connsiteX744" fmla="*/ 1151573 w 1849755"/>
                <a:gd name="connsiteY744" fmla="*/ 120015 h 1850707"/>
                <a:gd name="connsiteX745" fmla="*/ 1148715 w 1849755"/>
                <a:gd name="connsiteY745" fmla="*/ 124777 h 1850707"/>
                <a:gd name="connsiteX746" fmla="*/ 1126808 w 1849755"/>
                <a:gd name="connsiteY746" fmla="*/ 208597 h 1850707"/>
                <a:gd name="connsiteX747" fmla="*/ 1126808 w 1849755"/>
                <a:gd name="connsiteY747" fmla="*/ 214312 h 1850707"/>
                <a:gd name="connsiteX748" fmla="*/ 1130618 w 1849755"/>
                <a:gd name="connsiteY748" fmla="*/ 219075 h 1850707"/>
                <a:gd name="connsiteX749" fmla="*/ 1136333 w 1849755"/>
                <a:gd name="connsiteY749" fmla="*/ 221932 h 1850707"/>
                <a:gd name="connsiteX750" fmla="*/ 1143000 w 1849755"/>
                <a:gd name="connsiteY750" fmla="*/ 224790 h 1850707"/>
                <a:gd name="connsiteX751" fmla="*/ 1141095 w 1849755"/>
                <a:gd name="connsiteY751" fmla="*/ 230505 h 1850707"/>
                <a:gd name="connsiteX752" fmla="*/ 1075373 w 1849755"/>
                <a:gd name="connsiteY752" fmla="*/ 213360 h 1850707"/>
                <a:gd name="connsiteX753" fmla="*/ 1077278 w 1849755"/>
                <a:gd name="connsiteY753" fmla="*/ 206692 h 1850707"/>
                <a:gd name="connsiteX754" fmla="*/ 1083945 w 1849755"/>
                <a:gd name="connsiteY754" fmla="*/ 207645 h 1850707"/>
                <a:gd name="connsiteX755" fmla="*/ 1090613 w 1849755"/>
                <a:gd name="connsiteY755" fmla="*/ 208597 h 1850707"/>
                <a:gd name="connsiteX756" fmla="*/ 1095375 w 1849755"/>
                <a:gd name="connsiteY756" fmla="*/ 206692 h 1850707"/>
                <a:gd name="connsiteX757" fmla="*/ 1098233 w 1849755"/>
                <a:gd name="connsiteY757" fmla="*/ 201930 h 1850707"/>
                <a:gd name="connsiteX758" fmla="*/ 1120140 w 1849755"/>
                <a:gd name="connsiteY758" fmla="*/ 118110 h 1850707"/>
                <a:gd name="connsiteX759" fmla="*/ 1120140 w 1849755"/>
                <a:gd name="connsiteY759" fmla="*/ 112395 h 1850707"/>
                <a:gd name="connsiteX760" fmla="*/ 1116330 w 1849755"/>
                <a:gd name="connsiteY760" fmla="*/ 107632 h 1850707"/>
                <a:gd name="connsiteX761" fmla="*/ 1110615 w 1849755"/>
                <a:gd name="connsiteY761" fmla="*/ 104775 h 1850707"/>
                <a:gd name="connsiteX762" fmla="*/ 1103948 w 1849755"/>
                <a:gd name="connsiteY762" fmla="*/ 101917 h 1850707"/>
                <a:gd name="connsiteX763" fmla="*/ 777240 w 1849755"/>
                <a:gd name="connsiteY763" fmla="*/ 88583 h 1850707"/>
                <a:gd name="connsiteX764" fmla="*/ 779145 w 1849755"/>
                <a:gd name="connsiteY764" fmla="*/ 93345 h 1850707"/>
                <a:gd name="connsiteX765" fmla="*/ 772477 w 1849755"/>
                <a:gd name="connsiteY765" fmla="*/ 96203 h 1850707"/>
                <a:gd name="connsiteX766" fmla="*/ 765810 w 1849755"/>
                <a:gd name="connsiteY766" fmla="*/ 100965 h 1850707"/>
                <a:gd name="connsiteX767" fmla="*/ 762952 w 1849755"/>
                <a:gd name="connsiteY767" fmla="*/ 109538 h 1850707"/>
                <a:gd name="connsiteX768" fmla="*/ 765810 w 1849755"/>
                <a:gd name="connsiteY768" fmla="*/ 125730 h 1850707"/>
                <a:gd name="connsiteX769" fmla="*/ 777240 w 1849755"/>
                <a:gd name="connsiteY769" fmla="*/ 169545 h 1850707"/>
                <a:gd name="connsiteX770" fmla="*/ 772477 w 1849755"/>
                <a:gd name="connsiteY770" fmla="*/ 203835 h 1850707"/>
                <a:gd name="connsiteX771" fmla="*/ 741045 w 1849755"/>
                <a:gd name="connsiteY771" fmla="*/ 224790 h 1850707"/>
                <a:gd name="connsiteX772" fmla="*/ 699135 w 1849755"/>
                <a:gd name="connsiteY772" fmla="*/ 223838 h 1850707"/>
                <a:gd name="connsiteX773" fmla="*/ 677227 w 1849755"/>
                <a:gd name="connsiteY773" fmla="*/ 196215 h 1850707"/>
                <a:gd name="connsiteX774" fmla="*/ 661035 w 1849755"/>
                <a:gd name="connsiteY774" fmla="*/ 136208 h 1850707"/>
                <a:gd name="connsiteX775" fmla="*/ 658177 w 1849755"/>
                <a:gd name="connsiteY775" fmla="*/ 131445 h 1850707"/>
                <a:gd name="connsiteX776" fmla="*/ 653415 w 1849755"/>
                <a:gd name="connsiteY776" fmla="*/ 128588 h 1850707"/>
                <a:gd name="connsiteX777" fmla="*/ 647700 w 1849755"/>
                <a:gd name="connsiteY777" fmla="*/ 128588 h 1850707"/>
                <a:gd name="connsiteX778" fmla="*/ 641985 w 1849755"/>
                <a:gd name="connsiteY778" fmla="*/ 129540 h 1850707"/>
                <a:gd name="connsiteX779" fmla="*/ 640080 w 1849755"/>
                <a:gd name="connsiteY779" fmla="*/ 123825 h 1850707"/>
                <a:gd name="connsiteX780" fmla="*/ 701992 w 1849755"/>
                <a:gd name="connsiteY780" fmla="*/ 107633 h 1850707"/>
                <a:gd name="connsiteX781" fmla="*/ 703897 w 1849755"/>
                <a:gd name="connsiteY781" fmla="*/ 114300 h 1850707"/>
                <a:gd name="connsiteX782" fmla="*/ 699135 w 1849755"/>
                <a:gd name="connsiteY782" fmla="*/ 116205 h 1850707"/>
                <a:gd name="connsiteX783" fmla="*/ 694372 w 1849755"/>
                <a:gd name="connsiteY783" fmla="*/ 119063 h 1850707"/>
                <a:gd name="connsiteX784" fmla="*/ 690562 w 1849755"/>
                <a:gd name="connsiteY784" fmla="*/ 123825 h 1850707"/>
                <a:gd name="connsiteX785" fmla="*/ 690562 w 1849755"/>
                <a:gd name="connsiteY785" fmla="*/ 129540 h 1850707"/>
                <a:gd name="connsiteX786" fmla="*/ 706755 w 1849755"/>
                <a:gd name="connsiteY786" fmla="*/ 188595 h 1850707"/>
                <a:gd name="connsiteX787" fmla="*/ 721042 w 1849755"/>
                <a:gd name="connsiteY787" fmla="*/ 212408 h 1850707"/>
                <a:gd name="connsiteX788" fmla="*/ 745807 w 1849755"/>
                <a:gd name="connsiteY788" fmla="*/ 214313 h 1850707"/>
                <a:gd name="connsiteX789" fmla="*/ 765810 w 1849755"/>
                <a:gd name="connsiteY789" fmla="*/ 199073 h 1850707"/>
                <a:gd name="connsiteX790" fmla="*/ 766762 w 1849755"/>
                <a:gd name="connsiteY790" fmla="*/ 171450 h 1850707"/>
                <a:gd name="connsiteX791" fmla="*/ 756285 w 1849755"/>
                <a:gd name="connsiteY791" fmla="*/ 131445 h 1850707"/>
                <a:gd name="connsiteX792" fmla="*/ 750570 w 1849755"/>
                <a:gd name="connsiteY792" fmla="*/ 116205 h 1850707"/>
                <a:gd name="connsiteX793" fmla="*/ 743902 w 1849755"/>
                <a:gd name="connsiteY793" fmla="*/ 109538 h 1850707"/>
                <a:gd name="connsiteX794" fmla="*/ 735330 w 1849755"/>
                <a:gd name="connsiteY794" fmla="*/ 108585 h 1850707"/>
                <a:gd name="connsiteX795" fmla="*/ 727710 w 1849755"/>
                <a:gd name="connsiteY795" fmla="*/ 108585 h 1850707"/>
                <a:gd name="connsiteX796" fmla="*/ 725805 w 1849755"/>
                <a:gd name="connsiteY796" fmla="*/ 101918 h 1850707"/>
                <a:gd name="connsiteX797" fmla="*/ 867728 w 1849755"/>
                <a:gd name="connsiteY797" fmla="*/ 76200 h 1850707"/>
                <a:gd name="connsiteX798" fmla="*/ 913448 w 1849755"/>
                <a:gd name="connsiteY798" fmla="*/ 77152 h 1850707"/>
                <a:gd name="connsiteX799" fmla="*/ 979170 w 1849755"/>
                <a:gd name="connsiteY799" fmla="*/ 160972 h 1850707"/>
                <a:gd name="connsiteX800" fmla="*/ 980123 w 1849755"/>
                <a:gd name="connsiteY800" fmla="*/ 114300 h 1850707"/>
                <a:gd name="connsiteX801" fmla="*/ 979170 w 1849755"/>
                <a:gd name="connsiteY801" fmla="*/ 98107 h 1850707"/>
                <a:gd name="connsiteX802" fmla="*/ 974408 w 1849755"/>
                <a:gd name="connsiteY802" fmla="*/ 90487 h 1850707"/>
                <a:gd name="connsiteX803" fmla="*/ 966788 w 1849755"/>
                <a:gd name="connsiteY803" fmla="*/ 86677 h 1850707"/>
                <a:gd name="connsiteX804" fmla="*/ 959168 w 1849755"/>
                <a:gd name="connsiteY804" fmla="*/ 84772 h 1850707"/>
                <a:gd name="connsiteX805" fmla="*/ 959168 w 1849755"/>
                <a:gd name="connsiteY805" fmla="*/ 78105 h 1850707"/>
                <a:gd name="connsiteX806" fmla="*/ 1011555 w 1849755"/>
                <a:gd name="connsiteY806" fmla="*/ 79057 h 1850707"/>
                <a:gd name="connsiteX807" fmla="*/ 1009650 w 1849755"/>
                <a:gd name="connsiteY807" fmla="*/ 84772 h 1850707"/>
                <a:gd name="connsiteX808" fmla="*/ 1002983 w 1849755"/>
                <a:gd name="connsiteY808" fmla="*/ 85725 h 1850707"/>
                <a:gd name="connsiteX809" fmla="*/ 995363 w 1849755"/>
                <a:gd name="connsiteY809" fmla="*/ 88582 h 1850707"/>
                <a:gd name="connsiteX810" fmla="*/ 990600 w 1849755"/>
                <a:gd name="connsiteY810" fmla="*/ 96202 h 1850707"/>
                <a:gd name="connsiteX811" fmla="*/ 988695 w 1849755"/>
                <a:gd name="connsiteY811" fmla="*/ 112395 h 1850707"/>
                <a:gd name="connsiteX812" fmla="*/ 987743 w 1849755"/>
                <a:gd name="connsiteY812" fmla="*/ 200025 h 1850707"/>
                <a:gd name="connsiteX813" fmla="*/ 972503 w 1849755"/>
                <a:gd name="connsiteY813" fmla="*/ 200025 h 1850707"/>
                <a:gd name="connsiteX814" fmla="*/ 898208 w 1849755"/>
                <a:gd name="connsiteY814" fmla="*/ 104775 h 1850707"/>
                <a:gd name="connsiteX815" fmla="*/ 897255 w 1849755"/>
                <a:gd name="connsiteY815" fmla="*/ 161925 h 1850707"/>
                <a:gd name="connsiteX816" fmla="*/ 898208 w 1849755"/>
                <a:gd name="connsiteY816" fmla="*/ 178117 h 1850707"/>
                <a:gd name="connsiteX817" fmla="*/ 902970 w 1849755"/>
                <a:gd name="connsiteY817" fmla="*/ 186690 h 1850707"/>
                <a:gd name="connsiteX818" fmla="*/ 910590 w 1849755"/>
                <a:gd name="connsiteY818" fmla="*/ 190500 h 1850707"/>
                <a:gd name="connsiteX819" fmla="*/ 918210 w 1849755"/>
                <a:gd name="connsiteY819" fmla="*/ 192405 h 1850707"/>
                <a:gd name="connsiteX820" fmla="*/ 918210 w 1849755"/>
                <a:gd name="connsiteY820" fmla="*/ 199072 h 1850707"/>
                <a:gd name="connsiteX821" fmla="*/ 865823 w 1849755"/>
                <a:gd name="connsiteY821" fmla="*/ 198120 h 1850707"/>
                <a:gd name="connsiteX822" fmla="*/ 865823 w 1849755"/>
                <a:gd name="connsiteY822" fmla="*/ 191452 h 1850707"/>
                <a:gd name="connsiteX823" fmla="*/ 873443 w 1849755"/>
                <a:gd name="connsiteY823" fmla="*/ 190500 h 1850707"/>
                <a:gd name="connsiteX824" fmla="*/ 881063 w 1849755"/>
                <a:gd name="connsiteY824" fmla="*/ 187642 h 1850707"/>
                <a:gd name="connsiteX825" fmla="*/ 885825 w 1849755"/>
                <a:gd name="connsiteY825" fmla="*/ 180022 h 1850707"/>
                <a:gd name="connsiteX826" fmla="*/ 886778 w 1849755"/>
                <a:gd name="connsiteY826" fmla="*/ 162877 h 1850707"/>
                <a:gd name="connsiteX827" fmla="*/ 887730 w 1849755"/>
                <a:gd name="connsiteY827" fmla="*/ 104775 h 1850707"/>
                <a:gd name="connsiteX828" fmla="*/ 886778 w 1849755"/>
                <a:gd name="connsiteY828" fmla="*/ 96202 h 1850707"/>
                <a:gd name="connsiteX829" fmla="*/ 882968 w 1849755"/>
                <a:gd name="connsiteY829" fmla="*/ 89535 h 1850707"/>
                <a:gd name="connsiteX830" fmla="*/ 876300 w 1849755"/>
                <a:gd name="connsiteY830" fmla="*/ 84772 h 1850707"/>
                <a:gd name="connsiteX831" fmla="*/ 867728 w 1849755"/>
                <a:gd name="connsiteY831" fmla="*/ 81915 h 1850707"/>
                <a:gd name="connsiteX832" fmla="*/ 925830 w 1849755"/>
                <a:gd name="connsiteY832" fmla="*/ 29527 h 1850707"/>
                <a:gd name="connsiteX833" fmla="*/ 577215 w 1849755"/>
                <a:gd name="connsiteY833" fmla="*/ 100012 h 1850707"/>
                <a:gd name="connsiteX834" fmla="*/ 292417 w 1849755"/>
                <a:gd name="connsiteY834" fmla="*/ 292417 h 1850707"/>
                <a:gd name="connsiteX835" fmla="*/ 100965 w 1849755"/>
                <a:gd name="connsiteY835" fmla="*/ 577215 h 1850707"/>
                <a:gd name="connsiteX836" fmla="*/ 30480 w 1849755"/>
                <a:gd name="connsiteY836" fmla="*/ 925830 h 1850707"/>
                <a:gd name="connsiteX837" fmla="*/ 100965 w 1849755"/>
                <a:gd name="connsiteY837" fmla="*/ 1274445 h 1850707"/>
                <a:gd name="connsiteX838" fmla="*/ 292417 w 1849755"/>
                <a:gd name="connsiteY838" fmla="*/ 1559242 h 1850707"/>
                <a:gd name="connsiteX839" fmla="*/ 577215 w 1849755"/>
                <a:gd name="connsiteY839" fmla="*/ 1750695 h 1850707"/>
                <a:gd name="connsiteX840" fmla="*/ 925830 w 1849755"/>
                <a:gd name="connsiteY840" fmla="*/ 1821180 h 1850707"/>
                <a:gd name="connsiteX841" fmla="*/ 1274445 w 1849755"/>
                <a:gd name="connsiteY841" fmla="*/ 1750695 h 1850707"/>
                <a:gd name="connsiteX842" fmla="*/ 1559242 w 1849755"/>
                <a:gd name="connsiteY842" fmla="*/ 1559242 h 1850707"/>
                <a:gd name="connsiteX843" fmla="*/ 1750695 w 1849755"/>
                <a:gd name="connsiteY843" fmla="*/ 1274445 h 1850707"/>
                <a:gd name="connsiteX844" fmla="*/ 1821180 w 1849755"/>
                <a:gd name="connsiteY844" fmla="*/ 925830 h 1850707"/>
                <a:gd name="connsiteX845" fmla="*/ 1750695 w 1849755"/>
                <a:gd name="connsiteY845" fmla="*/ 577215 h 1850707"/>
                <a:gd name="connsiteX846" fmla="*/ 1559242 w 1849755"/>
                <a:gd name="connsiteY846" fmla="*/ 292417 h 1850707"/>
                <a:gd name="connsiteX847" fmla="*/ 1274445 w 1849755"/>
                <a:gd name="connsiteY847" fmla="*/ 100012 h 1850707"/>
                <a:gd name="connsiteX848" fmla="*/ 925830 w 1849755"/>
                <a:gd name="connsiteY848" fmla="*/ 29527 h 1850707"/>
                <a:gd name="connsiteX849" fmla="*/ 925830 w 1849755"/>
                <a:gd name="connsiteY849" fmla="*/ 0 h 1850707"/>
                <a:gd name="connsiteX850" fmla="*/ 1285875 w 1849755"/>
                <a:gd name="connsiteY850" fmla="*/ 72390 h 1850707"/>
                <a:gd name="connsiteX851" fmla="*/ 1579245 w 1849755"/>
                <a:gd name="connsiteY851" fmla="*/ 271462 h 1850707"/>
                <a:gd name="connsiteX852" fmla="*/ 1777365 w 1849755"/>
                <a:gd name="connsiteY852" fmla="*/ 565785 h 1850707"/>
                <a:gd name="connsiteX853" fmla="*/ 1849755 w 1849755"/>
                <a:gd name="connsiteY853" fmla="*/ 925830 h 1850707"/>
                <a:gd name="connsiteX854" fmla="*/ 1777365 w 1849755"/>
                <a:gd name="connsiteY854" fmla="*/ 1285875 h 1850707"/>
                <a:gd name="connsiteX855" fmla="*/ 1579245 w 1849755"/>
                <a:gd name="connsiteY855" fmla="*/ 1580197 h 1850707"/>
                <a:gd name="connsiteX856" fmla="*/ 1284922 w 1849755"/>
                <a:gd name="connsiteY856" fmla="*/ 1778317 h 1850707"/>
                <a:gd name="connsiteX857" fmla="*/ 924877 w 1849755"/>
                <a:gd name="connsiteY857" fmla="*/ 1850707 h 1850707"/>
                <a:gd name="connsiteX858" fmla="*/ 564832 w 1849755"/>
                <a:gd name="connsiteY858" fmla="*/ 1778317 h 1850707"/>
                <a:gd name="connsiteX859" fmla="*/ 270510 w 1849755"/>
                <a:gd name="connsiteY859" fmla="*/ 1580197 h 1850707"/>
                <a:gd name="connsiteX860" fmla="*/ 72390 w 1849755"/>
                <a:gd name="connsiteY860" fmla="*/ 1285875 h 1850707"/>
                <a:gd name="connsiteX861" fmla="*/ 0 w 1849755"/>
                <a:gd name="connsiteY861" fmla="*/ 925830 h 1850707"/>
                <a:gd name="connsiteX862" fmla="*/ 73342 w 1849755"/>
                <a:gd name="connsiteY862" fmla="*/ 564832 h 1850707"/>
                <a:gd name="connsiteX863" fmla="*/ 271462 w 1849755"/>
                <a:gd name="connsiteY863" fmla="*/ 270510 h 1850707"/>
                <a:gd name="connsiteX864" fmla="*/ 565785 w 1849755"/>
                <a:gd name="connsiteY864" fmla="*/ 72390 h 1850707"/>
                <a:gd name="connsiteX865" fmla="*/ 925830 w 1849755"/>
                <a:gd name="connsiteY865" fmla="*/ 0 h 18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Lst>
              <a:rect l="l" t="t" r="r" b="b"/>
              <a:pathLst>
                <a:path w="1849755" h="1850707">
                  <a:moveTo>
                    <a:pt x="807720" y="1710690"/>
                  </a:moveTo>
                  <a:cubicBezTo>
                    <a:pt x="797242" y="1716405"/>
                    <a:pt x="791527" y="1724025"/>
                    <a:pt x="789622" y="1733550"/>
                  </a:cubicBezTo>
                  <a:cubicBezTo>
                    <a:pt x="788670" y="1739265"/>
                    <a:pt x="789622" y="1744027"/>
                    <a:pt x="791527" y="1747837"/>
                  </a:cubicBezTo>
                  <a:cubicBezTo>
                    <a:pt x="795337" y="1756410"/>
                    <a:pt x="802957" y="1761172"/>
                    <a:pt x="812482" y="1763077"/>
                  </a:cubicBezTo>
                  <a:cubicBezTo>
                    <a:pt x="819150" y="1764030"/>
                    <a:pt x="824865" y="1762125"/>
                    <a:pt x="829627" y="1759267"/>
                  </a:cubicBezTo>
                  <a:cubicBezTo>
                    <a:pt x="834390" y="1755457"/>
                    <a:pt x="837247" y="1750695"/>
                    <a:pt x="838200" y="1744027"/>
                  </a:cubicBezTo>
                  <a:cubicBezTo>
                    <a:pt x="839152" y="1735455"/>
                    <a:pt x="836295" y="1727835"/>
                    <a:pt x="827722" y="1722120"/>
                  </a:cubicBezTo>
                  <a:cubicBezTo>
                    <a:pt x="822007" y="1718310"/>
                    <a:pt x="816292" y="1715452"/>
                    <a:pt x="810577" y="1711642"/>
                  </a:cubicBezTo>
                  <a:close/>
                  <a:moveTo>
                    <a:pt x="1232535" y="1657350"/>
                  </a:moveTo>
                  <a:cubicBezTo>
                    <a:pt x="1225868" y="1666875"/>
                    <a:pt x="1224915" y="1677353"/>
                    <a:pt x="1229678" y="1685925"/>
                  </a:cubicBezTo>
                  <a:cubicBezTo>
                    <a:pt x="1231583" y="1691640"/>
                    <a:pt x="1235393" y="1695450"/>
                    <a:pt x="1238250" y="1697355"/>
                  </a:cubicBezTo>
                  <a:cubicBezTo>
                    <a:pt x="1246822" y="1703070"/>
                    <a:pt x="1254443" y="1703070"/>
                    <a:pt x="1263968" y="1699260"/>
                  </a:cubicBezTo>
                  <a:cubicBezTo>
                    <a:pt x="1269683" y="1696403"/>
                    <a:pt x="1274445" y="1692593"/>
                    <a:pt x="1276350" y="1686878"/>
                  </a:cubicBezTo>
                  <a:cubicBezTo>
                    <a:pt x="1278255" y="1682115"/>
                    <a:pt x="1278255" y="1676400"/>
                    <a:pt x="1275397" y="1670685"/>
                  </a:cubicBezTo>
                  <a:cubicBezTo>
                    <a:pt x="1271588" y="1663065"/>
                    <a:pt x="1264920" y="1658303"/>
                    <a:pt x="1255395" y="1657350"/>
                  </a:cubicBezTo>
                  <a:cubicBezTo>
                    <a:pt x="1248728" y="1657350"/>
                    <a:pt x="1242060" y="1657350"/>
                    <a:pt x="1235393" y="1657350"/>
                  </a:cubicBezTo>
                  <a:close/>
                  <a:moveTo>
                    <a:pt x="1024890" y="1654493"/>
                  </a:moveTo>
                  <a:cubicBezTo>
                    <a:pt x="1017270" y="1655445"/>
                    <a:pt x="1012507" y="1660208"/>
                    <a:pt x="1010602" y="1667828"/>
                  </a:cubicBezTo>
                  <a:cubicBezTo>
                    <a:pt x="1009650" y="1671638"/>
                    <a:pt x="1009650" y="1677353"/>
                    <a:pt x="1010602" y="1683068"/>
                  </a:cubicBezTo>
                  <a:cubicBezTo>
                    <a:pt x="1011555" y="1692593"/>
                    <a:pt x="1015365" y="1699260"/>
                    <a:pt x="1019175" y="1704023"/>
                  </a:cubicBezTo>
                  <a:cubicBezTo>
                    <a:pt x="1022985" y="1707833"/>
                    <a:pt x="1028700" y="1709738"/>
                    <a:pt x="1035367" y="1708785"/>
                  </a:cubicBezTo>
                  <a:cubicBezTo>
                    <a:pt x="1042987" y="1707833"/>
                    <a:pt x="1048702" y="1704023"/>
                    <a:pt x="1049655" y="1697355"/>
                  </a:cubicBezTo>
                  <a:cubicBezTo>
                    <a:pt x="1049655" y="1693545"/>
                    <a:pt x="1049655" y="1688783"/>
                    <a:pt x="1049655" y="1684020"/>
                  </a:cubicBezTo>
                  <a:cubicBezTo>
                    <a:pt x="1047750" y="1672590"/>
                    <a:pt x="1044892" y="1664970"/>
                    <a:pt x="1041082" y="1660208"/>
                  </a:cubicBezTo>
                  <a:cubicBezTo>
                    <a:pt x="1036320" y="1655445"/>
                    <a:pt x="1031557" y="1653540"/>
                    <a:pt x="1024890" y="1654493"/>
                  </a:cubicBezTo>
                  <a:close/>
                  <a:moveTo>
                    <a:pt x="827722" y="1653540"/>
                  </a:moveTo>
                  <a:cubicBezTo>
                    <a:pt x="822007" y="1652587"/>
                    <a:pt x="816292" y="1653540"/>
                    <a:pt x="812482" y="1656397"/>
                  </a:cubicBezTo>
                  <a:cubicBezTo>
                    <a:pt x="808672" y="1659255"/>
                    <a:pt x="806767" y="1663065"/>
                    <a:pt x="805815" y="1667827"/>
                  </a:cubicBezTo>
                  <a:cubicBezTo>
                    <a:pt x="804862" y="1672590"/>
                    <a:pt x="806767" y="1677352"/>
                    <a:pt x="810577" y="1681162"/>
                  </a:cubicBezTo>
                  <a:cubicBezTo>
                    <a:pt x="812482" y="1684020"/>
                    <a:pt x="816292" y="1685925"/>
                    <a:pt x="820102" y="1688782"/>
                  </a:cubicBezTo>
                  <a:cubicBezTo>
                    <a:pt x="822007" y="1689735"/>
                    <a:pt x="823912" y="1690687"/>
                    <a:pt x="826770" y="1692592"/>
                  </a:cubicBezTo>
                  <a:lnTo>
                    <a:pt x="831532" y="1695450"/>
                  </a:lnTo>
                  <a:cubicBezTo>
                    <a:pt x="840105" y="1692592"/>
                    <a:pt x="844867" y="1685925"/>
                    <a:pt x="846772" y="1676400"/>
                  </a:cubicBezTo>
                  <a:cubicBezTo>
                    <a:pt x="847725" y="1670685"/>
                    <a:pt x="845820" y="1665922"/>
                    <a:pt x="842962" y="1661160"/>
                  </a:cubicBezTo>
                  <a:cubicBezTo>
                    <a:pt x="839152" y="1657350"/>
                    <a:pt x="834390" y="1654492"/>
                    <a:pt x="827722" y="1653540"/>
                  </a:cubicBezTo>
                  <a:close/>
                  <a:moveTo>
                    <a:pt x="831532" y="1644967"/>
                  </a:moveTo>
                  <a:cubicBezTo>
                    <a:pt x="842962" y="1646872"/>
                    <a:pt x="851535" y="1650682"/>
                    <a:pt x="858202" y="1656397"/>
                  </a:cubicBezTo>
                  <a:cubicBezTo>
                    <a:pt x="863917" y="1662112"/>
                    <a:pt x="865822" y="1668780"/>
                    <a:pt x="864870" y="1677352"/>
                  </a:cubicBezTo>
                  <a:cubicBezTo>
                    <a:pt x="862965" y="1687830"/>
                    <a:pt x="855345" y="1696402"/>
                    <a:pt x="842010" y="1701165"/>
                  </a:cubicBezTo>
                  <a:cubicBezTo>
                    <a:pt x="850582" y="1705927"/>
                    <a:pt x="857250" y="1711642"/>
                    <a:pt x="860107" y="1717357"/>
                  </a:cubicBezTo>
                  <a:cubicBezTo>
                    <a:pt x="862012" y="1722120"/>
                    <a:pt x="862965" y="1728787"/>
                    <a:pt x="862012" y="1736407"/>
                  </a:cubicBezTo>
                  <a:cubicBezTo>
                    <a:pt x="861060" y="1743075"/>
                    <a:pt x="859155" y="1749742"/>
                    <a:pt x="855345" y="1754505"/>
                  </a:cubicBezTo>
                  <a:cubicBezTo>
                    <a:pt x="848677" y="1764030"/>
                    <a:pt x="839152" y="1770697"/>
                    <a:pt x="825817" y="1772602"/>
                  </a:cubicBezTo>
                  <a:cubicBezTo>
                    <a:pt x="821055" y="1773555"/>
                    <a:pt x="814387" y="1773555"/>
                    <a:pt x="807720" y="1772602"/>
                  </a:cubicBezTo>
                  <a:cubicBezTo>
                    <a:pt x="792480" y="1770697"/>
                    <a:pt x="781050" y="1764030"/>
                    <a:pt x="774382" y="1752600"/>
                  </a:cubicBezTo>
                  <a:cubicBezTo>
                    <a:pt x="771525" y="1747837"/>
                    <a:pt x="770572" y="1741170"/>
                    <a:pt x="771525" y="1733550"/>
                  </a:cubicBezTo>
                  <a:cubicBezTo>
                    <a:pt x="772477" y="1724025"/>
                    <a:pt x="777240" y="1717357"/>
                    <a:pt x="784860" y="1712595"/>
                  </a:cubicBezTo>
                  <a:cubicBezTo>
                    <a:pt x="787717" y="1710690"/>
                    <a:pt x="792480" y="1708785"/>
                    <a:pt x="800100" y="1705927"/>
                  </a:cubicBezTo>
                  <a:cubicBezTo>
                    <a:pt x="787717" y="1697355"/>
                    <a:pt x="782002" y="1686877"/>
                    <a:pt x="783907" y="1674495"/>
                  </a:cubicBezTo>
                  <a:cubicBezTo>
                    <a:pt x="785812" y="1660207"/>
                    <a:pt x="794385" y="1650682"/>
                    <a:pt x="809625" y="1645920"/>
                  </a:cubicBezTo>
                  <a:cubicBezTo>
                    <a:pt x="816292" y="1644015"/>
                    <a:pt x="823912" y="1643062"/>
                    <a:pt x="831532" y="1644967"/>
                  </a:cubicBezTo>
                  <a:close/>
                  <a:moveTo>
                    <a:pt x="1028700" y="1644015"/>
                  </a:moveTo>
                  <a:cubicBezTo>
                    <a:pt x="1046797" y="1641158"/>
                    <a:pt x="1061085" y="1646873"/>
                    <a:pt x="1070610" y="1661160"/>
                  </a:cubicBezTo>
                  <a:cubicBezTo>
                    <a:pt x="1072515" y="1667828"/>
                    <a:pt x="1075372" y="1677353"/>
                    <a:pt x="1077277" y="1689735"/>
                  </a:cubicBezTo>
                  <a:cubicBezTo>
                    <a:pt x="1079182" y="1705928"/>
                    <a:pt x="1078230" y="1719263"/>
                    <a:pt x="1073467" y="1730693"/>
                  </a:cubicBezTo>
                  <a:cubicBezTo>
                    <a:pt x="1068705" y="1743075"/>
                    <a:pt x="1060132" y="1752600"/>
                    <a:pt x="1050607" y="1761173"/>
                  </a:cubicBezTo>
                  <a:cubicBezTo>
                    <a:pt x="1040130" y="1769745"/>
                    <a:pt x="1027747" y="1774508"/>
                    <a:pt x="1014412" y="1776413"/>
                  </a:cubicBezTo>
                  <a:lnTo>
                    <a:pt x="1005840" y="1771650"/>
                  </a:lnTo>
                  <a:lnTo>
                    <a:pt x="1007745" y="1767840"/>
                  </a:lnTo>
                  <a:cubicBezTo>
                    <a:pt x="1009650" y="1767840"/>
                    <a:pt x="1012507" y="1767840"/>
                    <a:pt x="1015365" y="1767840"/>
                  </a:cubicBezTo>
                  <a:cubicBezTo>
                    <a:pt x="1025842" y="1765935"/>
                    <a:pt x="1034415" y="1761173"/>
                    <a:pt x="1042035" y="1753553"/>
                  </a:cubicBezTo>
                  <a:cubicBezTo>
                    <a:pt x="1044892" y="1750695"/>
                    <a:pt x="1046797" y="1745933"/>
                    <a:pt x="1049655" y="1741170"/>
                  </a:cubicBezTo>
                  <a:cubicBezTo>
                    <a:pt x="1052512" y="1733550"/>
                    <a:pt x="1054417" y="1722120"/>
                    <a:pt x="1054417" y="1706880"/>
                  </a:cubicBezTo>
                  <a:cubicBezTo>
                    <a:pt x="1045845" y="1716405"/>
                    <a:pt x="1040130" y="1722120"/>
                    <a:pt x="1039177" y="1722120"/>
                  </a:cubicBezTo>
                  <a:cubicBezTo>
                    <a:pt x="1035367" y="1724025"/>
                    <a:pt x="1030605" y="1725930"/>
                    <a:pt x="1024890" y="1725930"/>
                  </a:cubicBezTo>
                  <a:cubicBezTo>
                    <a:pt x="1015365" y="1726883"/>
                    <a:pt x="1007745" y="1724978"/>
                    <a:pt x="1002030" y="1720215"/>
                  </a:cubicBezTo>
                  <a:cubicBezTo>
                    <a:pt x="995362" y="1714500"/>
                    <a:pt x="990600" y="1705928"/>
                    <a:pt x="989647" y="1695450"/>
                  </a:cubicBezTo>
                  <a:cubicBezTo>
                    <a:pt x="986790" y="1677353"/>
                    <a:pt x="992505" y="1664018"/>
                    <a:pt x="1004887" y="1653540"/>
                  </a:cubicBezTo>
                  <a:cubicBezTo>
                    <a:pt x="1010602" y="1648778"/>
                    <a:pt x="1018222" y="1645920"/>
                    <a:pt x="1028700" y="1644015"/>
                  </a:cubicBezTo>
                  <a:close/>
                  <a:moveTo>
                    <a:pt x="1236345" y="1598295"/>
                  </a:moveTo>
                  <a:cubicBezTo>
                    <a:pt x="1231583" y="1596390"/>
                    <a:pt x="1225868" y="1597343"/>
                    <a:pt x="1219200" y="1600200"/>
                  </a:cubicBezTo>
                  <a:cubicBezTo>
                    <a:pt x="1213485" y="1603058"/>
                    <a:pt x="1209675" y="1605915"/>
                    <a:pt x="1207770" y="1610678"/>
                  </a:cubicBezTo>
                  <a:cubicBezTo>
                    <a:pt x="1205865" y="1615440"/>
                    <a:pt x="1205865" y="1619250"/>
                    <a:pt x="1207770" y="1624013"/>
                  </a:cubicBezTo>
                  <a:cubicBezTo>
                    <a:pt x="1209675" y="1628775"/>
                    <a:pt x="1213485" y="1631633"/>
                    <a:pt x="1219200" y="1633538"/>
                  </a:cubicBezTo>
                  <a:cubicBezTo>
                    <a:pt x="1222058" y="1634490"/>
                    <a:pt x="1225868" y="1634490"/>
                    <a:pt x="1230630" y="1634490"/>
                  </a:cubicBezTo>
                  <a:cubicBezTo>
                    <a:pt x="1232535" y="1634490"/>
                    <a:pt x="1235393" y="1634490"/>
                    <a:pt x="1238250" y="1634490"/>
                  </a:cubicBezTo>
                  <a:lnTo>
                    <a:pt x="1243965" y="1634490"/>
                  </a:lnTo>
                  <a:cubicBezTo>
                    <a:pt x="1250633" y="1625918"/>
                    <a:pt x="1251585" y="1617345"/>
                    <a:pt x="1247775" y="1608773"/>
                  </a:cubicBezTo>
                  <a:cubicBezTo>
                    <a:pt x="1244918" y="1603058"/>
                    <a:pt x="1241108" y="1599248"/>
                    <a:pt x="1236345" y="1598295"/>
                  </a:cubicBezTo>
                  <a:close/>
                  <a:moveTo>
                    <a:pt x="580073" y="1586865"/>
                  </a:moveTo>
                  <a:cubicBezTo>
                    <a:pt x="597218" y="1589722"/>
                    <a:pt x="617220" y="1591627"/>
                    <a:pt x="639128" y="1592580"/>
                  </a:cubicBezTo>
                  <a:lnTo>
                    <a:pt x="640080" y="1594485"/>
                  </a:lnTo>
                  <a:cubicBezTo>
                    <a:pt x="638175" y="1597342"/>
                    <a:pt x="636270" y="1602105"/>
                    <a:pt x="632460" y="1608772"/>
                  </a:cubicBezTo>
                  <a:cubicBezTo>
                    <a:pt x="631508" y="1610677"/>
                    <a:pt x="627698" y="1617345"/>
                    <a:pt x="622935" y="1627822"/>
                  </a:cubicBezTo>
                  <a:lnTo>
                    <a:pt x="607695" y="1660207"/>
                  </a:lnTo>
                  <a:cubicBezTo>
                    <a:pt x="597218" y="1684020"/>
                    <a:pt x="591503" y="1696402"/>
                    <a:pt x="591503" y="1698307"/>
                  </a:cubicBezTo>
                  <a:cubicBezTo>
                    <a:pt x="591503" y="1700212"/>
                    <a:pt x="591503" y="1701165"/>
                    <a:pt x="593408" y="1702117"/>
                  </a:cubicBezTo>
                  <a:cubicBezTo>
                    <a:pt x="595313" y="1704022"/>
                    <a:pt x="600075" y="1706880"/>
                    <a:pt x="608648" y="1710690"/>
                  </a:cubicBezTo>
                  <a:lnTo>
                    <a:pt x="609600" y="1711642"/>
                  </a:lnTo>
                  <a:lnTo>
                    <a:pt x="609600" y="1717357"/>
                  </a:lnTo>
                  <a:lnTo>
                    <a:pt x="608648" y="1718310"/>
                  </a:lnTo>
                  <a:cubicBezTo>
                    <a:pt x="601028" y="1714500"/>
                    <a:pt x="591503" y="1709737"/>
                    <a:pt x="580073" y="1704975"/>
                  </a:cubicBezTo>
                  <a:cubicBezTo>
                    <a:pt x="569595" y="1700212"/>
                    <a:pt x="557213" y="1695450"/>
                    <a:pt x="544830" y="1689735"/>
                  </a:cubicBezTo>
                  <a:lnTo>
                    <a:pt x="543878" y="1688782"/>
                  </a:lnTo>
                  <a:lnTo>
                    <a:pt x="545783" y="1684020"/>
                  </a:lnTo>
                  <a:lnTo>
                    <a:pt x="546735" y="1684020"/>
                  </a:lnTo>
                  <a:cubicBezTo>
                    <a:pt x="549593" y="1684972"/>
                    <a:pt x="552450" y="1685925"/>
                    <a:pt x="555308" y="1686877"/>
                  </a:cubicBezTo>
                  <a:cubicBezTo>
                    <a:pt x="560070" y="1688782"/>
                    <a:pt x="563880" y="1689735"/>
                    <a:pt x="564833" y="1689735"/>
                  </a:cubicBezTo>
                  <a:cubicBezTo>
                    <a:pt x="565785" y="1689735"/>
                    <a:pt x="567690" y="1688782"/>
                    <a:pt x="568643" y="1687830"/>
                  </a:cubicBezTo>
                  <a:cubicBezTo>
                    <a:pt x="570548" y="1685925"/>
                    <a:pt x="576263" y="1675447"/>
                    <a:pt x="584835" y="1656397"/>
                  </a:cubicBezTo>
                  <a:lnTo>
                    <a:pt x="594360" y="1635442"/>
                  </a:lnTo>
                  <a:cubicBezTo>
                    <a:pt x="597218" y="1628775"/>
                    <a:pt x="601028" y="1621155"/>
                    <a:pt x="604838" y="1611630"/>
                  </a:cubicBezTo>
                  <a:lnTo>
                    <a:pt x="607695" y="1604962"/>
                  </a:lnTo>
                  <a:cubicBezTo>
                    <a:pt x="608648" y="1602105"/>
                    <a:pt x="608648" y="1600200"/>
                    <a:pt x="607695" y="1600200"/>
                  </a:cubicBezTo>
                  <a:cubicBezTo>
                    <a:pt x="607695" y="1600200"/>
                    <a:pt x="604838" y="1600200"/>
                    <a:pt x="601980" y="1600200"/>
                  </a:cubicBezTo>
                  <a:cubicBezTo>
                    <a:pt x="592455" y="1600200"/>
                    <a:pt x="584835" y="1600200"/>
                    <a:pt x="578168" y="1600200"/>
                  </a:cubicBezTo>
                  <a:lnTo>
                    <a:pt x="577215" y="1599247"/>
                  </a:lnTo>
                  <a:cubicBezTo>
                    <a:pt x="578168" y="1596390"/>
                    <a:pt x="579120" y="1592580"/>
                    <a:pt x="580073" y="1587817"/>
                  </a:cubicBezTo>
                  <a:close/>
                  <a:moveTo>
                    <a:pt x="1245870" y="1585913"/>
                  </a:moveTo>
                  <a:cubicBezTo>
                    <a:pt x="1253490" y="1587818"/>
                    <a:pt x="1259205" y="1592580"/>
                    <a:pt x="1263015" y="1600200"/>
                  </a:cubicBezTo>
                  <a:cubicBezTo>
                    <a:pt x="1267778" y="1610678"/>
                    <a:pt x="1264920" y="1621155"/>
                    <a:pt x="1256347" y="1632585"/>
                  </a:cubicBezTo>
                  <a:cubicBezTo>
                    <a:pt x="1266825" y="1631633"/>
                    <a:pt x="1274445" y="1633538"/>
                    <a:pt x="1280160" y="1636395"/>
                  </a:cubicBezTo>
                  <a:cubicBezTo>
                    <a:pt x="1284922" y="1639253"/>
                    <a:pt x="1288733" y="1644968"/>
                    <a:pt x="1292543" y="1651635"/>
                  </a:cubicBezTo>
                  <a:cubicBezTo>
                    <a:pt x="1295400" y="1658303"/>
                    <a:pt x="1296353" y="1664970"/>
                    <a:pt x="1296353" y="1670685"/>
                  </a:cubicBezTo>
                  <a:cubicBezTo>
                    <a:pt x="1295400" y="1682115"/>
                    <a:pt x="1290638" y="1692593"/>
                    <a:pt x="1280160" y="1701165"/>
                  </a:cubicBezTo>
                  <a:cubicBezTo>
                    <a:pt x="1276350" y="1704975"/>
                    <a:pt x="1270635" y="1707833"/>
                    <a:pt x="1263968" y="1710690"/>
                  </a:cubicBezTo>
                  <a:cubicBezTo>
                    <a:pt x="1249680" y="1716405"/>
                    <a:pt x="1237297" y="1716405"/>
                    <a:pt x="1224915" y="1710690"/>
                  </a:cubicBezTo>
                  <a:cubicBezTo>
                    <a:pt x="1219200" y="1707833"/>
                    <a:pt x="1215390" y="1703070"/>
                    <a:pt x="1212533" y="1696403"/>
                  </a:cubicBezTo>
                  <a:cubicBezTo>
                    <a:pt x="1208723" y="1687830"/>
                    <a:pt x="1208723" y="1679258"/>
                    <a:pt x="1212533" y="1671638"/>
                  </a:cubicBezTo>
                  <a:cubicBezTo>
                    <a:pt x="1213485" y="1668780"/>
                    <a:pt x="1217295" y="1664970"/>
                    <a:pt x="1222058" y="1658303"/>
                  </a:cubicBezTo>
                  <a:cubicBezTo>
                    <a:pt x="1206818" y="1657350"/>
                    <a:pt x="1196340" y="1651635"/>
                    <a:pt x="1191578" y="1639253"/>
                  </a:cubicBezTo>
                  <a:cubicBezTo>
                    <a:pt x="1185863" y="1625918"/>
                    <a:pt x="1188720" y="1613535"/>
                    <a:pt x="1199198" y="1602105"/>
                  </a:cubicBezTo>
                  <a:cubicBezTo>
                    <a:pt x="1203960" y="1597343"/>
                    <a:pt x="1209675" y="1592580"/>
                    <a:pt x="1217295" y="1589723"/>
                  </a:cubicBezTo>
                  <a:cubicBezTo>
                    <a:pt x="1227772" y="1584960"/>
                    <a:pt x="1237297" y="1584008"/>
                    <a:pt x="1245870" y="1585913"/>
                  </a:cubicBezTo>
                  <a:close/>
                  <a:moveTo>
                    <a:pt x="156210" y="1192530"/>
                  </a:moveTo>
                  <a:cubicBezTo>
                    <a:pt x="147638" y="1195387"/>
                    <a:pt x="141923" y="1200150"/>
                    <a:pt x="139065" y="1204912"/>
                  </a:cubicBezTo>
                  <a:cubicBezTo>
                    <a:pt x="136208" y="1209675"/>
                    <a:pt x="136208" y="1217295"/>
                    <a:pt x="140018" y="1225867"/>
                  </a:cubicBezTo>
                  <a:lnTo>
                    <a:pt x="142875" y="1232535"/>
                  </a:lnTo>
                  <a:lnTo>
                    <a:pt x="193358" y="1213485"/>
                  </a:lnTo>
                  <a:lnTo>
                    <a:pt x="192405" y="1209675"/>
                  </a:lnTo>
                  <a:cubicBezTo>
                    <a:pt x="189548" y="1201102"/>
                    <a:pt x="184785" y="1195387"/>
                    <a:pt x="179070" y="1192530"/>
                  </a:cubicBezTo>
                  <a:cubicBezTo>
                    <a:pt x="171450" y="1188720"/>
                    <a:pt x="164783" y="1188720"/>
                    <a:pt x="156210" y="1192530"/>
                  </a:cubicBezTo>
                  <a:close/>
                  <a:moveTo>
                    <a:pt x="159068" y="1161097"/>
                  </a:moveTo>
                  <a:cubicBezTo>
                    <a:pt x="164783" y="1162050"/>
                    <a:pt x="169545" y="1163955"/>
                    <a:pt x="174308" y="1167765"/>
                  </a:cubicBezTo>
                  <a:cubicBezTo>
                    <a:pt x="179070" y="1171575"/>
                    <a:pt x="183833" y="1176337"/>
                    <a:pt x="186690" y="1182052"/>
                  </a:cubicBezTo>
                  <a:cubicBezTo>
                    <a:pt x="190500" y="1187767"/>
                    <a:pt x="193358" y="1194435"/>
                    <a:pt x="196215" y="1202055"/>
                  </a:cubicBezTo>
                  <a:lnTo>
                    <a:pt x="200025" y="1211580"/>
                  </a:lnTo>
                  <a:lnTo>
                    <a:pt x="232410" y="1199197"/>
                  </a:lnTo>
                  <a:cubicBezTo>
                    <a:pt x="234315" y="1198245"/>
                    <a:pt x="236220" y="1197292"/>
                    <a:pt x="237173" y="1196340"/>
                  </a:cubicBezTo>
                  <a:cubicBezTo>
                    <a:pt x="238125" y="1195387"/>
                    <a:pt x="239078" y="1193482"/>
                    <a:pt x="239078" y="1190625"/>
                  </a:cubicBezTo>
                  <a:cubicBezTo>
                    <a:pt x="239078" y="1189672"/>
                    <a:pt x="239078" y="1187767"/>
                    <a:pt x="238125" y="1184910"/>
                  </a:cubicBezTo>
                  <a:cubicBezTo>
                    <a:pt x="238125" y="1182052"/>
                    <a:pt x="237173" y="1180147"/>
                    <a:pt x="237173" y="1178242"/>
                  </a:cubicBezTo>
                  <a:lnTo>
                    <a:pt x="243840" y="1175385"/>
                  </a:lnTo>
                  <a:lnTo>
                    <a:pt x="267653" y="1237297"/>
                  </a:lnTo>
                  <a:lnTo>
                    <a:pt x="260985" y="1239202"/>
                  </a:lnTo>
                  <a:cubicBezTo>
                    <a:pt x="260033" y="1237297"/>
                    <a:pt x="259080" y="1235392"/>
                    <a:pt x="258128" y="1233487"/>
                  </a:cubicBezTo>
                  <a:cubicBezTo>
                    <a:pt x="257175" y="1230630"/>
                    <a:pt x="256223" y="1229677"/>
                    <a:pt x="255270" y="1228725"/>
                  </a:cubicBezTo>
                  <a:cubicBezTo>
                    <a:pt x="253365" y="1226820"/>
                    <a:pt x="252413" y="1225867"/>
                    <a:pt x="250508" y="1225867"/>
                  </a:cubicBezTo>
                  <a:cubicBezTo>
                    <a:pt x="248603" y="1225867"/>
                    <a:pt x="247650" y="1225867"/>
                    <a:pt x="244793" y="1226820"/>
                  </a:cubicBezTo>
                  <a:lnTo>
                    <a:pt x="164783" y="1257300"/>
                  </a:lnTo>
                  <a:cubicBezTo>
                    <a:pt x="162878" y="1258252"/>
                    <a:pt x="160973" y="1259205"/>
                    <a:pt x="160020" y="1260157"/>
                  </a:cubicBezTo>
                  <a:cubicBezTo>
                    <a:pt x="159068" y="1261110"/>
                    <a:pt x="158115" y="1263015"/>
                    <a:pt x="158115" y="1265872"/>
                  </a:cubicBezTo>
                  <a:cubicBezTo>
                    <a:pt x="158115" y="1267777"/>
                    <a:pt x="158115" y="1269682"/>
                    <a:pt x="159068" y="1272540"/>
                  </a:cubicBezTo>
                  <a:cubicBezTo>
                    <a:pt x="159068" y="1275397"/>
                    <a:pt x="160020" y="1277302"/>
                    <a:pt x="160020" y="1278255"/>
                  </a:cubicBezTo>
                  <a:lnTo>
                    <a:pt x="153353" y="1281112"/>
                  </a:lnTo>
                  <a:lnTo>
                    <a:pt x="129540" y="1218247"/>
                  </a:lnTo>
                  <a:cubicBezTo>
                    <a:pt x="123825" y="1203960"/>
                    <a:pt x="121920" y="1191577"/>
                    <a:pt x="123825" y="1183005"/>
                  </a:cubicBezTo>
                  <a:cubicBezTo>
                    <a:pt x="124778" y="1172527"/>
                    <a:pt x="130493" y="1166812"/>
                    <a:pt x="140970" y="1163002"/>
                  </a:cubicBezTo>
                  <a:cubicBezTo>
                    <a:pt x="147638" y="1160145"/>
                    <a:pt x="153353" y="1160145"/>
                    <a:pt x="159068" y="1161097"/>
                  </a:cubicBezTo>
                  <a:close/>
                  <a:moveTo>
                    <a:pt x="1615440" y="1152525"/>
                  </a:moveTo>
                  <a:lnTo>
                    <a:pt x="1622107" y="1154430"/>
                  </a:lnTo>
                  <a:cubicBezTo>
                    <a:pt x="1621155" y="1156335"/>
                    <a:pt x="1621155" y="1158240"/>
                    <a:pt x="1620202" y="1161097"/>
                  </a:cubicBezTo>
                  <a:cubicBezTo>
                    <a:pt x="1619250" y="1163955"/>
                    <a:pt x="1619250" y="1165860"/>
                    <a:pt x="1619250" y="1167765"/>
                  </a:cubicBezTo>
                  <a:cubicBezTo>
                    <a:pt x="1619250" y="1169670"/>
                    <a:pt x="1620202" y="1171575"/>
                    <a:pt x="1621155" y="1173480"/>
                  </a:cubicBezTo>
                  <a:cubicBezTo>
                    <a:pt x="1622107" y="1174432"/>
                    <a:pt x="1624012" y="1175385"/>
                    <a:pt x="1625917" y="1176337"/>
                  </a:cubicBezTo>
                  <a:lnTo>
                    <a:pt x="1645920" y="1183957"/>
                  </a:lnTo>
                  <a:cubicBezTo>
                    <a:pt x="1647825" y="1184910"/>
                    <a:pt x="1648777" y="1184910"/>
                    <a:pt x="1650682" y="1185862"/>
                  </a:cubicBezTo>
                  <a:cubicBezTo>
                    <a:pt x="1651635" y="1185862"/>
                    <a:pt x="1653540" y="1186815"/>
                    <a:pt x="1654492" y="1186815"/>
                  </a:cubicBezTo>
                  <a:cubicBezTo>
                    <a:pt x="1655445" y="1186815"/>
                    <a:pt x="1657350" y="1186815"/>
                    <a:pt x="1659255" y="1186815"/>
                  </a:cubicBezTo>
                  <a:cubicBezTo>
                    <a:pt x="1661160" y="1186815"/>
                    <a:pt x="1664017" y="1185862"/>
                    <a:pt x="1666875" y="1185862"/>
                  </a:cubicBezTo>
                  <a:cubicBezTo>
                    <a:pt x="1675447" y="1184910"/>
                    <a:pt x="1684020" y="1183005"/>
                    <a:pt x="1691640" y="1182052"/>
                  </a:cubicBezTo>
                  <a:cubicBezTo>
                    <a:pt x="1699260" y="1181100"/>
                    <a:pt x="1706880" y="1179195"/>
                    <a:pt x="1714500" y="1178242"/>
                  </a:cubicBezTo>
                  <a:cubicBezTo>
                    <a:pt x="1718310" y="1177290"/>
                    <a:pt x="1721167" y="1176337"/>
                    <a:pt x="1724025" y="1175385"/>
                  </a:cubicBezTo>
                  <a:cubicBezTo>
                    <a:pt x="1726882" y="1174432"/>
                    <a:pt x="1728787" y="1172527"/>
                    <a:pt x="1730692" y="1171575"/>
                  </a:cubicBezTo>
                  <a:cubicBezTo>
                    <a:pt x="1731645" y="1170622"/>
                    <a:pt x="1733550" y="1168717"/>
                    <a:pt x="1734502" y="1166812"/>
                  </a:cubicBezTo>
                  <a:cubicBezTo>
                    <a:pt x="1735455" y="1164907"/>
                    <a:pt x="1736407" y="1163002"/>
                    <a:pt x="1737360" y="1162050"/>
                  </a:cubicBezTo>
                  <a:lnTo>
                    <a:pt x="1744027" y="1164907"/>
                  </a:lnTo>
                  <a:lnTo>
                    <a:pt x="1719262" y="1229677"/>
                  </a:lnTo>
                  <a:lnTo>
                    <a:pt x="1712595" y="1226820"/>
                  </a:lnTo>
                  <a:cubicBezTo>
                    <a:pt x="1714500" y="1221105"/>
                    <a:pt x="1715452" y="1216342"/>
                    <a:pt x="1716405" y="1214437"/>
                  </a:cubicBezTo>
                  <a:cubicBezTo>
                    <a:pt x="1716405" y="1212532"/>
                    <a:pt x="1716405" y="1210627"/>
                    <a:pt x="1714500" y="1210627"/>
                  </a:cubicBezTo>
                  <a:cubicBezTo>
                    <a:pt x="1713547" y="1210627"/>
                    <a:pt x="1712595" y="1210627"/>
                    <a:pt x="1710690" y="1210627"/>
                  </a:cubicBezTo>
                  <a:cubicBezTo>
                    <a:pt x="1708785" y="1210627"/>
                    <a:pt x="1704975" y="1211580"/>
                    <a:pt x="1701165" y="1211580"/>
                  </a:cubicBezTo>
                  <a:cubicBezTo>
                    <a:pt x="1697355" y="1211580"/>
                    <a:pt x="1691640" y="1212532"/>
                    <a:pt x="1684020" y="1214437"/>
                  </a:cubicBezTo>
                  <a:cubicBezTo>
                    <a:pt x="1676400" y="1215390"/>
                    <a:pt x="1667827" y="1217295"/>
                    <a:pt x="1657350" y="1219200"/>
                  </a:cubicBezTo>
                  <a:cubicBezTo>
                    <a:pt x="1669732" y="1235392"/>
                    <a:pt x="1678305" y="1246822"/>
                    <a:pt x="1683067" y="1253490"/>
                  </a:cubicBezTo>
                  <a:cubicBezTo>
                    <a:pt x="1687830" y="1260157"/>
                    <a:pt x="1691640" y="1263015"/>
                    <a:pt x="1692592" y="1263967"/>
                  </a:cubicBezTo>
                  <a:cubicBezTo>
                    <a:pt x="1694497" y="1264920"/>
                    <a:pt x="1696402" y="1263967"/>
                    <a:pt x="1698307" y="1262062"/>
                  </a:cubicBezTo>
                  <a:cubicBezTo>
                    <a:pt x="1700212" y="1260157"/>
                    <a:pt x="1702117" y="1257300"/>
                    <a:pt x="1704022" y="1251585"/>
                  </a:cubicBezTo>
                  <a:lnTo>
                    <a:pt x="1710690" y="1253490"/>
                  </a:lnTo>
                  <a:lnTo>
                    <a:pt x="1694497" y="1295400"/>
                  </a:lnTo>
                  <a:lnTo>
                    <a:pt x="1686877" y="1292542"/>
                  </a:lnTo>
                  <a:cubicBezTo>
                    <a:pt x="1687830" y="1290637"/>
                    <a:pt x="1687830" y="1288732"/>
                    <a:pt x="1687830" y="1286827"/>
                  </a:cubicBezTo>
                  <a:cubicBezTo>
                    <a:pt x="1687830" y="1284922"/>
                    <a:pt x="1687830" y="1283017"/>
                    <a:pt x="1687830" y="1281112"/>
                  </a:cubicBezTo>
                  <a:cubicBezTo>
                    <a:pt x="1687830" y="1278255"/>
                    <a:pt x="1686877" y="1275397"/>
                    <a:pt x="1684972" y="1273492"/>
                  </a:cubicBezTo>
                  <a:cubicBezTo>
                    <a:pt x="1684020" y="1270635"/>
                    <a:pt x="1682115" y="1268730"/>
                    <a:pt x="1680210" y="1265872"/>
                  </a:cubicBezTo>
                  <a:cubicBezTo>
                    <a:pt x="1676400" y="1260157"/>
                    <a:pt x="1672590" y="1254442"/>
                    <a:pt x="1667827" y="1248727"/>
                  </a:cubicBezTo>
                  <a:cubicBezTo>
                    <a:pt x="1663065" y="1243012"/>
                    <a:pt x="1658302" y="1236345"/>
                    <a:pt x="1652587" y="1228725"/>
                  </a:cubicBezTo>
                  <a:cubicBezTo>
                    <a:pt x="1648777" y="1223962"/>
                    <a:pt x="1645920" y="1221105"/>
                    <a:pt x="1644015" y="1219200"/>
                  </a:cubicBezTo>
                  <a:cubicBezTo>
                    <a:pt x="1642110" y="1217295"/>
                    <a:pt x="1637347" y="1215390"/>
                    <a:pt x="1631632" y="1213485"/>
                  </a:cubicBezTo>
                  <a:lnTo>
                    <a:pt x="1615440" y="1206817"/>
                  </a:lnTo>
                  <a:cubicBezTo>
                    <a:pt x="1613535" y="1205865"/>
                    <a:pt x="1611630" y="1205865"/>
                    <a:pt x="1609725" y="1205865"/>
                  </a:cubicBezTo>
                  <a:cubicBezTo>
                    <a:pt x="1607820" y="1205865"/>
                    <a:pt x="1605915" y="1206817"/>
                    <a:pt x="1604962" y="1208722"/>
                  </a:cubicBezTo>
                  <a:cubicBezTo>
                    <a:pt x="1604010" y="1209675"/>
                    <a:pt x="1603057" y="1211580"/>
                    <a:pt x="1601152" y="1213485"/>
                  </a:cubicBezTo>
                  <a:cubicBezTo>
                    <a:pt x="1599247" y="1216342"/>
                    <a:pt x="1598295" y="1218247"/>
                    <a:pt x="1597342" y="1219200"/>
                  </a:cubicBezTo>
                  <a:lnTo>
                    <a:pt x="1590675" y="1216342"/>
                  </a:lnTo>
                  <a:close/>
                  <a:moveTo>
                    <a:pt x="1739265" y="964883"/>
                  </a:moveTo>
                  <a:lnTo>
                    <a:pt x="1773555" y="968693"/>
                  </a:lnTo>
                  <a:lnTo>
                    <a:pt x="1759267" y="1085850"/>
                  </a:lnTo>
                  <a:lnTo>
                    <a:pt x="1726882" y="1081088"/>
                  </a:lnTo>
                  <a:lnTo>
                    <a:pt x="1727835" y="1074420"/>
                  </a:lnTo>
                  <a:cubicBezTo>
                    <a:pt x="1733550" y="1073468"/>
                    <a:pt x="1739265" y="1071563"/>
                    <a:pt x="1744980" y="1067753"/>
                  </a:cubicBezTo>
                  <a:cubicBezTo>
                    <a:pt x="1751647" y="1064895"/>
                    <a:pt x="1755457" y="1061085"/>
                    <a:pt x="1755457" y="1058228"/>
                  </a:cubicBezTo>
                  <a:cubicBezTo>
                    <a:pt x="1755457" y="1056323"/>
                    <a:pt x="1756410" y="1054418"/>
                    <a:pt x="1756410" y="1051560"/>
                  </a:cubicBezTo>
                  <a:cubicBezTo>
                    <a:pt x="1756410" y="1048703"/>
                    <a:pt x="1757362" y="1046798"/>
                    <a:pt x="1757362" y="1044893"/>
                  </a:cubicBezTo>
                  <a:lnTo>
                    <a:pt x="1757362" y="1041083"/>
                  </a:lnTo>
                  <a:lnTo>
                    <a:pt x="1662112" y="1029653"/>
                  </a:lnTo>
                  <a:cubicBezTo>
                    <a:pt x="1660207" y="1029653"/>
                    <a:pt x="1658302" y="1029653"/>
                    <a:pt x="1656397" y="1030605"/>
                  </a:cubicBezTo>
                  <a:cubicBezTo>
                    <a:pt x="1654492" y="1031558"/>
                    <a:pt x="1653540" y="1032510"/>
                    <a:pt x="1652587" y="1034415"/>
                  </a:cubicBezTo>
                  <a:cubicBezTo>
                    <a:pt x="1651635" y="1035368"/>
                    <a:pt x="1651635" y="1037273"/>
                    <a:pt x="1650682" y="1040130"/>
                  </a:cubicBezTo>
                  <a:cubicBezTo>
                    <a:pt x="1649730" y="1042988"/>
                    <a:pt x="1648777" y="1044893"/>
                    <a:pt x="1648777" y="1046798"/>
                  </a:cubicBezTo>
                  <a:lnTo>
                    <a:pt x="1642110" y="1045845"/>
                  </a:lnTo>
                  <a:lnTo>
                    <a:pt x="1649730" y="978218"/>
                  </a:lnTo>
                  <a:lnTo>
                    <a:pt x="1656397" y="979170"/>
                  </a:lnTo>
                  <a:cubicBezTo>
                    <a:pt x="1656397" y="981075"/>
                    <a:pt x="1656397" y="982980"/>
                    <a:pt x="1656397" y="985838"/>
                  </a:cubicBezTo>
                  <a:cubicBezTo>
                    <a:pt x="1656397" y="988695"/>
                    <a:pt x="1656397" y="990600"/>
                    <a:pt x="1656397" y="992505"/>
                  </a:cubicBezTo>
                  <a:cubicBezTo>
                    <a:pt x="1657350" y="994410"/>
                    <a:pt x="1658302" y="996315"/>
                    <a:pt x="1659255" y="997268"/>
                  </a:cubicBezTo>
                  <a:cubicBezTo>
                    <a:pt x="1660207" y="998220"/>
                    <a:pt x="1662112" y="999173"/>
                    <a:pt x="1664970" y="999173"/>
                  </a:cubicBezTo>
                  <a:lnTo>
                    <a:pt x="1761172" y="1010603"/>
                  </a:lnTo>
                  <a:lnTo>
                    <a:pt x="1761172" y="1006793"/>
                  </a:lnTo>
                  <a:cubicBezTo>
                    <a:pt x="1761172" y="1004888"/>
                    <a:pt x="1761172" y="1002983"/>
                    <a:pt x="1762125" y="1000125"/>
                  </a:cubicBezTo>
                  <a:cubicBezTo>
                    <a:pt x="1762125" y="997268"/>
                    <a:pt x="1762125" y="995363"/>
                    <a:pt x="1762125" y="993458"/>
                  </a:cubicBezTo>
                  <a:cubicBezTo>
                    <a:pt x="1762125" y="990600"/>
                    <a:pt x="1759267" y="985838"/>
                    <a:pt x="1753552" y="982028"/>
                  </a:cubicBezTo>
                  <a:cubicBezTo>
                    <a:pt x="1747837" y="977265"/>
                    <a:pt x="1743075" y="974408"/>
                    <a:pt x="1738312" y="971550"/>
                  </a:cubicBezTo>
                  <a:close/>
                  <a:moveTo>
                    <a:pt x="199073" y="952500"/>
                  </a:moveTo>
                  <a:lnTo>
                    <a:pt x="212408" y="1065847"/>
                  </a:lnTo>
                  <a:lnTo>
                    <a:pt x="205740" y="1066800"/>
                  </a:lnTo>
                  <a:cubicBezTo>
                    <a:pt x="205740" y="1064895"/>
                    <a:pt x="204788" y="1062990"/>
                    <a:pt x="203835" y="1060132"/>
                  </a:cubicBezTo>
                  <a:cubicBezTo>
                    <a:pt x="202883" y="1057275"/>
                    <a:pt x="202883" y="1055370"/>
                    <a:pt x="201930" y="1054417"/>
                  </a:cubicBezTo>
                  <a:cubicBezTo>
                    <a:pt x="200978" y="1052512"/>
                    <a:pt x="199073" y="1050607"/>
                    <a:pt x="198120" y="1050607"/>
                  </a:cubicBezTo>
                  <a:cubicBezTo>
                    <a:pt x="196215" y="1049655"/>
                    <a:pt x="195263" y="1049655"/>
                    <a:pt x="192405" y="1050607"/>
                  </a:cubicBezTo>
                  <a:lnTo>
                    <a:pt x="106680" y="1060132"/>
                  </a:lnTo>
                  <a:cubicBezTo>
                    <a:pt x="104775" y="1060132"/>
                    <a:pt x="102870" y="1061085"/>
                    <a:pt x="101918" y="1062037"/>
                  </a:cubicBezTo>
                  <a:cubicBezTo>
                    <a:pt x="100965" y="1062990"/>
                    <a:pt x="100013" y="1064895"/>
                    <a:pt x="99060" y="1066800"/>
                  </a:cubicBezTo>
                  <a:cubicBezTo>
                    <a:pt x="98108" y="1068705"/>
                    <a:pt x="98108" y="1070610"/>
                    <a:pt x="98108" y="1073467"/>
                  </a:cubicBezTo>
                  <a:cubicBezTo>
                    <a:pt x="98108" y="1076325"/>
                    <a:pt x="98108" y="1078230"/>
                    <a:pt x="98108" y="1080135"/>
                  </a:cubicBezTo>
                  <a:lnTo>
                    <a:pt x="91440" y="1081087"/>
                  </a:lnTo>
                  <a:lnTo>
                    <a:pt x="79058" y="973455"/>
                  </a:lnTo>
                  <a:lnTo>
                    <a:pt x="108585" y="971550"/>
                  </a:lnTo>
                  <a:lnTo>
                    <a:pt x="109538" y="978217"/>
                  </a:lnTo>
                  <a:cubicBezTo>
                    <a:pt x="104775" y="980122"/>
                    <a:pt x="100965" y="983932"/>
                    <a:pt x="96203" y="988695"/>
                  </a:cubicBezTo>
                  <a:cubicBezTo>
                    <a:pt x="92393" y="993457"/>
                    <a:pt x="89535" y="997267"/>
                    <a:pt x="89535" y="1002030"/>
                  </a:cubicBezTo>
                  <a:cubicBezTo>
                    <a:pt x="89535" y="1003935"/>
                    <a:pt x="89535" y="1005840"/>
                    <a:pt x="89535" y="1008697"/>
                  </a:cubicBezTo>
                  <a:cubicBezTo>
                    <a:pt x="89535" y="1011555"/>
                    <a:pt x="90488" y="1014412"/>
                    <a:pt x="90488" y="1016317"/>
                  </a:cubicBezTo>
                  <a:lnTo>
                    <a:pt x="92393" y="1033462"/>
                  </a:lnTo>
                  <a:lnTo>
                    <a:pt x="139065" y="1027747"/>
                  </a:lnTo>
                  <a:lnTo>
                    <a:pt x="137160" y="1015365"/>
                  </a:lnTo>
                  <a:cubicBezTo>
                    <a:pt x="137160" y="1012507"/>
                    <a:pt x="136208" y="1009650"/>
                    <a:pt x="135255" y="1006792"/>
                  </a:cubicBezTo>
                  <a:cubicBezTo>
                    <a:pt x="134303" y="1003935"/>
                    <a:pt x="132398" y="1002030"/>
                    <a:pt x="130493" y="1000125"/>
                  </a:cubicBezTo>
                  <a:cubicBezTo>
                    <a:pt x="129540" y="999172"/>
                    <a:pt x="126683" y="998220"/>
                    <a:pt x="122873" y="997267"/>
                  </a:cubicBezTo>
                  <a:cubicBezTo>
                    <a:pt x="119063" y="996315"/>
                    <a:pt x="116205" y="996315"/>
                    <a:pt x="114300" y="995362"/>
                  </a:cubicBezTo>
                  <a:lnTo>
                    <a:pt x="113348" y="988695"/>
                  </a:lnTo>
                  <a:lnTo>
                    <a:pt x="163830" y="982980"/>
                  </a:lnTo>
                  <a:lnTo>
                    <a:pt x="164783" y="989647"/>
                  </a:lnTo>
                  <a:cubicBezTo>
                    <a:pt x="162878" y="989647"/>
                    <a:pt x="159068" y="991552"/>
                    <a:pt x="156210" y="993457"/>
                  </a:cubicBezTo>
                  <a:cubicBezTo>
                    <a:pt x="152400" y="995362"/>
                    <a:pt x="150495" y="997267"/>
                    <a:pt x="149543" y="998220"/>
                  </a:cubicBezTo>
                  <a:cubicBezTo>
                    <a:pt x="147638" y="1000125"/>
                    <a:pt x="146685" y="1002982"/>
                    <a:pt x="145733" y="1004887"/>
                  </a:cubicBezTo>
                  <a:cubicBezTo>
                    <a:pt x="144780" y="1007745"/>
                    <a:pt x="144780" y="1010602"/>
                    <a:pt x="145733" y="1013460"/>
                  </a:cubicBezTo>
                  <a:lnTo>
                    <a:pt x="146685" y="1025842"/>
                  </a:lnTo>
                  <a:lnTo>
                    <a:pt x="181928" y="1022032"/>
                  </a:lnTo>
                  <a:cubicBezTo>
                    <a:pt x="185738" y="1022032"/>
                    <a:pt x="188595" y="1021080"/>
                    <a:pt x="190500" y="1020127"/>
                  </a:cubicBezTo>
                  <a:cubicBezTo>
                    <a:pt x="192405" y="1019175"/>
                    <a:pt x="194310" y="1018222"/>
                    <a:pt x="195263" y="1016317"/>
                  </a:cubicBezTo>
                  <a:cubicBezTo>
                    <a:pt x="196215" y="1014412"/>
                    <a:pt x="196215" y="1012507"/>
                    <a:pt x="196215" y="1010602"/>
                  </a:cubicBezTo>
                  <a:cubicBezTo>
                    <a:pt x="196215" y="1007745"/>
                    <a:pt x="196215" y="1004887"/>
                    <a:pt x="195263" y="1000125"/>
                  </a:cubicBezTo>
                  <a:cubicBezTo>
                    <a:pt x="195263" y="998220"/>
                    <a:pt x="195263" y="995362"/>
                    <a:pt x="194310" y="992505"/>
                  </a:cubicBezTo>
                  <a:cubicBezTo>
                    <a:pt x="194310" y="989647"/>
                    <a:pt x="193358" y="987742"/>
                    <a:pt x="193358" y="984885"/>
                  </a:cubicBezTo>
                  <a:cubicBezTo>
                    <a:pt x="192405" y="982980"/>
                    <a:pt x="192405" y="980122"/>
                    <a:pt x="191453" y="978217"/>
                  </a:cubicBezTo>
                  <a:cubicBezTo>
                    <a:pt x="190500" y="976312"/>
                    <a:pt x="189548" y="974407"/>
                    <a:pt x="188595" y="973455"/>
                  </a:cubicBezTo>
                  <a:cubicBezTo>
                    <a:pt x="185738" y="970597"/>
                    <a:pt x="180975" y="968692"/>
                    <a:pt x="175260" y="965835"/>
                  </a:cubicBezTo>
                  <a:cubicBezTo>
                    <a:pt x="169545" y="962977"/>
                    <a:pt x="164783" y="961072"/>
                    <a:pt x="161925" y="961072"/>
                  </a:cubicBezTo>
                  <a:lnTo>
                    <a:pt x="160973" y="954405"/>
                  </a:lnTo>
                  <a:close/>
                  <a:moveTo>
                    <a:pt x="925830" y="826770"/>
                  </a:moveTo>
                  <a:cubicBezTo>
                    <a:pt x="898208" y="826770"/>
                    <a:pt x="876300" y="848678"/>
                    <a:pt x="876300" y="876300"/>
                  </a:cubicBezTo>
                  <a:lnTo>
                    <a:pt x="876300" y="905828"/>
                  </a:lnTo>
                  <a:cubicBezTo>
                    <a:pt x="850583" y="910590"/>
                    <a:pt x="825818" y="918210"/>
                    <a:pt x="801053" y="929640"/>
                  </a:cubicBezTo>
                  <a:cubicBezTo>
                    <a:pt x="763905" y="946785"/>
                    <a:pt x="727710" y="971550"/>
                    <a:pt x="693420" y="1003935"/>
                  </a:cubicBezTo>
                  <a:cubicBezTo>
                    <a:pt x="661988" y="1034415"/>
                    <a:pt x="632460" y="1070610"/>
                    <a:pt x="604838" y="1112520"/>
                  </a:cubicBezTo>
                  <a:cubicBezTo>
                    <a:pt x="579120" y="1152525"/>
                    <a:pt x="555308" y="1197293"/>
                    <a:pt x="534353" y="1245870"/>
                  </a:cubicBezTo>
                  <a:cubicBezTo>
                    <a:pt x="523875" y="1270635"/>
                    <a:pt x="535305" y="1298258"/>
                    <a:pt x="559118" y="1308735"/>
                  </a:cubicBezTo>
                  <a:cubicBezTo>
                    <a:pt x="583883" y="1319213"/>
                    <a:pt x="611505" y="1307783"/>
                    <a:pt x="621983" y="1283018"/>
                  </a:cubicBezTo>
                  <a:cubicBezTo>
                    <a:pt x="660083" y="1195388"/>
                    <a:pt x="706755" y="1122045"/>
                    <a:pt x="759143" y="1072515"/>
                  </a:cubicBezTo>
                  <a:cubicBezTo>
                    <a:pt x="796290" y="1036320"/>
                    <a:pt x="835343" y="1013460"/>
                    <a:pt x="875348" y="1002983"/>
                  </a:cubicBezTo>
                  <a:lnTo>
                    <a:pt x="875348" y="1081088"/>
                  </a:lnTo>
                  <a:cubicBezTo>
                    <a:pt x="875348" y="1107758"/>
                    <a:pt x="855345" y="1118235"/>
                    <a:pt x="846773" y="1123950"/>
                  </a:cubicBezTo>
                  <a:cubicBezTo>
                    <a:pt x="843915" y="1125855"/>
                    <a:pt x="837248" y="1129665"/>
                    <a:pt x="834390" y="1131570"/>
                  </a:cubicBezTo>
                  <a:cubicBezTo>
                    <a:pt x="816293" y="1143953"/>
                    <a:pt x="794385" y="1162050"/>
                    <a:pt x="775335" y="1187768"/>
                  </a:cubicBezTo>
                  <a:cubicBezTo>
                    <a:pt x="739140" y="1233488"/>
                    <a:pt x="711518" y="1296353"/>
                    <a:pt x="697230" y="1363980"/>
                  </a:cubicBezTo>
                  <a:cubicBezTo>
                    <a:pt x="691515" y="1389698"/>
                    <a:pt x="707708" y="1415415"/>
                    <a:pt x="734378" y="1421130"/>
                  </a:cubicBezTo>
                  <a:cubicBezTo>
                    <a:pt x="760095" y="1426845"/>
                    <a:pt x="785813" y="1410653"/>
                    <a:pt x="791528" y="1383983"/>
                  </a:cubicBezTo>
                  <a:cubicBezTo>
                    <a:pt x="802958" y="1329690"/>
                    <a:pt x="824865" y="1281113"/>
                    <a:pt x="851535" y="1246823"/>
                  </a:cubicBezTo>
                  <a:cubicBezTo>
                    <a:pt x="864870" y="1228725"/>
                    <a:pt x="893445" y="1199198"/>
                    <a:pt x="925830" y="1199198"/>
                  </a:cubicBezTo>
                  <a:cubicBezTo>
                    <a:pt x="958215" y="1199198"/>
                    <a:pt x="986790" y="1228725"/>
                    <a:pt x="1000125" y="1246823"/>
                  </a:cubicBezTo>
                  <a:cubicBezTo>
                    <a:pt x="1026795" y="1281113"/>
                    <a:pt x="1048703" y="1330643"/>
                    <a:pt x="1060133" y="1383983"/>
                  </a:cubicBezTo>
                  <a:cubicBezTo>
                    <a:pt x="1065848" y="1409700"/>
                    <a:pt x="1091565" y="1425893"/>
                    <a:pt x="1117283" y="1421130"/>
                  </a:cubicBezTo>
                  <a:cubicBezTo>
                    <a:pt x="1143000" y="1415415"/>
                    <a:pt x="1160145" y="1389698"/>
                    <a:pt x="1154430" y="1363980"/>
                  </a:cubicBezTo>
                  <a:cubicBezTo>
                    <a:pt x="1140143" y="1296353"/>
                    <a:pt x="1111568" y="1233488"/>
                    <a:pt x="1076325" y="1187768"/>
                  </a:cubicBezTo>
                  <a:cubicBezTo>
                    <a:pt x="1056323" y="1162050"/>
                    <a:pt x="1035368" y="1143953"/>
                    <a:pt x="1017270" y="1131570"/>
                  </a:cubicBezTo>
                  <a:cubicBezTo>
                    <a:pt x="1014413" y="1129665"/>
                    <a:pt x="1007745" y="1125855"/>
                    <a:pt x="1004888" y="1123950"/>
                  </a:cubicBezTo>
                  <a:cubicBezTo>
                    <a:pt x="995363" y="1118235"/>
                    <a:pt x="976313" y="1107758"/>
                    <a:pt x="976313" y="1081088"/>
                  </a:cubicBezTo>
                  <a:lnTo>
                    <a:pt x="976313" y="1002983"/>
                  </a:lnTo>
                  <a:cubicBezTo>
                    <a:pt x="1016318" y="1013460"/>
                    <a:pt x="1055370" y="1036320"/>
                    <a:pt x="1092518" y="1072515"/>
                  </a:cubicBezTo>
                  <a:cubicBezTo>
                    <a:pt x="1144905" y="1122045"/>
                    <a:pt x="1191578" y="1194435"/>
                    <a:pt x="1229678" y="1283018"/>
                  </a:cubicBezTo>
                  <a:cubicBezTo>
                    <a:pt x="1240155" y="1307783"/>
                    <a:pt x="1268730" y="1318260"/>
                    <a:pt x="1292543" y="1308735"/>
                  </a:cubicBezTo>
                  <a:cubicBezTo>
                    <a:pt x="1316355" y="1298258"/>
                    <a:pt x="1327785" y="1270635"/>
                    <a:pt x="1317308" y="1245870"/>
                  </a:cubicBezTo>
                  <a:cubicBezTo>
                    <a:pt x="1296353" y="1197293"/>
                    <a:pt x="1272540" y="1152525"/>
                    <a:pt x="1246823" y="1112520"/>
                  </a:cubicBezTo>
                  <a:cubicBezTo>
                    <a:pt x="1219200" y="1070610"/>
                    <a:pt x="1189673" y="1034415"/>
                    <a:pt x="1158240" y="1003935"/>
                  </a:cubicBezTo>
                  <a:cubicBezTo>
                    <a:pt x="1124903" y="971550"/>
                    <a:pt x="1088708" y="946785"/>
                    <a:pt x="1050608" y="929640"/>
                  </a:cubicBezTo>
                  <a:cubicBezTo>
                    <a:pt x="1025843" y="918210"/>
                    <a:pt x="1001078" y="910590"/>
                    <a:pt x="975360" y="905828"/>
                  </a:cubicBezTo>
                  <a:lnTo>
                    <a:pt x="975360" y="876300"/>
                  </a:lnTo>
                  <a:cubicBezTo>
                    <a:pt x="975360" y="848678"/>
                    <a:pt x="953453" y="826770"/>
                    <a:pt x="925830" y="826770"/>
                  </a:cubicBezTo>
                  <a:close/>
                  <a:moveTo>
                    <a:pt x="1765935" y="802958"/>
                  </a:moveTo>
                  <a:lnTo>
                    <a:pt x="1772603" y="870585"/>
                  </a:lnTo>
                  <a:lnTo>
                    <a:pt x="1765935" y="871538"/>
                  </a:lnTo>
                  <a:cubicBezTo>
                    <a:pt x="1765935" y="869633"/>
                    <a:pt x="1764983" y="867728"/>
                    <a:pt x="1764983" y="864870"/>
                  </a:cubicBezTo>
                  <a:cubicBezTo>
                    <a:pt x="1764030" y="862013"/>
                    <a:pt x="1764030" y="860108"/>
                    <a:pt x="1763078" y="858203"/>
                  </a:cubicBezTo>
                  <a:cubicBezTo>
                    <a:pt x="1762125" y="856298"/>
                    <a:pt x="1761173" y="854393"/>
                    <a:pt x="1759268" y="854393"/>
                  </a:cubicBezTo>
                  <a:cubicBezTo>
                    <a:pt x="1757363" y="853440"/>
                    <a:pt x="1755458" y="853440"/>
                    <a:pt x="1753553" y="853440"/>
                  </a:cubicBezTo>
                  <a:lnTo>
                    <a:pt x="1667828" y="862013"/>
                  </a:lnTo>
                  <a:cubicBezTo>
                    <a:pt x="1665923" y="862013"/>
                    <a:pt x="1664018" y="862965"/>
                    <a:pt x="1662113" y="863918"/>
                  </a:cubicBezTo>
                  <a:cubicBezTo>
                    <a:pt x="1661160" y="864870"/>
                    <a:pt x="1660208" y="866775"/>
                    <a:pt x="1659255" y="868680"/>
                  </a:cubicBezTo>
                  <a:cubicBezTo>
                    <a:pt x="1659255" y="869633"/>
                    <a:pt x="1658303" y="871538"/>
                    <a:pt x="1658303" y="874395"/>
                  </a:cubicBezTo>
                  <a:cubicBezTo>
                    <a:pt x="1658303" y="877253"/>
                    <a:pt x="1658303" y="879158"/>
                    <a:pt x="1658303" y="881063"/>
                  </a:cubicBezTo>
                  <a:lnTo>
                    <a:pt x="1651635" y="883920"/>
                  </a:lnTo>
                  <a:lnTo>
                    <a:pt x="1644968" y="816293"/>
                  </a:lnTo>
                  <a:lnTo>
                    <a:pt x="1651635" y="815340"/>
                  </a:lnTo>
                  <a:cubicBezTo>
                    <a:pt x="1651635" y="817245"/>
                    <a:pt x="1652588" y="819150"/>
                    <a:pt x="1652588" y="822008"/>
                  </a:cubicBezTo>
                  <a:cubicBezTo>
                    <a:pt x="1653540" y="824865"/>
                    <a:pt x="1653540" y="826770"/>
                    <a:pt x="1654493" y="827723"/>
                  </a:cubicBezTo>
                  <a:cubicBezTo>
                    <a:pt x="1655445" y="829628"/>
                    <a:pt x="1656398" y="831533"/>
                    <a:pt x="1658303" y="831533"/>
                  </a:cubicBezTo>
                  <a:cubicBezTo>
                    <a:pt x="1659255" y="832485"/>
                    <a:pt x="1661160" y="832485"/>
                    <a:pt x="1664018" y="832485"/>
                  </a:cubicBezTo>
                  <a:lnTo>
                    <a:pt x="1749743" y="823913"/>
                  </a:lnTo>
                  <a:cubicBezTo>
                    <a:pt x="1751648" y="823913"/>
                    <a:pt x="1753553" y="822960"/>
                    <a:pt x="1754505" y="822008"/>
                  </a:cubicBezTo>
                  <a:cubicBezTo>
                    <a:pt x="1755458" y="821055"/>
                    <a:pt x="1757363" y="819150"/>
                    <a:pt x="1757363" y="817245"/>
                  </a:cubicBezTo>
                  <a:cubicBezTo>
                    <a:pt x="1758315" y="816293"/>
                    <a:pt x="1758315" y="813435"/>
                    <a:pt x="1758315" y="810578"/>
                  </a:cubicBezTo>
                  <a:cubicBezTo>
                    <a:pt x="1758315" y="807720"/>
                    <a:pt x="1759268" y="805815"/>
                    <a:pt x="1759268" y="803910"/>
                  </a:cubicBezTo>
                  <a:close/>
                  <a:moveTo>
                    <a:pt x="94297" y="735330"/>
                  </a:moveTo>
                  <a:lnTo>
                    <a:pt x="100965" y="736282"/>
                  </a:lnTo>
                  <a:cubicBezTo>
                    <a:pt x="100965" y="742950"/>
                    <a:pt x="100965" y="747712"/>
                    <a:pt x="101917" y="752475"/>
                  </a:cubicBezTo>
                  <a:cubicBezTo>
                    <a:pt x="102870" y="757237"/>
                    <a:pt x="104775" y="762000"/>
                    <a:pt x="108585" y="766762"/>
                  </a:cubicBezTo>
                  <a:cubicBezTo>
                    <a:pt x="113347" y="773430"/>
                    <a:pt x="117157" y="779145"/>
                    <a:pt x="120967" y="783907"/>
                  </a:cubicBezTo>
                  <a:cubicBezTo>
                    <a:pt x="124777" y="788670"/>
                    <a:pt x="128587" y="794385"/>
                    <a:pt x="134302" y="801052"/>
                  </a:cubicBezTo>
                  <a:cubicBezTo>
                    <a:pt x="141922" y="796290"/>
                    <a:pt x="150495" y="791527"/>
                    <a:pt x="161925" y="784860"/>
                  </a:cubicBezTo>
                  <a:cubicBezTo>
                    <a:pt x="172402" y="778192"/>
                    <a:pt x="182880" y="772477"/>
                    <a:pt x="193357" y="765810"/>
                  </a:cubicBezTo>
                  <a:cubicBezTo>
                    <a:pt x="196215" y="763905"/>
                    <a:pt x="198120" y="762000"/>
                    <a:pt x="200977" y="760095"/>
                  </a:cubicBezTo>
                  <a:cubicBezTo>
                    <a:pt x="203835" y="758190"/>
                    <a:pt x="205740" y="755332"/>
                    <a:pt x="207645" y="752475"/>
                  </a:cubicBezTo>
                  <a:cubicBezTo>
                    <a:pt x="208597" y="751522"/>
                    <a:pt x="209550" y="749617"/>
                    <a:pt x="209550" y="747712"/>
                  </a:cubicBezTo>
                  <a:cubicBezTo>
                    <a:pt x="210502" y="745807"/>
                    <a:pt x="210502" y="744855"/>
                    <a:pt x="210502" y="742950"/>
                  </a:cubicBezTo>
                  <a:lnTo>
                    <a:pt x="218122" y="745807"/>
                  </a:lnTo>
                  <a:lnTo>
                    <a:pt x="211455" y="793432"/>
                  </a:lnTo>
                  <a:cubicBezTo>
                    <a:pt x="199072" y="799147"/>
                    <a:pt x="189547" y="803910"/>
                    <a:pt x="180975" y="808672"/>
                  </a:cubicBezTo>
                  <a:cubicBezTo>
                    <a:pt x="172402" y="813435"/>
                    <a:pt x="161925" y="819150"/>
                    <a:pt x="149542" y="826770"/>
                  </a:cubicBezTo>
                  <a:lnTo>
                    <a:pt x="148590" y="831532"/>
                  </a:lnTo>
                  <a:lnTo>
                    <a:pt x="186690" y="837247"/>
                  </a:lnTo>
                  <a:cubicBezTo>
                    <a:pt x="188595" y="837247"/>
                    <a:pt x="190500" y="837247"/>
                    <a:pt x="192405" y="837247"/>
                  </a:cubicBezTo>
                  <a:cubicBezTo>
                    <a:pt x="194310" y="836295"/>
                    <a:pt x="195262" y="835342"/>
                    <a:pt x="196215" y="833437"/>
                  </a:cubicBezTo>
                  <a:cubicBezTo>
                    <a:pt x="197167" y="832485"/>
                    <a:pt x="197167" y="831532"/>
                    <a:pt x="198120" y="829627"/>
                  </a:cubicBezTo>
                  <a:cubicBezTo>
                    <a:pt x="199072" y="827722"/>
                    <a:pt x="199072" y="825817"/>
                    <a:pt x="200025" y="823912"/>
                  </a:cubicBezTo>
                  <a:lnTo>
                    <a:pt x="206692" y="824865"/>
                  </a:lnTo>
                  <a:lnTo>
                    <a:pt x="197167" y="888682"/>
                  </a:lnTo>
                  <a:lnTo>
                    <a:pt x="190500" y="886777"/>
                  </a:lnTo>
                  <a:cubicBezTo>
                    <a:pt x="190500" y="884872"/>
                    <a:pt x="190500" y="882967"/>
                    <a:pt x="190500" y="880110"/>
                  </a:cubicBezTo>
                  <a:cubicBezTo>
                    <a:pt x="190500" y="877252"/>
                    <a:pt x="190500" y="875347"/>
                    <a:pt x="190500" y="874395"/>
                  </a:cubicBezTo>
                  <a:cubicBezTo>
                    <a:pt x="189547" y="872490"/>
                    <a:pt x="189547" y="870585"/>
                    <a:pt x="187642" y="869632"/>
                  </a:cubicBezTo>
                  <a:cubicBezTo>
                    <a:pt x="186690" y="868680"/>
                    <a:pt x="184785" y="867727"/>
                    <a:pt x="182880" y="867727"/>
                  </a:cubicBezTo>
                  <a:lnTo>
                    <a:pt x="97155" y="855345"/>
                  </a:lnTo>
                  <a:cubicBezTo>
                    <a:pt x="95250" y="855345"/>
                    <a:pt x="93345" y="855345"/>
                    <a:pt x="92392" y="855345"/>
                  </a:cubicBezTo>
                  <a:cubicBezTo>
                    <a:pt x="90487" y="855345"/>
                    <a:pt x="89535" y="857250"/>
                    <a:pt x="88582" y="859155"/>
                  </a:cubicBezTo>
                  <a:cubicBezTo>
                    <a:pt x="87630" y="861060"/>
                    <a:pt x="86677" y="862965"/>
                    <a:pt x="85725" y="864870"/>
                  </a:cubicBezTo>
                  <a:cubicBezTo>
                    <a:pt x="84772" y="866775"/>
                    <a:pt x="83820" y="869632"/>
                    <a:pt x="83820" y="870585"/>
                  </a:cubicBezTo>
                  <a:lnTo>
                    <a:pt x="76200" y="869632"/>
                  </a:lnTo>
                  <a:lnTo>
                    <a:pt x="85725" y="802957"/>
                  </a:lnTo>
                  <a:lnTo>
                    <a:pt x="92392" y="803910"/>
                  </a:lnTo>
                  <a:cubicBezTo>
                    <a:pt x="92392" y="805815"/>
                    <a:pt x="92392" y="807720"/>
                    <a:pt x="92392" y="810577"/>
                  </a:cubicBezTo>
                  <a:cubicBezTo>
                    <a:pt x="92392" y="813435"/>
                    <a:pt x="92392" y="815340"/>
                    <a:pt x="92392" y="817245"/>
                  </a:cubicBezTo>
                  <a:cubicBezTo>
                    <a:pt x="92392" y="819150"/>
                    <a:pt x="93345" y="821055"/>
                    <a:pt x="95250" y="822007"/>
                  </a:cubicBezTo>
                  <a:cubicBezTo>
                    <a:pt x="97155" y="822960"/>
                    <a:pt x="98107" y="823912"/>
                    <a:pt x="100012" y="823912"/>
                  </a:cubicBezTo>
                  <a:lnTo>
                    <a:pt x="140970" y="829627"/>
                  </a:lnTo>
                  <a:lnTo>
                    <a:pt x="141922" y="825817"/>
                  </a:lnTo>
                  <a:cubicBezTo>
                    <a:pt x="138112" y="821055"/>
                    <a:pt x="134302" y="815340"/>
                    <a:pt x="129540" y="808672"/>
                  </a:cubicBezTo>
                  <a:cubicBezTo>
                    <a:pt x="124777" y="802005"/>
                    <a:pt x="120967" y="796290"/>
                    <a:pt x="117157" y="792480"/>
                  </a:cubicBezTo>
                  <a:cubicBezTo>
                    <a:pt x="112395" y="787717"/>
                    <a:pt x="109537" y="782955"/>
                    <a:pt x="106680" y="781050"/>
                  </a:cubicBezTo>
                  <a:cubicBezTo>
                    <a:pt x="103822" y="778192"/>
                    <a:pt x="101917" y="777240"/>
                    <a:pt x="99060" y="776287"/>
                  </a:cubicBezTo>
                  <a:cubicBezTo>
                    <a:pt x="98107" y="776287"/>
                    <a:pt x="97155" y="777240"/>
                    <a:pt x="96202" y="779145"/>
                  </a:cubicBezTo>
                  <a:cubicBezTo>
                    <a:pt x="95250" y="781050"/>
                    <a:pt x="94297" y="783907"/>
                    <a:pt x="93345" y="788670"/>
                  </a:cubicBezTo>
                  <a:lnTo>
                    <a:pt x="86677" y="787717"/>
                  </a:lnTo>
                  <a:close/>
                  <a:moveTo>
                    <a:pt x="1698308" y="618173"/>
                  </a:moveTo>
                  <a:cubicBezTo>
                    <a:pt x="1703070" y="619125"/>
                    <a:pt x="1707833" y="620078"/>
                    <a:pt x="1712595" y="622935"/>
                  </a:cubicBezTo>
                  <a:cubicBezTo>
                    <a:pt x="1717358" y="625793"/>
                    <a:pt x="1721168" y="629603"/>
                    <a:pt x="1724978" y="634365"/>
                  </a:cubicBezTo>
                  <a:cubicBezTo>
                    <a:pt x="1728788" y="639128"/>
                    <a:pt x="1731645" y="644843"/>
                    <a:pt x="1734503" y="651510"/>
                  </a:cubicBezTo>
                  <a:cubicBezTo>
                    <a:pt x="1736408" y="658178"/>
                    <a:pt x="1737360" y="663893"/>
                    <a:pt x="1738313" y="670560"/>
                  </a:cubicBezTo>
                  <a:cubicBezTo>
                    <a:pt x="1738313" y="677228"/>
                    <a:pt x="1738313" y="681990"/>
                    <a:pt x="1737360" y="685800"/>
                  </a:cubicBezTo>
                  <a:lnTo>
                    <a:pt x="1744028" y="688658"/>
                  </a:lnTo>
                  <a:lnTo>
                    <a:pt x="1746885" y="695325"/>
                  </a:lnTo>
                  <a:lnTo>
                    <a:pt x="1707833" y="709613"/>
                  </a:lnTo>
                  <a:lnTo>
                    <a:pt x="1705928" y="702945"/>
                  </a:lnTo>
                  <a:cubicBezTo>
                    <a:pt x="1709738" y="700088"/>
                    <a:pt x="1713548" y="696278"/>
                    <a:pt x="1717358" y="692468"/>
                  </a:cubicBezTo>
                  <a:cubicBezTo>
                    <a:pt x="1721168" y="688658"/>
                    <a:pt x="1724025" y="684848"/>
                    <a:pt x="1725930" y="681990"/>
                  </a:cubicBezTo>
                  <a:cubicBezTo>
                    <a:pt x="1727835" y="678180"/>
                    <a:pt x="1729740" y="674370"/>
                    <a:pt x="1730693" y="670560"/>
                  </a:cubicBezTo>
                  <a:cubicBezTo>
                    <a:pt x="1731645" y="666750"/>
                    <a:pt x="1730693" y="661988"/>
                    <a:pt x="1729740" y="657225"/>
                  </a:cubicBezTo>
                  <a:cubicBezTo>
                    <a:pt x="1727835" y="651510"/>
                    <a:pt x="1724978" y="646748"/>
                    <a:pt x="1720215" y="644843"/>
                  </a:cubicBezTo>
                  <a:cubicBezTo>
                    <a:pt x="1715453" y="641985"/>
                    <a:pt x="1710690" y="641985"/>
                    <a:pt x="1705928" y="642938"/>
                  </a:cubicBezTo>
                  <a:cubicBezTo>
                    <a:pt x="1701165" y="644843"/>
                    <a:pt x="1698308" y="647700"/>
                    <a:pt x="1696403" y="651510"/>
                  </a:cubicBezTo>
                  <a:cubicBezTo>
                    <a:pt x="1694498" y="655320"/>
                    <a:pt x="1693545" y="661988"/>
                    <a:pt x="1693545" y="669608"/>
                  </a:cubicBezTo>
                  <a:cubicBezTo>
                    <a:pt x="1693545" y="674370"/>
                    <a:pt x="1693545" y="679133"/>
                    <a:pt x="1693545" y="682943"/>
                  </a:cubicBezTo>
                  <a:cubicBezTo>
                    <a:pt x="1693545" y="687705"/>
                    <a:pt x="1693545" y="691515"/>
                    <a:pt x="1693545" y="695325"/>
                  </a:cubicBezTo>
                  <a:cubicBezTo>
                    <a:pt x="1693545" y="703898"/>
                    <a:pt x="1690688" y="711518"/>
                    <a:pt x="1686878" y="717233"/>
                  </a:cubicBezTo>
                  <a:cubicBezTo>
                    <a:pt x="1683068" y="722948"/>
                    <a:pt x="1677353" y="727710"/>
                    <a:pt x="1668780" y="730568"/>
                  </a:cubicBezTo>
                  <a:cubicBezTo>
                    <a:pt x="1664018" y="732473"/>
                    <a:pt x="1658303" y="732473"/>
                    <a:pt x="1653540" y="731520"/>
                  </a:cubicBezTo>
                  <a:cubicBezTo>
                    <a:pt x="1647825" y="730568"/>
                    <a:pt x="1643063" y="728663"/>
                    <a:pt x="1638300" y="725805"/>
                  </a:cubicBezTo>
                  <a:cubicBezTo>
                    <a:pt x="1633538" y="722948"/>
                    <a:pt x="1628775" y="718185"/>
                    <a:pt x="1624965" y="713423"/>
                  </a:cubicBezTo>
                  <a:cubicBezTo>
                    <a:pt x="1617345" y="710565"/>
                    <a:pt x="1614488" y="703898"/>
                    <a:pt x="1611630" y="696278"/>
                  </a:cubicBezTo>
                  <a:cubicBezTo>
                    <a:pt x="1608773" y="689610"/>
                    <a:pt x="1607820" y="681990"/>
                    <a:pt x="1607820" y="675323"/>
                  </a:cubicBezTo>
                  <a:cubicBezTo>
                    <a:pt x="1607820" y="668655"/>
                    <a:pt x="1607820" y="662940"/>
                    <a:pt x="1608773" y="658178"/>
                  </a:cubicBezTo>
                  <a:lnTo>
                    <a:pt x="1601153" y="654368"/>
                  </a:lnTo>
                  <a:lnTo>
                    <a:pt x="1599248" y="647700"/>
                  </a:lnTo>
                  <a:lnTo>
                    <a:pt x="1641158" y="632460"/>
                  </a:lnTo>
                  <a:lnTo>
                    <a:pt x="1643063" y="639128"/>
                  </a:lnTo>
                  <a:cubicBezTo>
                    <a:pt x="1639253" y="641985"/>
                    <a:pt x="1636395" y="645795"/>
                    <a:pt x="1632585" y="649605"/>
                  </a:cubicBezTo>
                  <a:cubicBezTo>
                    <a:pt x="1628775" y="653415"/>
                    <a:pt x="1625918" y="658178"/>
                    <a:pt x="1624013" y="661988"/>
                  </a:cubicBezTo>
                  <a:cubicBezTo>
                    <a:pt x="1621155" y="666750"/>
                    <a:pt x="1620203" y="671513"/>
                    <a:pt x="1619250" y="676275"/>
                  </a:cubicBezTo>
                  <a:cubicBezTo>
                    <a:pt x="1618298" y="681038"/>
                    <a:pt x="1619250" y="685800"/>
                    <a:pt x="1620203" y="691515"/>
                  </a:cubicBezTo>
                  <a:cubicBezTo>
                    <a:pt x="1623060" y="699135"/>
                    <a:pt x="1625918" y="703898"/>
                    <a:pt x="1631633" y="706755"/>
                  </a:cubicBezTo>
                  <a:cubicBezTo>
                    <a:pt x="1636395" y="709613"/>
                    <a:pt x="1642110" y="709613"/>
                    <a:pt x="1646873" y="707708"/>
                  </a:cubicBezTo>
                  <a:cubicBezTo>
                    <a:pt x="1651635" y="705803"/>
                    <a:pt x="1654493" y="702945"/>
                    <a:pt x="1656398" y="699135"/>
                  </a:cubicBezTo>
                  <a:cubicBezTo>
                    <a:pt x="1658303" y="694373"/>
                    <a:pt x="1659255" y="688658"/>
                    <a:pt x="1659255" y="681038"/>
                  </a:cubicBezTo>
                  <a:cubicBezTo>
                    <a:pt x="1659255" y="676275"/>
                    <a:pt x="1659255" y="671513"/>
                    <a:pt x="1659255" y="666750"/>
                  </a:cubicBezTo>
                  <a:cubicBezTo>
                    <a:pt x="1659255" y="662940"/>
                    <a:pt x="1659255" y="658178"/>
                    <a:pt x="1659255" y="654368"/>
                  </a:cubicBezTo>
                  <a:cubicBezTo>
                    <a:pt x="1660208" y="645795"/>
                    <a:pt x="1662113" y="638175"/>
                    <a:pt x="1666875" y="632460"/>
                  </a:cubicBezTo>
                  <a:cubicBezTo>
                    <a:pt x="1671638" y="626745"/>
                    <a:pt x="1677353" y="622935"/>
                    <a:pt x="1684020" y="620078"/>
                  </a:cubicBezTo>
                  <a:cubicBezTo>
                    <a:pt x="1688783" y="618173"/>
                    <a:pt x="1693545" y="618173"/>
                    <a:pt x="1698308" y="618173"/>
                  </a:cubicBezTo>
                  <a:close/>
                  <a:moveTo>
                    <a:pt x="148590" y="579120"/>
                  </a:moveTo>
                  <a:lnTo>
                    <a:pt x="155257" y="581977"/>
                  </a:lnTo>
                  <a:cubicBezTo>
                    <a:pt x="155257" y="583882"/>
                    <a:pt x="154305" y="585787"/>
                    <a:pt x="153352" y="588645"/>
                  </a:cubicBezTo>
                  <a:cubicBezTo>
                    <a:pt x="152400" y="591502"/>
                    <a:pt x="152400" y="593407"/>
                    <a:pt x="152400" y="595312"/>
                  </a:cubicBezTo>
                  <a:cubicBezTo>
                    <a:pt x="152400" y="598170"/>
                    <a:pt x="152400" y="599122"/>
                    <a:pt x="154305" y="601027"/>
                  </a:cubicBezTo>
                  <a:cubicBezTo>
                    <a:pt x="155257" y="601980"/>
                    <a:pt x="157162" y="602932"/>
                    <a:pt x="159067" y="603885"/>
                  </a:cubicBezTo>
                  <a:lnTo>
                    <a:pt x="239077" y="636270"/>
                  </a:lnTo>
                  <a:cubicBezTo>
                    <a:pt x="240982" y="637222"/>
                    <a:pt x="242887" y="637222"/>
                    <a:pt x="243840" y="637222"/>
                  </a:cubicBezTo>
                  <a:cubicBezTo>
                    <a:pt x="245745" y="637222"/>
                    <a:pt x="247650" y="636270"/>
                    <a:pt x="248602" y="634365"/>
                  </a:cubicBezTo>
                  <a:cubicBezTo>
                    <a:pt x="249555" y="633412"/>
                    <a:pt x="250507" y="631507"/>
                    <a:pt x="252412" y="629602"/>
                  </a:cubicBezTo>
                  <a:cubicBezTo>
                    <a:pt x="254317" y="627697"/>
                    <a:pt x="255270" y="624840"/>
                    <a:pt x="256222" y="622935"/>
                  </a:cubicBezTo>
                  <a:lnTo>
                    <a:pt x="263842" y="624840"/>
                  </a:lnTo>
                  <a:lnTo>
                    <a:pt x="238125" y="687705"/>
                  </a:lnTo>
                  <a:lnTo>
                    <a:pt x="231457" y="684847"/>
                  </a:lnTo>
                  <a:cubicBezTo>
                    <a:pt x="232410" y="682942"/>
                    <a:pt x="232410" y="681037"/>
                    <a:pt x="233362" y="678180"/>
                  </a:cubicBezTo>
                  <a:cubicBezTo>
                    <a:pt x="234315" y="675322"/>
                    <a:pt x="234315" y="673417"/>
                    <a:pt x="234315" y="672465"/>
                  </a:cubicBezTo>
                  <a:cubicBezTo>
                    <a:pt x="234315" y="670560"/>
                    <a:pt x="233362" y="668655"/>
                    <a:pt x="232410" y="667702"/>
                  </a:cubicBezTo>
                  <a:cubicBezTo>
                    <a:pt x="231457" y="666750"/>
                    <a:pt x="229552" y="665797"/>
                    <a:pt x="227647" y="664845"/>
                  </a:cubicBezTo>
                  <a:lnTo>
                    <a:pt x="147637" y="632460"/>
                  </a:lnTo>
                  <a:cubicBezTo>
                    <a:pt x="145732" y="631507"/>
                    <a:pt x="143827" y="631507"/>
                    <a:pt x="142875" y="631507"/>
                  </a:cubicBezTo>
                  <a:cubicBezTo>
                    <a:pt x="140970" y="631507"/>
                    <a:pt x="140017" y="632460"/>
                    <a:pt x="138112" y="634365"/>
                  </a:cubicBezTo>
                  <a:cubicBezTo>
                    <a:pt x="137160" y="635317"/>
                    <a:pt x="136207" y="637222"/>
                    <a:pt x="134302" y="639127"/>
                  </a:cubicBezTo>
                  <a:cubicBezTo>
                    <a:pt x="132397" y="641032"/>
                    <a:pt x="131445" y="643890"/>
                    <a:pt x="130492" y="644842"/>
                  </a:cubicBezTo>
                  <a:lnTo>
                    <a:pt x="123825" y="641985"/>
                  </a:lnTo>
                  <a:close/>
                  <a:moveTo>
                    <a:pt x="1624013" y="458153"/>
                  </a:moveTo>
                  <a:lnTo>
                    <a:pt x="1581150" y="485775"/>
                  </a:lnTo>
                  <a:lnTo>
                    <a:pt x="1584960" y="491490"/>
                  </a:lnTo>
                  <a:cubicBezTo>
                    <a:pt x="1589723" y="498158"/>
                    <a:pt x="1594485" y="502920"/>
                    <a:pt x="1601153" y="503873"/>
                  </a:cubicBezTo>
                  <a:cubicBezTo>
                    <a:pt x="1606868" y="504825"/>
                    <a:pt x="1614488" y="502920"/>
                    <a:pt x="1622108" y="498158"/>
                  </a:cubicBezTo>
                  <a:cubicBezTo>
                    <a:pt x="1628775" y="493395"/>
                    <a:pt x="1632585" y="488633"/>
                    <a:pt x="1633538" y="482918"/>
                  </a:cubicBezTo>
                  <a:cubicBezTo>
                    <a:pt x="1634490" y="477203"/>
                    <a:pt x="1632585" y="470535"/>
                    <a:pt x="1627823" y="463868"/>
                  </a:cubicBezTo>
                  <a:close/>
                  <a:moveTo>
                    <a:pt x="1603058" y="412433"/>
                  </a:moveTo>
                  <a:lnTo>
                    <a:pt x="1640205" y="469583"/>
                  </a:lnTo>
                  <a:cubicBezTo>
                    <a:pt x="1648778" y="482918"/>
                    <a:pt x="1652588" y="493395"/>
                    <a:pt x="1653540" y="502920"/>
                  </a:cubicBezTo>
                  <a:cubicBezTo>
                    <a:pt x="1653540" y="512445"/>
                    <a:pt x="1649730" y="519113"/>
                    <a:pt x="1642110" y="524828"/>
                  </a:cubicBezTo>
                  <a:cubicBezTo>
                    <a:pt x="1634490" y="529590"/>
                    <a:pt x="1627823" y="531495"/>
                    <a:pt x="1621155" y="529590"/>
                  </a:cubicBezTo>
                  <a:cubicBezTo>
                    <a:pt x="1614488" y="528638"/>
                    <a:pt x="1606868" y="523875"/>
                    <a:pt x="1599248" y="517208"/>
                  </a:cubicBezTo>
                  <a:cubicBezTo>
                    <a:pt x="1597343" y="522923"/>
                    <a:pt x="1594485" y="530543"/>
                    <a:pt x="1591628" y="538163"/>
                  </a:cubicBezTo>
                  <a:cubicBezTo>
                    <a:pt x="1588770" y="545783"/>
                    <a:pt x="1585913" y="554355"/>
                    <a:pt x="1583055" y="562928"/>
                  </a:cubicBezTo>
                  <a:cubicBezTo>
                    <a:pt x="1582103" y="565785"/>
                    <a:pt x="1581150" y="569595"/>
                    <a:pt x="1580198" y="573405"/>
                  </a:cubicBezTo>
                  <a:cubicBezTo>
                    <a:pt x="1579245" y="578168"/>
                    <a:pt x="1579245" y="581025"/>
                    <a:pt x="1579245" y="583883"/>
                  </a:cubicBezTo>
                  <a:cubicBezTo>
                    <a:pt x="1579245" y="584835"/>
                    <a:pt x="1580198" y="586740"/>
                    <a:pt x="1581150" y="588645"/>
                  </a:cubicBezTo>
                  <a:cubicBezTo>
                    <a:pt x="1582103" y="590550"/>
                    <a:pt x="1583055" y="591503"/>
                    <a:pt x="1583055" y="592455"/>
                  </a:cubicBezTo>
                  <a:lnTo>
                    <a:pt x="1577340" y="596265"/>
                  </a:lnTo>
                  <a:lnTo>
                    <a:pt x="1551623" y="557213"/>
                  </a:lnTo>
                  <a:cubicBezTo>
                    <a:pt x="1557338" y="543878"/>
                    <a:pt x="1562100" y="532448"/>
                    <a:pt x="1565910" y="524828"/>
                  </a:cubicBezTo>
                  <a:cubicBezTo>
                    <a:pt x="1568768" y="516255"/>
                    <a:pt x="1572578" y="505778"/>
                    <a:pt x="1576388" y="494348"/>
                  </a:cubicBezTo>
                  <a:lnTo>
                    <a:pt x="1573530" y="490538"/>
                  </a:lnTo>
                  <a:lnTo>
                    <a:pt x="1542098" y="510540"/>
                  </a:lnTo>
                  <a:cubicBezTo>
                    <a:pt x="1540193" y="511493"/>
                    <a:pt x="1539240" y="512445"/>
                    <a:pt x="1538288" y="514350"/>
                  </a:cubicBezTo>
                  <a:cubicBezTo>
                    <a:pt x="1537335" y="515303"/>
                    <a:pt x="1537335" y="517208"/>
                    <a:pt x="1537335" y="520065"/>
                  </a:cubicBezTo>
                  <a:cubicBezTo>
                    <a:pt x="1537335" y="521018"/>
                    <a:pt x="1538288" y="522923"/>
                    <a:pt x="1539240" y="524828"/>
                  </a:cubicBezTo>
                  <a:cubicBezTo>
                    <a:pt x="1540193" y="526733"/>
                    <a:pt x="1541145" y="528638"/>
                    <a:pt x="1541145" y="530543"/>
                  </a:cubicBezTo>
                  <a:lnTo>
                    <a:pt x="1535430" y="534353"/>
                  </a:lnTo>
                  <a:lnTo>
                    <a:pt x="1500188" y="479108"/>
                  </a:lnTo>
                  <a:lnTo>
                    <a:pt x="1505903" y="475298"/>
                  </a:lnTo>
                  <a:cubicBezTo>
                    <a:pt x="1506855" y="476250"/>
                    <a:pt x="1508760" y="478155"/>
                    <a:pt x="1509713" y="481013"/>
                  </a:cubicBezTo>
                  <a:cubicBezTo>
                    <a:pt x="1511618" y="482918"/>
                    <a:pt x="1512570" y="484823"/>
                    <a:pt x="1513523" y="484823"/>
                  </a:cubicBezTo>
                  <a:cubicBezTo>
                    <a:pt x="1515428" y="485775"/>
                    <a:pt x="1517333" y="486728"/>
                    <a:pt x="1519238" y="486728"/>
                  </a:cubicBezTo>
                  <a:cubicBezTo>
                    <a:pt x="1521143" y="486728"/>
                    <a:pt x="1523048" y="485775"/>
                    <a:pt x="1524000" y="484823"/>
                  </a:cubicBezTo>
                  <a:lnTo>
                    <a:pt x="1596390" y="438150"/>
                  </a:lnTo>
                  <a:cubicBezTo>
                    <a:pt x="1598295" y="437198"/>
                    <a:pt x="1599248" y="436245"/>
                    <a:pt x="1600200" y="434340"/>
                  </a:cubicBezTo>
                  <a:cubicBezTo>
                    <a:pt x="1601153" y="433388"/>
                    <a:pt x="1601153" y="431483"/>
                    <a:pt x="1601153" y="428625"/>
                  </a:cubicBezTo>
                  <a:cubicBezTo>
                    <a:pt x="1601153" y="426720"/>
                    <a:pt x="1600200" y="424815"/>
                    <a:pt x="1599248" y="421958"/>
                  </a:cubicBezTo>
                  <a:cubicBezTo>
                    <a:pt x="1598295" y="420053"/>
                    <a:pt x="1597343" y="418148"/>
                    <a:pt x="1597343" y="416243"/>
                  </a:cubicBezTo>
                  <a:close/>
                  <a:moveTo>
                    <a:pt x="1016318" y="398145"/>
                  </a:moveTo>
                  <a:cubicBezTo>
                    <a:pt x="990600" y="398145"/>
                    <a:pt x="968693" y="420053"/>
                    <a:pt x="968693" y="447675"/>
                  </a:cubicBezTo>
                  <a:lnTo>
                    <a:pt x="968693" y="449580"/>
                  </a:lnTo>
                  <a:cubicBezTo>
                    <a:pt x="968693" y="449580"/>
                    <a:pt x="968693" y="659130"/>
                    <a:pt x="968693" y="733425"/>
                  </a:cubicBezTo>
                  <a:cubicBezTo>
                    <a:pt x="968693" y="746760"/>
                    <a:pt x="968693" y="756285"/>
                    <a:pt x="968693" y="758190"/>
                  </a:cubicBezTo>
                  <a:cubicBezTo>
                    <a:pt x="968693" y="774383"/>
                    <a:pt x="980123" y="798195"/>
                    <a:pt x="1005840" y="803910"/>
                  </a:cubicBezTo>
                  <a:cubicBezTo>
                    <a:pt x="1063943" y="816293"/>
                    <a:pt x="1129665" y="849630"/>
                    <a:pt x="1188720" y="899160"/>
                  </a:cubicBezTo>
                  <a:cubicBezTo>
                    <a:pt x="1246823" y="947738"/>
                    <a:pt x="1302068" y="1010603"/>
                    <a:pt x="1351598" y="1087755"/>
                  </a:cubicBezTo>
                  <a:cubicBezTo>
                    <a:pt x="1365885" y="1109663"/>
                    <a:pt x="1395413" y="1116330"/>
                    <a:pt x="1418273" y="1102043"/>
                  </a:cubicBezTo>
                  <a:cubicBezTo>
                    <a:pt x="1432560" y="1092518"/>
                    <a:pt x="1440180" y="1077278"/>
                    <a:pt x="1440180" y="1062038"/>
                  </a:cubicBezTo>
                  <a:cubicBezTo>
                    <a:pt x="1440180" y="1053465"/>
                    <a:pt x="1437323" y="1043940"/>
                    <a:pt x="1432560" y="1035368"/>
                  </a:cubicBezTo>
                  <a:cubicBezTo>
                    <a:pt x="1377315" y="950595"/>
                    <a:pt x="1316355" y="880110"/>
                    <a:pt x="1249680" y="825818"/>
                  </a:cubicBezTo>
                  <a:cubicBezTo>
                    <a:pt x="1190625" y="777240"/>
                    <a:pt x="1129665" y="742950"/>
                    <a:pt x="1066800" y="721995"/>
                  </a:cubicBezTo>
                  <a:lnTo>
                    <a:pt x="1066800" y="611505"/>
                  </a:lnTo>
                  <a:cubicBezTo>
                    <a:pt x="1157288" y="636270"/>
                    <a:pt x="1250633" y="687705"/>
                    <a:pt x="1331595" y="757238"/>
                  </a:cubicBezTo>
                  <a:cubicBezTo>
                    <a:pt x="1351598" y="774383"/>
                    <a:pt x="1382078" y="772478"/>
                    <a:pt x="1399223" y="751523"/>
                  </a:cubicBezTo>
                  <a:cubicBezTo>
                    <a:pt x="1416368" y="731520"/>
                    <a:pt x="1414463" y="701040"/>
                    <a:pt x="1393508" y="683895"/>
                  </a:cubicBezTo>
                  <a:cubicBezTo>
                    <a:pt x="1342073" y="639128"/>
                    <a:pt x="1283018" y="600075"/>
                    <a:pt x="1223010" y="570548"/>
                  </a:cubicBezTo>
                  <a:cubicBezTo>
                    <a:pt x="1170623" y="543878"/>
                    <a:pt x="1117283" y="524828"/>
                    <a:pt x="1065848" y="512445"/>
                  </a:cubicBezTo>
                  <a:lnTo>
                    <a:pt x="1065848" y="447675"/>
                  </a:lnTo>
                  <a:cubicBezTo>
                    <a:pt x="1065848" y="420053"/>
                    <a:pt x="1043940" y="398145"/>
                    <a:pt x="1016318" y="398145"/>
                  </a:cubicBezTo>
                  <a:close/>
                  <a:moveTo>
                    <a:pt x="833438" y="398145"/>
                  </a:moveTo>
                  <a:cubicBezTo>
                    <a:pt x="805815" y="398145"/>
                    <a:pt x="783908" y="420053"/>
                    <a:pt x="783908" y="447675"/>
                  </a:cubicBezTo>
                  <a:lnTo>
                    <a:pt x="783908" y="512445"/>
                  </a:lnTo>
                  <a:cubicBezTo>
                    <a:pt x="732473" y="524828"/>
                    <a:pt x="679133" y="543878"/>
                    <a:pt x="626745" y="570548"/>
                  </a:cubicBezTo>
                  <a:cubicBezTo>
                    <a:pt x="566738" y="601028"/>
                    <a:pt x="507683" y="640080"/>
                    <a:pt x="456248" y="683895"/>
                  </a:cubicBezTo>
                  <a:cubicBezTo>
                    <a:pt x="436245" y="701040"/>
                    <a:pt x="433388" y="731520"/>
                    <a:pt x="451485" y="751523"/>
                  </a:cubicBezTo>
                  <a:cubicBezTo>
                    <a:pt x="468630" y="771525"/>
                    <a:pt x="499110" y="774383"/>
                    <a:pt x="519113" y="757238"/>
                  </a:cubicBezTo>
                  <a:cubicBezTo>
                    <a:pt x="600075" y="687705"/>
                    <a:pt x="694373" y="636270"/>
                    <a:pt x="783908" y="611505"/>
                  </a:cubicBezTo>
                  <a:lnTo>
                    <a:pt x="783908" y="721995"/>
                  </a:lnTo>
                  <a:cubicBezTo>
                    <a:pt x="721043" y="741998"/>
                    <a:pt x="660083" y="777240"/>
                    <a:pt x="601028" y="825818"/>
                  </a:cubicBezTo>
                  <a:cubicBezTo>
                    <a:pt x="535305" y="880110"/>
                    <a:pt x="473393" y="950595"/>
                    <a:pt x="418148" y="1035368"/>
                  </a:cubicBezTo>
                  <a:cubicBezTo>
                    <a:pt x="413385" y="1043940"/>
                    <a:pt x="410528" y="1052513"/>
                    <a:pt x="410528" y="1062038"/>
                  </a:cubicBezTo>
                  <a:cubicBezTo>
                    <a:pt x="410528" y="1078230"/>
                    <a:pt x="418148" y="1093470"/>
                    <a:pt x="432435" y="1102043"/>
                  </a:cubicBezTo>
                  <a:cubicBezTo>
                    <a:pt x="454343" y="1116330"/>
                    <a:pt x="484823" y="1110615"/>
                    <a:pt x="499110" y="1087755"/>
                  </a:cubicBezTo>
                  <a:cubicBezTo>
                    <a:pt x="548640" y="1010603"/>
                    <a:pt x="603885" y="947738"/>
                    <a:pt x="661988" y="899160"/>
                  </a:cubicBezTo>
                  <a:cubicBezTo>
                    <a:pt x="721995" y="849630"/>
                    <a:pt x="787718" y="816293"/>
                    <a:pt x="844868" y="803910"/>
                  </a:cubicBezTo>
                  <a:cubicBezTo>
                    <a:pt x="870585" y="798195"/>
                    <a:pt x="882015" y="774383"/>
                    <a:pt x="882015" y="758190"/>
                  </a:cubicBezTo>
                  <a:cubicBezTo>
                    <a:pt x="882015" y="755333"/>
                    <a:pt x="882015" y="746760"/>
                    <a:pt x="882015" y="733425"/>
                  </a:cubicBezTo>
                  <a:cubicBezTo>
                    <a:pt x="882015" y="659130"/>
                    <a:pt x="882015" y="449580"/>
                    <a:pt x="882015" y="449580"/>
                  </a:cubicBezTo>
                  <a:lnTo>
                    <a:pt x="882015" y="447675"/>
                  </a:lnTo>
                  <a:cubicBezTo>
                    <a:pt x="882968" y="420053"/>
                    <a:pt x="861060" y="398145"/>
                    <a:pt x="833438" y="398145"/>
                  </a:cubicBezTo>
                  <a:close/>
                  <a:moveTo>
                    <a:pt x="278130" y="373380"/>
                  </a:moveTo>
                  <a:lnTo>
                    <a:pt x="283845" y="377190"/>
                  </a:lnTo>
                  <a:cubicBezTo>
                    <a:pt x="282892" y="378142"/>
                    <a:pt x="281940" y="380047"/>
                    <a:pt x="280987" y="382905"/>
                  </a:cubicBezTo>
                  <a:cubicBezTo>
                    <a:pt x="280035" y="385762"/>
                    <a:pt x="279082" y="388620"/>
                    <a:pt x="279082" y="391477"/>
                  </a:cubicBezTo>
                  <a:cubicBezTo>
                    <a:pt x="279082" y="394335"/>
                    <a:pt x="280035" y="397192"/>
                    <a:pt x="282892" y="400050"/>
                  </a:cubicBezTo>
                  <a:cubicBezTo>
                    <a:pt x="285750" y="402907"/>
                    <a:pt x="289560" y="406717"/>
                    <a:pt x="295275" y="410527"/>
                  </a:cubicBezTo>
                  <a:lnTo>
                    <a:pt x="366712" y="461962"/>
                  </a:lnTo>
                  <a:lnTo>
                    <a:pt x="358140" y="474345"/>
                  </a:lnTo>
                  <a:lnTo>
                    <a:pt x="237172" y="481012"/>
                  </a:lnTo>
                  <a:lnTo>
                    <a:pt x="283845" y="514350"/>
                  </a:lnTo>
                  <a:cubicBezTo>
                    <a:pt x="289560" y="518160"/>
                    <a:pt x="294322" y="521017"/>
                    <a:pt x="298132" y="522922"/>
                  </a:cubicBezTo>
                  <a:cubicBezTo>
                    <a:pt x="301942" y="523875"/>
                    <a:pt x="304800" y="524827"/>
                    <a:pt x="307657" y="523875"/>
                  </a:cubicBezTo>
                  <a:cubicBezTo>
                    <a:pt x="309562" y="523875"/>
                    <a:pt x="312420" y="521970"/>
                    <a:pt x="314325" y="520065"/>
                  </a:cubicBezTo>
                  <a:cubicBezTo>
                    <a:pt x="317182" y="518160"/>
                    <a:pt x="319087" y="516255"/>
                    <a:pt x="320992" y="514350"/>
                  </a:cubicBezTo>
                  <a:lnTo>
                    <a:pt x="326707" y="518160"/>
                  </a:lnTo>
                  <a:lnTo>
                    <a:pt x="296227" y="561022"/>
                  </a:lnTo>
                  <a:lnTo>
                    <a:pt x="290512" y="557212"/>
                  </a:lnTo>
                  <a:cubicBezTo>
                    <a:pt x="291465" y="555307"/>
                    <a:pt x="292417" y="553402"/>
                    <a:pt x="294322" y="550545"/>
                  </a:cubicBezTo>
                  <a:cubicBezTo>
                    <a:pt x="295275" y="547687"/>
                    <a:pt x="296227" y="544830"/>
                    <a:pt x="296227" y="542925"/>
                  </a:cubicBezTo>
                  <a:cubicBezTo>
                    <a:pt x="296227" y="540067"/>
                    <a:pt x="295275" y="537210"/>
                    <a:pt x="292417" y="534352"/>
                  </a:cubicBezTo>
                  <a:cubicBezTo>
                    <a:pt x="290512" y="531495"/>
                    <a:pt x="285750" y="527685"/>
                    <a:pt x="279082" y="523875"/>
                  </a:cubicBezTo>
                  <a:lnTo>
                    <a:pt x="232410" y="490537"/>
                  </a:lnTo>
                  <a:cubicBezTo>
                    <a:pt x="230505" y="488632"/>
                    <a:pt x="227647" y="487680"/>
                    <a:pt x="224790" y="486727"/>
                  </a:cubicBezTo>
                  <a:cubicBezTo>
                    <a:pt x="221932" y="485775"/>
                    <a:pt x="220027" y="485775"/>
                    <a:pt x="217170" y="485775"/>
                  </a:cubicBezTo>
                  <a:cubicBezTo>
                    <a:pt x="214312" y="486727"/>
                    <a:pt x="211455" y="487680"/>
                    <a:pt x="209550" y="488632"/>
                  </a:cubicBezTo>
                  <a:cubicBezTo>
                    <a:pt x="206692" y="489585"/>
                    <a:pt x="204787" y="491490"/>
                    <a:pt x="201930" y="494347"/>
                  </a:cubicBezTo>
                  <a:lnTo>
                    <a:pt x="196215" y="490537"/>
                  </a:lnTo>
                  <a:lnTo>
                    <a:pt x="222885" y="453390"/>
                  </a:lnTo>
                  <a:lnTo>
                    <a:pt x="328612" y="447675"/>
                  </a:lnTo>
                  <a:lnTo>
                    <a:pt x="290512" y="421005"/>
                  </a:lnTo>
                  <a:cubicBezTo>
                    <a:pt x="284797" y="417195"/>
                    <a:pt x="280035" y="414337"/>
                    <a:pt x="276225" y="412432"/>
                  </a:cubicBezTo>
                  <a:cubicBezTo>
                    <a:pt x="272415" y="411480"/>
                    <a:pt x="269557" y="410527"/>
                    <a:pt x="266700" y="411480"/>
                  </a:cubicBezTo>
                  <a:cubicBezTo>
                    <a:pt x="264795" y="412432"/>
                    <a:pt x="261937" y="413385"/>
                    <a:pt x="260032" y="415290"/>
                  </a:cubicBezTo>
                  <a:cubicBezTo>
                    <a:pt x="257175" y="417195"/>
                    <a:pt x="255270" y="419100"/>
                    <a:pt x="253365" y="420052"/>
                  </a:cubicBezTo>
                  <a:lnTo>
                    <a:pt x="247650" y="415290"/>
                  </a:lnTo>
                  <a:close/>
                  <a:moveTo>
                    <a:pt x="925830" y="296228"/>
                  </a:moveTo>
                  <a:cubicBezTo>
                    <a:pt x="1273493" y="296228"/>
                    <a:pt x="1555433" y="578168"/>
                    <a:pt x="1555433" y="925830"/>
                  </a:cubicBezTo>
                  <a:cubicBezTo>
                    <a:pt x="1555433" y="1273493"/>
                    <a:pt x="1273493" y="1555433"/>
                    <a:pt x="925830" y="1555433"/>
                  </a:cubicBezTo>
                  <a:cubicBezTo>
                    <a:pt x="578168" y="1555433"/>
                    <a:pt x="296228" y="1273493"/>
                    <a:pt x="296228" y="925830"/>
                  </a:cubicBezTo>
                  <a:cubicBezTo>
                    <a:pt x="296228" y="578168"/>
                    <a:pt x="578168" y="296228"/>
                    <a:pt x="925830" y="296228"/>
                  </a:cubicBezTo>
                  <a:close/>
                  <a:moveTo>
                    <a:pt x="925830" y="261937"/>
                  </a:moveTo>
                  <a:cubicBezTo>
                    <a:pt x="836295" y="261937"/>
                    <a:pt x="749617" y="280035"/>
                    <a:pt x="667702" y="314325"/>
                  </a:cubicBezTo>
                  <a:cubicBezTo>
                    <a:pt x="588645" y="347662"/>
                    <a:pt x="517207" y="395287"/>
                    <a:pt x="456247" y="456247"/>
                  </a:cubicBezTo>
                  <a:cubicBezTo>
                    <a:pt x="395287" y="517207"/>
                    <a:pt x="347662" y="588645"/>
                    <a:pt x="314325" y="667702"/>
                  </a:cubicBezTo>
                  <a:cubicBezTo>
                    <a:pt x="279082" y="749617"/>
                    <a:pt x="261937" y="836295"/>
                    <a:pt x="261937" y="925830"/>
                  </a:cubicBezTo>
                  <a:cubicBezTo>
                    <a:pt x="261937" y="1015365"/>
                    <a:pt x="280035" y="1102042"/>
                    <a:pt x="314325" y="1183957"/>
                  </a:cubicBezTo>
                  <a:cubicBezTo>
                    <a:pt x="347662" y="1263015"/>
                    <a:pt x="395287" y="1334452"/>
                    <a:pt x="456247" y="1395412"/>
                  </a:cubicBezTo>
                  <a:cubicBezTo>
                    <a:pt x="517207" y="1456372"/>
                    <a:pt x="588645" y="1503997"/>
                    <a:pt x="667702" y="1537335"/>
                  </a:cubicBezTo>
                  <a:cubicBezTo>
                    <a:pt x="749617" y="1571625"/>
                    <a:pt x="836295" y="1589722"/>
                    <a:pt x="925830" y="1589722"/>
                  </a:cubicBezTo>
                  <a:cubicBezTo>
                    <a:pt x="1015365" y="1589722"/>
                    <a:pt x="1102042" y="1571625"/>
                    <a:pt x="1183957" y="1537335"/>
                  </a:cubicBezTo>
                  <a:cubicBezTo>
                    <a:pt x="1263015" y="1503997"/>
                    <a:pt x="1334452" y="1456372"/>
                    <a:pt x="1395412" y="1395412"/>
                  </a:cubicBezTo>
                  <a:cubicBezTo>
                    <a:pt x="1456372" y="1333500"/>
                    <a:pt x="1503997" y="1263015"/>
                    <a:pt x="1537335" y="1183957"/>
                  </a:cubicBezTo>
                  <a:cubicBezTo>
                    <a:pt x="1572577" y="1102042"/>
                    <a:pt x="1589722" y="1015365"/>
                    <a:pt x="1589722" y="925830"/>
                  </a:cubicBezTo>
                  <a:cubicBezTo>
                    <a:pt x="1589722" y="836295"/>
                    <a:pt x="1571625" y="749617"/>
                    <a:pt x="1537335" y="667702"/>
                  </a:cubicBezTo>
                  <a:cubicBezTo>
                    <a:pt x="1503997" y="587692"/>
                    <a:pt x="1456372" y="517207"/>
                    <a:pt x="1395412" y="456247"/>
                  </a:cubicBezTo>
                  <a:cubicBezTo>
                    <a:pt x="1334452" y="395287"/>
                    <a:pt x="1263015" y="347662"/>
                    <a:pt x="1183957" y="314325"/>
                  </a:cubicBezTo>
                  <a:cubicBezTo>
                    <a:pt x="1102042" y="279082"/>
                    <a:pt x="1015365" y="261937"/>
                    <a:pt x="925830" y="261937"/>
                  </a:cubicBezTo>
                  <a:close/>
                  <a:moveTo>
                    <a:pt x="1454467" y="259080"/>
                  </a:moveTo>
                  <a:lnTo>
                    <a:pt x="1534477" y="331470"/>
                  </a:lnTo>
                  <a:lnTo>
                    <a:pt x="1514475" y="356235"/>
                  </a:lnTo>
                  <a:lnTo>
                    <a:pt x="1509712" y="351472"/>
                  </a:lnTo>
                  <a:cubicBezTo>
                    <a:pt x="1511617" y="346710"/>
                    <a:pt x="1512570" y="341947"/>
                    <a:pt x="1512570" y="335280"/>
                  </a:cubicBezTo>
                  <a:cubicBezTo>
                    <a:pt x="1512570" y="329565"/>
                    <a:pt x="1511617" y="323850"/>
                    <a:pt x="1509712" y="320992"/>
                  </a:cubicBezTo>
                  <a:cubicBezTo>
                    <a:pt x="1508760" y="319087"/>
                    <a:pt x="1506855" y="318135"/>
                    <a:pt x="1504950" y="315277"/>
                  </a:cubicBezTo>
                  <a:cubicBezTo>
                    <a:pt x="1503045" y="313372"/>
                    <a:pt x="1501140" y="311467"/>
                    <a:pt x="1499235" y="309562"/>
                  </a:cubicBezTo>
                  <a:lnTo>
                    <a:pt x="1485900" y="298132"/>
                  </a:lnTo>
                  <a:lnTo>
                    <a:pt x="1454467" y="332422"/>
                  </a:lnTo>
                  <a:lnTo>
                    <a:pt x="1463992" y="340995"/>
                  </a:lnTo>
                  <a:cubicBezTo>
                    <a:pt x="1465897" y="342900"/>
                    <a:pt x="1468755" y="344805"/>
                    <a:pt x="1470660" y="345757"/>
                  </a:cubicBezTo>
                  <a:cubicBezTo>
                    <a:pt x="1472565" y="346710"/>
                    <a:pt x="1475422" y="347662"/>
                    <a:pt x="1479232" y="347662"/>
                  </a:cubicBezTo>
                  <a:cubicBezTo>
                    <a:pt x="1481137" y="347662"/>
                    <a:pt x="1483995" y="346710"/>
                    <a:pt x="1486852" y="344805"/>
                  </a:cubicBezTo>
                  <a:cubicBezTo>
                    <a:pt x="1489710" y="342900"/>
                    <a:pt x="1492567" y="341947"/>
                    <a:pt x="1494472" y="340042"/>
                  </a:cubicBezTo>
                  <a:lnTo>
                    <a:pt x="1499235" y="344805"/>
                  </a:lnTo>
                  <a:lnTo>
                    <a:pt x="1464945" y="381952"/>
                  </a:lnTo>
                  <a:lnTo>
                    <a:pt x="1460182" y="377190"/>
                  </a:lnTo>
                  <a:cubicBezTo>
                    <a:pt x="1461135" y="375285"/>
                    <a:pt x="1463040" y="372427"/>
                    <a:pt x="1463992" y="368617"/>
                  </a:cubicBezTo>
                  <a:cubicBezTo>
                    <a:pt x="1465897" y="364807"/>
                    <a:pt x="1465897" y="361950"/>
                    <a:pt x="1465897" y="360045"/>
                  </a:cubicBezTo>
                  <a:cubicBezTo>
                    <a:pt x="1465897" y="357187"/>
                    <a:pt x="1464945" y="354330"/>
                    <a:pt x="1463992" y="352425"/>
                  </a:cubicBezTo>
                  <a:cubicBezTo>
                    <a:pt x="1463040" y="350520"/>
                    <a:pt x="1461135" y="347662"/>
                    <a:pt x="1458277" y="345757"/>
                  </a:cubicBezTo>
                  <a:lnTo>
                    <a:pt x="1448752" y="337185"/>
                  </a:lnTo>
                  <a:lnTo>
                    <a:pt x="1424940" y="362902"/>
                  </a:lnTo>
                  <a:cubicBezTo>
                    <a:pt x="1422082" y="365760"/>
                    <a:pt x="1421130" y="367665"/>
                    <a:pt x="1419225" y="369570"/>
                  </a:cubicBezTo>
                  <a:cubicBezTo>
                    <a:pt x="1418272" y="371475"/>
                    <a:pt x="1418272" y="373380"/>
                    <a:pt x="1418272" y="375285"/>
                  </a:cubicBezTo>
                  <a:cubicBezTo>
                    <a:pt x="1418272" y="377190"/>
                    <a:pt x="1419225" y="379095"/>
                    <a:pt x="1421130" y="381000"/>
                  </a:cubicBezTo>
                  <a:cubicBezTo>
                    <a:pt x="1423035" y="382905"/>
                    <a:pt x="1424940" y="385762"/>
                    <a:pt x="1428750" y="388620"/>
                  </a:cubicBezTo>
                  <a:cubicBezTo>
                    <a:pt x="1430655" y="389572"/>
                    <a:pt x="1431607" y="391477"/>
                    <a:pt x="1434465" y="393382"/>
                  </a:cubicBezTo>
                  <a:cubicBezTo>
                    <a:pt x="1436370" y="395287"/>
                    <a:pt x="1438275" y="396240"/>
                    <a:pt x="1440180" y="398145"/>
                  </a:cubicBezTo>
                  <a:cubicBezTo>
                    <a:pt x="1442085" y="400050"/>
                    <a:pt x="1443990" y="401002"/>
                    <a:pt x="1445895" y="401955"/>
                  </a:cubicBezTo>
                  <a:cubicBezTo>
                    <a:pt x="1447800" y="402907"/>
                    <a:pt x="1449705" y="402907"/>
                    <a:pt x="1450657" y="402907"/>
                  </a:cubicBezTo>
                  <a:cubicBezTo>
                    <a:pt x="1454467" y="402907"/>
                    <a:pt x="1459230" y="401955"/>
                    <a:pt x="1465897" y="400050"/>
                  </a:cubicBezTo>
                  <a:cubicBezTo>
                    <a:pt x="1472565" y="398145"/>
                    <a:pt x="1477327" y="396240"/>
                    <a:pt x="1479232" y="395287"/>
                  </a:cubicBezTo>
                  <a:lnTo>
                    <a:pt x="1483995" y="399097"/>
                  </a:lnTo>
                  <a:lnTo>
                    <a:pt x="1456372" y="425767"/>
                  </a:lnTo>
                  <a:lnTo>
                    <a:pt x="1371600" y="348615"/>
                  </a:lnTo>
                  <a:lnTo>
                    <a:pt x="1376362" y="343852"/>
                  </a:lnTo>
                  <a:cubicBezTo>
                    <a:pt x="1377315" y="344805"/>
                    <a:pt x="1379220" y="345757"/>
                    <a:pt x="1382077" y="347662"/>
                  </a:cubicBezTo>
                  <a:cubicBezTo>
                    <a:pt x="1383982" y="349567"/>
                    <a:pt x="1385887" y="350520"/>
                    <a:pt x="1386840" y="350520"/>
                  </a:cubicBezTo>
                  <a:cubicBezTo>
                    <a:pt x="1388745" y="351472"/>
                    <a:pt x="1390650" y="351472"/>
                    <a:pt x="1392555" y="351472"/>
                  </a:cubicBezTo>
                  <a:cubicBezTo>
                    <a:pt x="1394460" y="350520"/>
                    <a:pt x="1395412" y="349567"/>
                    <a:pt x="1397317" y="348615"/>
                  </a:cubicBezTo>
                  <a:lnTo>
                    <a:pt x="1455420" y="284797"/>
                  </a:lnTo>
                  <a:cubicBezTo>
                    <a:pt x="1456372" y="282892"/>
                    <a:pt x="1457325" y="281940"/>
                    <a:pt x="1458277" y="280035"/>
                  </a:cubicBezTo>
                  <a:cubicBezTo>
                    <a:pt x="1459230" y="278130"/>
                    <a:pt x="1458277" y="276225"/>
                    <a:pt x="1457325" y="274320"/>
                  </a:cubicBezTo>
                  <a:cubicBezTo>
                    <a:pt x="1456372" y="272415"/>
                    <a:pt x="1455420" y="271462"/>
                    <a:pt x="1453515" y="268605"/>
                  </a:cubicBezTo>
                  <a:cubicBezTo>
                    <a:pt x="1451610" y="266700"/>
                    <a:pt x="1450657" y="264795"/>
                    <a:pt x="1449705" y="263842"/>
                  </a:cubicBezTo>
                  <a:close/>
                  <a:moveTo>
                    <a:pt x="925830" y="241935"/>
                  </a:moveTo>
                  <a:cubicBezTo>
                    <a:pt x="1018222" y="241935"/>
                    <a:pt x="1107757" y="259080"/>
                    <a:pt x="1192530" y="295275"/>
                  </a:cubicBezTo>
                  <a:cubicBezTo>
                    <a:pt x="1273492" y="329565"/>
                    <a:pt x="1346835" y="379095"/>
                    <a:pt x="1409700" y="441960"/>
                  </a:cubicBezTo>
                  <a:cubicBezTo>
                    <a:pt x="1472565" y="504825"/>
                    <a:pt x="1522095" y="577215"/>
                    <a:pt x="1556385" y="659130"/>
                  </a:cubicBezTo>
                  <a:cubicBezTo>
                    <a:pt x="1592580" y="743902"/>
                    <a:pt x="1610677" y="833437"/>
                    <a:pt x="1610677" y="925830"/>
                  </a:cubicBezTo>
                  <a:cubicBezTo>
                    <a:pt x="1610677" y="1018222"/>
                    <a:pt x="1591627" y="1107757"/>
                    <a:pt x="1556385" y="1192530"/>
                  </a:cubicBezTo>
                  <a:cubicBezTo>
                    <a:pt x="1522095" y="1273492"/>
                    <a:pt x="1472565" y="1346835"/>
                    <a:pt x="1409700" y="1409700"/>
                  </a:cubicBezTo>
                  <a:cubicBezTo>
                    <a:pt x="1346835" y="1472565"/>
                    <a:pt x="1274445" y="1522095"/>
                    <a:pt x="1192530" y="1556385"/>
                  </a:cubicBezTo>
                  <a:cubicBezTo>
                    <a:pt x="1107757" y="1592580"/>
                    <a:pt x="1018222" y="1610677"/>
                    <a:pt x="925830" y="1610677"/>
                  </a:cubicBezTo>
                  <a:cubicBezTo>
                    <a:pt x="833437" y="1610677"/>
                    <a:pt x="743902" y="1592580"/>
                    <a:pt x="659130" y="1556385"/>
                  </a:cubicBezTo>
                  <a:cubicBezTo>
                    <a:pt x="578167" y="1522095"/>
                    <a:pt x="504825" y="1472565"/>
                    <a:pt x="441960" y="1409700"/>
                  </a:cubicBezTo>
                  <a:cubicBezTo>
                    <a:pt x="379095" y="1346835"/>
                    <a:pt x="329565" y="1274445"/>
                    <a:pt x="295275" y="1192530"/>
                  </a:cubicBezTo>
                  <a:cubicBezTo>
                    <a:pt x="260032" y="1107757"/>
                    <a:pt x="241935" y="1018222"/>
                    <a:pt x="241935" y="925830"/>
                  </a:cubicBezTo>
                  <a:cubicBezTo>
                    <a:pt x="241935" y="833437"/>
                    <a:pt x="260032" y="743902"/>
                    <a:pt x="295275" y="659130"/>
                  </a:cubicBezTo>
                  <a:cubicBezTo>
                    <a:pt x="329565" y="577215"/>
                    <a:pt x="379095" y="504825"/>
                    <a:pt x="441960" y="441960"/>
                  </a:cubicBezTo>
                  <a:cubicBezTo>
                    <a:pt x="504825" y="379095"/>
                    <a:pt x="577215" y="329565"/>
                    <a:pt x="659130" y="295275"/>
                  </a:cubicBezTo>
                  <a:cubicBezTo>
                    <a:pt x="743902" y="259080"/>
                    <a:pt x="833437" y="241935"/>
                    <a:pt x="925830" y="241935"/>
                  </a:cubicBezTo>
                  <a:close/>
                  <a:moveTo>
                    <a:pt x="435292" y="233363"/>
                  </a:moveTo>
                  <a:lnTo>
                    <a:pt x="463867" y="267653"/>
                  </a:lnTo>
                  <a:lnTo>
                    <a:pt x="458152" y="272415"/>
                  </a:lnTo>
                  <a:cubicBezTo>
                    <a:pt x="446722" y="264795"/>
                    <a:pt x="436245" y="260033"/>
                    <a:pt x="427672" y="259080"/>
                  </a:cubicBezTo>
                  <a:cubicBezTo>
                    <a:pt x="419100" y="258128"/>
                    <a:pt x="410527" y="260033"/>
                    <a:pt x="403860" y="265748"/>
                  </a:cubicBezTo>
                  <a:cubicBezTo>
                    <a:pt x="395287" y="272415"/>
                    <a:pt x="391477" y="281940"/>
                    <a:pt x="393382" y="293370"/>
                  </a:cubicBezTo>
                  <a:cubicBezTo>
                    <a:pt x="394335" y="304800"/>
                    <a:pt x="401002" y="317183"/>
                    <a:pt x="411480" y="329565"/>
                  </a:cubicBezTo>
                  <a:cubicBezTo>
                    <a:pt x="422910" y="343853"/>
                    <a:pt x="433387" y="352425"/>
                    <a:pt x="444817" y="357188"/>
                  </a:cubicBezTo>
                  <a:cubicBezTo>
                    <a:pt x="455295" y="360998"/>
                    <a:pt x="465772" y="360045"/>
                    <a:pt x="473392" y="353378"/>
                  </a:cubicBezTo>
                  <a:cubicBezTo>
                    <a:pt x="477202" y="350520"/>
                    <a:pt x="480060" y="346710"/>
                    <a:pt x="481965" y="342900"/>
                  </a:cubicBezTo>
                  <a:cubicBezTo>
                    <a:pt x="483870" y="339090"/>
                    <a:pt x="484822" y="336233"/>
                    <a:pt x="485775" y="333375"/>
                  </a:cubicBezTo>
                  <a:lnTo>
                    <a:pt x="470535" y="314325"/>
                  </a:lnTo>
                  <a:cubicBezTo>
                    <a:pt x="469582" y="312420"/>
                    <a:pt x="467677" y="311468"/>
                    <a:pt x="466725" y="311468"/>
                  </a:cubicBezTo>
                  <a:cubicBezTo>
                    <a:pt x="464820" y="310515"/>
                    <a:pt x="462915" y="310515"/>
                    <a:pt x="461010" y="311468"/>
                  </a:cubicBezTo>
                  <a:cubicBezTo>
                    <a:pt x="459105" y="312420"/>
                    <a:pt x="457200" y="312420"/>
                    <a:pt x="454342" y="314325"/>
                  </a:cubicBezTo>
                  <a:cubicBezTo>
                    <a:pt x="452437" y="315278"/>
                    <a:pt x="449580" y="316230"/>
                    <a:pt x="448627" y="317183"/>
                  </a:cubicBezTo>
                  <a:lnTo>
                    <a:pt x="444817" y="312420"/>
                  </a:lnTo>
                  <a:lnTo>
                    <a:pt x="494347" y="272415"/>
                  </a:lnTo>
                  <a:lnTo>
                    <a:pt x="495300" y="276225"/>
                  </a:lnTo>
                  <a:cubicBezTo>
                    <a:pt x="494347" y="277178"/>
                    <a:pt x="493395" y="279083"/>
                    <a:pt x="492442" y="280035"/>
                  </a:cubicBezTo>
                  <a:cubicBezTo>
                    <a:pt x="491490" y="280988"/>
                    <a:pt x="490537" y="282893"/>
                    <a:pt x="489585" y="283845"/>
                  </a:cubicBezTo>
                  <a:cubicBezTo>
                    <a:pt x="488632" y="285750"/>
                    <a:pt x="487680" y="287655"/>
                    <a:pt x="488632" y="289560"/>
                  </a:cubicBezTo>
                  <a:cubicBezTo>
                    <a:pt x="489585" y="291465"/>
                    <a:pt x="489585" y="293370"/>
                    <a:pt x="491490" y="294323"/>
                  </a:cubicBezTo>
                  <a:lnTo>
                    <a:pt x="500062" y="305753"/>
                  </a:lnTo>
                  <a:cubicBezTo>
                    <a:pt x="501967" y="307658"/>
                    <a:pt x="502920" y="309563"/>
                    <a:pt x="504825" y="311468"/>
                  </a:cubicBezTo>
                  <a:cubicBezTo>
                    <a:pt x="505777" y="312420"/>
                    <a:pt x="507682" y="314325"/>
                    <a:pt x="508635" y="316230"/>
                  </a:cubicBezTo>
                  <a:cubicBezTo>
                    <a:pt x="506730" y="322898"/>
                    <a:pt x="501967" y="330518"/>
                    <a:pt x="495300" y="340043"/>
                  </a:cubicBezTo>
                  <a:cubicBezTo>
                    <a:pt x="488632" y="349568"/>
                    <a:pt x="481012" y="357188"/>
                    <a:pt x="474345" y="362903"/>
                  </a:cubicBezTo>
                  <a:cubicBezTo>
                    <a:pt x="467677" y="368618"/>
                    <a:pt x="460057" y="372428"/>
                    <a:pt x="452437" y="375285"/>
                  </a:cubicBezTo>
                  <a:cubicBezTo>
                    <a:pt x="444817" y="378143"/>
                    <a:pt x="437197" y="379095"/>
                    <a:pt x="428625" y="378143"/>
                  </a:cubicBezTo>
                  <a:cubicBezTo>
                    <a:pt x="421005" y="377190"/>
                    <a:pt x="413385" y="375285"/>
                    <a:pt x="405765" y="371475"/>
                  </a:cubicBezTo>
                  <a:cubicBezTo>
                    <a:pt x="398145" y="367665"/>
                    <a:pt x="391477" y="361950"/>
                    <a:pt x="384810" y="353378"/>
                  </a:cubicBezTo>
                  <a:cubicBezTo>
                    <a:pt x="379095" y="345758"/>
                    <a:pt x="374332" y="338138"/>
                    <a:pt x="372427" y="329565"/>
                  </a:cubicBezTo>
                  <a:cubicBezTo>
                    <a:pt x="369570" y="320993"/>
                    <a:pt x="368617" y="313373"/>
                    <a:pt x="369570" y="304800"/>
                  </a:cubicBezTo>
                  <a:cubicBezTo>
                    <a:pt x="370522" y="296228"/>
                    <a:pt x="373380" y="288608"/>
                    <a:pt x="378142" y="280988"/>
                  </a:cubicBezTo>
                  <a:cubicBezTo>
                    <a:pt x="382905" y="273368"/>
                    <a:pt x="388620" y="266700"/>
                    <a:pt x="397192" y="260033"/>
                  </a:cubicBezTo>
                  <a:cubicBezTo>
                    <a:pt x="402907" y="255270"/>
                    <a:pt x="408622" y="252413"/>
                    <a:pt x="413385" y="249555"/>
                  </a:cubicBezTo>
                  <a:cubicBezTo>
                    <a:pt x="419100" y="246698"/>
                    <a:pt x="423862" y="245745"/>
                    <a:pt x="428625" y="244793"/>
                  </a:cubicBezTo>
                  <a:lnTo>
                    <a:pt x="429577" y="238125"/>
                  </a:lnTo>
                  <a:close/>
                  <a:moveTo>
                    <a:pt x="1258252" y="140970"/>
                  </a:moveTo>
                  <a:lnTo>
                    <a:pt x="1316355" y="172402"/>
                  </a:lnTo>
                  <a:lnTo>
                    <a:pt x="1313497" y="178117"/>
                  </a:lnTo>
                  <a:cubicBezTo>
                    <a:pt x="1307782" y="176212"/>
                    <a:pt x="1303020" y="174307"/>
                    <a:pt x="1301115" y="174307"/>
                  </a:cubicBezTo>
                  <a:cubicBezTo>
                    <a:pt x="1298257" y="174307"/>
                    <a:pt x="1297305" y="174307"/>
                    <a:pt x="1296352" y="175260"/>
                  </a:cubicBezTo>
                  <a:cubicBezTo>
                    <a:pt x="1296352" y="176212"/>
                    <a:pt x="1296352" y="176212"/>
                    <a:pt x="1295400" y="177165"/>
                  </a:cubicBezTo>
                  <a:cubicBezTo>
                    <a:pt x="1295400" y="178117"/>
                    <a:pt x="1295400" y="179070"/>
                    <a:pt x="1294447" y="180022"/>
                  </a:cubicBezTo>
                  <a:cubicBezTo>
                    <a:pt x="1293495" y="185737"/>
                    <a:pt x="1292542" y="194310"/>
                    <a:pt x="1291590" y="206692"/>
                  </a:cubicBezTo>
                  <a:cubicBezTo>
                    <a:pt x="1290637" y="219075"/>
                    <a:pt x="1288732" y="238125"/>
                    <a:pt x="1285875" y="263842"/>
                  </a:cubicBezTo>
                  <a:cubicBezTo>
                    <a:pt x="1298257" y="253365"/>
                    <a:pt x="1307782" y="245745"/>
                    <a:pt x="1316355" y="238125"/>
                  </a:cubicBezTo>
                  <a:cubicBezTo>
                    <a:pt x="1323975" y="231457"/>
                    <a:pt x="1331595" y="224790"/>
                    <a:pt x="1337310" y="220027"/>
                  </a:cubicBezTo>
                  <a:cubicBezTo>
                    <a:pt x="1340167" y="217170"/>
                    <a:pt x="1343025" y="215265"/>
                    <a:pt x="1344930" y="212407"/>
                  </a:cubicBezTo>
                  <a:cubicBezTo>
                    <a:pt x="1346835" y="210502"/>
                    <a:pt x="1348740" y="208597"/>
                    <a:pt x="1349692" y="206692"/>
                  </a:cubicBezTo>
                  <a:cubicBezTo>
                    <a:pt x="1350645" y="204787"/>
                    <a:pt x="1349692" y="202882"/>
                    <a:pt x="1347787" y="200977"/>
                  </a:cubicBezTo>
                  <a:cubicBezTo>
                    <a:pt x="1345882" y="199072"/>
                    <a:pt x="1342072" y="195262"/>
                    <a:pt x="1336357" y="191452"/>
                  </a:cubicBezTo>
                  <a:lnTo>
                    <a:pt x="1339215" y="185737"/>
                  </a:lnTo>
                  <a:lnTo>
                    <a:pt x="1383030" y="208597"/>
                  </a:lnTo>
                  <a:lnTo>
                    <a:pt x="1381125" y="214312"/>
                  </a:lnTo>
                  <a:cubicBezTo>
                    <a:pt x="1379220" y="213360"/>
                    <a:pt x="1377315" y="213360"/>
                    <a:pt x="1375410" y="212407"/>
                  </a:cubicBezTo>
                  <a:cubicBezTo>
                    <a:pt x="1373505" y="212407"/>
                    <a:pt x="1371600" y="211455"/>
                    <a:pt x="1369695" y="212407"/>
                  </a:cubicBezTo>
                  <a:cubicBezTo>
                    <a:pt x="1366837" y="212407"/>
                    <a:pt x="1364932" y="213360"/>
                    <a:pt x="1362075" y="213360"/>
                  </a:cubicBezTo>
                  <a:cubicBezTo>
                    <a:pt x="1360170" y="214312"/>
                    <a:pt x="1358265" y="215265"/>
                    <a:pt x="1355407" y="217170"/>
                  </a:cubicBezTo>
                  <a:cubicBezTo>
                    <a:pt x="1351597" y="220027"/>
                    <a:pt x="1346835" y="223837"/>
                    <a:pt x="1341120" y="228600"/>
                  </a:cubicBezTo>
                  <a:cubicBezTo>
                    <a:pt x="1334452" y="233362"/>
                    <a:pt x="1327785" y="239077"/>
                    <a:pt x="1319212" y="246697"/>
                  </a:cubicBezTo>
                  <a:cubicBezTo>
                    <a:pt x="1311592" y="252412"/>
                    <a:pt x="1303972" y="259080"/>
                    <a:pt x="1295400" y="266700"/>
                  </a:cubicBezTo>
                  <a:cubicBezTo>
                    <a:pt x="1286827" y="273367"/>
                    <a:pt x="1278255" y="280987"/>
                    <a:pt x="1270635" y="287655"/>
                  </a:cubicBezTo>
                  <a:lnTo>
                    <a:pt x="1255395" y="280035"/>
                  </a:lnTo>
                  <a:cubicBezTo>
                    <a:pt x="1257300" y="259080"/>
                    <a:pt x="1259205" y="237172"/>
                    <a:pt x="1262062" y="215265"/>
                  </a:cubicBezTo>
                  <a:cubicBezTo>
                    <a:pt x="1263967" y="193357"/>
                    <a:pt x="1265872" y="178117"/>
                    <a:pt x="1266825" y="169545"/>
                  </a:cubicBezTo>
                  <a:cubicBezTo>
                    <a:pt x="1266825" y="166687"/>
                    <a:pt x="1266825" y="163830"/>
                    <a:pt x="1266825" y="161925"/>
                  </a:cubicBezTo>
                  <a:cubicBezTo>
                    <a:pt x="1266825" y="160020"/>
                    <a:pt x="1265872" y="158115"/>
                    <a:pt x="1263967" y="155257"/>
                  </a:cubicBezTo>
                  <a:cubicBezTo>
                    <a:pt x="1263015" y="153352"/>
                    <a:pt x="1262062" y="152400"/>
                    <a:pt x="1260157" y="150495"/>
                  </a:cubicBezTo>
                  <a:cubicBezTo>
                    <a:pt x="1259205" y="149542"/>
                    <a:pt x="1257300" y="148590"/>
                    <a:pt x="1255395" y="146685"/>
                  </a:cubicBezTo>
                  <a:close/>
                  <a:moveTo>
                    <a:pt x="1105853" y="95250"/>
                  </a:moveTo>
                  <a:lnTo>
                    <a:pt x="1171575" y="112395"/>
                  </a:lnTo>
                  <a:lnTo>
                    <a:pt x="1169670" y="119062"/>
                  </a:lnTo>
                  <a:cubicBezTo>
                    <a:pt x="1167765" y="119062"/>
                    <a:pt x="1165860" y="118110"/>
                    <a:pt x="1163003" y="118110"/>
                  </a:cubicBezTo>
                  <a:cubicBezTo>
                    <a:pt x="1160145" y="118110"/>
                    <a:pt x="1158240" y="118110"/>
                    <a:pt x="1156335" y="118110"/>
                  </a:cubicBezTo>
                  <a:cubicBezTo>
                    <a:pt x="1154430" y="118110"/>
                    <a:pt x="1152525" y="119062"/>
                    <a:pt x="1151573" y="120015"/>
                  </a:cubicBezTo>
                  <a:cubicBezTo>
                    <a:pt x="1150620" y="120967"/>
                    <a:pt x="1149668" y="122872"/>
                    <a:pt x="1148715" y="124777"/>
                  </a:cubicBezTo>
                  <a:lnTo>
                    <a:pt x="1126808" y="208597"/>
                  </a:lnTo>
                  <a:cubicBezTo>
                    <a:pt x="1125855" y="210502"/>
                    <a:pt x="1125855" y="212407"/>
                    <a:pt x="1126808" y="214312"/>
                  </a:cubicBezTo>
                  <a:cubicBezTo>
                    <a:pt x="1126808" y="216217"/>
                    <a:pt x="1128713" y="217170"/>
                    <a:pt x="1130618" y="219075"/>
                  </a:cubicBezTo>
                  <a:cubicBezTo>
                    <a:pt x="1131570" y="220027"/>
                    <a:pt x="1133475" y="220980"/>
                    <a:pt x="1136333" y="221932"/>
                  </a:cubicBezTo>
                  <a:cubicBezTo>
                    <a:pt x="1139190" y="222885"/>
                    <a:pt x="1141095" y="223837"/>
                    <a:pt x="1143000" y="224790"/>
                  </a:cubicBezTo>
                  <a:lnTo>
                    <a:pt x="1141095" y="230505"/>
                  </a:lnTo>
                  <a:lnTo>
                    <a:pt x="1075373" y="213360"/>
                  </a:lnTo>
                  <a:lnTo>
                    <a:pt x="1077278" y="206692"/>
                  </a:lnTo>
                  <a:cubicBezTo>
                    <a:pt x="1079183" y="206692"/>
                    <a:pt x="1081088" y="207645"/>
                    <a:pt x="1083945" y="207645"/>
                  </a:cubicBezTo>
                  <a:cubicBezTo>
                    <a:pt x="1086803" y="208597"/>
                    <a:pt x="1088708" y="208597"/>
                    <a:pt x="1090613" y="208597"/>
                  </a:cubicBezTo>
                  <a:cubicBezTo>
                    <a:pt x="1092518" y="208597"/>
                    <a:pt x="1094423" y="207645"/>
                    <a:pt x="1095375" y="206692"/>
                  </a:cubicBezTo>
                  <a:cubicBezTo>
                    <a:pt x="1096328" y="205740"/>
                    <a:pt x="1097280" y="203835"/>
                    <a:pt x="1098233" y="201930"/>
                  </a:cubicBezTo>
                  <a:lnTo>
                    <a:pt x="1120140" y="118110"/>
                  </a:lnTo>
                  <a:cubicBezTo>
                    <a:pt x="1120140" y="116205"/>
                    <a:pt x="1121093" y="114300"/>
                    <a:pt x="1120140" y="112395"/>
                  </a:cubicBezTo>
                  <a:cubicBezTo>
                    <a:pt x="1120140" y="110490"/>
                    <a:pt x="1118235" y="109537"/>
                    <a:pt x="1116330" y="107632"/>
                  </a:cubicBezTo>
                  <a:cubicBezTo>
                    <a:pt x="1115378" y="106680"/>
                    <a:pt x="1113473" y="105727"/>
                    <a:pt x="1110615" y="104775"/>
                  </a:cubicBezTo>
                  <a:cubicBezTo>
                    <a:pt x="1107758" y="103822"/>
                    <a:pt x="1105853" y="102870"/>
                    <a:pt x="1103948" y="101917"/>
                  </a:cubicBezTo>
                  <a:close/>
                  <a:moveTo>
                    <a:pt x="777240" y="88583"/>
                  </a:moveTo>
                  <a:lnTo>
                    <a:pt x="779145" y="93345"/>
                  </a:lnTo>
                  <a:cubicBezTo>
                    <a:pt x="777240" y="94298"/>
                    <a:pt x="775335" y="95250"/>
                    <a:pt x="772477" y="96203"/>
                  </a:cubicBezTo>
                  <a:cubicBezTo>
                    <a:pt x="769620" y="97155"/>
                    <a:pt x="767715" y="99060"/>
                    <a:pt x="765810" y="100965"/>
                  </a:cubicBezTo>
                  <a:cubicBezTo>
                    <a:pt x="763905" y="102870"/>
                    <a:pt x="762952" y="105728"/>
                    <a:pt x="762952" y="109538"/>
                  </a:cubicBezTo>
                  <a:cubicBezTo>
                    <a:pt x="762952" y="113348"/>
                    <a:pt x="763905" y="119063"/>
                    <a:pt x="765810" y="125730"/>
                  </a:cubicBezTo>
                  <a:lnTo>
                    <a:pt x="777240" y="169545"/>
                  </a:lnTo>
                  <a:cubicBezTo>
                    <a:pt x="781050" y="182880"/>
                    <a:pt x="779145" y="194310"/>
                    <a:pt x="772477" y="203835"/>
                  </a:cubicBezTo>
                  <a:cubicBezTo>
                    <a:pt x="765810" y="214313"/>
                    <a:pt x="755332" y="220980"/>
                    <a:pt x="741045" y="224790"/>
                  </a:cubicBezTo>
                  <a:cubicBezTo>
                    <a:pt x="723900" y="229553"/>
                    <a:pt x="710565" y="228600"/>
                    <a:pt x="699135" y="223838"/>
                  </a:cubicBezTo>
                  <a:cubicBezTo>
                    <a:pt x="687705" y="219075"/>
                    <a:pt x="680085" y="209550"/>
                    <a:pt x="677227" y="196215"/>
                  </a:cubicBezTo>
                  <a:lnTo>
                    <a:pt x="661035" y="136208"/>
                  </a:lnTo>
                  <a:cubicBezTo>
                    <a:pt x="661035" y="134303"/>
                    <a:pt x="660082" y="132398"/>
                    <a:pt x="658177" y="131445"/>
                  </a:cubicBezTo>
                  <a:cubicBezTo>
                    <a:pt x="657225" y="130493"/>
                    <a:pt x="655320" y="129540"/>
                    <a:pt x="653415" y="128588"/>
                  </a:cubicBezTo>
                  <a:cubicBezTo>
                    <a:pt x="651510" y="128588"/>
                    <a:pt x="649605" y="128588"/>
                    <a:pt x="647700" y="128588"/>
                  </a:cubicBezTo>
                  <a:cubicBezTo>
                    <a:pt x="645795" y="128588"/>
                    <a:pt x="643890" y="128588"/>
                    <a:pt x="641985" y="129540"/>
                  </a:cubicBezTo>
                  <a:lnTo>
                    <a:pt x="640080" y="123825"/>
                  </a:lnTo>
                  <a:lnTo>
                    <a:pt x="701992" y="107633"/>
                  </a:lnTo>
                  <a:lnTo>
                    <a:pt x="703897" y="114300"/>
                  </a:lnTo>
                  <a:cubicBezTo>
                    <a:pt x="701992" y="115253"/>
                    <a:pt x="700087" y="115253"/>
                    <a:pt x="699135" y="116205"/>
                  </a:cubicBezTo>
                  <a:cubicBezTo>
                    <a:pt x="697230" y="117158"/>
                    <a:pt x="695325" y="118110"/>
                    <a:pt x="694372" y="119063"/>
                  </a:cubicBezTo>
                  <a:cubicBezTo>
                    <a:pt x="692467" y="120015"/>
                    <a:pt x="691515" y="121920"/>
                    <a:pt x="690562" y="123825"/>
                  </a:cubicBezTo>
                  <a:cubicBezTo>
                    <a:pt x="690562" y="125730"/>
                    <a:pt x="690562" y="127635"/>
                    <a:pt x="690562" y="129540"/>
                  </a:cubicBezTo>
                  <a:lnTo>
                    <a:pt x="706755" y="188595"/>
                  </a:lnTo>
                  <a:cubicBezTo>
                    <a:pt x="709612" y="200025"/>
                    <a:pt x="714375" y="208598"/>
                    <a:pt x="721042" y="212408"/>
                  </a:cubicBezTo>
                  <a:cubicBezTo>
                    <a:pt x="727710" y="216218"/>
                    <a:pt x="736282" y="217170"/>
                    <a:pt x="745807" y="214313"/>
                  </a:cubicBezTo>
                  <a:cubicBezTo>
                    <a:pt x="755332" y="211455"/>
                    <a:pt x="762000" y="206693"/>
                    <a:pt x="765810" y="199073"/>
                  </a:cubicBezTo>
                  <a:cubicBezTo>
                    <a:pt x="769620" y="191453"/>
                    <a:pt x="770572" y="181928"/>
                    <a:pt x="766762" y="171450"/>
                  </a:cubicBezTo>
                  <a:lnTo>
                    <a:pt x="756285" y="131445"/>
                  </a:lnTo>
                  <a:cubicBezTo>
                    <a:pt x="754380" y="124778"/>
                    <a:pt x="752475" y="119063"/>
                    <a:pt x="750570" y="116205"/>
                  </a:cubicBezTo>
                  <a:cubicBezTo>
                    <a:pt x="748665" y="113348"/>
                    <a:pt x="746760" y="110490"/>
                    <a:pt x="743902" y="109538"/>
                  </a:cubicBezTo>
                  <a:cubicBezTo>
                    <a:pt x="741997" y="108585"/>
                    <a:pt x="739140" y="108585"/>
                    <a:pt x="735330" y="108585"/>
                  </a:cubicBezTo>
                  <a:cubicBezTo>
                    <a:pt x="731520" y="108585"/>
                    <a:pt x="728662" y="108585"/>
                    <a:pt x="727710" y="108585"/>
                  </a:cubicBezTo>
                  <a:lnTo>
                    <a:pt x="725805" y="101918"/>
                  </a:lnTo>
                  <a:close/>
                  <a:moveTo>
                    <a:pt x="867728" y="76200"/>
                  </a:moveTo>
                  <a:lnTo>
                    <a:pt x="913448" y="77152"/>
                  </a:lnTo>
                  <a:lnTo>
                    <a:pt x="979170" y="160972"/>
                  </a:lnTo>
                  <a:lnTo>
                    <a:pt x="980123" y="114300"/>
                  </a:lnTo>
                  <a:cubicBezTo>
                    <a:pt x="980123" y="106680"/>
                    <a:pt x="980123" y="101917"/>
                    <a:pt x="979170" y="98107"/>
                  </a:cubicBezTo>
                  <a:cubicBezTo>
                    <a:pt x="978218" y="94297"/>
                    <a:pt x="976313" y="91440"/>
                    <a:pt x="974408" y="90487"/>
                  </a:cubicBezTo>
                  <a:cubicBezTo>
                    <a:pt x="972503" y="89535"/>
                    <a:pt x="970598" y="87630"/>
                    <a:pt x="966788" y="86677"/>
                  </a:cubicBezTo>
                  <a:cubicBezTo>
                    <a:pt x="963930" y="85725"/>
                    <a:pt x="961073" y="84772"/>
                    <a:pt x="959168" y="84772"/>
                  </a:cubicBezTo>
                  <a:lnTo>
                    <a:pt x="959168" y="78105"/>
                  </a:lnTo>
                  <a:lnTo>
                    <a:pt x="1011555" y="79057"/>
                  </a:lnTo>
                  <a:lnTo>
                    <a:pt x="1009650" y="84772"/>
                  </a:lnTo>
                  <a:cubicBezTo>
                    <a:pt x="1007745" y="84772"/>
                    <a:pt x="1005840" y="84772"/>
                    <a:pt x="1002983" y="85725"/>
                  </a:cubicBezTo>
                  <a:cubicBezTo>
                    <a:pt x="1000125" y="85725"/>
                    <a:pt x="997268" y="87630"/>
                    <a:pt x="995363" y="88582"/>
                  </a:cubicBezTo>
                  <a:cubicBezTo>
                    <a:pt x="993458" y="90487"/>
                    <a:pt x="991553" y="92392"/>
                    <a:pt x="990600" y="96202"/>
                  </a:cubicBezTo>
                  <a:cubicBezTo>
                    <a:pt x="989648" y="100012"/>
                    <a:pt x="988695" y="105727"/>
                    <a:pt x="988695" y="112395"/>
                  </a:cubicBezTo>
                  <a:lnTo>
                    <a:pt x="987743" y="200025"/>
                  </a:lnTo>
                  <a:lnTo>
                    <a:pt x="972503" y="200025"/>
                  </a:lnTo>
                  <a:lnTo>
                    <a:pt x="898208" y="104775"/>
                  </a:lnTo>
                  <a:lnTo>
                    <a:pt x="897255" y="161925"/>
                  </a:lnTo>
                  <a:cubicBezTo>
                    <a:pt x="897255" y="168592"/>
                    <a:pt x="897255" y="174307"/>
                    <a:pt x="898208" y="178117"/>
                  </a:cubicBezTo>
                  <a:cubicBezTo>
                    <a:pt x="899160" y="181927"/>
                    <a:pt x="901065" y="184785"/>
                    <a:pt x="902970" y="186690"/>
                  </a:cubicBezTo>
                  <a:cubicBezTo>
                    <a:pt x="904875" y="187642"/>
                    <a:pt x="906780" y="189547"/>
                    <a:pt x="910590" y="190500"/>
                  </a:cubicBezTo>
                  <a:cubicBezTo>
                    <a:pt x="913448" y="191452"/>
                    <a:pt x="916305" y="192405"/>
                    <a:pt x="918210" y="192405"/>
                  </a:cubicBezTo>
                  <a:lnTo>
                    <a:pt x="918210" y="199072"/>
                  </a:lnTo>
                  <a:lnTo>
                    <a:pt x="865823" y="198120"/>
                  </a:lnTo>
                  <a:lnTo>
                    <a:pt x="865823" y="191452"/>
                  </a:lnTo>
                  <a:cubicBezTo>
                    <a:pt x="867728" y="191452"/>
                    <a:pt x="870585" y="190500"/>
                    <a:pt x="873443" y="190500"/>
                  </a:cubicBezTo>
                  <a:cubicBezTo>
                    <a:pt x="876300" y="189547"/>
                    <a:pt x="879158" y="188595"/>
                    <a:pt x="881063" y="187642"/>
                  </a:cubicBezTo>
                  <a:cubicBezTo>
                    <a:pt x="882968" y="185737"/>
                    <a:pt x="884873" y="183832"/>
                    <a:pt x="885825" y="180022"/>
                  </a:cubicBezTo>
                  <a:cubicBezTo>
                    <a:pt x="886778" y="177165"/>
                    <a:pt x="886778" y="171450"/>
                    <a:pt x="886778" y="162877"/>
                  </a:cubicBezTo>
                  <a:lnTo>
                    <a:pt x="887730" y="104775"/>
                  </a:lnTo>
                  <a:cubicBezTo>
                    <a:pt x="887730" y="101917"/>
                    <a:pt x="887730" y="99060"/>
                    <a:pt x="886778" y="96202"/>
                  </a:cubicBezTo>
                  <a:cubicBezTo>
                    <a:pt x="885825" y="93345"/>
                    <a:pt x="884873" y="91440"/>
                    <a:pt x="882968" y="89535"/>
                  </a:cubicBezTo>
                  <a:cubicBezTo>
                    <a:pt x="881063" y="87630"/>
                    <a:pt x="879158" y="85725"/>
                    <a:pt x="876300" y="84772"/>
                  </a:cubicBezTo>
                  <a:cubicBezTo>
                    <a:pt x="873443" y="83820"/>
                    <a:pt x="870585" y="82867"/>
                    <a:pt x="867728" y="81915"/>
                  </a:cubicBezTo>
                  <a:close/>
                  <a:moveTo>
                    <a:pt x="925830" y="29527"/>
                  </a:moveTo>
                  <a:cubicBezTo>
                    <a:pt x="804862" y="29527"/>
                    <a:pt x="687705" y="53340"/>
                    <a:pt x="577215" y="100012"/>
                  </a:cubicBezTo>
                  <a:cubicBezTo>
                    <a:pt x="470535" y="145732"/>
                    <a:pt x="374332" y="210502"/>
                    <a:pt x="292417" y="292417"/>
                  </a:cubicBezTo>
                  <a:cubicBezTo>
                    <a:pt x="210502" y="375285"/>
                    <a:pt x="145732" y="470535"/>
                    <a:pt x="100965" y="577215"/>
                  </a:cubicBezTo>
                  <a:cubicBezTo>
                    <a:pt x="54292" y="687705"/>
                    <a:pt x="30480" y="804862"/>
                    <a:pt x="30480" y="925830"/>
                  </a:cubicBezTo>
                  <a:cubicBezTo>
                    <a:pt x="30480" y="1046797"/>
                    <a:pt x="54292" y="1163955"/>
                    <a:pt x="100965" y="1274445"/>
                  </a:cubicBezTo>
                  <a:cubicBezTo>
                    <a:pt x="145732" y="1381125"/>
                    <a:pt x="210502" y="1477327"/>
                    <a:pt x="292417" y="1559242"/>
                  </a:cubicBezTo>
                  <a:cubicBezTo>
                    <a:pt x="375285" y="1641157"/>
                    <a:pt x="470535" y="1705927"/>
                    <a:pt x="577215" y="1750695"/>
                  </a:cubicBezTo>
                  <a:cubicBezTo>
                    <a:pt x="687705" y="1797367"/>
                    <a:pt x="804862" y="1821180"/>
                    <a:pt x="925830" y="1821180"/>
                  </a:cubicBezTo>
                  <a:cubicBezTo>
                    <a:pt x="1046797" y="1821180"/>
                    <a:pt x="1163955" y="1797367"/>
                    <a:pt x="1274445" y="1750695"/>
                  </a:cubicBezTo>
                  <a:cubicBezTo>
                    <a:pt x="1381125" y="1705927"/>
                    <a:pt x="1477327" y="1641157"/>
                    <a:pt x="1559242" y="1559242"/>
                  </a:cubicBezTo>
                  <a:cubicBezTo>
                    <a:pt x="1641157" y="1476375"/>
                    <a:pt x="1705927" y="1381125"/>
                    <a:pt x="1750695" y="1274445"/>
                  </a:cubicBezTo>
                  <a:cubicBezTo>
                    <a:pt x="1797367" y="1163955"/>
                    <a:pt x="1821180" y="1046797"/>
                    <a:pt x="1821180" y="925830"/>
                  </a:cubicBezTo>
                  <a:cubicBezTo>
                    <a:pt x="1821180" y="804862"/>
                    <a:pt x="1797367" y="687705"/>
                    <a:pt x="1750695" y="577215"/>
                  </a:cubicBezTo>
                  <a:cubicBezTo>
                    <a:pt x="1705927" y="470535"/>
                    <a:pt x="1641157" y="374332"/>
                    <a:pt x="1559242" y="292417"/>
                  </a:cubicBezTo>
                  <a:cubicBezTo>
                    <a:pt x="1476375" y="209550"/>
                    <a:pt x="1381125" y="144780"/>
                    <a:pt x="1274445" y="100012"/>
                  </a:cubicBezTo>
                  <a:cubicBezTo>
                    <a:pt x="1163955" y="53340"/>
                    <a:pt x="1046797" y="29527"/>
                    <a:pt x="925830" y="29527"/>
                  </a:cubicBezTo>
                  <a:close/>
                  <a:moveTo>
                    <a:pt x="925830" y="0"/>
                  </a:moveTo>
                  <a:cubicBezTo>
                    <a:pt x="1050607" y="0"/>
                    <a:pt x="1171575" y="24765"/>
                    <a:pt x="1285875" y="72390"/>
                  </a:cubicBezTo>
                  <a:cubicBezTo>
                    <a:pt x="1396365" y="119062"/>
                    <a:pt x="1495425" y="185737"/>
                    <a:pt x="1579245" y="271462"/>
                  </a:cubicBezTo>
                  <a:cubicBezTo>
                    <a:pt x="1664017" y="356235"/>
                    <a:pt x="1730692" y="455295"/>
                    <a:pt x="1777365" y="565785"/>
                  </a:cubicBezTo>
                  <a:cubicBezTo>
                    <a:pt x="1824990" y="680085"/>
                    <a:pt x="1849755" y="801052"/>
                    <a:pt x="1849755" y="925830"/>
                  </a:cubicBezTo>
                  <a:cubicBezTo>
                    <a:pt x="1849755" y="1050607"/>
                    <a:pt x="1825942" y="1171575"/>
                    <a:pt x="1777365" y="1285875"/>
                  </a:cubicBezTo>
                  <a:cubicBezTo>
                    <a:pt x="1730692" y="1396365"/>
                    <a:pt x="1664017" y="1495425"/>
                    <a:pt x="1579245" y="1580197"/>
                  </a:cubicBezTo>
                  <a:cubicBezTo>
                    <a:pt x="1494472" y="1664970"/>
                    <a:pt x="1395412" y="1731645"/>
                    <a:pt x="1284922" y="1778317"/>
                  </a:cubicBezTo>
                  <a:cubicBezTo>
                    <a:pt x="1171575" y="1825942"/>
                    <a:pt x="1049655" y="1850707"/>
                    <a:pt x="924877" y="1850707"/>
                  </a:cubicBezTo>
                  <a:cubicBezTo>
                    <a:pt x="800100" y="1850707"/>
                    <a:pt x="679132" y="1826895"/>
                    <a:pt x="564832" y="1778317"/>
                  </a:cubicBezTo>
                  <a:cubicBezTo>
                    <a:pt x="454342" y="1731645"/>
                    <a:pt x="355282" y="1664970"/>
                    <a:pt x="270510" y="1580197"/>
                  </a:cubicBezTo>
                  <a:cubicBezTo>
                    <a:pt x="185737" y="1495425"/>
                    <a:pt x="119062" y="1396365"/>
                    <a:pt x="72390" y="1285875"/>
                  </a:cubicBezTo>
                  <a:cubicBezTo>
                    <a:pt x="24765" y="1171575"/>
                    <a:pt x="0" y="1050607"/>
                    <a:pt x="0" y="925830"/>
                  </a:cubicBezTo>
                  <a:cubicBezTo>
                    <a:pt x="0" y="801052"/>
                    <a:pt x="24765" y="679132"/>
                    <a:pt x="73342" y="564832"/>
                  </a:cubicBezTo>
                  <a:cubicBezTo>
                    <a:pt x="120015" y="454342"/>
                    <a:pt x="186690" y="355282"/>
                    <a:pt x="271462" y="270510"/>
                  </a:cubicBezTo>
                  <a:cubicBezTo>
                    <a:pt x="356235" y="185737"/>
                    <a:pt x="455295" y="119062"/>
                    <a:pt x="565785" y="72390"/>
                  </a:cubicBezTo>
                  <a:cubicBezTo>
                    <a:pt x="679132" y="24765"/>
                    <a:pt x="801052" y="0"/>
                    <a:pt x="92583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Arial"/>
                <a:ea typeface="微软雅黑"/>
              </a:endParaRPr>
            </a:p>
          </p:txBody>
        </p:sp>
        <p:sp>
          <p:nvSpPr>
            <p:cNvPr id="34" name="任意多边形: 形状 48">
              <a:extLst>
                <a:ext uri="{FF2B5EF4-FFF2-40B4-BE49-F238E27FC236}">
                  <a16:creationId xmlns:a16="http://schemas.microsoft.com/office/drawing/2014/main" id="{C9E92882-3702-45A0-B714-A5992E701E08}"/>
                </a:ext>
              </a:extLst>
            </p:cNvPr>
            <p:cNvSpPr/>
            <p:nvPr/>
          </p:nvSpPr>
          <p:spPr>
            <a:xfrm>
              <a:off x="5033962" y="3989069"/>
              <a:ext cx="4351972" cy="310515"/>
            </a:xfrm>
            <a:custGeom>
              <a:avLst/>
              <a:gdLst>
                <a:gd name="connsiteX0" fmla="*/ 3189922 w 4351972"/>
                <a:gd name="connsiteY0" fmla="*/ 24765 h 310515"/>
                <a:gd name="connsiteX1" fmla="*/ 3189922 w 4351972"/>
                <a:gd name="connsiteY1" fmla="*/ 151448 h 310515"/>
                <a:gd name="connsiteX2" fmla="*/ 3217545 w 4351972"/>
                <a:gd name="connsiteY2" fmla="*/ 151448 h 310515"/>
                <a:gd name="connsiteX3" fmla="*/ 3266122 w 4351972"/>
                <a:gd name="connsiteY3" fmla="*/ 133350 h 310515"/>
                <a:gd name="connsiteX4" fmla="*/ 3284220 w 4351972"/>
                <a:gd name="connsiteY4" fmla="*/ 82868 h 310515"/>
                <a:gd name="connsiteX5" fmla="*/ 3268980 w 4351972"/>
                <a:gd name="connsiteY5" fmla="*/ 40005 h 310515"/>
                <a:gd name="connsiteX6" fmla="*/ 3225164 w 4351972"/>
                <a:gd name="connsiteY6" fmla="*/ 24765 h 310515"/>
                <a:gd name="connsiteX7" fmla="*/ 83820 w 4351972"/>
                <a:gd name="connsiteY7" fmla="*/ 24765 h 310515"/>
                <a:gd name="connsiteX8" fmla="*/ 83820 w 4351972"/>
                <a:gd name="connsiteY8" fmla="*/ 155258 h 310515"/>
                <a:gd name="connsiteX9" fmla="*/ 104775 w 4351972"/>
                <a:gd name="connsiteY9" fmla="*/ 155258 h 310515"/>
                <a:gd name="connsiteX10" fmla="*/ 140970 w 4351972"/>
                <a:gd name="connsiteY10" fmla="*/ 148590 h 310515"/>
                <a:gd name="connsiteX11" fmla="*/ 162877 w 4351972"/>
                <a:gd name="connsiteY11" fmla="*/ 130493 h 310515"/>
                <a:gd name="connsiteX12" fmla="*/ 172402 w 4351972"/>
                <a:gd name="connsiteY12" fmla="*/ 109538 h 310515"/>
                <a:gd name="connsiteX13" fmla="*/ 174307 w 4351972"/>
                <a:gd name="connsiteY13" fmla="*/ 90488 h 310515"/>
                <a:gd name="connsiteX14" fmla="*/ 171450 w 4351972"/>
                <a:gd name="connsiteY14" fmla="*/ 66675 h 310515"/>
                <a:gd name="connsiteX15" fmla="*/ 161925 w 4351972"/>
                <a:gd name="connsiteY15" fmla="*/ 45720 h 310515"/>
                <a:gd name="connsiteX16" fmla="*/ 142875 w 4351972"/>
                <a:gd name="connsiteY16" fmla="*/ 30480 h 310515"/>
                <a:gd name="connsiteX17" fmla="*/ 113347 w 4351972"/>
                <a:gd name="connsiteY17" fmla="*/ 24765 h 310515"/>
                <a:gd name="connsiteX18" fmla="*/ 4067175 w 4351972"/>
                <a:gd name="connsiteY18" fmla="*/ 7620 h 310515"/>
                <a:gd name="connsiteX19" fmla="*/ 4192905 w 4351972"/>
                <a:gd name="connsiteY19" fmla="*/ 7620 h 310515"/>
                <a:gd name="connsiteX20" fmla="*/ 4192905 w 4351972"/>
                <a:gd name="connsiteY20" fmla="*/ 22860 h 310515"/>
                <a:gd name="connsiteX21" fmla="*/ 4163377 w 4351972"/>
                <a:gd name="connsiteY21" fmla="*/ 25717 h 310515"/>
                <a:gd name="connsiteX22" fmla="*/ 4154805 w 4351972"/>
                <a:gd name="connsiteY22" fmla="*/ 32385 h 310515"/>
                <a:gd name="connsiteX23" fmla="*/ 4155757 w 4351972"/>
                <a:gd name="connsiteY23" fmla="*/ 37147 h 310515"/>
                <a:gd name="connsiteX24" fmla="*/ 4159567 w 4351972"/>
                <a:gd name="connsiteY24" fmla="*/ 44767 h 310515"/>
                <a:gd name="connsiteX25" fmla="*/ 4166235 w 4351972"/>
                <a:gd name="connsiteY25" fmla="*/ 57150 h 310515"/>
                <a:gd name="connsiteX26" fmla="*/ 4172902 w 4351972"/>
                <a:gd name="connsiteY26" fmla="*/ 70485 h 310515"/>
                <a:gd name="connsiteX27" fmla="*/ 4192905 w 4351972"/>
                <a:gd name="connsiteY27" fmla="*/ 107632 h 310515"/>
                <a:gd name="connsiteX28" fmla="*/ 4219575 w 4351972"/>
                <a:gd name="connsiteY28" fmla="*/ 155257 h 310515"/>
                <a:gd name="connsiteX29" fmla="*/ 4270057 w 4351972"/>
                <a:gd name="connsiteY29" fmla="*/ 73342 h 310515"/>
                <a:gd name="connsiteX30" fmla="*/ 4287202 w 4351972"/>
                <a:gd name="connsiteY30" fmla="*/ 38100 h 310515"/>
                <a:gd name="connsiteX31" fmla="*/ 4283392 w 4351972"/>
                <a:gd name="connsiteY31" fmla="*/ 30480 h 310515"/>
                <a:gd name="connsiteX32" fmla="*/ 4273867 w 4351972"/>
                <a:gd name="connsiteY32" fmla="*/ 25717 h 310515"/>
                <a:gd name="connsiteX33" fmla="*/ 4260532 w 4351972"/>
                <a:gd name="connsiteY33" fmla="*/ 23812 h 310515"/>
                <a:gd name="connsiteX34" fmla="*/ 4247197 w 4351972"/>
                <a:gd name="connsiteY34" fmla="*/ 22860 h 310515"/>
                <a:gd name="connsiteX35" fmla="*/ 4247197 w 4351972"/>
                <a:gd name="connsiteY35" fmla="*/ 7620 h 310515"/>
                <a:gd name="connsiteX36" fmla="*/ 4350067 w 4351972"/>
                <a:gd name="connsiteY36" fmla="*/ 7620 h 310515"/>
                <a:gd name="connsiteX37" fmla="*/ 4350067 w 4351972"/>
                <a:gd name="connsiteY37" fmla="*/ 22860 h 310515"/>
                <a:gd name="connsiteX38" fmla="*/ 4351972 w 4351972"/>
                <a:gd name="connsiteY38" fmla="*/ 22860 h 310515"/>
                <a:gd name="connsiteX39" fmla="*/ 4340542 w 4351972"/>
                <a:gd name="connsiteY39" fmla="*/ 25717 h 310515"/>
                <a:gd name="connsiteX40" fmla="*/ 4329112 w 4351972"/>
                <a:gd name="connsiteY40" fmla="*/ 30480 h 310515"/>
                <a:gd name="connsiteX41" fmla="*/ 4317682 w 4351972"/>
                <a:gd name="connsiteY41" fmla="*/ 38100 h 310515"/>
                <a:gd name="connsiteX42" fmla="*/ 4306252 w 4351972"/>
                <a:gd name="connsiteY42" fmla="*/ 52387 h 310515"/>
                <a:gd name="connsiteX43" fmla="*/ 4276725 w 4351972"/>
                <a:gd name="connsiteY43" fmla="*/ 99060 h 310515"/>
                <a:gd name="connsiteX44" fmla="*/ 4242435 w 4351972"/>
                <a:gd name="connsiteY44" fmla="*/ 159067 h 310515"/>
                <a:gd name="connsiteX45" fmla="*/ 4231957 w 4351972"/>
                <a:gd name="connsiteY45" fmla="*/ 180022 h 310515"/>
                <a:gd name="connsiteX46" fmla="*/ 4229100 w 4351972"/>
                <a:gd name="connsiteY46" fmla="*/ 203835 h 310515"/>
                <a:gd name="connsiteX47" fmla="*/ 4229100 w 4351972"/>
                <a:gd name="connsiteY47" fmla="*/ 260032 h 310515"/>
                <a:gd name="connsiteX48" fmla="*/ 4231957 w 4351972"/>
                <a:gd name="connsiteY48" fmla="*/ 273367 h 310515"/>
                <a:gd name="connsiteX49" fmla="*/ 4242435 w 4351972"/>
                <a:gd name="connsiteY49" fmla="*/ 281940 h 310515"/>
                <a:gd name="connsiteX50" fmla="*/ 4257675 w 4351972"/>
                <a:gd name="connsiteY50" fmla="*/ 285750 h 310515"/>
                <a:gd name="connsiteX51" fmla="*/ 4275772 w 4351972"/>
                <a:gd name="connsiteY51" fmla="*/ 288607 h 310515"/>
                <a:gd name="connsiteX52" fmla="*/ 4275772 w 4351972"/>
                <a:gd name="connsiteY52" fmla="*/ 303847 h 310515"/>
                <a:gd name="connsiteX53" fmla="*/ 4137660 w 4351972"/>
                <a:gd name="connsiteY53" fmla="*/ 303847 h 310515"/>
                <a:gd name="connsiteX54" fmla="*/ 4137660 w 4351972"/>
                <a:gd name="connsiteY54" fmla="*/ 288607 h 310515"/>
                <a:gd name="connsiteX55" fmla="*/ 4154805 w 4351972"/>
                <a:gd name="connsiteY55" fmla="*/ 286702 h 310515"/>
                <a:gd name="connsiteX56" fmla="*/ 4170997 w 4351972"/>
                <a:gd name="connsiteY56" fmla="*/ 283845 h 310515"/>
                <a:gd name="connsiteX57" fmla="*/ 4181475 w 4351972"/>
                <a:gd name="connsiteY57" fmla="*/ 275272 h 310515"/>
                <a:gd name="connsiteX58" fmla="*/ 4184332 w 4351972"/>
                <a:gd name="connsiteY58" fmla="*/ 261937 h 310515"/>
                <a:gd name="connsiteX59" fmla="*/ 4184332 w 4351972"/>
                <a:gd name="connsiteY59" fmla="*/ 190500 h 310515"/>
                <a:gd name="connsiteX60" fmla="*/ 4180522 w 4351972"/>
                <a:gd name="connsiteY60" fmla="*/ 178117 h 310515"/>
                <a:gd name="connsiteX61" fmla="*/ 4170997 w 4351972"/>
                <a:gd name="connsiteY61" fmla="*/ 158115 h 310515"/>
                <a:gd name="connsiteX62" fmla="*/ 4143375 w 4351972"/>
                <a:gd name="connsiteY62" fmla="*/ 105727 h 310515"/>
                <a:gd name="connsiteX63" fmla="*/ 4116705 w 4351972"/>
                <a:gd name="connsiteY63" fmla="*/ 58102 h 310515"/>
                <a:gd name="connsiteX64" fmla="*/ 4104322 w 4351972"/>
                <a:gd name="connsiteY64" fmla="*/ 40005 h 310515"/>
                <a:gd name="connsiteX65" fmla="*/ 4091940 w 4351972"/>
                <a:gd name="connsiteY65" fmla="*/ 29527 h 310515"/>
                <a:gd name="connsiteX66" fmla="*/ 4079557 w 4351972"/>
                <a:gd name="connsiteY66" fmla="*/ 24765 h 310515"/>
                <a:gd name="connsiteX67" fmla="*/ 4067175 w 4351972"/>
                <a:gd name="connsiteY67" fmla="*/ 22860 h 310515"/>
                <a:gd name="connsiteX68" fmla="*/ 3791903 w 4351972"/>
                <a:gd name="connsiteY68" fmla="*/ 7620 h 310515"/>
                <a:gd name="connsiteX69" fmla="*/ 4050031 w 4351972"/>
                <a:gd name="connsiteY69" fmla="*/ 7620 h 310515"/>
                <a:gd name="connsiteX70" fmla="*/ 4050031 w 4351972"/>
                <a:gd name="connsiteY70" fmla="*/ 87630 h 310515"/>
                <a:gd name="connsiteX71" fmla="*/ 4035743 w 4351972"/>
                <a:gd name="connsiteY71" fmla="*/ 87630 h 310515"/>
                <a:gd name="connsiteX72" fmla="*/ 4029075 w 4351972"/>
                <a:gd name="connsiteY72" fmla="*/ 69532 h 310515"/>
                <a:gd name="connsiteX73" fmla="*/ 4017645 w 4351972"/>
                <a:gd name="connsiteY73" fmla="*/ 50482 h 310515"/>
                <a:gd name="connsiteX74" fmla="*/ 4004311 w 4351972"/>
                <a:gd name="connsiteY74" fmla="*/ 33337 h 310515"/>
                <a:gd name="connsiteX75" fmla="*/ 3990023 w 4351972"/>
                <a:gd name="connsiteY75" fmla="*/ 24765 h 310515"/>
                <a:gd name="connsiteX76" fmla="*/ 3973831 w 4351972"/>
                <a:gd name="connsiteY76" fmla="*/ 23812 h 310515"/>
                <a:gd name="connsiteX77" fmla="*/ 3955733 w 4351972"/>
                <a:gd name="connsiteY77" fmla="*/ 23812 h 310515"/>
                <a:gd name="connsiteX78" fmla="*/ 3943350 w 4351972"/>
                <a:gd name="connsiteY78" fmla="*/ 23812 h 310515"/>
                <a:gd name="connsiteX79" fmla="*/ 3943350 w 4351972"/>
                <a:gd name="connsiteY79" fmla="*/ 260032 h 310515"/>
                <a:gd name="connsiteX80" fmla="*/ 3946208 w 4351972"/>
                <a:gd name="connsiteY80" fmla="*/ 272415 h 310515"/>
                <a:gd name="connsiteX81" fmla="*/ 3956686 w 4351972"/>
                <a:gd name="connsiteY81" fmla="*/ 280987 h 310515"/>
                <a:gd name="connsiteX82" fmla="*/ 3971925 w 4351972"/>
                <a:gd name="connsiteY82" fmla="*/ 284797 h 310515"/>
                <a:gd name="connsiteX83" fmla="*/ 3990975 w 4351972"/>
                <a:gd name="connsiteY83" fmla="*/ 287655 h 310515"/>
                <a:gd name="connsiteX84" fmla="*/ 3990975 w 4351972"/>
                <a:gd name="connsiteY84" fmla="*/ 302895 h 310515"/>
                <a:gd name="connsiteX85" fmla="*/ 3851911 w 4351972"/>
                <a:gd name="connsiteY85" fmla="*/ 302895 h 310515"/>
                <a:gd name="connsiteX86" fmla="*/ 3851911 w 4351972"/>
                <a:gd name="connsiteY86" fmla="*/ 287655 h 310515"/>
                <a:gd name="connsiteX87" fmla="*/ 3870008 w 4351972"/>
                <a:gd name="connsiteY87" fmla="*/ 285750 h 310515"/>
                <a:gd name="connsiteX88" fmla="*/ 3886200 w 4351972"/>
                <a:gd name="connsiteY88" fmla="*/ 282892 h 310515"/>
                <a:gd name="connsiteX89" fmla="*/ 3896678 w 4351972"/>
                <a:gd name="connsiteY89" fmla="*/ 275272 h 310515"/>
                <a:gd name="connsiteX90" fmla="*/ 3899536 w 4351972"/>
                <a:gd name="connsiteY90" fmla="*/ 261937 h 310515"/>
                <a:gd name="connsiteX91" fmla="*/ 3899536 w 4351972"/>
                <a:gd name="connsiteY91" fmla="*/ 23812 h 310515"/>
                <a:gd name="connsiteX92" fmla="*/ 3887153 w 4351972"/>
                <a:gd name="connsiteY92" fmla="*/ 23812 h 310515"/>
                <a:gd name="connsiteX93" fmla="*/ 3870961 w 4351972"/>
                <a:gd name="connsiteY93" fmla="*/ 23812 h 310515"/>
                <a:gd name="connsiteX94" fmla="*/ 3852863 w 4351972"/>
                <a:gd name="connsiteY94" fmla="*/ 24765 h 310515"/>
                <a:gd name="connsiteX95" fmla="*/ 3838575 w 4351972"/>
                <a:gd name="connsiteY95" fmla="*/ 33337 h 310515"/>
                <a:gd name="connsiteX96" fmla="*/ 3825240 w 4351972"/>
                <a:gd name="connsiteY96" fmla="*/ 50482 h 310515"/>
                <a:gd name="connsiteX97" fmla="*/ 3813811 w 4351972"/>
                <a:gd name="connsiteY97" fmla="*/ 70485 h 310515"/>
                <a:gd name="connsiteX98" fmla="*/ 3807143 w 4351972"/>
                <a:gd name="connsiteY98" fmla="*/ 87630 h 310515"/>
                <a:gd name="connsiteX99" fmla="*/ 3791903 w 4351972"/>
                <a:gd name="connsiteY99" fmla="*/ 87630 h 310515"/>
                <a:gd name="connsiteX100" fmla="*/ 3107055 w 4351972"/>
                <a:gd name="connsiteY100" fmla="*/ 6668 h 310515"/>
                <a:gd name="connsiteX101" fmla="*/ 3243262 w 4351972"/>
                <a:gd name="connsiteY101" fmla="*/ 6668 h 310515"/>
                <a:gd name="connsiteX102" fmla="*/ 3278505 w 4351972"/>
                <a:gd name="connsiteY102" fmla="*/ 10478 h 310515"/>
                <a:gd name="connsiteX103" fmla="*/ 3308032 w 4351972"/>
                <a:gd name="connsiteY103" fmla="*/ 22860 h 310515"/>
                <a:gd name="connsiteX104" fmla="*/ 3328987 w 4351972"/>
                <a:gd name="connsiteY104" fmla="*/ 44768 h 310515"/>
                <a:gd name="connsiteX105" fmla="*/ 3336607 w 4351972"/>
                <a:gd name="connsiteY105" fmla="*/ 77153 h 310515"/>
                <a:gd name="connsiteX106" fmla="*/ 3330892 w 4351972"/>
                <a:gd name="connsiteY106" fmla="*/ 107633 h 310515"/>
                <a:gd name="connsiteX107" fmla="*/ 3315652 w 4351972"/>
                <a:gd name="connsiteY107" fmla="*/ 130493 h 310515"/>
                <a:gd name="connsiteX108" fmla="*/ 3292792 w 4351972"/>
                <a:gd name="connsiteY108" fmla="*/ 145733 h 310515"/>
                <a:gd name="connsiteX109" fmla="*/ 3263264 w 4351972"/>
                <a:gd name="connsiteY109" fmla="*/ 157163 h 310515"/>
                <a:gd name="connsiteX110" fmla="*/ 3299460 w 4351972"/>
                <a:gd name="connsiteY110" fmla="*/ 205740 h 310515"/>
                <a:gd name="connsiteX111" fmla="*/ 3334702 w 4351972"/>
                <a:gd name="connsiteY111" fmla="*/ 253365 h 310515"/>
                <a:gd name="connsiteX112" fmla="*/ 3350895 w 4351972"/>
                <a:gd name="connsiteY112" fmla="*/ 271463 h 310515"/>
                <a:gd name="connsiteX113" fmla="*/ 3365182 w 4351972"/>
                <a:gd name="connsiteY113" fmla="*/ 280988 h 310515"/>
                <a:gd name="connsiteX114" fmla="*/ 3378517 w 4351972"/>
                <a:gd name="connsiteY114" fmla="*/ 284798 h 310515"/>
                <a:gd name="connsiteX115" fmla="*/ 3391852 w 4351972"/>
                <a:gd name="connsiteY115" fmla="*/ 286703 h 310515"/>
                <a:gd name="connsiteX116" fmla="*/ 3391852 w 4351972"/>
                <a:gd name="connsiteY116" fmla="*/ 302895 h 310515"/>
                <a:gd name="connsiteX117" fmla="*/ 3313747 w 4351972"/>
                <a:gd name="connsiteY117" fmla="*/ 302895 h 310515"/>
                <a:gd name="connsiteX118" fmla="*/ 3266122 w 4351972"/>
                <a:gd name="connsiteY118" fmla="*/ 231458 h 310515"/>
                <a:gd name="connsiteX119" fmla="*/ 3220402 w 4351972"/>
                <a:gd name="connsiteY119" fmla="*/ 169545 h 310515"/>
                <a:gd name="connsiteX120" fmla="*/ 3189922 w 4351972"/>
                <a:gd name="connsiteY120" fmla="*/ 169545 h 310515"/>
                <a:gd name="connsiteX121" fmla="*/ 3189922 w 4351972"/>
                <a:gd name="connsiteY121" fmla="*/ 262890 h 310515"/>
                <a:gd name="connsiteX122" fmla="*/ 3191827 w 4351972"/>
                <a:gd name="connsiteY122" fmla="*/ 275273 h 310515"/>
                <a:gd name="connsiteX123" fmla="*/ 3201352 w 4351972"/>
                <a:gd name="connsiteY123" fmla="*/ 283845 h 310515"/>
                <a:gd name="connsiteX124" fmla="*/ 3214687 w 4351972"/>
                <a:gd name="connsiteY124" fmla="*/ 286703 h 310515"/>
                <a:gd name="connsiteX125" fmla="*/ 3230880 w 4351972"/>
                <a:gd name="connsiteY125" fmla="*/ 287655 h 310515"/>
                <a:gd name="connsiteX126" fmla="*/ 3230880 w 4351972"/>
                <a:gd name="connsiteY126" fmla="*/ 302895 h 310515"/>
                <a:gd name="connsiteX127" fmla="*/ 3107055 w 4351972"/>
                <a:gd name="connsiteY127" fmla="*/ 302895 h 310515"/>
                <a:gd name="connsiteX128" fmla="*/ 3107055 w 4351972"/>
                <a:gd name="connsiteY128" fmla="*/ 287655 h 310515"/>
                <a:gd name="connsiteX129" fmla="*/ 3121342 w 4351972"/>
                <a:gd name="connsiteY129" fmla="*/ 285750 h 310515"/>
                <a:gd name="connsiteX130" fmla="*/ 3134677 w 4351972"/>
                <a:gd name="connsiteY130" fmla="*/ 282893 h 310515"/>
                <a:gd name="connsiteX131" fmla="*/ 3143250 w 4351972"/>
                <a:gd name="connsiteY131" fmla="*/ 275273 h 310515"/>
                <a:gd name="connsiteX132" fmla="*/ 3146107 w 4351972"/>
                <a:gd name="connsiteY132" fmla="*/ 261938 h 310515"/>
                <a:gd name="connsiteX133" fmla="*/ 3146107 w 4351972"/>
                <a:gd name="connsiteY133" fmla="*/ 49530 h 310515"/>
                <a:gd name="connsiteX134" fmla="*/ 3144202 w 4351972"/>
                <a:gd name="connsiteY134" fmla="*/ 36195 h 310515"/>
                <a:gd name="connsiteX135" fmla="*/ 3134677 w 4351972"/>
                <a:gd name="connsiteY135" fmla="*/ 27623 h 310515"/>
                <a:gd name="connsiteX136" fmla="*/ 3121342 w 4351972"/>
                <a:gd name="connsiteY136" fmla="*/ 23813 h 310515"/>
                <a:gd name="connsiteX137" fmla="*/ 3107055 w 4351972"/>
                <a:gd name="connsiteY137" fmla="*/ 21908 h 310515"/>
                <a:gd name="connsiteX138" fmla="*/ 2514600 w 4351972"/>
                <a:gd name="connsiteY138" fmla="*/ 6668 h 310515"/>
                <a:gd name="connsiteX139" fmla="*/ 2636520 w 4351972"/>
                <a:gd name="connsiteY139" fmla="*/ 6668 h 310515"/>
                <a:gd name="connsiteX140" fmla="*/ 2636520 w 4351972"/>
                <a:gd name="connsiteY140" fmla="*/ 21908 h 310515"/>
                <a:gd name="connsiteX141" fmla="*/ 2609850 w 4351972"/>
                <a:gd name="connsiteY141" fmla="*/ 24765 h 310515"/>
                <a:gd name="connsiteX142" fmla="*/ 2599372 w 4351972"/>
                <a:gd name="connsiteY142" fmla="*/ 33338 h 310515"/>
                <a:gd name="connsiteX143" fmla="*/ 2600325 w 4351972"/>
                <a:gd name="connsiteY143" fmla="*/ 39053 h 310515"/>
                <a:gd name="connsiteX144" fmla="*/ 2601277 w 4351972"/>
                <a:gd name="connsiteY144" fmla="*/ 43815 h 310515"/>
                <a:gd name="connsiteX145" fmla="*/ 2626042 w 4351972"/>
                <a:gd name="connsiteY145" fmla="*/ 110490 h 310515"/>
                <a:gd name="connsiteX146" fmla="*/ 2675572 w 4351972"/>
                <a:gd name="connsiteY146" fmla="*/ 241935 h 310515"/>
                <a:gd name="connsiteX147" fmla="*/ 2711767 w 4351972"/>
                <a:gd name="connsiteY147" fmla="*/ 150495 h 310515"/>
                <a:gd name="connsiteX148" fmla="*/ 2739390 w 4351972"/>
                <a:gd name="connsiteY148" fmla="*/ 78105 h 310515"/>
                <a:gd name="connsiteX149" fmla="*/ 2747010 w 4351972"/>
                <a:gd name="connsiteY149" fmla="*/ 51435 h 310515"/>
                <a:gd name="connsiteX150" fmla="*/ 2747962 w 4351972"/>
                <a:gd name="connsiteY150" fmla="*/ 40005 h 310515"/>
                <a:gd name="connsiteX151" fmla="*/ 2744152 w 4351972"/>
                <a:gd name="connsiteY151" fmla="*/ 32385 h 310515"/>
                <a:gd name="connsiteX152" fmla="*/ 2732722 w 4351972"/>
                <a:gd name="connsiteY152" fmla="*/ 26670 h 310515"/>
                <a:gd name="connsiteX153" fmla="*/ 2718435 w 4351972"/>
                <a:gd name="connsiteY153" fmla="*/ 23813 h 310515"/>
                <a:gd name="connsiteX154" fmla="*/ 2704147 w 4351972"/>
                <a:gd name="connsiteY154" fmla="*/ 21908 h 310515"/>
                <a:gd name="connsiteX155" fmla="*/ 2704147 w 4351972"/>
                <a:gd name="connsiteY155" fmla="*/ 6668 h 310515"/>
                <a:gd name="connsiteX156" fmla="*/ 2814637 w 4351972"/>
                <a:gd name="connsiteY156" fmla="*/ 6668 h 310515"/>
                <a:gd name="connsiteX157" fmla="*/ 2814637 w 4351972"/>
                <a:gd name="connsiteY157" fmla="*/ 22860 h 310515"/>
                <a:gd name="connsiteX158" fmla="*/ 2815590 w 4351972"/>
                <a:gd name="connsiteY158" fmla="*/ 22860 h 310515"/>
                <a:gd name="connsiteX159" fmla="*/ 2802255 w 4351972"/>
                <a:gd name="connsiteY159" fmla="*/ 24765 h 310515"/>
                <a:gd name="connsiteX160" fmla="*/ 2789872 w 4351972"/>
                <a:gd name="connsiteY160" fmla="*/ 30480 h 310515"/>
                <a:gd name="connsiteX161" fmla="*/ 2778442 w 4351972"/>
                <a:gd name="connsiteY161" fmla="*/ 41910 h 310515"/>
                <a:gd name="connsiteX162" fmla="*/ 2769870 w 4351972"/>
                <a:gd name="connsiteY162" fmla="*/ 58103 h 310515"/>
                <a:gd name="connsiteX163" fmla="*/ 2727960 w 4351972"/>
                <a:gd name="connsiteY163" fmla="*/ 160973 h 310515"/>
                <a:gd name="connsiteX164" fmla="*/ 2670810 w 4351972"/>
                <a:gd name="connsiteY164" fmla="*/ 306705 h 310515"/>
                <a:gd name="connsiteX165" fmla="*/ 2653665 w 4351972"/>
                <a:gd name="connsiteY165" fmla="*/ 306705 h 310515"/>
                <a:gd name="connsiteX166" fmla="*/ 2595562 w 4351972"/>
                <a:gd name="connsiteY166" fmla="*/ 151448 h 310515"/>
                <a:gd name="connsiteX167" fmla="*/ 2557462 w 4351972"/>
                <a:gd name="connsiteY167" fmla="*/ 50483 h 310515"/>
                <a:gd name="connsiteX168" fmla="*/ 2550795 w 4351972"/>
                <a:gd name="connsiteY168" fmla="*/ 39053 h 310515"/>
                <a:gd name="connsiteX169" fmla="*/ 2539365 w 4351972"/>
                <a:gd name="connsiteY169" fmla="*/ 29528 h 310515"/>
                <a:gd name="connsiteX170" fmla="*/ 2526982 w 4351972"/>
                <a:gd name="connsiteY170" fmla="*/ 23813 h 310515"/>
                <a:gd name="connsiteX171" fmla="*/ 2514600 w 4351972"/>
                <a:gd name="connsiteY171" fmla="*/ 21908 h 310515"/>
                <a:gd name="connsiteX172" fmla="*/ 2038350 w 4351972"/>
                <a:gd name="connsiteY172" fmla="*/ 6668 h 310515"/>
                <a:gd name="connsiteX173" fmla="*/ 2122170 w 4351972"/>
                <a:gd name="connsiteY173" fmla="*/ 6668 h 310515"/>
                <a:gd name="connsiteX174" fmla="*/ 2287905 w 4351972"/>
                <a:gd name="connsiteY174" fmla="*/ 232410 h 310515"/>
                <a:gd name="connsiteX175" fmla="*/ 2287905 w 4351972"/>
                <a:gd name="connsiteY175" fmla="*/ 91440 h 310515"/>
                <a:gd name="connsiteX176" fmla="*/ 2285047 w 4351972"/>
                <a:gd name="connsiteY176" fmla="*/ 51435 h 310515"/>
                <a:gd name="connsiteX177" fmla="*/ 2275522 w 4351972"/>
                <a:gd name="connsiteY177" fmla="*/ 33338 h 310515"/>
                <a:gd name="connsiteX178" fmla="*/ 2256472 w 4351972"/>
                <a:gd name="connsiteY178" fmla="*/ 25718 h 310515"/>
                <a:gd name="connsiteX179" fmla="*/ 2236470 w 4351972"/>
                <a:gd name="connsiteY179" fmla="*/ 21908 h 310515"/>
                <a:gd name="connsiteX180" fmla="*/ 2236470 w 4351972"/>
                <a:gd name="connsiteY180" fmla="*/ 6668 h 310515"/>
                <a:gd name="connsiteX181" fmla="*/ 2356485 w 4351972"/>
                <a:gd name="connsiteY181" fmla="*/ 6668 h 310515"/>
                <a:gd name="connsiteX182" fmla="*/ 2356485 w 4351972"/>
                <a:gd name="connsiteY182" fmla="*/ 22860 h 310515"/>
                <a:gd name="connsiteX183" fmla="*/ 2358390 w 4351972"/>
                <a:gd name="connsiteY183" fmla="*/ 22860 h 310515"/>
                <a:gd name="connsiteX184" fmla="*/ 2340292 w 4351972"/>
                <a:gd name="connsiteY184" fmla="*/ 25718 h 310515"/>
                <a:gd name="connsiteX185" fmla="*/ 2323147 w 4351972"/>
                <a:gd name="connsiteY185" fmla="*/ 32385 h 310515"/>
                <a:gd name="connsiteX186" fmla="*/ 2312670 w 4351972"/>
                <a:gd name="connsiteY186" fmla="*/ 52388 h 310515"/>
                <a:gd name="connsiteX187" fmla="*/ 2309812 w 4351972"/>
                <a:gd name="connsiteY187" fmla="*/ 89535 h 310515"/>
                <a:gd name="connsiteX188" fmla="*/ 2309812 w 4351972"/>
                <a:gd name="connsiteY188" fmla="*/ 306705 h 310515"/>
                <a:gd name="connsiteX189" fmla="*/ 2291715 w 4351972"/>
                <a:gd name="connsiteY189" fmla="*/ 306705 h 310515"/>
                <a:gd name="connsiteX190" fmla="*/ 2112645 w 4351972"/>
                <a:gd name="connsiteY190" fmla="*/ 64770 h 310515"/>
                <a:gd name="connsiteX191" fmla="*/ 2112645 w 4351972"/>
                <a:gd name="connsiteY191" fmla="*/ 217170 h 310515"/>
                <a:gd name="connsiteX192" fmla="*/ 2115502 w 4351972"/>
                <a:gd name="connsiteY192" fmla="*/ 256223 h 310515"/>
                <a:gd name="connsiteX193" fmla="*/ 2125027 w 4351972"/>
                <a:gd name="connsiteY193" fmla="*/ 276225 h 310515"/>
                <a:gd name="connsiteX194" fmla="*/ 2145030 w 4351972"/>
                <a:gd name="connsiteY194" fmla="*/ 284798 h 310515"/>
                <a:gd name="connsiteX195" fmla="*/ 2165032 w 4351972"/>
                <a:gd name="connsiteY195" fmla="*/ 288608 h 310515"/>
                <a:gd name="connsiteX196" fmla="*/ 2165032 w 4351972"/>
                <a:gd name="connsiteY196" fmla="*/ 303848 h 310515"/>
                <a:gd name="connsiteX197" fmla="*/ 2044065 w 4351972"/>
                <a:gd name="connsiteY197" fmla="*/ 303848 h 310515"/>
                <a:gd name="connsiteX198" fmla="*/ 2044065 w 4351972"/>
                <a:gd name="connsiteY198" fmla="*/ 288608 h 310515"/>
                <a:gd name="connsiteX199" fmla="*/ 2063115 w 4351972"/>
                <a:gd name="connsiteY199" fmla="*/ 284798 h 310515"/>
                <a:gd name="connsiteX200" fmla="*/ 2079307 w 4351972"/>
                <a:gd name="connsiteY200" fmla="*/ 278130 h 310515"/>
                <a:gd name="connsiteX201" fmla="*/ 2088832 w 4351972"/>
                <a:gd name="connsiteY201" fmla="*/ 260033 h 310515"/>
                <a:gd name="connsiteX202" fmla="*/ 2091690 w 4351972"/>
                <a:gd name="connsiteY202" fmla="*/ 219075 h 310515"/>
                <a:gd name="connsiteX203" fmla="*/ 2091690 w 4351972"/>
                <a:gd name="connsiteY203" fmla="*/ 73343 h 310515"/>
                <a:gd name="connsiteX204" fmla="*/ 2087880 w 4351972"/>
                <a:gd name="connsiteY204" fmla="*/ 54293 h 310515"/>
                <a:gd name="connsiteX205" fmla="*/ 2079307 w 4351972"/>
                <a:gd name="connsiteY205" fmla="*/ 39053 h 310515"/>
                <a:gd name="connsiteX206" fmla="*/ 2059305 w 4351972"/>
                <a:gd name="connsiteY206" fmla="*/ 27623 h 310515"/>
                <a:gd name="connsiteX207" fmla="*/ 2038350 w 4351972"/>
                <a:gd name="connsiteY207" fmla="*/ 21908 h 310515"/>
                <a:gd name="connsiteX208" fmla="*/ 1906905 w 4351972"/>
                <a:gd name="connsiteY208" fmla="*/ 6668 h 310515"/>
                <a:gd name="connsiteX209" fmla="*/ 2027872 w 4351972"/>
                <a:gd name="connsiteY209" fmla="*/ 6668 h 310515"/>
                <a:gd name="connsiteX210" fmla="*/ 2027872 w 4351972"/>
                <a:gd name="connsiteY210" fmla="*/ 22860 h 310515"/>
                <a:gd name="connsiteX211" fmla="*/ 2025967 w 4351972"/>
                <a:gd name="connsiteY211" fmla="*/ 22860 h 310515"/>
                <a:gd name="connsiteX212" fmla="*/ 2008822 w 4351972"/>
                <a:gd name="connsiteY212" fmla="*/ 25718 h 310515"/>
                <a:gd name="connsiteX213" fmla="*/ 1990725 w 4351972"/>
                <a:gd name="connsiteY213" fmla="*/ 32385 h 310515"/>
                <a:gd name="connsiteX214" fmla="*/ 1981200 w 4351972"/>
                <a:gd name="connsiteY214" fmla="*/ 52388 h 310515"/>
                <a:gd name="connsiteX215" fmla="*/ 1978342 w 4351972"/>
                <a:gd name="connsiteY215" fmla="*/ 88583 h 310515"/>
                <a:gd name="connsiteX216" fmla="*/ 1978342 w 4351972"/>
                <a:gd name="connsiteY216" fmla="*/ 217170 h 310515"/>
                <a:gd name="connsiteX217" fmla="*/ 1967865 w 4351972"/>
                <a:gd name="connsiteY217" fmla="*/ 260033 h 310515"/>
                <a:gd name="connsiteX218" fmla="*/ 1941195 w 4351972"/>
                <a:gd name="connsiteY218" fmla="*/ 289560 h 310515"/>
                <a:gd name="connsiteX219" fmla="*/ 1906905 w 4351972"/>
                <a:gd name="connsiteY219" fmla="*/ 305753 h 310515"/>
                <a:gd name="connsiteX220" fmla="*/ 1871662 w 4351972"/>
                <a:gd name="connsiteY220" fmla="*/ 310515 h 310515"/>
                <a:gd name="connsiteX221" fmla="*/ 1824037 w 4351972"/>
                <a:gd name="connsiteY221" fmla="*/ 303848 h 310515"/>
                <a:gd name="connsiteX222" fmla="*/ 1788795 w 4351972"/>
                <a:gd name="connsiteY222" fmla="*/ 284798 h 310515"/>
                <a:gd name="connsiteX223" fmla="*/ 1767840 w 4351972"/>
                <a:gd name="connsiteY223" fmla="*/ 258128 h 310515"/>
                <a:gd name="connsiteX224" fmla="*/ 1761172 w 4351972"/>
                <a:gd name="connsiteY224" fmla="*/ 225743 h 310515"/>
                <a:gd name="connsiteX225" fmla="*/ 1761172 w 4351972"/>
                <a:gd name="connsiteY225" fmla="*/ 51435 h 310515"/>
                <a:gd name="connsiteX226" fmla="*/ 1758315 w 4351972"/>
                <a:gd name="connsiteY226" fmla="*/ 39053 h 310515"/>
                <a:gd name="connsiteX227" fmla="*/ 1748790 w 4351972"/>
                <a:gd name="connsiteY227" fmla="*/ 29528 h 310515"/>
                <a:gd name="connsiteX228" fmla="*/ 1735455 w 4351972"/>
                <a:gd name="connsiteY228" fmla="*/ 24765 h 310515"/>
                <a:gd name="connsiteX229" fmla="*/ 1722120 w 4351972"/>
                <a:gd name="connsiteY229" fmla="*/ 22860 h 310515"/>
                <a:gd name="connsiteX230" fmla="*/ 1722120 w 4351972"/>
                <a:gd name="connsiteY230" fmla="*/ 7620 h 310515"/>
                <a:gd name="connsiteX231" fmla="*/ 1844040 w 4351972"/>
                <a:gd name="connsiteY231" fmla="*/ 7620 h 310515"/>
                <a:gd name="connsiteX232" fmla="*/ 1844040 w 4351972"/>
                <a:gd name="connsiteY232" fmla="*/ 22860 h 310515"/>
                <a:gd name="connsiteX233" fmla="*/ 1829752 w 4351972"/>
                <a:gd name="connsiteY233" fmla="*/ 24765 h 310515"/>
                <a:gd name="connsiteX234" fmla="*/ 1817370 w 4351972"/>
                <a:gd name="connsiteY234" fmla="*/ 27623 h 310515"/>
                <a:gd name="connsiteX235" fmla="*/ 1807845 w 4351972"/>
                <a:gd name="connsiteY235" fmla="*/ 36195 h 310515"/>
                <a:gd name="connsiteX236" fmla="*/ 1805940 w 4351972"/>
                <a:gd name="connsiteY236" fmla="*/ 48578 h 310515"/>
                <a:gd name="connsiteX237" fmla="*/ 1805940 w 4351972"/>
                <a:gd name="connsiteY237" fmla="*/ 211455 h 310515"/>
                <a:gd name="connsiteX238" fmla="*/ 1808797 w 4351972"/>
                <a:gd name="connsiteY238" fmla="*/ 236220 h 310515"/>
                <a:gd name="connsiteX239" fmla="*/ 1819275 w 4351972"/>
                <a:gd name="connsiteY239" fmla="*/ 260033 h 310515"/>
                <a:gd name="connsiteX240" fmla="*/ 1841182 w 4351972"/>
                <a:gd name="connsiteY240" fmla="*/ 279083 h 310515"/>
                <a:gd name="connsiteX241" fmla="*/ 1879282 w 4351972"/>
                <a:gd name="connsiteY241" fmla="*/ 286703 h 310515"/>
                <a:gd name="connsiteX242" fmla="*/ 1917382 w 4351972"/>
                <a:gd name="connsiteY242" fmla="*/ 279083 h 310515"/>
                <a:gd name="connsiteX243" fmla="*/ 1942147 w 4351972"/>
                <a:gd name="connsiteY243" fmla="*/ 260033 h 310515"/>
                <a:gd name="connsiteX244" fmla="*/ 1954530 w 4351972"/>
                <a:gd name="connsiteY244" fmla="*/ 236220 h 310515"/>
                <a:gd name="connsiteX245" fmla="*/ 1958340 w 4351972"/>
                <a:gd name="connsiteY245" fmla="*/ 211455 h 310515"/>
                <a:gd name="connsiteX246" fmla="*/ 1958340 w 4351972"/>
                <a:gd name="connsiteY246" fmla="*/ 90488 h 310515"/>
                <a:gd name="connsiteX247" fmla="*/ 1955482 w 4351972"/>
                <a:gd name="connsiteY247" fmla="*/ 52388 h 310515"/>
                <a:gd name="connsiteX248" fmla="*/ 1945957 w 4351972"/>
                <a:gd name="connsiteY248" fmla="*/ 33338 h 310515"/>
                <a:gd name="connsiteX249" fmla="*/ 1925955 w 4351972"/>
                <a:gd name="connsiteY249" fmla="*/ 24765 h 310515"/>
                <a:gd name="connsiteX250" fmla="*/ 1906905 w 4351972"/>
                <a:gd name="connsiteY250" fmla="*/ 21908 h 310515"/>
                <a:gd name="connsiteX251" fmla="*/ 972503 w 4351972"/>
                <a:gd name="connsiteY251" fmla="*/ 6668 h 310515"/>
                <a:gd name="connsiteX252" fmla="*/ 1056323 w 4351972"/>
                <a:gd name="connsiteY252" fmla="*/ 6668 h 310515"/>
                <a:gd name="connsiteX253" fmla="*/ 1222058 w 4351972"/>
                <a:gd name="connsiteY253" fmla="*/ 232410 h 310515"/>
                <a:gd name="connsiteX254" fmla="*/ 1222058 w 4351972"/>
                <a:gd name="connsiteY254" fmla="*/ 91440 h 310515"/>
                <a:gd name="connsiteX255" fmla="*/ 1219200 w 4351972"/>
                <a:gd name="connsiteY255" fmla="*/ 51435 h 310515"/>
                <a:gd name="connsiteX256" fmla="*/ 1209675 w 4351972"/>
                <a:gd name="connsiteY256" fmla="*/ 33338 h 310515"/>
                <a:gd name="connsiteX257" fmla="*/ 1190625 w 4351972"/>
                <a:gd name="connsiteY257" fmla="*/ 25718 h 310515"/>
                <a:gd name="connsiteX258" fmla="*/ 1170623 w 4351972"/>
                <a:gd name="connsiteY258" fmla="*/ 21908 h 310515"/>
                <a:gd name="connsiteX259" fmla="*/ 1170623 w 4351972"/>
                <a:gd name="connsiteY259" fmla="*/ 6668 h 310515"/>
                <a:gd name="connsiteX260" fmla="*/ 1290638 w 4351972"/>
                <a:gd name="connsiteY260" fmla="*/ 6668 h 310515"/>
                <a:gd name="connsiteX261" fmla="*/ 1290638 w 4351972"/>
                <a:gd name="connsiteY261" fmla="*/ 22860 h 310515"/>
                <a:gd name="connsiteX262" fmla="*/ 1291590 w 4351972"/>
                <a:gd name="connsiteY262" fmla="*/ 22860 h 310515"/>
                <a:gd name="connsiteX263" fmla="*/ 1273493 w 4351972"/>
                <a:gd name="connsiteY263" fmla="*/ 25718 h 310515"/>
                <a:gd name="connsiteX264" fmla="*/ 1256348 w 4351972"/>
                <a:gd name="connsiteY264" fmla="*/ 32385 h 310515"/>
                <a:gd name="connsiteX265" fmla="*/ 1245870 w 4351972"/>
                <a:gd name="connsiteY265" fmla="*/ 52388 h 310515"/>
                <a:gd name="connsiteX266" fmla="*/ 1243013 w 4351972"/>
                <a:gd name="connsiteY266" fmla="*/ 89535 h 310515"/>
                <a:gd name="connsiteX267" fmla="*/ 1243013 w 4351972"/>
                <a:gd name="connsiteY267" fmla="*/ 306705 h 310515"/>
                <a:gd name="connsiteX268" fmla="*/ 1224915 w 4351972"/>
                <a:gd name="connsiteY268" fmla="*/ 306705 h 310515"/>
                <a:gd name="connsiteX269" fmla="*/ 1045845 w 4351972"/>
                <a:gd name="connsiteY269" fmla="*/ 64770 h 310515"/>
                <a:gd name="connsiteX270" fmla="*/ 1045845 w 4351972"/>
                <a:gd name="connsiteY270" fmla="*/ 217170 h 310515"/>
                <a:gd name="connsiteX271" fmla="*/ 1048703 w 4351972"/>
                <a:gd name="connsiteY271" fmla="*/ 256223 h 310515"/>
                <a:gd name="connsiteX272" fmla="*/ 1058228 w 4351972"/>
                <a:gd name="connsiteY272" fmla="*/ 276225 h 310515"/>
                <a:gd name="connsiteX273" fmla="*/ 1078230 w 4351972"/>
                <a:gd name="connsiteY273" fmla="*/ 284798 h 310515"/>
                <a:gd name="connsiteX274" fmla="*/ 1098233 w 4351972"/>
                <a:gd name="connsiteY274" fmla="*/ 288608 h 310515"/>
                <a:gd name="connsiteX275" fmla="*/ 1098233 w 4351972"/>
                <a:gd name="connsiteY275" fmla="*/ 303848 h 310515"/>
                <a:gd name="connsiteX276" fmla="*/ 977265 w 4351972"/>
                <a:gd name="connsiteY276" fmla="*/ 303848 h 310515"/>
                <a:gd name="connsiteX277" fmla="*/ 977265 w 4351972"/>
                <a:gd name="connsiteY277" fmla="*/ 288608 h 310515"/>
                <a:gd name="connsiteX278" fmla="*/ 996315 w 4351972"/>
                <a:gd name="connsiteY278" fmla="*/ 284798 h 310515"/>
                <a:gd name="connsiteX279" fmla="*/ 1012508 w 4351972"/>
                <a:gd name="connsiteY279" fmla="*/ 278130 h 310515"/>
                <a:gd name="connsiteX280" fmla="*/ 1022033 w 4351972"/>
                <a:gd name="connsiteY280" fmla="*/ 260033 h 310515"/>
                <a:gd name="connsiteX281" fmla="*/ 1024890 w 4351972"/>
                <a:gd name="connsiteY281" fmla="*/ 219075 h 310515"/>
                <a:gd name="connsiteX282" fmla="*/ 1024890 w 4351972"/>
                <a:gd name="connsiteY282" fmla="*/ 73343 h 310515"/>
                <a:gd name="connsiteX283" fmla="*/ 1022033 w 4351972"/>
                <a:gd name="connsiteY283" fmla="*/ 54293 h 310515"/>
                <a:gd name="connsiteX284" fmla="*/ 1013460 w 4351972"/>
                <a:gd name="connsiteY284" fmla="*/ 39053 h 310515"/>
                <a:gd name="connsiteX285" fmla="*/ 993458 w 4351972"/>
                <a:gd name="connsiteY285" fmla="*/ 27623 h 310515"/>
                <a:gd name="connsiteX286" fmla="*/ 972503 w 4351972"/>
                <a:gd name="connsiteY286" fmla="*/ 21908 h 310515"/>
                <a:gd name="connsiteX287" fmla="*/ 687705 w 4351972"/>
                <a:gd name="connsiteY287" fmla="*/ 6668 h 310515"/>
                <a:gd name="connsiteX288" fmla="*/ 798195 w 4351972"/>
                <a:gd name="connsiteY288" fmla="*/ 6668 h 310515"/>
                <a:gd name="connsiteX289" fmla="*/ 798195 w 4351972"/>
                <a:gd name="connsiteY289" fmla="*/ 21908 h 310515"/>
                <a:gd name="connsiteX290" fmla="*/ 795338 w 4351972"/>
                <a:gd name="connsiteY290" fmla="*/ 21908 h 310515"/>
                <a:gd name="connsiteX291" fmla="*/ 790575 w 4351972"/>
                <a:gd name="connsiteY291" fmla="*/ 21908 h 310515"/>
                <a:gd name="connsiteX292" fmla="*/ 784860 w 4351972"/>
                <a:gd name="connsiteY292" fmla="*/ 22860 h 310515"/>
                <a:gd name="connsiteX293" fmla="*/ 777240 w 4351972"/>
                <a:gd name="connsiteY293" fmla="*/ 23813 h 310515"/>
                <a:gd name="connsiteX294" fmla="*/ 762000 w 4351972"/>
                <a:gd name="connsiteY294" fmla="*/ 29528 h 310515"/>
                <a:gd name="connsiteX295" fmla="*/ 749618 w 4351972"/>
                <a:gd name="connsiteY295" fmla="*/ 39053 h 310515"/>
                <a:gd name="connsiteX296" fmla="*/ 704850 w 4351972"/>
                <a:gd name="connsiteY296" fmla="*/ 89535 h 310515"/>
                <a:gd name="connsiteX297" fmla="*/ 658178 w 4351972"/>
                <a:gd name="connsiteY297" fmla="*/ 137160 h 310515"/>
                <a:gd name="connsiteX298" fmla="*/ 710565 w 4351972"/>
                <a:gd name="connsiteY298" fmla="*/ 199073 h 310515"/>
                <a:gd name="connsiteX299" fmla="*/ 754380 w 4351972"/>
                <a:gd name="connsiteY299" fmla="*/ 254318 h 310515"/>
                <a:gd name="connsiteX300" fmla="*/ 772478 w 4351972"/>
                <a:gd name="connsiteY300" fmla="*/ 272415 h 310515"/>
                <a:gd name="connsiteX301" fmla="*/ 787718 w 4351972"/>
                <a:gd name="connsiteY301" fmla="*/ 282893 h 310515"/>
                <a:gd name="connsiteX302" fmla="*/ 801053 w 4351972"/>
                <a:gd name="connsiteY302" fmla="*/ 286703 h 310515"/>
                <a:gd name="connsiteX303" fmla="*/ 814388 w 4351972"/>
                <a:gd name="connsiteY303" fmla="*/ 288608 h 310515"/>
                <a:gd name="connsiteX304" fmla="*/ 814388 w 4351972"/>
                <a:gd name="connsiteY304" fmla="*/ 302895 h 310515"/>
                <a:gd name="connsiteX305" fmla="*/ 813435 w 4351972"/>
                <a:gd name="connsiteY305" fmla="*/ 302895 h 310515"/>
                <a:gd name="connsiteX306" fmla="*/ 730568 w 4351972"/>
                <a:gd name="connsiteY306" fmla="*/ 302895 h 310515"/>
                <a:gd name="connsiteX307" fmla="*/ 677228 w 4351972"/>
                <a:gd name="connsiteY307" fmla="*/ 229553 h 310515"/>
                <a:gd name="connsiteX308" fmla="*/ 616268 w 4351972"/>
                <a:gd name="connsiteY308" fmla="*/ 159068 h 310515"/>
                <a:gd name="connsiteX309" fmla="*/ 610553 w 4351972"/>
                <a:gd name="connsiteY309" fmla="*/ 159068 h 310515"/>
                <a:gd name="connsiteX310" fmla="*/ 610553 w 4351972"/>
                <a:gd name="connsiteY310" fmla="*/ 261938 h 310515"/>
                <a:gd name="connsiteX311" fmla="*/ 613410 w 4351972"/>
                <a:gd name="connsiteY311" fmla="*/ 274320 h 310515"/>
                <a:gd name="connsiteX312" fmla="*/ 622935 w 4351972"/>
                <a:gd name="connsiteY312" fmla="*/ 282893 h 310515"/>
                <a:gd name="connsiteX313" fmla="*/ 635318 w 4351972"/>
                <a:gd name="connsiteY313" fmla="*/ 286703 h 310515"/>
                <a:gd name="connsiteX314" fmla="*/ 650558 w 4351972"/>
                <a:gd name="connsiteY314" fmla="*/ 288608 h 310515"/>
                <a:gd name="connsiteX315" fmla="*/ 650558 w 4351972"/>
                <a:gd name="connsiteY315" fmla="*/ 303848 h 310515"/>
                <a:gd name="connsiteX316" fmla="*/ 528638 w 4351972"/>
                <a:gd name="connsiteY316" fmla="*/ 303848 h 310515"/>
                <a:gd name="connsiteX317" fmla="*/ 528638 w 4351972"/>
                <a:gd name="connsiteY317" fmla="*/ 288608 h 310515"/>
                <a:gd name="connsiteX318" fmla="*/ 542925 w 4351972"/>
                <a:gd name="connsiteY318" fmla="*/ 287655 h 310515"/>
                <a:gd name="connsiteX319" fmla="*/ 556260 w 4351972"/>
                <a:gd name="connsiteY319" fmla="*/ 284798 h 310515"/>
                <a:gd name="connsiteX320" fmla="*/ 565785 w 4351972"/>
                <a:gd name="connsiteY320" fmla="*/ 277178 h 310515"/>
                <a:gd name="connsiteX321" fmla="*/ 568643 w 4351972"/>
                <a:gd name="connsiteY321" fmla="*/ 264795 h 310515"/>
                <a:gd name="connsiteX322" fmla="*/ 568643 w 4351972"/>
                <a:gd name="connsiteY322" fmla="*/ 51435 h 310515"/>
                <a:gd name="connsiteX323" fmla="*/ 565785 w 4351972"/>
                <a:gd name="connsiteY323" fmla="*/ 39053 h 310515"/>
                <a:gd name="connsiteX324" fmla="*/ 556260 w 4351972"/>
                <a:gd name="connsiteY324" fmla="*/ 30480 h 310515"/>
                <a:gd name="connsiteX325" fmla="*/ 542925 w 4351972"/>
                <a:gd name="connsiteY325" fmla="*/ 25718 h 310515"/>
                <a:gd name="connsiteX326" fmla="*/ 529590 w 4351972"/>
                <a:gd name="connsiteY326" fmla="*/ 22860 h 310515"/>
                <a:gd name="connsiteX327" fmla="*/ 529590 w 4351972"/>
                <a:gd name="connsiteY327" fmla="*/ 7620 h 310515"/>
                <a:gd name="connsiteX328" fmla="*/ 651510 w 4351972"/>
                <a:gd name="connsiteY328" fmla="*/ 7620 h 310515"/>
                <a:gd name="connsiteX329" fmla="*/ 651510 w 4351972"/>
                <a:gd name="connsiteY329" fmla="*/ 22860 h 310515"/>
                <a:gd name="connsiteX330" fmla="*/ 637223 w 4351972"/>
                <a:gd name="connsiteY330" fmla="*/ 24765 h 310515"/>
                <a:gd name="connsiteX331" fmla="*/ 624840 w 4351972"/>
                <a:gd name="connsiteY331" fmla="*/ 27623 h 310515"/>
                <a:gd name="connsiteX332" fmla="*/ 615315 w 4351972"/>
                <a:gd name="connsiteY332" fmla="*/ 36195 h 310515"/>
                <a:gd name="connsiteX333" fmla="*/ 612458 w 4351972"/>
                <a:gd name="connsiteY333" fmla="*/ 48578 h 310515"/>
                <a:gd name="connsiteX334" fmla="*/ 612458 w 4351972"/>
                <a:gd name="connsiteY334" fmla="*/ 150495 h 310515"/>
                <a:gd name="connsiteX335" fmla="*/ 616268 w 4351972"/>
                <a:gd name="connsiteY335" fmla="*/ 150495 h 310515"/>
                <a:gd name="connsiteX336" fmla="*/ 653415 w 4351972"/>
                <a:gd name="connsiteY336" fmla="*/ 117158 h 310515"/>
                <a:gd name="connsiteX337" fmla="*/ 686753 w 4351972"/>
                <a:gd name="connsiteY337" fmla="*/ 82868 h 310515"/>
                <a:gd name="connsiteX338" fmla="*/ 710565 w 4351972"/>
                <a:gd name="connsiteY338" fmla="*/ 52388 h 310515"/>
                <a:gd name="connsiteX339" fmla="*/ 718185 w 4351972"/>
                <a:gd name="connsiteY339" fmla="*/ 32385 h 310515"/>
                <a:gd name="connsiteX340" fmla="*/ 714375 w 4351972"/>
                <a:gd name="connsiteY340" fmla="*/ 27623 h 310515"/>
                <a:gd name="connsiteX341" fmla="*/ 705803 w 4351972"/>
                <a:gd name="connsiteY341" fmla="*/ 24765 h 310515"/>
                <a:gd name="connsiteX342" fmla="*/ 695325 w 4351972"/>
                <a:gd name="connsiteY342" fmla="*/ 22860 h 310515"/>
                <a:gd name="connsiteX343" fmla="*/ 687705 w 4351972"/>
                <a:gd name="connsiteY343" fmla="*/ 21908 h 310515"/>
                <a:gd name="connsiteX344" fmla="*/ 0 w 4351972"/>
                <a:gd name="connsiteY344" fmla="*/ 6668 h 310515"/>
                <a:gd name="connsiteX345" fmla="*/ 134302 w 4351972"/>
                <a:gd name="connsiteY345" fmla="*/ 6668 h 310515"/>
                <a:gd name="connsiteX346" fmla="*/ 200977 w 4351972"/>
                <a:gd name="connsiteY346" fmla="*/ 26670 h 310515"/>
                <a:gd name="connsiteX347" fmla="*/ 226695 w 4351972"/>
                <a:gd name="connsiteY347" fmla="*/ 80963 h 310515"/>
                <a:gd name="connsiteX348" fmla="*/ 217170 w 4351972"/>
                <a:gd name="connsiteY348" fmla="*/ 121920 h 310515"/>
                <a:gd name="connsiteX349" fmla="*/ 192405 w 4351972"/>
                <a:gd name="connsiteY349" fmla="*/ 151448 h 310515"/>
                <a:gd name="connsiteX350" fmla="*/ 158115 w 4351972"/>
                <a:gd name="connsiteY350" fmla="*/ 168593 h 310515"/>
                <a:gd name="connsiteX351" fmla="*/ 118110 w 4351972"/>
                <a:gd name="connsiteY351" fmla="*/ 174308 h 310515"/>
                <a:gd name="connsiteX352" fmla="*/ 84772 w 4351972"/>
                <a:gd name="connsiteY352" fmla="*/ 174308 h 310515"/>
                <a:gd name="connsiteX353" fmla="*/ 84772 w 4351972"/>
                <a:gd name="connsiteY353" fmla="*/ 263843 h 310515"/>
                <a:gd name="connsiteX354" fmla="*/ 87630 w 4351972"/>
                <a:gd name="connsiteY354" fmla="*/ 276225 h 310515"/>
                <a:gd name="connsiteX355" fmla="*/ 97155 w 4351972"/>
                <a:gd name="connsiteY355" fmla="*/ 284798 h 310515"/>
                <a:gd name="connsiteX356" fmla="*/ 110490 w 4351972"/>
                <a:gd name="connsiteY356" fmla="*/ 287655 h 310515"/>
                <a:gd name="connsiteX357" fmla="*/ 127635 w 4351972"/>
                <a:gd name="connsiteY357" fmla="*/ 289560 h 310515"/>
                <a:gd name="connsiteX358" fmla="*/ 127635 w 4351972"/>
                <a:gd name="connsiteY358" fmla="*/ 304800 h 310515"/>
                <a:gd name="connsiteX359" fmla="*/ 952 w 4351972"/>
                <a:gd name="connsiteY359" fmla="*/ 304800 h 310515"/>
                <a:gd name="connsiteX360" fmla="*/ 952 w 4351972"/>
                <a:gd name="connsiteY360" fmla="*/ 289560 h 310515"/>
                <a:gd name="connsiteX361" fmla="*/ 15240 w 4351972"/>
                <a:gd name="connsiteY361" fmla="*/ 287655 h 310515"/>
                <a:gd name="connsiteX362" fmla="*/ 28575 w 4351972"/>
                <a:gd name="connsiteY362" fmla="*/ 284798 h 310515"/>
                <a:gd name="connsiteX363" fmla="*/ 37147 w 4351972"/>
                <a:gd name="connsiteY363" fmla="*/ 277178 h 310515"/>
                <a:gd name="connsiteX364" fmla="*/ 40005 w 4351972"/>
                <a:gd name="connsiteY364" fmla="*/ 263843 h 310515"/>
                <a:gd name="connsiteX365" fmla="*/ 40005 w 4351972"/>
                <a:gd name="connsiteY365" fmla="*/ 49530 h 310515"/>
                <a:gd name="connsiteX366" fmla="*/ 38100 w 4351972"/>
                <a:gd name="connsiteY366" fmla="*/ 36195 h 310515"/>
                <a:gd name="connsiteX367" fmla="*/ 28575 w 4351972"/>
                <a:gd name="connsiteY367" fmla="*/ 27623 h 310515"/>
                <a:gd name="connsiteX368" fmla="*/ 13335 w 4351972"/>
                <a:gd name="connsiteY368" fmla="*/ 23813 h 310515"/>
                <a:gd name="connsiteX369" fmla="*/ 0 w 4351972"/>
                <a:gd name="connsiteY369" fmla="*/ 21908 h 310515"/>
                <a:gd name="connsiteX370" fmla="*/ 2824163 w 4351972"/>
                <a:gd name="connsiteY370" fmla="*/ 5715 h 310515"/>
                <a:gd name="connsiteX371" fmla="*/ 3052763 w 4351972"/>
                <a:gd name="connsiteY371" fmla="*/ 5715 h 310515"/>
                <a:gd name="connsiteX372" fmla="*/ 3052763 w 4351972"/>
                <a:gd name="connsiteY372" fmla="*/ 76200 h 310515"/>
                <a:gd name="connsiteX373" fmla="*/ 3037523 w 4351972"/>
                <a:gd name="connsiteY373" fmla="*/ 76200 h 310515"/>
                <a:gd name="connsiteX374" fmla="*/ 3019425 w 4351972"/>
                <a:gd name="connsiteY374" fmla="*/ 42862 h 310515"/>
                <a:gd name="connsiteX375" fmla="*/ 2992755 w 4351972"/>
                <a:gd name="connsiteY375" fmla="*/ 23812 h 310515"/>
                <a:gd name="connsiteX376" fmla="*/ 2977515 w 4351972"/>
                <a:gd name="connsiteY376" fmla="*/ 22860 h 310515"/>
                <a:gd name="connsiteX377" fmla="*/ 2957513 w 4351972"/>
                <a:gd name="connsiteY377" fmla="*/ 22860 h 310515"/>
                <a:gd name="connsiteX378" fmla="*/ 2910840 w 4351972"/>
                <a:gd name="connsiteY378" fmla="*/ 22860 h 310515"/>
                <a:gd name="connsiteX379" fmla="*/ 2910840 w 4351972"/>
                <a:gd name="connsiteY379" fmla="*/ 139065 h 310515"/>
                <a:gd name="connsiteX380" fmla="*/ 2944178 w 4351972"/>
                <a:gd name="connsiteY380" fmla="*/ 139065 h 310515"/>
                <a:gd name="connsiteX381" fmla="*/ 2967038 w 4351972"/>
                <a:gd name="connsiteY381" fmla="*/ 136207 h 310515"/>
                <a:gd name="connsiteX382" fmla="*/ 2980373 w 4351972"/>
                <a:gd name="connsiteY382" fmla="*/ 125730 h 310515"/>
                <a:gd name="connsiteX383" fmla="*/ 2987993 w 4351972"/>
                <a:gd name="connsiteY383" fmla="*/ 109537 h 310515"/>
                <a:gd name="connsiteX384" fmla="*/ 2992755 w 4351972"/>
                <a:gd name="connsiteY384" fmla="*/ 90487 h 310515"/>
                <a:gd name="connsiteX385" fmla="*/ 3007995 w 4351972"/>
                <a:gd name="connsiteY385" fmla="*/ 90487 h 310515"/>
                <a:gd name="connsiteX386" fmla="*/ 3007995 w 4351972"/>
                <a:gd name="connsiteY386" fmla="*/ 206692 h 310515"/>
                <a:gd name="connsiteX387" fmla="*/ 2992755 w 4351972"/>
                <a:gd name="connsiteY387" fmla="*/ 206692 h 310515"/>
                <a:gd name="connsiteX388" fmla="*/ 2987993 w 4351972"/>
                <a:gd name="connsiteY388" fmla="*/ 185737 h 310515"/>
                <a:gd name="connsiteX389" fmla="*/ 2980373 w 4351972"/>
                <a:gd name="connsiteY389" fmla="*/ 169545 h 310515"/>
                <a:gd name="connsiteX390" fmla="*/ 2966085 w 4351972"/>
                <a:gd name="connsiteY390" fmla="*/ 159067 h 310515"/>
                <a:gd name="connsiteX391" fmla="*/ 2944178 w 4351972"/>
                <a:gd name="connsiteY391" fmla="*/ 156210 h 310515"/>
                <a:gd name="connsiteX392" fmla="*/ 2910840 w 4351972"/>
                <a:gd name="connsiteY392" fmla="*/ 156210 h 310515"/>
                <a:gd name="connsiteX393" fmla="*/ 2910840 w 4351972"/>
                <a:gd name="connsiteY393" fmla="*/ 244792 h 310515"/>
                <a:gd name="connsiteX394" fmla="*/ 2912745 w 4351972"/>
                <a:gd name="connsiteY394" fmla="*/ 265747 h 310515"/>
                <a:gd name="connsiteX395" fmla="*/ 2920365 w 4351972"/>
                <a:gd name="connsiteY395" fmla="*/ 277177 h 310515"/>
                <a:gd name="connsiteX396" fmla="*/ 2934653 w 4351972"/>
                <a:gd name="connsiteY396" fmla="*/ 281940 h 310515"/>
                <a:gd name="connsiteX397" fmla="*/ 2961323 w 4351972"/>
                <a:gd name="connsiteY397" fmla="*/ 282892 h 310515"/>
                <a:gd name="connsiteX398" fmla="*/ 2979420 w 4351972"/>
                <a:gd name="connsiteY398" fmla="*/ 282892 h 310515"/>
                <a:gd name="connsiteX399" fmla="*/ 2998470 w 4351972"/>
                <a:gd name="connsiteY399" fmla="*/ 281940 h 310515"/>
                <a:gd name="connsiteX400" fmla="*/ 3014663 w 4351972"/>
                <a:gd name="connsiteY400" fmla="*/ 279082 h 310515"/>
                <a:gd name="connsiteX401" fmla="*/ 3026093 w 4351972"/>
                <a:gd name="connsiteY401" fmla="*/ 273367 h 310515"/>
                <a:gd name="connsiteX402" fmla="*/ 3046095 w 4351972"/>
                <a:gd name="connsiteY402" fmla="*/ 242887 h 310515"/>
                <a:gd name="connsiteX403" fmla="*/ 3059430 w 4351972"/>
                <a:gd name="connsiteY403" fmla="*/ 213360 h 310515"/>
                <a:gd name="connsiteX404" fmla="*/ 3074670 w 4351972"/>
                <a:gd name="connsiteY404" fmla="*/ 213360 h 310515"/>
                <a:gd name="connsiteX405" fmla="*/ 3074670 w 4351972"/>
                <a:gd name="connsiteY405" fmla="*/ 216217 h 310515"/>
                <a:gd name="connsiteX406" fmla="*/ 3068955 w 4351972"/>
                <a:gd name="connsiteY406" fmla="*/ 302895 h 310515"/>
                <a:gd name="connsiteX407" fmla="*/ 2824163 w 4351972"/>
                <a:gd name="connsiteY407" fmla="*/ 302895 h 310515"/>
                <a:gd name="connsiteX408" fmla="*/ 2824163 w 4351972"/>
                <a:gd name="connsiteY408" fmla="*/ 287655 h 310515"/>
                <a:gd name="connsiteX409" fmla="*/ 2840355 w 4351972"/>
                <a:gd name="connsiteY409" fmla="*/ 285750 h 310515"/>
                <a:gd name="connsiteX410" fmla="*/ 2853690 w 4351972"/>
                <a:gd name="connsiteY410" fmla="*/ 282892 h 310515"/>
                <a:gd name="connsiteX411" fmla="*/ 2863215 w 4351972"/>
                <a:gd name="connsiteY411" fmla="*/ 274320 h 310515"/>
                <a:gd name="connsiteX412" fmla="*/ 2866073 w 4351972"/>
                <a:gd name="connsiteY412" fmla="*/ 261937 h 310515"/>
                <a:gd name="connsiteX413" fmla="*/ 2866073 w 4351972"/>
                <a:gd name="connsiteY413" fmla="*/ 49530 h 310515"/>
                <a:gd name="connsiteX414" fmla="*/ 2864168 w 4351972"/>
                <a:gd name="connsiteY414" fmla="*/ 37147 h 310515"/>
                <a:gd name="connsiteX415" fmla="*/ 2854643 w 4351972"/>
                <a:gd name="connsiteY415" fmla="*/ 28575 h 310515"/>
                <a:gd name="connsiteX416" fmla="*/ 2839403 w 4351972"/>
                <a:gd name="connsiteY416" fmla="*/ 23812 h 310515"/>
                <a:gd name="connsiteX417" fmla="*/ 2824163 w 4351972"/>
                <a:gd name="connsiteY417" fmla="*/ 20955 h 310515"/>
                <a:gd name="connsiteX418" fmla="*/ 258128 w 4351972"/>
                <a:gd name="connsiteY418" fmla="*/ 5715 h 310515"/>
                <a:gd name="connsiteX419" fmla="*/ 486728 w 4351972"/>
                <a:gd name="connsiteY419" fmla="*/ 5715 h 310515"/>
                <a:gd name="connsiteX420" fmla="*/ 486728 w 4351972"/>
                <a:gd name="connsiteY420" fmla="*/ 76200 h 310515"/>
                <a:gd name="connsiteX421" fmla="*/ 471488 w 4351972"/>
                <a:gd name="connsiteY421" fmla="*/ 76200 h 310515"/>
                <a:gd name="connsiteX422" fmla="*/ 453390 w 4351972"/>
                <a:gd name="connsiteY422" fmla="*/ 42862 h 310515"/>
                <a:gd name="connsiteX423" fmla="*/ 426720 w 4351972"/>
                <a:gd name="connsiteY423" fmla="*/ 23812 h 310515"/>
                <a:gd name="connsiteX424" fmla="*/ 411480 w 4351972"/>
                <a:gd name="connsiteY424" fmla="*/ 22860 h 310515"/>
                <a:gd name="connsiteX425" fmla="*/ 391478 w 4351972"/>
                <a:gd name="connsiteY425" fmla="*/ 22860 h 310515"/>
                <a:gd name="connsiteX426" fmla="*/ 344805 w 4351972"/>
                <a:gd name="connsiteY426" fmla="*/ 22860 h 310515"/>
                <a:gd name="connsiteX427" fmla="*/ 344805 w 4351972"/>
                <a:gd name="connsiteY427" fmla="*/ 139065 h 310515"/>
                <a:gd name="connsiteX428" fmla="*/ 378143 w 4351972"/>
                <a:gd name="connsiteY428" fmla="*/ 139065 h 310515"/>
                <a:gd name="connsiteX429" fmla="*/ 401003 w 4351972"/>
                <a:gd name="connsiteY429" fmla="*/ 136207 h 310515"/>
                <a:gd name="connsiteX430" fmla="*/ 414338 w 4351972"/>
                <a:gd name="connsiteY430" fmla="*/ 125730 h 310515"/>
                <a:gd name="connsiteX431" fmla="*/ 421958 w 4351972"/>
                <a:gd name="connsiteY431" fmla="*/ 109537 h 310515"/>
                <a:gd name="connsiteX432" fmla="*/ 425768 w 4351972"/>
                <a:gd name="connsiteY432" fmla="*/ 90487 h 310515"/>
                <a:gd name="connsiteX433" fmla="*/ 441008 w 4351972"/>
                <a:gd name="connsiteY433" fmla="*/ 90487 h 310515"/>
                <a:gd name="connsiteX434" fmla="*/ 441008 w 4351972"/>
                <a:gd name="connsiteY434" fmla="*/ 206692 h 310515"/>
                <a:gd name="connsiteX435" fmla="*/ 425768 w 4351972"/>
                <a:gd name="connsiteY435" fmla="*/ 206692 h 310515"/>
                <a:gd name="connsiteX436" fmla="*/ 421005 w 4351972"/>
                <a:gd name="connsiteY436" fmla="*/ 185737 h 310515"/>
                <a:gd name="connsiteX437" fmla="*/ 413385 w 4351972"/>
                <a:gd name="connsiteY437" fmla="*/ 169545 h 310515"/>
                <a:gd name="connsiteX438" fmla="*/ 399098 w 4351972"/>
                <a:gd name="connsiteY438" fmla="*/ 159067 h 310515"/>
                <a:gd name="connsiteX439" fmla="*/ 377190 w 4351972"/>
                <a:gd name="connsiteY439" fmla="*/ 156210 h 310515"/>
                <a:gd name="connsiteX440" fmla="*/ 343853 w 4351972"/>
                <a:gd name="connsiteY440" fmla="*/ 156210 h 310515"/>
                <a:gd name="connsiteX441" fmla="*/ 343853 w 4351972"/>
                <a:gd name="connsiteY441" fmla="*/ 244792 h 310515"/>
                <a:gd name="connsiteX442" fmla="*/ 345758 w 4351972"/>
                <a:gd name="connsiteY442" fmla="*/ 265747 h 310515"/>
                <a:gd name="connsiteX443" fmla="*/ 353378 w 4351972"/>
                <a:gd name="connsiteY443" fmla="*/ 277177 h 310515"/>
                <a:gd name="connsiteX444" fmla="*/ 367665 w 4351972"/>
                <a:gd name="connsiteY444" fmla="*/ 281940 h 310515"/>
                <a:gd name="connsiteX445" fmla="*/ 394335 w 4351972"/>
                <a:gd name="connsiteY445" fmla="*/ 282892 h 310515"/>
                <a:gd name="connsiteX446" fmla="*/ 412433 w 4351972"/>
                <a:gd name="connsiteY446" fmla="*/ 282892 h 310515"/>
                <a:gd name="connsiteX447" fmla="*/ 431483 w 4351972"/>
                <a:gd name="connsiteY447" fmla="*/ 281940 h 310515"/>
                <a:gd name="connsiteX448" fmla="*/ 447675 w 4351972"/>
                <a:gd name="connsiteY448" fmla="*/ 279082 h 310515"/>
                <a:gd name="connsiteX449" fmla="*/ 460058 w 4351972"/>
                <a:gd name="connsiteY449" fmla="*/ 273367 h 310515"/>
                <a:gd name="connsiteX450" fmla="*/ 480060 w 4351972"/>
                <a:gd name="connsiteY450" fmla="*/ 242887 h 310515"/>
                <a:gd name="connsiteX451" fmla="*/ 493395 w 4351972"/>
                <a:gd name="connsiteY451" fmla="*/ 213360 h 310515"/>
                <a:gd name="connsiteX452" fmla="*/ 508635 w 4351972"/>
                <a:gd name="connsiteY452" fmla="*/ 213360 h 310515"/>
                <a:gd name="connsiteX453" fmla="*/ 508635 w 4351972"/>
                <a:gd name="connsiteY453" fmla="*/ 216217 h 310515"/>
                <a:gd name="connsiteX454" fmla="*/ 502920 w 4351972"/>
                <a:gd name="connsiteY454" fmla="*/ 302895 h 310515"/>
                <a:gd name="connsiteX455" fmla="*/ 258128 w 4351972"/>
                <a:gd name="connsiteY455" fmla="*/ 302895 h 310515"/>
                <a:gd name="connsiteX456" fmla="*/ 258128 w 4351972"/>
                <a:gd name="connsiteY456" fmla="*/ 287655 h 310515"/>
                <a:gd name="connsiteX457" fmla="*/ 274320 w 4351972"/>
                <a:gd name="connsiteY457" fmla="*/ 285750 h 310515"/>
                <a:gd name="connsiteX458" fmla="*/ 287655 w 4351972"/>
                <a:gd name="connsiteY458" fmla="*/ 282892 h 310515"/>
                <a:gd name="connsiteX459" fmla="*/ 297180 w 4351972"/>
                <a:gd name="connsiteY459" fmla="*/ 274320 h 310515"/>
                <a:gd name="connsiteX460" fmla="*/ 300038 w 4351972"/>
                <a:gd name="connsiteY460" fmla="*/ 261937 h 310515"/>
                <a:gd name="connsiteX461" fmla="*/ 300038 w 4351972"/>
                <a:gd name="connsiteY461" fmla="*/ 49530 h 310515"/>
                <a:gd name="connsiteX462" fmla="*/ 298133 w 4351972"/>
                <a:gd name="connsiteY462" fmla="*/ 37147 h 310515"/>
                <a:gd name="connsiteX463" fmla="*/ 288608 w 4351972"/>
                <a:gd name="connsiteY463" fmla="*/ 28575 h 310515"/>
                <a:gd name="connsiteX464" fmla="*/ 273368 w 4351972"/>
                <a:gd name="connsiteY464" fmla="*/ 23812 h 310515"/>
                <a:gd name="connsiteX465" fmla="*/ 258128 w 4351972"/>
                <a:gd name="connsiteY465" fmla="*/ 20955 h 310515"/>
                <a:gd name="connsiteX466" fmla="*/ 3640456 w 4351972"/>
                <a:gd name="connsiteY466" fmla="*/ 4763 h 310515"/>
                <a:gd name="connsiteX467" fmla="*/ 3773806 w 4351972"/>
                <a:gd name="connsiteY467" fmla="*/ 4763 h 310515"/>
                <a:gd name="connsiteX468" fmla="*/ 3773806 w 4351972"/>
                <a:gd name="connsiteY468" fmla="*/ 20003 h 310515"/>
                <a:gd name="connsiteX469" fmla="*/ 3758565 w 4351972"/>
                <a:gd name="connsiteY469" fmla="*/ 21908 h 310515"/>
                <a:gd name="connsiteX470" fmla="*/ 3743325 w 4351972"/>
                <a:gd name="connsiteY470" fmla="*/ 25718 h 310515"/>
                <a:gd name="connsiteX471" fmla="*/ 3732848 w 4351972"/>
                <a:gd name="connsiteY471" fmla="*/ 33338 h 310515"/>
                <a:gd name="connsiteX472" fmla="*/ 3729990 w 4351972"/>
                <a:gd name="connsiteY472" fmla="*/ 45720 h 310515"/>
                <a:gd name="connsiteX473" fmla="*/ 3729990 w 4351972"/>
                <a:gd name="connsiteY473" fmla="*/ 259080 h 310515"/>
                <a:gd name="connsiteX474" fmla="*/ 3732848 w 4351972"/>
                <a:gd name="connsiteY474" fmla="*/ 271463 h 310515"/>
                <a:gd name="connsiteX475" fmla="*/ 3743325 w 4351972"/>
                <a:gd name="connsiteY475" fmla="*/ 280035 h 310515"/>
                <a:gd name="connsiteX476" fmla="*/ 3757613 w 4351972"/>
                <a:gd name="connsiteY476" fmla="*/ 283845 h 310515"/>
                <a:gd name="connsiteX477" fmla="*/ 3774758 w 4351972"/>
                <a:gd name="connsiteY477" fmla="*/ 285750 h 310515"/>
                <a:gd name="connsiteX478" fmla="*/ 3774758 w 4351972"/>
                <a:gd name="connsiteY478" fmla="*/ 302895 h 310515"/>
                <a:gd name="connsiteX479" fmla="*/ 3772853 w 4351972"/>
                <a:gd name="connsiteY479" fmla="*/ 302895 h 310515"/>
                <a:gd name="connsiteX480" fmla="*/ 3639503 w 4351972"/>
                <a:gd name="connsiteY480" fmla="*/ 302895 h 310515"/>
                <a:gd name="connsiteX481" fmla="*/ 3639503 w 4351972"/>
                <a:gd name="connsiteY481" fmla="*/ 287655 h 310515"/>
                <a:gd name="connsiteX482" fmla="*/ 3655695 w 4351972"/>
                <a:gd name="connsiteY482" fmla="*/ 286703 h 310515"/>
                <a:gd name="connsiteX483" fmla="*/ 3670936 w 4351972"/>
                <a:gd name="connsiteY483" fmla="*/ 283845 h 310515"/>
                <a:gd name="connsiteX484" fmla="*/ 3681413 w 4351972"/>
                <a:gd name="connsiteY484" fmla="*/ 276225 h 310515"/>
                <a:gd name="connsiteX485" fmla="*/ 3684270 w 4351972"/>
                <a:gd name="connsiteY485" fmla="*/ 262890 h 310515"/>
                <a:gd name="connsiteX486" fmla="*/ 3684270 w 4351972"/>
                <a:gd name="connsiteY486" fmla="*/ 48578 h 310515"/>
                <a:gd name="connsiteX487" fmla="*/ 3682365 w 4351972"/>
                <a:gd name="connsiteY487" fmla="*/ 36195 h 310515"/>
                <a:gd name="connsiteX488" fmla="*/ 3671888 w 4351972"/>
                <a:gd name="connsiteY488" fmla="*/ 27623 h 310515"/>
                <a:gd name="connsiteX489" fmla="*/ 3655695 w 4351972"/>
                <a:gd name="connsiteY489" fmla="*/ 22860 h 310515"/>
                <a:gd name="connsiteX490" fmla="*/ 3640456 w 4351972"/>
                <a:gd name="connsiteY490" fmla="*/ 20003 h 310515"/>
                <a:gd name="connsiteX491" fmla="*/ 2371725 w 4351972"/>
                <a:gd name="connsiteY491" fmla="*/ 4763 h 310515"/>
                <a:gd name="connsiteX492" fmla="*/ 2505075 w 4351972"/>
                <a:gd name="connsiteY492" fmla="*/ 4763 h 310515"/>
                <a:gd name="connsiteX493" fmla="*/ 2505075 w 4351972"/>
                <a:gd name="connsiteY493" fmla="*/ 20003 h 310515"/>
                <a:gd name="connsiteX494" fmla="*/ 2489835 w 4351972"/>
                <a:gd name="connsiteY494" fmla="*/ 21908 h 310515"/>
                <a:gd name="connsiteX495" fmla="*/ 2474595 w 4351972"/>
                <a:gd name="connsiteY495" fmla="*/ 25718 h 310515"/>
                <a:gd name="connsiteX496" fmla="*/ 2464117 w 4351972"/>
                <a:gd name="connsiteY496" fmla="*/ 33338 h 310515"/>
                <a:gd name="connsiteX497" fmla="*/ 2461260 w 4351972"/>
                <a:gd name="connsiteY497" fmla="*/ 45720 h 310515"/>
                <a:gd name="connsiteX498" fmla="*/ 2461260 w 4351972"/>
                <a:gd name="connsiteY498" fmla="*/ 259080 h 310515"/>
                <a:gd name="connsiteX499" fmla="*/ 2464117 w 4351972"/>
                <a:gd name="connsiteY499" fmla="*/ 271463 h 310515"/>
                <a:gd name="connsiteX500" fmla="*/ 2474595 w 4351972"/>
                <a:gd name="connsiteY500" fmla="*/ 280035 h 310515"/>
                <a:gd name="connsiteX501" fmla="*/ 2488882 w 4351972"/>
                <a:gd name="connsiteY501" fmla="*/ 283845 h 310515"/>
                <a:gd name="connsiteX502" fmla="*/ 2506027 w 4351972"/>
                <a:gd name="connsiteY502" fmla="*/ 285750 h 310515"/>
                <a:gd name="connsiteX503" fmla="*/ 2506027 w 4351972"/>
                <a:gd name="connsiteY503" fmla="*/ 302895 h 310515"/>
                <a:gd name="connsiteX504" fmla="*/ 2503170 w 4351972"/>
                <a:gd name="connsiteY504" fmla="*/ 302895 h 310515"/>
                <a:gd name="connsiteX505" fmla="*/ 2369820 w 4351972"/>
                <a:gd name="connsiteY505" fmla="*/ 302895 h 310515"/>
                <a:gd name="connsiteX506" fmla="*/ 2369820 w 4351972"/>
                <a:gd name="connsiteY506" fmla="*/ 287655 h 310515"/>
                <a:gd name="connsiteX507" fmla="*/ 2386012 w 4351972"/>
                <a:gd name="connsiteY507" fmla="*/ 286703 h 310515"/>
                <a:gd name="connsiteX508" fmla="*/ 2401252 w 4351972"/>
                <a:gd name="connsiteY508" fmla="*/ 283845 h 310515"/>
                <a:gd name="connsiteX509" fmla="*/ 2411730 w 4351972"/>
                <a:gd name="connsiteY509" fmla="*/ 276225 h 310515"/>
                <a:gd name="connsiteX510" fmla="*/ 2414587 w 4351972"/>
                <a:gd name="connsiteY510" fmla="*/ 262890 h 310515"/>
                <a:gd name="connsiteX511" fmla="*/ 2414587 w 4351972"/>
                <a:gd name="connsiteY511" fmla="*/ 48578 h 310515"/>
                <a:gd name="connsiteX512" fmla="*/ 2412682 w 4351972"/>
                <a:gd name="connsiteY512" fmla="*/ 36195 h 310515"/>
                <a:gd name="connsiteX513" fmla="*/ 2402205 w 4351972"/>
                <a:gd name="connsiteY513" fmla="*/ 27623 h 310515"/>
                <a:gd name="connsiteX514" fmla="*/ 2386965 w 4351972"/>
                <a:gd name="connsiteY514" fmla="*/ 22860 h 310515"/>
                <a:gd name="connsiteX515" fmla="*/ 2371725 w 4351972"/>
                <a:gd name="connsiteY515" fmla="*/ 20003 h 310515"/>
                <a:gd name="connsiteX516" fmla="*/ 827723 w 4351972"/>
                <a:gd name="connsiteY516" fmla="*/ 4763 h 310515"/>
                <a:gd name="connsiteX517" fmla="*/ 961073 w 4351972"/>
                <a:gd name="connsiteY517" fmla="*/ 4763 h 310515"/>
                <a:gd name="connsiteX518" fmla="*/ 961073 w 4351972"/>
                <a:gd name="connsiteY518" fmla="*/ 20003 h 310515"/>
                <a:gd name="connsiteX519" fmla="*/ 945833 w 4351972"/>
                <a:gd name="connsiteY519" fmla="*/ 21908 h 310515"/>
                <a:gd name="connsiteX520" fmla="*/ 930593 w 4351972"/>
                <a:gd name="connsiteY520" fmla="*/ 25718 h 310515"/>
                <a:gd name="connsiteX521" fmla="*/ 920115 w 4351972"/>
                <a:gd name="connsiteY521" fmla="*/ 33338 h 310515"/>
                <a:gd name="connsiteX522" fmla="*/ 917258 w 4351972"/>
                <a:gd name="connsiteY522" fmla="*/ 45720 h 310515"/>
                <a:gd name="connsiteX523" fmla="*/ 917258 w 4351972"/>
                <a:gd name="connsiteY523" fmla="*/ 259080 h 310515"/>
                <a:gd name="connsiteX524" fmla="*/ 920115 w 4351972"/>
                <a:gd name="connsiteY524" fmla="*/ 271463 h 310515"/>
                <a:gd name="connsiteX525" fmla="*/ 930593 w 4351972"/>
                <a:gd name="connsiteY525" fmla="*/ 280035 h 310515"/>
                <a:gd name="connsiteX526" fmla="*/ 944880 w 4351972"/>
                <a:gd name="connsiteY526" fmla="*/ 283845 h 310515"/>
                <a:gd name="connsiteX527" fmla="*/ 962025 w 4351972"/>
                <a:gd name="connsiteY527" fmla="*/ 285750 h 310515"/>
                <a:gd name="connsiteX528" fmla="*/ 962025 w 4351972"/>
                <a:gd name="connsiteY528" fmla="*/ 302895 h 310515"/>
                <a:gd name="connsiteX529" fmla="*/ 961073 w 4351972"/>
                <a:gd name="connsiteY529" fmla="*/ 302895 h 310515"/>
                <a:gd name="connsiteX530" fmla="*/ 827723 w 4351972"/>
                <a:gd name="connsiteY530" fmla="*/ 302895 h 310515"/>
                <a:gd name="connsiteX531" fmla="*/ 827723 w 4351972"/>
                <a:gd name="connsiteY531" fmla="*/ 287655 h 310515"/>
                <a:gd name="connsiteX532" fmla="*/ 843915 w 4351972"/>
                <a:gd name="connsiteY532" fmla="*/ 286703 h 310515"/>
                <a:gd name="connsiteX533" fmla="*/ 859155 w 4351972"/>
                <a:gd name="connsiteY533" fmla="*/ 283845 h 310515"/>
                <a:gd name="connsiteX534" fmla="*/ 868680 w 4351972"/>
                <a:gd name="connsiteY534" fmla="*/ 276225 h 310515"/>
                <a:gd name="connsiteX535" fmla="*/ 871538 w 4351972"/>
                <a:gd name="connsiteY535" fmla="*/ 262890 h 310515"/>
                <a:gd name="connsiteX536" fmla="*/ 871538 w 4351972"/>
                <a:gd name="connsiteY536" fmla="*/ 48578 h 310515"/>
                <a:gd name="connsiteX537" fmla="*/ 869633 w 4351972"/>
                <a:gd name="connsiteY537" fmla="*/ 36195 h 310515"/>
                <a:gd name="connsiteX538" fmla="*/ 859155 w 4351972"/>
                <a:gd name="connsiteY538" fmla="*/ 27623 h 310515"/>
                <a:gd name="connsiteX539" fmla="*/ 842963 w 4351972"/>
                <a:gd name="connsiteY539" fmla="*/ 22860 h 310515"/>
                <a:gd name="connsiteX540" fmla="*/ 827723 w 4351972"/>
                <a:gd name="connsiteY540" fmla="*/ 20003 h 310515"/>
                <a:gd name="connsiteX541" fmla="*/ 3500437 w 4351972"/>
                <a:gd name="connsiteY541" fmla="*/ 1905 h 310515"/>
                <a:gd name="connsiteX542" fmla="*/ 3536632 w 4351972"/>
                <a:gd name="connsiteY542" fmla="*/ 8572 h 310515"/>
                <a:gd name="connsiteX543" fmla="*/ 3566160 w 4351972"/>
                <a:gd name="connsiteY543" fmla="*/ 22860 h 310515"/>
                <a:gd name="connsiteX544" fmla="*/ 3574732 w 4351972"/>
                <a:gd name="connsiteY544" fmla="*/ 8572 h 310515"/>
                <a:gd name="connsiteX545" fmla="*/ 3590925 w 4351972"/>
                <a:gd name="connsiteY545" fmla="*/ 8572 h 310515"/>
                <a:gd name="connsiteX546" fmla="*/ 3592830 w 4351972"/>
                <a:gd name="connsiteY546" fmla="*/ 106680 h 310515"/>
                <a:gd name="connsiteX547" fmla="*/ 3575685 w 4351972"/>
                <a:gd name="connsiteY547" fmla="*/ 106680 h 310515"/>
                <a:gd name="connsiteX548" fmla="*/ 3565207 w 4351972"/>
                <a:gd name="connsiteY548" fmla="*/ 74295 h 310515"/>
                <a:gd name="connsiteX549" fmla="*/ 3549968 w 4351972"/>
                <a:gd name="connsiteY549" fmla="*/ 46672 h 310515"/>
                <a:gd name="connsiteX550" fmla="*/ 3528060 w 4351972"/>
                <a:gd name="connsiteY550" fmla="*/ 27622 h 310515"/>
                <a:gd name="connsiteX551" fmla="*/ 3496627 w 4351972"/>
                <a:gd name="connsiteY551" fmla="*/ 20002 h 310515"/>
                <a:gd name="connsiteX552" fmla="*/ 3463290 w 4351972"/>
                <a:gd name="connsiteY552" fmla="*/ 32385 h 310515"/>
                <a:gd name="connsiteX553" fmla="*/ 3449002 w 4351972"/>
                <a:gd name="connsiteY553" fmla="*/ 63817 h 310515"/>
                <a:gd name="connsiteX554" fmla="*/ 3457575 w 4351972"/>
                <a:gd name="connsiteY554" fmla="*/ 95250 h 310515"/>
                <a:gd name="connsiteX555" fmla="*/ 3483293 w 4351972"/>
                <a:gd name="connsiteY555" fmla="*/ 116205 h 310515"/>
                <a:gd name="connsiteX556" fmla="*/ 3512820 w 4351972"/>
                <a:gd name="connsiteY556" fmla="*/ 128587 h 310515"/>
                <a:gd name="connsiteX557" fmla="*/ 3541395 w 4351972"/>
                <a:gd name="connsiteY557" fmla="*/ 140017 h 310515"/>
                <a:gd name="connsiteX558" fmla="*/ 3565207 w 4351972"/>
                <a:gd name="connsiteY558" fmla="*/ 152400 h 310515"/>
                <a:gd name="connsiteX559" fmla="*/ 3588068 w 4351972"/>
                <a:gd name="connsiteY559" fmla="*/ 167640 h 310515"/>
                <a:gd name="connsiteX560" fmla="*/ 3602355 w 4351972"/>
                <a:gd name="connsiteY560" fmla="*/ 190500 h 310515"/>
                <a:gd name="connsiteX561" fmla="*/ 3607118 w 4351972"/>
                <a:gd name="connsiteY561" fmla="*/ 219075 h 310515"/>
                <a:gd name="connsiteX562" fmla="*/ 3578543 w 4351972"/>
                <a:gd name="connsiteY562" fmla="*/ 283845 h 310515"/>
                <a:gd name="connsiteX563" fmla="*/ 3507105 w 4351972"/>
                <a:gd name="connsiteY563" fmla="*/ 309562 h 310515"/>
                <a:gd name="connsiteX564" fmla="*/ 3468052 w 4351972"/>
                <a:gd name="connsiteY564" fmla="*/ 302895 h 310515"/>
                <a:gd name="connsiteX565" fmla="*/ 3433762 w 4351972"/>
                <a:gd name="connsiteY565" fmla="*/ 287655 h 310515"/>
                <a:gd name="connsiteX566" fmla="*/ 3425190 w 4351972"/>
                <a:gd name="connsiteY566" fmla="*/ 302895 h 310515"/>
                <a:gd name="connsiteX567" fmla="*/ 3408998 w 4351972"/>
                <a:gd name="connsiteY567" fmla="*/ 302895 h 310515"/>
                <a:gd name="connsiteX568" fmla="*/ 3406140 w 4351972"/>
                <a:gd name="connsiteY568" fmla="*/ 201930 h 310515"/>
                <a:gd name="connsiteX569" fmla="*/ 3422332 w 4351972"/>
                <a:gd name="connsiteY569" fmla="*/ 201930 h 310515"/>
                <a:gd name="connsiteX570" fmla="*/ 3434715 w 4351972"/>
                <a:gd name="connsiteY570" fmla="*/ 236220 h 310515"/>
                <a:gd name="connsiteX571" fmla="*/ 3452812 w 4351972"/>
                <a:gd name="connsiteY571" fmla="*/ 264795 h 310515"/>
                <a:gd name="connsiteX572" fmla="*/ 3478530 w 4351972"/>
                <a:gd name="connsiteY572" fmla="*/ 284797 h 310515"/>
                <a:gd name="connsiteX573" fmla="*/ 3511868 w 4351972"/>
                <a:gd name="connsiteY573" fmla="*/ 292417 h 310515"/>
                <a:gd name="connsiteX574" fmla="*/ 3536632 w 4351972"/>
                <a:gd name="connsiteY574" fmla="*/ 288607 h 310515"/>
                <a:gd name="connsiteX575" fmla="*/ 3553777 w 4351972"/>
                <a:gd name="connsiteY575" fmla="*/ 278130 h 310515"/>
                <a:gd name="connsiteX576" fmla="*/ 3563302 w 4351972"/>
                <a:gd name="connsiteY576" fmla="*/ 261937 h 310515"/>
                <a:gd name="connsiteX577" fmla="*/ 3566160 w 4351972"/>
                <a:gd name="connsiteY577" fmla="*/ 240982 h 310515"/>
                <a:gd name="connsiteX578" fmla="*/ 3556635 w 4351972"/>
                <a:gd name="connsiteY578" fmla="*/ 207645 h 310515"/>
                <a:gd name="connsiteX579" fmla="*/ 3527107 w 4351972"/>
                <a:gd name="connsiteY579" fmla="*/ 184785 h 310515"/>
                <a:gd name="connsiteX580" fmla="*/ 3495675 w 4351972"/>
                <a:gd name="connsiteY580" fmla="*/ 172402 h 310515"/>
                <a:gd name="connsiteX581" fmla="*/ 3465195 w 4351972"/>
                <a:gd name="connsiteY581" fmla="*/ 160020 h 310515"/>
                <a:gd name="connsiteX582" fmla="*/ 3426143 w 4351972"/>
                <a:gd name="connsiteY582" fmla="*/ 130492 h 310515"/>
                <a:gd name="connsiteX583" fmla="*/ 3411855 w 4351972"/>
                <a:gd name="connsiteY583" fmla="*/ 82867 h 310515"/>
                <a:gd name="connsiteX584" fmla="*/ 3418523 w 4351972"/>
                <a:gd name="connsiteY584" fmla="*/ 51435 h 310515"/>
                <a:gd name="connsiteX585" fmla="*/ 3437573 w 4351972"/>
                <a:gd name="connsiteY585" fmla="*/ 25717 h 310515"/>
                <a:gd name="connsiteX586" fmla="*/ 3466148 w 4351972"/>
                <a:gd name="connsiteY586" fmla="*/ 8572 h 310515"/>
                <a:gd name="connsiteX587" fmla="*/ 3500437 w 4351972"/>
                <a:gd name="connsiteY587" fmla="*/ 1905 h 310515"/>
                <a:gd name="connsiteX588" fmla="*/ 1459230 w 4351972"/>
                <a:gd name="connsiteY588" fmla="*/ 0 h 310515"/>
                <a:gd name="connsiteX589" fmla="*/ 1503045 w 4351972"/>
                <a:gd name="connsiteY589" fmla="*/ 6667 h 310515"/>
                <a:gd name="connsiteX590" fmla="*/ 1535430 w 4351972"/>
                <a:gd name="connsiteY590" fmla="*/ 20955 h 310515"/>
                <a:gd name="connsiteX591" fmla="*/ 1544003 w 4351972"/>
                <a:gd name="connsiteY591" fmla="*/ 6667 h 310515"/>
                <a:gd name="connsiteX592" fmla="*/ 1560195 w 4351972"/>
                <a:gd name="connsiteY592" fmla="*/ 6667 h 310515"/>
                <a:gd name="connsiteX593" fmla="*/ 1562100 w 4351972"/>
                <a:gd name="connsiteY593" fmla="*/ 109537 h 310515"/>
                <a:gd name="connsiteX594" fmla="*/ 1544955 w 4351972"/>
                <a:gd name="connsiteY594" fmla="*/ 109537 h 310515"/>
                <a:gd name="connsiteX595" fmla="*/ 1534478 w 4351972"/>
                <a:gd name="connsiteY595" fmla="*/ 76200 h 310515"/>
                <a:gd name="connsiteX596" fmla="*/ 1518285 w 4351972"/>
                <a:gd name="connsiteY596" fmla="*/ 46672 h 310515"/>
                <a:gd name="connsiteX597" fmla="*/ 1493520 w 4351972"/>
                <a:gd name="connsiteY597" fmla="*/ 25717 h 310515"/>
                <a:gd name="connsiteX598" fmla="*/ 1458278 w 4351972"/>
                <a:gd name="connsiteY598" fmla="*/ 18097 h 310515"/>
                <a:gd name="connsiteX599" fmla="*/ 1418273 w 4351972"/>
                <a:gd name="connsiteY599" fmla="*/ 27622 h 310515"/>
                <a:gd name="connsiteX600" fmla="*/ 1387793 w 4351972"/>
                <a:gd name="connsiteY600" fmla="*/ 54292 h 310515"/>
                <a:gd name="connsiteX601" fmla="*/ 1368743 w 4351972"/>
                <a:gd name="connsiteY601" fmla="*/ 97155 h 310515"/>
                <a:gd name="connsiteX602" fmla="*/ 1362075 w 4351972"/>
                <a:gd name="connsiteY602" fmla="*/ 155257 h 310515"/>
                <a:gd name="connsiteX603" fmla="*/ 1368743 w 4351972"/>
                <a:gd name="connsiteY603" fmla="*/ 208597 h 310515"/>
                <a:gd name="connsiteX604" fmla="*/ 1388745 w 4351972"/>
                <a:gd name="connsiteY604" fmla="*/ 251460 h 310515"/>
                <a:gd name="connsiteX605" fmla="*/ 1421130 w 4351972"/>
                <a:gd name="connsiteY605" fmla="*/ 280987 h 310515"/>
                <a:gd name="connsiteX606" fmla="*/ 1464945 w 4351972"/>
                <a:gd name="connsiteY606" fmla="*/ 291465 h 310515"/>
                <a:gd name="connsiteX607" fmla="*/ 1498283 w 4351972"/>
                <a:gd name="connsiteY607" fmla="*/ 285750 h 310515"/>
                <a:gd name="connsiteX608" fmla="*/ 1519238 w 4351972"/>
                <a:gd name="connsiteY608" fmla="*/ 274320 h 310515"/>
                <a:gd name="connsiteX609" fmla="*/ 1521143 w 4351972"/>
                <a:gd name="connsiteY609" fmla="*/ 252412 h 310515"/>
                <a:gd name="connsiteX610" fmla="*/ 1521143 w 4351972"/>
                <a:gd name="connsiteY610" fmla="*/ 233362 h 310515"/>
                <a:gd name="connsiteX611" fmla="*/ 1521143 w 4351972"/>
                <a:gd name="connsiteY611" fmla="*/ 217170 h 310515"/>
                <a:gd name="connsiteX612" fmla="*/ 1518285 w 4351972"/>
                <a:gd name="connsiteY612" fmla="*/ 201930 h 310515"/>
                <a:gd name="connsiteX613" fmla="*/ 1508760 w 4351972"/>
                <a:gd name="connsiteY613" fmla="*/ 192405 h 310515"/>
                <a:gd name="connsiteX614" fmla="*/ 1489710 w 4351972"/>
                <a:gd name="connsiteY614" fmla="*/ 187642 h 310515"/>
                <a:gd name="connsiteX615" fmla="*/ 1471613 w 4351972"/>
                <a:gd name="connsiteY615" fmla="*/ 185737 h 310515"/>
                <a:gd name="connsiteX616" fmla="*/ 1471613 w 4351972"/>
                <a:gd name="connsiteY616" fmla="*/ 170497 h 310515"/>
                <a:gd name="connsiteX617" fmla="*/ 1601153 w 4351972"/>
                <a:gd name="connsiteY617" fmla="*/ 170497 h 310515"/>
                <a:gd name="connsiteX618" fmla="*/ 1601153 w 4351972"/>
                <a:gd name="connsiteY618" fmla="*/ 184785 h 310515"/>
                <a:gd name="connsiteX619" fmla="*/ 1587818 w 4351972"/>
                <a:gd name="connsiteY619" fmla="*/ 186690 h 310515"/>
                <a:gd name="connsiteX620" fmla="*/ 1574483 w 4351972"/>
                <a:gd name="connsiteY620" fmla="*/ 190500 h 310515"/>
                <a:gd name="connsiteX621" fmla="*/ 1565910 w 4351972"/>
                <a:gd name="connsiteY621" fmla="*/ 199072 h 310515"/>
                <a:gd name="connsiteX622" fmla="*/ 1563053 w 4351972"/>
                <a:gd name="connsiteY622" fmla="*/ 212407 h 310515"/>
                <a:gd name="connsiteX623" fmla="*/ 1563053 w 4351972"/>
                <a:gd name="connsiteY623" fmla="*/ 235267 h 310515"/>
                <a:gd name="connsiteX624" fmla="*/ 1563053 w 4351972"/>
                <a:gd name="connsiteY624" fmla="*/ 268605 h 310515"/>
                <a:gd name="connsiteX625" fmla="*/ 1564005 w 4351972"/>
                <a:gd name="connsiteY625" fmla="*/ 282892 h 310515"/>
                <a:gd name="connsiteX626" fmla="*/ 1508760 w 4351972"/>
                <a:gd name="connsiteY626" fmla="*/ 301942 h 310515"/>
                <a:gd name="connsiteX627" fmla="*/ 1454468 w 4351972"/>
                <a:gd name="connsiteY627" fmla="*/ 308610 h 310515"/>
                <a:gd name="connsiteX628" fmla="*/ 1400175 w 4351972"/>
                <a:gd name="connsiteY628" fmla="*/ 298132 h 310515"/>
                <a:gd name="connsiteX629" fmla="*/ 1354455 w 4351972"/>
                <a:gd name="connsiteY629" fmla="*/ 267652 h 310515"/>
                <a:gd name="connsiteX630" fmla="*/ 1323023 w 4351972"/>
                <a:gd name="connsiteY630" fmla="*/ 220027 h 310515"/>
                <a:gd name="connsiteX631" fmla="*/ 1311593 w 4351972"/>
                <a:gd name="connsiteY631" fmla="*/ 157162 h 310515"/>
                <a:gd name="connsiteX632" fmla="*/ 1323023 w 4351972"/>
                <a:gd name="connsiteY632" fmla="*/ 94297 h 310515"/>
                <a:gd name="connsiteX633" fmla="*/ 1354455 w 4351972"/>
                <a:gd name="connsiteY633" fmla="*/ 43815 h 310515"/>
                <a:gd name="connsiteX634" fmla="*/ 1401128 w 4351972"/>
                <a:gd name="connsiteY634" fmla="*/ 11430 h 310515"/>
                <a:gd name="connsiteX635" fmla="*/ 1459230 w 4351972"/>
                <a:gd name="connsiteY635"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Lst>
              <a:rect l="l" t="t" r="r" b="b"/>
              <a:pathLst>
                <a:path w="4351972" h="310515">
                  <a:moveTo>
                    <a:pt x="3189922" y="24765"/>
                  </a:moveTo>
                  <a:lnTo>
                    <a:pt x="3189922" y="151448"/>
                  </a:lnTo>
                  <a:lnTo>
                    <a:pt x="3217545" y="151448"/>
                  </a:lnTo>
                  <a:cubicBezTo>
                    <a:pt x="3236595" y="151448"/>
                    <a:pt x="3252787" y="145733"/>
                    <a:pt x="3266122" y="133350"/>
                  </a:cubicBezTo>
                  <a:cubicBezTo>
                    <a:pt x="3277552" y="120968"/>
                    <a:pt x="3284220" y="103823"/>
                    <a:pt x="3284220" y="82868"/>
                  </a:cubicBezTo>
                  <a:cubicBezTo>
                    <a:pt x="3284220" y="64770"/>
                    <a:pt x="3279457" y="50483"/>
                    <a:pt x="3268980" y="40005"/>
                  </a:cubicBezTo>
                  <a:cubicBezTo>
                    <a:pt x="3258502" y="29528"/>
                    <a:pt x="3244214" y="24765"/>
                    <a:pt x="3225164" y="24765"/>
                  </a:cubicBezTo>
                  <a:close/>
                  <a:moveTo>
                    <a:pt x="83820" y="24765"/>
                  </a:moveTo>
                  <a:lnTo>
                    <a:pt x="83820" y="155258"/>
                  </a:lnTo>
                  <a:lnTo>
                    <a:pt x="104775" y="155258"/>
                  </a:lnTo>
                  <a:cubicBezTo>
                    <a:pt x="120015" y="155258"/>
                    <a:pt x="131445" y="153353"/>
                    <a:pt x="140970" y="148590"/>
                  </a:cubicBezTo>
                  <a:cubicBezTo>
                    <a:pt x="151447" y="143828"/>
                    <a:pt x="158115" y="138113"/>
                    <a:pt x="162877" y="130493"/>
                  </a:cubicBezTo>
                  <a:cubicBezTo>
                    <a:pt x="167640" y="123825"/>
                    <a:pt x="170497" y="117158"/>
                    <a:pt x="172402" y="109538"/>
                  </a:cubicBezTo>
                  <a:cubicBezTo>
                    <a:pt x="174307" y="102870"/>
                    <a:pt x="174307" y="96203"/>
                    <a:pt x="174307" y="90488"/>
                  </a:cubicBezTo>
                  <a:cubicBezTo>
                    <a:pt x="174307" y="82868"/>
                    <a:pt x="173355" y="74295"/>
                    <a:pt x="171450" y="66675"/>
                  </a:cubicBezTo>
                  <a:cubicBezTo>
                    <a:pt x="169545" y="58103"/>
                    <a:pt x="166687" y="51435"/>
                    <a:pt x="161925" y="45720"/>
                  </a:cubicBezTo>
                  <a:cubicBezTo>
                    <a:pt x="157162" y="39053"/>
                    <a:pt x="150495" y="34290"/>
                    <a:pt x="142875" y="30480"/>
                  </a:cubicBezTo>
                  <a:cubicBezTo>
                    <a:pt x="135255" y="26670"/>
                    <a:pt x="124777" y="24765"/>
                    <a:pt x="113347" y="24765"/>
                  </a:cubicBezTo>
                  <a:close/>
                  <a:moveTo>
                    <a:pt x="4067175" y="7620"/>
                  </a:moveTo>
                  <a:lnTo>
                    <a:pt x="4192905" y="7620"/>
                  </a:lnTo>
                  <a:lnTo>
                    <a:pt x="4192905" y="22860"/>
                  </a:lnTo>
                  <a:cubicBezTo>
                    <a:pt x="4178617" y="22860"/>
                    <a:pt x="4169092" y="23812"/>
                    <a:pt x="4163377" y="25717"/>
                  </a:cubicBezTo>
                  <a:cubicBezTo>
                    <a:pt x="4157662" y="27622"/>
                    <a:pt x="4154805" y="29527"/>
                    <a:pt x="4154805" y="32385"/>
                  </a:cubicBezTo>
                  <a:cubicBezTo>
                    <a:pt x="4154805" y="33337"/>
                    <a:pt x="4154805" y="34290"/>
                    <a:pt x="4155757" y="37147"/>
                  </a:cubicBezTo>
                  <a:cubicBezTo>
                    <a:pt x="4156710" y="39052"/>
                    <a:pt x="4157662" y="41910"/>
                    <a:pt x="4159567" y="44767"/>
                  </a:cubicBezTo>
                  <a:cubicBezTo>
                    <a:pt x="4161472" y="48577"/>
                    <a:pt x="4163377" y="52387"/>
                    <a:pt x="4166235" y="57150"/>
                  </a:cubicBezTo>
                  <a:cubicBezTo>
                    <a:pt x="4169092" y="61912"/>
                    <a:pt x="4170997" y="66675"/>
                    <a:pt x="4172902" y="70485"/>
                  </a:cubicBezTo>
                  <a:cubicBezTo>
                    <a:pt x="4179570" y="82867"/>
                    <a:pt x="4186237" y="95250"/>
                    <a:pt x="4192905" y="107632"/>
                  </a:cubicBezTo>
                  <a:cubicBezTo>
                    <a:pt x="4199572" y="120015"/>
                    <a:pt x="4208145" y="136207"/>
                    <a:pt x="4219575" y="155257"/>
                  </a:cubicBezTo>
                  <a:cubicBezTo>
                    <a:pt x="4241482" y="120015"/>
                    <a:pt x="4257675" y="92392"/>
                    <a:pt x="4270057" y="73342"/>
                  </a:cubicBezTo>
                  <a:cubicBezTo>
                    <a:pt x="4281487" y="53340"/>
                    <a:pt x="4287202" y="41910"/>
                    <a:pt x="4287202" y="38100"/>
                  </a:cubicBezTo>
                  <a:cubicBezTo>
                    <a:pt x="4287202" y="35242"/>
                    <a:pt x="4286250" y="32385"/>
                    <a:pt x="4283392" y="30480"/>
                  </a:cubicBezTo>
                  <a:cubicBezTo>
                    <a:pt x="4281487" y="28575"/>
                    <a:pt x="4277677" y="26670"/>
                    <a:pt x="4273867" y="25717"/>
                  </a:cubicBezTo>
                  <a:cubicBezTo>
                    <a:pt x="4270057" y="24765"/>
                    <a:pt x="4265295" y="23812"/>
                    <a:pt x="4260532" y="23812"/>
                  </a:cubicBezTo>
                  <a:cubicBezTo>
                    <a:pt x="4255770" y="23812"/>
                    <a:pt x="4251007" y="22860"/>
                    <a:pt x="4247197" y="22860"/>
                  </a:cubicBezTo>
                  <a:lnTo>
                    <a:pt x="4247197" y="7620"/>
                  </a:lnTo>
                  <a:lnTo>
                    <a:pt x="4350067" y="7620"/>
                  </a:lnTo>
                  <a:lnTo>
                    <a:pt x="4350067" y="22860"/>
                  </a:lnTo>
                  <a:lnTo>
                    <a:pt x="4351972" y="22860"/>
                  </a:lnTo>
                  <a:cubicBezTo>
                    <a:pt x="4350067" y="22860"/>
                    <a:pt x="4346257" y="23812"/>
                    <a:pt x="4340542" y="25717"/>
                  </a:cubicBezTo>
                  <a:cubicBezTo>
                    <a:pt x="4335780" y="27622"/>
                    <a:pt x="4331970" y="29527"/>
                    <a:pt x="4329112" y="30480"/>
                  </a:cubicBezTo>
                  <a:cubicBezTo>
                    <a:pt x="4323397" y="33337"/>
                    <a:pt x="4319587" y="36195"/>
                    <a:pt x="4317682" y="38100"/>
                  </a:cubicBezTo>
                  <a:cubicBezTo>
                    <a:pt x="4315777" y="40005"/>
                    <a:pt x="4311967" y="44767"/>
                    <a:pt x="4306252" y="52387"/>
                  </a:cubicBezTo>
                  <a:cubicBezTo>
                    <a:pt x="4295775" y="67627"/>
                    <a:pt x="4285297" y="82867"/>
                    <a:pt x="4276725" y="99060"/>
                  </a:cubicBezTo>
                  <a:cubicBezTo>
                    <a:pt x="4267200" y="114300"/>
                    <a:pt x="4255770" y="134302"/>
                    <a:pt x="4242435" y="159067"/>
                  </a:cubicBezTo>
                  <a:cubicBezTo>
                    <a:pt x="4237672" y="167640"/>
                    <a:pt x="4233862" y="175260"/>
                    <a:pt x="4231957" y="180022"/>
                  </a:cubicBezTo>
                  <a:cubicBezTo>
                    <a:pt x="4230052" y="185737"/>
                    <a:pt x="4229100" y="193357"/>
                    <a:pt x="4229100" y="203835"/>
                  </a:cubicBezTo>
                  <a:lnTo>
                    <a:pt x="4229100" y="260032"/>
                  </a:lnTo>
                  <a:cubicBezTo>
                    <a:pt x="4229100" y="264795"/>
                    <a:pt x="4230052" y="269557"/>
                    <a:pt x="4231957" y="273367"/>
                  </a:cubicBezTo>
                  <a:cubicBezTo>
                    <a:pt x="4233862" y="277177"/>
                    <a:pt x="4237672" y="280035"/>
                    <a:pt x="4242435" y="281940"/>
                  </a:cubicBezTo>
                  <a:cubicBezTo>
                    <a:pt x="4245292" y="282892"/>
                    <a:pt x="4250055" y="284797"/>
                    <a:pt x="4257675" y="285750"/>
                  </a:cubicBezTo>
                  <a:cubicBezTo>
                    <a:pt x="4265295" y="287655"/>
                    <a:pt x="4271010" y="288607"/>
                    <a:pt x="4275772" y="288607"/>
                  </a:cubicBezTo>
                  <a:lnTo>
                    <a:pt x="4275772" y="303847"/>
                  </a:lnTo>
                  <a:lnTo>
                    <a:pt x="4137660" y="303847"/>
                  </a:lnTo>
                  <a:lnTo>
                    <a:pt x="4137660" y="288607"/>
                  </a:lnTo>
                  <a:cubicBezTo>
                    <a:pt x="4141470" y="288607"/>
                    <a:pt x="4147185" y="287655"/>
                    <a:pt x="4154805" y="286702"/>
                  </a:cubicBezTo>
                  <a:cubicBezTo>
                    <a:pt x="4162425" y="285750"/>
                    <a:pt x="4168140" y="284797"/>
                    <a:pt x="4170997" y="283845"/>
                  </a:cubicBezTo>
                  <a:cubicBezTo>
                    <a:pt x="4175760" y="281940"/>
                    <a:pt x="4179570" y="279082"/>
                    <a:pt x="4181475" y="275272"/>
                  </a:cubicBezTo>
                  <a:cubicBezTo>
                    <a:pt x="4183380" y="271462"/>
                    <a:pt x="4184332" y="267652"/>
                    <a:pt x="4184332" y="261937"/>
                  </a:cubicBezTo>
                  <a:lnTo>
                    <a:pt x="4184332" y="190500"/>
                  </a:lnTo>
                  <a:cubicBezTo>
                    <a:pt x="4184332" y="188595"/>
                    <a:pt x="4183380" y="183832"/>
                    <a:pt x="4180522" y="178117"/>
                  </a:cubicBezTo>
                  <a:cubicBezTo>
                    <a:pt x="4177665" y="172402"/>
                    <a:pt x="4174807" y="165735"/>
                    <a:pt x="4170997" y="158115"/>
                  </a:cubicBezTo>
                  <a:cubicBezTo>
                    <a:pt x="4162425" y="141922"/>
                    <a:pt x="4153852" y="124777"/>
                    <a:pt x="4143375" y="105727"/>
                  </a:cubicBezTo>
                  <a:cubicBezTo>
                    <a:pt x="4132897" y="86677"/>
                    <a:pt x="4124325" y="71437"/>
                    <a:pt x="4116705" y="58102"/>
                  </a:cubicBezTo>
                  <a:cubicBezTo>
                    <a:pt x="4111942" y="50482"/>
                    <a:pt x="4108132" y="43815"/>
                    <a:pt x="4104322" y="40005"/>
                  </a:cubicBezTo>
                  <a:cubicBezTo>
                    <a:pt x="4100512" y="36195"/>
                    <a:pt x="4096702" y="32385"/>
                    <a:pt x="4091940" y="29527"/>
                  </a:cubicBezTo>
                  <a:cubicBezTo>
                    <a:pt x="4089082" y="27622"/>
                    <a:pt x="4084320" y="25717"/>
                    <a:pt x="4079557" y="24765"/>
                  </a:cubicBezTo>
                  <a:cubicBezTo>
                    <a:pt x="4074795" y="23812"/>
                    <a:pt x="4070985" y="22860"/>
                    <a:pt x="4067175" y="22860"/>
                  </a:cubicBezTo>
                  <a:close/>
                  <a:moveTo>
                    <a:pt x="3791903" y="7620"/>
                  </a:moveTo>
                  <a:lnTo>
                    <a:pt x="4050031" y="7620"/>
                  </a:lnTo>
                  <a:lnTo>
                    <a:pt x="4050031" y="87630"/>
                  </a:lnTo>
                  <a:lnTo>
                    <a:pt x="4035743" y="87630"/>
                  </a:lnTo>
                  <a:cubicBezTo>
                    <a:pt x="4034790" y="82867"/>
                    <a:pt x="4031933" y="76200"/>
                    <a:pt x="4029075" y="69532"/>
                  </a:cubicBezTo>
                  <a:cubicBezTo>
                    <a:pt x="4026218" y="62865"/>
                    <a:pt x="4022408" y="56197"/>
                    <a:pt x="4017645" y="50482"/>
                  </a:cubicBezTo>
                  <a:cubicBezTo>
                    <a:pt x="4013836" y="43815"/>
                    <a:pt x="4009073" y="38100"/>
                    <a:pt x="4004311" y="33337"/>
                  </a:cubicBezTo>
                  <a:cubicBezTo>
                    <a:pt x="3999548" y="28575"/>
                    <a:pt x="3994786" y="25717"/>
                    <a:pt x="3990023" y="24765"/>
                  </a:cubicBezTo>
                  <a:cubicBezTo>
                    <a:pt x="3986213" y="23812"/>
                    <a:pt x="3980498" y="23812"/>
                    <a:pt x="3973831" y="23812"/>
                  </a:cubicBezTo>
                  <a:cubicBezTo>
                    <a:pt x="3967163" y="23812"/>
                    <a:pt x="3961448" y="23812"/>
                    <a:pt x="3955733" y="23812"/>
                  </a:cubicBezTo>
                  <a:lnTo>
                    <a:pt x="3943350" y="23812"/>
                  </a:lnTo>
                  <a:lnTo>
                    <a:pt x="3943350" y="260032"/>
                  </a:lnTo>
                  <a:cubicBezTo>
                    <a:pt x="3943350" y="264795"/>
                    <a:pt x="3944303" y="268605"/>
                    <a:pt x="3946208" y="272415"/>
                  </a:cubicBezTo>
                  <a:cubicBezTo>
                    <a:pt x="3948113" y="276225"/>
                    <a:pt x="3951923" y="279082"/>
                    <a:pt x="3956686" y="280987"/>
                  </a:cubicBezTo>
                  <a:cubicBezTo>
                    <a:pt x="3959543" y="281940"/>
                    <a:pt x="3964306" y="282892"/>
                    <a:pt x="3971925" y="284797"/>
                  </a:cubicBezTo>
                  <a:cubicBezTo>
                    <a:pt x="3979545" y="286702"/>
                    <a:pt x="3986213" y="287655"/>
                    <a:pt x="3990975" y="287655"/>
                  </a:cubicBezTo>
                  <a:lnTo>
                    <a:pt x="3990975" y="302895"/>
                  </a:lnTo>
                  <a:lnTo>
                    <a:pt x="3851911" y="302895"/>
                  </a:lnTo>
                  <a:lnTo>
                    <a:pt x="3851911" y="287655"/>
                  </a:lnTo>
                  <a:cubicBezTo>
                    <a:pt x="3855720" y="287655"/>
                    <a:pt x="3861436" y="286702"/>
                    <a:pt x="3870008" y="285750"/>
                  </a:cubicBezTo>
                  <a:cubicBezTo>
                    <a:pt x="3877628" y="284797"/>
                    <a:pt x="3883343" y="283845"/>
                    <a:pt x="3886200" y="282892"/>
                  </a:cubicBezTo>
                  <a:cubicBezTo>
                    <a:pt x="3890963" y="280987"/>
                    <a:pt x="3893820" y="278130"/>
                    <a:pt x="3896678" y="275272"/>
                  </a:cubicBezTo>
                  <a:cubicBezTo>
                    <a:pt x="3898583" y="271462"/>
                    <a:pt x="3899536" y="267652"/>
                    <a:pt x="3899536" y="261937"/>
                  </a:cubicBezTo>
                  <a:lnTo>
                    <a:pt x="3899536" y="23812"/>
                  </a:lnTo>
                  <a:lnTo>
                    <a:pt x="3887153" y="23812"/>
                  </a:lnTo>
                  <a:cubicBezTo>
                    <a:pt x="3882390" y="23812"/>
                    <a:pt x="3877628" y="23812"/>
                    <a:pt x="3870961" y="23812"/>
                  </a:cubicBezTo>
                  <a:cubicBezTo>
                    <a:pt x="3864293" y="23812"/>
                    <a:pt x="3858578" y="24765"/>
                    <a:pt x="3852863" y="24765"/>
                  </a:cubicBezTo>
                  <a:cubicBezTo>
                    <a:pt x="3848100" y="25717"/>
                    <a:pt x="3843338" y="27622"/>
                    <a:pt x="3838575" y="33337"/>
                  </a:cubicBezTo>
                  <a:cubicBezTo>
                    <a:pt x="3833813" y="38100"/>
                    <a:pt x="3829050" y="43815"/>
                    <a:pt x="3825240" y="50482"/>
                  </a:cubicBezTo>
                  <a:cubicBezTo>
                    <a:pt x="3821431" y="57150"/>
                    <a:pt x="3817620" y="63817"/>
                    <a:pt x="3813811" y="70485"/>
                  </a:cubicBezTo>
                  <a:cubicBezTo>
                    <a:pt x="3810953" y="77152"/>
                    <a:pt x="3808095" y="83820"/>
                    <a:pt x="3807143" y="87630"/>
                  </a:cubicBezTo>
                  <a:lnTo>
                    <a:pt x="3791903" y="87630"/>
                  </a:lnTo>
                  <a:close/>
                  <a:moveTo>
                    <a:pt x="3107055" y="6668"/>
                  </a:moveTo>
                  <a:lnTo>
                    <a:pt x="3243262" y="6668"/>
                  </a:lnTo>
                  <a:cubicBezTo>
                    <a:pt x="3255645" y="6668"/>
                    <a:pt x="3267075" y="7620"/>
                    <a:pt x="3278505" y="10478"/>
                  </a:cubicBezTo>
                  <a:cubicBezTo>
                    <a:pt x="3289935" y="13335"/>
                    <a:pt x="3299460" y="17145"/>
                    <a:pt x="3308032" y="22860"/>
                  </a:cubicBezTo>
                  <a:cubicBezTo>
                    <a:pt x="3316605" y="28575"/>
                    <a:pt x="3323272" y="35243"/>
                    <a:pt x="3328987" y="44768"/>
                  </a:cubicBezTo>
                  <a:cubicBezTo>
                    <a:pt x="3333750" y="53340"/>
                    <a:pt x="3336607" y="64770"/>
                    <a:pt x="3336607" y="77153"/>
                  </a:cubicBezTo>
                  <a:cubicBezTo>
                    <a:pt x="3336607" y="88583"/>
                    <a:pt x="3334702" y="98108"/>
                    <a:pt x="3330892" y="107633"/>
                  </a:cubicBezTo>
                  <a:cubicBezTo>
                    <a:pt x="3327082" y="116205"/>
                    <a:pt x="3322320" y="123825"/>
                    <a:pt x="3315652" y="130493"/>
                  </a:cubicBezTo>
                  <a:cubicBezTo>
                    <a:pt x="3308985" y="136208"/>
                    <a:pt x="3302317" y="141923"/>
                    <a:pt x="3292792" y="145733"/>
                  </a:cubicBezTo>
                  <a:cubicBezTo>
                    <a:pt x="3284220" y="150495"/>
                    <a:pt x="3274695" y="153353"/>
                    <a:pt x="3263264" y="157163"/>
                  </a:cubicBezTo>
                  <a:cubicBezTo>
                    <a:pt x="3277552" y="176213"/>
                    <a:pt x="3289935" y="192405"/>
                    <a:pt x="3299460" y="205740"/>
                  </a:cubicBezTo>
                  <a:cubicBezTo>
                    <a:pt x="3308985" y="219075"/>
                    <a:pt x="3321367" y="235268"/>
                    <a:pt x="3334702" y="253365"/>
                  </a:cubicBezTo>
                  <a:cubicBezTo>
                    <a:pt x="3340417" y="261938"/>
                    <a:pt x="3346132" y="267653"/>
                    <a:pt x="3350895" y="271463"/>
                  </a:cubicBezTo>
                  <a:cubicBezTo>
                    <a:pt x="3355657" y="275273"/>
                    <a:pt x="3360420" y="278130"/>
                    <a:pt x="3365182" y="280988"/>
                  </a:cubicBezTo>
                  <a:cubicBezTo>
                    <a:pt x="3368992" y="282893"/>
                    <a:pt x="3373755" y="283845"/>
                    <a:pt x="3378517" y="284798"/>
                  </a:cubicBezTo>
                  <a:cubicBezTo>
                    <a:pt x="3384232" y="285750"/>
                    <a:pt x="3388042" y="286703"/>
                    <a:pt x="3391852" y="286703"/>
                  </a:cubicBezTo>
                  <a:lnTo>
                    <a:pt x="3391852" y="302895"/>
                  </a:lnTo>
                  <a:lnTo>
                    <a:pt x="3313747" y="302895"/>
                  </a:lnTo>
                  <a:cubicBezTo>
                    <a:pt x="3296602" y="275273"/>
                    <a:pt x="3280410" y="251460"/>
                    <a:pt x="3266122" y="231458"/>
                  </a:cubicBezTo>
                  <a:cubicBezTo>
                    <a:pt x="3251835" y="211455"/>
                    <a:pt x="3236595" y="190500"/>
                    <a:pt x="3220402" y="169545"/>
                  </a:cubicBezTo>
                  <a:lnTo>
                    <a:pt x="3189922" y="169545"/>
                  </a:lnTo>
                  <a:lnTo>
                    <a:pt x="3189922" y="262890"/>
                  </a:lnTo>
                  <a:cubicBezTo>
                    <a:pt x="3189922" y="267653"/>
                    <a:pt x="3190875" y="271463"/>
                    <a:pt x="3191827" y="275273"/>
                  </a:cubicBezTo>
                  <a:cubicBezTo>
                    <a:pt x="3193732" y="279083"/>
                    <a:pt x="3196589" y="281940"/>
                    <a:pt x="3201352" y="283845"/>
                  </a:cubicBezTo>
                  <a:cubicBezTo>
                    <a:pt x="3204210" y="284798"/>
                    <a:pt x="3208020" y="285750"/>
                    <a:pt x="3214687" y="286703"/>
                  </a:cubicBezTo>
                  <a:cubicBezTo>
                    <a:pt x="3220402" y="287655"/>
                    <a:pt x="3226117" y="287655"/>
                    <a:pt x="3230880" y="287655"/>
                  </a:cubicBezTo>
                  <a:lnTo>
                    <a:pt x="3230880" y="302895"/>
                  </a:lnTo>
                  <a:lnTo>
                    <a:pt x="3107055" y="302895"/>
                  </a:lnTo>
                  <a:lnTo>
                    <a:pt x="3107055" y="287655"/>
                  </a:lnTo>
                  <a:cubicBezTo>
                    <a:pt x="3109912" y="287655"/>
                    <a:pt x="3114675" y="286703"/>
                    <a:pt x="3121342" y="285750"/>
                  </a:cubicBezTo>
                  <a:cubicBezTo>
                    <a:pt x="3128010" y="284798"/>
                    <a:pt x="3131820" y="283845"/>
                    <a:pt x="3134677" y="282893"/>
                  </a:cubicBezTo>
                  <a:cubicBezTo>
                    <a:pt x="3138487" y="280988"/>
                    <a:pt x="3141345" y="278130"/>
                    <a:pt x="3143250" y="275273"/>
                  </a:cubicBezTo>
                  <a:cubicBezTo>
                    <a:pt x="3145155" y="271463"/>
                    <a:pt x="3146107" y="267653"/>
                    <a:pt x="3146107" y="261938"/>
                  </a:cubicBezTo>
                  <a:lnTo>
                    <a:pt x="3146107" y="49530"/>
                  </a:lnTo>
                  <a:cubicBezTo>
                    <a:pt x="3146107" y="44768"/>
                    <a:pt x="3145155" y="40005"/>
                    <a:pt x="3144202" y="36195"/>
                  </a:cubicBezTo>
                  <a:cubicBezTo>
                    <a:pt x="3143250" y="32385"/>
                    <a:pt x="3139439" y="29528"/>
                    <a:pt x="3134677" y="27623"/>
                  </a:cubicBezTo>
                  <a:cubicBezTo>
                    <a:pt x="3130867" y="26670"/>
                    <a:pt x="3127057" y="25718"/>
                    <a:pt x="3121342" y="23813"/>
                  </a:cubicBezTo>
                  <a:cubicBezTo>
                    <a:pt x="3115627" y="22860"/>
                    <a:pt x="3110864" y="21908"/>
                    <a:pt x="3107055" y="21908"/>
                  </a:cubicBezTo>
                  <a:close/>
                  <a:moveTo>
                    <a:pt x="2514600" y="6668"/>
                  </a:moveTo>
                  <a:lnTo>
                    <a:pt x="2636520" y="6668"/>
                  </a:lnTo>
                  <a:lnTo>
                    <a:pt x="2636520" y="21908"/>
                  </a:lnTo>
                  <a:cubicBezTo>
                    <a:pt x="2626042" y="22860"/>
                    <a:pt x="2617470" y="23813"/>
                    <a:pt x="2609850" y="24765"/>
                  </a:cubicBezTo>
                  <a:cubicBezTo>
                    <a:pt x="2603182" y="26670"/>
                    <a:pt x="2599372" y="28575"/>
                    <a:pt x="2599372" y="33338"/>
                  </a:cubicBezTo>
                  <a:cubicBezTo>
                    <a:pt x="2599372" y="35243"/>
                    <a:pt x="2599372" y="37148"/>
                    <a:pt x="2600325" y="39053"/>
                  </a:cubicBezTo>
                  <a:cubicBezTo>
                    <a:pt x="2601277" y="40958"/>
                    <a:pt x="2601277" y="42863"/>
                    <a:pt x="2601277" y="43815"/>
                  </a:cubicBezTo>
                  <a:cubicBezTo>
                    <a:pt x="2606040" y="57150"/>
                    <a:pt x="2614612" y="80010"/>
                    <a:pt x="2626042" y="110490"/>
                  </a:cubicBezTo>
                  <a:cubicBezTo>
                    <a:pt x="2637472" y="140970"/>
                    <a:pt x="2653665" y="184785"/>
                    <a:pt x="2675572" y="241935"/>
                  </a:cubicBezTo>
                  <a:cubicBezTo>
                    <a:pt x="2686050" y="216218"/>
                    <a:pt x="2698432" y="185738"/>
                    <a:pt x="2711767" y="150495"/>
                  </a:cubicBezTo>
                  <a:cubicBezTo>
                    <a:pt x="2725102" y="115253"/>
                    <a:pt x="2734627" y="91440"/>
                    <a:pt x="2739390" y="78105"/>
                  </a:cubicBezTo>
                  <a:cubicBezTo>
                    <a:pt x="2744152" y="65723"/>
                    <a:pt x="2747010" y="57150"/>
                    <a:pt x="2747010" y="51435"/>
                  </a:cubicBezTo>
                  <a:cubicBezTo>
                    <a:pt x="2747962" y="46673"/>
                    <a:pt x="2747962" y="42863"/>
                    <a:pt x="2747962" y="40005"/>
                  </a:cubicBezTo>
                  <a:cubicBezTo>
                    <a:pt x="2747962" y="37148"/>
                    <a:pt x="2747010" y="34290"/>
                    <a:pt x="2744152" y="32385"/>
                  </a:cubicBezTo>
                  <a:cubicBezTo>
                    <a:pt x="2741295" y="30480"/>
                    <a:pt x="2737485" y="28575"/>
                    <a:pt x="2732722" y="26670"/>
                  </a:cubicBezTo>
                  <a:cubicBezTo>
                    <a:pt x="2727960" y="24765"/>
                    <a:pt x="2723197" y="23813"/>
                    <a:pt x="2718435" y="23813"/>
                  </a:cubicBezTo>
                  <a:cubicBezTo>
                    <a:pt x="2713672" y="22860"/>
                    <a:pt x="2708910" y="22860"/>
                    <a:pt x="2704147" y="21908"/>
                  </a:cubicBezTo>
                  <a:lnTo>
                    <a:pt x="2704147" y="6668"/>
                  </a:lnTo>
                  <a:lnTo>
                    <a:pt x="2814637" y="6668"/>
                  </a:lnTo>
                  <a:lnTo>
                    <a:pt x="2814637" y="22860"/>
                  </a:lnTo>
                  <a:lnTo>
                    <a:pt x="2815590" y="22860"/>
                  </a:lnTo>
                  <a:cubicBezTo>
                    <a:pt x="2811780" y="22860"/>
                    <a:pt x="2807970" y="23813"/>
                    <a:pt x="2802255" y="24765"/>
                  </a:cubicBezTo>
                  <a:cubicBezTo>
                    <a:pt x="2797492" y="26670"/>
                    <a:pt x="2792730" y="27623"/>
                    <a:pt x="2789872" y="30480"/>
                  </a:cubicBezTo>
                  <a:cubicBezTo>
                    <a:pt x="2785110" y="33338"/>
                    <a:pt x="2781300" y="37148"/>
                    <a:pt x="2778442" y="41910"/>
                  </a:cubicBezTo>
                  <a:cubicBezTo>
                    <a:pt x="2775585" y="46673"/>
                    <a:pt x="2772727" y="52388"/>
                    <a:pt x="2769870" y="58103"/>
                  </a:cubicBezTo>
                  <a:cubicBezTo>
                    <a:pt x="2760345" y="80010"/>
                    <a:pt x="2747010" y="114300"/>
                    <a:pt x="2727960" y="160973"/>
                  </a:cubicBezTo>
                  <a:cubicBezTo>
                    <a:pt x="2708910" y="207645"/>
                    <a:pt x="2689860" y="256223"/>
                    <a:pt x="2670810" y="306705"/>
                  </a:cubicBezTo>
                  <a:lnTo>
                    <a:pt x="2653665" y="306705"/>
                  </a:lnTo>
                  <a:cubicBezTo>
                    <a:pt x="2633662" y="253365"/>
                    <a:pt x="2614612" y="200978"/>
                    <a:pt x="2595562" y="151448"/>
                  </a:cubicBezTo>
                  <a:cubicBezTo>
                    <a:pt x="2576512" y="101918"/>
                    <a:pt x="2564130" y="67628"/>
                    <a:pt x="2557462" y="50483"/>
                  </a:cubicBezTo>
                  <a:cubicBezTo>
                    <a:pt x="2555557" y="45720"/>
                    <a:pt x="2553652" y="42863"/>
                    <a:pt x="2550795" y="39053"/>
                  </a:cubicBezTo>
                  <a:cubicBezTo>
                    <a:pt x="2547937" y="36195"/>
                    <a:pt x="2544127" y="32385"/>
                    <a:pt x="2539365" y="29528"/>
                  </a:cubicBezTo>
                  <a:cubicBezTo>
                    <a:pt x="2535555" y="27623"/>
                    <a:pt x="2531745" y="25718"/>
                    <a:pt x="2526982" y="23813"/>
                  </a:cubicBezTo>
                  <a:cubicBezTo>
                    <a:pt x="2522220" y="22860"/>
                    <a:pt x="2518410" y="21908"/>
                    <a:pt x="2514600" y="21908"/>
                  </a:cubicBezTo>
                  <a:close/>
                  <a:moveTo>
                    <a:pt x="2038350" y="6668"/>
                  </a:moveTo>
                  <a:lnTo>
                    <a:pt x="2122170" y="6668"/>
                  </a:lnTo>
                  <a:lnTo>
                    <a:pt x="2287905" y="232410"/>
                  </a:lnTo>
                  <a:lnTo>
                    <a:pt x="2287905" y="91440"/>
                  </a:lnTo>
                  <a:cubicBezTo>
                    <a:pt x="2287905" y="74295"/>
                    <a:pt x="2286952" y="60960"/>
                    <a:pt x="2285047" y="51435"/>
                  </a:cubicBezTo>
                  <a:cubicBezTo>
                    <a:pt x="2283142" y="41910"/>
                    <a:pt x="2279332" y="36195"/>
                    <a:pt x="2275522" y="33338"/>
                  </a:cubicBezTo>
                  <a:cubicBezTo>
                    <a:pt x="2271712" y="30480"/>
                    <a:pt x="2265045" y="27623"/>
                    <a:pt x="2256472" y="25718"/>
                  </a:cubicBezTo>
                  <a:cubicBezTo>
                    <a:pt x="2247900" y="22860"/>
                    <a:pt x="2241232" y="21908"/>
                    <a:pt x="2236470" y="21908"/>
                  </a:cubicBezTo>
                  <a:lnTo>
                    <a:pt x="2236470" y="6668"/>
                  </a:lnTo>
                  <a:lnTo>
                    <a:pt x="2356485" y="6668"/>
                  </a:lnTo>
                  <a:lnTo>
                    <a:pt x="2356485" y="22860"/>
                  </a:lnTo>
                  <a:lnTo>
                    <a:pt x="2358390" y="22860"/>
                  </a:lnTo>
                  <a:cubicBezTo>
                    <a:pt x="2354580" y="22860"/>
                    <a:pt x="2348865" y="23813"/>
                    <a:pt x="2340292" y="25718"/>
                  </a:cubicBezTo>
                  <a:cubicBezTo>
                    <a:pt x="2332672" y="27623"/>
                    <a:pt x="2326005" y="30480"/>
                    <a:pt x="2323147" y="32385"/>
                  </a:cubicBezTo>
                  <a:cubicBezTo>
                    <a:pt x="2318385" y="36195"/>
                    <a:pt x="2314575" y="42863"/>
                    <a:pt x="2312670" y="52388"/>
                  </a:cubicBezTo>
                  <a:cubicBezTo>
                    <a:pt x="2310765" y="61913"/>
                    <a:pt x="2309812" y="75248"/>
                    <a:pt x="2309812" y="89535"/>
                  </a:cubicBezTo>
                  <a:lnTo>
                    <a:pt x="2309812" y="306705"/>
                  </a:lnTo>
                  <a:lnTo>
                    <a:pt x="2291715" y="306705"/>
                  </a:lnTo>
                  <a:lnTo>
                    <a:pt x="2112645" y="64770"/>
                  </a:lnTo>
                  <a:lnTo>
                    <a:pt x="2112645" y="217170"/>
                  </a:lnTo>
                  <a:cubicBezTo>
                    <a:pt x="2112645" y="234315"/>
                    <a:pt x="2113597" y="247650"/>
                    <a:pt x="2115502" y="256223"/>
                  </a:cubicBezTo>
                  <a:cubicBezTo>
                    <a:pt x="2117407" y="265748"/>
                    <a:pt x="2121217" y="271463"/>
                    <a:pt x="2125027" y="276225"/>
                  </a:cubicBezTo>
                  <a:cubicBezTo>
                    <a:pt x="2127885" y="279083"/>
                    <a:pt x="2134552" y="281940"/>
                    <a:pt x="2145030" y="284798"/>
                  </a:cubicBezTo>
                  <a:cubicBezTo>
                    <a:pt x="2154555" y="287655"/>
                    <a:pt x="2161222" y="288608"/>
                    <a:pt x="2165032" y="288608"/>
                  </a:cubicBezTo>
                  <a:lnTo>
                    <a:pt x="2165032" y="303848"/>
                  </a:lnTo>
                  <a:lnTo>
                    <a:pt x="2044065" y="303848"/>
                  </a:lnTo>
                  <a:lnTo>
                    <a:pt x="2044065" y="288608"/>
                  </a:lnTo>
                  <a:cubicBezTo>
                    <a:pt x="2047875" y="288608"/>
                    <a:pt x="2053590" y="286703"/>
                    <a:pt x="2063115" y="284798"/>
                  </a:cubicBezTo>
                  <a:cubicBezTo>
                    <a:pt x="2071687" y="281940"/>
                    <a:pt x="2077402" y="280035"/>
                    <a:pt x="2079307" y="278130"/>
                  </a:cubicBezTo>
                  <a:cubicBezTo>
                    <a:pt x="2084070" y="274320"/>
                    <a:pt x="2087880" y="268605"/>
                    <a:pt x="2088832" y="260033"/>
                  </a:cubicBezTo>
                  <a:cubicBezTo>
                    <a:pt x="2090737" y="252413"/>
                    <a:pt x="2091690" y="238125"/>
                    <a:pt x="2091690" y="219075"/>
                  </a:cubicBezTo>
                  <a:lnTo>
                    <a:pt x="2091690" y="73343"/>
                  </a:lnTo>
                  <a:cubicBezTo>
                    <a:pt x="2091690" y="66675"/>
                    <a:pt x="2090737" y="60960"/>
                    <a:pt x="2087880" y="54293"/>
                  </a:cubicBezTo>
                  <a:cubicBezTo>
                    <a:pt x="2085975" y="47625"/>
                    <a:pt x="2083117" y="42863"/>
                    <a:pt x="2079307" y="39053"/>
                  </a:cubicBezTo>
                  <a:cubicBezTo>
                    <a:pt x="2074545" y="34290"/>
                    <a:pt x="2067877" y="30480"/>
                    <a:pt x="2059305" y="27623"/>
                  </a:cubicBezTo>
                  <a:cubicBezTo>
                    <a:pt x="2050732" y="24765"/>
                    <a:pt x="2044065" y="22860"/>
                    <a:pt x="2038350" y="21908"/>
                  </a:cubicBezTo>
                  <a:close/>
                  <a:moveTo>
                    <a:pt x="1906905" y="6668"/>
                  </a:moveTo>
                  <a:lnTo>
                    <a:pt x="2027872" y="6668"/>
                  </a:lnTo>
                  <a:lnTo>
                    <a:pt x="2027872" y="22860"/>
                  </a:lnTo>
                  <a:lnTo>
                    <a:pt x="2025967" y="22860"/>
                  </a:lnTo>
                  <a:cubicBezTo>
                    <a:pt x="2022157" y="22860"/>
                    <a:pt x="2016442" y="23813"/>
                    <a:pt x="2008822" y="25718"/>
                  </a:cubicBezTo>
                  <a:cubicBezTo>
                    <a:pt x="2001202" y="27623"/>
                    <a:pt x="1995487" y="29528"/>
                    <a:pt x="1990725" y="32385"/>
                  </a:cubicBezTo>
                  <a:cubicBezTo>
                    <a:pt x="1985962" y="35243"/>
                    <a:pt x="1983105" y="41910"/>
                    <a:pt x="1981200" y="52388"/>
                  </a:cubicBezTo>
                  <a:cubicBezTo>
                    <a:pt x="1979295" y="62865"/>
                    <a:pt x="1978342" y="74295"/>
                    <a:pt x="1978342" y="88583"/>
                  </a:cubicBezTo>
                  <a:lnTo>
                    <a:pt x="1978342" y="217170"/>
                  </a:lnTo>
                  <a:cubicBezTo>
                    <a:pt x="1978342" y="233363"/>
                    <a:pt x="1974532" y="247650"/>
                    <a:pt x="1967865" y="260033"/>
                  </a:cubicBezTo>
                  <a:cubicBezTo>
                    <a:pt x="1961197" y="272415"/>
                    <a:pt x="1951672" y="281940"/>
                    <a:pt x="1941195" y="289560"/>
                  </a:cubicBezTo>
                  <a:cubicBezTo>
                    <a:pt x="1929765" y="297180"/>
                    <a:pt x="1918335" y="302895"/>
                    <a:pt x="1906905" y="305753"/>
                  </a:cubicBezTo>
                  <a:cubicBezTo>
                    <a:pt x="1894522" y="308610"/>
                    <a:pt x="1883092" y="310515"/>
                    <a:pt x="1871662" y="310515"/>
                  </a:cubicBezTo>
                  <a:cubicBezTo>
                    <a:pt x="1853565" y="310515"/>
                    <a:pt x="1838325" y="308610"/>
                    <a:pt x="1824037" y="303848"/>
                  </a:cubicBezTo>
                  <a:cubicBezTo>
                    <a:pt x="1809750" y="299085"/>
                    <a:pt x="1798320" y="293370"/>
                    <a:pt x="1788795" y="284798"/>
                  </a:cubicBezTo>
                  <a:cubicBezTo>
                    <a:pt x="1779270" y="277178"/>
                    <a:pt x="1772602" y="267653"/>
                    <a:pt x="1767840" y="258128"/>
                  </a:cubicBezTo>
                  <a:cubicBezTo>
                    <a:pt x="1763077" y="247650"/>
                    <a:pt x="1761172" y="237173"/>
                    <a:pt x="1761172" y="225743"/>
                  </a:cubicBezTo>
                  <a:lnTo>
                    <a:pt x="1761172" y="51435"/>
                  </a:lnTo>
                  <a:cubicBezTo>
                    <a:pt x="1761172" y="46673"/>
                    <a:pt x="1760220" y="42863"/>
                    <a:pt x="1758315" y="39053"/>
                  </a:cubicBezTo>
                  <a:cubicBezTo>
                    <a:pt x="1756410" y="36195"/>
                    <a:pt x="1753552" y="32385"/>
                    <a:pt x="1748790" y="29528"/>
                  </a:cubicBezTo>
                  <a:cubicBezTo>
                    <a:pt x="1744980" y="27623"/>
                    <a:pt x="1741170" y="25718"/>
                    <a:pt x="1735455" y="24765"/>
                  </a:cubicBezTo>
                  <a:cubicBezTo>
                    <a:pt x="1729740" y="23813"/>
                    <a:pt x="1725930" y="22860"/>
                    <a:pt x="1722120" y="22860"/>
                  </a:cubicBezTo>
                  <a:lnTo>
                    <a:pt x="1722120" y="7620"/>
                  </a:lnTo>
                  <a:lnTo>
                    <a:pt x="1844040" y="7620"/>
                  </a:lnTo>
                  <a:lnTo>
                    <a:pt x="1844040" y="22860"/>
                  </a:lnTo>
                  <a:cubicBezTo>
                    <a:pt x="1840230" y="22860"/>
                    <a:pt x="1835467" y="23813"/>
                    <a:pt x="1829752" y="24765"/>
                  </a:cubicBezTo>
                  <a:cubicBezTo>
                    <a:pt x="1824037" y="25718"/>
                    <a:pt x="1819275" y="26670"/>
                    <a:pt x="1817370" y="27623"/>
                  </a:cubicBezTo>
                  <a:cubicBezTo>
                    <a:pt x="1812607" y="29528"/>
                    <a:pt x="1809750" y="32385"/>
                    <a:pt x="1807845" y="36195"/>
                  </a:cubicBezTo>
                  <a:cubicBezTo>
                    <a:pt x="1805940" y="40005"/>
                    <a:pt x="1805940" y="44768"/>
                    <a:pt x="1805940" y="48578"/>
                  </a:cubicBezTo>
                  <a:lnTo>
                    <a:pt x="1805940" y="211455"/>
                  </a:lnTo>
                  <a:cubicBezTo>
                    <a:pt x="1805940" y="219075"/>
                    <a:pt x="1806892" y="227648"/>
                    <a:pt x="1808797" y="236220"/>
                  </a:cubicBezTo>
                  <a:cubicBezTo>
                    <a:pt x="1810702" y="244793"/>
                    <a:pt x="1813560" y="253365"/>
                    <a:pt x="1819275" y="260033"/>
                  </a:cubicBezTo>
                  <a:cubicBezTo>
                    <a:pt x="1824990" y="267653"/>
                    <a:pt x="1832610" y="274320"/>
                    <a:pt x="1841182" y="279083"/>
                  </a:cubicBezTo>
                  <a:cubicBezTo>
                    <a:pt x="1850707" y="283845"/>
                    <a:pt x="1863090" y="286703"/>
                    <a:pt x="1879282" y="286703"/>
                  </a:cubicBezTo>
                  <a:cubicBezTo>
                    <a:pt x="1894522" y="286703"/>
                    <a:pt x="1907857" y="284798"/>
                    <a:pt x="1917382" y="279083"/>
                  </a:cubicBezTo>
                  <a:cubicBezTo>
                    <a:pt x="1927860" y="274320"/>
                    <a:pt x="1936432" y="267653"/>
                    <a:pt x="1942147" y="260033"/>
                  </a:cubicBezTo>
                  <a:cubicBezTo>
                    <a:pt x="1947862" y="252413"/>
                    <a:pt x="1951672" y="244793"/>
                    <a:pt x="1954530" y="236220"/>
                  </a:cubicBezTo>
                  <a:cubicBezTo>
                    <a:pt x="1956435" y="227648"/>
                    <a:pt x="1958340" y="220028"/>
                    <a:pt x="1958340" y="211455"/>
                  </a:cubicBezTo>
                  <a:lnTo>
                    <a:pt x="1958340" y="90488"/>
                  </a:lnTo>
                  <a:cubicBezTo>
                    <a:pt x="1958340" y="75248"/>
                    <a:pt x="1957387" y="62865"/>
                    <a:pt x="1955482" y="52388"/>
                  </a:cubicBezTo>
                  <a:cubicBezTo>
                    <a:pt x="1953577" y="42863"/>
                    <a:pt x="1949767" y="36195"/>
                    <a:pt x="1945957" y="33338"/>
                  </a:cubicBezTo>
                  <a:cubicBezTo>
                    <a:pt x="1941195" y="29528"/>
                    <a:pt x="1934527" y="27623"/>
                    <a:pt x="1925955" y="24765"/>
                  </a:cubicBezTo>
                  <a:cubicBezTo>
                    <a:pt x="1917382" y="22860"/>
                    <a:pt x="1910715" y="21908"/>
                    <a:pt x="1906905" y="21908"/>
                  </a:cubicBezTo>
                  <a:close/>
                  <a:moveTo>
                    <a:pt x="972503" y="6668"/>
                  </a:moveTo>
                  <a:lnTo>
                    <a:pt x="1056323" y="6668"/>
                  </a:lnTo>
                  <a:lnTo>
                    <a:pt x="1222058" y="232410"/>
                  </a:lnTo>
                  <a:lnTo>
                    <a:pt x="1222058" y="91440"/>
                  </a:lnTo>
                  <a:cubicBezTo>
                    <a:pt x="1222058" y="74295"/>
                    <a:pt x="1221105" y="60960"/>
                    <a:pt x="1219200" y="51435"/>
                  </a:cubicBezTo>
                  <a:cubicBezTo>
                    <a:pt x="1217295" y="41910"/>
                    <a:pt x="1213485" y="36195"/>
                    <a:pt x="1209675" y="33338"/>
                  </a:cubicBezTo>
                  <a:cubicBezTo>
                    <a:pt x="1205865" y="30480"/>
                    <a:pt x="1199198" y="27623"/>
                    <a:pt x="1190625" y="25718"/>
                  </a:cubicBezTo>
                  <a:cubicBezTo>
                    <a:pt x="1182053" y="22860"/>
                    <a:pt x="1175385" y="21908"/>
                    <a:pt x="1170623" y="21908"/>
                  </a:cubicBezTo>
                  <a:lnTo>
                    <a:pt x="1170623" y="6668"/>
                  </a:lnTo>
                  <a:lnTo>
                    <a:pt x="1290638" y="6668"/>
                  </a:lnTo>
                  <a:lnTo>
                    <a:pt x="1290638" y="22860"/>
                  </a:lnTo>
                  <a:lnTo>
                    <a:pt x="1291590" y="22860"/>
                  </a:lnTo>
                  <a:cubicBezTo>
                    <a:pt x="1287780" y="22860"/>
                    <a:pt x="1282065" y="23813"/>
                    <a:pt x="1273493" y="25718"/>
                  </a:cubicBezTo>
                  <a:cubicBezTo>
                    <a:pt x="1264920" y="27623"/>
                    <a:pt x="1259205" y="30480"/>
                    <a:pt x="1256348" y="32385"/>
                  </a:cubicBezTo>
                  <a:cubicBezTo>
                    <a:pt x="1251585" y="36195"/>
                    <a:pt x="1247775" y="42863"/>
                    <a:pt x="1245870" y="52388"/>
                  </a:cubicBezTo>
                  <a:cubicBezTo>
                    <a:pt x="1243965" y="61913"/>
                    <a:pt x="1243013" y="75248"/>
                    <a:pt x="1243013" y="89535"/>
                  </a:cubicBezTo>
                  <a:lnTo>
                    <a:pt x="1243013" y="306705"/>
                  </a:lnTo>
                  <a:lnTo>
                    <a:pt x="1224915" y="306705"/>
                  </a:lnTo>
                  <a:lnTo>
                    <a:pt x="1045845" y="64770"/>
                  </a:lnTo>
                  <a:lnTo>
                    <a:pt x="1045845" y="217170"/>
                  </a:lnTo>
                  <a:cubicBezTo>
                    <a:pt x="1045845" y="234315"/>
                    <a:pt x="1046798" y="247650"/>
                    <a:pt x="1048703" y="256223"/>
                  </a:cubicBezTo>
                  <a:cubicBezTo>
                    <a:pt x="1050608" y="265748"/>
                    <a:pt x="1054418" y="271463"/>
                    <a:pt x="1058228" y="276225"/>
                  </a:cubicBezTo>
                  <a:cubicBezTo>
                    <a:pt x="1061085" y="279083"/>
                    <a:pt x="1067753" y="281940"/>
                    <a:pt x="1078230" y="284798"/>
                  </a:cubicBezTo>
                  <a:cubicBezTo>
                    <a:pt x="1087755" y="287655"/>
                    <a:pt x="1094423" y="288608"/>
                    <a:pt x="1098233" y="288608"/>
                  </a:cubicBezTo>
                  <a:lnTo>
                    <a:pt x="1098233" y="303848"/>
                  </a:lnTo>
                  <a:lnTo>
                    <a:pt x="977265" y="303848"/>
                  </a:lnTo>
                  <a:lnTo>
                    <a:pt x="977265" y="288608"/>
                  </a:lnTo>
                  <a:cubicBezTo>
                    <a:pt x="981075" y="288608"/>
                    <a:pt x="986790" y="286703"/>
                    <a:pt x="996315" y="284798"/>
                  </a:cubicBezTo>
                  <a:cubicBezTo>
                    <a:pt x="1004888" y="281940"/>
                    <a:pt x="1010603" y="280035"/>
                    <a:pt x="1012508" y="278130"/>
                  </a:cubicBezTo>
                  <a:cubicBezTo>
                    <a:pt x="1017270" y="274320"/>
                    <a:pt x="1021080" y="268605"/>
                    <a:pt x="1022033" y="260033"/>
                  </a:cubicBezTo>
                  <a:cubicBezTo>
                    <a:pt x="1023938" y="252413"/>
                    <a:pt x="1024890" y="238125"/>
                    <a:pt x="1024890" y="219075"/>
                  </a:cubicBezTo>
                  <a:lnTo>
                    <a:pt x="1024890" y="73343"/>
                  </a:lnTo>
                  <a:cubicBezTo>
                    <a:pt x="1024890" y="66675"/>
                    <a:pt x="1023938" y="60960"/>
                    <a:pt x="1022033" y="54293"/>
                  </a:cubicBezTo>
                  <a:cubicBezTo>
                    <a:pt x="1020128" y="47625"/>
                    <a:pt x="1017270" y="42863"/>
                    <a:pt x="1013460" y="39053"/>
                  </a:cubicBezTo>
                  <a:cubicBezTo>
                    <a:pt x="1008698" y="34290"/>
                    <a:pt x="1002030" y="30480"/>
                    <a:pt x="993458" y="27623"/>
                  </a:cubicBezTo>
                  <a:cubicBezTo>
                    <a:pt x="984885" y="24765"/>
                    <a:pt x="978218" y="22860"/>
                    <a:pt x="972503" y="21908"/>
                  </a:cubicBezTo>
                  <a:close/>
                  <a:moveTo>
                    <a:pt x="687705" y="6668"/>
                  </a:moveTo>
                  <a:lnTo>
                    <a:pt x="798195" y="6668"/>
                  </a:lnTo>
                  <a:lnTo>
                    <a:pt x="798195" y="21908"/>
                  </a:lnTo>
                  <a:cubicBezTo>
                    <a:pt x="798195" y="21908"/>
                    <a:pt x="797243" y="21908"/>
                    <a:pt x="795338" y="21908"/>
                  </a:cubicBezTo>
                  <a:cubicBezTo>
                    <a:pt x="794385" y="21908"/>
                    <a:pt x="792480" y="21908"/>
                    <a:pt x="790575" y="21908"/>
                  </a:cubicBezTo>
                  <a:cubicBezTo>
                    <a:pt x="788670" y="21908"/>
                    <a:pt x="786765" y="21908"/>
                    <a:pt x="784860" y="22860"/>
                  </a:cubicBezTo>
                  <a:cubicBezTo>
                    <a:pt x="782955" y="22860"/>
                    <a:pt x="780098" y="23813"/>
                    <a:pt x="777240" y="23813"/>
                  </a:cubicBezTo>
                  <a:cubicBezTo>
                    <a:pt x="772478" y="24765"/>
                    <a:pt x="767715" y="26670"/>
                    <a:pt x="762000" y="29528"/>
                  </a:cubicBezTo>
                  <a:cubicBezTo>
                    <a:pt x="757238" y="32385"/>
                    <a:pt x="752475" y="35243"/>
                    <a:pt x="749618" y="39053"/>
                  </a:cubicBezTo>
                  <a:cubicBezTo>
                    <a:pt x="735330" y="55245"/>
                    <a:pt x="720090" y="72390"/>
                    <a:pt x="704850" y="89535"/>
                  </a:cubicBezTo>
                  <a:cubicBezTo>
                    <a:pt x="689610" y="106680"/>
                    <a:pt x="673418" y="122873"/>
                    <a:pt x="658178" y="137160"/>
                  </a:cubicBezTo>
                  <a:cubicBezTo>
                    <a:pt x="679133" y="160973"/>
                    <a:pt x="696278" y="181928"/>
                    <a:pt x="710565" y="199073"/>
                  </a:cubicBezTo>
                  <a:cubicBezTo>
                    <a:pt x="724853" y="216218"/>
                    <a:pt x="739140" y="234315"/>
                    <a:pt x="754380" y="254318"/>
                  </a:cubicBezTo>
                  <a:cubicBezTo>
                    <a:pt x="760095" y="261938"/>
                    <a:pt x="765810" y="267653"/>
                    <a:pt x="772478" y="272415"/>
                  </a:cubicBezTo>
                  <a:cubicBezTo>
                    <a:pt x="778193" y="277178"/>
                    <a:pt x="783908" y="280035"/>
                    <a:pt x="787718" y="282893"/>
                  </a:cubicBezTo>
                  <a:cubicBezTo>
                    <a:pt x="791528" y="284798"/>
                    <a:pt x="795338" y="285750"/>
                    <a:pt x="801053" y="286703"/>
                  </a:cubicBezTo>
                  <a:cubicBezTo>
                    <a:pt x="806768" y="287655"/>
                    <a:pt x="810578" y="288608"/>
                    <a:pt x="814388" y="288608"/>
                  </a:cubicBezTo>
                  <a:lnTo>
                    <a:pt x="814388" y="302895"/>
                  </a:lnTo>
                  <a:lnTo>
                    <a:pt x="813435" y="302895"/>
                  </a:lnTo>
                  <a:lnTo>
                    <a:pt x="730568" y="302895"/>
                  </a:lnTo>
                  <a:cubicBezTo>
                    <a:pt x="714375" y="278130"/>
                    <a:pt x="697230" y="253365"/>
                    <a:pt x="677228" y="229553"/>
                  </a:cubicBezTo>
                  <a:cubicBezTo>
                    <a:pt x="657225" y="204788"/>
                    <a:pt x="637223" y="181928"/>
                    <a:pt x="616268" y="159068"/>
                  </a:cubicBezTo>
                  <a:lnTo>
                    <a:pt x="610553" y="159068"/>
                  </a:lnTo>
                  <a:lnTo>
                    <a:pt x="610553" y="261938"/>
                  </a:lnTo>
                  <a:cubicBezTo>
                    <a:pt x="610553" y="266700"/>
                    <a:pt x="611505" y="270510"/>
                    <a:pt x="613410" y="274320"/>
                  </a:cubicBezTo>
                  <a:cubicBezTo>
                    <a:pt x="615315" y="278130"/>
                    <a:pt x="618173" y="280988"/>
                    <a:pt x="622935" y="282893"/>
                  </a:cubicBezTo>
                  <a:cubicBezTo>
                    <a:pt x="624840" y="283845"/>
                    <a:pt x="629603" y="284798"/>
                    <a:pt x="635318" y="286703"/>
                  </a:cubicBezTo>
                  <a:cubicBezTo>
                    <a:pt x="641033" y="287655"/>
                    <a:pt x="645795" y="288608"/>
                    <a:pt x="650558" y="288608"/>
                  </a:cubicBezTo>
                  <a:lnTo>
                    <a:pt x="650558" y="303848"/>
                  </a:lnTo>
                  <a:lnTo>
                    <a:pt x="528638" y="303848"/>
                  </a:lnTo>
                  <a:lnTo>
                    <a:pt x="528638" y="288608"/>
                  </a:lnTo>
                  <a:cubicBezTo>
                    <a:pt x="531495" y="288608"/>
                    <a:pt x="536258" y="287655"/>
                    <a:pt x="542925" y="287655"/>
                  </a:cubicBezTo>
                  <a:cubicBezTo>
                    <a:pt x="548640" y="286703"/>
                    <a:pt x="553403" y="286703"/>
                    <a:pt x="556260" y="284798"/>
                  </a:cubicBezTo>
                  <a:cubicBezTo>
                    <a:pt x="560070" y="282893"/>
                    <a:pt x="563880" y="280035"/>
                    <a:pt x="565785" y="277178"/>
                  </a:cubicBezTo>
                  <a:cubicBezTo>
                    <a:pt x="567690" y="273368"/>
                    <a:pt x="568643" y="269558"/>
                    <a:pt x="568643" y="264795"/>
                  </a:cubicBezTo>
                  <a:lnTo>
                    <a:pt x="568643" y="51435"/>
                  </a:lnTo>
                  <a:cubicBezTo>
                    <a:pt x="568643" y="46673"/>
                    <a:pt x="567690" y="42863"/>
                    <a:pt x="565785" y="39053"/>
                  </a:cubicBezTo>
                  <a:cubicBezTo>
                    <a:pt x="563880" y="35243"/>
                    <a:pt x="561023" y="32385"/>
                    <a:pt x="556260" y="30480"/>
                  </a:cubicBezTo>
                  <a:cubicBezTo>
                    <a:pt x="552450" y="28575"/>
                    <a:pt x="547688" y="26670"/>
                    <a:pt x="542925" y="25718"/>
                  </a:cubicBezTo>
                  <a:cubicBezTo>
                    <a:pt x="538163" y="24765"/>
                    <a:pt x="533400" y="23813"/>
                    <a:pt x="529590" y="22860"/>
                  </a:cubicBezTo>
                  <a:lnTo>
                    <a:pt x="529590" y="7620"/>
                  </a:lnTo>
                  <a:lnTo>
                    <a:pt x="651510" y="7620"/>
                  </a:lnTo>
                  <a:lnTo>
                    <a:pt x="651510" y="22860"/>
                  </a:lnTo>
                  <a:cubicBezTo>
                    <a:pt x="647700" y="22860"/>
                    <a:pt x="642938" y="23813"/>
                    <a:pt x="637223" y="24765"/>
                  </a:cubicBezTo>
                  <a:cubicBezTo>
                    <a:pt x="631508" y="25718"/>
                    <a:pt x="627698" y="26670"/>
                    <a:pt x="624840" y="27623"/>
                  </a:cubicBezTo>
                  <a:cubicBezTo>
                    <a:pt x="620078" y="29528"/>
                    <a:pt x="617220" y="32385"/>
                    <a:pt x="615315" y="36195"/>
                  </a:cubicBezTo>
                  <a:cubicBezTo>
                    <a:pt x="613410" y="40005"/>
                    <a:pt x="612458" y="44768"/>
                    <a:pt x="612458" y="48578"/>
                  </a:cubicBezTo>
                  <a:lnTo>
                    <a:pt x="612458" y="150495"/>
                  </a:lnTo>
                  <a:lnTo>
                    <a:pt x="616268" y="150495"/>
                  </a:lnTo>
                  <a:cubicBezTo>
                    <a:pt x="628650" y="140018"/>
                    <a:pt x="641033" y="128588"/>
                    <a:pt x="653415" y="117158"/>
                  </a:cubicBezTo>
                  <a:cubicBezTo>
                    <a:pt x="665798" y="105728"/>
                    <a:pt x="676275" y="94298"/>
                    <a:pt x="686753" y="82868"/>
                  </a:cubicBezTo>
                  <a:cubicBezTo>
                    <a:pt x="697230" y="70485"/>
                    <a:pt x="705803" y="60008"/>
                    <a:pt x="710565" y="52388"/>
                  </a:cubicBezTo>
                  <a:cubicBezTo>
                    <a:pt x="715328" y="44768"/>
                    <a:pt x="718185" y="38100"/>
                    <a:pt x="718185" y="32385"/>
                  </a:cubicBezTo>
                  <a:cubicBezTo>
                    <a:pt x="718185" y="30480"/>
                    <a:pt x="717233" y="28575"/>
                    <a:pt x="714375" y="27623"/>
                  </a:cubicBezTo>
                  <a:cubicBezTo>
                    <a:pt x="711518" y="26670"/>
                    <a:pt x="708660" y="24765"/>
                    <a:pt x="705803" y="24765"/>
                  </a:cubicBezTo>
                  <a:cubicBezTo>
                    <a:pt x="701993" y="23813"/>
                    <a:pt x="698183" y="23813"/>
                    <a:pt x="695325" y="22860"/>
                  </a:cubicBezTo>
                  <a:cubicBezTo>
                    <a:pt x="692468" y="22860"/>
                    <a:pt x="689610" y="22860"/>
                    <a:pt x="687705" y="21908"/>
                  </a:cubicBezTo>
                  <a:close/>
                  <a:moveTo>
                    <a:pt x="0" y="6668"/>
                  </a:moveTo>
                  <a:lnTo>
                    <a:pt x="134302" y="6668"/>
                  </a:lnTo>
                  <a:cubicBezTo>
                    <a:pt x="161925" y="6668"/>
                    <a:pt x="183832" y="13335"/>
                    <a:pt x="200977" y="26670"/>
                  </a:cubicBezTo>
                  <a:cubicBezTo>
                    <a:pt x="218122" y="40958"/>
                    <a:pt x="226695" y="59055"/>
                    <a:pt x="226695" y="80963"/>
                  </a:cubicBezTo>
                  <a:cubicBezTo>
                    <a:pt x="226695" y="96203"/>
                    <a:pt x="223837" y="110490"/>
                    <a:pt x="217170" y="121920"/>
                  </a:cubicBezTo>
                  <a:cubicBezTo>
                    <a:pt x="211455" y="134303"/>
                    <a:pt x="202882" y="143828"/>
                    <a:pt x="192405" y="151448"/>
                  </a:cubicBezTo>
                  <a:cubicBezTo>
                    <a:pt x="181927" y="159068"/>
                    <a:pt x="170497" y="164783"/>
                    <a:pt x="158115" y="168593"/>
                  </a:cubicBezTo>
                  <a:cubicBezTo>
                    <a:pt x="145732" y="172403"/>
                    <a:pt x="132397" y="174308"/>
                    <a:pt x="118110" y="174308"/>
                  </a:cubicBezTo>
                  <a:lnTo>
                    <a:pt x="84772" y="174308"/>
                  </a:lnTo>
                  <a:lnTo>
                    <a:pt x="84772" y="263843"/>
                  </a:lnTo>
                  <a:cubicBezTo>
                    <a:pt x="84772" y="268605"/>
                    <a:pt x="85725" y="273368"/>
                    <a:pt x="87630" y="276225"/>
                  </a:cubicBezTo>
                  <a:cubicBezTo>
                    <a:pt x="89535" y="280035"/>
                    <a:pt x="92392" y="282893"/>
                    <a:pt x="97155" y="284798"/>
                  </a:cubicBezTo>
                  <a:cubicBezTo>
                    <a:pt x="100012" y="285750"/>
                    <a:pt x="103822" y="286703"/>
                    <a:pt x="110490" y="287655"/>
                  </a:cubicBezTo>
                  <a:cubicBezTo>
                    <a:pt x="117157" y="288608"/>
                    <a:pt x="122872" y="288608"/>
                    <a:pt x="127635" y="289560"/>
                  </a:cubicBezTo>
                  <a:lnTo>
                    <a:pt x="127635" y="304800"/>
                  </a:lnTo>
                  <a:lnTo>
                    <a:pt x="952" y="304800"/>
                  </a:lnTo>
                  <a:lnTo>
                    <a:pt x="952" y="289560"/>
                  </a:lnTo>
                  <a:cubicBezTo>
                    <a:pt x="3810" y="289560"/>
                    <a:pt x="8572" y="288608"/>
                    <a:pt x="15240" y="287655"/>
                  </a:cubicBezTo>
                  <a:cubicBezTo>
                    <a:pt x="21907" y="286703"/>
                    <a:pt x="25717" y="285750"/>
                    <a:pt x="28575" y="284798"/>
                  </a:cubicBezTo>
                  <a:cubicBezTo>
                    <a:pt x="32385" y="282893"/>
                    <a:pt x="35242" y="280035"/>
                    <a:pt x="37147" y="277178"/>
                  </a:cubicBezTo>
                  <a:cubicBezTo>
                    <a:pt x="39052" y="273368"/>
                    <a:pt x="40005" y="269558"/>
                    <a:pt x="40005" y="263843"/>
                  </a:cubicBezTo>
                  <a:lnTo>
                    <a:pt x="40005" y="49530"/>
                  </a:lnTo>
                  <a:cubicBezTo>
                    <a:pt x="40005" y="44768"/>
                    <a:pt x="39052" y="40005"/>
                    <a:pt x="38100" y="36195"/>
                  </a:cubicBezTo>
                  <a:cubicBezTo>
                    <a:pt x="37147" y="32385"/>
                    <a:pt x="33337" y="29528"/>
                    <a:pt x="28575" y="27623"/>
                  </a:cubicBezTo>
                  <a:cubicBezTo>
                    <a:pt x="23812" y="25718"/>
                    <a:pt x="18097" y="24765"/>
                    <a:pt x="13335" y="23813"/>
                  </a:cubicBezTo>
                  <a:cubicBezTo>
                    <a:pt x="8572" y="22860"/>
                    <a:pt x="3810" y="22860"/>
                    <a:pt x="0" y="21908"/>
                  </a:cubicBezTo>
                  <a:close/>
                  <a:moveTo>
                    <a:pt x="2824163" y="5715"/>
                  </a:moveTo>
                  <a:lnTo>
                    <a:pt x="3052763" y="5715"/>
                  </a:lnTo>
                  <a:lnTo>
                    <a:pt x="3052763" y="76200"/>
                  </a:lnTo>
                  <a:lnTo>
                    <a:pt x="3037523" y="76200"/>
                  </a:lnTo>
                  <a:cubicBezTo>
                    <a:pt x="3034665" y="65722"/>
                    <a:pt x="3028950" y="55245"/>
                    <a:pt x="3019425" y="42862"/>
                  </a:cubicBezTo>
                  <a:cubicBezTo>
                    <a:pt x="3009900" y="31432"/>
                    <a:pt x="3001328" y="24765"/>
                    <a:pt x="2992755" y="23812"/>
                  </a:cubicBezTo>
                  <a:cubicBezTo>
                    <a:pt x="2988945" y="22860"/>
                    <a:pt x="2983230" y="22860"/>
                    <a:pt x="2977515" y="22860"/>
                  </a:cubicBezTo>
                  <a:cubicBezTo>
                    <a:pt x="2971800" y="22860"/>
                    <a:pt x="2965133" y="22860"/>
                    <a:pt x="2957513" y="22860"/>
                  </a:cubicBezTo>
                  <a:lnTo>
                    <a:pt x="2910840" y="22860"/>
                  </a:lnTo>
                  <a:lnTo>
                    <a:pt x="2910840" y="139065"/>
                  </a:lnTo>
                  <a:lnTo>
                    <a:pt x="2944178" y="139065"/>
                  </a:lnTo>
                  <a:cubicBezTo>
                    <a:pt x="2954655" y="139065"/>
                    <a:pt x="2962275" y="138112"/>
                    <a:pt x="2967038" y="136207"/>
                  </a:cubicBezTo>
                  <a:cubicBezTo>
                    <a:pt x="2971800" y="134302"/>
                    <a:pt x="2976563" y="130492"/>
                    <a:pt x="2980373" y="125730"/>
                  </a:cubicBezTo>
                  <a:cubicBezTo>
                    <a:pt x="2983230" y="121920"/>
                    <a:pt x="2986088" y="116205"/>
                    <a:pt x="2987993" y="109537"/>
                  </a:cubicBezTo>
                  <a:cubicBezTo>
                    <a:pt x="2989898" y="102870"/>
                    <a:pt x="2991803" y="96202"/>
                    <a:pt x="2992755" y="90487"/>
                  </a:cubicBezTo>
                  <a:lnTo>
                    <a:pt x="3007995" y="90487"/>
                  </a:lnTo>
                  <a:lnTo>
                    <a:pt x="3007995" y="206692"/>
                  </a:lnTo>
                  <a:lnTo>
                    <a:pt x="2992755" y="206692"/>
                  </a:lnTo>
                  <a:cubicBezTo>
                    <a:pt x="2991803" y="200025"/>
                    <a:pt x="2990850" y="193357"/>
                    <a:pt x="2987993" y="185737"/>
                  </a:cubicBezTo>
                  <a:cubicBezTo>
                    <a:pt x="2985135" y="178117"/>
                    <a:pt x="2983230" y="173355"/>
                    <a:pt x="2980373" y="169545"/>
                  </a:cubicBezTo>
                  <a:cubicBezTo>
                    <a:pt x="2975610" y="163830"/>
                    <a:pt x="2970848" y="160972"/>
                    <a:pt x="2966085" y="159067"/>
                  </a:cubicBezTo>
                  <a:cubicBezTo>
                    <a:pt x="2960370" y="157162"/>
                    <a:pt x="2953703" y="156210"/>
                    <a:pt x="2944178" y="156210"/>
                  </a:cubicBezTo>
                  <a:lnTo>
                    <a:pt x="2910840" y="156210"/>
                  </a:lnTo>
                  <a:lnTo>
                    <a:pt x="2910840" y="244792"/>
                  </a:lnTo>
                  <a:cubicBezTo>
                    <a:pt x="2910840" y="253365"/>
                    <a:pt x="2911793" y="260985"/>
                    <a:pt x="2912745" y="265747"/>
                  </a:cubicBezTo>
                  <a:cubicBezTo>
                    <a:pt x="2913698" y="270510"/>
                    <a:pt x="2916555" y="274320"/>
                    <a:pt x="2920365" y="277177"/>
                  </a:cubicBezTo>
                  <a:cubicBezTo>
                    <a:pt x="2924175" y="280035"/>
                    <a:pt x="2928938" y="281940"/>
                    <a:pt x="2934653" y="281940"/>
                  </a:cubicBezTo>
                  <a:cubicBezTo>
                    <a:pt x="2941320" y="282892"/>
                    <a:pt x="2949893" y="282892"/>
                    <a:pt x="2961323" y="282892"/>
                  </a:cubicBezTo>
                  <a:cubicBezTo>
                    <a:pt x="2966085" y="282892"/>
                    <a:pt x="2971800" y="282892"/>
                    <a:pt x="2979420" y="282892"/>
                  </a:cubicBezTo>
                  <a:cubicBezTo>
                    <a:pt x="2987040" y="282892"/>
                    <a:pt x="2992755" y="282892"/>
                    <a:pt x="2998470" y="281940"/>
                  </a:cubicBezTo>
                  <a:cubicBezTo>
                    <a:pt x="3003233" y="280987"/>
                    <a:pt x="3008948" y="280035"/>
                    <a:pt x="3014663" y="279082"/>
                  </a:cubicBezTo>
                  <a:cubicBezTo>
                    <a:pt x="3020378" y="278130"/>
                    <a:pt x="3024188" y="275272"/>
                    <a:pt x="3026093" y="273367"/>
                  </a:cubicBezTo>
                  <a:cubicBezTo>
                    <a:pt x="3032760" y="266700"/>
                    <a:pt x="3039428" y="256222"/>
                    <a:pt x="3046095" y="242887"/>
                  </a:cubicBezTo>
                  <a:cubicBezTo>
                    <a:pt x="3052763" y="229552"/>
                    <a:pt x="3057525" y="219075"/>
                    <a:pt x="3059430" y="213360"/>
                  </a:cubicBezTo>
                  <a:lnTo>
                    <a:pt x="3074670" y="213360"/>
                  </a:lnTo>
                  <a:lnTo>
                    <a:pt x="3074670" y="216217"/>
                  </a:lnTo>
                  <a:lnTo>
                    <a:pt x="3068955" y="302895"/>
                  </a:lnTo>
                  <a:lnTo>
                    <a:pt x="2824163" y="302895"/>
                  </a:lnTo>
                  <a:lnTo>
                    <a:pt x="2824163" y="287655"/>
                  </a:lnTo>
                  <a:cubicBezTo>
                    <a:pt x="2827973" y="287655"/>
                    <a:pt x="2833688" y="286702"/>
                    <a:pt x="2840355" y="285750"/>
                  </a:cubicBezTo>
                  <a:cubicBezTo>
                    <a:pt x="2847023" y="284797"/>
                    <a:pt x="2851785" y="283845"/>
                    <a:pt x="2853690" y="282892"/>
                  </a:cubicBezTo>
                  <a:cubicBezTo>
                    <a:pt x="2858453" y="280987"/>
                    <a:pt x="2861310" y="278130"/>
                    <a:pt x="2863215" y="274320"/>
                  </a:cubicBezTo>
                  <a:cubicBezTo>
                    <a:pt x="2865120" y="271462"/>
                    <a:pt x="2866073" y="266700"/>
                    <a:pt x="2866073" y="261937"/>
                  </a:cubicBezTo>
                  <a:lnTo>
                    <a:pt x="2866073" y="49530"/>
                  </a:lnTo>
                  <a:cubicBezTo>
                    <a:pt x="2866073" y="44767"/>
                    <a:pt x="2865120" y="40957"/>
                    <a:pt x="2864168" y="37147"/>
                  </a:cubicBezTo>
                  <a:cubicBezTo>
                    <a:pt x="2862263" y="33337"/>
                    <a:pt x="2859405" y="30480"/>
                    <a:pt x="2854643" y="28575"/>
                  </a:cubicBezTo>
                  <a:cubicBezTo>
                    <a:pt x="2850833" y="26670"/>
                    <a:pt x="2846070" y="24765"/>
                    <a:pt x="2839403" y="23812"/>
                  </a:cubicBezTo>
                  <a:cubicBezTo>
                    <a:pt x="2832735" y="22860"/>
                    <a:pt x="2827973" y="21907"/>
                    <a:pt x="2824163" y="20955"/>
                  </a:cubicBezTo>
                  <a:close/>
                  <a:moveTo>
                    <a:pt x="258128" y="5715"/>
                  </a:moveTo>
                  <a:lnTo>
                    <a:pt x="486728" y="5715"/>
                  </a:lnTo>
                  <a:lnTo>
                    <a:pt x="486728" y="76200"/>
                  </a:lnTo>
                  <a:lnTo>
                    <a:pt x="471488" y="76200"/>
                  </a:lnTo>
                  <a:cubicBezTo>
                    <a:pt x="468630" y="65722"/>
                    <a:pt x="462915" y="55245"/>
                    <a:pt x="453390" y="42862"/>
                  </a:cubicBezTo>
                  <a:cubicBezTo>
                    <a:pt x="443865" y="31432"/>
                    <a:pt x="435293" y="24765"/>
                    <a:pt x="426720" y="23812"/>
                  </a:cubicBezTo>
                  <a:cubicBezTo>
                    <a:pt x="421958" y="22860"/>
                    <a:pt x="417195" y="22860"/>
                    <a:pt x="411480" y="22860"/>
                  </a:cubicBezTo>
                  <a:cubicBezTo>
                    <a:pt x="405765" y="22860"/>
                    <a:pt x="399098" y="22860"/>
                    <a:pt x="391478" y="22860"/>
                  </a:cubicBezTo>
                  <a:lnTo>
                    <a:pt x="344805" y="22860"/>
                  </a:lnTo>
                  <a:lnTo>
                    <a:pt x="344805" y="139065"/>
                  </a:lnTo>
                  <a:lnTo>
                    <a:pt x="378143" y="139065"/>
                  </a:lnTo>
                  <a:cubicBezTo>
                    <a:pt x="388620" y="139065"/>
                    <a:pt x="396240" y="138112"/>
                    <a:pt x="401003" y="136207"/>
                  </a:cubicBezTo>
                  <a:cubicBezTo>
                    <a:pt x="405765" y="134302"/>
                    <a:pt x="410528" y="130492"/>
                    <a:pt x="414338" y="125730"/>
                  </a:cubicBezTo>
                  <a:cubicBezTo>
                    <a:pt x="417195" y="121920"/>
                    <a:pt x="420053" y="116205"/>
                    <a:pt x="421958" y="109537"/>
                  </a:cubicBezTo>
                  <a:cubicBezTo>
                    <a:pt x="423863" y="102870"/>
                    <a:pt x="425768" y="96202"/>
                    <a:pt x="425768" y="90487"/>
                  </a:cubicBezTo>
                  <a:lnTo>
                    <a:pt x="441008" y="90487"/>
                  </a:lnTo>
                  <a:lnTo>
                    <a:pt x="441008" y="206692"/>
                  </a:lnTo>
                  <a:lnTo>
                    <a:pt x="425768" y="206692"/>
                  </a:lnTo>
                  <a:cubicBezTo>
                    <a:pt x="424815" y="200025"/>
                    <a:pt x="423863" y="193357"/>
                    <a:pt x="421005" y="185737"/>
                  </a:cubicBezTo>
                  <a:cubicBezTo>
                    <a:pt x="419100" y="178117"/>
                    <a:pt x="416243" y="173355"/>
                    <a:pt x="413385" y="169545"/>
                  </a:cubicBezTo>
                  <a:cubicBezTo>
                    <a:pt x="409575" y="163830"/>
                    <a:pt x="403860" y="160972"/>
                    <a:pt x="399098" y="159067"/>
                  </a:cubicBezTo>
                  <a:cubicBezTo>
                    <a:pt x="393383" y="157162"/>
                    <a:pt x="386715" y="156210"/>
                    <a:pt x="377190" y="156210"/>
                  </a:cubicBezTo>
                  <a:lnTo>
                    <a:pt x="343853" y="156210"/>
                  </a:lnTo>
                  <a:lnTo>
                    <a:pt x="343853" y="244792"/>
                  </a:lnTo>
                  <a:cubicBezTo>
                    <a:pt x="343853" y="253365"/>
                    <a:pt x="344805" y="260985"/>
                    <a:pt x="345758" y="265747"/>
                  </a:cubicBezTo>
                  <a:cubicBezTo>
                    <a:pt x="346710" y="270510"/>
                    <a:pt x="349568" y="274320"/>
                    <a:pt x="353378" y="277177"/>
                  </a:cubicBezTo>
                  <a:cubicBezTo>
                    <a:pt x="357188" y="280035"/>
                    <a:pt x="361950" y="281940"/>
                    <a:pt x="367665" y="281940"/>
                  </a:cubicBezTo>
                  <a:cubicBezTo>
                    <a:pt x="373380" y="282892"/>
                    <a:pt x="382905" y="282892"/>
                    <a:pt x="394335" y="282892"/>
                  </a:cubicBezTo>
                  <a:cubicBezTo>
                    <a:pt x="399098" y="282892"/>
                    <a:pt x="404813" y="282892"/>
                    <a:pt x="412433" y="282892"/>
                  </a:cubicBezTo>
                  <a:cubicBezTo>
                    <a:pt x="420053" y="282892"/>
                    <a:pt x="425768" y="282892"/>
                    <a:pt x="431483" y="281940"/>
                  </a:cubicBezTo>
                  <a:cubicBezTo>
                    <a:pt x="436245" y="280987"/>
                    <a:pt x="441960" y="280035"/>
                    <a:pt x="447675" y="279082"/>
                  </a:cubicBezTo>
                  <a:cubicBezTo>
                    <a:pt x="453390" y="278130"/>
                    <a:pt x="457200" y="275272"/>
                    <a:pt x="460058" y="273367"/>
                  </a:cubicBezTo>
                  <a:cubicBezTo>
                    <a:pt x="466725" y="266700"/>
                    <a:pt x="473393" y="256222"/>
                    <a:pt x="480060" y="242887"/>
                  </a:cubicBezTo>
                  <a:cubicBezTo>
                    <a:pt x="486728" y="229552"/>
                    <a:pt x="491490" y="219075"/>
                    <a:pt x="493395" y="213360"/>
                  </a:cubicBezTo>
                  <a:lnTo>
                    <a:pt x="508635" y="213360"/>
                  </a:lnTo>
                  <a:lnTo>
                    <a:pt x="508635" y="216217"/>
                  </a:lnTo>
                  <a:lnTo>
                    <a:pt x="502920" y="302895"/>
                  </a:lnTo>
                  <a:lnTo>
                    <a:pt x="258128" y="302895"/>
                  </a:lnTo>
                  <a:lnTo>
                    <a:pt x="258128" y="287655"/>
                  </a:lnTo>
                  <a:cubicBezTo>
                    <a:pt x="261938" y="287655"/>
                    <a:pt x="267653" y="286702"/>
                    <a:pt x="274320" y="285750"/>
                  </a:cubicBezTo>
                  <a:cubicBezTo>
                    <a:pt x="280988" y="284797"/>
                    <a:pt x="285750" y="283845"/>
                    <a:pt x="287655" y="282892"/>
                  </a:cubicBezTo>
                  <a:cubicBezTo>
                    <a:pt x="292418" y="280987"/>
                    <a:pt x="295275" y="278130"/>
                    <a:pt x="297180" y="274320"/>
                  </a:cubicBezTo>
                  <a:cubicBezTo>
                    <a:pt x="299085" y="271462"/>
                    <a:pt x="300038" y="266700"/>
                    <a:pt x="300038" y="261937"/>
                  </a:cubicBezTo>
                  <a:lnTo>
                    <a:pt x="300038" y="49530"/>
                  </a:lnTo>
                  <a:cubicBezTo>
                    <a:pt x="300038" y="44767"/>
                    <a:pt x="299085" y="40957"/>
                    <a:pt x="298133" y="37147"/>
                  </a:cubicBezTo>
                  <a:cubicBezTo>
                    <a:pt x="296228" y="33337"/>
                    <a:pt x="293370" y="30480"/>
                    <a:pt x="288608" y="28575"/>
                  </a:cubicBezTo>
                  <a:cubicBezTo>
                    <a:pt x="284798" y="26670"/>
                    <a:pt x="280035" y="24765"/>
                    <a:pt x="273368" y="23812"/>
                  </a:cubicBezTo>
                  <a:cubicBezTo>
                    <a:pt x="266700" y="22860"/>
                    <a:pt x="261938" y="21907"/>
                    <a:pt x="258128" y="20955"/>
                  </a:cubicBezTo>
                  <a:close/>
                  <a:moveTo>
                    <a:pt x="3640456" y="4763"/>
                  </a:moveTo>
                  <a:lnTo>
                    <a:pt x="3773806" y="4763"/>
                  </a:lnTo>
                  <a:lnTo>
                    <a:pt x="3773806" y="20003"/>
                  </a:lnTo>
                  <a:cubicBezTo>
                    <a:pt x="3769043" y="20003"/>
                    <a:pt x="3764281" y="20955"/>
                    <a:pt x="3758565" y="21908"/>
                  </a:cubicBezTo>
                  <a:cubicBezTo>
                    <a:pt x="3752850" y="22860"/>
                    <a:pt x="3747136" y="23813"/>
                    <a:pt x="3743325" y="25718"/>
                  </a:cubicBezTo>
                  <a:cubicBezTo>
                    <a:pt x="3737611" y="27623"/>
                    <a:pt x="3734753" y="30480"/>
                    <a:pt x="3732848" y="33338"/>
                  </a:cubicBezTo>
                  <a:cubicBezTo>
                    <a:pt x="3730943" y="37148"/>
                    <a:pt x="3729990" y="40958"/>
                    <a:pt x="3729990" y="45720"/>
                  </a:cubicBezTo>
                  <a:lnTo>
                    <a:pt x="3729990" y="259080"/>
                  </a:lnTo>
                  <a:cubicBezTo>
                    <a:pt x="3729990" y="263843"/>
                    <a:pt x="3730943" y="267653"/>
                    <a:pt x="3732848" y="271463"/>
                  </a:cubicBezTo>
                  <a:cubicBezTo>
                    <a:pt x="3734753" y="275273"/>
                    <a:pt x="3738563" y="278130"/>
                    <a:pt x="3743325" y="280035"/>
                  </a:cubicBezTo>
                  <a:cubicBezTo>
                    <a:pt x="3746183" y="280988"/>
                    <a:pt x="3750945" y="281940"/>
                    <a:pt x="3757613" y="283845"/>
                  </a:cubicBezTo>
                  <a:cubicBezTo>
                    <a:pt x="3764281" y="284798"/>
                    <a:pt x="3769995" y="285750"/>
                    <a:pt x="3774758" y="285750"/>
                  </a:cubicBezTo>
                  <a:lnTo>
                    <a:pt x="3774758" y="302895"/>
                  </a:lnTo>
                  <a:lnTo>
                    <a:pt x="3772853" y="302895"/>
                  </a:lnTo>
                  <a:lnTo>
                    <a:pt x="3639503" y="302895"/>
                  </a:lnTo>
                  <a:lnTo>
                    <a:pt x="3639503" y="287655"/>
                  </a:lnTo>
                  <a:cubicBezTo>
                    <a:pt x="3643313" y="287655"/>
                    <a:pt x="3649028" y="286703"/>
                    <a:pt x="3655695" y="286703"/>
                  </a:cubicBezTo>
                  <a:cubicBezTo>
                    <a:pt x="3662363" y="285750"/>
                    <a:pt x="3668078" y="285750"/>
                    <a:pt x="3670936" y="283845"/>
                  </a:cubicBezTo>
                  <a:cubicBezTo>
                    <a:pt x="3675698" y="281940"/>
                    <a:pt x="3678556" y="280035"/>
                    <a:pt x="3681413" y="276225"/>
                  </a:cubicBezTo>
                  <a:cubicBezTo>
                    <a:pt x="3683318" y="273368"/>
                    <a:pt x="3684270" y="268605"/>
                    <a:pt x="3684270" y="262890"/>
                  </a:cubicBezTo>
                  <a:lnTo>
                    <a:pt x="3684270" y="48578"/>
                  </a:lnTo>
                  <a:cubicBezTo>
                    <a:pt x="3684270" y="43815"/>
                    <a:pt x="3683318" y="40005"/>
                    <a:pt x="3682365" y="36195"/>
                  </a:cubicBezTo>
                  <a:cubicBezTo>
                    <a:pt x="3680461" y="33338"/>
                    <a:pt x="3677603" y="30480"/>
                    <a:pt x="3671888" y="27623"/>
                  </a:cubicBezTo>
                  <a:cubicBezTo>
                    <a:pt x="3668078" y="25718"/>
                    <a:pt x="3662363" y="24765"/>
                    <a:pt x="3655695" y="22860"/>
                  </a:cubicBezTo>
                  <a:cubicBezTo>
                    <a:pt x="3649028" y="20955"/>
                    <a:pt x="3644265" y="20955"/>
                    <a:pt x="3640456" y="20003"/>
                  </a:cubicBezTo>
                  <a:close/>
                  <a:moveTo>
                    <a:pt x="2371725" y="4763"/>
                  </a:moveTo>
                  <a:lnTo>
                    <a:pt x="2505075" y="4763"/>
                  </a:lnTo>
                  <a:lnTo>
                    <a:pt x="2505075" y="20003"/>
                  </a:lnTo>
                  <a:cubicBezTo>
                    <a:pt x="2500312" y="20003"/>
                    <a:pt x="2495550" y="20955"/>
                    <a:pt x="2489835" y="21908"/>
                  </a:cubicBezTo>
                  <a:cubicBezTo>
                    <a:pt x="2484120" y="22860"/>
                    <a:pt x="2478405" y="23813"/>
                    <a:pt x="2474595" y="25718"/>
                  </a:cubicBezTo>
                  <a:cubicBezTo>
                    <a:pt x="2468880" y="27623"/>
                    <a:pt x="2466022" y="30480"/>
                    <a:pt x="2464117" y="33338"/>
                  </a:cubicBezTo>
                  <a:cubicBezTo>
                    <a:pt x="2462212" y="37148"/>
                    <a:pt x="2461260" y="40958"/>
                    <a:pt x="2461260" y="45720"/>
                  </a:cubicBezTo>
                  <a:lnTo>
                    <a:pt x="2461260" y="259080"/>
                  </a:lnTo>
                  <a:cubicBezTo>
                    <a:pt x="2461260" y="263843"/>
                    <a:pt x="2462212" y="267653"/>
                    <a:pt x="2464117" y="271463"/>
                  </a:cubicBezTo>
                  <a:cubicBezTo>
                    <a:pt x="2466022" y="275273"/>
                    <a:pt x="2469832" y="278130"/>
                    <a:pt x="2474595" y="280035"/>
                  </a:cubicBezTo>
                  <a:cubicBezTo>
                    <a:pt x="2477452" y="280988"/>
                    <a:pt x="2482215" y="281940"/>
                    <a:pt x="2488882" y="283845"/>
                  </a:cubicBezTo>
                  <a:cubicBezTo>
                    <a:pt x="2495550" y="284798"/>
                    <a:pt x="2501265" y="285750"/>
                    <a:pt x="2506027" y="285750"/>
                  </a:cubicBezTo>
                  <a:lnTo>
                    <a:pt x="2506027" y="302895"/>
                  </a:lnTo>
                  <a:lnTo>
                    <a:pt x="2503170" y="302895"/>
                  </a:lnTo>
                  <a:lnTo>
                    <a:pt x="2369820" y="302895"/>
                  </a:lnTo>
                  <a:lnTo>
                    <a:pt x="2369820" y="287655"/>
                  </a:lnTo>
                  <a:cubicBezTo>
                    <a:pt x="2373630" y="287655"/>
                    <a:pt x="2379345" y="286703"/>
                    <a:pt x="2386012" y="286703"/>
                  </a:cubicBezTo>
                  <a:cubicBezTo>
                    <a:pt x="2392680" y="285750"/>
                    <a:pt x="2398395" y="285750"/>
                    <a:pt x="2401252" y="283845"/>
                  </a:cubicBezTo>
                  <a:cubicBezTo>
                    <a:pt x="2406015" y="281940"/>
                    <a:pt x="2408872" y="280035"/>
                    <a:pt x="2411730" y="276225"/>
                  </a:cubicBezTo>
                  <a:cubicBezTo>
                    <a:pt x="2413635" y="273368"/>
                    <a:pt x="2414587" y="268605"/>
                    <a:pt x="2414587" y="262890"/>
                  </a:cubicBezTo>
                  <a:lnTo>
                    <a:pt x="2414587" y="48578"/>
                  </a:lnTo>
                  <a:cubicBezTo>
                    <a:pt x="2414587" y="43815"/>
                    <a:pt x="2413635" y="40005"/>
                    <a:pt x="2412682" y="36195"/>
                  </a:cubicBezTo>
                  <a:cubicBezTo>
                    <a:pt x="2410777" y="33338"/>
                    <a:pt x="2407920" y="30480"/>
                    <a:pt x="2402205" y="27623"/>
                  </a:cubicBezTo>
                  <a:cubicBezTo>
                    <a:pt x="2398395" y="25718"/>
                    <a:pt x="2392680" y="24765"/>
                    <a:pt x="2386965" y="22860"/>
                  </a:cubicBezTo>
                  <a:cubicBezTo>
                    <a:pt x="2380297" y="20955"/>
                    <a:pt x="2375535" y="20955"/>
                    <a:pt x="2371725" y="20003"/>
                  </a:cubicBezTo>
                  <a:close/>
                  <a:moveTo>
                    <a:pt x="827723" y="4763"/>
                  </a:moveTo>
                  <a:lnTo>
                    <a:pt x="961073" y="4763"/>
                  </a:lnTo>
                  <a:lnTo>
                    <a:pt x="961073" y="20003"/>
                  </a:lnTo>
                  <a:cubicBezTo>
                    <a:pt x="956310" y="20003"/>
                    <a:pt x="951548" y="20955"/>
                    <a:pt x="945833" y="21908"/>
                  </a:cubicBezTo>
                  <a:cubicBezTo>
                    <a:pt x="940118" y="22860"/>
                    <a:pt x="934403" y="23813"/>
                    <a:pt x="930593" y="25718"/>
                  </a:cubicBezTo>
                  <a:cubicBezTo>
                    <a:pt x="924878" y="27623"/>
                    <a:pt x="922020" y="30480"/>
                    <a:pt x="920115" y="33338"/>
                  </a:cubicBezTo>
                  <a:cubicBezTo>
                    <a:pt x="918210" y="37148"/>
                    <a:pt x="917258" y="40958"/>
                    <a:pt x="917258" y="45720"/>
                  </a:cubicBezTo>
                  <a:lnTo>
                    <a:pt x="917258" y="259080"/>
                  </a:lnTo>
                  <a:cubicBezTo>
                    <a:pt x="917258" y="263843"/>
                    <a:pt x="918210" y="267653"/>
                    <a:pt x="920115" y="271463"/>
                  </a:cubicBezTo>
                  <a:cubicBezTo>
                    <a:pt x="922020" y="275273"/>
                    <a:pt x="925830" y="278130"/>
                    <a:pt x="930593" y="280035"/>
                  </a:cubicBezTo>
                  <a:cubicBezTo>
                    <a:pt x="933450" y="280988"/>
                    <a:pt x="938213" y="281940"/>
                    <a:pt x="944880" y="283845"/>
                  </a:cubicBezTo>
                  <a:cubicBezTo>
                    <a:pt x="951548" y="284798"/>
                    <a:pt x="957263" y="285750"/>
                    <a:pt x="962025" y="285750"/>
                  </a:cubicBezTo>
                  <a:lnTo>
                    <a:pt x="962025" y="302895"/>
                  </a:lnTo>
                  <a:lnTo>
                    <a:pt x="961073" y="302895"/>
                  </a:lnTo>
                  <a:lnTo>
                    <a:pt x="827723" y="302895"/>
                  </a:lnTo>
                  <a:lnTo>
                    <a:pt x="827723" y="287655"/>
                  </a:lnTo>
                  <a:cubicBezTo>
                    <a:pt x="831533" y="287655"/>
                    <a:pt x="837248" y="286703"/>
                    <a:pt x="843915" y="286703"/>
                  </a:cubicBezTo>
                  <a:cubicBezTo>
                    <a:pt x="850583" y="285750"/>
                    <a:pt x="856298" y="285750"/>
                    <a:pt x="859155" y="283845"/>
                  </a:cubicBezTo>
                  <a:cubicBezTo>
                    <a:pt x="863918" y="281940"/>
                    <a:pt x="866775" y="280035"/>
                    <a:pt x="868680" y="276225"/>
                  </a:cubicBezTo>
                  <a:cubicBezTo>
                    <a:pt x="870585" y="273368"/>
                    <a:pt x="871538" y="268605"/>
                    <a:pt x="871538" y="262890"/>
                  </a:cubicBezTo>
                  <a:lnTo>
                    <a:pt x="871538" y="48578"/>
                  </a:lnTo>
                  <a:cubicBezTo>
                    <a:pt x="871538" y="43815"/>
                    <a:pt x="870585" y="40005"/>
                    <a:pt x="869633" y="36195"/>
                  </a:cubicBezTo>
                  <a:cubicBezTo>
                    <a:pt x="867728" y="33338"/>
                    <a:pt x="864870" y="30480"/>
                    <a:pt x="859155" y="27623"/>
                  </a:cubicBezTo>
                  <a:cubicBezTo>
                    <a:pt x="855345" y="25718"/>
                    <a:pt x="849630" y="24765"/>
                    <a:pt x="842963" y="22860"/>
                  </a:cubicBezTo>
                  <a:cubicBezTo>
                    <a:pt x="836295" y="20955"/>
                    <a:pt x="831533" y="20955"/>
                    <a:pt x="827723" y="20003"/>
                  </a:cubicBezTo>
                  <a:close/>
                  <a:moveTo>
                    <a:pt x="3500437" y="1905"/>
                  </a:moveTo>
                  <a:cubicBezTo>
                    <a:pt x="3513773" y="1905"/>
                    <a:pt x="3526155" y="3810"/>
                    <a:pt x="3536632" y="8572"/>
                  </a:cubicBezTo>
                  <a:cubicBezTo>
                    <a:pt x="3547110" y="12382"/>
                    <a:pt x="3556635" y="18097"/>
                    <a:pt x="3566160" y="22860"/>
                  </a:cubicBezTo>
                  <a:lnTo>
                    <a:pt x="3574732" y="8572"/>
                  </a:lnTo>
                  <a:lnTo>
                    <a:pt x="3590925" y="8572"/>
                  </a:lnTo>
                  <a:lnTo>
                    <a:pt x="3592830" y="106680"/>
                  </a:lnTo>
                  <a:lnTo>
                    <a:pt x="3575685" y="106680"/>
                  </a:lnTo>
                  <a:cubicBezTo>
                    <a:pt x="3572827" y="95250"/>
                    <a:pt x="3569018" y="84772"/>
                    <a:pt x="3565207" y="74295"/>
                  </a:cubicBezTo>
                  <a:cubicBezTo>
                    <a:pt x="3561398" y="63817"/>
                    <a:pt x="3556635" y="55245"/>
                    <a:pt x="3549968" y="46672"/>
                  </a:cubicBezTo>
                  <a:cubicBezTo>
                    <a:pt x="3544252" y="39052"/>
                    <a:pt x="3536632" y="32385"/>
                    <a:pt x="3528060" y="27622"/>
                  </a:cubicBezTo>
                  <a:cubicBezTo>
                    <a:pt x="3519487" y="22860"/>
                    <a:pt x="3509010" y="20002"/>
                    <a:pt x="3496627" y="20002"/>
                  </a:cubicBezTo>
                  <a:cubicBezTo>
                    <a:pt x="3483293" y="20002"/>
                    <a:pt x="3471862" y="23812"/>
                    <a:pt x="3463290" y="32385"/>
                  </a:cubicBezTo>
                  <a:cubicBezTo>
                    <a:pt x="3453765" y="40957"/>
                    <a:pt x="3449002" y="51435"/>
                    <a:pt x="3449002" y="63817"/>
                  </a:cubicBezTo>
                  <a:cubicBezTo>
                    <a:pt x="3449002" y="76200"/>
                    <a:pt x="3451860" y="87630"/>
                    <a:pt x="3457575" y="95250"/>
                  </a:cubicBezTo>
                  <a:cubicBezTo>
                    <a:pt x="3463290" y="103822"/>
                    <a:pt x="3471862" y="110490"/>
                    <a:pt x="3483293" y="116205"/>
                  </a:cubicBezTo>
                  <a:cubicBezTo>
                    <a:pt x="3493770" y="120967"/>
                    <a:pt x="3503295" y="125730"/>
                    <a:pt x="3512820" y="128587"/>
                  </a:cubicBezTo>
                  <a:cubicBezTo>
                    <a:pt x="3522345" y="132397"/>
                    <a:pt x="3531870" y="136207"/>
                    <a:pt x="3541395" y="140017"/>
                  </a:cubicBezTo>
                  <a:cubicBezTo>
                    <a:pt x="3549968" y="143827"/>
                    <a:pt x="3557587" y="147637"/>
                    <a:pt x="3565207" y="152400"/>
                  </a:cubicBezTo>
                  <a:cubicBezTo>
                    <a:pt x="3575685" y="156210"/>
                    <a:pt x="3582352" y="161925"/>
                    <a:pt x="3588068" y="167640"/>
                  </a:cubicBezTo>
                  <a:cubicBezTo>
                    <a:pt x="3593782" y="174307"/>
                    <a:pt x="3598545" y="181927"/>
                    <a:pt x="3602355" y="190500"/>
                  </a:cubicBezTo>
                  <a:cubicBezTo>
                    <a:pt x="3605212" y="199072"/>
                    <a:pt x="3607118" y="208597"/>
                    <a:pt x="3607118" y="219075"/>
                  </a:cubicBezTo>
                  <a:cubicBezTo>
                    <a:pt x="3607118" y="244792"/>
                    <a:pt x="3597593" y="266700"/>
                    <a:pt x="3578543" y="283845"/>
                  </a:cubicBezTo>
                  <a:cubicBezTo>
                    <a:pt x="3559493" y="300990"/>
                    <a:pt x="3535680" y="309562"/>
                    <a:pt x="3507105" y="309562"/>
                  </a:cubicBezTo>
                  <a:cubicBezTo>
                    <a:pt x="3493770" y="309562"/>
                    <a:pt x="3480435" y="307657"/>
                    <a:pt x="3468052" y="302895"/>
                  </a:cubicBezTo>
                  <a:cubicBezTo>
                    <a:pt x="3454718" y="298132"/>
                    <a:pt x="3443287" y="293370"/>
                    <a:pt x="3433762" y="287655"/>
                  </a:cubicBezTo>
                  <a:lnTo>
                    <a:pt x="3425190" y="302895"/>
                  </a:lnTo>
                  <a:lnTo>
                    <a:pt x="3408998" y="302895"/>
                  </a:lnTo>
                  <a:lnTo>
                    <a:pt x="3406140" y="201930"/>
                  </a:lnTo>
                  <a:lnTo>
                    <a:pt x="3422332" y="201930"/>
                  </a:lnTo>
                  <a:cubicBezTo>
                    <a:pt x="3426143" y="214312"/>
                    <a:pt x="3429952" y="225742"/>
                    <a:pt x="3434715" y="236220"/>
                  </a:cubicBezTo>
                  <a:cubicBezTo>
                    <a:pt x="3439477" y="246697"/>
                    <a:pt x="3445193" y="256222"/>
                    <a:pt x="3452812" y="264795"/>
                  </a:cubicBezTo>
                  <a:cubicBezTo>
                    <a:pt x="3460432" y="273367"/>
                    <a:pt x="3469005" y="280035"/>
                    <a:pt x="3478530" y="284797"/>
                  </a:cubicBezTo>
                  <a:cubicBezTo>
                    <a:pt x="3488055" y="289560"/>
                    <a:pt x="3499485" y="292417"/>
                    <a:pt x="3511868" y="292417"/>
                  </a:cubicBezTo>
                  <a:cubicBezTo>
                    <a:pt x="3521393" y="292417"/>
                    <a:pt x="3529965" y="291465"/>
                    <a:pt x="3536632" y="288607"/>
                  </a:cubicBezTo>
                  <a:cubicBezTo>
                    <a:pt x="3544252" y="285750"/>
                    <a:pt x="3549968" y="282892"/>
                    <a:pt x="3553777" y="278130"/>
                  </a:cubicBezTo>
                  <a:cubicBezTo>
                    <a:pt x="3558540" y="273367"/>
                    <a:pt x="3561398" y="268605"/>
                    <a:pt x="3563302" y="261937"/>
                  </a:cubicBezTo>
                  <a:cubicBezTo>
                    <a:pt x="3565207" y="256222"/>
                    <a:pt x="3566160" y="248602"/>
                    <a:pt x="3566160" y="240982"/>
                  </a:cubicBezTo>
                  <a:cubicBezTo>
                    <a:pt x="3566160" y="229552"/>
                    <a:pt x="3563302" y="218122"/>
                    <a:pt x="3556635" y="207645"/>
                  </a:cubicBezTo>
                  <a:cubicBezTo>
                    <a:pt x="3549968" y="197167"/>
                    <a:pt x="3540443" y="189547"/>
                    <a:pt x="3527107" y="184785"/>
                  </a:cubicBezTo>
                  <a:cubicBezTo>
                    <a:pt x="3518535" y="180975"/>
                    <a:pt x="3508057" y="177165"/>
                    <a:pt x="3495675" y="172402"/>
                  </a:cubicBezTo>
                  <a:cubicBezTo>
                    <a:pt x="3484245" y="167640"/>
                    <a:pt x="3473768" y="163830"/>
                    <a:pt x="3465195" y="160020"/>
                  </a:cubicBezTo>
                  <a:cubicBezTo>
                    <a:pt x="3448050" y="152400"/>
                    <a:pt x="3435668" y="142875"/>
                    <a:pt x="3426143" y="130492"/>
                  </a:cubicBezTo>
                  <a:cubicBezTo>
                    <a:pt x="3416618" y="118110"/>
                    <a:pt x="3411855" y="102870"/>
                    <a:pt x="3411855" y="82867"/>
                  </a:cubicBezTo>
                  <a:cubicBezTo>
                    <a:pt x="3411855" y="71437"/>
                    <a:pt x="3413760" y="60960"/>
                    <a:pt x="3418523" y="51435"/>
                  </a:cubicBezTo>
                  <a:cubicBezTo>
                    <a:pt x="3423285" y="41910"/>
                    <a:pt x="3429952" y="33337"/>
                    <a:pt x="3437573" y="25717"/>
                  </a:cubicBezTo>
                  <a:cubicBezTo>
                    <a:pt x="3445193" y="18097"/>
                    <a:pt x="3454718" y="12382"/>
                    <a:pt x="3466148" y="8572"/>
                  </a:cubicBezTo>
                  <a:cubicBezTo>
                    <a:pt x="3476625" y="4762"/>
                    <a:pt x="3488055" y="1905"/>
                    <a:pt x="3500437" y="1905"/>
                  </a:cubicBezTo>
                  <a:close/>
                  <a:moveTo>
                    <a:pt x="1459230" y="0"/>
                  </a:moveTo>
                  <a:cubicBezTo>
                    <a:pt x="1475423" y="0"/>
                    <a:pt x="1490663" y="1905"/>
                    <a:pt x="1503045" y="6667"/>
                  </a:cubicBezTo>
                  <a:cubicBezTo>
                    <a:pt x="1515428" y="10477"/>
                    <a:pt x="1525905" y="15240"/>
                    <a:pt x="1535430" y="20955"/>
                  </a:cubicBezTo>
                  <a:lnTo>
                    <a:pt x="1544003" y="6667"/>
                  </a:lnTo>
                  <a:lnTo>
                    <a:pt x="1560195" y="6667"/>
                  </a:lnTo>
                  <a:lnTo>
                    <a:pt x="1562100" y="109537"/>
                  </a:lnTo>
                  <a:lnTo>
                    <a:pt x="1544955" y="109537"/>
                  </a:lnTo>
                  <a:cubicBezTo>
                    <a:pt x="1542098" y="98107"/>
                    <a:pt x="1538288" y="86677"/>
                    <a:pt x="1534478" y="76200"/>
                  </a:cubicBezTo>
                  <a:cubicBezTo>
                    <a:pt x="1530668" y="64770"/>
                    <a:pt x="1524953" y="55245"/>
                    <a:pt x="1518285" y="46672"/>
                  </a:cubicBezTo>
                  <a:cubicBezTo>
                    <a:pt x="1511618" y="38100"/>
                    <a:pt x="1503045" y="30480"/>
                    <a:pt x="1493520" y="25717"/>
                  </a:cubicBezTo>
                  <a:cubicBezTo>
                    <a:pt x="1483995" y="20002"/>
                    <a:pt x="1472565" y="18097"/>
                    <a:pt x="1458278" y="18097"/>
                  </a:cubicBezTo>
                  <a:cubicBezTo>
                    <a:pt x="1443990" y="18097"/>
                    <a:pt x="1430655" y="20955"/>
                    <a:pt x="1418273" y="27622"/>
                  </a:cubicBezTo>
                  <a:cubicBezTo>
                    <a:pt x="1406843" y="33337"/>
                    <a:pt x="1396365" y="42862"/>
                    <a:pt x="1387793" y="54292"/>
                  </a:cubicBezTo>
                  <a:cubicBezTo>
                    <a:pt x="1379220" y="65722"/>
                    <a:pt x="1372553" y="80010"/>
                    <a:pt x="1368743" y="97155"/>
                  </a:cubicBezTo>
                  <a:cubicBezTo>
                    <a:pt x="1363980" y="114300"/>
                    <a:pt x="1362075" y="133350"/>
                    <a:pt x="1362075" y="155257"/>
                  </a:cubicBezTo>
                  <a:cubicBezTo>
                    <a:pt x="1362075" y="174307"/>
                    <a:pt x="1363980" y="191452"/>
                    <a:pt x="1368743" y="208597"/>
                  </a:cubicBezTo>
                  <a:cubicBezTo>
                    <a:pt x="1373505" y="224790"/>
                    <a:pt x="1380173" y="239077"/>
                    <a:pt x="1388745" y="251460"/>
                  </a:cubicBezTo>
                  <a:cubicBezTo>
                    <a:pt x="1397318" y="263842"/>
                    <a:pt x="1407795" y="273367"/>
                    <a:pt x="1421130" y="280987"/>
                  </a:cubicBezTo>
                  <a:cubicBezTo>
                    <a:pt x="1434465" y="287655"/>
                    <a:pt x="1448753" y="291465"/>
                    <a:pt x="1464945" y="291465"/>
                  </a:cubicBezTo>
                  <a:cubicBezTo>
                    <a:pt x="1477328" y="291465"/>
                    <a:pt x="1487805" y="289560"/>
                    <a:pt x="1498283" y="285750"/>
                  </a:cubicBezTo>
                  <a:cubicBezTo>
                    <a:pt x="1508760" y="281940"/>
                    <a:pt x="1515428" y="278130"/>
                    <a:pt x="1519238" y="274320"/>
                  </a:cubicBezTo>
                  <a:cubicBezTo>
                    <a:pt x="1520190" y="266700"/>
                    <a:pt x="1521143" y="260032"/>
                    <a:pt x="1521143" y="252412"/>
                  </a:cubicBezTo>
                  <a:cubicBezTo>
                    <a:pt x="1521143" y="244792"/>
                    <a:pt x="1521143" y="239077"/>
                    <a:pt x="1521143" y="233362"/>
                  </a:cubicBezTo>
                  <a:lnTo>
                    <a:pt x="1521143" y="217170"/>
                  </a:lnTo>
                  <a:cubicBezTo>
                    <a:pt x="1521143" y="211455"/>
                    <a:pt x="1520190" y="205740"/>
                    <a:pt x="1518285" y="201930"/>
                  </a:cubicBezTo>
                  <a:cubicBezTo>
                    <a:pt x="1516380" y="197167"/>
                    <a:pt x="1513523" y="194310"/>
                    <a:pt x="1508760" y="192405"/>
                  </a:cubicBezTo>
                  <a:cubicBezTo>
                    <a:pt x="1503998" y="190500"/>
                    <a:pt x="1498283" y="188595"/>
                    <a:pt x="1489710" y="187642"/>
                  </a:cubicBezTo>
                  <a:cubicBezTo>
                    <a:pt x="1482090" y="186690"/>
                    <a:pt x="1475423" y="185737"/>
                    <a:pt x="1471613" y="185737"/>
                  </a:cubicBezTo>
                  <a:lnTo>
                    <a:pt x="1471613" y="170497"/>
                  </a:lnTo>
                  <a:lnTo>
                    <a:pt x="1601153" y="170497"/>
                  </a:lnTo>
                  <a:lnTo>
                    <a:pt x="1601153" y="184785"/>
                  </a:lnTo>
                  <a:cubicBezTo>
                    <a:pt x="1597343" y="184785"/>
                    <a:pt x="1593533" y="185737"/>
                    <a:pt x="1587818" y="186690"/>
                  </a:cubicBezTo>
                  <a:cubicBezTo>
                    <a:pt x="1582103" y="187642"/>
                    <a:pt x="1577340" y="188595"/>
                    <a:pt x="1574483" y="190500"/>
                  </a:cubicBezTo>
                  <a:cubicBezTo>
                    <a:pt x="1570673" y="192405"/>
                    <a:pt x="1567815" y="195262"/>
                    <a:pt x="1565910" y="199072"/>
                  </a:cubicBezTo>
                  <a:cubicBezTo>
                    <a:pt x="1564005" y="202882"/>
                    <a:pt x="1563053" y="207645"/>
                    <a:pt x="1563053" y="212407"/>
                  </a:cubicBezTo>
                  <a:lnTo>
                    <a:pt x="1563053" y="235267"/>
                  </a:lnTo>
                  <a:cubicBezTo>
                    <a:pt x="1563053" y="252412"/>
                    <a:pt x="1563053" y="262890"/>
                    <a:pt x="1563053" y="268605"/>
                  </a:cubicBezTo>
                  <a:cubicBezTo>
                    <a:pt x="1563053" y="274320"/>
                    <a:pt x="1563053" y="279082"/>
                    <a:pt x="1564005" y="282892"/>
                  </a:cubicBezTo>
                  <a:cubicBezTo>
                    <a:pt x="1545908" y="291465"/>
                    <a:pt x="1526858" y="297180"/>
                    <a:pt x="1508760" y="301942"/>
                  </a:cubicBezTo>
                  <a:cubicBezTo>
                    <a:pt x="1490663" y="306705"/>
                    <a:pt x="1472565" y="308610"/>
                    <a:pt x="1454468" y="308610"/>
                  </a:cubicBezTo>
                  <a:cubicBezTo>
                    <a:pt x="1435418" y="308610"/>
                    <a:pt x="1417320" y="304800"/>
                    <a:pt x="1400175" y="298132"/>
                  </a:cubicBezTo>
                  <a:cubicBezTo>
                    <a:pt x="1383030" y="291465"/>
                    <a:pt x="1367790" y="280987"/>
                    <a:pt x="1354455" y="267652"/>
                  </a:cubicBezTo>
                  <a:cubicBezTo>
                    <a:pt x="1341120" y="254317"/>
                    <a:pt x="1330643" y="238125"/>
                    <a:pt x="1323023" y="220027"/>
                  </a:cubicBezTo>
                  <a:cubicBezTo>
                    <a:pt x="1315403" y="200977"/>
                    <a:pt x="1311593" y="180022"/>
                    <a:pt x="1311593" y="157162"/>
                  </a:cubicBezTo>
                  <a:cubicBezTo>
                    <a:pt x="1311593" y="134302"/>
                    <a:pt x="1315403" y="113347"/>
                    <a:pt x="1323023" y="94297"/>
                  </a:cubicBezTo>
                  <a:cubicBezTo>
                    <a:pt x="1330643" y="75247"/>
                    <a:pt x="1341120" y="58102"/>
                    <a:pt x="1354455" y="43815"/>
                  </a:cubicBezTo>
                  <a:cubicBezTo>
                    <a:pt x="1367790" y="29527"/>
                    <a:pt x="1383030" y="19050"/>
                    <a:pt x="1401128" y="11430"/>
                  </a:cubicBezTo>
                  <a:cubicBezTo>
                    <a:pt x="1419225" y="3810"/>
                    <a:pt x="1439228" y="0"/>
                    <a:pt x="145923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endParaRPr>
            </a:p>
          </p:txBody>
        </p:sp>
        <p:sp>
          <p:nvSpPr>
            <p:cNvPr id="37" name="任意多边形: 形状 49">
              <a:extLst>
                <a:ext uri="{FF2B5EF4-FFF2-40B4-BE49-F238E27FC236}">
                  <a16:creationId xmlns:a16="http://schemas.microsoft.com/office/drawing/2014/main" id="{EA9ADC10-F422-47B5-AD3B-B2FBB4D42E13}"/>
                </a:ext>
              </a:extLst>
            </p:cNvPr>
            <p:cNvSpPr/>
            <p:nvPr/>
          </p:nvSpPr>
          <p:spPr>
            <a:xfrm>
              <a:off x="5032507" y="2563067"/>
              <a:ext cx="4352940" cy="1239475"/>
            </a:xfrm>
            <a:custGeom>
              <a:avLst/>
              <a:gdLst>
                <a:gd name="connsiteX0" fmla="*/ 1911219 w 4352938"/>
                <a:gd name="connsiteY0" fmla="*/ 884984 h 1239475"/>
                <a:gd name="connsiteX1" fmla="*/ 2030282 w 4352938"/>
                <a:gd name="connsiteY1" fmla="*/ 953564 h 1239475"/>
                <a:gd name="connsiteX2" fmla="*/ 2055047 w 4352938"/>
                <a:gd name="connsiteY2" fmla="*/ 991664 h 1239475"/>
                <a:gd name="connsiteX3" fmla="*/ 2047427 w 4352938"/>
                <a:gd name="connsiteY3" fmla="*/ 1067864 h 1239475"/>
                <a:gd name="connsiteX4" fmla="*/ 1974085 w 4352938"/>
                <a:gd name="connsiteY4" fmla="*/ 1093581 h 1239475"/>
                <a:gd name="connsiteX5" fmla="*/ 1923602 w 4352938"/>
                <a:gd name="connsiteY5" fmla="*/ 1040241 h 1239475"/>
                <a:gd name="connsiteX6" fmla="*/ 1903600 w 4352938"/>
                <a:gd name="connsiteY6" fmla="*/ 1022144 h 1239475"/>
                <a:gd name="connsiteX7" fmla="*/ 1888359 w 4352938"/>
                <a:gd name="connsiteY7" fmla="*/ 887841 h 1239475"/>
                <a:gd name="connsiteX8" fmla="*/ 1911219 w 4352938"/>
                <a:gd name="connsiteY8" fmla="*/ 884984 h 1239475"/>
                <a:gd name="connsiteX9" fmla="*/ 3037075 w 4352938"/>
                <a:gd name="connsiteY9" fmla="*/ 831644 h 1239475"/>
                <a:gd name="connsiteX10" fmla="*/ 3118038 w 4352938"/>
                <a:gd name="connsiteY10" fmla="*/ 880221 h 1239475"/>
                <a:gd name="connsiteX11" fmla="*/ 3217097 w 4352938"/>
                <a:gd name="connsiteY11" fmla="*/ 1004046 h 1239475"/>
                <a:gd name="connsiteX12" fmla="*/ 3140897 w 4352938"/>
                <a:gd name="connsiteY12" fmla="*/ 1054529 h 1239475"/>
                <a:gd name="connsiteX13" fmla="*/ 3072318 w 4352938"/>
                <a:gd name="connsiteY13" fmla="*/ 1031669 h 1239475"/>
                <a:gd name="connsiteX14" fmla="*/ 3057077 w 4352938"/>
                <a:gd name="connsiteY14" fmla="*/ 970709 h 1239475"/>
                <a:gd name="connsiteX15" fmla="*/ 3052315 w 4352938"/>
                <a:gd name="connsiteY15" fmla="*/ 947849 h 1239475"/>
                <a:gd name="connsiteX16" fmla="*/ 3029455 w 4352938"/>
                <a:gd name="connsiteY16" fmla="*/ 836406 h 1239475"/>
                <a:gd name="connsiteX17" fmla="*/ 3037075 w 4352938"/>
                <a:gd name="connsiteY17" fmla="*/ 831644 h 1239475"/>
                <a:gd name="connsiteX18" fmla="*/ 4031485 w 4352938"/>
                <a:gd name="connsiteY18" fmla="*/ 816404 h 1239475"/>
                <a:gd name="connsiteX19" fmla="*/ 4124830 w 4352938"/>
                <a:gd name="connsiteY19" fmla="*/ 826881 h 1239475"/>
                <a:gd name="connsiteX20" fmla="*/ 4142927 w 4352938"/>
                <a:gd name="connsiteY20" fmla="*/ 867839 h 1239475"/>
                <a:gd name="connsiteX21" fmla="*/ 4130545 w 4352938"/>
                <a:gd name="connsiteY21" fmla="*/ 901176 h 1239475"/>
                <a:gd name="connsiteX22" fmla="*/ 4092445 w 4352938"/>
                <a:gd name="connsiteY22" fmla="*/ 936419 h 1239475"/>
                <a:gd name="connsiteX23" fmla="*/ 3998147 w 4352938"/>
                <a:gd name="connsiteY23" fmla="*/ 948801 h 1239475"/>
                <a:gd name="connsiteX24" fmla="*/ 3990527 w 4352938"/>
                <a:gd name="connsiteY24" fmla="*/ 959279 h 1239475"/>
                <a:gd name="connsiteX25" fmla="*/ 4016245 w 4352938"/>
                <a:gd name="connsiteY25" fmla="*/ 1030716 h 1239475"/>
                <a:gd name="connsiteX26" fmla="*/ 4021007 w 4352938"/>
                <a:gd name="connsiteY26" fmla="*/ 1061196 h 1239475"/>
                <a:gd name="connsiteX27" fmla="*/ 4028627 w 4352938"/>
                <a:gd name="connsiteY27" fmla="*/ 1104059 h 1239475"/>
                <a:gd name="connsiteX28" fmla="*/ 4010530 w 4352938"/>
                <a:gd name="connsiteY28" fmla="*/ 1142159 h 1239475"/>
                <a:gd name="connsiteX29" fmla="*/ 3990527 w 4352938"/>
                <a:gd name="connsiteY29" fmla="*/ 1175496 h 1239475"/>
                <a:gd name="connsiteX30" fmla="*/ 3940045 w 4352938"/>
                <a:gd name="connsiteY30" fmla="*/ 1183116 h 1239475"/>
                <a:gd name="connsiteX31" fmla="*/ 3917185 w 4352938"/>
                <a:gd name="connsiteY31" fmla="*/ 1203119 h 1239475"/>
                <a:gd name="connsiteX32" fmla="*/ 3828602 w 4352938"/>
                <a:gd name="connsiteY32" fmla="*/ 1185021 h 1239475"/>
                <a:gd name="connsiteX33" fmla="*/ 3782882 w 4352938"/>
                <a:gd name="connsiteY33" fmla="*/ 1162161 h 1239475"/>
                <a:gd name="connsiteX34" fmla="*/ 3778120 w 4352938"/>
                <a:gd name="connsiteY34" fmla="*/ 1144064 h 1239475"/>
                <a:gd name="connsiteX35" fmla="*/ 3782882 w 4352938"/>
                <a:gd name="connsiteY35" fmla="*/ 1144064 h 1239475"/>
                <a:gd name="connsiteX36" fmla="*/ 3843843 w 4352938"/>
                <a:gd name="connsiteY36" fmla="*/ 1141206 h 1239475"/>
                <a:gd name="connsiteX37" fmla="*/ 3930520 w 4352938"/>
                <a:gd name="connsiteY37" fmla="*/ 1110726 h 1239475"/>
                <a:gd name="connsiteX38" fmla="*/ 3945760 w 4352938"/>
                <a:gd name="connsiteY38" fmla="*/ 1087866 h 1239475"/>
                <a:gd name="connsiteX39" fmla="*/ 3938140 w 4352938"/>
                <a:gd name="connsiteY39" fmla="*/ 1049766 h 1239475"/>
                <a:gd name="connsiteX40" fmla="*/ 3940997 w 4352938"/>
                <a:gd name="connsiteY40" fmla="*/ 996426 h 1239475"/>
                <a:gd name="connsiteX41" fmla="*/ 3933377 w 4352938"/>
                <a:gd name="connsiteY41" fmla="*/ 978329 h 1239475"/>
                <a:gd name="connsiteX42" fmla="*/ 3872418 w 4352938"/>
                <a:gd name="connsiteY42" fmla="*/ 996426 h 1239475"/>
                <a:gd name="connsiteX43" fmla="*/ 3823840 w 4352938"/>
                <a:gd name="connsiteY43" fmla="*/ 1004046 h 1239475"/>
                <a:gd name="connsiteX44" fmla="*/ 3770500 w 4352938"/>
                <a:gd name="connsiteY44" fmla="*/ 1029764 h 1239475"/>
                <a:gd name="connsiteX45" fmla="*/ 3645722 w 4352938"/>
                <a:gd name="connsiteY45" fmla="*/ 1110726 h 1239475"/>
                <a:gd name="connsiteX46" fmla="*/ 3589525 w 4352938"/>
                <a:gd name="connsiteY46" fmla="*/ 1128824 h 1239475"/>
                <a:gd name="connsiteX47" fmla="*/ 3566665 w 4352938"/>
                <a:gd name="connsiteY47" fmla="*/ 1118346 h 1239475"/>
                <a:gd name="connsiteX48" fmla="*/ 3561902 w 4352938"/>
                <a:gd name="connsiteY48" fmla="*/ 1101201 h 1239475"/>
                <a:gd name="connsiteX49" fmla="*/ 3526660 w 4352938"/>
                <a:gd name="connsiteY49" fmla="*/ 1017381 h 1239475"/>
                <a:gd name="connsiteX50" fmla="*/ 3554282 w 4352938"/>
                <a:gd name="connsiteY50" fmla="*/ 989759 h 1239475"/>
                <a:gd name="connsiteX51" fmla="*/ 3589525 w 4352938"/>
                <a:gd name="connsiteY51" fmla="*/ 986901 h 1239475"/>
                <a:gd name="connsiteX52" fmla="*/ 3630482 w 4352938"/>
                <a:gd name="connsiteY52" fmla="*/ 961184 h 1239475"/>
                <a:gd name="connsiteX53" fmla="*/ 3656200 w 4352938"/>
                <a:gd name="connsiteY53" fmla="*/ 956421 h 1239475"/>
                <a:gd name="connsiteX54" fmla="*/ 3752402 w 4352938"/>
                <a:gd name="connsiteY54" fmla="*/ 910701 h 1239475"/>
                <a:gd name="connsiteX55" fmla="*/ 3897182 w 4352938"/>
                <a:gd name="connsiteY55" fmla="*/ 854504 h 1239475"/>
                <a:gd name="connsiteX56" fmla="*/ 4031485 w 4352938"/>
                <a:gd name="connsiteY56" fmla="*/ 816404 h 1239475"/>
                <a:gd name="connsiteX57" fmla="*/ 281492 w 4352938"/>
                <a:gd name="connsiteY57" fmla="*/ 738299 h 1239475"/>
                <a:gd name="connsiteX58" fmla="*/ 205292 w 4352938"/>
                <a:gd name="connsiteY58" fmla="*/ 794496 h 1239475"/>
                <a:gd name="connsiteX59" fmla="*/ 174812 w 4352938"/>
                <a:gd name="connsiteY59" fmla="*/ 832596 h 1239475"/>
                <a:gd name="connsiteX60" fmla="*/ 170049 w 4352938"/>
                <a:gd name="connsiteY60" fmla="*/ 850694 h 1239475"/>
                <a:gd name="connsiteX61" fmla="*/ 96707 w 4352938"/>
                <a:gd name="connsiteY61" fmla="*/ 951659 h 1239475"/>
                <a:gd name="connsiteX62" fmla="*/ 63369 w 4352938"/>
                <a:gd name="connsiteY62" fmla="*/ 1009761 h 1239475"/>
                <a:gd name="connsiteX63" fmla="*/ 70989 w 4352938"/>
                <a:gd name="connsiteY63" fmla="*/ 1012619 h 1239475"/>
                <a:gd name="connsiteX64" fmla="*/ 134807 w 4352938"/>
                <a:gd name="connsiteY64" fmla="*/ 1002141 h 1239475"/>
                <a:gd name="connsiteX65" fmla="*/ 177669 w 4352938"/>
                <a:gd name="connsiteY65" fmla="*/ 971661 h 1239475"/>
                <a:gd name="connsiteX66" fmla="*/ 226247 w 4352938"/>
                <a:gd name="connsiteY66" fmla="*/ 953564 h 1239475"/>
                <a:gd name="connsiteX67" fmla="*/ 253869 w 4352938"/>
                <a:gd name="connsiteY67" fmla="*/ 933561 h 1239475"/>
                <a:gd name="connsiteX68" fmla="*/ 291969 w 4352938"/>
                <a:gd name="connsiteY68" fmla="*/ 907844 h 1239475"/>
                <a:gd name="connsiteX69" fmla="*/ 291969 w 4352938"/>
                <a:gd name="connsiteY69" fmla="*/ 874506 h 1239475"/>
                <a:gd name="connsiteX70" fmla="*/ 293874 w 4352938"/>
                <a:gd name="connsiteY70" fmla="*/ 829739 h 1239475"/>
                <a:gd name="connsiteX71" fmla="*/ 293874 w 4352938"/>
                <a:gd name="connsiteY71" fmla="*/ 741156 h 1239475"/>
                <a:gd name="connsiteX72" fmla="*/ 281492 w 4352938"/>
                <a:gd name="connsiteY72" fmla="*/ 738299 h 1239475"/>
                <a:gd name="connsiteX73" fmla="*/ 1852924 w 4352938"/>
                <a:gd name="connsiteY73" fmla="*/ 577625 h 1239475"/>
                <a:gd name="connsiteX74" fmla="*/ 1952177 w 4352938"/>
                <a:gd name="connsiteY74" fmla="*/ 596377 h 1239475"/>
                <a:gd name="connsiteX75" fmla="*/ 1959798 w 4352938"/>
                <a:gd name="connsiteY75" fmla="*/ 616379 h 1239475"/>
                <a:gd name="connsiteX76" fmla="*/ 1903600 w 4352938"/>
                <a:gd name="connsiteY76" fmla="*/ 659242 h 1239475"/>
                <a:gd name="connsiteX77" fmla="*/ 1888360 w 4352938"/>
                <a:gd name="connsiteY77" fmla="*/ 682102 h 1239475"/>
                <a:gd name="connsiteX78" fmla="*/ 1875977 w 4352938"/>
                <a:gd name="connsiteY78" fmla="*/ 684959 h 1239475"/>
                <a:gd name="connsiteX79" fmla="*/ 1863595 w 4352938"/>
                <a:gd name="connsiteY79" fmla="*/ 704962 h 1239475"/>
                <a:gd name="connsiteX80" fmla="*/ 1835973 w 4352938"/>
                <a:gd name="connsiteY80" fmla="*/ 724964 h 1239475"/>
                <a:gd name="connsiteX81" fmla="*/ 1808350 w 4352938"/>
                <a:gd name="connsiteY81" fmla="*/ 755444 h 1239475"/>
                <a:gd name="connsiteX82" fmla="*/ 1762630 w 4352938"/>
                <a:gd name="connsiteY82" fmla="*/ 804022 h 1239475"/>
                <a:gd name="connsiteX83" fmla="*/ 1795967 w 4352938"/>
                <a:gd name="connsiteY83" fmla="*/ 785924 h 1239475"/>
                <a:gd name="connsiteX84" fmla="*/ 1882645 w 4352938"/>
                <a:gd name="connsiteY84" fmla="*/ 783067 h 1239475"/>
                <a:gd name="connsiteX85" fmla="*/ 1893123 w 4352938"/>
                <a:gd name="connsiteY85" fmla="*/ 809737 h 1239475"/>
                <a:gd name="connsiteX86" fmla="*/ 1867405 w 4352938"/>
                <a:gd name="connsiteY86" fmla="*/ 843074 h 1239475"/>
                <a:gd name="connsiteX87" fmla="*/ 1773107 w 4352938"/>
                <a:gd name="connsiteY87" fmla="*/ 901177 h 1239475"/>
                <a:gd name="connsiteX88" fmla="*/ 1724530 w 4352938"/>
                <a:gd name="connsiteY88" fmla="*/ 942134 h 1239475"/>
                <a:gd name="connsiteX89" fmla="*/ 1742627 w 4352938"/>
                <a:gd name="connsiteY89" fmla="*/ 1025954 h 1239475"/>
                <a:gd name="connsiteX90" fmla="*/ 1770250 w 4352938"/>
                <a:gd name="connsiteY90" fmla="*/ 1233599 h 1239475"/>
                <a:gd name="connsiteX91" fmla="*/ 1762630 w 4352938"/>
                <a:gd name="connsiteY91" fmla="*/ 1236457 h 1239475"/>
                <a:gd name="connsiteX92" fmla="*/ 1729292 w 4352938"/>
                <a:gd name="connsiteY92" fmla="*/ 1236457 h 1239475"/>
                <a:gd name="connsiteX93" fmla="*/ 1709290 w 4352938"/>
                <a:gd name="connsiteY93" fmla="*/ 1213597 h 1239475"/>
                <a:gd name="connsiteX94" fmla="*/ 1709290 w 4352938"/>
                <a:gd name="connsiteY94" fmla="*/ 1190737 h 1239475"/>
                <a:gd name="connsiteX95" fmla="*/ 1691192 w 4352938"/>
                <a:gd name="connsiteY95" fmla="*/ 1167877 h 1239475"/>
                <a:gd name="connsiteX96" fmla="*/ 1637852 w 4352938"/>
                <a:gd name="connsiteY96" fmla="*/ 1145017 h 1239475"/>
                <a:gd name="connsiteX97" fmla="*/ 1637852 w 4352938"/>
                <a:gd name="connsiteY97" fmla="*/ 1129777 h 1239475"/>
                <a:gd name="connsiteX98" fmla="*/ 1653092 w 4352938"/>
                <a:gd name="connsiteY98" fmla="*/ 1109774 h 1239475"/>
                <a:gd name="connsiteX99" fmla="*/ 1675952 w 4352938"/>
                <a:gd name="connsiteY99" fmla="*/ 1105012 h 1239475"/>
                <a:gd name="connsiteX100" fmla="*/ 1688335 w 4352938"/>
                <a:gd name="connsiteY100" fmla="*/ 1048814 h 1239475"/>
                <a:gd name="connsiteX101" fmla="*/ 1675952 w 4352938"/>
                <a:gd name="connsiteY101" fmla="*/ 1015477 h 1239475"/>
                <a:gd name="connsiteX102" fmla="*/ 1668332 w 4352938"/>
                <a:gd name="connsiteY102" fmla="*/ 1012619 h 1239475"/>
                <a:gd name="connsiteX103" fmla="*/ 1645473 w 4352938"/>
                <a:gd name="connsiteY103" fmla="*/ 1027859 h 1239475"/>
                <a:gd name="connsiteX104" fmla="*/ 1617850 w 4352938"/>
                <a:gd name="connsiteY104" fmla="*/ 1058339 h 1239475"/>
                <a:gd name="connsiteX105" fmla="*/ 1605467 w 4352938"/>
                <a:gd name="connsiteY105" fmla="*/ 1063102 h 1239475"/>
                <a:gd name="connsiteX106" fmla="*/ 1587370 w 4352938"/>
                <a:gd name="connsiteY106" fmla="*/ 1093582 h 1239475"/>
                <a:gd name="connsiteX107" fmla="*/ 1554032 w 4352938"/>
                <a:gd name="connsiteY107" fmla="*/ 1121204 h 1239475"/>
                <a:gd name="connsiteX108" fmla="*/ 1450210 w 4352938"/>
                <a:gd name="connsiteY108" fmla="*/ 1230742 h 1239475"/>
                <a:gd name="connsiteX109" fmla="*/ 1355913 w 4352938"/>
                <a:gd name="connsiteY109" fmla="*/ 1104059 h 1239475"/>
                <a:gd name="connsiteX110" fmla="*/ 1394013 w 4352938"/>
                <a:gd name="connsiteY110" fmla="*/ 1093582 h 1239475"/>
                <a:gd name="connsiteX111" fmla="*/ 1419730 w 4352938"/>
                <a:gd name="connsiteY111" fmla="*/ 1101202 h 1239475"/>
                <a:gd name="connsiteX112" fmla="*/ 1434970 w 4352938"/>
                <a:gd name="connsiteY112" fmla="*/ 1085962 h 1239475"/>
                <a:gd name="connsiteX113" fmla="*/ 1470213 w 4352938"/>
                <a:gd name="connsiteY113" fmla="*/ 1070722 h 1239475"/>
                <a:gd name="connsiteX114" fmla="*/ 1490215 w 4352938"/>
                <a:gd name="connsiteY114" fmla="*/ 1052624 h 1239475"/>
                <a:gd name="connsiteX115" fmla="*/ 1525457 w 4352938"/>
                <a:gd name="connsiteY115" fmla="*/ 1037384 h 1239475"/>
                <a:gd name="connsiteX116" fmla="*/ 1612135 w 4352938"/>
                <a:gd name="connsiteY116" fmla="*/ 979282 h 1239475"/>
                <a:gd name="connsiteX117" fmla="*/ 1677857 w 4352938"/>
                <a:gd name="connsiteY117" fmla="*/ 921179 h 1239475"/>
                <a:gd name="connsiteX118" fmla="*/ 1650235 w 4352938"/>
                <a:gd name="connsiteY118" fmla="*/ 893557 h 1239475"/>
                <a:gd name="connsiteX119" fmla="*/ 1683573 w 4352938"/>
                <a:gd name="connsiteY119" fmla="*/ 812594 h 1239475"/>
                <a:gd name="connsiteX120" fmla="*/ 1660713 w 4352938"/>
                <a:gd name="connsiteY120" fmla="*/ 807832 h 1239475"/>
                <a:gd name="connsiteX121" fmla="*/ 1627375 w 4352938"/>
                <a:gd name="connsiteY121" fmla="*/ 818309 h 1239475"/>
                <a:gd name="connsiteX122" fmla="*/ 1627375 w 4352938"/>
                <a:gd name="connsiteY122" fmla="*/ 881174 h 1239475"/>
                <a:gd name="connsiteX123" fmla="*/ 1627375 w 4352938"/>
                <a:gd name="connsiteY123" fmla="*/ 882127 h 1239475"/>
                <a:gd name="connsiteX124" fmla="*/ 1624517 w 4352938"/>
                <a:gd name="connsiteY124" fmla="*/ 897367 h 1239475"/>
                <a:gd name="connsiteX125" fmla="*/ 1546413 w 4352938"/>
                <a:gd name="connsiteY125" fmla="*/ 999284 h 1239475"/>
                <a:gd name="connsiteX126" fmla="*/ 1515932 w 4352938"/>
                <a:gd name="connsiteY126" fmla="*/ 965947 h 1239475"/>
                <a:gd name="connsiteX127" fmla="*/ 1508313 w 4352938"/>
                <a:gd name="connsiteY127" fmla="*/ 938324 h 1239475"/>
                <a:gd name="connsiteX128" fmla="*/ 1493073 w 4352938"/>
                <a:gd name="connsiteY128" fmla="*/ 912607 h 1239475"/>
                <a:gd name="connsiteX129" fmla="*/ 1505455 w 4352938"/>
                <a:gd name="connsiteY129" fmla="*/ 744967 h 1239475"/>
                <a:gd name="connsiteX130" fmla="*/ 1502598 w 4352938"/>
                <a:gd name="connsiteY130" fmla="*/ 686864 h 1239475"/>
                <a:gd name="connsiteX131" fmla="*/ 1513075 w 4352938"/>
                <a:gd name="connsiteY131" fmla="*/ 682102 h 1239475"/>
                <a:gd name="connsiteX132" fmla="*/ 1523552 w 4352938"/>
                <a:gd name="connsiteY132" fmla="*/ 679244 h 1239475"/>
                <a:gd name="connsiteX133" fmla="*/ 1543555 w 4352938"/>
                <a:gd name="connsiteY133" fmla="*/ 689722 h 1239475"/>
                <a:gd name="connsiteX134" fmla="*/ 1584513 w 4352938"/>
                <a:gd name="connsiteY134" fmla="*/ 723059 h 1239475"/>
                <a:gd name="connsiteX135" fmla="*/ 1680715 w 4352938"/>
                <a:gd name="connsiteY135" fmla="*/ 664957 h 1239475"/>
                <a:gd name="connsiteX136" fmla="*/ 1723577 w 4352938"/>
                <a:gd name="connsiteY136" fmla="*/ 626857 h 1239475"/>
                <a:gd name="connsiteX137" fmla="*/ 1761677 w 4352938"/>
                <a:gd name="connsiteY137" fmla="*/ 622094 h 1239475"/>
                <a:gd name="connsiteX138" fmla="*/ 1774060 w 4352938"/>
                <a:gd name="connsiteY138" fmla="*/ 603997 h 1239475"/>
                <a:gd name="connsiteX139" fmla="*/ 1822638 w 4352938"/>
                <a:gd name="connsiteY139" fmla="*/ 581137 h 1239475"/>
                <a:gd name="connsiteX140" fmla="*/ 1852924 w 4352938"/>
                <a:gd name="connsiteY140" fmla="*/ 577625 h 1239475"/>
                <a:gd name="connsiteX141" fmla="*/ 3579047 w 4352938"/>
                <a:gd name="connsiteY141" fmla="*/ 530654 h 1239475"/>
                <a:gd name="connsiteX142" fmla="*/ 3604764 w 4352938"/>
                <a:gd name="connsiteY142" fmla="*/ 533511 h 1239475"/>
                <a:gd name="connsiteX143" fmla="*/ 3680964 w 4352938"/>
                <a:gd name="connsiteY143" fmla="*/ 644954 h 1239475"/>
                <a:gd name="connsiteX144" fmla="*/ 3642864 w 4352938"/>
                <a:gd name="connsiteY144" fmla="*/ 718296 h 1239475"/>
                <a:gd name="connsiteX145" fmla="*/ 3615242 w 4352938"/>
                <a:gd name="connsiteY145" fmla="*/ 718296 h 1239475"/>
                <a:gd name="connsiteX146" fmla="*/ 3587619 w 4352938"/>
                <a:gd name="connsiteY146" fmla="*/ 669719 h 1239475"/>
                <a:gd name="connsiteX147" fmla="*/ 3586667 w 4352938"/>
                <a:gd name="connsiteY147" fmla="*/ 619236 h 1239475"/>
                <a:gd name="connsiteX148" fmla="*/ 3579047 w 4352938"/>
                <a:gd name="connsiteY148" fmla="*/ 530654 h 1239475"/>
                <a:gd name="connsiteX149" fmla="*/ 1938842 w 4352938"/>
                <a:gd name="connsiteY149" fmla="*/ 307769 h 1239475"/>
                <a:gd name="connsiteX150" fmla="*/ 1969322 w 4352938"/>
                <a:gd name="connsiteY150" fmla="*/ 307769 h 1239475"/>
                <a:gd name="connsiteX151" fmla="*/ 1979799 w 4352938"/>
                <a:gd name="connsiteY151" fmla="*/ 333486 h 1239475"/>
                <a:gd name="connsiteX152" fmla="*/ 1946462 w 4352938"/>
                <a:gd name="connsiteY152" fmla="*/ 368729 h 1239475"/>
                <a:gd name="connsiteX153" fmla="*/ 1913124 w 4352938"/>
                <a:gd name="connsiteY153" fmla="*/ 373491 h 1239475"/>
                <a:gd name="connsiteX154" fmla="*/ 1832162 w 4352938"/>
                <a:gd name="connsiteY154" fmla="*/ 429689 h 1239475"/>
                <a:gd name="connsiteX155" fmla="*/ 1708337 w 4352938"/>
                <a:gd name="connsiteY155" fmla="*/ 546846 h 1239475"/>
                <a:gd name="connsiteX156" fmla="*/ 1629279 w 4352938"/>
                <a:gd name="connsiteY156" fmla="*/ 557324 h 1239475"/>
                <a:gd name="connsiteX157" fmla="*/ 1519742 w 4352938"/>
                <a:gd name="connsiteY157" fmla="*/ 498269 h 1239475"/>
                <a:gd name="connsiteX158" fmla="*/ 1524504 w 4352938"/>
                <a:gd name="connsiteY158" fmla="*/ 452549 h 1239475"/>
                <a:gd name="connsiteX159" fmla="*/ 1775964 w 4352938"/>
                <a:gd name="connsiteY159" fmla="*/ 351584 h 1239475"/>
                <a:gd name="connsiteX160" fmla="*/ 1798824 w 4352938"/>
                <a:gd name="connsiteY160" fmla="*/ 348726 h 1239475"/>
                <a:gd name="connsiteX161" fmla="*/ 1885501 w 4352938"/>
                <a:gd name="connsiteY161" fmla="*/ 318246 h 1239475"/>
                <a:gd name="connsiteX162" fmla="*/ 1938842 w 4352938"/>
                <a:gd name="connsiteY162" fmla="*/ 307769 h 1239475"/>
                <a:gd name="connsiteX163" fmla="*/ 667255 w 4352938"/>
                <a:gd name="connsiteY163" fmla="*/ 301102 h 1239475"/>
                <a:gd name="connsiteX164" fmla="*/ 717738 w 4352938"/>
                <a:gd name="connsiteY164" fmla="*/ 346822 h 1239475"/>
                <a:gd name="connsiteX165" fmla="*/ 819655 w 4352938"/>
                <a:gd name="connsiteY165" fmla="*/ 587804 h 1239475"/>
                <a:gd name="connsiteX166" fmla="*/ 845372 w 4352938"/>
                <a:gd name="connsiteY166" fmla="*/ 600187 h 1239475"/>
                <a:gd name="connsiteX167" fmla="*/ 875852 w 4352938"/>
                <a:gd name="connsiteY167" fmla="*/ 566849 h 1239475"/>
                <a:gd name="connsiteX168" fmla="*/ 921572 w 4352938"/>
                <a:gd name="connsiteY168" fmla="*/ 536369 h 1239475"/>
                <a:gd name="connsiteX169" fmla="*/ 921572 w 4352938"/>
                <a:gd name="connsiteY169" fmla="*/ 474457 h 1239475"/>
                <a:gd name="connsiteX170" fmla="*/ 921572 w 4352938"/>
                <a:gd name="connsiteY170" fmla="*/ 467789 h 1239475"/>
                <a:gd name="connsiteX171" fmla="*/ 927288 w 4352938"/>
                <a:gd name="connsiteY171" fmla="*/ 463027 h 1239475"/>
                <a:gd name="connsiteX172" fmla="*/ 949195 w 4352938"/>
                <a:gd name="connsiteY172" fmla="*/ 452549 h 1239475"/>
                <a:gd name="connsiteX173" fmla="*/ 959672 w 4352938"/>
                <a:gd name="connsiteY173" fmla="*/ 463027 h 1239475"/>
                <a:gd name="connsiteX174" fmla="*/ 962530 w 4352938"/>
                <a:gd name="connsiteY174" fmla="*/ 481124 h 1239475"/>
                <a:gd name="connsiteX175" fmla="*/ 988247 w 4352938"/>
                <a:gd name="connsiteY175" fmla="*/ 506842 h 1239475"/>
                <a:gd name="connsiteX176" fmla="*/ 1061590 w 4352938"/>
                <a:gd name="connsiteY176" fmla="*/ 537322 h 1239475"/>
                <a:gd name="connsiteX177" fmla="*/ 1061590 w 4352938"/>
                <a:gd name="connsiteY177" fmla="*/ 557324 h 1239475"/>
                <a:gd name="connsiteX178" fmla="*/ 1056827 w 4352938"/>
                <a:gd name="connsiteY178" fmla="*/ 598282 h 1239475"/>
                <a:gd name="connsiteX179" fmla="*/ 1003488 w 4352938"/>
                <a:gd name="connsiteY179" fmla="*/ 666862 h 1239475"/>
                <a:gd name="connsiteX180" fmla="*/ 934907 w 4352938"/>
                <a:gd name="connsiteY180" fmla="*/ 692579 h 1239475"/>
                <a:gd name="connsiteX181" fmla="*/ 846325 w 4352938"/>
                <a:gd name="connsiteY181" fmla="*/ 723059 h 1239475"/>
                <a:gd name="connsiteX182" fmla="*/ 849182 w 4352938"/>
                <a:gd name="connsiteY182" fmla="*/ 802117 h 1239475"/>
                <a:gd name="connsiteX183" fmla="*/ 783460 w 4352938"/>
                <a:gd name="connsiteY183" fmla="*/ 865934 h 1239475"/>
                <a:gd name="connsiteX184" fmla="*/ 786317 w 4352938"/>
                <a:gd name="connsiteY184" fmla="*/ 870697 h 1239475"/>
                <a:gd name="connsiteX185" fmla="*/ 882520 w 4352938"/>
                <a:gd name="connsiteY185" fmla="*/ 867839 h 1239475"/>
                <a:gd name="connsiteX186" fmla="*/ 958720 w 4352938"/>
                <a:gd name="connsiteY186" fmla="*/ 842122 h 1239475"/>
                <a:gd name="connsiteX187" fmla="*/ 984438 w 4352938"/>
                <a:gd name="connsiteY187" fmla="*/ 839264 h 1239475"/>
                <a:gd name="connsiteX188" fmla="*/ 1088260 w 4352938"/>
                <a:gd name="connsiteY188" fmla="*/ 808784 h 1239475"/>
                <a:gd name="connsiteX189" fmla="*/ 1095880 w 4352938"/>
                <a:gd name="connsiteY189" fmla="*/ 844027 h 1239475"/>
                <a:gd name="connsiteX190" fmla="*/ 1065400 w 4352938"/>
                <a:gd name="connsiteY190" fmla="*/ 900224 h 1239475"/>
                <a:gd name="connsiteX191" fmla="*/ 1009202 w 4352938"/>
                <a:gd name="connsiteY191" fmla="*/ 933562 h 1239475"/>
                <a:gd name="connsiteX192" fmla="*/ 897760 w 4352938"/>
                <a:gd name="connsiteY192" fmla="*/ 964042 h 1239475"/>
                <a:gd name="connsiteX193" fmla="*/ 859660 w 4352938"/>
                <a:gd name="connsiteY193" fmla="*/ 964042 h 1239475"/>
                <a:gd name="connsiteX194" fmla="*/ 829180 w 4352938"/>
                <a:gd name="connsiteY194" fmla="*/ 989759 h 1239475"/>
                <a:gd name="connsiteX195" fmla="*/ 710117 w 4352938"/>
                <a:gd name="connsiteY195" fmla="*/ 977377 h 1239475"/>
                <a:gd name="connsiteX196" fmla="*/ 638680 w 4352938"/>
                <a:gd name="connsiteY196" fmla="*/ 827834 h 1239475"/>
                <a:gd name="connsiteX197" fmla="*/ 631060 w 4352938"/>
                <a:gd name="connsiteY197" fmla="*/ 769732 h 1239475"/>
                <a:gd name="connsiteX198" fmla="*/ 592960 w 4352938"/>
                <a:gd name="connsiteY198" fmla="*/ 607807 h 1239475"/>
                <a:gd name="connsiteX199" fmla="*/ 608200 w 4352938"/>
                <a:gd name="connsiteY199" fmla="*/ 521129 h 1239475"/>
                <a:gd name="connsiteX200" fmla="*/ 643442 w 4352938"/>
                <a:gd name="connsiteY200" fmla="*/ 376349 h 1239475"/>
                <a:gd name="connsiteX201" fmla="*/ 644395 w 4352938"/>
                <a:gd name="connsiteY201" fmla="*/ 363014 h 1239475"/>
                <a:gd name="connsiteX202" fmla="*/ 667255 w 4352938"/>
                <a:gd name="connsiteY202" fmla="*/ 301102 h 1239475"/>
                <a:gd name="connsiteX203" fmla="*/ 4077204 w 4352938"/>
                <a:gd name="connsiteY203" fmla="*/ 290624 h 1239475"/>
                <a:gd name="connsiteX204" fmla="*/ 3993384 w 4352938"/>
                <a:gd name="connsiteY204" fmla="*/ 420164 h 1239475"/>
                <a:gd name="connsiteX205" fmla="*/ 4026721 w 4352938"/>
                <a:gd name="connsiteY205" fmla="*/ 445881 h 1239475"/>
                <a:gd name="connsiteX206" fmla="*/ 4049582 w 4352938"/>
                <a:gd name="connsiteY206" fmla="*/ 384921 h 1239475"/>
                <a:gd name="connsiteX207" fmla="*/ 4069584 w 4352938"/>
                <a:gd name="connsiteY207" fmla="*/ 382064 h 1239475"/>
                <a:gd name="connsiteX208" fmla="*/ 4092444 w 4352938"/>
                <a:gd name="connsiteY208" fmla="*/ 476361 h 1239475"/>
                <a:gd name="connsiteX209" fmla="*/ 4104827 w 4352938"/>
                <a:gd name="connsiteY209" fmla="*/ 479219 h 1239475"/>
                <a:gd name="connsiteX210" fmla="*/ 4130544 w 4352938"/>
                <a:gd name="connsiteY210" fmla="*/ 436356 h 1239475"/>
                <a:gd name="connsiteX211" fmla="*/ 4206744 w 4352938"/>
                <a:gd name="connsiteY211" fmla="*/ 318246 h 1239475"/>
                <a:gd name="connsiteX212" fmla="*/ 4077204 w 4352938"/>
                <a:gd name="connsiteY212" fmla="*/ 290624 h 1239475"/>
                <a:gd name="connsiteX213" fmla="*/ 3600002 w 4352938"/>
                <a:gd name="connsiteY213" fmla="*/ 256334 h 1239475"/>
                <a:gd name="connsiteX214" fmla="*/ 3663820 w 4352938"/>
                <a:gd name="connsiteY214" fmla="*/ 304912 h 1239475"/>
                <a:gd name="connsiteX215" fmla="*/ 3732400 w 4352938"/>
                <a:gd name="connsiteY215" fmla="*/ 340154 h 1239475"/>
                <a:gd name="connsiteX216" fmla="*/ 3834317 w 4352938"/>
                <a:gd name="connsiteY216" fmla="*/ 524939 h 1239475"/>
                <a:gd name="connsiteX217" fmla="*/ 3747640 w 4352938"/>
                <a:gd name="connsiteY217" fmla="*/ 590662 h 1239475"/>
                <a:gd name="connsiteX218" fmla="*/ 3699062 w 4352938"/>
                <a:gd name="connsiteY218" fmla="*/ 428737 h 1239475"/>
                <a:gd name="connsiteX219" fmla="*/ 3668582 w 4352938"/>
                <a:gd name="connsiteY219" fmla="*/ 398257 h 1239475"/>
                <a:gd name="connsiteX220" fmla="*/ 3615242 w 4352938"/>
                <a:gd name="connsiteY220" fmla="*/ 330629 h 1239475"/>
                <a:gd name="connsiteX221" fmla="*/ 3587620 w 4352938"/>
                <a:gd name="connsiteY221" fmla="*/ 307769 h 1239475"/>
                <a:gd name="connsiteX222" fmla="*/ 3587620 w 4352938"/>
                <a:gd name="connsiteY222" fmla="*/ 266812 h 1239475"/>
                <a:gd name="connsiteX223" fmla="*/ 3600002 w 4352938"/>
                <a:gd name="connsiteY223" fmla="*/ 256334 h 1239475"/>
                <a:gd name="connsiteX224" fmla="*/ 189099 w 4352938"/>
                <a:gd name="connsiteY224" fmla="*/ 169656 h 1239475"/>
                <a:gd name="connsiteX225" fmla="*/ 239582 w 4352938"/>
                <a:gd name="connsiteY225" fmla="*/ 207756 h 1239475"/>
                <a:gd name="connsiteX226" fmla="*/ 416747 w 4352938"/>
                <a:gd name="connsiteY226" fmla="*/ 339201 h 1239475"/>
                <a:gd name="connsiteX227" fmla="*/ 419604 w 4352938"/>
                <a:gd name="connsiteY227" fmla="*/ 407781 h 1239475"/>
                <a:gd name="connsiteX228" fmla="*/ 424367 w 4352938"/>
                <a:gd name="connsiteY228" fmla="*/ 506841 h 1239475"/>
                <a:gd name="connsiteX229" fmla="*/ 429129 w 4352938"/>
                <a:gd name="connsiteY229" fmla="*/ 550656 h 1239475"/>
                <a:gd name="connsiteX230" fmla="*/ 426272 w 4352938"/>
                <a:gd name="connsiteY230" fmla="*/ 629714 h 1239475"/>
                <a:gd name="connsiteX231" fmla="*/ 415794 w 4352938"/>
                <a:gd name="connsiteY231" fmla="*/ 822119 h 1239475"/>
                <a:gd name="connsiteX232" fmla="*/ 412937 w 4352938"/>
                <a:gd name="connsiteY232" fmla="*/ 885936 h 1239475"/>
                <a:gd name="connsiteX233" fmla="*/ 371979 w 4352938"/>
                <a:gd name="connsiteY233" fmla="*/ 1058339 h 1239475"/>
                <a:gd name="connsiteX234" fmla="*/ 333879 w 4352938"/>
                <a:gd name="connsiteY234" fmla="*/ 1119299 h 1239475"/>
                <a:gd name="connsiteX235" fmla="*/ 303399 w 4352938"/>
                <a:gd name="connsiteY235" fmla="*/ 1122156 h 1239475"/>
                <a:gd name="connsiteX236" fmla="*/ 291017 w 4352938"/>
                <a:gd name="connsiteY236" fmla="*/ 1020239 h 1239475"/>
                <a:gd name="connsiteX237" fmla="*/ 291017 w 4352938"/>
                <a:gd name="connsiteY237" fmla="*/ 984996 h 1239475"/>
                <a:gd name="connsiteX238" fmla="*/ 283397 w 4352938"/>
                <a:gd name="connsiteY238" fmla="*/ 984996 h 1239475"/>
                <a:gd name="connsiteX239" fmla="*/ 217674 w 4352938"/>
                <a:gd name="connsiteY239" fmla="*/ 1041194 h 1239475"/>
                <a:gd name="connsiteX240" fmla="*/ 205292 w 4352938"/>
                <a:gd name="connsiteY240" fmla="*/ 1056434 h 1239475"/>
                <a:gd name="connsiteX241" fmla="*/ 133854 w 4352938"/>
                <a:gd name="connsiteY241" fmla="*/ 1099296 h 1239475"/>
                <a:gd name="connsiteX242" fmla="*/ 80514 w 4352938"/>
                <a:gd name="connsiteY242" fmla="*/ 1152636 h 1239475"/>
                <a:gd name="connsiteX243" fmla="*/ 35747 w 4352938"/>
                <a:gd name="connsiteY243" fmla="*/ 1152636 h 1239475"/>
                <a:gd name="connsiteX244" fmla="*/ 31937 w 4352938"/>
                <a:gd name="connsiteY244" fmla="*/ 1149779 h 1239475"/>
                <a:gd name="connsiteX245" fmla="*/ 1457 w 4352938"/>
                <a:gd name="connsiteY245" fmla="*/ 1013571 h 1239475"/>
                <a:gd name="connsiteX246" fmla="*/ 3362 w 4352938"/>
                <a:gd name="connsiteY246" fmla="*/ 1004046 h 1239475"/>
                <a:gd name="connsiteX247" fmla="*/ 9077 w 4352938"/>
                <a:gd name="connsiteY247" fmla="*/ 998331 h 1239475"/>
                <a:gd name="connsiteX248" fmla="*/ 101469 w 4352938"/>
                <a:gd name="connsiteY248" fmla="*/ 814499 h 1239475"/>
                <a:gd name="connsiteX249" fmla="*/ 119567 w 4352938"/>
                <a:gd name="connsiteY249" fmla="*/ 750681 h 1239475"/>
                <a:gd name="connsiteX250" fmla="*/ 107184 w 4352938"/>
                <a:gd name="connsiteY250" fmla="*/ 694484 h 1239475"/>
                <a:gd name="connsiteX251" fmla="*/ 107184 w 4352938"/>
                <a:gd name="connsiteY251" fmla="*/ 674481 h 1239475"/>
                <a:gd name="connsiteX252" fmla="*/ 79562 w 4352938"/>
                <a:gd name="connsiteY252" fmla="*/ 623999 h 1239475"/>
                <a:gd name="connsiteX253" fmla="*/ 94802 w 4352938"/>
                <a:gd name="connsiteY253" fmla="*/ 611616 h 1239475"/>
                <a:gd name="connsiteX254" fmla="*/ 145284 w 4352938"/>
                <a:gd name="connsiteY254" fmla="*/ 631619 h 1239475"/>
                <a:gd name="connsiteX255" fmla="*/ 191004 w 4352938"/>
                <a:gd name="connsiteY255" fmla="*/ 636381 h 1239475"/>
                <a:gd name="connsiteX256" fmla="*/ 221484 w 4352938"/>
                <a:gd name="connsiteY256" fmla="*/ 659241 h 1239475"/>
                <a:gd name="connsiteX257" fmla="*/ 254822 w 4352938"/>
                <a:gd name="connsiteY257" fmla="*/ 664004 h 1239475"/>
                <a:gd name="connsiteX258" fmla="*/ 292922 w 4352938"/>
                <a:gd name="connsiteY258" fmla="*/ 689721 h 1239475"/>
                <a:gd name="connsiteX259" fmla="*/ 297684 w 4352938"/>
                <a:gd name="connsiteY259" fmla="*/ 631619 h 1239475"/>
                <a:gd name="connsiteX260" fmla="*/ 297684 w 4352938"/>
                <a:gd name="connsiteY260" fmla="*/ 581136 h 1239475"/>
                <a:gd name="connsiteX261" fmla="*/ 292922 w 4352938"/>
                <a:gd name="connsiteY261" fmla="*/ 370634 h 1239475"/>
                <a:gd name="connsiteX262" fmla="*/ 239582 w 4352938"/>
                <a:gd name="connsiteY262" fmla="*/ 302054 h 1239475"/>
                <a:gd name="connsiteX263" fmla="*/ 211959 w 4352938"/>
                <a:gd name="connsiteY263" fmla="*/ 259191 h 1239475"/>
                <a:gd name="connsiteX264" fmla="*/ 169097 w 4352938"/>
                <a:gd name="connsiteY264" fmla="*/ 187754 h 1239475"/>
                <a:gd name="connsiteX265" fmla="*/ 189099 w 4352938"/>
                <a:gd name="connsiteY265" fmla="*/ 169656 h 1239475"/>
                <a:gd name="connsiteX266" fmla="*/ 2741800 w 4352938"/>
                <a:gd name="connsiteY266" fmla="*/ 161084 h 1239475"/>
                <a:gd name="connsiteX267" fmla="*/ 2802760 w 4352938"/>
                <a:gd name="connsiteY267" fmla="*/ 173466 h 1239475"/>
                <a:gd name="connsiteX268" fmla="*/ 2836097 w 4352938"/>
                <a:gd name="connsiteY268" fmla="*/ 201089 h 1239475"/>
                <a:gd name="connsiteX269" fmla="*/ 2899915 w 4352938"/>
                <a:gd name="connsiteY269" fmla="*/ 243951 h 1239475"/>
                <a:gd name="connsiteX270" fmla="*/ 2904677 w 4352938"/>
                <a:gd name="connsiteY270" fmla="*/ 312531 h 1239475"/>
                <a:gd name="connsiteX271" fmla="*/ 2892295 w 4352938"/>
                <a:gd name="connsiteY271" fmla="*/ 327771 h 1239475"/>
                <a:gd name="connsiteX272" fmla="*/ 2892295 w 4352938"/>
                <a:gd name="connsiteY272" fmla="*/ 393494 h 1239475"/>
                <a:gd name="connsiteX273" fmla="*/ 2895152 w 4352938"/>
                <a:gd name="connsiteY273" fmla="*/ 565896 h 1239475"/>
                <a:gd name="connsiteX274" fmla="*/ 2899915 w 4352938"/>
                <a:gd name="connsiteY274" fmla="*/ 565896 h 1239475"/>
                <a:gd name="connsiteX275" fmla="*/ 2971352 w 4352938"/>
                <a:gd name="connsiteY275" fmla="*/ 520176 h 1239475"/>
                <a:gd name="connsiteX276" fmla="*/ 3123752 w 4352938"/>
                <a:gd name="connsiteY276" fmla="*/ 433499 h 1239475"/>
                <a:gd name="connsiteX277" fmla="*/ 3131372 w 4352938"/>
                <a:gd name="connsiteY277" fmla="*/ 468741 h 1239475"/>
                <a:gd name="connsiteX278" fmla="*/ 3113275 w 4352938"/>
                <a:gd name="connsiteY278" fmla="*/ 496364 h 1239475"/>
                <a:gd name="connsiteX279" fmla="*/ 3068507 w 4352938"/>
                <a:gd name="connsiteY279" fmla="*/ 544941 h 1239475"/>
                <a:gd name="connsiteX280" fmla="*/ 2987545 w 4352938"/>
                <a:gd name="connsiteY280" fmla="*/ 603044 h 1239475"/>
                <a:gd name="connsiteX281" fmla="*/ 2949445 w 4352938"/>
                <a:gd name="connsiteY281" fmla="*/ 638286 h 1239475"/>
                <a:gd name="connsiteX282" fmla="*/ 2891342 w 4352938"/>
                <a:gd name="connsiteY282" fmla="*/ 681149 h 1239475"/>
                <a:gd name="connsiteX283" fmla="*/ 2883722 w 4352938"/>
                <a:gd name="connsiteY283" fmla="*/ 734489 h 1239475"/>
                <a:gd name="connsiteX284" fmla="*/ 2845622 w 4352938"/>
                <a:gd name="connsiteY284" fmla="*/ 873554 h 1239475"/>
                <a:gd name="connsiteX285" fmla="*/ 2766565 w 4352938"/>
                <a:gd name="connsiteY285" fmla="*/ 952611 h 1239475"/>
                <a:gd name="connsiteX286" fmla="*/ 2472242 w 4352938"/>
                <a:gd name="connsiteY286" fmla="*/ 1074531 h 1239475"/>
                <a:gd name="connsiteX287" fmla="*/ 2472242 w 4352938"/>
                <a:gd name="connsiteY287" fmla="*/ 1069769 h 1239475"/>
                <a:gd name="connsiteX288" fmla="*/ 2497960 w 4352938"/>
                <a:gd name="connsiteY288" fmla="*/ 1028811 h 1239475"/>
                <a:gd name="connsiteX289" fmla="*/ 2538917 w 4352938"/>
                <a:gd name="connsiteY289" fmla="*/ 1003094 h 1239475"/>
                <a:gd name="connsiteX290" fmla="*/ 2558920 w 4352938"/>
                <a:gd name="connsiteY290" fmla="*/ 1000236 h 1239475"/>
                <a:gd name="connsiteX291" fmla="*/ 2586542 w 4352938"/>
                <a:gd name="connsiteY291" fmla="*/ 987854 h 1239475"/>
                <a:gd name="connsiteX292" fmla="*/ 2612260 w 4352938"/>
                <a:gd name="connsiteY292" fmla="*/ 972614 h 1239475"/>
                <a:gd name="connsiteX293" fmla="*/ 2736085 w 4352938"/>
                <a:gd name="connsiteY293" fmla="*/ 769731 h 1239475"/>
                <a:gd name="connsiteX294" fmla="*/ 2624642 w 4352938"/>
                <a:gd name="connsiteY294" fmla="*/ 804974 h 1239475"/>
                <a:gd name="connsiteX295" fmla="*/ 2601782 w 4352938"/>
                <a:gd name="connsiteY295" fmla="*/ 809736 h 1239475"/>
                <a:gd name="connsiteX296" fmla="*/ 2556062 w 4352938"/>
                <a:gd name="connsiteY296" fmla="*/ 850694 h 1239475"/>
                <a:gd name="connsiteX297" fmla="*/ 2492245 w 4352938"/>
                <a:gd name="connsiteY297" fmla="*/ 888794 h 1239475"/>
                <a:gd name="connsiteX298" fmla="*/ 2316985 w 4352938"/>
                <a:gd name="connsiteY298" fmla="*/ 942134 h 1239475"/>
                <a:gd name="connsiteX299" fmla="*/ 2289362 w 4352938"/>
                <a:gd name="connsiteY299" fmla="*/ 792591 h 1239475"/>
                <a:gd name="connsiteX300" fmla="*/ 2294125 w 4352938"/>
                <a:gd name="connsiteY300" fmla="*/ 784971 h 1239475"/>
                <a:gd name="connsiteX301" fmla="*/ 2304602 w 4352938"/>
                <a:gd name="connsiteY301" fmla="*/ 790686 h 1239475"/>
                <a:gd name="connsiteX302" fmla="*/ 2332225 w 4352938"/>
                <a:gd name="connsiteY302" fmla="*/ 824024 h 1239475"/>
                <a:gd name="connsiteX303" fmla="*/ 2352227 w 4352938"/>
                <a:gd name="connsiteY303" fmla="*/ 821166 h 1239475"/>
                <a:gd name="connsiteX304" fmla="*/ 2395090 w 4352938"/>
                <a:gd name="connsiteY304" fmla="*/ 805926 h 1239475"/>
                <a:gd name="connsiteX305" fmla="*/ 2422712 w 4352938"/>
                <a:gd name="connsiteY305" fmla="*/ 803069 h 1239475"/>
                <a:gd name="connsiteX306" fmla="*/ 2526535 w 4352938"/>
                <a:gd name="connsiteY306" fmla="*/ 744966 h 1239475"/>
                <a:gd name="connsiteX307" fmla="*/ 2587495 w 4352938"/>
                <a:gd name="connsiteY307" fmla="*/ 724964 h 1239475"/>
                <a:gd name="connsiteX308" fmla="*/ 2645597 w 4352938"/>
                <a:gd name="connsiteY308" fmla="*/ 699246 h 1239475"/>
                <a:gd name="connsiteX309" fmla="*/ 2759897 w 4352938"/>
                <a:gd name="connsiteY309" fmla="*/ 648764 h 1239475"/>
                <a:gd name="connsiteX310" fmla="*/ 2772280 w 4352938"/>
                <a:gd name="connsiteY310" fmla="*/ 546846 h 1239475"/>
                <a:gd name="connsiteX311" fmla="*/ 2767517 w 4352938"/>
                <a:gd name="connsiteY311" fmla="*/ 354441 h 1239475"/>
                <a:gd name="connsiteX312" fmla="*/ 2718940 w 4352938"/>
                <a:gd name="connsiteY312" fmla="*/ 171561 h 1239475"/>
                <a:gd name="connsiteX313" fmla="*/ 2741800 w 4352938"/>
                <a:gd name="connsiteY313" fmla="*/ 161084 h 1239475"/>
                <a:gd name="connsiteX314" fmla="*/ 4109589 w 4352938"/>
                <a:gd name="connsiteY314" fmla="*/ 20114 h 1239475"/>
                <a:gd name="connsiteX315" fmla="*/ 4147689 w 4352938"/>
                <a:gd name="connsiteY315" fmla="*/ 70596 h 1239475"/>
                <a:gd name="connsiteX316" fmla="*/ 4137212 w 4352938"/>
                <a:gd name="connsiteY316" fmla="*/ 126794 h 1239475"/>
                <a:gd name="connsiteX317" fmla="*/ 4083871 w 4352938"/>
                <a:gd name="connsiteY317" fmla="*/ 243951 h 1239475"/>
                <a:gd name="connsiteX318" fmla="*/ 4091492 w 4352938"/>
                <a:gd name="connsiteY318" fmla="*/ 246809 h 1239475"/>
                <a:gd name="connsiteX319" fmla="*/ 4157214 w 4352938"/>
                <a:gd name="connsiteY319" fmla="*/ 228711 h 1239475"/>
                <a:gd name="connsiteX320" fmla="*/ 4245796 w 4352938"/>
                <a:gd name="connsiteY320" fmla="*/ 202994 h 1239475"/>
                <a:gd name="connsiteX321" fmla="*/ 4276277 w 4352938"/>
                <a:gd name="connsiteY321" fmla="*/ 195374 h 1239475"/>
                <a:gd name="connsiteX322" fmla="*/ 4296279 w 4352938"/>
                <a:gd name="connsiteY322" fmla="*/ 207756 h 1239475"/>
                <a:gd name="connsiteX323" fmla="*/ 4346762 w 4352938"/>
                <a:gd name="connsiteY323" fmla="*/ 218234 h 1239475"/>
                <a:gd name="connsiteX324" fmla="*/ 4328664 w 4352938"/>
                <a:gd name="connsiteY324" fmla="*/ 306816 h 1239475"/>
                <a:gd name="connsiteX325" fmla="*/ 4211507 w 4352938"/>
                <a:gd name="connsiteY325" fmla="*/ 468741 h 1239475"/>
                <a:gd name="connsiteX326" fmla="*/ 4157214 w 4352938"/>
                <a:gd name="connsiteY326" fmla="*/ 521129 h 1239475"/>
                <a:gd name="connsiteX327" fmla="*/ 4210554 w 4352938"/>
                <a:gd name="connsiteY327" fmla="*/ 521129 h 1239475"/>
                <a:gd name="connsiteX328" fmla="*/ 4251512 w 4352938"/>
                <a:gd name="connsiteY328" fmla="*/ 533511 h 1239475"/>
                <a:gd name="connsiteX329" fmla="*/ 4167692 w 4352938"/>
                <a:gd name="connsiteY329" fmla="*/ 688769 h 1239475"/>
                <a:gd name="connsiteX330" fmla="*/ 4140069 w 4352938"/>
                <a:gd name="connsiteY330" fmla="*/ 716391 h 1239475"/>
                <a:gd name="connsiteX331" fmla="*/ 4083871 w 4352938"/>
                <a:gd name="connsiteY331" fmla="*/ 736394 h 1239475"/>
                <a:gd name="connsiteX332" fmla="*/ 3989574 w 4352938"/>
                <a:gd name="connsiteY332" fmla="*/ 779256 h 1239475"/>
                <a:gd name="connsiteX333" fmla="*/ 3986717 w 4352938"/>
                <a:gd name="connsiteY333" fmla="*/ 753539 h 1239475"/>
                <a:gd name="connsiteX334" fmla="*/ 4044819 w 4352938"/>
                <a:gd name="connsiteY334" fmla="*/ 703056 h 1239475"/>
                <a:gd name="connsiteX335" fmla="*/ 4064821 w 4352938"/>
                <a:gd name="connsiteY335" fmla="*/ 675434 h 1239475"/>
                <a:gd name="connsiteX336" fmla="*/ 4105779 w 4352938"/>
                <a:gd name="connsiteY336" fmla="*/ 637334 h 1239475"/>
                <a:gd name="connsiteX337" fmla="*/ 4113399 w 4352938"/>
                <a:gd name="connsiteY337" fmla="*/ 617331 h 1239475"/>
                <a:gd name="connsiteX338" fmla="*/ 4136259 w 4352938"/>
                <a:gd name="connsiteY338" fmla="*/ 583994 h 1239475"/>
                <a:gd name="connsiteX339" fmla="*/ 4123877 w 4352938"/>
                <a:gd name="connsiteY339" fmla="*/ 583994 h 1239475"/>
                <a:gd name="connsiteX340" fmla="*/ 4081014 w 4352938"/>
                <a:gd name="connsiteY340" fmla="*/ 609711 h 1239475"/>
                <a:gd name="connsiteX341" fmla="*/ 4027674 w 4352938"/>
                <a:gd name="connsiteY341" fmla="*/ 660194 h 1239475"/>
                <a:gd name="connsiteX342" fmla="*/ 3827649 w 4352938"/>
                <a:gd name="connsiteY342" fmla="*/ 779256 h 1239475"/>
                <a:gd name="connsiteX343" fmla="*/ 3635244 w 4352938"/>
                <a:gd name="connsiteY343" fmla="*/ 820214 h 1239475"/>
                <a:gd name="connsiteX344" fmla="*/ 3632387 w 4352938"/>
                <a:gd name="connsiteY344" fmla="*/ 802116 h 1239475"/>
                <a:gd name="connsiteX345" fmla="*/ 3635244 w 4352938"/>
                <a:gd name="connsiteY345" fmla="*/ 797354 h 1239475"/>
                <a:gd name="connsiteX346" fmla="*/ 3815267 w 4352938"/>
                <a:gd name="connsiteY346" fmla="*/ 683054 h 1239475"/>
                <a:gd name="connsiteX347" fmla="*/ 3848604 w 4352938"/>
                <a:gd name="connsiteY347" fmla="*/ 672576 h 1239475"/>
                <a:gd name="connsiteX348" fmla="*/ 3970524 w 4352938"/>
                <a:gd name="connsiteY348" fmla="*/ 603996 h 1239475"/>
                <a:gd name="connsiteX349" fmla="*/ 4059107 w 4352938"/>
                <a:gd name="connsiteY349" fmla="*/ 561134 h 1239475"/>
                <a:gd name="connsiteX350" fmla="*/ 4094349 w 4352938"/>
                <a:gd name="connsiteY350" fmla="*/ 535416 h 1239475"/>
                <a:gd name="connsiteX351" fmla="*/ 4089587 w 4352938"/>
                <a:gd name="connsiteY351" fmla="*/ 535416 h 1239475"/>
                <a:gd name="connsiteX352" fmla="*/ 3993384 w 4352938"/>
                <a:gd name="connsiteY352" fmla="*/ 563039 h 1239475"/>
                <a:gd name="connsiteX353" fmla="*/ 3990527 w 4352938"/>
                <a:gd name="connsiteY353" fmla="*/ 537321 h 1239475"/>
                <a:gd name="connsiteX354" fmla="*/ 4005767 w 4352938"/>
                <a:gd name="connsiteY354" fmla="*/ 499221 h 1239475"/>
                <a:gd name="connsiteX355" fmla="*/ 3941949 w 4352938"/>
                <a:gd name="connsiteY355" fmla="*/ 471599 h 1239475"/>
                <a:gd name="connsiteX356" fmla="*/ 3860987 w 4352938"/>
                <a:gd name="connsiteY356" fmla="*/ 544941 h 1239475"/>
                <a:gd name="connsiteX357" fmla="*/ 3845746 w 4352938"/>
                <a:gd name="connsiteY357" fmla="*/ 537321 h 1239475"/>
                <a:gd name="connsiteX358" fmla="*/ 3858129 w 4352938"/>
                <a:gd name="connsiteY358" fmla="*/ 502079 h 1239475"/>
                <a:gd name="connsiteX359" fmla="*/ 3900992 w 4352938"/>
                <a:gd name="connsiteY359" fmla="*/ 436356 h 1239475"/>
                <a:gd name="connsiteX360" fmla="*/ 3880989 w 4352938"/>
                <a:gd name="connsiteY360" fmla="*/ 403019 h 1239475"/>
                <a:gd name="connsiteX361" fmla="*/ 3883846 w 4352938"/>
                <a:gd name="connsiteY361" fmla="*/ 400161 h 1239475"/>
                <a:gd name="connsiteX362" fmla="*/ 3941949 w 4352938"/>
                <a:gd name="connsiteY362" fmla="*/ 392541 h 1239475"/>
                <a:gd name="connsiteX363" fmla="*/ 3982907 w 4352938"/>
                <a:gd name="connsiteY363" fmla="*/ 328724 h 1239475"/>
                <a:gd name="connsiteX364" fmla="*/ 3924804 w 4352938"/>
                <a:gd name="connsiteY364" fmla="*/ 339201 h 1239475"/>
                <a:gd name="connsiteX365" fmla="*/ 3921946 w 4352938"/>
                <a:gd name="connsiteY365" fmla="*/ 319199 h 1239475"/>
                <a:gd name="connsiteX366" fmla="*/ 3949569 w 4352938"/>
                <a:gd name="connsiteY366" fmla="*/ 273479 h 1239475"/>
                <a:gd name="connsiteX367" fmla="*/ 3914327 w 4352938"/>
                <a:gd name="connsiteY367" fmla="*/ 273479 h 1239475"/>
                <a:gd name="connsiteX368" fmla="*/ 3876227 w 4352938"/>
                <a:gd name="connsiteY368" fmla="*/ 220139 h 1239475"/>
                <a:gd name="connsiteX369" fmla="*/ 3901944 w 4352938"/>
                <a:gd name="connsiteY369" fmla="*/ 212519 h 1239475"/>
                <a:gd name="connsiteX370" fmla="*/ 3982907 w 4352938"/>
                <a:gd name="connsiteY370" fmla="*/ 200136 h 1239475"/>
                <a:gd name="connsiteX371" fmla="*/ 4021007 w 4352938"/>
                <a:gd name="connsiteY371" fmla="*/ 189659 h 1239475"/>
                <a:gd name="connsiteX372" fmla="*/ 4086729 w 4352938"/>
                <a:gd name="connsiteY372" fmla="*/ 30591 h 1239475"/>
                <a:gd name="connsiteX373" fmla="*/ 4109589 w 4352938"/>
                <a:gd name="connsiteY373" fmla="*/ 20114 h 1239475"/>
                <a:gd name="connsiteX374" fmla="*/ 1675952 w 4352938"/>
                <a:gd name="connsiteY374" fmla="*/ 111 h 1239475"/>
                <a:gd name="connsiteX375" fmla="*/ 1800729 w 4352938"/>
                <a:gd name="connsiteY375" fmla="*/ 42974 h 1239475"/>
                <a:gd name="connsiteX376" fmla="*/ 1834067 w 4352938"/>
                <a:gd name="connsiteY376" fmla="*/ 55356 h 1239475"/>
                <a:gd name="connsiteX377" fmla="*/ 1899789 w 4352938"/>
                <a:gd name="connsiteY377" fmla="*/ 101076 h 1239475"/>
                <a:gd name="connsiteX378" fmla="*/ 1917887 w 4352938"/>
                <a:gd name="connsiteY378" fmla="*/ 126794 h 1239475"/>
                <a:gd name="connsiteX379" fmla="*/ 1814064 w 4352938"/>
                <a:gd name="connsiteY379" fmla="*/ 215376 h 1239475"/>
                <a:gd name="connsiteX380" fmla="*/ 1717862 w 4352938"/>
                <a:gd name="connsiteY380" fmla="*/ 279194 h 1239475"/>
                <a:gd name="connsiteX381" fmla="*/ 1710242 w 4352938"/>
                <a:gd name="connsiteY381" fmla="*/ 253476 h 1239475"/>
                <a:gd name="connsiteX382" fmla="*/ 1720719 w 4352938"/>
                <a:gd name="connsiteY382" fmla="*/ 151559 h 1239475"/>
                <a:gd name="connsiteX383" fmla="*/ 1695002 w 4352938"/>
                <a:gd name="connsiteY383" fmla="*/ 101076 h 1239475"/>
                <a:gd name="connsiteX384" fmla="*/ 1684524 w 4352938"/>
                <a:gd name="connsiteY384" fmla="*/ 93456 h 1239475"/>
                <a:gd name="connsiteX385" fmla="*/ 1678809 w 4352938"/>
                <a:gd name="connsiteY385" fmla="*/ 63929 h 1239475"/>
                <a:gd name="connsiteX386" fmla="*/ 1675952 w 4352938"/>
                <a:gd name="connsiteY386" fmla="*/ 111 h 123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Lst>
              <a:rect l="l" t="t" r="r" b="b"/>
              <a:pathLst>
                <a:path w="4352938" h="1239475">
                  <a:moveTo>
                    <a:pt x="1911219" y="884984"/>
                  </a:moveTo>
                  <a:cubicBezTo>
                    <a:pt x="1975989" y="884031"/>
                    <a:pt x="2003612" y="917369"/>
                    <a:pt x="2030282" y="953564"/>
                  </a:cubicBezTo>
                  <a:cubicBezTo>
                    <a:pt x="2038854" y="965946"/>
                    <a:pt x="2054094" y="969756"/>
                    <a:pt x="2055047" y="991664"/>
                  </a:cubicBezTo>
                  <a:cubicBezTo>
                    <a:pt x="2063619" y="1004999"/>
                    <a:pt x="2051237" y="1052624"/>
                    <a:pt x="2047427" y="1067864"/>
                  </a:cubicBezTo>
                  <a:cubicBezTo>
                    <a:pt x="2035044" y="1076436"/>
                    <a:pt x="2001707" y="1111679"/>
                    <a:pt x="1974085" y="1093581"/>
                  </a:cubicBezTo>
                  <a:cubicBezTo>
                    <a:pt x="1947414" y="1084056"/>
                    <a:pt x="1938842" y="1062149"/>
                    <a:pt x="1923602" y="1040241"/>
                  </a:cubicBezTo>
                  <a:cubicBezTo>
                    <a:pt x="1916934" y="1033574"/>
                    <a:pt x="1910267" y="1027859"/>
                    <a:pt x="1903600" y="1022144"/>
                  </a:cubicBezTo>
                  <a:cubicBezTo>
                    <a:pt x="1876929" y="983091"/>
                    <a:pt x="1875977" y="940229"/>
                    <a:pt x="1888359" y="887841"/>
                  </a:cubicBezTo>
                  <a:cubicBezTo>
                    <a:pt x="1896932" y="887841"/>
                    <a:pt x="1906457" y="887841"/>
                    <a:pt x="1911219" y="884984"/>
                  </a:cubicBezTo>
                  <a:close/>
                  <a:moveTo>
                    <a:pt x="3037075" y="831644"/>
                  </a:moveTo>
                  <a:cubicBezTo>
                    <a:pt x="3082795" y="831644"/>
                    <a:pt x="3093272" y="860219"/>
                    <a:pt x="3118038" y="880221"/>
                  </a:cubicBezTo>
                  <a:cubicBezTo>
                    <a:pt x="3156138" y="909749"/>
                    <a:pt x="3217097" y="938324"/>
                    <a:pt x="3217097" y="1004046"/>
                  </a:cubicBezTo>
                  <a:cubicBezTo>
                    <a:pt x="3199000" y="1025001"/>
                    <a:pt x="3169472" y="1045004"/>
                    <a:pt x="3140897" y="1054529"/>
                  </a:cubicBezTo>
                  <a:cubicBezTo>
                    <a:pt x="3114227" y="1063101"/>
                    <a:pt x="3075175" y="1054529"/>
                    <a:pt x="3072318" y="1031669"/>
                  </a:cubicBezTo>
                  <a:cubicBezTo>
                    <a:pt x="3086605" y="1008809"/>
                    <a:pt x="3062793" y="982139"/>
                    <a:pt x="3057077" y="970709"/>
                  </a:cubicBezTo>
                  <a:cubicBezTo>
                    <a:pt x="3056125" y="963089"/>
                    <a:pt x="3054220" y="955469"/>
                    <a:pt x="3052315" y="947849"/>
                  </a:cubicBezTo>
                  <a:cubicBezTo>
                    <a:pt x="3036122" y="904986"/>
                    <a:pt x="3028502" y="896414"/>
                    <a:pt x="3029455" y="836406"/>
                  </a:cubicBezTo>
                  <a:cubicBezTo>
                    <a:pt x="3032313" y="835454"/>
                    <a:pt x="3035170" y="833549"/>
                    <a:pt x="3037075" y="831644"/>
                  </a:cubicBezTo>
                  <a:close/>
                  <a:moveTo>
                    <a:pt x="4031485" y="816404"/>
                  </a:moveTo>
                  <a:cubicBezTo>
                    <a:pt x="4066727" y="816404"/>
                    <a:pt x="4088635" y="825929"/>
                    <a:pt x="4124830" y="826881"/>
                  </a:cubicBezTo>
                  <a:cubicBezTo>
                    <a:pt x="4134355" y="841169"/>
                    <a:pt x="4142927" y="843074"/>
                    <a:pt x="4142927" y="867839"/>
                  </a:cubicBezTo>
                  <a:cubicBezTo>
                    <a:pt x="4136260" y="877364"/>
                    <a:pt x="4136260" y="891651"/>
                    <a:pt x="4130545" y="901176"/>
                  </a:cubicBezTo>
                  <a:cubicBezTo>
                    <a:pt x="4121020" y="915464"/>
                    <a:pt x="4104827" y="924036"/>
                    <a:pt x="4092445" y="936419"/>
                  </a:cubicBezTo>
                  <a:cubicBezTo>
                    <a:pt x="4054345" y="935466"/>
                    <a:pt x="4026722" y="942134"/>
                    <a:pt x="3998147" y="948801"/>
                  </a:cubicBezTo>
                  <a:cubicBezTo>
                    <a:pt x="3994338" y="950706"/>
                    <a:pt x="3990527" y="955469"/>
                    <a:pt x="3990527" y="959279"/>
                  </a:cubicBezTo>
                  <a:cubicBezTo>
                    <a:pt x="3991480" y="994521"/>
                    <a:pt x="4006720" y="1006904"/>
                    <a:pt x="4016245" y="1030716"/>
                  </a:cubicBezTo>
                  <a:cubicBezTo>
                    <a:pt x="4017197" y="1041194"/>
                    <a:pt x="4019102" y="1050719"/>
                    <a:pt x="4021007" y="1061196"/>
                  </a:cubicBezTo>
                  <a:cubicBezTo>
                    <a:pt x="4023865" y="1070721"/>
                    <a:pt x="4033390" y="1086914"/>
                    <a:pt x="4028627" y="1104059"/>
                  </a:cubicBezTo>
                  <a:cubicBezTo>
                    <a:pt x="4024818" y="1115489"/>
                    <a:pt x="4016245" y="1131681"/>
                    <a:pt x="4010530" y="1142159"/>
                  </a:cubicBezTo>
                  <a:cubicBezTo>
                    <a:pt x="4004815" y="1154541"/>
                    <a:pt x="4002910" y="1169781"/>
                    <a:pt x="3990527" y="1175496"/>
                  </a:cubicBezTo>
                  <a:cubicBezTo>
                    <a:pt x="3978145" y="1186926"/>
                    <a:pt x="3960047" y="1177401"/>
                    <a:pt x="3940045" y="1183116"/>
                  </a:cubicBezTo>
                  <a:cubicBezTo>
                    <a:pt x="3928615" y="1185974"/>
                    <a:pt x="3925757" y="1198356"/>
                    <a:pt x="3917185" y="1203119"/>
                  </a:cubicBezTo>
                  <a:cubicBezTo>
                    <a:pt x="3877180" y="1225979"/>
                    <a:pt x="3852415" y="1192641"/>
                    <a:pt x="3828602" y="1185021"/>
                  </a:cubicBezTo>
                  <a:cubicBezTo>
                    <a:pt x="3804790" y="1177401"/>
                    <a:pt x="3790502" y="1185021"/>
                    <a:pt x="3782882" y="1162161"/>
                  </a:cubicBezTo>
                  <a:cubicBezTo>
                    <a:pt x="3779072" y="1157399"/>
                    <a:pt x="3779072" y="1152636"/>
                    <a:pt x="3778120" y="1144064"/>
                  </a:cubicBezTo>
                  <a:cubicBezTo>
                    <a:pt x="3779072" y="1144064"/>
                    <a:pt x="3780977" y="1144064"/>
                    <a:pt x="3782882" y="1144064"/>
                  </a:cubicBezTo>
                  <a:cubicBezTo>
                    <a:pt x="3798122" y="1132634"/>
                    <a:pt x="3823840" y="1146921"/>
                    <a:pt x="3843843" y="1141206"/>
                  </a:cubicBezTo>
                  <a:cubicBezTo>
                    <a:pt x="3873370" y="1133586"/>
                    <a:pt x="3908613" y="1126919"/>
                    <a:pt x="3930520" y="1110726"/>
                  </a:cubicBezTo>
                  <a:cubicBezTo>
                    <a:pt x="3937188" y="1105011"/>
                    <a:pt x="3940045" y="1094534"/>
                    <a:pt x="3945760" y="1087866"/>
                  </a:cubicBezTo>
                  <a:cubicBezTo>
                    <a:pt x="3946713" y="1067864"/>
                    <a:pt x="3941950" y="1065006"/>
                    <a:pt x="3938140" y="1049766"/>
                  </a:cubicBezTo>
                  <a:cubicBezTo>
                    <a:pt x="3935282" y="1035479"/>
                    <a:pt x="3945760" y="1014524"/>
                    <a:pt x="3940997" y="996426"/>
                  </a:cubicBezTo>
                  <a:cubicBezTo>
                    <a:pt x="3939093" y="990711"/>
                    <a:pt x="3935282" y="984996"/>
                    <a:pt x="3933377" y="978329"/>
                  </a:cubicBezTo>
                  <a:cubicBezTo>
                    <a:pt x="3889563" y="964041"/>
                    <a:pt x="3901945" y="984044"/>
                    <a:pt x="3872418" y="996426"/>
                  </a:cubicBezTo>
                  <a:cubicBezTo>
                    <a:pt x="3856225" y="1003094"/>
                    <a:pt x="3841938" y="998331"/>
                    <a:pt x="3823840" y="1004046"/>
                  </a:cubicBezTo>
                  <a:cubicBezTo>
                    <a:pt x="3807647" y="1009761"/>
                    <a:pt x="3785740" y="1020239"/>
                    <a:pt x="3770500" y="1029764"/>
                  </a:cubicBezTo>
                  <a:cubicBezTo>
                    <a:pt x="3728590" y="1055481"/>
                    <a:pt x="3693347" y="1089771"/>
                    <a:pt x="3645722" y="1110726"/>
                  </a:cubicBezTo>
                  <a:cubicBezTo>
                    <a:pt x="3633340" y="1116441"/>
                    <a:pt x="3607622" y="1132634"/>
                    <a:pt x="3589525" y="1128824"/>
                  </a:cubicBezTo>
                  <a:cubicBezTo>
                    <a:pt x="3581905" y="1126919"/>
                    <a:pt x="3570475" y="1122156"/>
                    <a:pt x="3566665" y="1118346"/>
                  </a:cubicBezTo>
                  <a:cubicBezTo>
                    <a:pt x="3561902" y="1111679"/>
                    <a:pt x="3563807" y="1105964"/>
                    <a:pt x="3561902" y="1101201"/>
                  </a:cubicBezTo>
                  <a:cubicBezTo>
                    <a:pt x="3550472" y="1075484"/>
                    <a:pt x="3527613" y="1063101"/>
                    <a:pt x="3526660" y="1017381"/>
                  </a:cubicBezTo>
                  <a:cubicBezTo>
                    <a:pt x="3535232" y="1007856"/>
                    <a:pt x="3541900" y="995474"/>
                    <a:pt x="3554282" y="989759"/>
                  </a:cubicBezTo>
                  <a:cubicBezTo>
                    <a:pt x="3565713" y="988806"/>
                    <a:pt x="3578095" y="987854"/>
                    <a:pt x="3589525" y="986901"/>
                  </a:cubicBezTo>
                  <a:cubicBezTo>
                    <a:pt x="3601907" y="981186"/>
                    <a:pt x="3617147" y="966899"/>
                    <a:pt x="3630482" y="961184"/>
                  </a:cubicBezTo>
                  <a:cubicBezTo>
                    <a:pt x="3639055" y="960231"/>
                    <a:pt x="3647627" y="958326"/>
                    <a:pt x="3656200" y="956421"/>
                  </a:cubicBezTo>
                  <a:cubicBezTo>
                    <a:pt x="3687632" y="943086"/>
                    <a:pt x="3720970" y="924036"/>
                    <a:pt x="3752402" y="910701"/>
                  </a:cubicBezTo>
                  <a:cubicBezTo>
                    <a:pt x="3800027" y="889746"/>
                    <a:pt x="3850510" y="873554"/>
                    <a:pt x="3897182" y="854504"/>
                  </a:cubicBezTo>
                  <a:cubicBezTo>
                    <a:pt x="3931472" y="840216"/>
                    <a:pt x="4011482" y="842121"/>
                    <a:pt x="4031485" y="816404"/>
                  </a:cubicBezTo>
                  <a:close/>
                  <a:moveTo>
                    <a:pt x="281492" y="738299"/>
                  </a:moveTo>
                  <a:cubicBezTo>
                    <a:pt x="272919" y="772589"/>
                    <a:pt x="250059" y="795449"/>
                    <a:pt x="205292" y="794496"/>
                  </a:cubicBezTo>
                  <a:cubicBezTo>
                    <a:pt x="199577" y="809736"/>
                    <a:pt x="183384" y="820214"/>
                    <a:pt x="174812" y="832596"/>
                  </a:cubicBezTo>
                  <a:cubicBezTo>
                    <a:pt x="173859" y="839264"/>
                    <a:pt x="171954" y="844979"/>
                    <a:pt x="170049" y="850694"/>
                  </a:cubicBezTo>
                  <a:cubicBezTo>
                    <a:pt x="148142" y="884984"/>
                    <a:pt x="118614" y="915464"/>
                    <a:pt x="96707" y="951659"/>
                  </a:cubicBezTo>
                  <a:cubicBezTo>
                    <a:pt x="85277" y="969756"/>
                    <a:pt x="65274" y="982139"/>
                    <a:pt x="63369" y="1009761"/>
                  </a:cubicBezTo>
                  <a:cubicBezTo>
                    <a:pt x="66227" y="1010714"/>
                    <a:pt x="68132" y="1011666"/>
                    <a:pt x="70989" y="1012619"/>
                  </a:cubicBezTo>
                  <a:cubicBezTo>
                    <a:pt x="88134" y="1023096"/>
                    <a:pt x="124329" y="1008809"/>
                    <a:pt x="134807" y="1002141"/>
                  </a:cubicBezTo>
                  <a:cubicBezTo>
                    <a:pt x="148142" y="992616"/>
                    <a:pt x="164334" y="980234"/>
                    <a:pt x="177669" y="971661"/>
                  </a:cubicBezTo>
                  <a:cubicBezTo>
                    <a:pt x="192909" y="962136"/>
                    <a:pt x="208149" y="961184"/>
                    <a:pt x="226247" y="953564"/>
                  </a:cubicBezTo>
                  <a:cubicBezTo>
                    <a:pt x="235772" y="949754"/>
                    <a:pt x="245297" y="939276"/>
                    <a:pt x="253869" y="933561"/>
                  </a:cubicBezTo>
                  <a:cubicBezTo>
                    <a:pt x="263394" y="926894"/>
                    <a:pt x="287207" y="918321"/>
                    <a:pt x="291969" y="907844"/>
                  </a:cubicBezTo>
                  <a:cubicBezTo>
                    <a:pt x="291969" y="896414"/>
                    <a:pt x="291969" y="884984"/>
                    <a:pt x="291969" y="874506"/>
                  </a:cubicBezTo>
                  <a:cubicBezTo>
                    <a:pt x="297684" y="865934"/>
                    <a:pt x="293874" y="843074"/>
                    <a:pt x="293874" y="829739"/>
                  </a:cubicBezTo>
                  <a:cubicBezTo>
                    <a:pt x="294827" y="802116"/>
                    <a:pt x="294827" y="769731"/>
                    <a:pt x="293874" y="741156"/>
                  </a:cubicBezTo>
                  <a:cubicBezTo>
                    <a:pt x="290064" y="739251"/>
                    <a:pt x="288159" y="739251"/>
                    <a:pt x="281492" y="738299"/>
                  </a:cubicBezTo>
                  <a:close/>
                  <a:moveTo>
                    <a:pt x="1852924" y="577625"/>
                  </a:moveTo>
                  <a:cubicBezTo>
                    <a:pt x="1889491" y="577446"/>
                    <a:pt x="1939319" y="586376"/>
                    <a:pt x="1952177" y="596377"/>
                  </a:cubicBezTo>
                  <a:cubicBezTo>
                    <a:pt x="1956940" y="601139"/>
                    <a:pt x="1962655" y="611617"/>
                    <a:pt x="1959798" y="616379"/>
                  </a:cubicBezTo>
                  <a:cubicBezTo>
                    <a:pt x="1945510" y="639239"/>
                    <a:pt x="1924555" y="643049"/>
                    <a:pt x="1903600" y="659242"/>
                  </a:cubicBezTo>
                  <a:cubicBezTo>
                    <a:pt x="1895980" y="664957"/>
                    <a:pt x="1895027" y="676387"/>
                    <a:pt x="1888360" y="682102"/>
                  </a:cubicBezTo>
                  <a:cubicBezTo>
                    <a:pt x="1884550" y="683054"/>
                    <a:pt x="1879788" y="684007"/>
                    <a:pt x="1875977" y="684959"/>
                  </a:cubicBezTo>
                  <a:cubicBezTo>
                    <a:pt x="1871215" y="688769"/>
                    <a:pt x="1868357" y="699247"/>
                    <a:pt x="1863595" y="704962"/>
                  </a:cubicBezTo>
                  <a:cubicBezTo>
                    <a:pt x="1856927" y="713534"/>
                    <a:pt x="1844545" y="718297"/>
                    <a:pt x="1835973" y="724964"/>
                  </a:cubicBezTo>
                  <a:cubicBezTo>
                    <a:pt x="1825495" y="732584"/>
                    <a:pt x="1816923" y="745919"/>
                    <a:pt x="1808350" y="755444"/>
                  </a:cubicBezTo>
                  <a:cubicBezTo>
                    <a:pt x="1797873" y="767827"/>
                    <a:pt x="1765488" y="787829"/>
                    <a:pt x="1762630" y="804022"/>
                  </a:cubicBezTo>
                  <a:cubicBezTo>
                    <a:pt x="1776917" y="801164"/>
                    <a:pt x="1782632" y="789734"/>
                    <a:pt x="1795967" y="785924"/>
                  </a:cubicBezTo>
                  <a:cubicBezTo>
                    <a:pt x="1823590" y="776399"/>
                    <a:pt x="1851213" y="783067"/>
                    <a:pt x="1882645" y="783067"/>
                  </a:cubicBezTo>
                  <a:cubicBezTo>
                    <a:pt x="1885502" y="793544"/>
                    <a:pt x="1891217" y="799259"/>
                    <a:pt x="1893123" y="809737"/>
                  </a:cubicBezTo>
                  <a:cubicBezTo>
                    <a:pt x="1883598" y="820214"/>
                    <a:pt x="1878835" y="834502"/>
                    <a:pt x="1867405" y="843074"/>
                  </a:cubicBezTo>
                  <a:cubicBezTo>
                    <a:pt x="1837877" y="864029"/>
                    <a:pt x="1804540" y="882127"/>
                    <a:pt x="1773107" y="901177"/>
                  </a:cubicBezTo>
                  <a:cubicBezTo>
                    <a:pt x="1750248" y="915464"/>
                    <a:pt x="1724530" y="904987"/>
                    <a:pt x="1724530" y="942134"/>
                  </a:cubicBezTo>
                  <a:cubicBezTo>
                    <a:pt x="1707385" y="968804"/>
                    <a:pt x="1735007" y="1005952"/>
                    <a:pt x="1742627" y="1025954"/>
                  </a:cubicBezTo>
                  <a:cubicBezTo>
                    <a:pt x="1764535" y="1085009"/>
                    <a:pt x="1769298" y="1155494"/>
                    <a:pt x="1770250" y="1233599"/>
                  </a:cubicBezTo>
                  <a:cubicBezTo>
                    <a:pt x="1767392" y="1234552"/>
                    <a:pt x="1765488" y="1235504"/>
                    <a:pt x="1762630" y="1236457"/>
                  </a:cubicBezTo>
                  <a:cubicBezTo>
                    <a:pt x="1755010" y="1242172"/>
                    <a:pt x="1737865" y="1238362"/>
                    <a:pt x="1729292" y="1236457"/>
                  </a:cubicBezTo>
                  <a:cubicBezTo>
                    <a:pt x="1724530" y="1228837"/>
                    <a:pt x="1712148" y="1220264"/>
                    <a:pt x="1709290" y="1213597"/>
                  </a:cubicBezTo>
                  <a:cubicBezTo>
                    <a:pt x="1709290" y="1205977"/>
                    <a:pt x="1709290" y="1198357"/>
                    <a:pt x="1709290" y="1190737"/>
                  </a:cubicBezTo>
                  <a:cubicBezTo>
                    <a:pt x="1706432" y="1184069"/>
                    <a:pt x="1696907" y="1171687"/>
                    <a:pt x="1691192" y="1167877"/>
                  </a:cubicBezTo>
                  <a:cubicBezTo>
                    <a:pt x="1684525" y="1163114"/>
                    <a:pt x="1639757" y="1148827"/>
                    <a:pt x="1637852" y="1145017"/>
                  </a:cubicBezTo>
                  <a:cubicBezTo>
                    <a:pt x="1637852" y="1140254"/>
                    <a:pt x="1637852" y="1134539"/>
                    <a:pt x="1637852" y="1129777"/>
                  </a:cubicBezTo>
                  <a:cubicBezTo>
                    <a:pt x="1644520" y="1125014"/>
                    <a:pt x="1646425" y="1114537"/>
                    <a:pt x="1653092" y="1109774"/>
                  </a:cubicBezTo>
                  <a:cubicBezTo>
                    <a:pt x="1660713" y="1108822"/>
                    <a:pt x="1668332" y="1106917"/>
                    <a:pt x="1675952" y="1105012"/>
                  </a:cubicBezTo>
                  <a:cubicBezTo>
                    <a:pt x="1690240" y="1097392"/>
                    <a:pt x="1688335" y="1071674"/>
                    <a:pt x="1688335" y="1048814"/>
                  </a:cubicBezTo>
                  <a:cubicBezTo>
                    <a:pt x="1682620" y="1039289"/>
                    <a:pt x="1682620" y="1024049"/>
                    <a:pt x="1675952" y="1015477"/>
                  </a:cubicBezTo>
                  <a:cubicBezTo>
                    <a:pt x="1673095" y="1013572"/>
                    <a:pt x="1673095" y="1013572"/>
                    <a:pt x="1668332" y="1012619"/>
                  </a:cubicBezTo>
                  <a:cubicBezTo>
                    <a:pt x="1662617" y="1021192"/>
                    <a:pt x="1654045" y="1021192"/>
                    <a:pt x="1645473" y="1027859"/>
                  </a:cubicBezTo>
                  <a:cubicBezTo>
                    <a:pt x="1636900" y="1038337"/>
                    <a:pt x="1627375" y="1047862"/>
                    <a:pt x="1617850" y="1058339"/>
                  </a:cubicBezTo>
                  <a:cubicBezTo>
                    <a:pt x="1614040" y="1061197"/>
                    <a:pt x="1608325" y="1059292"/>
                    <a:pt x="1605467" y="1063102"/>
                  </a:cubicBezTo>
                  <a:cubicBezTo>
                    <a:pt x="1596895" y="1072627"/>
                    <a:pt x="1594990" y="1082152"/>
                    <a:pt x="1587370" y="1093582"/>
                  </a:cubicBezTo>
                  <a:cubicBezTo>
                    <a:pt x="1575940" y="1102154"/>
                    <a:pt x="1565463" y="1111679"/>
                    <a:pt x="1554032" y="1121204"/>
                  </a:cubicBezTo>
                  <a:cubicBezTo>
                    <a:pt x="1523552" y="1163114"/>
                    <a:pt x="1485452" y="1193594"/>
                    <a:pt x="1450210" y="1230742"/>
                  </a:cubicBezTo>
                  <a:cubicBezTo>
                    <a:pt x="1379725" y="1230742"/>
                    <a:pt x="1353055" y="1166924"/>
                    <a:pt x="1355913" y="1104059"/>
                  </a:cubicBezTo>
                  <a:cubicBezTo>
                    <a:pt x="1367342" y="1101202"/>
                    <a:pt x="1377820" y="1089772"/>
                    <a:pt x="1394013" y="1093582"/>
                  </a:cubicBezTo>
                  <a:cubicBezTo>
                    <a:pt x="1400680" y="1095487"/>
                    <a:pt x="1409252" y="1104059"/>
                    <a:pt x="1419730" y="1101202"/>
                  </a:cubicBezTo>
                  <a:cubicBezTo>
                    <a:pt x="1427350" y="1099297"/>
                    <a:pt x="1429255" y="1089772"/>
                    <a:pt x="1434970" y="1085962"/>
                  </a:cubicBezTo>
                  <a:cubicBezTo>
                    <a:pt x="1445448" y="1078342"/>
                    <a:pt x="1457830" y="1078342"/>
                    <a:pt x="1470213" y="1070722"/>
                  </a:cubicBezTo>
                  <a:cubicBezTo>
                    <a:pt x="1476880" y="1065959"/>
                    <a:pt x="1483548" y="1057387"/>
                    <a:pt x="1490215" y="1052624"/>
                  </a:cubicBezTo>
                  <a:cubicBezTo>
                    <a:pt x="1501645" y="1045957"/>
                    <a:pt x="1514027" y="1044052"/>
                    <a:pt x="1525457" y="1037384"/>
                  </a:cubicBezTo>
                  <a:cubicBezTo>
                    <a:pt x="1554985" y="1020239"/>
                    <a:pt x="1584513" y="998332"/>
                    <a:pt x="1612135" y="979282"/>
                  </a:cubicBezTo>
                  <a:cubicBezTo>
                    <a:pt x="1634995" y="963089"/>
                    <a:pt x="1673095" y="955469"/>
                    <a:pt x="1677857" y="921179"/>
                  </a:cubicBezTo>
                  <a:cubicBezTo>
                    <a:pt x="1663570" y="917369"/>
                    <a:pt x="1652140" y="911654"/>
                    <a:pt x="1650235" y="893557"/>
                  </a:cubicBezTo>
                  <a:cubicBezTo>
                    <a:pt x="1654998" y="889747"/>
                    <a:pt x="1682620" y="820214"/>
                    <a:pt x="1683573" y="812594"/>
                  </a:cubicBezTo>
                  <a:cubicBezTo>
                    <a:pt x="1676905" y="808784"/>
                    <a:pt x="1673095" y="807832"/>
                    <a:pt x="1660713" y="807832"/>
                  </a:cubicBezTo>
                  <a:cubicBezTo>
                    <a:pt x="1653092" y="812594"/>
                    <a:pt x="1635948" y="816404"/>
                    <a:pt x="1627375" y="818309"/>
                  </a:cubicBezTo>
                  <a:cubicBezTo>
                    <a:pt x="1627375" y="839264"/>
                    <a:pt x="1627375" y="860219"/>
                    <a:pt x="1627375" y="881174"/>
                  </a:cubicBezTo>
                  <a:lnTo>
                    <a:pt x="1627375" y="882127"/>
                  </a:lnTo>
                  <a:cubicBezTo>
                    <a:pt x="1627375" y="886889"/>
                    <a:pt x="1628327" y="890699"/>
                    <a:pt x="1624517" y="897367"/>
                  </a:cubicBezTo>
                  <a:cubicBezTo>
                    <a:pt x="1607373" y="924989"/>
                    <a:pt x="1568320" y="994522"/>
                    <a:pt x="1546413" y="999284"/>
                  </a:cubicBezTo>
                  <a:cubicBezTo>
                    <a:pt x="1540698" y="983092"/>
                    <a:pt x="1523552" y="979282"/>
                    <a:pt x="1515932" y="965947"/>
                  </a:cubicBezTo>
                  <a:cubicBezTo>
                    <a:pt x="1511170" y="957374"/>
                    <a:pt x="1512123" y="947849"/>
                    <a:pt x="1508313" y="938324"/>
                  </a:cubicBezTo>
                  <a:cubicBezTo>
                    <a:pt x="1505455" y="930704"/>
                    <a:pt x="1495930" y="920227"/>
                    <a:pt x="1493073" y="912607"/>
                  </a:cubicBezTo>
                  <a:cubicBezTo>
                    <a:pt x="1476880" y="863077"/>
                    <a:pt x="1495930" y="786877"/>
                    <a:pt x="1505455" y="744967"/>
                  </a:cubicBezTo>
                  <a:cubicBezTo>
                    <a:pt x="1509265" y="726869"/>
                    <a:pt x="1501645" y="704962"/>
                    <a:pt x="1502598" y="686864"/>
                  </a:cubicBezTo>
                  <a:cubicBezTo>
                    <a:pt x="1507360" y="684959"/>
                    <a:pt x="1507360" y="684007"/>
                    <a:pt x="1513075" y="682102"/>
                  </a:cubicBezTo>
                  <a:cubicBezTo>
                    <a:pt x="1516885" y="679244"/>
                    <a:pt x="1517838" y="680197"/>
                    <a:pt x="1523552" y="679244"/>
                  </a:cubicBezTo>
                  <a:cubicBezTo>
                    <a:pt x="1529267" y="684007"/>
                    <a:pt x="1536888" y="684959"/>
                    <a:pt x="1543555" y="689722"/>
                  </a:cubicBezTo>
                  <a:cubicBezTo>
                    <a:pt x="1553080" y="697342"/>
                    <a:pt x="1570225" y="731632"/>
                    <a:pt x="1584513" y="723059"/>
                  </a:cubicBezTo>
                  <a:cubicBezTo>
                    <a:pt x="1616898" y="704962"/>
                    <a:pt x="1650235" y="686864"/>
                    <a:pt x="1680715" y="664957"/>
                  </a:cubicBezTo>
                  <a:cubicBezTo>
                    <a:pt x="1695002" y="654479"/>
                    <a:pt x="1708338" y="636382"/>
                    <a:pt x="1723577" y="626857"/>
                  </a:cubicBezTo>
                  <a:cubicBezTo>
                    <a:pt x="1735960" y="625904"/>
                    <a:pt x="1749295" y="623999"/>
                    <a:pt x="1761677" y="622094"/>
                  </a:cubicBezTo>
                  <a:cubicBezTo>
                    <a:pt x="1765488" y="615427"/>
                    <a:pt x="1770250" y="609712"/>
                    <a:pt x="1774060" y="603997"/>
                  </a:cubicBezTo>
                  <a:cubicBezTo>
                    <a:pt x="1786442" y="594472"/>
                    <a:pt x="1807398" y="585899"/>
                    <a:pt x="1822638" y="581137"/>
                  </a:cubicBezTo>
                  <a:cubicBezTo>
                    <a:pt x="1830020" y="578756"/>
                    <a:pt x="1840735" y="577684"/>
                    <a:pt x="1852924" y="577625"/>
                  </a:cubicBezTo>
                  <a:close/>
                  <a:moveTo>
                    <a:pt x="3579047" y="530654"/>
                  </a:moveTo>
                  <a:cubicBezTo>
                    <a:pt x="3588572" y="530654"/>
                    <a:pt x="3600002" y="529701"/>
                    <a:pt x="3604764" y="533511"/>
                  </a:cubicBezTo>
                  <a:cubicBezTo>
                    <a:pt x="3624767" y="540179"/>
                    <a:pt x="3686680" y="615426"/>
                    <a:pt x="3680964" y="644954"/>
                  </a:cubicBezTo>
                  <a:cubicBezTo>
                    <a:pt x="3674297" y="679244"/>
                    <a:pt x="3662867" y="698294"/>
                    <a:pt x="3642864" y="718296"/>
                  </a:cubicBezTo>
                  <a:cubicBezTo>
                    <a:pt x="3631434" y="719249"/>
                    <a:pt x="3625719" y="720201"/>
                    <a:pt x="3615242" y="718296"/>
                  </a:cubicBezTo>
                  <a:cubicBezTo>
                    <a:pt x="3610480" y="702104"/>
                    <a:pt x="3594287" y="684959"/>
                    <a:pt x="3587619" y="669719"/>
                  </a:cubicBezTo>
                  <a:cubicBezTo>
                    <a:pt x="3587619" y="652574"/>
                    <a:pt x="3587619" y="635429"/>
                    <a:pt x="3586667" y="619236"/>
                  </a:cubicBezTo>
                  <a:cubicBezTo>
                    <a:pt x="3584762" y="601139"/>
                    <a:pt x="3575237" y="547799"/>
                    <a:pt x="3579047" y="530654"/>
                  </a:cubicBezTo>
                  <a:close/>
                  <a:moveTo>
                    <a:pt x="1938842" y="307769"/>
                  </a:moveTo>
                  <a:cubicBezTo>
                    <a:pt x="1949319" y="307769"/>
                    <a:pt x="1958844" y="307769"/>
                    <a:pt x="1969322" y="307769"/>
                  </a:cubicBezTo>
                  <a:cubicBezTo>
                    <a:pt x="1975989" y="307769"/>
                    <a:pt x="1978847" y="319199"/>
                    <a:pt x="1979799" y="333486"/>
                  </a:cubicBezTo>
                  <a:cubicBezTo>
                    <a:pt x="1968369" y="344916"/>
                    <a:pt x="1957892" y="357299"/>
                    <a:pt x="1946462" y="368729"/>
                  </a:cubicBezTo>
                  <a:cubicBezTo>
                    <a:pt x="1935032" y="369681"/>
                    <a:pt x="1924554" y="371586"/>
                    <a:pt x="1913124" y="373491"/>
                  </a:cubicBezTo>
                  <a:cubicBezTo>
                    <a:pt x="1884549" y="384921"/>
                    <a:pt x="1856926" y="411591"/>
                    <a:pt x="1832162" y="429689"/>
                  </a:cubicBezTo>
                  <a:cubicBezTo>
                    <a:pt x="1795967" y="457311"/>
                    <a:pt x="1751199" y="532559"/>
                    <a:pt x="1708337" y="546846"/>
                  </a:cubicBezTo>
                  <a:cubicBezTo>
                    <a:pt x="1693097" y="552561"/>
                    <a:pt x="1648329" y="562086"/>
                    <a:pt x="1629279" y="557324"/>
                  </a:cubicBezTo>
                  <a:cubicBezTo>
                    <a:pt x="1599751" y="550656"/>
                    <a:pt x="1529267" y="524939"/>
                    <a:pt x="1519742" y="498269"/>
                  </a:cubicBezTo>
                  <a:cubicBezTo>
                    <a:pt x="1508312" y="483981"/>
                    <a:pt x="1518789" y="464931"/>
                    <a:pt x="1524504" y="452549"/>
                  </a:cubicBezTo>
                  <a:cubicBezTo>
                    <a:pt x="1604514" y="419211"/>
                    <a:pt x="1692144" y="383016"/>
                    <a:pt x="1775964" y="351584"/>
                  </a:cubicBezTo>
                  <a:cubicBezTo>
                    <a:pt x="1783584" y="350631"/>
                    <a:pt x="1791204" y="349679"/>
                    <a:pt x="1798824" y="348726"/>
                  </a:cubicBezTo>
                  <a:cubicBezTo>
                    <a:pt x="1826447" y="340154"/>
                    <a:pt x="1856926" y="326819"/>
                    <a:pt x="1885501" y="318246"/>
                  </a:cubicBezTo>
                  <a:cubicBezTo>
                    <a:pt x="1901694" y="313484"/>
                    <a:pt x="1925507" y="316341"/>
                    <a:pt x="1938842" y="307769"/>
                  </a:cubicBezTo>
                  <a:close/>
                  <a:moveTo>
                    <a:pt x="667255" y="301102"/>
                  </a:moveTo>
                  <a:cubicBezTo>
                    <a:pt x="688210" y="308722"/>
                    <a:pt x="700592" y="334439"/>
                    <a:pt x="717738" y="346822"/>
                  </a:cubicBezTo>
                  <a:cubicBezTo>
                    <a:pt x="788222" y="399209"/>
                    <a:pt x="797747" y="484934"/>
                    <a:pt x="819655" y="587804"/>
                  </a:cubicBezTo>
                  <a:cubicBezTo>
                    <a:pt x="829180" y="593519"/>
                    <a:pt x="830132" y="599234"/>
                    <a:pt x="845372" y="600187"/>
                  </a:cubicBezTo>
                  <a:cubicBezTo>
                    <a:pt x="855850" y="588757"/>
                    <a:pt x="865375" y="578279"/>
                    <a:pt x="875852" y="566849"/>
                  </a:cubicBezTo>
                  <a:cubicBezTo>
                    <a:pt x="888235" y="558277"/>
                    <a:pt x="915857" y="549704"/>
                    <a:pt x="921572" y="536369"/>
                  </a:cubicBezTo>
                  <a:cubicBezTo>
                    <a:pt x="921572" y="515414"/>
                    <a:pt x="921572" y="495412"/>
                    <a:pt x="921572" y="474457"/>
                  </a:cubicBezTo>
                  <a:cubicBezTo>
                    <a:pt x="921572" y="471599"/>
                    <a:pt x="920620" y="469694"/>
                    <a:pt x="921572" y="467789"/>
                  </a:cubicBezTo>
                  <a:cubicBezTo>
                    <a:pt x="922525" y="465884"/>
                    <a:pt x="925382" y="464932"/>
                    <a:pt x="927288" y="463027"/>
                  </a:cubicBezTo>
                  <a:cubicBezTo>
                    <a:pt x="933002" y="458264"/>
                    <a:pt x="936813" y="453502"/>
                    <a:pt x="949195" y="452549"/>
                  </a:cubicBezTo>
                  <a:cubicBezTo>
                    <a:pt x="953957" y="457312"/>
                    <a:pt x="956815" y="456359"/>
                    <a:pt x="959672" y="463027"/>
                  </a:cubicBezTo>
                  <a:cubicBezTo>
                    <a:pt x="962530" y="467789"/>
                    <a:pt x="959672" y="474457"/>
                    <a:pt x="962530" y="481124"/>
                  </a:cubicBezTo>
                  <a:cubicBezTo>
                    <a:pt x="965388" y="488744"/>
                    <a:pt x="981580" y="502079"/>
                    <a:pt x="988247" y="506842"/>
                  </a:cubicBezTo>
                  <a:cubicBezTo>
                    <a:pt x="996820" y="512557"/>
                    <a:pt x="1059685" y="533512"/>
                    <a:pt x="1061590" y="537322"/>
                  </a:cubicBezTo>
                  <a:cubicBezTo>
                    <a:pt x="1061590" y="543989"/>
                    <a:pt x="1061590" y="550657"/>
                    <a:pt x="1061590" y="557324"/>
                  </a:cubicBezTo>
                  <a:cubicBezTo>
                    <a:pt x="1055875" y="566849"/>
                    <a:pt x="1060638" y="587804"/>
                    <a:pt x="1056827" y="598282"/>
                  </a:cubicBezTo>
                  <a:cubicBezTo>
                    <a:pt x="1047302" y="623999"/>
                    <a:pt x="1025395" y="653527"/>
                    <a:pt x="1003488" y="666862"/>
                  </a:cubicBezTo>
                  <a:cubicBezTo>
                    <a:pt x="985390" y="679244"/>
                    <a:pt x="957767" y="686864"/>
                    <a:pt x="934907" y="692579"/>
                  </a:cubicBezTo>
                  <a:cubicBezTo>
                    <a:pt x="898713" y="702104"/>
                    <a:pt x="849182" y="681149"/>
                    <a:pt x="846325" y="723059"/>
                  </a:cubicBezTo>
                  <a:cubicBezTo>
                    <a:pt x="860613" y="741157"/>
                    <a:pt x="850135" y="774494"/>
                    <a:pt x="849182" y="802117"/>
                  </a:cubicBezTo>
                  <a:cubicBezTo>
                    <a:pt x="809177" y="821167"/>
                    <a:pt x="810130" y="838312"/>
                    <a:pt x="783460" y="865934"/>
                  </a:cubicBezTo>
                  <a:cubicBezTo>
                    <a:pt x="785365" y="869744"/>
                    <a:pt x="784413" y="867839"/>
                    <a:pt x="786317" y="870697"/>
                  </a:cubicBezTo>
                  <a:cubicBezTo>
                    <a:pt x="815845" y="891652"/>
                    <a:pt x="854897" y="876412"/>
                    <a:pt x="882520" y="867839"/>
                  </a:cubicBezTo>
                  <a:cubicBezTo>
                    <a:pt x="909190" y="858314"/>
                    <a:pt x="934907" y="848789"/>
                    <a:pt x="958720" y="842122"/>
                  </a:cubicBezTo>
                  <a:cubicBezTo>
                    <a:pt x="967292" y="841169"/>
                    <a:pt x="975865" y="840217"/>
                    <a:pt x="984438" y="839264"/>
                  </a:cubicBezTo>
                  <a:cubicBezTo>
                    <a:pt x="1016822" y="826882"/>
                    <a:pt x="1044445" y="812594"/>
                    <a:pt x="1088260" y="808784"/>
                  </a:cubicBezTo>
                  <a:cubicBezTo>
                    <a:pt x="1093975" y="818309"/>
                    <a:pt x="1095880" y="825929"/>
                    <a:pt x="1095880" y="844027"/>
                  </a:cubicBezTo>
                  <a:cubicBezTo>
                    <a:pt x="1079688" y="859267"/>
                    <a:pt x="1078735" y="886889"/>
                    <a:pt x="1065400" y="900224"/>
                  </a:cubicBezTo>
                  <a:cubicBezTo>
                    <a:pt x="1055875" y="910702"/>
                    <a:pt x="1022538" y="927847"/>
                    <a:pt x="1009202" y="933562"/>
                  </a:cubicBezTo>
                  <a:cubicBezTo>
                    <a:pt x="972055" y="944039"/>
                    <a:pt x="934907" y="953564"/>
                    <a:pt x="897760" y="964042"/>
                  </a:cubicBezTo>
                  <a:cubicBezTo>
                    <a:pt x="885377" y="964042"/>
                    <a:pt x="872042" y="964042"/>
                    <a:pt x="859660" y="964042"/>
                  </a:cubicBezTo>
                  <a:cubicBezTo>
                    <a:pt x="852040" y="967852"/>
                    <a:pt x="841563" y="984997"/>
                    <a:pt x="829180" y="989759"/>
                  </a:cubicBezTo>
                  <a:cubicBezTo>
                    <a:pt x="790127" y="1006904"/>
                    <a:pt x="740597" y="997379"/>
                    <a:pt x="710117" y="977377"/>
                  </a:cubicBezTo>
                  <a:cubicBezTo>
                    <a:pt x="682495" y="960232"/>
                    <a:pt x="650110" y="864982"/>
                    <a:pt x="638680" y="827834"/>
                  </a:cubicBezTo>
                  <a:cubicBezTo>
                    <a:pt x="632013" y="807832"/>
                    <a:pt x="636775" y="791639"/>
                    <a:pt x="631060" y="769732"/>
                  </a:cubicBezTo>
                  <a:cubicBezTo>
                    <a:pt x="617725" y="723059"/>
                    <a:pt x="604390" y="658289"/>
                    <a:pt x="592960" y="607807"/>
                  </a:cubicBezTo>
                  <a:cubicBezTo>
                    <a:pt x="591055" y="597329"/>
                    <a:pt x="605342" y="532559"/>
                    <a:pt x="608200" y="521129"/>
                  </a:cubicBezTo>
                  <a:cubicBezTo>
                    <a:pt x="621535" y="471599"/>
                    <a:pt x="631060" y="423022"/>
                    <a:pt x="643442" y="376349"/>
                  </a:cubicBezTo>
                  <a:cubicBezTo>
                    <a:pt x="645347" y="371587"/>
                    <a:pt x="643442" y="367777"/>
                    <a:pt x="644395" y="363014"/>
                  </a:cubicBezTo>
                  <a:cubicBezTo>
                    <a:pt x="650110" y="342059"/>
                    <a:pt x="659635" y="321104"/>
                    <a:pt x="667255" y="301102"/>
                  </a:cubicBezTo>
                  <a:close/>
                  <a:moveTo>
                    <a:pt x="4077204" y="290624"/>
                  </a:moveTo>
                  <a:cubicBezTo>
                    <a:pt x="4050534" y="324914"/>
                    <a:pt x="3998146" y="365871"/>
                    <a:pt x="3993384" y="420164"/>
                  </a:cubicBezTo>
                  <a:cubicBezTo>
                    <a:pt x="4000052" y="424926"/>
                    <a:pt x="4019102" y="453501"/>
                    <a:pt x="4026721" y="445881"/>
                  </a:cubicBezTo>
                  <a:cubicBezTo>
                    <a:pt x="4045771" y="430641"/>
                    <a:pt x="4034342" y="397304"/>
                    <a:pt x="4049582" y="384921"/>
                  </a:cubicBezTo>
                  <a:cubicBezTo>
                    <a:pt x="4056249" y="379206"/>
                    <a:pt x="4061012" y="380159"/>
                    <a:pt x="4069584" y="382064"/>
                  </a:cubicBezTo>
                  <a:cubicBezTo>
                    <a:pt x="4081967" y="410639"/>
                    <a:pt x="4084824" y="439214"/>
                    <a:pt x="4092444" y="476361"/>
                  </a:cubicBezTo>
                  <a:cubicBezTo>
                    <a:pt x="4096254" y="478266"/>
                    <a:pt x="4098159" y="478266"/>
                    <a:pt x="4104827" y="479219"/>
                  </a:cubicBezTo>
                  <a:cubicBezTo>
                    <a:pt x="4113399" y="464931"/>
                    <a:pt x="4121019" y="449691"/>
                    <a:pt x="4130544" y="436356"/>
                  </a:cubicBezTo>
                  <a:cubicBezTo>
                    <a:pt x="4157214" y="400161"/>
                    <a:pt x="4204839" y="379206"/>
                    <a:pt x="4206744" y="318246"/>
                  </a:cubicBezTo>
                  <a:cubicBezTo>
                    <a:pt x="4161024" y="315389"/>
                    <a:pt x="4125782" y="291576"/>
                    <a:pt x="4077204" y="290624"/>
                  </a:cubicBezTo>
                  <a:close/>
                  <a:moveTo>
                    <a:pt x="3600002" y="256334"/>
                  </a:moveTo>
                  <a:cubicBezTo>
                    <a:pt x="3628577" y="267764"/>
                    <a:pt x="3640960" y="289672"/>
                    <a:pt x="3663820" y="304912"/>
                  </a:cubicBezTo>
                  <a:cubicBezTo>
                    <a:pt x="3685727" y="319199"/>
                    <a:pt x="3711445" y="325867"/>
                    <a:pt x="3732400" y="340154"/>
                  </a:cubicBezTo>
                  <a:cubicBezTo>
                    <a:pt x="3769547" y="364919"/>
                    <a:pt x="3834317" y="462074"/>
                    <a:pt x="3834317" y="524939"/>
                  </a:cubicBezTo>
                  <a:cubicBezTo>
                    <a:pt x="3812410" y="550657"/>
                    <a:pt x="3793360" y="590662"/>
                    <a:pt x="3747640" y="590662"/>
                  </a:cubicBezTo>
                  <a:cubicBezTo>
                    <a:pt x="3732400" y="542084"/>
                    <a:pt x="3725732" y="465884"/>
                    <a:pt x="3699062" y="428737"/>
                  </a:cubicBezTo>
                  <a:cubicBezTo>
                    <a:pt x="3691442" y="417307"/>
                    <a:pt x="3676202" y="408734"/>
                    <a:pt x="3668582" y="398257"/>
                  </a:cubicBezTo>
                  <a:cubicBezTo>
                    <a:pt x="3651437" y="374444"/>
                    <a:pt x="3633340" y="353489"/>
                    <a:pt x="3615242" y="330629"/>
                  </a:cubicBezTo>
                  <a:cubicBezTo>
                    <a:pt x="3606670" y="323009"/>
                    <a:pt x="3597145" y="315389"/>
                    <a:pt x="3587620" y="307769"/>
                  </a:cubicBezTo>
                  <a:cubicBezTo>
                    <a:pt x="3587620" y="293482"/>
                    <a:pt x="3587620" y="280147"/>
                    <a:pt x="3587620" y="266812"/>
                  </a:cubicBezTo>
                  <a:cubicBezTo>
                    <a:pt x="3587620" y="263954"/>
                    <a:pt x="3596192" y="255382"/>
                    <a:pt x="3600002" y="256334"/>
                  </a:cubicBezTo>
                  <a:close/>
                  <a:moveTo>
                    <a:pt x="189099" y="169656"/>
                  </a:moveTo>
                  <a:cubicBezTo>
                    <a:pt x="218627" y="175371"/>
                    <a:pt x="218627" y="196326"/>
                    <a:pt x="239582" y="207756"/>
                  </a:cubicBezTo>
                  <a:cubicBezTo>
                    <a:pt x="293874" y="235379"/>
                    <a:pt x="393887" y="283956"/>
                    <a:pt x="416747" y="339201"/>
                  </a:cubicBezTo>
                  <a:cubicBezTo>
                    <a:pt x="424367" y="357299"/>
                    <a:pt x="414842" y="385874"/>
                    <a:pt x="419604" y="407781"/>
                  </a:cubicBezTo>
                  <a:cubicBezTo>
                    <a:pt x="425319" y="434451"/>
                    <a:pt x="424367" y="472551"/>
                    <a:pt x="424367" y="506841"/>
                  </a:cubicBezTo>
                  <a:cubicBezTo>
                    <a:pt x="424367" y="522081"/>
                    <a:pt x="426272" y="537321"/>
                    <a:pt x="429129" y="550656"/>
                  </a:cubicBezTo>
                  <a:cubicBezTo>
                    <a:pt x="428177" y="577326"/>
                    <a:pt x="427224" y="603044"/>
                    <a:pt x="426272" y="629714"/>
                  </a:cubicBezTo>
                  <a:cubicBezTo>
                    <a:pt x="426272" y="694484"/>
                    <a:pt x="428177" y="764969"/>
                    <a:pt x="415794" y="822119"/>
                  </a:cubicBezTo>
                  <a:cubicBezTo>
                    <a:pt x="414842" y="844026"/>
                    <a:pt x="413889" y="864981"/>
                    <a:pt x="412937" y="885936"/>
                  </a:cubicBezTo>
                  <a:cubicBezTo>
                    <a:pt x="398649" y="946896"/>
                    <a:pt x="393887" y="1006904"/>
                    <a:pt x="371979" y="1058339"/>
                  </a:cubicBezTo>
                  <a:cubicBezTo>
                    <a:pt x="363407" y="1078341"/>
                    <a:pt x="353882" y="1111679"/>
                    <a:pt x="333879" y="1119299"/>
                  </a:cubicBezTo>
                  <a:cubicBezTo>
                    <a:pt x="328164" y="1123109"/>
                    <a:pt x="312924" y="1122156"/>
                    <a:pt x="303399" y="1122156"/>
                  </a:cubicBezTo>
                  <a:cubicBezTo>
                    <a:pt x="286254" y="1095486"/>
                    <a:pt x="290064" y="1064054"/>
                    <a:pt x="291017" y="1020239"/>
                  </a:cubicBezTo>
                  <a:cubicBezTo>
                    <a:pt x="296732" y="1012619"/>
                    <a:pt x="292922" y="993569"/>
                    <a:pt x="291017" y="984996"/>
                  </a:cubicBezTo>
                  <a:cubicBezTo>
                    <a:pt x="289112" y="983091"/>
                    <a:pt x="286254" y="984044"/>
                    <a:pt x="283397" y="984996"/>
                  </a:cubicBezTo>
                  <a:cubicBezTo>
                    <a:pt x="263394" y="1005951"/>
                    <a:pt x="240534" y="1024049"/>
                    <a:pt x="217674" y="1041194"/>
                  </a:cubicBezTo>
                  <a:cubicBezTo>
                    <a:pt x="213864" y="1045956"/>
                    <a:pt x="209102" y="1051671"/>
                    <a:pt x="205292" y="1056434"/>
                  </a:cubicBezTo>
                  <a:cubicBezTo>
                    <a:pt x="181479" y="1072626"/>
                    <a:pt x="156714" y="1083104"/>
                    <a:pt x="133854" y="1099296"/>
                  </a:cubicBezTo>
                  <a:cubicBezTo>
                    <a:pt x="118614" y="1110726"/>
                    <a:pt x="93849" y="1145969"/>
                    <a:pt x="80514" y="1152636"/>
                  </a:cubicBezTo>
                  <a:cubicBezTo>
                    <a:pt x="73847" y="1154541"/>
                    <a:pt x="39557" y="1154541"/>
                    <a:pt x="35747" y="1152636"/>
                  </a:cubicBezTo>
                  <a:cubicBezTo>
                    <a:pt x="35747" y="1152636"/>
                    <a:pt x="32889" y="1150731"/>
                    <a:pt x="31937" y="1149779"/>
                  </a:cubicBezTo>
                  <a:cubicBezTo>
                    <a:pt x="-6163" y="1136444"/>
                    <a:pt x="-448" y="1055481"/>
                    <a:pt x="1457" y="1013571"/>
                  </a:cubicBezTo>
                  <a:cubicBezTo>
                    <a:pt x="1457" y="1012619"/>
                    <a:pt x="2409" y="1005951"/>
                    <a:pt x="3362" y="1004046"/>
                  </a:cubicBezTo>
                  <a:cubicBezTo>
                    <a:pt x="5267" y="1001189"/>
                    <a:pt x="7172" y="1000236"/>
                    <a:pt x="9077" y="998331"/>
                  </a:cubicBezTo>
                  <a:cubicBezTo>
                    <a:pt x="66227" y="960231"/>
                    <a:pt x="79562" y="886889"/>
                    <a:pt x="101469" y="814499"/>
                  </a:cubicBezTo>
                  <a:cubicBezTo>
                    <a:pt x="107184" y="796401"/>
                    <a:pt x="126234" y="779256"/>
                    <a:pt x="119567" y="750681"/>
                  </a:cubicBezTo>
                  <a:cubicBezTo>
                    <a:pt x="115757" y="732584"/>
                    <a:pt x="110994" y="710676"/>
                    <a:pt x="107184" y="694484"/>
                  </a:cubicBezTo>
                  <a:cubicBezTo>
                    <a:pt x="107184" y="687816"/>
                    <a:pt x="107184" y="681149"/>
                    <a:pt x="107184" y="674481"/>
                  </a:cubicBezTo>
                  <a:cubicBezTo>
                    <a:pt x="101469" y="656384"/>
                    <a:pt x="83372" y="645906"/>
                    <a:pt x="79562" y="623999"/>
                  </a:cubicBezTo>
                  <a:cubicBezTo>
                    <a:pt x="78609" y="621141"/>
                    <a:pt x="89087" y="612569"/>
                    <a:pt x="94802" y="611616"/>
                  </a:cubicBezTo>
                  <a:cubicBezTo>
                    <a:pt x="122424" y="611616"/>
                    <a:pt x="128139" y="625904"/>
                    <a:pt x="145284" y="631619"/>
                  </a:cubicBezTo>
                  <a:cubicBezTo>
                    <a:pt x="161477" y="637334"/>
                    <a:pt x="175764" y="630666"/>
                    <a:pt x="191004" y="636381"/>
                  </a:cubicBezTo>
                  <a:cubicBezTo>
                    <a:pt x="204339" y="641144"/>
                    <a:pt x="211007" y="652574"/>
                    <a:pt x="221484" y="659241"/>
                  </a:cubicBezTo>
                  <a:cubicBezTo>
                    <a:pt x="232914" y="660194"/>
                    <a:pt x="243392" y="662099"/>
                    <a:pt x="254822" y="664004"/>
                  </a:cubicBezTo>
                  <a:cubicBezTo>
                    <a:pt x="269109" y="670671"/>
                    <a:pt x="278634" y="684006"/>
                    <a:pt x="292922" y="689721"/>
                  </a:cubicBezTo>
                  <a:cubicBezTo>
                    <a:pt x="293874" y="670671"/>
                    <a:pt x="295779" y="650669"/>
                    <a:pt x="297684" y="631619"/>
                  </a:cubicBezTo>
                  <a:cubicBezTo>
                    <a:pt x="297684" y="614474"/>
                    <a:pt x="297684" y="598281"/>
                    <a:pt x="297684" y="581136"/>
                  </a:cubicBezTo>
                  <a:cubicBezTo>
                    <a:pt x="309114" y="530654"/>
                    <a:pt x="308162" y="416354"/>
                    <a:pt x="292922" y="370634"/>
                  </a:cubicBezTo>
                  <a:cubicBezTo>
                    <a:pt x="283397" y="342059"/>
                    <a:pt x="255774" y="323961"/>
                    <a:pt x="239582" y="302054"/>
                  </a:cubicBezTo>
                  <a:cubicBezTo>
                    <a:pt x="229104" y="288719"/>
                    <a:pt x="222437" y="272526"/>
                    <a:pt x="211959" y="259191"/>
                  </a:cubicBezTo>
                  <a:cubicBezTo>
                    <a:pt x="193862" y="236331"/>
                    <a:pt x="168144" y="222996"/>
                    <a:pt x="169097" y="187754"/>
                  </a:cubicBezTo>
                  <a:cubicBezTo>
                    <a:pt x="169097" y="182991"/>
                    <a:pt x="182432" y="168704"/>
                    <a:pt x="189099" y="169656"/>
                  </a:cubicBezTo>
                  <a:close/>
                  <a:moveTo>
                    <a:pt x="2741800" y="161084"/>
                  </a:moveTo>
                  <a:cubicBezTo>
                    <a:pt x="2758945" y="173466"/>
                    <a:pt x="2781805" y="164894"/>
                    <a:pt x="2802760" y="173466"/>
                  </a:cubicBezTo>
                  <a:cubicBezTo>
                    <a:pt x="2816095" y="179181"/>
                    <a:pt x="2824667" y="193469"/>
                    <a:pt x="2836097" y="201089"/>
                  </a:cubicBezTo>
                  <a:cubicBezTo>
                    <a:pt x="2858005" y="215376"/>
                    <a:pt x="2886580" y="222044"/>
                    <a:pt x="2899915" y="243951"/>
                  </a:cubicBezTo>
                  <a:cubicBezTo>
                    <a:pt x="2909440" y="260144"/>
                    <a:pt x="2913250" y="292529"/>
                    <a:pt x="2904677" y="312531"/>
                  </a:cubicBezTo>
                  <a:cubicBezTo>
                    <a:pt x="2902772" y="317294"/>
                    <a:pt x="2894200" y="323009"/>
                    <a:pt x="2892295" y="327771"/>
                  </a:cubicBezTo>
                  <a:cubicBezTo>
                    <a:pt x="2892295" y="349679"/>
                    <a:pt x="2892295" y="371586"/>
                    <a:pt x="2892295" y="393494"/>
                  </a:cubicBezTo>
                  <a:cubicBezTo>
                    <a:pt x="2892295" y="448739"/>
                    <a:pt x="2885627" y="515414"/>
                    <a:pt x="2895152" y="565896"/>
                  </a:cubicBezTo>
                  <a:cubicBezTo>
                    <a:pt x="2896105" y="565896"/>
                    <a:pt x="2898010" y="565896"/>
                    <a:pt x="2899915" y="565896"/>
                  </a:cubicBezTo>
                  <a:cubicBezTo>
                    <a:pt x="2923727" y="548751"/>
                    <a:pt x="2948492" y="537321"/>
                    <a:pt x="2971352" y="520176"/>
                  </a:cubicBezTo>
                  <a:cubicBezTo>
                    <a:pt x="3020882" y="482076"/>
                    <a:pt x="3028502" y="412544"/>
                    <a:pt x="3123752" y="433499"/>
                  </a:cubicBezTo>
                  <a:cubicBezTo>
                    <a:pt x="3128515" y="435404"/>
                    <a:pt x="3138992" y="463026"/>
                    <a:pt x="3131372" y="468741"/>
                  </a:cubicBezTo>
                  <a:cubicBezTo>
                    <a:pt x="3120895" y="476361"/>
                    <a:pt x="3120895" y="485886"/>
                    <a:pt x="3113275" y="496364"/>
                  </a:cubicBezTo>
                  <a:cubicBezTo>
                    <a:pt x="3102797" y="511604"/>
                    <a:pt x="3081842" y="531606"/>
                    <a:pt x="3068507" y="544941"/>
                  </a:cubicBezTo>
                  <a:cubicBezTo>
                    <a:pt x="3041837" y="564944"/>
                    <a:pt x="3014215" y="583041"/>
                    <a:pt x="2987545" y="603044"/>
                  </a:cubicBezTo>
                  <a:cubicBezTo>
                    <a:pt x="2974210" y="612569"/>
                    <a:pt x="2962780" y="628761"/>
                    <a:pt x="2949445" y="638286"/>
                  </a:cubicBezTo>
                  <a:cubicBezTo>
                    <a:pt x="2936110" y="647811"/>
                    <a:pt x="2898962" y="667814"/>
                    <a:pt x="2891342" y="681149"/>
                  </a:cubicBezTo>
                  <a:cubicBezTo>
                    <a:pt x="2888485" y="699246"/>
                    <a:pt x="2886580" y="716391"/>
                    <a:pt x="2883722" y="734489"/>
                  </a:cubicBezTo>
                  <a:cubicBezTo>
                    <a:pt x="2871340" y="779256"/>
                    <a:pt x="2864672" y="831644"/>
                    <a:pt x="2845622" y="873554"/>
                  </a:cubicBezTo>
                  <a:cubicBezTo>
                    <a:pt x="2829430" y="908796"/>
                    <a:pt x="2795140" y="929751"/>
                    <a:pt x="2766565" y="952611"/>
                  </a:cubicBezTo>
                  <a:cubicBezTo>
                    <a:pt x="2691317" y="1014524"/>
                    <a:pt x="2607497" y="1073579"/>
                    <a:pt x="2472242" y="1074531"/>
                  </a:cubicBezTo>
                  <a:cubicBezTo>
                    <a:pt x="2472242" y="1073579"/>
                    <a:pt x="2472242" y="1071674"/>
                    <a:pt x="2472242" y="1069769"/>
                  </a:cubicBezTo>
                  <a:cubicBezTo>
                    <a:pt x="2482720" y="1053576"/>
                    <a:pt x="2480815" y="1041194"/>
                    <a:pt x="2497960" y="1028811"/>
                  </a:cubicBezTo>
                  <a:cubicBezTo>
                    <a:pt x="2510342" y="1020239"/>
                    <a:pt x="2526535" y="1008809"/>
                    <a:pt x="2538917" y="1003094"/>
                  </a:cubicBezTo>
                  <a:cubicBezTo>
                    <a:pt x="2545585" y="1002141"/>
                    <a:pt x="2552252" y="1001189"/>
                    <a:pt x="2558920" y="1000236"/>
                  </a:cubicBezTo>
                  <a:cubicBezTo>
                    <a:pt x="2567492" y="996426"/>
                    <a:pt x="2576065" y="992616"/>
                    <a:pt x="2586542" y="987854"/>
                  </a:cubicBezTo>
                  <a:cubicBezTo>
                    <a:pt x="2596067" y="984044"/>
                    <a:pt x="2604640" y="977376"/>
                    <a:pt x="2612260" y="972614"/>
                  </a:cubicBezTo>
                  <a:cubicBezTo>
                    <a:pt x="2663695" y="939276"/>
                    <a:pt x="2736085" y="853551"/>
                    <a:pt x="2736085" y="769731"/>
                  </a:cubicBezTo>
                  <a:cubicBezTo>
                    <a:pt x="2692270" y="771636"/>
                    <a:pt x="2657980" y="791639"/>
                    <a:pt x="2624642" y="804974"/>
                  </a:cubicBezTo>
                  <a:cubicBezTo>
                    <a:pt x="2617022" y="805926"/>
                    <a:pt x="2609402" y="807831"/>
                    <a:pt x="2601782" y="809736"/>
                  </a:cubicBezTo>
                  <a:cubicBezTo>
                    <a:pt x="2584637" y="820214"/>
                    <a:pt x="2572255" y="839264"/>
                    <a:pt x="2556062" y="850694"/>
                  </a:cubicBezTo>
                  <a:cubicBezTo>
                    <a:pt x="2534155" y="865934"/>
                    <a:pt x="2513200" y="874506"/>
                    <a:pt x="2492245" y="888794"/>
                  </a:cubicBezTo>
                  <a:cubicBezTo>
                    <a:pt x="2444620" y="921179"/>
                    <a:pt x="2391280" y="957374"/>
                    <a:pt x="2316985" y="942134"/>
                  </a:cubicBezTo>
                  <a:cubicBezTo>
                    <a:pt x="2281742" y="887841"/>
                    <a:pt x="2287457" y="871649"/>
                    <a:pt x="2289362" y="792591"/>
                  </a:cubicBezTo>
                  <a:cubicBezTo>
                    <a:pt x="2290315" y="786876"/>
                    <a:pt x="2292220" y="784971"/>
                    <a:pt x="2294125" y="784971"/>
                  </a:cubicBezTo>
                  <a:cubicBezTo>
                    <a:pt x="2296982" y="783066"/>
                    <a:pt x="2300792" y="785924"/>
                    <a:pt x="2304602" y="790686"/>
                  </a:cubicBezTo>
                  <a:cubicBezTo>
                    <a:pt x="2311270" y="802116"/>
                    <a:pt x="2322700" y="815451"/>
                    <a:pt x="2332225" y="824024"/>
                  </a:cubicBezTo>
                  <a:cubicBezTo>
                    <a:pt x="2334130" y="824024"/>
                    <a:pt x="2344607" y="823071"/>
                    <a:pt x="2352227" y="821166"/>
                  </a:cubicBezTo>
                  <a:cubicBezTo>
                    <a:pt x="2365562" y="817356"/>
                    <a:pt x="2381755" y="809736"/>
                    <a:pt x="2395090" y="805926"/>
                  </a:cubicBezTo>
                  <a:cubicBezTo>
                    <a:pt x="2403662" y="804974"/>
                    <a:pt x="2413187" y="804021"/>
                    <a:pt x="2422712" y="803069"/>
                  </a:cubicBezTo>
                  <a:cubicBezTo>
                    <a:pt x="2453192" y="792591"/>
                    <a:pt x="2497960" y="762111"/>
                    <a:pt x="2526535" y="744966"/>
                  </a:cubicBezTo>
                  <a:cubicBezTo>
                    <a:pt x="2544632" y="734489"/>
                    <a:pt x="2565587" y="732584"/>
                    <a:pt x="2587495" y="724964"/>
                  </a:cubicBezTo>
                  <a:cubicBezTo>
                    <a:pt x="2606545" y="718296"/>
                    <a:pt x="2627500" y="706866"/>
                    <a:pt x="2645597" y="699246"/>
                  </a:cubicBezTo>
                  <a:cubicBezTo>
                    <a:pt x="2667505" y="689721"/>
                    <a:pt x="2750372" y="662099"/>
                    <a:pt x="2759897" y="648764"/>
                  </a:cubicBezTo>
                  <a:cubicBezTo>
                    <a:pt x="2776090" y="625904"/>
                    <a:pt x="2765612" y="578279"/>
                    <a:pt x="2772280" y="546846"/>
                  </a:cubicBezTo>
                  <a:cubicBezTo>
                    <a:pt x="2781805" y="504936"/>
                    <a:pt x="2780852" y="390636"/>
                    <a:pt x="2767517" y="354441"/>
                  </a:cubicBezTo>
                  <a:cubicBezTo>
                    <a:pt x="2751325" y="311579"/>
                    <a:pt x="2697032" y="229664"/>
                    <a:pt x="2718940" y="171561"/>
                  </a:cubicBezTo>
                  <a:cubicBezTo>
                    <a:pt x="2726560" y="166799"/>
                    <a:pt x="2730370" y="162989"/>
                    <a:pt x="2741800" y="161084"/>
                  </a:cubicBezTo>
                  <a:close/>
                  <a:moveTo>
                    <a:pt x="4109589" y="20114"/>
                  </a:moveTo>
                  <a:cubicBezTo>
                    <a:pt x="4122924" y="32496"/>
                    <a:pt x="4146737" y="47736"/>
                    <a:pt x="4147689" y="70596"/>
                  </a:cubicBezTo>
                  <a:cubicBezTo>
                    <a:pt x="4156262" y="84884"/>
                    <a:pt x="4141974" y="115364"/>
                    <a:pt x="4137212" y="126794"/>
                  </a:cubicBezTo>
                  <a:cubicBezTo>
                    <a:pt x="4121019" y="166799"/>
                    <a:pt x="4086729" y="195374"/>
                    <a:pt x="4083871" y="243951"/>
                  </a:cubicBezTo>
                  <a:cubicBezTo>
                    <a:pt x="4086729" y="244904"/>
                    <a:pt x="4088634" y="245856"/>
                    <a:pt x="4091492" y="246809"/>
                  </a:cubicBezTo>
                  <a:cubicBezTo>
                    <a:pt x="4106732" y="256334"/>
                    <a:pt x="4143879" y="234426"/>
                    <a:pt x="4157214" y="228711"/>
                  </a:cubicBezTo>
                  <a:cubicBezTo>
                    <a:pt x="4185789" y="216329"/>
                    <a:pt x="4213412" y="213471"/>
                    <a:pt x="4245796" y="202994"/>
                  </a:cubicBezTo>
                  <a:cubicBezTo>
                    <a:pt x="4252464" y="201089"/>
                    <a:pt x="4264846" y="191564"/>
                    <a:pt x="4276277" y="195374"/>
                  </a:cubicBezTo>
                  <a:cubicBezTo>
                    <a:pt x="4282944" y="197279"/>
                    <a:pt x="4288659" y="205851"/>
                    <a:pt x="4296279" y="207756"/>
                  </a:cubicBezTo>
                  <a:cubicBezTo>
                    <a:pt x="4313424" y="212519"/>
                    <a:pt x="4338189" y="204899"/>
                    <a:pt x="4346762" y="218234"/>
                  </a:cubicBezTo>
                  <a:cubicBezTo>
                    <a:pt x="4365812" y="243951"/>
                    <a:pt x="4335332" y="288719"/>
                    <a:pt x="4328664" y="306816"/>
                  </a:cubicBezTo>
                  <a:cubicBezTo>
                    <a:pt x="4303899" y="370634"/>
                    <a:pt x="4250559" y="417306"/>
                    <a:pt x="4211507" y="468741"/>
                  </a:cubicBezTo>
                  <a:cubicBezTo>
                    <a:pt x="4195314" y="489696"/>
                    <a:pt x="4166739" y="489696"/>
                    <a:pt x="4157214" y="521129"/>
                  </a:cubicBezTo>
                  <a:cubicBezTo>
                    <a:pt x="4175312" y="521129"/>
                    <a:pt x="4192457" y="521129"/>
                    <a:pt x="4210554" y="521129"/>
                  </a:cubicBezTo>
                  <a:cubicBezTo>
                    <a:pt x="4221032" y="528749"/>
                    <a:pt x="4239129" y="528749"/>
                    <a:pt x="4251512" y="533511"/>
                  </a:cubicBezTo>
                  <a:cubicBezTo>
                    <a:pt x="4261989" y="623999"/>
                    <a:pt x="4217221" y="652574"/>
                    <a:pt x="4167692" y="688769"/>
                  </a:cubicBezTo>
                  <a:cubicBezTo>
                    <a:pt x="4158167" y="696389"/>
                    <a:pt x="4151499" y="709724"/>
                    <a:pt x="4140069" y="716391"/>
                  </a:cubicBezTo>
                  <a:cubicBezTo>
                    <a:pt x="4121971" y="725916"/>
                    <a:pt x="4101969" y="727821"/>
                    <a:pt x="4083871" y="736394"/>
                  </a:cubicBezTo>
                  <a:cubicBezTo>
                    <a:pt x="4053392" y="749729"/>
                    <a:pt x="4029579" y="776399"/>
                    <a:pt x="3989574" y="779256"/>
                  </a:cubicBezTo>
                  <a:cubicBezTo>
                    <a:pt x="3987669" y="770684"/>
                    <a:pt x="3984812" y="757349"/>
                    <a:pt x="3986717" y="753539"/>
                  </a:cubicBezTo>
                  <a:cubicBezTo>
                    <a:pt x="4001957" y="733536"/>
                    <a:pt x="4024817" y="718296"/>
                    <a:pt x="4044819" y="703056"/>
                  </a:cubicBezTo>
                  <a:cubicBezTo>
                    <a:pt x="4052439" y="697341"/>
                    <a:pt x="4058154" y="684006"/>
                    <a:pt x="4064821" y="675434"/>
                  </a:cubicBezTo>
                  <a:cubicBezTo>
                    <a:pt x="4079109" y="663051"/>
                    <a:pt x="4092444" y="649716"/>
                    <a:pt x="4105779" y="637334"/>
                  </a:cubicBezTo>
                  <a:cubicBezTo>
                    <a:pt x="4108637" y="630666"/>
                    <a:pt x="4110542" y="623999"/>
                    <a:pt x="4113399" y="617331"/>
                  </a:cubicBezTo>
                  <a:cubicBezTo>
                    <a:pt x="4121019" y="605901"/>
                    <a:pt x="4131496" y="599234"/>
                    <a:pt x="4136259" y="583994"/>
                  </a:cubicBezTo>
                  <a:cubicBezTo>
                    <a:pt x="4132449" y="583994"/>
                    <a:pt x="4127687" y="583994"/>
                    <a:pt x="4123877" y="583994"/>
                  </a:cubicBezTo>
                  <a:cubicBezTo>
                    <a:pt x="4110542" y="595424"/>
                    <a:pt x="4096254" y="599234"/>
                    <a:pt x="4081014" y="609711"/>
                  </a:cubicBezTo>
                  <a:cubicBezTo>
                    <a:pt x="4061012" y="622094"/>
                    <a:pt x="4046724" y="645906"/>
                    <a:pt x="4027674" y="660194"/>
                  </a:cubicBezTo>
                  <a:cubicBezTo>
                    <a:pt x="3968619" y="704009"/>
                    <a:pt x="3900039" y="750681"/>
                    <a:pt x="3827649" y="779256"/>
                  </a:cubicBezTo>
                  <a:cubicBezTo>
                    <a:pt x="3774309" y="801164"/>
                    <a:pt x="3712396" y="836406"/>
                    <a:pt x="3635244" y="820214"/>
                  </a:cubicBezTo>
                  <a:cubicBezTo>
                    <a:pt x="3633339" y="815451"/>
                    <a:pt x="3632387" y="809736"/>
                    <a:pt x="3632387" y="802116"/>
                  </a:cubicBezTo>
                  <a:cubicBezTo>
                    <a:pt x="3634292" y="800211"/>
                    <a:pt x="3633339" y="802116"/>
                    <a:pt x="3635244" y="797354"/>
                  </a:cubicBezTo>
                  <a:cubicBezTo>
                    <a:pt x="3697157" y="763064"/>
                    <a:pt x="3755259" y="719249"/>
                    <a:pt x="3815267" y="683054"/>
                  </a:cubicBezTo>
                  <a:cubicBezTo>
                    <a:pt x="3826696" y="679244"/>
                    <a:pt x="3837174" y="676386"/>
                    <a:pt x="3848604" y="672576"/>
                  </a:cubicBezTo>
                  <a:cubicBezTo>
                    <a:pt x="3885752" y="648764"/>
                    <a:pt x="3930519" y="624951"/>
                    <a:pt x="3970524" y="603996"/>
                  </a:cubicBezTo>
                  <a:cubicBezTo>
                    <a:pt x="4000052" y="588756"/>
                    <a:pt x="4032437" y="578279"/>
                    <a:pt x="4059107" y="561134"/>
                  </a:cubicBezTo>
                  <a:cubicBezTo>
                    <a:pt x="4071489" y="552561"/>
                    <a:pt x="4090539" y="552561"/>
                    <a:pt x="4094349" y="535416"/>
                  </a:cubicBezTo>
                  <a:cubicBezTo>
                    <a:pt x="4093396" y="535416"/>
                    <a:pt x="4091492" y="535416"/>
                    <a:pt x="4089587" y="535416"/>
                  </a:cubicBezTo>
                  <a:cubicBezTo>
                    <a:pt x="4068632" y="522081"/>
                    <a:pt x="4023864" y="562086"/>
                    <a:pt x="3993384" y="563039"/>
                  </a:cubicBezTo>
                  <a:cubicBezTo>
                    <a:pt x="3990527" y="556371"/>
                    <a:pt x="3990527" y="546846"/>
                    <a:pt x="3990527" y="537321"/>
                  </a:cubicBezTo>
                  <a:cubicBezTo>
                    <a:pt x="3998146" y="527796"/>
                    <a:pt x="4004814" y="513509"/>
                    <a:pt x="4005767" y="499221"/>
                  </a:cubicBezTo>
                  <a:cubicBezTo>
                    <a:pt x="3981954" y="483981"/>
                    <a:pt x="3981954" y="474456"/>
                    <a:pt x="3941949" y="471599"/>
                  </a:cubicBezTo>
                  <a:cubicBezTo>
                    <a:pt x="3929567" y="508746"/>
                    <a:pt x="3886704" y="520176"/>
                    <a:pt x="3860987" y="544941"/>
                  </a:cubicBezTo>
                  <a:cubicBezTo>
                    <a:pt x="3853367" y="543989"/>
                    <a:pt x="3849557" y="543036"/>
                    <a:pt x="3845746" y="537321"/>
                  </a:cubicBezTo>
                  <a:cubicBezTo>
                    <a:pt x="3835269" y="521129"/>
                    <a:pt x="3852414" y="510651"/>
                    <a:pt x="3858129" y="502079"/>
                  </a:cubicBezTo>
                  <a:cubicBezTo>
                    <a:pt x="3872417" y="481124"/>
                    <a:pt x="3894324" y="463026"/>
                    <a:pt x="3900992" y="436356"/>
                  </a:cubicBezTo>
                  <a:cubicBezTo>
                    <a:pt x="3888609" y="428736"/>
                    <a:pt x="3880989" y="422069"/>
                    <a:pt x="3880989" y="403019"/>
                  </a:cubicBezTo>
                  <a:cubicBezTo>
                    <a:pt x="3880989" y="402066"/>
                    <a:pt x="3882894" y="400161"/>
                    <a:pt x="3883846" y="400161"/>
                  </a:cubicBezTo>
                  <a:cubicBezTo>
                    <a:pt x="3899087" y="398256"/>
                    <a:pt x="3924804" y="396351"/>
                    <a:pt x="3941949" y="392541"/>
                  </a:cubicBezTo>
                  <a:cubicBezTo>
                    <a:pt x="3955284" y="371586"/>
                    <a:pt x="3979096" y="357299"/>
                    <a:pt x="3982907" y="328724"/>
                  </a:cubicBezTo>
                  <a:cubicBezTo>
                    <a:pt x="3957189" y="329676"/>
                    <a:pt x="3952427" y="343964"/>
                    <a:pt x="3924804" y="339201"/>
                  </a:cubicBezTo>
                  <a:cubicBezTo>
                    <a:pt x="3922899" y="334439"/>
                    <a:pt x="3921946" y="327771"/>
                    <a:pt x="3921946" y="319199"/>
                  </a:cubicBezTo>
                  <a:cubicBezTo>
                    <a:pt x="3933377" y="310626"/>
                    <a:pt x="3949569" y="293481"/>
                    <a:pt x="3949569" y="273479"/>
                  </a:cubicBezTo>
                  <a:cubicBezTo>
                    <a:pt x="3938139" y="273479"/>
                    <a:pt x="3919089" y="276336"/>
                    <a:pt x="3914327" y="273479"/>
                  </a:cubicBezTo>
                  <a:cubicBezTo>
                    <a:pt x="3893371" y="266811"/>
                    <a:pt x="3879084" y="245856"/>
                    <a:pt x="3876227" y="220139"/>
                  </a:cubicBezTo>
                  <a:cubicBezTo>
                    <a:pt x="3884799" y="215376"/>
                    <a:pt x="3886704" y="212519"/>
                    <a:pt x="3901944" y="212519"/>
                  </a:cubicBezTo>
                  <a:cubicBezTo>
                    <a:pt x="3931471" y="234426"/>
                    <a:pt x="3958142" y="208709"/>
                    <a:pt x="3982907" y="200136"/>
                  </a:cubicBezTo>
                  <a:cubicBezTo>
                    <a:pt x="3999099" y="194421"/>
                    <a:pt x="4009577" y="197279"/>
                    <a:pt x="4021007" y="189659"/>
                  </a:cubicBezTo>
                  <a:cubicBezTo>
                    <a:pt x="4059107" y="164894"/>
                    <a:pt x="4085777" y="94409"/>
                    <a:pt x="4086729" y="30591"/>
                  </a:cubicBezTo>
                  <a:cubicBezTo>
                    <a:pt x="4086729" y="22971"/>
                    <a:pt x="4105779" y="16304"/>
                    <a:pt x="4109589" y="20114"/>
                  </a:cubicBezTo>
                  <a:close/>
                  <a:moveTo>
                    <a:pt x="1675952" y="111"/>
                  </a:moveTo>
                  <a:cubicBezTo>
                    <a:pt x="1735959" y="-1794"/>
                    <a:pt x="1764534" y="21066"/>
                    <a:pt x="1800729" y="42974"/>
                  </a:cubicBezTo>
                  <a:cubicBezTo>
                    <a:pt x="1811207" y="48689"/>
                    <a:pt x="1824542" y="48689"/>
                    <a:pt x="1834067" y="55356"/>
                  </a:cubicBezTo>
                  <a:cubicBezTo>
                    <a:pt x="1855022" y="69644"/>
                    <a:pt x="1878834" y="84884"/>
                    <a:pt x="1899789" y="101076"/>
                  </a:cubicBezTo>
                  <a:cubicBezTo>
                    <a:pt x="1908362" y="107744"/>
                    <a:pt x="1911219" y="119174"/>
                    <a:pt x="1917887" y="126794"/>
                  </a:cubicBezTo>
                  <a:cubicBezTo>
                    <a:pt x="1922649" y="197279"/>
                    <a:pt x="1884549" y="217281"/>
                    <a:pt x="1814064" y="215376"/>
                  </a:cubicBezTo>
                  <a:cubicBezTo>
                    <a:pt x="1798824" y="245856"/>
                    <a:pt x="1757867" y="274431"/>
                    <a:pt x="1717862" y="279194"/>
                  </a:cubicBezTo>
                  <a:cubicBezTo>
                    <a:pt x="1709289" y="279194"/>
                    <a:pt x="1706432" y="255381"/>
                    <a:pt x="1710242" y="253476"/>
                  </a:cubicBezTo>
                  <a:cubicBezTo>
                    <a:pt x="1734054" y="237284"/>
                    <a:pt x="1731197" y="183944"/>
                    <a:pt x="1720719" y="151559"/>
                  </a:cubicBezTo>
                  <a:cubicBezTo>
                    <a:pt x="1715004" y="136319"/>
                    <a:pt x="1704527" y="114411"/>
                    <a:pt x="1695002" y="101076"/>
                  </a:cubicBezTo>
                  <a:cubicBezTo>
                    <a:pt x="1691192" y="98219"/>
                    <a:pt x="1688334" y="96314"/>
                    <a:pt x="1684524" y="93456"/>
                  </a:cubicBezTo>
                  <a:cubicBezTo>
                    <a:pt x="1683572" y="82979"/>
                    <a:pt x="1681667" y="73454"/>
                    <a:pt x="1678809" y="63929"/>
                  </a:cubicBezTo>
                  <a:cubicBezTo>
                    <a:pt x="1664522" y="34401"/>
                    <a:pt x="1646424" y="34401"/>
                    <a:pt x="1675952" y="11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endParaRPr>
            </a:p>
          </p:txBody>
        </p:sp>
      </p:grpSp>
      <p:sp>
        <p:nvSpPr>
          <p:cNvPr id="48" name="矩形: 圆角 18">
            <a:extLst>
              <a:ext uri="{FF2B5EF4-FFF2-40B4-BE49-F238E27FC236}">
                <a16:creationId xmlns:a16="http://schemas.microsoft.com/office/drawing/2014/main" id="{186C5D60-9640-43D8-903E-7BBD06D4ADC1}"/>
              </a:ext>
            </a:extLst>
          </p:cNvPr>
          <p:cNvSpPr/>
          <p:nvPr/>
        </p:nvSpPr>
        <p:spPr>
          <a:xfrm>
            <a:off x="9533483" y="1747830"/>
            <a:ext cx="1662583" cy="38559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rgbClr val="C00000"/>
                </a:solidFill>
                <a:latin typeface="Arial" panose="020B0604020202020204" pitchFamily="34" charset="0"/>
                <a:cs typeface="Arial" panose="020B0604020202020204" pitchFamily="34" charset="0"/>
              </a:rPr>
              <a:t>RHS</a:t>
            </a:r>
            <a:endParaRPr lang="zh-CN" altLang="en-US" sz="1400" b="1" dirty="0">
              <a:solidFill>
                <a:srgbClr val="C00000"/>
              </a:solidFill>
              <a:latin typeface="Arial" panose="020B0604020202020204" pitchFamily="34" charset="0"/>
              <a:cs typeface="Arial" panose="020B0604020202020204" pitchFamily="34" charset="0"/>
            </a:endParaRPr>
          </a:p>
        </p:txBody>
      </p:sp>
      <p:sp>
        <p:nvSpPr>
          <p:cNvPr id="49" name="矩形 48">
            <a:extLst>
              <a:ext uri="{FF2B5EF4-FFF2-40B4-BE49-F238E27FC236}">
                <a16:creationId xmlns:a16="http://schemas.microsoft.com/office/drawing/2014/main" id="{F3F70CA0-0A5C-46CA-94FC-5F49416363D1}"/>
              </a:ext>
            </a:extLst>
          </p:cNvPr>
          <p:cNvSpPr/>
          <p:nvPr/>
        </p:nvSpPr>
        <p:spPr>
          <a:xfrm>
            <a:off x="3000524" y="3492560"/>
            <a:ext cx="656189" cy="207099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50" name="矩形: 圆角 18">
            <a:extLst>
              <a:ext uri="{FF2B5EF4-FFF2-40B4-BE49-F238E27FC236}">
                <a16:creationId xmlns:a16="http://schemas.microsoft.com/office/drawing/2014/main" id="{186C5D60-9640-43D8-903E-7BBD06D4ADC1}"/>
              </a:ext>
            </a:extLst>
          </p:cNvPr>
          <p:cNvSpPr/>
          <p:nvPr/>
        </p:nvSpPr>
        <p:spPr>
          <a:xfrm>
            <a:off x="2667761" y="5644279"/>
            <a:ext cx="1511023" cy="38559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rgbClr val="C00000"/>
                </a:solidFill>
                <a:latin typeface="Arial" panose="020B0604020202020204" pitchFamily="34" charset="0"/>
                <a:cs typeface="Arial" panose="020B0604020202020204" pitchFamily="34" charset="0"/>
              </a:rPr>
              <a:t>mmWave</a:t>
            </a:r>
            <a:r>
              <a:rPr lang="en-US" altLang="zh-CN" sz="1400" b="1" dirty="0">
                <a:solidFill>
                  <a:srgbClr val="C00000"/>
                </a:solidFill>
                <a:latin typeface="Arial" panose="020B0604020202020204" pitchFamily="34" charset="0"/>
                <a:cs typeface="Arial" panose="020B0604020202020204" pitchFamily="34" charset="0"/>
              </a:rPr>
              <a:t> User Terminal</a:t>
            </a:r>
            <a:endParaRPr lang="zh-CN" altLang="en-US" sz="1400" b="1" dirty="0">
              <a:solidFill>
                <a:srgbClr val="C00000"/>
              </a:solidFill>
              <a:latin typeface="Arial" panose="020B0604020202020204" pitchFamily="34" charset="0"/>
              <a:cs typeface="Arial" panose="020B0604020202020204" pitchFamily="34" charset="0"/>
            </a:endParaRPr>
          </a:p>
        </p:txBody>
      </p:sp>
      <p:sp>
        <p:nvSpPr>
          <p:cNvPr id="51" name="矩形 50"/>
          <p:cNvSpPr/>
          <p:nvPr/>
        </p:nvSpPr>
        <p:spPr>
          <a:xfrm>
            <a:off x="8184232" y="4121203"/>
            <a:ext cx="3454792" cy="646331"/>
          </a:xfrm>
          <a:prstGeom prst="rect">
            <a:avLst/>
          </a:prstGeom>
        </p:spPr>
        <p:txBody>
          <a:bodyPr wrap="none">
            <a:spAutoFit/>
          </a:bodyPr>
          <a:lstStyle/>
          <a:p>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4</a:t>
            </a:r>
            <a:r>
              <a:rPr lang="zh-CN" altLang="en-US"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pieces of RHS</a:t>
            </a:r>
          </a:p>
          <a:p>
            <a:r>
              <a:rPr lang="en-US" altLang="zh-CN"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Supporting cross polarization</a:t>
            </a:r>
            <a:endParaRPr lang="zh-CN" altLang="en-US" dirty="0">
              <a:solidFill>
                <a:srgbClr val="C00000"/>
              </a:solidFill>
            </a:endParaRPr>
          </a:p>
        </p:txBody>
      </p:sp>
      <p:sp>
        <p:nvSpPr>
          <p:cNvPr id="52" name="矩形 51">
            <a:extLst>
              <a:ext uri="{FF2B5EF4-FFF2-40B4-BE49-F238E27FC236}">
                <a16:creationId xmlns:a16="http://schemas.microsoft.com/office/drawing/2014/main" id="{0531273A-1455-4E3B-B917-455651D1949D}"/>
              </a:ext>
            </a:extLst>
          </p:cNvPr>
          <p:cNvSpPr/>
          <p:nvPr/>
        </p:nvSpPr>
        <p:spPr>
          <a:xfrm>
            <a:off x="551384" y="1038231"/>
            <a:ext cx="6994164" cy="769441"/>
          </a:xfrm>
          <a:prstGeom prst="rect">
            <a:avLst/>
          </a:prstGeom>
        </p:spPr>
        <p:txBody>
          <a:bodyPr wrap="square">
            <a:spAutoFit/>
          </a:bodyPr>
          <a:lstStyle/>
          <a:p>
            <a:r>
              <a:rPr lang="en-US" altLang="zh-CN" sz="2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One RHS-enabled transmitter sends to two </a:t>
            </a:r>
            <a:r>
              <a:rPr lang="en-US" altLang="zh-CN" sz="22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mmWave</a:t>
            </a:r>
            <a:r>
              <a:rPr lang="en-US" altLang="zh-CN" sz="2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user terminals</a:t>
            </a:r>
            <a:endParaRPr lang="en-US" altLang="zh-CN" sz="22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106</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9117338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圆角 297">
            <a:extLst>
              <a:ext uri="{FF2B5EF4-FFF2-40B4-BE49-F238E27FC236}">
                <a16:creationId xmlns:a16="http://schemas.microsoft.com/office/drawing/2014/main" id="{B7FDA2DF-D91F-4C39-9B00-FE2114604B0A}"/>
              </a:ext>
            </a:extLst>
          </p:cNvPr>
          <p:cNvSpPr/>
          <p:nvPr/>
        </p:nvSpPr>
        <p:spPr>
          <a:xfrm>
            <a:off x="7050744" y="1210662"/>
            <a:ext cx="4912525" cy="1930306"/>
          </a:xfrm>
          <a:prstGeom prst="roundRect">
            <a:avLst>
              <a:gd name="adj" fmla="val 1313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pic>
        <p:nvPicPr>
          <p:cNvPr id="17" name="图片 16">
            <a:extLst>
              <a:ext uri="{FF2B5EF4-FFF2-40B4-BE49-F238E27FC236}">
                <a16:creationId xmlns:a16="http://schemas.microsoft.com/office/drawing/2014/main" id="{BBD2C424-80D7-49B8-9114-C55974AE3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619" y="1976027"/>
            <a:ext cx="5916838" cy="4134567"/>
          </a:xfrm>
          <a:prstGeom prst="rect">
            <a:avLst/>
          </a:prstGeom>
        </p:spPr>
      </p:pic>
      <p:sp>
        <p:nvSpPr>
          <p:cNvPr id="18" name="矩形 17">
            <a:extLst>
              <a:ext uri="{FF2B5EF4-FFF2-40B4-BE49-F238E27FC236}">
                <a16:creationId xmlns:a16="http://schemas.microsoft.com/office/drawing/2014/main" id="{F3F70CA0-0A5C-46CA-94FC-5F49416363D1}"/>
              </a:ext>
            </a:extLst>
          </p:cNvPr>
          <p:cNvSpPr/>
          <p:nvPr/>
        </p:nvSpPr>
        <p:spPr>
          <a:xfrm>
            <a:off x="4957340" y="2959673"/>
            <a:ext cx="1778412" cy="28178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pic>
        <p:nvPicPr>
          <p:cNvPr id="19" name="图片 18">
            <a:extLst>
              <a:ext uri="{FF2B5EF4-FFF2-40B4-BE49-F238E27FC236}">
                <a16:creationId xmlns:a16="http://schemas.microsoft.com/office/drawing/2014/main" id="{BEE0EC60-9979-4C63-9E7C-8A40DCCAEEEF}"/>
              </a:ext>
            </a:extLst>
          </p:cNvPr>
          <p:cNvPicPr>
            <a:picLocks noChangeAspect="1"/>
          </p:cNvPicPr>
          <p:nvPr/>
        </p:nvPicPr>
        <p:blipFill>
          <a:blip r:embed="rId4"/>
          <a:stretch>
            <a:fillRect/>
          </a:stretch>
        </p:blipFill>
        <p:spPr>
          <a:xfrm>
            <a:off x="6799626" y="3492560"/>
            <a:ext cx="893446" cy="1921970"/>
          </a:xfrm>
          <a:prstGeom prst="rect">
            <a:avLst/>
          </a:prstGeom>
        </p:spPr>
      </p:pic>
      <p:grpSp>
        <p:nvGrpSpPr>
          <p:cNvPr id="32" name="组合 3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912617F0-C410-447B-A7CB-50A6DC3A6897}"/>
              </a:ext>
            </a:extLst>
          </p:cNvPr>
          <p:cNvGrpSpPr>
            <a:grpSpLocks noChangeAspect="1"/>
          </p:cNvGrpSpPr>
          <p:nvPr>
            <p:custDataLst>
              <p:tags r:id="rId1"/>
            </p:custDataLst>
          </p:nvPr>
        </p:nvGrpSpPr>
        <p:grpSpPr>
          <a:xfrm>
            <a:off x="5673670" y="4639542"/>
            <a:ext cx="191938" cy="53978"/>
            <a:chOff x="2805112" y="2505075"/>
            <a:chExt cx="6580822" cy="1850706"/>
          </a:xfrm>
          <a:solidFill>
            <a:srgbClr val="C33D13">
              <a:lumMod val="75000"/>
            </a:srgbClr>
          </a:solidFill>
          <a:scene3d>
            <a:camera prst="isometricLeftDown">
              <a:rot lat="2100000" lon="1200000" rev="0"/>
            </a:camera>
            <a:lightRig rig="threePt" dir="t"/>
          </a:scene3d>
        </p:grpSpPr>
        <p:sp>
          <p:nvSpPr>
            <p:cNvPr id="33" name="任意多边形: 形状 47">
              <a:extLst>
                <a:ext uri="{FF2B5EF4-FFF2-40B4-BE49-F238E27FC236}">
                  <a16:creationId xmlns:a16="http://schemas.microsoft.com/office/drawing/2014/main" id="{B5AB40D2-0EA7-4628-9F0F-74E0173244CA}"/>
                </a:ext>
              </a:extLst>
            </p:cNvPr>
            <p:cNvSpPr/>
            <p:nvPr/>
          </p:nvSpPr>
          <p:spPr>
            <a:xfrm>
              <a:off x="2805112" y="2505075"/>
              <a:ext cx="1849754" cy="1850706"/>
            </a:xfrm>
            <a:custGeom>
              <a:avLst/>
              <a:gdLst>
                <a:gd name="connsiteX0" fmla="*/ 807720 w 1849755"/>
                <a:gd name="connsiteY0" fmla="*/ 1710690 h 1850707"/>
                <a:gd name="connsiteX1" fmla="*/ 789622 w 1849755"/>
                <a:gd name="connsiteY1" fmla="*/ 1733550 h 1850707"/>
                <a:gd name="connsiteX2" fmla="*/ 791527 w 1849755"/>
                <a:gd name="connsiteY2" fmla="*/ 1747837 h 1850707"/>
                <a:gd name="connsiteX3" fmla="*/ 812482 w 1849755"/>
                <a:gd name="connsiteY3" fmla="*/ 1763077 h 1850707"/>
                <a:gd name="connsiteX4" fmla="*/ 829627 w 1849755"/>
                <a:gd name="connsiteY4" fmla="*/ 1759267 h 1850707"/>
                <a:gd name="connsiteX5" fmla="*/ 838200 w 1849755"/>
                <a:gd name="connsiteY5" fmla="*/ 1744027 h 1850707"/>
                <a:gd name="connsiteX6" fmla="*/ 827722 w 1849755"/>
                <a:gd name="connsiteY6" fmla="*/ 1722120 h 1850707"/>
                <a:gd name="connsiteX7" fmla="*/ 810577 w 1849755"/>
                <a:gd name="connsiteY7" fmla="*/ 1711642 h 1850707"/>
                <a:gd name="connsiteX8" fmla="*/ 1232535 w 1849755"/>
                <a:gd name="connsiteY8" fmla="*/ 1657350 h 1850707"/>
                <a:gd name="connsiteX9" fmla="*/ 1229678 w 1849755"/>
                <a:gd name="connsiteY9" fmla="*/ 1685925 h 1850707"/>
                <a:gd name="connsiteX10" fmla="*/ 1238250 w 1849755"/>
                <a:gd name="connsiteY10" fmla="*/ 1697355 h 1850707"/>
                <a:gd name="connsiteX11" fmla="*/ 1263968 w 1849755"/>
                <a:gd name="connsiteY11" fmla="*/ 1699260 h 1850707"/>
                <a:gd name="connsiteX12" fmla="*/ 1276350 w 1849755"/>
                <a:gd name="connsiteY12" fmla="*/ 1686878 h 1850707"/>
                <a:gd name="connsiteX13" fmla="*/ 1275397 w 1849755"/>
                <a:gd name="connsiteY13" fmla="*/ 1670685 h 1850707"/>
                <a:gd name="connsiteX14" fmla="*/ 1255395 w 1849755"/>
                <a:gd name="connsiteY14" fmla="*/ 1657350 h 1850707"/>
                <a:gd name="connsiteX15" fmla="*/ 1235393 w 1849755"/>
                <a:gd name="connsiteY15" fmla="*/ 1657350 h 1850707"/>
                <a:gd name="connsiteX16" fmla="*/ 1024890 w 1849755"/>
                <a:gd name="connsiteY16" fmla="*/ 1654493 h 1850707"/>
                <a:gd name="connsiteX17" fmla="*/ 1010602 w 1849755"/>
                <a:gd name="connsiteY17" fmla="*/ 1667828 h 1850707"/>
                <a:gd name="connsiteX18" fmla="*/ 1010602 w 1849755"/>
                <a:gd name="connsiteY18" fmla="*/ 1683068 h 1850707"/>
                <a:gd name="connsiteX19" fmla="*/ 1019175 w 1849755"/>
                <a:gd name="connsiteY19" fmla="*/ 1704023 h 1850707"/>
                <a:gd name="connsiteX20" fmla="*/ 1035367 w 1849755"/>
                <a:gd name="connsiteY20" fmla="*/ 1708785 h 1850707"/>
                <a:gd name="connsiteX21" fmla="*/ 1049655 w 1849755"/>
                <a:gd name="connsiteY21" fmla="*/ 1697355 h 1850707"/>
                <a:gd name="connsiteX22" fmla="*/ 1049655 w 1849755"/>
                <a:gd name="connsiteY22" fmla="*/ 1684020 h 1850707"/>
                <a:gd name="connsiteX23" fmla="*/ 1041082 w 1849755"/>
                <a:gd name="connsiteY23" fmla="*/ 1660208 h 1850707"/>
                <a:gd name="connsiteX24" fmla="*/ 1024890 w 1849755"/>
                <a:gd name="connsiteY24" fmla="*/ 1654493 h 1850707"/>
                <a:gd name="connsiteX25" fmla="*/ 827722 w 1849755"/>
                <a:gd name="connsiteY25" fmla="*/ 1653540 h 1850707"/>
                <a:gd name="connsiteX26" fmla="*/ 812482 w 1849755"/>
                <a:gd name="connsiteY26" fmla="*/ 1656397 h 1850707"/>
                <a:gd name="connsiteX27" fmla="*/ 805815 w 1849755"/>
                <a:gd name="connsiteY27" fmla="*/ 1667827 h 1850707"/>
                <a:gd name="connsiteX28" fmla="*/ 810577 w 1849755"/>
                <a:gd name="connsiteY28" fmla="*/ 1681162 h 1850707"/>
                <a:gd name="connsiteX29" fmla="*/ 820102 w 1849755"/>
                <a:gd name="connsiteY29" fmla="*/ 1688782 h 1850707"/>
                <a:gd name="connsiteX30" fmla="*/ 826770 w 1849755"/>
                <a:gd name="connsiteY30" fmla="*/ 1692592 h 1850707"/>
                <a:gd name="connsiteX31" fmla="*/ 831532 w 1849755"/>
                <a:gd name="connsiteY31" fmla="*/ 1695450 h 1850707"/>
                <a:gd name="connsiteX32" fmla="*/ 846772 w 1849755"/>
                <a:gd name="connsiteY32" fmla="*/ 1676400 h 1850707"/>
                <a:gd name="connsiteX33" fmla="*/ 842962 w 1849755"/>
                <a:gd name="connsiteY33" fmla="*/ 1661160 h 1850707"/>
                <a:gd name="connsiteX34" fmla="*/ 827722 w 1849755"/>
                <a:gd name="connsiteY34" fmla="*/ 1653540 h 1850707"/>
                <a:gd name="connsiteX35" fmla="*/ 831532 w 1849755"/>
                <a:gd name="connsiteY35" fmla="*/ 1644967 h 1850707"/>
                <a:gd name="connsiteX36" fmla="*/ 858202 w 1849755"/>
                <a:gd name="connsiteY36" fmla="*/ 1656397 h 1850707"/>
                <a:gd name="connsiteX37" fmla="*/ 864870 w 1849755"/>
                <a:gd name="connsiteY37" fmla="*/ 1677352 h 1850707"/>
                <a:gd name="connsiteX38" fmla="*/ 842010 w 1849755"/>
                <a:gd name="connsiteY38" fmla="*/ 1701165 h 1850707"/>
                <a:gd name="connsiteX39" fmla="*/ 860107 w 1849755"/>
                <a:gd name="connsiteY39" fmla="*/ 1717357 h 1850707"/>
                <a:gd name="connsiteX40" fmla="*/ 862012 w 1849755"/>
                <a:gd name="connsiteY40" fmla="*/ 1736407 h 1850707"/>
                <a:gd name="connsiteX41" fmla="*/ 855345 w 1849755"/>
                <a:gd name="connsiteY41" fmla="*/ 1754505 h 1850707"/>
                <a:gd name="connsiteX42" fmla="*/ 825817 w 1849755"/>
                <a:gd name="connsiteY42" fmla="*/ 1772602 h 1850707"/>
                <a:gd name="connsiteX43" fmla="*/ 807720 w 1849755"/>
                <a:gd name="connsiteY43" fmla="*/ 1772602 h 1850707"/>
                <a:gd name="connsiteX44" fmla="*/ 774382 w 1849755"/>
                <a:gd name="connsiteY44" fmla="*/ 1752600 h 1850707"/>
                <a:gd name="connsiteX45" fmla="*/ 771525 w 1849755"/>
                <a:gd name="connsiteY45" fmla="*/ 1733550 h 1850707"/>
                <a:gd name="connsiteX46" fmla="*/ 784860 w 1849755"/>
                <a:gd name="connsiteY46" fmla="*/ 1712595 h 1850707"/>
                <a:gd name="connsiteX47" fmla="*/ 800100 w 1849755"/>
                <a:gd name="connsiteY47" fmla="*/ 1705927 h 1850707"/>
                <a:gd name="connsiteX48" fmla="*/ 783907 w 1849755"/>
                <a:gd name="connsiteY48" fmla="*/ 1674495 h 1850707"/>
                <a:gd name="connsiteX49" fmla="*/ 809625 w 1849755"/>
                <a:gd name="connsiteY49" fmla="*/ 1645920 h 1850707"/>
                <a:gd name="connsiteX50" fmla="*/ 831532 w 1849755"/>
                <a:gd name="connsiteY50" fmla="*/ 1644967 h 1850707"/>
                <a:gd name="connsiteX51" fmla="*/ 1028700 w 1849755"/>
                <a:gd name="connsiteY51" fmla="*/ 1644015 h 1850707"/>
                <a:gd name="connsiteX52" fmla="*/ 1070610 w 1849755"/>
                <a:gd name="connsiteY52" fmla="*/ 1661160 h 1850707"/>
                <a:gd name="connsiteX53" fmla="*/ 1077277 w 1849755"/>
                <a:gd name="connsiteY53" fmla="*/ 1689735 h 1850707"/>
                <a:gd name="connsiteX54" fmla="*/ 1073467 w 1849755"/>
                <a:gd name="connsiteY54" fmla="*/ 1730693 h 1850707"/>
                <a:gd name="connsiteX55" fmla="*/ 1050607 w 1849755"/>
                <a:gd name="connsiteY55" fmla="*/ 1761173 h 1850707"/>
                <a:gd name="connsiteX56" fmla="*/ 1014412 w 1849755"/>
                <a:gd name="connsiteY56" fmla="*/ 1776413 h 1850707"/>
                <a:gd name="connsiteX57" fmla="*/ 1005840 w 1849755"/>
                <a:gd name="connsiteY57" fmla="*/ 1771650 h 1850707"/>
                <a:gd name="connsiteX58" fmla="*/ 1007745 w 1849755"/>
                <a:gd name="connsiteY58" fmla="*/ 1767840 h 1850707"/>
                <a:gd name="connsiteX59" fmla="*/ 1015365 w 1849755"/>
                <a:gd name="connsiteY59" fmla="*/ 1767840 h 1850707"/>
                <a:gd name="connsiteX60" fmla="*/ 1042035 w 1849755"/>
                <a:gd name="connsiteY60" fmla="*/ 1753553 h 1850707"/>
                <a:gd name="connsiteX61" fmla="*/ 1049655 w 1849755"/>
                <a:gd name="connsiteY61" fmla="*/ 1741170 h 1850707"/>
                <a:gd name="connsiteX62" fmla="*/ 1054417 w 1849755"/>
                <a:gd name="connsiteY62" fmla="*/ 1706880 h 1850707"/>
                <a:gd name="connsiteX63" fmla="*/ 1039177 w 1849755"/>
                <a:gd name="connsiteY63" fmla="*/ 1722120 h 1850707"/>
                <a:gd name="connsiteX64" fmla="*/ 1024890 w 1849755"/>
                <a:gd name="connsiteY64" fmla="*/ 1725930 h 1850707"/>
                <a:gd name="connsiteX65" fmla="*/ 1002030 w 1849755"/>
                <a:gd name="connsiteY65" fmla="*/ 1720215 h 1850707"/>
                <a:gd name="connsiteX66" fmla="*/ 989647 w 1849755"/>
                <a:gd name="connsiteY66" fmla="*/ 1695450 h 1850707"/>
                <a:gd name="connsiteX67" fmla="*/ 1004887 w 1849755"/>
                <a:gd name="connsiteY67" fmla="*/ 1653540 h 1850707"/>
                <a:gd name="connsiteX68" fmla="*/ 1028700 w 1849755"/>
                <a:gd name="connsiteY68" fmla="*/ 1644015 h 1850707"/>
                <a:gd name="connsiteX69" fmla="*/ 1236345 w 1849755"/>
                <a:gd name="connsiteY69" fmla="*/ 1598295 h 1850707"/>
                <a:gd name="connsiteX70" fmla="*/ 1219200 w 1849755"/>
                <a:gd name="connsiteY70" fmla="*/ 1600200 h 1850707"/>
                <a:gd name="connsiteX71" fmla="*/ 1207770 w 1849755"/>
                <a:gd name="connsiteY71" fmla="*/ 1610678 h 1850707"/>
                <a:gd name="connsiteX72" fmla="*/ 1207770 w 1849755"/>
                <a:gd name="connsiteY72" fmla="*/ 1624013 h 1850707"/>
                <a:gd name="connsiteX73" fmla="*/ 1219200 w 1849755"/>
                <a:gd name="connsiteY73" fmla="*/ 1633538 h 1850707"/>
                <a:gd name="connsiteX74" fmla="*/ 1230630 w 1849755"/>
                <a:gd name="connsiteY74" fmla="*/ 1634490 h 1850707"/>
                <a:gd name="connsiteX75" fmla="*/ 1238250 w 1849755"/>
                <a:gd name="connsiteY75" fmla="*/ 1634490 h 1850707"/>
                <a:gd name="connsiteX76" fmla="*/ 1243965 w 1849755"/>
                <a:gd name="connsiteY76" fmla="*/ 1634490 h 1850707"/>
                <a:gd name="connsiteX77" fmla="*/ 1247775 w 1849755"/>
                <a:gd name="connsiteY77" fmla="*/ 1608773 h 1850707"/>
                <a:gd name="connsiteX78" fmla="*/ 1236345 w 1849755"/>
                <a:gd name="connsiteY78" fmla="*/ 1598295 h 1850707"/>
                <a:gd name="connsiteX79" fmla="*/ 580073 w 1849755"/>
                <a:gd name="connsiteY79" fmla="*/ 1586865 h 1850707"/>
                <a:gd name="connsiteX80" fmla="*/ 639128 w 1849755"/>
                <a:gd name="connsiteY80" fmla="*/ 1592580 h 1850707"/>
                <a:gd name="connsiteX81" fmla="*/ 640080 w 1849755"/>
                <a:gd name="connsiteY81" fmla="*/ 1594485 h 1850707"/>
                <a:gd name="connsiteX82" fmla="*/ 632460 w 1849755"/>
                <a:gd name="connsiteY82" fmla="*/ 1608772 h 1850707"/>
                <a:gd name="connsiteX83" fmla="*/ 622935 w 1849755"/>
                <a:gd name="connsiteY83" fmla="*/ 1627822 h 1850707"/>
                <a:gd name="connsiteX84" fmla="*/ 607695 w 1849755"/>
                <a:gd name="connsiteY84" fmla="*/ 1660207 h 1850707"/>
                <a:gd name="connsiteX85" fmla="*/ 591503 w 1849755"/>
                <a:gd name="connsiteY85" fmla="*/ 1698307 h 1850707"/>
                <a:gd name="connsiteX86" fmla="*/ 593408 w 1849755"/>
                <a:gd name="connsiteY86" fmla="*/ 1702117 h 1850707"/>
                <a:gd name="connsiteX87" fmla="*/ 608648 w 1849755"/>
                <a:gd name="connsiteY87" fmla="*/ 1710690 h 1850707"/>
                <a:gd name="connsiteX88" fmla="*/ 609600 w 1849755"/>
                <a:gd name="connsiteY88" fmla="*/ 1711642 h 1850707"/>
                <a:gd name="connsiteX89" fmla="*/ 609600 w 1849755"/>
                <a:gd name="connsiteY89" fmla="*/ 1717357 h 1850707"/>
                <a:gd name="connsiteX90" fmla="*/ 608648 w 1849755"/>
                <a:gd name="connsiteY90" fmla="*/ 1718310 h 1850707"/>
                <a:gd name="connsiteX91" fmla="*/ 580073 w 1849755"/>
                <a:gd name="connsiteY91" fmla="*/ 1704975 h 1850707"/>
                <a:gd name="connsiteX92" fmla="*/ 544830 w 1849755"/>
                <a:gd name="connsiteY92" fmla="*/ 1689735 h 1850707"/>
                <a:gd name="connsiteX93" fmla="*/ 543878 w 1849755"/>
                <a:gd name="connsiteY93" fmla="*/ 1688782 h 1850707"/>
                <a:gd name="connsiteX94" fmla="*/ 545783 w 1849755"/>
                <a:gd name="connsiteY94" fmla="*/ 1684020 h 1850707"/>
                <a:gd name="connsiteX95" fmla="*/ 546735 w 1849755"/>
                <a:gd name="connsiteY95" fmla="*/ 1684020 h 1850707"/>
                <a:gd name="connsiteX96" fmla="*/ 555308 w 1849755"/>
                <a:gd name="connsiteY96" fmla="*/ 1686877 h 1850707"/>
                <a:gd name="connsiteX97" fmla="*/ 564833 w 1849755"/>
                <a:gd name="connsiteY97" fmla="*/ 1689735 h 1850707"/>
                <a:gd name="connsiteX98" fmla="*/ 568643 w 1849755"/>
                <a:gd name="connsiteY98" fmla="*/ 1687830 h 1850707"/>
                <a:gd name="connsiteX99" fmla="*/ 584835 w 1849755"/>
                <a:gd name="connsiteY99" fmla="*/ 1656397 h 1850707"/>
                <a:gd name="connsiteX100" fmla="*/ 594360 w 1849755"/>
                <a:gd name="connsiteY100" fmla="*/ 1635442 h 1850707"/>
                <a:gd name="connsiteX101" fmla="*/ 604838 w 1849755"/>
                <a:gd name="connsiteY101" fmla="*/ 1611630 h 1850707"/>
                <a:gd name="connsiteX102" fmla="*/ 607695 w 1849755"/>
                <a:gd name="connsiteY102" fmla="*/ 1604962 h 1850707"/>
                <a:gd name="connsiteX103" fmla="*/ 607695 w 1849755"/>
                <a:gd name="connsiteY103" fmla="*/ 1600200 h 1850707"/>
                <a:gd name="connsiteX104" fmla="*/ 601980 w 1849755"/>
                <a:gd name="connsiteY104" fmla="*/ 1600200 h 1850707"/>
                <a:gd name="connsiteX105" fmla="*/ 578168 w 1849755"/>
                <a:gd name="connsiteY105" fmla="*/ 1600200 h 1850707"/>
                <a:gd name="connsiteX106" fmla="*/ 577215 w 1849755"/>
                <a:gd name="connsiteY106" fmla="*/ 1599247 h 1850707"/>
                <a:gd name="connsiteX107" fmla="*/ 580073 w 1849755"/>
                <a:gd name="connsiteY107" fmla="*/ 1587817 h 1850707"/>
                <a:gd name="connsiteX108" fmla="*/ 1245870 w 1849755"/>
                <a:gd name="connsiteY108" fmla="*/ 1585913 h 1850707"/>
                <a:gd name="connsiteX109" fmla="*/ 1263015 w 1849755"/>
                <a:gd name="connsiteY109" fmla="*/ 1600200 h 1850707"/>
                <a:gd name="connsiteX110" fmla="*/ 1256347 w 1849755"/>
                <a:gd name="connsiteY110" fmla="*/ 1632585 h 1850707"/>
                <a:gd name="connsiteX111" fmla="*/ 1280160 w 1849755"/>
                <a:gd name="connsiteY111" fmla="*/ 1636395 h 1850707"/>
                <a:gd name="connsiteX112" fmla="*/ 1292543 w 1849755"/>
                <a:gd name="connsiteY112" fmla="*/ 1651635 h 1850707"/>
                <a:gd name="connsiteX113" fmla="*/ 1296353 w 1849755"/>
                <a:gd name="connsiteY113" fmla="*/ 1670685 h 1850707"/>
                <a:gd name="connsiteX114" fmla="*/ 1280160 w 1849755"/>
                <a:gd name="connsiteY114" fmla="*/ 1701165 h 1850707"/>
                <a:gd name="connsiteX115" fmla="*/ 1263968 w 1849755"/>
                <a:gd name="connsiteY115" fmla="*/ 1710690 h 1850707"/>
                <a:gd name="connsiteX116" fmla="*/ 1224915 w 1849755"/>
                <a:gd name="connsiteY116" fmla="*/ 1710690 h 1850707"/>
                <a:gd name="connsiteX117" fmla="*/ 1212533 w 1849755"/>
                <a:gd name="connsiteY117" fmla="*/ 1696403 h 1850707"/>
                <a:gd name="connsiteX118" fmla="*/ 1212533 w 1849755"/>
                <a:gd name="connsiteY118" fmla="*/ 1671638 h 1850707"/>
                <a:gd name="connsiteX119" fmla="*/ 1222058 w 1849755"/>
                <a:gd name="connsiteY119" fmla="*/ 1658303 h 1850707"/>
                <a:gd name="connsiteX120" fmla="*/ 1191578 w 1849755"/>
                <a:gd name="connsiteY120" fmla="*/ 1639253 h 1850707"/>
                <a:gd name="connsiteX121" fmla="*/ 1199198 w 1849755"/>
                <a:gd name="connsiteY121" fmla="*/ 1602105 h 1850707"/>
                <a:gd name="connsiteX122" fmla="*/ 1217295 w 1849755"/>
                <a:gd name="connsiteY122" fmla="*/ 1589723 h 1850707"/>
                <a:gd name="connsiteX123" fmla="*/ 1245870 w 1849755"/>
                <a:gd name="connsiteY123" fmla="*/ 1585913 h 1850707"/>
                <a:gd name="connsiteX124" fmla="*/ 156210 w 1849755"/>
                <a:gd name="connsiteY124" fmla="*/ 1192530 h 1850707"/>
                <a:gd name="connsiteX125" fmla="*/ 139065 w 1849755"/>
                <a:gd name="connsiteY125" fmla="*/ 1204912 h 1850707"/>
                <a:gd name="connsiteX126" fmla="*/ 140018 w 1849755"/>
                <a:gd name="connsiteY126" fmla="*/ 1225867 h 1850707"/>
                <a:gd name="connsiteX127" fmla="*/ 142875 w 1849755"/>
                <a:gd name="connsiteY127" fmla="*/ 1232535 h 1850707"/>
                <a:gd name="connsiteX128" fmla="*/ 193358 w 1849755"/>
                <a:gd name="connsiteY128" fmla="*/ 1213485 h 1850707"/>
                <a:gd name="connsiteX129" fmla="*/ 192405 w 1849755"/>
                <a:gd name="connsiteY129" fmla="*/ 1209675 h 1850707"/>
                <a:gd name="connsiteX130" fmla="*/ 179070 w 1849755"/>
                <a:gd name="connsiteY130" fmla="*/ 1192530 h 1850707"/>
                <a:gd name="connsiteX131" fmla="*/ 156210 w 1849755"/>
                <a:gd name="connsiteY131" fmla="*/ 1192530 h 1850707"/>
                <a:gd name="connsiteX132" fmla="*/ 159068 w 1849755"/>
                <a:gd name="connsiteY132" fmla="*/ 1161097 h 1850707"/>
                <a:gd name="connsiteX133" fmla="*/ 174308 w 1849755"/>
                <a:gd name="connsiteY133" fmla="*/ 1167765 h 1850707"/>
                <a:gd name="connsiteX134" fmla="*/ 186690 w 1849755"/>
                <a:gd name="connsiteY134" fmla="*/ 1182052 h 1850707"/>
                <a:gd name="connsiteX135" fmla="*/ 196215 w 1849755"/>
                <a:gd name="connsiteY135" fmla="*/ 1202055 h 1850707"/>
                <a:gd name="connsiteX136" fmla="*/ 200025 w 1849755"/>
                <a:gd name="connsiteY136" fmla="*/ 1211580 h 1850707"/>
                <a:gd name="connsiteX137" fmla="*/ 232410 w 1849755"/>
                <a:gd name="connsiteY137" fmla="*/ 1199197 h 1850707"/>
                <a:gd name="connsiteX138" fmla="*/ 237173 w 1849755"/>
                <a:gd name="connsiteY138" fmla="*/ 1196340 h 1850707"/>
                <a:gd name="connsiteX139" fmla="*/ 239078 w 1849755"/>
                <a:gd name="connsiteY139" fmla="*/ 1190625 h 1850707"/>
                <a:gd name="connsiteX140" fmla="*/ 238125 w 1849755"/>
                <a:gd name="connsiteY140" fmla="*/ 1184910 h 1850707"/>
                <a:gd name="connsiteX141" fmla="*/ 237173 w 1849755"/>
                <a:gd name="connsiteY141" fmla="*/ 1178242 h 1850707"/>
                <a:gd name="connsiteX142" fmla="*/ 243840 w 1849755"/>
                <a:gd name="connsiteY142" fmla="*/ 1175385 h 1850707"/>
                <a:gd name="connsiteX143" fmla="*/ 267653 w 1849755"/>
                <a:gd name="connsiteY143" fmla="*/ 1237297 h 1850707"/>
                <a:gd name="connsiteX144" fmla="*/ 260985 w 1849755"/>
                <a:gd name="connsiteY144" fmla="*/ 1239202 h 1850707"/>
                <a:gd name="connsiteX145" fmla="*/ 258128 w 1849755"/>
                <a:gd name="connsiteY145" fmla="*/ 1233487 h 1850707"/>
                <a:gd name="connsiteX146" fmla="*/ 255270 w 1849755"/>
                <a:gd name="connsiteY146" fmla="*/ 1228725 h 1850707"/>
                <a:gd name="connsiteX147" fmla="*/ 250508 w 1849755"/>
                <a:gd name="connsiteY147" fmla="*/ 1225867 h 1850707"/>
                <a:gd name="connsiteX148" fmla="*/ 244793 w 1849755"/>
                <a:gd name="connsiteY148" fmla="*/ 1226820 h 1850707"/>
                <a:gd name="connsiteX149" fmla="*/ 164783 w 1849755"/>
                <a:gd name="connsiteY149" fmla="*/ 1257300 h 1850707"/>
                <a:gd name="connsiteX150" fmla="*/ 160020 w 1849755"/>
                <a:gd name="connsiteY150" fmla="*/ 1260157 h 1850707"/>
                <a:gd name="connsiteX151" fmla="*/ 158115 w 1849755"/>
                <a:gd name="connsiteY151" fmla="*/ 1265872 h 1850707"/>
                <a:gd name="connsiteX152" fmla="*/ 159068 w 1849755"/>
                <a:gd name="connsiteY152" fmla="*/ 1272540 h 1850707"/>
                <a:gd name="connsiteX153" fmla="*/ 160020 w 1849755"/>
                <a:gd name="connsiteY153" fmla="*/ 1278255 h 1850707"/>
                <a:gd name="connsiteX154" fmla="*/ 153353 w 1849755"/>
                <a:gd name="connsiteY154" fmla="*/ 1281112 h 1850707"/>
                <a:gd name="connsiteX155" fmla="*/ 129540 w 1849755"/>
                <a:gd name="connsiteY155" fmla="*/ 1218247 h 1850707"/>
                <a:gd name="connsiteX156" fmla="*/ 123825 w 1849755"/>
                <a:gd name="connsiteY156" fmla="*/ 1183005 h 1850707"/>
                <a:gd name="connsiteX157" fmla="*/ 140970 w 1849755"/>
                <a:gd name="connsiteY157" fmla="*/ 1163002 h 1850707"/>
                <a:gd name="connsiteX158" fmla="*/ 159068 w 1849755"/>
                <a:gd name="connsiteY158" fmla="*/ 1161097 h 1850707"/>
                <a:gd name="connsiteX159" fmla="*/ 1615440 w 1849755"/>
                <a:gd name="connsiteY159" fmla="*/ 1152525 h 1850707"/>
                <a:gd name="connsiteX160" fmla="*/ 1622107 w 1849755"/>
                <a:gd name="connsiteY160" fmla="*/ 1154430 h 1850707"/>
                <a:gd name="connsiteX161" fmla="*/ 1620202 w 1849755"/>
                <a:gd name="connsiteY161" fmla="*/ 1161097 h 1850707"/>
                <a:gd name="connsiteX162" fmla="*/ 1619250 w 1849755"/>
                <a:gd name="connsiteY162" fmla="*/ 1167765 h 1850707"/>
                <a:gd name="connsiteX163" fmla="*/ 1621155 w 1849755"/>
                <a:gd name="connsiteY163" fmla="*/ 1173480 h 1850707"/>
                <a:gd name="connsiteX164" fmla="*/ 1625917 w 1849755"/>
                <a:gd name="connsiteY164" fmla="*/ 1176337 h 1850707"/>
                <a:gd name="connsiteX165" fmla="*/ 1645920 w 1849755"/>
                <a:gd name="connsiteY165" fmla="*/ 1183957 h 1850707"/>
                <a:gd name="connsiteX166" fmla="*/ 1650682 w 1849755"/>
                <a:gd name="connsiteY166" fmla="*/ 1185862 h 1850707"/>
                <a:gd name="connsiteX167" fmla="*/ 1654492 w 1849755"/>
                <a:gd name="connsiteY167" fmla="*/ 1186815 h 1850707"/>
                <a:gd name="connsiteX168" fmla="*/ 1659255 w 1849755"/>
                <a:gd name="connsiteY168" fmla="*/ 1186815 h 1850707"/>
                <a:gd name="connsiteX169" fmla="*/ 1666875 w 1849755"/>
                <a:gd name="connsiteY169" fmla="*/ 1185862 h 1850707"/>
                <a:gd name="connsiteX170" fmla="*/ 1691640 w 1849755"/>
                <a:gd name="connsiteY170" fmla="*/ 1182052 h 1850707"/>
                <a:gd name="connsiteX171" fmla="*/ 1714500 w 1849755"/>
                <a:gd name="connsiteY171" fmla="*/ 1178242 h 1850707"/>
                <a:gd name="connsiteX172" fmla="*/ 1724025 w 1849755"/>
                <a:gd name="connsiteY172" fmla="*/ 1175385 h 1850707"/>
                <a:gd name="connsiteX173" fmla="*/ 1730692 w 1849755"/>
                <a:gd name="connsiteY173" fmla="*/ 1171575 h 1850707"/>
                <a:gd name="connsiteX174" fmla="*/ 1734502 w 1849755"/>
                <a:gd name="connsiteY174" fmla="*/ 1166812 h 1850707"/>
                <a:gd name="connsiteX175" fmla="*/ 1737360 w 1849755"/>
                <a:gd name="connsiteY175" fmla="*/ 1162050 h 1850707"/>
                <a:gd name="connsiteX176" fmla="*/ 1744027 w 1849755"/>
                <a:gd name="connsiteY176" fmla="*/ 1164907 h 1850707"/>
                <a:gd name="connsiteX177" fmla="*/ 1719262 w 1849755"/>
                <a:gd name="connsiteY177" fmla="*/ 1229677 h 1850707"/>
                <a:gd name="connsiteX178" fmla="*/ 1712595 w 1849755"/>
                <a:gd name="connsiteY178" fmla="*/ 1226820 h 1850707"/>
                <a:gd name="connsiteX179" fmla="*/ 1716405 w 1849755"/>
                <a:gd name="connsiteY179" fmla="*/ 1214437 h 1850707"/>
                <a:gd name="connsiteX180" fmla="*/ 1714500 w 1849755"/>
                <a:gd name="connsiteY180" fmla="*/ 1210627 h 1850707"/>
                <a:gd name="connsiteX181" fmla="*/ 1710690 w 1849755"/>
                <a:gd name="connsiteY181" fmla="*/ 1210627 h 1850707"/>
                <a:gd name="connsiteX182" fmla="*/ 1701165 w 1849755"/>
                <a:gd name="connsiteY182" fmla="*/ 1211580 h 1850707"/>
                <a:gd name="connsiteX183" fmla="*/ 1684020 w 1849755"/>
                <a:gd name="connsiteY183" fmla="*/ 1214437 h 1850707"/>
                <a:gd name="connsiteX184" fmla="*/ 1657350 w 1849755"/>
                <a:gd name="connsiteY184" fmla="*/ 1219200 h 1850707"/>
                <a:gd name="connsiteX185" fmla="*/ 1683067 w 1849755"/>
                <a:gd name="connsiteY185" fmla="*/ 1253490 h 1850707"/>
                <a:gd name="connsiteX186" fmla="*/ 1692592 w 1849755"/>
                <a:gd name="connsiteY186" fmla="*/ 1263967 h 1850707"/>
                <a:gd name="connsiteX187" fmla="*/ 1698307 w 1849755"/>
                <a:gd name="connsiteY187" fmla="*/ 1262062 h 1850707"/>
                <a:gd name="connsiteX188" fmla="*/ 1704022 w 1849755"/>
                <a:gd name="connsiteY188" fmla="*/ 1251585 h 1850707"/>
                <a:gd name="connsiteX189" fmla="*/ 1710690 w 1849755"/>
                <a:gd name="connsiteY189" fmla="*/ 1253490 h 1850707"/>
                <a:gd name="connsiteX190" fmla="*/ 1694497 w 1849755"/>
                <a:gd name="connsiteY190" fmla="*/ 1295400 h 1850707"/>
                <a:gd name="connsiteX191" fmla="*/ 1686877 w 1849755"/>
                <a:gd name="connsiteY191" fmla="*/ 1292542 h 1850707"/>
                <a:gd name="connsiteX192" fmla="*/ 1687830 w 1849755"/>
                <a:gd name="connsiteY192" fmla="*/ 1286827 h 1850707"/>
                <a:gd name="connsiteX193" fmla="*/ 1687830 w 1849755"/>
                <a:gd name="connsiteY193" fmla="*/ 1281112 h 1850707"/>
                <a:gd name="connsiteX194" fmla="*/ 1684972 w 1849755"/>
                <a:gd name="connsiteY194" fmla="*/ 1273492 h 1850707"/>
                <a:gd name="connsiteX195" fmla="*/ 1680210 w 1849755"/>
                <a:gd name="connsiteY195" fmla="*/ 1265872 h 1850707"/>
                <a:gd name="connsiteX196" fmla="*/ 1667827 w 1849755"/>
                <a:gd name="connsiteY196" fmla="*/ 1248727 h 1850707"/>
                <a:gd name="connsiteX197" fmla="*/ 1652587 w 1849755"/>
                <a:gd name="connsiteY197" fmla="*/ 1228725 h 1850707"/>
                <a:gd name="connsiteX198" fmla="*/ 1644015 w 1849755"/>
                <a:gd name="connsiteY198" fmla="*/ 1219200 h 1850707"/>
                <a:gd name="connsiteX199" fmla="*/ 1631632 w 1849755"/>
                <a:gd name="connsiteY199" fmla="*/ 1213485 h 1850707"/>
                <a:gd name="connsiteX200" fmla="*/ 1615440 w 1849755"/>
                <a:gd name="connsiteY200" fmla="*/ 1206817 h 1850707"/>
                <a:gd name="connsiteX201" fmla="*/ 1609725 w 1849755"/>
                <a:gd name="connsiteY201" fmla="*/ 1205865 h 1850707"/>
                <a:gd name="connsiteX202" fmla="*/ 1604962 w 1849755"/>
                <a:gd name="connsiteY202" fmla="*/ 1208722 h 1850707"/>
                <a:gd name="connsiteX203" fmla="*/ 1601152 w 1849755"/>
                <a:gd name="connsiteY203" fmla="*/ 1213485 h 1850707"/>
                <a:gd name="connsiteX204" fmla="*/ 1597342 w 1849755"/>
                <a:gd name="connsiteY204" fmla="*/ 1219200 h 1850707"/>
                <a:gd name="connsiteX205" fmla="*/ 1590675 w 1849755"/>
                <a:gd name="connsiteY205" fmla="*/ 1216342 h 1850707"/>
                <a:gd name="connsiteX206" fmla="*/ 1739265 w 1849755"/>
                <a:gd name="connsiteY206" fmla="*/ 964883 h 1850707"/>
                <a:gd name="connsiteX207" fmla="*/ 1773555 w 1849755"/>
                <a:gd name="connsiteY207" fmla="*/ 968693 h 1850707"/>
                <a:gd name="connsiteX208" fmla="*/ 1759267 w 1849755"/>
                <a:gd name="connsiteY208" fmla="*/ 1085850 h 1850707"/>
                <a:gd name="connsiteX209" fmla="*/ 1726882 w 1849755"/>
                <a:gd name="connsiteY209" fmla="*/ 1081088 h 1850707"/>
                <a:gd name="connsiteX210" fmla="*/ 1727835 w 1849755"/>
                <a:gd name="connsiteY210" fmla="*/ 1074420 h 1850707"/>
                <a:gd name="connsiteX211" fmla="*/ 1744980 w 1849755"/>
                <a:gd name="connsiteY211" fmla="*/ 1067753 h 1850707"/>
                <a:gd name="connsiteX212" fmla="*/ 1755457 w 1849755"/>
                <a:gd name="connsiteY212" fmla="*/ 1058228 h 1850707"/>
                <a:gd name="connsiteX213" fmla="*/ 1756410 w 1849755"/>
                <a:gd name="connsiteY213" fmla="*/ 1051560 h 1850707"/>
                <a:gd name="connsiteX214" fmla="*/ 1757362 w 1849755"/>
                <a:gd name="connsiteY214" fmla="*/ 1044893 h 1850707"/>
                <a:gd name="connsiteX215" fmla="*/ 1757362 w 1849755"/>
                <a:gd name="connsiteY215" fmla="*/ 1041083 h 1850707"/>
                <a:gd name="connsiteX216" fmla="*/ 1662112 w 1849755"/>
                <a:gd name="connsiteY216" fmla="*/ 1029653 h 1850707"/>
                <a:gd name="connsiteX217" fmla="*/ 1656397 w 1849755"/>
                <a:gd name="connsiteY217" fmla="*/ 1030605 h 1850707"/>
                <a:gd name="connsiteX218" fmla="*/ 1652587 w 1849755"/>
                <a:gd name="connsiteY218" fmla="*/ 1034415 h 1850707"/>
                <a:gd name="connsiteX219" fmla="*/ 1650682 w 1849755"/>
                <a:gd name="connsiteY219" fmla="*/ 1040130 h 1850707"/>
                <a:gd name="connsiteX220" fmla="*/ 1648777 w 1849755"/>
                <a:gd name="connsiteY220" fmla="*/ 1046798 h 1850707"/>
                <a:gd name="connsiteX221" fmla="*/ 1642110 w 1849755"/>
                <a:gd name="connsiteY221" fmla="*/ 1045845 h 1850707"/>
                <a:gd name="connsiteX222" fmla="*/ 1649730 w 1849755"/>
                <a:gd name="connsiteY222" fmla="*/ 978218 h 1850707"/>
                <a:gd name="connsiteX223" fmla="*/ 1656397 w 1849755"/>
                <a:gd name="connsiteY223" fmla="*/ 979170 h 1850707"/>
                <a:gd name="connsiteX224" fmla="*/ 1656397 w 1849755"/>
                <a:gd name="connsiteY224" fmla="*/ 985838 h 1850707"/>
                <a:gd name="connsiteX225" fmla="*/ 1656397 w 1849755"/>
                <a:gd name="connsiteY225" fmla="*/ 992505 h 1850707"/>
                <a:gd name="connsiteX226" fmla="*/ 1659255 w 1849755"/>
                <a:gd name="connsiteY226" fmla="*/ 997268 h 1850707"/>
                <a:gd name="connsiteX227" fmla="*/ 1664970 w 1849755"/>
                <a:gd name="connsiteY227" fmla="*/ 999173 h 1850707"/>
                <a:gd name="connsiteX228" fmla="*/ 1761172 w 1849755"/>
                <a:gd name="connsiteY228" fmla="*/ 1010603 h 1850707"/>
                <a:gd name="connsiteX229" fmla="*/ 1761172 w 1849755"/>
                <a:gd name="connsiteY229" fmla="*/ 1006793 h 1850707"/>
                <a:gd name="connsiteX230" fmla="*/ 1762125 w 1849755"/>
                <a:gd name="connsiteY230" fmla="*/ 1000125 h 1850707"/>
                <a:gd name="connsiteX231" fmla="*/ 1762125 w 1849755"/>
                <a:gd name="connsiteY231" fmla="*/ 993458 h 1850707"/>
                <a:gd name="connsiteX232" fmla="*/ 1753552 w 1849755"/>
                <a:gd name="connsiteY232" fmla="*/ 982028 h 1850707"/>
                <a:gd name="connsiteX233" fmla="*/ 1738312 w 1849755"/>
                <a:gd name="connsiteY233" fmla="*/ 971550 h 1850707"/>
                <a:gd name="connsiteX234" fmla="*/ 199073 w 1849755"/>
                <a:gd name="connsiteY234" fmla="*/ 952500 h 1850707"/>
                <a:gd name="connsiteX235" fmla="*/ 212408 w 1849755"/>
                <a:gd name="connsiteY235" fmla="*/ 1065847 h 1850707"/>
                <a:gd name="connsiteX236" fmla="*/ 205740 w 1849755"/>
                <a:gd name="connsiteY236" fmla="*/ 1066800 h 1850707"/>
                <a:gd name="connsiteX237" fmla="*/ 203835 w 1849755"/>
                <a:gd name="connsiteY237" fmla="*/ 1060132 h 1850707"/>
                <a:gd name="connsiteX238" fmla="*/ 201930 w 1849755"/>
                <a:gd name="connsiteY238" fmla="*/ 1054417 h 1850707"/>
                <a:gd name="connsiteX239" fmla="*/ 198120 w 1849755"/>
                <a:gd name="connsiteY239" fmla="*/ 1050607 h 1850707"/>
                <a:gd name="connsiteX240" fmla="*/ 192405 w 1849755"/>
                <a:gd name="connsiteY240" fmla="*/ 1050607 h 1850707"/>
                <a:gd name="connsiteX241" fmla="*/ 106680 w 1849755"/>
                <a:gd name="connsiteY241" fmla="*/ 1060132 h 1850707"/>
                <a:gd name="connsiteX242" fmla="*/ 101918 w 1849755"/>
                <a:gd name="connsiteY242" fmla="*/ 1062037 h 1850707"/>
                <a:gd name="connsiteX243" fmla="*/ 99060 w 1849755"/>
                <a:gd name="connsiteY243" fmla="*/ 1066800 h 1850707"/>
                <a:gd name="connsiteX244" fmla="*/ 98108 w 1849755"/>
                <a:gd name="connsiteY244" fmla="*/ 1073467 h 1850707"/>
                <a:gd name="connsiteX245" fmla="*/ 98108 w 1849755"/>
                <a:gd name="connsiteY245" fmla="*/ 1080135 h 1850707"/>
                <a:gd name="connsiteX246" fmla="*/ 91440 w 1849755"/>
                <a:gd name="connsiteY246" fmla="*/ 1081087 h 1850707"/>
                <a:gd name="connsiteX247" fmla="*/ 79058 w 1849755"/>
                <a:gd name="connsiteY247" fmla="*/ 973455 h 1850707"/>
                <a:gd name="connsiteX248" fmla="*/ 108585 w 1849755"/>
                <a:gd name="connsiteY248" fmla="*/ 971550 h 1850707"/>
                <a:gd name="connsiteX249" fmla="*/ 109538 w 1849755"/>
                <a:gd name="connsiteY249" fmla="*/ 978217 h 1850707"/>
                <a:gd name="connsiteX250" fmla="*/ 96203 w 1849755"/>
                <a:gd name="connsiteY250" fmla="*/ 988695 h 1850707"/>
                <a:gd name="connsiteX251" fmla="*/ 89535 w 1849755"/>
                <a:gd name="connsiteY251" fmla="*/ 1002030 h 1850707"/>
                <a:gd name="connsiteX252" fmla="*/ 89535 w 1849755"/>
                <a:gd name="connsiteY252" fmla="*/ 1008697 h 1850707"/>
                <a:gd name="connsiteX253" fmla="*/ 90488 w 1849755"/>
                <a:gd name="connsiteY253" fmla="*/ 1016317 h 1850707"/>
                <a:gd name="connsiteX254" fmla="*/ 92393 w 1849755"/>
                <a:gd name="connsiteY254" fmla="*/ 1033462 h 1850707"/>
                <a:gd name="connsiteX255" fmla="*/ 139065 w 1849755"/>
                <a:gd name="connsiteY255" fmla="*/ 1027747 h 1850707"/>
                <a:gd name="connsiteX256" fmla="*/ 137160 w 1849755"/>
                <a:gd name="connsiteY256" fmla="*/ 1015365 h 1850707"/>
                <a:gd name="connsiteX257" fmla="*/ 135255 w 1849755"/>
                <a:gd name="connsiteY257" fmla="*/ 1006792 h 1850707"/>
                <a:gd name="connsiteX258" fmla="*/ 130493 w 1849755"/>
                <a:gd name="connsiteY258" fmla="*/ 1000125 h 1850707"/>
                <a:gd name="connsiteX259" fmla="*/ 122873 w 1849755"/>
                <a:gd name="connsiteY259" fmla="*/ 997267 h 1850707"/>
                <a:gd name="connsiteX260" fmla="*/ 114300 w 1849755"/>
                <a:gd name="connsiteY260" fmla="*/ 995362 h 1850707"/>
                <a:gd name="connsiteX261" fmla="*/ 113348 w 1849755"/>
                <a:gd name="connsiteY261" fmla="*/ 988695 h 1850707"/>
                <a:gd name="connsiteX262" fmla="*/ 163830 w 1849755"/>
                <a:gd name="connsiteY262" fmla="*/ 982980 h 1850707"/>
                <a:gd name="connsiteX263" fmla="*/ 164783 w 1849755"/>
                <a:gd name="connsiteY263" fmla="*/ 989647 h 1850707"/>
                <a:gd name="connsiteX264" fmla="*/ 156210 w 1849755"/>
                <a:gd name="connsiteY264" fmla="*/ 993457 h 1850707"/>
                <a:gd name="connsiteX265" fmla="*/ 149543 w 1849755"/>
                <a:gd name="connsiteY265" fmla="*/ 998220 h 1850707"/>
                <a:gd name="connsiteX266" fmla="*/ 145733 w 1849755"/>
                <a:gd name="connsiteY266" fmla="*/ 1004887 h 1850707"/>
                <a:gd name="connsiteX267" fmla="*/ 145733 w 1849755"/>
                <a:gd name="connsiteY267" fmla="*/ 1013460 h 1850707"/>
                <a:gd name="connsiteX268" fmla="*/ 146685 w 1849755"/>
                <a:gd name="connsiteY268" fmla="*/ 1025842 h 1850707"/>
                <a:gd name="connsiteX269" fmla="*/ 181928 w 1849755"/>
                <a:gd name="connsiteY269" fmla="*/ 1022032 h 1850707"/>
                <a:gd name="connsiteX270" fmla="*/ 190500 w 1849755"/>
                <a:gd name="connsiteY270" fmla="*/ 1020127 h 1850707"/>
                <a:gd name="connsiteX271" fmla="*/ 195263 w 1849755"/>
                <a:gd name="connsiteY271" fmla="*/ 1016317 h 1850707"/>
                <a:gd name="connsiteX272" fmla="*/ 196215 w 1849755"/>
                <a:gd name="connsiteY272" fmla="*/ 1010602 h 1850707"/>
                <a:gd name="connsiteX273" fmla="*/ 195263 w 1849755"/>
                <a:gd name="connsiteY273" fmla="*/ 1000125 h 1850707"/>
                <a:gd name="connsiteX274" fmla="*/ 194310 w 1849755"/>
                <a:gd name="connsiteY274" fmla="*/ 992505 h 1850707"/>
                <a:gd name="connsiteX275" fmla="*/ 193358 w 1849755"/>
                <a:gd name="connsiteY275" fmla="*/ 984885 h 1850707"/>
                <a:gd name="connsiteX276" fmla="*/ 191453 w 1849755"/>
                <a:gd name="connsiteY276" fmla="*/ 978217 h 1850707"/>
                <a:gd name="connsiteX277" fmla="*/ 188595 w 1849755"/>
                <a:gd name="connsiteY277" fmla="*/ 973455 h 1850707"/>
                <a:gd name="connsiteX278" fmla="*/ 175260 w 1849755"/>
                <a:gd name="connsiteY278" fmla="*/ 965835 h 1850707"/>
                <a:gd name="connsiteX279" fmla="*/ 161925 w 1849755"/>
                <a:gd name="connsiteY279" fmla="*/ 961072 h 1850707"/>
                <a:gd name="connsiteX280" fmla="*/ 160973 w 1849755"/>
                <a:gd name="connsiteY280" fmla="*/ 954405 h 1850707"/>
                <a:gd name="connsiteX281" fmla="*/ 925830 w 1849755"/>
                <a:gd name="connsiteY281" fmla="*/ 826770 h 1850707"/>
                <a:gd name="connsiteX282" fmla="*/ 876300 w 1849755"/>
                <a:gd name="connsiteY282" fmla="*/ 876300 h 1850707"/>
                <a:gd name="connsiteX283" fmla="*/ 876300 w 1849755"/>
                <a:gd name="connsiteY283" fmla="*/ 905828 h 1850707"/>
                <a:gd name="connsiteX284" fmla="*/ 801053 w 1849755"/>
                <a:gd name="connsiteY284" fmla="*/ 929640 h 1850707"/>
                <a:gd name="connsiteX285" fmla="*/ 693420 w 1849755"/>
                <a:gd name="connsiteY285" fmla="*/ 1003935 h 1850707"/>
                <a:gd name="connsiteX286" fmla="*/ 604838 w 1849755"/>
                <a:gd name="connsiteY286" fmla="*/ 1112520 h 1850707"/>
                <a:gd name="connsiteX287" fmla="*/ 534353 w 1849755"/>
                <a:gd name="connsiteY287" fmla="*/ 1245870 h 1850707"/>
                <a:gd name="connsiteX288" fmla="*/ 559118 w 1849755"/>
                <a:gd name="connsiteY288" fmla="*/ 1308735 h 1850707"/>
                <a:gd name="connsiteX289" fmla="*/ 621983 w 1849755"/>
                <a:gd name="connsiteY289" fmla="*/ 1283018 h 1850707"/>
                <a:gd name="connsiteX290" fmla="*/ 759143 w 1849755"/>
                <a:gd name="connsiteY290" fmla="*/ 1072515 h 1850707"/>
                <a:gd name="connsiteX291" fmla="*/ 875348 w 1849755"/>
                <a:gd name="connsiteY291" fmla="*/ 1002983 h 1850707"/>
                <a:gd name="connsiteX292" fmla="*/ 875348 w 1849755"/>
                <a:gd name="connsiteY292" fmla="*/ 1081088 h 1850707"/>
                <a:gd name="connsiteX293" fmla="*/ 846773 w 1849755"/>
                <a:gd name="connsiteY293" fmla="*/ 1123950 h 1850707"/>
                <a:gd name="connsiteX294" fmla="*/ 834390 w 1849755"/>
                <a:gd name="connsiteY294" fmla="*/ 1131570 h 1850707"/>
                <a:gd name="connsiteX295" fmla="*/ 775335 w 1849755"/>
                <a:gd name="connsiteY295" fmla="*/ 1187768 h 1850707"/>
                <a:gd name="connsiteX296" fmla="*/ 697230 w 1849755"/>
                <a:gd name="connsiteY296" fmla="*/ 1363980 h 1850707"/>
                <a:gd name="connsiteX297" fmla="*/ 734378 w 1849755"/>
                <a:gd name="connsiteY297" fmla="*/ 1421130 h 1850707"/>
                <a:gd name="connsiteX298" fmla="*/ 791528 w 1849755"/>
                <a:gd name="connsiteY298" fmla="*/ 1383983 h 1850707"/>
                <a:gd name="connsiteX299" fmla="*/ 851535 w 1849755"/>
                <a:gd name="connsiteY299" fmla="*/ 1246823 h 1850707"/>
                <a:gd name="connsiteX300" fmla="*/ 925830 w 1849755"/>
                <a:gd name="connsiteY300" fmla="*/ 1199198 h 1850707"/>
                <a:gd name="connsiteX301" fmla="*/ 1000125 w 1849755"/>
                <a:gd name="connsiteY301" fmla="*/ 1246823 h 1850707"/>
                <a:gd name="connsiteX302" fmla="*/ 1060133 w 1849755"/>
                <a:gd name="connsiteY302" fmla="*/ 1383983 h 1850707"/>
                <a:gd name="connsiteX303" fmla="*/ 1117283 w 1849755"/>
                <a:gd name="connsiteY303" fmla="*/ 1421130 h 1850707"/>
                <a:gd name="connsiteX304" fmla="*/ 1154430 w 1849755"/>
                <a:gd name="connsiteY304" fmla="*/ 1363980 h 1850707"/>
                <a:gd name="connsiteX305" fmla="*/ 1076325 w 1849755"/>
                <a:gd name="connsiteY305" fmla="*/ 1187768 h 1850707"/>
                <a:gd name="connsiteX306" fmla="*/ 1017270 w 1849755"/>
                <a:gd name="connsiteY306" fmla="*/ 1131570 h 1850707"/>
                <a:gd name="connsiteX307" fmla="*/ 1004888 w 1849755"/>
                <a:gd name="connsiteY307" fmla="*/ 1123950 h 1850707"/>
                <a:gd name="connsiteX308" fmla="*/ 976313 w 1849755"/>
                <a:gd name="connsiteY308" fmla="*/ 1081088 h 1850707"/>
                <a:gd name="connsiteX309" fmla="*/ 976313 w 1849755"/>
                <a:gd name="connsiteY309" fmla="*/ 1002983 h 1850707"/>
                <a:gd name="connsiteX310" fmla="*/ 1092518 w 1849755"/>
                <a:gd name="connsiteY310" fmla="*/ 1072515 h 1850707"/>
                <a:gd name="connsiteX311" fmla="*/ 1229678 w 1849755"/>
                <a:gd name="connsiteY311" fmla="*/ 1283018 h 1850707"/>
                <a:gd name="connsiteX312" fmla="*/ 1292543 w 1849755"/>
                <a:gd name="connsiteY312" fmla="*/ 1308735 h 1850707"/>
                <a:gd name="connsiteX313" fmla="*/ 1317308 w 1849755"/>
                <a:gd name="connsiteY313" fmla="*/ 1245870 h 1850707"/>
                <a:gd name="connsiteX314" fmla="*/ 1246823 w 1849755"/>
                <a:gd name="connsiteY314" fmla="*/ 1112520 h 1850707"/>
                <a:gd name="connsiteX315" fmla="*/ 1158240 w 1849755"/>
                <a:gd name="connsiteY315" fmla="*/ 1003935 h 1850707"/>
                <a:gd name="connsiteX316" fmla="*/ 1050608 w 1849755"/>
                <a:gd name="connsiteY316" fmla="*/ 929640 h 1850707"/>
                <a:gd name="connsiteX317" fmla="*/ 975360 w 1849755"/>
                <a:gd name="connsiteY317" fmla="*/ 905828 h 1850707"/>
                <a:gd name="connsiteX318" fmla="*/ 975360 w 1849755"/>
                <a:gd name="connsiteY318" fmla="*/ 876300 h 1850707"/>
                <a:gd name="connsiteX319" fmla="*/ 925830 w 1849755"/>
                <a:gd name="connsiteY319" fmla="*/ 826770 h 1850707"/>
                <a:gd name="connsiteX320" fmla="*/ 1765935 w 1849755"/>
                <a:gd name="connsiteY320" fmla="*/ 802958 h 1850707"/>
                <a:gd name="connsiteX321" fmla="*/ 1772603 w 1849755"/>
                <a:gd name="connsiteY321" fmla="*/ 870585 h 1850707"/>
                <a:gd name="connsiteX322" fmla="*/ 1765935 w 1849755"/>
                <a:gd name="connsiteY322" fmla="*/ 871538 h 1850707"/>
                <a:gd name="connsiteX323" fmla="*/ 1764983 w 1849755"/>
                <a:gd name="connsiteY323" fmla="*/ 864870 h 1850707"/>
                <a:gd name="connsiteX324" fmla="*/ 1763078 w 1849755"/>
                <a:gd name="connsiteY324" fmla="*/ 858203 h 1850707"/>
                <a:gd name="connsiteX325" fmla="*/ 1759268 w 1849755"/>
                <a:gd name="connsiteY325" fmla="*/ 854393 h 1850707"/>
                <a:gd name="connsiteX326" fmla="*/ 1753553 w 1849755"/>
                <a:gd name="connsiteY326" fmla="*/ 853440 h 1850707"/>
                <a:gd name="connsiteX327" fmla="*/ 1667828 w 1849755"/>
                <a:gd name="connsiteY327" fmla="*/ 862013 h 1850707"/>
                <a:gd name="connsiteX328" fmla="*/ 1662113 w 1849755"/>
                <a:gd name="connsiteY328" fmla="*/ 863918 h 1850707"/>
                <a:gd name="connsiteX329" fmla="*/ 1659255 w 1849755"/>
                <a:gd name="connsiteY329" fmla="*/ 868680 h 1850707"/>
                <a:gd name="connsiteX330" fmla="*/ 1658303 w 1849755"/>
                <a:gd name="connsiteY330" fmla="*/ 874395 h 1850707"/>
                <a:gd name="connsiteX331" fmla="*/ 1658303 w 1849755"/>
                <a:gd name="connsiteY331" fmla="*/ 881063 h 1850707"/>
                <a:gd name="connsiteX332" fmla="*/ 1651635 w 1849755"/>
                <a:gd name="connsiteY332" fmla="*/ 883920 h 1850707"/>
                <a:gd name="connsiteX333" fmla="*/ 1644968 w 1849755"/>
                <a:gd name="connsiteY333" fmla="*/ 816293 h 1850707"/>
                <a:gd name="connsiteX334" fmla="*/ 1651635 w 1849755"/>
                <a:gd name="connsiteY334" fmla="*/ 815340 h 1850707"/>
                <a:gd name="connsiteX335" fmla="*/ 1652588 w 1849755"/>
                <a:gd name="connsiteY335" fmla="*/ 822008 h 1850707"/>
                <a:gd name="connsiteX336" fmla="*/ 1654493 w 1849755"/>
                <a:gd name="connsiteY336" fmla="*/ 827723 h 1850707"/>
                <a:gd name="connsiteX337" fmla="*/ 1658303 w 1849755"/>
                <a:gd name="connsiteY337" fmla="*/ 831533 h 1850707"/>
                <a:gd name="connsiteX338" fmla="*/ 1664018 w 1849755"/>
                <a:gd name="connsiteY338" fmla="*/ 832485 h 1850707"/>
                <a:gd name="connsiteX339" fmla="*/ 1749743 w 1849755"/>
                <a:gd name="connsiteY339" fmla="*/ 823913 h 1850707"/>
                <a:gd name="connsiteX340" fmla="*/ 1754505 w 1849755"/>
                <a:gd name="connsiteY340" fmla="*/ 822008 h 1850707"/>
                <a:gd name="connsiteX341" fmla="*/ 1757363 w 1849755"/>
                <a:gd name="connsiteY341" fmla="*/ 817245 h 1850707"/>
                <a:gd name="connsiteX342" fmla="*/ 1758315 w 1849755"/>
                <a:gd name="connsiteY342" fmla="*/ 810578 h 1850707"/>
                <a:gd name="connsiteX343" fmla="*/ 1759268 w 1849755"/>
                <a:gd name="connsiteY343" fmla="*/ 803910 h 1850707"/>
                <a:gd name="connsiteX344" fmla="*/ 94297 w 1849755"/>
                <a:gd name="connsiteY344" fmla="*/ 735330 h 1850707"/>
                <a:gd name="connsiteX345" fmla="*/ 100965 w 1849755"/>
                <a:gd name="connsiteY345" fmla="*/ 736282 h 1850707"/>
                <a:gd name="connsiteX346" fmla="*/ 101917 w 1849755"/>
                <a:gd name="connsiteY346" fmla="*/ 752475 h 1850707"/>
                <a:gd name="connsiteX347" fmla="*/ 108585 w 1849755"/>
                <a:gd name="connsiteY347" fmla="*/ 766762 h 1850707"/>
                <a:gd name="connsiteX348" fmla="*/ 120967 w 1849755"/>
                <a:gd name="connsiteY348" fmla="*/ 783907 h 1850707"/>
                <a:gd name="connsiteX349" fmla="*/ 134302 w 1849755"/>
                <a:gd name="connsiteY349" fmla="*/ 801052 h 1850707"/>
                <a:gd name="connsiteX350" fmla="*/ 161925 w 1849755"/>
                <a:gd name="connsiteY350" fmla="*/ 784860 h 1850707"/>
                <a:gd name="connsiteX351" fmla="*/ 193357 w 1849755"/>
                <a:gd name="connsiteY351" fmla="*/ 765810 h 1850707"/>
                <a:gd name="connsiteX352" fmla="*/ 200977 w 1849755"/>
                <a:gd name="connsiteY352" fmla="*/ 760095 h 1850707"/>
                <a:gd name="connsiteX353" fmla="*/ 207645 w 1849755"/>
                <a:gd name="connsiteY353" fmla="*/ 752475 h 1850707"/>
                <a:gd name="connsiteX354" fmla="*/ 209550 w 1849755"/>
                <a:gd name="connsiteY354" fmla="*/ 747712 h 1850707"/>
                <a:gd name="connsiteX355" fmla="*/ 210502 w 1849755"/>
                <a:gd name="connsiteY355" fmla="*/ 742950 h 1850707"/>
                <a:gd name="connsiteX356" fmla="*/ 218122 w 1849755"/>
                <a:gd name="connsiteY356" fmla="*/ 745807 h 1850707"/>
                <a:gd name="connsiteX357" fmla="*/ 211455 w 1849755"/>
                <a:gd name="connsiteY357" fmla="*/ 793432 h 1850707"/>
                <a:gd name="connsiteX358" fmla="*/ 180975 w 1849755"/>
                <a:gd name="connsiteY358" fmla="*/ 808672 h 1850707"/>
                <a:gd name="connsiteX359" fmla="*/ 149542 w 1849755"/>
                <a:gd name="connsiteY359" fmla="*/ 826770 h 1850707"/>
                <a:gd name="connsiteX360" fmla="*/ 148590 w 1849755"/>
                <a:gd name="connsiteY360" fmla="*/ 831532 h 1850707"/>
                <a:gd name="connsiteX361" fmla="*/ 186690 w 1849755"/>
                <a:gd name="connsiteY361" fmla="*/ 837247 h 1850707"/>
                <a:gd name="connsiteX362" fmla="*/ 192405 w 1849755"/>
                <a:gd name="connsiteY362" fmla="*/ 837247 h 1850707"/>
                <a:gd name="connsiteX363" fmla="*/ 196215 w 1849755"/>
                <a:gd name="connsiteY363" fmla="*/ 833437 h 1850707"/>
                <a:gd name="connsiteX364" fmla="*/ 198120 w 1849755"/>
                <a:gd name="connsiteY364" fmla="*/ 829627 h 1850707"/>
                <a:gd name="connsiteX365" fmla="*/ 200025 w 1849755"/>
                <a:gd name="connsiteY365" fmla="*/ 823912 h 1850707"/>
                <a:gd name="connsiteX366" fmla="*/ 206692 w 1849755"/>
                <a:gd name="connsiteY366" fmla="*/ 824865 h 1850707"/>
                <a:gd name="connsiteX367" fmla="*/ 197167 w 1849755"/>
                <a:gd name="connsiteY367" fmla="*/ 888682 h 1850707"/>
                <a:gd name="connsiteX368" fmla="*/ 190500 w 1849755"/>
                <a:gd name="connsiteY368" fmla="*/ 886777 h 1850707"/>
                <a:gd name="connsiteX369" fmla="*/ 190500 w 1849755"/>
                <a:gd name="connsiteY369" fmla="*/ 880110 h 1850707"/>
                <a:gd name="connsiteX370" fmla="*/ 190500 w 1849755"/>
                <a:gd name="connsiteY370" fmla="*/ 874395 h 1850707"/>
                <a:gd name="connsiteX371" fmla="*/ 187642 w 1849755"/>
                <a:gd name="connsiteY371" fmla="*/ 869632 h 1850707"/>
                <a:gd name="connsiteX372" fmla="*/ 182880 w 1849755"/>
                <a:gd name="connsiteY372" fmla="*/ 867727 h 1850707"/>
                <a:gd name="connsiteX373" fmla="*/ 97155 w 1849755"/>
                <a:gd name="connsiteY373" fmla="*/ 855345 h 1850707"/>
                <a:gd name="connsiteX374" fmla="*/ 92392 w 1849755"/>
                <a:gd name="connsiteY374" fmla="*/ 855345 h 1850707"/>
                <a:gd name="connsiteX375" fmla="*/ 88582 w 1849755"/>
                <a:gd name="connsiteY375" fmla="*/ 859155 h 1850707"/>
                <a:gd name="connsiteX376" fmla="*/ 85725 w 1849755"/>
                <a:gd name="connsiteY376" fmla="*/ 864870 h 1850707"/>
                <a:gd name="connsiteX377" fmla="*/ 83820 w 1849755"/>
                <a:gd name="connsiteY377" fmla="*/ 870585 h 1850707"/>
                <a:gd name="connsiteX378" fmla="*/ 76200 w 1849755"/>
                <a:gd name="connsiteY378" fmla="*/ 869632 h 1850707"/>
                <a:gd name="connsiteX379" fmla="*/ 85725 w 1849755"/>
                <a:gd name="connsiteY379" fmla="*/ 802957 h 1850707"/>
                <a:gd name="connsiteX380" fmla="*/ 92392 w 1849755"/>
                <a:gd name="connsiteY380" fmla="*/ 803910 h 1850707"/>
                <a:gd name="connsiteX381" fmla="*/ 92392 w 1849755"/>
                <a:gd name="connsiteY381" fmla="*/ 810577 h 1850707"/>
                <a:gd name="connsiteX382" fmla="*/ 92392 w 1849755"/>
                <a:gd name="connsiteY382" fmla="*/ 817245 h 1850707"/>
                <a:gd name="connsiteX383" fmla="*/ 95250 w 1849755"/>
                <a:gd name="connsiteY383" fmla="*/ 822007 h 1850707"/>
                <a:gd name="connsiteX384" fmla="*/ 100012 w 1849755"/>
                <a:gd name="connsiteY384" fmla="*/ 823912 h 1850707"/>
                <a:gd name="connsiteX385" fmla="*/ 140970 w 1849755"/>
                <a:gd name="connsiteY385" fmla="*/ 829627 h 1850707"/>
                <a:gd name="connsiteX386" fmla="*/ 141922 w 1849755"/>
                <a:gd name="connsiteY386" fmla="*/ 825817 h 1850707"/>
                <a:gd name="connsiteX387" fmla="*/ 129540 w 1849755"/>
                <a:gd name="connsiteY387" fmla="*/ 808672 h 1850707"/>
                <a:gd name="connsiteX388" fmla="*/ 117157 w 1849755"/>
                <a:gd name="connsiteY388" fmla="*/ 792480 h 1850707"/>
                <a:gd name="connsiteX389" fmla="*/ 106680 w 1849755"/>
                <a:gd name="connsiteY389" fmla="*/ 781050 h 1850707"/>
                <a:gd name="connsiteX390" fmla="*/ 99060 w 1849755"/>
                <a:gd name="connsiteY390" fmla="*/ 776287 h 1850707"/>
                <a:gd name="connsiteX391" fmla="*/ 96202 w 1849755"/>
                <a:gd name="connsiteY391" fmla="*/ 779145 h 1850707"/>
                <a:gd name="connsiteX392" fmla="*/ 93345 w 1849755"/>
                <a:gd name="connsiteY392" fmla="*/ 788670 h 1850707"/>
                <a:gd name="connsiteX393" fmla="*/ 86677 w 1849755"/>
                <a:gd name="connsiteY393" fmla="*/ 787717 h 1850707"/>
                <a:gd name="connsiteX394" fmla="*/ 1698308 w 1849755"/>
                <a:gd name="connsiteY394" fmla="*/ 618173 h 1850707"/>
                <a:gd name="connsiteX395" fmla="*/ 1712595 w 1849755"/>
                <a:gd name="connsiteY395" fmla="*/ 622935 h 1850707"/>
                <a:gd name="connsiteX396" fmla="*/ 1724978 w 1849755"/>
                <a:gd name="connsiteY396" fmla="*/ 634365 h 1850707"/>
                <a:gd name="connsiteX397" fmla="*/ 1734503 w 1849755"/>
                <a:gd name="connsiteY397" fmla="*/ 651510 h 1850707"/>
                <a:gd name="connsiteX398" fmla="*/ 1738313 w 1849755"/>
                <a:gd name="connsiteY398" fmla="*/ 670560 h 1850707"/>
                <a:gd name="connsiteX399" fmla="*/ 1737360 w 1849755"/>
                <a:gd name="connsiteY399" fmla="*/ 685800 h 1850707"/>
                <a:gd name="connsiteX400" fmla="*/ 1744028 w 1849755"/>
                <a:gd name="connsiteY400" fmla="*/ 688658 h 1850707"/>
                <a:gd name="connsiteX401" fmla="*/ 1746885 w 1849755"/>
                <a:gd name="connsiteY401" fmla="*/ 695325 h 1850707"/>
                <a:gd name="connsiteX402" fmla="*/ 1707833 w 1849755"/>
                <a:gd name="connsiteY402" fmla="*/ 709613 h 1850707"/>
                <a:gd name="connsiteX403" fmla="*/ 1705928 w 1849755"/>
                <a:gd name="connsiteY403" fmla="*/ 702945 h 1850707"/>
                <a:gd name="connsiteX404" fmla="*/ 1717358 w 1849755"/>
                <a:gd name="connsiteY404" fmla="*/ 692468 h 1850707"/>
                <a:gd name="connsiteX405" fmla="*/ 1725930 w 1849755"/>
                <a:gd name="connsiteY405" fmla="*/ 681990 h 1850707"/>
                <a:gd name="connsiteX406" fmla="*/ 1730693 w 1849755"/>
                <a:gd name="connsiteY406" fmla="*/ 670560 h 1850707"/>
                <a:gd name="connsiteX407" fmla="*/ 1729740 w 1849755"/>
                <a:gd name="connsiteY407" fmla="*/ 657225 h 1850707"/>
                <a:gd name="connsiteX408" fmla="*/ 1720215 w 1849755"/>
                <a:gd name="connsiteY408" fmla="*/ 644843 h 1850707"/>
                <a:gd name="connsiteX409" fmla="*/ 1705928 w 1849755"/>
                <a:gd name="connsiteY409" fmla="*/ 642938 h 1850707"/>
                <a:gd name="connsiteX410" fmla="*/ 1696403 w 1849755"/>
                <a:gd name="connsiteY410" fmla="*/ 651510 h 1850707"/>
                <a:gd name="connsiteX411" fmla="*/ 1693545 w 1849755"/>
                <a:gd name="connsiteY411" fmla="*/ 669608 h 1850707"/>
                <a:gd name="connsiteX412" fmla="*/ 1693545 w 1849755"/>
                <a:gd name="connsiteY412" fmla="*/ 682943 h 1850707"/>
                <a:gd name="connsiteX413" fmla="*/ 1693545 w 1849755"/>
                <a:gd name="connsiteY413" fmla="*/ 695325 h 1850707"/>
                <a:gd name="connsiteX414" fmla="*/ 1686878 w 1849755"/>
                <a:gd name="connsiteY414" fmla="*/ 717233 h 1850707"/>
                <a:gd name="connsiteX415" fmla="*/ 1668780 w 1849755"/>
                <a:gd name="connsiteY415" fmla="*/ 730568 h 1850707"/>
                <a:gd name="connsiteX416" fmla="*/ 1653540 w 1849755"/>
                <a:gd name="connsiteY416" fmla="*/ 731520 h 1850707"/>
                <a:gd name="connsiteX417" fmla="*/ 1638300 w 1849755"/>
                <a:gd name="connsiteY417" fmla="*/ 725805 h 1850707"/>
                <a:gd name="connsiteX418" fmla="*/ 1624965 w 1849755"/>
                <a:gd name="connsiteY418" fmla="*/ 713423 h 1850707"/>
                <a:gd name="connsiteX419" fmla="*/ 1611630 w 1849755"/>
                <a:gd name="connsiteY419" fmla="*/ 696278 h 1850707"/>
                <a:gd name="connsiteX420" fmla="*/ 1607820 w 1849755"/>
                <a:gd name="connsiteY420" fmla="*/ 675323 h 1850707"/>
                <a:gd name="connsiteX421" fmla="*/ 1608773 w 1849755"/>
                <a:gd name="connsiteY421" fmla="*/ 658178 h 1850707"/>
                <a:gd name="connsiteX422" fmla="*/ 1601153 w 1849755"/>
                <a:gd name="connsiteY422" fmla="*/ 654368 h 1850707"/>
                <a:gd name="connsiteX423" fmla="*/ 1599248 w 1849755"/>
                <a:gd name="connsiteY423" fmla="*/ 647700 h 1850707"/>
                <a:gd name="connsiteX424" fmla="*/ 1641158 w 1849755"/>
                <a:gd name="connsiteY424" fmla="*/ 632460 h 1850707"/>
                <a:gd name="connsiteX425" fmla="*/ 1643063 w 1849755"/>
                <a:gd name="connsiteY425" fmla="*/ 639128 h 1850707"/>
                <a:gd name="connsiteX426" fmla="*/ 1632585 w 1849755"/>
                <a:gd name="connsiteY426" fmla="*/ 649605 h 1850707"/>
                <a:gd name="connsiteX427" fmla="*/ 1624013 w 1849755"/>
                <a:gd name="connsiteY427" fmla="*/ 661988 h 1850707"/>
                <a:gd name="connsiteX428" fmla="*/ 1619250 w 1849755"/>
                <a:gd name="connsiteY428" fmla="*/ 676275 h 1850707"/>
                <a:gd name="connsiteX429" fmla="*/ 1620203 w 1849755"/>
                <a:gd name="connsiteY429" fmla="*/ 691515 h 1850707"/>
                <a:gd name="connsiteX430" fmla="*/ 1631633 w 1849755"/>
                <a:gd name="connsiteY430" fmla="*/ 706755 h 1850707"/>
                <a:gd name="connsiteX431" fmla="*/ 1646873 w 1849755"/>
                <a:gd name="connsiteY431" fmla="*/ 707708 h 1850707"/>
                <a:gd name="connsiteX432" fmla="*/ 1656398 w 1849755"/>
                <a:gd name="connsiteY432" fmla="*/ 699135 h 1850707"/>
                <a:gd name="connsiteX433" fmla="*/ 1659255 w 1849755"/>
                <a:gd name="connsiteY433" fmla="*/ 681038 h 1850707"/>
                <a:gd name="connsiteX434" fmla="*/ 1659255 w 1849755"/>
                <a:gd name="connsiteY434" fmla="*/ 666750 h 1850707"/>
                <a:gd name="connsiteX435" fmla="*/ 1659255 w 1849755"/>
                <a:gd name="connsiteY435" fmla="*/ 654368 h 1850707"/>
                <a:gd name="connsiteX436" fmla="*/ 1666875 w 1849755"/>
                <a:gd name="connsiteY436" fmla="*/ 632460 h 1850707"/>
                <a:gd name="connsiteX437" fmla="*/ 1684020 w 1849755"/>
                <a:gd name="connsiteY437" fmla="*/ 620078 h 1850707"/>
                <a:gd name="connsiteX438" fmla="*/ 1698308 w 1849755"/>
                <a:gd name="connsiteY438" fmla="*/ 618173 h 1850707"/>
                <a:gd name="connsiteX439" fmla="*/ 148590 w 1849755"/>
                <a:gd name="connsiteY439" fmla="*/ 579120 h 1850707"/>
                <a:gd name="connsiteX440" fmla="*/ 155257 w 1849755"/>
                <a:gd name="connsiteY440" fmla="*/ 581977 h 1850707"/>
                <a:gd name="connsiteX441" fmla="*/ 153352 w 1849755"/>
                <a:gd name="connsiteY441" fmla="*/ 588645 h 1850707"/>
                <a:gd name="connsiteX442" fmla="*/ 152400 w 1849755"/>
                <a:gd name="connsiteY442" fmla="*/ 595312 h 1850707"/>
                <a:gd name="connsiteX443" fmla="*/ 154305 w 1849755"/>
                <a:gd name="connsiteY443" fmla="*/ 601027 h 1850707"/>
                <a:gd name="connsiteX444" fmla="*/ 159067 w 1849755"/>
                <a:gd name="connsiteY444" fmla="*/ 603885 h 1850707"/>
                <a:gd name="connsiteX445" fmla="*/ 239077 w 1849755"/>
                <a:gd name="connsiteY445" fmla="*/ 636270 h 1850707"/>
                <a:gd name="connsiteX446" fmla="*/ 243840 w 1849755"/>
                <a:gd name="connsiteY446" fmla="*/ 637222 h 1850707"/>
                <a:gd name="connsiteX447" fmla="*/ 248602 w 1849755"/>
                <a:gd name="connsiteY447" fmla="*/ 634365 h 1850707"/>
                <a:gd name="connsiteX448" fmla="*/ 252412 w 1849755"/>
                <a:gd name="connsiteY448" fmla="*/ 629602 h 1850707"/>
                <a:gd name="connsiteX449" fmla="*/ 256222 w 1849755"/>
                <a:gd name="connsiteY449" fmla="*/ 622935 h 1850707"/>
                <a:gd name="connsiteX450" fmla="*/ 263842 w 1849755"/>
                <a:gd name="connsiteY450" fmla="*/ 624840 h 1850707"/>
                <a:gd name="connsiteX451" fmla="*/ 238125 w 1849755"/>
                <a:gd name="connsiteY451" fmla="*/ 687705 h 1850707"/>
                <a:gd name="connsiteX452" fmla="*/ 231457 w 1849755"/>
                <a:gd name="connsiteY452" fmla="*/ 684847 h 1850707"/>
                <a:gd name="connsiteX453" fmla="*/ 233362 w 1849755"/>
                <a:gd name="connsiteY453" fmla="*/ 678180 h 1850707"/>
                <a:gd name="connsiteX454" fmla="*/ 234315 w 1849755"/>
                <a:gd name="connsiteY454" fmla="*/ 672465 h 1850707"/>
                <a:gd name="connsiteX455" fmla="*/ 232410 w 1849755"/>
                <a:gd name="connsiteY455" fmla="*/ 667702 h 1850707"/>
                <a:gd name="connsiteX456" fmla="*/ 227647 w 1849755"/>
                <a:gd name="connsiteY456" fmla="*/ 664845 h 1850707"/>
                <a:gd name="connsiteX457" fmla="*/ 147637 w 1849755"/>
                <a:gd name="connsiteY457" fmla="*/ 632460 h 1850707"/>
                <a:gd name="connsiteX458" fmla="*/ 142875 w 1849755"/>
                <a:gd name="connsiteY458" fmla="*/ 631507 h 1850707"/>
                <a:gd name="connsiteX459" fmla="*/ 138112 w 1849755"/>
                <a:gd name="connsiteY459" fmla="*/ 634365 h 1850707"/>
                <a:gd name="connsiteX460" fmla="*/ 134302 w 1849755"/>
                <a:gd name="connsiteY460" fmla="*/ 639127 h 1850707"/>
                <a:gd name="connsiteX461" fmla="*/ 130492 w 1849755"/>
                <a:gd name="connsiteY461" fmla="*/ 644842 h 1850707"/>
                <a:gd name="connsiteX462" fmla="*/ 123825 w 1849755"/>
                <a:gd name="connsiteY462" fmla="*/ 641985 h 1850707"/>
                <a:gd name="connsiteX463" fmla="*/ 1624013 w 1849755"/>
                <a:gd name="connsiteY463" fmla="*/ 458153 h 1850707"/>
                <a:gd name="connsiteX464" fmla="*/ 1581150 w 1849755"/>
                <a:gd name="connsiteY464" fmla="*/ 485775 h 1850707"/>
                <a:gd name="connsiteX465" fmla="*/ 1584960 w 1849755"/>
                <a:gd name="connsiteY465" fmla="*/ 491490 h 1850707"/>
                <a:gd name="connsiteX466" fmla="*/ 1601153 w 1849755"/>
                <a:gd name="connsiteY466" fmla="*/ 503873 h 1850707"/>
                <a:gd name="connsiteX467" fmla="*/ 1622108 w 1849755"/>
                <a:gd name="connsiteY467" fmla="*/ 498158 h 1850707"/>
                <a:gd name="connsiteX468" fmla="*/ 1633538 w 1849755"/>
                <a:gd name="connsiteY468" fmla="*/ 482918 h 1850707"/>
                <a:gd name="connsiteX469" fmla="*/ 1627823 w 1849755"/>
                <a:gd name="connsiteY469" fmla="*/ 463868 h 1850707"/>
                <a:gd name="connsiteX470" fmla="*/ 1603058 w 1849755"/>
                <a:gd name="connsiteY470" fmla="*/ 412433 h 1850707"/>
                <a:gd name="connsiteX471" fmla="*/ 1640205 w 1849755"/>
                <a:gd name="connsiteY471" fmla="*/ 469583 h 1850707"/>
                <a:gd name="connsiteX472" fmla="*/ 1653540 w 1849755"/>
                <a:gd name="connsiteY472" fmla="*/ 502920 h 1850707"/>
                <a:gd name="connsiteX473" fmla="*/ 1642110 w 1849755"/>
                <a:gd name="connsiteY473" fmla="*/ 524828 h 1850707"/>
                <a:gd name="connsiteX474" fmla="*/ 1621155 w 1849755"/>
                <a:gd name="connsiteY474" fmla="*/ 529590 h 1850707"/>
                <a:gd name="connsiteX475" fmla="*/ 1599248 w 1849755"/>
                <a:gd name="connsiteY475" fmla="*/ 517208 h 1850707"/>
                <a:gd name="connsiteX476" fmla="*/ 1591628 w 1849755"/>
                <a:gd name="connsiteY476" fmla="*/ 538163 h 1850707"/>
                <a:gd name="connsiteX477" fmla="*/ 1583055 w 1849755"/>
                <a:gd name="connsiteY477" fmla="*/ 562928 h 1850707"/>
                <a:gd name="connsiteX478" fmla="*/ 1580198 w 1849755"/>
                <a:gd name="connsiteY478" fmla="*/ 573405 h 1850707"/>
                <a:gd name="connsiteX479" fmla="*/ 1579245 w 1849755"/>
                <a:gd name="connsiteY479" fmla="*/ 583883 h 1850707"/>
                <a:gd name="connsiteX480" fmla="*/ 1581150 w 1849755"/>
                <a:gd name="connsiteY480" fmla="*/ 588645 h 1850707"/>
                <a:gd name="connsiteX481" fmla="*/ 1583055 w 1849755"/>
                <a:gd name="connsiteY481" fmla="*/ 592455 h 1850707"/>
                <a:gd name="connsiteX482" fmla="*/ 1577340 w 1849755"/>
                <a:gd name="connsiteY482" fmla="*/ 596265 h 1850707"/>
                <a:gd name="connsiteX483" fmla="*/ 1551623 w 1849755"/>
                <a:gd name="connsiteY483" fmla="*/ 557213 h 1850707"/>
                <a:gd name="connsiteX484" fmla="*/ 1565910 w 1849755"/>
                <a:gd name="connsiteY484" fmla="*/ 524828 h 1850707"/>
                <a:gd name="connsiteX485" fmla="*/ 1576388 w 1849755"/>
                <a:gd name="connsiteY485" fmla="*/ 494348 h 1850707"/>
                <a:gd name="connsiteX486" fmla="*/ 1573530 w 1849755"/>
                <a:gd name="connsiteY486" fmla="*/ 490538 h 1850707"/>
                <a:gd name="connsiteX487" fmla="*/ 1542098 w 1849755"/>
                <a:gd name="connsiteY487" fmla="*/ 510540 h 1850707"/>
                <a:gd name="connsiteX488" fmla="*/ 1538288 w 1849755"/>
                <a:gd name="connsiteY488" fmla="*/ 514350 h 1850707"/>
                <a:gd name="connsiteX489" fmla="*/ 1537335 w 1849755"/>
                <a:gd name="connsiteY489" fmla="*/ 520065 h 1850707"/>
                <a:gd name="connsiteX490" fmla="*/ 1539240 w 1849755"/>
                <a:gd name="connsiteY490" fmla="*/ 524828 h 1850707"/>
                <a:gd name="connsiteX491" fmla="*/ 1541145 w 1849755"/>
                <a:gd name="connsiteY491" fmla="*/ 530543 h 1850707"/>
                <a:gd name="connsiteX492" fmla="*/ 1535430 w 1849755"/>
                <a:gd name="connsiteY492" fmla="*/ 534353 h 1850707"/>
                <a:gd name="connsiteX493" fmla="*/ 1500188 w 1849755"/>
                <a:gd name="connsiteY493" fmla="*/ 479108 h 1850707"/>
                <a:gd name="connsiteX494" fmla="*/ 1505903 w 1849755"/>
                <a:gd name="connsiteY494" fmla="*/ 475298 h 1850707"/>
                <a:gd name="connsiteX495" fmla="*/ 1509713 w 1849755"/>
                <a:gd name="connsiteY495" fmla="*/ 481013 h 1850707"/>
                <a:gd name="connsiteX496" fmla="*/ 1513523 w 1849755"/>
                <a:gd name="connsiteY496" fmla="*/ 484823 h 1850707"/>
                <a:gd name="connsiteX497" fmla="*/ 1519238 w 1849755"/>
                <a:gd name="connsiteY497" fmla="*/ 486728 h 1850707"/>
                <a:gd name="connsiteX498" fmla="*/ 1524000 w 1849755"/>
                <a:gd name="connsiteY498" fmla="*/ 484823 h 1850707"/>
                <a:gd name="connsiteX499" fmla="*/ 1596390 w 1849755"/>
                <a:gd name="connsiteY499" fmla="*/ 438150 h 1850707"/>
                <a:gd name="connsiteX500" fmla="*/ 1600200 w 1849755"/>
                <a:gd name="connsiteY500" fmla="*/ 434340 h 1850707"/>
                <a:gd name="connsiteX501" fmla="*/ 1601153 w 1849755"/>
                <a:gd name="connsiteY501" fmla="*/ 428625 h 1850707"/>
                <a:gd name="connsiteX502" fmla="*/ 1599248 w 1849755"/>
                <a:gd name="connsiteY502" fmla="*/ 421958 h 1850707"/>
                <a:gd name="connsiteX503" fmla="*/ 1597343 w 1849755"/>
                <a:gd name="connsiteY503" fmla="*/ 416243 h 1850707"/>
                <a:gd name="connsiteX504" fmla="*/ 1016318 w 1849755"/>
                <a:gd name="connsiteY504" fmla="*/ 398145 h 1850707"/>
                <a:gd name="connsiteX505" fmla="*/ 968693 w 1849755"/>
                <a:gd name="connsiteY505" fmla="*/ 447675 h 1850707"/>
                <a:gd name="connsiteX506" fmla="*/ 968693 w 1849755"/>
                <a:gd name="connsiteY506" fmla="*/ 449580 h 1850707"/>
                <a:gd name="connsiteX507" fmla="*/ 968693 w 1849755"/>
                <a:gd name="connsiteY507" fmla="*/ 733425 h 1850707"/>
                <a:gd name="connsiteX508" fmla="*/ 968693 w 1849755"/>
                <a:gd name="connsiteY508" fmla="*/ 758190 h 1850707"/>
                <a:gd name="connsiteX509" fmla="*/ 1005840 w 1849755"/>
                <a:gd name="connsiteY509" fmla="*/ 803910 h 1850707"/>
                <a:gd name="connsiteX510" fmla="*/ 1188720 w 1849755"/>
                <a:gd name="connsiteY510" fmla="*/ 899160 h 1850707"/>
                <a:gd name="connsiteX511" fmla="*/ 1351598 w 1849755"/>
                <a:gd name="connsiteY511" fmla="*/ 1087755 h 1850707"/>
                <a:gd name="connsiteX512" fmla="*/ 1418273 w 1849755"/>
                <a:gd name="connsiteY512" fmla="*/ 1102043 h 1850707"/>
                <a:gd name="connsiteX513" fmla="*/ 1440180 w 1849755"/>
                <a:gd name="connsiteY513" fmla="*/ 1062038 h 1850707"/>
                <a:gd name="connsiteX514" fmla="*/ 1432560 w 1849755"/>
                <a:gd name="connsiteY514" fmla="*/ 1035368 h 1850707"/>
                <a:gd name="connsiteX515" fmla="*/ 1249680 w 1849755"/>
                <a:gd name="connsiteY515" fmla="*/ 825818 h 1850707"/>
                <a:gd name="connsiteX516" fmla="*/ 1066800 w 1849755"/>
                <a:gd name="connsiteY516" fmla="*/ 721995 h 1850707"/>
                <a:gd name="connsiteX517" fmla="*/ 1066800 w 1849755"/>
                <a:gd name="connsiteY517" fmla="*/ 611505 h 1850707"/>
                <a:gd name="connsiteX518" fmla="*/ 1331595 w 1849755"/>
                <a:gd name="connsiteY518" fmla="*/ 757238 h 1850707"/>
                <a:gd name="connsiteX519" fmla="*/ 1399223 w 1849755"/>
                <a:gd name="connsiteY519" fmla="*/ 751523 h 1850707"/>
                <a:gd name="connsiteX520" fmla="*/ 1393508 w 1849755"/>
                <a:gd name="connsiteY520" fmla="*/ 683895 h 1850707"/>
                <a:gd name="connsiteX521" fmla="*/ 1223010 w 1849755"/>
                <a:gd name="connsiteY521" fmla="*/ 570548 h 1850707"/>
                <a:gd name="connsiteX522" fmla="*/ 1065848 w 1849755"/>
                <a:gd name="connsiteY522" fmla="*/ 512445 h 1850707"/>
                <a:gd name="connsiteX523" fmla="*/ 1065848 w 1849755"/>
                <a:gd name="connsiteY523" fmla="*/ 447675 h 1850707"/>
                <a:gd name="connsiteX524" fmla="*/ 1016318 w 1849755"/>
                <a:gd name="connsiteY524" fmla="*/ 398145 h 1850707"/>
                <a:gd name="connsiteX525" fmla="*/ 833438 w 1849755"/>
                <a:gd name="connsiteY525" fmla="*/ 398145 h 1850707"/>
                <a:gd name="connsiteX526" fmla="*/ 783908 w 1849755"/>
                <a:gd name="connsiteY526" fmla="*/ 447675 h 1850707"/>
                <a:gd name="connsiteX527" fmla="*/ 783908 w 1849755"/>
                <a:gd name="connsiteY527" fmla="*/ 512445 h 1850707"/>
                <a:gd name="connsiteX528" fmla="*/ 626745 w 1849755"/>
                <a:gd name="connsiteY528" fmla="*/ 570548 h 1850707"/>
                <a:gd name="connsiteX529" fmla="*/ 456248 w 1849755"/>
                <a:gd name="connsiteY529" fmla="*/ 683895 h 1850707"/>
                <a:gd name="connsiteX530" fmla="*/ 451485 w 1849755"/>
                <a:gd name="connsiteY530" fmla="*/ 751523 h 1850707"/>
                <a:gd name="connsiteX531" fmla="*/ 519113 w 1849755"/>
                <a:gd name="connsiteY531" fmla="*/ 757238 h 1850707"/>
                <a:gd name="connsiteX532" fmla="*/ 783908 w 1849755"/>
                <a:gd name="connsiteY532" fmla="*/ 611505 h 1850707"/>
                <a:gd name="connsiteX533" fmla="*/ 783908 w 1849755"/>
                <a:gd name="connsiteY533" fmla="*/ 721995 h 1850707"/>
                <a:gd name="connsiteX534" fmla="*/ 601028 w 1849755"/>
                <a:gd name="connsiteY534" fmla="*/ 825818 h 1850707"/>
                <a:gd name="connsiteX535" fmla="*/ 418148 w 1849755"/>
                <a:gd name="connsiteY535" fmla="*/ 1035368 h 1850707"/>
                <a:gd name="connsiteX536" fmla="*/ 410528 w 1849755"/>
                <a:gd name="connsiteY536" fmla="*/ 1062038 h 1850707"/>
                <a:gd name="connsiteX537" fmla="*/ 432435 w 1849755"/>
                <a:gd name="connsiteY537" fmla="*/ 1102043 h 1850707"/>
                <a:gd name="connsiteX538" fmla="*/ 499110 w 1849755"/>
                <a:gd name="connsiteY538" fmla="*/ 1087755 h 1850707"/>
                <a:gd name="connsiteX539" fmla="*/ 661988 w 1849755"/>
                <a:gd name="connsiteY539" fmla="*/ 899160 h 1850707"/>
                <a:gd name="connsiteX540" fmla="*/ 844868 w 1849755"/>
                <a:gd name="connsiteY540" fmla="*/ 803910 h 1850707"/>
                <a:gd name="connsiteX541" fmla="*/ 882015 w 1849755"/>
                <a:gd name="connsiteY541" fmla="*/ 758190 h 1850707"/>
                <a:gd name="connsiteX542" fmla="*/ 882015 w 1849755"/>
                <a:gd name="connsiteY542" fmla="*/ 733425 h 1850707"/>
                <a:gd name="connsiteX543" fmla="*/ 882015 w 1849755"/>
                <a:gd name="connsiteY543" fmla="*/ 449580 h 1850707"/>
                <a:gd name="connsiteX544" fmla="*/ 882015 w 1849755"/>
                <a:gd name="connsiteY544" fmla="*/ 447675 h 1850707"/>
                <a:gd name="connsiteX545" fmla="*/ 833438 w 1849755"/>
                <a:gd name="connsiteY545" fmla="*/ 398145 h 1850707"/>
                <a:gd name="connsiteX546" fmla="*/ 278130 w 1849755"/>
                <a:gd name="connsiteY546" fmla="*/ 373380 h 1850707"/>
                <a:gd name="connsiteX547" fmla="*/ 283845 w 1849755"/>
                <a:gd name="connsiteY547" fmla="*/ 377190 h 1850707"/>
                <a:gd name="connsiteX548" fmla="*/ 280987 w 1849755"/>
                <a:gd name="connsiteY548" fmla="*/ 382905 h 1850707"/>
                <a:gd name="connsiteX549" fmla="*/ 279082 w 1849755"/>
                <a:gd name="connsiteY549" fmla="*/ 391477 h 1850707"/>
                <a:gd name="connsiteX550" fmla="*/ 282892 w 1849755"/>
                <a:gd name="connsiteY550" fmla="*/ 400050 h 1850707"/>
                <a:gd name="connsiteX551" fmla="*/ 295275 w 1849755"/>
                <a:gd name="connsiteY551" fmla="*/ 410527 h 1850707"/>
                <a:gd name="connsiteX552" fmla="*/ 366712 w 1849755"/>
                <a:gd name="connsiteY552" fmla="*/ 461962 h 1850707"/>
                <a:gd name="connsiteX553" fmla="*/ 358140 w 1849755"/>
                <a:gd name="connsiteY553" fmla="*/ 474345 h 1850707"/>
                <a:gd name="connsiteX554" fmla="*/ 237172 w 1849755"/>
                <a:gd name="connsiteY554" fmla="*/ 481012 h 1850707"/>
                <a:gd name="connsiteX555" fmla="*/ 283845 w 1849755"/>
                <a:gd name="connsiteY555" fmla="*/ 514350 h 1850707"/>
                <a:gd name="connsiteX556" fmla="*/ 298132 w 1849755"/>
                <a:gd name="connsiteY556" fmla="*/ 522922 h 1850707"/>
                <a:gd name="connsiteX557" fmla="*/ 307657 w 1849755"/>
                <a:gd name="connsiteY557" fmla="*/ 523875 h 1850707"/>
                <a:gd name="connsiteX558" fmla="*/ 314325 w 1849755"/>
                <a:gd name="connsiteY558" fmla="*/ 520065 h 1850707"/>
                <a:gd name="connsiteX559" fmla="*/ 320992 w 1849755"/>
                <a:gd name="connsiteY559" fmla="*/ 514350 h 1850707"/>
                <a:gd name="connsiteX560" fmla="*/ 326707 w 1849755"/>
                <a:gd name="connsiteY560" fmla="*/ 518160 h 1850707"/>
                <a:gd name="connsiteX561" fmla="*/ 296227 w 1849755"/>
                <a:gd name="connsiteY561" fmla="*/ 561022 h 1850707"/>
                <a:gd name="connsiteX562" fmla="*/ 290512 w 1849755"/>
                <a:gd name="connsiteY562" fmla="*/ 557212 h 1850707"/>
                <a:gd name="connsiteX563" fmla="*/ 294322 w 1849755"/>
                <a:gd name="connsiteY563" fmla="*/ 550545 h 1850707"/>
                <a:gd name="connsiteX564" fmla="*/ 296227 w 1849755"/>
                <a:gd name="connsiteY564" fmla="*/ 542925 h 1850707"/>
                <a:gd name="connsiteX565" fmla="*/ 292417 w 1849755"/>
                <a:gd name="connsiteY565" fmla="*/ 534352 h 1850707"/>
                <a:gd name="connsiteX566" fmla="*/ 279082 w 1849755"/>
                <a:gd name="connsiteY566" fmla="*/ 523875 h 1850707"/>
                <a:gd name="connsiteX567" fmla="*/ 232410 w 1849755"/>
                <a:gd name="connsiteY567" fmla="*/ 490537 h 1850707"/>
                <a:gd name="connsiteX568" fmla="*/ 224790 w 1849755"/>
                <a:gd name="connsiteY568" fmla="*/ 486727 h 1850707"/>
                <a:gd name="connsiteX569" fmla="*/ 217170 w 1849755"/>
                <a:gd name="connsiteY569" fmla="*/ 485775 h 1850707"/>
                <a:gd name="connsiteX570" fmla="*/ 209550 w 1849755"/>
                <a:gd name="connsiteY570" fmla="*/ 488632 h 1850707"/>
                <a:gd name="connsiteX571" fmla="*/ 201930 w 1849755"/>
                <a:gd name="connsiteY571" fmla="*/ 494347 h 1850707"/>
                <a:gd name="connsiteX572" fmla="*/ 196215 w 1849755"/>
                <a:gd name="connsiteY572" fmla="*/ 490537 h 1850707"/>
                <a:gd name="connsiteX573" fmla="*/ 222885 w 1849755"/>
                <a:gd name="connsiteY573" fmla="*/ 453390 h 1850707"/>
                <a:gd name="connsiteX574" fmla="*/ 328612 w 1849755"/>
                <a:gd name="connsiteY574" fmla="*/ 447675 h 1850707"/>
                <a:gd name="connsiteX575" fmla="*/ 290512 w 1849755"/>
                <a:gd name="connsiteY575" fmla="*/ 421005 h 1850707"/>
                <a:gd name="connsiteX576" fmla="*/ 276225 w 1849755"/>
                <a:gd name="connsiteY576" fmla="*/ 412432 h 1850707"/>
                <a:gd name="connsiteX577" fmla="*/ 266700 w 1849755"/>
                <a:gd name="connsiteY577" fmla="*/ 411480 h 1850707"/>
                <a:gd name="connsiteX578" fmla="*/ 260032 w 1849755"/>
                <a:gd name="connsiteY578" fmla="*/ 415290 h 1850707"/>
                <a:gd name="connsiteX579" fmla="*/ 253365 w 1849755"/>
                <a:gd name="connsiteY579" fmla="*/ 420052 h 1850707"/>
                <a:gd name="connsiteX580" fmla="*/ 247650 w 1849755"/>
                <a:gd name="connsiteY580" fmla="*/ 415290 h 1850707"/>
                <a:gd name="connsiteX581" fmla="*/ 925830 w 1849755"/>
                <a:gd name="connsiteY581" fmla="*/ 296228 h 1850707"/>
                <a:gd name="connsiteX582" fmla="*/ 1555433 w 1849755"/>
                <a:gd name="connsiteY582" fmla="*/ 925830 h 1850707"/>
                <a:gd name="connsiteX583" fmla="*/ 925830 w 1849755"/>
                <a:gd name="connsiteY583" fmla="*/ 1555433 h 1850707"/>
                <a:gd name="connsiteX584" fmla="*/ 296228 w 1849755"/>
                <a:gd name="connsiteY584" fmla="*/ 925830 h 1850707"/>
                <a:gd name="connsiteX585" fmla="*/ 925830 w 1849755"/>
                <a:gd name="connsiteY585" fmla="*/ 296228 h 1850707"/>
                <a:gd name="connsiteX586" fmla="*/ 925830 w 1849755"/>
                <a:gd name="connsiteY586" fmla="*/ 261937 h 1850707"/>
                <a:gd name="connsiteX587" fmla="*/ 667702 w 1849755"/>
                <a:gd name="connsiteY587" fmla="*/ 314325 h 1850707"/>
                <a:gd name="connsiteX588" fmla="*/ 456247 w 1849755"/>
                <a:gd name="connsiteY588" fmla="*/ 456247 h 1850707"/>
                <a:gd name="connsiteX589" fmla="*/ 314325 w 1849755"/>
                <a:gd name="connsiteY589" fmla="*/ 667702 h 1850707"/>
                <a:gd name="connsiteX590" fmla="*/ 261937 w 1849755"/>
                <a:gd name="connsiteY590" fmla="*/ 925830 h 1850707"/>
                <a:gd name="connsiteX591" fmla="*/ 314325 w 1849755"/>
                <a:gd name="connsiteY591" fmla="*/ 1183957 h 1850707"/>
                <a:gd name="connsiteX592" fmla="*/ 456247 w 1849755"/>
                <a:gd name="connsiteY592" fmla="*/ 1395412 h 1850707"/>
                <a:gd name="connsiteX593" fmla="*/ 667702 w 1849755"/>
                <a:gd name="connsiteY593" fmla="*/ 1537335 h 1850707"/>
                <a:gd name="connsiteX594" fmla="*/ 925830 w 1849755"/>
                <a:gd name="connsiteY594" fmla="*/ 1589722 h 1850707"/>
                <a:gd name="connsiteX595" fmla="*/ 1183957 w 1849755"/>
                <a:gd name="connsiteY595" fmla="*/ 1537335 h 1850707"/>
                <a:gd name="connsiteX596" fmla="*/ 1395412 w 1849755"/>
                <a:gd name="connsiteY596" fmla="*/ 1395412 h 1850707"/>
                <a:gd name="connsiteX597" fmla="*/ 1537335 w 1849755"/>
                <a:gd name="connsiteY597" fmla="*/ 1183957 h 1850707"/>
                <a:gd name="connsiteX598" fmla="*/ 1589722 w 1849755"/>
                <a:gd name="connsiteY598" fmla="*/ 925830 h 1850707"/>
                <a:gd name="connsiteX599" fmla="*/ 1537335 w 1849755"/>
                <a:gd name="connsiteY599" fmla="*/ 667702 h 1850707"/>
                <a:gd name="connsiteX600" fmla="*/ 1395412 w 1849755"/>
                <a:gd name="connsiteY600" fmla="*/ 456247 h 1850707"/>
                <a:gd name="connsiteX601" fmla="*/ 1183957 w 1849755"/>
                <a:gd name="connsiteY601" fmla="*/ 314325 h 1850707"/>
                <a:gd name="connsiteX602" fmla="*/ 925830 w 1849755"/>
                <a:gd name="connsiteY602" fmla="*/ 261937 h 1850707"/>
                <a:gd name="connsiteX603" fmla="*/ 1454467 w 1849755"/>
                <a:gd name="connsiteY603" fmla="*/ 259080 h 1850707"/>
                <a:gd name="connsiteX604" fmla="*/ 1534477 w 1849755"/>
                <a:gd name="connsiteY604" fmla="*/ 331470 h 1850707"/>
                <a:gd name="connsiteX605" fmla="*/ 1514475 w 1849755"/>
                <a:gd name="connsiteY605" fmla="*/ 356235 h 1850707"/>
                <a:gd name="connsiteX606" fmla="*/ 1509712 w 1849755"/>
                <a:gd name="connsiteY606" fmla="*/ 351472 h 1850707"/>
                <a:gd name="connsiteX607" fmla="*/ 1512570 w 1849755"/>
                <a:gd name="connsiteY607" fmla="*/ 335280 h 1850707"/>
                <a:gd name="connsiteX608" fmla="*/ 1509712 w 1849755"/>
                <a:gd name="connsiteY608" fmla="*/ 320992 h 1850707"/>
                <a:gd name="connsiteX609" fmla="*/ 1504950 w 1849755"/>
                <a:gd name="connsiteY609" fmla="*/ 315277 h 1850707"/>
                <a:gd name="connsiteX610" fmla="*/ 1499235 w 1849755"/>
                <a:gd name="connsiteY610" fmla="*/ 309562 h 1850707"/>
                <a:gd name="connsiteX611" fmla="*/ 1485900 w 1849755"/>
                <a:gd name="connsiteY611" fmla="*/ 298132 h 1850707"/>
                <a:gd name="connsiteX612" fmla="*/ 1454467 w 1849755"/>
                <a:gd name="connsiteY612" fmla="*/ 332422 h 1850707"/>
                <a:gd name="connsiteX613" fmla="*/ 1463992 w 1849755"/>
                <a:gd name="connsiteY613" fmla="*/ 340995 h 1850707"/>
                <a:gd name="connsiteX614" fmla="*/ 1470660 w 1849755"/>
                <a:gd name="connsiteY614" fmla="*/ 345757 h 1850707"/>
                <a:gd name="connsiteX615" fmla="*/ 1479232 w 1849755"/>
                <a:gd name="connsiteY615" fmla="*/ 347662 h 1850707"/>
                <a:gd name="connsiteX616" fmla="*/ 1486852 w 1849755"/>
                <a:gd name="connsiteY616" fmla="*/ 344805 h 1850707"/>
                <a:gd name="connsiteX617" fmla="*/ 1494472 w 1849755"/>
                <a:gd name="connsiteY617" fmla="*/ 340042 h 1850707"/>
                <a:gd name="connsiteX618" fmla="*/ 1499235 w 1849755"/>
                <a:gd name="connsiteY618" fmla="*/ 344805 h 1850707"/>
                <a:gd name="connsiteX619" fmla="*/ 1464945 w 1849755"/>
                <a:gd name="connsiteY619" fmla="*/ 381952 h 1850707"/>
                <a:gd name="connsiteX620" fmla="*/ 1460182 w 1849755"/>
                <a:gd name="connsiteY620" fmla="*/ 377190 h 1850707"/>
                <a:gd name="connsiteX621" fmla="*/ 1463992 w 1849755"/>
                <a:gd name="connsiteY621" fmla="*/ 368617 h 1850707"/>
                <a:gd name="connsiteX622" fmla="*/ 1465897 w 1849755"/>
                <a:gd name="connsiteY622" fmla="*/ 360045 h 1850707"/>
                <a:gd name="connsiteX623" fmla="*/ 1463992 w 1849755"/>
                <a:gd name="connsiteY623" fmla="*/ 352425 h 1850707"/>
                <a:gd name="connsiteX624" fmla="*/ 1458277 w 1849755"/>
                <a:gd name="connsiteY624" fmla="*/ 345757 h 1850707"/>
                <a:gd name="connsiteX625" fmla="*/ 1448752 w 1849755"/>
                <a:gd name="connsiteY625" fmla="*/ 337185 h 1850707"/>
                <a:gd name="connsiteX626" fmla="*/ 1424940 w 1849755"/>
                <a:gd name="connsiteY626" fmla="*/ 362902 h 1850707"/>
                <a:gd name="connsiteX627" fmla="*/ 1419225 w 1849755"/>
                <a:gd name="connsiteY627" fmla="*/ 369570 h 1850707"/>
                <a:gd name="connsiteX628" fmla="*/ 1418272 w 1849755"/>
                <a:gd name="connsiteY628" fmla="*/ 375285 h 1850707"/>
                <a:gd name="connsiteX629" fmla="*/ 1421130 w 1849755"/>
                <a:gd name="connsiteY629" fmla="*/ 381000 h 1850707"/>
                <a:gd name="connsiteX630" fmla="*/ 1428750 w 1849755"/>
                <a:gd name="connsiteY630" fmla="*/ 388620 h 1850707"/>
                <a:gd name="connsiteX631" fmla="*/ 1434465 w 1849755"/>
                <a:gd name="connsiteY631" fmla="*/ 393382 h 1850707"/>
                <a:gd name="connsiteX632" fmla="*/ 1440180 w 1849755"/>
                <a:gd name="connsiteY632" fmla="*/ 398145 h 1850707"/>
                <a:gd name="connsiteX633" fmla="*/ 1445895 w 1849755"/>
                <a:gd name="connsiteY633" fmla="*/ 401955 h 1850707"/>
                <a:gd name="connsiteX634" fmla="*/ 1450657 w 1849755"/>
                <a:gd name="connsiteY634" fmla="*/ 402907 h 1850707"/>
                <a:gd name="connsiteX635" fmla="*/ 1465897 w 1849755"/>
                <a:gd name="connsiteY635" fmla="*/ 400050 h 1850707"/>
                <a:gd name="connsiteX636" fmla="*/ 1479232 w 1849755"/>
                <a:gd name="connsiteY636" fmla="*/ 395287 h 1850707"/>
                <a:gd name="connsiteX637" fmla="*/ 1483995 w 1849755"/>
                <a:gd name="connsiteY637" fmla="*/ 399097 h 1850707"/>
                <a:gd name="connsiteX638" fmla="*/ 1456372 w 1849755"/>
                <a:gd name="connsiteY638" fmla="*/ 425767 h 1850707"/>
                <a:gd name="connsiteX639" fmla="*/ 1371600 w 1849755"/>
                <a:gd name="connsiteY639" fmla="*/ 348615 h 1850707"/>
                <a:gd name="connsiteX640" fmla="*/ 1376362 w 1849755"/>
                <a:gd name="connsiteY640" fmla="*/ 343852 h 1850707"/>
                <a:gd name="connsiteX641" fmla="*/ 1382077 w 1849755"/>
                <a:gd name="connsiteY641" fmla="*/ 347662 h 1850707"/>
                <a:gd name="connsiteX642" fmla="*/ 1386840 w 1849755"/>
                <a:gd name="connsiteY642" fmla="*/ 350520 h 1850707"/>
                <a:gd name="connsiteX643" fmla="*/ 1392555 w 1849755"/>
                <a:gd name="connsiteY643" fmla="*/ 351472 h 1850707"/>
                <a:gd name="connsiteX644" fmla="*/ 1397317 w 1849755"/>
                <a:gd name="connsiteY644" fmla="*/ 348615 h 1850707"/>
                <a:gd name="connsiteX645" fmla="*/ 1455420 w 1849755"/>
                <a:gd name="connsiteY645" fmla="*/ 284797 h 1850707"/>
                <a:gd name="connsiteX646" fmla="*/ 1458277 w 1849755"/>
                <a:gd name="connsiteY646" fmla="*/ 280035 h 1850707"/>
                <a:gd name="connsiteX647" fmla="*/ 1457325 w 1849755"/>
                <a:gd name="connsiteY647" fmla="*/ 274320 h 1850707"/>
                <a:gd name="connsiteX648" fmla="*/ 1453515 w 1849755"/>
                <a:gd name="connsiteY648" fmla="*/ 268605 h 1850707"/>
                <a:gd name="connsiteX649" fmla="*/ 1449705 w 1849755"/>
                <a:gd name="connsiteY649" fmla="*/ 263842 h 1850707"/>
                <a:gd name="connsiteX650" fmla="*/ 925830 w 1849755"/>
                <a:gd name="connsiteY650" fmla="*/ 241935 h 1850707"/>
                <a:gd name="connsiteX651" fmla="*/ 1192530 w 1849755"/>
                <a:gd name="connsiteY651" fmla="*/ 295275 h 1850707"/>
                <a:gd name="connsiteX652" fmla="*/ 1409700 w 1849755"/>
                <a:gd name="connsiteY652" fmla="*/ 441960 h 1850707"/>
                <a:gd name="connsiteX653" fmla="*/ 1556385 w 1849755"/>
                <a:gd name="connsiteY653" fmla="*/ 659130 h 1850707"/>
                <a:gd name="connsiteX654" fmla="*/ 1610677 w 1849755"/>
                <a:gd name="connsiteY654" fmla="*/ 925830 h 1850707"/>
                <a:gd name="connsiteX655" fmla="*/ 1556385 w 1849755"/>
                <a:gd name="connsiteY655" fmla="*/ 1192530 h 1850707"/>
                <a:gd name="connsiteX656" fmla="*/ 1409700 w 1849755"/>
                <a:gd name="connsiteY656" fmla="*/ 1409700 h 1850707"/>
                <a:gd name="connsiteX657" fmla="*/ 1192530 w 1849755"/>
                <a:gd name="connsiteY657" fmla="*/ 1556385 h 1850707"/>
                <a:gd name="connsiteX658" fmla="*/ 925830 w 1849755"/>
                <a:gd name="connsiteY658" fmla="*/ 1610677 h 1850707"/>
                <a:gd name="connsiteX659" fmla="*/ 659130 w 1849755"/>
                <a:gd name="connsiteY659" fmla="*/ 1556385 h 1850707"/>
                <a:gd name="connsiteX660" fmla="*/ 441960 w 1849755"/>
                <a:gd name="connsiteY660" fmla="*/ 1409700 h 1850707"/>
                <a:gd name="connsiteX661" fmla="*/ 295275 w 1849755"/>
                <a:gd name="connsiteY661" fmla="*/ 1192530 h 1850707"/>
                <a:gd name="connsiteX662" fmla="*/ 241935 w 1849755"/>
                <a:gd name="connsiteY662" fmla="*/ 925830 h 1850707"/>
                <a:gd name="connsiteX663" fmla="*/ 295275 w 1849755"/>
                <a:gd name="connsiteY663" fmla="*/ 659130 h 1850707"/>
                <a:gd name="connsiteX664" fmla="*/ 441960 w 1849755"/>
                <a:gd name="connsiteY664" fmla="*/ 441960 h 1850707"/>
                <a:gd name="connsiteX665" fmla="*/ 659130 w 1849755"/>
                <a:gd name="connsiteY665" fmla="*/ 295275 h 1850707"/>
                <a:gd name="connsiteX666" fmla="*/ 925830 w 1849755"/>
                <a:gd name="connsiteY666" fmla="*/ 241935 h 1850707"/>
                <a:gd name="connsiteX667" fmla="*/ 435292 w 1849755"/>
                <a:gd name="connsiteY667" fmla="*/ 233363 h 1850707"/>
                <a:gd name="connsiteX668" fmla="*/ 463867 w 1849755"/>
                <a:gd name="connsiteY668" fmla="*/ 267653 h 1850707"/>
                <a:gd name="connsiteX669" fmla="*/ 458152 w 1849755"/>
                <a:gd name="connsiteY669" fmla="*/ 272415 h 1850707"/>
                <a:gd name="connsiteX670" fmla="*/ 427672 w 1849755"/>
                <a:gd name="connsiteY670" fmla="*/ 259080 h 1850707"/>
                <a:gd name="connsiteX671" fmla="*/ 403860 w 1849755"/>
                <a:gd name="connsiteY671" fmla="*/ 265748 h 1850707"/>
                <a:gd name="connsiteX672" fmla="*/ 393382 w 1849755"/>
                <a:gd name="connsiteY672" fmla="*/ 293370 h 1850707"/>
                <a:gd name="connsiteX673" fmla="*/ 411480 w 1849755"/>
                <a:gd name="connsiteY673" fmla="*/ 329565 h 1850707"/>
                <a:gd name="connsiteX674" fmla="*/ 444817 w 1849755"/>
                <a:gd name="connsiteY674" fmla="*/ 357188 h 1850707"/>
                <a:gd name="connsiteX675" fmla="*/ 473392 w 1849755"/>
                <a:gd name="connsiteY675" fmla="*/ 353378 h 1850707"/>
                <a:gd name="connsiteX676" fmla="*/ 481965 w 1849755"/>
                <a:gd name="connsiteY676" fmla="*/ 342900 h 1850707"/>
                <a:gd name="connsiteX677" fmla="*/ 485775 w 1849755"/>
                <a:gd name="connsiteY677" fmla="*/ 333375 h 1850707"/>
                <a:gd name="connsiteX678" fmla="*/ 470535 w 1849755"/>
                <a:gd name="connsiteY678" fmla="*/ 314325 h 1850707"/>
                <a:gd name="connsiteX679" fmla="*/ 466725 w 1849755"/>
                <a:gd name="connsiteY679" fmla="*/ 311468 h 1850707"/>
                <a:gd name="connsiteX680" fmla="*/ 461010 w 1849755"/>
                <a:gd name="connsiteY680" fmla="*/ 311468 h 1850707"/>
                <a:gd name="connsiteX681" fmla="*/ 454342 w 1849755"/>
                <a:gd name="connsiteY681" fmla="*/ 314325 h 1850707"/>
                <a:gd name="connsiteX682" fmla="*/ 448627 w 1849755"/>
                <a:gd name="connsiteY682" fmla="*/ 317183 h 1850707"/>
                <a:gd name="connsiteX683" fmla="*/ 444817 w 1849755"/>
                <a:gd name="connsiteY683" fmla="*/ 312420 h 1850707"/>
                <a:gd name="connsiteX684" fmla="*/ 494347 w 1849755"/>
                <a:gd name="connsiteY684" fmla="*/ 272415 h 1850707"/>
                <a:gd name="connsiteX685" fmla="*/ 495300 w 1849755"/>
                <a:gd name="connsiteY685" fmla="*/ 276225 h 1850707"/>
                <a:gd name="connsiteX686" fmla="*/ 492442 w 1849755"/>
                <a:gd name="connsiteY686" fmla="*/ 280035 h 1850707"/>
                <a:gd name="connsiteX687" fmla="*/ 489585 w 1849755"/>
                <a:gd name="connsiteY687" fmla="*/ 283845 h 1850707"/>
                <a:gd name="connsiteX688" fmla="*/ 488632 w 1849755"/>
                <a:gd name="connsiteY688" fmla="*/ 289560 h 1850707"/>
                <a:gd name="connsiteX689" fmla="*/ 491490 w 1849755"/>
                <a:gd name="connsiteY689" fmla="*/ 294323 h 1850707"/>
                <a:gd name="connsiteX690" fmla="*/ 500062 w 1849755"/>
                <a:gd name="connsiteY690" fmla="*/ 305753 h 1850707"/>
                <a:gd name="connsiteX691" fmla="*/ 504825 w 1849755"/>
                <a:gd name="connsiteY691" fmla="*/ 311468 h 1850707"/>
                <a:gd name="connsiteX692" fmla="*/ 508635 w 1849755"/>
                <a:gd name="connsiteY692" fmla="*/ 316230 h 1850707"/>
                <a:gd name="connsiteX693" fmla="*/ 495300 w 1849755"/>
                <a:gd name="connsiteY693" fmla="*/ 340043 h 1850707"/>
                <a:gd name="connsiteX694" fmla="*/ 474345 w 1849755"/>
                <a:gd name="connsiteY694" fmla="*/ 362903 h 1850707"/>
                <a:gd name="connsiteX695" fmla="*/ 452437 w 1849755"/>
                <a:gd name="connsiteY695" fmla="*/ 375285 h 1850707"/>
                <a:gd name="connsiteX696" fmla="*/ 428625 w 1849755"/>
                <a:gd name="connsiteY696" fmla="*/ 378143 h 1850707"/>
                <a:gd name="connsiteX697" fmla="*/ 405765 w 1849755"/>
                <a:gd name="connsiteY697" fmla="*/ 371475 h 1850707"/>
                <a:gd name="connsiteX698" fmla="*/ 384810 w 1849755"/>
                <a:gd name="connsiteY698" fmla="*/ 353378 h 1850707"/>
                <a:gd name="connsiteX699" fmla="*/ 372427 w 1849755"/>
                <a:gd name="connsiteY699" fmla="*/ 329565 h 1850707"/>
                <a:gd name="connsiteX700" fmla="*/ 369570 w 1849755"/>
                <a:gd name="connsiteY700" fmla="*/ 304800 h 1850707"/>
                <a:gd name="connsiteX701" fmla="*/ 378142 w 1849755"/>
                <a:gd name="connsiteY701" fmla="*/ 280988 h 1850707"/>
                <a:gd name="connsiteX702" fmla="*/ 397192 w 1849755"/>
                <a:gd name="connsiteY702" fmla="*/ 260033 h 1850707"/>
                <a:gd name="connsiteX703" fmla="*/ 413385 w 1849755"/>
                <a:gd name="connsiteY703" fmla="*/ 249555 h 1850707"/>
                <a:gd name="connsiteX704" fmla="*/ 428625 w 1849755"/>
                <a:gd name="connsiteY704" fmla="*/ 244793 h 1850707"/>
                <a:gd name="connsiteX705" fmla="*/ 429577 w 1849755"/>
                <a:gd name="connsiteY705" fmla="*/ 238125 h 1850707"/>
                <a:gd name="connsiteX706" fmla="*/ 1258252 w 1849755"/>
                <a:gd name="connsiteY706" fmla="*/ 140970 h 1850707"/>
                <a:gd name="connsiteX707" fmla="*/ 1316355 w 1849755"/>
                <a:gd name="connsiteY707" fmla="*/ 172402 h 1850707"/>
                <a:gd name="connsiteX708" fmla="*/ 1313497 w 1849755"/>
                <a:gd name="connsiteY708" fmla="*/ 178117 h 1850707"/>
                <a:gd name="connsiteX709" fmla="*/ 1301115 w 1849755"/>
                <a:gd name="connsiteY709" fmla="*/ 174307 h 1850707"/>
                <a:gd name="connsiteX710" fmla="*/ 1296352 w 1849755"/>
                <a:gd name="connsiteY710" fmla="*/ 175260 h 1850707"/>
                <a:gd name="connsiteX711" fmla="*/ 1295400 w 1849755"/>
                <a:gd name="connsiteY711" fmla="*/ 177165 h 1850707"/>
                <a:gd name="connsiteX712" fmla="*/ 1294447 w 1849755"/>
                <a:gd name="connsiteY712" fmla="*/ 180022 h 1850707"/>
                <a:gd name="connsiteX713" fmla="*/ 1291590 w 1849755"/>
                <a:gd name="connsiteY713" fmla="*/ 206692 h 1850707"/>
                <a:gd name="connsiteX714" fmla="*/ 1285875 w 1849755"/>
                <a:gd name="connsiteY714" fmla="*/ 263842 h 1850707"/>
                <a:gd name="connsiteX715" fmla="*/ 1316355 w 1849755"/>
                <a:gd name="connsiteY715" fmla="*/ 238125 h 1850707"/>
                <a:gd name="connsiteX716" fmla="*/ 1337310 w 1849755"/>
                <a:gd name="connsiteY716" fmla="*/ 220027 h 1850707"/>
                <a:gd name="connsiteX717" fmla="*/ 1344930 w 1849755"/>
                <a:gd name="connsiteY717" fmla="*/ 212407 h 1850707"/>
                <a:gd name="connsiteX718" fmla="*/ 1349692 w 1849755"/>
                <a:gd name="connsiteY718" fmla="*/ 206692 h 1850707"/>
                <a:gd name="connsiteX719" fmla="*/ 1347787 w 1849755"/>
                <a:gd name="connsiteY719" fmla="*/ 200977 h 1850707"/>
                <a:gd name="connsiteX720" fmla="*/ 1336357 w 1849755"/>
                <a:gd name="connsiteY720" fmla="*/ 191452 h 1850707"/>
                <a:gd name="connsiteX721" fmla="*/ 1339215 w 1849755"/>
                <a:gd name="connsiteY721" fmla="*/ 185737 h 1850707"/>
                <a:gd name="connsiteX722" fmla="*/ 1383030 w 1849755"/>
                <a:gd name="connsiteY722" fmla="*/ 208597 h 1850707"/>
                <a:gd name="connsiteX723" fmla="*/ 1381125 w 1849755"/>
                <a:gd name="connsiteY723" fmla="*/ 214312 h 1850707"/>
                <a:gd name="connsiteX724" fmla="*/ 1375410 w 1849755"/>
                <a:gd name="connsiteY724" fmla="*/ 212407 h 1850707"/>
                <a:gd name="connsiteX725" fmla="*/ 1369695 w 1849755"/>
                <a:gd name="connsiteY725" fmla="*/ 212407 h 1850707"/>
                <a:gd name="connsiteX726" fmla="*/ 1362075 w 1849755"/>
                <a:gd name="connsiteY726" fmla="*/ 213360 h 1850707"/>
                <a:gd name="connsiteX727" fmla="*/ 1355407 w 1849755"/>
                <a:gd name="connsiteY727" fmla="*/ 217170 h 1850707"/>
                <a:gd name="connsiteX728" fmla="*/ 1341120 w 1849755"/>
                <a:gd name="connsiteY728" fmla="*/ 228600 h 1850707"/>
                <a:gd name="connsiteX729" fmla="*/ 1319212 w 1849755"/>
                <a:gd name="connsiteY729" fmla="*/ 246697 h 1850707"/>
                <a:gd name="connsiteX730" fmla="*/ 1295400 w 1849755"/>
                <a:gd name="connsiteY730" fmla="*/ 266700 h 1850707"/>
                <a:gd name="connsiteX731" fmla="*/ 1270635 w 1849755"/>
                <a:gd name="connsiteY731" fmla="*/ 287655 h 1850707"/>
                <a:gd name="connsiteX732" fmla="*/ 1255395 w 1849755"/>
                <a:gd name="connsiteY732" fmla="*/ 280035 h 1850707"/>
                <a:gd name="connsiteX733" fmla="*/ 1262062 w 1849755"/>
                <a:gd name="connsiteY733" fmla="*/ 215265 h 1850707"/>
                <a:gd name="connsiteX734" fmla="*/ 1266825 w 1849755"/>
                <a:gd name="connsiteY734" fmla="*/ 169545 h 1850707"/>
                <a:gd name="connsiteX735" fmla="*/ 1266825 w 1849755"/>
                <a:gd name="connsiteY735" fmla="*/ 161925 h 1850707"/>
                <a:gd name="connsiteX736" fmla="*/ 1263967 w 1849755"/>
                <a:gd name="connsiteY736" fmla="*/ 155257 h 1850707"/>
                <a:gd name="connsiteX737" fmla="*/ 1260157 w 1849755"/>
                <a:gd name="connsiteY737" fmla="*/ 150495 h 1850707"/>
                <a:gd name="connsiteX738" fmla="*/ 1255395 w 1849755"/>
                <a:gd name="connsiteY738" fmla="*/ 146685 h 1850707"/>
                <a:gd name="connsiteX739" fmla="*/ 1105853 w 1849755"/>
                <a:gd name="connsiteY739" fmla="*/ 95250 h 1850707"/>
                <a:gd name="connsiteX740" fmla="*/ 1171575 w 1849755"/>
                <a:gd name="connsiteY740" fmla="*/ 112395 h 1850707"/>
                <a:gd name="connsiteX741" fmla="*/ 1169670 w 1849755"/>
                <a:gd name="connsiteY741" fmla="*/ 119062 h 1850707"/>
                <a:gd name="connsiteX742" fmla="*/ 1163003 w 1849755"/>
                <a:gd name="connsiteY742" fmla="*/ 118110 h 1850707"/>
                <a:gd name="connsiteX743" fmla="*/ 1156335 w 1849755"/>
                <a:gd name="connsiteY743" fmla="*/ 118110 h 1850707"/>
                <a:gd name="connsiteX744" fmla="*/ 1151573 w 1849755"/>
                <a:gd name="connsiteY744" fmla="*/ 120015 h 1850707"/>
                <a:gd name="connsiteX745" fmla="*/ 1148715 w 1849755"/>
                <a:gd name="connsiteY745" fmla="*/ 124777 h 1850707"/>
                <a:gd name="connsiteX746" fmla="*/ 1126808 w 1849755"/>
                <a:gd name="connsiteY746" fmla="*/ 208597 h 1850707"/>
                <a:gd name="connsiteX747" fmla="*/ 1126808 w 1849755"/>
                <a:gd name="connsiteY747" fmla="*/ 214312 h 1850707"/>
                <a:gd name="connsiteX748" fmla="*/ 1130618 w 1849755"/>
                <a:gd name="connsiteY748" fmla="*/ 219075 h 1850707"/>
                <a:gd name="connsiteX749" fmla="*/ 1136333 w 1849755"/>
                <a:gd name="connsiteY749" fmla="*/ 221932 h 1850707"/>
                <a:gd name="connsiteX750" fmla="*/ 1143000 w 1849755"/>
                <a:gd name="connsiteY750" fmla="*/ 224790 h 1850707"/>
                <a:gd name="connsiteX751" fmla="*/ 1141095 w 1849755"/>
                <a:gd name="connsiteY751" fmla="*/ 230505 h 1850707"/>
                <a:gd name="connsiteX752" fmla="*/ 1075373 w 1849755"/>
                <a:gd name="connsiteY752" fmla="*/ 213360 h 1850707"/>
                <a:gd name="connsiteX753" fmla="*/ 1077278 w 1849755"/>
                <a:gd name="connsiteY753" fmla="*/ 206692 h 1850707"/>
                <a:gd name="connsiteX754" fmla="*/ 1083945 w 1849755"/>
                <a:gd name="connsiteY754" fmla="*/ 207645 h 1850707"/>
                <a:gd name="connsiteX755" fmla="*/ 1090613 w 1849755"/>
                <a:gd name="connsiteY755" fmla="*/ 208597 h 1850707"/>
                <a:gd name="connsiteX756" fmla="*/ 1095375 w 1849755"/>
                <a:gd name="connsiteY756" fmla="*/ 206692 h 1850707"/>
                <a:gd name="connsiteX757" fmla="*/ 1098233 w 1849755"/>
                <a:gd name="connsiteY757" fmla="*/ 201930 h 1850707"/>
                <a:gd name="connsiteX758" fmla="*/ 1120140 w 1849755"/>
                <a:gd name="connsiteY758" fmla="*/ 118110 h 1850707"/>
                <a:gd name="connsiteX759" fmla="*/ 1120140 w 1849755"/>
                <a:gd name="connsiteY759" fmla="*/ 112395 h 1850707"/>
                <a:gd name="connsiteX760" fmla="*/ 1116330 w 1849755"/>
                <a:gd name="connsiteY760" fmla="*/ 107632 h 1850707"/>
                <a:gd name="connsiteX761" fmla="*/ 1110615 w 1849755"/>
                <a:gd name="connsiteY761" fmla="*/ 104775 h 1850707"/>
                <a:gd name="connsiteX762" fmla="*/ 1103948 w 1849755"/>
                <a:gd name="connsiteY762" fmla="*/ 101917 h 1850707"/>
                <a:gd name="connsiteX763" fmla="*/ 777240 w 1849755"/>
                <a:gd name="connsiteY763" fmla="*/ 88583 h 1850707"/>
                <a:gd name="connsiteX764" fmla="*/ 779145 w 1849755"/>
                <a:gd name="connsiteY764" fmla="*/ 93345 h 1850707"/>
                <a:gd name="connsiteX765" fmla="*/ 772477 w 1849755"/>
                <a:gd name="connsiteY765" fmla="*/ 96203 h 1850707"/>
                <a:gd name="connsiteX766" fmla="*/ 765810 w 1849755"/>
                <a:gd name="connsiteY766" fmla="*/ 100965 h 1850707"/>
                <a:gd name="connsiteX767" fmla="*/ 762952 w 1849755"/>
                <a:gd name="connsiteY767" fmla="*/ 109538 h 1850707"/>
                <a:gd name="connsiteX768" fmla="*/ 765810 w 1849755"/>
                <a:gd name="connsiteY768" fmla="*/ 125730 h 1850707"/>
                <a:gd name="connsiteX769" fmla="*/ 777240 w 1849755"/>
                <a:gd name="connsiteY769" fmla="*/ 169545 h 1850707"/>
                <a:gd name="connsiteX770" fmla="*/ 772477 w 1849755"/>
                <a:gd name="connsiteY770" fmla="*/ 203835 h 1850707"/>
                <a:gd name="connsiteX771" fmla="*/ 741045 w 1849755"/>
                <a:gd name="connsiteY771" fmla="*/ 224790 h 1850707"/>
                <a:gd name="connsiteX772" fmla="*/ 699135 w 1849755"/>
                <a:gd name="connsiteY772" fmla="*/ 223838 h 1850707"/>
                <a:gd name="connsiteX773" fmla="*/ 677227 w 1849755"/>
                <a:gd name="connsiteY773" fmla="*/ 196215 h 1850707"/>
                <a:gd name="connsiteX774" fmla="*/ 661035 w 1849755"/>
                <a:gd name="connsiteY774" fmla="*/ 136208 h 1850707"/>
                <a:gd name="connsiteX775" fmla="*/ 658177 w 1849755"/>
                <a:gd name="connsiteY775" fmla="*/ 131445 h 1850707"/>
                <a:gd name="connsiteX776" fmla="*/ 653415 w 1849755"/>
                <a:gd name="connsiteY776" fmla="*/ 128588 h 1850707"/>
                <a:gd name="connsiteX777" fmla="*/ 647700 w 1849755"/>
                <a:gd name="connsiteY777" fmla="*/ 128588 h 1850707"/>
                <a:gd name="connsiteX778" fmla="*/ 641985 w 1849755"/>
                <a:gd name="connsiteY778" fmla="*/ 129540 h 1850707"/>
                <a:gd name="connsiteX779" fmla="*/ 640080 w 1849755"/>
                <a:gd name="connsiteY779" fmla="*/ 123825 h 1850707"/>
                <a:gd name="connsiteX780" fmla="*/ 701992 w 1849755"/>
                <a:gd name="connsiteY780" fmla="*/ 107633 h 1850707"/>
                <a:gd name="connsiteX781" fmla="*/ 703897 w 1849755"/>
                <a:gd name="connsiteY781" fmla="*/ 114300 h 1850707"/>
                <a:gd name="connsiteX782" fmla="*/ 699135 w 1849755"/>
                <a:gd name="connsiteY782" fmla="*/ 116205 h 1850707"/>
                <a:gd name="connsiteX783" fmla="*/ 694372 w 1849755"/>
                <a:gd name="connsiteY783" fmla="*/ 119063 h 1850707"/>
                <a:gd name="connsiteX784" fmla="*/ 690562 w 1849755"/>
                <a:gd name="connsiteY784" fmla="*/ 123825 h 1850707"/>
                <a:gd name="connsiteX785" fmla="*/ 690562 w 1849755"/>
                <a:gd name="connsiteY785" fmla="*/ 129540 h 1850707"/>
                <a:gd name="connsiteX786" fmla="*/ 706755 w 1849755"/>
                <a:gd name="connsiteY786" fmla="*/ 188595 h 1850707"/>
                <a:gd name="connsiteX787" fmla="*/ 721042 w 1849755"/>
                <a:gd name="connsiteY787" fmla="*/ 212408 h 1850707"/>
                <a:gd name="connsiteX788" fmla="*/ 745807 w 1849755"/>
                <a:gd name="connsiteY788" fmla="*/ 214313 h 1850707"/>
                <a:gd name="connsiteX789" fmla="*/ 765810 w 1849755"/>
                <a:gd name="connsiteY789" fmla="*/ 199073 h 1850707"/>
                <a:gd name="connsiteX790" fmla="*/ 766762 w 1849755"/>
                <a:gd name="connsiteY790" fmla="*/ 171450 h 1850707"/>
                <a:gd name="connsiteX791" fmla="*/ 756285 w 1849755"/>
                <a:gd name="connsiteY791" fmla="*/ 131445 h 1850707"/>
                <a:gd name="connsiteX792" fmla="*/ 750570 w 1849755"/>
                <a:gd name="connsiteY792" fmla="*/ 116205 h 1850707"/>
                <a:gd name="connsiteX793" fmla="*/ 743902 w 1849755"/>
                <a:gd name="connsiteY793" fmla="*/ 109538 h 1850707"/>
                <a:gd name="connsiteX794" fmla="*/ 735330 w 1849755"/>
                <a:gd name="connsiteY794" fmla="*/ 108585 h 1850707"/>
                <a:gd name="connsiteX795" fmla="*/ 727710 w 1849755"/>
                <a:gd name="connsiteY795" fmla="*/ 108585 h 1850707"/>
                <a:gd name="connsiteX796" fmla="*/ 725805 w 1849755"/>
                <a:gd name="connsiteY796" fmla="*/ 101918 h 1850707"/>
                <a:gd name="connsiteX797" fmla="*/ 867728 w 1849755"/>
                <a:gd name="connsiteY797" fmla="*/ 76200 h 1850707"/>
                <a:gd name="connsiteX798" fmla="*/ 913448 w 1849755"/>
                <a:gd name="connsiteY798" fmla="*/ 77152 h 1850707"/>
                <a:gd name="connsiteX799" fmla="*/ 979170 w 1849755"/>
                <a:gd name="connsiteY799" fmla="*/ 160972 h 1850707"/>
                <a:gd name="connsiteX800" fmla="*/ 980123 w 1849755"/>
                <a:gd name="connsiteY800" fmla="*/ 114300 h 1850707"/>
                <a:gd name="connsiteX801" fmla="*/ 979170 w 1849755"/>
                <a:gd name="connsiteY801" fmla="*/ 98107 h 1850707"/>
                <a:gd name="connsiteX802" fmla="*/ 974408 w 1849755"/>
                <a:gd name="connsiteY802" fmla="*/ 90487 h 1850707"/>
                <a:gd name="connsiteX803" fmla="*/ 966788 w 1849755"/>
                <a:gd name="connsiteY803" fmla="*/ 86677 h 1850707"/>
                <a:gd name="connsiteX804" fmla="*/ 959168 w 1849755"/>
                <a:gd name="connsiteY804" fmla="*/ 84772 h 1850707"/>
                <a:gd name="connsiteX805" fmla="*/ 959168 w 1849755"/>
                <a:gd name="connsiteY805" fmla="*/ 78105 h 1850707"/>
                <a:gd name="connsiteX806" fmla="*/ 1011555 w 1849755"/>
                <a:gd name="connsiteY806" fmla="*/ 79057 h 1850707"/>
                <a:gd name="connsiteX807" fmla="*/ 1009650 w 1849755"/>
                <a:gd name="connsiteY807" fmla="*/ 84772 h 1850707"/>
                <a:gd name="connsiteX808" fmla="*/ 1002983 w 1849755"/>
                <a:gd name="connsiteY808" fmla="*/ 85725 h 1850707"/>
                <a:gd name="connsiteX809" fmla="*/ 995363 w 1849755"/>
                <a:gd name="connsiteY809" fmla="*/ 88582 h 1850707"/>
                <a:gd name="connsiteX810" fmla="*/ 990600 w 1849755"/>
                <a:gd name="connsiteY810" fmla="*/ 96202 h 1850707"/>
                <a:gd name="connsiteX811" fmla="*/ 988695 w 1849755"/>
                <a:gd name="connsiteY811" fmla="*/ 112395 h 1850707"/>
                <a:gd name="connsiteX812" fmla="*/ 987743 w 1849755"/>
                <a:gd name="connsiteY812" fmla="*/ 200025 h 1850707"/>
                <a:gd name="connsiteX813" fmla="*/ 972503 w 1849755"/>
                <a:gd name="connsiteY813" fmla="*/ 200025 h 1850707"/>
                <a:gd name="connsiteX814" fmla="*/ 898208 w 1849755"/>
                <a:gd name="connsiteY814" fmla="*/ 104775 h 1850707"/>
                <a:gd name="connsiteX815" fmla="*/ 897255 w 1849755"/>
                <a:gd name="connsiteY815" fmla="*/ 161925 h 1850707"/>
                <a:gd name="connsiteX816" fmla="*/ 898208 w 1849755"/>
                <a:gd name="connsiteY816" fmla="*/ 178117 h 1850707"/>
                <a:gd name="connsiteX817" fmla="*/ 902970 w 1849755"/>
                <a:gd name="connsiteY817" fmla="*/ 186690 h 1850707"/>
                <a:gd name="connsiteX818" fmla="*/ 910590 w 1849755"/>
                <a:gd name="connsiteY818" fmla="*/ 190500 h 1850707"/>
                <a:gd name="connsiteX819" fmla="*/ 918210 w 1849755"/>
                <a:gd name="connsiteY819" fmla="*/ 192405 h 1850707"/>
                <a:gd name="connsiteX820" fmla="*/ 918210 w 1849755"/>
                <a:gd name="connsiteY820" fmla="*/ 199072 h 1850707"/>
                <a:gd name="connsiteX821" fmla="*/ 865823 w 1849755"/>
                <a:gd name="connsiteY821" fmla="*/ 198120 h 1850707"/>
                <a:gd name="connsiteX822" fmla="*/ 865823 w 1849755"/>
                <a:gd name="connsiteY822" fmla="*/ 191452 h 1850707"/>
                <a:gd name="connsiteX823" fmla="*/ 873443 w 1849755"/>
                <a:gd name="connsiteY823" fmla="*/ 190500 h 1850707"/>
                <a:gd name="connsiteX824" fmla="*/ 881063 w 1849755"/>
                <a:gd name="connsiteY824" fmla="*/ 187642 h 1850707"/>
                <a:gd name="connsiteX825" fmla="*/ 885825 w 1849755"/>
                <a:gd name="connsiteY825" fmla="*/ 180022 h 1850707"/>
                <a:gd name="connsiteX826" fmla="*/ 886778 w 1849755"/>
                <a:gd name="connsiteY826" fmla="*/ 162877 h 1850707"/>
                <a:gd name="connsiteX827" fmla="*/ 887730 w 1849755"/>
                <a:gd name="connsiteY827" fmla="*/ 104775 h 1850707"/>
                <a:gd name="connsiteX828" fmla="*/ 886778 w 1849755"/>
                <a:gd name="connsiteY828" fmla="*/ 96202 h 1850707"/>
                <a:gd name="connsiteX829" fmla="*/ 882968 w 1849755"/>
                <a:gd name="connsiteY829" fmla="*/ 89535 h 1850707"/>
                <a:gd name="connsiteX830" fmla="*/ 876300 w 1849755"/>
                <a:gd name="connsiteY830" fmla="*/ 84772 h 1850707"/>
                <a:gd name="connsiteX831" fmla="*/ 867728 w 1849755"/>
                <a:gd name="connsiteY831" fmla="*/ 81915 h 1850707"/>
                <a:gd name="connsiteX832" fmla="*/ 925830 w 1849755"/>
                <a:gd name="connsiteY832" fmla="*/ 29527 h 1850707"/>
                <a:gd name="connsiteX833" fmla="*/ 577215 w 1849755"/>
                <a:gd name="connsiteY833" fmla="*/ 100012 h 1850707"/>
                <a:gd name="connsiteX834" fmla="*/ 292417 w 1849755"/>
                <a:gd name="connsiteY834" fmla="*/ 292417 h 1850707"/>
                <a:gd name="connsiteX835" fmla="*/ 100965 w 1849755"/>
                <a:gd name="connsiteY835" fmla="*/ 577215 h 1850707"/>
                <a:gd name="connsiteX836" fmla="*/ 30480 w 1849755"/>
                <a:gd name="connsiteY836" fmla="*/ 925830 h 1850707"/>
                <a:gd name="connsiteX837" fmla="*/ 100965 w 1849755"/>
                <a:gd name="connsiteY837" fmla="*/ 1274445 h 1850707"/>
                <a:gd name="connsiteX838" fmla="*/ 292417 w 1849755"/>
                <a:gd name="connsiteY838" fmla="*/ 1559242 h 1850707"/>
                <a:gd name="connsiteX839" fmla="*/ 577215 w 1849755"/>
                <a:gd name="connsiteY839" fmla="*/ 1750695 h 1850707"/>
                <a:gd name="connsiteX840" fmla="*/ 925830 w 1849755"/>
                <a:gd name="connsiteY840" fmla="*/ 1821180 h 1850707"/>
                <a:gd name="connsiteX841" fmla="*/ 1274445 w 1849755"/>
                <a:gd name="connsiteY841" fmla="*/ 1750695 h 1850707"/>
                <a:gd name="connsiteX842" fmla="*/ 1559242 w 1849755"/>
                <a:gd name="connsiteY842" fmla="*/ 1559242 h 1850707"/>
                <a:gd name="connsiteX843" fmla="*/ 1750695 w 1849755"/>
                <a:gd name="connsiteY843" fmla="*/ 1274445 h 1850707"/>
                <a:gd name="connsiteX844" fmla="*/ 1821180 w 1849755"/>
                <a:gd name="connsiteY844" fmla="*/ 925830 h 1850707"/>
                <a:gd name="connsiteX845" fmla="*/ 1750695 w 1849755"/>
                <a:gd name="connsiteY845" fmla="*/ 577215 h 1850707"/>
                <a:gd name="connsiteX846" fmla="*/ 1559242 w 1849755"/>
                <a:gd name="connsiteY846" fmla="*/ 292417 h 1850707"/>
                <a:gd name="connsiteX847" fmla="*/ 1274445 w 1849755"/>
                <a:gd name="connsiteY847" fmla="*/ 100012 h 1850707"/>
                <a:gd name="connsiteX848" fmla="*/ 925830 w 1849755"/>
                <a:gd name="connsiteY848" fmla="*/ 29527 h 1850707"/>
                <a:gd name="connsiteX849" fmla="*/ 925830 w 1849755"/>
                <a:gd name="connsiteY849" fmla="*/ 0 h 1850707"/>
                <a:gd name="connsiteX850" fmla="*/ 1285875 w 1849755"/>
                <a:gd name="connsiteY850" fmla="*/ 72390 h 1850707"/>
                <a:gd name="connsiteX851" fmla="*/ 1579245 w 1849755"/>
                <a:gd name="connsiteY851" fmla="*/ 271462 h 1850707"/>
                <a:gd name="connsiteX852" fmla="*/ 1777365 w 1849755"/>
                <a:gd name="connsiteY852" fmla="*/ 565785 h 1850707"/>
                <a:gd name="connsiteX853" fmla="*/ 1849755 w 1849755"/>
                <a:gd name="connsiteY853" fmla="*/ 925830 h 1850707"/>
                <a:gd name="connsiteX854" fmla="*/ 1777365 w 1849755"/>
                <a:gd name="connsiteY854" fmla="*/ 1285875 h 1850707"/>
                <a:gd name="connsiteX855" fmla="*/ 1579245 w 1849755"/>
                <a:gd name="connsiteY855" fmla="*/ 1580197 h 1850707"/>
                <a:gd name="connsiteX856" fmla="*/ 1284922 w 1849755"/>
                <a:gd name="connsiteY856" fmla="*/ 1778317 h 1850707"/>
                <a:gd name="connsiteX857" fmla="*/ 924877 w 1849755"/>
                <a:gd name="connsiteY857" fmla="*/ 1850707 h 1850707"/>
                <a:gd name="connsiteX858" fmla="*/ 564832 w 1849755"/>
                <a:gd name="connsiteY858" fmla="*/ 1778317 h 1850707"/>
                <a:gd name="connsiteX859" fmla="*/ 270510 w 1849755"/>
                <a:gd name="connsiteY859" fmla="*/ 1580197 h 1850707"/>
                <a:gd name="connsiteX860" fmla="*/ 72390 w 1849755"/>
                <a:gd name="connsiteY860" fmla="*/ 1285875 h 1850707"/>
                <a:gd name="connsiteX861" fmla="*/ 0 w 1849755"/>
                <a:gd name="connsiteY861" fmla="*/ 925830 h 1850707"/>
                <a:gd name="connsiteX862" fmla="*/ 73342 w 1849755"/>
                <a:gd name="connsiteY862" fmla="*/ 564832 h 1850707"/>
                <a:gd name="connsiteX863" fmla="*/ 271462 w 1849755"/>
                <a:gd name="connsiteY863" fmla="*/ 270510 h 1850707"/>
                <a:gd name="connsiteX864" fmla="*/ 565785 w 1849755"/>
                <a:gd name="connsiteY864" fmla="*/ 72390 h 1850707"/>
                <a:gd name="connsiteX865" fmla="*/ 925830 w 1849755"/>
                <a:gd name="connsiteY865" fmla="*/ 0 h 185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Lst>
              <a:rect l="l" t="t" r="r" b="b"/>
              <a:pathLst>
                <a:path w="1849755" h="1850707">
                  <a:moveTo>
                    <a:pt x="807720" y="1710690"/>
                  </a:moveTo>
                  <a:cubicBezTo>
                    <a:pt x="797242" y="1716405"/>
                    <a:pt x="791527" y="1724025"/>
                    <a:pt x="789622" y="1733550"/>
                  </a:cubicBezTo>
                  <a:cubicBezTo>
                    <a:pt x="788670" y="1739265"/>
                    <a:pt x="789622" y="1744027"/>
                    <a:pt x="791527" y="1747837"/>
                  </a:cubicBezTo>
                  <a:cubicBezTo>
                    <a:pt x="795337" y="1756410"/>
                    <a:pt x="802957" y="1761172"/>
                    <a:pt x="812482" y="1763077"/>
                  </a:cubicBezTo>
                  <a:cubicBezTo>
                    <a:pt x="819150" y="1764030"/>
                    <a:pt x="824865" y="1762125"/>
                    <a:pt x="829627" y="1759267"/>
                  </a:cubicBezTo>
                  <a:cubicBezTo>
                    <a:pt x="834390" y="1755457"/>
                    <a:pt x="837247" y="1750695"/>
                    <a:pt x="838200" y="1744027"/>
                  </a:cubicBezTo>
                  <a:cubicBezTo>
                    <a:pt x="839152" y="1735455"/>
                    <a:pt x="836295" y="1727835"/>
                    <a:pt x="827722" y="1722120"/>
                  </a:cubicBezTo>
                  <a:cubicBezTo>
                    <a:pt x="822007" y="1718310"/>
                    <a:pt x="816292" y="1715452"/>
                    <a:pt x="810577" y="1711642"/>
                  </a:cubicBezTo>
                  <a:close/>
                  <a:moveTo>
                    <a:pt x="1232535" y="1657350"/>
                  </a:moveTo>
                  <a:cubicBezTo>
                    <a:pt x="1225868" y="1666875"/>
                    <a:pt x="1224915" y="1677353"/>
                    <a:pt x="1229678" y="1685925"/>
                  </a:cubicBezTo>
                  <a:cubicBezTo>
                    <a:pt x="1231583" y="1691640"/>
                    <a:pt x="1235393" y="1695450"/>
                    <a:pt x="1238250" y="1697355"/>
                  </a:cubicBezTo>
                  <a:cubicBezTo>
                    <a:pt x="1246822" y="1703070"/>
                    <a:pt x="1254443" y="1703070"/>
                    <a:pt x="1263968" y="1699260"/>
                  </a:cubicBezTo>
                  <a:cubicBezTo>
                    <a:pt x="1269683" y="1696403"/>
                    <a:pt x="1274445" y="1692593"/>
                    <a:pt x="1276350" y="1686878"/>
                  </a:cubicBezTo>
                  <a:cubicBezTo>
                    <a:pt x="1278255" y="1682115"/>
                    <a:pt x="1278255" y="1676400"/>
                    <a:pt x="1275397" y="1670685"/>
                  </a:cubicBezTo>
                  <a:cubicBezTo>
                    <a:pt x="1271588" y="1663065"/>
                    <a:pt x="1264920" y="1658303"/>
                    <a:pt x="1255395" y="1657350"/>
                  </a:cubicBezTo>
                  <a:cubicBezTo>
                    <a:pt x="1248728" y="1657350"/>
                    <a:pt x="1242060" y="1657350"/>
                    <a:pt x="1235393" y="1657350"/>
                  </a:cubicBezTo>
                  <a:close/>
                  <a:moveTo>
                    <a:pt x="1024890" y="1654493"/>
                  </a:moveTo>
                  <a:cubicBezTo>
                    <a:pt x="1017270" y="1655445"/>
                    <a:pt x="1012507" y="1660208"/>
                    <a:pt x="1010602" y="1667828"/>
                  </a:cubicBezTo>
                  <a:cubicBezTo>
                    <a:pt x="1009650" y="1671638"/>
                    <a:pt x="1009650" y="1677353"/>
                    <a:pt x="1010602" y="1683068"/>
                  </a:cubicBezTo>
                  <a:cubicBezTo>
                    <a:pt x="1011555" y="1692593"/>
                    <a:pt x="1015365" y="1699260"/>
                    <a:pt x="1019175" y="1704023"/>
                  </a:cubicBezTo>
                  <a:cubicBezTo>
                    <a:pt x="1022985" y="1707833"/>
                    <a:pt x="1028700" y="1709738"/>
                    <a:pt x="1035367" y="1708785"/>
                  </a:cubicBezTo>
                  <a:cubicBezTo>
                    <a:pt x="1042987" y="1707833"/>
                    <a:pt x="1048702" y="1704023"/>
                    <a:pt x="1049655" y="1697355"/>
                  </a:cubicBezTo>
                  <a:cubicBezTo>
                    <a:pt x="1049655" y="1693545"/>
                    <a:pt x="1049655" y="1688783"/>
                    <a:pt x="1049655" y="1684020"/>
                  </a:cubicBezTo>
                  <a:cubicBezTo>
                    <a:pt x="1047750" y="1672590"/>
                    <a:pt x="1044892" y="1664970"/>
                    <a:pt x="1041082" y="1660208"/>
                  </a:cubicBezTo>
                  <a:cubicBezTo>
                    <a:pt x="1036320" y="1655445"/>
                    <a:pt x="1031557" y="1653540"/>
                    <a:pt x="1024890" y="1654493"/>
                  </a:cubicBezTo>
                  <a:close/>
                  <a:moveTo>
                    <a:pt x="827722" y="1653540"/>
                  </a:moveTo>
                  <a:cubicBezTo>
                    <a:pt x="822007" y="1652587"/>
                    <a:pt x="816292" y="1653540"/>
                    <a:pt x="812482" y="1656397"/>
                  </a:cubicBezTo>
                  <a:cubicBezTo>
                    <a:pt x="808672" y="1659255"/>
                    <a:pt x="806767" y="1663065"/>
                    <a:pt x="805815" y="1667827"/>
                  </a:cubicBezTo>
                  <a:cubicBezTo>
                    <a:pt x="804862" y="1672590"/>
                    <a:pt x="806767" y="1677352"/>
                    <a:pt x="810577" y="1681162"/>
                  </a:cubicBezTo>
                  <a:cubicBezTo>
                    <a:pt x="812482" y="1684020"/>
                    <a:pt x="816292" y="1685925"/>
                    <a:pt x="820102" y="1688782"/>
                  </a:cubicBezTo>
                  <a:cubicBezTo>
                    <a:pt x="822007" y="1689735"/>
                    <a:pt x="823912" y="1690687"/>
                    <a:pt x="826770" y="1692592"/>
                  </a:cubicBezTo>
                  <a:lnTo>
                    <a:pt x="831532" y="1695450"/>
                  </a:lnTo>
                  <a:cubicBezTo>
                    <a:pt x="840105" y="1692592"/>
                    <a:pt x="844867" y="1685925"/>
                    <a:pt x="846772" y="1676400"/>
                  </a:cubicBezTo>
                  <a:cubicBezTo>
                    <a:pt x="847725" y="1670685"/>
                    <a:pt x="845820" y="1665922"/>
                    <a:pt x="842962" y="1661160"/>
                  </a:cubicBezTo>
                  <a:cubicBezTo>
                    <a:pt x="839152" y="1657350"/>
                    <a:pt x="834390" y="1654492"/>
                    <a:pt x="827722" y="1653540"/>
                  </a:cubicBezTo>
                  <a:close/>
                  <a:moveTo>
                    <a:pt x="831532" y="1644967"/>
                  </a:moveTo>
                  <a:cubicBezTo>
                    <a:pt x="842962" y="1646872"/>
                    <a:pt x="851535" y="1650682"/>
                    <a:pt x="858202" y="1656397"/>
                  </a:cubicBezTo>
                  <a:cubicBezTo>
                    <a:pt x="863917" y="1662112"/>
                    <a:pt x="865822" y="1668780"/>
                    <a:pt x="864870" y="1677352"/>
                  </a:cubicBezTo>
                  <a:cubicBezTo>
                    <a:pt x="862965" y="1687830"/>
                    <a:pt x="855345" y="1696402"/>
                    <a:pt x="842010" y="1701165"/>
                  </a:cubicBezTo>
                  <a:cubicBezTo>
                    <a:pt x="850582" y="1705927"/>
                    <a:pt x="857250" y="1711642"/>
                    <a:pt x="860107" y="1717357"/>
                  </a:cubicBezTo>
                  <a:cubicBezTo>
                    <a:pt x="862012" y="1722120"/>
                    <a:pt x="862965" y="1728787"/>
                    <a:pt x="862012" y="1736407"/>
                  </a:cubicBezTo>
                  <a:cubicBezTo>
                    <a:pt x="861060" y="1743075"/>
                    <a:pt x="859155" y="1749742"/>
                    <a:pt x="855345" y="1754505"/>
                  </a:cubicBezTo>
                  <a:cubicBezTo>
                    <a:pt x="848677" y="1764030"/>
                    <a:pt x="839152" y="1770697"/>
                    <a:pt x="825817" y="1772602"/>
                  </a:cubicBezTo>
                  <a:cubicBezTo>
                    <a:pt x="821055" y="1773555"/>
                    <a:pt x="814387" y="1773555"/>
                    <a:pt x="807720" y="1772602"/>
                  </a:cubicBezTo>
                  <a:cubicBezTo>
                    <a:pt x="792480" y="1770697"/>
                    <a:pt x="781050" y="1764030"/>
                    <a:pt x="774382" y="1752600"/>
                  </a:cubicBezTo>
                  <a:cubicBezTo>
                    <a:pt x="771525" y="1747837"/>
                    <a:pt x="770572" y="1741170"/>
                    <a:pt x="771525" y="1733550"/>
                  </a:cubicBezTo>
                  <a:cubicBezTo>
                    <a:pt x="772477" y="1724025"/>
                    <a:pt x="777240" y="1717357"/>
                    <a:pt x="784860" y="1712595"/>
                  </a:cubicBezTo>
                  <a:cubicBezTo>
                    <a:pt x="787717" y="1710690"/>
                    <a:pt x="792480" y="1708785"/>
                    <a:pt x="800100" y="1705927"/>
                  </a:cubicBezTo>
                  <a:cubicBezTo>
                    <a:pt x="787717" y="1697355"/>
                    <a:pt x="782002" y="1686877"/>
                    <a:pt x="783907" y="1674495"/>
                  </a:cubicBezTo>
                  <a:cubicBezTo>
                    <a:pt x="785812" y="1660207"/>
                    <a:pt x="794385" y="1650682"/>
                    <a:pt x="809625" y="1645920"/>
                  </a:cubicBezTo>
                  <a:cubicBezTo>
                    <a:pt x="816292" y="1644015"/>
                    <a:pt x="823912" y="1643062"/>
                    <a:pt x="831532" y="1644967"/>
                  </a:cubicBezTo>
                  <a:close/>
                  <a:moveTo>
                    <a:pt x="1028700" y="1644015"/>
                  </a:moveTo>
                  <a:cubicBezTo>
                    <a:pt x="1046797" y="1641158"/>
                    <a:pt x="1061085" y="1646873"/>
                    <a:pt x="1070610" y="1661160"/>
                  </a:cubicBezTo>
                  <a:cubicBezTo>
                    <a:pt x="1072515" y="1667828"/>
                    <a:pt x="1075372" y="1677353"/>
                    <a:pt x="1077277" y="1689735"/>
                  </a:cubicBezTo>
                  <a:cubicBezTo>
                    <a:pt x="1079182" y="1705928"/>
                    <a:pt x="1078230" y="1719263"/>
                    <a:pt x="1073467" y="1730693"/>
                  </a:cubicBezTo>
                  <a:cubicBezTo>
                    <a:pt x="1068705" y="1743075"/>
                    <a:pt x="1060132" y="1752600"/>
                    <a:pt x="1050607" y="1761173"/>
                  </a:cubicBezTo>
                  <a:cubicBezTo>
                    <a:pt x="1040130" y="1769745"/>
                    <a:pt x="1027747" y="1774508"/>
                    <a:pt x="1014412" y="1776413"/>
                  </a:cubicBezTo>
                  <a:lnTo>
                    <a:pt x="1005840" y="1771650"/>
                  </a:lnTo>
                  <a:lnTo>
                    <a:pt x="1007745" y="1767840"/>
                  </a:lnTo>
                  <a:cubicBezTo>
                    <a:pt x="1009650" y="1767840"/>
                    <a:pt x="1012507" y="1767840"/>
                    <a:pt x="1015365" y="1767840"/>
                  </a:cubicBezTo>
                  <a:cubicBezTo>
                    <a:pt x="1025842" y="1765935"/>
                    <a:pt x="1034415" y="1761173"/>
                    <a:pt x="1042035" y="1753553"/>
                  </a:cubicBezTo>
                  <a:cubicBezTo>
                    <a:pt x="1044892" y="1750695"/>
                    <a:pt x="1046797" y="1745933"/>
                    <a:pt x="1049655" y="1741170"/>
                  </a:cubicBezTo>
                  <a:cubicBezTo>
                    <a:pt x="1052512" y="1733550"/>
                    <a:pt x="1054417" y="1722120"/>
                    <a:pt x="1054417" y="1706880"/>
                  </a:cubicBezTo>
                  <a:cubicBezTo>
                    <a:pt x="1045845" y="1716405"/>
                    <a:pt x="1040130" y="1722120"/>
                    <a:pt x="1039177" y="1722120"/>
                  </a:cubicBezTo>
                  <a:cubicBezTo>
                    <a:pt x="1035367" y="1724025"/>
                    <a:pt x="1030605" y="1725930"/>
                    <a:pt x="1024890" y="1725930"/>
                  </a:cubicBezTo>
                  <a:cubicBezTo>
                    <a:pt x="1015365" y="1726883"/>
                    <a:pt x="1007745" y="1724978"/>
                    <a:pt x="1002030" y="1720215"/>
                  </a:cubicBezTo>
                  <a:cubicBezTo>
                    <a:pt x="995362" y="1714500"/>
                    <a:pt x="990600" y="1705928"/>
                    <a:pt x="989647" y="1695450"/>
                  </a:cubicBezTo>
                  <a:cubicBezTo>
                    <a:pt x="986790" y="1677353"/>
                    <a:pt x="992505" y="1664018"/>
                    <a:pt x="1004887" y="1653540"/>
                  </a:cubicBezTo>
                  <a:cubicBezTo>
                    <a:pt x="1010602" y="1648778"/>
                    <a:pt x="1018222" y="1645920"/>
                    <a:pt x="1028700" y="1644015"/>
                  </a:cubicBezTo>
                  <a:close/>
                  <a:moveTo>
                    <a:pt x="1236345" y="1598295"/>
                  </a:moveTo>
                  <a:cubicBezTo>
                    <a:pt x="1231583" y="1596390"/>
                    <a:pt x="1225868" y="1597343"/>
                    <a:pt x="1219200" y="1600200"/>
                  </a:cubicBezTo>
                  <a:cubicBezTo>
                    <a:pt x="1213485" y="1603058"/>
                    <a:pt x="1209675" y="1605915"/>
                    <a:pt x="1207770" y="1610678"/>
                  </a:cubicBezTo>
                  <a:cubicBezTo>
                    <a:pt x="1205865" y="1615440"/>
                    <a:pt x="1205865" y="1619250"/>
                    <a:pt x="1207770" y="1624013"/>
                  </a:cubicBezTo>
                  <a:cubicBezTo>
                    <a:pt x="1209675" y="1628775"/>
                    <a:pt x="1213485" y="1631633"/>
                    <a:pt x="1219200" y="1633538"/>
                  </a:cubicBezTo>
                  <a:cubicBezTo>
                    <a:pt x="1222058" y="1634490"/>
                    <a:pt x="1225868" y="1634490"/>
                    <a:pt x="1230630" y="1634490"/>
                  </a:cubicBezTo>
                  <a:cubicBezTo>
                    <a:pt x="1232535" y="1634490"/>
                    <a:pt x="1235393" y="1634490"/>
                    <a:pt x="1238250" y="1634490"/>
                  </a:cubicBezTo>
                  <a:lnTo>
                    <a:pt x="1243965" y="1634490"/>
                  </a:lnTo>
                  <a:cubicBezTo>
                    <a:pt x="1250633" y="1625918"/>
                    <a:pt x="1251585" y="1617345"/>
                    <a:pt x="1247775" y="1608773"/>
                  </a:cubicBezTo>
                  <a:cubicBezTo>
                    <a:pt x="1244918" y="1603058"/>
                    <a:pt x="1241108" y="1599248"/>
                    <a:pt x="1236345" y="1598295"/>
                  </a:cubicBezTo>
                  <a:close/>
                  <a:moveTo>
                    <a:pt x="580073" y="1586865"/>
                  </a:moveTo>
                  <a:cubicBezTo>
                    <a:pt x="597218" y="1589722"/>
                    <a:pt x="617220" y="1591627"/>
                    <a:pt x="639128" y="1592580"/>
                  </a:cubicBezTo>
                  <a:lnTo>
                    <a:pt x="640080" y="1594485"/>
                  </a:lnTo>
                  <a:cubicBezTo>
                    <a:pt x="638175" y="1597342"/>
                    <a:pt x="636270" y="1602105"/>
                    <a:pt x="632460" y="1608772"/>
                  </a:cubicBezTo>
                  <a:cubicBezTo>
                    <a:pt x="631508" y="1610677"/>
                    <a:pt x="627698" y="1617345"/>
                    <a:pt x="622935" y="1627822"/>
                  </a:cubicBezTo>
                  <a:lnTo>
                    <a:pt x="607695" y="1660207"/>
                  </a:lnTo>
                  <a:cubicBezTo>
                    <a:pt x="597218" y="1684020"/>
                    <a:pt x="591503" y="1696402"/>
                    <a:pt x="591503" y="1698307"/>
                  </a:cubicBezTo>
                  <a:cubicBezTo>
                    <a:pt x="591503" y="1700212"/>
                    <a:pt x="591503" y="1701165"/>
                    <a:pt x="593408" y="1702117"/>
                  </a:cubicBezTo>
                  <a:cubicBezTo>
                    <a:pt x="595313" y="1704022"/>
                    <a:pt x="600075" y="1706880"/>
                    <a:pt x="608648" y="1710690"/>
                  </a:cubicBezTo>
                  <a:lnTo>
                    <a:pt x="609600" y="1711642"/>
                  </a:lnTo>
                  <a:lnTo>
                    <a:pt x="609600" y="1717357"/>
                  </a:lnTo>
                  <a:lnTo>
                    <a:pt x="608648" y="1718310"/>
                  </a:lnTo>
                  <a:cubicBezTo>
                    <a:pt x="601028" y="1714500"/>
                    <a:pt x="591503" y="1709737"/>
                    <a:pt x="580073" y="1704975"/>
                  </a:cubicBezTo>
                  <a:cubicBezTo>
                    <a:pt x="569595" y="1700212"/>
                    <a:pt x="557213" y="1695450"/>
                    <a:pt x="544830" y="1689735"/>
                  </a:cubicBezTo>
                  <a:lnTo>
                    <a:pt x="543878" y="1688782"/>
                  </a:lnTo>
                  <a:lnTo>
                    <a:pt x="545783" y="1684020"/>
                  </a:lnTo>
                  <a:lnTo>
                    <a:pt x="546735" y="1684020"/>
                  </a:lnTo>
                  <a:cubicBezTo>
                    <a:pt x="549593" y="1684972"/>
                    <a:pt x="552450" y="1685925"/>
                    <a:pt x="555308" y="1686877"/>
                  </a:cubicBezTo>
                  <a:cubicBezTo>
                    <a:pt x="560070" y="1688782"/>
                    <a:pt x="563880" y="1689735"/>
                    <a:pt x="564833" y="1689735"/>
                  </a:cubicBezTo>
                  <a:cubicBezTo>
                    <a:pt x="565785" y="1689735"/>
                    <a:pt x="567690" y="1688782"/>
                    <a:pt x="568643" y="1687830"/>
                  </a:cubicBezTo>
                  <a:cubicBezTo>
                    <a:pt x="570548" y="1685925"/>
                    <a:pt x="576263" y="1675447"/>
                    <a:pt x="584835" y="1656397"/>
                  </a:cubicBezTo>
                  <a:lnTo>
                    <a:pt x="594360" y="1635442"/>
                  </a:lnTo>
                  <a:cubicBezTo>
                    <a:pt x="597218" y="1628775"/>
                    <a:pt x="601028" y="1621155"/>
                    <a:pt x="604838" y="1611630"/>
                  </a:cubicBezTo>
                  <a:lnTo>
                    <a:pt x="607695" y="1604962"/>
                  </a:lnTo>
                  <a:cubicBezTo>
                    <a:pt x="608648" y="1602105"/>
                    <a:pt x="608648" y="1600200"/>
                    <a:pt x="607695" y="1600200"/>
                  </a:cubicBezTo>
                  <a:cubicBezTo>
                    <a:pt x="607695" y="1600200"/>
                    <a:pt x="604838" y="1600200"/>
                    <a:pt x="601980" y="1600200"/>
                  </a:cubicBezTo>
                  <a:cubicBezTo>
                    <a:pt x="592455" y="1600200"/>
                    <a:pt x="584835" y="1600200"/>
                    <a:pt x="578168" y="1600200"/>
                  </a:cubicBezTo>
                  <a:lnTo>
                    <a:pt x="577215" y="1599247"/>
                  </a:lnTo>
                  <a:cubicBezTo>
                    <a:pt x="578168" y="1596390"/>
                    <a:pt x="579120" y="1592580"/>
                    <a:pt x="580073" y="1587817"/>
                  </a:cubicBezTo>
                  <a:close/>
                  <a:moveTo>
                    <a:pt x="1245870" y="1585913"/>
                  </a:moveTo>
                  <a:cubicBezTo>
                    <a:pt x="1253490" y="1587818"/>
                    <a:pt x="1259205" y="1592580"/>
                    <a:pt x="1263015" y="1600200"/>
                  </a:cubicBezTo>
                  <a:cubicBezTo>
                    <a:pt x="1267778" y="1610678"/>
                    <a:pt x="1264920" y="1621155"/>
                    <a:pt x="1256347" y="1632585"/>
                  </a:cubicBezTo>
                  <a:cubicBezTo>
                    <a:pt x="1266825" y="1631633"/>
                    <a:pt x="1274445" y="1633538"/>
                    <a:pt x="1280160" y="1636395"/>
                  </a:cubicBezTo>
                  <a:cubicBezTo>
                    <a:pt x="1284922" y="1639253"/>
                    <a:pt x="1288733" y="1644968"/>
                    <a:pt x="1292543" y="1651635"/>
                  </a:cubicBezTo>
                  <a:cubicBezTo>
                    <a:pt x="1295400" y="1658303"/>
                    <a:pt x="1296353" y="1664970"/>
                    <a:pt x="1296353" y="1670685"/>
                  </a:cubicBezTo>
                  <a:cubicBezTo>
                    <a:pt x="1295400" y="1682115"/>
                    <a:pt x="1290638" y="1692593"/>
                    <a:pt x="1280160" y="1701165"/>
                  </a:cubicBezTo>
                  <a:cubicBezTo>
                    <a:pt x="1276350" y="1704975"/>
                    <a:pt x="1270635" y="1707833"/>
                    <a:pt x="1263968" y="1710690"/>
                  </a:cubicBezTo>
                  <a:cubicBezTo>
                    <a:pt x="1249680" y="1716405"/>
                    <a:pt x="1237297" y="1716405"/>
                    <a:pt x="1224915" y="1710690"/>
                  </a:cubicBezTo>
                  <a:cubicBezTo>
                    <a:pt x="1219200" y="1707833"/>
                    <a:pt x="1215390" y="1703070"/>
                    <a:pt x="1212533" y="1696403"/>
                  </a:cubicBezTo>
                  <a:cubicBezTo>
                    <a:pt x="1208723" y="1687830"/>
                    <a:pt x="1208723" y="1679258"/>
                    <a:pt x="1212533" y="1671638"/>
                  </a:cubicBezTo>
                  <a:cubicBezTo>
                    <a:pt x="1213485" y="1668780"/>
                    <a:pt x="1217295" y="1664970"/>
                    <a:pt x="1222058" y="1658303"/>
                  </a:cubicBezTo>
                  <a:cubicBezTo>
                    <a:pt x="1206818" y="1657350"/>
                    <a:pt x="1196340" y="1651635"/>
                    <a:pt x="1191578" y="1639253"/>
                  </a:cubicBezTo>
                  <a:cubicBezTo>
                    <a:pt x="1185863" y="1625918"/>
                    <a:pt x="1188720" y="1613535"/>
                    <a:pt x="1199198" y="1602105"/>
                  </a:cubicBezTo>
                  <a:cubicBezTo>
                    <a:pt x="1203960" y="1597343"/>
                    <a:pt x="1209675" y="1592580"/>
                    <a:pt x="1217295" y="1589723"/>
                  </a:cubicBezTo>
                  <a:cubicBezTo>
                    <a:pt x="1227772" y="1584960"/>
                    <a:pt x="1237297" y="1584008"/>
                    <a:pt x="1245870" y="1585913"/>
                  </a:cubicBezTo>
                  <a:close/>
                  <a:moveTo>
                    <a:pt x="156210" y="1192530"/>
                  </a:moveTo>
                  <a:cubicBezTo>
                    <a:pt x="147638" y="1195387"/>
                    <a:pt x="141923" y="1200150"/>
                    <a:pt x="139065" y="1204912"/>
                  </a:cubicBezTo>
                  <a:cubicBezTo>
                    <a:pt x="136208" y="1209675"/>
                    <a:pt x="136208" y="1217295"/>
                    <a:pt x="140018" y="1225867"/>
                  </a:cubicBezTo>
                  <a:lnTo>
                    <a:pt x="142875" y="1232535"/>
                  </a:lnTo>
                  <a:lnTo>
                    <a:pt x="193358" y="1213485"/>
                  </a:lnTo>
                  <a:lnTo>
                    <a:pt x="192405" y="1209675"/>
                  </a:lnTo>
                  <a:cubicBezTo>
                    <a:pt x="189548" y="1201102"/>
                    <a:pt x="184785" y="1195387"/>
                    <a:pt x="179070" y="1192530"/>
                  </a:cubicBezTo>
                  <a:cubicBezTo>
                    <a:pt x="171450" y="1188720"/>
                    <a:pt x="164783" y="1188720"/>
                    <a:pt x="156210" y="1192530"/>
                  </a:cubicBezTo>
                  <a:close/>
                  <a:moveTo>
                    <a:pt x="159068" y="1161097"/>
                  </a:moveTo>
                  <a:cubicBezTo>
                    <a:pt x="164783" y="1162050"/>
                    <a:pt x="169545" y="1163955"/>
                    <a:pt x="174308" y="1167765"/>
                  </a:cubicBezTo>
                  <a:cubicBezTo>
                    <a:pt x="179070" y="1171575"/>
                    <a:pt x="183833" y="1176337"/>
                    <a:pt x="186690" y="1182052"/>
                  </a:cubicBezTo>
                  <a:cubicBezTo>
                    <a:pt x="190500" y="1187767"/>
                    <a:pt x="193358" y="1194435"/>
                    <a:pt x="196215" y="1202055"/>
                  </a:cubicBezTo>
                  <a:lnTo>
                    <a:pt x="200025" y="1211580"/>
                  </a:lnTo>
                  <a:lnTo>
                    <a:pt x="232410" y="1199197"/>
                  </a:lnTo>
                  <a:cubicBezTo>
                    <a:pt x="234315" y="1198245"/>
                    <a:pt x="236220" y="1197292"/>
                    <a:pt x="237173" y="1196340"/>
                  </a:cubicBezTo>
                  <a:cubicBezTo>
                    <a:pt x="238125" y="1195387"/>
                    <a:pt x="239078" y="1193482"/>
                    <a:pt x="239078" y="1190625"/>
                  </a:cubicBezTo>
                  <a:cubicBezTo>
                    <a:pt x="239078" y="1189672"/>
                    <a:pt x="239078" y="1187767"/>
                    <a:pt x="238125" y="1184910"/>
                  </a:cubicBezTo>
                  <a:cubicBezTo>
                    <a:pt x="238125" y="1182052"/>
                    <a:pt x="237173" y="1180147"/>
                    <a:pt x="237173" y="1178242"/>
                  </a:cubicBezTo>
                  <a:lnTo>
                    <a:pt x="243840" y="1175385"/>
                  </a:lnTo>
                  <a:lnTo>
                    <a:pt x="267653" y="1237297"/>
                  </a:lnTo>
                  <a:lnTo>
                    <a:pt x="260985" y="1239202"/>
                  </a:lnTo>
                  <a:cubicBezTo>
                    <a:pt x="260033" y="1237297"/>
                    <a:pt x="259080" y="1235392"/>
                    <a:pt x="258128" y="1233487"/>
                  </a:cubicBezTo>
                  <a:cubicBezTo>
                    <a:pt x="257175" y="1230630"/>
                    <a:pt x="256223" y="1229677"/>
                    <a:pt x="255270" y="1228725"/>
                  </a:cubicBezTo>
                  <a:cubicBezTo>
                    <a:pt x="253365" y="1226820"/>
                    <a:pt x="252413" y="1225867"/>
                    <a:pt x="250508" y="1225867"/>
                  </a:cubicBezTo>
                  <a:cubicBezTo>
                    <a:pt x="248603" y="1225867"/>
                    <a:pt x="247650" y="1225867"/>
                    <a:pt x="244793" y="1226820"/>
                  </a:cubicBezTo>
                  <a:lnTo>
                    <a:pt x="164783" y="1257300"/>
                  </a:lnTo>
                  <a:cubicBezTo>
                    <a:pt x="162878" y="1258252"/>
                    <a:pt x="160973" y="1259205"/>
                    <a:pt x="160020" y="1260157"/>
                  </a:cubicBezTo>
                  <a:cubicBezTo>
                    <a:pt x="159068" y="1261110"/>
                    <a:pt x="158115" y="1263015"/>
                    <a:pt x="158115" y="1265872"/>
                  </a:cubicBezTo>
                  <a:cubicBezTo>
                    <a:pt x="158115" y="1267777"/>
                    <a:pt x="158115" y="1269682"/>
                    <a:pt x="159068" y="1272540"/>
                  </a:cubicBezTo>
                  <a:cubicBezTo>
                    <a:pt x="159068" y="1275397"/>
                    <a:pt x="160020" y="1277302"/>
                    <a:pt x="160020" y="1278255"/>
                  </a:cubicBezTo>
                  <a:lnTo>
                    <a:pt x="153353" y="1281112"/>
                  </a:lnTo>
                  <a:lnTo>
                    <a:pt x="129540" y="1218247"/>
                  </a:lnTo>
                  <a:cubicBezTo>
                    <a:pt x="123825" y="1203960"/>
                    <a:pt x="121920" y="1191577"/>
                    <a:pt x="123825" y="1183005"/>
                  </a:cubicBezTo>
                  <a:cubicBezTo>
                    <a:pt x="124778" y="1172527"/>
                    <a:pt x="130493" y="1166812"/>
                    <a:pt x="140970" y="1163002"/>
                  </a:cubicBezTo>
                  <a:cubicBezTo>
                    <a:pt x="147638" y="1160145"/>
                    <a:pt x="153353" y="1160145"/>
                    <a:pt x="159068" y="1161097"/>
                  </a:cubicBezTo>
                  <a:close/>
                  <a:moveTo>
                    <a:pt x="1615440" y="1152525"/>
                  </a:moveTo>
                  <a:lnTo>
                    <a:pt x="1622107" y="1154430"/>
                  </a:lnTo>
                  <a:cubicBezTo>
                    <a:pt x="1621155" y="1156335"/>
                    <a:pt x="1621155" y="1158240"/>
                    <a:pt x="1620202" y="1161097"/>
                  </a:cubicBezTo>
                  <a:cubicBezTo>
                    <a:pt x="1619250" y="1163955"/>
                    <a:pt x="1619250" y="1165860"/>
                    <a:pt x="1619250" y="1167765"/>
                  </a:cubicBezTo>
                  <a:cubicBezTo>
                    <a:pt x="1619250" y="1169670"/>
                    <a:pt x="1620202" y="1171575"/>
                    <a:pt x="1621155" y="1173480"/>
                  </a:cubicBezTo>
                  <a:cubicBezTo>
                    <a:pt x="1622107" y="1174432"/>
                    <a:pt x="1624012" y="1175385"/>
                    <a:pt x="1625917" y="1176337"/>
                  </a:cubicBezTo>
                  <a:lnTo>
                    <a:pt x="1645920" y="1183957"/>
                  </a:lnTo>
                  <a:cubicBezTo>
                    <a:pt x="1647825" y="1184910"/>
                    <a:pt x="1648777" y="1184910"/>
                    <a:pt x="1650682" y="1185862"/>
                  </a:cubicBezTo>
                  <a:cubicBezTo>
                    <a:pt x="1651635" y="1185862"/>
                    <a:pt x="1653540" y="1186815"/>
                    <a:pt x="1654492" y="1186815"/>
                  </a:cubicBezTo>
                  <a:cubicBezTo>
                    <a:pt x="1655445" y="1186815"/>
                    <a:pt x="1657350" y="1186815"/>
                    <a:pt x="1659255" y="1186815"/>
                  </a:cubicBezTo>
                  <a:cubicBezTo>
                    <a:pt x="1661160" y="1186815"/>
                    <a:pt x="1664017" y="1185862"/>
                    <a:pt x="1666875" y="1185862"/>
                  </a:cubicBezTo>
                  <a:cubicBezTo>
                    <a:pt x="1675447" y="1184910"/>
                    <a:pt x="1684020" y="1183005"/>
                    <a:pt x="1691640" y="1182052"/>
                  </a:cubicBezTo>
                  <a:cubicBezTo>
                    <a:pt x="1699260" y="1181100"/>
                    <a:pt x="1706880" y="1179195"/>
                    <a:pt x="1714500" y="1178242"/>
                  </a:cubicBezTo>
                  <a:cubicBezTo>
                    <a:pt x="1718310" y="1177290"/>
                    <a:pt x="1721167" y="1176337"/>
                    <a:pt x="1724025" y="1175385"/>
                  </a:cubicBezTo>
                  <a:cubicBezTo>
                    <a:pt x="1726882" y="1174432"/>
                    <a:pt x="1728787" y="1172527"/>
                    <a:pt x="1730692" y="1171575"/>
                  </a:cubicBezTo>
                  <a:cubicBezTo>
                    <a:pt x="1731645" y="1170622"/>
                    <a:pt x="1733550" y="1168717"/>
                    <a:pt x="1734502" y="1166812"/>
                  </a:cubicBezTo>
                  <a:cubicBezTo>
                    <a:pt x="1735455" y="1164907"/>
                    <a:pt x="1736407" y="1163002"/>
                    <a:pt x="1737360" y="1162050"/>
                  </a:cubicBezTo>
                  <a:lnTo>
                    <a:pt x="1744027" y="1164907"/>
                  </a:lnTo>
                  <a:lnTo>
                    <a:pt x="1719262" y="1229677"/>
                  </a:lnTo>
                  <a:lnTo>
                    <a:pt x="1712595" y="1226820"/>
                  </a:lnTo>
                  <a:cubicBezTo>
                    <a:pt x="1714500" y="1221105"/>
                    <a:pt x="1715452" y="1216342"/>
                    <a:pt x="1716405" y="1214437"/>
                  </a:cubicBezTo>
                  <a:cubicBezTo>
                    <a:pt x="1716405" y="1212532"/>
                    <a:pt x="1716405" y="1210627"/>
                    <a:pt x="1714500" y="1210627"/>
                  </a:cubicBezTo>
                  <a:cubicBezTo>
                    <a:pt x="1713547" y="1210627"/>
                    <a:pt x="1712595" y="1210627"/>
                    <a:pt x="1710690" y="1210627"/>
                  </a:cubicBezTo>
                  <a:cubicBezTo>
                    <a:pt x="1708785" y="1210627"/>
                    <a:pt x="1704975" y="1211580"/>
                    <a:pt x="1701165" y="1211580"/>
                  </a:cubicBezTo>
                  <a:cubicBezTo>
                    <a:pt x="1697355" y="1211580"/>
                    <a:pt x="1691640" y="1212532"/>
                    <a:pt x="1684020" y="1214437"/>
                  </a:cubicBezTo>
                  <a:cubicBezTo>
                    <a:pt x="1676400" y="1215390"/>
                    <a:pt x="1667827" y="1217295"/>
                    <a:pt x="1657350" y="1219200"/>
                  </a:cubicBezTo>
                  <a:cubicBezTo>
                    <a:pt x="1669732" y="1235392"/>
                    <a:pt x="1678305" y="1246822"/>
                    <a:pt x="1683067" y="1253490"/>
                  </a:cubicBezTo>
                  <a:cubicBezTo>
                    <a:pt x="1687830" y="1260157"/>
                    <a:pt x="1691640" y="1263015"/>
                    <a:pt x="1692592" y="1263967"/>
                  </a:cubicBezTo>
                  <a:cubicBezTo>
                    <a:pt x="1694497" y="1264920"/>
                    <a:pt x="1696402" y="1263967"/>
                    <a:pt x="1698307" y="1262062"/>
                  </a:cubicBezTo>
                  <a:cubicBezTo>
                    <a:pt x="1700212" y="1260157"/>
                    <a:pt x="1702117" y="1257300"/>
                    <a:pt x="1704022" y="1251585"/>
                  </a:cubicBezTo>
                  <a:lnTo>
                    <a:pt x="1710690" y="1253490"/>
                  </a:lnTo>
                  <a:lnTo>
                    <a:pt x="1694497" y="1295400"/>
                  </a:lnTo>
                  <a:lnTo>
                    <a:pt x="1686877" y="1292542"/>
                  </a:lnTo>
                  <a:cubicBezTo>
                    <a:pt x="1687830" y="1290637"/>
                    <a:pt x="1687830" y="1288732"/>
                    <a:pt x="1687830" y="1286827"/>
                  </a:cubicBezTo>
                  <a:cubicBezTo>
                    <a:pt x="1687830" y="1284922"/>
                    <a:pt x="1687830" y="1283017"/>
                    <a:pt x="1687830" y="1281112"/>
                  </a:cubicBezTo>
                  <a:cubicBezTo>
                    <a:pt x="1687830" y="1278255"/>
                    <a:pt x="1686877" y="1275397"/>
                    <a:pt x="1684972" y="1273492"/>
                  </a:cubicBezTo>
                  <a:cubicBezTo>
                    <a:pt x="1684020" y="1270635"/>
                    <a:pt x="1682115" y="1268730"/>
                    <a:pt x="1680210" y="1265872"/>
                  </a:cubicBezTo>
                  <a:cubicBezTo>
                    <a:pt x="1676400" y="1260157"/>
                    <a:pt x="1672590" y="1254442"/>
                    <a:pt x="1667827" y="1248727"/>
                  </a:cubicBezTo>
                  <a:cubicBezTo>
                    <a:pt x="1663065" y="1243012"/>
                    <a:pt x="1658302" y="1236345"/>
                    <a:pt x="1652587" y="1228725"/>
                  </a:cubicBezTo>
                  <a:cubicBezTo>
                    <a:pt x="1648777" y="1223962"/>
                    <a:pt x="1645920" y="1221105"/>
                    <a:pt x="1644015" y="1219200"/>
                  </a:cubicBezTo>
                  <a:cubicBezTo>
                    <a:pt x="1642110" y="1217295"/>
                    <a:pt x="1637347" y="1215390"/>
                    <a:pt x="1631632" y="1213485"/>
                  </a:cubicBezTo>
                  <a:lnTo>
                    <a:pt x="1615440" y="1206817"/>
                  </a:lnTo>
                  <a:cubicBezTo>
                    <a:pt x="1613535" y="1205865"/>
                    <a:pt x="1611630" y="1205865"/>
                    <a:pt x="1609725" y="1205865"/>
                  </a:cubicBezTo>
                  <a:cubicBezTo>
                    <a:pt x="1607820" y="1205865"/>
                    <a:pt x="1605915" y="1206817"/>
                    <a:pt x="1604962" y="1208722"/>
                  </a:cubicBezTo>
                  <a:cubicBezTo>
                    <a:pt x="1604010" y="1209675"/>
                    <a:pt x="1603057" y="1211580"/>
                    <a:pt x="1601152" y="1213485"/>
                  </a:cubicBezTo>
                  <a:cubicBezTo>
                    <a:pt x="1599247" y="1216342"/>
                    <a:pt x="1598295" y="1218247"/>
                    <a:pt x="1597342" y="1219200"/>
                  </a:cubicBezTo>
                  <a:lnTo>
                    <a:pt x="1590675" y="1216342"/>
                  </a:lnTo>
                  <a:close/>
                  <a:moveTo>
                    <a:pt x="1739265" y="964883"/>
                  </a:moveTo>
                  <a:lnTo>
                    <a:pt x="1773555" y="968693"/>
                  </a:lnTo>
                  <a:lnTo>
                    <a:pt x="1759267" y="1085850"/>
                  </a:lnTo>
                  <a:lnTo>
                    <a:pt x="1726882" y="1081088"/>
                  </a:lnTo>
                  <a:lnTo>
                    <a:pt x="1727835" y="1074420"/>
                  </a:lnTo>
                  <a:cubicBezTo>
                    <a:pt x="1733550" y="1073468"/>
                    <a:pt x="1739265" y="1071563"/>
                    <a:pt x="1744980" y="1067753"/>
                  </a:cubicBezTo>
                  <a:cubicBezTo>
                    <a:pt x="1751647" y="1064895"/>
                    <a:pt x="1755457" y="1061085"/>
                    <a:pt x="1755457" y="1058228"/>
                  </a:cubicBezTo>
                  <a:cubicBezTo>
                    <a:pt x="1755457" y="1056323"/>
                    <a:pt x="1756410" y="1054418"/>
                    <a:pt x="1756410" y="1051560"/>
                  </a:cubicBezTo>
                  <a:cubicBezTo>
                    <a:pt x="1756410" y="1048703"/>
                    <a:pt x="1757362" y="1046798"/>
                    <a:pt x="1757362" y="1044893"/>
                  </a:cubicBezTo>
                  <a:lnTo>
                    <a:pt x="1757362" y="1041083"/>
                  </a:lnTo>
                  <a:lnTo>
                    <a:pt x="1662112" y="1029653"/>
                  </a:lnTo>
                  <a:cubicBezTo>
                    <a:pt x="1660207" y="1029653"/>
                    <a:pt x="1658302" y="1029653"/>
                    <a:pt x="1656397" y="1030605"/>
                  </a:cubicBezTo>
                  <a:cubicBezTo>
                    <a:pt x="1654492" y="1031558"/>
                    <a:pt x="1653540" y="1032510"/>
                    <a:pt x="1652587" y="1034415"/>
                  </a:cubicBezTo>
                  <a:cubicBezTo>
                    <a:pt x="1651635" y="1035368"/>
                    <a:pt x="1651635" y="1037273"/>
                    <a:pt x="1650682" y="1040130"/>
                  </a:cubicBezTo>
                  <a:cubicBezTo>
                    <a:pt x="1649730" y="1042988"/>
                    <a:pt x="1648777" y="1044893"/>
                    <a:pt x="1648777" y="1046798"/>
                  </a:cubicBezTo>
                  <a:lnTo>
                    <a:pt x="1642110" y="1045845"/>
                  </a:lnTo>
                  <a:lnTo>
                    <a:pt x="1649730" y="978218"/>
                  </a:lnTo>
                  <a:lnTo>
                    <a:pt x="1656397" y="979170"/>
                  </a:lnTo>
                  <a:cubicBezTo>
                    <a:pt x="1656397" y="981075"/>
                    <a:pt x="1656397" y="982980"/>
                    <a:pt x="1656397" y="985838"/>
                  </a:cubicBezTo>
                  <a:cubicBezTo>
                    <a:pt x="1656397" y="988695"/>
                    <a:pt x="1656397" y="990600"/>
                    <a:pt x="1656397" y="992505"/>
                  </a:cubicBezTo>
                  <a:cubicBezTo>
                    <a:pt x="1657350" y="994410"/>
                    <a:pt x="1658302" y="996315"/>
                    <a:pt x="1659255" y="997268"/>
                  </a:cubicBezTo>
                  <a:cubicBezTo>
                    <a:pt x="1660207" y="998220"/>
                    <a:pt x="1662112" y="999173"/>
                    <a:pt x="1664970" y="999173"/>
                  </a:cubicBezTo>
                  <a:lnTo>
                    <a:pt x="1761172" y="1010603"/>
                  </a:lnTo>
                  <a:lnTo>
                    <a:pt x="1761172" y="1006793"/>
                  </a:lnTo>
                  <a:cubicBezTo>
                    <a:pt x="1761172" y="1004888"/>
                    <a:pt x="1761172" y="1002983"/>
                    <a:pt x="1762125" y="1000125"/>
                  </a:cubicBezTo>
                  <a:cubicBezTo>
                    <a:pt x="1762125" y="997268"/>
                    <a:pt x="1762125" y="995363"/>
                    <a:pt x="1762125" y="993458"/>
                  </a:cubicBezTo>
                  <a:cubicBezTo>
                    <a:pt x="1762125" y="990600"/>
                    <a:pt x="1759267" y="985838"/>
                    <a:pt x="1753552" y="982028"/>
                  </a:cubicBezTo>
                  <a:cubicBezTo>
                    <a:pt x="1747837" y="977265"/>
                    <a:pt x="1743075" y="974408"/>
                    <a:pt x="1738312" y="971550"/>
                  </a:cubicBezTo>
                  <a:close/>
                  <a:moveTo>
                    <a:pt x="199073" y="952500"/>
                  </a:moveTo>
                  <a:lnTo>
                    <a:pt x="212408" y="1065847"/>
                  </a:lnTo>
                  <a:lnTo>
                    <a:pt x="205740" y="1066800"/>
                  </a:lnTo>
                  <a:cubicBezTo>
                    <a:pt x="205740" y="1064895"/>
                    <a:pt x="204788" y="1062990"/>
                    <a:pt x="203835" y="1060132"/>
                  </a:cubicBezTo>
                  <a:cubicBezTo>
                    <a:pt x="202883" y="1057275"/>
                    <a:pt x="202883" y="1055370"/>
                    <a:pt x="201930" y="1054417"/>
                  </a:cubicBezTo>
                  <a:cubicBezTo>
                    <a:pt x="200978" y="1052512"/>
                    <a:pt x="199073" y="1050607"/>
                    <a:pt x="198120" y="1050607"/>
                  </a:cubicBezTo>
                  <a:cubicBezTo>
                    <a:pt x="196215" y="1049655"/>
                    <a:pt x="195263" y="1049655"/>
                    <a:pt x="192405" y="1050607"/>
                  </a:cubicBezTo>
                  <a:lnTo>
                    <a:pt x="106680" y="1060132"/>
                  </a:lnTo>
                  <a:cubicBezTo>
                    <a:pt x="104775" y="1060132"/>
                    <a:pt x="102870" y="1061085"/>
                    <a:pt x="101918" y="1062037"/>
                  </a:cubicBezTo>
                  <a:cubicBezTo>
                    <a:pt x="100965" y="1062990"/>
                    <a:pt x="100013" y="1064895"/>
                    <a:pt x="99060" y="1066800"/>
                  </a:cubicBezTo>
                  <a:cubicBezTo>
                    <a:pt x="98108" y="1068705"/>
                    <a:pt x="98108" y="1070610"/>
                    <a:pt x="98108" y="1073467"/>
                  </a:cubicBezTo>
                  <a:cubicBezTo>
                    <a:pt x="98108" y="1076325"/>
                    <a:pt x="98108" y="1078230"/>
                    <a:pt x="98108" y="1080135"/>
                  </a:cubicBezTo>
                  <a:lnTo>
                    <a:pt x="91440" y="1081087"/>
                  </a:lnTo>
                  <a:lnTo>
                    <a:pt x="79058" y="973455"/>
                  </a:lnTo>
                  <a:lnTo>
                    <a:pt x="108585" y="971550"/>
                  </a:lnTo>
                  <a:lnTo>
                    <a:pt x="109538" y="978217"/>
                  </a:lnTo>
                  <a:cubicBezTo>
                    <a:pt x="104775" y="980122"/>
                    <a:pt x="100965" y="983932"/>
                    <a:pt x="96203" y="988695"/>
                  </a:cubicBezTo>
                  <a:cubicBezTo>
                    <a:pt x="92393" y="993457"/>
                    <a:pt x="89535" y="997267"/>
                    <a:pt x="89535" y="1002030"/>
                  </a:cubicBezTo>
                  <a:cubicBezTo>
                    <a:pt x="89535" y="1003935"/>
                    <a:pt x="89535" y="1005840"/>
                    <a:pt x="89535" y="1008697"/>
                  </a:cubicBezTo>
                  <a:cubicBezTo>
                    <a:pt x="89535" y="1011555"/>
                    <a:pt x="90488" y="1014412"/>
                    <a:pt x="90488" y="1016317"/>
                  </a:cubicBezTo>
                  <a:lnTo>
                    <a:pt x="92393" y="1033462"/>
                  </a:lnTo>
                  <a:lnTo>
                    <a:pt x="139065" y="1027747"/>
                  </a:lnTo>
                  <a:lnTo>
                    <a:pt x="137160" y="1015365"/>
                  </a:lnTo>
                  <a:cubicBezTo>
                    <a:pt x="137160" y="1012507"/>
                    <a:pt x="136208" y="1009650"/>
                    <a:pt x="135255" y="1006792"/>
                  </a:cubicBezTo>
                  <a:cubicBezTo>
                    <a:pt x="134303" y="1003935"/>
                    <a:pt x="132398" y="1002030"/>
                    <a:pt x="130493" y="1000125"/>
                  </a:cubicBezTo>
                  <a:cubicBezTo>
                    <a:pt x="129540" y="999172"/>
                    <a:pt x="126683" y="998220"/>
                    <a:pt x="122873" y="997267"/>
                  </a:cubicBezTo>
                  <a:cubicBezTo>
                    <a:pt x="119063" y="996315"/>
                    <a:pt x="116205" y="996315"/>
                    <a:pt x="114300" y="995362"/>
                  </a:cubicBezTo>
                  <a:lnTo>
                    <a:pt x="113348" y="988695"/>
                  </a:lnTo>
                  <a:lnTo>
                    <a:pt x="163830" y="982980"/>
                  </a:lnTo>
                  <a:lnTo>
                    <a:pt x="164783" y="989647"/>
                  </a:lnTo>
                  <a:cubicBezTo>
                    <a:pt x="162878" y="989647"/>
                    <a:pt x="159068" y="991552"/>
                    <a:pt x="156210" y="993457"/>
                  </a:cubicBezTo>
                  <a:cubicBezTo>
                    <a:pt x="152400" y="995362"/>
                    <a:pt x="150495" y="997267"/>
                    <a:pt x="149543" y="998220"/>
                  </a:cubicBezTo>
                  <a:cubicBezTo>
                    <a:pt x="147638" y="1000125"/>
                    <a:pt x="146685" y="1002982"/>
                    <a:pt x="145733" y="1004887"/>
                  </a:cubicBezTo>
                  <a:cubicBezTo>
                    <a:pt x="144780" y="1007745"/>
                    <a:pt x="144780" y="1010602"/>
                    <a:pt x="145733" y="1013460"/>
                  </a:cubicBezTo>
                  <a:lnTo>
                    <a:pt x="146685" y="1025842"/>
                  </a:lnTo>
                  <a:lnTo>
                    <a:pt x="181928" y="1022032"/>
                  </a:lnTo>
                  <a:cubicBezTo>
                    <a:pt x="185738" y="1022032"/>
                    <a:pt x="188595" y="1021080"/>
                    <a:pt x="190500" y="1020127"/>
                  </a:cubicBezTo>
                  <a:cubicBezTo>
                    <a:pt x="192405" y="1019175"/>
                    <a:pt x="194310" y="1018222"/>
                    <a:pt x="195263" y="1016317"/>
                  </a:cubicBezTo>
                  <a:cubicBezTo>
                    <a:pt x="196215" y="1014412"/>
                    <a:pt x="196215" y="1012507"/>
                    <a:pt x="196215" y="1010602"/>
                  </a:cubicBezTo>
                  <a:cubicBezTo>
                    <a:pt x="196215" y="1007745"/>
                    <a:pt x="196215" y="1004887"/>
                    <a:pt x="195263" y="1000125"/>
                  </a:cubicBezTo>
                  <a:cubicBezTo>
                    <a:pt x="195263" y="998220"/>
                    <a:pt x="195263" y="995362"/>
                    <a:pt x="194310" y="992505"/>
                  </a:cubicBezTo>
                  <a:cubicBezTo>
                    <a:pt x="194310" y="989647"/>
                    <a:pt x="193358" y="987742"/>
                    <a:pt x="193358" y="984885"/>
                  </a:cubicBezTo>
                  <a:cubicBezTo>
                    <a:pt x="192405" y="982980"/>
                    <a:pt x="192405" y="980122"/>
                    <a:pt x="191453" y="978217"/>
                  </a:cubicBezTo>
                  <a:cubicBezTo>
                    <a:pt x="190500" y="976312"/>
                    <a:pt x="189548" y="974407"/>
                    <a:pt x="188595" y="973455"/>
                  </a:cubicBezTo>
                  <a:cubicBezTo>
                    <a:pt x="185738" y="970597"/>
                    <a:pt x="180975" y="968692"/>
                    <a:pt x="175260" y="965835"/>
                  </a:cubicBezTo>
                  <a:cubicBezTo>
                    <a:pt x="169545" y="962977"/>
                    <a:pt x="164783" y="961072"/>
                    <a:pt x="161925" y="961072"/>
                  </a:cubicBezTo>
                  <a:lnTo>
                    <a:pt x="160973" y="954405"/>
                  </a:lnTo>
                  <a:close/>
                  <a:moveTo>
                    <a:pt x="925830" y="826770"/>
                  </a:moveTo>
                  <a:cubicBezTo>
                    <a:pt x="898208" y="826770"/>
                    <a:pt x="876300" y="848678"/>
                    <a:pt x="876300" y="876300"/>
                  </a:cubicBezTo>
                  <a:lnTo>
                    <a:pt x="876300" y="905828"/>
                  </a:lnTo>
                  <a:cubicBezTo>
                    <a:pt x="850583" y="910590"/>
                    <a:pt x="825818" y="918210"/>
                    <a:pt x="801053" y="929640"/>
                  </a:cubicBezTo>
                  <a:cubicBezTo>
                    <a:pt x="763905" y="946785"/>
                    <a:pt x="727710" y="971550"/>
                    <a:pt x="693420" y="1003935"/>
                  </a:cubicBezTo>
                  <a:cubicBezTo>
                    <a:pt x="661988" y="1034415"/>
                    <a:pt x="632460" y="1070610"/>
                    <a:pt x="604838" y="1112520"/>
                  </a:cubicBezTo>
                  <a:cubicBezTo>
                    <a:pt x="579120" y="1152525"/>
                    <a:pt x="555308" y="1197293"/>
                    <a:pt x="534353" y="1245870"/>
                  </a:cubicBezTo>
                  <a:cubicBezTo>
                    <a:pt x="523875" y="1270635"/>
                    <a:pt x="535305" y="1298258"/>
                    <a:pt x="559118" y="1308735"/>
                  </a:cubicBezTo>
                  <a:cubicBezTo>
                    <a:pt x="583883" y="1319213"/>
                    <a:pt x="611505" y="1307783"/>
                    <a:pt x="621983" y="1283018"/>
                  </a:cubicBezTo>
                  <a:cubicBezTo>
                    <a:pt x="660083" y="1195388"/>
                    <a:pt x="706755" y="1122045"/>
                    <a:pt x="759143" y="1072515"/>
                  </a:cubicBezTo>
                  <a:cubicBezTo>
                    <a:pt x="796290" y="1036320"/>
                    <a:pt x="835343" y="1013460"/>
                    <a:pt x="875348" y="1002983"/>
                  </a:cubicBezTo>
                  <a:lnTo>
                    <a:pt x="875348" y="1081088"/>
                  </a:lnTo>
                  <a:cubicBezTo>
                    <a:pt x="875348" y="1107758"/>
                    <a:pt x="855345" y="1118235"/>
                    <a:pt x="846773" y="1123950"/>
                  </a:cubicBezTo>
                  <a:cubicBezTo>
                    <a:pt x="843915" y="1125855"/>
                    <a:pt x="837248" y="1129665"/>
                    <a:pt x="834390" y="1131570"/>
                  </a:cubicBezTo>
                  <a:cubicBezTo>
                    <a:pt x="816293" y="1143953"/>
                    <a:pt x="794385" y="1162050"/>
                    <a:pt x="775335" y="1187768"/>
                  </a:cubicBezTo>
                  <a:cubicBezTo>
                    <a:pt x="739140" y="1233488"/>
                    <a:pt x="711518" y="1296353"/>
                    <a:pt x="697230" y="1363980"/>
                  </a:cubicBezTo>
                  <a:cubicBezTo>
                    <a:pt x="691515" y="1389698"/>
                    <a:pt x="707708" y="1415415"/>
                    <a:pt x="734378" y="1421130"/>
                  </a:cubicBezTo>
                  <a:cubicBezTo>
                    <a:pt x="760095" y="1426845"/>
                    <a:pt x="785813" y="1410653"/>
                    <a:pt x="791528" y="1383983"/>
                  </a:cubicBezTo>
                  <a:cubicBezTo>
                    <a:pt x="802958" y="1329690"/>
                    <a:pt x="824865" y="1281113"/>
                    <a:pt x="851535" y="1246823"/>
                  </a:cubicBezTo>
                  <a:cubicBezTo>
                    <a:pt x="864870" y="1228725"/>
                    <a:pt x="893445" y="1199198"/>
                    <a:pt x="925830" y="1199198"/>
                  </a:cubicBezTo>
                  <a:cubicBezTo>
                    <a:pt x="958215" y="1199198"/>
                    <a:pt x="986790" y="1228725"/>
                    <a:pt x="1000125" y="1246823"/>
                  </a:cubicBezTo>
                  <a:cubicBezTo>
                    <a:pt x="1026795" y="1281113"/>
                    <a:pt x="1048703" y="1330643"/>
                    <a:pt x="1060133" y="1383983"/>
                  </a:cubicBezTo>
                  <a:cubicBezTo>
                    <a:pt x="1065848" y="1409700"/>
                    <a:pt x="1091565" y="1425893"/>
                    <a:pt x="1117283" y="1421130"/>
                  </a:cubicBezTo>
                  <a:cubicBezTo>
                    <a:pt x="1143000" y="1415415"/>
                    <a:pt x="1160145" y="1389698"/>
                    <a:pt x="1154430" y="1363980"/>
                  </a:cubicBezTo>
                  <a:cubicBezTo>
                    <a:pt x="1140143" y="1296353"/>
                    <a:pt x="1111568" y="1233488"/>
                    <a:pt x="1076325" y="1187768"/>
                  </a:cubicBezTo>
                  <a:cubicBezTo>
                    <a:pt x="1056323" y="1162050"/>
                    <a:pt x="1035368" y="1143953"/>
                    <a:pt x="1017270" y="1131570"/>
                  </a:cubicBezTo>
                  <a:cubicBezTo>
                    <a:pt x="1014413" y="1129665"/>
                    <a:pt x="1007745" y="1125855"/>
                    <a:pt x="1004888" y="1123950"/>
                  </a:cubicBezTo>
                  <a:cubicBezTo>
                    <a:pt x="995363" y="1118235"/>
                    <a:pt x="976313" y="1107758"/>
                    <a:pt x="976313" y="1081088"/>
                  </a:cubicBezTo>
                  <a:lnTo>
                    <a:pt x="976313" y="1002983"/>
                  </a:lnTo>
                  <a:cubicBezTo>
                    <a:pt x="1016318" y="1013460"/>
                    <a:pt x="1055370" y="1036320"/>
                    <a:pt x="1092518" y="1072515"/>
                  </a:cubicBezTo>
                  <a:cubicBezTo>
                    <a:pt x="1144905" y="1122045"/>
                    <a:pt x="1191578" y="1194435"/>
                    <a:pt x="1229678" y="1283018"/>
                  </a:cubicBezTo>
                  <a:cubicBezTo>
                    <a:pt x="1240155" y="1307783"/>
                    <a:pt x="1268730" y="1318260"/>
                    <a:pt x="1292543" y="1308735"/>
                  </a:cubicBezTo>
                  <a:cubicBezTo>
                    <a:pt x="1316355" y="1298258"/>
                    <a:pt x="1327785" y="1270635"/>
                    <a:pt x="1317308" y="1245870"/>
                  </a:cubicBezTo>
                  <a:cubicBezTo>
                    <a:pt x="1296353" y="1197293"/>
                    <a:pt x="1272540" y="1152525"/>
                    <a:pt x="1246823" y="1112520"/>
                  </a:cubicBezTo>
                  <a:cubicBezTo>
                    <a:pt x="1219200" y="1070610"/>
                    <a:pt x="1189673" y="1034415"/>
                    <a:pt x="1158240" y="1003935"/>
                  </a:cubicBezTo>
                  <a:cubicBezTo>
                    <a:pt x="1124903" y="971550"/>
                    <a:pt x="1088708" y="946785"/>
                    <a:pt x="1050608" y="929640"/>
                  </a:cubicBezTo>
                  <a:cubicBezTo>
                    <a:pt x="1025843" y="918210"/>
                    <a:pt x="1001078" y="910590"/>
                    <a:pt x="975360" y="905828"/>
                  </a:cubicBezTo>
                  <a:lnTo>
                    <a:pt x="975360" y="876300"/>
                  </a:lnTo>
                  <a:cubicBezTo>
                    <a:pt x="975360" y="848678"/>
                    <a:pt x="953453" y="826770"/>
                    <a:pt x="925830" y="826770"/>
                  </a:cubicBezTo>
                  <a:close/>
                  <a:moveTo>
                    <a:pt x="1765935" y="802958"/>
                  </a:moveTo>
                  <a:lnTo>
                    <a:pt x="1772603" y="870585"/>
                  </a:lnTo>
                  <a:lnTo>
                    <a:pt x="1765935" y="871538"/>
                  </a:lnTo>
                  <a:cubicBezTo>
                    <a:pt x="1765935" y="869633"/>
                    <a:pt x="1764983" y="867728"/>
                    <a:pt x="1764983" y="864870"/>
                  </a:cubicBezTo>
                  <a:cubicBezTo>
                    <a:pt x="1764030" y="862013"/>
                    <a:pt x="1764030" y="860108"/>
                    <a:pt x="1763078" y="858203"/>
                  </a:cubicBezTo>
                  <a:cubicBezTo>
                    <a:pt x="1762125" y="856298"/>
                    <a:pt x="1761173" y="854393"/>
                    <a:pt x="1759268" y="854393"/>
                  </a:cubicBezTo>
                  <a:cubicBezTo>
                    <a:pt x="1757363" y="853440"/>
                    <a:pt x="1755458" y="853440"/>
                    <a:pt x="1753553" y="853440"/>
                  </a:cubicBezTo>
                  <a:lnTo>
                    <a:pt x="1667828" y="862013"/>
                  </a:lnTo>
                  <a:cubicBezTo>
                    <a:pt x="1665923" y="862013"/>
                    <a:pt x="1664018" y="862965"/>
                    <a:pt x="1662113" y="863918"/>
                  </a:cubicBezTo>
                  <a:cubicBezTo>
                    <a:pt x="1661160" y="864870"/>
                    <a:pt x="1660208" y="866775"/>
                    <a:pt x="1659255" y="868680"/>
                  </a:cubicBezTo>
                  <a:cubicBezTo>
                    <a:pt x="1659255" y="869633"/>
                    <a:pt x="1658303" y="871538"/>
                    <a:pt x="1658303" y="874395"/>
                  </a:cubicBezTo>
                  <a:cubicBezTo>
                    <a:pt x="1658303" y="877253"/>
                    <a:pt x="1658303" y="879158"/>
                    <a:pt x="1658303" y="881063"/>
                  </a:cubicBezTo>
                  <a:lnTo>
                    <a:pt x="1651635" y="883920"/>
                  </a:lnTo>
                  <a:lnTo>
                    <a:pt x="1644968" y="816293"/>
                  </a:lnTo>
                  <a:lnTo>
                    <a:pt x="1651635" y="815340"/>
                  </a:lnTo>
                  <a:cubicBezTo>
                    <a:pt x="1651635" y="817245"/>
                    <a:pt x="1652588" y="819150"/>
                    <a:pt x="1652588" y="822008"/>
                  </a:cubicBezTo>
                  <a:cubicBezTo>
                    <a:pt x="1653540" y="824865"/>
                    <a:pt x="1653540" y="826770"/>
                    <a:pt x="1654493" y="827723"/>
                  </a:cubicBezTo>
                  <a:cubicBezTo>
                    <a:pt x="1655445" y="829628"/>
                    <a:pt x="1656398" y="831533"/>
                    <a:pt x="1658303" y="831533"/>
                  </a:cubicBezTo>
                  <a:cubicBezTo>
                    <a:pt x="1659255" y="832485"/>
                    <a:pt x="1661160" y="832485"/>
                    <a:pt x="1664018" y="832485"/>
                  </a:cubicBezTo>
                  <a:lnTo>
                    <a:pt x="1749743" y="823913"/>
                  </a:lnTo>
                  <a:cubicBezTo>
                    <a:pt x="1751648" y="823913"/>
                    <a:pt x="1753553" y="822960"/>
                    <a:pt x="1754505" y="822008"/>
                  </a:cubicBezTo>
                  <a:cubicBezTo>
                    <a:pt x="1755458" y="821055"/>
                    <a:pt x="1757363" y="819150"/>
                    <a:pt x="1757363" y="817245"/>
                  </a:cubicBezTo>
                  <a:cubicBezTo>
                    <a:pt x="1758315" y="816293"/>
                    <a:pt x="1758315" y="813435"/>
                    <a:pt x="1758315" y="810578"/>
                  </a:cubicBezTo>
                  <a:cubicBezTo>
                    <a:pt x="1758315" y="807720"/>
                    <a:pt x="1759268" y="805815"/>
                    <a:pt x="1759268" y="803910"/>
                  </a:cubicBezTo>
                  <a:close/>
                  <a:moveTo>
                    <a:pt x="94297" y="735330"/>
                  </a:moveTo>
                  <a:lnTo>
                    <a:pt x="100965" y="736282"/>
                  </a:lnTo>
                  <a:cubicBezTo>
                    <a:pt x="100965" y="742950"/>
                    <a:pt x="100965" y="747712"/>
                    <a:pt x="101917" y="752475"/>
                  </a:cubicBezTo>
                  <a:cubicBezTo>
                    <a:pt x="102870" y="757237"/>
                    <a:pt x="104775" y="762000"/>
                    <a:pt x="108585" y="766762"/>
                  </a:cubicBezTo>
                  <a:cubicBezTo>
                    <a:pt x="113347" y="773430"/>
                    <a:pt x="117157" y="779145"/>
                    <a:pt x="120967" y="783907"/>
                  </a:cubicBezTo>
                  <a:cubicBezTo>
                    <a:pt x="124777" y="788670"/>
                    <a:pt x="128587" y="794385"/>
                    <a:pt x="134302" y="801052"/>
                  </a:cubicBezTo>
                  <a:cubicBezTo>
                    <a:pt x="141922" y="796290"/>
                    <a:pt x="150495" y="791527"/>
                    <a:pt x="161925" y="784860"/>
                  </a:cubicBezTo>
                  <a:cubicBezTo>
                    <a:pt x="172402" y="778192"/>
                    <a:pt x="182880" y="772477"/>
                    <a:pt x="193357" y="765810"/>
                  </a:cubicBezTo>
                  <a:cubicBezTo>
                    <a:pt x="196215" y="763905"/>
                    <a:pt x="198120" y="762000"/>
                    <a:pt x="200977" y="760095"/>
                  </a:cubicBezTo>
                  <a:cubicBezTo>
                    <a:pt x="203835" y="758190"/>
                    <a:pt x="205740" y="755332"/>
                    <a:pt x="207645" y="752475"/>
                  </a:cubicBezTo>
                  <a:cubicBezTo>
                    <a:pt x="208597" y="751522"/>
                    <a:pt x="209550" y="749617"/>
                    <a:pt x="209550" y="747712"/>
                  </a:cubicBezTo>
                  <a:cubicBezTo>
                    <a:pt x="210502" y="745807"/>
                    <a:pt x="210502" y="744855"/>
                    <a:pt x="210502" y="742950"/>
                  </a:cubicBezTo>
                  <a:lnTo>
                    <a:pt x="218122" y="745807"/>
                  </a:lnTo>
                  <a:lnTo>
                    <a:pt x="211455" y="793432"/>
                  </a:lnTo>
                  <a:cubicBezTo>
                    <a:pt x="199072" y="799147"/>
                    <a:pt x="189547" y="803910"/>
                    <a:pt x="180975" y="808672"/>
                  </a:cubicBezTo>
                  <a:cubicBezTo>
                    <a:pt x="172402" y="813435"/>
                    <a:pt x="161925" y="819150"/>
                    <a:pt x="149542" y="826770"/>
                  </a:cubicBezTo>
                  <a:lnTo>
                    <a:pt x="148590" y="831532"/>
                  </a:lnTo>
                  <a:lnTo>
                    <a:pt x="186690" y="837247"/>
                  </a:lnTo>
                  <a:cubicBezTo>
                    <a:pt x="188595" y="837247"/>
                    <a:pt x="190500" y="837247"/>
                    <a:pt x="192405" y="837247"/>
                  </a:cubicBezTo>
                  <a:cubicBezTo>
                    <a:pt x="194310" y="836295"/>
                    <a:pt x="195262" y="835342"/>
                    <a:pt x="196215" y="833437"/>
                  </a:cubicBezTo>
                  <a:cubicBezTo>
                    <a:pt x="197167" y="832485"/>
                    <a:pt x="197167" y="831532"/>
                    <a:pt x="198120" y="829627"/>
                  </a:cubicBezTo>
                  <a:cubicBezTo>
                    <a:pt x="199072" y="827722"/>
                    <a:pt x="199072" y="825817"/>
                    <a:pt x="200025" y="823912"/>
                  </a:cubicBezTo>
                  <a:lnTo>
                    <a:pt x="206692" y="824865"/>
                  </a:lnTo>
                  <a:lnTo>
                    <a:pt x="197167" y="888682"/>
                  </a:lnTo>
                  <a:lnTo>
                    <a:pt x="190500" y="886777"/>
                  </a:lnTo>
                  <a:cubicBezTo>
                    <a:pt x="190500" y="884872"/>
                    <a:pt x="190500" y="882967"/>
                    <a:pt x="190500" y="880110"/>
                  </a:cubicBezTo>
                  <a:cubicBezTo>
                    <a:pt x="190500" y="877252"/>
                    <a:pt x="190500" y="875347"/>
                    <a:pt x="190500" y="874395"/>
                  </a:cubicBezTo>
                  <a:cubicBezTo>
                    <a:pt x="189547" y="872490"/>
                    <a:pt x="189547" y="870585"/>
                    <a:pt x="187642" y="869632"/>
                  </a:cubicBezTo>
                  <a:cubicBezTo>
                    <a:pt x="186690" y="868680"/>
                    <a:pt x="184785" y="867727"/>
                    <a:pt x="182880" y="867727"/>
                  </a:cubicBezTo>
                  <a:lnTo>
                    <a:pt x="97155" y="855345"/>
                  </a:lnTo>
                  <a:cubicBezTo>
                    <a:pt x="95250" y="855345"/>
                    <a:pt x="93345" y="855345"/>
                    <a:pt x="92392" y="855345"/>
                  </a:cubicBezTo>
                  <a:cubicBezTo>
                    <a:pt x="90487" y="855345"/>
                    <a:pt x="89535" y="857250"/>
                    <a:pt x="88582" y="859155"/>
                  </a:cubicBezTo>
                  <a:cubicBezTo>
                    <a:pt x="87630" y="861060"/>
                    <a:pt x="86677" y="862965"/>
                    <a:pt x="85725" y="864870"/>
                  </a:cubicBezTo>
                  <a:cubicBezTo>
                    <a:pt x="84772" y="866775"/>
                    <a:pt x="83820" y="869632"/>
                    <a:pt x="83820" y="870585"/>
                  </a:cubicBezTo>
                  <a:lnTo>
                    <a:pt x="76200" y="869632"/>
                  </a:lnTo>
                  <a:lnTo>
                    <a:pt x="85725" y="802957"/>
                  </a:lnTo>
                  <a:lnTo>
                    <a:pt x="92392" y="803910"/>
                  </a:lnTo>
                  <a:cubicBezTo>
                    <a:pt x="92392" y="805815"/>
                    <a:pt x="92392" y="807720"/>
                    <a:pt x="92392" y="810577"/>
                  </a:cubicBezTo>
                  <a:cubicBezTo>
                    <a:pt x="92392" y="813435"/>
                    <a:pt x="92392" y="815340"/>
                    <a:pt x="92392" y="817245"/>
                  </a:cubicBezTo>
                  <a:cubicBezTo>
                    <a:pt x="92392" y="819150"/>
                    <a:pt x="93345" y="821055"/>
                    <a:pt x="95250" y="822007"/>
                  </a:cubicBezTo>
                  <a:cubicBezTo>
                    <a:pt x="97155" y="822960"/>
                    <a:pt x="98107" y="823912"/>
                    <a:pt x="100012" y="823912"/>
                  </a:cubicBezTo>
                  <a:lnTo>
                    <a:pt x="140970" y="829627"/>
                  </a:lnTo>
                  <a:lnTo>
                    <a:pt x="141922" y="825817"/>
                  </a:lnTo>
                  <a:cubicBezTo>
                    <a:pt x="138112" y="821055"/>
                    <a:pt x="134302" y="815340"/>
                    <a:pt x="129540" y="808672"/>
                  </a:cubicBezTo>
                  <a:cubicBezTo>
                    <a:pt x="124777" y="802005"/>
                    <a:pt x="120967" y="796290"/>
                    <a:pt x="117157" y="792480"/>
                  </a:cubicBezTo>
                  <a:cubicBezTo>
                    <a:pt x="112395" y="787717"/>
                    <a:pt x="109537" y="782955"/>
                    <a:pt x="106680" y="781050"/>
                  </a:cubicBezTo>
                  <a:cubicBezTo>
                    <a:pt x="103822" y="778192"/>
                    <a:pt x="101917" y="777240"/>
                    <a:pt x="99060" y="776287"/>
                  </a:cubicBezTo>
                  <a:cubicBezTo>
                    <a:pt x="98107" y="776287"/>
                    <a:pt x="97155" y="777240"/>
                    <a:pt x="96202" y="779145"/>
                  </a:cubicBezTo>
                  <a:cubicBezTo>
                    <a:pt x="95250" y="781050"/>
                    <a:pt x="94297" y="783907"/>
                    <a:pt x="93345" y="788670"/>
                  </a:cubicBezTo>
                  <a:lnTo>
                    <a:pt x="86677" y="787717"/>
                  </a:lnTo>
                  <a:close/>
                  <a:moveTo>
                    <a:pt x="1698308" y="618173"/>
                  </a:moveTo>
                  <a:cubicBezTo>
                    <a:pt x="1703070" y="619125"/>
                    <a:pt x="1707833" y="620078"/>
                    <a:pt x="1712595" y="622935"/>
                  </a:cubicBezTo>
                  <a:cubicBezTo>
                    <a:pt x="1717358" y="625793"/>
                    <a:pt x="1721168" y="629603"/>
                    <a:pt x="1724978" y="634365"/>
                  </a:cubicBezTo>
                  <a:cubicBezTo>
                    <a:pt x="1728788" y="639128"/>
                    <a:pt x="1731645" y="644843"/>
                    <a:pt x="1734503" y="651510"/>
                  </a:cubicBezTo>
                  <a:cubicBezTo>
                    <a:pt x="1736408" y="658178"/>
                    <a:pt x="1737360" y="663893"/>
                    <a:pt x="1738313" y="670560"/>
                  </a:cubicBezTo>
                  <a:cubicBezTo>
                    <a:pt x="1738313" y="677228"/>
                    <a:pt x="1738313" y="681990"/>
                    <a:pt x="1737360" y="685800"/>
                  </a:cubicBezTo>
                  <a:lnTo>
                    <a:pt x="1744028" y="688658"/>
                  </a:lnTo>
                  <a:lnTo>
                    <a:pt x="1746885" y="695325"/>
                  </a:lnTo>
                  <a:lnTo>
                    <a:pt x="1707833" y="709613"/>
                  </a:lnTo>
                  <a:lnTo>
                    <a:pt x="1705928" y="702945"/>
                  </a:lnTo>
                  <a:cubicBezTo>
                    <a:pt x="1709738" y="700088"/>
                    <a:pt x="1713548" y="696278"/>
                    <a:pt x="1717358" y="692468"/>
                  </a:cubicBezTo>
                  <a:cubicBezTo>
                    <a:pt x="1721168" y="688658"/>
                    <a:pt x="1724025" y="684848"/>
                    <a:pt x="1725930" y="681990"/>
                  </a:cubicBezTo>
                  <a:cubicBezTo>
                    <a:pt x="1727835" y="678180"/>
                    <a:pt x="1729740" y="674370"/>
                    <a:pt x="1730693" y="670560"/>
                  </a:cubicBezTo>
                  <a:cubicBezTo>
                    <a:pt x="1731645" y="666750"/>
                    <a:pt x="1730693" y="661988"/>
                    <a:pt x="1729740" y="657225"/>
                  </a:cubicBezTo>
                  <a:cubicBezTo>
                    <a:pt x="1727835" y="651510"/>
                    <a:pt x="1724978" y="646748"/>
                    <a:pt x="1720215" y="644843"/>
                  </a:cubicBezTo>
                  <a:cubicBezTo>
                    <a:pt x="1715453" y="641985"/>
                    <a:pt x="1710690" y="641985"/>
                    <a:pt x="1705928" y="642938"/>
                  </a:cubicBezTo>
                  <a:cubicBezTo>
                    <a:pt x="1701165" y="644843"/>
                    <a:pt x="1698308" y="647700"/>
                    <a:pt x="1696403" y="651510"/>
                  </a:cubicBezTo>
                  <a:cubicBezTo>
                    <a:pt x="1694498" y="655320"/>
                    <a:pt x="1693545" y="661988"/>
                    <a:pt x="1693545" y="669608"/>
                  </a:cubicBezTo>
                  <a:cubicBezTo>
                    <a:pt x="1693545" y="674370"/>
                    <a:pt x="1693545" y="679133"/>
                    <a:pt x="1693545" y="682943"/>
                  </a:cubicBezTo>
                  <a:cubicBezTo>
                    <a:pt x="1693545" y="687705"/>
                    <a:pt x="1693545" y="691515"/>
                    <a:pt x="1693545" y="695325"/>
                  </a:cubicBezTo>
                  <a:cubicBezTo>
                    <a:pt x="1693545" y="703898"/>
                    <a:pt x="1690688" y="711518"/>
                    <a:pt x="1686878" y="717233"/>
                  </a:cubicBezTo>
                  <a:cubicBezTo>
                    <a:pt x="1683068" y="722948"/>
                    <a:pt x="1677353" y="727710"/>
                    <a:pt x="1668780" y="730568"/>
                  </a:cubicBezTo>
                  <a:cubicBezTo>
                    <a:pt x="1664018" y="732473"/>
                    <a:pt x="1658303" y="732473"/>
                    <a:pt x="1653540" y="731520"/>
                  </a:cubicBezTo>
                  <a:cubicBezTo>
                    <a:pt x="1647825" y="730568"/>
                    <a:pt x="1643063" y="728663"/>
                    <a:pt x="1638300" y="725805"/>
                  </a:cubicBezTo>
                  <a:cubicBezTo>
                    <a:pt x="1633538" y="722948"/>
                    <a:pt x="1628775" y="718185"/>
                    <a:pt x="1624965" y="713423"/>
                  </a:cubicBezTo>
                  <a:cubicBezTo>
                    <a:pt x="1617345" y="710565"/>
                    <a:pt x="1614488" y="703898"/>
                    <a:pt x="1611630" y="696278"/>
                  </a:cubicBezTo>
                  <a:cubicBezTo>
                    <a:pt x="1608773" y="689610"/>
                    <a:pt x="1607820" y="681990"/>
                    <a:pt x="1607820" y="675323"/>
                  </a:cubicBezTo>
                  <a:cubicBezTo>
                    <a:pt x="1607820" y="668655"/>
                    <a:pt x="1607820" y="662940"/>
                    <a:pt x="1608773" y="658178"/>
                  </a:cubicBezTo>
                  <a:lnTo>
                    <a:pt x="1601153" y="654368"/>
                  </a:lnTo>
                  <a:lnTo>
                    <a:pt x="1599248" y="647700"/>
                  </a:lnTo>
                  <a:lnTo>
                    <a:pt x="1641158" y="632460"/>
                  </a:lnTo>
                  <a:lnTo>
                    <a:pt x="1643063" y="639128"/>
                  </a:lnTo>
                  <a:cubicBezTo>
                    <a:pt x="1639253" y="641985"/>
                    <a:pt x="1636395" y="645795"/>
                    <a:pt x="1632585" y="649605"/>
                  </a:cubicBezTo>
                  <a:cubicBezTo>
                    <a:pt x="1628775" y="653415"/>
                    <a:pt x="1625918" y="658178"/>
                    <a:pt x="1624013" y="661988"/>
                  </a:cubicBezTo>
                  <a:cubicBezTo>
                    <a:pt x="1621155" y="666750"/>
                    <a:pt x="1620203" y="671513"/>
                    <a:pt x="1619250" y="676275"/>
                  </a:cubicBezTo>
                  <a:cubicBezTo>
                    <a:pt x="1618298" y="681038"/>
                    <a:pt x="1619250" y="685800"/>
                    <a:pt x="1620203" y="691515"/>
                  </a:cubicBezTo>
                  <a:cubicBezTo>
                    <a:pt x="1623060" y="699135"/>
                    <a:pt x="1625918" y="703898"/>
                    <a:pt x="1631633" y="706755"/>
                  </a:cubicBezTo>
                  <a:cubicBezTo>
                    <a:pt x="1636395" y="709613"/>
                    <a:pt x="1642110" y="709613"/>
                    <a:pt x="1646873" y="707708"/>
                  </a:cubicBezTo>
                  <a:cubicBezTo>
                    <a:pt x="1651635" y="705803"/>
                    <a:pt x="1654493" y="702945"/>
                    <a:pt x="1656398" y="699135"/>
                  </a:cubicBezTo>
                  <a:cubicBezTo>
                    <a:pt x="1658303" y="694373"/>
                    <a:pt x="1659255" y="688658"/>
                    <a:pt x="1659255" y="681038"/>
                  </a:cubicBezTo>
                  <a:cubicBezTo>
                    <a:pt x="1659255" y="676275"/>
                    <a:pt x="1659255" y="671513"/>
                    <a:pt x="1659255" y="666750"/>
                  </a:cubicBezTo>
                  <a:cubicBezTo>
                    <a:pt x="1659255" y="662940"/>
                    <a:pt x="1659255" y="658178"/>
                    <a:pt x="1659255" y="654368"/>
                  </a:cubicBezTo>
                  <a:cubicBezTo>
                    <a:pt x="1660208" y="645795"/>
                    <a:pt x="1662113" y="638175"/>
                    <a:pt x="1666875" y="632460"/>
                  </a:cubicBezTo>
                  <a:cubicBezTo>
                    <a:pt x="1671638" y="626745"/>
                    <a:pt x="1677353" y="622935"/>
                    <a:pt x="1684020" y="620078"/>
                  </a:cubicBezTo>
                  <a:cubicBezTo>
                    <a:pt x="1688783" y="618173"/>
                    <a:pt x="1693545" y="618173"/>
                    <a:pt x="1698308" y="618173"/>
                  </a:cubicBezTo>
                  <a:close/>
                  <a:moveTo>
                    <a:pt x="148590" y="579120"/>
                  </a:moveTo>
                  <a:lnTo>
                    <a:pt x="155257" y="581977"/>
                  </a:lnTo>
                  <a:cubicBezTo>
                    <a:pt x="155257" y="583882"/>
                    <a:pt x="154305" y="585787"/>
                    <a:pt x="153352" y="588645"/>
                  </a:cubicBezTo>
                  <a:cubicBezTo>
                    <a:pt x="152400" y="591502"/>
                    <a:pt x="152400" y="593407"/>
                    <a:pt x="152400" y="595312"/>
                  </a:cubicBezTo>
                  <a:cubicBezTo>
                    <a:pt x="152400" y="598170"/>
                    <a:pt x="152400" y="599122"/>
                    <a:pt x="154305" y="601027"/>
                  </a:cubicBezTo>
                  <a:cubicBezTo>
                    <a:pt x="155257" y="601980"/>
                    <a:pt x="157162" y="602932"/>
                    <a:pt x="159067" y="603885"/>
                  </a:cubicBezTo>
                  <a:lnTo>
                    <a:pt x="239077" y="636270"/>
                  </a:lnTo>
                  <a:cubicBezTo>
                    <a:pt x="240982" y="637222"/>
                    <a:pt x="242887" y="637222"/>
                    <a:pt x="243840" y="637222"/>
                  </a:cubicBezTo>
                  <a:cubicBezTo>
                    <a:pt x="245745" y="637222"/>
                    <a:pt x="247650" y="636270"/>
                    <a:pt x="248602" y="634365"/>
                  </a:cubicBezTo>
                  <a:cubicBezTo>
                    <a:pt x="249555" y="633412"/>
                    <a:pt x="250507" y="631507"/>
                    <a:pt x="252412" y="629602"/>
                  </a:cubicBezTo>
                  <a:cubicBezTo>
                    <a:pt x="254317" y="627697"/>
                    <a:pt x="255270" y="624840"/>
                    <a:pt x="256222" y="622935"/>
                  </a:cubicBezTo>
                  <a:lnTo>
                    <a:pt x="263842" y="624840"/>
                  </a:lnTo>
                  <a:lnTo>
                    <a:pt x="238125" y="687705"/>
                  </a:lnTo>
                  <a:lnTo>
                    <a:pt x="231457" y="684847"/>
                  </a:lnTo>
                  <a:cubicBezTo>
                    <a:pt x="232410" y="682942"/>
                    <a:pt x="232410" y="681037"/>
                    <a:pt x="233362" y="678180"/>
                  </a:cubicBezTo>
                  <a:cubicBezTo>
                    <a:pt x="234315" y="675322"/>
                    <a:pt x="234315" y="673417"/>
                    <a:pt x="234315" y="672465"/>
                  </a:cubicBezTo>
                  <a:cubicBezTo>
                    <a:pt x="234315" y="670560"/>
                    <a:pt x="233362" y="668655"/>
                    <a:pt x="232410" y="667702"/>
                  </a:cubicBezTo>
                  <a:cubicBezTo>
                    <a:pt x="231457" y="666750"/>
                    <a:pt x="229552" y="665797"/>
                    <a:pt x="227647" y="664845"/>
                  </a:cubicBezTo>
                  <a:lnTo>
                    <a:pt x="147637" y="632460"/>
                  </a:lnTo>
                  <a:cubicBezTo>
                    <a:pt x="145732" y="631507"/>
                    <a:pt x="143827" y="631507"/>
                    <a:pt x="142875" y="631507"/>
                  </a:cubicBezTo>
                  <a:cubicBezTo>
                    <a:pt x="140970" y="631507"/>
                    <a:pt x="140017" y="632460"/>
                    <a:pt x="138112" y="634365"/>
                  </a:cubicBezTo>
                  <a:cubicBezTo>
                    <a:pt x="137160" y="635317"/>
                    <a:pt x="136207" y="637222"/>
                    <a:pt x="134302" y="639127"/>
                  </a:cubicBezTo>
                  <a:cubicBezTo>
                    <a:pt x="132397" y="641032"/>
                    <a:pt x="131445" y="643890"/>
                    <a:pt x="130492" y="644842"/>
                  </a:cubicBezTo>
                  <a:lnTo>
                    <a:pt x="123825" y="641985"/>
                  </a:lnTo>
                  <a:close/>
                  <a:moveTo>
                    <a:pt x="1624013" y="458153"/>
                  </a:moveTo>
                  <a:lnTo>
                    <a:pt x="1581150" y="485775"/>
                  </a:lnTo>
                  <a:lnTo>
                    <a:pt x="1584960" y="491490"/>
                  </a:lnTo>
                  <a:cubicBezTo>
                    <a:pt x="1589723" y="498158"/>
                    <a:pt x="1594485" y="502920"/>
                    <a:pt x="1601153" y="503873"/>
                  </a:cubicBezTo>
                  <a:cubicBezTo>
                    <a:pt x="1606868" y="504825"/>
                    <a:pt x="1614488" y="502920"/>
                    <a:pt x="1622108" y="498158"/>
                  </a:cubicBezTo>
                  <a:cubicBezTo>
                    <a:pt x="1628775" y="493395"/>
                    <a:pt x="1632585" y="488633"/>
                    <a:pt x="1633538" y="482918"/>
                  </a:cubicBezTo>
                  <a:cubicBezTo>
                    <a:pt x="1634490" y="477203"/>
                    <a:pt x="1632585" y="470535"/>
                    <a:pt x="1627823" y="463868"/>
                  </a:cubicBezTo>
                  <a:close/>
                  <a:moveTo>
                    <a:pt x="1603058" y="412433"/>
                  </a:moveTo>
                  <a:lnTo>
                    <a:pt x="1640205" y="469583"/>
                  </a:lnTo>
                  <a:cubicBezTo>
                    <a:pt x="1648778" y="482918"/>
                    <a:pt x="1652588" y="493395"/>
                    <a:pt x="1653540" y="502920"/>
                  </a:cubicBezTo>
                  <a:cubicBezTo>
                    <a:pt x="1653540" y="512445"/>
                    <a:pt x="1649730" y="519113"/>
                    <a:pt x="1642110" y="524828"/>
                  </a:cubicBezTo>
                  <a:cubicBezTo>
                    <a:pt x="1634490" y="529590"/>
                    <a:pt x="1627823" y="531495"/>
                    <a:pt x="1621155" y="529590"/>
                  </a:cubicBezTo>
                  <a:cubicBezTo>
                    <a:pt x="1614488" y="528638"/>
                    <a:pt x="1606868" y="523875"/>
                    <a:pt x="1599248" y="517208"/>
                  </a:cubicBezTo>
                  <a:cubicBezTo>
                    <a:pt x="1597343" y="522923"/>
                    <a:pt x="1594485" y="530543"/>
                    <a:pt x="1591628" y="538163"/>
                  </a:cubicBezTo>
                  <a:cubicBezTo>
                    <a:pt x="1588770" y="545783"/>
                    <a:pt x="1585913" y="554355"/>
                    <a:pt x="1583055" y="562928"/>
                  </a:cubicBezTo>
                  <a:cubicBezTo>
                    <a:pt x="1582103" y="565785"/>
                    <a:pt x="1581150" y="569595"/>
                    <a:pt x="1580198" y="573405"/>
                  </a:cubicBezTo>
                  <a:cubicBezTo>
                    <a:pt x="1579245" y="578168"/>
                    <a:pt x="1579245" y="581025"/>
                    <a:pt x="1579245" y="583883"/>
                  </a:cubicBezTo>
                  <a:cubicBezTo>
                    <a:pt x="1579245" y="584835"/>
                    <a:pt x="1580198" y="586740"/>
                    <a:pt x="1581150" y="588645"/>
                  </a:cubicBezTo>
                  <a:cubicBezTo>
                    <a:pt x="1582103" y="590550"/>
                    <a:pt x="1583055" y="591503"/>
                    <a:pt x="1583055" y="592455"/>
                  </a:cubicBezTo>
                  <a:lnTo>
                    <a:pt x="1577340" y="596265"/>
                  </a:lnTo>
                  <a:lnTo>
                    <a:pt x="1551623" y="557213"/>
                  </a:lnTo>
                  <a:cubicBezTo>
                    <a:pt x="1557338" y="543878"/>
                    <a:pt x="1562100" y="532448"/>
                    <a:pt x="1565910" y="524828"/>
                  </a:cubicBezTo>
                  <a:cubicBezTo>
                    <a:pt x="1568768" y="516255"/>
                    <a:pt x="1572578" y="505778"/>
                    <a:pt x="1576388" y="494348"/>
                  </a:cubicBezTo>
                  <a:lnTo>
                    <a:pt x="1573530" y="490538"/>
                  </a:lnTo>
                  <a:lnTo>
                    <a:pt x="1542098" y="510540"/>
                  </a:lnTo>
                  <a:cubicBezTo>
                    <a:pt x="1540193" y="511493"/>
                    <a:pt x="1539240" y="512445"/>
                    <a:pt x="1538288" y="514350"/>
                  </a:cubicBezTo>
                  <a:cubicBezTo>
                    <a:pt x="1537335" y="515303"/>
                    <a:pt x="1537335" y="517208"/>
                    <a:pt x="1537335" y="520065"/>
                  </a:cubicBezTo>
                  <a:cubicBezTo>
                    <a:pt x="1537335" y="521018"/>
                    <a:pt x="1538288" y="522923"/>
                    <a:pt x="1539240" y="524828"/>
                  </a:cubicBezTo>
                  <a:cubicBezTo>
                    <a:pt x="1540193" y="526733"/>
                    <a:pt x="1541145" y="528638"/>
                    <a:pt x="1541145" y="530543"/>
                  </a:cubicBezTo>
                  <a:lnTo>
                    <a:pt x="1535430" y="534353"/>
                  </a:lnTo>
                  <a:lnTo>
                    <a:pt x="1500188" y="479108"/>
                  </a:lnTo>
                  <a:lnTo>
                    <a:pt x="1505903" y="475298"/>
                  </a:lnTo>
                  <a:cubicBezTo>
                    <a:pt x="1506855" y="476250"/>
                    <a:pt x="1508760" y="478155"/>
                    <a:pt x="1509713" y="481013"/>
                  </a:cubicBezTo>
                  <a:cubicBezTo>
                    <a:pt x="1511618" y="482918"/>
                    <a:pt x="1512570" y="484823"/>
                    <a:pt x="1513523" y="484823"/>
                  </a:cubicBezTo>
                  <a:cubicBezTo>
                    <a:pt x="1515428" y="485775"/>
                    <a:pt x="1517333" y="486728"/>
                    <a:pt x="1519238" y="486728"/>
                  </a:cubicBezTo>
                  <a:cubicBezTo>
                    <a:pt x="1521143" y="486728"/>
                    <a:pt x="1523048" y="485775"/>
                    <a:pt x="1524000" y="484823"/>
                  </a:cubicBezTo>
                  <a:lnTo>
                    <a:pt x="1596390" y="438150"/>
                  </a:lnTo>
                  <a:cubicBezTo>
                    <a:pt x="1598295" y="437198"/>
                    <a:pt x="1599248" y="436245"/>
                    <a:pt x="1600200" y="434340"/>
                  </a:cubicBezTo>
                  <a:cubicBezTo>
                    <a:pt x="1601153" y="433388"/>
                    <a:pt x="1601153" y="431483"/>
                    <a:pt x="1601153" y="428625"/>
                  </a:cubicBezTo>
                  <a:cubicBezTo>
                    <a:pt x="1601153" y="426720"/>
                    <a:pt x="1600200" y="424815"/>
                    <a:pt x="1599248" y="421958"/>
                  </a:cubicBezTo>
                  <a:cubicBezTo>
                    <a:pt x="1598295" y="420053"/>
                    <a:pt x="1597343" y="418148"/>
                    <a:pt x="1597343" y="416243"/>
                  </a:cubicBezTo>
                  <a:close/>
                  <a:moveTo>
                    <a:pt x="1016318" y="398145"/>
                  </a:moveTo>
                  <a:cubicBezTo>
                    <a:pt x="990600" y="398145"/>
                    <a:pt x="968693" y="420053"/>
                    <a:pt x="968693" y="447675"/>
                  </a:cubicBezTo>
                  <a:lnTo>
                    <a:pt x="968693" y="449580"/>
                  </a:lnTo>
                  <a:cubicBezTo>
                    <a:pt x="968693" y="449580"/>
                    <a:pt x="968693" y="659130"/>
                    <a:pt x="968693" y="733425"/>
                  </a:cubicBezTo>
                  <a:cubicBezTo>
                    <a:pt x="968693" y="746760"/>
                    <a:pt x="968693" y="756285"/>
                    <a:pt x="968693" y="758190"/>
                  </a:cubicBezTo>
                  <a:cubicBezTo>
                    <a:pt x="968693" y="774383"/>
                    <a:pt x="980123" y="798195"/>
                    <a:pt x="1005840" y="803910"/>
                  </a:cubicBezTo>
                  <a:cubicBezTo>
                    <a:pt x="1063943" y="816293"/>
                    <a:pt x="1129665" y="849630"/>
                    <a:pt x="1188720" y="899160"/>
                  </a:cubicBezTo>
                  <a:cubicBezTo>
                    <a:pt x="1246823" y="947738"/>
                    <a:pt x="1302068" y="1010603"/>
                    <a:pt x="1351598" y="1087755"/>
                  </a:cubicBezTo>
                  <a:cubicBezTo>
                    <a:pt x="1365885" y="1109663"/>
                    <a:pt x="1395413" y="1116330"/>
                    <a:pt x="1418273" y="1102043"/>
                  </a:cubicBezTo>
                  <a:cubicBezTo>
                    <a:pt x="1432560" y="1092518"/>
                    <a:pt x="1440180" y="1077278"/>
                    <a:pt x="1440180" y="1062038"/>
                  </a:cubicBezTo>
                  <a:cubicBezTo>
                    <a:pt x="1440180" y="1053465"/>
                    <a:pt x="1437323" y="1043940"/>
                    <a:pt x="1432560" y="1035368"/>
                  </a:cubicBezTo>
                  <a:cubicBezTo>
                    <a:pt x="1377315" y="950595"/>
                    <a:pt x="1316355" y="880110"/>
                    <a:pt x="1249680" y="825818"/>
                  </a:cubicBezTo>
                  <a:cubicBezTo>
                    <a:pt x="1190625" y="777240"/>
                    <a:pt x="1129665" y="742950"/>
                    <a:pt x="1066800" y="721995"/>
                  </a:cubicBezTo>
                  <a:lnTo>
                    <a:pt x="1066800" y="611505"/>
                  </a:lnTo>
                  <a:cubicBezTo>
                    <a:pt x="1157288" y="636270"/>
                    <a:pt x="1250633" y="687705"/>
                    <a:pt x="1331595" y="757238"/>
                  </a:cubicBezTo>
                  <a:cubicBezTo>
                    <a:pt x="1351598" y="774383"/>
                    <a:pt x="1382078" y="772478"/>
                    <a:pt x="1399223" y="751523"/>
                  </a:cubicBezTo>
                  <a:cubicBezTo>
                    <a:pt x="1416368" y="731520"/>
                    <a:pt x="1414463" y="701040"/>
                    <a:pt x="1393508" y="683895"/>
                  </a:cubicBezTo>
                  <a:cubicBezTo>
                    <a:pt x="1342073" y="639128"/>
                    <a:pt x="1283018" y="600075"/>
                    <a:pt x="1223010" y="570548"/>
                  </a:cubicBezTo>
                  <a:cubicBezTo>
                    <a:pt x="1170623" y="543878"/>
                    <a:pt x="1117283" y="524828"/>
                    <a:pt x="1065848" y="512445"/>
                  </a:cubicBezTo>
                  <a:lnTo>
                    <a:pt x="1065848" y="447675"/>
                  </a:lnTo>
                  <a:cubicBezTo>
                    <a:pt x="1065848" y="420053"/>
                    <a:pt x="1043940" y="398145"/>
                    <a:pt x="1016318" y="398145"/>
                  </a:cubicBezTo>
                  <a:close/>
                  <a:moveTo>
                    <a:pt x="833438" y="398145"/>
                  </a:moveTo>
                  <a:cubicBezTo>
                    <a:pt x="805815" y="398145"/>
                    <a:pt x="783908" y="420053"/>
                    <a:pt x="783908" y="447675"/>
                  </a:cubicBezTo>
                  <a:lnTo>
                    <a:pt x="783908" y="512445"/>
                  </a:lnTo>
                  <a:cubicBezTo>
                    <a:pt x="732473" y="524828"/>
                    <a:pt x="679133" y="543878"/>
                    <a:pt x="626745" y="570548"/>
                  </a:cubicBezTo>
                  <a:cubicBezTo>
                    <a:pt x="566738" y="601028"/>
                    <a:pt x="507683" y="640080"/>
                    <a:pt x="456248" y="683895"/>
                  </a:cubicBezTo>
                  <a:cubicBezTo>
                    <a:pt x="436245" y="701040"/>
                    <a:pt x="433388" y="731520"/>
                    <a:pt x="451485" y="751523"/>
                  </a:cubicBezTo>
                  <a:cubicBezTo>
                    <a:pt x="468630" y="771525"/>
                    <a:pt x="499110" y="774383"/>
                    <a:pt x="519113" y="757238"/>
                  </a:cubicBezTo>
                  <a:cubicBezTo>
                    <a:pt x="600075" y="687705"/>
                    <a:pt x="694373" y="636270"/>
                    <a:pt x="783908" y="611505"/>
                  </a:cubicBezTo>
                  <a:lnTo>
                    <a:pt x="783908" y="721995"/>
                  </a:lnTo>
                  <a:cubicBezTo>
                    <a:pt x="721043" y="741998"/>
                    <a:pt x="660083" y="777240"/>
                    <a:pt x="601028" y="825818"/>
                  </a:cubicBezTo>
                  <a:cubicBezTo>
                    <a:pt x="535305" y="880110"/>
                    <a:pt x="473393" y="950595"/>
                    <a:pt x="418148" y="1035368"/>
                  </a:cubicBezTo>
                  <a:cubicBezTo>
                    <a:pt x="413385" y="1043940"/>
                    <a:pt x="410528" y="1052513"/>
                    <a:pt x="410528" y="1062038"/>
                  </a:cubicBezTo>
                  <a:cubicBezTo>
                    <a:pt x="410528" y="1078230"/>
                    <a:pt x="418148" y="1093470"/>
                    <a:pt x="432435" y="1102043"/>
                  </a:cubicBezTo>
                  <a:cubicBezTo>
                    <a:pt x="454343" y="1116330"/>
                    <a:pt x="484823" y="1110615"/>
                    <a:pt x="499110" y="1087755"/>
                  </a:cubicBezTo>
                  <a:cubicBezTo>
                    <a:pt x="548640" y="1010603"/>
                    <a:pt x="603885" y="947738"/>
                    <a:pt x="661988" y="899160"/>
                  </a:cubicBezTo>
                  <a:cubicBezTo>
                    <a:pt x="721995" y="849630"/>
                    <a:pt x="787718" y="816293"/>
                    <a:pt x="844868" y="803910"/>
                  </a:cubicBezTo>
                  <a:cubicBezTo>
                    <a:pt x="870585" y="798195"/>
                    <a:pt x="882015" y="774383"/>
                    <a:pt x="882015" y="758190"/>
                  </a:cubicBezTo>
                  <a:cubicBezTo>
                    <a:pt x="882015" y="755333"/>
                    <a:pt x="882015" y="746760"/>
                    <a:pt x="882015" y="733425"/>
                  </a:cubicBezTo>
                  <a:cubicBezTo>
                    <a:pt x="882015" y="659130"/>
                    <a:pt x="882015" y="449580"/>
                    <a:pt x="882015" y="449580"/>
                  </a:cubicBezTo>
                  <a:lnTo>
                    <a:pt x="882015" y="447675"/>
                  </a:lnTo>
                  <a:cubicBezTo>
                    <a:pt x="882968" y="420053"/>
                    <a:pt x="861060" y="398145"/>
                    <a:pt x="833438" y="398145"/>
                  </a:cubicBezTo>
                  <a:close/>
                  <a:moveTo>
                    <a:pt x="278130" y="373380"/>
                  </a:moveTo>
                  <a:lnTo>
                    <a:pt x="283845" y="377190"/>
                  </a:lnTo>
                  <a:cubicBezTo>
                    <a:pt x="282892" y="378142"/>
                    <a:pt x="281940" y="380047"/>
                    <a:pt x="280987" y="382905"/>
                  </a:cubicBezTo>
                  <a:cubicBezTo>
                    <a:pt x="280035" y="385762"/>
                    <a:pt x="279082" y="388620"/>
                    <a:pt x="279082" y="391477"/>
                  </a:cubicBezTo>
                  <a:cubicBezTo>
                    <a:pt x="279082" y="394335"/>
                    <a:pt x="280035" y="397192"/>
                    <a:pt x="282892" y="400050"/>
                  </a:cubicBezTo>
                  <a:cubicBezTo>
                    <a:pt x="285750" y="402907"/>
                    <a:pt x="289560" y="406717"/>
                    <a:pt x="295275" y="410527"/>
                  </a:cubicBezTo>
                  <a:lnTo>
                    <a:pt x="366712" y="461962"/>
                  </a:lnTo>
                  <a:lnTo>
                    <a:pt x="358140" y="474345"/>
                  </a:lnTo>
                  <a:lnTo>
                    <a:pt x="237172" y="481012"/>
                  </a:lnTo>
                  <a:lnTo>
                    <a:pt x="283845" y="514350"/>
                  </a:lnTo>
                  <a:cubicBezTo>
                    <a:pt x="289560" y="518160"/>
                    <a:pt x="294322" y="521017"/>
                    <a:pt x="298132" y="522922"/>
                  </a:cubicBezTo>
                  <a:cubicBezTo>
                    <a:pt x="301942" y="523875"/>
                    <a:pt x="304800" y="524827"/>
                    <a:pt x="307657" y="523875"/>
                  </a:cubicBezTo>
                  <a:cubicBezTo>
                    <a:pt x="309562" y="523875"/>
                    <a:pt x="312420" y="521970"/>
                    <a:pt x="314325" y="520065"/>
                  </a:cubicBezTo>
                  <a:cubicBezTo>
                    <a:pt x="317182" y="518160"/>
                    <a:pt x="319087" y="516255"/>
                    <a:pt x="320992" y="514350"/>
                  </a:cubicBezTo>
                  <a:lnTo>
                    <a:pt x="326707" y="518160"/>
                  </a:lnTo>
                  <a:lnTo>
                    <a:pt x="296227" y="561022"/>
                  </a:lnTo>
                  <a:lnTo>
                    <a:pt x="290512" y="557212"/>
                  </a:lnTo>
                  <a:cubicBezTo>
                    <a:pt x="291465" y="555307"/>
                    <a:pt x="292417" y="553402"/>
                    <a:pt x="294322" y="550545"/>
                  </a:cubicBezTo>
                  <a:cubicBezTo>
                    <a:pt x="295275" y="547687"/>
                    <a:pt x="296227" y="544830"/>
                    <a:pt x="296227" y="542925"/>
                  </a:cubicBezTo>
                  <a:cubicBezTo>
                    <a:pt x="296227" y="540067"/>
                    <a:pt x="295275" y="537210"/>
                    <a:pt x="292417" y="534352"/>
                  </a:cubicBezTo>
                  <a:cubicBezTo>
                    <a:pt x="290512" y="531495"/>
                    <a:pt x="285750" y="527685"/>
                    <a:pt x="279082" y="523875"/>
                  </a:cubicBezTo>
                  <a:lnTo>
                    <a:pt x="232410" y="490537"/>
                  </a:lnTo>
                  <a:cubicBezTo>
                    <a:pt x="230505" y="488632"/>
                    <a:pt x="227647" y="487680"/>
                    <a:pt x="224790" y="486727"/>
                  </a:cubicBezTo>
                  <a:cubicBezTo>
                    <a:pt x="221932" y="485775"/>
                    <a:pt x="220027" y="485775"/>
                    <a:pt x="217170" y="485775"/>
                  </a:cubicBezTo>
                  <a:cubicBezTo>
                    <a:pt x="214312" y="486727"/>
                    <a:pt x="211455" y="487680"/>
                    <a:pt x="209550" y="488632"/>
                  </a:cubicBezTo>
                  <a:cubicBezTo>
                    <a:pt x="206692" y="489585"/>
                    <a:pt x="204787" y="491490"/>
                    <a:pt x="201930" y="494347"/>
                  </a:cubicBezTo>
                  <a:lnTo>
                    <a:pt x="196215" y="490537"/>
                  </a:lnTo>
                  <a:lnTo>
                    <a:pt x="222885" y="453390"/>
                  </a:lnTo>
                  <a:lnTo>
                    <a:pt x="328612" y="447675"/>
                  </a:lnTo>
                  <a:lnTo>
                    <a:pt x="290512" y="421005"/>
                  </a:lnTo>
                  <a:cubicBezTo>
                    <a:pt x="284797" y="417195"/>
                    <a:pt x="280035" y="414337"/>
                    <a:pt x="276225" y="412432"/>
                  </a:cubicBezTo>
                  <a:cubicBezTo>
                    <a:pt x="272415" y="411480"/>
                    <a:pt x="269557" y="410527"/>
                    <a:pt x="266700" y="411480"/>
                  </a:cubicBezTo>
                  <a:cubicBezTo>
                    <a:pt x="264795" y="412432"/>
                    <a:pt x="261937" y="413385"/>
                    <a:pt x="260032" y="415290"/>
                  </a:cubicBezTo>
                  <a:cubicBezTo>
                    <a:pt x="257175" y="417195"/>
                    <a:pt x="255270" y="419100"/>
                    <a:pt x="253365" y="420052"/>
                  </a:cubicBezTo>
                  <a:lnTo>
                    <a:pt x="247650" y="415290"/>
                  </a:lnTo>
                  <a:close/>
                  <a:moveTo>
                    <a:pt x="925830" y="296228"/>
                  </a:moveTo>
                  <a:cubicBezTo>
                    <a:pt x="1273493" y="296228"/>
                    <a:pt x="1555433" y="578168"/>
                    <a:pt x="1555433" y="925830"/>
                  </a:cubicBezTo>
                  <a:cubicBezTo>
                    <a:pt x="1555433" y="1273493"/>
                    <a:pt x="1273493" y="1555433"/>
                    <a:pt x="925830" y="1555433"/>
                  </a:cubicBezTo>
                  <a:cubicBezTo>
                    <a:pt x="578168" y="1555433"/>
                    <a:pt x="296228" y="1273493"/>
                    <a:pt x="296228" y="925830"/>
                  </a:cubicBezTo>
                  <a:cubicBezTo>
                    <a:pt x="296228" y="578168"/>
                    <a:pt x="578168" y="296228"/>
                    <a:pt x="925830" y="296228"/>
                  </a:cubicBezTo>
                  <a:close/>
                  <a:moveTo>
                    <a:pt x="925830" y="261937"/>
                  </a:moveTo>
                  <a:cubicBezTo>
                    <a:pt x="836295" y="261937"/>
                    <a:pt x="749617" y="280035"/>
                    <a:pt x="667702" y="314325"/>
                  </a:cubicBezTo>
                  <a:cubicBezTo>
                    <a:pt x="588645" y="347662"/>
                    <a:pt x="517207" y="395287"/>
                    <a:pt x="456247" y="456247"/>
                  </a:cubicBezTo>
                  <a:cubicBezTo>
                    <a:pt x="395287" y="517207"/>
                    <a:pt x="347662" y="588645"/>
                    <a:pt x="314325" y="667702"/>
                  </a:cubicBezTo>
                  <a:cubicBezTo>
                    <a:pt x="279082" y="749617"/>
                    <a:pt x="261937" y="836295"/>
                    <a:pt x="261937" y="925830"/>
                  </a:cubicBezTo>
                  <a:cubicBezTo>
                    <a:pt x="261937" y="1015365"/>
                    <a:pt x="280035" y="1102042"/>
                    <a:pt x="314325" y="1183957"/>
                  </a:cubicBezTo>
                  <a:cubicBezTo>
                    <a:pt x="347662" y="1263015"/>
                    <a:pt x="395287" y="1334452"/>
                    <a:pt x="456247" y="1395412"/>
                  </a:cubicBezTo>
                  <a:cubicBezTo>
                    <a:pt x="517207" y="1456372"/>
                    <a:pt x="588645" y="1503997"/>
                    <a:pt x="667702" y="1537335"/>
                  </a:cubicBezTo>
                  <a:cubicBezTo>
                    <a:pt x="749617" y="1571625"/>
                    <a:pt x="836295" y="1589722"/>
                    <a:pt x="925830" y="1589722"/>
                  </a:cubicBezTo>
                  <a:cubicBezTo>
                    <a:pt x="1015365" y="1589722"/>
                    <a:pt x="1102042" y="1571625"/>
                    <a:pt x="1183957" y="1537335"/>
                  </a:cubicBezTo>
                  <a:cubicBezTo>
                    <a:pt x="1263015" y="1503997"/>
                    <a:pt x="1334452" y="1456372"/>
                    <a:pt x="1395412" y="1395412"/>
                  </a:cubicBezTo>
                  <a:cubicBezTo>
                    <a:pt x="1456372" y="1333500"/>
                    <a:pt x="1503997" y="1263015"/>
                    <a:pt x="1537335" y="1183957"/>
                  </a:cubicBezTo>
                  <a:cubicBezTo>
                    <a:pt x="1572577" y="1102042"/>
                    <a:pt x="1589722" y="1015365"/>
                    <a:pt x="1589722" y="925830"/>
                  </a:cubicBezTo>
                  <a:cubicBezTo>
                    <a:pt x="1589722" y="836295"/>
                    <a:pt x="1571625" y="749617"/>
                    <a:pt x="1537335" y="667702"/>
                  </a:cubicBezTo>
                  <a:cubicBezTo>
                    <a:pt x="1503997" y="587692"/>
                    <a:pt x="1456372" y="517207"/>
                    <a:pt x="1395412" y="456247"/>
                  </a:cubicBezTo>
                  <a:cubicBezTo>
                    <a:pt x="1334452" y="395287"/>
                    <a:pt x="1263015" y="347662"/>
                    <a:pt x="1183957" y="314325"/>
                  </a:cubicBezTo>
                  <a:cubicBezTo>
                    <a:pt x="1102042" y="279082"/>
                    <a:pt x="1015365" y="261937"/>
                    <a:pt x="925830" y="261937"/>
                  </a:cubicBezTo>
                  <a:close/>
                  <a:moveTo>
                    <a:pt x="1454467" y="259080"/>
                  </a:moveTo>
                  <a:lnTo>
                    <a:pt x="1534477" y="331470"/>
                  </a:lnTo>
                  <a:lnTo>
                    <a:pt x="1514475" y="356235"/>
                  </a:lnTo>
                  <a:lnTo>
                    <a:pt x="1509712" y="351472"/>
                  </a:lnTo>
                  <a:cubicBezTo>
                    <a:pt x="1511617" y="346710"/>
                    <a:pt x="1512570" y="341947"/>
                    <a:pt x="1512570" y="335280"/>
                  </a:cubicBezTo>
                  <a:cubicBezTo>
                    <a:pt x="1512570" y="329565"/>
                    <a:pt x="1511617" y="323850"/>
                    <a:pt x="1509712" y="320992"/>
                  </a:cubicBezTo>
                  <a:cubicBezTo>
                    <a:pt x="1508760" y="319087"/>
                    <a:pt x="1506855" y="318135"/>
                    <a:pt x="1504950" y="315277"/>
                  </a:cubicBezTo>
                  <a:cubicBezTo>
                    <a:pt x="1503045" y="313372"/>
                    <a:pt x="1501140" y="311467"/>
                    <a:pt x="1499235" y="309562"/>
                  </a:cubicBezTo>
                  <a:lnTo>
                    <a:pt x="1485900" y="298132"/>
                  </a:lnTo>
                  <a:lnTo>
                    <a:pt x="1454467" y="332422"/>
                  </a:lnTo>
                  <a:lnTo>
                    <a:pt x="1463992" y="340995"/>
                  </a:lnTo>
                  <a:cubicBezTo>
                    <a:pt x="1465897" y="342900"/>
                    <a:pt x="1468755" y="344805"/>
                    <a:pt x="1470660" y="345757"/>
                  </a:cubicBezTo>
                  <a:cubicBezTo>
                    <a:pt x="1472565" y="346710"/>
                    <a:pt x="1475422" y="347662"/>
                    <a:pt x="1479232" y="347662"/>
                  </a:cubicBezTo>
                  <a:cubicBezTo>
                    <a:pt x="1481137" y="347662"/>
                    <a:pt x="1483995" y="346710"/>
                    <a:pt x="1486852" y="344805"/>
                  </a:cubicBezTo>
                  <a:cubicBezTo>
                    <a:pt x="1489710" y="342900"/>
                    <a:pt x="1492567" y="341947"/>
                    <a:pt x="1494472" y="340042"/>
                  </a:cubicBezTo>
                  <a:lnTo>
                    <a:pt x="1499235" y="344805"/>
                  </a:lnTo>
                  <a:lnTo>
                    <a:pt x="1464945" y="381952"/>
                  </a:lnTo>
                  <a:lnTo>
                    <a:pt x="1460182" y="377190"/>
                  </a:lnTo>
                  <a:cubicBezTo>
                    <a:pt x="1461135" y="375285"/>
                    <a:pt x="1463040" y="372427"/>
                    <a:pt x="1463992" y="368617"/>
                  </a:cubicBezTo>
                  <a:cubicBezTo>
                    <a:pt x="1465897" y="364807"/>
                    <a:pt x="1465897" y="361950"/>
                    <a:pt x="1465897" y="360045"/>
                  </a:cubicBezTo>
                  <a:cubicBezTo>
                    <a:pt x="1465897" y="357187"/>
                    <a:pt x="1464945" y="354330"/>
                    <a:pt x="1463992" y="352425"/>
                  </a:cubicBezTo>
                  <a:cubicBezTo>
                    <a:pt x="1463040" y="350520"/>
                    <a:pt x="1461135" y="347662"/>
                    <a:pt x="1458277" y="345757"/>
                  </a:cubicBezTo>
                  <a:lnTo>
                    <a:pt x="1448752" y="337185"/>
                  </a:lnTo>
                  <a:lnTo>
                    <a:pt x="1424940" y="362902"/>
                  </a:lnTo>
                  <a:cubicBezTo>
                    <a:pt x="1422082" y="365760"/>
                    <a:pt x="1421130" y="367665"/>
                    <a:pt x="1419225" y="369570"/>
                  </a:cubicBezTo>
                  <a:cubicBezTo>
                    <a:pt x="1418272" y="371475"/>
                    <a:pt x="1418272" y="373380"/>
                    <a:pt x="1418272" y="375285"/>
                  </a:cubicBezTo>
                  <a:cubicBezTo>
                    <a:pt x="1418272" y="377190"/>
                    <a:pt x="1419225" y="379095"/>
                    <a:pt x="1421130" y="381000"/>
                  </a:cubicBezTo>
                  <a:cubicBezTo>
                    <a:pt x="1423035" y="382905"/>
                    <a:pt x="1424940" y="385762"/>
                    <a:pt x="1428750" y="388620"/>
                  </a:cubicBezTo>
                  <a:cubicBezTo>
                    <a:pt x="1430655" y="389572"/>
                    <a:pt x="1431607" y="391477"/>
                    <a:pt x="1434465" y="393382"/>
                  </a:cubicBezTo>
                  <a:cubicBezTo>
                    <a:pt x="1436370" y="395287"/>
                    <a:pt x="1438275" y="396240"/>
                    <a:pt x="1440180" y="398145"/>
                  </a:cubicBezTo>
                  <a:cubicBezTo>
                    <a:pt x="1442085" y="400050"/>
                    <a:pt x="1443990" y="401002"/>
                    <a:pt x="1445895" y="401955"/>
                  </a:cubicBezTo>
                  <a:cubicBezTo>
                    <a:pt x="1447800" y="402907"/>
                    <a:pt x="1449705" y="402907"/>
                    <a:pt x="1450657" y="402907"/>
                  </a:cubicBezTo>
                  <a:cubicBezTo>
                    <a:pt x="1454467" y="402907"/>
                    <a:pt x="1459230" y="401955"/>
                    <a:pt x="1465897" y="400050"/>
                  </a:cubicBezTo>
                  <a:cubicBezTo>
                    <a:pt x="1472565" y="398145"/>
                    <a:pt x="1477327" y="396240"/>
                    <a:pt x="1479232" y="395287"/>
                  </a:cubicBezTo>
                  <a:lnTo>
                    <a:pt x="1483995" y="399097"/>
                  </a:lnTo>
                  <a:lnTo>
                    <a:pt x="1456372" y="425767"/>
                  </a:lnTo>
                  <a:lnTo>
                    <a:pt x="1371600" y="348615"/>
                  </a:lnTo>
                  <a:lnTo>
                    <a:pt x="1376362" y="343852"/>
                  </a:lnTo>
                  <a:cubicBezTo>
                    <a:pt x="1377315" y="344805"/>
                    <a:pt x="1379220" y="345757"/>
                    <a:pt x="1382077" y="347662"/>
                  </a:cubicBezTo>
                  <a:cubicBezTo>
                    <a:pt x="1383982" y="349567"/>
                    <a:pt x="1385887" y="350520"/>
                    <a:pt x="1386840" y="350520"/>
                  </a:cubicBezTo>
                  <a:cubicBezTo>
                    <a:pt x="1388745" y="351472"/>
                    <a:pt x="1390650" y="351472"/>
                    <a:pt x="1392555" y="351472"/>
                  </a:cubicBezTo>
                  <a:cubicBezTo>
                    <a:pt x="1394460" y="350520"/>
                    <a:pt x="1395412" y="349567"/>
                    <a:pt x="1397317" y="348615"/>
                  </a:cubicBezTo>
                  <a:lnTo>
                    <a:pt x="1455420" y="284797"/>
                  </a:lnTo>
                  <a:cubicBezTo>
                    <a:pt x="1456372" y="282892"/>
                    <a:pt x="1457325" y="281940"/>
                    <a:pt x="1458277" y="280035"/>
                  </a:cubicBezTo>
                  <a:cubicBezTo>
                    <a:pt x="1459230" y="278130"/>
                    <a:pt x="1458277" y="276225"/>
                    <a:pt x="1457325" y="274320"/>
                  </a:cubicBezTo>
                  <a:cubicBezTo>
                    <a:pt x="1456372" y="272415"/>
                    <a:pt x="1455420" y="271462"/>
                    <a:pt x="1453515" y="268605"/>
                  </a:cubicBezTo>
                  <a:cubicBezTo>
                    <a:pt x="1451610" y="266700"/>
                    <a:pt x="1450657" y="264795"/>
                    <a:pt x="1449705" y="263842"/>
                  </a:cubicBezTo>
                  <a:close/>
                  <a:moveTo>
                    <a:pt x="925830" y="241935"/>
                  </a:moveTo>
                  <a:cubicBezTo>
                    <a:pt x="1018222" y="241935"/>
                    <a:pt x="1107757" y="259080"/>
                    <a:pt x="1192530" y="295275"/>
                  </a:cubicBezTo>
                  <a:cubicBezTo>
                    <a:pt x="1273492" y="329565"/>
                    <a:pt x="1346835" y="379095"/>
                    <a:pt x="1409700" y="441960"/>
                  </a:cubicBezTo>
                  <a:cubicBezTo>
                    <a:pt x="1472565" y="504825"/>
                    <a:pt x="1522095" y="577215"/>
                    <a:pt x="1556385" y="659130"/>
                  </a:cubicBezTo>
                  <a:cubicBezTo>
                    <a:pt x="1592580" y="743902"/>
                    <a:pt x="1610677" y="833437"/>
                    <a:pt x="1610677" y="925830"/>
                  </a:cubicBezTo>
                  <a:cubicBezTo>
                    <a:pt x="1610677" y="1018222"/>
                    <a:pt x="1591627" y="1107757"/>
                    <a:pt x="1556385" y="1192530"/>
                  </a:cubicBezTo>
                  <a:cubicBezTo>
                    <a:pt x="1522095" y="1273492"/>
                    <a:pt x="1472565" y="1346835"/>
                    <a:pt x="1409700" y="1409700"/>
                  </a:cubicBezTo>
                  <a:cubicBezTo>
                    <a:pt x="1346835" y="1472565"/>
                    <a:pt x="1274445" y="1522095"/>
                    <a:pt x="1192530" y="1556385"/>
                  </a:cubicBezTo>
                  <a:cubicBezTo>
                    <a:pt x="1107757" y="1592580"/>
                    <a:pt x="1018222" y="1610677"/>
                    <a:pt x="925830" y="1610677"/>
                  </a:cubicBezTo>
                  <a:cubicBezTo>
                    <a:pt x="833437" y="1610677"/>
                    <a:pt x="743902" y="1592580"/>
                    <a:pt x="659130" y="1556385"/>
                  </a:cubicBezTo>
                  <a:cubicBezTo>
                    <a:pt x="578167" y="1522095"/>
                    <a:pt x="504825" y="1472565"/>
                    <a:pt x="441960" y="1409700"/>
                  </a:cubicBezTo>
                  <a:cubicBezTo>
                    <a:pt x="379095" y="1346835"/>
                    <a:pt x="329565" y="1274445"/>
                    <a:pt x="295275" y="1192530"/>
                  </a:cubicBezTo>
                  <a:cubicBezTo>
                    <a:pt x="260032" y="1107757"/>
                    <a:pt x="241935" y="1018222"/>
                    <a:pt x="241935" y="925830"/>
                  </a:cubicBezTo>
                  <a:cubicBezTo>
                    <a:pt x="241935" y="833437"/>
                    <a:pt x="260032" y="743902"/>
                    <a:pt x="295275" y="659130"/>
                  </a:cubicBezTo>
                  <a:cubicBezTo>
                    <a:pt x="329565" y="577215"/>
                    <a:pt x="379095" y="504825"/>
                    <a:pt x="441960" y="441960"/>
                  </a:cubicBezTo>
                  <a:cubicBezTo>
                    <a:pt x="504825" y="379095"/>
                    <a:pt x="577215" y="329565"/>
                    <a:pt x="659130" y="295275"/>
                  </a:cubicBezTo>
                  <a:cubicBezTo>
                    <a:pt x="743902" y="259080"/>
                    <a:pt x="833437" y="241935"/>
                    <a:pt x="925830" y="241935"/>
                  </a:cubicBezTo>
                  <a:close/>
                  <a:moveTo>
                    <a:pt x="435292" y="233363"/>
                  </a:moveTo>
                  <a:lnTo>
                    <a:pt x="463867" y="267653"/>
                  </a:lnTo>
                  <a:lnTo>
                    <a:pt x="458152" y="272415"/>
                  </a:lnTo>
                  <a:cubicBezTo>
                    <a:pt x="446722" y="264795"/>
                    <a:pt x="436245" y="260033"/>
                    <a:pt x="427672" y="259080"/>
                  </a:cubicBezTo>
                  <a:cubicBezTo>
                    <a:pt x="419100" y="258128"/>
                    <a:pt x="410527" y="260033"/>
                    <a:pt x="403860" y="265748"/>
                  </a:cubicBezTo>
                  <a:cubicBezTo>
                    <a:pt x="395287" y="272415"/>
                    <a:pt x="391477" y="281940"/>
                    <a:pt x="393382" y="293370"/>
                  </a:cubicBezTo>
                  <a:cubicBezTo>
                    <a:pt x="394335" y="304800"/>
                    <a:pt x="401002" y="317183"/>
                    <a:pt x="411480" y="329565"/>
                  </a:cubicBezTo>
                  <a:cubicBezTo>
                    <a:pt x="422910" y="343853"/>
                    <a:pt x="433387" y="352425"/>
                    <a:pt x="444817" y="357188"/>
                  </a:cubicBezTo>
                  <a:cubicBezTo>
                    <a:pt x="455295" y="360998"/>
                    <a:pt x="465772" y="360045"/>
                    <a:pt x="473392" y="353378"/>
                  </a:cubicBezTo>
                  <a:cubicBezTo>
                    <a:pt x="477202" y="350520"/>
                    <a:pt x="480060" y="346710"/>
                    <a:pt x="481965" y="342900"/>
                  </a:cubicBezTo>
                  <a:cubicBezTo>
                    <a:pt x="483870" y="339090"/>
                    <a:pt x="484822" y="336233"/>
                    <a:pt x="485775" y="333375"/>
                  </a:cubicBezTo>
                  <a:lnTo>
                    <a:pt x="470535" y="314325"/>
                  </a:lnTo>
                  <a:cubicBezTo>
                    <a:pt x="469582" y="312420"/>
                    <a:pt x="467677" y="311468"/>
                    <a:pt x="466725" y="311468"/>
                  </a:cubicBezTo>
                  <a:cubicBezTo>
                    <a:pt x="464820" y="310515"/>
                    <a:pt x="462915" y="310515"/>
                    <a:pt x="461010" y="311468"/>
                  </a:cubicBezTo>
                  <a:cubicBezTo>
                    <a:pt x="459105" y="312420"/>
                    <a:pt x="457200" y="312420"/>
                    <a:pt x="454342" y="314325"/>
                  </a:cubicBezTo>
                  <a:cubicBezTo>
                    <a:pt x="452437" y="315278"/>
                    <a:pt x="449580" y="316230"/>
                    <a:pt x="448627" y="317183"/>
                  </a:cubicBezTo>
                  <a:lnTo>
                    <a:pt x="444817" y="312420"/>
                  </a:lnTo>
                  <a:lnTo>
                    <a:pt x="494347" y="272415"/>
                  </a:lnTo>
                  <a:lnTo>
                    <a:pt x="495300" y="276225"/>
                  </a:lnTo>
                  <a:cubicBezTo>
                    <a:pt x="494347" y="277178"/>
                    <a:pt x="493395" y="279083"/>
                    <a:pt x="492442" y="280035"/>
                  </a:cubicBezTo>
                  <a:cubicBezTo>
                    <a:pt x="491490" y="280988"/>
                    <a:pt x="490537" y="282893"/>
                    <a:pt x="489585" y="283845"/>
                  </a:cubicBezTo>
                  <a:cubicBezTo>
                    <a:pt x="488632" y="285750"/>
                    <a:pt x="487680" y="287655"/>
                    <a:pt x="488632" y="289560"/>
                  </a:cubicBezTo>
                  <a:cubicBezTo>
                    <a:pt x="489585" y="291465"/>
                    <a:pt x="489585" y="293370"/>
                    <a:pt x="491490" y="294323"/>
                  </a:cubicBezTo>
                  <a:lnTo>
                    <a:pt x="500062" y="305753"/>
                  </a:lnTo>
                  <a:cubicBezTo>
                    <a:pt x="501967" y="307658"/>
                    <a:pt x="502920" y="309563"/>
                    <a:pt x="504825" y="311468"/>
                  </a:cubicBezTo>
                  <a:cubicBezTo>
                    <a:pt x="505777" y="312420"/>
                    <a:pt x="507682" y="314325"/>
                    <a:pt x="508635" y="316230"/>
                  </a:cubicBezTo>
                  <a:cubicBezTo>
                    <a:pt x="506730" y="322898"/>
                    <a:pt x="501967" y="330518"/>
                    <a:pt x="495300" y="340043"/>
                  </a:cubicBezTo>
                  <a:cubicBezTo>
                    <a:pt x="488632" y="349568"/>
                    <a:pt x="481012" y="357188"/>
                    <a:pt x="474345" y="362903"/>
                  </a:cubicBezTo>
                  <a:cubicBezTo>
                    <a:pt x="467677" y="368618"/>
                    <a:pt x="460057" y="372428"/>
                    <a:pt x="452437" y="375285"/>
                  </a:cubicBezTo>
                  <a:cubicBezTo>
                    <a:pt x="444817" y="378143"/>
                    <a:pt x="437197" y="379095"/>
                    <a:pt x="428625" y="378143"/>
                  </a:cubicBezTo>
                  <a:cubicBezTo>
                    <a:pt x="421005" y="377190"/>
                    <a:pt x="413385" y="375285"/>
                    <a:pt x="405765" y="371475"/>
                  </a:cubicBezTo>
                  <a:cubicBezTo>
                    <a:pt x="398145" y="367665"/>
                    <a:pt x="391477" y="361950"/>
                    <a:pt x="384810" y="353378"/>
                  </a:cubicBezTo>
                  <a:cubicBezTo>
                    <a:pt x="379095" y="345758"/>
                    <a:pt x="374332" y="338138"/>
                    <a:pt x="372427" y="329565"/>
                  </a:cubicBezTo>
                  <a:cubicBezTo>
                    <a:pt x="369570" y="320993"/>
                    <a:pt x="368617" y="313373"/>
                    <a:pt x="369570" y="304800"/>
                  </a:cubicBezTo>
                  <a:cubicBezTo>
                    <a:pt x="370522" y="296228"/>
                    <a:pt x="373380" y="288608"/>
                    <a:pt x="378142" y="280988"/>
                  </a:cubicBezTo>
                  <a:cubicBezTo>
                    <a:pt x="382905" y="273368"/>
                    <a:pt x="388620" y="266700"/>
                    <a:pt x="397192" y="260033"/>
                  </a:cubicBezTo>
                  <a:cubicBezTo>
                    <a:pt x="402907" y="255270"/>
                    <a:pt x="408622" y="252413"/>
                    <a:pt x="413385" y="249555"/>
                  </a:cubicBezTo>
                  <a:cubicBezTo>
                    <a:pt x="419100" y="246698"/>
                    <a:pt x="423862" y="245745"/>
                    <a:pt x="428625" y="244793"/>
                  </a:cubicBezTo>
                  <a:lnTo>
                    <a:pt x="429577" y="238125"/>
                  </a:lnTo>
                  <a:close/>
                  <a:moveTo>
                    <a:pt x="1258252" y="140970"/>
                  </a:moveTo>
                  <a:lnTo>
                    <a:pt x="1316355" y="172402"/>
                  </a:lnTo>
                  <a:lnTo>
                    <a:pt x="1313497" y="178117"/>
                  </a:lnTo>
                  <a:cubicBezTo>
                    <a:pt x="1307782" y="176212"/>
                    <a:pt x="1303020" y="174307"/>
                    <a:pt x="1301115" y="174307"/>
                  </a:cubicBezTo>
                  <a:cubicBezTo>
                    <a:pt x="1298257" y="174307"/>
                    <a:pt x="1297305" y="174307"/>
                    <a:pt x="1296352" y="175260"/>
                  </a:cubicBezTo>
                  <a:cubicBezTo>
                    <a:pt x="1296352" y="176212"/>
                    <a:pt x="1296352" y="176212"/>
                    <a:pt x="1295400" y="177165"/>
                  </a:cubicBezTo>
                  <a:cubicBezTo>
                    <a:pt x="1295400" y="178117"/>
                    <a:pt x="1295400" y="179070"/>
                    <a:pt x="1294447" y="180022"/>
                  </a:cubicBezTo>
                  <a:cubicBezTo>
                    <a:pt x="1293495" y="185737"/>
                    <a:pt x="1292542" y="194310"/>
                    <a:pt x="1291590" y="206692"/>
                  </a:cubicBezTo>
                  <a:cubicBezTo>
                    <a:pt x="1290637" y="219075"/>
                    <a:pt x="1288732" y="238125"/>
                    <a:pt x="1285875" y="263842"/>
                  </a:cubicBezTo>
                  <a:cubicBezTo>
                    <a:pt x="1298257" y="253365"/>
                    <a:pt x="1307782" y="245745"/>
                    <a:pt x="1316355" y="238125"/>
                  </a:cubicBezTo>
                  <a:cubicBezTo>
                    <a:pt x="1323975" y="231457"/>
                    <a:pt x="1331595" y="224790"/>
                    <a:pt x="1337310" y="220027"/>
                  </a:cubicBezTo>
                  <a:cubicBezTo>
                    <a:pt x="1340167" y="217170"/>
                    <a:pt x="1343025" y="215265"/>
                    <a:pt x="1344930" y="212407"/>
                  </a:cubicBezTo>
                  <a:cubicBezTo>
                    <a:pt x="1346835" y="210502"/>
                    <a:pt x="1348740" y="208597"/>
                    <a:pt x="1349692" y="206692"/>
                  </a:cubicBezTo>
                  <a:cubicBezTo>
                    <a:pt x="1350645" y="204787"/>
                    <a:pt x="1349692" y="202882"/>
                    <a:pt x="1347787" y="200977"/>
                  </a:cubicBezTo>
                  <a:cubicBezTo>
                    <a:pt x="1345882" y="199072"/>
                    <a:pt x="1342072" y="195262"/>
                    <a:pt x="1336357" y="191452"/>
                  </a:cubicBezTo>
                  <a:lnTo>
                    <a:pt x="1339215" y="185737"/>
                  </a:lnTo>
                  <a:lnTo>
                    <a:pt x="1383030" y="208597"/>
                  </a:lnTo>
                  <a:lnTo>
                    <a:pt x="1381125" y="214312"/>
                  </a:lnTo>
                  <a:cubicBezTo>
                    <a:pt x="1379220" y="213360"/>
                    <a:pt x="1377315" y="213360"/>
                    <a:pt x="1375410" y="212407"/>
                  </a:cubicBezTo>
                  <a:cubicBezTo>
                    <a:pt x="1373505" y="212407"/>
                    <a:pt x="1371600" y="211455"/>
                    <a:pt x="1369695" y="212407"/>
                  </a:cubicBezTo>
                  <a:cubicBezTo>
                    <a:pt x="1366837" y="212407"/>
                    <a:pt x="1364932" y="213360"/>
                    <a:pt x="1362075" y="213360"/>
                  </a:cubicBezTo>
                  <a:cubicBezTo>
                    <a:pt x="1360170" y="214312"/>
                    <a:pt x="1358265" y="215265"/>
                    <a:pt x="1355407" y="217170"/>
                  </a:cubicBezTo>
                  <a:cubicBezTo>
                    <a:pt x="1351597" y="220027"/>
                    <a:pt x="1346835" y="223837"/>
                    <a:pt x="1341120" y="228600"/>
                  </a:cubicBezTo>
                  <a:cubicBezTo>
                    <a:pt x="1334452" y="233362"/>
                    <a:pt x="1327785" y="239077"/>
                    <a:pt x="1319212" y="246697"/>
                  </a:cubicBezTo>
                  <a:cubicBezTo>
                    <a:pt x="1311592" y="252412"/>
                    <a:pt x="1303972" y="259080"/>
                    <a:pt x="1295400" y="266700"/>
                  </a:cubicBezTo>
                  <a:cubicBezTo>
                    <a:pt x="1286827" y="273367"/>
                    <a:pt x="1278255" y="280987"/>
                    <a:pt x="1270635" y="287655"/>
                  </a:cubicBezTo>
                  <a:lnTo>
                    <a:pt x="1255395" y="280035"/>
                  </a:lnTo>
                  <a:cubicBezTo>
                    <a:pt x="1257300" y="259080"/>
                    <a:pt x="1259205" y="237172"/>
                    <a:pt x="1262062" y="215265"/>
                  </a:cubicBezTo>
                  <a:cubicBezTo>
                    <a:pt x="1263967" y="193357"/>
                    <a:pt x="1265872" y="178117"/>
                    <a:pt x="1266825" y="169545"/>
                  </a:cubicBezTo>
                  <a:cubicBezTo>
                    <a:pt x="1266825" y="166687"/>
                    <a:pt x="1266825" y="163830"/>
                    <a:pt x="1266825" y="161925"/>
                  </a:cubicBezTo>
                  <a:cubicBezTo>
                    <a:pt x="1266825" y="160020"/>
                    <a:pt x="1265872" y="158115"/>
                    <a:pt x="1263967" y="155257"/>
                  </a:cubicBezTo>
                  <a:cubicBezTo>
                    <a:pt x="1263015" y="153352"/>
                    <a:pt x="1262062" y="152400"/>
                    <a:pt x="1260157" y="150495"/>
                  </a:cubicBezTo>
                  <a:cubicBezTo>
                    <a:pt x="1259205" y="149542"/>
                    <a:pt x="1257300" y="148590"/>
                    <a:pt x="1255395" y="146685"/>
                  </a:cubicBezTo>
                  <a:close/>
                  <a:moveTo>
                    <a:pt x="1105853" y="95250"/>
                  </a:moveTo>
                  <a:lnTo>
                    <a:pt x="1171575" y="112395"/>
                  </a:lnTo>
                  <a:lnTo>
                    <a:pt x="1169670" y="119062"/>
                  </a:lnTo>
                  <a:cubicBezTo>
                    <a:pt x="1167765" y="119062"/>
                    <a:pt x="1165860" y="118110"/>
                    <a:pt x="1163003" y="118110"/>
                  </a:cubicBezTo>
                  <a:cubicBezTo>
                    <a:pt x="1160145" y="118110"/>
                    <a:pt x="1158240" y="118110"/>
                    <a:pt x="1156335" y="118110"/>
                  </a:cubicBezTo>
                  <a:cubicBezTo>
                    <a:pt x="1154430" y="118110"/>
                    <a:pt x="1152525" y="119062"/>
                    <a:pt x="1151573" y="120015"/>
                  </a:cubicBezTo>
                  <a:cubicBezTo>
                    <a:pt x="1150620" y="120967"/>
                    <a:pt x="1149668" y="122872"/>
                    <a:pt x="1148715" y="124777"/>
                  </a:cubicBezTo>
                  <a:lnTo>
                    <a:pt x="1126808" y="208597"/>
                  </a:lnTo>
                  <a:cubicBezTo>
                    <a:pt x="1125855" y="210502"/>
                    <a:pt x="1125855" y="212407"/>
                    <a:pt x="1126808" y="214312"/>
                  </a:cubicBezTo>
                  <a:cubicBezTo>
                    <a:pt x="1126808" y="216217"/>
                    <a:pt x="1128713" y="217170"/>
                    <a:pt x="1130618" y="219075"/>
                  </a:cubicBezTo>
                  <a:cubicBezTo>
                    <a:pt x="1131570" y="220027"/>
                    <a:pt x="1133475" y="220980"/>
                    <a:pt x="1136333" y="221932"/>
                  </a:cubicBezTo>
                  <a:cubicBezTo>
                    <a:pt x="1139190" y="222885"/>
                    <a:pt x="1141095" y="223837"/>
                    <a:pt x="1143000" y="224790"/>
                  </a:cubicBezTo>
                  <a:lnTo>
                    <a:pt x="1141095" y="230505"/>
                  </a:lnTo>
                  <a:lnTo>
                    <a:pt x="1075373" y="213360"/>
                  </a:lnTo>
                  <a:lnTo>
                    <a:pt x="1077278" y="206692"/>
                  </a:lnTo>
                  <a:cubicBezTo>
                    <a:pt x="1079183" y="206692"/>
                    <a:pt x="1081088" y="207645"/>
                    <a:pt x="1083945" y="207645"/>
                  </a:cubicBezTo>
                  <a:cubicBezTo>
                    <a:pt x="1086803" y="208597"/>
                    <a:pt x="1088708" y="208597"/>
                    <a:pt x="1090613" y="208597"/>
                  </a:cubicBezTo>
                  <a:cubicBezTo>
                    <a:pt x="1092518" y="208597"/>
                    <a:pt x="1094423" y="207645"/>
                    <a:pt x="1095375" y="206692"/>
                  </a:cubicBezTo>
                  <a:cubicBezTo>
                    <a:pt x="1096328" y="205740"/>
                    <a:pt x="1097280" y="203835"/>
                    <a:pt x="1098233" y="201930"/>
                  </a:cubicBezTo>
                  <a:lnTo>
                    <a:pt x="1120140" y="118110"/>
                  </a:lnTo>
                  <a:cubicBezTo>
                    <a:pt x="1120140" y="116205"/>
                    <a:pt x="1121093" y="114300"/>
                    <a:pt x="1120140" y="112395"/>
                  </a:cubicBezTo>
                  <a:cubicBezTo>
                    <a:pt x="1120140" y="110490"/>
                    <a:pt x="1118235" y="109537"/>
                    <a:pt x="1116330" y="107632"/>
                  </a:cubicBezTo>
                  <a:cubicBezTo>
                    <a:pt x="1115378" y="106680"/>
                    <a:pt x="1113473" y="105727"/>
                    <a:pt x="1110615" y="104775"/>
                  </a:cubicBezTo>
                  <a:cubicBezTo>
                    <a:pt x="1107758" y="103822"/>
                    <a:pt x="1105853" y="102870"/>
                    <a:pt x="1103948" y="101917"/>
                  </a:cubicBezTo>
                  <a:close/>
                  <a:moveTo>
                    <a:pt x="777240" y="88583"/>
                  </a:moveTo>
                  <a:lnTo>
                    <a:pt x="779145" y="93345"/>
                  </a:lnTo>
                  <a:cubicBezTo>
                    <a:pt x="777240" y="94298"/>
                    <a:pt x="775335" y="95250"/>
                    <a:pt x="772477" y="96203"/>
                  </a:cubicBezTo>
                  <a:cubicBezTo>
                    <a:pt x="769620" y="97155"/>
                    <a:pt x="767715" y="99060"/>
                    <a:pt x="765810" y="100965"/>
                  </a:cubicBezTo>
                  <a:cubicBezTo>
                    <a:pt x="763905" y="102870"/>
                    <a:pt x="762952" y="105728"/>
                    <a:pt x="762952" y="109538"/>
                  </a:cubicBezTo>
                  <a:cubicBezTo>
                    <a:pt x="762952" y="113348"/>
                    <a:pt x="763905" y="119063"/>
                    <a:pt x="765810" y="125730"/>
                  </a:cubicBezTo>
                  <a:lnTo>
                    <a:pt x="777240" y="169545"/>
                  </a:lnTo>
                  <a:cubicBezTo>
                    <a:pt x="781050" y="182880"/>
                    <a:pt x="779145" y="194310"/>
                    <a:pt x="772477" y="203835"/>
                  </a:cubicBezTo>
                  <a:cubicBezTo>
                    <a:pt x="765810" y="214313"/>
                    <a:pt x="755332" y="220980"/>
                    <a:pt x="741045" y="224790"/>
                  </a:cubicBezTo>
                  <a:cubicBezTo>
                    <a:pt x="723900" y="229553"/>
                    <a:pt x="710565" y="228600"/>
                    <a:pt x="699135" y="223838"/>
                  </a:cubicBezTo>
                  <a:cubicBezTo>
                    <a:pt x="687705" y="219075"/>
                    <a:pt x="680085" y="209550"/>
                    <a:pt x="677227" y="196215"/>
                  </a:cubicBezTo>
                  <a:lnTo>
                    <a:pt x="661035" y="136208"/>
                  </a:lnTo>
                  <a:cubicBezTo>
                    <a:pt x="661035" y="134303"/>
                    <a:pt x="660082" y="132398"/>
                    <a:pt x="658177" y="131445"/>
                  </a:cubicBezTo>
                  <a:cubicBezTo>
                    <a:pt x="657225" y="130493"/>
                    <a:pt x="655320" y="129540"/>
                    <a:pt x="653415" y="128588"/>
                  </a:cubicBezTo>
                  <a:cubicBezTo>
                    <a:pt x="651510" y="128588"/>
                    <a:pt x="649605" y="128588"/>
                    <a:pt x="647700" y="128588"/>
                  </a:cubicBezTo>
                  <a:cubicBezTo>
                    <a:pt x="645795" y="128588"/>
                    <a:pt x="643890" y="128588"/>
                    <a:pt x="641985" y="129540"/>
                  </a:cubicBezTo>
                  <a:lnTo>
                    <a:pt x="640080" y="123825"/>
                  </a:lnTo>
                  <a:lnTo>
                    <a:pt x="701992" y="107633"/>
                  </a:lnTo>
                  <a:lnTo>
                    <a:pt x="703897" y="114300"/>
                  </a:lnTo>
                  <a:cubicBezTo>
                    <a:pt x="701992" y="115253"/>
                    <a:pt x="700087" y="115253"/>
                    <a:pt x="699135" y="116205"/>
                  </a:cubicBezTo>
                  <a:cubicBezTo>
                    <a:pt x="697230" y="117158"/>
                    <a:pt x="695325" y="118110"/>
                    <a:pt x="694372" y="119063"/>
                  </a:cubicBezTo>
                  <a:cubicBezTo>
                    <a:pt x="692467" y="120015"/>
                    <a:pt x="691515" y="121920"/>
                    <a:pt x="690562" y="123825"/>
                  </a:cubicBezTo>
                  <a:cubicBezTo>
                    <a:pt x="690562" y="125730"/>
                    <a:pt x="690562" y="127635"/>
                    <a:pt x="690562" y="129540"/>
                  </a:cubicBezTo>
                  <a:lnTo>
                    <a:pt x="706755" y="188595"/>
                  </a:lnTo>
                  <a:cubicBezTo>
                    <a:pt x="709612" y="200025"/>
                    <a:pt x="714375" y="208598"/>
                    <a:pt x="721042" y="212408"/>
                  </a:cubicBezTo>
                  <a:cubicBezTo>
                    <a:pt x="727710" y="216218"/>
                    <a:pt x="736282" y="217170"/>
                    <a:pt x="745807" y="214313"/>
                  </a:cubicBezTo>
                  <a:cubicBezTo>
                    <a:pt x="755332" y="211455"/>
                    <a:pt x="762000" y="206693"/>
                    <a:pt x="765810" y="199073"/>
                  </a:cubicBezTo>
                  <a:cubicBezTo>
                    <a:pt x="769620" y="191453"/>
                    <a:pt x="770572" y="181928"/>
                    <a:pt x="766762" y="171450"/>
                  </a:cubicBezTo>
                  <a:lnTo>
                    <a:pt x="756285" y="131445"/>
                  </a:lnTo>
                  <a:cubicBezTo>
                    <a:pt x="754380" y="124778"/>
                    <a:pt x="752475" y="119063"/>
                    <a:pt x="750570" y="116205"/>
                  </a:cubicBezTo>
                  <a:cubicBezTo>
                    <a:pt x="748665" y="113348"/>
                    <a:pt x="746760" y="110490"/>
                    <a:pt x="743902" y="109538"/>
                  </a:cubicBezTo>
                  <a:cubicBezTo>
                    <a:pt x="741997" y="108585"/>
                    <a:pt x="739140" y="108585"/>
                    <a:pt x="735330" y="108585"/>
                  </a:cubicBezTo>
                  <a:cubicBezTo>
                    <a:pt x="731520" y="108585"/>
                    <a:pt x="728662" y="108585"/>
                    <a:pt x="727710" y="108585"/>
                  </a:cubicBezTo>
                  <a:lnTo>
                    <a:pt x="725805" y="101918"/>
                  </a:lnTo>
                  <a:close/>
                  <a:moveTo>
                    <a:pt x="867728" y="76200"/>
                  </a:moveTo>
                  <a:lnTo>
                    <a:pt x="913448" y="77152"/>
                  </a:lnTo>
                  <a:lnTo>
                    <a:pt x="979170" y="160972"/>
                  </a:lnTo>
                  <a:lnTo>
                    <a:pt x="980123" y="114300"/>
                  </a:lnTo>
                  <a:cubicBezTo>
                    <a:pt x="980123" y="106680"/>
                    <a:pt x="980123" y="101917"/>
                    <a:pt x="979170" y="98107"/>
                  </a:cubicBezTo>
                  <a:cubicBezTo>
                    <a:pt x="978218" y="94297"/>
                    <a:pt x="976313" y="91440"/>
                    <a:pt x="974408" y="90487"/>
                  </a:cubicBezTo>
                  <a:cubicBezTo>
                    <a:pt x="972503" y="89535"/>
                    <a:pt x="970598" y="87630"/>
                    <a:pt x="966788" y="86677"/>
                  </a:cubicBezTo>
                  <a:cubicBezTo>
                    <a:pt x="963930" y="85725"/>
                    <a:pt x="961073" y="84772"/>
                    <a:pt x="959168" y="84772"/>
                  </a:cubicBezTo>
                  <a:lnTo>
                    <a:pt x="959168" y="78105"/>
                  </a:lnTo>
                  <a:lnTo>
                    <a:pt x="1011555" y="79057"/>
                  </a:lnTo>
                  <a:lnTo>
                    <a:pt x="1009650" y="84772"/>
                  </a:lnTo>
                  <a:cubicBezTo>
                    <a:pt x="1007745" y="84772"/>
                    <a:pt x="1005840" y="84772"/>
                    <a:pt x="1002983" y="85725"/>
                  </a:cubicBezTo>
                  <a:cubicBezTo>
                    <a:pt x="1000125" y="85725"/>
                    <a:pt x="997268" y="87630"/>
                    <a:pt x="995363" y="88582"/>
                  </a:cubicBezTo>
                  <a:cubicBezTo>
                    <a:pt x="993458" y="90487"/>
                    <a:pt x="991553" y="92392"/>
                    <a:pt x="990600" y="96202"/>
                  </a:cubicBezTo>
                  <a:cubicBezTo>
                    <a:pt x="989648" y="100012"/>
                    <a:pt x="988695" y="105727"/>
                    <a:pt x="988695" y="112395"/>
                  </a:cubicBezTo>
                  <a:lnTo>
                    <a:pt x="987743" y="200025"/>
                  </a:lnTo>
                  <a:lnTo>
                    <a:pt x="972503" y="200025"/>
                  </a:lnTo>
                  <a:lnTo>
                    <a:pt x="898208" y="104775"/>
                  </a:lnTo>
                  <a:lnTo>
                    <a:pt x="897255" y="161925"/>
                  </a:lnTo>
                  <a:cubicBezTo>
                    <a:pt x="897255" y="168592"/>
                    <a:pt x="897255" y="174307"/>
                    <a:pt x="898208" y="178117"/>
                  </a:cubicBezTo>
                  <a:cubicBezTo>
                    <a:pt x="899160" y="181927"/>
                    <a:pt x="901065" y="184785"/>
                    <a:pt x="902970" y="186690"/>
                  </a:cubicBezTo>
                  <a:cubicBezTo>
                    <a:pt x="904875" y="187642"/>
                    <a:pt x="906780" y="189547"/>
                    <a:pt x="910590" y="190500"/>
                  </a:cubicBezTo>
                  <a:cubicBezTo>
                    <a:pt x="913448" y="191452"/>
                    <a:pt x="916305" y="192405"/>
                    <a:pt x="918210" y="192405"/>
                  </a:cubicBezTo>
                  <a:lnTo>
                    <a:pt x="918210" y="199072"/>
                  </a:lnTo>
                  <a:lnTo>
                    <a:pt x="865823" y="198120"/>
                  </a:lnTo>
                  <a:lnTo>
                    <a:pt x="865823" y="191452"/>
                  </a:lnTo>
                  <a:cubicBezTo>
                    <a:pt x="867728" y="191452"/>
                    <a:pt x="870585" y="190500"/>
                    <a:pt x="873443" y="190500"/>
                  </a:cubicBezTo>
                  <a:cubicBezTo>
                    <a:pt x="876300" y="189547"/>
                    <a:pt x="879158" y="188595"/>
                    <a:pt x="881063" y="187642"/>
                  </a:cubicBezTo>
                  <a:cubicBezTo>
                    <a:pt x="882968" y="185737"/>
                    <a:pt x="884873" y="183832"/>
                    <a:pt x="885825" y="180022"/>
                  </a:cubicBezTo>
                  <a:cubicBezTo>
                    <a:pt x="886778" y="177165"/>
                    <a:pt x="886778" y="171450"/>
                    <a:pt x="886778" y="162877"/>
                  </a:cubicBezTo>
                  <a:lnTo>
                    <a:pt x="887730" y="104775"/>
                  </a:lnTo>
                  <a:cubicBezTo>
                    <a:pt x="887730" y="101917"/>
                    <a:pt x="887730" y="99060"/>
                    <a:pt x="886778" y="96202"/>
                  </a:cubicBezTo>
                  <a:cubicBezTo>
                    <a:pt x="885825" y="93345"/>
                    <a:pt x="884873" y="91440"/>
                    <a:pt x="882968" y="89535"/>
                  </a:cubicBezTo>
                  <a:cubicBezTo>
                    <a:pt x="881063" y="87630"/>
                    <a:pt x="879158" y="85725"/>
                    <a:pt x="876300" y="84772"/>
                  </a:cubicBezTo>
                  <a:cubicBezTo>
                    <a:pt x="873443" y="83820"/>
                    <a:pt x="870585" y="82867"/>
                    <a:pt x="867728" y="81915"/>
                  </a:cubicBezTo>
                  <a:close/>
                  <a:moveTo>
                    <a:pt x="925830" y="29527"/>
                  </a:moveTo>
                  <a:cubicBezTo>
                    <a:pt x="804862" y="29527"/>
                    <a:pt x="687705" y="53340"/>
                    <a:pt x="577215" y="100012"/>
                  </a:cubicBezTo>
                  <a:cubicBezTo>
                    <a:pt x="470535" y="145732"/>
                    <a:pt x="374332" y="210502"/>
                    <a:pt x="292417" y="292417"/>
                  </a:cubicBezTo>
                  <a:cubicBezTo>
                    <a:pt x="210502" y="375285"/>
                    <a:pt x="145732" y="470535"/>
                    <a:pt x="100965" y="577215"/>
                  </a:cubicBezTo>
                  <a:cubicBezTo>
                    <a:pt x="54292" y="687705"/>
                    <a:pt x="30480" y="804862"/>
                    <a:pt x="30480" y="925830"/>
                  </a:cubicBezTo>
                  <a:cubicBezTo>
                    <a:pt x="30480" y="1046797"/>
                    <a:pt x="54292" y="1163955"/>
                    <a:pt x="100965" y="1274445"/>
                  </a:cubicBezTo>
                  <a:cubicBezTo>
                    <a:pt x="145732" y="1381125"/>
                    <a:pt x="210502" y="1477327"/>
                    <a:pt x="292417" y="1559242"/>
                  </a:cubicBezTo>
                  <a:cubicBezTo>
                    <a:pt x="375285" y="1641157"/>
                    <a:pt x="470535" y="1705927"/>
                    <a:pt x="577215" y="1750695"/>
                  </a:cubicBezTo>
                  <a:cubicBezTo>
                    <a:pt x="687705" y="1797367"/>
                    <a:pt x="804862" y="1821180"/>
                    <a:pt x="925830" y="1821180"/>
                  </a:cubicBezTo>
                  <a:cubicBezTo>
                    <a:pt x="1046797" y="1821180"/>
                    <a:pt x="1163955" y="1797367"/>
                    <a:pt x="1274445" y="1750695"/>
                  </a:cubicBezTo>
                  <a:cubicBezTo>
                    <a:pt x="1381125" y="1705927"/>
                    <a:pt x="1477327" y="1641157"/>
                    <a:pt x="1559242" y="1559242"/>
                  </a:cubicBezTo>
                  <a:cubicBezTo>
                    <a:pt x="1641157" y="1476375"/>
                    <a:pt x="1705927" y="1381125"/>
                    <a:pt x="1750695" y="1274445"/>
                  </a:cubicBezTo>
                  <a:cubicBezTo>
                    <a:pt x="1797367" y="1163955"/>
                    <a:pt x="1821180" y="1046797"/>
                    <a:pt x="1821180" y="925830"/>
                  </a:cubicBezTo>
                  <a:cubicBezTo>
                    <a:pt x="1821180" y="804862"/>
                    <a:pt x="1797367" y="687705"/>
                    <a:pt x="1750695" y="577215"/>
                  </a:cubicBezTo>
                  <a:cubicBezTo>
                    <a:pt x="1705927" y="470535"/>
                    <a:pt x="1641157" y="374332"/>
                    <a:pt x="1559242" y="292417"/>
                  </a:cubicBezTo>
                  <a:cubicBezTo>
                    <a:pt x="1476375" y="209550"/>
                    <a:pt x="1381125" y="144780"/>
                    <a:pt x="1274445" y="100012"/>
                  </a:cubicBezTo>
                  <a:cubicBezTo>
                    <a:pt x="1163955" y="53340"/>
                    <a:pt x="1046797" y="29527"/>
                    <a:pt x="925830" y="29527"/>
                  </a:cubicBezTo>
                  <a:close/>
                  <a:moveTo>
                    <a:pt x="925830" y="0"/>
                  </a:moveTo>
                  <a:cubicBezTo>
                    <a:pt x="1050607" y="0"/>
                    <a:pt x="1171575" y="24765"/>
                    <a:pt x="1285875" y="72390"/>
                  </a:cubicBezTo>
                  <a:cubicBezTo>
                    <a:pt x="1396365" y="119062"/>
                    <a:pt x="1495425" y="185737"/>
                    <a:pt x="1579245" y="271462"/>
                  </a:cubicBezTo>
                  <a:cubicBezTo>
                    <a:pt x="1664017" y="356235"/>
                    <a:pt x="1730692" y="455295"/>
                    <a:pt x="1777365" y="565785"/>
                  </a:cubicBezTo>
                  <a:cubicBezTo>
                    <a:pt x="1824990" y="680085"/>
                    <a:pt x="1849755" y="801052"/>
                    <a:pt x="1849755" y="925830"/>
                  </a:cubicBezTo>
                  <a:cubicBezTo>
                    <a:pt x="1849755" y="1050607"/>
                    <a:pt x="1825942" y="1171575"/>
                    <a:pt x="1777365" y="1285875"/>
                  </a:cubicBezTo>
                  <a:cubicBezTo>
                    <a:pt x="1730692" y="1396365"/>
                    <a:pt x="1664017" y="1495425"/>
                    <a:pt x="1579245" y="1580197"/>
                  </a:cubicBezTo>
                  <a:cubicBezTo>
                    <a:pt x="1494472" y="1664970"/>
                    <a:pt x="1395412" y="1731645"/>
                    <a:pt x="1284922" y="1778317"/>
                  </a:cubicBezTo>
                  <a:cubicBezTo>
                    <a:pt x="1171575" y="1825942"/>
                    <a:pt x="1049655" y="1850707"/>
                    <a:pt x="924877" y="1850707"/>
                  </a:cubicBezTo>
                  <a:cubicBezTo>
                    <a:pt x="800100" y="1850707"/>
                    <a:pt x="679132" y="1826895"/>
                    <a:pt x="564832" y="1778317"/>
                  </a:cubicBezTo>
                  <a:cubicBezTo>
                    <a:pt x="454342" y="1731645"/>
                    <a:pt x="355282" y="1664970"/>
                    <a:pt x="270510" y="1580197"/>
                  </a:cubicBezTo>
                  <a:cubicBezTo>
                    <a:pt x="185737" y="1495425"/>
                    <a:pt x="119062" y="1396365"/>
                    <a:pt x="72390" y="1285875"/>
                  </a:cubicBezTo>
                  <a:cubicBezTo>
                    <a:pt x="24765" y="1171575"/>
                    <a:pt x="0" y="1050607"/>
                    <a:pt x="0" y="925830"/>
                  </a:cubicBezTo>
                  <a:cubicBezTo>
                    <a:pt x="0" y="801052"/>
                    <a:pt x="24765" y="679132"/>
                    <a:pt x="73342" y="564832"/>
                  </a:cubicBezTo>
                  <a:cubicBezTo>
                    <a:pt x="120015" y="454342"/>
                    <a:pt x="186690" y="355282"/>
                    <a:pt x="271462" y="270510"/>
                  </a:cubicBezTo>
                  <a:cubicBezTo>
                    <a:pt x="356235" y="185737"/>
                    <a:pt x="455295" y="119062"/>
                    <a:pt x="565785" y="72390"/>
                  </a:cubicBezTo>
                  <a:cubicBezTo>
                    <a:pt x="679132" y="24765"/>
                    <a:pt x="801052" y="0"/>
                    <a:pt x="92583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Arial"/>
                <a:ea typeface="微软雅黑"/>
              </a:endParaRPr>
            </a:p>
          </p:txBody>
        </p:sp>
        <p:sp>
          <p:nvSpPr>
            <p:cNvPr id="34" name="任意多边形: 形状 48">
              <a:extLst>
                <a:ext uri="{FF2B5EF4-FFF2-40B4-BE49-F238E27FC236}">
                  <a16:creationId xmlns:a16="http://schemas.microsoft.com/office/drawing/2014/main" id="{C9E92882-3702-45A0-B714-A5992E701E08}"/>
                </a:ext>
              </a:extLst>
            </p:cNvPr>
            <p:cNvSpPr/>
            <p:nvPr/>
          </p:nvSpPr>
          <p:spPr>
            <a:xfrm>
              <a:off x="5033962" y="3989069"/>
              <a:ext cx="4351972" cy="310515"/>
            </a:xfrm>
            <a:custGeom>
              <a:avLst/>
              <a:gdLst>
                <a:gd name="connsiteX0" fmla="*/ 3189922 w 4351972"/>
                <a:gd name="connsiteY0" fmla="*/ 24765 h 310515"/>
                <a:gd name="connsiteX1" fmla="*/ 3189922 w 4351972"/>
                <a:gd name="connsiteY1" fmla="*/ 151448 h 310515"/>
                <a:gd name="connsiteX2" fmla="*/ 3217545 w 4351972"/>
                <a:gd name="connsiteY2" fmla="*/ 151448 h 310515"/>
                <a:gd name="connsiteX3" fmla="*/ 3266122 w 4351972"/>
                <a:gd name="connsiteY3" fmla="*/ 133350 h 310515"/>
                <a:gd name="connsiteX4" fmla="*/ 3284220 w 4351972"/>
                <a:gd name="connsiteY4" fmla="*/ 82868 h 310515"/>
                <a:gd name="connsiteX5" fmla="*/ 3268980 w 4351972"/>
                <a:gd name="connsiteY5" fmla="*/ 40005 h 310515"/>
                <a:gd name="connsiteX6" fmla="*/ 3225164 w 4351972"/>
                <a:gd name="connsiteY6" fmla="*/ 24765 h 310515"/>
                <a:gd name="connsiteX7" fmla="*/ 83820 w 4351972"/>
                <a:gd name="connsiteY7" fmla="*/ 24765 h 310515"/>
                <a:gd name="connsiteX8" fmla="*/ 83820 w 4351972"/>
                <a:gd name="connsiteY8" fmla="*/ 155258 h 310515"/>
                <a:gd name="connsiteX9" fmla="*/ 104775 w 4351972"/>
                <a:gd name="connsiteY9" fmla="*/ 155258 h 310515"/>
                <a:gd name="connsiteX10" fmla="*/ 140970 w 4351972"/>
                <a:gd name="connsiteY10" fmla="*/ 148590 h 310515"/>
                <a:gd name="connsiteX11" fmla="*/ 162877 w 4351972"/>
                <a:gd name="connsiteY11" fmla="*/ 130493 h 310515"/>
                <a:gd name="connsiteX12" fmla="*/ 172402 w 4351972"/>
                <a:gd name="connsiteY12" fmla="*/ 109538 h 310515"/>
                <a:gd name="connsiteX13" fmla="*/ 174307 w 4351972"/>
                <a:gd name="connsiteY13" fmla="*/ 90488 h 310515"/>
                <a:gd name="connsiteX14" fmla="*/ 171450 w 4351972"/>
                <a:gd name="connsiteY14" fmla="*/ 66675 h 310515"/>
                <a:gd name="connsiteX15" fmla="*/ 161925 w 4351972"/>
                <a:gd name="connsiteY15" fmla="*/ 45720 h 310515"/>
                <a:gd name="connsiteX16" fmla="*/ 142875 w 4351972"/>
                <a:gd name="connsiteY16" fmla="*/ 30480 h 310515"/>
                <a:gd name="connsiteX17" fmla="*/ 113347 w 4351972"/>
                <a:gd name="connsiteY17" fmla="*/ 24765 h 310515"/>
                <a:gd name="connsiteX18" fmla="*/ 4067175 w 4351972"/>
                <a:gd name="connsiteY18" fmla="*/ 7620 h 310515"/>
                <a:gd name="connsiteX19" fmla="*/ 4192905 w 4351972"/>
                <a:gd name="connsiteY19" fmla="*/ 7620 h 310515"/>
                <a:gd name="connsiteX20" fmla="*/ 4192905 w 4351972"/>
                <a:gd name="connsiteY20" fmla="*/ 22860 h 310515"/>
                <a:gd name="connsiteX21" fmla="*/ 4163377 w 4351972"/>
                <a:gd name="connsiteY21" fmla="*/ 25717 h 310515"/>
                <a:gd name="connsiteX22" fmla="*/ 4154805 w 4351972"/>
                <a:gd name="connsiteY22" fmla="*/ 32385 h 310515"/>
                <a:gd name="connsiteX23" fmla="*/ 4155757 w 4351972"/>
                <a:gd name="connsiteY23" fmla="*/ 37147 h 310515"/>
                <a:gd name="connsiteX24" fmla="*/ 4159567 w 4351972"/>
                <a:gd name="connsiteY24" fmla="*/ 44767 h 310515"/>
                <a:gd name="connsiteX25" fmla="*/ 4166235 w 4351972"/>
                <a:gd name="connsiteY25" fmla="*/ 57150 h 310515"/>
                <a:gd name="connsiteX26" fmla="*/ 4172902 w 4351972"/>
                <a:gd name="connsiteY26" fmla="*/ 70485 h 310515"/>
                <a:gd name="connsiteX27" fmla="*/ 4192905 w 4351972"/>
                <a:gd name="connsiteY27" fmla="*/ 107632 h 310515"/>
                <a:gd name="connsiteX28" fmla="*/ 4219575 w 4351972"/>
                <a:gd name="connsiteY28" fmla="*/ 155257 h 310515"/>
                <a:gd name="connsiteX29" fmla="*/ 4270057 w 4351972"/>
                <a:gd name="connsiteY29" fmla="*/ 73342 h 310515"/>
                <a:gd name="connsiteX30" fmla="*/ 4287202 w 4351972"/>
                <a:gd name="connsiteY30" fmla="*/ 38100 h 310515"/>
                <a:gd name="connsiteX31" fmla="*/ 4283392 w 4351972"/>
                <a:gd name="connsiteY31" fmla="*/ 30480 h 310515"/>
                <a:gd name="connsiteX32" fmla="*/ 4273867 w 4351972"/>
                <a:gd name="connsiteY32" fmla="*/ 25717 h 310515"/>
                <a:gd name="connsiteX33" fmla="*/ 4260532 w 4351972"/>
                <a:gd name="connsiteY33" fmla="*/ 23812 h 310515"/>
                <a:gd name="connsiteX34" fmla="*/ 4247197 w 4351972"/>
                <a:gd name="connsiteY34" fmla="*/ 22860 h 310515"/>
                <a:gd name="connsiteX35" fmla="*/ 4247197 w 4351972"/>
                <a:gd name="connsiteY35" fmla="*/ 7620 h 310515"/>
                <a:gd name="connsiteX36" fmla="*/ 4350067 w 4351972"/>
                <a:gd name="connsiteY36" fmla="*/ 7620 h 310515"/>
                <a:gd name="connsiteX37" fmla="*/ 4350067 w 4351972"/>
                <a:gd name="connsiteY37" fmla="*/ 22860 h 310515"/>
                <a:gd name="connsiteX38" fmla="*/ 4351972 w 4351972"/>
                <a:gd name="connsiteY38" fmla="*/ 22860 h 310515"/>
                <a:gd name="connsiteX39" fmla="*/ 4340542 w 4351972"/>
                <a:gd name="connsiteY39" fmla="*/ 25717 h 310515"/>
                <a:gd name="connsiteX40" fmla="*/ 4329112 w 4351972"/>
                <a:gd name="connsiteY40" fmla="*/ 30480 h 310515"/>
                <a:gd name="connsiteX41" fmla="*/ 4317682 w 4351972"/>
                <a:gd name="connsiteY41" fmla="*/ 38100 h 310515"/>
                <a:gd name="connsiteX42" fmla="*/ 4306252 w 4351972"/>
                <a:gd name="connsiteY42" fmla="*/ 52387 h 310515"/>
                <a:gd name="connsiteX43" fmla="*/ 4276725 w 4351972"/>
                <a:gd name="connsiteY43" fmla="*/ 99060 h 310515"/>
                <a:gd name="connsiteX44" fmla="*/ 4242435 w 4351972"/>
                <a:gd name="connsiteY44" fmla="*/ 159067 h 310515"/>
                <a:gd name="connsiteX45" fmla="*/ 4231957 w 4351972"/>
                <a:gd name="connsiteY45" fmla="*/ 180022 h 310515"/>
                <a:gd name="connsiteX46" fmla="*/ 4229100 w 4351972"/>
                <a:gd name="connsiteY46" fmla="*/ 203835 h 310515"/>
                <a:gd name="connsiteX47" fmla="*/ 4229100 w 4351972"/>
                <a:gd name="connsiteY47" fmla="*/ 260032 h 310515"/>
                <a:gd name="connsiteX48" fmla="*/ 4231957 w 4351972"/>
                <a:gd name="connsiteY48" fmla="*/ 273367 h 310515"/>
                <a:gd name="connsiteX49" fmla="*/ 4242435 w 4351972"/>
                <a:gd name="connsiteY49" fmla="*/ 281940 h 310515"/>
                <a:gd name="connsiteX50" fmla="*/ 4257675 w 4351972"/>
                <a:gd name="connsiteY50" fmla="*/ 285750 h 310515"/>
                <a:gd name="connsiteX51" fmla="*/ 4275772 w 4351972"/>
                <a:gd name="connsiteY51" fmla="*/ 288607 h 310515"/>
                <a:gd name="connsiteX52" fmla="*/ 4275772 w 4351972"/>
                <a:gd name="connsiteY52" fmla="*/ 303847 h 310515"/>
                <a:gd name="connsiteX53" fmla="*/ 4137660 w 4351972"/>
                <a:gd name="connsiteY53" fmla="*/ 303847 h 310515"/>
                <a:gd name="connsiteX54" fmla="*/ 4137660 w 4351972"/>
                <a:gd name="connsiteY54" fmla="*/ 288607 h 310515"/>
                <a:gd name="connsiteX55" fmla="*/ 4154805 w 4351972"/>
                <a:gd name="connsiteY55" fmla="*/ 286702 h 310515"/>
                <a:gd name="connsiteX56" fmla="*/ 4170997 w 4351972"/>
                <a:gd name="connsiteY56" fmla="*/ 283845 h 310515"/>
                <a:gd name="connsiteX57" fmla="*/ 4181475 w 4351972"/>
                <a:gd name="connsiteY57" fmla="*/ 275272 h 310515"/>
                <a:gd name="connsiteX58" fmla="*/ 4184332 w 4351972"/>
                <a:gd name="connsiteY58" fmla="*/ 261937 h 310515"/>
                <a:gd name="connsiteX59" fmla="*/ 4184332 w 4351972"/>
                <a:gd name="connsiteY59" fmla="*/ 190500 h 310515"/>
                <a:gd name="connsiteX60" fmla="*/ 4180522 w 4351972"/>
                <a:gd name="connsiteY60" fmla="*/ 178117 h 310515"/>
                <a:gd name="connsiteX61" fmla="*/ 4170997 w 4351972"/>
                <a:gd name="connsiteY61" fmla="*/ 158115 h 310515"/>
                <a:gd name="connsiteX62" fmla="*/ 4143375 w 4351972"/>
                <a:gd name="connsiteY62" fmla="*/ 105727 h 310515"/>
                <a:gd name="connsiteX63" fmla="*/ 4116705 w 4351972"/>
                <a:gd name="connsiteY63" fmla="*/ 58102 h 310515"/>
                <a:gd name="connsiteX64" fmla="*/ 4104322 w 4351972"/>
                <a:gd name="connsiteY64" fmla="*/ 40005 h 310515"/>
                <a:gd name="connsiteX65" fmla="*/ 4091940 w 4351972"/>
                <a:gd name="connsiteY65" fmla="*/ 29527 h 310515"/>
                <a:gd name="connsiteX66" fmla="*/ 4079557 w 4351972"/>
                <a:gd name="connsiteY66" fmla="*/ 24765 h 310515"/>
                <a:gd name="connsiteX67" fmla="*/ 4067175 w 4351972"/>
                <a:gd name="connsiteY67" fmla="*/ 22860 h 310515"/>
                <a:gd name="connsiteX68" fmla="*/ 3791903 w 4351972"/>
                <a:gd name="connsiteY68" fmla="*/ 7620 h 310515"/>
                <a:gd name="connsiteX69" fmla="*/ 4050031 w 4351972"/>
                <a:gd name="connsiteY69" fmla="*/ 7620 h 310515"/>
                <a:gd name="connsiteX70" fmla="*/ 4050031 w 4351972"/>
                <a:gd name="connsiteY70" fmla="*/ 87630 h 310515"/>
                <a:gd name="connsiteX71" fmla="*/ 4035743 w 4351972"/>
                <a:gd name="connsiteY71" fmla="*/ 87630 h 310515"/>
                <a:gd name="connsiteX72" fmla="*/ 4029075 w 4351972"/>
                <a:gd name="connsiteY72" fmla="*/ 69532 h 310515"/>
                <a:gd name="connsiteX73" fmla="*/ 4017645 w 4351972"/>
                <a:gd name="connsiteY73" fmla="*/ 50482 h 310515"/>
                <a:gd name="connsiteX74" fmla="*/ 4004311 w 4351972"/>
                <a:gd name="connsiteY74" fmla="*/ 33337 h 310515"/>
                <a:gd name="connsiteX75" fmla="*/ 3990023 w 4351972"/>
                <a:gd name="connsiteY75" fmla="*/ 24765 h 310515"/>
                <a:gd name="connsiteX76" fmla="*/ 3973831 w 4351972"/>
                <a:gd name="connsiteY76" fmla="*/ 23812 h 310515"/>
                <a:gd name="connsiteX77" fmla="*/ 3955733 w 4351972"/>
                <a:gd name="connsiteY77" fmla="*/ 23812 h 310515"/>
                <a:gd name="connsiteX78" fmla="*/ 3943350 w 4351972"/>
                <a:gd name="connsiteY78" fmla="*/ 23812 h 310515"/>
                <a:gd name="connsiteX79" fmla="*/ 3943350 w 4351972"/>
                <a:gd name="connsiteY79" fmla="*/ 260032 h 310515"/>
                <a:gd name="connsiteX80" fmla="*/ 3946208 w 4351972"/>
                <a:gd name="connsiteY80" fmla="*/ 272415 h 310515"/>
                <a:gd name="connsiteX81" fmla="*/ 3956686 w 4351972"/>
                <a:gd name="connsiteY81" fmla="*/ 280987 h 310515"/>
                <a:gd name="connsiteX82" fmla="*/ 3971925 w 4351972"/>
                <a:gd name="connsiteY82" fmla="*/ 284797 h 310515"/>
                <a:gd name="connsiteX83" fmla="*/ 3990975 w 4351972"/>
                <a:gd name="connsiteY83" fmla="*/ 287655 h 310515"/>
                <a:gd name="connsiteX84" fmla="*/ 3990975 w 4351972"/>
                <a:gd name="connsiteY84" fmla="*/ 302895 h 310515"/>
                <a:gd name="connsiteX85" fmla="*/ 3851911 w 4351972"/>
                <a:gd name="connsiteY85" fmla="*/ 302895 h 310515"/>
                <a:gd name="connsiteX86" fmla="*/ 3851911 w 4351972"/>
                <a:gd name="connsiteY86" fmla="*/ 287655 h 310515"/>
                <a:gd name="connsiteX87" fmla="*/ 3870008 w 4351972"/>
                <a:gd name="connsiteY87" fmla="*/ 285750 h 310515"/>
                <a:gd name="connsiteX88" fmla="*/ 3886200 w 4351972"/>
                <a:gd name="connsiteY88" fmla="*/ 282892 h 310515"/>
                <a:gd name="connsiteX89" fmla="*/ 3896678 w 4351972"/>
                <a:gd name="connsiteY89" fmla="*/ 275272 h 310515"/>
                <a:gd name="connsiteX90" fmla="*/ 3899536 w 4351972"/>
                <a:gd name="connsiteY90" fmla="*/ 261937 h 310515"/>
                <a:gd name="connsiteX91" fmla="*/ 3899536 w 4351972"/>
                <a:gd name="connsiteY91" fmla="*/ 23812 h 310515"/>
                <a:gd name="connsiteX92" fmla="*/ 3887153 w 4351972"/>
                <a:gd name="connsiteY92" fmla="*/ 23812 h 310515"/>
                <a:gd name="connsiteX93" fmla="*/ 3870961 w 4351972"/>
                <a:gd name="connsiteY93" fmla="*/ 23812 h 310515"/>
                <a:gd name="connsiteX94" fmla="*/ 3852863 w 4351972"/>
                <a:gd name="connsiteY94" fmla="*/ 24765 h 310515"/>
                <a:gd name="connsiteX95" fmla="*/ 3838575 w 4351972"/>
                <a:gd name="connsiteY95" fmla="*/ 33337 h 310515"/>
                <a:gd name="connsiteX96" fmla="*/ 3825240 w 4351972"/>
                <a:gd name="connsiteY96" fmla="*/ 50482 h 310515"/>
                <a:gd name="connsiteX97" fmla="*/ 3813811 w 4351972"/>
                <a:gd name="connsiteY97" fmla="*/ 70485 h 310515"/>
                <a:gd name="connsiteX98" fmla="*/ 3807143 w 4351972"/>
                <a:gd name="connsiteY98" fmla="*/ 87630 h 310515"/>
                <a:gd name="connsiteX99" fmla="*/ 3791903 w 4351972"/>
                <a:gd name="connsiteY99" fmla="*/ 87630 h 310515"/>
                <a:gd name="connsiteX100" fmla="*/ 3107055 w 4351972"/>
                <a:gd name="connsiteY100" fmla="*/ 6668 h 310515"/>
                <a:gd name="connsiteX101" fmla="*/ 3243262 w 4351972"/>
                <a:gd name="connsiteY101" fmla="*/ 6668 h 310515"/>
                <a:gd name="connsiteX102" fmla="*/ 3278505 w 4351972"/>
                <a:gd name="connsiteY102" fmla="*/ 10478 h 310515"/>
                <a:gd name="connsiteX103" fmla="*/ 3308032 w 4351972"/>
                <a:gd name="connsiteY103" fmla="*/ 22860 h 310515"/>
                <a:gd name="connsiteX104" fmla="*/ 3328987 w 4351972"/>
                <a:gd name="connsiteY104" fmla="*/ 44768 h 310515"/>
                <a:gd name="connsiteX105" fmla="*/ 3336607 w 4351972"/>
                <a:gd name="connsiteY105" fmla="*/ 77153 h 310515"/>
                <a:gd name="connsiteX106" fmla="*/ 3330892 w 4351972"/>
                <a:gd name="connsiteY106" fmla="*/ 107633 h 310515"/>
                <a:gd name="connsiteX107" fmla="*/ 3315652 w 4351972"/>
                <a:gd name="connsiteY107" fmla="*/ 130493 h 310515"/>
                <a:gd name="connsiteX108" fmla="*/ 3292792 w 4351972"/>
                <a:gd name="connsiteY108" fmla="*/ 145733 h 310515"/>
                <a:gd name="connsiteX109" fmla="*/ 3263264 w 4351972"/>
                <a:gd name="connsiteY109" fmla="*/ 157163 h 310515"/>
                <a:gd name="connsiteX110" fmla="*/ 3299460 w 4351972"/>
                <a:gd name="connsiteY110" fmla="*/ 205740 h 310515"/>
                <a:gd name="connsiteX111" fmla="*/ 3334702 w 4351972"/>
                <a:gd name="connsiteY111" fmla="*/ 253365 h 310515"/>
                <a:gd name="connsiteX112" fmla="*/ 3350895 w 4351972"/>
                <a:gd name="connsiteY112" fmla="*/ 271463 h 310515"/>
                <a:gd name="connsiteX113" fmla="*/ 3365182 w 4351972"/>
                <a:gd name="connsiteY113" fmla="*/ 280988 h 310515"/>
                <a:gd name="connsiteX114" fmla="*/ 3378517 w 4351972"/>
                <a:gd name="connsiteY114" fmla="*/ 284798 h 310515"/>
                <a:gd name="connsiteX115" fmla="*/ 3391852 w 4351972"/>
                <a:gd name="connsiteY115" fmla="*/ 286703 h 310515"/>
                <a:gd name="connsiteX116" fmla="*/ 3391852 w 4351972"/>
                <a:gd name="connsiteY116" fmla="*/ 302895 h 310515"/>
                <a:gd name="connsiteX117" fmla="*/ 3313747 w 4351972"/>
                <a:gd name="connsiteY117" fmla="*/ 302895 h 310515"/>
                <a:gd name="connsiteX118" fmla="*/ 3266122 w 4351972"/>
                <a:gd name="connsiteY118" fmla="*/ 231458 h 310515"/>
                <a:gd name="connsiteX119" fmla="*/ 3220402 w 4351972"/>
                <a:gd name="connsiteY119" fmla="*/ 169545 h 310515"/>
                <a:gd name="connsiteX120" fmla="*/ 3189922 w 4351972"/>
                <a:gd name="connsiteY120" fmla="*/ 169545 h 310515"/>
                <a:gd name="connsiteX121" fmla="*/ 3189922 w 4351972"/>
                <a:gd name="connsiteY121" fmla="*/ 262890 h 310515"/>
                <a:gd name="connsiteX122" fmla="*/ 3191827 w 4351972"/>
                <a:gd name="connsiteY122" fmla="*/ 275273 h 310515"/>
                <a:gd name="connsiteX123" fmla="*/ 3201352 w 4351972"/>
                <a:gd name="connsiteY123" fmla="*/ 283845 h 310515"/>
                <a:gd name="connsiteX124" fmla="*/ 3214687 w 4351972"/>
                <a:gd name="connsiteY124" fmla="*/ 286703 h 310515"/>
                <a:gd name="connsiteX125" fmla="*/ 3230880 w 4351972"/>
                <a:gd name="connsiteY125" fmla="*/ 287655 h 310515"/>
                <a:gd name="connsiteX126" fmla="*/ 3230880 w 4351972"/>
                <a:gd name="connsiteY126" fmla="*/ 302895 h 310515"/>
                <a:gd name="connsiteX127" fmla="*/ 3107055 w 4351972"/>
                <a:gd name="connsiteY127" fmla="*/ 302895 h 310515"/>
                <a:gd name="connsiteX128" fmla="*/ 3107055 w 4351972"/>
                <a:gd name="connsiteY128" fmla="*/ 287655 h 310515"/>
                <a:gd name="connsiteX129" fmla="*/ 3121342 w 4351972"/>
                <a:gd name="connsiteY129" fmla="*/ 285750 h 310515"/>
                <a:gd name="connsiteX130" fmla="*/ 3134677 w 4351972"/>
                <a:gd name="connsiteY130" fmla="*/ 282893 h 310515"/>
                <a:gd name="connsiteX131" fmla="*/ 3143250 w 4351972"/>
                <a:gd name="connsiteY131" fmla="*/ 275273 h 310515"/>
                <a:gd name="connsiteX132" fmla="*/ 3146107 w 4351972"/>
                <a:gd name="connsiteY132" fmla="*/ 261938 h 310515"/>
                <a:gd name="connsiteX133" fmla="*/ 3146107 w 4351972"/>
                <a:gd name="connsiteY133" fmla="*/ 49530 h 310515"/>
                <a:gd name="connsiteX134" fmla="*/ 3144202 w 4351972"/>
                <a:gd name="connsiteY134" fmla="*/ 36195 h 310515"/>
                <a:gd name="connsiteX135" fmla="*/ 3134677 w 4351972"/>
                <a:gd name="connsiteY135" fmla="*/ 27623 h 310515"/>
                <a:gd name="connsiteX136" fmla="*/ 3121342 w 4351972"/>
                <a:gd name="connsiteY136" fmla="*/ 23813 h 310515"/>
                <a:gd name="connsiteX137" fmla="*/ 3107055 w 4351972"/>
                <a:gd name="connsiteY137" fmla="*/ 21908 h 310515"/>
                <a:gd name="connsiteX138" fmla="*/ 2514600 w 4351972"/>
                <a:gd name="connsiteY138" fmla="*/ 6668 h 310515"/>
                <a:gd name="connsiteX139" fmla="*/ 2636520 w 4351972"/>
                <a:gd name="connsiteY139" fmla="*/ 6668 h 310515"/>
                <a:gd name="connsiteX140" fmla="*/ 2636520 w 4351972"/>
                <a:gd name="connsiteY140" fmla="*/ 21908 h 310515"/>
                <a:gd name="connsiteX141" fmla="*/ 2609850 w 4351972"/>
                <a:gd name="connsiteY141" fmla="*/ 24765 h 310515"/>
                <a:gd name="connsiteX142" fmla="*/ 2599372 w 4351972"/>
                <a:gd name="connsiteY142" fmla="*/ 33338 h 310515"/>
                <a:gd name="connsiteX143" fmla="*/ 2600325 w 4351972"/>
                <a:gd name="connsiteY143" fmla="*/ 39053 h 310515"/>
                <a:gd name="connsiteX144" fmla="*/ 2601277 w 4351972"/>
                <a:gd name="connsiteY144" fmla="*/ 43815 h 310515"/>
                <a:gd name="connsiteX145" fmla="*/ 2626042 w 4351972"/>
                <a:gd name="connsiteY145" fmla="*/ 110490 h 310515"/>
                <a:gd name="connsiteX146" fmla="*/ 2675572 w 4351972"/>
                <a:gd name="connsiteY146" fmla="*/ 241935 h 310515"/>
                <a:gd name="connsiteX147" fmla="*/ 2711767 w 4351972"/>
                <a:gd name="connsiteY147" fmla="*/ 150495 h 310515"/>
                <a:gd name="connsiteX148" fmla="*/ 2739390 w 4351972"/>
                <a:gd name="connsiteY148" fmla="*/ 78105 h 310515"/>
                <a:gd name="connsiteX149" fmla="*/ 2747010 w 4351972"/>
                <a:gd name="connsiteY149" fmla="*/ 51435 h 310515"/>
                <a:gd name="connsiteX150" fmla="*/ 2747962 w 4351972"/>
                <a:gd name="connsiteY150" fmla="*/ 40005 h 310515"/>
                <a:gd name="connsiteX151" fmla="*/ 2744152 w 4351972"/>
                <a:gd name="connsiteY151" fmla="*/ 32385 h 310515"/>
                <a:gd name="connsiteX152" fmla="*/ 2732722 w 4351972"/>
                <a:gd name="connsiteY152" fmla="*/ 26670 h 310515"/>
                <a:gd name="connsiteX153" fmla="*/ 2718435 w 4351972"/>
                <a:gd name="connsiteY153" fmla="*/ 23813 h 310515"/>
                <a:gd name="connsiteX154" fmla="*/ 2704147 w 4351972"/>
                <a:gd name="connsiteY154" fmla="*/ 21908 h 310515"/>
                <a:gd name="connsiteX155" fmla="*/ 2704147 w 4351972"/>
                <a:gd name="connsiteY155" fmla="*/ 6668 h 310515"/>
                <a:gd name="connsiteX156" fmla="*/ 2814637 w 4351972"/>
                <a:gd name="connsiteY156" fmla="*/ 6668 h 310515"/>
                <a:gd name="connsiteX157" fmla="*/ 2814637 w 4351972"/>
                <a:gd name="connsiteY157" fmla="*/ 22860 h 310515"/>
                <a:gd name="connsiteX158" fmla="*/ 2815590 w 4351972"/>
                <a:gd name="connsiteY158" fmla="*/ 22860 h 310515"/>
                <a:gd name="connsiteX159" fmla="*/ 2802255 w 4351972"/>
                <a:gd name="connsiteY159" fmla="*/ 24765 h 310515"/>
                <a:gd name="connsiteX160" fmla="*/ 2789872 w 4351972"/>
                <a:gd name="connsiteY160" fmla="*/ 30480 h 310515"/>
                <a:gd name="connsiteX161" fmla="*/ 2778442 w 4351972"/>
                <a:gd name="connsiteY161" fmla="*/ 41910 h 310515"/>
                <a:gd name="connsiteX162" fmla="*/ 2769870 w 4351972"/>
                <a:gd name="connsiteY162" fmla="*/ 58103 h 310515"/>
                <a:gd name="connsiteX163" fmla="*/ 2727960 w 4351972"/>
                <a:gd name="connsiteY163" fmla="*/ 160973 h 310515"/>
                <a:gd name="connsiteX164" fmla="*/ 2670810 w 4351972"/>
                <a:gd name="connsiteY164" fmla="*/ 306705 h 310515"/>
                <a:gd name="connsiteX165" fmla="*/ 2653665 w 4351972"/>
                <a:gd name="connsiteY165" fmla="*/ 306705 h 310515"/>
                <a:gd name="connsiteX166" fmla="*/ 2595562 w 4351972"/>
                <a:gd name="connsiteY166" fmla="*/ 151448 h 310515"/>
                <a:gd name="connsiteX167" fmla="*/ 2557462 w 4351972"/>
                <a:gd name="connsiteY167" fmla="*/ 50483 h 310515"/>
                <a:gd name="connsiteX168" fmla="*/ 2550795 w 4351972"/>
                <a:gd name="connsiteY168" fmla="*/ 39053 h 310515"/>
                <a:gd name="connsiteX169" fmla="*/ 2539365 w 4351972"/>
                <a:gd name="connsiteY169" fmla="*/ 29528 h 310515"/>
                <a:gd name="connsiteX170" fmla="*/ 2526982 w 4351972"/>
                <a:gd name="connsiteY170" fmla="*/ 23813 h 310515"/>
                <a:gd name="connsiteX171" fmla="*/ 2514600 w 4351972"/>
                <a:gd name="connsiteY171" fmla="*/ 21908 h 310515"/>
                <a:gd name="connsiteX172" fmla="*/ 2038350 w 4351972"/>
                <a:gd name="connsiteY172" fmla="*/ 6668 h 310515"/>
                <a:gd name="connsiteX173" fmla="*/ 2122170 w 4351972"/>
                <a:gd name="connsiteY173" fmla="*/ 6668 h 310515"/>
                <a:gd name="connsiteX174" fmla="*/ 2287905 w 4351972"/>
                <a:gd name="connsiteY174" fmla="*/ 232410 h 310515"/>
                <a:gd name="connsiteX175" fmla="*/ 2287905 w 4351972"/>
                <a:gd name="connsiteY175" fmla="*/ 91440 h 310515"/>
                <a:gd name="connsiteX176" fmla="*/ 2285047 w 4351972"/>
                <a:gd name="connsiteY176" fmla="*/ 51435 h 310515"/>
                <a:gd name="connsiteX177" fmla="*/ 2275522 w 4351972"/>
                <a:gd name="connsiteY177" fmla="*/ 33338 h 310515"/>
                <a:gd name="connsiteX178" fmla="*/ 2256472 w 4351972"/>
                <a:gd name="connsiteY178" fmla="*/ 25718 h 310515"/>
                <a:gd name="connsiteX179" fmla="*/ 2236470 w 4351972"/>
                <a:gd name="connsiteY179" fmla="*/ 21908 h 310515"/>
                <a:gd name="connsiteX180" fmla="*/ 2236470 w 4351972"/>
                <a:gd name="connsiteY180" fmla="*/ 6668 h 310515"/>
                <a:gd name="connsiteX181" fmla="*/ 2356485 w 4351972"/>
                <a:gd name="connsiteY181" fmla="*/ 6668 h 310515"/>
                <a:gd name="connsiteX182" fmla="*/ 2356485 w 4351972"/>
                <a:gd name="connsiteY182" fmla="*/ 22860 h 310515"/>
                <a:gd name="connsiteX183" fmla="*/ 2358390 w 4351972"/>
                <a:gd name="connsiteY183" fmla="*/ 22860 h 310515"/>
                <a:gd name="connsiteX184" fmla="*/ 2340292 w 4351972"/>
                <a:gd name="connsiteY184" fmla="*/ 25718 h 310515"/>
                <a:gd name="connsiteX185" fmla="*/ 2323147 w 4351972"/>
                <a:gd name="connsiteY185" fmla="*/ 32385 h 310515"/>
                <a:gd name="connsiteX186" fmla="*/ 2312670 w 4351972"/>
                <a:gd name="connsiteY186" fmla="*/ 52388 h 310515"/>
                <a:gd name="connsiteX187" fmla="*/ 2309812 w 4351972"/>
                <a:gd name="connsiteY187" fmla="*/ 89535 h 310515"/>
                <a:gd name="connsiteX188" fmla="*/ 2309812 w 4351972"/>
                <a:gd name="connsiteY188" fmla="*/ 306705 h 310515"/>
                <a:gd name="connsiteX189" fmla="*/ 2291715 w 4351972"/>
                <a:gd name="connsiteY189" fmla="*/ 306705 h 310515"/>
                <a:gd name="connsiteX190" fmla="*/ 2112645 w 4351972"/>
                <a:gd name="connsiteY190" fmla="*/ 64770 h 310515"/>
                <a:gd name="connsiteX191" fmla="*/ 2112645 w 4351972"/>
                <a:gd name="connsiteY191" fmla="*/ 217170 h 310515"/>
                <a:gd name="connsiteX192" fmla="*/ 2115502 w 4351972"/>
                <a:gd name="connsiteY192" fmla="*/ 256223 h 310515"/>
                <a:gd name="connsiteX193" fmla="*/ 2125027 w 4351972"/>
                <a:gd name="connsiteY193" fmla="*/ 276225 h 310515"/>
                <a:gd name="connsiteX194" fmla="*/ 2145030 w 4351972"/>
                <a:gd name="connsiteY194" fmla="*/ 284798 h 310515"/>
                <a:gd name="connsiteX195" fmla="*/ 2165032 w 4351972"/>
                <a:gd name="connsiteY195" fmla="*/ 288608 h 310515"/>
                <a:gd name="connsiteX196" fmla="*/ 2165032 w 4351972"/>
                <a:gd name="connsiteY196" fmla="*/ 303848 h 310515"/>
                <a:gd name="connsiteX197" fmla="*/ 2044065 w 4351972"/>
                <a:gd name="connsiteY197" fmla="*/ 303848 h 310515"/>
                <a:gd name="connsiteX198" fmla="*/ 2044065 w 4351972"/>
                <a:gd name="connsiteY198" fmla="*/ 288608 h 310515"/>
                <a:gd name="connsiteX199" fmla="*/ 2063115 w 4351972"/>
                <a:gd name="connsiteY199" fmla="*/ 284798 h 310515"/>
                <a:gd name="connsiteX200" fmla="*/ 2079307 w 4351972"/>
                <a:gd name="connsiteY200" fmla="*/ 278130 h 310515"/>
                <a:gd name="connsiteX201" fmla="*/ 2088832 w 4351972"/>
                <a:gd name="connsiteY201" fmla="*/ 260033 h 310515"/>
                <a:gd name="connsiteX202" fmla="*/ 2091690 w 4351972"/>
                <a:gd name="connsiteY202" fmla="*/ 219075 h 310515"/>
                <a:gd name="connsiteX203" fmla="*/ 2091690 w 4351972"/>
                <a:gd name="connsiteY203" fmla="*/ 73343 h 310515"/>
                <a:gd name="connsiteX204" fmla="*/ 2087880 w 4351972"/>
                <a:gd name="connsiteY204" fmla="*/ 54293 h 310515"/>
                <a:gd name="connsiteX205" fmla="*/ 2079307 w 4351972"/>
                <a:gd name="connsiteY205" fmla="*/ 39053 h 310515"/>
                <a:gd name="connsiteX206" fmla="*/ 2059305 w 4351972"/>
                <a:gd name="connsiteY206" fmla="*/ 27623 h 310515"/>
                <a:gd name="connsiteX207" fmla="*/ 2038350 w 4351972"/>
                <a:gd name="connsiteY207" fmla="*/ 21908 h 310515"/>
                <a:gd name="connsiteX208" fmla="*/ 1906905 w 4351972"/>
                <a:gd name="connsiteY208" fmla="*/ 6668 h 310515"/>
                <a:gd name="connsiteX209" fmla="*/ 2027872 w 4351972"/>
                <a:gd name="connsiteY209" fmla="*/ 6668 h 310515"/>
                <a:gd name="connsiteX210" fmla="*/ 2027872 w 4351972"/>
                <a:gd name="connsiteY210" fmla="*/ 22860 h 310515"/>
                <a:gd name="connsiteX211" fmla="*/ 2025967 w 4351972"/>
                <a:gd name="connsiteY211" fmla="*/ 22860 h 310515"/>
                <a:gd name="connsiteX212" fmla="*/ 2008822 w 4351972"/>
                <a:gd name="connsiteY212" fmla="*/ 25718 h 310515"/>
                <a:gd name="connsiteX213" fmla="*/ 1990725 w 4351972"/>
                <a:gd name="connsiteY213" fmla="*/ 32385 h 310515"/>
                <a:gd name="connsiteX214" fmla="*/ 1981200 w 4351972"/>
                <a:gd name="connsiteY214" fmla="*/ 52388 h 310515"/>
                <a:gd name="connsiteX215" fmla="*/ 1978342 w 4351972"/>
                <a:gd name="connsiteY215" fmla="*/ 88583 h 310515"/>
                <a:gd name="connsiteX216" fmla="*/ 1978342 w 4351972"/>
                <a:gd name="connsiteY216" fmla="*/ 217170 h 310515"/>
                <a:gd name="connsiteX217" fmla="*/ 1967865 w 4351972"/>
                <a:gd name="connsiteY217" fmla="*/ 260033 h 310515"/>
                <a:gd name="connsiteX218" fmla="*/ 1941195 w 4351972"/>
                <a:gd name="connsiteY218" fmla="*/ 289560 h 310515"/>
                <a:gd name="connsiteX219" fmla="*/ 1906905 w 4351972"/>
                <a:gd name="connsiteY219" fmla="*/ 305753 h 310515"/>
                <a:gd name="connsiteX220" fmla="*/ 1871662 w 4351972"/>
                <a:gd name="connsiteY220" fmla="*/ 310515 h 310515"/>
                <a:gd name="connsiteX221" fmla="*/ 1824037 w 4351972"/>
                <a:gd name="connsiteY221" fmla="*/ 303848 h 310515"/>
                <a:gd name="connsiteX222" fmla="*/ 1788795 w 4351972"/>
                <a:gd name="connsiteY222" fmla="*/ 284798 h 310515"/>
                <a:gd name="connsiteX223" fmla="*/ 1767840 w 4351972"/>
                <a:gd name="connsiteY223" fmla="*/ 258128 h 310515"/>
                <a:gd name="connsiteX224" fmla="*/ 1761172 w 4351972"/>
                <a:gd name="connsiteY224" fmla="*/ 225743 h 310515"/>
                <a:gd name="connsiteX225" fmla="*/ 1761172 w 4351972"/>
                <a:gd name="connsiteY225" fmla="*/ 51435 h 310515"/>
                <a:gd name="connsiteX226" fmla="*/ 1758315 w 4351972"/>
                <a:gd name="connsiteY226" fmla="*/ 39053 h 310515"/>
                <a:gd name="connsiteX227" fmla="*/ 1748790 w 4351972"/>
                <a:gd name="connsiteY227" fmla="*/ 29528 h 310515"/>
                <a:gd name="connsiteX228" fmla="*/ 1735455 w 4351972"/>
                <a:gd name="connsiteY228" fmla="*/ 24765 h 310515"/>
                <a:gd name="connsiteX229" fmla="*/ 1722120 w 4351972"/>
                <a:gd name="connsiteY229" fmla="*/ 22860 h 310515"/>
                <a:gd name="connsiteX230" fmla="*/ 1722120 w 4351972"/>
                <a:gd name="connsiteY230" fmla="*/ 7620 h 310515"/>
                <a:gd name="connsiteX231" fmla="*/ 1844040 w 4351972"/>
                <a:gd name="connsiteY231" fmla="*/ 7620 h 310515"/>
                <a:gd name="connsiteX232" fmla="*/ 1844040 w 4351972"/>
                <a:gd name="connsiteY232" fmla="*/ 22860 h 310515"/>
                <a:gd name="connsiteX233" fmla="*/ 1829752 w 4351972"/>
                <a:gd name="connsiteY233" fmla="*/ 24765 h 310515"/>
                <a:gd name="connsiteX234" fmla="*/ 1817370 w 4351972"/>
                <a:gd name="connsiteY234" fmla="*/ 27623 h 310515"/>
                <a:gd name="connsiteX235" fmla="*/ 1807845 w 4351972"/>
                <a:gd name="connsiteY235" fmla="*/ 36195 h 310515"/>
                <a:gd name="connsiteX236" fmla="*/ 1805940 w 4351972"/>
                <a:gd name="connsiteY236" fmla="*/ 48578 h 310515"/>
                <a:gd name="connsiteX237" fmla="*/ 1805940 w 4351972"/>
                <a:gd name="connsiteY237" fmla="*/ 211455 h 310515"/>
                <a:gd name="connsiteX238" fmla="*/ 1808797 w 4351972"/>
                <a:gd name="connsiteY238" fmla="*/ 236220 h 310515"/>
                <a:gd name="connsiteX239" fmla="*/ 1819275 w 4351972"/>
                <a:gd name="connsiteY239" fmla="*/ 260033 h 310515"/>
                <a:gd name="connsiteX240" fmla="*/ 1841182 w 4351972"/>
                <a:gd name="connsiteY240" fmla="*/ 279083 h 310515"/>
                <a:gd name="connsiteX241" fmla="*/ 1879282 w 4351972"/>
                <a:gd name="connsiteY241" fmla="*/ 286703 h 310515"/>
                <a:gd name="connsiteX242" fmla="*/ 1917382 w 4351972"/>
                <a:gd name="connsiteY242" fmla="*/ 279083 h 310515"/>
                <a:gd name="connsiteX243" fmla="*/ 1942147 w 4351972"/>
                <a:gd name="connsiteY243" fmla="*/ 260033 h 310515"/>
                <a:gd name="connsiteX244" fmla="*/ 1954530 w 4351972"/>
                <a:gd name="connsiteY244" fmla="*/ 236220 h 310515"/>
                <a:gd name="connsiteX245" fmla="*/ 1958340 w 4351972"/>
                <a:gd name="connsiteY245" fmla="*/ 211455 h 310515"/>
                <a:gd name="connsiteX246" fmla="*/ 1958340 w 4351972"/>
                <a:gd name="connsiteY246" fmla="*/ 90488 h 310515"/>
                <a:gd name="connsiteX247" fmla="*/ 1955482 w 4351972"/>
                <a:gd name="connsiteY247" fmla="*/ 52388 h 310515"/>
                <a:gd name="connsiteX248" fmla="*/ 1945957 w 4351972"/>
                <a:gd name="connsiteY248" fmla="*/ 33338 h 310515"/>
                <a:gd name="connsiteX249" fmla="*/ 1925955 w 4351972"/>
                <a:gd name="connsiteY249" fmla="*/ 24765 h 310515"/>
                <a:gd name="connsiteX250" fmla="*/ 1906905 w 4351972"/>
                <a:gd name="connsiteY250" fmla="*/ 21908 h 310515"/>
                <a:gd name="connsiteX251" fmla="*/ 972503 w 4351972"/>
                <a:gd name="connsiteY251" fmla="*/ 6668 h 310515"/>
                <a:gd name="connsiteX252" fmla="*/ 1056323 w 4351972"/>
                <a:gd name="connsiteY252" fmla="*/ 6668 h 310515"/>
                <a:gd name="connsiteX253" fmla="*/ 1222058 w 4351972"/>
                <a:gd name="connsiteY253" fmla="*/ 232410 h 310515"/>
                <a:gd name="connsiteX254" fmla="*/ 1222058 w 4351972"/>
                <a:gd name="connsiteY254" fmla="*/ 91440 h 310515"/>
                <a:gd name="connsiteX255" fmla="*/ 1219200 w 4351972"/>
                <a:gd name="connsiteY255" fmla="*/ 51435 h 310515"/>
                <a:gd name="connsiteX256" fmla="*/ 1209675 w 4351972"/>
                <a:gd name="connsiteY256" fmla="*/ 33338 h 310515"/>
                <a:gd name="connsiteX257" fmla="*/ 1190625 w 4351972"/>
                <a:gd name="connsiteY257" fmla="*/ 25718 h 310515"/>
                <a:gd name="connsiteX258" fmla="*/ 1170623 w 4351972"/>
                <a:gd name="connsiteY258" fmla="*/ 21908 h 310515"/>
                <a:gd name="connsiteX259" fmla="*/ 1170623 w 4351972"/>
                <a:gd name="connsiteY259" fmla="*/ 6668 h 310515"/>
                <a:gd name="connsiteX260" fmla="*/ 1290638 w 4351972"/>
                <a:gd name="connsiteY260" fmla="*/ 6668 h 310515"/>
                <a:gd name="connsiteX261" fmla="*/ 1290638 w 4351972"/>
                <a:gd name="connsiteY261" fmla="*/ 22860 h 310515"/>
                <a:gd name="connsiteX262" fmla="*/ 1291590 w 4351972"/>
                <a:gd name="connsiteY262" fmla="*/ 22860 h 310515"/>
                <a:gd name="connsiteX263" fmla="*/ 1273493 w 4351972"/>
                <a:gd name="connsiteY263" fmla="*/ 25718 h 310515"/>
                <a:gd name="connsiteX264" fmla="*/ 1256348 w 4351972"/>
                <a:gd name="connsiteY264" fmla="*/ 32385 h 310515"/>
                <a:gd name="connsiteX265" fmla="*/ 1245870 w 4351972"/>
                <a:gd name="connsiteY265" fmla="*/ 52388 h 310515"/>
                <a:gd name="connsiteX266" fmla="*/ 1243013 w 4351972"/>
                <a:gd name="connsiteY266" fmla="*/ 89535 h 310515"/>
                <a:gd name="connsiteX267" fmla="*/ 1243013 w 4351972"/>
                <a:gd name="connsiteY267" fmla="*/ 306705 h 310515"/>
                <a:gd name="connsiteX268" fmla="*/ 1224915 w 4351972"/>
                <a:gd name="connsiteY268" fmla="*/ 306705 h 310515"/>
                <a:gd name="connsiteX269" fmla="*/ 1045845 w 4351972"/>
                <a:gd name="connsiteY269" fmla="*/ 64770 h 310515"/>
                <a:gd name="connsiteX270" fmla="*/ 1045845 w 4351972"/>
                <a:gd name="connsiteY270" fmla="*/ 217170 h 310515"/>
                <a:gd name="connsiteX271" fmla="*/ 1048703 w 4351972"/>
                <a:gd name="connsiteY271" fmla="*/ 256223 h 310515"/>
                <a:gd name="connsiteX272" fmla="*/ 1058228 w 4351972"/>
                <a:gd name="connsiteY272" fmla="*/ 276225 h 310515"/>
                <a:gd name="connsiteX273" fmla="*/ 1078230 w 4351972"/>
                <a:gd name="connsiteY273" fmla="*/ 284798 h 310515"/>
                <a:gd name="connsiteX274" fmla="*/ 1098233 w 4351972"/>
                <a:gd name="connsiteY274" fmla="*/ 288608 h 310515"/>
                <a:gd name="connsiteX275" fmla="*/ 1098233 w 4351972"/>
                <a:gd name="connsiteY275" fmla="*/ 303848 h 310515"/>
                <a:gd name="connsiteX276" fmla="*/ 977265 w 4351972"/>
                <a:gd name="connsiteY276" fmla="*/ 303848 h 310515"/>
                <a:gd name="connsiteX277" fmla="*/ 977265 w 4351972"/>
                <a:gd name="connsiteY277" fmla="*/ 288608 h 310515"/>
                <a:gd name="connsiteX278" fmla="*/ 996315 w 4351972"/>
                <a:gd name="connsiteY278" fmla="*/ 284798 h 310515"/>
                <a:gd name="connsiteX279" fmla="*/ 1012508 w 4351972"/>
                <a:gd name="connsiteY279" fmla="*/ 278130 h 310515"/>
                <a:gd name="connsiteX280" fmla="*/ 1022033 w 4351972"/>
                <a:gd name="connsiteY280" fmla="*/ 260033 h 310515"/>
                <a:gd name="connsiteX281" fmla="*/ 1024890 w 4351972"/>
                <a:gd name="connsiteY281" fmla="*/ 219075 h 310515"/>
                <a:gd name="connsiteX282" fmla="*/ 1024890 w 4351972"/>
                <a:gd name="connsiteY282" fmla="*/ 73343 h 310515"/>
                <a:gd name="connsiteX283" fmla="*/ 1022033 w 4351972"/>
                <a:gd name="connsiteY283" fmla="*/ 54293 h 310515"/>
                <a:gd name="connsiteX284" fmla="*/ 1013460 w 4351972"/>
                <a:gd name="connsiteY284" fmla="*/ 39053 h 310515"/>
                <a:gd name="connsiteX285" fmla="*/ 993458 w 4351972"/>
                <a:gd name="connsiteY285" fmla="*/ 27623 h 310515"/>
                <a:gd name="connsiteX286" fmla="*/ 972503 w 4351972"/>
                <a:gd name="connsiteY286" fmla="*/ 21908 h 310515"/>
                <a:gd name="connsiteX287" fmla="*/ 687705 w 4351972"/>
                <a:gd name="connsiteY287" fmla="*/ 6668 h 310515"/>
                <a:gd name="connsiteX288" fmla="*/ 798195 w 4351972"/>
                <a:gd name="connsiteY288" fmla="*/ 6668 h 310515"/>
                <a:gd name="connsiteX289" fmla="*/ 798195 w 4351972"/>
                <a:gd name="connsiteY289" fmla="*/ 21908 h 310515"/>
                <a:gd name="connsiteX290" fmla="*/ 795338 w 4351972"/>
                <a:gd name="connsiteY290" fmla="*/ 21908 h 310515"/>
                <a:gd name="connsiteX291" fmla="*/ 790575 w 4351972"/>
                <a:gd name="connsiteY291" fmla="*/ 21908 h 310515"/>
                <a:gd name="connsiteX292" fmla="*/ 784860 w 4351972"/>
                <a:gd name="connsiteY292" fmla="*/ 22860 h 310515"/>
                <a:gd name="connsiteX293" fmla="*/ 777240 w 4351972"/>
                <a:gd name="connsiteY293" fmla="*/ 23813 h 310515"/>
                <a:gd name="connsiteX294" fmla="*/ 762000 w 4351972"/>
                <a:gd name="connsiteY294" fmla="*/ 29528 h 310515"/>
                <a:gd name="connsiteX295" fmla="*/ 749618 w 4351972"/>
                <a:gd name="connsiteY295" fmla="*/ 39053 h 310515"/>
                <a:gd name="connsiteX296" fmla="*/ 704850 w 4351972"/>
                <a:gd name="connsiteY296" fmla="*/ 89535 h 310515"/>
                <a:gd name="connsiteX297" fmla="*/ 658178 w 4351972"/>
                <a:gd name="connsiteY297" fmla="*/ 137160 h 310515"/>
                <a:gd name="connsiteX298" fmla="*/ 710565 w 4351972"/>
                <a:gd name="connsiteY298" fmla="*/ 199073 h 310515"/>
                <a:gd name="connsiteX299" fmla="*/ 754380 w 4351972"/>
                <a:gd name="connsiteY299" fmla="*/ 254318 h 310515"/>
                <a:gd name="connsiteX300" fmla="*/ 772478 w 4351972"/>
                <a:gd name="connsiteY300" fmla="*/ 272415 h 310515"/>
                <a:gd name="connsiteX301" fmla="*/ 787718 w 4351972"/>
                <a:gd name="connsiteY301" fmla="*/ 282893 h 310515"/>
                <a:gd name="connsiteX302" fmla="*/ 801053 w 4351972"/>
                <a:gd name="connsiteY302" fmla="*/ 286703 h 310515"/>
                <a:gd name="connsiteX303" fmla="*/ 814388 w 4351972"/>
                <a:gd name="connsiteY303" fmla="*/ 288608 h 310515"/>
                <a:gd name="connsiteX304" fmla="*/ 814388 w 4351972"/>
                <a:gd name="connsiteY304" fmla="*/ 302895 h 310515"/>
                <a:gd name="connsiteX305" fmla="*/ 813435 w 4351972"/>
                <a:gd name="connsiteY305" fmla="*/ 302895 h 310515"/>
                <a:gd name="connsiteX306" fmla="*/ 730568 w 4351972"/>
                <a:gd name="connsiteY306" fmla="*/ 302895 h 310515"/>
                <a:gd name="connsiteX307" fmla="*/ 677228 w 4351972"/>
                <a:gd name="connsiteY307" fmla="*/ 229553 h 310515"/>
                <a:gd name="connsiteX308" fmla="*/ 616268 w 4351972"/>
                <a:gd name="connsiteY308" fmla="*/ 159068 h 310515"/>
                <a:gd name="connsiteX309" fmla="*/ 610553 w 4351972"/>
                <a:gd name="connsiteY309" fmla="*/ 159068 h 310515"/>
                <a:gd name="connsiteX310" fmla="*/ 610553 w 4351972"/>
                <a:gd name="connsiteY310" fmla="*/ 261938 h 310515"/>
                <a:gd name="connsiteX311" fmla="*/ 613410 w 4351972"/>
                <a:gd name="connsiteY311" fmla="*/ 274320 h 310515"/>
                <a:gd name="connsiteX312" fmla="*/ 622935 w 4351972"/>
                <a:gd name="connsiteY312" fmla="*/ 282893 h 310515"/>
                <a:gd name="connsiteX313" fmla="*/ 635318 w 4351972"/>
                <a:gd name="connsiteY313" fmla="*/ 286703 h 310515"/>
                <a:gd name="connsiteX314" fmla="*/ 650558 w 4351972"/>
                <a:gd name="connsiteY314" fmla="*/ 288608 h 310515"/>
                <a:gd name="connsiteX315" fmla="*/ 650558 w 4351972"/>
                <a:gd name="connsiteY315" fmla="*/ 303848 h 310515"/>
                <a:gd name="connsiteX316" fmla="*/ 528638 w 4351972"/>
                <a:gd name="connsiteY316" fmla="*/ 303848 h 310515"/>
                <a:gd name="connsiteX317" fmla="*/ 528638 w 4351972"/>
                <a:gd name="connsiteY317" fmla="*/ 288608 h 310515"/>
                <a:gd name="connsiteX318" fmla="*/ 542925 w 4351972"/>
                <a:gd name="connsiteY318" fmla="*/ 287655 h 310515"/>
                <a:gd name="connsiteX319" fmla="*/ 556260 w 4351972"/>
                <a:gd name="connsiteY319" fmla="*/ 284798 h 310515"/>
                <a:gd name="connsiteX320" fmla="*/ 565785 w 4351972"/>
                <a:gd name="connsiteY320" fmla="*/ 277178 h 310515"/>
                <a:gd name="connsiteX321" fmla="*/ 568643 w 4351972"/>
                <a:gd name="connsiteY321" fmla="*/ 264795 h 310515"/>
                <a:gd name="connsiteX322" fmla="*/ 568643 w 4351972"/>
                <a:gd name="connsiteY322" fmla="*/ 51435 h 310515"/>
                <a:gd name="connsiteX323" fmla="*/ 565785 w 4351972"/>
                <a:gd name="connsiteY323" fmla="*/ 39053 h 310515"/>
                <a:gd name="connsiteX324" fmla="*/ 556260 w 4351972"/>
                <a:gd name="connsiteY324" fmla="*/ 30480 h 310515"/>
                <a:gd name="connsiteX325" fmla="*/ 542925 w 4351972"/>
                <a:gd name="connsiteY325" fmla="*/ 25718 h 310515"/>
                <a:gd name="connsiteX326" fmla="*/ 529590 w 4351972"/>
                <a:gd name="connsiteY326" fmla="*/ 22860 h 310515"/>
                <a:gd name="connsiteX327" fmla="*/ 529590 w 4351972"/>
                <a:gd name="connsiteY327" fmla="*/ 7620 h 310515"/>
                <a:gd name="connsiteX328" fmla="*/ 651510 w 4351972"/>
                <a:gd name="connsiteY328" fmla="*/ 7620 h 310515"/>
                <a:gd name="connsiteX329" fmla="*/ 651510 w 4351972"/>
                <a:gd name="connsiteY329" fmla="*/ 22860 h 310515"/>
                <a:gd name="connsiteX330" fmla="*/ 637223 w 4351972"/>
                <a:gd name="connsiteY330" fmla="*/ 24765 h 310515"/>
                <a:gd name="connsiteX331" fmla="*/ 624840 w 4351972"/>
                <a:gd name="connsiteY331" fmla="*/ 27623 h 310515"/>
                <a:gd name="connsiteX332" fmla="*/ 615315 w 4351972"/>
                <a:gd name="connsiteY332" fmla="*/ 36195 h 310515"/>
                <a:gd name="connsiteX333" fmla="*/ 612458 w 4351972"/>
                <a:gd name="connsiteY333" fmla="*/ 48578 h 310515"/>
                <a:gd name="connsiteX334" fmla="*/ 612458 w 4351972"/>
                <a:gd name="connsiteY334" fmla="*/ 150495 h 310515"/>
                <a:gd name="connsiteX335" fmla="*/ 616268 w 4351972"/>
                <a:gd name="connsiteY335" fmla="*/ 150495 h 310515"/>
                <a:gd name="connsiteX336" fmla="*/ 653415 w 4351972"/>
                <a:gd name="connsiteY336" fmla="*/ 117158 h 310515"/>
                <a:gd name="connsiteX337" fmla="*/ 686753 w 4351972"/>
                <a:gd name="connsiteY337" fmla="*/ 82868 h 310515"/>
                <a:gd name="connsiteX338" fmla="*/ 710565 w 4351972"/>
                <a:gd name="connsiteY338" fmla="*/ 52388 h 310515"/>
                <a:gd name="connsiteX339" fmla="*/ 718185 w 4351972"/>
                <a:gd name="connsiteY339" fmla="*/ 32385 h 310515"/>
                <a:gd name="connsiteX340" fmla="*/ 714375 w 4351972"/>
                <a:gd name="connsiteY340" fmla="*/ 27623 h 310515"/>
                <a:gd name="connsiteX341" fmla="*/ 705803 w 4351972"/>
                <a:gd name="connsiteY341" fmla="*/ 24765 h 310515"/>
                <a:gd name="connsiteX342" fmla="*/ 695325 w 4351972"/>
                <a:gd name="connsiteY342" fmla="*/ 22860 h 310515"/>
                <a:gd name="connsiteX343" fmla="*/ 687705 w 4351972"/>
                <a:gd name="connsiteY343" fmla="*/ 21908 h 310515"/>
                <a:gd name="connsiteX344" fmla="*/ 0 w 4351972"/>
                <a:gd name="connsiteY344" fmla="*/ 6668 h 310515"/>
                <a:gd name="connsiteX345" fmla="*/ 134302 w 4351972"/>
                <a:gd name="connsiteY345" fmla="*/ 6668 h 310515"/>
                <a:gd name="connsiteX346" fmla="*/ 200977 w 4351972"/>
                <a:gd name="connsiteY346" fmla="*/ 26670 h 310515"/>
                <a:gd name="connsiteX347" fmla="*/ 226695 w 4351972"/>
                <a:gd name="connsiteY347" fmla="*/ 80963 h 310515"/>
                <a:gd name="connsiteX348" fmla="*/ 217170 w 4351972"/>
                <a:gd name="connsiteY348" fmla="*/ 121920 h 310515"/>
                <a:gd name="connsiteX349" fmla="*/ 192405 w 4351972"/>
                <a:gd name="connsiteY349" fmla="*/ 151448 h 310515"/>
                <a:gd name="connsiteX350" fmla="*/ 158115 w 4351972"/>
                <a:gd name="connsiteY350" fmla="*/ 168593 h 310515"/>
                <a:gd name="connsiteX351" fmla="*/ 118110 w 4351972"/>
                <a:gd name="connsiteY351" fmla="*/ 174308 h 310515"/>
                <a:gd name="connsiteX352" fmla="*/ 84772 w 4351972"/>
                <a:gd name="connsiteY352" fmla="*/ 174308 h 310515"/>
                <a:gd name="connsiteX353" fmla="*/ 84772 w 4351972"/>
                <a:gd name="connsiteY353" fmla="*/ 263843 h 310515"/>
                <a:gd name="connsiteX354" fmla="*/ 87630 w 4351972"/>
                <a:gd name="connsiteY354" fmla="*/ 276225 h 310515"/>
                <a:gd name="connsiteX355" fmla="*/ 97155 w 4351972"/>
                <a:gd name="connsiteY355" fmla="*/ 284798 h 310515"/>
                <a:gd name="connsiteX356" fmla="*/ 110490 w 4351972"/>
                <a:gd name="connsiteY356" fmla="*/ 287655 h 310515"/>
                <a:gd name="connsiteX357" fmla="*/ 127635 w 4351972"/>
                <a:gd name="connsiteY357" fmla="*/ 289560 h 310515"/>
                <a:gd name="connsiteX358" fmla="*/ 127635 w 4351972"/>
                <a:gd name="connsiteY358" fmla="*/ 304800 h 310515"/>
                <a:gd name="connsiteX359" fmla="*/ 952 w 4351972"/>
                <a:gd name="connsiteY359" fmla="*/ 304800 h 310515"/>
                <a:gd name="connsiteX360" fmla="*/ 952 w 4351972"/>
                <a:gd name="connsiteY360" fmla="*/ 289560 h 310515"/>
                <a:gd name="connsiteX361" fmla="*/ 15240 w 4351972"/>
                <a:gd name="connsiteY361" fmla="*/ 287655 h 310515"/>
                <a:gd name="connsiteX362" fmla="*/ 28575 w 4351972"/>
                <a:gd name="connsiteY362" fmla="*/ 284798 h 310515"/>
                <a:gd name="connsiteX363" fmla="*/ 37147 w 4351972"/>
                <a:gd name="connsiteY363" fmla="*/ 277178 h 310515"/>
                <a:gd name="connsiteX364" fmla="*/ 40005 w 4351972"/>
                <a:gd name="connsiteY364" fmla="*/ 263843 h 310515"/>
                <a:gd name="connsiteX365" fmla="*/ 40005 w 4351972"/>
                <a:gd name="connsiteY365" fmla="*/ 49530 h 310515"/>
                <a:gd name="connsiteX366" fmla="*/ 38100 w 4351972"/>
                <a:gd name="connsiteY366" fmla="*/ 36195 h 310515"/>
                <a:gd name="connsiteX367" fmla="*/ 28575 w 4351972"/>
                <a:gd name="connsiteY367" fmla="*/ 27623 h 310515"/>
                <a:gd name="connsiteX368" fmla="*/ 13335 w 4351972"/>
                <a:gd name="connsiteY368" fmla="*/ 23813 h 310515"/>
                <a:gd name="connsiteX369" fmla="*/ 0 w 4351972"/>
                <a:gd name="connsiteY369" fmla="*/ 21908 h 310515"/>
                <a:gd name="connsiteX370" fmla="*/ 2824163 w 4351972"/>
                <a:gd name="connsiteY370" fmla="*/ 5715 h 310515"/>
                <a:gd name="connsiteX371" fmla="*/ 3052763 w 4351972"/>
                <a:gd name="connsiteY371" fmla="*/ 5715 h 310515"/>
                <a:gd name="connsiteX372" fmla="*/ 3052763 w 4351972"/>
                <a:gd name="connsiteY372" fmla="*/ 76200 h 310515"/>
                <a:gd name="connsiteX373" fmla="*/ 3037523 w 4351972"/>
                <a:gd name="connsiteY373" fmla="*/ 76200 h 310515"/>
                <a:gd name="connsiteX374" fmla="*/ 3019425 w 4351972"/>
                <a:gd name="connsiteY374" fmla="*/ 42862 h 310515"/>
                <a:gd name="connsiteX375" fmla="*/ 2992755 w 4351972"/>
                <a:gd name="connsiteY375" fmla="*/ 23812 h 310515"/>
                <a:gd name="connsiteX376" fmla="*/ 2977515 w 4351972"/>
                <a:gd name="connsiteY376" fmla="*/ 22860 h 310515"/>
                <a:gd name="connsiteX377" fmla="*/ 2957513 w 4351972"/>
                <a:gd name="connsiteY377" fmla="*/ 22860 h 310515"/>
                <a:gd name="connsiteX378" fmla="*/ 2910840 w 4351972"/>
                <a:gd name="connsiteY378" fmla="*/ 22860 h 310515"/>
                <a:gd name="connsiteX379" fmla="*/ 2910840 w 4351972"/>
                <a:gd name="connsiteY379" fmla="*/ 139065 h 310515"/>
                <a:gd name="connsiteX380" fmla="*/ 2944178 w 4351972"/>
                <a:gd name="connsiteY380" fmla="*/ 139065 h 310515"/>
                <a:gd name="connsiteX381" fmla="*/ 2967038 w 4351972"/>
                <a:gd name="connsiteY381" fmla="*/ 136207 h 310515"/>
                <a:gd name="connsiteX382" fmla="*/ 2980373 w 4351972"/>
                <a:gd name="connsiteY382" fmla="*/ 125730 h 310515"/>
                <a:gd name="connsiteX383" fmla="*/ 2987993 w 4351972"/>
                <a:gd name="connsiteY383" fmla="*/ 109537 h 310515"/>
                <a:gd name="connsiteX384" fmla="*/ 2992755 w 4351972"/>
                <a:gd name="connsiteY384" fmla="*/ 90487 h 310515"/>
                <a:gd name="connsiteX385" fmla="*/ 3007995 w 4351972"/>
                <a:gd name="connsiteY385" fmla="*/ 90487 h 310515"/>
                <a:gd name="connsiteX386" fmla="*/ 3007995 w 4351972"/>
                <a:gd name="connsiteY386" fmla="*/ 206692 h 310515"/>
                <a:gd name="connsiteX387" fmla="*/ 2992755 w 4351972"/>
                <a:gd name="connsiteY387" fmla="*/ 206692 h 310515"/>
                <a:gd name="connsiteX388" fmla="*/ 2987993 w 4351972"/>
                <a:gd name="connsiteY388" fmla="*/ 185737 h 310515"/>
                <a:gd name="connsiteX389" fmla="*/ 2980373 w 4351972"/>
                <a:gd name="connsiteY389" fmla="*/ 169545 h 310515"/>
                <a:gd name="connsiteX390" fmla="*/ 2966085 w 4351972"/>
                <a:gd name="connsiteY390" fmla="*/ 159067 h 310515"/>
                <a:gd name="connsiteX391" fmla="*/ 2944178 w 4351972"/>
                <a:gd name="connsiteY391" fmla="*/ 156210 h 310515"/>
                <a:gd name="connsiteX392" fmla="*/ 2910840 w 4351972"/>
                <a:gd name="connsiteY392" fmla="*/ 156210 h 310515"/>
                <a:gd name="connsiteX393" fmla="*/ 2910840 w 4351972"/>
                <a:gd name="connsiteY393" fmla="*/ 244792 h 310515"/>
                <a:gd name="connsiteX394" fmla="*/ 2912745 w 4351972"/>
                <a:gd name="connsiteY394" fmla="*/ 265747 h 310515"/>
                <a:gd name="connsiteX395" fmla="*/ 2920365 w 4351972"/>
                <a:gd name="connsiteY395" fmla="*/ 277177 h 310515"/>
                <a:gd name="connsiteX396" fmla="*/ 2934653 w 4351972"/>
                <a:gd name="connsiteY396" fmla="*/ 281940 h 310515"/>
                <a:gd name="connsiteX397" fmla="*/ 2961323 w 4351972"/>
                <a:gd name="connsiteY397" fmla="*/ 282892 h 310515"/>
                <a:gd name="connsiteX398" fmla="*/ 2979420 w 4351972"/>
                <a:gd name="connsiteY398" fmla="*/ 282892 h 310515"/>
                <a:gd name="connsiteX399" fmla="*/ 2998470 w 4351972"/>
                <a:gd name="connsiteY399" fmla="*/ 281940 h 310515"/>
                <a:gd name="connsiteX400" fmla="*/ 3014663 w 4351972"/>
                <a:gd name="connsiteY400" fmla="*/ 279082 h 310515"/>
                <a:gd name="connsiteX401" fmla="*/ 3026093 w 4351972"/>
                <a:gd name="connsiteY401" fmla="*/ 273367 h 310515"/>
                <a:gd name="connsiteX402" fmla="*/ 3046095 w 4351972"/>
                <a:gd name="connsiteY402" fmla="*/ 242887 h 310515"/>
                <a:gd name="connsiteX403" fmla="*/ 3059430 w 4351972"/>
                <a:gd name="connsiteY403" fmla="*/ 213360 h 310515"/>
                <a:gd name="connsiteX404" fmla="*/ 3074670 w 4351972"/>
                <a:gd name="connsiteY404" fmla="*/ 213360 h 310515"/>
                <a:gd name="connsiteX405" fmla="*/ 3074670 w 4351972"/>
                <a:gd name="connsiteY405" fmla="*/ 216217 h 310515"/>
                <a:gd name="connsiteX406" fmla="*/ 3068955 w 4351972"/>
                <a:gd name="connsiteY406" fmla="*/ 302895 h 310515"/>
                <a:gd name="connsiteX407" fmla="*/ 2824163 w 4351972"/>
                <a:gd name="connsiteY407" fmla="*/ 302895 h 310515"/>
                <a:gd name="connsiteX408" fmla="*/ 2824163 w 4351972"/>
                <a:gd name="connsiteY408" fmla="*/ 287655 h 310515"/>
                <a:gd name="connsiteX409" fmla="*/ 2840355 w 4351972"/>
                <a:gd name="connsiteY409" fmla="*/ 285750 h 310515"/>
                <a:gd name="connsiteX410" fmla="*/ 2853690 w 4351972"/>
                <a:gd name="connsiteY410" fmla="*/ 282892 h 310515"/>
                <a:gd name="connsiteX411" fmla="*/ 2863215 w 4351972"/>
                <a:gd name="connsiteY411" fmla="*/ 274320 h 310515"/>
                <a:gd name="connsiteX412" fmla="*/ 2866073 w 4351972"/>
                <a:gd name="connsiteY412" fmla="*/ 261937 h 310515"/>
                <a:gd name="connsiteX413" fmla="*/ 2866073 w 4351972"/>
                <a:gd name="connsiteY413" fmla="*/ 49530 h 310515"/>
                <a:gd name="connsiteX414" fmla="*/ 2864168 w 4351972"/>
                <a:gd name="connsiteY414" fmla="*/ 37147 h 310515"/>
                <a:gd name="connsiteX415" fmla="*/ 2854643 w 4351972"/>
                <a:gd name="connsiteY415" fmla="*/ 28575 h 310515"/>
                <a:gd name="connsiteX416" fmla="*/ 2839403 w 4351972"/>
                <a:gd name="connsiteY416" fmla="*/ 23812 h 310515"/>
                <a:gd name="connsiteX417" fmla="*/ 2824163 w 4351972"/>
                <a:gd name="connsiteY417" fmla="*/ 20955 h 310515"/>
                <a:gd name="connsiteX418" fmla="*/ 258128 w 4351972"/>
                <a:gd name="connsiteY418" fmla="*/ 5715 h 310515"/>
                <a:gd name="connsiteX419" fmla="*/ 486728 w 4351972"/>
                <a:gd name="connsiteY419" fmla="*/ 5715 h 310515"/>
                <a:gd name="connsiteX420" fmla="*/ 486728 w 4351972"/>
                <a:gd name="connsiteY420" fmla="*/ 76200 h 310515"/>
                <a:gd name="connsiteX421" fmla="*/ 471488 w 4351972"/>
                <a:gd name="connsiteY421" fmla="*/ 76200 h 310515"/>
                <a:gd name="connsiteX422" fmla="*/ 453390 w 4351972"/>
                <a:gd name="connsiteY422" fmla="*/ 42862 h 310515"/>
                <a:gd name="connsiteX423" fmla="*/ 426720 w 4351972"/>
                <a:gd name="connsiteY423" fmla="*/ 23812 h 310515"/>
                <a:gd name="connsiteX424" fmla="*/ 411480 w 4351972"/>
                <a:gd name="connsiteY424" fmla="*/ 22860 h 310515"/>
                <a:gd name="connsiteX425" fmla="*/ 391478 w 4351972"/>
                <a:gd name="connsiteY425" fmla="*/ 22860 h 310515"/>
                <a:gd name="connsiteX426" fmla="*/ 344805 w 4351972"/>
                <a:gd name="connsiteY426" fmla="*/ 22860 h 310515"/>
                <a:gd name="connsiteX427" fmla="*/ 344805 w 4351972"/>
                <a:gd name="connsiteY427" fmla="*/ 139065 h 310515"/>
                <a:gd name="connsiteX428" fmla="*/ 378143 w 4351972"/>
                <a:gd name="connsiteY428" fmla="*/ 139065 h 310515"/>
                <a:gd name="connsiteX429" fmla="*/ 401003 w 4351972"/>
                <a:gd name="connsiteY429" fmla="*/ 136207 h 310515"/>
                <a:gd name="connsiteX430" fmla="*/ 414338 w 4351972"/>
                <a:gd name="connsiteY430" fmla="*/ 125730 h 310515"/>
                <a:gd name="connsiteX431" fmla="*/ 421958 w 4351972"/>
                <a:gd name="connsiteY431" fmla="*/ 109537 h 310515"/>
                <a:gd name="connsiteX432" fmla="*/ 425768 w 4351972"/>
                <a:gd name="connsiteY432" fmla="*/ 90487 h 310515"/>
                <a:gd name="connsiteX433" fmla="*/ 441008 w 4351972"/>
                <a:gd name="connsiteY433" fmla="*/ 90487 h 310515"/>
                <a:gd name="connsiteX434" fmla="*/ 441008 w 4351972"/>
                <a:gd name="connsiteY434" fmla="*/ 206692 h 310515"/>
                <a:gd name="connsiteX435" fmla="*/ 425768 w 4351972"/>
                <a:gd name="connsiteY435" fmla="*/ 206692 h 310515"/>
                <a:gd name="connsiteX436" fmla="*/ 421005 w 4351972"/>
                <a:gd name="connsiteY436" fmla="*/ 185737 h 310515"/>
                <a:gd name="connsiteX437" fmla="*/ 413385 w 4351972"/>
                <a:gd name="connsiteY437" fmla="*/ 169545 h 310515"/>
                <a:gd name="connsiteX438" fmla="*/ 399098 w 4351972"/>
                <a:gd name="connsiteY438" fmla="*/ 159067 h 310515"/>
                <a:gd name="connsiteX439" fmla="*/ 377190 w 4351972"/>
                <a:gd name="connsiteY439" fmla="*/ 156210 h 310515"/>
                <a:gd name="connsiteX440" fmla="*/ 343853 w 4351972"/>
                <a:gd name="connsiteY440" fmla="*/ 156210 h 310515"/>
                <a:gd name="connsiteX441" fmla="*/ 343853 w 4351972"/>
                <a:gd name="connsiteY441" fmla="*/ 244792 h 310515"/>
                <a:gd name="connsiteX442" fmla="*/ 345758 w 4351972"/>
                <a:gd name="connsiteY442" fmla="*/ 265747 h 310515"/>
                <a:gd name="connsiteX443" fmla="*/ 353378 w 4351972"/>
                <a:gd name="connsiteY443" fmla="*/ 277177 h 310515"/>
                <a:gd name="connsiteX444" fmla="*/ 367665 w 4351972"/>
                <a:gd name="connsiteY444" fmla="*/ 281940 h 310515"/>
                <a:gd name="connsiteX445" fmla="*/ 394335 w 4351972"/>
                <a:gd name="connsiteY445" fmla="*/ 282892 h 310515"/>
                <a:gd name="connsiteX446" fmla="*/ 412433 w 4351972"/>
                <a:gd name="connsiteY446" fmla="*/ 282892 h 310515"/>
                <a:gd name="connsiteX447" fmla="*/ 431483 w 4351972"/>
                <a:gd name="connsiteY447" fmla="*/ 281940 h 310515"/>
                <a:gd name="connsiteX448" fmla="*/ 447675 w 4351972"/>
                <a:gd name="connsiteY448" fmla="*/ 279082 h 310515"/>
                <a:gd name="connsiteX449" fmla="*/ 460058 w 4351972"/>
                <a:gd name="connsiteY449" fmla="*/ 273367 h 310515"/>
                <a:gd name="connsiteX450" fmla="*/ 480060 w 4351972"/>
                <a:gd name="connsiteY450" fmla="*/ 242887 h 310515"/>
                <a:gd name="connsiteX451" fmla="*/ 493395 w 4351972"/>
                <a:gd name="connsiteY451" fmla="*/ 213360 h 310515"/>
                <a:gd name="connsiteX452" fmla="*/ 508635 w 4351972"/>
                <a:gd name="connsiteY452" fmla="*/ 213360 h 310515"/>
                <a:gd name="connsiteX453" fmla="*/ 508635 w 4351972"/>
                <a:gd name="connsiteY453" fmla="*/ 216217 h 310515"/>
                <a:gd name="connsiteX454" fmla="*/ 502920 w 4351972"/>
                <a:gd name="connsiteY454" fmla="*/ 302895 h 310515"/>
                <a:gd name="connsiteX455" fmla="*/ 258128 w 4351972"/>
                <a:gd name="connsiteY455" fmla="*/ 302895 h 310515"/>
                <a:gd name="connsiteX456" fmla="*/ 258128 w 4351972"/>
                <a:gd name="connsiteY456" fmla="*/ 287655 h 310515"/>
                <a:gd name="connsiteX457" fmla="*/ 274320 w 4351972"/>
                <a:gd name="connsiteY457" fmla="*/ 285750 h 310515"/>
                <a:gd name="connsiteX458" fmla="*/ 287655 w 4351972"/>
                <a:gd name="connsiteY458" fmla="*/ 282892 h 310515"/>
                <a:gd name="connsiteX459" fmla="*/ 297180 w 4351972"/>
                <a:gd name="connsiteY459" fmla="*/ 274320 h 310515"/>
                <a:gd name="connsiteX460" fmla="*/ 300038 w 4351972"/>
                <a:gd name="connsiteY460" fmla="*/ 261937 h 310515"/>
                <a:gd name="connsiteX461" fmla="*/ 300038 w 4351972"/>
                <a:gd name="connsiteY461" fmla="*/ 49530 h 310515"/>
                <a:gd name="connsiteX462" fmla="*/ 298133 w 4351972"/>
                <a:gd name="connsiteY462" fmla="*/ 37147 h 310515"/>
                <a:gd name="connsiteX463" fmla="*/ 288608 w 4351972"/>
                <a:gd name="connsiteY463" fmla="*/ 28575 h 310515"/>
                <a:gd name="connsiteX464" fmla="*/ 273368 w 4351972"/>
                <a:gd name="connsiteY464" fmla="*/ 23812 h 310515"/>
                <a:gd name="connsiteX465" fmla="*/ 258128 w 4351972"/>
                <a:gd name="connsiteY465" fmla="*/ 20955 h 310515"/>
                <a:gd name="connsiteX466" fmla="*/ 3640456 w 4351972"/>
                <a:gd name="connsiteY466" fmla="*/ 4763 h 310515"/>
                <a:gd name="connsiteX467" fmla="*/ 3773806 w 4351972"/>
                <a:gd name="connsiteY467" fmla="*/ 4763 h 310515"/>
                <a:gd name="connsiteX468" fmla="*/ 3773806 w 4351972"/>
                <a:gd name="connsiteY468" fmla="*/ 20003 h 310515"/>
                <a:gd name="connsiteX469" fmla="*/ 3758565 w 4351972"/>
                <a:gd name="connsiteY469" fmla="*/ 21908 h 310515"/>
                <a:gd name="connsiteX470" fmla="*/ 3743325 w 4351972"/>
                <a:gd name="connsiteY470" fmla="*/ 25718 h 310515"/>
                <a:gd name="connsiteX471" fmla="*/ 3732848 w 4351972"/>
                <a:gd name="connsiteY471" fmla="*/ 33338 h 310515"/>
                <a:gd name="connsiteX472" fmla="*/ 3729990 w 4351972"/>
                <a:gd name="connsiteY472" fmla="*/ 45720 h 310515"/>
                <a:gd name="connsiteX473" fmla="*/ 3729990 w 4351972"/>
                <a:gd name="connsiteY473" fmla="*/ 259080 h 310515"/>
                <a:gd name="connsiteX474" fmla="*/ 3732848 w 4351972"/>
                <a:gd name="connsiteY474" fmla="*/ 271463 h 310515"/>
                <a:gd name="connsiteX475" fmla="*/ 3743325 w 4351972"/>
                <a:gd name="connsiteY475" fmla="*/ 280035 h 310515"/>
                <a:gd name="connsiteX476" fmla="*/ 3757613 w 4351972"/>
                <a:gd name="connsiteY476" fmla="*/ 283845 h 310515"/>
                <a:gd name="connsiteX477" fmla="*/ 3774758 w 4351972"/>
                <a:gd name="connsiteY477" fmla="*/ 285750 h 310515"/>
                <a:gd name="connsiteX478" fmla="*/ 3774758 w 4351972"/>
                <a:gd name="connsiteY478" fmla="*/ 302895 h 310515"/>
                <a:gd name="connsiteX479" fmla="*/ 3772853 w 4351972"/>
                <a:gd name="connsiteY479" fmla="*/ 302895 h 310515"/>
                <a:gd name="connsiteX480" fmla="*/ 3639503 w 4351972"/>
                <a:gd name="connsiteY480" fmla="*/ 302895 h 310515"/>
                <a:gd name="connsiteX481" fmla="*/ 3639503 w 4351972"/>
                <a:gd name="connsiteY481" fmla="*/ 287655 h 310515"/>
                <a:gd name="connsiteX482" fmla="*/ 3655695 w 4351972"/>
                <a:gd name="connsiteY482" fmla="*/ 286703 h 310515"/>
                <a:gd name="connsiteX483" fmla="*/ 3670936 w 4351972"/>
                <a:gd name="connsiteY483" fmla="*/ 283845 h 310515"/>
                <a:gd name="connsiteX484" fmla="*/ 3681413 w 4351972"/>
                <a:gd name="connsiteY484" fmla="*/ 276225 h 310515"/>
                <a:gd name="connsiteX485" fmla="*/ 3684270 w 4351972"/>
                <a:gd name="connsiteY485" fmla="*/ 262890 h 310515"/>
                <a:gd name="connsiteX486" fmla="*/ 3684270 w 4351972"/>
                <a:gd name="connsiteY486" fmla="*/ 48578 h 310515"/>
                <a:gd name="connsiteX487" fmla="*/ 3682365 w 4351972"/>
                <a:gd name="connsiteY487" fmla="*/ 36195 h 310515"/>
                <a:gd name="connsiteX488" fmla="*/ 3671888 w 4351972"/>
                <a:gd name="connsiteY488" fmla="*/ 27623 h 310515"/>
                <a:gd name="connsiteX489" fmla="*/ 3655695 w 4351972"/>
                <a:gd name="connsiteY489" fmla="*/ 22860 h 310515"/>
                <a:gd name="connsiteX490" fmla="*/ 3640456 w 4351972"/>
                <a:gd name="connsiteY490" fmla="*/ 20003 h 310515"/>
                <a:gd name="connsiteX491" fmla="*/ 2371725 w 4351972"/>
                <a:gd name="connsiteY491" fmla="*/ 4763 h 310515"/>
                <a:gd name="connsiteX492" fmla="*/ 2505075 w 4351972"/>
                <a:gd name="connsiteY492" fmla="*/ 4763 h 310515"/>
                <a:gd name="connsiteX493" fmla="*/ 2505075 w 4351972"/>
                <a:gd name="connsiteY493" fmla="*/ 20003 h 310515"/>
                <a:gd name="connsiteX494" fmla="*/ 2489835 w 4351972"/>
                <a:gd name="connsiteY494" fmla="*/ 21908 h 310515"/>
                <a:gd name="connsiteX495" fmla="*/ 2474595 w 4351972"/>
                <a:gd name="connsiteY495" fmla="*/ 25718 h 310515"/>
                <a:gd name="connsiteX496" fmla="*/ 2464117 w 4351972"/>
                <a:gd name="connsiteY496" fmla="*/ 33338 h 310515"/>
                <a:gd name="connsiteX497" fmla="*/ 2461260 w 4351972"/>
                <a:gd name="connsiteY497" fmla="*/ 45720 h 310515"/>
                <a:gd name="connsiteX498" fmla="*/ 2461260 w 4351972"/>
                <a:gd name="connsiteY498" fmla="*/ 259080 h 310515"/>
                <a:gd name="connsiteX499" fmla="*/ 2464117 w 4351972"/>
                <a:gd name="connsiteY499" fmla="*/ 271463 h 310515"/>
                <a:gd name="connsiteX500" fmla="*/ 2474595 w 4351972"/>
                <a:gd name="connsiteY500" fmla="*/ 280035 h 310515"/>
                <a:gd name="connsiteX501" fmla="*/ 2488882 w 4351972"/>
                <a:gd name="connsiteY501" fmla="*/ 283845 h 310515"/>
                <a:gd name="connsiteX502" fmla="*/ 2506027 w 4351972"/>
                <a:gd name="connsiteY502" fmla="*/ 285750 h 310515"/>
                <a:gd name="connsiteX503" fmla="*/ 2506027 w 4351972"/>
                <a:gd name="connsiteY503" fmla="*/ 302895 h 310515"/>
                <a:gd name="connsiteX504" fmla="*/ 2503170 w 4351972"/>
                <a:gd name="connsiteY504" fmla="*/ 302895 h 310515"/>
                <a:gd name="connsiteX505" fmla="*/ 2369820 w 4351972"/>
                <a:gd name="connsiteY505" fmla="*/ 302895 h 310515"/>
                <a:gd name="connsiteX506" fmla="*/ 2369820 w 4351972"/>
                <a:gd name="connsiteY506" fmla="*/ 287655 h 310515"/>
                <a:gd name="connsiteX507" fmla="*/ 2386012 w 4351972"/>
                <a:gd name="connsiteY507" fmla="*/ 286703 h 310515"/>
                <a:gd name="connsiteX508" fmla="*/ 2401252 w 4351972"/>
                <a:gd name="connsiteY508" fmla="*/ 283845 h 310515"/>
                <a:gd name="connsiteX509" fmla="*/ 2411730 w 4351972"/>
                <a:gd name="connsiteY509" fmla="*/ 276225 h 310515"/>
                <a:gd name="connsiteX510" fmla="*/ 2414587 w 4351972"/>
                <a:gd name="connsiteY510" fmla="*/ 262890 h 310515"/>
                <a:gd name="connsiteX511" fmla="*/ 2414587 w 4351972"/>
                <a:gd name="connsiteY511" fmla="*/ 48578 h 310515"/>
                <a:gd name="connsiteX512" fmla="*/ 2412682 w 4351972"/>
                <a:gd name="connsiteY512" fmla="*/ 36195 h 310515"/>
                <a:gd name="connsiteX513" fmla="*/ 2402205 w 4351972"/>
                <a:gd name="connsiteY513" fmla="*/ 27623 h 310515"/>
                <a:gd name="connsiteX514" fmla="*/ 2386965 w 4351972"/>
                <a:gd name="connsiteY514" fmla="*/ 22860 h 310515"/>
                <a:gd name="connsiteX515" fmla="*/ 2371725 w 4351972"/>
                <a:gd name="connsiteY515" fmla="*/ 20003 h 310515"/>
                <a:gd name="connsiteX516" fmla="*/ 827723 w 4351972"/>
                <a:gd name="connsiteY516" fmla="*/ 4763 h 310515"/>
                <a:gd name="connsiteX517" fmla="*/ 961073 w 4351972"/>
                <a:gd name="connsiteY517" fmla="*/ 4763 h 310515"/>
                <a:gd name="connsiteX518" fmla="*/ 961073 w 4351972"/>
                <a:gd name="connsiteY518" fmla="*/ 20003 h 310515"/>
                <a:gd name="connsiteX519" fmla="*/ 945833 w 4351972"/>
                <a:gd name="connsiteY519" fmla="*/ 21908 h 310515"/>
                <a:gd name="connsiteX520" fmla="*/ 930593 w 4351972"/>
                <a:gd name="connsiteY520" fmla="*/ 25718 h 310515"/>
                <a:gd name="connsiteX521" fmla="*/ 920115 w 4351972"/>
                <a:gd name="connsiteY521" fmla="*/ 33338 h 310515"/>
                <a:gd name="connsiteX522" fmla="*/ 917258 w 4351972"/>
                <a:gd name="connsiteY522" fmla="*/ 45720 h 310515"/>
                <a:gd name="connsiteX523" fmla="*/ 917258 w 4351972"/>
                <a:gd name="connsiteY523" fmla="*/ 259080 h 310515"/>
                <a:gd name="connsiteX524" fmla="*/ 920115 w 4351972"/>
                <a:gd name="connsiteY524" fmla="*/ 271463 h 310515"/>
                <a:gd name="connsiteX525" fmla="*/ 930593 w 4351972"/>
                <a:gd name="connsiteY525" fmla="*/ 280035 h 310515"/>
                <a:gd name="connsiteX526" fmla="*/ 944880 w 4351972"/>
                <a:gd name="connsiteY526" fmla="*/ 283845 h 310515"/>
                <a:gd name="connsiteX527" fmla="*/ 962025 w 4351972"/>
                <a:gd name="connsiteY527" fmla="*/ 285750 h 310515"/>
                <a:gd name="connsiteX528" fmla="*/ 962025 w 4351972"/>
                <a:gd name="connsiteY528" fmla="*/ 302895 h 310515"/>
                <a:gd name="connsiteX529" fmla="*/ 961073 w 4351972"/>
                <a:gd name="connsiteY529" fmla="*/ 302895 h 310515"/>
                <a:gd name="connsiteX530" fmla="*/ 827723 w 4351972"/>
                <a:gd name="connsiteY530" fmla="*/ 302895 h 310515"/>
                <a:gd name="connsiteX531" fmla="*/ 827723 w 4351972"/>
                <a:gd name="connsiteY531" fmla="*/ 287655 h 310515"/>
                <a:gd name="connsiteX532" fmla="*/ 843915 w 4351972"/>
                <a:gd name="connsiteY532" fmla="*/ 286703 h 310515"/>
                <a:gd name="connsiteX533" fmla="*/ 859155 w 4351972"/>
                <a:gd name="connsiteY533" fmla="*/ 283845 h 310515"/>
                <a:gd name="connsiteX534" fmla="*/ 868680 w 4351972"/>
                <a:gd name="connsiteY534" fmla="*/ 276225 h 310515"/>
                <a:gd name="connsiteX535" fmla="*/ 871538 w 4351972"/>
                <a:gd name="connsiteY535" fmla="*/ 262890 h 310515"/>
                <a:gd name="connsiteX536" fmla="*/ 871538 w 4351972"/>
                <a:gd name="connsiteY536" fmla="*/ 48578 h 310515"/>
                <a:gd name="connsiteX537" fmla="*/ 869633 w 4351972"/>
                <a:gd name="connsiteY537" fmla="*/ 36195 h 310515"/>
                <a:gd name="connsiteX538" fmla="*/ 859155 w 4351972"/>
                <a:gd name="connsiteY538" fmla="*/ 27623 h 310515"/>
                <a:gd name="connsiteX539" fmla="*/ 842963 w 4351972"/>
                <a:gd name="connsiteY539" fmla="*/ 22860 h 310515"/>
                <a:gd name="connsiteX540" fmla="*/ 827723 w 4351972"/>
                <a:gd name="connsiteY540" fmla="*/ 20003 h 310515"/>
                <a:gd name="connsiteX541" fmla="*/ 3500437 w 4351972"/>
                <a:gd name="connsiteY541" fmla="*/ 1905 h 310515"/>
                <a:gd name="connsiteX542" fmla="*/ 3536632 w 4351972"/>
                <a:gd name="connsiteY542" fmla="*/ 8572 h 310515"/>
                <a:gd name="connsiteX543" fmla="*/ 3566160 w 4351972"/>
                <a:gd name="connsiteY543" fmla="*/ 22860 h 310515"/>
                <a:gd name="connsiteX544" fmla="*/ 3574732 w 4351972"/>
                <a:gd name="connsiteY544" fmla="*/ 8572 h 310515"/>
                <a:gd name="connsiteX545" fmla="*/ 3590925 w 4351972"/>
                <a:gd name="connsiteY545" fmla="*/ 8572 h 310515"/>
                <a:gd name="connsiteX546" fmla="*/ 3592830 w 4351972"/>
                <a:gd name="connsiteY546" fmla="*/ 106680 h 310515"/>
                <a:gd name="connsiteX547" fmla="*/ 3575685 w 4351972"/>
                <a:gd name="connsiteY547" fmla="*/ 106680 h 310515"/>
                <a:gd name="connsiteX548" fmla="*/ 3565207 w 4351972"/>
                <a:gd name="connsiteY548" fmla="*/ 74295 h 310515"/>
                <a:gd name="connsiteX549" fmla="*/ 3549968 w 4351972"/>
                <a:gd name="connsiteY549" fmla="*/ 46672 h 310515"/>
                <a:gd name="connsiteX550" fmla="*/ 3528060 w 4351972"/>
                <a:gd name="connsiteY550" fmla="*/ 27622 h 310515"/>
                <a:gd name="connsiteX551" fmla="*/ 3496627 w 4351972"/>
                <a:gd name="connsiteY551" fmla="*/ 20002 h 310515"/>
                <a:gd name="connsiteX552" fmla="*/ 3463290 w 4351972"/>
                <a:gd name="connsiteY552" fmla="*/ 32385 h 310515"/>
                <a:gd name="connsiteX553" fmla="*/ 3449002 w 4351972"/>
                <a:gd name="connsiteY553" fmla="*/ 63817 h 310515"/>
                <a:gd name="connsiteX554" fmla="*/ 3457575 w 4351972"/>
                <a:gd name="connsiteY554" fmla="*/ 95250 h 310515"/>
                <a:gd name="connsiteX555" fmla="*/ 3483293 w 4351972"/>
                <a:gd name="connsiteY555" fmla="*/ 116205 h 310515"/>
                <a:gd name="connsiteX556" fmla="*/ 3512820 w 4351972"/>
                <a:gd name="connsiteY556" fmla="*/ 128587 h 310515"/>
                <a:gd name="connsiteX557" fmla="*/ 3541395 w 4351972"/>
                <a:gd name="connsiteY557" fmla="*/ 140017 h 310515"/>
                <a:gd name="connsiteX558" fmla="*/ 3565207 w 4351972"/>
                <a:gd name="connsiteY558" fmla="*/ 152400 h 310515"/>
                <a:gd name="connsiteX559" fmla="*/ 3588068 w 4351972"/>
                <a:gd name="connsiteY559" fmla="*/ 167640 h 310515"/>
                <a:gd name="connsiteX560" fmla="*/ 3602355 w 4351972"/>
                <a:gd name="connsiteY560" fmla="*/ 190500 h 310515"/>
                <a:gd name="connsiteX561" fmla="*/ 3607118 w 4351972"/>
                <a:gd name="connsiteY561" fmla="*/ 219075 h 310515"/>
                <a:gd name="connsiteX562" fmla="*/ 3578543 w 4351972"/>
                <a:gd name="connsiteY562" fmla="*/ 283845 h 310515"/>
                <a:gd name="connsiteX563" fmla="*/ 3507105 w 4351972"/>
                <a:gd name="connsiteY563" fmla="*/ 309562 h 310515"/>
                <a:gd name="connsiteX564" fmla="*/ 3468052 w 4351972"/>
                <a:gd name="connsiteY564" fmla="*/ 302895 h 310515"/>
                <a:gd name="connsiteX565" fmla="*/ 3433762 w 4351972"/>
                <a:gd name="connsiteY565" fmla="*/ 287655 h 310515"/>
                <a:gd name="connsiteX566" fmla="*/ 3425190 w 4351972"/>
                <a:gd name="connsiteY566" fmla="*/ 302895 h 310515"/>
                <a:gd name="connsiteX567" fmla="*/ 3408998 w 4351972"/>
                <a:gd name="connsiteY567" fmla="*/ 302895 h 310515"/>
                <a:gd name="connsiteX568" fmla="*/ 3406140 w 4351972"/>
                <a:gd name="connsiteY568" fmla="*/ 201930 h 310515"/>
                <a:gd name="connsiteX569" fmla="*/ 3422332 w 4351972"/>
                <a:gd name="connsiteY569" fmla="*/ 201930 h 310515"/>
                <a:gd name="connsiteX570" fmla="*/ 3434715 w 4351972"/>
                <a:gd name="connsiteY570" fmla="*/ 236220 h 310515"/>
                <a:gd name="connsiteX571" fmla="*/ 3452812 w 4351972"/>
                <a:gd name="connsiteY571" fmla="*/ 264795 h 310515"/>
                <a:gd name="connsiteX572" fmla="*/ 3478530 w 4351972"/>
                <a:gd name="connsiteY572" fmla="*/ 284797 h 310515"/>
                <a:gd name="connsiteX573" fmla="*/ 3511868 w 4351972"/>
                <a:gd name="connsiteY573" fmla="*/ 292417 h 310515"/>
                <a:gd name="connsiteX574" fmla="*/ 3536632 w 4351972"/>
                <a:gd name="connsiteY574" fmla="*/ 288607 h 310515"/>
                <a:gd name="connsiteX575" fmla="*/ 3553777 w 4351972"/>
                <a:gd name="connsiteY575" fmla="*/ 278130 h 310515"/>
                <a:gd name="connsiteX576" fmla="*/ 3563302 w 4351972"/>
                <a:gd name="connsiteY576" fmla="*/ 261937 h 310515"/>
                <a:gd name="connsiteX577" fmla="*/ 3566160 w 4351972"/>
                <a:gd name="connsiteY577" fmla="*/ 240982 h 310515"/>
                <a:gd name="connsiteX578" fmla="*/ 3556635 w 4351972"/>
                <a:gd name="connsiteY578" fmla="*/ 207645 h 310515"/>
                <a:gd name="connsiteX579" fmla="*/ 3527107 w 4351972"/>
                <a:gd name="connsiteY579" fmla="*/ 184785 h 310515"/>
                <a:gd name="connsiteX580" fmla="*/ 3495675 w 4351972"/>
                <a:gd name="connsiteY580" fmla="*/ 172402 h 310515"/>
                <a:gd name="connsiteX581" fmla="*/ 3465195 w 4351972"/>
                <a:gd name="connsiteY581" fmla="*/ 160020 h 310515"/>
                <a:gd name="connsiteX582" fmla="*/ 3426143 w 4351972"/>
                <a:gd name="connsiteY582" fmla="*/ 130492 h 310515"/>
                <a:gd name="connsiteX583" fmla="*/ 3411855 w 4351972"/>
                <a:gd name="connsiteY583" fmla="*/ 82867 h 310515"/>
                <a:gd name="connsiteX584" fmla="*/ 3418523 w 4351972"/>
                <a:gd name="connsiteY584" fmla="*/ 51435 h 310515"/>
                <a:gd name="connsiteX585" fmla="*/ 3437573 w 4351972"/>
                <a:gd name="connsiteY585" fmla="*/ 25717 h 310515"/>
                <a:gd name="connsiteX586" fmla="*/ 3466148 w 4351972"/>
                <a:gd name="connsiteY586" fmla="*/ 8572 h 310515"/>
                <a:gd name="connsiteX587" fmla="*/ 3500437 w 4351972"/>
                <a:gd name="connsiteY587" fmla="*/ 1905 h 310515"/>
                <a:gd name="connsiteX588" fmla="*/ 1459230 w 4351972"/>
                <a:gd name="connsiteY588" fmla="*/ 0 h 310515"/>
                <a:gd name="connsiteX589" fmla="*/ 1503045 w 4351972"/>
                <a:gd name="connsiteY589" fmla="*/ 6667 h 310515"/>
                <a:gd name="connsiteX590" fmla="*/ 1535430 w 4351972"/>
                <a:gd name="connsiteY590" fmla="*/ 20955 h 310515"/>
                <a:gd name="connsiteX591" fmla="*/ 1544003 w 4351972"/>
                <a:gd name="connsiteY591" fmla="*/ 6667 h 310515"/>
                <a:gd name="connsiteX592" fmla="*/ 1560195 w 4351972"/>
                <a:gd name="connsiteY592" fmla="*/ 6667 h 310515"/>
                <a:gd name="connsiteX593" fmla="*/ 1562100 w 4351972"/>
                <a:gd name="connsiteY593" fmla="*/ 109537 h 310515"/>
                <a:gd name="connsiteX594" fmla="*/ 1544955 w 4351972"/>
                <a:gd name="connsiteY594" fmla="*/ 109537 h 310515"/>
                <a:gd name="connsiteX595" fmla="*/ 1534478 w 4351972"/>
                <a:gd name="connsiteY595" fmla="*/ 76200 h 310515"/>
                <a:gd name="connsiteX596" fmla="*/ 1518285 w 4351972"/>
                <a:gd name="connsiteY596" fmla="*/ 46672 h 310515"/>
                <a:gd name="connsiteX597" fmla="*/ 1493520 w 4351972"/>
                <a:gd name="connsiteY597" fmla="*/ 25717 h 310515"/>
                <a:gd name="connsiteX598" fmla="*/ 1458278 w 4351972"/>
                <a:gd name="connsiteY598" fmla="*/ 18097 h 310515"/>
                <a:gd name="connsiteX599" fmla="*/ 1418273 w 4351972"/>
                <a:gd name="connsiteY599" fmla="*/ 27622 h 310515"/>
                <a:gd name="connsiteX600" fmla="*/ 1387793 w 4351972"/>
                <a:gd name="connsiteY600" fmla="*/ 54292 h 310515"/>
                <a:gd name="connsiteX601" fmla="*/ 1368743 w 4351972"/>
                <a:gd name="connsiteY601" fmla="*/ 97155 h 310515"/>
                <a:gd name="connsiteX602" fmla="*/ 1362075 w 4351972"/>
                <a:gd name="connsiteY602" fmla="*/ 155257 h 310515"/>
                <a:gd name="connsiteX603" fmla="*/ 1368743 w 4351972"/>
                <a:gd name="connsiteY603" fmla="*/ 208597 h 310515"/>
                <a:gd name="connsiteX604" fmla="*/ 1388745 w 4351972"/>
                <a:gd name="connsiteY604" fmla="*/ 251460 h 310515"/>
                <a:gd name="connsiteX605" fmla="*/ 1421130 w 4351972"/>
                <a:gd name="connsiteY605" fmla="*/ 280987 h 310515"/>
                <a:gd name="connsiteX606" fmla="*/ 1464945 w 4351972"/>
                <a:gd name="connsiteY606" fmla="*/ 291465 h 310515"/>
                <a:gd name="connsiteX607" fmla="*/ 1498283 w 4351972"/>
                <a:gd name="connsiteY607" fmla="*/ 285750 h 310515"/>
                <a:gd name="connsiteX608" fmla="*/ 1519238 w 4351972"/>
                <a:gd name="connsiteY608" fmla="*/ 274320 h 310515"/>
                <a:gd name="connsiteX609" fmla="*/ 1521143 w 4351972"/>
                <a:gd name="connsiteY609" fmla="*/ 252412 h 310515"/>
                <a:gd name="connsiteX610" fmla="*/ 1521143 w 4351972"/>
                <a:gd name="connsiteY610" fmla="*/ 233362 h 310515"/>
                <a:gd name="connsiteX611" fmla="*/ 1521143 w 4351972"/>
                <a:gd name="connsiteY611" fmla="*/ 217170 h 310515"/>
                <a:gd name="connsiteX612" fmla="*/ 1518285 w 4351972"/>
                <a:gd name="connsiteY612" fmla="*/ 201930 h 310515"/>
                <a:gd name="connsiteX613" fmla="*/ 1508760 w 4351972"/>
                <a:gd name="connsiteY613" fmla="*/ 192405 h 310515"/>
                <a:gd name="connsiteX614" fmla="*/ 1489710 w 4351972"/>
                <a:gd name="connsiteY614" fmla="*/ 187642 h 310515"/>
                <a:gd name="connsiteX615" fmla="*/ 1471613 w 4351972"/>
                <a:gd name="connsiteY615" fmla="*/ 185737 h 310515"/>
                <a:gd name="connsiteX616" fmla="*/ 1471613 w 4351972"/>
                <a:gd name="connsiteY616" fmla="*/ 170497 h 310515"/>
                <a:gd name="connsiteX617" fmla="*/ 1601153 w 4351972"/>
                <a:gd name="connsiteY617" fmla="*/ 170497 h 310515"/>
                <a:gd name="connsiteX618" fmla="*/ 1601153 w 4351972"/>
                <a:gd name="connsiteY618" fmla="*/ 184785 h 310515"/>
                <a:gd name="connsiteX619" fmla="*/ 1587818 w 4351972"/>
                <a:gd name="connsiteY619" fmla="*/ 186690 h 310515"/>
                <a:gd name="connsiteX620" fmla="*/ 1574483 w 4351972"/>
                <a:gd name="connsiteY620" fmla="*/ 190500 h 310515"/>
                <a:gd name="connsiteX621" fmla="*/ 1565910 w 4351972"/>
                <a:gd name="connsiteY621" fmla="*/ 199072 h 310515"/>
                <a:gd name="connsiteX622" fmla="*/ 1563053 w 4351972"/>
                <a:gd name="connsiteY622" fmla="*/ 212407 h 310515"/>
                <a:gd name="connsiteX623" fmla="*/ 1563053 w 4351972"/>
                <a:gd name="connsiteY623" fmla="*/ 235267 h 310515"/>
                <a:gd name="connsiteX624" fmla="*/ 1563053 w 4351972"/>
                <a:gd name="connsiteY624" fmla="*/ 268605 h 310515"/>
                <a:gd name="connsiteX625" fmla="*/ 1564005 w 4351972"/>
                <a:gd name="connsiteY625" fmla="*/ 282892 h 310515"/>
                <a:gd name="connsiteX626" fmla="*/ 1508760 w 4351972"/>
                <a:gd name="connsiteY626" fmla="*/ 301942 h 310515"/>
                <a:gd name="connsiteX627" fmla="*/ 1454468 w 4351972"/>
                <a:gd name="connsiteY627" fmla="*/ 308610 h 310515"/>
                <a:gd name="connsiteX628" fmla="*/ 1400175 w 4351972"/>
                <a:gd name="connsiteY628" fmla="*/ 298132 h 310515"/>
                <a:gd name="connsiteX629" fmla="*/ 1354455 w 4351972"/>
                <a:gd name="connsiteY629" fmla="*/ 267652 h 310515"/>
                <a:gd name="connsiteX630" fmla="*/ 1323023 w 4351972"/>
                <a:gd name="connsiteY630" fmla="*/ 220027 h 310515"/>
                <a:gd name="connsiteX631" fmla="*/ 1311593 w 4351972"/>
                <a:gd name="connsiteY631" fmla="*/ 157162 h 310515"/>
                <a:gd name="connsiteX632" fmla="*/ 1323023 w 4351972"/>
                <a:gd name="connsiteY632" fmla="*/ 94297 h 310515"/>
                <a:gd name="connsiteX633" fmla="*/ 1354455 w 4351972"/>
                <a:gd name="connsiteY633" fmla="*/ 43815 h 310515"/>
                <a:gd name="connsiteX634" fmla="*/ 1401128 w 4351972"/>
                <a:gd name="connsiteY634" fmla="*/ 11430 h 310515"/>
                <a:gd name="connsiteX635" fmla="*/ 1459230 w 4351972"/>
                <a:gd name="connsiteY635"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Lst>
              <a:rect l="l" t="t" r="r" b="b"/>
              <a:pathLst>
                <a:path w="4351972" h="310515">
                  <a:moveTo>
                    <a:pt x="3189922" y="24765"/>
                  </a:moveTo>
                  <a:lnTo>
                    <a:pt x="3189922" y="151448"/>
                  </a:lnTo>
                  <a:lnTo>
                    <a:pt x="3217545" y="151448"/>
                  </a:lnTo>
                  <a:cubicBezTo>
                    <a:pt x="3236595" y="151448"/>
                    <a:pt x="3252787" y="145733"/>
                    <a:pt x="3266122" y="133350"/>
                  </a:cubicBezTo>
                  <a:cubicBezTo>
                    <a:pt x="3277552" y="120968"/>
                    <a:pt x="3284220" y="103823"/>
                    <a:pt x="3284220" y="82868"/>
                  </a:cubicBezTo>
                  <a:cubicBezTo>
                    <a:pt x="3284220" y="64770"/>
                    <a:pt x="3279457" y="50483"/>
                    <a:pt x="3268980" y="40005"/>
                  </a:cubicBezTo>
                  <a:cubicBezTo>
                    <a:pt x="3258502" y="29528"/>
                    <a:pt x="3244214" y="24765"/>
                    <a:pt x="3225164" y="24765"/>
                  </a:cubicBezTo>
                  <a:close/>
                  <a:moveTo>
                    <a:pt x="83820" y="24765"/>
                  </a:moveTo>
                  <a:lnTo>
                    <a:pt x="83820" y="155258"/>
                  </a:lnTo>
                  <a:lnTo>
                    <a:pt x="104775" y="155258"/>
                  </a:lnTo>
                  <a:cubicBezTo>
                    <a:pt x="120015" y="155258"/>
                    <a:pt x="131445" y="153353"/>
                    <a:pt x="140970" y="148590"/>
                  </a:cubicBezTo>
                  <a:cubicBezTo>
                    <a:pt x="151447" y="143828"/>
                    <a:pt x="158115" y="138113"/>
                    <a:pt x="162877" y="130493"/>
                  </a:cubicBezTo>
                  <a:cubicBezTo>
                    <a:pt x="167640" y="123825"/>
                    <a:pt x="170497" y="117158"/>
                    <a:pt x="172402" y="109538"/>
                  </a:cubicBezTo>
                  <a:cubicBezTo>
                    <a:pt x="174307" y="102870"/>
                    <a:pt x="174307" y="96203"/>
                    <a:pt x="174307" y="90488"/>
                  </a:cubicBezTo>
                  <a:cubicBezTo>
                    <a:pt x="174307" y="82868"/>
                    <a:pt x="173355" y="74295"/>
                    <a:pt x="171450" y="66675"/>
                  </a:cubicBezTo>
                  <a:cubicBezTo>
                    <a:pt x="169545" y="58103"/>
                    <a:pt x="166687" y="51435"/>
                    <a:pt x="161925" y="45720"/>
                  </a:cubicBezTo>
                  <a:cubicBezTo>
                    <a:pt x="157162" y="39053"/>
                    <a:pt x="150495" y="34290"/>
                    <a:pt x="142875" y="30480"/>
                  </a:cubicBezTo>
                  <a:cubicBezTo>
                    <a:pt x="135255" y="26670"/>
                    <a:pt x="124777" y="24765"/>
                    <a:pt x="113347" y="24765"/>
                  </a:cubicBezTo>
                  <a:close/>
                  <a:moveTo>
                    <a:pt x="4067175" y="7620"/>
                  </a:moveTo>
                  <a:lnTo>
                    <a:pt x="4192905" y="7620"/>
                  </a:lnTo>
                  <a:lnTo>
                    <a:pt x="4192905" y="22860"/>
                  </a:lnTo>
                  <a:cubicBezTo>
                    <a:pt x="4178617" y="22860"/>
                    <a:pt x="4169092" y="23812"/>
                    <a:pt x="4163377" y="25717"/>
                  </a:cubicBezTo>
                  <a:cubicBezTo>
                    <a:pt x="4157662" y="27622"/>
                    <a:pt x="4154805" y="29527"/>
                    <a:pt x="4154805" y="32385"/>
                  </a:cubicBezTo>
                  <a:cubicBezTo>
                    <a:pt x="4154805" y="33337"/>
                    <a:pt x="4154805" y="34290"/>
                    <a:pt x="4155757" y="37147"/>
                  </a:cubicBezTo>
                  <a:cubicBezTo>
                    <a:pt x="4156710" y="39052"/>
                    <a:pt x="4157662" y="41910"/>
                    <a:pt x="4159567" y="44767"/>
                  </a:cubicBezTo>
                  <a:cubicBezTo>
                    <a:pt x="4161472" y="48577"/>
                    <a:pt x="4163377" y="52387"/>
                    <a:pt x="4166235" y="57150"/>
                  </a:cubicBezTo>
                  <a:cubicBezTo>
                    <a:pt x="4169092" y="61912"/>
                    <a:pt x="4170997" y="66675"/>
                    <a:pt x="4172902" y="70485"/>
                  </a:cubicBezTo>
                  <a:cubicBezTo>
                    <a:pt x="4179570" y="82867"/>
                    <a:pt x="4186237" y="95250"/>
                    <a:pt x="4192905" y="107632"/>
                  </a:cubicBezTo>
                  <a:cubicBezTo>
                    <a:pt x="4199572" y="120015"/>
                    <a:pt x="4208145" y="136207"/>
                    <a:pt x="4219575" y="155257"/>
                  </a:cubicBezTo>
                  <a:cubicBezTo>
                    <a:pt x="4241482" y="120015"/>
                    <a:pt x="4257675" y="92392"/>
                    <a:pt x="4270057" y="73342"/>
                  </a:cubicBezTo>
                  <a:cubicBezTo>
                    <a:pt x="4281487" y="53340"/>
                    <a:pt x="4287202" y="41910"/>
                    <a:pt x="4287202" y="38100"/>
                  </a:cubicBezTo>
                  <a:cubicBezTo>
                    <a:pt x="4287202" y="35242"/>
                    <a:pt x="4286250" y="32385"/>
                    <a:pt x="4283392" y="30480"/>
                  </a:cubicBezTo>
                  <a:cubicBezTo>
                    <a:pt x="4281487" y="28575"/>
                    <a:pt x="4277677" y="26670"/>
                    <a:pt x="4273867" y="25717"/>
                  </a:cubicBezTo>
                  <a:cubicBezTo>
                    <a:pt x="4270057" y="24765"/>
                    <a:pt x="4265295" y="23812"/>
                    <a:pt x="4260532" y="23812"/>
                  </a:cubicBezTo>
                  <a:cubicBezTo>
                    <a:pt x="4255770" y="23812"/>
                    <a:pt x="4251007" y="22860"/>
                    <a:pt x="4247197" y="22860"/>
                  </a:cubicBezTo>
                  <a:lnTo>
                    <a:pt x="4247197" y="7620"/>
                  </a:lnTo>
                  <a:lnTo>
                    <a:pt x="4350067" y="7620"/>
                  </a:lnTo>
                  <a:lnTo>
                    <a:pt x="4350067" y="22860"/>
                  </a:lnTo>
                  <a:lnTo>
                    <a:pt x="4351972" y="22860"/>
                  </a:lnTo>
                  <a:cubicBezTo>
                    <a:pt x="4350067" y="22860"/>
                    <a:pt x="4346257" y="23812"/>
                    <a:pt x="4340542" y="25717"/>
                  </a:cubicBezTo>
                  <a:cubicBezTo>
                    <a:pt x="4335780" y="27622"/>
                    <a:pt x="4331970" y="29527"/>
                    <a:pt x="4329112" y="30480"/>
                  </a:cubicBezTo>
                  <a:cubicBezTo>
                    <a:pt x="4323397" y="33337"/>
                    <a:pt x="4319587" y="36195"/>
                    <a:pt x="4317682" y="38100"/>
                  </a:cubicBezTo>
                  <a:cubicBezTo>
                    <a:pt x="4315777" y="40005"/>
                    <a:pt x="4311967" y="44767"/>
                    <a:pt x="4306252" y="52387"/>
                  </a:cubicBezTo>
                  <a:cubicBezTo>
                    <a:pt x="4295775" y="67627"/>
                    <a:pt x="4285297" y="82867"/>
                    <a:pt x="4276725" y="99060"/>
                  </a:cubicBezTo>
                  <a:cubicBezTo>
                    <a:pt x="4267200" y="114300"/>
                    <a:pt x="4255770" y="134302"/>
                    <a:pt x="4242435" y="159067"/>
                  </a:cubicBezTo>
                  <a:cubicBezTo>
                    <a:pt x="4237672" y="167640"/>
                    <a:pt x="4233862" y="175260"/>
                    <a:pt x="4231957" y="180022"/>
                  </a:cubicBezTo>
                  <a:cubicBezTo>
                    <a:pt x="4230052" y="185737"/>
                    <a:pt x="4229100" y="193357"/>
                    <a:pt x="4229100" y="203835"/>
                  </a:cubicBezTo>
                  <a:lnTo>
                    <a:pt x="4229100" y="260032"/>
                  </a:lnTo>
                  <a:cubicBezTo>
                    <a:pt x="4229100" y="264795"/>
                    <a:pt x="4230052" y="269557"/>
                    <a:pt x="4231957" y="273367"/>
                  </a:cubicBezTo>
                  <a:cubicBezTo>
                    <a:pt x="4233862" y="277177"/>
                    <a:pt x="4237672" y="280035"/>
                    <a:pt x="4242435" y="281940"/>
                  </a:cubicBezTo>
                  <a:cubicBezTo>
                    <a:pt x="4245292" y="282892"/>
                    <a:pt x="4250055" y="284797"/>
                    <a:pt x="4257675" y="285750"/>
                  </a:cubicBezTo>
                  <a:cubicBezTo>
                    <a:pt x="4265295" y="287655"/>
                    <a:pt x="4271010" y="288607"/>
                    <a:pt x="4275772" y="288607"/>
                  </a:cubicBezTo>
                  <a:lnTo>
                    <a:pt x="4275772" y="303847"/>
                  </a:lnTo>
                  <a:lnTo>
                    <a:pt x="4137660" y="303847"/>
                  </a:lnTo>
                  <a:lnTo>
                    <a:pt x="4137660" y="288607"/>
                  </a:lnTo>
                  <a:cubicBezTo>
                    <a:pt x="4141470" y="288607"/>
                    <a:pt x="4147185" y="287655"/>
                    <a:pt x="4154805" y="286702"/>
                  </a:cubicBezTo>
                  <a:cubicBezTo>
                    <a:pt x="4162425" y="285750"/>
                    <a:pt x="4168140" y="284797"/>
                    <a:pt x="4170997" y="283845"/>
                  </a:cubicBezTo>
                  <a:cubicBezTo>
                    <a:pt x="4175760" y="281940"/>
                    <a:pt x="4179570" y="279082"/>
                    <a:pt x="4181475" y="275272"/>
                  </a:cubicBezTo>
                  <a:cubicBezTo>
                    <a:pt x="4183380" y="271462"/>
                    <a:pt x="4184332" y="267652"/>
                    <a:pt x="4184332" y="261937"/>
                  </a:cubicBezTo>
                  <a:lnTo>
                    <a:pt x="4184332" y="190500"/>
                  </a:lnTo>
                  <a:cubicBezTo>
                    <a:pt x="4184332" y="188595"/>
                    <a:pt x="4183380" y="183832"/>
                    <a:pt x="4180522" y="178117"/>
                  </a:cubicBezTo>
                  <a:cubicBezTo>
                    <a:pt x="4177665" y="172402"/>
                    <a:pt x="4174807" y="165735"/>
                    <a:pt x="4170997" y="158115"/>
                  </a:cubicBezTo>
                  <a:cubicBezTo>
                    <a:pt x="4162425" y="141922"/>
                    <a:pt x="4153852" y="124777"/>
                    <a:pt x="4143375" y="105727"/>
                  </a:cubicBezTo>
                  <a:cubicBezTo>
                    <a:pt x="4132897" y="86677"/>
                    <a:pt x="4124325" y="71437"/>
                    <a:pt x="4116705" y="58102"/>
                  </a:cubicBezTo>
                  <a:cubicBezTo>
                    <a:pt x="4111942" y="50482"/>
                    <a:pt x="4108132" y="43815"/>
                    <a:pt x="4104322" y="40005"/>
                  </a:cubicBezTo>
                  <a:cubicBezTo>
                    <a:pt x="4100512" y="36195"/>
                    <a:pt x="4096702" y="32385"/>
                    <a:pt x="4091940" y="29527"/>
                  </a:cubicBezTo>
                  <a:cubicBezTo>
                    <a:pt x="4089082" y="27622"/>
                    <a:pt x="4084320" y="25717"/>
                    <a:pt x="4079557" y="24765"/>
                  </a:cubicBezTo>
                  <a:cubicBezTo>
                    <a:pt x="4074795" y="23812"/>
                    <a:pt x="4070985" y="22860"/>
                    <a:pt x="4067175" y="22860"/>
                  </a:cubicBezTo>
                  <a:close/>
                  <a:moveTo>
                    <a:pt x="3791903" y="7620"/>
                  </a:moveTo>
                  <a:lnTo>
                    <a:pt x="4050031" y="7620"/>
                  </a:lnTo>
                  <a:lnTo>
                    <a:pt x="4050031" y="87630"/>
                  </a:lnTo>
                  <a:lnTo>
                    <a:pt x="4035743" y="87630"/>
                  </a:lnTo>
                  <a:cubicBezTo>
                    <a:pt x="4034790" y="82867"/>
                    <a:pt x="4031933" y="76200"/>
                    <a:pt x="4029075" y="69532"/>
                  </a:cubicBezTo>
                  <a:cubicBezTo>
                    <a:pt x="4026218" y="62865"/>
                    <a:pt x="4022408" y="56197"/>
                    <a:pt x="4017645" y="50482"/>
                  </a:cubicBezTo>
                  <a:cubicBezTo>
                    <a:pt x="4013836" y="43815"/>
                    <a:pt x="4009073" y="38100"/>
                    <a:pt x="4004311" y="33337"/>
                  </a:cubicBezTo>
                  <a:cubicBezTo>
                    <a:pt x="3999548" y="28575"/>
                    <a:pt x="3994786" y="25717"/>
                    <a:pt x="3990023" y="24765"/>
                  </a:cubicBezTo>
                  <a:cubicBezTo>
                    <a:pt x="3986213" y="23812"/>
                    <a:pt x="3980498" y="23812"/>
                    <a:pt x="3973831" y="23812"/>
                  </a:cubicBezTo>
                  <a:cubicBezTo>
                    <a:pt x="3967163" y="23812"/>
                    <a:pt x="3961448" y="23812"/>
                    <a:pt x="3955733" y="23812"/>
                  </a:cubicBezTo>
                  <a:lnTo>
                    <a:pt x="3943350" y="23812"/>
                  </a:lnTo>
                  <a:lnTo>
                    <a:pt x="3943350" y="260032"/>
                  </a:lnTo>
                  <a:cubicBezTo>
                    <a:pt x="3943350" y="264795"/>
                    <a:pt x="3944303" y="268605"/>
                    <a:pt x="3946208" y="272415"/>
                  </a:cubicBezTo>
                  <a:cubicBezTo>
                    <a:pt x="3948113" y="276225"/>
                    <a:pt x="3951923" y="279082"/>
                    <a:pt x="3956686" y="280987"/>
                  </a:cubicBezTo>
                  <a:cubicBezTo>
                    <a:pt x="3959543" y="281940"/>
                    <a:pt x="3964306" y="282892"/>
                    <a:pt x="3971925" y="284797"/>
                  </a:cubicBezTo>
                  <a:cubicBezTo>
                    <a:pt x="3979545" y="286702"/>
                    <a:pt x="3986213" y="287655"/>
                    <a:pt x="3990975" y="287655"/>
                  </a:cubicBezTo>
                  <a:lnTo>
                    <a:pt x="3990975" y="302895"/>
                  </a:lnTo>
                  <a:lnTo>
                    <a:pt x="3851911" y="302895"/>
                  </a:lnTo>
                  <a:lnTo>
                    <a:pt x="3851911" y="287655"/>
                  </a:lnTo>
                  <a:cubicBezTo>
                    <a:pt x="3855720" y="287655"/>
                    <a:pt x="3861436" y="286702"/>
                    <a:pt x="3870008" y="285750"/>
                  </a:cubicBezTo>
                  <a:cubicBezTo>
                    <a:pt x="3877628" y="284797"/>
                    <a:pt x="3883343" y="283845"/>
                    <a:pt x="3886200" y="282892"/>
                  </a:cubicBezTo>
                  <a:cubicBezTo>
                    <a:pt x="3890963" y="280987"/>
                    <a:pt x="3893820" y="278130"/>
                    <a:pt x="3896678" y="275272"/>
                  </a:cubicBezTo>
                  <a:cubicBezTo>
                    <a:pt x="3898583" y="271462"/>
                    <a:pt x="3899536" y="267652"/>
                    <a:pt x="3899536" y="261937"/>
                  </a:cubicBezTo>
                  <a:lnTo>
                    <a:pt x="3899536" y="23812"/>
                  </a:lnTo>
                  <a:lnTo>
                    <a:pt x="3887153" y="23812"/>
                  </a:lnTo>
                  <a:cubicBezTo>
                    <a:pt x="3882390" y="23812"/>
                    <a:pt x="3877628" y="23812"/>
                    <a:pt x="3870961" y="23812"/>
                  </a:cubicBezTo>
                  <a:cubicBezTo>
                    <a:pt x="3864293" y="23812"/>
                    <a:pt x="3858578" y="24765"/>
                    <a:pt x="3852863" y="24765"/>
                  </a:cubicBezTo>
                  <a:cubicBezTo>
                    <a:pt x="3848100" y="25717"/>
                    <a:pt x="3843338" y="27622"/>
                    <a:pt x="3838575" y="33337"/>
                  </a:cubicBezTo>
                  <a:cubicBezTo>
                    <a:pt x="3833813" y="38100"/>
                    <a:pt x="3829050" y="43815"/>
                    <a:pt x="3825240" y="50482"/>
                  </a:cubicBezTo>
                  <a:cubicBezTo>
                    <a:pt x="3821431" y="57150"/>
                    <a:pt x="3817620" y="63817"/>
                    <a:pt x="3813811" y="70485"/>
                  </a:cubicBezTo>
                  <a:cubicBezTo>
                    <a:pt x="3810953" y="77152"/>
                    <a:pt x="3808095" y="83820"/>
                    <a:pt x="3807143" y="87630"/>
                  </a:cubicBezTo>
                  <a:lnTo>
                    <a:pt x="3791903" y="87630"/>
                  </a:lnTo>
                  <a:close/>
                  <a:moveTo>
                    <a:pt x="3107055" y="6668"/>
                  </a:moveTo>
                  <a:lnTo>
                    <a:pt x="3243262" y="6668"/>
                  </a:lnTo>
                  <a:cubicBezTo>
                    <a:pt x="3255645" y="6668"/>
                    <a:pt x="3267075" y="7620"/>
                    <a:pt x="3278505" y="10478"/>
                  </a:cubicBezTo>
                  <a:cubicBezTo>
                    <a:pt x="3289935" y="13335"/>
                    <a:pt x="3299460" y="17145"/>
                    <a:pt x="3308032" y="22860"/>
                  </a:cubicBezTo>
                  <a:cubicBezTo>
                    <a:pt x="3316605" y="28575"/>
                    <a:pt x="3323272" y="35243"/>
                    <a:pt x="3328987" y="44768"/>
                  </a:cubicBezTo>
                  <a:cubicBezTo>
                    <a:pt x="3333750" y="53340"/>
                    <a:pt x="3336607" y="64770"/>
                    <a:pt x="3336607" y="77153"/>
                  </a:cubicBezTo>
                  <a:cubicBezTo>
                    <a:pt x="3336607" y="88583"/>
                    <a:pt x="3334702" y="98108"/>
                    <a:pt x="3330892" y="107633"/>
                  </a:cubicBezTo>
                  <a:cubicBezTo>
                    <a:pt x="3327082" y="116205"/>
                    <a:pt x="3322320" y="123825"/>
                    <a:pt x="3315652" y="130493"/>
                  </a:cubicBezTo>
                  <a:cubicBezTo>
                    <a:pt x="3308985" y="136208"/>
                    <a:pt x="3302317" y="141923"/>
                    <a:pt x="3292792" y="145733"/>
                  </a:cubicBezTo>
                  <a:cubicBezTo>
                    <a:pt x="3284220" y="150495"/>
                    <a:pt x="3274695" y="153353"/>
                    <a:pt x="3263264" y="157163"/>
                  </a:cubicBezTo>
                  <a:cubicBezTo>
                    <a:pt x="3277552" y="176213"/>
                    <a:pt x="3289935" y="192405"/>
                    <a:pt x="3299460" y="205740"/>
                  </a:cubicBezTo>
                  <a:cubicBezTo>
                    <a:pt x="3308985" y="219075"/>
                    <a:pt x="3321367" y="235268"/>
                    <a:pt x="3334702" y="253365"/>
                  </a:cubicBezTo>
                  <a:cubicBezTo>
                    <a:pt x="3340417" y="261938"/>
                    <a:pt x="3346132" y="267653"/>
                    <a:pt x="3350895" y="271463"/>
                  </a:cubicBezTo>
                  <a:cubicBezTo>
                    <a:pt x="3355657" y="275273"/>
                    <a:pt x="3360420" y="278130"/>
                    <a:pt x="3365182" y="280988"/>
                  </a:cubicBezTo>
                  <a:cubicBezTo>
                    <a:pt x="3368992" y="282893"/>
                    <a:pt x="3373755" y="283845"/>
                    <a:pt x="3378517" y="284798"/>
                  </a:cubicBezTo>
                  <a:cubicBezTo>
                    <a:pt x="3384232" y="285750"/>
                    <a:pt x="3388042" y="286703"/>
                    <a:pt x="3391852" y="286703"/>
                  </a:cubicBezTo>
                  <a:lnTo>
                    <a:pt x="3391852" y="302895"/>
                  </a:lnTo>
                  <a:lnTo>
                    <a:pt x="3313747" y="302895"/>
                  </a:lnTo>
                  <a:cubicBezTo>
                    <a:pt x="3296602" y="275273"/>
                    <a:pt x="3280410" y="251460"/>
                    <a:pt x="3266122" y="231458"/>
                  </a:cubicBezTo>
                  <a:cubicBezTo>
                    <a:pt x="3251835" y="211455"/>
                    <a:pt x="3236595" y="190500"/>
                    <a:pt x="3220402" y="169545"/>
                  </a:cubicBezTo>
                  <a:lnTo>
                    <a:pt x="3189922" y="169545"/>
                  </a:lnTo>
                  <a:lnTo>
                    <a:pt x="3189922" y="262890"/>
                  </a:lnTo>
                  <a:cubicBezTo>
                    <a:pt x="3189922" y="267653"/>
                    <a:pt x="3190875" y="271463"/>
                    <a:pt x="3191827" y="275273"/>
                  </a:cubicBezTo>
                  <a:cubicBezTo>
                    <a:pt x="3193732" y="279083"/>
                    <a:pt x="3196589" y="281940"/>
                    <a:pt x="3201352" y="283845"/>
                  </a:cubicBezTo>
                  <a:cubicBezTo>
                    <a:pt x="3204210" y="284798"/>
                    <a:pt x="3208020" y="285750"/>
                    <a:pt x="3214687" y="286703"/>
                  </a:cubicBezTo>
                  <a:cubicBezTo>
                    <a:pt x="3220402" y="287655"/>
                    <a:pt x="3226117" y="287655"/>
                    <a:pt x="3230880" y="287655"/>
                  </a:cubicBezTo>
                  <a:lnTo>
                    <a:pt x="3230880" y="302895"/>
                  </a:lnTo>
                  <a:lnTo>
                    <a:pt x="3107055" y="302895"/>
                  </a:lnTo>
                  <a:lnTo>
                    <a:pt x="3107055" y="287655"/>
                  </a:lnTo>
                  <a:cubicBezTo>
                    <a:pt x="3109912" y="287655"/>
                    <a:pt x="3114675" y="286703"/>
                    <a:pt x="3121342" y="285750"/>
                  </a:cubicBezTo>
                  <a:cubicBezTo>
                    <a:pt x="3128010" y="284798"/>
                    <a:pt x="3131820" y="283845"/>
                    <a:pt x="3134677" y="282893"/>
                  </a:cubicBezTo>
                  <a:cubicBezTo>
                    <a:pt x="3138487" y="280988"/>
                    <a:pt x="3141345" y="278130"/>
                    <a:pt x="3143250" y="275273"/>
                  </a:cubicBezTo>
                  <a:cubicBezTo>
                    <a:pt x="3145155" y="271463"/>
                    <a:pt x="3146107" y="267653"/>
                    <a:pt x="3146107" y="261938"/>
                  </a:cubicBezTo>
                  <a:lnTo>
                    <a:pt x="3146107" y="49530"/>
                  </a:lnTo>
                  <a:cubicBezTo>
                    <a:pt x="3146107" y="44768"/>
                    <a:pt x="3145155" y="40005"/>
                    <a:pt x="3144202" y="36195"/>
                  </a:cubicBezTo>
                  <a:cubicBezTo>
                    <a:pt x="3143250" y="32385"/>
                    <a:pt x="3139439" y="29528"/>
                    <a:pt x="3134677" y="27623"/>
                  </a:cubicBezTo>
                  <a:cubicBezTo>
                    <a:pt x="3130867" y="26670"/>
                    <a:pt x="3127057" y="25718"/>
                    <a:pt x="3121342" y="23813"/>
                  </a:cubicBezTo>
                  <a:cubicBezTo>
                    <a:pt x="3115627" y="22860"/>
                    <a:pt x="3110864" y="21908"/>
                    <a:pt x="3107055" y="21908"/>
                  </a:cubicBezTo>
                  <a:close/>
                  <a:moveTo>
                    <a:pt x="2514600" y="6668"/>
                  </a:moveTo>
                  <a:lnTo>
                    <a:pt x="2636520" y="6668"/>
                  </a:lnTo>
                  <a:lnTo>
                    <a:pt x="2636520" y="21908"/>
                  </a:lnTo>
                  <a:cubicBezTo>
                    <a:pt x="2626042" y="22860"/>
                    <a:pt x="2617470" y="23813"/>
                    <a:pt x="2609850" y="24765"/>
                  </a:cubicBezTo>
                  <a:cubicBezTo>
                    <a:pt x="2603182" y="26670"/>
                    <a:pt x="2599372" y="28575"/>
                    <a:pt x="2599372" y="33338"/>
                  </a:cubicBezTo>
                  <a:cubicBezTo>
                    <a:pt x="2599372" y="35243"/>
                    <a:pt x="2599372" y="37148"/>
                    <a:pt x="2600325" y="39053"/>
                  </a:cubicBezTo>
                  <a:cubicBezTo>
                    <a:pt x="2601277" y="40958"/>
                    <a:pt x="2601277" y="42863"/>
                    <a:pt x="2601277" y="43815"/>
                  </a:cubicBezTo>
                  <a:cubicBezTo>
                    <a:pt x="2606040" y="57150"/>
                    <a:pt x="2614612" y="80010"/>
                    <a:pt x="2626042" y="110490"/>
                  </a:cubicBezTo>
                  <a:cubicBezTo>
                    <a:pt x="2637472" y="140970"/>
                    <a:pt x="2653665" y="184785"/>
                    <a:pt x="2675572" y="241935"/>
                  </a:cubicBezTo>
                  <a:cubicBezTo>
                    <a:pt x="2686050" y="216218"/>
                    <a:pt x="2698432" y="185738"/>
                    <a:pt x="2711767" y="150495"/>
                  </a:cubicBezTo>
                  <a:cubicBezTo>
                    <a:pt x="2725102" y="115253"/>
                    <a:pt x="2734627" y="91440"/>
                    <a:pt x="2739390" y="78105"/>
                  </a:cubicBezTo>
                  <a:cubicBezTo>
                    <a:pt x="2744152" y="65723"/>
                    <a:pt x="2747010" y="57150"/>
                    <a:pt x="2747010" y="51435"/>
                  </a:cubicBezTo>
                  <a:cubicBezTo>
                    <a:pt x="2747962" y="46673"/>
                    <a:pt x="2747962" y="42863"/>
                    <a:pt x="2747962" y="40005"/>
                  </a:cubicBezTo>
                  <a:cubicBezTo>
                    <a:pt x="2747962" y="37148"/>
                    <a:pt x="2747010" y="34290"/>
                    <a:pt x="2744152" y="32385"/>
                  </a:cubicBezTo>
                  <a:cubicBezTo>
                    <a:pt x="2741295" y="30480"/>
                    <a:pt x="2737485" y="28575"/>
                    <a:pt x="2732722" y="26670"/>
                  </a:cubicBezTo>
                  <a:cubicBezTo>
                    <a:pt x="2727960" y="24765"/>
                    <a:pt x="2723197" y="23813"/>
                    <a:pt x="2718435" y="23813"/>
                  </a:cubicBezTo>
                  <a:cubicBezTo>
                    <a:pt x="2713672" y="22860"/>
                    <a:pt x="2708910" y="22860"/>
                    <a:pt x="2704147" y="21908"/>
                  </a:cubicBezTo>
                  <a:lnTo>
                    <a:pt x="2704147" y="6668"/>
                  </a:lnTo>
                  <a:lnTo>
                    <a:pt x="2814637" y="6668"/>
                  </a:lnTo>
                  <a:lnTo>
                    <a:pt x="2814637" y="22860"/>
                  </a:lnTo>
                  <a:lnTo>
                    <a:pt x="2815590" y="22860"/>
                  </a:lnTo>
                  <a:cubicBezTo>
                    <a:pt x="2811780" y="22860"/>
                    <a:pt x="2807970" y="23813"/>
                    <a:pt x="2802255" y="24765"/>
                  </a:cubicBezTo>
                  <a:cubicBezTo>
                    <a:pt x="2797492" y="26670"/>
                    <a:pt x="2792730" y="27623"/>
                    <a:pt x="2789872" y="30480"/>
                  </a:cubicBezTo>
                  <a:cubicBezTo>
                    <a:pt x="2785110" y="33338"/>
                    <a:pt x="2781300" y="37148"/>
                    <a:pt x="2778442" y="41910"/>
                  </a:cubicBezTo>
                  <a:cubicBezTo>
                    <a:pt x="2775585" y="46673"/>
                    <a:pt x="2772727" y="52388"/>
                    <a:pt x="2769870" y="58103"/>
                  </a:cubicBezTo>
                  <a:cubicBezTo>
                    <a:pt x="2760345" y="80010"/>
                    <a:pt x="2747010" y="114300"/>
                    <a:pt x="2727960" y="160973"/>
                  </a:cubicBezTo>
                  <a:cubicBezTo>
                    <a:pt x="2708910" y="207645"/>
                    <a:pt x="2689860" y="256223"/>
                    <a:pt x="2670810" y="306705"/>
                  </a:cubicBezTo>
                  <a:lnTo>
                    <a:pt x="2653665" y="306705"/>
                  </a:lnTo>
                  <a:cubicBezTo>
                    <a:pt x="2633662" y="253365"/>
                    <a:pt x="2614612" y="200978"/>
                    <a:pt x="2595562" y="151448"/>
                  </a:cubicBezTo>
                  <a:cubicBezTo>
                    <a:pt x="2576512" y="101918"/>
                    <a:pt x="2564130" y="67628"/>
                    <a:pt x="2557462" y="50483"/>
                  </a:cubicBezTo>
                  <a:cubicBezTo>
                    <a:pt x="2555557" y="45720"/>
                    <a:pt x="2553652" y="42863"/>
                    <a:pt x="2550795" y="39053"/>
                  </a:cubicBezTo>
                  <a:cubicBezTo>
                    <a:pt x="2547937" y="36195"/>
                    <a:pt x="2544127" y="32385"/>
                    <a:pt x="2539365" y="29528"/>
                  </a:cubicBezTo>
                  <a:cubicBezTo>
                    <a:pt x="2535555" y="27623"/>
                    <a:pt x="2531745" y="25718"/>
                    <a:pt x="2526982" y="23813"/>
                  </a:cubicBezTo>
                  <a:cubicBezTo>
                    <a:pt x="2522220" y="22860"/>
                    <a:pt x="2518410" y="21908"/>
                    <a:pt x="2514600" y="21908"/>
                  </a:cubicBezTo>
                  <a:close/>
                  <a:moveTo>
                    <a:pt x="2038350" y="6668"/>
                  </a:moveTo>
                  <a:lnTo>
                    <a:pt x="2122170" y="6668"/>
                  </a:lnTo>
                  <a:lnTo>
                    <a:pt x="2287905" y="232410"/>
                  </a:lnTo>
                  <a:lnTo>
                    <a:pt x="2287905" y="91440"/>
                  </a:lnTo>
                  <a:cubicBezTo>
                    <a:pt x="2287905" y="74295"/>
                    <a:pt x="2286952" y="60960"/>
                    <a:pt x="2285047" y="51435"/>
                  </a:cubicBezTo>
                  <a:cubicBezTo>
                    <a:pt x="2283142" y="41910"/>
                    <a:pt x="2279332" y="36195"/>
                    <a:pt x="2275522" y="33338"/>
                  </a:cubicBezTo>
                  <a:cubicBezTo>
                    <a:pt x="2271712" y="30480"/>
                    <a:pt x="2265045" y="27623"/>
                    <a:pt x="2256472" y="25718"/>
                  </a:cubicBezTo>
                  <a:cubicBezTo>
                    <a:pt x="2247900" y="22860"/>
                    <a:pt x="2241232" y="21908"/>
                    <a:pt x="2236470" y="21908"/>
                  </a:cubicBezTo>
                  <a:lnTo>
                    <a:pt x="2236470" y="6668"/>
                  </a:lnTo>
                  <a:lnTo>
                    <a:pt x="2356485" y="6668"/>
                  </a:lnTo>
                  <a:lnTo>
                    <a:pt x="2356485" y="22860"/>
                  </a:lnTo>
                  <a:lnTo>
                    <a:pt x="2358390" y="22860"/>
                  </a:lnTo>
                  <a:cubicBezTo>
                    <a:pt x="2354580" y="22860"/>
                    <a:pt x="2348865" y="23813"/>
                    <a:pt x="2340292" y="25718"/>
                  </a:cubicBezTo>
                  <a:cubicBezTo>
                    <a:pt x="2332672" y="27623"/>
                    <a:pt x="2326005" y="30480"/>
                    <a:pt x="2323147" y="32385"/>
                  </a:cubicBezTo>
                  <a:cubicBezTo>
                    <a:pt x="2318385" y="36195"/>
                    <a:pt x="2314575" y="42863"/>
                    <a:pt x="2312670" y="52388"/>
                  </a:cubicBezTo>
                  <a:cubicBezTo>
                    <a:pt x="2310765" y="61913"/>
                    <a:pt x="2309812" y="75248"/>
                    <a:pt x="2309812" y="89535"/>
                  </a:cubicBezTo>
                  <a:lnTo>
                    <a:pt x="2309812" y="306705"/>
                  </a:lnTo>
                  <a:lnTo>
                    <a:pt x="2291715" y="306705"/>
                  </a:lnTo>
                  <a:lnTo>
                    <a:pt x="2112645" y="64770"/>
                  </a:lnTo>
                  <a:lnTo>
                    <a:pt x="2112645" y="217170"/>
                  </a:lnTo>
                  <a:cubicBezTo>
                    <a:pt x="2112645" y="234315"/>
                    <a:pt x="2113597" y="247650"/>
                    <a:pt x="2115502" y="256223"/>
                  </a:cubicBezTo>
                  <a:cubicBezTo>
                    <a:pt x="2117407" y="265748"/>
                    <a:pt x="2121217" y="271463"/>
                    <a:pt x="2125027" y="276225"/>
                  </a:cubicBezTo>
                  <a:cubicBezTo>
                    <a:pt x="2127885" y="279083"/>
                    <a:pt x="2134552" y="281940"/>
                    <a:pt x="2145030" y="284798"/>
                  </a:cubicBezTo>
                  <a:cubicBezTo>
                    <a:pt x="2154555" y="287655"/>
                    <a:pt x="2161222" y="288608"/>
                    <a:pt x="2165032" y="288608"/>
                  </a:cubicBezTo>
                  <a:lnTo>
                    <a:pt x="2165032" y="303848"/>
                  </a:lnTo>
                  <a:lnTo>
                    <a:pt x="2044065" y="303848"/>
                  </a:lnTo>
                  <a:lnTo>
                    <a:pt x="2044065" y="288608"/>
                  </a:lnTo>
                  <a:cubicBezTo>
                    <a:pt x="2047875" y="288608"/>
                    <a:pt x="2053590" y="286703"/>
                    <a:pt x="2063115" y="284798"/>
                  </a:cubicBezTo>
                  <a:cubicBezTo>
                    <a:pt x="2071687" y="281940"/>
                    <a:pt x="2077402" y="280035"/>
                    <a:pt x="2079307" y="278130"/>
                  </a:cubicBezTo>
                  <a:cubicBezTo>
                    <a:pt x="2084070" y="274320"/>
                    <a:pt x="2087880" y="268605"/>
                    <a:pt x="2088832" y="260033"/>
                  </a:cubicBezTo>
                  <a:cubicBezTo>
                    <a:pt x="2090737" y="252413"/>
                    <a:pt x="2091690" y="238125"/>
                    <a:pt x="2091690" y="219075"/>
                  </a:cubicBezTo>
                  <a:lnTo>
                    <a:pt x="2091690" y="73343"/>
                  </a:lnTo>
                  <a:cubicBezTo>
                    <a:pt x="2091690" y="66675"/>
                    <a:pt x="2090737" y="60960"/>
                    <a:pt x="2087880" y="54293"/>
                  </a:cubicBezTo>
                  <a:cubicBezTo>
                    <a:pt x="2085975" y="47625"/>
                    <a:pt x="2083117" y="42863"/>
                    <a:pt x="2079307" y="39053"/>
                  </a:cubicBezTo>
                  <a:cubicBezTo>
                    <a:pt x="2074545" y="34290"/>
                    <a:pt x="2067877" y="30480"/>
                    <a:pt x="2059305" y="27623"/>
                  </a:cubicBezTo>
                  <a:cubicBezTo>
                    <a:pt x="2050732" y="24765"/>
                    <a:pt x="2044065" y="22860"/>
                    <a:pt x="2038350" y="21908"/>
                  </a:cubicBezTo>
                  <a:close/>
                  <a:moveTo>
                    <a:pt x="1906905" y="6668"/>
                  </a:moveTo>
                  <a:lnTo>
                    <a:pt x="2027872" y="6668"/>
                  </a:lnTo>
                  <a:lnTo>
                    <a:pt x="2027872" y="22860"/>
                  </a:lnTo>
                  <a:lnTo>
                    <a:pt x="2025967" y="22860"/>
                  </a:lnTo>
                  <a:cubicBezTo>
                    <a:pt x="2022157" y="22860"/>
                    <a:pt x="2016442" y="23813"/>
                    <a:pt x="2008822" y="25718"/>
                  </a:cubicBezTo>
                  <a:cubicBezTo>
                    <a:pt x="2001202" y="27623"/>
                    <a:pt x="1995487" y="29528"/>
                    <a:pt x="1990725" y="32385"/>
                  </a:cubicBezTo>
                  <a:cubicBezTo>
                    <a:pt x="1985962" y="35243"/>
                    <a:pt x="1983105" y="41910"/>
                    <a:pt x="1981200" y="52388"/>
                  </a:cubicBezTo>
                  <a:cubicBezTo>
                    <a:pt x="1979295" y="62865"/>
                    <a:pt x="1978342" y="74295"/>
                    <a:pt x="1978342" y="88583"/>
                  </a:cubicBezTo>
                  <a:lnTo>
                    <a:pt x="1978342" y="217170"/>
                  </a:lnTo>
                  <a:cubicBezTo>
                    <a:pt x="1978342" y="233363"/>
                    <a:pt x="1974532" y="247650"/>
                    <a:pt x="1967865" y="260033"/>
                  </a:cubicBezTo>
                  <a:cubicBezTo>
                    <a:pt x="1961197" y="272415"/>
                    <a:pt x="1951672" y="281940"/>
                    <a:pt x="1941195" y="289560"/>
                  </a:cubicBezTo>
                  <a:cubicBezTo>
                    <a:pt x="1929765" y="297180"/>
                    <a:pt x="1918335" y="302895"/>
                    <a:pt x="1906905" y="305753"/>
                  </a:cubicBezTo>
                  <a:cubicBezTo>
                    <a:pt x="1894522" y="308610"/>
                    <a:pt x="1883092" y="310515"/>
                    <a:pt x="1871662" y="310515"/>
                  </a:cubicBezTo>
                  <a:cubicBezTo>
                    <a:pt x="1853565" y="310515"/>
                    <a:pt x="1838325" y="308610"/>
                    <a:pt x="1824037" y="303848"/>
                  </a:cubicBezTo>
                  <a:cubicBezTo>
                    <a:pt x="1809750" y="299085"/>
                    <a:pt x="1798320" y="293370"/>
                    <a:pt x="1788795" y="284798"/>
                  </a:cubicBezTo>
                  <a:cubicBezTo>
                    <a:pt x="1779270" y="277178"/>
                    <a:pt x="1772602" y="267653"/>
                    <a:pt x="1767840" y="258128"/>
                  </a:cubicBezTo>
                  <a:cubicBezTo>
                    <a:pt x="1763077" y="247650"/>
                    <a:pt x="1761172" y="237173"/>
                    <a:pt x="1761172" y="225743"/>
                  </a:cubicBezTo>
                  <a:lnTo>
                    <a:pt x="1761172" y="51435"/>
                  </a:lnTo>
                  <a:cubicBezTo>
                    <a:pt x="1761172" y="46673"/>
                    <a:pt x="1760220" y="42863"/>
                    <a:pt x="1758315" y="39053"/>
                  </a:cubicBezTo>
                  <a:cubicBezTo>
                    <a:pt x="1756410" y="36195"/>
                    <a:pt x="1753552" y="32385"/>
                    <a:pt x="1748790" y="29528"/>
                  </a:cubicBezTo>
                  <a:cubicBezTo>
                    <a:pt x="1744980" y="27623"/>
                    <a:pt x="1741170" y="25718"/>
                    <a:pt x="1735455" y="24765"/>
                  </a:cubicBezTo>
                  <a:cubicBezTo>
                    <a:pt x="1729740" y="23813"/>
                    <a:pt x="1725930" y="22860"/>
                    <a:pt x="1722120" y="22860"/>
                  </a:cubicBezTo>
                  <a:lnTo>
                    <a:pt x="1722120" y="7620"/>
                  </a:lnTo>
                  <a:lnTo>
                    <a:pt x="1844040" y="7620"/>
                  </a:lnTo>
                  <a:lnTo>
                    <a:pt x="1844040" y="22860"/>
                  </a:lnTo>
                  <a:cubicBezTo>
                    <a:pt x="1840230" y="22860"/>
                    <a:pt x="1835467" y="23813"/>
                    <a:pt x="1829752" y="24765"/>
                  </a:cubicBezTo>
                  <a:cubicBezTo>
                    <a:pt x="1824037" y="25718"/>
                    <a:pt x="1819275" y="26670"/>
                    <a:pt x="1817370" y="27623"/>
                  </a:cubicBezTo>
                  <a:cubicBezTo>
                    <a:pt x="1812607" y="29528"/>
                    <a:pt x="1809750" y="32385"/>
                    <a:pt x="1807845" y="36195"/>
                  </a:cubicBezTo>
                  <a:cubicBezTo>
                    <a:pt x="1805940" y="40005"/>
                    <a:pt x="1805940" y="44768"/>
                    <a:pt x="1805940" y="48578"/>
                  </a:cubicBezTo>
                  <a:lnTo>
                    <a:pt x="1805940" y="211455"/>
                  </a:lnTo>
                  <a:cubicBezTo>
                    <a:pt x="1805940" y="219075"/>
                    <a:pt x="1806892" y="227648"/>
                    <a:pt x="1808797" y="236220"/>
                  </a:cubicBezTo>
                  <a:cubicBezTo>
                    <a:pt x="1810702" y="244793"/>
                    <a:pt x="1813560" y="253365"/>
                    <a:pt x="1819275" y="260033"/>
                  </a:cubicBezTo>
                  <a:cubicBezTo>
                    <a:pt x="1824990" y="267653"/>
                    <a:pt x="1832610" y="274320"/>
                    <a:pt x="1841182" y="279083"/>
                  </a:cubicBezTo>
                  <a:cubicBezTo>
                    <a:pt x="1850707" y="283845"/>
                    <a:pt x="1863090" y="286703"/>
                    <a:pt x="1879282" y="286703"/>
                  </a:cubicBezTo>
                  <a:cubicBezTo>
                    <a:pt x="1894522" y="286703"/>
                    <a:pt x="1907857" y="284798"/>
                    <a:pt x="1917382" y="279083"/>
                  </a:cubicBezTo>
                  <a:cubicBezTo>
                    <a:pt x="1927860" y="274320"/>
                    <a:pt x="1936432" y="267653"/>
                    <a:pt x="1942147" y="260033"/>
                  </a:cubicBezTo>
                  <a:cubicBezTo>
                    <a:pt x="1947862" y="252413"/>
                    <a:pt x="1951672" y="244793"/>
                    <a:pt x="1954530" y="236220"/>
                  </a:cubicBezTo>
                  <a:cubicBezTo>
                    <a:pt x="1956435" y="227648"/>
                    <a:pt x="1958340" y="220028"/>
                    <a:pt x="1958340" y="211455"/>
                  </a:cubicBezTo>
                  <a:lnTo>
                    <a:pt x="1958340" y="90488"/>
                  </a:lnTo>
                  <a:cubicBezTo>
                    <a:pt x="1958340" y="75248"/>
                    <a:pt x="1957387" y="62865"/>
                    <a:pt x="1955482" y="52388"/>
                  </a:cubicBezTo>
                  <a:cubicBezTo>
                    <a:pt x="1953577" y="42863"/>
                    <a:pt x="1949767" y="36195"/>
                    <a:pt x="1945957" y="33338"/>
                  </a:cubicBezTo>
                  <a:cubicBezTo>
                    <a:pt x="1941195" y="29528"/>
                    <a:pt x="1934527" y="27623"/>
                    <a:pt x="1925955" y="24765"/>
                  </a:cubicBezTo>
                  <a:cubicBezTo>
                    <a:pt x="1917382" y="22860"/>
                    <a:pt x="1910715" y="21908"/>
                    <a:pt x="1906905" y="21908"/>
                  </a:cubicBezTo>
                  <a:close/>
                  <a:moveTo>
                    <a:pt x="972503" y="6668"/>
                  </a:moveTo>
                  <a:lnTo>
                    <a:pt x="1056323" y="6668"/>
                  </a:lnTo>
                  <a:lnTo>
                    <a:pt x="1222058" y="232410"/>
                  </a:lnTo>
                  <a:lnTo>
                    <a:pt x="1222058" y="91440"/>
                  </a:lnTo>
                  <a:cubicBezTo>
                    <a:pt x="1222058" y="74295"/>
                    <a:pt x="1221105" y="60960"/>
                    <a:pt x="1219200" y="51435"/>
                  </a:cubicBezTo>
                  <a:cubicBezTo>
                    <a:pt x="1217295" y="41910"/>
                    <a:pt x="1213485" y="36195"/>
                    <a:pt x="1209675" y="33338"/>
                  </a:cubicBezTo>
                  <a:cubicBezTo>
                    <a:pt x="1205865" y="30480"/>
                    <a:pt x="1199198" y="27623"/>
                    <a:pt x="1190625" y="25718"/>
                  </a:cubicBezTo>
                  <a:cubicBezTo>
                    <a:pt x="1182053" y="22860"/>
                    <a:pt x="1175385" y="21908"/>
                    <a:pt x="1170623" y="21908"/>
                  </a:cubicBezTo>
                  <a:lnTo>
                    <a:pt x="1170623" y="6668"/>
                  </a:lnTo>
                  <a:lnTo>
                    <a:pt x="1290638" y="6668"/>
                  </a:lnTo>
                  <a:lnTo>
                    <a:pt x="1290638" y="22860"/>
                  </a:lnTo>
                  <a:lnTo>
                    <a:pt x="1291590" y="22860"/>
                  </a:lnTo>
                  <a:cubicBezTo>
                    <a:pt x="1287780" y="22860"/>
                    <a:pt x="1282065" y="23813"/>
                    <a:pt x="1273493" y="25718"/>
                  </a:cubicBezTo>
                  <a:cubicBezTo>
                    <a:pt x="1264920" y="27623"/>
                    <a:pt x="1259205" y="30480"/>
                    <a:pt x="1256348" y="32385"/>
                  </a:cubicBezTo>
                  <a:cubicBezTo>
                    <a:pt x="1251585" y="36195"/>
                    <a:pt x="1247775" y="42863"/>
                    <a:pt x="1245870" y="52388"/>
                  </a:cubicBezTo>
                  <a:cubicBezTo>
                    <a:pt x="1243965" y="61913"/>
                    <a:pt x="1243013" y="75248"/>
                    <a:pt x="1243013" y="89535"/>
                  </a:cubicBezTo>
                  <a:lnTo>
                    <a:pt x="1243013" y="306705"/>
                  </a:lnTo>
                  <a:lnTo>
                    <a:pt x="1224915" y="306705"/>
                  </a:lnTo>
                  <a:lnTo>
                    <a:pt x="1045845" y="64770"/>
                  </a:lnTo>
                  <a:lnTo>
                    <a:pt x="1045845" y="217170"/>
                  </a:lnTo>
                  <a:cubicBezTo>
                    <a:pt x="1045845" y="234315"/>
                    <a:pt x="1046798" y="247650"/>
                    <a:pt x="1048703" y="256223"/>
                  </a:cubicBezTo>
                  <a:cubicBezTo>
                    <a:pt x="1050608" y="265748"/>
                    <a:pt x="1054418" y="271463"/>
                    <a:pt x="1058228" y="276225"/>
                  </a:cubicBezTo>
                  <a:cubicBezTo>
                    <a:pt x="1061085" y="279083"/>
                    <a:pt x="1067753" y="281940"/>
                    <a:pt x="1078230" y="284798"/>
                  </a:cubicBezTo>
                  <a:cubicBezTo>
                    <a:pt x="1087755" y="287655"/>
                    <a:pt x="1094423" y="288608"/>
                    <a:pt x="1098233" y="288608"/>
                  </a:cubicBezTo>
                  <a:lnTo>
                    <a:pt x="1098233" y="303848"/>
                  </a:lnTo>
                  <a:lnTo>
                    <a:pt x="977265" y="303848"/>
                  </a:lnTo>
                  <a:lnTo>
                    <a:pt x="977265" y="288608"/>
                  </a:lnTo>
                  <a:cubicBezTo>
                    <a:pt x="981075" y="288608"/>
                    <a:pt x="986790" y="286703"/>
                    <a:pt x="996315" y="284798"/>
                  </a:cubicBezTo>
                  <a:cubicBezTo>
                    <a:pt x="1004888" y="281940"/>
                    <a:pt x="1010603" y="280035"/>
                    <a:pt x="1012508" y="278130"/>
                  </a:cubicBezTo>
                  <a:cubicBezTo>
                    <a:pt x="1017270" y="274320"/>
                    <a:pt x="1021080" y="268605"/>
                    <a:pt x="1022033" y="260033"/>
                  </a:cubicBezTo>
                  <a:cubicBezTo>
                    <a:pt x="1023938" y="252413"/>
                    <a:pt x="1024890" y="238125"/>
                    <a:pt x="1024890" y="219075"/>
                  </a:cubicBezTo>
                  <a:lnTo>
                    <a:pt x="1024890" y="73343"/>
                  </a:lnTo>
                  <a:cubicBezTo>
                    <a:pt x="1024890" y="66675"/>
                    <a:pt x="1023938" y="60960"/>
                    <a:pt x="1022033" y="54293"/>
                  </a:cubicBezTo>
                  <a:cubicBezTo>
                    <a:pt x="1020128" y="47625"/>
                    <a:pt x="1017270" y="42863"/>
                    <a:pt x="1013460" y="39053"/>
                  </a:cubicBezTo>
                  <a:cubicBezTo>
                    <a:pt x="1008698" y="34290"/>
                    <a:pt x="1002030" y="30480"/>
                    <a:pt x="993458" y="27623"/>
                  </a:cubicBezTo>
                  <a:cubicBezTo>
                    <a:pt x="984885" y="24765"/>
                    <a:pt x="978218" y="22860"/>
                    <a:pt x="972503" y="21908"/>
                  </a:cubicBezTo>
                  <a:close/>
                  <a:moveTo>
                    <a:pt x="687705" y="6668"/>
                  </a:moveTo>
                  <a:lnTo>
                    <a:pt x="798195" y="6668"/>
                  </a:lnTo>
                  <a:lnTo>
                    <a:pt x="798195" y="21908"/>
                  </a:lnTo>
                  <a:cubicBezTo>
                    <a:pt x="798195" y="21908"/>
                    <a:pt x="797243" y="21908"/>
                    <a:pt x="795338" y="21908"/>
                  </a:cubicBezTo>
                  <a:cubicBezTo>
                    <a:pt x="794385" y="21908"/>
                    <a:pt x="792480" y="21908"/>
                    <a:pt x="790575" y="21908"/>
                  </a:cubicBezTo>
                  <a:cubicBezTo>
                    <a:pt x="788670" y="21908"/>
                    <a:pt x="786765" y="21908"/>
                    <a:pt x="784860" y="22860"/>
                  </a:cubicBezTo>
                  <a:cubicBezTo>
                    <a:pt x="782955" y="22860"/>
                    <a:pt x="780098" y="23813"/>
                    <a:pt x="777240" y="23813"/>
                  </a:cubicBezTo>
                  <a:cubicBezTo>
                    <a:pt x="772478" y="24765"/>
                    <a:pt x="767715" y="26670"/>
                    <a:pt x="762000" y="29528"/>
                  </a:cubicBezTo>
                  <a:cubicBezTo>
                    <a:pt x="757238" y="32385"/>
                    <a:pt x="752475" y="35243"/>
                    <a:pt x="749618" y="39053"/>
                  </a:cubicBezTo>
                  <a:cubicBezTo>
                    <a:pt x="735330" y="55245"/>
                    <a:pt x="720090" y="72390"/>
                    <a:pt x="704850" y="89535"/>
                  </a:cubicBezTo>
                  <a:cubicBezTo>
                    <a:pt x="689610" y="106680"/>
                    <a:pt x="673418" y="122873"/>
                    <a:pt x="658178" y="137160"/>
                  </a:cubicBezTo>
                  <a:cubicBezTo>
                    <a:pt x="679133" y="160973"/>
                    <a:pt x="696278" y="181928"/>
                    <a:pt x="710565" y="199073"/>
                  </a:cubicBezTo>
                  <a:cubicBezTo>
                    <a:pt x="724853" y="216218"/>
                    <a:pt x="739140" y="234315"/>
                    <a:pt x="754380" y="254318"/>
                  </a:cubicBezTo>
                  <a:cubicBezTo>
                    <a:pt x="760095" y="261938"/>
                    <a:pt x="765810" y="267653"/>
                    <a:pt x="772478" y="272415"/>
                  </a:cubicBezTo>
                  <a:cubicBezTo>
                    <a:pt x="778193" y="277178"/>
                    <a:pt x="783908" y="280035"/>
                    <a:pt x="787718" y="282893"/>
                  </a:cubicBezTo>
                  <a:cubicBezTo>
                    <a:pt x="791528" y="284798"/>
                    <a:pt x="795338" y="285750"/>
                    <a:pt x="801053" y="286703"/>
                  </a:cubicBezTo>
                  <a:cubicBezTo>
                    <a:pt x="806768" y="287655"/>
                    <a:pt x="810578" y="288608"/>
                    <a:pt x="814388" y="288608"/>
                  </a:cubicBezTo>
                  <a:lnTo>
                    <a:pt x="814388" y="302895"/>
                  </a:lnTo>
                  <a:lnTo>
                    <a:pt x="813435" y="302895"/>
                  </a:lnTo>
                  <a:lnTo>
                    <a:pt x="730568" y="302895"/>
                  </a:lnTo>
                  <a:cubicBezTo>
                    <a:pt x="714375" y="278130"/>
                    <a:pt x="697230" y="253365"/>
                    <a:pt x="677228" y="229553"/>
                  </a:cubicBezTo>
                  <a:cubicBezTo>
                    <a:pt x="657225" y="204788"/>
                    <a:pt x="637223" y="181928"/>
                    <a:pt x="616268" y="159068"/>
                  </a:cubicBezTo>
                  <a:lnTo>
                    <a:pt x="610553" y="159068"/>
                  </a:lnTo>
                  <a:lnTo>
                    <a:pt x="610553" y="261938"/>
                  </a:lnTo>
                  <a:cubicBezTo>
                    <a:pt x="610553" y="266700"/>
                    <a:pt x="611505" y="270510"/>
                    <a:pt x="613410" y="274320"/>
                  </a:cubicBezTo>
                  <a:cubicBezTo>
                    <a:pt x="615315" y="278130"/>
                    <a:pt x="618173" y="280988"/>
                    <a:pt x="622935" y="282893"/>
                  </a:cubicBezTo>
                  <a:cubicBezTo>
                    <a:pt x="624840" y="283845"/>
                    <a:pt x="629603" y="284798"/>
                    <a:pt x="635318" y="286703"/>
                  </a:cubicBezTo>
                  <a:cubicBezTo>
                    <a:pt x="641033" y="287655"/>
                    <a:pt x="645795" y="288608"/>
                    <a:pt x="650558" y="288608"/>
                  </a:cubicBezTo>
                  <a:lnTo>
                    <a:pt x="650558" y="303848"/>
                  </a:lnTo>
                  <a:lnTo>
                    <a:pt x="528638" y="303848"/>
                  </a:lnTo>
                  <a:lnTo>
                    <a:pt x="528638" y="288608"/>
                  </a:lnTo>
                  <a:cubicBezTo>
                    <a:pt x="531495" y="288608"/>
                    <a:pt x="536258" y="287655"/>
                    <a:pt x="542925" y="287655"/>
                  </a:cubicBezTo>
                  <a:cubicBezTo>
                    <a:pt x="548640" y="286703"/>
                    <a:pt x="553403" y="286703"/>
                    <a:pt x="556260" y="284798"/>
                  </a:cubicBezTo>
                  <a:cubicBezTo>
                    <a:pt x="560070" y="282893"/>
                    <a:pt x="563880" y="280035"/>
                    <a:pt x="565785" y="277178"/>
                  </a:cubicBezTo>
                  <a:cubicBezTo>
                    <a:pt x="567690" y="273368"/>
                    <a:pt x="568643" y="269558"/>
                    <a:pt x="568643" y="264795"/>
                  </a:cubicBezTo>
                  <a:lnTo>
                    <a:pt x="568643" y="51435"/>
                  </a:lnTo>
                  <a:cubicBezTo>
                    <a:pt x="568643" y="46673"/>
                    <a:pt x="567690" y="42863"/>
                    <a:pt x="565785" y="39053"/>
                  </a:cubicBezTo>
                  <a:cubicBezTo>
                    <a:pt x="563880" y="35243"/>
                    <a:pt x="561023" y="32385"/>
                    <a:pt x="556260" y="30480"/>
                  </a:cubicBezTo>
                  <a:cubicBezTo>
                    <a:pt x="552450" y="28575"/>
                    <a:pt x="547688" y="26670"/>
                    <a:pt x="542925" y="25718"/>
                  </a:cubicBezTo>
                  <a:cubicBezTo>
                    <a:pt x="538163" y="24765"/>
                    <a:pt x="533400" y="23813"/>
                    <a:pt x="529590" y="22860"/>
                  </a:cubicBezTo>
                  <a:lnTo>
                    <a:pt x="529590" y="7620"/>
                  </a:lnTo>
                  <a:lnTo>
                    <a:pt x="651510" y="7620"/>
                  </a:lnTo>
                  <a:lnTo>
                    <a:pt x="651510" y="22860"/>
                  </a:lnTo>
                  <a:cubicBezTo>
                    <a:pt x="647700" y="22860"/>
                    <a:pt x="642938" y="23813"/>
                    <a:pt x="637223" y="24765"/>
                  </a:cubicBezTo>
                  <a:cubicBezTo>
                    <a:pt x="631508" y="25718"/>
                    <a:pt x="627698" y="26670"/>
                    <a:pt x="624840" y="27623"/>
                  </a:cubicBezTo>
                  <a:cubicBezTo>
                    <a:pt x="620078" y="29528"/>
                    <a:pt x="617220" y="32385"/>
                    <a:pt x="615315" y="36195"/>
                  </a:cubicBezTo>
                  <a:cubicBezTo>
                    <a:pt x="613410" y="40005"/>
                    <a:pt x="612458" y="44768"/>
                    <a:pt x="612458" y="48578"/>
                  </a:cubicBezTo>
                  <a:lnTo>
                    <a:pt x="612458" y="150495"/>
                  </a:lnTo>
                  <a:lnTo>
                    <a:pt x="616268" y="150495"/>
                  </a:lnTo>
                  <a:cubicBezTo>
                    <a:pt x="628650" y="140018"/>
                    <a:pt x="641033" y="128588"/>
                    <a:pt x="653415" y="117158"/>
                  </a:cubicBezTo>
                  <a:cubicBezTo>
                    <a:pt x="665798" y="105728"/>
                    <a:pt x="676275" y="94298"/>
                    <a:pt x="686753" y="82868"/>
                  </a:cubicBezTo>
                  <a:cubicBezTo>
                    <a:pt x="697230" y="70485"/>
                    <a:pt x="705803" y="60008"/>
                    <a:pt x="710565" y="52388"/>
                  </a:cubicBezTo>
                  <a:cubicBezTo>
                    <a:pt x="715328" y="44768"/>
                    <a:pt x="718185" y="38100"/>
                    <a:pt x="718185" y="32385"/>
                  </a:cubicBezTo>
                  <a:cubicBezTo>
                    <a:pt x="718185" y="30480"/>
                    <a:pt x="717233" y="28575"/>
                    <a:pt x="714375" y="27623"/>
                  </a:cubicBezTo>
                  <a:cubicBezTo>
                    <a:pt x="711518" y="26670"/>
                    <a:pt x="708660" y="24765"/>
                    <a:pt x="705803" y="24765"/>
                  </a:cubicBezTo>
                  <a:cubicBezTo>
                    <a:pt x="701993" y="23813"/>
                    <a:pt x="698183" y="23813"/>
                    <a:pt x="695325" y="22860"/>
                  </a:cubicBezTo>
                  <a:cubicBezTo>
                    <a:pt x="692468" y="22860"/>
                    <a:pt x="689610" y="22860"/>
                    <a:pt x="687705" y="21908"/>
                  </a:cubicBezTo>
                  <a:close/>
                  <a:moveTo>
                    <a:pt x="0" y="6668"/>
                  </a:moveTo>
                  <a:lnTo>
                    <a:pt x="134302" y="6668"/>
                  </a:lnTo>
                  <a:cubicBezTo>
                    <a:pt x="161925" y="6668"/>
                    <a:pt x="183832" y="13335"/>
                    <a:pt x="200977" y="26670"/>
                  </a:cubicBezTo>
                  <a:cubicBezTo>
                    <a:pt x="218122" y="40958"/>
                    <a:pt x="226695" y="59055"/>
                    <a:pt x="226695" y="80963"/>
                  </a:cubicBezTo>
                  <a:cubicBezTo>
                    <a:pt x="226695" y="96203"/>
                    <a:pt x="223837" y="110490"/>
                    <a:pt x="217170" y="121920"/>
                  </a:cubicBezTo>
                  <a:cubicBezTo>
                    <a:pt x="211455" y="134303"/>
                    <a:pt x="202882" y="143828"/>
                    <a:pt x="192405" y="151448"/>
                  </a:cubicBezTo>
                  <a:cubicBezTo>
                    <a:pt x="181927" y="159068"/>
                    <a:pt x="170497" y="164783"/>
                    <a:pt x="158115" y="168593"/>
                  </a:cubicBezTo>
                  <a:cubicBezTo>
                    <a:pt x="145732" y="172403"/>
                    <a:pt x="132397" y="174308"/>
                    <a:pt x="118110" y="174308"/>
                  </a:cubicBezTo>
                  <a:lnTo>
                    <a:pt x="84772" y="174308"/>
                  </a:lnTo>
                  <a:lnTo>
                    <a:pt x="84772" y="263843"/>
                  </a:lnTo>
                  <a:cubicBezTo>
                    <a:pt x="84772" y="268605"/>
                    <a:pt x="85725" y="273368"/>
                    <a:pt x="87630" y="276225"/>
                  </a:cubicBezTo>
                  <a:cubicBezTo>
                    <a:pt x="89535" y="280035"/>
                    <a:pt x="92392" y="282893"/>
                    <a:pt x="97155" y="284798"/>
                  </a:cubicBezTo>
                  <a:cubicBezTo>
                    <a:pt x="100012" y="285750"/>
                    <a:pt x="103822" y="286703"/>
                    <a:pt x="110490" y="287655"/>
                  </a:cubicBezTo>
                  <a:cubicBezTo>
                    <a:pt x="117157" y="288608"/>
                    <a:pt x="122872" y="288608"/>
                    <a:pt x="127635" y="289560"/>
                  </a:cubicBezTo>
                  <a:lnTo>
                    <a:pt x="127635" y="304800"/>
                  </a:lnTo>
                  <a:lnTo>
                    <a:pt x="952" y="304800"/>
                  </a:lnTo>
                  <a:lnTo>
                    <a:pt x="952" y="289560"/>
                  </a:lnTo>
                  <a:cubicBezTo>
                    <a:pt x="3810" y="289560"/>
                    <a:pt x="8572" y="288608"/>
                    <a:pt x="15240" y="287655"/>
                  </a:cubicBezTo>
                  <a:cubicBezTo>
                    <a:pt x="21907" y="286703"/>
                    <a:pt x="25717" y="285750"/>
                    <a:pt x="28575" y="284798"/>
                  </a:cubicBezTo>
                  <a:cubicBezTo>
                    <a:pt x="32385" y="282893"/>
                    <a:pt x="35242" y="280035"/>
                    <a:pt x="37147" y="277178"/>
                  </a:cubicBezTo>
                  <a:cubicBezTo>
                    <a:pt x="39052" y="273368"/>
                    <a:pt x="40005" y="269558"/>
                    <a:pt x="40005" y="263843"/>
                  </a:cubicBezTo>
                  <a:lnTo>
                    <a:pt x="40005" y="49530"/>
                  </a:lnTo>
                  <a:cubicBezTo>
                    <a:pt x="40005" y="44768"/>
                    <a:pt x="39052" y="40005"/>
                    <a:pt x="38100" y="36195"/>
                  </a:cubicBezTo>
                  <a:cubicBezTo>
                    <a:pt x="37147" y="32385"/>
                    <a:pt x="33337" y="29528"/>
                    <a:pt x="28575" y="27623"/>
                  </a:cubicBezTo>
                  <a:cubicBezTo>
                    <a:pt x="23812" y="25718"/>
                    <a:pt x="18097" y="24765"/>
                    <a:pt x="13335" y="23813"/>
                  </a:cubicBezTo>
                  <a:cubicBezTo>
                    <a:pt x="8572" y="22860"/>
                    <a:pt x="3810" y="22860"/>
                    <a:pt x="0" y="21908"/>
                  </a:cubicBezTo>
                  <a:close/>
                  <a:moveTo>
                    <a:pt x="2824163" y="5715"/>
                  </a:moveTo>
                  <a:lnTo>
                    <a:pt x="3052763" y="5715"/>
                  </a:lnTo>
                  <a:lnTo>
                    <a:pt x="3052763" y="76200"/>
                  </a:lnTo>
                  <a:lnTo>
                    <a:pt x="3037523" y="76200"/>
                  </a:lnTo>
                  <a:cubicBezTo>
                    <a:pt x="3034665" y="65722"/>
                    <a:pt x="3028950" y="55245"/>
                    <a:pt x="3019425" y="42862"/>
                  </a:cubicBezTo>
                  <a:cubicBezTo>
                    <a:pt x="3009900" y="31432"/>
                    <a:pt x="3001328" y="24765"/>
                    <a:pt x="2992755" y="23812"/>
                  </a:cubicBezTo>
                  <a:cubicBezTo>
                    <a:pt x="2988945" y="22860"/>
                    <a:pt x="2983230" y="22860"/>
                    <a:pt x="2977515" y="22860"/>
                  </a:cubicBezTo>
                  <a:cubicBezTo>
                    <a:pt x="2971800" y="22860"/>
                    <a:pt x="2965133" y="22860"/>
                    <a:pt x="2957513" y="22860"/>
                  </a:cubicBezTo>
                  <a:lnTo>
                    <a:pt x="2910840" y="22860"/>
                  </a:lnTo>
                  <a:lnTo>
                    <a:pt x="2910840" y="139065"/>
                  </a:lnTo>
                  <a:lnTo>
                    <a:pt x="2944178" y="139065"/>
                  </a:lnTo>
                  <a:cubicBezTo>
                    <a:pt x="2954655" y="139065"/>
                    <a:pt x="2962275" y="138112"/>
                    <a:pt x="2967038" y="136207"/>
                  </a:cubicBezTo>
                  <a:cubicBezTo>
                    <a:pt x="2971800" y="134302"/>
                    <a:pt x="2976563" y="130492"/>
                    <a:pt x="2980373" y="125730"/>
                  </a:cubicBezTo>
                  <a:cubicBezTo>
                    <a:pt x="2983230" y="121920"/>
                    <a:pt x="2986088" y="116205"/>
                    <a:pt x="2987993" y="109537"/>
                  </a:cubicBezTo>
                  <a:cubicBezTo>
                    <a:pt x="2989898" y="102870"/>
                    <a:pt x="2991803" y="96202"/>
                    <a:pt x="2992755" y="90487"/>
                  </a:cubicBezTo>
                  <a:lnTo>
                    <a:pt x="3007995" y="90487"/>
                  </a:lnTo>
                  <a:lnTo>
                    <a:pt x="3007995" y="206692"/>
                  </a:lnTo>
                  <a:lnTo>
                    <a:pt x="2992755" y="206692"/>
                  </a:lnTo>
                  <a:cubicBezTo>
                    <a:pt x="2991803" y="200025"/>
                    <a:pt x="2990850" y="193357"/>
                    <a:pt x="2987993" y="185737"/>
                  </a:cubicBezTo>
                  <a:cubicBezTo>
                    <a:pt x="2985135" y="178117"/>
                    <a:pt x="2983230" y="173355"/>
                    <a:pt x="2980373" y="169545"/>
                  </a:cubicBezTo>
                  <a:cubicBezTo>
                    <a:pt x="2975610" y="163830"/>
                    <a:pt x="2970848" y="160972"/>
                    <a:pt x="2966085" y="159067"/>
                  </a:cubicBezTo>
                  <a:cubicBezTo>
                    <a:pt x="2960370" y="157162"/>
                    <a:pt x="2953703" y="156210"/>
                    <a:pt x="2944178" y="156210"/>
                  </a:cubicBezTo>
                  <a:lnTo>
                    <a:pt x="2910840" y="156210"/>
                  </a:lnTo>
                  <a:lnTo>
                    <a:pt x="2910840" y="244792"/>
                  </a:lnTo>
                  <a:cubicBezTo>
                    <a:pt x="2910840" y="253365"/>
                    <a:pt x="2911793" y="260985"/>
                    <a:pt x="2912745" y="265747"/>
                  </a:cubicBezTo>
                  <a:cubicBezTo>
                    <a:pt x="2913698" y="270510"/>
                    <a:pt x="2916555" y="274320"/>
                    <a:pt x="2920365" y="277177"/>
                  </a:cubicBezTo>
                  <a:cubicBezTo>
                    <a:pt x="2924175" y="280035"/>
                    <a:pt x="2928938" y="281940"/>
                    <a:pt x="2934653" y="281940"/>
                  </a:cubicBezTo>
                  <a:cubicBezTo>
                    <a:pt x="2941320" y="282892"/>
                    <a:pt x="2949893" y="282892"/>
                    <a:pt x="2961323" y="282892"/>
                  </a:cubicBezTo>
                  <a:cubicBezTo>
                    <a:pt x="2966085" y="282892"/>
                    <a:pt x="2971800" y="282892"/>
                    <a:pt x="2979420" y="282892"/>
                  </a:cubicBezTo>
                  <a:cubicBezTo>
                    <a:pt x="2987040" y="282892"/>
                    <a:pt x="2992755" y="282892"/>
                    <a:pt x="2998470" y="281940"/>
                  </a:cubicBezTo>
                  <a:cubicBezTo>
                    <a:pt x="3003233" y="280987"/>
                    <a:pt x="3008948" y="280035"/>
                    <a:pt x="3014663" y="279082"/>
                  </a:cubicBezTo>
                  <a:cubicBezTo>
                    <a:pt x="3020378" y="278130"/>
                    <a:pt x="3024188" y="275272"/>
                    <a:pt x="3026093" y="273367"/>
                  </a:cubicBezTo>
                  <a:cubicBezTo>
                    <a:pt x="3032760" y="266700"/>
                    <a:pt x="3039428" y="256222"/>
                    <a:pt x="3046095" y="242887"/>
                  </a:cubicBezTo>
                  <a:cubicBezTo>
                    <a:pt x="3052763" y="229552"/>
                    <a:pt x="3057525" y="219075"/>
                    <a:pt x="3059430" y="213360"/>
                  </a:cubicBezTo>
                  <a:lnTo>
                    <a:pt x="3074670" y="213360"/>
                  </a:lnTo>
                  <a:lnTo>
                    <a:pt x="3074670" y="216217"/>
                  </a:lnTo>
                  <a:lnTo>
                    <a:pt x="3068955" y="302895"/>
                  </a:lnTo>
                  <a:lnTo>
                    <a:pt x="2824163" y="302895"/>
                  </a:lnTo>
                  <a:lnTo>
                    <a:pt x="2824163" y="287655"/>
                  </a:lnTo>
                  <a:cubicBezTo>
                    <a:pt x="2827973" y="287655"/>
                    <a:pt x="2833688" y="286702"/>
                    <a:pt x="2840355" y="285750"/>
                  </a:cubicBezTo>
                  <a:cubicBezTo>
                    <a:pt x="2847023" y="284797"/>
                    <a:pt x="2851785" y="283845"/>
                    <a:pt x="2853690" y="282892"/>
                  </a:cubicBezTo>
                  <a:cubicBezTo>
                    <a:pt x="2858453" y="280987"/>
                    <a:pt x="2861310" y="278130"/>
                    <a:pt x="2863215" y="274320"/>
                  </a:cubicBezTo>
                  <a:cubicBezTo>
                    <a:pt x="2865120" y="271462"/>
                    <a:pt x="2866073" y="266700"/>
                    <a:pt x="2866073" y="261937"/>
                  </a:cubicBezTo>
                  <a:lnTo>
                    <a:pt x="2866073" y="49530"/>
                  </a:lnTo>
                  <a:cubicBezTo>
                    <a:pt x="2866073" y="44767"/>
                    <a:pt x="2865120" y="40957"/>
                    <a:pt x="2864168" y="37147"/>
                  </a:cubicBezTo>
                  <a:cubicBezTo>
                    <a:pt x="2862263" y="33337"/>
                    <a:pt x="2859405" y="30480"/>
                    <a:pt x="2854643" y="28575"/>
                  </a:cubicBezTo>
                  <a:cubicBezTo>
                    <a:pt x="2850833" y="26670"/>
                    <a:pt x="2846070" y="24765"/>
                    <a:pt x="2839403" y="23812"/>
                  </a:cubicBezTo>
                  <a:cubicBezTo>
                    <a:pt x="2832735" y="22860"/>
                    <a:pt x="2827973" y="21907"/>
                    <a:pt x="2824163" y="20955"/>
                  </a:cubicBezTo>
                  <a:close/>
                  <a:moveTo>
                    <a:pt x="258128" y="5715"/>
                  </a:moveTo>
                  <a:lnTo>
                    <a:pt x="486728" y="5715"/>
                  </a:lnTo>
                  <a:lnTo>
                    <a:pt x="486728" y="76200"/>
                  </a:lnTo>
                  <a:lnTo>
                    <a:pt x="471488" y="76200"/>
                  </a:lnTo>
                  <a:cubicBezTo>
                    <a:pt x="468630" y="65722"/>
                    <a:pt x="462915" y="55245"/>
                    <a:pt x="453390" y="42862"/>
                  </a:cubicBezTo>
                  <a:cubicBezTo>
                    <a:pt x="443865" y="31432"/>
                    <a:pt x="435293" y="24765"/>
                    <a:pt x="426720" y="23812"/>
                  </a:cubicBezTo>
                  <a:cubicBezTo>
                    <a:pt x="421958" y="22860"/>
                    <a:pt x="417195" y="22860"/>
                    <a:pt x="411480" y="22860"/>
                  </a:cubicBezTo>
                  <a:cubicBezTo>
                    <a:pt x="405765" y="22860"/>
                    <a:pt x="399098" y="22860"/>
                    <a:pt x="391478" y="22860"/>
                  </a:cubicBezTo>
                  <a:lnTo>
                    <a:pt x="344805" y="22860"/>
                  </a:lnTo>
                  <a:lnTo>
                    <a:pt x="344805" y="139065"/>
                  </a:lnTo>
                  <a:lnTo>
                    <a:pt x="378143" y="139065"/>
                  </a:lnTo>
                  <a:cubicBezTo>
                    <a:pt x="388620" y="139065"/>
                    <a:pt x="396240" y="138112"/>
                    <a:pt x="401003" y="136207"/>
                  </a:cubicBezTo>
                  <a:cubicBezTo>
                    <a:pt x="405765" y="134302"/>
                    <a:pt x="410528" y="130492"/>
                    <a:pt x="414338" y="125730"/>
                  </a:cubicBezTo>
                  <a:cubicBezTo>
                    <a:pt x="417195" y="121920"/>
                    <a:pt x="420053" y="116205"/>
                    <a:pt x="421958" y="109537"/>
                  </a:cubicBezTo>
                  <a:cubicBezTo>
                    <a:pt x="423863" y="102870"/>
                    <a:pt x="425768" y="96202"/>
                    <a:pt x="425768" y="90487"/>
                  </a:cubicBezTo>
                  <a:lnTo>
                    <a:pt x="441008" y="90487"/>
                  </a:lnTo>
                  <a:lnTo>
                    <a:pt x="441008" y="206692"/>
                  </a:lnTo>
                  <a:lnTo>
                    <a:pt x="425768" y="206692"/>
                  </a:lnTo>
                  <a:cubicBezTo>
                    <a:pt x="424815" y="200025"/>
                    <a:pt x="423863" y="193357"/>
                    <a:pt x="421005" y="185737"/>
                  </a:cubicBezTo>
                  <a:cubicBezTo>
                    <a:pt x="419100" y="178117"/>
                    <a:pt x="416243" y="173355"/>
                    <a:pt x="413385" y="169545"/>
                  </a:cubicBezTo>
                  <a:cubicBezTo>
                    <a:pt x="409575" y="163830"/>
                    <a:pt x="403860" y="160972"/>
                    <a:pt x="399098" y="159067"/>
                  </a:cubicBezTo>
                  <a:cubicBezTo>
                    <a:pt x="393383" y="157162"/>
                    <a:pt x="386715" y="156210"/>
                    <a:pt x="377190" y="156210"/>
                  </a:cubicBezTo>
                  <a:lnTo>
                    <a:pt x="343853" y="156210"/>
                  </a:lnTo>
                  <a:lnTo>
                    <a:pt x="343853" y="244792"/>
                  </a:lnTo>
                  <a:cubicBezTo>
                    <a:pt x="343853" y="253365"/>
                    <a:pt x="344805" y="260985"/>
                    <a:pt x="345758" y="265747"/>
                  </a:cubicBezTo>
                  <a:cubicBezTo>
                    <a:pt x="346710" y="270510"/>
                    <a:pt x="349568" y="274320"/>
                    <a:pt x="353378" y="277177"/>
                  </a:cubicBezTo>
                  <a:cubicBezTo>
                    <a:pt x="357188" y="280035"/>
                    <a:pt x="361950" y="281940"/>
                    <a:pt x="367665" y="281940"/>
                  </a:cubicBezTo>
                  <a:cubicBezTo>
                    <a:pt x="373380" y="282892"/>
                    <a:pt x="382905" y="282892"/>
                    <a:pt x="394335" y="282892"/>
                  </a:cubicBezTo>
                  <a:cubicBezTo>
                    <a:pt x="399098" y="282892"/>
                    <a:pt x="404813" y="282892"/>
                    <a:pt x="412433" y="282892"/>
                  </a:cubicBezTo>
                  <a:cubicBezTo>
                    <a:pt x="420053" y="282892"/>
                    <a:pt x="425768" y="282892"/>
                    <a:pt x="431483" y="281940"/>
                  </a:cubicBezTo>
                  <a:cubicBezTo>
                    <a:pt x="436245" y="280987"/>
                    <a:pt x="441960" y="280035"/>
                    <a:pt x="447675" y="279082"/>
                  </a:cubicBezTo>
                  <a:cubicBezTo>
                    <a:pt x="453390" y="278130"/>
                    <a:pt x="457200" y="275272"/>
                    <a:pt x="460058" y="273367"/>
                  </a:cubicBezTo>
                  <a:cubicBezTo>
                    <a:pt x="466725" y="266700"/>
                    <a:pt x="473393" y="256222"/>
                    <a:pt x="480060" y="242887"/>
                  </a:cubicBezTo>
                  <a:cubicBezTo>
                    <a:pt x="486728" y="229552"/>
                    <a:pt x="491490" y="219075"/>
                    <a:pt x="493395" y="213360"/>
                  </a:cubicBezTo>
                  <a:lnTo>
                    <a:pt x="508635" y="213360"/>
                  </a:lnTo>
                  <a:lnTo>
                    <a:pt x="508635" y="216217"/>
                  </a:lnTo>
                  <a:lnTo>
                    <a:pt x="502920" y="302895"/>
                  </a:lnTo>
                  <a:lnTo>
                    <a:pt x="258128" y="302895"/>
                  </a:lnTo>
                  <a:lnTo>
                    <a:pt x="258128" y="287655"/>
                  </a:lnTo>
                  <a:cubicBezTo>
                    <a:pt x="261938" y="287655"/>
                    <a:pt x="267653" y="286702"/>
                    <a:pt x="274320" y="285750"/>
                  </a:cubicBezTo>
                  <a:cubicBezTo>
                    <a:pt x="280988" y="284797"/>
                    <a:pt x="285750" y="283845"/>
                    <a:pt x="287655" y="282892"/>
                  </a:cubicBezTo>
                  <a:cubicBezTo>
                    <a:pt x="292418" y="280987"/>
                    <a:pt x="295275" y="278130"/>
                    <a:pt x="297180" y="274320"/>
                  </a:cubicBezTo>
                  <a:cubicBezTo>
                    <a:pt x="299085" y="271462"/>
                    <a:pt x="300038" y="266700"/>
                    <a:pt x="300038" y="261937"/>
                  </a:cubicBezTo>
                  <a:lnTo>
                    <a:pt x="300038" y="49530"/>
                  </a:lnTo>
                  <a:cubicBezTo>
                    <a:pt x="300038" y="44767"/>
                    <a:pt x="299085" y="40957"/>
                    <a:pt x="298133" y="37147"/>
                  </a:cubicBezTo>
                  <a:cubicBezTo>
                    <a:pt x="296228" y="33337"/>
                    <a:pt x="293370" y="30480"/>
                    <a:pt x="288608" y="28575"/>
                  </a:cubicBezTo>
                  <a:cubicBezTo>
                    <a:pt x="284798" y="26670"/>
                    <a:pt x="280035" y="24765"/>
                    <a:pt x="273368" y="23812"/>
                  </a:cubicBezTo>
                  <a:cubicBezTo>
                    <a:pt x="266700" y="22860"/>
                    <a:pt x="261938" y="21907"/>
                    <a:pt x="258128" y="20955"/>
                  </a:cubicBezTo>
                  <a:close/>
                  <a:moveTo>
                    <a:pt x="3640456" y="4763"/>
                  </a:moveTo>
                  <a:lnTo>
                    <a:pt x="3773806" y="4763"/>
                  </a:lnTo>
                  <a:lnTo>
                    <a:pt x="3773806" y="20003"/>
                  </a:lnTo>
                  <a:cubicBezTo>
                    <a:pt x="3769043" y="20003"/>
                    <a:pt x="3764281" y="20955"/>
                    <a:pt x="3758565" y="21908"/>
                  </a:cubicBezTo>
                  <a:cubicBezTo>
                    <a:pt x="3752850" y="22860"/>
                    <a:pt x="3747136" y="23813"/>
                    <a:pt x="3743325" y="25718"/>
                  </a:cubicBezTo>
                  <a:cubicBezTo>
                    <a:pt x="3737611" y="27623"/>
                    <a:pt x="3734753" y="30480"/>
                    <a:pt x="3732848" y="33338"/>
                  </a:cubicBezTo>
                  <a:cubicBezTo>
                    <a:pt x="3730943" y="37148"/>
                    <a:pt x="3729990" y="40958"/>
                    <a:pt x="3729990" y="45720"/>
                  </a:cubicBezTo>
                  <a:lnTo>
                    <a:pt x="3729990" y="259080"/>
                  </a:lnTo>
                  <a:cubicBezTo>
                    <a:pt x="3729990" y="263843"/>
                    <a:pt x="3730943" y="267653"/>
                    <a:pt x="3732848" y="271463"/>
                  </a:cubicBezTo>
                  <a:cubicBezTo>
                    <a:pt x="3734753" y="275273"/>
                    <a:pt x="3738563" y="278130"/>
                    <a:pt x="3743325" y="280035"/>
                  </a:cubicBezTo>
                  <a:cubicBezTo>
                    <a:pt x="3746183" y="280988"/>
                    <a:pt x="3750945" y="281940"/>
                    <a:pt x="3757613" y="283845"/>
                  </a:cubicBezTo>
                  <a:cubicBezTo>
                    <a:pt x="3764281" y="284798"/>
                    <a:pt x="3769995" y="285750"/>
                    <a:pt x="3774758" y="285750"/>
                  </a:cubicBezTo>
                  <a:lnTo>
                    <a:pt x="3774758" y="302895"/>
                  </a:lnTo>
                  <a:lnTo>
                    <a:pt x="3772853" y="302895"/>
                  </a:lnTo>
                  <a:lnTo>
                    <a:pt x="3639503" y="302895"/>
                  </a:lnTo>
                  <a:lnTo>
                    <a:pt x="3639503" y="287655"/>
                  </a:lnTo>
                  <a:cubicBezTo>
                    <a:pt x="3643313" y="287655"/>
                    <a:pt x="3649028" y="286703"/>
                    <a:pt x="3655695" y="286703"/>
                  </a:cubicBezTo>
                  <a:cubicBezTo>
                    <a:pt x="3662363" y="285750"/>
                    <a:pt x="3668078" y="285750"/>
                    <a:pt x="3670936" y="283845"/>
                  </a:cubicBezTo>
                  <a:cubicBezTo>
                    <a:pt x="3675698" y="281940"/>
                    <a:pt x="3678556" y="280035"/>
                    <a:pt x="3681413" y="276225"/>
                  </a:cubicBezTo>
                  <a:cubicBezTo>
                    <a:pt x="3683318" y="273368"/>
                    <a:pt x="3684270" y="268605"/>
                    <a:pt x="3684270" y="262890"/>
                  </a:cubicBezTo>
                  <a:lnTo>
                    <a:pt x="3684270" y="48578"/>
                  </a:lnTo>
                  <a:cubicBezTo>
                    <a:pt x="3684270" y="43815"/>
                    <a:pt x="3683318" y="40005"/>
                    <a:pt x="3682365" y="36195"/>
                  </a:cubicBezTo>
                  <a:cubicBezTo>
                    <a:pt x="3680461" y="33338"/>
                    <a:pt x="3677603" y="30480"/>
                    <a:pt x="3671888" y="27623"/>
                  </a:cubicBezTo>
                  <a:cubicBezTo>
                    <a:pt x="3668078" y="25718"/>
                    <a:pt x="3662363" y="24765"/>
                    <a:pt x="3655695" y="22860"/>
                  </a:cubicBezTo>
                  <a:cubicBezTo>
                    <a:pt x="3649028" y="20955"/>
                    <a:pt x="3644265" y="20955"/>
                    <a:pt x="3640456" y="20003"/>
                  </a:cubicBezTo>
                  <a:close/>
                  <a:moveTo>
                    <a:pt x="2371725" y="4763"/>
                  </a:moveTo>
                  <a:lnTo>
                    <a:pt x="2505075" y="4763"/>
                  </a:lnTo>
                  <a:lnTo>
                    <a:pt x="2505075" y="20003"/>
                  </a:lnTo>
                  <a:cubicBezTo>
                    <a:pt x="2500312" y="20003"/>
                    <a:pt x="2495550" y="20955"/>
                    <a:pt x="2489835" y="21908"/>
                  </a:cubicBezTo>
                  <a:cubicBezTo>
                    <a:pt x="2484120" y="22860"/>
                    <a:pt x="2478405" y="23813"/>
                    <a:pt x="2474595" y="25718"/>
                  </a:cubicBezTo>
                  <a:cubicBezTo>
                    <a:pt x="2468880" y="27623"/>
                    <a:pt x="2466022" y="30480"/>
                    <a:pt x="2464117" y="33338"/>
                  </a:cubicBezTo>
                  <a:cubicBezTo>
                    <a:pt x="2462212" y="37148"/>
                    <a:pt x="2461260" y="40958"/>
                    <a:pt x="2461260" y="45720"/>
                  </a:cubicBezTo>
                  <a:lnTo>
                    <a:pt x="2461260" y="259080"/>
                  </a:lnTo>
                  <a:cubicBezTo>
                    <a:pt x="2461260" y="263843"/>
                    <a:pt x="2462212" y="267653"/>
                    <a:pt x="2464117" y="271463"/>
                  </a:cubicBezTo>
                  <a:cubicBezTo>
                    <a:pt x="2466022" y="275273"/>
                    <a:pt x="2469832" y="278130"/>
                    <a:pt x="2474595" y="280035"/>
                  </a:cubicBezTo>
                  <a:cubicBezTo>
                    <a:pt x="2477452" y="280988"/>
                    <a:pt x="2482215" y="281940"/>
                    <a:pt x="2488882" y="283845"/>
                  </a:cubicBezTo>
                  <a:cubicBezTo>
                    <a:pt x="2495550" y="284798"/>
                    <a:pt x="2501265" y="285750"/>
                    <a:pt x="2506027" y="285750"/>
                  </a:cubicBezTo>
                  <a:lnTo>
                    <a:pt x="2506027" y="302895"/>
                  </a:lnTo>
                  <a:lnTo>
                    <a:pt x="2503170" y="302895"/>
                  </a:lnTo>
                  <a:lnTo>
                    <a:pt x="2369820" y="302895"/>
                  </a:lnTo>
                  <a:lnTo>
                    <a:pt x="2369820" y="287655"/>
                  </a:lnTo>
                  <a:cubicBezTo>
                    <a:pt x="2373630" y="287655"/>
                    <a:pt x="2379345" y="286703"/>
                    <a:pt x="2386012" y="286703"/>
                  </a:cubicBezTo>
                  <a:cubicBezTo>
                    <a:pt x="2392680" y="285750"/>
                    <a:pt x="2398395" y="285750"/>
                    <a:pt x="2401252" y="283845"/>
                  </a:cubicBezTo>
                  <a:cubicBezTo>
                    <a:pt x="2406015" y="281940"/>
                    <a:pt x="2408872" y="280035"/>
                    <a:pt x="2411730" y="276225"/>
                  </a:cubicBezTo>
                  <a:cubicBezTo>
                    <a:pt x="2413635" y="273368"/>
                    <a:pt x="2414587" y="268605"/>
                    <a:pt x="2414587" y="262890"/>
                  </a:cubicBezTo>
                  <a:lnTo>
                    <a:pt x="2414587" y="48578"/>
                  </a:lnTo>
                  <a:cubicBezTo>
                    <a:pt x="2414587" y="43815"/>
                    <a:pt x="2413635" y="40005"/>
                    <a:pt x="2412682" y="36195"/>
                  </a:cubicBezTo>
                  <a:cubicBezTo>
                    <a:pt x="2410777" y="33338"/>
                    <a:pt x="2407920" y="30480"/>
                    <a:pt x="2402205" y="27623"/>
                  </a:cubicBezTo>
                  <a:cubicBezTo>
                    <a:pt x="2398395" y="25718"/>
                    <a:pt x="2392680" y="24765"/>
                    <a:pt x="2386965" y="22860"/>
                  </a:cubicBezTo>
                  <a:cubicBezTo>
                    <a:pt x="2380297" y="20955"/>
                    <a:pt x="2375535" y="20955"/>
                    <a:pt x="2371725" y="20003"/>
                  </a:cubicBezTo>
                  <a:close/>
                  <a:moveTo>
                    <a:pt x="827723" y="4763"/>
                  </a:moveTo>
                  <a:lnTo>
                    <a:pt x="961073" y="4763"/>
                  </a:lnTo>
                  <a:lnTo>
                    <a:pt x="961073" y="20003"/>
                  </a:lnTo>
                  <a:cubicBezTo>
                    <a:pt x="956310" y="20003"/>
                    <a:pt x="951548" y="20955"/>
                    <a:pt x="945833" y="21908"/>
                  </a:cubicBezTo>
                  <a:cubicBezTo>
                    <a:pt x="940118" y="22860"/>
                    <a:pt x="934403" y="23813"/>
                    <a:pt x="930593" y="25718"/>
                  </a:cubicBezTo>
                  <a:cubicBezTo>
                    <a:pt x="924878" y="27623"/>
                    <a:pt x="922020" y="30480"/>
                    <a:pt x="920115" y="33338"/>
                  </a:cubicBezTo>
                  <a:cubicBezTo>
                    <a:pt x="918210" y="37148"/>
                    <a:pt x="917258" y="40958"/>
                    <a:pt x="917258" y="45720"/>
                  </a:cubicBezTo>
                  <a:lnTo>
                    <a:pt x="917258" y="259080"/>
                  </a:lnTo>
                  <a:cubicBezTo>
                    <a:pt x="917258" y="263843"/>
                    <a:pt x="918210" y="267653"/>
                    <a:pt x="920115" y="271463"/>
                  </a:cubicBezTo>
                  <a:cubicBezTo>
                    <a:pt x="922020" y="275273"/>
                    <a:pt x="925830" y="278130"/>
                    <a:pt x="930593" y="280035"/>
                  </a:cubicBezTo>
                  <a:cubicBezTo>
                    <a:pt x="933450" y="280988"/>
                    <a:pt x="938213" y="281940"/>
                    <a:pt x="944880" y="283845"/>
                  </a:cubicBezTo>
                  <a:cubicBezTo>
                    <a:pt x="951548" y="284798"/>
                    <a:pt x="957263" y="285750"/>
                    <a:pt x="962025" y="285750"/>
                  </a:cubicBezTo>
                  <a:lnTo>
                    <a:pt x="962025" y="302895"/>
                  </a:lnTo>
                  <a:lnTo>
                    <a:pt x="961073" y="302895"/>
                  </a:lnTo>
                  <a:lnTo>
                    <a:pt x="827723" y="302895"/>
                  </a:lnTo>
                  <a:lnTo>
                    <a:pt x="827723" y="287655"/>
                  </a:lnTo>
                  <a:cubicBezTo>
                    <a:pt x="831533" y="287655"/>
                    <a:pt x="837248" y="286703"/>
                    <a:pt x="843915" y="286703"/>
                  </a:cubicBezTo>
                  <a:cubicBezTo>
                    <a:pt x="850583" y="285750"/>
                    <a:pt x="856298" y="285750"/>
                    <a:pt x="859155" y="283845"/>
                  </a:cubicBezTo>
                  <a:cubicBezTo>
                    <a:pt x="863918" y="281940"/>
                    <a:pt x="866775" y="280035"/>
                    <a:pt x="868680" y="276225"/>
                  </a:cubicBezTo>
                  <a:cubicBezTo>
                    <a:pt x="870585" y="273368"/>
                    <a:pt x="871538" y="268605"/>
                    <a:pt x="871538" y="262890"/>
                  </a:cubicBezTo>
                  <a:lnTo>
                    <a:pt x="871538" y="48578"/>
                  </a:lnTo>
                  <a:cubicBezTo>
                    <a:pt x="871538" y="43815"/>
                    <a:pt x="870585" y="40005"/>
                    <a:pt x="869633" y="36195"/>
                  </a:cubicBezTo>
                  <a:cubicBezTo>
                    <a:pt x="867728" y="33338"/>
                    <a:pt x="864870" y="30480"/>
                    <a:pt x="859155" y="27623"/>
                  </a:cubicBezTo>
                  <a:cubicBezTo>
                    <a:pt x="855345" y="25718"/>
                    <a:pt x="849630" y="24765"/>
                    <a:pt x="842963" y="22860"/>
                  </a:cubicBezTo>
                  <a:cubicBezTo>
                    <a:pt x="836295" y="20955"/>
                    <a:pt x="831533" y="20955"/>
                    <a:pt x="827723" y="20003"/>
                  </a:cubicBezTo>
                  <a:close/>
                  <a:moveTo>
                    <a:pt x="3500437" y="1905"/>
                  </a:moveTo>
                  <a:cubicBezTo>
                    <a:pt x="3513773" y="1905"/>
                    <a:pt x="3526155" y="3810"/>
                    <a:pt x="3536632" y="8572"/>
                  </a:cubicBezTo>
                  <a:cubicBezTo>
                    <a:pt x="3547110" y="12382"/>
                    <a:pt x="3556635" y="18097"/>
                    <a:pt x="3566160" y="22860"/>
                  </a:cubicBezTo>
                  <a:lnTo>
                    <a:pt x="3574732" y="8572"/>
                  </a:lnTo>
                  <a:lnTo>
                    <a:pt x="3590925" y="8572"/>
                  </a:lnTo>
                  <a:lnTo>
                    <a:pt x="3592830" y="106680"/>
                  </a:lnTo>
                  <a:lnTo>
                    <a:pt x="3575685" y="106680"/>
                  </a:lnTo>
                  <a:cubicBezTo>
                    <a:pt x="3572827" y="95250"/>
                    <a:pt x="3569018" y="84772"/>
                    <a:pt x="3565207" y="74295"/>
                  </a:cubicBezTo>
                  <a:cubicBezTo>
                    <a:pt x="3561398" y="63817"/>
                    <a:pt x="3556635" y="55245"/>
                    <a:pt x="3549968" y="46672"/>
                  </a:cubicBezTo>
                  <a:cubicBezTo>
                    <a:pt x="3544252" y="39052"/>
                    <a:pt x="3536632" y="32385"/>
                    <a:pt x="3528060" y="27622"/>
                  </a:cubicBezTo>
                  <a:cubicBezTo>
                    <a:pt x="3519487" y="22860"/>
                    <a:pt x="3509010" y="20002"/>
                    <a:pt x="3496627" y="20002"/>
                  </a:cubicBezTo>
                  <a:cubicBezTo>
                    <a:pt x="3483293" y="20002"/>
                    <a:pt x="3471862" y="23812"/>
                    <a:pt x="3463290" y="32385"/>
                  </a:cubicBezTo>
                  <a:cubicBezTo>
                    <a:pt x="3453765" y="40957"/>
                    <a:pt x="3449002" y="51435"/>
                    <a:pt x="3449002" y="63817"/>
                  </a:cubicBezTo>
                  <a:cubicBezTo>
                    <a:pt x="3449002" y="76200"/>
                    <a:pt x="3451860" y="87630"/>
                    <a:pt x="3457575" y="95250"/>
                  </a:cubicBezTo>
                  <a:cubicBezTo>
                    <a:pt x="3463290" y="103822"/>
                    <a:pt x="3471862" y="110490"/>
                    <a:pt x="3483293" y="116205"/>
                  </a:cubicBezTo>
                  <a:cubicBezTo>
                    <a:pt x="3493770" y="120967"/>
                    <a:pt x="3503295" y="125730"/>
                    <a:pt x="3512820" y="128587"/>
                  </a:cubicBezTo>
                  <a:cubicBezTo>
                    <a:pt x="3522345" y="132397"/>
                    <a:pt x="3531870" y="136207"/>
                    <a:pt x="3541395" y="140017"/>
                  </a:cubicBezTo>
                  <a:cubicBezTo>
                    <a:pt x="3549968" y="143827"/>
                    <a:pt x="3557587" y="147637"/>
                    <a:pt x="3565207" y="152400"/>
                  </a:cubicBezTo>
                  <a:cubicBezTo>
                    <a:pt x="3575685" y="156210"/>
                    <a:pt x="3582352" y="161925"/>
                    <a:pt x="3588068" y="167640"/>
                  </a:cubicBezTo>
                  <a:cubicBezTo>
                    <a:pt x="3593782" y="174307"/>
                    <a:pt x="3598545" y="181927"/>
                    <a:pt x="3602355" y="190500"/>
                  </a:cubicBezTo>
                  <a:cubicBezTo>
                    <a:pt x="3605212" y="199072"/>
                    <a:pt x="3607118" y="208597"/>
                    <a:pt x="3607118" y="219075"/>
                  </a:cubicBezTo>
                  <a:cubicBezTo>
                    <a:pt x="3607118" y="244792"/>
                    <a:pt x="3597593" y="266700"/>
                    <a:pt x="3578543" y="283845"/>
                  </a:cubicBezTo>
                  <a:cubicBezTo>
                    <a:pt x="3559493" y="300990"/>
                    <a:pt x="3535680" y="309562"/>
                    <a:pt x="3507105" y="309562"/>
                  </a:cubicBezTo>
                  <a:cubicBezTo>
                    <a:pt x="3493770" y="309562"/>
                    <a:pt x="3480435" y="307657"/>
                    <a:pt x="3468052" y="302895"/>
                  </a:cubicBezTo>
                  <a:cubicBezTo>
                    <a:pt x="3454718" y="298132"/>
                    <a:pt x="3443287" y="293370"/>
                    <a:pt x="3433762" y="287655"/>
                  </a:cubicBezTo>
                  <a:lnTo>
                    <a:pt x="3425190" y="302895"/>
                  </a:lnTo>
                  <a:lnTo>
                    <a:pt x="3408998" y="302895"/>
                  </a:lnTo>
                  <a:lnTo>
                    <a:pt x="3406140" y="201930"/>
                  </a:lnTo>
                  <a:lnTo>
                    <a:pt x="3422332" y="201930"/>
                  </a:lnTo>
                  <a:cubicBezTo>
                    <a:pt x="3426143" y="214312"/>
                    <a:pt x="3429952" y="225742"/>
                    <a:pt x="3434715" y="236220"/>
                  </a:cubicBezTo>
                  <a:cubicBezTo>
                    <a:pt x="3439477" y="246697"/>
                    <a:pt x="3445193" y="256222"/>
                    <a:pt x="3452812" y="264795"/>
                  </a:cubicBezTo>
                  <a:cubicBezTo>
                    <a:pt x="3460432" y="273367"/>
                    <a:pt x="3469005" y="280035"/>
                    <a:pt x="3478530" y="284797"/>
                  </a:cubicBezTo>
                  <a:cubicBezTo>
                    <a:pt x="3488055" y="289560"/>
                    <a:pt x="3499485" y="292417"/>
                    <a:pt x="3511868" y="292417"/>
                  </a:cubicBezTo>
                  <a:cubicBezTo>
                    <a:pt x="3521393" y="292417"/>
                    <a:pt x="3529965" y="291465"/>
                    <a:pt x="3536632" y="288607"/>
                  </a:cubicBezTo>
                  <a:cubicBezTo>
                    <a:pt x="3544252" y="285750"/>
                    <a:pt x="3549968" y="282892"/>
                    <a:pt x="3553777" y="278130"/>
                  </a:cubicBezTo>
                  <a:cubicBezTo>
                    <a:pt x="3558540" y="273367"/>
                    <a:pt x="3561398" y="268605"/>
                    <a:pt x="3563302" y="261937"/>
                  </a:cubicBezTo>
                  <a:cubicBezTo>
                    <a:pt x="3565207" y="256222"/>
                    <a:pt x="3566160" y="248602"/>
                    <a:pt x="3566160" y="240982"/>
                  </a:cubicBezTo>
                  <a:cubicBezTo>
                    <a:pt x="3566160" y="229552"/>
                    <a:pt x="3563302" y="218122"/>
                    <a:pt x="3556635" y="207645"/>
                  </a:cubicBezTo>
                  <a:cubicBezTo>
                    <a:pt x="3549968" y="197167"/>
                    <a:pt x="3540443" y="189547"/>
                    <a:pt x="3527107" y="184785"/>
                  </a:cubicBezTo>
                  <a:cubicBezTo>
                    <a:pt x="3518535" y="180975"/>
                    <a:pt x="3508057" y="177165"/>
                    <a:pt x="3495675" y="172402"/>
                  </a:cubicBezTo>
                  <a:cubicBezTo>
                    <a:pt x="3484245" y="167640"/>
                    <a:pt x="3473768" y="163830"/>
                    <a:pt x="3465195" y="160020"/>
                  </a:cubicBezTo>
                  <a:cubicBezTo>
                    <a:pt x="3448050" y="152400"/>
                    <a:pt x="3435668" y="142875"/>
                    <a:pt x="3426143" y="130492"/>
                  </a:cubicBezTo>
                  <a:cubicBezTo>
                    <a:pt x="3416618" y="118110"/>
                    <a:pt x="3411855" y="102870"/>
                    <a:pt x="3411855" y="82867"/>
                  </a:cubicBezTo>
                  <a:cubicBezTo>
                    <a:pt x="3411855" y="71437"/>
                    <a:pt x="3413760" y="60960"/>
                    <a:pt x="3418523" y="51435"/>
                  </a:cubicBezTo>
                  <a:cubicBezTo>
                    <a:pt x="3423285" y="41910"/>
                    <a:pt x="3429952" y="33337"/>
                    <a:pt x="3437573" y="25717"/>
                  </a:cubicBezTo>
                  <a:cubicBezTo>
                    <a:pt x="3445193" y="18097"/>
                    <a:pt x="3454718" y="12382"/>
                    <a:pt x="3466148" y="8572"/>
                  </a:cubicBezTo>
                  <a:cubicBezTo>
                    <a:pt x="3476625" y="4762"/>
                    <a:pt x="3488055" y="1905"/>
                    <a:pt x="3500437" y="1905"/>
                  </a:cubicBezTo>
                  <a:close/>
                  <a:moveTo>
                    <a:pt x="1459230" y="0"/>
                  </a:moveTo>
                  <a:cubicBezTo>
                    <a:pt x="1475423" y="0"/>
                    <a:pt x="1490663" y="1905"/>
                    <a:pt x="1503045" y="6667"/>
                  </a:cubicBezTo>
                  <a:cubicBezTo>
                    <a:pt x="1515428" y="10477"/>
                    <a:pt x="1525905" y="15240"/>
                    <a:pt x="1535430" y="20955"/>
                  </a:cubicBezTo>
                  <a:lnTo>
                    <a:pt x="1544003" y="6667"/>
                  </a:lnTo>
                  <a:lnTo>
                    <a:pt x="1560195" y="6667"/>
                  </a:lnTo>
                  <a:lnTo>
                    <a:pt x="1562100" y="109537"/>
                  </a:lnTo>
                  <a:lnTo>
                    <a:pt x="1544955" y="109537"/>
                  </a:lnTo>
                  <a:cubicBezTo>
                    <a:pt x="1542098" y="98107"/>
                    <a:pt x="1538288" y="86677"/>
                    <a:pt x="1534478" y="76200"/>
                  </a:cubicBezTo>
                  <a:cubicBezTo>
                    <a:pt x="1530668" y="64770"/>
                    <a:pt x="1524953" y="55245"/>
                    <a:pt x="1518285" y="46672"/>
                  </a:cubicBezTo>
                  <a:cubicBezTo>
                    <a:pt x="1511618" y="38100"/>
                    <a:pt x="1503045" y="30480"/>
                    <a:pt x="1493520" y="25717"/>
                  </a:cubicBezTo>
                  <a:cubicBezTo>
                    <a:pt x="1483995" y="20002"/>
                    <a:pt x="1472565" y="18097"/>
                    <a:pt x="1458278" y="18097"/>
                  </a:cubicBezTo>
                  <a:cubicBezTo>
                    <a:pt x="1443990" y="18097"/>
                    <a:pt x="1430655" y="20955"/>
                    <a:pt x="1418273" y="27622"/>
                  </a:cubicBezTo>
                  <a:cubicBezTo>
                    <a:pt x="1406843" y="33337"/>
                    <a:pt x="1396365" y="42862"/>
                    <a:pt x="1387793" y="54292"/>
                  </a:cubicBezTo>
                  <a:cubicBezTo>
                    <a:pt x="1379220" y="65722"/>
                    <a:pt x="1372553" y="80010"/>
                    <a:pt x="1368743" y="97155"/>
                  </a:cubicBezTo>
                  <a:cubicBezTo>
                    <a:pt x="1363980" y="114300"/>
                    <a:pt x="1362075" y="133350"/>
                    <a:pt x="1362075" y="155257"/>
                  </a:cubicBezTo>
                  <a:cubicBezTo>
                    <a:pt x="1362075" y="174307"/>
                    <a:pt x="1363980" y="191452"/>
                    <a:pt x="1368743" y="208597"/>
                  </a:cubicBezTo>
                  <a:cubicBezTo>
                    <a:pt x="1373505" y="224790"/>
                    <a:pt x="1380173" y="239077"/>
                    <a:pt x="1388745" y="251460"/>
                  </a:cubicBezTo>
                  <a:cubicBezTo>
                    <a:pt x="1397318" y="263842"/>
                    <a:pt x="1407795" y="273367"/>
                    <a:pt x="1421130" y="280987"/>
                  </a:cubicBezTo>
                  <a:cubicBezTo>
                    <a:pt x="1434465" y="287655"/>
                    <a:pt x="1448753" y="291465"/>
                    <a:pt x="1464945" y="291465"/>
                  </a:cubicBezTo>
                  <a:cubicBezTo>
                    <a:pt x="1477328" y="291465"/>
                    <a:pt x="1487805" y="289560"/>
                    <a:pt x="1498283" y="285750"/>
                  </a:cubicBezTo>
                  <a:cubicBezTo>
                    <a:pt x="1508760" y="281940"/>
                    <a:pt x="1515428" y="278130"/>
                    <a:pt x="1519238" y="274320"/>
                  </a:cubicBezTo>
                  <a:cubicBezTo>
                    <a:pt x="1520190" y="266700"/>
                    <a:pt x="1521143" y="260032"/>
                    <a:pt x="1521143" y="252412"/>
                  </a:cubicBezTo>
                  <a:cubicBezTo>
                    <a:pt x="1521143" y="244792"/>
                    <a:pt x="1521143" y="239077"/>
                    <a:pt x="1521143" y="233362"/>
                  </a:cubicBezTo>
                  <a:lnTo>
                    <a:pt x="1521143" y="217170"/>
                  </a:lnTo>
                  <a:cubicBezTo>
                    <a:pt x="1521143" y="211455"/>
                    <a:pt x="1520190" y="205740"/>
                    <a:pt x="1518285" y="201930"/>
                  </a:cubicBezTo>
                  <a:cubicBezTo>
                    <a:pt x="1516380" y="197167"/>
                    <a:pt x="1513523" y="194310"/>
                    <a:pt x="1508760" y="192405"/>
                  </a:cubicBezTo>
                  <a:cubicBezTo>
                    <a:pt x="1503998" y="190500"/>
                    <a:pt x="1498283" y="188595"/>
                    <a:pt x="1489710" y="187642"/>
                  </a:cubicBezTo>
                  <a:cubicBezTo>
                    <a:pt x="1482090" y="186690"/>
                    <a:pt x="1475423" y="185737"/>
                    <a:pt x="1471613" y="185737"/>
                  </a:cubicBezTo>
                  <a:lnTo>
                    <a:pt x="1471613" y="170497"/>
                  </a:lnTo>
                  <a:lnTo>
                    <a:pt x="1601153" y="170497"/>
                  </a:lnTo>
                  <a:lnTo>
                    <a:pt x="1601153" y="184785"/>
                  </a:lnTo>
                  <a:cubicBezTo>
                    <a:pt x="1597343" y="184785"/>
                    <a:pt x="1593533" y="185737"/>
                    <a:pt x="1587818" y="186690"/>
                  </a:cubicBezTo>
                  <a:cubicBezTo>
                    <a:pt x="1582103" y="187642"/>
                    <a:pt x="1577340" y="188595"/>
                    <a:pt x="1574483" y="190500"/>
                  </a:cubicBezTo>
                  <a:cubicBezTo>
                    <a:pt x="1570673" y="192405"/>
                    <a:pt x="1567815" y="195262"/>
                    <a:pt x="1565910" y="199072"/>
                  </a:cubicBezTo>
                  <a:cubicBezTo>
                    <a:pt x="1564005" y="202882"/>
                    <a:pt x="1563053" y="207645"/>
                    <a:pt x="1563053" y="212407"/>
                  </a:cubicBezTo>
                  <a:lnTo>
                    <a:pt x="1563053" y="235267"/>
                  </a:lnTo>
                  <a:cubicBezTo>
                    <a:pt x="1563053" y="252412"/>
                    <a:pt x="1563053" y="262890"/>
                    <a:pt x="1563053" y="268605"/>
                  </a:cubicBezTo>
                  <a:cubicBezTo>
                    <a:pt x="1563053" y="274320"/>
                    <a:pt x="1563053" y="279082"/>
                    <a:pt x="1564005" y="282892"/>
                  </a:cubicBezTo>
                  <a:cubicBezTo>
                    <a:pt x="1545908" y="291465"/>
                    <a:pt x="1526858" y="297180"/>
                    <a:pt x="1508760" y="301942"/>
                  </a:cubicBezTo>
                  <a:cubicBezTo>
                    <a:pt x="1490663" y="306705"/>
                    <a:pt x="1472565" y="308610"/>
                    <a:pt x="1454468" y="308610"/>
                  </a:cubicBezTo>
                  <a:cubicBezTo>
                    <a:pt x="1435418" y="308610"/>
                    <a:pt x="1417320" y="304800"/>
                    <a:pt x="1400175" y="298132"/>
                  </a:cubicBezTo>
                  <a:cubicBezTo>
                    <a:pt x="1383030" y="291465"/>
                    <a:pt x="1367790" y="280987"/>
                    <a:pt x="1354455" y="267652"/>
                  </a:cubicBezTo>
                  <a:cubicBezTo>
                    <a:pt x="1341120" y="254317"/>
                    <a:pt x="1330643" y="238125"/>
                    <a:pt x="1323023" y="220027"/>
                  </a:cubicBezTo>
                  <a:cubicBezTo>
                    <a:pt x="1315403" y="200977"/>
                    <a:pt x="1311593" y="180022"/>
                    <a:pt x="1311593" y="157162"/>
                  </a:cubicBezTo>
                  <a:cubicBezTo>
                    <a:pt x="1311593" y="134302"/>
                    <a:pt x="1315403" y="113347"/>
                    <a:pt x="1323023" y="94297"/>
                  </a:cubicBezTo>
                  <a:cubicBezTo>
                    <a:pt x="1330643" y="75247"/>
                    <a:pt x="1341120" y="58102"/>
                    <a:pt x="1354455" y="43815"/>
                  </a:cubicBezTo>
                  <a:cubicBezTo>
                    <a:pt x="1367790" y="29527"/>
                    <a:pt x="1383030" y="19050"/>
                    <a:pt x="1401128" y="11430"/>
                  </a:cubicBezTo>
                  <a:cubicBezTo>
                    <a:pt x="1419225" y="3810"/>
                    <a:pt x="1439228" y="0"/>
                    <a:pt x="1459230" y="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endParaRPr>
            </a:p>
          </p:txBody>
        </p:sp>
        <p:sp>
          <p:nvSpPr>
            <p:cNvPr id="37" name="任意多边形: 形状 49">
              <a:extLst>
                <a:ext uri="{FF2B5EF4-FFF2-40B4-BE49-F238E27FC236}">
                  <a16:creationId xmlns:a16="http://schemas.microsoft.com/office/drawing/2014/main" id="{EA9ADC10-F422-47B5-AD3B-B2FBB4D42E13}"/>
                </a:ext>
              </a:extLst>
            </p:cNvPr>
            <p:cNvSpPr/>
            <p:nvPr/>
          </p:nvSpPr>
          <p:spPr>
            <a:xfrm>
              <a:off x="5032507" y="2563067"/>
              <a:ext cx="4352940" cy="1239475"/>
            </a:xfrm>
            <a:custGeom>
              <a:avLst/>
              <a:gdLst>
                <a:gd name="connsiteX0" fmla="*/ 1911219 w 4352938"/>
                <a:gd name="connsiteY0" fmla="*/ 884984 h 1239475"/>
                <a:gd name="connsiteX1" fmla="*/ 2030282 w 4352938"/>
                <a:gd name="connsiteY1" fmla="*/ 953564 h 1239475"/>
                <a:gd name="connsiteX2" fmla="*/ 2055047 w 4352938"/>
                <a:gd name="connsiteY2" fmla="*/ 991664 h 1239475"/>
                <a:gd name="connsiteX3" fmla="*/ 2047427 w 4352938"/>
                <a:gd name="connsiteY3" fmla="*/ 1067864 h 1239475"/>
                <a:gd name="connsiteX4" fmla="*/ 1974085 w 4352938"/>
                <a:gd name="connsiteY4" fmla="*/ 1093581 h 1239475"/>
                <a:gd name="connsiteX5" fmla="*/ 1923602 w 4352938"/>
                <a:gd name="connsiteY5" fmla="*/ 1040241 h 1239475"/>
                <a:gd name="connsiteX6" fmla="*/ 1903600 w 4352938"/>
                <a:gd name="connsiteY6" fmla="*/ 1022144 h 1239475"/>
                <a:gd name="connsiteX7" fmla="*/ 1888359 w 4352938"/>
                <a:gd name="connsiteY7" fmla="*/ 887841 h 1239475"/>
                <a:gd name="connsiteX8" fmla="*/ 1911219 w 4352938"/>
                <a:gd name="connsiteY8" fmla="*/ 884984 h 1239475"/>
                <a:gd name="connsiteX9" fmla="*/ 3037075 w 4352938"/>
                <a:gd name="connsiteY9" fmla="*/ 831644 h 1239475"/>
                <a:gd name="connsiteX10" fmla="*/ 3118038 w 4352938"/>
                <a:gd name="connsiteY10" fmla="*/ 880221 h 1239475"/>
                <a:gd name="connsiteX11" fmla="*/ 3217097 w 4352938"/>
                <a:gd name="connsiteY11" fmla="*/ 1004046 h 1239475"/>
                <a:gd name="connsiteX12" fmla="*/ 3140897 w 4352938"/>
                <a:gd name="connsiteY12" fmla="*/ 1054529 h 1239475"/>
                <a:gd name="connsiteX13" fmla="*/ 3072318 w 4352938"/>
                <a:gd name="connsiteY13" fmla="*/ 1031669 h 1239475"/>
                <a:gd name="connsiteX14" fmla="*/ 3057077 w 4352938"/>
                <a:gd name="connsiteY14" fmla="*/ 970709 h 1239475"/>
                <a:gd name="connsiteX15" fmla="*/ 3052315 w 4352938"/>
                <a:gd name="connsiteY15" fmla="*/ 947849 h 1239475"/>
                <a:gd name="connsiteX16" fmla="*/ 3029455 w 4352938"/>
                <a:gd name="connsiteY16" fmla="*/ 836406 h 1239475"/>
                <a:gd name="connsiteX17" fmla="*/ 3037075 w 4352938"/>
                <a:gd name="connsiteY17" fmla="*/ 831644 h 1239475"/>
                <a:gd name="connsiteX18" fmla="*/ 4031485 w 4352938"/>
                <a:gd name="connsiteY18" fmla="*/ 816404 h 1239475"/>
                <a:gd name="connsiteX19" fmla="*/ 4124830 w 4352938"/>
                <a:gd name="connsiteY19" fmla="*/ 826881 h 1239475"/>
                <a:gd name="connsiteX20" fmla="*/ 4142927 w 4352938"/>
                <a:gd name="connsiteY20" fmla="*/ 867839 h 1239475"/>
                <a:gd name="connsiteX21" fmla="*/ 4130545 w 4352938"/>
                <a:gd name="connsiteY21" fmla="*/ 901176 h 1239475"/>
                <a:gd name="connsiteX22" fmla="*/ 4092445 w 4352938"/>
                <a:gd name="connsiteY22" fmla="*/ 936419 h 1239475"/>
                <a:gd name="connsiteX23" fmla="*/ 3998147 w 4352938"/>
                <a:gd name="connsiteY23" fmla="*/ 948801 h 1239475"/>
                <a:gd name="connsiteX24" fmla="*/ 3990527 w 4352938"/>
                <a:gd name="connsiteY24" fmla="*/ 959279 h 1239475"/>
                <a:gd name="connsiteX25" fmla="*/ 4016245 w 4352938"/>
                <a:gd name="connsiteY25" fmla="*/ 1030716 h 1239475"/>
                <a:gd name="connsiteX26" fmla="*/ 4021007 w 4352938"/>
                <a:gd name="connsiteY26" fmla="*/ 1061196 h 1239475"/>
                <a:gd name="connsiteX27" fmla="*/ 4028627 w 4352938"/>
                <a:gd name="connsiteY27" fmla="*/ 1104059 h 1239475"/>
                <a:gd name="connsiteX28" fmla="*/ 4010530 w 4352938"/>
                <a:gd name="connsiteY28" fmla="*/ 1142159 h 1239475"/>
                <a:gd name="connsiteX29" fmla="*/ 3990527 w 4352938"/>
                <a:gd name="connsiteY29" fmla="*/ 1175496 h 1239475"/>
                <a:gd name="connsiteX30" fmla="*/ 3940045 w 4352938"/>
                <a:gd name="connsiteY30" fmla="*/ 1183116 h 1239475"/>
                <a:gd name="connsiteX31" fmla="*/ 3917185 w 4352938"/>
                <a:gd name="connsiteY31" fmla="*/ 1203119 h 1239475"/>
                <a:gd name="connsiteX32" fmla="*/ 3828602 w 4352938"/>
                <a:gd name="connsiteY32" fmla="*/ 1185021 h 1239475"/>
                <a:gd name="connsiteX33" fmla="*/ 3782882 w 4352938"/>
                <a:gd name="connsiteY33" fmla="*/ 1162161 h 1239475"/>
                <a:gd name="connsiteX34" fmla="*/ 3778120 w 4352938"/>
                <a:gd name="connsiteY34" fmla="*/ 1144064 h 1239475"/>
                <a:gd name="connsiteX35" fmla="*/ 3782882 w 4352938"/>
                <a:gd name="connsiteY35" fmla="*/ 1144064 h 1239475"/>
                <a:gd name="connsiteX36" fmla="*/ 3843843 w 4352938"/>
                <a:gd name="connsiteY36" fmla="*/ 1141206 h 1239475"/>
                <a:gd name="connsiteX37" fmla="*/ 3930520 w 4352938"/>
                <a:gd name="connsiteY37" fmla="*/ 1110726 h 1239475"/>
                <a:gd name="connsiteX38" fmla="*/ 3945760 w 4352938"/>
                <a:gd name="connsiteY38" fmla="*/ 1087866 h 1239475"/>
                <a:gd name="connsiteX39" fmla="*/ 3938140 w 4352938"/>
                <a:gd name="connsiteY39" fmla="*/ 1049766 h 1239475"/>
                <a:gd name="connsiteX40" fmla="*/ 3940997 w 4352938"/>
                <a:gd name="connsiteY40" fmla="*/ 996426 h 1239475"/>
                <a:gd name="connsiteX41" fmla="*/ 3933377 w 4352938"/>
                <a:gd name="connsiteY41" fmla="*/ 978329 h 1239475"/>
                <a:gd name="connsiteX42" fmla="*/ 3872418 w 4352938"/>
                <a:gd name="connsiteY42" fmla="*/ 996426 h 1239475"/>
                <a:gd name="connsiteX43" fmla="*/ 3823840 w 4352938"/>
                <a:gd name="connsiteY43" fmla="*/ 1004046 h 1239475"/>
                <a:gd name="connsiteX44" fmla="*/ 3770500 w 4352938"/>
                <a:gd name="connsiteY44" fmla="*/ 1029764 h 1239475"/>
                <a:gd name="connsiteX45" fmla="*/ 3645722 w 4352938"/>
                <a:gd name="connsiteY45" fmla="*/ 1110726 h 1239475"/>
                <a:gd name="connsiteX46" fmla="*/ 3589525 w 4352938"/>
                <a:gd name="connsiteY46" fmla="*/ 1128824 h 1239475"/>
                <a:gd name="connsiteX47" fmla="*/ 3566665 w 4352938"/>
                <a:gd name="connsiteY47" fmla="*/ 1118346 h 1239475"/>
                <a:gd name="connsiteX48" fmla="*/ 3561902 w 4352938"/>
                <a:gd name="connsiteY48" fmla="*/ 1101201 h 1239475"/>
                <a:gd name="connsiteX49" fmla="*/ 3526660 w 4352938"/>
                <a:gd name="connsiteY49" fmla="*/ 1017381 h 1239475"/>
                <a:gd name="connsiteX50" fmla="*/ 3554282 w 4352938"/>
                <a:gd name="connsiteY50" fmla="*/ 989759 h 1239475"/>
                <a:gd name="connsiteX51" fmla="*/ 3589525 w 4352938"/>
                <a:gd name="connsiteY51" fmla="*/ 986901 h 1239475"/>
                <a:gd name="connsiteX52" fmla="*/ 3630482 w 4352938"/>
                <a:gd name="connsiteY52" fmla="*/ 961184 h 1239475"/>
                <a:gd name="connsiteX53" fmla="*/ 3656200 w 4352938"/>
                <a:gd name="connsiteY53" fmla="*/ 956421 h 1239475"/>
                <a:gd name="connsiteX54" fmla="*/ 3752402 w 4352938"/>
                <a:gd name="connsiteY54" fmla="*/ 910701 h 1239475"/>
                <a:gd name="connsiteX55" fmla="*/ 3897182 w 4352938"/>
                <a:gd name="connsiteY55" fmla="*/ 854504 h 1239475"/>
                <a:gd name="connsiteX56" fmla="*/ 4031485 w 4352938"/>
                <a:gd name="connsiteY56" fmla="*/ 816404 h 1239475"/>
                <a:gd name="connsiteX57" fmla="*/ 281492 w 4352938"/>
                <a:gd name="connsiteY57" fmla="*/ 738299 h 1239475"/>
                <a:gd name="connsiteX58" fmla="*/ 205292 w 4352938"/>
                <a:gd name="connsiteY58" fmla="*/ 794496 h 1239475"/>
                <a:gd name="connsiteX59" fmla="*/ 174812 w 4352938"/>
                <a:gd name="connsiteY59" fmla="*/ 832596 h 1239475"/>
                <a:gd name="connsiteX60" fmla="*/ 170049 w 4352938"/>
                <a:gd name="connsiteY60" fmla="*/ 850694 h 1239475"/>
                <a:gd name="connsiteX61" fmla="*/ 96707 w 4352938"/>
                <a:gd name="connsiteY61" fmla="*/ 951659 h 1239475"/>
                <a:gd name="connsiteX62" fmla="*/ 63369 w 4352938"/>
                <a:gd name="connsiteY62" fmla="*/ 1009761 h 1239475"/>
                <a:gd name="connsiteX63" fmla="*/ 70989 w 4352938"/>
                <a:gd name="connsiteY63" fmla="*/ 1012619 h 1239475"/>
                <a:gd name="connsiteX64" fmla="*/ 134807 w 4352938"/>
                <a:gd name="connsiteY64" fmla="*/ 1002141 h 1239475"/>
                <a:gd name="connsiteX65" fmla="*/ 177669 w 4352938"/>
                <a:gd name="connsiteY65" fmla="*/ 971661 h 1239475"/>
                <a:gd name="connsiteX66" fmla="*/ 226247 w 4352938"/>
                <a:gd name="connsiteY66" fmla="*/ 953564 h 1239475"/>
                <a:gd name="connsiteX67" fmla="*/ 253869 w 4352938"/>
                <a:gd name="connsiteY67" fmla="*/ 933561 h 1239475"/>
                <a:gd name="connsiteX68" fmla="*/ 291969 w 4352938"/>
                <a:gd name="connsiteY68" fmla="*/ 907844 h 1239475"/>
                <a:gd name="connsiteX69" fmla="*/ 291969 w 4352938"/>
                <a:gd name="connsiteY69" fmla="*/ 874506 h 1239475"/>
                <a:gd name="connsiteX70" fmla="*/ 293874 w 4352938"/>
                <a:gd name="connsiteY70" fmla="*/ 829739 h 1239475"/>
                <a:gd name="connsiteX71" fmla="*/ 293874 w 4352938"/>
                <a:gd name="connsiteY71" fmla="*/ 741156 h 1239475"/>
                <a:gd name="connsiteX72" fmla="*/ 281492 w 4352938"/>
                <a:gd name="connsiteY72" fmla="*/ 738299 h 1239475"/>
                <a:gd name="connsiteX73" fmla="*/ 1852924 w 4352938"/>
                <a:gd name="connsiteY73" fmla="*/ 577625 h 1239475"/>
                <a:gd name="connsiteX74" fmla="*/ 1952177 w 4352938"/>
                <a:gd name="connsiteY74" fmla="*/ 596377 h 1239475"/>
                <a:gd name="connsiteX75" fmla="*/ 1959798 w 4352938"/>
                <a:gd name="connsiteY75" fmla="*/ 616379 h 1239475"/>
                <a:gd name="connsiteX76" fmla="*/ 1903600 w 4352938"/>
                <a:gd name="connsiteY76" fmla="*/ 659242 h 1239475"/>
                <a:gd name="connsiteX77" fmla="*/ 1888360 w 4352938"/>
                <a:gd name="connsiteY77" fmla="*/ 682102 h 1239475"/>
                <a:gd name="connsiteX78" fmla="*/ 1875977 w 4352938"/>
                <a:gd name="connsiteY78" fmla="*/ 684959 h 1239475"/>
                <a:gd name="connsiteX79" fmla="*/ 1863595 w 4352938"/>
                <a:gd name="connsiteY79" fmla="*/ 704962 h 1239475"/>
                <a:gd name="connsiteX80" fmla="*/ 1835973 w 4352938"/>
                <a:gd name="connsiteY80" fmla="*/ 724964 h 1239475"/>
                <a:gd name="connsiteX81" fmla="*/ 1808350 w 4352938"/>
                <a:gd name="connsiteY81" fmla="*/ 755444 h 1239475"/>
                <a:gd name="connsiteX82" fmla="*/ 1762630 w 4352938"/>
                <a:gd name="connsiteY82" fmla="*/ 804022 h 1239475"/>
                <a:gd name="connsiteX83" fmla="*/ 1795967 w 4352938"/>
                <a:gd name="connsiteY83" fmla="*/ 785924 h 1239475"/>
                <a:gd name="connsiteX84" fmla="*/ 1882645 w 4352938"/>
                <a:gd name="connsiteY84" fmla="*/ 783067 h 1239475"/>
                <a:gd name="connsiteX85" fmla="*/ 1893123 w 4352938"/>
                <a:gd name="connsiteY85" fmla="*/ 809737 h 1239475"/>
                <a:gd name="connsiteX86" fmla="*/ 1867405 w 4352938"/>
                <a:gd name="connsiteY86" fmla="*/ 843074 h 1239475"/>
                <a:gd name="connsiteX87" fmla="*/ 1773107 w 4352938"/>
                <a:gd name="connsiteY87" fmla="*/ 901177 h 1239475"/>
                <a:gd name="connsiteX88" fmla="*/ 1724530 w 4352938"/>
                <a:gd name="connsiteY88" fmla="*/ 942134 h 1239475"/>
                <a:gd name="connsiteX89" fmla="*/ 1742627 w 4352938"/>
                <a:gd name="connsiteY89" fmla="*/ 1025954 h 1239475"/>
                <a:gd name="connsiteX90" fmla="*/ 1770250 w 4352938"/>
                <a:gd name="connsiteY90" fmla="*/ 1233599 h 1239475"/>
                <a:gd name="connsiteX91" fmla="*/ 1762630 w 4352938"/>
                <a:gd name="connsiteY91" fmla="*/ 1236457 h 1239475"/>
                <a:gd name="connsiteX92" fmla="*/ 1729292 w 4352938"/>
                <a:gd name="connsiteY92" fmla="*/ 1236457 h 1239475"/>
                <a:gd name="connsiteX93" fmla="*/ 1709290 w 4352938"/>
                <a:gd name="connsiteY93" fmla="*/ 1213597 h 1239475"/>
                <a:gd name="connsiteX94" fmla="*/ 1709290 w 4352938"/>
                <a:gd name="connsiteY94" fmla="*/ 1190737 h 1239475"/>
                <a:gd name="connsiteX95" fmla="*/ 1691192 w 4352938"/>
                <a:gd name="connsiteY95" fmla="*/ 1167877 h 1239475"/>
                <a:gd name="connsiteX96" fmla="*/ 1637852 w 4352938"/>
                <a:gd name="connsiteY96" fmla="*/ 1145017 h 1239475"/>
                <a:gd name="connsiteX97" fmla="*/ 1637852 w 4352938"/>
                <a:gd name="connsiteY97" fmla="*/ 1129777 h 1239475"/>
                <a:gd name="connsiteX98" fmla="*/ 1653092 w 4352938"/>
                <a:gd name="connsiteY98" fmla="*/ 1109774 h 1239475"/>
                <a:gd name="connsiteX99" fmla="*/ 1675952 w 4352938"/>
                <a:gd name="connsiteY99" fmla="*/ 1105012 h 1239475"/>
                <a:gd name="connsiteX100" fmla="*/ 1688335 w 4352938"/>
                <a:gd name="connsiteY100" fmla="*/ 1048814 h 1239475"/>
                <a:gd name="connsiteX101" fmla="*/ 1675952 w 4352938"/>
                <a:gd name="connsiteY101" fmla="*/ 1015477 h 1239475"/>
                <a:gd name="connsiteX102" fmla="*/ 1668332 w 4352938"/>
                <a:gd name="connsiteY102" fmla="*/ 1012619 h 1239475"/>
                <a:gd name="connsiteX103" fmla="*/ 1645473 w 4352938"/>
                <a:gd name="connsiteY103" fmla="*/ 1027859 h 1239475"/>
                <a:gd name="connsiteX104" fmla="*/ 1617850 w 4352938"/>
                <a:gd name="connsiteY104" fmla="*/ 1058339 h 1239475"/>
                <a:gd name="connsiteX105" fmla="*/ 1605467 w 4352938"/>
                <a:gd name="connsiteY105" fmla="*/ 1063102 h 1239475"/>
                <a:gd name="connsiteX106" fmla="*/ 1587370 w 4352938"/>
                <a:gd name="connsiteY106" fmla="*/ 1093582 h 1239475"/>
                <a:gd name="connsiteX107" fmla="*/ 1554032 w 4352938"/>
                <a:gd name="connsiteY107" fmla="*/ 1121204 h 1239475"/>
                <a:gd name="connsiteX108" fmla="*/ 1450210 w 4352938"/>
                <a:gd name="connsiteY108" fmla="*/ 1230742 h 1239475"/>
                <a:gd name="connsiteX109" fmla="*/ 1355913 w 4352938"/>
                <a:gd name="connsiteY109" fmla="*/ 1104059 h 1239475"/>
                <a:gd name="connsiteX110" fmla="*/ 1394013 w 4352938"/>
                <a:gd name="connsiteY110" fmla="*/ 1093582 h 1239475"/>
                <a:gd name="connsiteX111" fmla="*/ 1419730 w 4352938"/>
                <a:gd name="connsiteY111" fmla="*/ 1101202 h 1239475"/>
                <a:gd name="connsiteX112" fmla="*/ 1434970 w 4352938"/>
                <a:gd name="connsiteY112" fmla="*/ 1085962 h 1239475"/>
                <a:gd name="connsiteX113" fmla="*/ 1470213 w 4352938"/>
                <a:gd name="connsiteY113" fmla="*/ 1070722 h 1239475"/>
                <a:gd name="connsiteX114" fmla="*/ 1490215 w 4352938"/>
                <a:gd name="connsiteY114" fmla="*/ 1052624 h 1239475"/>
                <a:gd name="connsiteX115" fmla="*/ 1525457 w 4352938"/>
                <a:gd name="connsiteY115" fmla="*/ 1037384 h 1239475"/>
                <a:gd name="connsiteX116" fmla="*/ 1612135 w 4352938"/>
                <a:gd name="connsiteY116" fmla="*/ 979282 h 1239475"/>
                <a:gd name="connsiteX117" fmla="*/ 1677857 w 4352938"/>
                <a:gd name="connsiteY117" fmla="*/ 921179 h 1239475"/>
                <a:gd name="connsiteX118" fmla="*/ 1650235 w 4352938"/>
                <a:gd name="connsiteY118" fmla="*/ 893557 h 1239475"/>
                <a:gd name="connsiteX119" fmla="*/ 1683573 w 4352938"/>
                <a:gd name="connsiteY119" fmla="*/ 812594 h 1239475"/>
                <a:gd name="connsiteX120" fmla="*/ 1660713 w 4352938"/>
                <a:gd name="connsiteY120" fmla="*/ 807832 h 1239475"/>
                <a:gd name="connsiteX121" fmla="*/ 1627375 w 4352938"/>
                <a:gd name="connsiteY121" fmla="*/ 818309 h 1239475"/>
                <a:gd name="connsiteX122" fmla="*/ 1627375 w 4352938"/>
                <a:gd name="connsiteY122" fmla="*/ 881174 h 1239475"/>
                <a:gd name="connsiteX123" fmla="*/ 1627375 w 4352938"/>
                <a:gd name="connsiteY123" fmla="*/ 882127 h 1239475"/>
                <a:gd name="connsiteX124" fmla="*/ 1624517 w 4352938"/>
                <a:gd name="connsiteY124" fmla="*/ 897367 h 1239475"/>
                <a:gd name="connsiteX125" fmla="*/ 1546413 w 4352938"/>
                <a:gd name="connsiteY125" fmla="*/ 999284 h 1239475"/>
                <a:gd name="connsiteX126" fmla="*/ 1515932 w 4352938"/>
                <a:gd name="connsiteY126" fmla="*/ 965947 h 1239475"/>
                <a:gd name="connsiteX127" fmla="*/ 1508313 w 4352938"/>
                <a:gd name="connsiteY127" fmla="*/ 938324 h 1239475"/>
                <a:gd name="connsiteX128" fmla="*/ 1493073 w 4352938"/>
                <a:gd name="connsiteY128" fmla="*/ 912607 h 1239475"/>
                <a:gd name="connsiteX129" fmla="*/ 1505455 w 4352938"/>
                <a:gd name="connsiteY129" fmla="*/ 744967 h 1239475"/>
                <a:gd name="connsiteX130" fmla="*/ 1502598 w 4352938"/>
                <a:gd name="connsiteY130" fmla="*/ 686864 h 1239475"/>
                <a:gd name="connsiteX131" fmla="*/ 1513075 w 4352938"/>
                <a:gd name="connsiteY131" fmla="*/ 682102 h 1239475"/>
                <a:gd name="connsiteX132" fmla="*/ 1523552 w 4352938"/>
                <a:gd name="connsiteY132" fmla="*/ 679244 h 1239475"/>
                <a:gd name="connsiteX133" fmla="*/ 1543555 w 4352938"/>
                <a:gd name="connsiteY133" fmla="*/ 689722 h 1239475"/>
                <a:gd name="connsiteX134" fmla="*/ 1584513 w 4352938"/>
                <a:gd name="connsiteY134" fmla="*/ 723059 h 1239475"/>
                <a:gd name="connsiteX135" fmla="*/ 1680715 w 4352938"/>
                <a:gd name="connsiteY135" fmla="*/ 664957 h 1239475"/>
                <a:gd name="connsiteX136" fmla="*/ 1723577 w 4352938"/>
                <a:gd name="connsiteY136" fmla="*/ 626857 h 1239475"/>
                <a:gd name="connsiteX137" fmla="*/ 1761677 w 4352938"/>
                <a:gd name="connsiteY137" fmla="*/ 622094 h 1239475"/>
                <a:gd name="connsiteX138" fmla="*/ 1774060 w 4352938"/>
                <a:gd name="connsiteY138" fmla="*/ 603997 h 1239475"/>
                <a:gd name="connsiteX139" fmla="*/ 1822638 w 4352938"/>
                <a:gd name="connsiteY139" fmla="*/ 581137 h 1239475"/>
                <a:gd name="connsiteX140" fmla="*/ 1852924 w 4352938"/>
                <a:gd name="connsiteY140" fmla="*/ 577625 h 1239475"/>
                <a:gd name="connsiteX141" fmla="*/ 3579047 w 4352938"/>
                <a:gd name="connsiteY141" fmla="*/ 530654 h 1239475"/>
                <a:gd name="connsiteX142" fmla="*/ 3604764 w 4352938"/>
                <a:gd name="connsiteY142" fmla="*/ 533511 h 1239475"/>
                <a:gd name="connsiteX143" fmla="*/ 3680964 w 4352938"/>
                <a:gd name="connsiteY143" fmla="*/ 644954 h 1239475"/>
                <a:gd name="connsiteX144" fmla="*/ 3642864 w 4352938"/>
                <a:gd name="connsiteY144" fmla="*/ 718296 h 1239475"/>
                <a:gd name="connsiteX145" fmla="*/ 3615242 w 4352938"/>
                <a:gd name="connsiteY145" fmla="*/ 718296 h 1239475"/>
                <a:gd name="connsiteX146" fmla="*/ 3587619 w 4352938"/>
                <a:gd name="connsiteY146" fmla="*/ 669719 h 1239475"/>
                <a:gd name="connsiteX147" fmla="*/ 3586667 w 4352938"/>
                <a:gd name="connsiteY147" fmla="*/ 619236 h 1239475"/>
                <a:gd name="connsiteX148" fmla="*/ 3579047 w 4352938"/>
                <a:gd name="connsiteY148" fmla="*/ 530654 h 1239475"/>
                <a:gd name="connsiteX149" fmla="*/ 1938842 w 4352938"/>
                <a:gd name="connsiteY149" fmla="*/ 307769 h 1239475"/>
                <a:gd name="connsiteX150" fmla="*/ 1969322 w 4352938"/>
                <a:gd name="connsiteY150" fmla="*/ 307769 h 1239475"/>
                <a:gd name="connsiteX151" fmla="*/ 1979799 w 4352938"/>
                <a:gd name="connsiteY151" fmla="*/ 333486 h 1239475"/>
                <a:gd name="connsiteX152" fmla="*/ 1946462 w 4352938"/>
                <a:gd name="connsiteY152" fmla="*/ 368729 h 1239475"/>
                <a:gd name="connsiteX153" fmla="*/ 1913124 w 4352938"/>
                <a:gd name="connsiteY153" fmla="*/ 373491 h 1239475"/>
                <a:gd name="connsiteX154" fmla="*/ 1832162 w 4352938"/>
                <a:gd name="connsiteY154" fmla="*/ 429689 h 1239475"/>
                <a:gd name="connsiteX155" fmla="*/ 1708337 w 4352938"/>
                <a:gd name="connsiteY155" fmla="*/ 546846 h 1239475"/>
                <a:gd name="connsiteX156" fmla="*/ 1629279 w 4352938"/>
                <a:gd name="connsiteY156" fmla="*/ 557324 h 1239475"/>
                <a:gd name="connsiteX157" fmla="*/ 1519742 w 4352938"/>
                <a:gd name="connsiteY157" fmla="*/ 498269 h 1239475"/>
                <a:gd name="connsiteX158" fmla="*/ 1524504 w 4352938"/>
                <a:gd name="connsiteY158" fmla="*/ 452549 h 1239475"/>
                <a:gd name="connsiteX159" fmla="*/ 1775964 w 4352938"/>
                <a:gd name="connsiteY159" fmla="*/ 351584 h 1239475"/>
                <a:gd name="connsiteX160" fmla="*/ 1798824 w 4352938"/>
                <a:gd name="connsiteY160" fmla="*/ 348726 h 1239475"/>
                <a:gd name="connsiteX161" fmla="*/ 1885501 w 4352938"/>
                <a:gd name="connsiteY161" fmla="*/ 318246 h 1239475"/>
                <a:gd name="connsiteX162" fmla="*/ 1938842 w 4352938"/>
                <a:gd name="connsiteY162" fmla="*/ 307769 h 1239475"/>
                <a:gd name="connsiteX163" fmla="*/ 667255 w 4352938"/>
                <a:gd name="connsiteY163" fmla="*/ 301102 h 1239475"/>
                <a:gd name="connsiteX164" fmla="*/ 717738 w 4352938"/>
                <a:gd name="connsiteY164" fmla="*/ 346822 h 1239475"/>
                <a:gd name="connsiteX165" fmla="*/ 819655 w 4352938"/>
                <a:gd name="connsiteY165" fmla="*/ 587804 h 1239475"/>
                <a:gd name="connsiteX166" fmla="*/ 845372 w 4352938"/>
                <a:gd name="connsiteY166" fmla="*/ 600187 h 1239475"/>
                <a:gd name="connsiteX167" fmla="*/ 875852 w 4352938"/>
                <a:gd name="connsiteY167" fmla="*/ 566849 h 1239475"/>
                <a:gd name="connsiteX168" fmla="*/ 921572 w 4352938"/>
                <a:gd name="connsiteY168" fmla="*/ 536369 h 1239475"/>
                <a:gd name="connsiteX169" fmla="*/ 921572 w 4352938"/>
                <a:gd name="connsiteY169" fmla="*/ 474457 h 1239475"/>
                <a:gd name="connsiteX170" fmla="*/ 921572 w 4352938"/>
                <a:gd name="connsiteY170" fmla="*/ 467789 h 1239475"/>
                <a:gd name="connsiteX171" fmla="*/ 927288 w 4352938"/>
                <a:gd name="connsiteY171" fmla="*/ 463027 h 1239475"/>
                <a:gd name="connsiteX172" fmla="*/ 949195 w 4352938"/>
                <a:gd name="connsiteY172" fmla="*/ 452549 h 1239475"/>
                <a:gd name="connsiteX173" fmla="*/ 959672 w 4352938"/>
                <a:gd name="connsiteY173" fmla="*/ 463027 h 1239475"/>
                <a:gd name="connsiteX174" fmla="*/ 962530 w 4352938"/>
                <a:gd name="connsiteY174" fmla="*/ 481124 h 1239475"/>
                <a:gd name="connsiteX175" fmla="*/ 988247 w 4352938"/>
                <a:gd name="connsiteY175" fmla="*/ 506842 h 1239475"/>
                <a:gd name="connsiteX176" fmla="*/ 1061590 w 4352938"/>
                <a:gd name="connsiteY176" fmla="*/ 537322 h 1239475"/>
                <a:gd name="connsiteX177" fmla="*/ 1061590 w 4352938"/>
                <a:gd name="connsiteY177" fmla="*/ 557324 h 1239475"/>
                <a:gd name="connsiteX178" fmla="*/ 1056827 w 4352938"/>
                <a:gd name="connsiteY178" fmla="*/ 598282 h 1239475"/>
                <a:gd name="connsiteX179" fmla="*/ 1003488 w 4352938"/>
                <a:gd name="connsiteY179" fmla="*/ 666862 h 1239475"/>
                <a:gd name="connsiteX180" fmla="*/ 934907 w 4352938"/>
                <a:gd name="connsiteY180" fmla="*/ 692579 h 1239475"/>
                <a:gd name="connsiteX181" fmla="*/ 846325 w 4352938"/>
                <a:gd name="connsiteY181" fmla="*/ 723059 h 1239475"/>
                <a:gd name="connsiteX182" fmla="*/ 849182 w 4352938"/>
                <a:gd name="connsiteY182" fmla="*/ 802117 h 1239475"/>
                <a:gd name="connsiteX183" fmla="*/ 783460 w 4352938"/>
                <a:gd name="connsiteY183" fmla="*/ 865934 h 1239475"/>
                <a:gd name="connsiteX184" fmla="*/ 786317 w 4352938"/>
                <a:gd name="connsiteY184" fmla="*/ 870697 h 1239475"/>
                <a:gd name="connsiteX185" fmla="*/ 882520 w 4352938"/>
                <a:gd name="connsiteY185" fmla="*/ 867839 h 1239475"/>
                <a:gd name="connsiteX186" fmla="*/ 958720 w 4352938"/>
                <a:gd name="connsiteY186" fmla="*/ 842122 h 1239475"/>
                <a:gd name="connsiteX187" fmla="*/ 984438 w 4352938"/>
                <a:gd name="connsiteY187" fmla="*/ 839264 h 1239475"/>
                <a:gd name="connsiteX188" fmla="*/ 1088260 w 4352938"/>
                <a:gd name="connsiteY188" fmla="*/ 808784 h 1239475"/>
                <a:gd name="connsiteX189" fmla="*/ 1095880 w 4352938"/>
                <a:gd name="connsiteY189" fmla="*/ 844027 h 1239475"/>
                <a:gd name="connsiteX190" fmla="*/ 1065400 w 4352938"/>
                <a:gd name="connsiteY190" fmla="*/ 900224 h 1239475"/>
                <a:gd name="connsiteX191" fmla="*/ 1009202 w 4352938"/>
                <a:gd name="connsiteY191" fmla="*/ 933562 h 1239475"/>
                <a:gd name="connsiteX192" fmla="*/ 897760 w 4352938"/>
                <a:gd name="connsiteY192" fmla="*/ 964042 h 1239475"/>
                <a:gd name="connsiteX193" fmla="*/ 859660 w 4352938"/>
                <a:gd name="connsiteY193" fmla="*/ 964042 h 1239475"/>
                <a:gd name="connsiteX194" fmla="*/ 829180 w 4352938"/>
                <a:gd name="connsiteY194" fmla="*/ 989759 h 1239475"/>
                <a:gd name="connsiteX195" fmla="*/ 710117 w 4352938"/>
                <a:gd name="connsiteY195" fmla="*/ 977377 h 1239475"/>
                <a:gd name="connsiteX196" fmla="*/ 638680 w 4352938"/>
                <a:gd name="connsiteY196" fmla="*/ 827834 h 1239475"/>
                <a:gd name="connsiteX197" fmla="*/ 631060 w 4352938"/>
                <a:gd name="connsiteY197" fmla="*/ 769732 h 1239475"/>
                <a:gd name="connsiteX198" fmla="*/ 592960 w 4352938"/>
                <a:gd name="connsiteY198" fmla="*/ 607807 h 1239475"/>
                <a:gd name="connsiteX199" fmla="*/ 608200 w 4352938"/>
                <a:gd name="connsiteY199" fmla="*/ 521129 h 1239475"/>
                <a:gd name="connsiteX200" fmla="*/ 643442 w 4352938"/>
                <a:gd name="connsiteY200" fmla="*/ 376349 h 1239475"/>
                <a:gd name="connsiteX201" fmla="*/ 644395 w 4352938"/>
                <a:gd name="connsiteY201" fmla="*/ 363014 h 1239475"/>
                <a:gd name="connsiteX202" fmla="*/ 667255 w 4352938"/>
                <a:gd name="connsiteY202" fmla="*/ 301102 h 1239475"/>
                <a:gd name="connsiteX203" fmla="*/ 4077204 w 4352938"/>
                <a:gd name="connsiteY203" fmla="*/ 290624 h 1239475"/>
                <a:gd name="connsiteX204" fmla="*/ 3993384 w 4352938"/>
                <a:gd name="connsiteY204" fmla="*/ 420164 h 1239475"/>
                <a:gd name="connsiteX205" fmla="*/ 4026721 w 4352938"/>
                <a:gd name="connsiteY205" fmla="*/ 445881 h 1239475"/>
                <a:gd name="connsiteX206" fmla="*/ 4049582 w 4352938"/>
                <a:gd name="connsiteY206" fmla="*/ 384921 h 1239475"/>
                <a:gd name="connsiteX207" fmla="*/ 4069584 w 4352938"/>
                <a:gd name="connsiteY207" fmla="*/ 382064 h 1239475"/>
                <a:gd name="connsiteX208" fmla="*/ 4092444 w 4352938"/>
                <a:gd name="connsiteY208" fmla="*/ 476361 h 1239475"/>
                <a:gd name="connsiteX209" fmla="*/ 4104827 w 4352938"/>
                <a:gd name="connsiteY209" fmla="*/ 479219 h 1239475"/>
                <a:gd name="connsiteX210" fmla="*/ 4130544 w 4352938"/>
                <a:gd name="connsiteY210" fmla="*/ 436356 h 1239475"/>
                <a:gd name="connsiteX211" fmla="*/ 4206744 w 4352938"/>
                <a:gd name="connsiteY211" fmla="*/ 318246 h 1239475"/>
                <a:gd name="connsiteX212" fmla="*/ 4077204 w 4352938"/>
                <a:gd name="connsiteY212" fmla="*/ 290624 h 1239475"/>
                <a:gd name="connsiteX213" fmla="*/ 3600002 w 4352938"/>
                <a:gd name="connsiteY213" fmla="*/ 256334 h 1239475"/>
                <a:gd name="connsiteX214" fmla="*/ 3663820 w 4352938"/>
                <a:gd name="connsiteY214" fmla="*/ 304912 h 1239475"/>
                <a:gd name="connsiteX215" fmla="*/ 3732400 w 4352938"/>
                <a:gd name="connsiteY215" fmla="*/ 340154 h 1239475"/>
                <a:gd name="connsiteX216" fmla="*/ 3834317 w 4352938"/>
                <a:gd name="connsiteY216" fmla="*/ 524939 h 1239475"/>
                <a:gd name="connsiteX217" fmla="*/ 3747640 w 4352938"/>
                <a:gd name="connsiteY217" fmla="*/ 590662 h 1239475"/>
                <a:gd name="connsiteX218" fmla="*/ 3699062 w 4352938"/>
                <a:gd name="connsiteY218" fmla="*/ 428737 h 1239475"/>
                <a:gd name="connsiteX219" fmla="*/ 3668582 w 4352938"/>
                <a:gd name="connsiteY219" fmla="*/ 398257 h 1239475"/>
                <a:gd name="connsiteX220" fmla="*/ 3615242 w 4352938"/>
                <a:gd name="connsiteY220" fmla="*/ 330629 h 1239475"/>
                <a:gd name="connsiteX221" fmla="*/ 3587620 w 4352938"/>
                <a:gd name="connsiteY221" fmla="*/ 307769 h 1239475"/>
                <a:gd name="connsiteX222" fmla="*/ 3587620 w 4352938"/>
                <a:gd name="connsiteY222" fmla="*/ 266812 h 1239475"/>
                <a:gd name="connsiteX223" fmla="*/ 3600002 w 4352938"/>
                <a:gd name="connsiteY223" fmla="*/ 256334 h 1239475"/>
                <a:gd name="connsiteX224" fmla="*/ 189099 w 4352938"/>
                <a:gd name="connsiteY224" fmla="*/ 169656 h 1239475"/>
                <a:gd name="connsiteX225" fmla="*/ 239582 w 4352938"/>
                <a:gd name="connsiteY225" fmla="*/ 207756 h 1239475"/>
                <a:gd name="connsiteX226" fmla="*/ 416747 w 4352938"/>
                <a:gd name="connsiteY226" fmla="*/ 339201 h 1239475"/>
                <a:gd name="connsiteX227" fmla="*/ 419604 w 4352938"/>
                <a:gd name="connsiteY227" fmla="*/ 407781 h 1239475"/>
                <a:gd name="connsiteX228" fmla="*/ 424367 w 4352938"/>
                <a:gd name="connsiteY228" fmla="*/ 506841 h 1239475"/>
                <a:gd name="connsiteX229" fmla="*/ 429129 w 4352938"/>
                <a:gd name="connsiteY229" fmla="*/ 550656 h 1239475"/>
                <a:gd name="connsiteX230" fmla="*/ 426272 w 4352938"/>
                <a:gd name="connsiteY230" fmla="*/ 629714 h 1239475"/>
                <a:gd name="connsiteX231" fmla="*/ 415794 w 4352938"/>
                <a:gd name="connsiteY231" fmla="*/ 822119 h 1239475"/>
                <a:gd name="connsiteX232" fmla="*/ 412937 w 4352938"/>
                <a:gd name="connsiteY232" fmla="*/ 885936 h 1239475"/>
                <a:gd name="connsiteX233" fmla="*/ 371979 w 4352938"/>
                <a:gd name="connsiteY233" fmla="*/ 1058339 h 1239475"/>
                <a:gd name="connsiteX234" fmla="*/ 333879 w 4352938"/>
                <a:gd name="connsiteY234" fmla="*/ 1119299 h 1239475"/>
                <a:gd name="connsiteX235" fmla="*/ 303399 w 4352938"/>
                <a:gd name="connsiteY235" fmla="*/ 1122156 h 1239475"/>
                <a:gd name="connsiteX236" fmla="*/ 291017 w 4352938"/>
                <a:gd name="connsiteY236" fmla="*/ 1020239 h 1239475"/>
                <a:gd name="connsiteX237" fmla="*/ 291017 w 4352938"/>
                <a:gd name="connsiteY237" fmla="*/ 984996 h 1239475"/>
                <a:gd name="connsiteX238" fmla="*/ 283397 w 4352938"/>
                <a:gd name="connsiteY238" fmla="*/ 984996 h 1239475"/>
                <a:gd name="connsiteX239" fmla="*/ 217674 w 4352938"/>
                <a:gd name="connsiteY239" fmla="*/ 1041194 h 1239475"/>
                <a:gd name="connsiteX240" fmla="*/ 205292 w 4352938"/>
                <a:gd name="connsiteY240" fmla="*/ 1056434 h 1239475"/>
                <a:gd name="connsiteX241" fmla="*/ 133854 w 4352938"/>
                <a:gd name="connsiteY241" fmla="*/ 1099296 h 1239475"/>
                <a:gd name="connsiteX242" fmla="*/ 80514 w 4352938"/>
                <a:gd name="connsiteY242" fmla="*/ 1152636 h 1239475"/>
                <a:gd name="connsiteX243" fmla="*/ 35747 w 4352938"/>
                <a:gd name="connsiteY243" fmla="*/ 1152636 h 1239475"/>
                <a:gd name="connsiteX244" fmla="*/ 31937 w 4352938"/>
                <a:gd name="connsiteY244" fmla="*/ 1149779 h 1239475"/>
                <a:gd name="connsiteX245" fmla="*/ 1457 w 4352938"/>
                <a:gd name="connsiteY245" fmla="*/ 1013571 h 1239475"/>
                <a:gd name="connsiteX246" fmla="*/ 3362 w 4352938"/>
                <a:gd name="connsiteY246" fmla="*/ 1004046 h 1239475"/>
                <a:gd name="connsiteX247" fmla="*/ 9077 w 4352938"/>
                <a:gd name="connsiteY247" fmla="*/ 998331 h 1239475"/>
                <a:gd name="connsiteX248" fmla="*/ 101469 w 4352938"/>
                <a:gd name="connsiteY248" fmla="*/ 814499 h 1239475"/>
                <a:gd name="connsiteX249" fmla="*/ 119567 w 4352938"/>
                <a:gd name="connsiteY249" fmla="*/ 750681 h 1239475"/>
                <a:gd name="connsiteX250" fmla="*/ 107184 w 4352938"/>
                <a:gd name="connsiteY250" fmla="*/ 694484 h 1239475"/>
                <a:gd name="connsiteX251" fmla="*/ 107184 w 4352938"/>
                <a:gd name="connsiteY251" fmla="*/ 674481 h 1239475"/>
                <a:gd name="connsiteX252" fmla="*/ 79562 w 4352938"/>
                <a:gd name="connsiteY252" fmla="*/ 623999 h 1239475"/>
                <a:gd name="connsiteX253" fmla="*/ 94802 w 4352938"/>
                <a:gd name="connsiteY253" fmla="*/ 611616 h 1239475"/>
                <a:gd name="connsiteX254" fmla="*/ 145284 w 4352938"/>
                <a:gd name="connsiteY254" fmla="*/ 631619 h 1239475"/>
                <a:gd name="connsiteX255" fmla="*/ 191004 w 4352938"/>
                <a:gd name="connsiteY255" fmla="*/ 636381 h 1239475"/>
                <a:gd name="connsiteX256" fmla="*/ 221484 w 4352938"/>
                <a:gd name="connsiteY256" fmla="*/ 659241 h 1239475"/>
                <a:gd name="connsiteX257" fmla="*/ 254822 w 4352938"/>
                <a:gd name="connsiteY257" fmla="*/ 664004 h 1239475"/>
                <a:gd name="connsiteX258" fmla="*/ 292922 w 4352938"/>
                <a:gd name="connsiteY258" fmla="*/ 689721 h 1239475"/>
                <a:gd name="connsiteX259" fmla="*/ 297684 w 4352938"/>
                <a:gd name="connsiteY259" fmla="*/ 631619 h 1239475"/>
                <a:gd name="connsiteX260" fmla="*/ 297684 w 4352938"/>
                <a:gd name="connsiteY260" fmla="*/ 581136 h 1239475"/>
                <a:gd name="connsiteX261" fmla="*/ 292922 w 4352938"/>
                <a:gd name="connsiteY261" fmla="*/ 370634 h 1239475"/>
                <a:gd name="connsiteX262" fmla="*/ 239582 w 4352938"/>
                <a:gd name="connsiteY262" fmla="*/ 302054 h 1239475"/>
                <a:gd name="connsiteX263" fmla="*/ 211959 w 4352938"/>
                <a:gd name="connsiteY263" fmla="*/ 259191 h 1239475"/>
                <a:gd name="connsiteX264" fmla="*/ 169097 w 4352938"/>
                <a:gd name="connsiteY264" fmla="*/ 187754 h 1239475"/>
                <a:gd name="connsiteX265" fmla="*/ 189099 w 4352938"/>
                <a:gd name="connsiteY265" fmla="*/ 169656 h 1239475"/>
                <a:gd name="connsiteX266" fmla="*/ 2741800 w 4352938"/>
                <a:gd name="connsiteY266" fmla="*/ 161084 h 1239475"/>
                <a:gd name="connsiteX267" fmla="*/ 2802760 w 4352938"/>
                <a:gd name="connsiteY267" fmla="*/ 173466 h 1239475"/>
                <a:gd name="connsiteX268" fmla="*/ 2836097 w 4352938"/>
                <a:gd name="connsiteY268" fmla="*/ 201089 h 1239475"/>
                <a:gd name="connsiteX269" fmla="*/ 2899915 w 4352938"/>
                <a:gd name="connsiteY269" fmla="*/ 243951 h 1239475"/>
                <a:gd name="connsiteX270" fmla="*/ 2904677 w 4352938"/>
                <a:gd name="connsiteY270" fmla="*/ 312531 h 1239475"/>
                <a:gd name="connsiteX271" fmla="*/ 2892295 w 4352938"/>
                <a:gd name="connsiteY271" fmla="*/ 327771 h 1239475"/>
                <a:gd name="connsiteX272" fmla="*/ 2892295 w 4352938"/>
                <a:gd name="connsiteY272" fmla="*/ 393494 h 1239475"/>
                <a:gd name="connsiteX273" fmla="*/ 2895152 w 4352938"/>
                <a:gd name="connsiteY273" fmla="*/ 565896 h 1239475"/>
                <a:gd name="connsiteX274" fmla="*/ 2899915 w 4352938"/>
                <a:gd name="connsiteY274" fmla="*/ 565896 h 1239475"/>
                <a:gd name="connsiteX275" fmla="*/ 2971352 w 4352938"/>
                <a:gd name="connsiteY275" fmla="*/ 520176 h 1239475"/>
                <a:gd name="connsiteX276" fmla="*/ 3123752 w 4352938"/>
                <a:gd name="connsiteY276" fmla="*/ 433499 h 1239475"/>
                <a:gd name="connsiteX277" fmla="*/ 3131372 w 4352938"/>
                <a:gd name="connsiteY277" fmla="*/ 468741 h 1239475"/>
                <a:gd name="connsiteX278" fmla="*/ 3113275 w 4352938"/>
                <a:gd name="connsiteY278" fmla="*/ 496364 h 1239475"/>
                <a:gd name="connsiteX279" fmla="*/ 3068507 w 4352938"/>
                <a:gd name="connsiteY279" fmla="*/ 544941 h 1239475"/>
                <a:gd name="connsiteX280" fmla="*/ 2987545 w 4352938"/>
                <a:gd name="connsiteY280" fmla="*/ 603044 h 1239475"/>
                <a:gd name="connsiteX281" fmla="*/ 2949445 w 4352938"/>
                <a:gd name="connsiteY281" fmla="*/ 638286 h 1239475"/>
                <a:gd name="connsiteX282" fmla="*/ 2891342 w 4352938"/>
                <a:gd name="connsiteY282" fmla="*/ 681149 h 1239475"/>
                <a:gd name="connsiteX283" fmla="*/ 2883722 w 4352938"/>
                <a:gd name="connsiteY283" fmla="*/ 734489 h 1239475"/>
                <a:gd name="connsiteX284" fmla="*/ 2845622 w 4352938"/>
                <a:gd name="connsiteY284" fmla="*/ 873554 h 1239475"/>
                <a:gd name="connsiteX285" fmla="*/ 2766565 w 4352938"/>
                <a:gd name="connsiteY285" fmla="*/ 952611 h 1239475"/>
                <a:gd name="connsiteX286" fmla="*/ 2472242 w 4352938"/>
                <a:gd name="connsiteY286" fmla="*/ 1074531 h 1239475"/>
                <a:gd name="connsiteX287" fmla="*/ 2472242 w 4352938"/>
                <a:gd name="connsiteY287" fmla="*/ 1069769 h 1239475"/>
                <a:gd name="connsiteX288" fmla="*/ 2497960 w 4352938"/>
                <a:gd name="connsiteY288" fmla="*/ 1028811 h 1239475"/>
                <a:gd name="connsiteX289" fmla="*/ 2538917 w 4352938"/>
                <a:gd name="connsiteY289" fmla="*/ 1003094 h 1239475"/>
                <a:gd name="connsiteX290" fmla="*/ 2558920 w 4352938"/>
                <a:gd name="connsiteY290" fmla="*/ 1000236 h 1239475"/>
                <a:gd name="connsiteX291" fmla="*/ 2586542 w 4352938"/>
                <a:gd name="connsiteY291" fmla="*/ 987854 h 1239475"/>
                <a:gd name="connsiteX292" fmla="*/ 2612260 w 4352938"/>
                <a:gd name="connsiteY292" fmla="*/ 972614 h 1239475"/>
                <a:gd name="connsiteX293" fmla="*/ 2736085 w 4352938"/>
                <a:gd name="connsiteY293" fmla="*/ 769731 h 1239475"/>
                <a:gd name="connsiteX294" fmla="*/ 2624642 w 4352938"/>
                <a:gd name="connsiteY294" fmla="*/ 804974 h 1239475"/>
                <a:gd name="connsiteX295" fmla="*/ 2601782 w 4352938"/>
                <a:gd name="connsiteY295" fmla="*/ 809736 h 1239475"/>
                <a:gd name="connsiteX296" fmla="*/ 2556062 w 4352938"/>
                <a:gd name="connsiteY296" fmla="*/ 850694 h 1239475"/>
                <a:gd name="connsiteX297" fmla="*/ 2492245 w 4352938"/>
                <a:gd name="connsiteY297" fmla="*/ 888794 h 1239475"/>
                <a:gd name="connsiteX298" fmla="*/ 2316985 w 4352938"/>
                <a:gd name="connsiteY298" fmla="*/ 942134 h 1239475"/>
                <a:gd name="connsiteX299" fmla="*/ 2289362 w 4352938"/>
                <a:gd name="connsiteY299" fmla="*/ 792591 h 1239475"/>
                <a:gd name="connsiteX300" fmla="*/ 2294125 w 4352938"/>
                <a:gd name="connsiteY300" fmla="*/ 784971 h 1239475"/>
                <a:gd name="connsiteX301" fmla="*/ 2304602 w 4352938"/>
                <a:gd name="connsiteY301" fmla="*/ 790686 h 1239475"/>
                <a:gd name="connsiteX302" fmla="*/ 2332225 w 4352938"/>
                <a:gd name="connsiteY302" fmla="*/ 824024 h 1239475"/>
                <a:gd name="connsiteX303" fmla="*/ 2352227 w 4352938"/>
                <a:gd name="connsiteY303" fmla="*/ 821166 h 1239475"/>
                <a:gd name="connsiteX304" fmla="*/ 2395090 w 4352938"/>
                <a:gd name="connsiteY304" fmla="*/ 805926 h 1239475"/>
                <a:gd name="connsiteX305" fmla="*/ 2422712 w 4352938"/>
                <a:gd name="connsiteY305" fmla="*/ 803069 h 1239475"/>
                <a:gd name="connsiteX306" fmla="*/ 2526535 w 4352938"/>
                <a:gd name="connsiteY306" fmla="*/ 744966 h 1239475"/>
                <a:gd name="connsiteX307" fmla="*/ 2587495 w 4352938"/>
                <a:gd name="connsiteY307" fmla="*/ 724964 h 1239475"/>
                <a:gd name="connsiteX308" fmla="*/ 2645597 w 4352938"/>
                <a:gd name="connsiteY308" fmla="*/ 699246 h 1239475"/>
                <a:gd name="connsiteX309" fmla="*/ 2759897 w 4352938"/>
                <a:gd name="connsiteY309" fmla="*/ 648764 h 1239475"/>
                <a:gd name="connsiteX310" fmla="*/ 2772280 w 4352938"/>
                <a:gd name="connsiteY310" fmla="*/ 546846 h 1239475"/>
                <a:gd name="connsiteX311" fmla="*/ 2767517 w 4352938"/>
                <a:gd name="connsiteY311" fmla="*/ 354441 h 1239475"/>
                <a:gd name="connsiteX312" fmla="*/ 2718940 w 4352938"/>
                <a:gd name="connsiteY312" fmla="*/ 171561 h 1239475"/>
                <a:gd name="connsiteX313" fmla="*/ 2741800 w 4352938"/>
                <a:gd name="connsiteY313" fmla="*/ 161084 h 1239475"/>
                <a:gd name="connsiteX314" fmla="*/ 4109589 w 4352938"/>
                <a:gd name="connsiteY314" fmla="*/ 20114 h 1239475"/>
                <a:gd name="connsiteX315" fmla="*/ 4147689 w 4352938"/>
                <a:gd name="connsiteY315" fmla="*/ 70596 h 1239475"/>
                <a:gd name="connsiteX316" fmla="*/ 4137212 w 4352938"/>
                <a:gd name="connsiteY316" fmla="*/ 126794 h 1239475"/>
                <a:gd name="connsiteX317" fmla="*/ 4083871 w 4352938"/>
                <a:gd name="connsiteY317" fmla="*/ 243951 h 1239475"/>
                <a:gd name="connsiteX318" fmla="*/ 4091492 w 4352938"/>
                <a:gd name="connsiteY318" fmla="*/ 246809 h 1239475"/>
                <a:gd name="connsiteX319" fmla="*/ 4157214 w 4352938"/>
                <a:gd name="connsiteY319" fmla="*/ 228711 h 1239475"/>
                <a:gd name="connsiteX320" fmla="*/ 4245796 w 4352938"/>
                <a:gd name="connsiteY320" fmla="*/ 202994 h 1239475"/>
                <a:gd name="connsiteX321" fmla="*/ 4276277 w 4352938"/>
                <a:gd name="connsiteY321" fmla="*/ 195374 h 1239475"/>
                <a:gd name="connsiteX322" fmla="*/ 4296279 w 4352938"/>
                <a:gd name="connsiteY322" fmla="*/ 207756 h 1239475"/>
                <a:gd name="connsiteX323" fmla="*/ 4346762 w 4352938"/>
                <a:gd name="connsiteY323" fmla="*/ 218234 h 1239475"/>
                <a:gd name="connsiteX324" fmla="*/ 4328664 w 4352938"/>
                <a:gd name="connsiteY324" fmla="*/ 306816 h 1239475"/>
                <a:gd name="connsiteX325" fmla="*/ 4211507 w 4352938"/>
                <a:gd name="connsiteY325" fmla="*/ 468741 h 1239475"/>
                <a:gd name="connsiteX326" fmla="*/ 4157214 w 4352938"/>
                <a:gd name="connsiteY326" fmla="*/ 521129 h 1239475"/>
                <a:gd name="connsiteX327" fmla="*/ 4210554 w 4352938"/>
                <a:gd name="connsiteY327" fmla="*/ 521129 h 1239475"/>
                <a:gd name="connsiteX328" fmla="*/ 4251512 w 4352938"/>
                <a:gd name="connsiteY328" fmla="*/ 533511 h 1239475"/>
                <a:gd name="connsiteX329" fmla="*/ 4167692 w 4352938"/>
                <a:gd name="connsiteY329" fmla="*/ 688769 h 1239475"/>
                <a:gd name="connsiteX330" fmla="*/ 4140069 w 4352938"/>
                <a:gd name="connsiteY330" fmla="*/ 716391 h 1239475"/>
                <a:gd name="connsiteX331" fmla="*/ 4083871 w 4352938"/>
                <a:gd name="connsiteY331" fmla="*/ 736394 h 1239475"/>
                <a:gd name="connsiteX332" fmla="*/ 3989574 w 4352938"/>
                <a:gd name="connsiteY332" fmla="*/ 779256 h 1239475"/>
                <a:gd name="connsiteX333" fmla="*/ 3986717 w 4352938"/>
                <a:gd name="connsiteY333" fmla="*/ 753539 h 1239475"/>
                <a:gd name="connsiteX334" fmla="*/ 4044819 w 4352938"/>
                <a:gd name="connsiteY334" fmla="*/ 703056 h 1239475"/>
                <a:gd name="connsiteX335" fmla="*/ 4064821 w 4352938"/>
                <a:gd name="connsiteY335" fmla="*/ 675434 h 1239475"/>
                <a:gd name="connsiteX336" fmla="*/ 4105779 w 4352938"/>
                <a:gd name="connsiteY336" fmla="*/ 637334 h 1239475"/>
                <a:gd name="connsiteX337" fmla="*/ 4113399 w 4352938"/>
                <a:gd name="connsiteY337" fmla="*/ 617331 h 1239475"/>
                <a:gd name="connsiteX338" fmla="*/ 4136259 w 4352938"/>
                <a:gd name="connsiteY338" fmla="*/ 583994 h 1239475"/>
                <a:gd name="connsiteX339" fmla="*/ 4123877 w 4352938"/>
                <a:gd name="connsiteY339" fmla="*/ 583994 h 1239475"/>
                <a:gd name="connsiteX340" fmla="*/ 4081014 w 4352938"/>
                <a:gd name="connsiteY340" fmla="*/ 609711 h 1239475"/>
                <a:gd name="connsiteX341" fmla="*/ 4027674 w 4352938"/>
                <a:gd name="connsiteY341" fmla="*/ 660194 h 1239475"/>
                <a:gd name="connsiteX342" fmla="*/ 3827649 w 4352938"/>
                <a:gd name="connsiteY342" fmla="*/ 779256 h 1239475"/>
                <a:gd name="connsiteX343" fmla="*/ 3635244 w 4352938"/>
                <a:gd name="connsiteY343" fmla="*/ 820214 h 1239475"/>
                <a:gd name="connsiteX344" fmla="*/ 3632387 w 4352938"/>
                <a:gd name="connsiteY344" fmla="*/ 802116 h 1239475"/>
                <a:gd name="connsiteX345" fmla="*/ 3635244 w 4352938"/>
                <a:gd name="connsiteY345" fmla="*/ 797354 h 1239475"/>
                <a:gd name="connsiteX346" fmla="*/ 3815267 w 4352938"/>
                <a:gd name="connsiteY346" fmla="*/ 683054 h 1239475"/>
                <a:gd name="connsiteX347" fmla="*/ 3848604 w 4352938"/>
                <a:gd name="connsiteY347" fmla="*/ 672576 h 1239475"/>
                <a:gd name="connsiteX348" fmla="*/ 3970524 w 4352938"/>
                <a:gd name="connsiteY348" fmla="*/ 603996 h 1239475"/>
                <a:gd name="connsiteX349" fmla="*/ 4059107 w 4352938"/>
                <a:gd name="connsiteY349" fmla="*/ 561134 h 1239475"/>
                <a:gd name="connsiteX350" fmla="*/ 4094349 w 4352938"/>
                <a:gd name="connsiteY350" fmla="*/ 535416 h 1239475"/>
                <a:gd name="connsiteX351" fmla="*/ 4089587 w 4352938"/>
                <a:gd name="connsiteY351" fmla="*/ 535416 h 1239475"/>
                <a:gd name="connsiteX352" fmla="*/ 3993384 w 4352938"/>
                <a:gd name="connsiteY352" fmla="*/ 563039 h 1239475"/>
                <a:gd name="connsiteX353" fmla="*/ 3990527 w 4352938"/>
                <a:gd name="connsiteY353" fmla="*/ 537321 h 1239475"/>
                <a:gd name="connsiteX354" fmla="*/ 4005767 w 4352938"/>
                <a:gd name="connsiteY354" fmla="*/ 499221 h 1239475"/>
                <a:gd name="connsiteX355" fmla="*/ 3941949 w 4352938"/>
                <a:gd name="connsiteY355" fmla="*/ 471599 h 1239475"/>
                <a:gd name="connsiteX356" fmla="*/ 3860987 w 4352938"/>
                <a:gd name="connsiteY356" fmla="*/ 544941 h 1239475"/>
                <a:gd name="connsiteX357" fmla="*/ 3845746 w 4352938"/>
                <a:gd name="connsiteY357" fmla="*/ 537321 h 1239475"/>
                <a:gd name="connsiteX358" fmla="*/ 3858129 w 4352938"/>
                <a:gd name="connsiteY358" fmla="*/ 502079 h 1239475"/>
                <a:gd name="connsiteX359" fmla="*/ 3900992 w 4352938"/>
                <a:gd name="connsiteY359" fmla="*/ 436356 h 1239475"/>
                <a:gd name="connsiteX360" fmla="*/ 3880989 w 4352938"/>
                <a:gd name="connsiteY360" fmla="*/ 403019 h 1239475"/>
                <a:gd name="connsiteX361" fmla="*/ 3883846 w 4352938"/>
                <a:gd name="connsiteY361" fmla="*/ 400161 h 1239475"/>
                <a:gd name="connsiteX362" fmla="*/ 3941949 w 4352938"/>
                <a:gd name="connsiteY362" fmla="*/ 392541 h 1239475"/>
                <a:gd name="connsiteX363" fmla="*/ 3982907 w 4352938"/>
                <a:gd name="connsiteY363" fmla="*/ 328724 h 1239475"/>
                <a:gd name="connsiteX364" fmla="*/ 3924804 w 4352938"/>
                <a:gd name="connsiteY364" fmla="*/ 339201 h 1239475"/>
                <a:gd name="connsiteX365" fmla="*/ 3921946 w 4352938"/>
                <a:gd name="connsiteY365" fmla="*/ 319199 h 1239475"/>
                <a:gd name="connsiteX366" fmla="*/ 3949569 w 4352938"/>
                <a:gd name="connsiteY366" fmla="*/ 273479 h 1239475"/>
                <a:gd name="connsiteX367" fmla="*/ 3914327 w 4352938"/>
                <a:gd name="connsiteY367" fmla="*/ 273479 h 1239475"/>
                <a:gd name="connsiteX368" fmla="*/ 3876227 w 4352938"/>
                <a:gd name="connsiteY368" fmla="*/ 220139 h 1239475"/>
                <a:gd name="connsiteX369" fmla="*/ 3901944 w 4352938"/>
                <a:gd name="connsiteY369" fmla="*/ 212519 h 1239475"/>
                <a:gd name="connsiteX370" fmla="*/ 3982907 w 4352938"/>
                <a:gd name="connsiteY370" fmla="*/ 200136 h 1239475"/>
                <a:gd name="connsiteX371" fmla="*/ 4021007 w 4352938"/>
                <a:gd name="connsiteY371" fmla="*/ 189659 h 1239475"/>
                <a:gd name="connsiteX372" fmla="*/ 4086729 w 4352938"/>
                <a:gd name="connsiteY372" fmla="*/ 30591 h 1239475"/>
                <a:gd name="connsiteX373" fmla="*/ 4109589 w 4352938"/>
                <a:gd name="connsiteY373" fmla="*/ 20114 h 1239475"/>
                <a:gd name="connsiteX374" fmla="*/ 1675952 w 4352938"/>
                <a:gd name="connsiteY374" fmla="*/ 111 h 1239475"/>
                <a:gd name="connsiteX375" fmla="*/ 1800729 w 4352938"/>
                <a:gd name="connsiteY375" fmla="*/ 42974 h 1239475"/>
                <a:gd name="connsiteX376" fmla="*/ 1834067 w 4352938"/>
                <a:gd name="connsiteY376" fmla="*/ 55356 h 1239475"/>
                <a:gd name="connsiteX377" fmla="*/ 1899789 w 4352938"/>
                <a:gd name="connsiteY377" fmla="*/ 101076 h 1239475"/>
                <a:gd name="connsiteX378" fmla="*/ 1917887 w 4352938"/>
                <a:gd name="connsiteY378" fmla="*/ 126794 h 1239475"/>
                <a:gd name="connsiteX379" fmla="*/ 1814064 w 4352938"/>
                <a:gd name="connsiteY379" fmla="*/ 215376 h 1239475"/>
                <a:gd name="connsiteX380" fmla="*/ 1717862 w 4352938"/>
                <a:gd name="connsiteY380" fmla="*/ 279194 h 1239475"/>
                <a:gd name="connsiteX381" fmla="*/ 1710242 w 4352938"/>
                <a:gd name="connsiteY381" fmla="*/ 253476 h 1239475"/>
                <a:gd name="connsiteX382" fmla="*/ 1720719 w 4352938"/>
                <a:gd name="connsiteY382" fmla="*/ 151559 h 1239475"/>
                <a:gd name="connsiteX383" fmla="*/ 1695002 w 4352938"/>
                <a:gd name="connsiteY383" fmla="*/ 101076 h 1239475"/>
                <a:gd name="connsiteX384" fmla="*/ 1684524 w 4352938"/>
                <a:gd name="connsiteY384" fmla="*/ 93456 h 1239475"/>
                <a:gd name="connsiteX385" fmla="*/ 1678809 w 4352938"/>
                <a:gd name="connsiteY385" fmla="*/ 63929 h 1239475"/>
                <a:gd name="connsiteX386" fmla="*/ 1675952 w 4352938"/>
                <a:gd name="connsiteY386" fmla="*/ 111 h 123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Lst>
              <a:rect l="l" t="t" r="r" b="b"/>
              <a:pathLst>
                <a:path w="4352938" h="1239475">
                  <a:moveTo>
                    <a:pt x="1911219" y="884984"/>
                  </a:moveTo>
                  <a:cubicBezTo>
                    <a:pt x="1975989" y="884031"/>
                    <a:pt x="2003612" y="917369"/>
                    <a:pt x="2030282" y="953564"/>
                  </a:cubicBezTo>
                  <a:cubicBezTo>
                    <a:pt x="2038854" y="965946"/>
                    <a:pt x="2054094" y="969756"/>
                    <a:pt x="2055047" y="991664"/>
                  </a:cubicBezTo>
                  <a:cubicBezTo>
                    <a:pt x="2063619" y="1004999"/>
                    <a:pt x="2051237" y="1052624"/>
                    <a:pt x="2047427" y="1067864"/>
                  </a:cubicBezTo>
                  <a:cubicBezTo>
                    <a:pt x="2035044" y="1076436"/>
                    <a:pt x="2001707" y="1111679"/>
                    <a:pt x="1974085" y="1093581"/>
                  </a:cubicBezTo>
                  <a:cubicBezTo>
                    <a:pt x="1947414" y="1084056"/>
                    <a:pt x="1938842" y="1062149"/>
                    <a:pt x="1923602" y="1040241"/>
                  </a:cubicBezTo>
                  <a:cubicBezTo>
                    <a:pt x="1916934" y="1033574"/>
                    <a:pt x="1910267" y="1027859"/>
                    <a:pt x="1903600" y="1022144"/>
                  </a:cubicBezTo>
                  <a:cubicBezTo>
                    <a:pt x="1876929" y="983091"/>
                    <a:pt x="1875977" y="940229"/>
                    <a:pt x="1888359" y="887841"/>
                  </a:cubicBezTo>
                  <a:cubicBezTo>
                    <a:pt x="1896932" y="887841"/>
                    <a:pt x="1906457" y="887841"/>
                    <a:pt x="1911219" y="884984"/>
                  </a:cubicBezTo>
                  <a:close/>
                  <a:moveTo>
                    <a:pt x="3037075" y="831644"/>
                  </a:moveTo>
                  <a:cubicBezTo>
                    <a:pt x="3082795" y="831644"/>
                    <a:pt x="3093272" y="860219"/>
                    <a:pt x="3118038" y="880221"/>
                  </a:cubicBezTo>
                  <a:cubicBezTo>
                    <a:pt x="3156138" y="909749"/>
                    <a:pt x="3217097" y="938324"/>
                    <a:pt x="3217097" y="1004046"/>
                  </a:cubicBezTo>
                  <a:cubicBezTo>
                    <a:pt x="3199000" y="1025001"/>
                    <a:pt x="3169472" y="1045004"/>
                    <a:pt x="3140897" y="1054529"/>
                  </a:cubicBezTo>
                  <a:cubicBezTo>
                    <a:pt x="3114227" y="1063101"/>
                    <a:pt x="3075175" y="1054529"/>
                    <a:pt x="3072318" y="1031669"/>
                  </a:cubicBezTo>
                  <a:cubicBezTo>
                    <a:pt x="3086605" y="1008809"/>
                    <a:pt x="3062793" y="982139"/>
                    <a:pt x="3057077" y="970709"/>
                  </a:cubicBezTo>
                  <a:cubicBezTo>
                    <a:pt x="3056125" y="963089"/>
                    <a:pt x="3054220" y="955469"/>
                    <a:pt x="3052315" y="947849"/>
                  </a:cubicBezTo>
                  <a:cubicBezTo>
                    <a:pt x="3036122" y="904986"/>
                    <a:pt x="3028502" y="896414"/>
                    <a:pt x="3029455" y="836406"/>
                  </a:cubicBezTo>
                  <a:cubicBezTo>
                    <a:pt x="3032313" y="835454"/>
                    <a:pt x="3035170" y="833549"/>
                    <a:pt x="3037075" y="831644"/>
                  </a:cubicBezTo>
                  <a:close/>
                  <a:moveTo>
                    <a:pt x="4031485" y="816404"/>
                  </a:moveTo>
                  <a:cubicBezTo>
                    <a:pt x="4066727" y="816404"/>
                    <a:pt x="4088635" y="825929"/>
                    <a:pt x="4124830" y="826881"/>
                  </a:cubicBezTo>
                  <a:cubicBezTo>
                    <a:pt x="4134355" y="841169"/>
                    <a:pt x="4142927" y="843074"/>
                    <a:pt x="4142927" y="867839"/>
                  </a:cubicBezTo>
                  <a:cubicBezTo>
                    <a:pt x="4136260" y="877364"/>
                    <a:pt x="4136260" y="891651"/>
                    <a:pt x="4130545" y="901176"/>
                  </a:cubicBezTo>
                  <a:cubicBezTo>
                    <a:pt x="4121020" y="915464"/>
                    <a:pt x="4104827" y="924036"/>
                    <a:pt x="4092445" y="936419"/>
                  </a:cubicBezTo>
                  <a:cubicBezTo>
                    <a:pt x="4054345" y="935466"/>
                    <a:pt x="4026722" y="942134"/>
                    <a:pt x="3998147" y="948801"/>
                  </a:cubicBezTo>
                  <a:cubicBezTo>
                    <a:pt x="3994338" y="950706"/>
                    <a:pt x="3990527" y="955469"/>
                    <a:pt x="3990527" y="959279"/>
                  </a:cubicBezTo>
                  <a:cubicBezTo>
                    <a:pt x="3991480" y="994521"/>
                    <a:pt x="4006720" y="1006904"/>
                    <a:pt x="4016245" y="1030716"/>
                  </a:cubicBezTo>
                  <a:cubicBezTo>
                    <a:pt x="4017197" y="1041194"/>
                    <a:pt x="4019102" y="1050719"/>
                    <a:pt x="4021007" y="1061196"/>
                  </a:cubicBezTo>
                  <a:cubicBezTo>
                    <a:pt x="4023865" y="1070721"/>
                    <a:pt x="4033390" y="1086914"/>
                    <a:pt x="4028627" y="1104059"/>
                  </a:cubicBezTo>
                  <a:cubicBezTo>
                    <a:pt x="4024818" y="1115489"/>
                    <a:pt x="4016245" y="1131681"/>
                    <a:pt x="4010530" y="1142159"/>
                  </a:cubicBezTo>
                  <a:cubicBezTo>
                    <a:pt x="4004815" y="1154541"/>
                    <a:pt x="4002910" y="1169781"/>
                    <a:pt x="3990527" y="1175496"/>
                  </a:cubicBezTo>
                  <a:cubicBezTo>
                    <a:pt x="3978145" y="1186926"/>
                    <a:pt x="3960047" y="1177401"/>
                    <a:pt x="3940045" y="1183116"/>
                  </a:cubicBezTo>
                  <a:cubicBezTo>
                    <a:pt x="3928615" y="1185974"/>
                    <a:pt x="3925757" y="1198356"/>
                    <a:pt x="3917185" y="1203119"/>
                  </a:cubicBezTo>
                  <a:cubicBezTo>
                    <a:pt x="3877180" y="1225979"/>
                    <a:pt x="3852415" y="1192641"/>
                    <a:pt x="3828602" y="1185021"/>
                  </a:cubicBezTo>
                  <a:cubicBezTo>
                    <a:pt x="3804790" y="1177401"/>
                    <a:pt x="3790502" y="1185021"/>
                    <a:pt x="3782882" y="1162161"/>
                  </a:cubicBezTo>
                  <a:cubicBezTo>
                    <a:pt x="3779072" y="1157399"/>
                    <a:pt x="3779072" y="1152636"/>
                    <a:pt x="3778120" y="1144064"/>
                  </a:cubicBezTo>
                  <a:cubicBezTo>
                    <a:pt x="3779072" y="1144064"/>
                    <a:pt x="3780977" y="1144064"/>
                    <a:pt x="3782882" y="1144064"/>
                  </a:cubicBezTo>
                  <a:cubicBezTo>
                    <a:pt x="3798122" y="1132634"/>
                    <a:pt x="3823840" y="1146921"/>
                    <a:pt x="3843843" y="1141206"/>
                  </a:cubicBezTo>
                  <a:cubicBezTo>
                    <a:pt x="3873370" y="1133586"/>
                    <a:pt x="3908613" y="1126919"/>
                    <a:pt x="3930520" y="1110726"/>
                  </a:cubicBezTo>
                  <a:cubicBezTo>
                    <a:pt x="3937188" y="1105011"/>
                    <a:pt x="3940045" y="1094534"/>
                    <a:pt x="3945760" y="1087866"/>
                  </a:cubicBezTo>
                  <a:cubicBezTo>
                    <a:pt x="3946713" y="1067864"/>
                    <a:pt x="3941950" y="1065006"/>
                    <a:pt x="3938140" y="1049766"/>
                  </a:cubicBezTo>
                  <a:cubicBezTo>
                    <a:pt x="3935282" y="1035479"/>
                    <a:pt x="3945760" y="1014524"/>
                    <a:pt x="3940997" y="996426"/>
                  </a:cubicBezTo>
                  <a:cubicBezTo>
                    <a:pt x="3939093" y="990711"/>
                    <a:pt x="3935282" y="984996"/>
                    <a:pt x="3933377" y="978329"/>
                  </a:cubicBezTo>
                  <a:cubicBezTo>
                    <a:pt x="3889563" y="964041"/>
                    <a:pt x="3901945" y="984044"/>
                    <a:pt x="3872418" y="996426"/>
                  </a:cubicBezTo>
                  <a:cubicBezTo>
                    <a:pt x="3856225" y="1003094"/>
                    <a:pt x="3841938" y="998331"/>
                    <a:pt x="3823840" y="1004046"/>
                  </a:cubicBezTo>
                  <a:cubicBezTo>
                    <a:pt x="3807647" y="1009761"/>
                    <a:pt x="3785740" y="1020239"/>
                    <a:pt x="3770500" y="1029764"/>
                  </a:cubicBezTo>
                  <a:cubicBezTo>
                    <a:pt x="3728590" y="1055481"/>
                    <a:pt x="3693347" y="1089771"/>
                    <a:pt x="3645722" y="1110726"/>
                  </a:cubicBezTo>
                  <a:cubicBezTo>
                    <a:pt x="3633340" y="1116441"/>
                    <a:pt x="3607622" y="1132634"/>
                    <a:pt x="3589525" y="1128824"/>
                  </a:cubicBezTo>
                  <a:cubicBezTo>
                    <a:pt x="3581905" y="1126919"/>
                    <a:pt x="3570475" y="1122156"/>
                    <a:pt x="3566665" y="1118346"/>
                  </a:cubicBezTo>
                  <a:cubicBezTo>
                    <a:pt x="3561902" y="1111679"/>
                    <a:pt x="3563807" y="1105964"/>
                    <a:pt x="3561902" y="1101201"/>
                  </a:cubicBezTo>
                  <a:cubicBezTo>
                    <a:pt x="3550472" y="1075484"/>
                    <a:pt x="3527613" y="1063101"/>
                    <a:pt x="3526660" y="1017381"/>
                  </a:cubicBezTo>
                  <a:cubicBezTo>
                    <a:pt x="3535232" y="1007856"/>
                    <a:pt x="3541900" y="995474"/>
                    <a:pt x="3554282" y="989759"/>
                  </a:cubicBezTo>
                  <a:cubicBezTo>
                    <a:pt x="3565713" y="988806"/>
                    <a:pt x="3578095" y="987854"/>
                    <a:pt x="3589525" y="986901"/>
                  </a:cubicBezTo>
                  <a:cubicBezTo>
                    <a:pt x="3601907" y="981186"/>
                    <a:pt x="3617147" y="966899"/>
                    <a:pt x="3630482" y="961184"/>
                  </a:cubicBezTo>
                  <a:cubicBezTo>
                    <a:pt x="3639055" y="960231"/>
                    <a:pt x="3647627" y="958326"/>
                    <a:pt x="3656200" y="956421"/>
                  </a:cubicBezTo>
                  <a:cubicBezTo>
                    <a:pt x="3687632" y="943086"/>
                    <a:pt x="3720970" y="924036"/>
                    <a:pt x="3752402" y="910701"/>
                  </a:cubicBezTo>
                  <a:cubicBezTo>
                    <a:pt x="3800027" y="889746"/>
                    <a:pt x="3850510" y="873554"/>
                    <a:pt x="3897182" y="854504"/>
                  </a:cubicBezTo>
                  <a:cubicBezTo>
                    <a:pt x="3931472" y="840216"/>
                    <a:pt x="4011482" y="842121"/>
                    <a:pt x="4031485" y="816404"/>
                  </a:cubicBezTo>
                  <a:close/>
                  <a:moveTo>
                    <a:pt x="281492" y="738299"/>
                  </a:moveTo>
                  <a:cubicBezTo>
                    <a:pt x="272919" y="772589"/>
                    <a:pt x="250059" y="795449"/>
                    <a:pt x="205292" y="794496"/>
                  </a:cubicBezTo>
                  <a:cubicBezTo>
                    <a:pt x="199577" y="809736"/>
                    <a:pt x="183384" y="820214"/>
                    <a:pt x="174812" y="832596"/>
                  </a:cubicBezTo>
                  <a:cubicBezTo>
                    <a:pt x="173859" y="839264"/>
                    <a:pt x="171954" y="844979"/>
                    <a:pt x="170049" y="850694"/>
                  </a:cubicBezTo>
                  <a:cubicBezTo>
                    <a:pt x="148142" y="884984"/>
                    <a:pt x="118614" y="915464"/>
                    <a:pt x="96707" y="951659"/>
                  </a:cubicBezTo>
                  <a:cubicBezTo>
                    <a:pt x="85277" y="969756"/>
                    <a:pt x="65274" y="982139"/>
                    <a:pt x="63369" y="1009761"/>
                  </a:cubicBezTo>
                  <a:cubicBezTo>
                    <a:pt x="66227" y="1010714"/>
                    <a:pt x="68132" y="1011666"/>
                    <a:pt x="70989" y="1012619"/>
                  </a:cubicBezTo>
                  <a:cubicBezTo>
                    <a:pt x="88134" y="1023096"/>
                    <a:pt x="124329" y="1008809"/>
                    <a:pt x="134807" y="1002141"/>
                  </a:cubicBezTo>
                  <a:cubicBezTo>
                    <a:pt x="148142" y="992616"/>
                    <a:pt x="164334" y="980234"/>
                    <a:pt x="177669" y="971661"/>
                  </a:cubicBezTo>
                  <a:cubicBezTo>
                    <a:pt x="192909" y="962136"/>
                    <a:pt x="208149" y="961184"/>
                    <a:pt x="226247" y="953564"/>
                  </a:cubicBezTo>
                  <a:cubicBezTo>
                    <a:pt x="235772" y="949754"/>
                    <a:pt x="245297" y="939276"/>
                    <a:pt x="253869" y="933561"/>
                  </a:cubicBezTo>
                  <a:cubicBezTo>
                    <a:pt x="263394" y="926894"/>
                    <a:pt x="287207" y="918321"/>
                    <a:pt x="291969" y="907844"/>
                  </a:cubicBezTo>
                  <a:cubicBezTo>
                    <a:pt x="291969" y="896414"/>
                    <a:pt x="291969" y="884984"/>
                    <a:pt x="291969" y="874506"/>
                  </a:cubicBezTo>
                  <a:cubicBezTo>
                    <a:pt x="297684" y="865934"/>
                    <a:pt x="293874" y="843074"/>
                    <a:pt x="293874" y="829739"/>
                  </a:cubicBezTo>
                  <a:cubicBezTo>
                    <a:pt x="294827" y="802116"/>
                    <a:pt x="294827" y="769731"/>
                    <a:pt x="293874" y="741156"/>
                  </a:cubicBezTo>
                  <a:cubicBezTo>
                    <a:pt x="290064" y="739251"/>
                    <a:pt x="288159" y="739251"/>
                    <a:pt x="281492" y="738299"/>
                  </a:cubicBezTo>
                  <a:close/>
                  <a:moveTo>
                    <a:pt x="1852924" y="577625"/>
                  </a:moveTo>
                  <a:cubicBezTo>
                    <a:pt x="1889491" y="577446"/>
                    <a:pt x="1939319" y="586376"/>
                    <a:pt x="1952177" y="596377"/>
                  </a:cubicBezTo>
                  <a:cubicBezTo>
                    <a:pt x="1956940" y="601139"/>
                    <a:pt x="1962655" y="611617"/>
                    <a:pt x="1959798" y="616379"/>
                  </a:cubicBezTo>
                  <a:cubicBezTo>
                    <a:pt x="1945510" y="639239"/>
                    <a:pt x="1924555" y="643049"/>
                    <a:pt x="1903600" y="659242"/>
                  </a:cubicBezTo>
                  <a:cubicBezTo>
                    <a:pt x="1895980" y="664957"/>
                    <a:pt x="1895027" y="676387"/>
                    <a:pt x="1888360" y="682102"/>
                  </a:cubicBezTo>
                  <a:cubicBezTo>
                    <a:pt x="1884550" y="683054"/>
                    <a:pt x="1879788" y="684007"/>
                    <a:pt x="1875977" y="684959"/>
                  </a:cubicBezTo>
                  <a:cubicBezTo>
                    <a:pt x="1871215" y="688769"/>
                    <a:pt x="1868357" y="699247"/>
                    <a:pt x="1863595" y="704962"/>
                  </a:cubicBezTo>
                  <a:cubicBezTo>
                    <a:pt x="1856927" y="713534"/>
                    <a:pt x="1844545" y="718297"/>
                    <a:pt x="1835973" y="724964"/>
                  </a:cubicBezTo>
                  <a:cubicBezTo>
                    <a:pt x="1825495" y="732584"/>
                    <a:pt x="1816923" y="745919"/>
                    <a:pt x="1808350" y="755444"/>
                  </a:cubicBezTo>
                  <a:cubicBezTo>
                    <a:pt x="1797873" y="767827"/>
                    <a:pt x="1765488" y="787829"/>
                    <a:pt x="1762630" y="804022"/>
                  </a:cubicBezTo>
                  <a:cubicBezTo>
                    <a:pt x="1776917" y="801164"/>
                    <a:pt x="1782632" y="789734"/>
                    <a:pt x="1795967" y="785924"/>
                  </a:cubicBezTo>
                  <a:cubicBezTo>
                    <a:pt x="1823590" y="776399"/>
                    <a:pt x="1851213" y="783067"/>
                    <a:pt x="1882645" y="783067"/>
                  </a:cubicBezTo>
                  <a:cubicBezTo>
                    <a:pt x="1885502" y="793544"/>
                    <a:pt x="1891217" y="799259"/>
                    <a:pt x="1893123" y="809737"/>
                  </a:cubicBezTo>
                  <a:cubicBezTo>
                    <a:pt x="1883598" y="820214"/>
                    <a:pt x="1878835" y="834502"/>
                    <a:pt x="1867405" y="843074"/>
                  </a:cubicBezTo>
                  <a:cubicBezTo>
                    <a:pt x="1837877" y="864029"/>
                    <a:pt x="1804540" y="882127"/>
                    <a:pt x="1773107" y="901177"/>
                  </a:cubicBezTo>
                  <a:cubicBezTo>
                    <a:pt x="1750248" y="915464"/>
                    <a:pt x="1724530" y="904987"/>
                    <a:pt x="1724530" y="942134"/>
                  </a:cubicBezTo>
                  <a:cubicBezTo>
                    <a:pt x="1707385" y="968804"/>
                    <a:pt x="1735007" y="1005952"/>
                    <a:pt x="1742627" y="1025954"/>
                  </a:cubicBezTo>
                  <a:cubicBezTo>
                    <a:pt x="1764535" y="1085009"/>
                    <a:pt x="1769298" y="1155494"/>
                    <a:pt x="1770250" y="1233599"/>
                  </a:cubicBezTo>
                  <a:cubicBezTo>
                    <a:pt x="1767392" y="1234552"/>
                    <a:pt x="1765488" y="1235504"/>
                    <a:pt x="1762630" y="1236457"/>
                  </a:cubicBezTo>
                  <a:cubicBezTo>
                    <a:pt x="1755010" y="1242172"/>
                    <a:pt x="1737865" y="1238362"/>
                    <a:pt x="1729292" y="1236457"/>
                  </a:cubicBezTo>
                  <a:cubicBezTo>
                    <a:pt x="1724530" y="1228837"/>
                    <a:pt x="1712148" y="1220264"/>
                    <a:pt x="1709290" y="1213597"/>
                  </a:cubicBezTo>
                  <a:cubicBezTo>
                    <a:pt x="1709290" y="1205977"/>
                    <a:pt x="1709290" y="1198357"/>
                    <a:pt x="1709290" y="1190737"/>
                  </a:cubicBezTo>
                  <a:cubicBezTo>
                    <a:pt x="1706432" y="1184069"/>
                    <a:pt x="1696907" y="1171687"/>
                    <a:pt x="1691192" y="1167877"/>
                  </a:cubicBezTo>
                  <a:cubicBezTo>
                    <a:pt x="1684525" y="1163114"/>
                    <a:pt x="1639757" y="1148827"/>
                    <a:pt x="1637852" y="1145017"/>
                  </a:cubicBezTo>
                  <a:cubicBezTo>
                    <a:pt x="1637852" y="1140254"/>
                    <a:pt x="1637852" y="1134539"/>
                    <a:pt x="1637852" y="1129777"/>
                  </a:cubicBezTo>
                  <a:cubicBezTo>
                    <a:pt x="1644520" y="1125014"/>
                    <a:pt x="1646425" y="1114537"/>
                    <a:pt x="1653092" y="1109774"/>
                  </a:cubicBezTo>
                  <a:cubicBezTo>
                    <a:pt x="1660713" y="1108822"/>
                    <a:pt x="1668332" y="1106917"/>
                    <a:pt x="1675952" y="1105012"/>
                  </a:cubicBezTo>
                  <a:cubicBezTo>
                    <a:pt x="1690240" y="1097392"/>
                    <a:pt x="1688335" y="1071674"/>
                    <a:pt x="1688335" y="1048814"/>
                  </a:cubicBezTo>
                  <a:cubicBezTo>
                    <a:pt x="1682620" y="1039289"/>
                    <a:pt x="1682620" y="1024049"/>
                    <a:pt x="1675952" y="1015477"/>
                  </a:cubicBezTo>
                  <a:cubicBezTo>
                    <a:pt x="1673095" y="1013572"/>
                    <a:pt x="1673095" y="1013572"/>
                    <a:pt x="1668332" y="1012619"/>
                  </a:cubicBezTo>
                  <a:cubicBezTo>
                    <a:pt x="1662617" y="1021192"/>
                    <a:pt x="1654045" y="1021192"/>
                    <a:pt x="1645473" y="1027859"/>
                  </a:cubicBezTo>
                  <a:cubicBezTo>
                    <a:pt x="1636900" y="1038337"/>
                    <a:pt x="1627375" y="1047862"/>
                    <a:pt x="1617850" y="1058339"/>
                  </a:cubicBezTo>
                  <a:cubicBezTo>
                    <a:pt x="1614040" y="1061197"/>
                    <a:pt x="1608325" y="1059292"/>
                    <a:pt x="1605467" y="1063102"/>
                  </a:cubicBezTo>
                  <a:cubicBezTo>
                    <a:pt x="1596895" y="1072627"/>
                    <a:pt x="1594990" y="1082152"/>
                    <a:pt x="1587370" y="1093582"/>
                  </a:cubicBezTo>
                  <a:cubicBezTo>
                    <a:pt x="1575940" y="1102154"/>
                    <a:pt x="1565463" y="1111679"/>
                    <a:pt x="1554032" y="1121204"/>
                  </a:cubicBezTo>
                  <a:cubicBezTo>
                    <a:pt x="1523552" y="1163114"/>
                    <a:pt x="1485452" y="1193594"/>
                    <a:pt x="1450210" y="1230742"/>
                  </a:cubicBezTo>
                  <a:cubicBezTo>
                    <a:pt x="1379725" y="1230742"/>
                    <a:pt x="1353055" y="1166924"/>
                    <a:pt x="1355913" y="1104059"/>
                  </a:cubicBezTo>
                  <a:cubicBezTo>
                    <a:pt x="1367342" y="1101202"/>
                    <a:pt x="1377820" y="1089772"/>
                    <a:pt x="1394013" y="1093582"/>
                  </a:cubicBezTo>
                  <a:cubicBezTo>
                    <a:pt x="1400680" y="1095487"/>
                    <a:pt x="1409252" y="1104059"/>
                    <a:pt x="1419730" y="1101202"/>
                  </a:cubicBezTo>
                  <a:cubicBezTo>
                    <a:pt x="1427350" y="1099297"/>
                    <a:pt x="1429255" y="1089772"/>
                    <a:pt x="1434970" y="1085962"/>
                  </a:cubicBezTo>
                  <a:cubicBezTo>
                    <a:pt x="1445448" y="1078342"/>
                    <a:pt x="1457830" y="1078342"/>
                    <a:pt x="1470213" y="1070722"/>
                  </a:cubicBezTo>
                  <a:cubicBezTo>
                    <a:pt x="1476880" y="1065959"/>
                    <a:pt x="1483548" y="1057387"/>
                    <a:pt x="1490215" y="1052624"/>
                  </a:cubicBezTo>
                  <a:cubicBezTo>
                    <a:pt x="1501645" y="1045957"/>
                    <a:pt x="1514027" y="1044052"/>
                    <a:pt x="1525457" y="1037384"/>
                  </a:cubicBezTo>
                  <a:cubicBezTo>
                    <a:pt x="1554985" y="1020239"/>
                    <a:pt x="1584513" y="998332"/>
                    <a:pt x="1612135" y="979282"/>
                  </a:cubicBezTo>
                  <a:cubicBezTo>
                    <a:pt x="1634995" y="963089"/>
                    <a:pt x="1673095" y="955469"/>
                    <a:pt x="1677857" y="921179"/>
                  </a:cubicBezTo>
                  <a:cubicBezTo>
                    <a:pt x="1663570" y="917369"/>
                    <a:pt x="1652140" y="911654"/>
                    <a:pt x="1650235" y="893557"/>
                  </a:cubicBezTo>
                  <a:cubicBezTo>
                    <a:pt x="1654998" y="889747"/>
                    <a:pt x="1682620" y="820214"/>
                    <a:pt x="1683573" y="812594"/>
                  </a:cubicBezTo>
                  <a:cubicBezTo>
                    <a:pt x="1676905" y="808784"/>
                    <a:pt x="1673095" y="807832"/>
                    <a:pt x="1660713" y="807832"/>
                  </a:cubicBezTo>
                  <a:cubicBezTo>
                    <a:pt x="1653092" y="812594"/>
                    <a:pt x="1635948" y="816404"/>
                    <a:pt x="1627375" y="818309"/>
                  </a:cubicBezTo>
                  <a:cubicBezTo>
                    <a:pt x="1627375" y="839264"/>
                    <a:pt x="1627375" y="860219"/>
                    <a:pt x="1627375" y="881174"/>
                  </a:cubicBezTo>
                  <a:lnTo>
                    <a:pt x="1627375" y="882127"/>
                  </a:lnTo>
                  <a:cubicBezTo>
                    <a:pt x="1627375" y="886889"/>
                    <a:pt x="1628327" y="890699"/>
                    <a:pt x="1624517" y="897367"/>
                  </a:cubicBezTo>
                  <a:cubicBezTo>
                    <a:pt x="1607373" y="924989"/>
                    <a:pt x="1568320" y="994522"/>
                    <a:pt x="1546413" y="999284"/>
                  </a:cubicBezTo>
                  <a:cubicBezTo>
                    <a:pt x="1540698" y="983092"/>
                    <a:pt x="1523552" y="979282"/>
                    <a:pt x="1515932" y="965947"/>
                  </a:cubicBezTo>
                  <a:cubicBezTo>
                    <a:pt x="1511170" y="957374"/>
                    <a:pt x="1512123" y="947849"/>
                    <a:pt x="1508313" y="938324"/>
                  </a:cubicBezTo>
                  <a:cubicBezTo>
                    <a:pt x="1505455" y="930704"/>
                    <a:pt x="1495930" y="920227"/>
                    <a:pt x="1493073" y="912607"/>
                  </a:cubicBezTo>
                  <a:cubicBezTo>
                    <a:pt x="1476880" y="863077"/>
                    <a:pt x="1495930" y="786877"/>
                    <a:pt x="1505455" y="744967"/>
                  </a:cubicBezTo>
                  <a:cubicBezTo>
                    <a:pt x="1509265" y="726869"/>
                    <a:pt x="1501645" y="704962"/>
                    <a:pt x="1502598" y="686864"/>
                  </a:cubicBezTo>
                  <a:cubicBezTo>
                    <a:pt x="1507360" y="684959"/>
                    <a:pt x="1507360" y="684007"/>
                    <a:pt x="1513075" y="682102"/>
                  </a:cubicBezTo>
                  <a:cubicBezTo>
                    <a:pt x="1516885" y="679244"/>
                    <a:pt x="1517838" y="680197"/>
                    <a:pt x="1523552" y="679244"/>
                  </a:cubicBezTo>
                  <a:cubicBezTo>
                    <a:pt x="1529267" y="684007"/>
                    <a:pt x="1536888" y="684959"/>
                    <a:pt x="1543555" y="689722"/>
                  </a:cubicBezTo>
                  <a:cubicBezTo>
                    <a:pt x="1553080" y="697342"/>
                    <a:pt x="1570225" y="731632"/>
                    <a:pt x="1584513" y="723059"/>
                  </a:cubicBezTo>
                  <a:cubicBezTo>
                    <a:pt x="1616898" y="704962"/>
                    <a:pt x="1650235" y="686864"/>
                    <a:pt x="1680715" y="664957"/>
                  </a:cubicBezTo>
                  <a:cubicBezTo>
                    <a:pt x="1695002" y="654479"/>
                    <a:pt x="1708338" y="636382"/>
                    <a:pt x="1723577" y="626857"/>
                  </a:cubicBezTo>
                  <a:cubicBezTo>
                    <a:pt x="1735960" y="625904"/>
                    <a:pt x="1749295" y="623999"/>
                    <a:pt x="1761677" y="622094"/>
                  </a:cubicBezTo>
                  <a:cubicBezTo>
                    <a:pt x="1765488" y="615427"/>
                    <a:pt x="1770250" y="609712"/>
                    <a:pt x="1774060" y="603997"/>
                  </a:cubicBezTo>
                  <a:cubicBezTo>
                    <a:pt x="1786442" y="594472"/>
                    <a:pt x="1807398" y="585899"/>
                    <a:pt x="1822638" y="581137"/>
                  </a:cubicBezTo>
                  <a:cubicBezTo>
                    <a:pt x="1830020" y="578756"/>
                    <a:pt x="1840735" y="577684"/>
                    <a:pt x="1852924" y="577625"/>
                  </a:cubicBezTo>
                  <a:close/>
                  <a:moveTo>
                    <a:pt x="3579047" y="530654"/>
                  </a:moveTo>
                  <a:cubicBezTo>
                    <a:pt x="3588572" y="530654"/>
                    <a:pt x="3600002" y="529701"/>
                    <a:pt x="3604764" y="533511"/>
                  </a:cubicBezTo>
                  <a:cubicBezTo>
                    <a:pt x="3624767" y="540179"/>
                    <a:pt x="3686680" y="615426"/>
                    <a:pt x="3680964" y="644954"/>
                  </a:cubicBezTo>
                  <a:cubicBezTo>
                    <a:pt x="3674297" y="679244"/>
                    <a:pt x="3662867" y="698294"/>
                    <a:pt x="3642864" y="718296"/>
                  </a:cubicBezTo>
                  <a:cubicBezTo>
                    <a:pt x="3631434" y="719249"/>
                    <a:pt x="3625719" y="720201"/>
                    <a:pt x="3615242" y="718296"/>
                  </a:cubicBezTo>
                  <a:cubicBezTo>
                    <a:pt x="3610480" y="702104"/>
                    <a:pt x="3594287" y="684959"/>
                    <a:pt x="3587619" y="669719"/>
                  </a:cubicBezTo>
                  <a:cubicBezTo>
                    <a:pt x="3587619" y="652574"/>
                    <a:pt x="3587619" y="635429"/>
                    <a:pt x="3586667" y="619236"/>
                  </a:cubicBezTo>
                  <a:cubicBezTo>
                    <a:pt x="3584762" y="601139"/>
                    <a:pt x="3575237" y="547799"/>
                    <a:pt x="3579047" y="530654"/>
                  </a:cubicBezTo>
                  <a:close/>
                  <a:moveTo>
                    <a:pt x="1938842" y="307769"/>
                  </a:moveTo>
                  <a:cubicBezTo>
                    <a:pt x="1949319" y="307769"/>
                    <a:pt x="1958844" y="307769"/>
                    <a:pt x="1969322" y="307769"/>
                  </a:cubicBezTo>
                  <a:cubicBezTo>
                    <a:pt x="1975989" y="307769"/>
                    <a:pt x="1978847" y="319199"/>
                    <a:pt x="1979799" y="333486"/>
                  </a:cubicBezTo>
                  <a:cubicBezTo>
                    <a:pt x="1968369" y="344916"/>
                    <a:pt x="1957892" y="357299"/>
                    <a:pt x="1946462" y="368729"/>
                  </a:cubicBezTo>
                  <a:cubicBezTo>
                    <a:pt x="1935032" y="369681"/>
                    <a:pt x="1924554" y="371586"/>
                    <a:pt x="1913124" y="373491"/>
                  </a:cubicBezTo>
                  <a:cubicBezTo>
                    <a:pt x="1884549" y="384921"/>
                    <a:pt x="1856926" y="411591"/>
                    <a:pt x="1832162" y="429689"/>
                  </a:cubicBezTo>
                  <a:cubicBezTo>
                    <a:pt x="1795967" y="457311"/>
                    <a:pt x="1751199" y="532559"/>
                    <a:pt x="1708337" y="546846"/>
                  </a:cubicBezTo>
                  <a:cubicBezTo>
                    <a:pt x="1693097" y="552561"/>
                    <a:pt x="1648329" y="562086"/>
                    <a:pt x="1629279" y="557324"/>
                  </a:cubicBezTo>
                  <a:cubicBezTo>
                    <a:pt x="1599751" y="550656"/>
                    <a:pt x="1529267" y="524939"/>
                    <a:pt x="1519742" y="498269"/>
                  </a:cubicBezTo>
                  <a:cubicBezTo>
                    <a:pt x="1508312" y="483981"/>
                    <a:pt x="1518789" y="464931"/>
                    <a:pt x="1524504" y="452549"/>
                  </a:cubicBezTo>
                  <a:cubicBezTo>
                    <a:pt x="1604514" y="419211"/>
                    <a:pt x="1692144" y="383016"/>
                    <a:pt x="1775964" y="351584"/>
                  </a:cubicBezTo>
                  <a:cubicBezTo>
                    <a:pt x="1783584" y="350631"/>
                    <a:pt x="1791204" y="349679"/>
                    <a:pt x="1798824" y="348726"/>
                  </a:cubicBezTo>
                  <a:cubicBezTo>
                    <a:pt x="1826447" y="340154"/>
                    <a:pt x="1856926" y="326819"/>
                    <a:pt x="1885501" y="318246"/>
                  </a:cubicBezTo>
                  <a:cubicBezTo>
                    <a:pt x="1901694" y="313484"/>
                    <a:pt x="1925507" y="316341"/>
                    <a:pt x="1938842" y="307769"/>
                  </a:cubicBezTo>
                  <a:close/>
                  <a:moveTo>
                    <a:pt x="667255" y="301102"/>
                  </a:moveTo>
                  <a:cubicBezTo>
                    <a:pt x="688210" y="308722"/>
                    <a:pt x="700592" y="334439"/>
                    <a:pt x="717738" y="346822"/>
                  </a:cubicBezTo>
                  <a:cubicBezTo>
                    <a:pt x="788222" y="399209"/>
                    <a:pt x="797747" y="484934"/>
                    <a:pt x="819655" y="587804"/>
                  </a:cubicBezTo>
                  <a:cubicBezTo>
                    <a:pt x="829180" y="593519"/>
                    <a:pt x="830132" y="599234"/>
                    <a:pt x="845372" y="600187"/>
                  </a:cubicBezTo>
                  <a:cubicBezTo>
                    <a:pt x="855850" y="588757"/>
                    <a:pt x="865375" y="578279"/>
                    <a:pt x="875852" y="566849"/>
                  </a:cubicBezTo>
                  <a:cubicBezTo>
                    <a:pt x="888235" y="558277"/>
                    <a:pt x="915857" y="549704"/>
                    <a:pt x="921572" y="536369"/>
                  </a:cubicBezTo>
                  <a:cubicBezTo>
                    <a:pt x="921572" y="515414"/>
                    <a:pt x="921572" y="495412"/>
                    <a:pt x="921572" y="474457"/>
                  </a:cubicBezTo>
                  <a:cubicBezTo>
                    <a:pt x="921572" y="471599"/>
                    <a:pt x="920620" y="469694"/>
                    <a:pt x="921572" y="467789"/>
                  </a:cubicBezTo>
                  <a:cubicBezTo>
                    <a:pt x="922525" y="465884"/>
                    <a:pt x="925382" y="464932"/>
                    <a:pt x="927288" y="463027"/>
                  </a:cubicBezTo>
                  <a:cubicBezTo>
                    <a:pt x="933002" y="458264"/>
                    <a:pt x="936813" y="453502"/>
                    <a:pt x="949195" y="452549"/>
                  </a:cubicBezTo>
                  <a:cubicBezTo>
                    <a:pt x="953957" y="457312"/>
                    <a:pt x="956815" y="456359"/>
                    <a:pt x="959672" y="463027"/>
                  </a:cubicBezTo>
                  <a:cubicBezTo>
                    <a:pt x="962530" y="467789"/>
                    <a:pt x="959672" y="474457"/>
                    <a:pt x="962530" y="481124"/>
                  </a:cubicBezTo>
                  <a:cubicBezTo>
                    <a:pt x="965388" y="488744"/>
                    <a:pt x="981580" y="502079"/>
                    <a:pt x="988247" y="506842"/>
                  </a:cubicBezTo>
                  <a:cubicBezTo>
                    <a:pt x="996820" y="512557"/>
                    <a:pt x="1059685" y="533512"/>
                    <a:pt x="1061590" y="537322"/>
                  </a:cubicBezTo>
                  <a:cubicBezTo>
                    <a:pt x="1061590" y="543989"/>
                    <a:pt x="1061590" y="550657"/>
                    <a:pt x="1061590" y="557324"/>
                  </a:cubicBezTo>
                  <a:cubicBezTo>
                    <a:pt x="1055875" y="566849"/>
                    <a:pt x="1060638" y="587804"/>
                    <a:pt x="1056827" y="598282"/>
                  </a:cubicBezTo>
                  <a:cubicBezTo>
                    <a:pt x="1047302" y="623999"/>
                    <a:pt x="1025395" y="653527"/>
                    <a:pt x="1003488" y="666862"/>
                  </a:cubicBezTo>
                  <a:cubicBezTo>
                    <a:pt x="985390" y="679244"/>
                    <a:pt x="957767" y="686864"/>
                    <a:pt x="934907" y="692579"/>
                  </a:cubicBezTo>
                  <a:cubicBezTo>
                    <a:pt x="898713" y="702104"/>
                    <a:pt x="849182" y="681149"/>
                    <a:pt x="846325" y="723059"/>
                  </a:cubicBezTo>
                  <a:cubicBezTo>
                    <a:pt x="860613" y="741157"/>
                    <a:pt x="850135" y="774494"/>
                    <a:pt x="849182" y="802117"/>
                  </a:cubicBezTo>
                  <a:cubicBezTo>
                    <a:pt x="809177" y="821167"/>
                    <a:pt x="810130" y="838312"/>
                    <a:pt x="783460" y="865934"/>
                  </a:cubicBezTo>
                  <a:cubicBezTo>
                    <a:pt x="785365" y="869744"/>
                    <a:pt x="784413" y="867839"/>
                    <a:pt x="786317" y="870697"/>
                  </a:cubicBezTo>
                  <a:cubicBezTo>
                    <a:pt x="815845" y="891652"/>
                    <a:pt x="854897" y="876412"/>
                    <a:pt x="882520" y="867839"/>
                  </a:cubicBezTo>
                  <a:cubicBezTo>
                    <a:pt x="909190" y="858314"/>
                    <a:pt x="934907" y="848789"/>
                    <a:pt x="958720" y="842122"/>
                  </a:cubicBezTo>
                  <a:cubicBezTo>
                    <a:pt x="967292" y="841169"/>
                    <a:pt x="975865" y="840217"/>
                    <a:pt x="984438" y="839264"/>
                  </a:cubicBezTo>
                  <a:cubicBezTo>
                    <a:pt x="1016822" y="826882"/>
                    <a:pt x="1044445" y="812594"/>
                    <a:pt x="1088260" y="808784"/>
                  </a:cubicBezTo>
                  <a:cubicBezTo>
                    <a:pt x="1093975" y="818309"/>
                    <a:pt x="1095880" y="825929"/>
                    <a:pt x="1095880" y="844027"/>
                  </a:cubicBezTo>
                  <a:cubicBezTo>
                    <a:pt x="1079688" y="859267"/>
                    <a:pt x="1078735" y="886889"/>
                    <a:pt x="1065400" y="900224"/>
                  </a:cubicBezTo>
                  <a:cubicBezTo>
                    <a:pt x="1055875" y="910702"/>
                    <a:pt x="1022538" y="927847"/>
                    <a:pt x="1009202" y="933562"/>
                  </a:cubicBezTo>
                  <a:cubicBezTo>
                    <a:pt x="972055" y="944039"/>
                    <a:pt x="934907" y="953564"/>
                    <a:pt x="897760" y="964042"/>
                  </a:cubicBezTo>
                  <a:cubicBezTo>
                    <a:pt x="885377" y="964042"/>
                    <a:pt x="872042" y="964042"/>
                    <a:pt x="859660" y="964042"/>
                  </a:cubicBezTo>
                  <a:cubicBezTo>
                    <a:pt x="852040" y="967852"/>
                    <a:pt x="841563" y="984997"/>
                    <a:pt x="829180" y="989759"/>
                  </a:cubicBezTo>
                  <a:cubicBezTo>
                    <a:pt x="790127" y="1006904"/>
                    <a:pt x="740597" y="997379"/>
                    <a:pt x="710117" y="977377"/>
                  </a:cubicBezTo>
                  <a:cubicBezTo>
                    <a:pt x="682495" y="960232"/>
                    <a:pt x="650110" y="864982"/>
                    <a:pt x="638680" y="827834"/>
                  </a:cubicBezTo>
                  <a:cubicBezTo>
                    <a:pt x="632013" y="807832"/>
                    <a:pt x="636775" y="791639"/>
                    <a:pt x="631060" y="769732"/>
                  </a:cubicBezTo>
                  <a:cubicBezTo>
                    <a:pt x="617725" y="723059"/>
                    <a:pt x="604390" y="658289"/>
                    <a:pt x="592960" y="607807"/>
                  </a:cubicBezTo>
                  <a:cubicBezTo>
                    <a:pt x="591055" y="597329"/>
                    <a:pt x="605342" y="532559"/>
                    <a:pt x="608200" y="521129"/>
                  </a:cubicBezTo>
                  <a:cubicBezTo>
                    <a:pt x="621535" y="471599"/>
                    <a:pt x="631060" y="423022"/>
                    <a:pt x="643442" y="376349"/>
                  </a:cubicBezTo>
                  <a:cubicBezTo>
                    <a:pt x="645347" y="371587"/>
                    <a:pt x="643442" y="367777"/>
                    <a:pt x="644395" y="363014"/>
                  </a:cubicBezTo>
                  <a:cubicBezTo>
                    <a:pt x="650110" y="342059"/>
                    <a:pt x="659635" y="321104"/>
                    <a:pt x="667255" y="301102"/>
                  </a:cubicBezTo>
                  <a:close/>
                  <a:moveTo>
                    <a:pt x="4077204" y="290624"/>
                  </a:moveTo>
                  <a:cubicBezTo>
                    <a:pt x="4050534" y="324914"/>
                    <a:pt x="3998146" y="365871"/>
                    <a:pt x="3993384" y="420164"/>
                  </a:cubicBezTo>
                  <a:cubicBezTo>
                    <a:pt x="4000052" y="424926"/>
                    <a:pt x="4019102" y="453501"/>
                    <a:pt x="4026721" y="445881"/>
                  </a:cubicBezTo>
                  <a:cubicBezTo>
                    <a:pt x="4045771" y="430641"/>
                    <a:pt x="4034342" y="397304"/>
                    <a:pt x="4049582" y="384921"/>
                  </a:cubicBezTo>
                  <a:cubicBezTo>
                    <a:pt x="4056249" y="379206"/>
                    <a:pt x="4061012" y="380159"/>
                    <a:pt x="4069584" y="382064"/>
                  </a:cubicBezTo>
                  <a:cubicBezTo>
                    <a:pt x="4081967" y="410639"/>
                    <a:pt x="4084824" y="439214"/>
                    <a:pt x="4092444" y="476361"/>
                  </a:cubicBezTo>
                  <a:cubicBezTo>
                    <a:pt x="4096254" y="478266"/>
                    <a:pt x="4098159" y="478266"/>
                    <a:pt x="4104827" y="479219"/>
                  </a:cubicBezTo>
                  <a:cubicBezTo>
                    <a:pt x="4113399" y="464931"/>
                    <a:pt x="4121019" y="449691"/>
                    <a:pt x="4130544" y="436356"/>
                  </a:cubicBezTo>
                  <a:cubicBezTo>
                    <a:pt x="4157214" y="400161"/>
                    <a:pt x="4204839" y="379206"/>
                    <a:pt x="4206744" y="318246"/>
                  </a:cubicBezTo>
                  <a:cubicBezTo>
                    <a:pt x="4161024" y="315389"/>
                    <a:pt x="4125782" y="291576"/>
                    <a:pt x="4077204" y="290624"/>
                  </a:cubicBezTo>
                  <a:close/>
                  <a:moveTo>
                    <a:pt x="3600002" y="256334"/>
                  </a:moveTo>
                  <a:cubicBezTo>
                    <a:pt x="3628577" y="267764"/>
                    <a:pt x="3640960" y="289672"/>
                    <a:pt x="3663820" y="304912"/>
                  </a:cubicBezTo>
                  <a:cubicBezTo>
                    <a:pt x="3685727" y="319199"/>
                    <a:pt x="3711445" y="325867"/>
                    <a:pt x="3732400" y="340154"/>
                  </a:cubicBezTo>
                  <a:cubicBezTo>
                    <a:pt x="3769547" y="364919"/>
                    <a:pt x="3834317" y="462074"/>
                    <a:pt x="3834317" y="524939"/>
                  </a:cubicBezTo>
                  <a:cubicBezTo>
                    <a:pt x="3812410" y="550657"/>
                    <a:pt x="3793360" y="590662"/>
                    <a:pt x="3747640" y="590662"/>
                  </a:cubicBezTo>
                  <a:cubicBezTo>
                    <a:pt x="3732400" y="542084"/>
                    <a:pt x="3725732" y="465884"/>
                    <a:pt x="3699062" y="428737"/>
                  </a:cubicBezTo>
                  <a:cubicBezTo>
                    <a:pt x="3691442" y="417307"/>
                    <a:pt x="3676202" y="408734"/>
                    <a:pt x="3668582" y="398257"/>
                  </a:cubicBezTo>
                  <a:cubicBezTo>
                    <a:pt x="3651437" y="374444"/>
                    <a:pt x="3633340" y="353489"/>
                    <a:pt x="3615242" y="330629"/>
                  </a:cubicBezTo>
                  <a:cubicBezTo>
                    <a:pt x="3606670" y="323009"/>
                    <a:pt x="3597145" y="315389"/>
                    <a:pt x="3587620" y="307769"/>
                  </a:cubicBezTo>
                  <a:cubicBezTo>
                    <a:pt x="3587620" y="293482"/>
                    <a:pt x="3587620" y="280147"/>
                    <a:pt x="3587620" y="266812"/>
                  </a:cubicBezTo>
                  <a:cubicBezTo>
                    <a:pt x="3587620" y="263954"/>
                    <a:pt x="3596192" y="255382"/>
                    <a:pt x="3600002" y="256334"/>
                  </a:cubicBezTo>
                  <a:close/>
                  <a:moveTo>
                    <a:pt x="189099" y="169656"/>
                  </a:moveTo>
                  <a:cubicBezTo>
                    <a:pt x="218627" y="175371"/>
                    <a:pt x="218627" y="196326"/>
                    <a:pt x="239582" y="207756"/>
                  </a:cubicBezTo>
                  <a:cubicBezTo>
                    <a:pt x="293874" y="235379"/>
                    <a:pt x="393887" y="283956"/>
                    <a:pt x="416747" y="339201"/>
                  </a:cubicBezTo>
                  <a:cubicBezTo>
                    <a:pt x="424367" y="357299"/>
                    <a:pt x="414842" y="385874"/>
                    <a:pt x="419604" y="407781"/>
                  </a:cubicBezTo>
                  <a:cubicBezTo>
                    <a:pt x="425319" y="434451"/>
                    <a:pt x="424367" y="472551"/>
                    <a:pt x="424367" y="506841"/>
                  </a:cubicBezTo>
                  <a:cubicBezTo>
                    <a:pt x="424367" y="522081"/>
                    <a:pt x="426272" y="537321"/>
                    <a:pt x="429129" y="550656"/>
                  </a:cubicBezTo>
                  <a:cubicBezTo>
                    <a:pt x="428177" y="577326"/>
                    <a:pt x="427224" y="603044"/>
                    <a:pt x="426272" y="629714"/>
                  </a:cubicBezTo>
                  <a:cubicBezTo>
                    <a:pt x="426272" y="694484"/>
                    <a:pt x="428177" y="764969"/>
                    <a:pt x="415794" y="822119"/>
                  </a:cubicBezTo>
                  <a:cubicBezTo>
                    <a:pt x="414842" y="844026"/>
                    <a:pt x="413889" y="864981"/>
                    <a:pt x="412937" y="885936"/>
                  </a:cubicBezTo>
                  <a:cubicBezTo>
                    <a:pt x="398649" y="946896"/>
                    <a:pt x="393887" y="1006904"/>
                    <a:pt x="371979" y="1058339"/>
                  </a:cubicBezTo>
                  <a:cubicBezTo>
                    <a:pt x="363407" y="1078341"/>
                    <a:pt x="353882" y="1111679"/>
                    <a:pt x="333879" y="1119299"/>
                  </a:cubicBezTo>
                  <a:cubicBezTo>
                    <a:pt x="328164" y="1123109"/>
                    <a:pt x="312924" y="1122156"/>
                    <a:pt x="303399" y="1122156"/>
                  </a:cubicBezTo>
                  <a:cubicBezTo>
                    <a:pt x="286254" y="1095486"/>
                    <a:pt x="290064" y="1064054"/>
                    <a:pt x="291017" y="1020239"/>
                  </a:cubicBezTo>
                  <a:cubicBezTo>
                    <a:pt x="296732" y="1012619"/>
                    <a:pt x="292922" y="993569"/>
                    <a:pt x="291017" y="984996"/>
                  </a:cubicBezTo>
                  <a:cubicBezTo>
                    <a:pt x="289112" y="983091"/>
                    <a:pt x="286254" y="984044"/>
                    <a:pt x="283397" y="984996"/>
                  </a:cubicBezTo>
                  <a:cubicBezTo>
                    <a:pt x="263394" y="1005951"/>
                    <a:pt x="240534" y="1024049"/>
                    <a:pt x="217674" y="1041194"/>
                  </a:cubicBezTo>
                  <a:cubicBezTo>
                    <a:pt x="213864" y="1045956"/>
                    <a:pt x="209102" y="1051671"/>
                    <a:pt x="205292" y="1056434"/>
                  </a:cubicBezTo>
                  <a:cubicBezTo>
                    <a:pt x="181479" y="1072626"/>
                    <a:pt x="156714" y="1083104"/>
                    <a:pt x="133854" y="1099296"/>
                  </a:cubicBezTo>
                  <a:cubicBezTo>
                    <a:pt x="118614" y="1110726"/>
                    <a:pt x="93849" y="1145969"/>
                    <a:pt x="80514" y="1152636"/>
                  </a:cubicBezTo>
                  <a:cubicBezTo>
                    <a:pt x="73847" y="1154541"/>
                    <a:pt x="39557" y="1154541"/>
                    <a:pt x="35747" y="1152636"/>
                  </a:cubicBezTo>
                  <a:cubicBezTo>
                    <a:pt x="35747" y="1152636"/>
                    <a:pt x="32889" y="1150731"/>
                    <a:pt x="31937" y="1149779"/>
                  </a:cubicBezTo>
                  <a:cubicBezTo>
                    <a:pt x="-6163" y="1136444"/>
                    <a:pt x="-448" y="1055481"/>
                    <a:pt x="1457" y="1013571"/>
                  </a:cubicBezTo>
                  <a:cubicBezTo>
                    <a:pt x="1457" y="1012619"/>
                    <a:pt x="2409" y="1005951"/>
                    <a:pt x="3362" y="1004046"/>
                  </a:cubicBezTo>
                  <a:cubicBezTo>
                    <a:pt x="5267" y="1001189"/>
                    <a:pt x="7172" y="1000236"/>
                    <a:pt x="9077" y="998331"/>
                  </a:cubicBezTo>
                  <a:cubicBezTo>
                    <a:pt x="66227" y="960231"/>
                    <a:pt x="79562" y="886889"/>
                    <a:pt x="101469" y="814499"/>
                  </a:cubicBezTo>
                  <a:cubicBezTo>
                    <a:pt x="107184" y="796401"/>
                    <a:pt x="126234" y="779256"/>
                    <a:pt x="119567" y="750681"/>
                  </a:cubicBezTo>
                  <a:cubicBezTo>
                    <a:pt x="115757" y="732584"/>
                    <a:pt x="110994" y="710676"/>
                    <a:pt x="107184" y="694484"/>
                  </a:cubicBezTo>
                  <a:cubicBezTo>
                    <a:pt x="107184" y="687816"/>
                    <a:pt x="107184" y="681149"/>
                    <a:pt x="107184" y="674481"/>
                  </a:cubicBezTo>
                  <a:cubicBezTo>
                    <a:pt x="101469" y="656384"/>
                    <a:pt x="83372" y="645906"/>
                    <a:pt x="79562" y="623999"/>
                  </a:cubicBezTo>
                  <a:cubicBezTo>
                    <a:pt x="78609" y="621141"/>
                    <a:pt x="89087" y="612569"/>
                    <a:pt x="94802" y="611616"/>
                  </a:cubicBezTo>
                  <a:cubicBezTo>
                    <a:pt x="122424" y="611616"/>
                    <a:pt x="128139" y="625904"/>
                    <a:pt x="145284" y="631619"/>
                  </a:cubicBezTo>
                  <a:cubicBezTo>
                    <a:pt x="161477" y="637334"/>
                    <a:pt x="175764" y="630666"/>
                    <a:pt x="191004" y="636381"/>
                  </a:cubicBezTo>
                  <a:cubicBezTo>
                    <a:pt x="204339" y="641144"/>
                    <a:pt x="211007" y="652574"/>
                    <a:pt x="221484" y="659241"/>
                  </a:cubicBezTo>
                  <a:cubicBezTo>
                    <a:pt x="232914" y="660194"/>
                    <a:pt x="243392" y="662099"/>
                    <a:pt x="254822" y="664004"/>
                  </a:cubicBezTo>
                  <a:cubicBezTo>
                    <a:pt x="269109" y="670671"/>
                    <a:pt x="278634" y="684006"/>
                    <a:pt x="292922" y="689721"/>
                  </a:cubicBezTo>
                  <a:cubicBezTo>
                    <a:pt x="293874" y="670671"/>
                    <a:pt x="295779" y="650669"/>
                    <a:pt x="297684" y="631619"/>
                  </a:cubicBezTo>
                  <a:cubicBezTo>
                    <a:pt x="297684" y="614474"/>
                    <a:pt x="297684" y="598281"/>
                    <a:pt x="297684" y="581136"/>
                  </a:cubicBezTo>
                  <a:cubicBezTo>
                    <a:pt x="309114" y="530654"/>
                    <a:pt x="308162" y="416354"/>
                    <a:pt x="292922" y="370634"/>
                  </a:cubicBezTo>
                  <a:cubicBezTo>
                    <a:pt x="283397" y="342059"/>
                    <a:pt x="255774" y="323961"/>
                    <a:pt x="239582" y="302054"/>
                  </a:cubicBezTo>
                  <a:cubicBezTo>
                    <a:pt x="229104" y="288719"/>
                    <a:pt x="222437" y="272526"/>
                    <a:pt x="211959" y="259191"/>
                  </a:cubicBezTo>
                  <a:cubicBezTo>
                    <a:pt x="193862" y="236331"/>
                    <a:pt x="168144" y="222996"/>
                    <a:pt x="169097" y="187754"/>
                  </a:cubicBezTo>
                  <a:cubicBezTo>
                    <a:pt x="169097" y="182991"/>
                    <a:pt x="182432" y="168704"/>
                    <a:pt x="189099" y="169656"/>
                  </a:cubicBezTo>
                  <a:close/>
                  <a:moveTo>
                    <a:pt x="2741800" y="161084"/>
                  </a:moveTo>
                  <a:cubicBezTo>
                    <a:pt x="2758945" y="173466"/>
                    <a:pt x="2781805" y="164894"/>
                    <a:pt x="2802760" y="173466"/>
                  </a:cubicBezTo>
                  <a:cubicBezTo>
                    <a:pt x="2816095" y="179181"/>
                    <a:pt x="2824667" y="193469"/>
                    <a:pt x="2836097" y="201089"/>
                  </a:cubicBezTo>
                  <a:cubicBezTo>
                    <a:pt x="2858005" y="215376"/>
                    <a:pt x="2886580" y="222044"/>
                    <a:pt x="2899915" y="243951"/>
                  </a:cubicBezTo>
                  <a:cubicBezTo>
                    <a:pt x="2909440" y="260144"/>
                    <a:pt x="2913250" y="292529"/>
                    <a:pt x="2904677" y="312531"/>
                  </a:cubicBezTo>
                  <a:cubicBezTo>
                    <a:pt x="2902772" y="317294"/>
                    <a:pt x="2894200" y="323009"/>
                    <a:pt x="2892295" y="327771"/>
                  </a:cubicBezTo>
                  <a:cubicBezTo>
                    <a:pt x="2892295" y="349679"/>
                    <a:pt x="2892295" y="371586"/>
                    <a:pt x="2892295" y="393494"/>
                  </a:cubicBezTo>
                  <a:cubicBezTo>
                    <a:pt x="2892295" y="448739"/>
                    <a:pt x="2885627" y="515414"/>
                    <a:pt x="2895152" y="565896"/>
                  </a:cubicBezTo>
                  <a:cubicBezTo>
                    <a:pt x="2896105" y="565896"/>
                    <a:pt x="2898010" y="565896"/>
                    <a:pt x="2899915" y="565896"/>
                  </a:cubicBezTo>
                  <a:cubicBezTo>
                    <a:pt x="2923727" y="548751"/>
                    <a:pt x="2948492" y="537321"/>
                    <a:pt x="2971352" y="520176"/>
                  </a:cubicBezTo>
                  <a:cubicBezTo>
                    <a:pt x="3020882" y="482076"/>
                    <a:pt x="3028502" y="412544"/>
                    <a:pt x="3123752" y="433499"/>
                  </a:cubicBezTo>
                  <a:cubicBezTo>
                    <a:pt x="3128515" y="435404"/>
                    <a:pt x="3138992" y="463026"/>
                    <a:pt x="3131372" y="468741"/>
                  </a:cubicBezTo>
                  <a:cubicBezTo>
                    <a:pt x="3120895" y="476361"/>
                    <a:pt x="3120895" y="485886"/>
                    <a:pt x="3113275" y="496364"/>
                  </a:cubicBezTo>
                  <a:cubicBezTo>
                    <a:pt x="3102797" y="511604"/>
                    <a:pt x="3081842" y="531606"/>
                    <a:pt x="3068507" y="544941"/>
                  </a:cubicBezTo>
                  <a:cubicBezTo>
                    <a:pt x="3041837" y="564944"/>
                    <a:pt x="3014215" y="583041"/>
                    <a:pt x="2987545" y="603044"/>
                  </a:cubicBezTo>
                  <a:cubicBezTo>
                    <a:pt x="2974210" y="612569"/>
                    <a:pt x="2962780" y="628761"/>
                    <a:pt x="2949445" y="638286"/>
                  </a:cubicBezTo>
                  <a:cubicBezTo>
                    <a:pt x="2936110" y="647811"/>
                    <a:pt x="2898962" y="667814"/>
                    <a:pt x="2891342" y="681149"/>
                  </a:cubicBezTo>
                  <a:cubicBezTo>
                    <a:pt x="2888485" y="699246"/>
                    <a:pt x="2886580" y="716391"/>
                    <a:pt x="2883722" y="734489"/>
                  </a:cubicBezTo>
                  <a:cubicBezTo>
                    <a:pt x="2871340" y="779256"/>
                    <a:pt x="2864672" y="831644"/>
                    <a:pt x="2845622" y="873554"/>
                  </a:cubicBezTo>
                  <a:cubicBezTo>
                    <a:pt x="2829430" y="908796"/>
                    <a:pt x="2795140" y="929751"/>
                    <a:pt x="2766565" y="952611"/>
                  </a:cubicBezTo>
                  <a:cubicBezTo>
                    <a:pt x="2691317" y="1014524"/>
                    <a:pt x="2607497" y="1073579"/>
                    <a:pt x="2472242" y="1074531"/>
                  </a:cubicBezTo>
                  <a:cubicBezTo>
                    <a:pt x="2472242" y="1073579"/>
                    <a:pt x="2472242" y="1071674"/>
                    <a:pt x="2472242" y="1069769"/>
                  </a:cubicBezTo>
                  <a:cubicBezTo>
                    <a:pt x="2482720" y="1053576"/>
                    <a:pt x="2480815" y="1041194"/>
                    <a:pt x="2497960" y="1028811"/>
                  </a:cubicBezTo>
                  <a:cubicBezTo>
                    <a:pt x="2510342" y="1020239"/>
                    <a:pt x="2526535" y="1008809"/>
                    <a:pt x="2538917" y="1003094"/>
                  </a:cubicBezTo>
                  <a:cubicBezTo>
                    <a:pt x="2545585" y="1002141"/>
                    <a:pt x="2552252" y="1001189"/>
                    <a:pt x="2558920" y="1000236"/>
                  </a:cubicBezTo>
                  <a:cubicBezTo>
                    <a:pt x="2567492" y="996426"/>
                    <a:pt x="2576065" y="992616"/>
                    <a:pt x="2586542" y="987854"/>
                  </a:cubicBezTo>
                  <a:cubicBezTo>
                    <a:pt x="2596067" y="984044"/>
                    <a:pt x="2604640" y="977376"/>
                    <a:pt x="2612260" y="972614"/>
                  </a:cubicBezTo>
                  <a:cubicBezTo>
                    <a:pt x="2663695" y="939276"/>
                    <a:pt x="2736085" y="853551"/>
                    <a:pt x="2736085" y="769731"/>
                  </a:cubicBezTo>
                  <a:cubicBezTo>
                    <a:pt x="2692270" y="771636"/>
                    <a:pt x="2657980" y="791639"/>
                    <a:pt x="2624642" y="804974"/>
                  </a:cubicBezTo>
                  <a:cubicBezTo>
                    <a:pt x="2617022" y="805926"/>
                    <a:pt x="2609402" y="807831"/>
                    <a:pt x="2601782" y="809736"/>
                  </a:cubicBezTo>
                  <a:cubicBezTo>
                    <a:pt x="2584637" y="820214"/>
                    <a:pt x="2572255" y="839264"/>
                    <a:pt x="2556062" y="850694"/>
                  </a:cubicBezTo>
                  <a:cubicBezTo>
                    <a:pt x="2534155" y="865934"/>
                    <a:pt x="2513200" y="874506"/>
                    <a:pt x="2492245" y="888794"/>
                  </a:cubicBezTo>
                  <a:cubicBezTo>
                    <a:pt x="2444620" y="921179"/>
                    <a:pt x="2391280" y="957374"/>
                    <a:pt x="2316985" y="942134"/>
                  </a:cubicBezTo>
                  <a:cubicBezTo>
                    <a:pt x="2281742" y="887841"/>
                    <a:pt x="2287457" y="871649"/>
                    <a:pt x="2289362" y="792591"/>
                  </a:cubicBezTo>
                  <a:cubicBezTo>
                    <a:pt x="2290315" y="786876"/>
                    <a:pt x="2292220" y="784971"/>
                    <a:pt x="2294125" y="784971"/>
                  </a:cubicBezTo>
                  <a:cubicBezTo>
                    <a:pt x="2296982" y="783066"/>
                    <a:pt x="2300792" y="785924"/>
                    <a:pt x="2304602" y="790686"/>
                  </a:cubicBezTo>
                  <a:cubicBezTo>
                    <a:pt x="2311270" y="802116"/>
                    <a:pt x="2322700" y="815451"/>
                    <a:pt x="2332225" y="824024"/>
                  </a:cubicBezTo>
                  <a:cubicBezTo>
                    <a:pt x="2334130" y="824024"/>
                    <a:pt x="2344607" y="823071"/>
                    <a:pt x="2352227" y="821166"/>
                  </a:cubicBezTo>
                  <a:cubicBezTo>
                    <a:pt x="2365562" y="817356"/>
                    <a:pt x="2381755" y="809736"/>
                    <a:pt x="2395090" y="805926"/>
                  </a:cubicBezTo>
                  <a:cubicBezTo>
                    <a:pt x="2403662" y="804974"/>
                    <a:pt x="2413187" y="804021"/>
                    <a:pt x="2422712" y="803069"/>
                  </a:cubicBezTo>
                  <a:cubicBezTo>
                    <a:pt x="2453192" y="792591"/>
                    <a:pt x="2497960" y="762111"/>
                    <a:pt x="2526535" y="744966"/>
                  </a:cubicBezTo>
                  <a:cubicBezTo>
                    <a:pt x="2544632" y="734489"/>
                    <a:pt x="2565587" y="732584"/>
                    <a:pt x="2587495" y="724964"/>
                  </a:cubicBezTo>
                  <a:cubicBezTo>
                    <a:pt x="2606545" y="718296"/>
                    <a:pt x="2627500" y="706866"/>
                    <a:pt x="2645597" y="699246"/>
                  </a:cubicBezTo>
                  <a:cubicBezTo>
                    <a:pt x="2667505" y="689721"/>
                    <a:pt x="2750372" y="662099"/>
                    <a:pt x="2759897" y="648764"/>
                  </a:cubicBezTo>
                  <a:cubicBezTo>
                    <a:pt x="2776090" y="625904"/>
                    <a:pt x="2765612" y="578279"/>
                    <a:pt x="2772280" y="546846"/>
                  </a:cubicBezTo>
                  <a:cubicBezTo>
                    <a:pt x="2781805" y="504936"/>
                    <a:pt x="2780852" y="390636"/>
                    <a:pt x="2767517" y="354441"/>
                  </a:cubicBezTo>
                  <a:cubicBezTo>
                    <a:pt x="2751325" y="311579"/>
                    <a:pt x="2697032" y="229664"/>
                    <a:pt x="2718940" y="171561"/>
                  </a:cubicBezTo>
                  <a:cubicBezTo>
                    <a:pt x="2726560" y="166799"/>
                    <a:pt x="2730370" y="162989"/>
                    <a:pt x="2741800" y="161084"/>
                  </a:cubicBezTo>
                  <a:close/>
                  <a:moveTo>
                    <a:pt x="4109589" y="20114"/>
                  </a:moveTo>
                  <a:cubicBezTo>
                    <a:pt x="4122924" y="32496"/>
                    <a:pt x="4146737" y="47736"/>
                    <a:pt x="4147689" y="70596"/>
                  </a:cubicBezTo>
                  <a:cubicBezTo>
                    <a:pt x="4156262" y="84884"/>
                    <a:pt x="4141974" y="115364"/>
                    <a:pt x="4137212" y="126794"/>
                  </a:cubicBezTo>
                  <a:cubicBezTo>
                    <a:pt x="4121019" y="166799"/>
                    <a:pt x="4086729" y="195374"/>
                    <a:pt x="4083871" y="243951"/>
                  </a:cubicBezTo>
                  <a:cubicBezTo>
                    <a:pt x="4086729" y="244904"/>
                    <a:pt x="4088634" y="245856"/>
                    <a:pt x="4091492" y="246809"/>
                  </a:cubicBezTo>
                  <a:cubicBezTo>
                    <a:pt x="4106732" y="256334"/>
                    <a:pt x="4143879" y="234426"/>
                    <a:pt x="4157214" y="228711"/>
                  </a:cubicBezTo>
                  <a:cubicBezTo>
                    <a:pt x="4185789" y="216329"/>
                    <a:pt x="4213412" y="213471"/>
                    <a:pt x="4245796" y="202994"/>
                  </a:cubicBezTo>
                  <a:cubicBezTo>
                    <a:pt x="4252464" y="201089"/>
                    <a:pt x="4264846" y="191564"/>
                    <a:pt x="4276277" y="195374"/>
                  </a:cubicBezTo>
                  <a:cubicBezTo>
                    <a:pt x="4282944" y="197279"/>
                    <a:pt x="4288659" y="205851"/>
                    <a:pt x="4296279" y="207756"/>
                  </a:cubicBezTo>
                  <a:cubicBezTo>
                    <a:pt x="4313424" y="212519"/>
                    <a:pt x="4338189" y="204899"/>
                    <a:pt x="4346762" y="218234"/>
                  </a:cubicBezTo>
                  <a:cubicBezTo>
                    <a:pt x="4365812" y="243951"/>
                    <a:pt x="4335332" y="288719"/>
                    <a:pt x="4328664" y="306816"/>
                  </a:cubicBezTo>
                  <a:cubicBezTo>
                    <a:pt x="4303899" y="370634"/>
                    <a:pt x="4250559" y="417306"/>
                    <a:pt x="4211507" y="468741"/>
                  </a:cubicBezTo>
                  <a:cubicBezTo>
                    <a:pt x="4195314" y="489696"/>
                    <a:pt x="4166739" y="489696"/>
                    <a:pt x="4157214" y="521129"/>
                  </a:cubicBezTo>
                  <a:cubicBezTo>
                    <a:pt x="4175312" y="521129"/>
                    <a:pt x="4192457" y="521129"/>
                    <a:pt x="4210554" y="521129"/>
                  </a:cubicBezTo>
                  <a:cubicBezTo>
                    <a:pt x="4221032" y="528749"/>
                    <a:pt x="4239129" y="528749"/>
                    <a:pt x="4251512" y="533511"/>
                  </a:cubicBezTo>
                  <a:cubicBezTo>
                    <a:pt x="4261989" y="623999"/>
                    <a:pt x="4217221" y="652574"/>
                    <a:pt x="4167692" y="688769"/>
                  </a:cubicBezTo>
                  <a:cubicBezTo>
                    <a:pt x="4158167" y="696389"/>
                    <a:pt x="4151499" y="709724"/>
                    <a:pt x="4140069" y="716391"/>
                  </a:cubicBezTo>
                  <a:cubicBezTo>
                    <a:pt x="4121971" y="725916"/>
                    <a:pt x="4101969" y="727821"/>
                    <a:pt x="4083871" y="736394"/>
                  </a:cubicBezTo>
                  <a:cubicBezTo>
                    <a:pt x="4053392" y="749729"/>
                    <a:pt x="4029579" y="776399"/>
                    <a:pt x="3989574" y="779256"/>
                  </a:cubicBezTo>
                  <a:cubicBezTo>
                    <a:pt x="3987669" y="770684"/>
                    <a:pt x="3984812" y="757349"/>
                    <a:pt x="3986717" y="753539"/>
                  </a:cubicBezTo>
                  <a:cubicBezTo>
                    <a:pt x="4001957" y="733536"/>
                    <a:pt x="4024817" y="718296"/>
                    <a:pt x="4044819" y="703056"/>
                  </a:cubicBezTo>
                  <a:cubicBezTo>
                    <a:pt x="4052439" y="697341"/>
                    <a:pt x="4058154" y="684006"/>
                    <a:pt x="4064821" y="675434"/>
                  </a:cubicBezTo>
                  <a:cubicBezTo>
                    <a:pt x="4079109" y="663051"/>
                    <a:pt x="4092444" y="649716"/>
                    <a:pt x="4105779" y="637334"/>
                  </a:cubicBezTo>
                  <a:cubicBezTo>
                    <a:pt x="4108637" y="630666"/>
                    <a:pt x="4110542" y="623999"/>
                    <a:pt x="4113399" y="617331"/>
                  </a:cubicBezTo>
                  <a:cubicBezTo>
                    <a:pt x="4121019" y="605901"/>
                    <a:pt x="4131496" y="599234"/>
                    <a:pt x="4136259" y="583994"/>
                  </a:cubicBezTo>
                  <a:cubicBezTo>
                    <a:pt x="4132449" y="583994"/>
                    <a:pt x="4127687" y="583994"/>
                    <a:pt x="4123877" y="583994"/>
                  </a:cubicBezTo>
                  <a:cubicBezTo>
                    <a:pt x="4110542" y="595424"/>
                    <a:pt x="4096254" y="599234"/>
                    <a:pt x="4081014" y="609711"/>
                  </a:cubicBezTo>
                  <a:cubicBezTo>
                    <a:pt x="4061012" y="622094"/>
                    <a:pt x="4046724" y="645906"/>
                    <a:pt x="4027674" y="660194"/>
                  </a:cubicBezTo>
                  <a:cubicBezTo>
                    <a:pt x="3968619" y="704009"/>
                    <a:pt x="3900039" y="750681"/>
                    <a:pt x="3827649" y="779256"/>
                  </a:cubicBezTo>
                  <a:cubicBezTo>
                    <a:pt x="3774309" y="801164"/>
                    <a:pt x="3712396" y="836406"/>
                    <a:pt x="3635244" y="820214"/>
                  </a:cubicBezTo>
                  <a:cubicBezTo>
                    <a:pt x="3633339" y="815451"/>
                    <a:pt x="3632387" y="809736"/>
                    <a:pt x="3632387" y="802116"/>
                  </a:cubicBezTo>
                  <a:cubicBezTo>
                    <a:pt x="3634292" y="800211"/>
                    <a:pt x="3633339" y="802116"/>
                    <a:pt x="3635244" y="797354"/>
                  </a:cubicBezTo>
                  <a:cubicBezTo>
                    <a:pt x="3697157" y="763064"/>
                    <a:pt x="3755259" y="719249"/>
                    <a:pt x="3815267" y="683054"/>
                  </a:cubicBezTo>
                  <a:cubicBezTo>
                    <a:pt x="3826696" y="679244"/>
                    <a:pt x="3837174" y="676386"/>
                    <a:pt x="3848604" y="672576"/>
                  </a:cubicBezTo>
                  <a:cubicBezTo>
                    <a:pt x="3885752" y="648764"/>
                    <a:pt x="3930519" y="624951"/>
                    <a:pt x="3970524" y="603996"/>
                  </a:cubicBezTo>
                  <a:cubicBezTo>
                    <a:pt x="4000052" y="588756"/>
                    <a:pt x="4032437" y="578279"/>
                    <a:pt x="4059107" y="561134"/>
                  </a:cubicBezTo>
                  <a:cubicBezTo>
                    <a:pt x="4071489" y="552561"/>
                    <a:pt x="4090539" y="552561"/>
                    <a:pt x="4094349" y="535416"/>
                  </a:cubicBezTo>
                  <a:cubicBezTo>
                    <a:pt x="4093396" y="535416"/>
                    <a:pt x="4091492" y="535416"/>
                    <a:pt x="4089587" y="535416"/>
                  </a:cubicBezTo>
                  <a:cubicBezTo>
                    <a:pt x="4068632" y="522081"/>
                    <a:pt x="4023864" y="562086"/>
                    <a:pt x="3993384" y="563039"/>
                  </a:cubicBezTo>
                  <a:cubicBezTo>
                    <a:pt x="3990527" y="556371"/>
                    <a:pt x="3990527" y="546846"/>
                    <a:pt x="3990527" y="537321"/>
                  </a:cubicBezTo>
                  <a:cubicBezTo>
                    <a:pt x="3998146" y="527796"/>
                    <a:pt x="4004814" y="513509"/>
                    <a:pt x="4005767" y="499221"/>
                  </a:cubicBezTo>
                  <a:cubicBezTo>
                    <a:pt x="3981954" y="483981"/>
                    <a:pt x="3981954" y="474456"/>
                    <a:pt x="3941949" y="471599"/>
                  </a:cubicBezTo>
                  <a:cubicBezTo>
                    <a:pt x="3929567" y="508746"/>
                    <a:pt x="3886704" y="520176"/>
                    <a:pt x="3860987" y="544941"/>
                  </a:cubicBezTo>
                  <a:cubicBezTo>
                    <a:pt x="3853367" y="543989"/>
                    <a:pt x="3849557" y="543036"/>
                    <a:pt x="3845746" y="537321"/>
                  </a:cubicBezTo>
                  <a:cubicBezTo>
                    <a:pt x="3835269" y="521129"/>
                    <a:pt x="3852414" y="510651"/>
                    <a:pt x="3858129" y="502079"/>
                  </a:cubicBezTo>
                  <a:cubicBezTo>
                    <a:pt x="3872417" y="481124"/>
                    <a:pt x="3894324" y="463026"/>
                    <a:pt x="3900992" y="436356"/>
                  </a:cubicBezTo>
                  <a:cubicBezTo>
                    <a:pt x="3888609" y="428736"/>
                    <a:pt x="3880989" y="422069"/>
                    <a:pt x="3880989" y="403019"/>
                  </a:cubicBezTo>
                  <a:cubicBezTo>
                    <a:pt x="3880989" y="402066"/>
                    <a:pt x="3882894" y="400161"/>
                    <a:pt x="3883846" y="400161"/>
                  </a:cubicBezTo>
                  <a:cubicBezTo>
                    <a:pt x="3899087" y="398256"/>
                    <a:pt x="3924804" y="396351"/>
                    <a:pt x="3941949" y="392541"/>
                  </a:cubicBezTo>
                  <a:cubicBezTo>
                    <a:pt x="3955284" y="371586"/>
                    <a:pt x="3979096" y="357299"/>
                    <a:pt x="3982907" y="328724"/>
                  </a:cubicBezTo>
                  <a:cubicBezTo>
                    <a:pt x="3957189" y="329676"/>
                    <a:pt x="3952427" y="343964"/>
                    <a:pt x="3924804" y="339201"/>
                  </a:cubicBezTo>
                  <a:cubicBezTo>
                    <a:pt x="3922899" y="334439"/>
                    <a:pt x="3921946" y="327771"/>
                    <a:pt x="3921946" y="319199"/>
                  </a:cubicBezTo>
                  <a:cubicBezTo>
                    <a:pt x="3933377" y="310626"/>
                    <a:pt x="3949569" y="293481"/>
                    <a:pt x="3949569" y="273479"/>
                  </a:cubicBezTo>
                  <a:cubicBezTo>
                    <a:pt x="3938139" y="273479"/>
                    <a:pt x="3919089" y="276336"/>
                    <a:pt x="3914327" y="273479"/>
                  </a:cubicBezTo>
                  <a:cubicBezTo>
                    <a:pt x="3893371" y="266811"/>
                    <a:pt x="3879084" y="245856"/>
                    <a:pt x="3876227" y="220139"/>
                  </a:cubicBezTo>
                  <a:cubicBezTo>
                    <a:pt x="3884799" y="215376"/>
                    <a:pt x="3886704" y="212519"/>
                    <a:pt x="3901944" y="212519"/>
                  </a:cubicBezTo>
                  <a:cubicBezTo>
                    <a:pt x="3931471" y="234426"/>
                    <a:pt x="3958142" y="208709"/>
                    <a:pt x="3982907" y="200136"/>
                  </a:cubicBezTo>
                  <a:cubicBezTo>
                    <a:pt x="3999099" y="194421"/>
                    <a:pt x="4009577" y="197279"/>
                    <a:pt x="4021007" y="189659"/>
                  </a:cubicBezTo>
                  <a:cubicBezTo>
                    <a:pt x="4059107" y="164894"/>
                    <a:pt x="4085777" y="94409"/>
                    <a:pt x="4086729" y="30591"/>
                  </a:cubicBezTo>
                  <a:cubicBezTo>
                    <a:pt x="4086729" y="22971"/>
                    <a:pt x="4105779" y="16304"/>
                    <a:pt x="4109589" y="20114"/>
                  </a:cubicBezTo>
                  <a:close/>
                  <a:moveTo>
                    <a:pt x="1675952" y="111"/>
                  </a:moveTo>
                  <a:cubicBezTo>
                    <a:pt x="1735959" y="-1794"/>
                    <a:pt x="1764534" y="21066"/>
                    <a:pt x="1800729" y="42974"/>
                  </a:cubicBezTo>
                  <a:cubicBezTo>
                    <a:pt x="1811207" y="48689"/>
                    <a:pt x="1824542" y="48689"/>
                    <a:pt x="1834067" y="55356"/>
                  </a:cubicBezTo>
                  <a:cubicBezTo>
                    <a:pt x="1855022" y="69644"/>
                    <a:pt x="1878834" y="84884"/>
                    <a:pt x="1899789" y="101076"/>
                  </a:cubicBezTo>
                  <a:cubicBezTo>
                    <a:pt x="1908362" y="107744"/>
                    <a:pt x="1911219" y="119174"/>
                    <a:pt x="1917887" y="126794"/>
                  </a:cubicBezTo>
                  <a:cubicBezTo>
                    <a:pt x="1922649" y="197279"/>
                    <a:pt x="1884549" y="217281"/>
                    <a:pt x="1814064" y="215376"/>
                  </a:cubicBezTo>
                  <a:cubicBezTo>
                    <a:pt x="1798824" y="245856"/>
                    <a:pt x="1757867" y="274431"/>
                    <a:pt x="1717862" y="279194"/>
                  </a:cubicBezTo>
                  <a:cubicBezTo>
                    <a:pt x="1709289" y="279194"/>
                    <a:pt x="1706432" y="255381"/>
                    <a:pt x="1710242" y="253476"/>
                  </a:cubicBezTo>
                  <a:cubicBezTo>
                    <a:pt x="1734054" y="237284"/>
                    <a:pt x="1731197" y="183944"/>
                    <a:pt x="1720719" y="151559"/>
                  </a:cubicBezTo>
                  <a:cubicBezTo>
                    <a:pt x="1715004" y="136319"/>
                    <a:pt x="1704527" y="114411"/>
                    <a:pt x="1695002" y="101076"/>
                  </a:cubicBezTo>
                  <a:cubicBezTo>
                    <a:pt x="1691192" y="98219"/>
                    <a:pt x="1688334" y="96314"/>
                    <a:pt x="1684524" y="93456"/>
                  </a:cubicBezTo>
                  <a:cubicBezTo>
                    <a:pt x="1683572" y="82979"/>
                    <a:pt x="1681667" y="73454"/>
                    <a:pt x="1678809" y="63929"/>
                  </a:cubicBezTo>
                  <a:cubicBezTo>
                    <a:pt x="1664522" y="34401"/>
                    <a:pt x="1646424" y="34401"/>
                    <a:pt x="1675952" y="11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微软雅黑"/>
              </a:endParaRPr>
            </a:p>
          </p:txBody>
        </p:sp>
      </p:grpSp>
      <p:sp>
        <p:nvSpPr>
          <p:cNvPr id="49" name="矩形 48">
            <a:extLst>
              <a:ext uri="{FF2B5EF4-FFF2-40B4-BE49-F238E27FC236}">
                <a16:creationId xmlns:a16="http://schemas.microsoft.com/office/drawing/2014/main" id="{F3F70CA0-0A5C-46CA-94FC-5F49416363D1}"/>
              </a:ext>
            </a:extLst>
          </p:cNvPr>
          <p:cNvSpPr/>
          <p:nvPr/>
        </p:nvSpPr>
        <p:spPr>
          <a:xfrm>
            <a:off x="3000524" y="3492560"/>
            <a:ext cx="656189" cy="2070994"/>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50" name="矩形: 圆角 18">
            <a:extLst>
              <a:ext uri="{FF2B5EF4-FFF2-40B4-BE49-F238E27FC236}">
                <a16:creationId xmlns:a16="http://schemas.microsoft.com/office/drawing/2014/main" id="{186C5D60-9640-43D8-903E-7BBD06D4ADC1}"/>
              </a:ext>
            </a:extLst>
          </p:cNvPr>
          <p:cNvSpPr/>
          <p:nvPr/>
        </p:nvSpPr>
        <p:spPr>
          <a:xfrm>
            <a:off x="2667761" y="5644279"/>
            <a:ext cx="1511023" cy="38559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err="1">
                <a:solidFill>
                  <a:srgbClr val="C00000"/>
                </a:solidFill>
                <a:latin typeface="Arial" panose="020B0604020202020204" pitchFamily="34" charset="0"/>
                <a:cs typeface="Arial" panose="020B0604020202020204" pitchFamily="34" charset="0"/>
              </a:rPr>
              <a:t>mmWave</a:t>
            </a:r>
            <a:r>
              <a:rPr lang="en-US" altLang="zh-CN" sz="1400" b="1" dirty="0">
                <a:solidFill>
                  <a:srgbClr val="C00000"/>
                </a:solidFill>
                <a:latin typeface="Arial" panose="020B0604020202020204" pitchFamily="34" charset="0"/>
                <a:cs typeface="Arial" panose="020B0604020202020204" pitchFamily="34" charset="0"/>
              </a:rPr>
              <a:t> User Terminal</a:t>
            </a:r>
            <a:endParaRPr lang="zh-CN" altLang="en-US" sz="1400" b="1" dirty="0">
              <a:solidFill>
                <a:srgbClr val="C00000"/>
              </a:solidFill>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0531273A-1455-4E3B-B917-455651D1949D}"/>
              </a:ext>
            </a:extLst>
          </p:cNvPr>
          <p:cNvSpPr/>
          <p:nvPr/>
        </p:nvSpPr>
        <p:spPr>
          <a:xfrm>
            <a:off x="551384" y="1038231"/>
            <a:ext cx="6994164" cy="769441"/>
          </a:xfrm>
          <a:prstGeom prst="rect">
            <a:avLst/>
          </a:prstGeom>
        </p:spPr>
        <p:txBody>
          <a:bodyPr wrap="square">
            <a:spAutoFit/>
          </a:bodyPr>
          <a:lstStyle/>
          <a:p>
            <a:r>
              <a:rPr lang="en-US" altLang="zh-CN" sz="2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One RHS-enabled transmitter sends to two </a:t>
            </a:r>
            <a:r>
              <a:rPr lang="en-US" altLang="zh-CN" sz="22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mmWave</a:t>
            </a:r>
            <a:r>
              <a:rPr lang="en-US" altLang="zh-CN" sz="22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user terminals</a:t>
            </a:r>
            <a:endParaRPr lang="en-US" altLang="zh-CN" sz="2200" dirty="0">
              <a:latin typeface="Arial" panose="020B0604020202020204" pitchFamily="34" charset="0"/>
              <a:ea typeface="微软雅黑" panose="020B0503020204020204" pitchFamily="34" charset="-122"/>
              <a:sym typeface="Arial" panose="020B0604020202020204" pitchFamily="34" charset="0"/>
            </a:endParaRPr>
          </a:p>
        </p:txBody>
      </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6084" y="3382464"/>
            <a:ext cx="3633939" cy="2726520"/>
          </a:xfrm>
          <a:prstGeom prst="rect">
            <a:avLst/>
          </a:prstGeom>
        </p:spPr>
      </p:pic>
      <p:sp>
        <p:nvSpPr>
          <p:cNvPr id="36" name="矩形 35"/>
          <p:cNvSpPr/>
          <p:nvPr/>
        </p:nvSpPr>
        <p:spPr>
          <a:xfrm>
            <a:off x="7191039" y="1422951"/>
            <a:ext cx="4989377" cy="1646605"/>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64 QAM</a:t>
            </a:r>
            <a:r>
              <a:rPr lang="zh-CN" altLang="en-US" sz="20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achieving EVM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6.87%</a:t>
            </a:r>
          </a:p>
          <a:p>
            <a:pPr>
              <a:lnSpc>
                <a:spcPct val="120000"/>
              </a:lnSpc>
              <a:spcAft>
                <a:spcPts val="600"/>
              </a:spcAft>
            </a:pPr>
            <a:r>
              <a:rPr lang="en-US" altLang="zh-CN" sz="20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(lower than the threshold 8%)</a:t>
            </a:r>
          </a:p>
          <a:p>
            <a:pPr marL="285750" indent="-285750">
              <a:lnSpc>
                <a:spcPct val="120000"/>
              </a:lnSpc>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Total throughput of two users: exceeding </a:t>
            </a:r>
            <a:r>
              <a:rPr lang="en-US" altLang="zh-CN" sz="2000" b="1" dirty="0">
                <a:solidFill>
                  <a:srgbClr val="C00000"/>
                </a:solidFill>
                <a:latin typeface="Arial" panose="020B0604020202020204" pitchFamily="34" charset="0"/>
                <a:cs typeface="Arial" panose="020B0604020202020204" pitchFamily="34" charset="0"/>
              </a:rPr>
              <a:t>4 </a:t>
            </a:r>
            <a:r>
              <a:rPr lang="en-US" altLang="zh-CN" sz="2000" b="1" dirty="0" err="1">
                <a:solidFill>
                  <a:srgbClr val="C00000"/>
                </a:solidFill>
                <a:latin typeface="Arial" panose="020B0604020202020204" pitchFamily="34" charset="0"/>
                <a:cs typeface="Arial" panose="020B0604020202020204" pitchFamily="34" charset="0"/>
              </a:rPr>
              <a:t>Gbps</a:t>
            </a:r>
            <a:endParaRPr lang="en-US" altLang="zh-CN" sz="2000" dirty="0">
              <a:solidFill>
                <a:srgbClr val="C00000"/>
              </a:solidFill>
              <a:latin typeface="Arial" panose="020B0604020202020204" pitchFamily="34" charset="0"/>
              <a:cs typeface="Arial" panose="020B0604020202020204" pitchFamily="34" charset="0"/>
            </a:endParaRPr>
          </a:p>
        </p:txBody>
      </p:sp>
      <p:sp>
        <p:nvSpPr>
          <p:cNvPr id="21" name="标题 1">
            <a:extLst>
              <a:ext uri="{FF2B5EF4-FFF2-40B4-BE49-F238E27FC236}">
                <a16:creationId xmlns:a16="http://schemas.microsoft.com/office/drawing/2014/main" id="{C71932D5-43EF-9D4F-A941-BD7C6AF6432F}"/>
              </a:ext>
            </a:extLst>
          </p:cNvPr>
          <p:cNvSpPr txBox="1">
            <a:spLocks/>
          </p:cNvSpPr>
          <p:nvPr/>
        </p:nvSpPr>
        <p:spPr>
          <a:xfrm>
            <a:off x="325972" y="326866"/>
            <a:ext cx="10954604"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3600" b="1" dirty="0">
                <a:solidFill>
                  <a:srgbClr val="0070C0"/>
                </a:solidFill>
                <a:latin typeface="Arial" panose="020B0604020202020204" pitchFamily="34" charset="0"/>
                <a:ea typeface="黑体" pitchFamily="2" charset="-122"/>
                <a:cs typeface="Arial" panose="020B0604020202020204" pitchFamily="34" charset="0"/>
              </a:rPr>
              <a:t>RHS Prototype </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 </a:t>
            </a:r>
            <a:r>
              <a:rPr lang="en-US" altLang="zh-CN" sz="3200" b="1" dirty="0" err="1">
                <a:solidFill>
                  <a:srgbClr val="0070C0"/>
                </a:solidFill>
                <a:latin typeface="Arial" panose="020B0604020202020204" pitchFamily="34" charset="0"/>
                <a:ea typeface="黑体" pitchFamily="2" charset="-122"/>
                <a:cs typeface="Arial" panose="020B0604020202020204" pitchFamily="34" charset="0"/>
              </a:rPr>
              <a:t>Ka</a:t>
            </a:r>
            <a:r>
              <a:rPr lang="en-US" altLang="zh-CN" sz="3200" b="1" dirty="0">
                <a:solidFill>
                  <a:srgbClr val="0070C0"/>
                </a:solidFill>
                <a:latin typeface="Arial" panose="020B0604020202020204" pitchFamily="34" charset="0"/>
                <a:ea typeface="黑体" pitchFamily="2" charset="-122"/>
                <a:cs typeface="Arial" panose="020B0604020202020204" pitchFamily="34" charset="0"/>
              </a:rPr>
              <a:t>-band </a:t>
            </a:r>
            <a:r>
              <a:rPr lang="en-US" altLang="zh-CN" sz="3600" b="1" dirty="0">
                <a:solidFill>
                  <a:srgbClr val="0070C0"/>
                </a:solidFill>
                <a:latin typeface="Arial" panose="020B0604020202020204" pitchFamily="34" charset="0"/>
                <a:ea typeface="黑体" pitchFamily="2" charset="-122"/>
                <a:cs typeface="Arial" panose="020B0604020202020204" pitchFamily="34" charset="0"/>
              </a:rPr>
              <a:t>(Peking Univ. and CICT)</a:t>
            </a: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107</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1809628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RHS-aided ISAC Platform</a:t>
            </a:r>
          </a:p>
        </p:txBody>
      </p:sp>
      <p:sp>
        <p:nvSpPr>
          <p:cNvPr id="2" name="文本框 1">
            <a:extLst>
              <a:ext uri="{FF2B5EF4-FFF2-40B4-BE49-F238E27FC236}">
                <a16:creationId xmlns:a16="http://schemas.microsoft.com/office/drawing/2014/main" id="{6E490A37-3561-4DAD-95A1-E23E8773B538}"/>
              </a:ext>
            </a:extLst>
          </p:cNvPr>
          <p:cNvSpPr txBox="1"/>
          <p:nvPr/>
        </p:nvSpPr>
        <p:spPr>
          <a:xfrm>
            <a:off x="702315" y="826351"/>
            <a:ext cx="5626831" cy="582415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ISAC transceiver</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module</a:t>
            </a:r>
          </a:p>
          <a:p>
            <a:pPr marL="685800" lvl="1"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Transmits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ISAC signals and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receives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echo signals for radar detection</a:t>
            </a:r>
          </a:p>
          <a:p>
            <a:pPr marL="685800" lvl="1"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Components: </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Intel NUC as the host computer</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FPGA-based controller for RHS</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USRP and f</a:t>
            </a:r>
            <a:r>
              <a:rPr lang="en-US" altLang="zh-CN" sz="2000" dirty="0" err="1">
                <a:solidFill>
                  <a:prstClr val="black"/>
                </a:solidFill>
                <a:latin typeface="Arial" panose="020B0604020202020204" pitchFamily="34" charset="0"/>
                <a:ea typeface="等线" panose="02010600030101010101" pitchFamily="2" charset="-122"/>
                <a:cs typeface="Arial" panose="020B0604020202020204" pitchFamily="34" charset="0"/>
              </a:rPr>
              <a:t>requency</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converter</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Tx antenna: RHS</a:t>
            </a:r>
          </a:p>
          <a:p>
            <a:pPr marL="1143000" lvl="2" indent="-228600">
              <a:lnSpc>
                <a:spcPct val="90000"/>
              </a:lnSpc>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Rx antenna:</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horn antenna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User module</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685800" lvl="1" indent="-228600">
              <a:lnSpc>
                <a:spcPct val="90000"/>
              </a:lnSpc>
              <a:spcBef>
                <a:spcPts val="1000"/>
              </a:spcBef>
              <a:buFont typeface="Arial" panose="020B0604020202020204" pitchFamily="34" charset="0"/>
              <a:buChar char="•"/>
              <a:defRPr/>
            </a:pP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Receives</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and </a:t>
            </a: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decodes</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the ISAC signals to retrieve the communication stream.</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Target module</a:t>
            </a:r>
          </a:p>
          <a:p>
            <a:pPr marL="685800" lvl="1"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Simulate</a:t>
            </a: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s</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radar targets by generating controllable radar echo signals.</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图片 13">
            <a:extLst>
              <a:ext uri="{FF2B5EF4-FFF2-40B4-BE49-F238E27FC236}">
                <a16:creationId xmlns:a16="http://schemas.microsoft.com/office/drawing/2014/main" id="{9CD94FA6-E71E-4A8B-8362-AC12738C4574}"/>
              </a:ext>
            </a:extLst>
          </p:cNvPr>
          <p:cNvPicPr>
            <a:picLocks noChangeAspect="1"/>
          </p:cNvPicPr>
          <p:nvPr/>
        </p:nvPicPr>
        <p:blipFill>
          <a:blip r:embed="rId3"/>
          <a:stretch>
            <a:fillRect/>
          </a:stretch>
        </p:blipFill>
        <p:spPr>
          <a:xfrm>
            <a:off x="6328168" y="764704"/>
            <a:ext cx="5267423" cy="5739414"/>
          </a:xfrm>
          <a:prstGeom prst="rect">
            <a:avLst/>
          </a:prstGeom>
        </p:spPr>
      </p:pic>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108</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4141264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Experimental Results</a:t>
            </a: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6E490A37-3561-4DAD-95A1-E23E8773B538}"/>
                  </a:ext>
                </a:extLst>
              </p:cNvPr>
              <p:cNvSpPr txBox="1"/>
              <p:nvPr/>
            </p:nvSpPr>
            <p:spPr>
              <a:xfrm>
                <a:off x="702315" y="826351"/>
                <a:ext cx="10785390" cy="1328569"/>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kumimoji="0" lang="en-US" altLang="zh-CN" sz="2000" b="1"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Radar sensing</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one of the main lobes </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of the radiation pattern is steered towards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direction of the target </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a:t>
                </a:r>
                <a14:m>
                  <m:oMath xmlns:m="http://schemas.openxmlformats.org/officeDocument/2006/math">
                    <m:r>
                      <a:rPr kumimoji="0" lang="en-US" altLang="zh-CN" sz="2000" b="0" i="1" u="none" strike="noStrike" kern="1200" cap="none" spc="0" normalizeH="0" baseline="0" noProof="0" smtClean="0">
                        <a:ln>
                          <a:noFill/>
                        </a:ln>
                        <a:effectLst/>
                        <a:uLnTx/>
                        <a:uFillTx/>
                        <a:latin typeface="Cambria Math" panose="02040503050406030204" pitchFamily="18" charset="0"/>
                        <a:ea typeface="等线" panose="02010600030101010101" pitchFamily="2" charset="-122"/>
                        <a:cs typeface="Arial" panose="020B0604020202020204" pitchFamily="34" charset="0"/>
                      </a:rPr>
                      <m:t>−50°, 0°,</m:t>
                    </m:r>
                  </m:oMath>
                </a14:m>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or </a:t>
                </a:r>
                <a14:m>
                  <m:oMath xmlns:m="http://schemas.openxmlformats.org/officeDocument/2006/math">
                    <m:r>
                      <a:rPr kumimoji="0" lang="en-US" altLang="zh-CN" sz="2000" b="0" i="1" u="none" strike="noStrike" kern="1200" cap="none" spc="0" normalizeH="0" baseline="0" noProof="0" smtClean="0">
                        <a:ln>
                          <a:noFill/>
                        </a:ln>
                        <a:effectLst/>
                        <a:uLnTx/>
                        <a:uFillTx/>
                        <a:latin typeface="Cambria Math" panose="02040503050406030204" pitchFamily="18" charset="0"/>
                        <a:ea typeface="等线" panose="02010600030101010101" pitchFamily="2" charset="-122"/>
                        <a:cs typeface="Arial" panose="020B0604020202020204" pitchFamily="34" charset="0"/>
                      </a:rPr>
                      <m:t>20°</m:t>
                    </m:r>
                  </m:oMath>
                </a14:m>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and the estimated range is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close</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to the real range. </a:t>
                </a:r>
              </a:p>
              <a:p>
                <a:pPr marL="228600" indent="-228600">
                  <a:lnSpc>
                    <a:spcPct val="90000"/>
                  </a:lnSpc>
                  <a:spcBef>
                    <a:spcPts val="1000"/>
                  </a:spcBef>
                  <a:buFont typeface="Arial" panose="020B0604020202020204" pitchFamily="34" charset="0"/>
                  <a:buChar char="•"/>
                  <a:defRPr/>
                </a:pPr>
                <a:r>
                  <a:rPr kumimoji="0" lang="en-US" altLang="zh-CN" sz="2000" b="1"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Communication</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the other main lobe </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of the radiation pattern points towards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direction of the user</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000" dirty="0">
                    <a:latin typeface="Arial" panose="020B0604020202020204" pitchFamily="34" charset="0"/>
                    <a:ea typeface="等线" panose="02010600030101010101" pitchFamily="2" charset="-122"/>
                    <a:cs typeface="Arial" panose="020B0604020202020204" pitchFamily="34" charset="0"/>
                  </a:rPr>
                  <a:t>and is able to</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support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real-time data transmission</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a:t>
                </a:r>
              </a:p>
            </p:txBody>
          </p:sp>
        </mc:Choice>
        <mc:Fallback xmlns="">
          <p:sp>
            <p:nvSpPr>
              <p:cNvPr id="2" name="文本框 1">
                <a:extLst>
                  <a:ext uri="{FF2B5EF4-FFF2-40B4-BE49-F238E27FC236}">
                    <a16:creationId xmlns:a16="http://schemas.microsoft.com/office/drawing/2014/main" id="{6E490A37-3561-4DAD-95A1-E23E8773B538}"/>
                  </a:ext>
                </a:extLst>
              </p:cNvPr>
              <p:cNvSpPr txBox="1">
                <a:spLocks noRot="1" noChangeAspect="1" noMove="1" noResize="1" noEditPoints="1" noAdjustHandles="1" noChangeArrowheads="1" noChangeShapeType="1" noTextEdit="1"/>
              </p:cNvSpPr>
              <p:nvPr/>
            </p:nvSpPr>
            <p:spPr>
              <a:xfrm>
                <a:off x="702315" y="826351"/>
                <a:ext cx="10785390" cy="1328569"/>
              </a:xfrm>
              <a:prstGeom prst="rect">
                <a:avLst/>
              </a:prstGeom>
              <a:blipFill>
                <a:blip r:embed="rId3"/>
                <a:stretch>
                  <a:fillRect l="-509" t="-4608" r="-396" b="-7834"/>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0CCB6583-F887-49E2-AD66-2A6519A0875F}"/>
              </a:ext>
            </a:extLst>
          </p:cNvPr>
          <p:cNvPicPr>
            <a:picLocks noChangeAspect="1"/>
          </p:cNvPicPr>
          <p:nvPr/>
        </p:nvPicPr>
        <p:blipFill>
          <a:blip r:embed="rId4"/>
          <a:stretch>
            <a:fillRect/>
          </a:stretch>
        </p:blipFill>
        <p:spPr>
          <a:xfrm>
            <a:off x="1279864" y="2376380"/>
            <a:ext cx="9632272" cy="4133037"/>
          </a:xfrm>
          <a:prstGeom prst="rect">
            <a:avLst/>
          </a:prstGeom>
        </p:spPr>
      </p:pic>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109</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247688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圆角 6">
            <a:extLst>
              <a:ext uri="{FF2B5EF4-FFF2-40B4-BE49-F238E27FC236}">
                <a16:creationId xmlns:a16="http://schemas.microsoft.com/office/drawing/2014/main" id="{D5D6346F-FC06-4846-A0A7-EF9C8F2AC1ED}"/>
              </a:ext>
            </a:extLst>
          </p:cNvPr>
          <p:cNvSpPr/>
          <p:nvPr/>
        </p:nvSpPr>
        <p:spPr>
          <a:xfrm>
            <a:off x="342900" y="1054194"/>
            <a:ext cx="11566130" cy="2395318"/>
          </a:xfrm>
          <a:prstGeom prst="roundRect">
            <a:avLst>
              <a:gd name="adj" fmla="val 1885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Working Principle of Holographic Antenna</a:t>
            </a:r>
          </a:p>
        </p:txBody>
      </p:sp>
      <p:sp>
        <p:nvSpPr>
          <p:cNvPr id="5" name="矩形 4"/>
          <p:cNvSpPr/>
          <p:nvPr/>
        </p:nvSpPr>
        <p:spPr>
          <a:xfrm>
            <a:off x="665541" y="1119003"/>
            <a:ext cx="1773242" cy="461665"/>
          </a:xfrm>
          <a:prstGeom prst="rect">
            <a:avLst/>
          </a:prstGeom>
        </p:spPr>
        <p:txBody>
          <a:bodyPr wrap="none">
            <a:spAutoFit/>
          </a:bodyPr>
          <a:lstStyle/>
          <a:p>
            <a:pPr algn="ctr"/>
            <a:r>
              <a:rPr lang="en-US" altLang="zh-CN" sz="2400" b="1" dirty="0">
                <a:solidFill>
                  <a:srgbClr val="C00000"/>
                </a:solidFill>
                <a:latin typeface="Arial" panose="020B0604020202020204" pitchFamily="34" charset="0"/>
                <a:ea typeface="黑体" pitchFamily="2" charset="-122"/>
                <a:cs typeface="Arial" panose="020B0604020202020204" pitchFamily="34" charset="0"/>
              </a:rPr>
              <a:t>Definitions</a:t>
            </a:r>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1B580A31-4B17-46CF-B2C1-5F10F8E222BF}"/>
                  </a:ext>
                </a:extLst>
              </p:cNvPr>
              <p:cNvSpPr/>
              <p:nvPr/>
            </p:nvSpPr>
            <p:spPr>
              <a:xfrm>
                <a:off x="623392" y="1593430"/>
                <a:ext cx="11285638" cy="1744195"/>
              </a:xfrm>
              <a:prstGeom prst="rect">
                <a:avLst/>
              </a:prstGeom>
            </p:spPr>
            <p:txBody>
              <a:bodyPr wrap="square">
                <a:spAutoFit/>
              </a:bodyPr>
              <a:lstStyle/>
              <a:p>
                <a:pPr marL="0" lvl="2">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Reference wave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n-US" altLang="zh-CN" sz="2000" i="1">
                            <a:solidFill>
                              <a:srgbClr val="C00000"/>
                            </a:solidFill>
                            <a:latin typeface="Cambria Math" panose="02040503050406030204" pitchFamily="18" charset="0"/>
                            <a:cs typeface="Arial" panose="020B0604020202020204" pitchFamily="34" charset="0"/>
                          </a:rPr>
                          <m:t> </m:t>
                        </m:r>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cs typeface="Arial" panose="020B0604020202020204" pitchFamily="34" charset="0"/>
                          </a:rPr>
                          <m:t>𝑟𝑒𝑓</m:t>
                        </m:r>
                      </m:sub>
                    </m:sSub>
                  </m:oMath>
                </a14:m>
                <a:r>
                  <a:rPr lang="en-US" altLang="zh-CN" sz="2000" dirty="0">
                    <a:latin typeface="Arial" panose="020B0604020202020204" pitchFamily="34" charset="0"/>
                    <a:cs typeface="Arial" panose="020B0604020202020204" pitchFamily="34" charset="0"/>
                  </a:rPr>
                  <a:t> is the input of the feed, which carries the transmit signal, propagating  </a:t>
                </a:r>
              </a:p>
              <a:p>
                <a:pPr marL="0" lvl="2"/>
                <a:r>
                  <a:rPr lang="en-US" altLang="zh-CN" sz="2000" dirty="0">
                    <a:latin typeface="Arial" panose="020B0604020202020204" pitchFamily="34" charset="0"/>
                    <a:cs typeface="Arial" panose="020B0604020202020204" pitchFamily="34" charset="0"/>
                  </a:rPr>
                  <a:t>    along the surface</a:t>
                </a:r>
              </a:p>
              <a:p>
                <a:pPr marL="0" lvl="2">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Objective wave </a:t>
                </a:r>
                <a14:m>
                  <m:oMath xmlns:m="http://schemas.openxmlformats.org/officeDocument/2006/math">
                    <m:sSub>
                      <m:sSubPr>
                        <m:ctrlPr>
                          <a:rPr lang="en-US" altLang="zh-CN" sz="2000" i="1" smtClean="0">
                            <a:solidFill>
                              <a:srgbClr val="C00000"/>
                            </a:solidFill>
                            <a:latin typeface="Cambria Math" panose="02040503050406030204" pitchFamily="18" charset="0"/>
                            <a:cs typeface="Arial" panose="020B0604020202020204" pitchFamily="34" charset="0"/>
                          </a:rPr>
                        </m:ctrlPr>
                      </m:sSubPr>
                      <m:e>
                        <m:r>
                          <a:rPr lang="el-GR" altLang="zh-CN" sz="2000" b="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b="0" i="1">
                            <a:solidFill>
                              <a:srgbClr val="C00000"/>
                            </a:solidFill>
                            <a:latin typeface="Cambria Math" panose="02040503050406030204" pitchFamily="18" charset="0"/>
                            <a:cs typeface="Arial" panose="020B0604020202020204" pitchFamily="34" charset="0"/>
                          </a:rPr>
                          <m:t>𝑜𝑏𝑗</m:t>
                        </m:r>
                      </m:sub>
                    </m:sSub>
                  </m:oMath>
                </a14:m>
                <a:r>
                  <a:rPr lang="en-US" altLang="zh-CN" sz="2000" b="1"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 the directional beam that we aim to generate</a:t>
                </a:r>
              </a:p>
              <a:p>
                <a:pPr marL="0" lvl="2">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a:t>
                </a:r>
                <a:r>
                  <a:rPr lang="en-US" altLang="zh-CN" sz="2000" b="1" dirty="0">
                    <a:latin typeface="Arial" panose="020B0604020202020204" pitchFamily="34" charset="0"/>
                    <a:cs typeface="Arial" panose="020B0604020202020204" pitchFamily="34" charset="0"/>
                  </a:rPr>
                  <a:t>Holographic pattern </a:t>
                </a:r>
                <a14:m>
                  <m:oMath xmlns:m="http://schemas.openxmlformats.org/officeDocument/2006/math">
                    <m:sSub>
                      <m:sSubPr>
                        <m:ctrlPr>
                          <a:rPr lang="en-US" altLang="zh-CN" sz="2000" i="1" smtClean="0">
                            <a:solidFill>
                              <a:srgbClr val="C00000"/>
                            </a:solidFill>
                            <a:latin typeface="Cambria Math" panose="02040503050406030204" pitchFamily="18" charset="0"/>
                            <a:cs typeface="Arial" panose="020B0604020202020204" pitchFamily="34" charset="0"/>
                          </a:rPr>
                        </m:ctrlPr>
                      </m:sSub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2000" i="1" smtClean="0">
                        <a:solidFill>
                          <a:srgbClr val="C00000"/>
                        </a:solidFill>
                        <a:latin typeface="Cambria Math" panose="02040503050406030204" pitchFamily="18" charset="0"/>
                        <a:cs typeface="Arial" panose="020B0604020202020204" pitchFamily="34" charset="0"/>
                      </a:rPr>
                      <m:t>=</m:t>
                    </m:r>
                  </m:oMath>
                </a14:m>
                <a:r>
                  <a:rPr lang="en-US" altLang="zh-CN" sz="2000" dirty="0">
                    <a:solidFill>
                      <a:srgbClr val="C00000"/>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2000" i="1">
                            <a:solidFill>
                              <a:srgbClr val="C00000"/>
                            </a:solidFill>
                            <a:latin typeface="Cambria Math" panose="02040503050406030204" pitchFamily="18" charset="0"/>
                            <a:cs typeface="Arial" panose="020B0604020202020204" pitchFamily="34" charset="0"/>
                          </a:rPr>
                        </m:ctrlPr>
                      </m:sSubSup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cs typeface="Arial" panose="020B0604020202020204" pitchFamily="34" charset="0"/>
                          </a:rPr>
                          <m:t>𝑟𝑒𝑓</m:t>
                        </m:r>
                      </m:sub>
                      <m:sup>
                        <m:r>
                          <a:rPr lang="en-US" altLang="zh-CN" sz="2000" i="1">
                            <a:solidFill>
                              <a:srgbClr val="C00000"/>
                            </a:solidFill>
                            <a:latin typeface="Cambria Math" panose="02040503050406030204" pitchFamily="18" charset="0"/>
                            <a:cs typeface="Arial" panose="020B0604020202020204" pitchFamily="34" charset="0"/>
                          </a:rPr>
                          <m:t>∗</m:t>
                        </m:r>
                      </m:sup>
                    </m:sSubSup>
                  </m:oMath>
                </a14:m>
                <a:r>
                  <a:rPr lang="zh-CN" altLang="en-US" sz="2000" i="1"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is the interference between reference and object waves</a:t>
                </a:r>
                <a:endParaRPr lang="zh-CN" altLang="en-US" sz="2000" dirty="0">
                  <a:latin typeface="Arial" panose="020B0604020202020204" pitchFamily="34" charset="0"/>
                  <a:cs typeface="Arial" panose="020B0604020202020204" pitchFamily="34" charset="0"/>
                </a:endParaRPr>
              </a:p>
            </p:txBody>
          </p:sp>
        </mc:Choice>
        <mc:Fallback xmlns="">
          <p:sp>
            <p:nvSpPr>
              <p:cNvPr id="21" name="矩形 20">
                <a:extLst>
                  <a:ext uri="{FF2B5EF4-FFF2-40B4-BE49-F238E27FC236}">
                    <a16:creationId xmlns:a16="http://schemas.microsoft.com/office/drawing/2014/main" id="{1B580A31-4B17-46CF-B2C1-5F10F8E222BF}"/>
                  </a:ext>
                </a:extLst>
              </p:cNvPr>
              <p:cNvSpPr>
                <a:spLocks noRot="1" noChangeAspect="1" noMove="1" noResize="1" noEditPoints="1" noAdjustHandles="1" noChangeArrowheads="1" noChangeShapeType="1" noTextEdit="1"/>
              </p:cNvSpPr>
              <p:nvPr/>
            </p:nvSpPr>
            <p:spPr>
              <a:xfrm>
                <a:off x="623392" y="1593430"/>
                <a:ext cx="11285638" cy="1744195"/>
              </a:xfrm>
              <a:prstGeom prst="rect">
                <a:avLst/>
              </a:prstGeom>
              <a:blipFill>
                <a:blip r:embed="rId3"/>
                <a:stretch>
                  <a:fillRect l="-486" t="-1742" b="-697"/>
                </a:stretch>
              </a:blipFill>
            </p:spPr>
            <p:txBody>
              <a:bodyPr/>
              <a:lstStyle/>
              <a:p>
                <a:r>
                  <a:rPr lang="zh-CN" altLang="en-US">
                    <a:noFill/>
                  </a:rPr>
                  <a:t> </a:t>
                </a:r>
              </a:p>
            </p:txBody>
          </p:sp>
        </mc:Fallback>
      </mc:AlternateContent>
      <p:grpSp>
        <p:nvGrpSpPr>
          <p:cNvPr id="7" name="组合 6"/>
          <p:cNvGrpSpPr/>
          <p:nvPr/>
        </p:nvGrpSpPr>
        <p:grpSpPr>
          <a:xfrm>
            <a:off x="7768141" y="3930108"/>
            <a:ext cx="4333022" cy="2570592"/>
            <a:chOff x="953965" y="4161420"/>
            <a:chExt cx="4333022" cy="2570592"/>
          </a:xfrm>
        </p:grpSpPr>
        <p:pic>
          <p:nvPicPr>
            <p:cNvPr id="17" name="图片 16">
              <a:extLst>
                <a:ext uri="{FF2B5EF4-FFF2-40B4-BE49-F238E27FC236}">
                  <a16:creationId xmlns:a16="http://schemas.microsoft.com/office/drawing/2014/main" id="{F30A5126-C346-4AE5-AB72-692FA716BD35}"/>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Effect>
                        <a14:saturation sat="0"/>
                      </a14:imgEffect>
                    </a14:imgLayer>
                  </a14:imgProps>
                </a:ext>
              </a:extLst>
            </a:blip>
            <a:srcRect l="-1" t="-1" r="-336" b="-8011"/>
            <a:stretch/>
          </p:blipFill>
          <p:spPr>
            <a:xfrm>
              <a:off x="953965" y="4161420"/>
              <a:ext cx="3917899" cy="2570592"/>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E8FA3DC-88FD-41CA-A35F-3DD92CFB788A}"/>
                    </a:ext>
                  </a:extLst>
                </p:cNvPr>
                <p:cNvSpPr txBox="1"/>
                <p:nvPr/>
              </p:nvSpPr>
              <p:spPr>
                <a:xfrm>
                  <a:off x="3359696" y="4437112"/>
                  <a:ext cx="1927291" cy="365998"/>
                </a:xfrm>
                <a:prstGeom prst="rect">
                  <a:avLst/>
                </a:prstGeom>
                <a:noFill/>
              </p:spPr>
              <p:txBody>
                <a:bodyPr wrap="square" rtlCol="0">
                  <a:spAutoFit/>
                </a:bodyPr>
                <a:lstStyle/>
                <a:p>
                  <a14:m>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b="0" i="1" smtClean="0">
                              <a:solidFill>
                                <a:srgbClr val="C00000"/>
                              </a:solidFill>
                              <a:latin typeface="Cambria Math" panose="02040503050406030204" pitchFamily="18" charset="0"/>
                              <a:cs typeface="Arial" panose="020B0604020202020204" pitchFamily="34" charset="0"/>
                            </a:rPr>
                            <m:t>h𝑜𝑙𝑜</m:t>
                          </m:r>
                        </m:sub>
                      </m:sSub>
                      <m:r>
                        <a:rPr lang="en-US" altLang="zh-CN" sz="1600" i="1">
                          <a:solidFill>
                            <a:srgbClr val="C00000"/>
                          </a:solidFill>
                          <a:latin typeface="Cambria Math" panose="02040503050406030204" pitchFamily="18" charset="0"/>
                          <a:cs typeface="Arial" panose="020B0604020202020204" pitchFamily="34" charset="0"/>
                        </a:rPr>
                        <m:t>=</m:t>
                      </m:r>
                    </m:oMath>
                  </a14:m>
                  <a:r>
                    <a:rPr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lang="en-US" altLang="zh-CN" sz="1600" i="1">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600" i="1">
                              <a:solidFill>
                                <a:srgbClr val="C00000"/>
                              </a:solidFill>
                              <a:latin typeface="Cambria Math" panose="02040503050406030204" pitchFamily="18" charset="0"/>
                              <a:cs typeface="Arial" panose="020B0604020202020204" pitchFamily="34" charset="0"/>
                            </a:rPr>
                          </m:ctrlPr>
                        </m:sSubSup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𝑟𝑒𝑓</m:t>
                          </m:r>
                        </m:sub>
                        <m:sup>
                          <m:r>
                            <a:rPr lang="en-US" altLang="zh-CN" sz="1600" i="1">
                              <a:solidFill>
                                <a:srgbClr val="C00000"/>
                              </a:solidFill>
                              <a:latin typeface="Cambria Math" panose="02040503050406030204" pitchFamily="18" charset="0"/>
                              <a:cs typeface="Arial" panose="020B0604020202020204" pitchFamily="34" charset="0"/>
                            </a:rPr>
                            <m:t>∗</m:t>
                          </m:r>
                        </m:sup>
                      </m:sSubSup>
                    </m:oMath>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18" name="文本框 17">
                  <a:extLst>
                    <a:ext uri="{FF2B5EF4-FFF2-40B4-BE49-F238E27FC236}">
                      <a16:creationId xmlns:a16="http://schemas.microsoft.com/office/drawing/2014/main" id="{DE8FA3DC-88FD-41CA-A35F-3DD92CFB788A}"/>
                    </a:ext>
                  </a:extLst>
                </p:cNvPr>
                <p:cNvSpPr txBox="1">
                  <a:spLocks noRot="1" noChangeAspect="1" noMove="1" noResize="1" noEditPoints="1" noAdjustHandles="1" noChangeArrowheads="1" noChangeShapeType="1" noTextEdit="1"/>
                </p:cNvSpPr>
                <p:nvPr/>
              </p:nvSpPr>
              <p:spPr>
                <a:xfrm>
                  <a:off x="3359696" y="4437112"/>
                  <a:ext cx="1927291" cy="365998"/>
                </a:xfrm>
                <a:prstGeom prst="rect">
                  <a:avLst/>
                </a:prstGeom>
                <a:blipFill>
                  <a:blip r:embed="rId6"/>
                  <a:stretch>
                    <a:fillRect b="-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BB54B80C-4890-46F4-8472-B23FFFC89B2C}"/>
                    </a:ext>
                  </a:extLst>
                </p:cNvPr>
                <p:cNvSpPr txBox="1"/>
                <p:nvPr/>
              </p:nvSpPr>
              <p:spPr>
                <a:xfrm>
                  <a:off x="2153605" y="6254443"/>
                  <a:ext cx="1822962" cy="35830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a:rPr lang="en-US" altLang="zh-CN" sz="1600" i="1">
                                <a:solidFill>
                                  <a:srgbClr val="C00000"/>
                                </a:solidFill>
                                <a:latin typeface="Cambria Math" panose="02040503050406030204" pitchFamily="18" charset="0"/>
                                <a:cs typeface="Arial" panose="020B0604020202020204" pitchFamily="34" charset="0"/>
                              </a:rPr>
                              <m:t> </m:t>
                            </m:r>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𝑟𝑒𝑓</m:t>
                            </m:r>
                          </m:sub>
                        </m:sSub>
                      </m:oMath>
                    </m:oMathPara>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19" name="文本框 18">
                  <a:extLst>
                    <a:ext uri="{FF2B5EF4-FFF2-40B4-BE49-F238E27FC236}">
                      <a16:creationId xmlns:a16="http://schemas.microsoft.com/office/drawing/2014/main" id="{BB54B80C-4890-46F4-8472-B23FFFC89B2C}"/>
                    </a:ext>
                  </a:extLst>
                </p:cNvPr>
                <p:cNvSpPr txBox="1">
                  <a:spLocks noRot="1" noChangeAspect="1" noMove="1" noResize="1" noEditPoints="1" noAdjustHandles="1" noChangeArrowheads="1" noChangeShapeType="1" noTextEdit="1"/>
                </p:cNvSpPr>
                <p:nvPr/>
              </p:nvSpPr>
              <p:spPr>
                <a:xfrm>
                  <a:off x="2153605" y="6254443"/>
                  <a:ext cx="1822962" cy="358303"/>
                </a:xfrm>
                <a:prstGeom prst="rect">
                  <a:avLst/>
                </a:prstGeom>
                <a:blipFill>
                  <a:blip r:embed="rId7"/>
                  <a:stretch>
                    <a:fillRect b="-6780"/>
                  </a:stretch>
                </a:blipFill>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DC04CD19-59A1-409E-8FB4-3763E5E7952D}"/>
                </a:ext>
              </a:extLst>
            </p:cNvPr>
            <p:cNvCxnSpPr>
              <a:cxnSpLocks/>
            </p:cNvCxnSpPr>
            <p:nvPr/>
          </p:nvCxnSpPr>
          <p:spPr>
            <a:xfrm flipH="1" flipV="1">
              <a:off x="2438783" y="6021288"/>
              <a:ext cx="298905" cy="432048"/>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6BE4F1BA-57D8-4103-9C3B-0E3195F5EBB9}"/>
                    </a:ext>
                  </a:extLst>
                </p:cNvPr>
                <p:cNvSpPr txBox="1"/>
                <p:nvPr/>
              </p:nvSpPr>
              <p:spPr>
                <a:xfrm>
                  <a:off x="970885" y="4346453"/>
                  <a:ext cx="846733" cy="35836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𝑜𝑏𝑗</m:t>
                            </m:r>
                          </m:sub>
                        </m:sSub>
                      </m:oMath>
                    </m:oMathPara>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24" name="文本框 23">
                  <a:extLst>
                    <a:ext uri="{FF2B5EF4-FFF2-40B4-BE49-F238E27FC236}">
                      <a16:creationId xmlns:a16="http://schemas.microsoft.com/office/drawing/2014/main" id="{6BE4F1BA-57D8-4103-9C3B-0E3195F5EBB9}"/>
                    </a:ext>
                  </a:extLst>
                </p:cNvPr>
                <p:cNvSpPr txBox="1">
                  <a:spLocks noRot="1" noChangeAspect="1" noMove="1" noResize="1" noEditPoints="1" noAdjustHandles="1" noChangeArrowheads="1" noChangeShapeType="1" noTextEdit="1"/>
                </p:cNvSpPr>
                <p:nvPr/>
              </p:nvSpPr>
              <p:spPr>
                <a:xfrm>
                  <a:off x="970885" y="4346453"/>
                  <a:ext cx="846733" cy="358368"/>
                </a:xfrm>
                <a:prstGeom prst="rect">
                  <a:avLst/>
                </a:prstGeom>
                <a:blipFill>
                  <a:blip r:embed="rId8"/>
                  <a:stretch>
                    <a:fillRect b="-6780"/>
                  </a:stretch>
                </a:blipFill>
              </p:spPr>
              <p:txBody>
                <a:bodyPr/>
                <a:lstStyle/>
                <a:p>
                  <a:r>
                    <a:rPr lang="zh-CN" altLang="en-US">
                      <a:noFill/>
                    </a:rPr>
                    <a:t> </a:t>
                  </a:r>
                </a:p>
              </p:txBody>
            </p:sp>
          </mc:Fallback>
        </mc:AlternateContent>
      </p:grpSp>
      <p:sp>
        <p:nvSpPr>
          <p:cNvPr id="22" name="矩形 21"/>
          <p:cNvSpPr/>
          <p:nvPr/>
        </p:nvSpPr>
        <p:spPr>
          <a:xfrm>
            <a:off x="407368" y="3783817"/>
            <a:ext cx="5346335" cy="461665"/>
          </a:xfrm>
          <a:prstGeom prst="rect">
            <a:avLst/>
          </a:prstGeom>
        </p:spPr>
        <p:txBody>
          <a:bodyPr wrap="none">
            <a:spAutoFit/>
          </a:bodyPr>
          <a:lstStyle/>
          <a:p>
            <a:pPr algn="ctr"/>
            <a:r>
              <a:rPr lang="en-US" altLang="zh-CN" sz="2400" b="1" dirty="0">
                <a:solidFill>
                  <a:srgbClr val="C00000"/>
                </a:solidFill>
                <a:latin typeface="Arial" panose="020B0604020202020204" pitchFamily="34" charset="0"/>
                <a:ea typeface="黑体" pitchFamily="2" charset="-122"/>
                <a:cs typeface="Arial" panose="020B0604020202020204" pitchFamily="34" charset="0"/>
              </a:rPr>
              <a:t>Step 2: Holographic Beamforming</a:t>
            </a:r>
          </a:p>
        </p:txBody>
      </p:sp>
      <mc:AlternateContent xmlns:mc="http://schemas.openxmlformats.org/markup-compatibility/2006" xmlns:a14="http://schemas.microsoft.com/office/drawing/2010/main">
        <mc:Choice Requires="a14">
          <p:sp>
            <p:nvSpPr>
              <p:cNvPr id="23" name="矩形 22"/>
              <p:cNvSpPr/>
              <p:nvPr/>
            </p:nvSpPr>
            <p:spPr>
              <a:xfrm>
                <a:off x="665541" y="4433856"/>
                <a:ext cx="6884738" cy="732508"/>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When the reference wave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n-US" altLang="zh-CN" sz="2000" i="1">
                            <a:solidFill>
                              <a:srgbClr val="C00000"/>
                            </a:solidFill>
                            <a:latin typeface="Cambria Math" panose="02040503050406030204" pitchFamily="18" charset="0"/>
                            <a:cs typeface="Arial" panose="020B0604020202020204" pitchFamily="34" charset="0"/>
                          </a:rPr>
                          <m:t> </m:t>
                        </m:r>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cs typeface="Arial" panose="020B0604020202020204" pitchFamily="34" charset="0"/>
                          </a:rPr>
                          <m:t>𝑟𝑒𝑓</m:t>
                        </m:r>
                      </m:sub>
                    </m:sSub>
                  </m:oMath>
                </a14:m>
                <a:r>
                  <a:rPr lang="en-US" altLang="zh-CN" sz="2000" dirty="0">
                    <a:latin typeface="Arial" panose="020B0604020202020204" pitchFamily="34" charset="0"/>
                    <a:cs typeface="Arial" panose="020B0604020202020204" pitchFamily="34" charset="0"/>
                  </a:rPr>
                  <a:t> is fed to the surface, it interferes with the holographic pattern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𝛹</m:t>
                        </m:r>
                      </m:e>
                      <m:sub>
                        <m:r>
                          <a:rPr lang="en-US"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oMath>
                </a14:m>
                <a:r>
                  <a:rPr lang="en-US" altLang="zh-CN" sz="2000" dirty="0">
                    <a:latin typeface="Arial" panose="020B0604020202020204" pitchFamily="34" charset="0"/>
                    <a:cs typeface="Arial" panose="020B0604020202020204" pitchFamily="34" charset="0"/>
                  </a:rPr>
                  <a:t> </a:t>
                </a:r>
                <a:endParaRPr lang="zh-CN" altLang="en-US" sz="2000" dirty="0"/>
              </a:p>
            </p:txBody>
          </p:sp>
        </mc:Choice>
        <mc:Fallback xmlns="">
          <p:sp>
            <p:nvSpPr>
              <p:cNvPr id="23" name="矩形 22"/>
              <p:cNvSpPr>
                <a:spLocks noRot="1" noChangeAspect="1" noMove="1" noResize="1" noEditPoints="1" noAdjustHandles="1" noChangeArrowheads="1" noChangeShapeType="1" noTextEdit="1"/>
              </p:cNvSpPr>
              <p:nvPr/>
            </p:nvSpPr>
            <p:spPr>
              <a:xfrm>
                <a:off x="665541" y="4433856"/>
                <a:ext cx="6884738" cy="732508"/>
              </a:xfrm>
              <a:prstGeom prst="rect">
                <a:avLst/>
              </a:prstGeom>
              <a:blipFill>
                <a:blip r:embed="rId9"/>
                <a:stretch>
                  <a:fillRect l="-796" t="-4132" b="-123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矩形 24">
                <a:extLst>
                  <a:ext uri="{FF2B5EF4-FFF2-40B4-BE49-F238E27FC236}">
                    <a16:creationId xmlns:a16="http://schemas.microsoft.com/office/drawing/2014/main" id="{5CC9BCBF-C82E-43F7-BD04-BEC459DA7BF7}"/>
                  </a:ext>
                </a:extLst>
              </p:cNvPr>
              <p:cNvSpPr/>
              <p:nvPr/>
            </p:nvSpPr>
            <p:spPr>
              <a:xfrm>
                <a:off x="2334963" y="5320167"/>
                <a:ext cx="3682009" cy="494559"/>
              </a:xfrm>
              <a:prstGeom prst="rect">
                <a:avLst/>
              </a:prstGeom>
              <a:ln>
                <a:noFill/>
              </a:ln>
            </p:spPr>
            <p:txBody>
              <a:bodyPr wrap="square">
                <a:spAutoFit/>
              </a:bodyPr>
              <a:lstStyle/>
              <a:p>
                <a:pPr>
                  <a:lnSpc>
                    <a:spcPct val="110000"/>
                  </a:lnSpc>
                  <a:spcBef>
                    <a:spcPts val="1800"/>
                  </a:spcBef>
                  <a:defRPr/>
                </a:pPr>
                <a14:m>
                  <m:oMath xmlns:m="http://schemas.openxmlformats.org/officeDocument/2006/math">
                    <m:sSub>
                      <m:sSubPr>
                        <m:ctrlPr>
                          <a:rPr lang="en-US" altLang="zh-CN" sz="2200" i="1" smtClean="0">
                            <a:solidFill>
                              <a:srgbClr val="C00000"/>
                            </a:solidFill>
                            <a:latin typeface="Cambria Math" panose="02040503050406030204" pitchFamily="18" charset="0"/>
                            <a:cs typeface="Arial" panose="020B0604020202020204" pitchFamily="34" charset="0"/>
                          </a:rPr>
                        </m:ctrlPr>
                      </m:sSubPr>
                      <m:e>
                        <m:r>
                          <m:rPr>
                            <m:sty m:val="p"/>
                          </m:rPr>
                          <a:rPr lang="el-GR"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2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sSub>
                      <m:sSubPr>
                        <m:ctrlPr>
                          <a:rPr lang="en-US" altLang="zh-CN" sz="2200" i="1">
                            <a:solidFill>
                              <a:srgbClr val="C00000"/>
                            </a:solidFill>
                            <a:latin typeface="Cambria Math" panose="02040503050406030204" pitchFamily="18" charset="0"/>
                            <a:cs typeface="Arial" panose="020B0604020202020204" pitchFamily="34" charset="0"/>
                          </a:rPr>
                        </m:ctrlPr>
                      </m:sSubPr>
                      <m:e>
                        <m:r>
                          <a:rPr lang="en-US" altLang="zh-CN" sz="2200" i="1">
                            <a:solidFill>
                              <a:srgbClr val="C00000"/>
                            </a:solidFill>
                            <a:latin typeface="Cambria Math" panose="02040503050406030204" pitchFamily="18" charset="0"/>
                            <a:cs typeface="Arial" panose="020B0604020202020204" pitchFamily="34" charset="0"/>
                          </a:rPr>
                          <m:t> </m:t>
                        </m:r>
                        <m:r>
                          <m:rPr>
                            <m:sty m:val="p"/>
                          </m:rPr>
                          <a:rPr lang="el-GR"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200" i="1">
                            <a:solidFill>
                              <a:srgbClr val="C00000"/>
                            </a:solidFill>
                            <a:latin typeface="Cambria Math" panose="02040503050406030204" pitchFamily="18" charset="0"/>
                            <a:cs typeface="Arial" panose="020B0604020202020204" pitchFamily="34" charset="0"/>
                          </a:rPr>
                          <m:t>𝑟𝑒𝑓</m:t>
                        </m:r>
                      </m:sub>
                    </m:sSub>
                    <m:r>
                      <a:rPr lang="en-US"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altLang="zh-CN" sz="22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lang="en-US" altLang="zh-CN" sz="2200" i="1">
                            <a:solidFill>
                              <a:srgbClr val="C00000"/>
                            </a:solidFill>
                            <a:latin typeface="Cambria Math" panose="02040503050406030204" pitchFamily="18" charset="0"/>
                            <a:cs typeface="Arial" panose="020B0604020202020204" pitchFamily="34" charset="0"/>
                          </a:rPr>
                        </m:ctrlPr>
                      </m:sSubPr>
                      <m:e>
                        <m:r>
                          <m:rPr>
                            <m:sty m:val="p"/>
                          </m:rPr>
                          <a:rPr lang="el-GR"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200" i="1">
                            <a:solidFill>
                              <a:srgbClr val="C00000"/>
                            </a:solidFill>
                            <a:latin typeface="Cambria Math" panose="02040503050406030204" pitchFamily="18" charset="0"/>
                            <a:cs typeface="Arial" panose="020B0604020202020204" pitchFamily="34" charset="0"/>
                          </a:rPr>
                          <m:t>𝑜𝑏𝑗</m:t>
                        </m:r>
                      </m:sub>
                    </m:sSub>
                    <m:sSub>
                      <m:sSubPr>
                        <m:ctrlPr>
                          <a:rPr lang="en-US" altLang="zh-CN" sz="2200" i="1">
                            <a:solidFill>
                              <a:srgbClr val="C00000"/>
                            </a:solidFill>
                            <a:latin typeface="Cambria Math" panose="02040503050406030204" pitchFamily="18" charset="0"/>
                            <a:cs typeface="Arial" panose="020B0604020202020204" pitchFamily="34" charset="0"/>
                          </a:rPr>
                        </m:ctrlPr>
                      </m:sSubPr>
                      <m:e>
                        <m:r>
                          <a:rPr lang="en-US" altLang="zh-CN" sz="2200" i="1">
                            <a:solidFill>
                              <a:srgbClr val="C00000"/>
                            </a:solidFill>
                            <a:latin typeface="Cambria Math" panose="02040503050406030204" pitchFamily="18" charset="0"/>
                            <a:cs typeface="Arial" panose="020B0604020202020204" pitchFamily="34" charset="0"/>
                          </a:rPr>
                          <m:t> |</m:t>
                        </m:r>
                        <m:r>
                          <m:rPr>
                            <m:sty m:val="p"/>
                          </m:rPr>
                          <a:rPr lang="el-GR" altLang="zh-CN" sz="22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200" i="1">
                            <a:solidFill>
                              <a:srgbClr val="C00000"/>
                            </a:solidFill>
                            <a:latin typeface="Cambria Math" panose="02040503050406030204" pitchFamily="18" charset="0"/>
                            <a:cs typeface="Arial" panose="020B0604020202020204" pitchFamily="34" charset="0"/>
                          </a:rPr>
                          <m:t>𝑟𝑒𝑓</m:t>
                        </m:r>
                      </m:sub>
                    </m:sSub>
                    <m:r>
                      <a:rPr lang="en-US" altLang="zh-CN" sz="2200" i="1">
                        <a:solidFill>
                          <a:srgbClr val="C00000"/>
                        </a:solidFill>
                        <a:latin typeface="Cambria Math" panose="02040503050406030204" pitchFamily="18" charset="0"/>
                        <a:cs typeface="Arial" panose="020B0604020202020204" pitchFamily="34" charset="0"/>
                      </a:rPr>
                      <m:t>|</m:t>
                    </m:r>
                    <m:r>
                      <a:rPr lang="en-US" altLang="zh-CN" sz="2200" i="1" baseline="30000">
                        <a:solidFill>
                          <a:srgbClr val="C00000"/>
                        </a:solidFill>
                        <a:latin typeface="Cambria Math" panose="02040503050406030204" pitchFamily="18" charset="0"/>
                        <a:cs typeface="Arial" panose="020B0604020202020204" pitchFamily="34" charset="0"/>
                      </a:rPr>
                      <m:t>2</m:t>
                    </m:r>
                  </m:oMath>
                </a14:m>
                <a:endParaRPr lang="en-US" altLang="zh-CN" sz="2200"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5" name="矩形 24">
                <a:extLst>
                  <a:ext uri="{FF2B5EF4-FFF2-40B4-BE49-F238E27FC236}">
                    <a16:creationId xmlns:a16="http://schemas.microsoft.com/office/drawing/2014/main" id="{5CC9BCBF-C82E-43F7-BD04-BEC459DA7BF7}"/>
                  </a:ext>
                </a:extLst>
              </p:cNvPr>
              <p:cNvSpPr>
                <a:spLocks noRot="1" noChangeAspect="1" noMove="1" noResize="1" noEditPoints="1" noAdjustHandles="1" noChangeArrowheads="1" noChangeShapeType="1" noTextEdit="1"/>
              </p:cNvSpPr>
              <p:nvPr/>
            </p:nvSpPr>
            <p:spPr>
              <a:xfrm>
                <a:off x="2334963" y="5320167"/>
                <a:ext cx="3682009" cy="494559"/>
              </a:xfrm>
              <a:prstGeom prst="rect">
                <a:avLst/>
              </a:prstGeom>
              <a:blipFill>
                <a:blip r:embed="rId10"/>
                <a:stretch>
                  <a:fillRect l="-166" b="-7407"/>
                </a:stretch>
              </a:blipFill>
              <a:ln>
                <a:noFill/>
              </a:ln>
            </p:spPr>
            <p:txBody>
              <a:bodyPr/>
              <a:lstStyle/>
              <a:p>
                <a:r>
                  <a:rPr lang="zh-CN" altLang="en-US">
                    <a:noFill/>
                  </a:rPr>
                  <a:t> </a:t>
                </a:r>
              </a:p>
            </p:txBody>
          </p:sp>
        </mc:Fallback>
      </mc:AlternateContent>
      <p:cxnSp>
        <p:nvCxnSpPr>
          <p:cNvPr id="4" name="直接连接符 3"/>
          <p:cNvCxnSpPr/>
          <p:nvPr/>
        </p:nvCxnSpPr>
        <p:spPr>
          <a:xfrm>
            <a:off x="4727848" y="5814726"/>
            <a:ext cx="7200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881698" y="6004777"/>
            <a:ext cx="1197764"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real-value</a:t>
            </a:r>
            <a:endParaRPr lang="zh-CN" altLang="en-US" dirty="0"/>
          </a:p>
        </p:txBody>
      </p:sp>
      <p:sp>
        <p:nvSpPr>
          <p:cNvPr id="26" name="矩形 25"/>
          <p:cNvSpPr/>
          <p:nvPr/>
        </p:nvSpPr>
        <p:spPr>
          <a:xfrm>
            <a:off x="1910752" y="6002725"/>
            <a:ext cx="2867577" cy="369332"/>
          </a:xfrm>
          <a:prstGeom prst="rect">
            <a:avLst/>
          </a:prstGeom>
        </p:spPr>
        <p:txBody>
          <a:bodyPr wrap="square">
            <a:spAutoFit/>
          </a:bodyPr>
          <a:lstStyle/>
          <a:p>
            <a:r>
              <a:rPr lang="en-US" altLang="zh-CN" dirty="0">
                <a:solidFill>
                  <a:srgbClr val="0070C0"/>
                </a:solidFill>
                <a:latin typeface="Arial" panose="020B0604020202020204" pitchFamily="34" charset="0"/>
                <a:cs typeface="Arial" panose="020B0604020202020204" pitchFamily="34" charset="0"/>
              </a:rPr>
              <a:t>object wave is recovered</a:t>
            </a:r>
            <a:endParaRPr lang="zh-CN" altLang="en-US" dirty="0">
              <a:solidFill>
                <a:srgbClr val="0070C0"/>
              </a:solidFill>
            </a:endParaRPr>
          </a:p>
        </p:txBody>
      </p:sp>
      <p:cxnSp>
        <p:nvCxnSpPr>
          <p:cNvPr id="27" name="直接连接符 26"/>
          <p:cNvCxnSpPr/>
          <p:nvPr/>
        </p:nvCxnSpPr>
        <p:spPr>
          <a:xfrm>
            <a:off x="4107910" y="5814726"/>
            <a:ext cx="4895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3494653" y="5830579"/>
            <a:ext cx="858035" cy="16632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5063507" y="5814726"/>
            <a:ext cx="384421" cy="2084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11</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851760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178496" y="21576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Future Direction</a:t>
            </a:r>
          </a:p>
        </p:txBody>
      </p:sp>
      <p:sp>
        <p:nvSpPr>
          <p:cNvPr id="28" name="矩形 27">
            <a:extLst>
              <a:ext uri="{FF2B5EF4-FFF2-40B4-BE49-F238E27FC236}">
                <a16:creationId xmlns:a16="http://schemas.microsoft.com/office/drawing/2014/main" id="{20178577-9795-444B-95FD-33BD49F52452}"/>
              </a:ext>
            </a:extLst>
          </p:cNvPr>
          <p:cNvSpPr/>
          <p:nvPr/>
        </p:nvSpPr>
        <p:spPr>
          <a:xfrm>
            <a:off x="146309" y="1014785"/>
            <a:ext cx="11750152" cy="4790479"/>
          </a:xfrm>
          <a:prstGeom prst="rect">
            <a:avLst/>
          </a:prstGeom>
        </p:spPr>
        <p:txBody>
          <a:bodyPr wrap="square">
            <a:spAutoFit/>
          </a:bodyPr>
          <a:lstStyle/>
          <a:p>
            <a:pPr marL="342900" indent="-342900" algn="just">
              <a:lnSpc>
                <a:spcPct val="150000"/>
              </a:lnSpc>
              <a:buFont typeface="Arial" panose="020B0604020202020204" pitchFamily="34" charset="0"/>
              <a:buChar char="•"/>
              <a:defRPr/>
            </a:pPr>
            <a:r>
              <a:rPr lang="en-US" altLang="zh-CN" sz="2400" b="1" dirty="0">
                <a:latin typeface="Arial" panose="020B0604020202020204" pitchFamily="34" charset="0"/>
                <a:cs typeface="Arial" panose="020B0604020202020204" pitchFamily="34" charset="0"/>
              </a:rPr>
              <a:t>Key Techniques</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RHS size design</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Element spacing design</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Channel estimation</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Resource management</a:t>
            </a:r>
          </a:p>
          <a:p>
            <a:pPr marL="342900" indent="-342900" algn="just">
              <a:lnSpc>
                <a:spcPct val="150000"/>
              </a:lnSpc>
              <a:buFont typeface="Arial" panose="020B0604020202020204" pitchFamily="34" charset="0"/>
              <a:buChar char="•"/>
              <a:defRPr/>
            </a:pPr>
            <a:r>
              <a:rPr lang="en-US" altLang="zh-CN" sz="2200" b="1" dirty="0">
                <a:latin typeface="Arial" panose="020B0604020202020204" pitchFamily="34" charset="0"/>
                <a:cs typeface="Arial" panose="020B0604020202020204" pitchFamily="34" charset="0"/>
              </a:rPr>
              <a:t>Applications</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Broadband communications: beam squint</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Indoor communications: RHS placement</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Vehicle networks: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mobility and doppler effect</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Localization: coupled with position estimation</a:t>
            </a:r>
          </a:p>
        </p:txBody>
      </p:sp>
      <p:pic>
        <p:nvPicPr>
          <p:cNvPr id="5" name="图片 4">
            <a:extLst>
              <a:ext uri="{FF2B5EF4-FFF2-40B4-BE49-F238E27FC236}">
                <a16:creationId xmlns:a16="http://schemas.microsoft.com/office/drawing/2014/main" id="{13F010FB-42A3-4DFF-AAC1-8B7CAE55227C}"/>
              </a:ext>
            </a:extLst>
          </p:cNvPr>
          <p:cNvPicPr>
            <a:picLocks noChangeAspect="1"/>
          </p:cNvPicPr>
          <p:nvPr/>
        </p:nvPicPr>
        <p:blipFill rotWithShape="1">
          <a:blip r:embed="rId3">
            <a:extLst>
              <a:ext uri="{28A0092B-C50C-407E-A947-70E740481C1C}">
                <a14:useLocalDpi xmlns:a14="http://schemas.microsoft.com/office/drawing/2010/main" val="0"/>
              </a:ext>
            </a:extLst>
          </a:blip>
          <a:srcRect t="64232" r="2414"/>
          <a:stretch/>
        </p:blipFill>
        <p:spPr>
          <a:xfrm>
            <a:off x="6584133" y="1027300"/>
            <a:ext cx="5222451" cy="2207529"/>
          </a:xfrm>
          <a:prstGeom prst="rect">
            <a:avLst/>
          </a:prstGeom>
        </p:spPr>
      </p:pic>
      <p:pic>
        <p:nvPicPr>
          <p:cNvPr id="6" name="图片 5">
            <a:extLst>
              <a:ext uri="{FF2B5EF4-FFF2-40B4-BE49-F238E27FC236}">
                <a16:creationId xmlns:a16="http://schemas.microsoft.com/office/drawing/2014/main" id="{F2454CD2-C10B-44BB-B528-1C72AE212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937" y="3474777"/>
            <a:ext cx="5564272" cy="2572292"/>
          </a:xfrm>
          <a:prstGeom prst="rect">
            <a:avLst/>
          </a:prstGeom>
        </p:spPr>
      </p:pic>
      <p:sp>
        <p:nvSpPr>
          <p:cNvPr id="8" name="文本框 7">
            <a:extLst>
              <a:ext uri="{FF2B5EF4-FFF2-40B4-BE49-F238E27FC236}">
                <a16:creationId xmlns:a16="http://schemas.microsoft.com/office/drawing/2014/main" id="{225ADCF4-386C-4AF6-8259-1E1FBBA151E8}"/>
              </a:ext>
            </a:extLst>
          </p:cNvPr>
          <p:cNvSpPr txBox="1"/>
          <p:nvPr/>
        </p:nvSpPr>
        <p:spPr>
          <a:xfrm>
            <a:off x="6744072" y="3110468"/>
            <a:ext cx="5047456" cy="369332"/>
          </a:xfrm>
          <a:prstGeom prst="rect">
            <a:avLst/>
          </a:prstGeom>
          <a:noFill/>
        </p:spPr>
        <p:txBody>
          <a:bodyPr wrap="square">
            <a:spAutoFit/>
          </a:bodyPr>
          <a:lstStyle/>
          <a:p>
            <a:pPr algn="ctr"/>
            <a:r>
              <a:rPr lang="en-US" altLang="zh-CN" sz="1800" dirty="0">
                <a:solidFill>
                  <a:srgbClr val="0070C0"/>
                </a:solidFill>
                <a:latin typeface="Arial" panose="020B0604020202020204" pitchFamily="34" charset="0"/>
                <a:cs typeface="Arial" panose="020B0604020202020204" pitchFamily="34" charset="0"/>
              </a:rPr>
              <a:t>leaky-wave effect </a:t>
            </a:r>
            <a:endParaRPr lang="zh-CN" altLang="en-US" dirty="0">
              <a:solidFill>
                <a:srgbClr val="0070C0"/>
              </a:solidFill>
            </a:endParaRPr>
          </a:p>
        </p:txBody>
      </p:sp>
      <p:sp>
        <p:nvSpPr>
          <p:cNvPr id="9" name="文本框 8">
            <a:extLst>
              <a:ext uri="{FF2B5EF4-FFF2-40B4-BE49-F238E27FC236}">
                <a16:creationId xmlns:a16="http://schemas.microsoft.com/office/drawing/2014/main" id="{1DB3CD64-BE7B-41D5-9B0F-6436A7A3C870}"/>
              </a:ext>
            </a:extLst>
          </p:cNvPr>
          <p:cNvSpPr txBox="1"/>
          <p:nvPr/>
        </p:nvSpPr>
        <p:spPr>
          <a:xfrm>
            <a:off x="6849005" y="5936626"/>
            <a:ext cx="5047456" cy="369332"/>
          </a:xfrm>
          <a:prstGeom prst="rect">
            <a:avLst/>
          </a:prstGeom>
          <a:noFill/>
        </p:spPr>
        <p:txBody>
          <a:bodyPr wrap="square">
            <a:spAutoFit/>
          </a:bodyPr>
          <a:lstStyle/>
          <a:p>
            <a:pPr algn="ctr"/>
            <a:r>
              <a:rPr lang="en-US" altLang="zh-CN" sz="1800" dirty="0">
                <a:solidFill>
                  <a:srgbClr val="0070C0"/>
                </a:solidFill>
                <a:latin typeface="Arial" panose="020B0604020202020204" pitchFamily="34" charset="0"/>
                <a:cs typeface="Arial" panose="020B0604020202020204" pitchFamily="34" charset="0"/>
              </a:rPr>
              <a:t>beam squint issue</a:t>
            </a:r>
            <a:endParaRPr lang="zh-CN" altLang="en-US" dirty="0">
              <a:solidFill>
                <a:srgbClr val="0070C0"/>
              </a:solidFill>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110</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3466293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矩形: 圆角 297">
            <a:extLst>
              <a:ext uri="{FF2B5EF4-FFF2-40B4-BE49-F238E27FC236}">
                <a16:creationId xmlns:a16="http://schemas.microsoft.com/office/drawing/2014/main" id="{B7FDA2DF-D91F-4C39-9B00-FE2114604B0A}"/>
              </a:ext>
            </a:extLst>
          </p:cNvPr>
          <p:cNvSpPr/>
          <p:nvPr/>
        </p:nvSpPr>
        <p:spPr>
          <a:xfrm>
            <a:off x="263352" y="1052616"/>
            <a:ext cx="7920880" cy="5537468"/>
          </a:xfrm>
          <a:prstGeom prst="roundRect">
            <a:avLst>
              <a:gd name="adj" fmla="val 1053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73" name="文本框 72"/>
          <p:cNvSpPr txBox="1"/>
          <p:nvPr/>
        </p:nvSpPr>
        <p:spPr>
          <a:xfrm>
            <a:off x="11412417" y="6488668"/>
            <a:ext cx="905608" cy="369332"/>
          </a:xfrm>
          <a:prstGeom prst="rect">
            <a:avLst/>
          </a:prstGeom>
          <a:noFill/>
        </p:spPr>
        <p:txBody>
          <a:bodyPr wrap="square" rtlCol="0">
            <a:spAutoFit/>
          </a:bodyPr>
          <a:lstStyle/>
          <a:p>
            <a:r>
              <a:rPr lang="en-US" altLang="zh-CN" b="1" dirty="0">
                <a:solidFill>
                  <a:schemeClr val="bg1"/>
                </a:solidFill>
              </a:rPr>
              <a:t>28/39</a:t>
            </a:r>
            <a:endParaRPr lang="zh-CN" altLang="en-US" b="1" dirty="0">
              <a:solidFill>
                <a:schemeClr val="bg1"/>
              </a:solidFill>
            </a:endParaRPr>
          </a:p>
        </p:txBody>
      </p:sp>
      <p:sp>
        <p:nvSpPr>
          <p:cNvPr id="12" name="标题 1">
            <a:extLst>
              <a:ext uri="{FF2B5EF4-FFF2-40B4-BE49-F238E27FC236}">
                <a16:creationId xmlns:a16="http://schemas.microsoft.com/office/drawing/2014/main" id="{C71932D5-43EF-9D4F-A941-BD7C6AF6432F}"/>
              </a:ext>
            </a:extLst>
          </p:cNvPr>
          <p:cNvSpPr txBox="1">
            <a:spLocks/>
          </p:cNvSpPr>
          <p:nvPr/>
        </p:nvSpPr>
        <p:spPr>
          <a:xfrm>
            <a:off x="3287688" y="284192"/>
            <a:ext cx="7581314"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3600" b="1" dirty="0">
                <a:solidFill>
                  <a:srgbClr val="0070C0"/>
                </a:solidFill>
                <a:latin typeface="Arial" panose="020B0604020202020204" pitchFamily="34" charset="0"/>
                <a:ea typeface="黑体" pitchFamily="2" charset="-122"/>
                <a:cs typeface="Arial" panose="020B0604020202020204" pitchFamily="34" charset="0"/>
              </a:rPr>
              <a:t>Potential Applications</a:t>
            </a:r>
          </a:p>
        </p:txBody>
      </p:sp>
      <p:grpSp>
        <p:nvGrpSpPr>
          <p:cNvPr id="120" name="组合 119">
            <a:extLst>
              <a:ext uri="{FF2B5EF4-FFF2-40B4-BE49-F238E27FC236}">
                <a16:creationId xmlns:a16="http://schemas.microsoft.com/office/drawing/2014/main" id="{B54DCFDB-AF8E-4922-813A-4EB72BD346C4}"/>
              </a:ext>
            </a:extLst>
          </p:cNvPr>
          <p:cNvGrpSpPr/>
          <p:nvPr/>
        </p:nvGrpSpPr>
        <p:grpSpPr>
          <a:xfrm>
            <a:off x="8474052" y="975416"/>
            <a:ext cx="3339721" cy="5618827"/>
            <a:chOff x="7601095" y="1069486"/>
            <a:chExt cx="3339721" cy="5618827"/>
          </a:xfrm>
        </p:grpSpPr>
        <p:pic>
          <p:nvPicPr>
            <p:cNvPr id="121" name="图片 120">
              <a:extLst>
                <a:ext uri="{FF2B5EF4-FFF2-40B4-BE49-F238E27FC236}">
                  <a16:creationId xmlns:a16="http://schemas.microsoft.com/office/drawing/2014/main" id="{1163A95D-C697-4086-82D1-492A482E2A5E}"/>
                </a:ext>
              </a:extLst>
            </p:cNvPr>
            <p:cNvPicPr>
              <a:picLocks noChangeAspect="1"/>
            </p:cNvPicPr>
            <p:nvPr/>
          </p:nvPicPr>
          <p:blipFill>
            <a:blip r:embed="rId2"/>
            <a:stretch>
              <a:fillRect/>
            </a:stretch>
          </p:blipFill>
          <p:spPr>
            <a:xfrm>
              <a:off x="8019847" y="3014673"/>
              <a:ext cx="2770728" cy="1736244"/>
            </a:xfrm>
            <a:prstGeom prst="rect">
              <a:avLst/>
            </a:prstGeom>
          </p:spPr>
        </p:pic>
        <p:pic>
          <p:nvPicPr>
            <p:cNvPr id="122" name="图片 121">
              <a:extLst>
                <a:ext uri="{FF2B5EF4-FFF2-40B4-BE49-F238E27FC236}">
                  <a16:creationId xmlns:a16="http://schemas.microsoft.com/office/drawing/2014/main" id="{201C4E0E-1351-4627-84F3-A99158BC12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40" r="5051"/>
            <a:stretch/>
          </p:blipFill>
          <p:spPr>
            <a:xfrm>
              <a:off x="7601095" y="1069486"/>
              <a:ext cx="3339721" cy="1732255"/>
            </a:xfrm>
            <a:prstGeom prst="rect">
              <a:avLst/>
            </a:prstGeom>
          </p:spPr>
        </p:pic>
        <p:pic>
          <p:nvPicPr>
            <p:cNvPr id="123" name="图片 122">
              <a:extLst>
                <a:ext uri="{FF2B5EF4-FFF2-40B4-BE49-F238E27FC236}">
                  <a16:creationId xmlns:a16="http://schemas.microsoft.com/office/drawing/2014/main" id="{29D211F0-8CFC-42F9-9D1C-311E8198AF23}"/>
                </a:ext>
              </a:extLst>
            </p:cNvPr>
            <p:cNvPicPr>
              <a:picLocks noChangeAspect="1"/>
            </p:cNvPicPr>
            <p:nvPr/>
          </p:nvPicPr>
          <p:blipFill>
            <a:blip r:embed="rId4"/>
            <a:stretch>
              <a:fillRect/>
            </a:stretch>
          </p:blipFill>
          <p:spPr>
            <a:xfrm>
              <a:off x="8205170" y="4963849"/>
              <a:ext cx="2400081" cy="1724464"/>
            </a:xfrm>
            <a:prstGeom prst="rect">
              <a:avLst/>
            </a:prstGeom>
          </p:spPr>
        </p:pic>
      </p:grpSp>
      <p:sp>
        <p:nvSpPr>
          <p:cNvPr id="124" name="矩形 123">
            <a:extLst>
              <a:ext uri="{FF2B5EF4-FFF2-40B4-BE49-F238E27FC236}">
                <a16:creationId xmlns:a16="http://schemas.microsoft.com/office/drawing/2014/main" id="{830C4D7F-0068-4780-866B-15DECBA9F526}"/>
              </a:ext>
            </a:extLst>
          </p:cNvPr>
          <p:cNvSpPr/>
          <p:nvPr/>
        </p:nvSpPr>
        <p:spPr>
          <a:xfrm>
            <a:off x="466435" y="1019328"/>
            <a:ext cx="7421935" cy="5570756"/>
          </a:xfrm>
          <a:prstGeom prst="rect">
            <a:avLst/>
          </a:prstGeom>
        </p:spPr>
        <p:txBody>
          <a:bodyPr wrap="square">
            <a:spAutoFit/>
          </a:bodyPr>
          <a:lstStyle/>
          <a:p>
            <a:pPr marL="457200" indent="-457200" algn="just">
              <a:lnSpc>
                <a:spcPct val="150000"/>
              </a:lnSpc>
              <a:buFont typeface="+mj-lt"/>
              <a:buAutoNum type="arabicPeriod"/>
            </a:pPr>
            <a:r>
              <a:rPr lang="en-US" altLang="zh-CN" sz="2200" b="1" dirty="0">
                <a:latin typeface="Arial" panose="020B0604020202020204" pitchFamily="34" charset="0"/>
                <a:ea typeface="微软雅黑" panose="020B0503020204020204" pitchFamily="34" charset="-122"/>
                <a:cs typeface="Arial" panose="020B0604020202020204" pitchFamily="34" charset="0"/>
              </a:rPr>
              <a:t>Satellite Communications</a:t>
            </a:r>
          </a:p>
          <a:p>
            <a:pPr marL="800100" lvl="1" indent="-342900" algn="just">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User terminal</a:t>
            </a:r>
            <a:r>
              <a:rPr lang="zh-CN" altLang="en-US"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rPr>
              <a:t>dynamic control compared to traditional reflecting arrays</a:t>
            </a:r>
          </a:p>
          <a:p>
            <a:pPr marL="800100" lvl="1" indent="-342900" algn="just">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On-board</a:t>
            </a:r>
            <a:r>
              <a:rPr lang="zh-CN" altLang="en-US"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latin typeface="Arial" panose="020B0604020202020204" pitchFamily="34" charset="0"/>
                <a:ea typeface="微软雅黑" panose="020B0503020204020204" pitchFamily="34" charset="-122"/>
                <a:cs typeface="Arial" panose="020B0604020202020204" pitchFamily="34" charset="0"/>
              </a:rPr>
              <a:t>replacing the bulky and expensive phase arrays</a:t>
            </a:r>
          </a:p>
          <a:p>
            <a:pPr marL="457200" indent="-457200" algn="just">
              <a:lnSpc>
                <a:spcPct val="150000"/>
              </a:lnSpc>
              <a:buFont typeface="+mj-lt"/>
              <a:buAutoNum type="arabicPeriod"/>
            </a:pPr>
            <a:r>
              <a:rPr lang="en-US" altLang="zh-CN" sz="2200" b="1" dirty="0">
                <a:latin typeface="Arial" panose="020B0604020202020204" pitchFamily="34" charset="0"/>
                <a:ea typeface="微软雅黑" panose="020B0503020204020204" pitchFamily="34" charset="-122"/>
                <a:cs typeface="Arial" panose="020B0604020202020204" pitchFamily="34" charset="0"/>
              </a:rPr>
              <a:t>RHS enabled Radar Sensing</a:t>
            </a:r>
          </a:p>
          <a:p>
            <a:pPr marL="800100" lvl="1" indent="-342900" algn="just">
              <a:lnSpc>
                <a:spcPct val="150000"/>
              </a:lnSpc>
              <a:buFont typeface="微软雅黑" panose="020B0503020204020204" pitchFamily="34" charset="-122"/>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Improving the spatial resolution via large-scale antennas</a:t>
            </a:r>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a:lnSpc>
                <a:spcPct val="150000"/>
              </a:lnSpc>
              <a:buFont typeface="+mj-lt"/>
              <a:buAutoNum type="arabicPeriod"/>
            </a:pPr>
            <a:r>
              <a:rPr lang="en-US" altLang="zh-CN" sz="2200" b="1" dirty="0">
                <a:latin typeface="Arial" panose="020B0604020202020204" pitchFamily="34" charset="0"/>
                <a:ea typeface="微软雅黑" panose="020B0503020204020204" pitchFamily="34" charset="-122"/>
                <a:cs typeface="Arial" panose="020B0604020202020204" pitchFamily="34" charset="0"/>
              </a:rPr>
              <a:t>Emergency Communications</a:t>
            </a:r>
          </a:p>
          <a:p>
            <a:pPr marL="800100" lvl="1" indent="-342900" algn="just">
              <a:lnSpc>
                <a:spcPct val="150000"/>
              </a:lnSpc>
              <a:buFont typeface="微软雅黑" panose="020B0503020204020204" pitchFamily="34" charset="-122"/>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Deployed at narrow spaces such as tunnels and mines </a:t>
            </a:r>
          </a:p>
          <a:p>
            <a:pPr marL="800100" lvl="1" indent="-342900" algn="just">
              <a:lnSpc>
                <a:spcPct val="150000"/>
              </a:lnSpc>
              <a:buFont typeface="微软雅黑" panose="020B0503020204020204" pitchFamily="34" charset="-122"/>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Ultra-thin and lightweight</a:t>
            </a:r>
          </a:p>
          <a:p>
            <a:pPr marL="457200" indent="-457200" algn="just">
              <a:lnSpc>
                <a:spcPct val="150000"/>
              </a:lnSpc>
              <a:buFont typeface="+mj-lt"/>
              <a:buAutoNum type="arabicPeriod"/>
            </a:pPr>
            <a:r>
              <a:rPr lang="en-US" altLang="zh-CN" sz="2200" b="1" dirty="0">
                <a:latin typeface="Arial" panose="020B0604020202020204" pitchFamily="34" charset="0"/>
                <a:ea typeface="微软雅黑" panose="020B0503020204020204" pitchFamily="34" charset="-122"/>
                <a:cs typeface="Arial" panose="020B0604020202020204" pitchFamily="34" charset="0"/>
              </a:rPr>
              <a:t>High-frequency band backhaul</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742950" lvl="1" indent="-285750" algn="just">
              <a:lnSpc>
                <a:spcPct val="150000"/>
              </a:lnSpc>
              <a:buFont typeface="微软雅黑" panose="020B0503020204020204" pitchFamily="34" charset="-122"/>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Improving the backhaul capacity via ultra-massive MIMO</a:t>
            </a: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111</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7954599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a:extLst>
              <a:ext uri="{FF2B5EF4-FFF2-40B4-BE49-F238E27FC236}">
                <a16:creationId xmlns:a16="http://schemas.microsoft.com/office/drawing/2014/main" id="{C71932D5-43EF-9D4F-A941-BD7C6AF6432F}"/>
              </a:ext>
            </a:extLst>
          </p:cNvPr>
          <p:cNvSpPr txBox="1">
            <a:spLocks/>
          </p:cNvSpPr>
          <p:nvPr/>
        </p:nvSpPr>
        <p:spPr>
          <a:xfrm>
            <a:off x="325973" y="326866"/>
            <a:ext cx="7581314"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3600" b="1" dirty="0">
                <a:solidFill>
                  <a:srgbClr val="0070C0"/>
                </a:solidFill>
                <a:latin typeface="Arial" panose="020B0604020202020204" pitchFamily="34" charset="0"/>
                <a:ea typeface="黑体" pitchFamily="2" charset="-122"/>
                <a:cs typeface="Arial" panose="020B0604020202020204" pitchFamily="34" charset="0"/>
              </a:rPr>
              <a:t>Publications</a:t>
            </a:r>
          </a:p>
        </p:txBody>
      </p:sp>
      <p:sp>
        <p:nvSpPr>
          <p:cNvPr id="7" name="矩形 6">
            <a:extLst>
              <a:ext uri="{FF2B5EF4-FFF2-40B4-BE49-F238E27FC236}">
                <a16:creationId xmlns:a16="http://schemas.microsoft.com/office/drawing/2014/main" id="{8F2600A5-4962-4EAB-BAD3-995AC6D91DCD}"/>
              </a:ext>
            </a:extLst>
          </p:cNvPr>
          <p:cNvSpPr/>
          <p:nvPr/>
        </p:nvSpPr>
        <p:spPr>
          <a:xfrm>
            <a:off x="387547" y="857950"/>
            <a:ext cx="11037045" cy="5693866"/>
          </a:xfrm>
          <a:prstGeom prst="rect">
            <a:avLst/>
          </a:prstGeom>
        </p:spPr>
        <p:txBody>
          <a:bodyPr wrap="square">
            <a:spAutoFit/>
          </a:bodyPr>
          <a:lstStyle/>
          <a:p>
            <a:pPr marL="342900" indent="-342900" algn="just">
              <a:spcAft>
                <a:spcPts val="600"/>
              </a:spcAft>
              <a:buFontTx/>
              <a:buAutoNum type="arabicPeriod"/>
            </a:pPr>
            <a:r>
              <a:rPr lang="en-US" altLang="zh-CN" dirty="0">
                <a:latin typeface="Arial" panose="020B0604020202020204" pitchFamily="34" charset="0"/>
                <a:ea typeface="微软雅黑" panose="020B0503020204020204" pitchFamily="34" charset="-122"/>
                <a:cs typeface="Arial" panose="020B0604020202020204" pitchFamily="34" charset="0"/>
              </a:rPr>
              <a:t>“Reconfigurable Holographic Surfaces for Ultra-Massive MIMO in 6G: Practical Design, Optimization and Implementation”, </a:t>
            </a:r>
            <a:r>
              <a:rPr lang="en-US" altLang="zh-CN" i="1" dirty="0">
                <a:solidFill>
                  <a:srgbClr val="C00000"/>
                </a:solidFill>
                <a:latin typeface="Arial" panose="020B0604020202020204" pitchFamily="34" charset="0"/>
                <a:ea typeface="微软雅黑" panose="020B0503020204020204" pitchFamily="34" charset="-122"/>
                <a:cs typeface="Arial" panose="020B0604020202020204" pitchFamily="34" charset="0"/>
              </a:rPr>
              <a:t>IEEE J. Sel. Areas </a:t>
            </a:r>
            <a:r>
              <a:rPr lang="en-US" altLang="zh-CN" i="1" dirty="0" err="1">
                <a:solidFill>
                  <a:srgbClr val="C00000"/>
                </a:solidFill>
                <a:latin typeface="Arial" panose="020B0604020202020204" pitchFamily="34" charset="0"/>
                <a:ea typeface="微软雅黑" panose="020B0503020204020204" pitchFamily="34" charset="-122"/>
                <a:cs typeface="Arial" panose="020B0604020202020204" pitchFamily="34" charset="0"/>
              </a:rPr>
              <a:t>Commun</a:t>
            </a:r>
            <a:r>
              <a:rPr lang="en-US" altLang="zh-CN" i="1"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vol. 41, no. 8, Aug. 2023.</a:t>
            </a:r>
          </a:p>
          <a:p>
            <a:pPr marL="342900" indent="-342900" algn="just">
              <a:spcAft>
                <a:spcPts val="600"/>
              </a:spcAft>
              <a:buFontTx/>
              <a:buAutoNum type="arabicPeriod"/>
            </a:pPr>
            <a:r>
              <a:rPr lang="en-US" altLang="zh-CN" dirty="0">
                <a:latin typeface="Arial" panose="020B0604020202020204" pitchFamily="34" charset="0"/>
                <a:ea typeface="微软雅黑" panose="020B0503020204020204" pitchFamily="34" charset="-122"/>
                <a:cs typeface="Arial" panose="020B0604020202020204" pitchFamily="34" charset="0"/>
              </a:rPr>
              <a:t>“HDMA: Holographic-pattern division multiple access,” </a:t>
            </a:r>
            <a:r>
              <a:rPr lang="en-US" altLang="zh-CN" i="1" dirty="0">
                <a:solidFill>
                  <a:srgbClr val="C00000"/>
                </a:solidFill>
                <a:latin typeface="Arial" panose="020B0604020202020204" pitchFamily="34" charset="0"/>
                <a:ea typeface="微软雅黑" panose="020B0503020204020204" pitchFamily="34" charset="-122"/>
                <a:cs typeface="Arial" panose="020B0604020202020204" pitchFamily="34" charset="0"/>
              </a:rPr>
              <a:t>IEEE J. Sel. Areas </a:t>
            </a:r>
            <a:r>
              <a:rPr lang="en-US" altLang="zh-CN" i="1" dirty="0" err="1">
                <a:solidFill>
                  <a:srgbClr val="C00000"/>
                </a:solidFill>
                <a:latin typeface="Arial" panose="020B0604020202020204" pitchFamily="34" charset="0"/>
                <a:ea typeface="微软雅黑" panose="020B0503020204020204" pitchFamily="34" charset="-122"/>
                <a:cs typeface="Arial" panose="020B0604020202020204" pitchFamily="34" charset="0"/>
              </a:rPr>
              <a:t>Commun</a:t>
            </a:r>
            <a:r>
              <a:rPr lang="en-US" altLang="zh-CN" dirty="0">
                <a:latin typeface="Arial" panose="020B0604020202020204" pitchFamily="34" charset="0"/>
                <a:ea typeface="微软雅黑" panose="020B0503020204020204" pitchFamily="34" charset="-122"/>
                <a:cs typeface="Arial" panose="020B0604020202020204" pitchFamily="34" charset="0"/>
              </a:rPr>
              <a:t>., vol. 40, no. 4, pp. 1317-1332, Apr. 2022.</a:t>
            </a:r>
          </a:p>
          <a:p>
            <a:pPr marL="342900" indent="-342900" algn="just">
              <a:spcAft>
                <a:spcPts val="600"/>
              </a:spcAft>
              <a:buFontTx/>
              <a:buAutoNum type="arabicPeriod"/>
            </a:pPr>
            <a:r>
              <a:rPr lang="en-US" altLang="zh-CN" dirty="0">
                <a:latin typeface="Arial" panose="020B0604020202020204" pitchFamily="34" charset="0"/>
                <a:ea typeface="微软雅黑" panose="020B0503020204020204" pitchFamily="34" charset="-122"/>
                <a:cs typeface="Arial" panose="020B0604020202020204" pitchFamily="34" charset="0"/>
              </a:rPr>
              <a:t>“Holographic integrated sensing and communication,” </a:t>
            </a:r>
            <a:r>
              <a:rPr lang="en-US" altLang="zh-CN" i="1" dirty="0">
                <a:solidFill>
                  <a:srgbClr val="C00000"/>
                </a:solidFill>
                <a:latin typeface="Arial" panose="020B0604020202020204" pitchFamily="34" charset="0"/>
                <a:ea typeface="微软雅黑" panose="020B0503020204020204" pitchFamily="34" charset="-122"/>
                <a:cs typeface="Arial" panose="020B0604020202020204" pitchFamily="34" charset="0"/>
              </a:rPr>
              <a:t>IEEE J. Sel. Areas </a:t>
            </a:r>
            <a:r>
              <a:rPr lang="en-US" altLang="zh-CN" i="1" dirty="0" err="1">
                <a:solidFill>
                  <a:srgbClr val="C00000"/>
                </a:solidFill>
                <a:latin typeface="Arial" panose="020B0604020202020204" pitchFamily="34" charset="0"/>
                <a:ea typeface="微软雅黑" panose="020B0503020204020204" pitchFamily="34" charset="-122"/>
                <a:cs typeface="Arial" panose="020B0604020202020204" pitchFamily="34" charset="0"/>
              </a:rPr>
              <a:t>Commun</a:t>
            </a:r>
            <a:r>
              <a:rPr lang="en-US" altLang="zh-CN" i="1" dirty="0">
                <a:latin typeface="Arial" panose="020B0604020202020204" pitchFamily="34" charset="0"/>
                <a:ea typeface="微软雅黑" panose="020B0503020204020204" pitchFamily="34" charset="-122"/>
                <a:cs typeface="Arial" panose="020B0604020202020204" pitchFamily="34" charset="0"/>
              </a:rPr>
              <a:t>.</a:t>
            </a:r>
            <a:r>
              <a:rPr lang="en-US" altLang="zh-CN" dirty="0">
                <a:latin typeface="Arial" panose="020B0604020202020204" pitchFamily="34" charset="0"/>
                <a:ea typeface="微软雅黑" panose="020B0503020204020204" pitchFamily="34" charset="-122"/>
                <a:cs typeface="Arial" panose="020B0604020202020204" pitchFamily="34" charset="0"/>
              </a:rPr>
              <a:t>,</a:t>
            </a:r>
            <a:r>
              <a:rPr lang="en-US" altLang="zh-CN" i="1"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vol. 40, no. 7, pp. 2114-2130, Jul. 2022. </a:t>
            </a:r>
          </a:p>
          <a:p>
            <a:pPr marL="342900" indent="-342900" algn="just">
              <a:spcAft>
                <a:spcPts val="600"/>
              </a:spcAft>
              <a:buFontTx/>
              <a:buAutoNum type="arabicPeriod"/>
            </a:pPr>
            <a:r>
              <a:rPr lang="en-US" altLang="zh-CN" dirty="0">
                <a:latin typeface="Arial" panose="020B0604020202020204" pitchFamily="34" charset="0"/>
                <a:ea typeface="微软雅黑" panose="020B0503020204020204" pitchFamily="34" charset="-122"/>
                <a:cs typeface="Arial" panose="020B0604020202020204" pitchFamily="34" charset="0"/>
              </a:rPr>
              <a:t>“Holographic MIMO for LEO Satellite Communications Aided by Reconfigurable Holographic Surfaces,” </a:t>
            </a:r>
            <a:r>
              <a:rPr lang="en-US" altLang="zh-CN" i="1" dirty="0">
                <a:solidFill>
                  <a:srgbClr val="C00000"/>
                </a:solidFill>
                <a:latin typeface="Arial" panose="020B0604020202020204" pitchFamily="34" charset="0"/>
                <a:ea typeface="微软雅黑" panose="020B0503020204020204" pitchFamily="34" charset="-122"/>
                <a:cs typeface="Arial" panose="020B0604020202020204" pitchFamily="34" charset="0"/>
              </a:rPr>
              <a:t>IEEE J. Sel. Areas </a:t>
            </a:r>
            <a:r>
              <a:rPr lang="en-US" altLang="zh-CN" i="1" dirty="0" err="1">
                <a:solidFill>
                  <a:srgbClr val="C00000"/>
                </a:solidFill>
                <a:latin typeface="Arial" panose="020B0604020202020204" pitchFamily="34" charset="0"/>
                <a:ea typeface="微软雅黑" panose="020B0503020204020204" pitchFamily="34" charset="-122"/>
                <a:cs typeface="Arial" panose="020B0604020202020204" pitchFamily="34" charset="0"/>
              </a:rPr>
              <a:t>Commun</a:t>
            </a:r>
            <a:r>
              <a:rPr lang="en-US" altLang="zh-CN" i="1"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vol. 40, no. 10., pp. 3071-3085, Aug. 2022.</a:t>
            </a:r>
          </a:p>
          <a:p>
            <a:pPr marL="342900" indent="-342900" algn="just">
              <a:spcAft>
                <a:spcPts val="600"/>
              </a:spcAft>
              <a:buAutoNum type="arabicPeriod"/>
            </a:pPr>
            <a:r>
              <a:rPr lang="en-US" altLang="zh-CN" dirty="0">
                <a:latin typeface="Arial" panose="020B0604020202020204" pitchFamily="34" charset="0"/>
                <a:ea typeface="微软雅黑" panose="020B0503020204020204" pitchFamily="34" charset="-122"/>
                <a:cs typeface="Arial" panose="020B0604020202020204" pitchFamily="34" charset="0"/>
              </a:rPr>
              <a:t>“Reconfigurable holographic surface: Holographic beamforming for </a:t>
            </a:r>
            <a:r>
              <a:rPr lang="en-US" altLang="zh-CN" dirty="0" err="1">
                <a:latin typeface="Arial" panose="020B0604020202020204" pitchFamily="34" charset="0"/>
                <a:ea typeface="微软雅黑" panose="020B0503020204020204" pitchFamily="34" charset="-122"/>
                <a:cs typeface="Arial" panose="020B0604020202020204" pitchFamily="34" charset="0"/>
              </a:rPr>
              <a:t>metasurface</a:t>
            </a:r>
            <a:r>
              <a:rPr lang="en-US" altLang="zh-CN" dirty="0">
                <a:latin typeface="Arial" panose="020B0604020202020204" pitchFamily="34" charset="0"/>
                <a:ea typeface="微软雅黑" panose="020B0503020204020204" pitchFamily="34" charset="-122"/>
                <a:cs typeface="Arial" panose="020B0604020202020204" pitchFamily="34" charset="0"/>
              </a:rPr>
              <a:t>-aided wireless communications,” </a:t>
            </a:r>
            <a:r>
              <a:rPr lang="en-US" altLang="zh-CN" i="1" dirty="0">
                <a:latin typeface="Arial" panose="020B0604020202020204" pitchFamily="34" charset="0"/>
                <a:ea typeface="微软雅黑" panose="020B0503020204020204" pitchFamily="34" charset="-122"/>
                <a:cs typeface="Arial" panose="020B0604020202020204" pitchFamily="34" charset="0"/>
              </a:rPr>
              <a:t>IEEE Trans. </a:t>
            </a:r>
            <a:r>
              <a:rPr lang="en-US" altLang="zh-CN" i="1" dirty="0" err="1">
                <a:latin typeface="Arial" panose="020B0604020202020204" pitchFamily="34" charset="0"/>
                <a:ea typeface="微软雅黑" panose="020B0503020204020204" pitchFamily="34" charset="-122"/>
                <a:cs typeface="Arial" panose="020B0604020202020204" pitchFamily="34" charset="0"/>
              </a:rPr>
              <a:t>Veh</a:t>
            </a:r>
            <a:r>
              <a:rPr lang="en-US" altLang="zh-CN" i="1" dirty="0">
                <a:latin typeface="Arial" panose="020B0604020202020204" pitchFamily="34" charset="0"/>
                <a:ea typeface="微软雅黑" panose="020B0503020204020204" pitchFamily="34" charset="-122"/>
                <a:cs typeface="Arial" panose="020B0604020202020204" pitchFamily="34" charset="0"/>
              </a:rPr>
              <a:t>. Tech.</a:t>
            </a:r>
            <a:r>
              <a:rPr lang="en-US" altLang="zh-CN" dirty="0">
                <a:latin typeface="Arial" panose="020B0604020202020204" pitchFamily="34" charset="0"/>
                <a:ea typeface="微软雅黑" panose="020B0503020204020204" pitchFamily="34" charset="-122"/>
                <a:cs typeface="Arial" panose="020B0604020202020204" pitchFamily="34" charset="0"/>
              </a:rPr>
              <a:t>, vol. 70, no. 6, pp. 6255-6259, June 2021.</a:t>
            </a:r>
          </a:p>
          <a:p>
            <a:pPr marL="342900" indent="-342900" algn="just">
              <a:spcAft>
                <a:spcPts val="600"/>
              </a:spcAft>
              <a:buAutoNum type="arabicPeriod"/>
            </a:pPr>
            <a:r>
              <a:rPr lang="en-US" altLang="zh-CN" dirty="0">
                <a:latin typeface="Arial" panose="020B0604020202020204" pitchFamily="34" charset="0"/>
                <a:ea typeface="微软雅黑" panose="020B0503020204020204" pitchFamily="34" charset="-122"/>
                <a:cs typeface="Arial" panose="020B0604020202020204" pitchFamily="34" charset="0"/>
              </a:rPr>
              <a:t>“Reconfigurable holographic surfaces for future wireless communications,” </a:t>
            </a:r>
            <a:r>
              <a:rPr lang="en-US" altLang="zh-CN" i="1" dirty="0">
                <a:latin typeface="Arial" panose="020B0604020202020204" pitchFamily="34" charset="0"/>
                <a:ea typeface="微软雅黑" panose="020B0503020204020204" pitchFamily="34" charset="-122"/>
                <a:cs typeface="Arial" panose="020B0604020202020204" pitchFamily="34" charset="0"/>
              </a:rPr>
              <a:t>IEEE Wireless </a:t>
            </a:r>
            <a:r>
              <a:rPr lang="en-US" altLang="zh-CN" i="1" dirty="0" err="1">
                <a:latin typeface="Arial" panose="020B0604020202020204" pitchFamily="34" charset="0"/>
                <a:ea typeface="微软雅黑" panose="020B0503020204020204" pitchFamily="34" charset="-122"/>
                <a:cs typeface="Arial" panose="020B0604020202020204" pitchFamily="34" charset="0"/>
              </a:rPr>
              <a:t>Commun</a:t>
            </a:r>
            <a:r>
              <a:rPr lang="en-US" altLang="zh-CN" i="1" dirty="0">
                <a:latin typeface="Arial" panose="020B0604020202020204" pitchFamily="34" charset="0"/>
                <a:ea typeface="微软雅黑" panose="020B0503020204020204" pitchFamily="34" charset="-122"/>
                <a:cs typeface="Arial" panose="020B0604020202020204" pitchFamily="34" charset="0"/>
              </a:rPr>
              <a:t>.</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nl-NL" altLang="zh-CN" dirty="0">
                <a:latin typeface="Arial" panose="020B0604020202020204" pitchFamily="34" charset="0"/>
                <a:ea typeface="微软雅黑" panose="020B0503020204020204" pitchFamily="34" charset="-122"/>
                <a:cs typeface="Arial" panose="020B0604020202020204" pitchFamily="34" charset="0"/>
              </a:rPr>
              <a:t>vol. 28, no. 6, pp. 126-131, Dec. 2021</a:t>
            </a:r>
            <a:r>
              <a:rPr lang="en-US" altLang="zh-CN" dirty="0">
                <a:latin typeface="Arial" panose="020B0604020202020204" pitchFamily="34" charset="0"/>
                <a:ea typeface="微软雅黑" panose="020B0503020204020204" pitchFamily="34" charset="-122"/>
                <a:cs typeface="Arial" panose="020B0604020202020204" pitchFamily="34" charset="0"/>
              </a:rPr>
              <a:t>.</a:t>
            </a:r>
          </a:p>
          <a:p>
            <a:pPr marL="342900" indent="-342900" algn="just">
              <a:spcAft>
                <a:spcPts val="600"/>
              </a:spcAft>
              <a:buFontTx/>
              <a:buAutoNum type="arabicPeriod"/>
            </a:pPr>
            <a:r>
              <a:rPr lang="en-US" altLang="zh-CN" dirty="0">
                <a:latin typeface="Arial" panose="020B0604020202020204" pitchFamily="34" charset="0"/>
                <a:ea typeface="微软雅黑" panose="020B0503020204020204" pitchFamily="34" charset="-122"/>
                <a:cs typeface="Arial" panose="020B0604020202020204" pitchFamily="34" charset="0"/>
              </a:rPr>
              <a:t>“Reconfigurable holographic surface enabled multi-user wireless communications: Amplitude-controlled holographic beamforming,” </a:t>
            </a:r>
            <a:r>
              <a:rPr lang="en-US" altLang="zh-CN" i="1" dirty="0">
                <a:latin typeface="Arial" panose="020B0604020202020204" pitchFamily="34" charset="0"/>
                <a:ea typeface="微软雅黑" panose="020B0503020204020204" pitchFamily="34" charset="-122"/>
                <a:cs typeface="Arial" panose="020B0604020202020204" pitchFamily="34" charset="0"/>
              </a:rPr>
              <a:t>IEEE Trans. Wireless </a:t>
            </a:r>
            <a:r>
              <a:rPr lang="en-US" altLang="zh-CN" i="1" dirty="0" err="1">
                <a:latin typeface="Arial" panose="020B0604020202020204" pitchFamily="34" charset="0"/>
                <a:ea typeface="微软雅黑" panose="020B0503020204020204" pitchFamily="34" charset="-122"/>
                <a:cs typeface="Arial" panose="020B0604020202020204" pitchFamily="34" charset="0"/>
              </a:rPr>
              <a:t>Commun</a:t>
            </a:r>
            <a:r>
              <a:rPr lang="en-US" altLang="zh-CN" i="1" dirty="0">
                <a:latin typeface="Arial" panose="020B0604020202020204" pitchFamily="34" charset="0"/>
                <a:ea typeface="微软雅黑" panose="020B0503020204020204" pitchFamily="34" charset="-122"/>
                <a:cs typeface="Arial" panose="020B0604020202020204" pitchFamily="34" charset="0"/>
              </a:rPr>
              <a:t>.</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s-ES" altLang="zh-CN" dirty="0">
                <a:latin typeface="Arial" panose="020B0604020202020204" pitchFamily="34" charset="0"/>
                <a:ea typeface="微软雅黑" panose="020B0503020204020204" pitchFamily="34" charset="-122"/>
                <a:cs typeface="Arial" panose="020B0604020202020204" pitchFamily="34" charset="0"/>
              </a:rPr>
              <a:t>vol. 26, no. 6, pp. 1403-1407, June 2022.</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342900" indent="-342900" algn="just">
              <a:spcAft>
                <a:spcPts val="600"/>
              </a:spcAft>
              <a:buFont typeface="+mj-lt"/>
              <a:buAutoNum type="arabicPeriod" startAt="9"/>
            </a:pPr>
            <a:r>
              <a:rPr lang="en-US" altLang="zh-CN" dirty="0">
                <a:latin typeface="Arial" panose="020B0604020202020204" pitchFamily="34" charset="0"/>
                <a:ea typeface="微软雅黑" panose="020B0503020204020204" pitchFamily="34" charset="-122"/>
                <a:cs typeface="Arial" panose="020B0604020202020204" pitchFamily="34" charset="0"/>
              </a:rPr>
              <a:t>“Reconfigurable Holographic Surface: A New Paradigm to Implement Holographic Radio” </a:t>
            </a:r>
            <a:r>
              <a:rPr lang="en-US" altLang="zh-CN" i="1" dirty="0">
                <a:latin typeface="Arial" panose="020B0604020202020204" pitchFamily="34" charset="0"/>
                <a:ea typeface="微软雅黑" panose="020B0503020204020204" pitchFamily="34" charset="-122"/>
                <a:cs typeface="Arial" panose="020B0604020202020204" pitchFamily="34" charset="0"/>
              </a:rPr>
              <a:t>IEEE </a:t>
            </a:r>
            <a:r>
              <a:rPr lang="en-US" altLang="zh-CN" i="1" dirty="0" err="1">
                <a:latin typeface="Arial" panose="020B0604020202020204" pitchFamily="34" charset="0"/>
                <a:ea typeface="微软雅黑" panose="020B0503020204020204" pitchFamily="34" charset="-122"/>
                <a:cs typeface="Arial" panose="020B0604020202020204" pitchFamily="34" charset="0"/>
              </a:rPr>
              <a:t>Veh</a:t>
            </a:r>
            <a:r>
              <a:rPr lang="en-US" altLang="zh-CN" i="1" dirty="0">
                <a:latin typeface="Arial" panose="020B0604020202020204" pitchFamily="34" charset="0"/>
                <a:ea typeface="微软雅黑" panose="020B0503020204020204" pitchFamily="34" charset="-122"/>
                <a:cs typeface="Arial" panose="020B0604020202020204" pitchFamily="34" charset="0"/>
              </a:rPr>
              <a:t>. Tech. Mag. </a:t>
            </a:r>
            <a:r>
              <a:rPr lang="en-US" altLang="zh-CN" dirty="0">
                <a:latin typeface="Arial" panose="020B0604020202020204" pitchFamily="34" charset="0"/>
                <a:ea typeface="微软雅黑" panose="020B0503020204020204" pitchFamily="34" charset="-122"/>
                <a:cs typeface="Arial" panose="020B0604020202020204" pitchFamily="34" charset="0"/>
              </a:rPr>
              <a:t>vol. 18, no. 1., pp. 20-28, Mar. 2023.</a:t>
            </a:r>
          </a:p>
          <a:p>
            <a:pPr marL="342900" indent="-342900" algn="just">
              <a:spcAft>
                <a:spcPts val="600"/>
              </a:spcAft>
              <a:buFont typeface="+mj-lt"/>
              <a:buAutoNum type="arabicPeriod" startAt="9"/>
            </a:pPr>
            <a:r>
              <a:rPr lang="en-US" altLang="zh-CN" dirty="0">
                <a:latin typeface="Arial" panose="020B0604020202020204" pitchFamily="34" charset="0"/>
                <a:ea typeface="微软雅黑" panose="020B0503020204020204" pitchFamily="34" charset="-122"/>
                <a:cs typeface="Arial" panose="020B0604020202020204" pitchFamily="34" charset="0"/>
              </a:rPr>
              <a:t>“Holographic Radar: Target Detection Enabled by Reconfigurable Holographic Surfaces”, </a:t>
            </a:r>
            <a:r>
              <a:rPr lang="en-US" altLang="zh-CN" i="1" dirty="0">
                <a:latin typeface="Arial" panose="020B0604020202020204" pitchFamily="34" charset="0"/>
                <a:ea typeface="微软雅黑" panose="020B0503020204020204" pitchFamily="34" charset="-122"/>
                <a:cs typeface="Arial" panose="020B0604020202020204" pitchFamily="34" charset="0"/>
              </a:rPr>
              <a:t>IEEE </a:t>
            </a:r>
            <a:r>
              <a:rPr lang="en-US" altLang="zh-CN" i="1" dirty="0" err="1">
                <a:latin typeface="Arial" panose="020B0604020202020204" pitchFamily="34" charset="0"/>
                <a:ea typeface="微软雅黑" panose="020B0503020204020204" pitchFamily="34" charset="-122"/>
                <a:cs typeface="Arial" panose="020B0604020202020204" pitchFamily="34" charset="0"/>
              </a:rPr>
              <a:t>Commun</a:t>
            </a:r>
            <a:r>
              <a:rPr lang="en-US" altLang="zh-CN" i="1" dirty="0">
                <a:latin typeface="Arial" panose="020B0604020202020204" pitchFamily="34" charset="0"/>
                <a:ea typeface="微软雅黑" panose="020B0503020204020204" pitchFamily="34" charset="-122"/>
                <a:cs typeface="Arial" panose="020B0604020202020204" pitchFamily="34" charset="0"/>
              </a:rPr>
              <a:t>. Lett., </a:t>
            </a:r>
            <a:r>
              <a:rPr lang="en-US" altLang="zh-CN" dirty="0">
                <a:latin typeface="Arial" panose="020B0604020202020204" pitchFamily="34" charset="0"/>
                <a:ea typeface="微软雅黑" panose="020B0503020204020204" pitchFamily="34" charset="-122"/>
                <a:cs typeface="Arial" panose="020B0604020202020204" pitchFamily="34" charset="0"/>
              </a:rPr>
              <a:t>vol. 27, no. 1, Jan. 2023.</a:t>
            </a: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112</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5467982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0BAE7D3-A034-45BE-B0A2-F41E306C2400}"/>
              </a:ext>
            </a:extLst>
          </p:cNvPr>
          <p:cNvSpPr/>
          <p:nvPr/>
        </p:nvSpPr>
        <p:spPr>
          <a:xfrm>
            <a:off x="238672" y="769725"/>
            <a:ext cx="11565781" cy="5836919"/>
          </a:xfrm>
          <a:prstGeom prst="rect">
            <a:avLst/>
          </a:prstGeom>
        </p:spPr>
        <p:txBody>
          <a:bodyPr wrap="square">
            <a:spAutoFit/>
          </a:bodyPr>
          <a:lstStyle/>
          <a:p>
            <a:pPr marL="342900" lvl="1" indent="-342900">
              <a:lnSpc>
                <a:spcPct val="15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RHS provides a promising alternative to traditional large-scale antennas</a:t>
            </a:r>
          </a:p>
          <a:p>
            <a:pPr marL="800100" lvl="2"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An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ultra-thin</a:t>
            </a:r>
            <a:r>
              <a:rPr lang="en-US" altLang="zh-CN"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lightweight</a:t>
            </a:r>
            <a:r>
              <a:rPr lang="en-US" altLang="zh-CN" sz="2000" dirty="0">
                <a:latin typeface="Arial" panose="020B0604020202020204" pitchFamily="34" charset="0"/>
                <a:ea typeface="微软雅黑" panose="020B0503020204020204" pitchFamily="34" charset="-122"/>
                <a:cs typeface="Arial" panose="020B0604020202020204" pitchFamily="34" charset="0"/>
              </a:rPr>
              <a:t> metamaterial antenna</a:t>
            </a:r>
          </a:p>
          <a:p>
            <a:pPr marL="800100" lvl="2"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more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cost-effective</a:t>
            </a:r>
            <a:r>
              <a:rPr lang="en-US" altLang="zh-CN" sz="2000" dirty="0">
                <a:latin typeface="Arial" panose="020B0604020202020204" pitchFamily="34" charset="0"/>
                <a:ea typeface="微软雅黑" panose="020B0503020204020204" pitchFamily="34" charset="-122"/>
                <a:cs typeface="Arial" panose="020B0604020202020204" pitchFamily="34" charset="0"/>
              </a:rPr>
              <a:t> solution for pursing high data rates</a:t>
            </a:r>
          </a:p>
          <a:p>
            <a:pPr marL="800100" lvl="2"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Great potential in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capacity improvement </a:t>
            </a:r>
            <a:r>
              <a:rPr lang="en-US" altLang="zh-CN" sz="2000" dirty="0">
                <a:latin typeface="Arial" panose="020B0604020202020204" pitchFamily="34" charset="0"/>
                <a:ea typeface="微软雅黑" panose="020B0503020204020204" pitchFamily="34" charset="-122"/>
                <a:cs typeface="Arial" panose="020B0604020202020204" pitchFamily="34" charset="0"/>
              </a:rPr>
              <a:t>and enhancing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massive connectivity</a:t>
            </a:r>
          </a:p>
          <a:p>
            <a:pPr marL="342900" lvl="1" indent="-342900">
              <a:lnSpc>
                <a:spcPct val="150000"/>
              </a:lnSpc>
              <a:spcBef>
                <a:spcPts val="6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We explore different aspects related to holographic communications and sensing</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Limited radiation amplitudes effect</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Amplitude-controlled holographic beamforming design</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novel multiple access technique: </a:t>
            </a:r>
            <a:r>
              <a:rPr lang="en-US" altLang="zh-CN" sz="2000" dirty="0">
                <a:latin typeface="Arial" panose="020B0604020202020204" pitchFamily="34" charset="0"/>
                <a:ea typeface="黑体" panose="02010609060101010101" pitchFamily="49" charset="-122"/>
                <a:cs typeface="Arial" panose="020B0604020202020204" pitchFamily="34" charset="0"/>
              </a:rPr>
              <a:t>HDMA</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黑体" panose="02010609060101010101" pitchFamily="49" charset="-122"/>
                <a:cs typeface="Arial" panose="020B0604020202020204" pitchFamily="34" charset="0"/>
              </a:rPr>
              <a:t>RHS radar for target detection and estimation</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Holographic integrated sensing and communication</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RHS-aided communication and sensing platform verification</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Another method: IOS-aided communication platform verification</a:t>
            </a:r>
          </a:p>
        </p:txBody>
      </p:sp>
      <p:sp>
        <p:nvSpPr>
          <p:cNvPr id="6" name="标题 1">
            <a:extLst>
              <a:ext uri="{FF2B5EF4-FFF2-40B4-BE49-F238E27FC236}">
                <a16:creationId xmlns:a16="http://schemas.microsoft.com/office/drawing/2014/main" id="{52F6845F-8602-4074-8AC1-472A671829E6}"/>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Conclusion</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113</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1085679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12"/>
          <p:cNvSpPr>
            <a:spLocks noChangeArrowheads="1"/>
          </p:cNvSpPr>
          <p:nvPr/>
        </p:nvSpPr>
        <p:spPr bwMode="auto">
          <a:xfrm>
            <a:off x="-299032" y="2636912"/>
            <a:ext cx="12790064" cy="1281324"/>
          </a:xfrm>
          <a:prstGeom prst="rect">
            <a:avLst/>
          </a:prstGeom>
          <a:noFill/>
          <a:ln w="0">
            <a:noFill/>
            <a:miter lim="800000"/>
            <a:headEnd/>
            <a:tailEnd/>
          </a:ln>
        </p:spPr>
        <p:txBody>
          <a:bodyPr lIns="0" tIns="0" rIns="0" bIns="0"/>
          <a:lstStyle/>
          <a:p>
            <a:pPr algn="ctr">
              <a:defRPr/>
            </a:pPr>
            <a:r>
              <a:rPr lang="en-US" altLang="zh-CN" sz="6600" b="1" spc="50" dirty="0">
                <a:ln w="11430"/>
                <a:solidFill>
                  <a:srgbClr val="B11515"/>
                </a:solidFill>
                <a:latin typeface="Arial" panose="020B0604020202020204" pitchFamily="34" charset="0"/>
                <a:ea typeface="华文新魏" pitchFamily="2" charset="-122"/>
                <a:cs typeface="Arial" panose="020B0604020202020204" pitchFamily="34" charset="0"/>
              </a:rPr>
              <a:t>Thanks for your attention</a:t>
            </a:r>
          </a:p>
        </p:txBody>
      </p:sp>
      <p:sp>
        <p:nvSpPr>
          <p:cNvPr id="4" name="灯片编号占位符 3"/>
          <p:cNvSpPr>
            <a:spLocks noGrp="1"/>
          </p:cNvSpPr>
          <p:nvPr>
            <p:ph type="sldNum" sz="quarter" idx="12"/>
          </p:nvPr>
        </p:nvSpPr>
        <p:spPr/>
        <p:txBody>
          <a:bodyPr/>
          <a:lstStyle/>
          <a:p>
            <a:fld id="{EA7D5E4A-1FF7-5446-9BF7-57824CD54030}" type="slidenum">
              <a:rPr kumimoji="1" lang="zh-CN" altLang="en-US" smtClean="0"/>
              <a:t>114</a:t>
            </a:fld>
            <a:endParaRPr kumimoji="1" lang="zh-CN" altLang="en-US"/>
          </a:p>
        </p:txBody>
      </p:sp>
    </p:spTree>
    <p:extLst>
      <p:ext uri="{BB962C8B-B14F-4D97-AF65-F5344CB8AC3E}">
        <p14:creationId xmlns:p14="http://schemas.microsoft.com/office/powerpoint/2010/main" val="4243545445"/>
      </p:ext>
    </p:extLst>
  </p:cSld>
  <p:clrMapOvr>
    <a:masterClrMapping/>
  </p:clrMapOvr>
  <p:transition advTm="10375"/>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119336"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RHS Publication</a:t>
            </a:r>
          </a:p>
        </p:txBody>
      </p:sp>
      <p:grpSp>
        <p:nvGrpSpPr>
          <p:cNvPr id="8" name="组合 7">
            <a:extLst>
              <a:ext uri="{FF2B5EF4-FFF2-40B4-BE49-F238E27FC236}">
                <a16:creationId xmlns:a16="http://schemas.microsoft.com/office/drawing/2014/main" id="{7B91803C-5FA1-4360-9C0C-E0B711A1B792}"/>
              </a:ext>
            </a:extLst>
          </p:cNvPr>
          <p:cNvGrpSpPr/>
          <p:nvPr/>
        </p:nvGrpSpPr>
        <p:grpSpPr>
          <a:xfrm>
            <a:off x="7176120" y="4232187"/>
            <a:ext cx="4183360" cy="2459409"/>
            <a:chOff x="4644189" y="3888189"/>
            <a:chExt cx="4259179" cy="2475011"/>
          </a:xfrm>
        </p:grpSpPr>
        <p:pic>
          <p:nvPicPr>
            <p:cNvPr id="9" name="图片 8">
              <a:extLst>
                <a:ext uri="{FF2B5EF4-FFF2-40B4-BE49-F238E27FC236}">
                  <a16:creationId xmlns:a16="http://schemas.microsoft.com/office/drawing/2014/main" id="{2E2CDDB7-A0B7-4721-9A01-074736AB7057}"/>
                </a:ext>
              </a:extLst>
            </p:cNvPr>
            <p:cNvPicPr>
              <a:picLocks noChangeAspect="1"/>
            </p:cNvPicPr>
            <p:nvPr/>
          </p:nvPicPr>
          <p:blipFill>
            <a:blip r:embed="rId3"/>
            <a:stretch>
              <a:fillRect/>
            </a:stretch>
          </p:blipFill>
          <p:spPr>
            <a:xfrm>
              <a:off x="4776537" y="3888189"/>
              <a:ext cx="3872664" cy="2475011"/>
            </a:xfrm>
            <a:prstGeom prst="rect">
              <a:avLst/>
            </a:prstGeom>
          </p:spPr>
        </p:pic>
        <p:sp>
          <p:nvSpPr>
            <p:cNvPr id="10" name="矩形 9">
              <a:extLst>
                <a:ext uri="{FF2B5EF4-FFF2-40B4-BE49-F238E27FC236}">
                  <a16:creationId xmlns:a16="http://schemas.microsoft.com/office/drawing/2014/main" id="{822D8D6D-600D-49AE-8DE8-2A94FBFE4AF0}"/>
                </a:ext>
              </a:extLst>
            </p:cNvPr>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a:extLst>
              <a:ext uri="{FF2B5EF4-FFF2-40B4-BE49-F238E27FC236}">
                <a16:creationId xmlns:a16="http://schemas.microsoft.com/office/drawing/2014/main" id="{4525D36F-B493-41DF-ADE2-63D89B31BD9F}"/>
              </a:ext>
            </a:extLst>
          </p:cNvPr>
          <p:cNvSpPr/>
          <p:nvPr/>
        </p:nvSpPr>
        <p:spPr>
          <a:xfrm>
            <a:off x="191344" y="908720"/>
            <a:ext cx="11460766" cy="584781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 Di, “Reconfigurable holographic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metasurface</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aided wideband OFDM communications against beam squint,” IEEE Trans.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Veh</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Tech., vol. 70, no. 5, pp. 5099-5103, May 2021.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 Deng, B. Di, H. Zhang, Y. Tan, and L. Song, “Reconfigurable holographic surface: Holographic beamforming for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metasurface</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-aided wireless communications,” IEEE Trans.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Veh</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Tech., vol. 70, no. 6, pp. 6255-6259, Jun. 2021.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 Deng, B. Di, H. Zhang, D.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Niyato</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Z. Han, H. V. Poor, and L. Song, “Reconfigurable holographic surfaces for future wireless communications,” IEEE Wireless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nl-NL"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vol. 28, no. 6, pp. 126-131, Dec. 2021</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 Deng, B. Di, H. Zhang, and L. Song, “HDMA: Holographic-pattern division multiple access,” IEEE J. Sel. Areas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vol. 40, no. 4, pp. 1317-1332, Apr. 2022.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 Deng, B. Di, H. Zhang, Y. Tan, and L. Song, “Reconfigurable holographic surface enabled multi-user wireless communications: Amplitude-controlled holographic beamforming,” IEEE Trans. Wireless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vol. 21, no. 8, Aug. 2022.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 Zhang, H. Zhang, B. Di, M. Di Renzo, Z. Han, H. V. Poor, and L. Song, “Holographic integrated sensing and communication,” IEEE J. Sel. Areas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vol. 40, no. 7, pp. 2114-2130, Jul. 2022.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X. Hu, R. Deng, B. Di, H. Zhang, and L. Song, “Holographic beamforming for ultra massive MIMO with limited radiation amplitudes: How many quantized bits do we need?” IEEE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Lett., vol. 26, no. 6, pp. 1403-1407, Jun. 2022.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 Deng, B. Di, H. Zhang, H. V. Poor, and L. Song, “Holographic MIMO for LEO Satellite Communications Aided by Reconfigurable Holographic Surfaces,” IEEE J. Sel. Areas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vol. 40, no. 10, pp. 3071-3085, Oct. 2022.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X. Zhang, H. Zhang, H. Zhang, L. Liu, and B. Di, “Parameter Estimation for Reconfigurable Holographic Surfaces enabled Radars,” IEEE ISWCS, Hangzhou, China, Oct. 2022.</a:t>
            </a:r>
          </a:p>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X. Zhang, H. Zhang, H. Zhang, and B. Di, "Holographic Radar: Target Detection Enabled by Reconfigurable Holographic Surfaces," IEEE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Lett., vol. 27, no. 1, pp. 332-336, Jan. 2023.</a:t>
            </a:r>
          </a:p>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H. Zhang, H. Zhang, B. Di, Z. Han, and L. Song, “Holographic Radar: Optimal Beamformer Design for Detection Accuracy Maximization”, Proc. IEEE </a:t>
            </a:r>
            <a:r>
              <a:rPr lang="en-US" altLang="zh-CN" sz="1400" dirty="0" err="1">
                <a:solidFill>
                  <a:prstClr val="black"/>
                </a:solidFill>
                <a:latin typeface="Arial" panose="020B0604020202020204" pitchFamily="34" charset="0"/>
                <a:ea typeface="等线" panose="02010600030101010101" pitchFamily="2" charset="-122"/>
                <a:cs typeface="Arial" panose="020B0604020202020204" pitchFamily="34" charset="0"/>
              </a:rPr>
              <a:t>Radarconf</a:t>
            </a:r>
            <a:r>
              <a:rPr lang="en-US" altLang="zh-CN" sz="1400" dirty="0">
                <a:solidFill>
                  <a:prstClr val="black"/>
                </a:solidFill>
                <a:latin typeface="Arial" panose="020B0604020202020204" pitchFamily="34" charset="0"/>
                <a:ea typeface="等线" panose="02010600030101010101" pitchFamily="2" charset="-122"/>
                <a:cs typeface="Arial" panose="020B0604020202020204" pitchFamily="34" charset="0"/>
              </a:rPr>
              <a:t>., San Antonio, Texas, May 2023.</a:t>
            </a:r>
            <a:endPar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342900" marR="0" lvl="0" indent="-342900" algn="l" defTabSz="914400" rtl="0" eaLnBrk="1" fontAlgn="auto" latinLnBrk="0" hangingPunct="1">
              <a:lnSpc>
                <a:spcPct val="11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 Zhang, H. Zhang, B. Di, and L. Song, “Holographic Integrated Sensing and Communications: Principles, Technology, and Implementation”, IEEE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Mag., accepted.</a:t>
            </a:r>
          </a:p>
          <a:p>
            <a:pPr marL="342900" marR="0" lvl="0" indent="-342900" algn="l" defTabSz="457200" rtl="0" eaLnBrk="1" fontAlgn="auto" latinLnBrk="0" hangingPunct="1">
              <a:lnSpc>
                <a:spcPct val="110000"/>
              </a:lnSpc>
              <a:spcBef>
                <a:spcPts val="0"/>
              </a:spcBef>
              <a:spcAft>
                <a:spcPts val="0"/>
              </a:spcAft>
              <a:buClrTx/>
              <a:buSzTx/>
              <a:buFontTx/>
              <a:buAutoNum type="arabicPeriod"/>
              <a:tabLst/>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 Deng, Y. Zhang, H. Zhang, B. Di, H. Zhang, and L. Song, “Reconfigurable Holographic Surface: A New Paradigm to Implement Holographic Radio,” IEEE </a:t>
            </a:r>
            <a:r>
              <a:rPr kumimoji="0" lang="en-US" altLang="zh-CN" sz="1400" b="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Veh</a:t>
            </a: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Technol. Mag., vol. 18, no. 1, pp. 20-28, Mar. 2023.</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115</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42097448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119336"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IOS Publication</a:t>
            </a:r>
          </a:p>
        </p:txBody>
      </p:sp>
      <p:grpSp>
        <p:nvGrpSpPr>
          <p:cNvPr id="8" name="组合 7">
            <a:extLst>
              <a:ext uri="{FF2B5EF4-FFF2-40B4-BE49-F238E27FC236}">
                <a16:creationId xmlns:a16="http://schemas.microsoft.com/office/drawing/2014/main" id="{7B91803C-5FA1-4360-9C0C-E0B711A1B792}"/>
              </a:ext>
            </a:extLst>
          </p:cNvPr>
          <p:cNvGrpSpPr/>
          <p:nvPr/>
        </p:nvGrpSpPr>
        <p:grpSpPr>
          <a:xfrm>
            <a:off x="7176120" y="4232187"/>
            <a:ext cx="4183360" cy="2459409"/>
            <a:chOff x="4644189" y="3888189"/>
            <a:chExt cx="4259179" cy="2475011"/>
          </a:xfrm>
        </p:grpSpPr>
        <p:pic>
          <p:nvPicPr>
            <p:cNvPr id="9" name="图片 8">
              <a:extLst>
                <a:ext uri="{FF2B5EF4-FFF2-40B4-BE49-F238E27FC236}">
                  <a16:creationId xmlns:a16="http://schemas.microsoft.com/office/drawing/2014/main" id="{2E2CDDB7-A0B7-4721-9A01-074736AB7057}"/>
                </a:ext>
              </a:extLst>
            </p:cNvPr>
            <p:cNvPicPr>
              <a:picLocks noChangeAspect="1"/>
            </p:cNvPicPr>
            <p:nvPr/>
          </p:nvPicPr>
          <p:blipFill>
            <a:blip r:embed="rId3"/>
            <a:stretch>
              <a:fillRect/>
            </a:stretch>
          </p:blipFill>
          <p:spPr>
            <a:xfrm>
              <a:off x="4776537" y="3888189"/>
              <a:ext cx="3872664" cy="2475011"/>
            </a:xfrm>
            <a:prstGeom prst="rect">
              <a:avLst/>
            </a:prstGeom>
          </p:spPr>
        </p:pic>
        <p:sp>
          <p:nvSpPr>
            <p:cNvPr id="10" name="矩形 9">
              <a:extLst>
                <a:ext uri="{FF2B5EF4-FFF2-40B4-BE49-F238E27FC236}">
                  <a16:creationId xmlns:a16="http://schemas.microsoft.com/office/drawing/2014/main" id="{822D8D6D-600D-49AE-8DE8-2A94FBFE4AF0}"/>
                </a:ext>
              </a:extLst>
            </p:cNvPr>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a:extLst>
              <a:ext uri="{FF2B5EF4-FFF2-40B4-BE49-F238E27FC236}">
                <a16:creationId xmlns:a16="http://schemas.microsoft.com/office/drawing/2014/main" id="{4525D36F-B493-41DF-ADE2-63D89B31BD9F}"/>
              </a:ext>
            </a:extLst>
          </p:cNvPr>
          <p:cNvSpPr/>
          <p:nvPr/>
        </p:nvSpPr>
        <p:spPr>
          <a:xfrm>
            <a:off x="191344" y="908720"/>
            <a:ext cx="11460766" cy="5761642"/>
          </a:xfrm>
          <a:prstGeom prst="rect">
            <a:avLst/>
          </a:prstGeom>
        </p:spPr>
        <p:txBody>
          <a:bodyPr wrap="square">
            <a:spAutoFit/>
          </a:bodyPr>
          <a:lstStyle/>
          <a:p>
            <a:pPr marL="342900" marR="0" lvl="0" indent="-342900" fontAlgn="auto">
              <a:lnSpc>
                <a:spcPct val="110000"/>
              </a:lnSpc>
              <a:spcBef>
                <a:spcPts val="500"/>
              </a:spcBef>
              <a:spcAft>
                <a:spcPts val="0"/>
              </a:spcAft>
              <a:buClrTx/>
              <a:buSzTx/>
              <a:buFont typeface="+mj-lt"/>
              <a:buAutoNum type="arabicPeriod"/>
              <a:tabLst/>
              <a:defRPr/>
            </a:pPr>
            <a:r>
              <a:rPr lang="en-US" altLang="zh-CN" sz="1400" b="1" dirty="0">
                <a:latin typeface="Arial" panose="020B0604020202020204" pitchFamily="34" charset="0"/>
                <a:cs typeface="Arial" panose="020B0604020202020204" pitchFamily="34" charset="0"/>
              </a:rPr>
              <a:t>H. Zhang and B. Di, “Intelligent Omni-Surfaces: Simultaneous Refraction and Reflection for Full-dimensional Wireless Communications”, IEEE </a:t>
            </a:r>
            <a:r>
              <a:rPr lang="en-US" altLang="zh-CN" sz="1400" b="1" dirty="0" err="1">
                <a:latin typeface="Arial" panose="020B0604020202020204" pitchFamily="34" charset="0"/>
                <a:cs typeface="Arial" panose="020B0604020202020204" pitchFamily="34" charset="0"/>
              </a:rPr>
              <a:t>Commun</a:t>
            </a:r>
            <a:r>
              <a:rPr lang="en-US" altLang="zh-CN" sz="1400" b="1" dirty="0">
                <a:latin typeface="Arial" panose="020B0604020202020204" pitchFamily="34" charset="0"/>
                <a:cs typeface="Arial" panose="020B0604020202020204" pitchFamily="34" charset="0"/>
              </a:rPr>
              <a:t>. Tut. Survey, vol. 24, no. 4, pp. 1997-2028, 4</a:t>
            </a:r>
            <a:r>
              <a:rPr lang="en-US" altLang="zh-CN" sz="1400" b="1" baseline="30000" dirty="0">
                <a:latin typeface="Arial" panose="020B0604020202020204" pitchFamily="34" charset="0"/>
                <a:cs typeface="Arial" panose="020B0604020202020204" pitchFamily="34" charset="0"/>
              </a:rPr>
              <a:t>th</a:t>
            </a:r>
            <a:r>
              <a:rPr lang="en-US" altLang="zh-CN" sz="1400" b="1" dirty="0">
                <a:latin typeface="Arial" panose="020B0604020202020204" pitchFamily="34" charset="0"/>
                <a:cs typeface="Arial" panose="020B0604020202020204" pitchFamily="34" charset="0"/>
              </a:rPr>
              <a:t> Quart. 2022.</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H. Zhang, B. Di, L. Song, Z. Han, “Reconfigurable Intelligent Surface-Empowered 6G”, Springer, 2021.</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Y. Zhang, B. Di, H. Zhang, Z. Han, H. V. Poor, and L. Song, “</a:t>
            </a:r>
            <a:r>
              <a:rPr lang="en-US" altLang="zh-CN" sz="1400" dirty="0" err="1">
                <a:latin typeface="Arial" panose="020B0604020202020204" pitchFamily="34" charset="0"/>
                <a:cs typeface="Arial" panose="020B0604020202020204" pitchFamily="34" charset="0"/>
              </a:rPr>
              <a:t>MetaWall</a:t>
            </a:r>
            <a:r>
              <a:rPr lang="en-US" altLang="zh-CN" sz="1400" dirty="0">
                <a:latin typeface="Arial" panose="020B0604020202020204" pitchFamily="34" charset="0"/>
                <a:cs typeface="Arial" panose="020B0604020202020204" pitchFamily="34" charset="0"/>
              </a:rPr>
              <a:t>: Intelligent Omni-Surfaces Aided Multi-cell MIMO Communications,” IEEE Trans. Wireless.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vol. 21, no. 9, pp. 7026-7039, Sep. 2022.</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H. Zhang, S. Zeng, B. Di, Y. Tan, M. Di Renzo, M. </a:t>
            </a:r>
            <a:r>
              <a:rPr lang="en-US" altLang="zh-CN" sz="1400" dirty="0" err="1">
                <a:latin typeface="Arial" panose="020B0604020202020204" pitchFamily="34" charset="0"/>
                <a:cs typeface="Arial" panose="020B0604020202020204" pitchFamily="34" charset="0"/>
              </a:rPr>
              <a:t>Debbah</a:t>
            </a:r>
            <a:r>
              <a:rPr lang="en-US" altLang="zh-CN" sz="1400" dirty="0">
                <a:latin typeface="Arial" panose="020B0604020202020204" pitchFamily="34" charset="0"/>
                <a:cs typeface="Arial" panose="020B0604020202020204" pitchFamily="34" charset="0"/>
              </a:rPr>
              <a:t>, L. Song, Z. Han, and H. V. Poor, “Intelligent Omni-Surfaces for Full-Dimensional Wireless Communications: Principle, Technology, and Implementation,” IEEE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Mag., vol. 60, no.2, Feb. 2022.</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S. Zhang, H. Zhang, B. Di, Y. Tan, M. D. Renzo, Z. Han, H. V. Poor, and L. Song, “Intelligent Omni-Surfaces: Ubiquitous Wireless Transmission by Reflective-Refractive </a:t>
            </a:r>
            <a:r>
              <a:rPr lang="en-US" altLang="zh-CN" sz="1400" dirty="0" err="1">
                <a:latin typeface="Arial" panose="020B0604020202020204" pitchFamily="34" charset="0"/>
                <a:cs typeface="Arial" panose="020B0604020202020204" pitchFamily="34" charset="0"/>
              </a:rPr>
              <a:t>Metasurfaces</a:t>
            </a:r>
            <a:r>
              <a:rPr lang="en-US" altLang="zh-CN" sz="1400" dirty="0">
                <a:latin typeface="Arial" panose="020B0604020202020204" pitchFamily="34" charset="0"/>
                <a:cs typeface="Arial" panose="020B0604020202020204" pitchFamily="34" charset="0"/>
              </a:rPr>
              <a:t>,” IEEE Trans. Wireless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vol. 21, no. 1, Jan. 2022.</a:t>
            </a:r>
            <a:endParaRPr lang="zh-CN" altLang="zh-CN" sz="1400" dirty="0">
              <a:latin typeface="Arial" panose="020B0604020202020204" pitchFamily="34" charset="0"/>
              <a:cs typeface="Arial" panose="020B0604020202020204" pitchFamily="34" charset="0"/>
            </a:endParaRP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S. Zeng, H. Zhang, B. Di, Y. Tan, Z. Han, H. V. Poor, and L. Song, “Reconfigurable Intelligent Surfaces in 6G: Reflective, Transmissive, or Both?”, IEEE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Lett., vol. 25, no. 6, pp. 2063-2067, Jun. 2021.</a:t>
            </a:r>
            <a:endParaRPr lang="zh-CN" altLang="zh-CN" sz="1400" dirty="0">
              <a:latin typeface="Arial" panose="020B0604020202020204" pitchFamily="34" charset="0"/>
              <a:cs typeface="Arial" panose="020B0604020202020204" pitchFamily="34" charset="0"/>
            </a:endParaRP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S. Zhang, H. Zhang, B. Di, Y. Tan, Z. Han, and L. Song, “Reflective-Transmissive </a:t>
            </a:r>
            <a:r>
              <a:rPr lang="en-US" altLang="zh-CN" sz="1400" dirty="0" err="1">
                <a:latin typeface="Arial" panose="020B0604020202020204" pitchFamily="34" charset="0"/>
                <a:cs typeface="Arial" panose="020B0604020202020204" pitchFamily="34" charset="0"/>
              </a:rPr>
              <a:t>Metasurface</a:t>
            </a:r>
            <a:r>
              <a:rPr lang="en-US" altLang="zh-CN" sz="1400" dirty="0">
                <a:latin typeface="Arial" panose="020B0604020202020204" pitchFamily="34" charset="0"/>
                <a:cs typeface="Arial" panose="020B0604020202020204" pitchFamily="34" charset="0"/>
              </a:rPr>
              <a:t> Aided Communications for Full-dimensional Coverage Extension,” IEEE Trans. </a:t>
            </a:r>
            <a:r>
              <a:rPr lang="en-US" altLang="zh-CN" sz="1400" dirty="0" err="1">
                <a:latin typeface="Arial" panose="020B0604020202020204" pitchFamily="34" charset="0"/>
                <a:cs typeface="Arial" panose="020B0604020202020204" pitchFamily="34" charset="0"/>
              </a:rPr>
              <a:t>Veh</a:t>
            </a:r>
            <a:r>
              <a:rPr lang="en-US" altLang="zh-CN" sz="1400" dirty="0">
                <a:latin typeface="Arial" panose="020B0604020202020204" pitchFamily="34" charset="0"/>
                <a:cs typeface="Arial" panose="020B0604020202020204" pitchFamily="34" charset="0"/>
              </a:rPr>
              <a:t>. Technol., vol. 69, no. 11, pp. 13905-13909, Nov. 2020.</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S. Zeng, H. Zhang, B. Di, </a:t>
            </a:r>
            <a:r>
              <a:rPr lang="en-US" altLang="zh-CN" sz="1400" dirty="0" err="1">
                <a:latin typeface="Arial" panose="020B0604020202020204" pitchFamily="34" charset="0"/>
                <a:cs typeface="Arial" panose="020B0604020202020204" pitchFamily="34" charset="0"/>
              </a:rPr>
              <a:t>Yuanwei</a:t>
            </a:r>
            <a:r>
              <a:rPr lang="en-US" altLang="zh-CN" sz="1400" dirty="0">
                <a:latin typeface="Arial" panose="020B0604020202020204" pitchFamily="34" charset="0"/>
                <a:cs typeface="Arial" panose="020B0604020202020204" pitchFamily="34" charset="0"/>
              </a:rPr>
              <a:t> Liu, Marco Di Renzo, Zhu Han, Vincent Poor, and </a:t>
            </a:r>
            <a:r>
              <a:rPr lang="en-US" altLang="zh-CN" sz="1400" dirty="0" err="1">
                <a:latin typeface="Arial" panose="020B0604020202020204" pitchFamily="34" charset="0"/>
                <a:cs typeface="Arial" panose="020B0604020202020204" pitchFamily="34" charset="0"/>
              </a:rPr>
              <a:t>Lingyang</a:t>
            </a:r>
            <a:r>
              <a:rPr lang="en-US" altLang="zh-CN" sz="1400" dirty="0">
                <a:latin typeface="Arial" panose="020B0604020202020204" pitchFamily="34" charset="0"/>
                <a:cs typeface="Arial" panose="020B0604020202020204" pitchFamily="34" charset="0"/>
              </a:rPr>
              <a:t> Song, “Intelligent Omni-Surfaces: Reflection-Refraction Circuit Model, Full-Dimensional Beamforming, and System Implementation”, IEEE Trans.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vol. 70, no. 11, pp. 7711-7727, Nov. 2022.</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Y. Zhang, B. Di, H. Zhang, M. Dong, L. Yang, and L. Song, “Dual Codebook Design for Intelligent Omni-Surface Aided Communications,” IEEE Trans. Wireless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vol. 21, no. 11, pp. 9232 - 9245, Nov. 2022.</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Y. Zhang, B. Di, H. Zhang, M. Dong, L. Yang, and L. Song, “Codebook Design and Beam Training for Intelligent Omni-Surface Aided Communications”, IEEE WCNC, Austin, TX, Apr. 2022.</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S. Yue, S. Zeng, H. Zhang, F. Lin, L. Liu, and B. Di, “Intelligent Omni-Surfaces Aided Wireless Communications: Does the Reciprocity Hold?”, IEEE Trans. </a:t>
            </a:r>
            <a:r>
              <a:rPr lang="en-US" altLang="zh-CN" sz="1400" dirty="0" err="1">
                <a:latin typeface="Arial" panose="020B0604020202020204" pitchFamily="34" charset="0"/>
                <a:cs typeface="Arial" panose="020B0604020202020204" pitchFamily="34" charset="0"/>
              </a:rPr>
              <a:t>Veh</a:t>
            </a:r>
            <a:r>
              <a:rPr lang="en-US" altLang="zh-CN" sz="1400" dirty="0">
                <a:latin typeface="Arial" panose="020B0604020202020204" pitchFamily="34" charset="0"/>
                <a:cs typeface="Arial" panose="020B0604020202020204" pitchFamily="34" charset="0"/>
              </a:rPr>
              <a:t>. Technol., to be published.</a:t>
            </a:r>
          </a:p>
          <a:p>
            <a:pPr marL="342900" marR="0" lvl="0" indent="-342900" fontAlgn="auto">
              <a:lnSpc>
                <a:spcPct val="110000"/>
              </a:lnSpc>
              <a:spcAft>
                <a:spcPts val="0"/>
              </a:spcAft>
              <a:buClrTx/>
              <a:buSzTx/>
              <a:buFont typeface="+mj-lt"/>
              <a:buAutoNum type="arabicPeriod"/>
              <a:tabLst/>
              <a:defRPr/>
            </a:pPr>
            <a:r>
              <a:rPr lang="en-US" altLang="zh-CN" sz="1400" dirty="0">
                <a:latin typeface="Arial" panose="020B0604020202020204" pitchFamily="34" charset="0"/>
                <a:cs typeface="Arial" panose="020B0604020202020204" pitchFamily="34" charset="0"/>
              </a:rPr>
              <a:t>S. Zhang, Y. Zhang, H. Zhang, N. Ye, and B. Di, “Rate-Overhead Tradeoff for IOS-aided Beam Training: How Large Codebook for the IOS is Enough?”, IEEE Wireless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Lett., to be published.</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116</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564493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圆角 6">
            <a:extLst>
              <a:ext uri="{FF2B5EF4-FFF2-40B4-BE49-F238E27FC236}">
                <a16:creationId xmlns:a16="http://schemas.microsoft.com/office/drawing/2014/main" id="{D5D6346F-FC06-4846-A0A7-EF9C8F2AC1ED}"/>
              </a:ext>
            </a:extLst>
          </p:cNvPr>
          <p:cNvSpPr/>
          <p:nvPr/>
        </p:nvSpPr>
        <p:spPr>
          <a:xfrm>
            <a:off x="342900" y="3944441"/>
            <a:ext cx="11566130" cy="2556258"/>
          </a:xfrm>
          <a:prstGeom prst="roundRect">
            <a:avLst>
              <a:gd name="adj" fmla="val 144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78" name="矩形: 圆角 6">
            <a:extLst>
              <a:ext uri="{FF2B5EF4-FFF2-40B4-BE49-F238E27FC236}">
                <a16:creationId xmlns:a16="http://schemas.microsoft.com/office/drawing/2014/main" id="{D5D6346F-FC06-4846-A0A7-EF9C8F2AC1ED}"/>
              </a:ext>
            </a:extLst>
          </p:cNvPr>
          <p:cNvSpPr/>
          <p:nvPr/>
        </p:nvSpPr>
        <p:spPr>
          <a:xfrm>
            <a:off x="342900" y="1174515"/>
            <a:ext cx="11539098" cy="2516224"/>
          </a:xfrm>
          <a:prstGeom prst="roundRect">
            <a:avLst>
              <a:gd name="adj" fmla="val 1885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Evolution: Reconfigurable Holographic Surface </a:t>
            </a:r>
          </a:p>
        </p:txBody>
      </p:sp>
      <p:sp>
        <p:nvSpPr>
          <p:cNvPr id="22" name="矩形 21"/>
          <p:cNvSpPr/>
          <p:nvPr/>
        </p:nvSpPr>
        <p:spPr>
          <a:xfrm>
            <a:off x="609297" y="4202640"/>
            <a:ext cx="6458819" cy="461665"/>
          </a:xfrm>
          <a:prstGeom prst="rect">
            <a:avLst/>
          </a:prstGeom>
        </p:spPr>
        <p:txBody>
          <a:bodyPr wrap="none">
            <a:spAutoFit/>
          </a:bodyPr>
          <a:lstStyle/>
          <a:p>
            <a:pPr algn="ctr"/>
            <a:r>
              <a:rPr lang="en-US" altLang="zh-CN" sz="2400" b="1" dirty="0">
                <a:solidFill>
                  <a:srgbClr val="C00000"/>
                </a:solidFill>
                <a:latin typeface="Arial" panose="020B0604020202020204" pitchFamily="34" charset="0"/>
                <a:ea typeface="黑体" pitchFamily="2" charset="-122"/>
                <a:cs typeface="Arial" panose="020B0604020202020204" pitchFamily="34" charset="0"/>
              </a:rPr>
              <a:t>Reconfigurable Holographic Surface (RHS)</a:t>
            </a:r>
          </a:p>
        </p:txBody>
      </p:sp>
      <p:sp>
        <p:nvSpPr>
          <p:cNvPr id="23" name="矩形 22"/>
          <p:cNvSpPr/>
          <p:nvPr/>
        </p:nvSpPr>
        <p:spPr>
          <a:xfrm>
            <a:off x="655990" y="4687175"/>
            <a:ext cx="6088082" cy="1543051"/>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By applying the </a:t>
            </a:r>
            <a:r>
              <a:rPr lang="en-US" altLang="zh-CN" sz="2000" dirty="0">
                <a:solidFill>
                  <a:srgbClr val="C00000"/>
                </a:solidFill>
                <a:latin typeface="Arial" panose="020B0604020202020204" pitchFamily="34" charset="0"/>
                <a:cs typeface="Arial" panose="020B0604020202020204" pitchFamily="34" charset="0"/>
              </a:rPr>
              <a:t>reconfigurable </a:t>
            </a:r>
            <a:r>
              <a:rPr lang="en-US" altLang="zh-CN" sz="2000" dirty="0" err="1">
                <a:solidFill>
                  <a:srgbClr val="C00000"/>
                </a:solidFill>
                <a:latin typeface="Arial" panose="020B0604020202020204" pitchFamily="34" charset="0"/>
                <a:cs typeface="Arial" panose="020B0604020202020204" pitchFamily="34" charset="0"/>
              </a:rPr>
              <a:t>metasurface</a:t>
            </a:r>
            <a:r>
              <a:rPr lang="en-US" altLang="zh-CN" sz="2000" dirty="0">
                <a:solidFill>
                  <a:srgbClr val="C00000"/>
                </a:solidFill>
                <a:latin typeface="Arial" panose="020B0604020202020204" pitchFamily="34" charset="0"/>
                <a:cs typeface="Arial" panose="020B0604020202020204" pitchFamily="34" charset="0"/>
              </a:rPr>
              <a:t> technique </a:t>
            </a:r>
            <a:r>
              <a:rPr lang="en-US" altLang="zh-CN" sz="2000" dirty="0">
                <a:latin typeface="Arial" panose="020B0604020202020204" pitchFamily="34" charset="0"/>
                <a:cs typeface="Arial" panose="020B0604020202020204" pitchFamily="34" charset="0"/>
              </a:rPr>
              <a:t>to holographic antenna design, the holographic pattern can be </a:t>
            </a:r>
            <a:r>
              <a:rPr lang="en-US" altLang="zh-CN" sz="2000" dirty="0">
                <a:solidFill>
                  <a:srgbClr val="C00000"/>
                </a:solidFill>
                <a:latin typeface="Arial" panose="020B0604020202020204" pitchFamily="34" charset="0"/>
                <a:cs typeface="Arial" panose="020B0604020202020204" pitchFamily="34" charset="0"/>
              </a:rPr>
              <a:t>reconfigured</a:t>
            </a:r>
            <a:r>
              <a:rPr lang="en-US" altLang="zh-CN" sz="2000" dirty="0">
                <a:latin typeface="Arial" panose="020B0604020202020204" pitchFamily="34" charset="0"/>
                <a:cs typeface="Arial" panose="020B0604020202020204" pitchFamily="34" charset="0"/>
              </a:rPr>
              <a:t>  via </a:t>
            </a:r>
            <a:r>
              <a:rPr lang="en-US" altLang="zh-CN" sz="2000" dirty="0" err="1">
                <a:latin typeface="Arial" panose="020B0604020202020204" pitchFamily="34" charset="0"/>
                <a:cs typeface="Arial" panose="020B0604020202020204" pitchFamily="34" charset="0"/>
              </a:rPr>
              <a:t>metasurface</a:t>
            </a:r>
            <a:r>
              <a:rPr lang="en-US" altLang="zh-CN" sz="2000" dirty="0">
                <a:latin typeface="Arial" panose="020B0604020202020204" pitchFamily="34" charset="0"/>
                <a:cs typeface="Arial" panose="020B0604020202020204" pitchFamily="34" charset="0"/>
              </a:rPr>
              <a:t> elements</a:t>
            </a:r>
            <a:endParaRPr lang="zh-CN" altLang="en-US" sz="2000" dirty="0"/>
          </a:p>
        </p:txBody>
      </p:sp>
      <p:pic>
        <p:nvPicPr>
          <p:cNvPr id="29" name="图片 28">
            <a:extLst>
              <a:ext uri="{FF2B5EF4-FFF2-40B4-BE49-F238E27FC236}">
                <a16:creationId xmlns:a16="http://schemas.microsoft.com/office/drawing/2014/main" id="{01BB1D8F-658E-47A7-BC55-E5D60CA7B13F}"/>
              </a:ext>
            </a:extLst>
          </p:cNvPr>
          <p:cNvPicPr>
            <a:picLocks noChangeAspect="1"/>
          </p:cNvPicPr>
          <p:nvPr/>
        </p:nvPicPr>
        <p:blipFill>
          <a:blip r:embed="rId3"/>
          <a:stretch>
            <a:fillRect/>
          </a:stretch>
        </p:blipFill>
        <p:spPr>
          <a:xfrm>
            <a:off x="2911417" y="1856854"/>
            <a:ext cx="2510943" cy="1563914"/>
          </a:xfrm>
          <a:prstGeom prst="rect">
            <a:avLst/>
          </a:prstGeom>
        </p:spPr>
      </p:pic>
      <p:pic>
        <p:nvPicPr>
          <p:cNvPr id="30" name="图片 29">
            <a:extLst>
              <a:ext uri="{FF2B5EF4-FFF2-40B4-BE49-F238E27FC236}">
                <a16:creationId xmlns:a16="http://schemas.microsoft.com/office/drawing/2014/main" id="{3B400F95-E08D-4E2E-AA5E-C9879077841A}"/>
              </a:ext>
            </a:extLst>
          </p:cNvPr>
          <p:cNvPicPr>
            <a:picLocks noChangeAspect="1"/>
          </p:cNvPicPr>
          <p:nvPr/>
        </p:nvPicPr>
        <p:blipFill>
          <a:blip r:embed="rId4"/>
          <a:stretch>
            <a:fillRect/>
          </a:stretch>
        </p:blipFill>
        <p:spPr>
          <a:xfrm>
            <a:off x="775227" y="1879783"/>
            <a:ext cx="2036810" cy="1540985"/>
          </a:xfrm>
          <a:prstGeom prst="rect">
            <a:avLst/>
          </a:prstGeom>
        </p:spPr>
      </p:pic>
      <p:sp>
        <p:nvSpPr>
          <p:cNvPr id="2" name="矩形 1"/>
          <p:cNvSpPr/>
          <p:nvPr/>
        </p:nvSpPr>
        <p:spPr>
          <a:xfrm>
            <a:off x="5376328" y="1703170"/>
            <a:ext cx="6505670" cy="1689630"/>
          </a:xfrm>
          <a:prstGeom prst="rect">
            <a:avLst/>
          </a:prstGeom>
        </p:spPr>
        <p:txBody>
          <a:bodyPr wrap="square">
            <a:spAutoFit/>
          </a:bodyPr>
          <a:lstStyle/>
          <a:p>
            <a:pPr marL="666750" lvl="1" indent="-342900">
              <a:lnSpc>
                <a:spcPct val="12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 configuration of metallic patches is </a:t>
            </a:r>
            <a:r>
              <a:rPr lang="en-US" altLang="zh-CN" sz="2000" dirty="0">
                <a:solidFill>
                  <a:srgbClr val="C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fixed</a:t>
            </a:r>
          </a:p>
          <a:p>
            <a:pPr marL="666750" lvl="1" indent="-342900">
              <a:lnSpc>
                <a:spcPct val="12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One holographic antenna corresponds to </a:t>
            </a:r>
            <a:r>
              <a:rPr lang="en-US" altLang="zh-CN" sz="2000" dirty="0">
                <a:solidFill>
                  <a:srgbClr val="C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 fixed beam pattern</a:t>
            </a:r>
          </a:p>
          <a:p>
            <a:pPr marL="666750" lvl="1" indent="-342900">
              <a:lnSpc>
                <a:spcPct val="120000"/>
              </a:lnSpc>
              <a:spcBef>
                <a:spcPts val="600"/>
              </a:spcBef>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Unable to support the </a:t>
            </a:r>
            <a:r>
              <a:rPr lang="en-US" altLang="zh-CN" sz="2000" dirty="0">
                <a:solidFill>
                  <a:srgbClr val="C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mobile scenarios</a:t>
            </a:r>
          </a:p>
        </p:txBody>
      </p:sp>
      <p:sp>
        <p:nvSpPr>
          <p:cNvPr id="31" name="矩形 30"/>
          <p:cNvSpPr/>
          <p:nvPr/>
        </p:nvSpPr>
        <p:spPr>
          <a:xfrm>
            <a:off x="609297" y="1257543"/>
            <a:ext cx="5758116" cy="461665"/>
          </a:xfrm>
          <a:prstGeom prst="rect">
            <a:avLst/>
          </a:prstGeom>
        </p:spPr>
        <p:txBody>
          <a:bodyPr wrap="none">
            <a:spAutoFit/>
          </a:bodyPr>
          <a:lstStyle/>
          <a:p>
            <a:pPr algn="ctr"/>
            <a:r>
              <a:rPr lang="en-US" altLang="zh-CN" sz="2400" b="1" dirty="0">
                <a:solidFill>
                  <a:srgbClr val="C00000"/>
                </a:solidFill>
                <a:latin typeface="Arial" panose="020B0604020202020204" pitchFamily="34" charset="0"/>
                <a:ea typeface="黑体" pitchFamily="2" charset="-122"/>
                <a:cs typeface="Arial" panose="020B0604020202020204" pitchFamily="34" charset="0"/>
              </a:rPr>
              <a:t>Limitation of the Holographic Antenna</a:t>
            </a:r>
          </a:p>
        </p:txBody>
      </p:sp>
      <p:sp>
        <p:nvSpPr>
          <p:cNvPr id="32" name="下箭头 31"/>
          <p:cNvSpPr/>
          <p:nvPr/>
        </p:nvSpPr>
        <p:spPr>
          <a:xfrm>
            <a:off x="5351568" y="3598685"/>
            <a:ext cx="719672" cy="489195"/>
          </a:xfrm>
          <a:prstGeom prst="downArrow">
            <a:avLst/>
          </a:prstGeom>
          <a:solidFill>
            <a:schemeClr val="accent1">
              <a:lumMod val="60000"/>
              <a:lumOff val="40000"/>
            </a:schemeClr>
          </a:solidFill>
          <a:ln w="15875">
            <a:solidFill>
              <a:schemeClr val="bg1"/>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nvGrpSpPr>
          <p:cNvPr id="15" name="组合 14"/>
          <p:cNvGrpSpPr/>
          <p:nvPr/>
        </p:nvGrpSpPr>
        <p:grpSpPr>
          <a:xfrm>
            <a:off x="7602328" y="4236557"/>
            <a:ext cx="3527832" cy="2127056"/>
            <a:chOff x="7529442" y="1730237"/>
            <a:chExt cx="4249917" cy="2453732"/>
          </a:xfrm>
        </p:grpSpPr>
        <p:sp>
          <p:nvSpPr>
            <p:cNvPr id="16" name="矩形 15">
              <a:extLst>
                <a:ext uri="{FF2B5EF4-FFF2-40B4-BE49-F238E27FC236}">
                  <a16:creationId xmlns:a16="http://schemas.microsoft.com/office/drawing/2014/main" id="{0AEACD60-777E-4369-B08D-DA2E5165B178}"/>
                </a:ext>
              </a:extLst>
            </p:cNvPr>
            <p:cNvSpPr/>
            <p:nvPr/>
          </p:nvSpPr>
          <p:spPr>
            <a:xfrm>
              <a:off x="8994493" y="1997636"/>
              <a:ext cx="2113482" cy="841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5"/>
            <a:stretch>
              <a:fillRect/>
            </a:stretch>
          </p:blipFill>
          <p:spPr>
            <a:xfrm>
              <a:off x="8190476" y="1926651"/>
              <a:ext cx="3588883" cy="1937808"/>
            </a:xfrm>
            <a:prstGeom prst="rect">
              <a:avLst/>
            </a:prstGeom>
          </p:spPr>
        </p:pic>
        <p:sp>
          <p:nvSpPr>
            <p:cNvPr id="18" name="文本框 17"/>
            <p:cNvSpPr txBox="1"/>
            <p:nvPr/>
          </p:nvSpPr>
          <p:spPr>
            <a:xfrm rot="16200000">
              <a:off x="6506501" y="2753178"/>
              <a:ext cx="2453732" cy="407850"/>
            </a:xfrm>
            <a:prstGeom prst="rect">
              <a:avLst/>
            </a:prstGeom>
            <a:noFill/>
          </p:spPr>
          <p:txBody>
            <a:bodyPr wrap="square" rtlCol="0">
              <a:spAutoFit/>
            </a:bodyPr>
            <a:lstStyle/>
            <a:p>
              <a:pPr algn="ctr"/>
              <a:r>
                <a:rPr lang="en-US" altLang="zh-CN" sz="1600" b="1" dirty="0">
                  <a:latin typeface="微软雅黑" panose="020B0503020204020204" pitchFamily="34" charset="-122"/>
                  <a:ea typeface="微软雅黑" panose="020B0503020204020204" pitchFamily="34" charset="-122"/>
                </a:rPr>
                <a:t>4 data streams</a:t>
              </a:r>
              <a:endParaRPr lang="zh-CN" altLang="en-US" sz="1600" b="1" dirty="0">
                <a:latin typeface="微软雅黑" panose="020B0503020204020204" pitchFamily="34" charset="-122"/>
                <a:ea typeface="微软雅黑" panose="020B0503020204020204" pitchFamily="34" charset="-122"/>
              </a:endParaRPr>
            </a:p>
          </p:txBody>
        </p:sp>
        <p:sp>
          <p:nvSpPr>
            <p:cNvPr id="19" name="右箭头 5"/>
            <p:cNvSpPr/>
            <p:nvPr/>
          </p:nvSpPr>
          <p:spPr>
            <a:xfrm rot="19523502">
              <a:off x="8384911" y="2465021"/>
              <a:ext cx="1218016" cy="445737"/>
            </a:xfrm>
            <a:custGeom>
              <a:avLst/>
              <a:gdLst>
                <a:gd name="connsiteX0" fmla="*/ 0 w 1122556"/>
                <a:gd name="connsiteY0" fmla="*/ 161693 h 646771"/>
                <a:gd name="connsiteX1" fmla="*/ 799171 w 1122556"/>
                <a:gd name="connsiteY1" fmla="*/ 161693 h 646771"/>
                <a:gd name="connsiteX2" fmla="*/ 799171 w 1122556"/>
                <a:gd name="connsiteY2" fmla="*/ 0 h 646771"/>
                <a:gd name="connsiteX3" fmla="*/ 1122556 w 1122556"/>
                <a:gd name="connsiteY3" fmla="*/ 323386 h 646771"/>
                <a:gd name="connsiteX4" fmla="*/ 799171 w 1122556"/>
                <a:gd name="connsiteY4" fmla="*/ 646771 h 646771"/>
                <a:gd name="connsiteX5" fmla="*/ 799171 w 1122556"/>
                <a:gd name="connsiteY5" fmla="*/ 485078 h 646771"/>
                <a:gd name="connsiteX6" fmla="*/ 0 w 1122556"/>
                <a:gd name="connsiteY6" fmla="*/ 485078 h 646771"/>
                <a:gd name="connsiteX7" fmla="*/ 0 w 1122556"/>
                <a:gd name="connsiteY7" fmla="*/ 161693 h 646771"/>
                <a:gd name="connsiteX0" fmla="*/ 0 w 1129990"/>
                <a:gd name="connsiteY0" fmla="*/ 302941 h 646771"/>
                <a:gd name="connsiteX1" fmla="*/ 806605 w 1129990"/>
                <a:gd name="connsiteY1" fmla="*/ 161693 h 646771"/>
                <a:gd name="connsiteX2" fmla="*/ 806605 w 1129990"/>
                <a:gd name="connsiteY2" fmla="*/ 0 h 646771"/>
                <a:gd name="connsiteX3" fmla="*/ 1129990 w 1129990"/>
                <a:gd name="connsiteY3" fmla="*/ 323386 h 646771"/>
                <a:gd name="connsiteX4" fmla="*/ 806605 w 1129990"/>
                <a:gd name="connsiteY4" fmla="*/ 646771 h 646771"/>
                <a:gd name="connsiteX5" fmla="*/ 806605 w 1129990"/>
                <a:gd name="connsiteY5" fmla="*/ 485078 h 646771"/>
                <a:gd name="connsiteX6" fmla="*/ 7434 w 1129990"/>
                <a:gd name="connsiteY6" fmla="*/ 485078 h 646771"/>
                <a:gd name="connsiteX7" fmla="*/ 0 w 1129990"/>
                <a:gd name="connsiteY7" fmla="*/ 302941 h 646771"/>
                <a:gd name="connsiteX0" fmla="*/ 7435 w 1137425"/>
                <a:gd name="connsiteY0" fmla="*/ 302941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7435 w 1137425"/>
                <a:gd name="connsiteY7" fmla="*/ 302941 h 646771"/>
                <a:gd name="connsiteX0" fmla="*/ 7435 w 1137425"/>
                <a:gd name="connsiteY0" fmla="*/ 325243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7435 w 1137425"/>
                <a:gd name="connsiteY7" fmla="*/ 325243 h 646771"/>
                <a:gd name="connsiteX0" fmla="*/ 22304 w 1137425"/>
                <a:gd name="connsiteY0" fmla="*/ 325243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22304 w 1137425"/>
                <a:gd name="connsiteY7" fmla="*/ 325243 h 646771"/>
                <a:gd name="connsiteX0" fmla="*/ 29738 w 1137425"/>
                <a:gd name="connsiteY0" fmla="*/ 332677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29738 w 1137425"/>
                <a:gd name="connsiteY7" fmla="*/ 332677 h 64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25" h="646771">
                  <a:moveTo>
                    <a:pt x="29738" y="332677"/>
                  </a:moveTo>
                  <a:lnTo>
                    <a:pt x="814040" y="161693"/>
                  </a:lnTo>
                  <a:lnTo>
                    <a:pt x="814040" y="0"/>
                  </a:lnTo>
                  <a:lnTo>
                    <a:pt x="1137425" y="323386"/>
                  </a:lnTo>
                  <a:lnTo>
                    <a:pt x="814040" y="646771"/>
                  </a:lnTo>
                  <a:lnTo>
                    <a:pt x="814040" y="485078"/>
                  </a:lnTo>
                  <a:lnTo>
                    <a:pt x="0" y="343829"/>
                  </a:lnTo>
                  <a:lnTo>
                    <a:pt x="29738" y="332677"/>
                  </a:lnTo>
                  <a:close/>
                </a:path>
              </a:pathLst>
            </a:cu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5"/>
            <p:cNvSpPr/>
            <p:nvPr/>
          </p:nvSpPr>
          <p:spPr>
            <a:xfrm rot="1103409">
              <a:off x="8372215" y="3080358"/>
              <a:ext cx="1114346" cy="480747"/>
            </a:xfrm>
            <a:custGeom>
              <a:avLst/>
              <a:gdLst>
                <a:gd name="connsiteX0" fmla="*/ 0 w 1122556"/>
                <a:gd name="connsiteY0" fmla="*/ 161693 h 646771"/>
                <a:gd name="connsiteX1" fmla="*/ 799171 w 1122556"/>
                <a:gd name="connsiteY1" fmla="*/ 161693 h 646771"/>
                <a:gd name="connsiteX2" fmla="*/ 799171 w 1122556"/>
                <a:gd name="connsiteY2" fmla="*/ 0 h 646771"/>
                <a:gd name="connsiteX3" fmla="*/ 1122556 w 1122556"/>
                <a:gd name="connsiteY3" fmla="*/ 323386 h 646771"/>
                <a:gd name="connsiteX4" fmla="*/ 799171 w 1122556"/>
                <a:gd name="connsiteY4" fmla="*/ 646771 h 646771"/>
                <a:gd name="connsiteX5" fmla="*/ 799171 w 1122556"/>
                <a:gd name="connsiteY5" fmla="*/ 485078 h 646771"/>
                <a:gd name="connsiteX6" fmla="*/ 0 w 1122556"/>
                <a:gd name="connsiteY6" fmla="*/ 485078 h 646771"/>
                <a:gd name="connsiteX7" fmla="*/ 0 w 1122556"/>
                <a:gd name="connsiteY7" fmla="*/ 161693 h 646771"/>
                <a:gd name="connsiteX0" fmla="*/ 0 w 1129990"/>
                <a:gd name="connsiteY0" fmla="*/ 302941 h 646771"/>
                <a:gd name="connsiteX1" fmla="*/ 806605 w 1129990"/>
                <a:gd name="connsiteY1" fmla="*/ 161693 h 646771"/>
                <a:gd name="connsiteX2" fmla="*/ 806605 w 1129990"/>
                <a:gd name="connsiteY2" fmla="*/ 0 h 646771"/>
                <a:gd name="connsiteX3" fmla="*/ 1129990 w 1129990"/>
                <a:gd name="connsiteY3" fmla="*/ 323386 h 646771"/>
                <a:gd name="connsiteX4" fmla="*/ 806605 w 1129990"/>
                <a:gd name="connsiteY4" fmla="*/ 646771 h 646771"/>
                <a:gd name="connsiteX5" fmla="*/ 806605 w 1129990"/>
                <a:gd name="connsiteY5" fmla="*/ 485078 h 646771"/>
                <a:gd name="connsiteX6" fmla="*/ 7434 w 1129990"/>
                <a:gd name="connsiteY6" fmla="*/ 485078 h 646771"/>
                <a:gd name="connsiteX7" fmla="*/ 0 w 1129990"/>
                <a:gd name="connsiteY7" fmla="*/ 302941 h 646771"/>
                <a:gd name="connsiteX0" fmla="*/ 7435 w 1137425"/>
                <a:gd name="connsiteY0" fmla="*/ 302941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7435 w 1137425"/>
                <a:gd name="connsiteY7" fmla="*/ 302941 h 646771"/>
                <a:gd name="connsiteX0" fmla="*/ 7435 w 1137425"/>
                <a:gd name="connsiteY0" fmla="*/ 325243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7435 w 1137425"/>
                <a:gd name="connsiteY7" fmla="*/ 325243 h 646771"/>
                <a:gd name="connsiteX0" fmla="*/ 22304 w 1137425"/>
                <a:gd name="connsiteY0" fmla="*/ 325243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22304 w 1137425"/>
                <a:gd name="connsiteY7" fmla="*/ 325243 h 646771"/>
                <a:gd name="connsiteX0" fmla="*/ 29738 w 1137425"/>
                <a:gd name="connsiteY0" fmla="*/ 332677 h 646771"/>
                <a:gd name="connsiteX1" fmla="*/ 814040 w 1137425"/>
                <a:gd name="connsiteY1" fmla="*/ 161693 h 646771"/>
                <a:gd name="connsiteX2" fmla="*/ 814040 w 1137425"/>
                <a:gd name="connsiteY2" fmla="*/ 0 h 646771"/>
                <a:gd name="connsiteX3" fmla="*/ 1137425 w 1137425"/>
                <a:gd name="connsiteY3" fmla="*/ 323386 h 646771"/>
                <a:gd name="connsiteX4" fmla="*/ 814040 w 1137425"/>
                <a:gd name="connsiteY4" fmla="*/ 646771 h 646771"/>
                <a:gd name="connsiteX5" fmla="*/ 814040 w 1137425"/>
                <a:gd name="connsiteY5" fmla="*/ 485078 h 646771"/>
                <a:gd name="connsiteX6" fmla="*/ 0 w 1137425"/>
                <a:gd name="connsiteY6" fmla="*/ 343829 h 646771"/>
                <a:gd name="connsiteX7" fmla="*/ 29738 w 1137425"/>
                <a:gd name="connsiteY7" fmla="*/ 332677 h 64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425" h="646771">
                  <a:moveTo>
                    <a:pt x="29738" y="332677"/>
                  </a:moveTo>
                  <a:lnTo>
                    <a:pt x="814040" y="161693"/>
                  </a:lnTo>
                  <a:lnTo>
                    <a:pt x="814040" y="0"/>
                  </a:lnTo>
                  <a:lnTo>
                    <a:pt x="1137425" y="323386"/>
                  </a:lnTo>
                  <a:lnTo>
                    <a:pt x="814040" y="646771"/>
                  </a:lnTo>
                  <a:lnTo>
                    <a:pt x="814040" y="485078"/>
                  </a:lnTo>
                  <a:lnTo>
                    <a:pt x="0" y="343829"/>
                  </a:lnTo>
                  <a:lnTo>
                    <a:pt x="29738" y="332677"/>
                  </a:lnTo>
                  <a:close/>
                </a:path>
              </a:pathLst>
            </a:cu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 name="直接箭头连接符 3"/>
          <p:cNvCxnSpPr/>
          <p:nvPr/>
        </p:nvCxnSpPr>
        <p:spPr>
          <a:xfrm>
            <a:off x="7940883" y="4725144"/>
            <a:ext cx="210165"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8179099" y="4877544"/>
            <a:ext cx="124349"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7940882" y="5088312"/>
            <a:ext cx="210165"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7940881" y="5458700"/>
            <a:ext cx="210165"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7940880" y="5805264"/>
            <a:ext cx="210165" cy="0"/>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灯片编号占位符 4"/>
          <p:cNvSpPr>
            <a:spLocks noGrp="1"/>
          </p:cNvSpPr>
          <p:nvPr>
            <p:ph type="sldNum" sz="quarter" idx="12"/>
          </p:nvPr>
        </p:nvSpPr>
        <p:spPr/>
        <p:txBody>
          <a:bodyPr/>
          <a:lstStyle/>
          <a:p>
            <a:fld id="{EA7D5E4A-1FF7-5446-9BF7-57824CD54030}" type="slidenum">
              <a:rPr kumimoji="1" lang="zh-CN" altLang="en-US" b="1" smtClean="0">
                <a:solidFill>
                  <a:srgbClr val="C00000"/>
                </a:solidFill>
              </a:rPr>
              <a:pPr/>
              <a:t>12</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185438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圆角 6">
            <a:extLst>
              <a:ext uri="{FF2B5EF4-FFF2-40B4-BE49-F238E27FC236}">
                <a16:creationId xmlns:a16="http://schemas.microsoft.com/office/drawing/2014/main" id="{D5D6346F-FC06-4846-A0A7-EF9C8F2AC1ED}"/>
              </a:ext>
            </a:extLst>
          </p:cNvPr>
          <p:cNvSpPr/>
          <p:nvPr/>
        </p:nvSpPr>
        <p:spPr>
          <a:xfrm>
            <a:off x="312935" y="1233576"/>
            <a:ext cx="11566130" cy="3347552"/>
          </a:xfrm>
          <a:prstGeom prst="roundRect">
            <a:avLst>
              <a:gd name="adj" fmla="val 144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Reconfigurable </a:t>
            </a:r>
            <a:r>
              <a:rPr lang="en-US" altLang="zh-CN" sz="3600" b="1" dirty="0" err="1">
                <a:solidFill>
                  <a:srgbClr val="0070C0"/>
                </a:solidFill>
                <a:latin typeface="Arial" panose="020B0604020202020204" pitchFamily="34" charset="0"/>
                <a:ea typeface="黑体" pitchFamily="2" charset="-122"/>
                <a:cs typeface="Arial" panose="020B0604020202020204" pitchFamily="34" charset="0"/>
              </a:rPr>
              <a:t>Metasurface</a:t>
            </a:r>
            <a:r>
              <a:rPr lang="en-US" altLang="zh-CN" sz="3600" b="1" dirty="0">
                <a:solidFill>
                  <a:srgbClr val="0070C0"/>
                </a:solidFill>
                <a:latin typeface="Arial" panose="020B0604020202020204" pitchFamily="34" charset="0"/>
                <a:ea typeface="黑体" pitchFamily="2" charset="-122"/>
                <a:cs typeface="Arial" panose="020B0604020202020204" pitchFamily="34" charset="0"/>
              </a:rPr>
              <a:t> Technique</a:t>
            </a:r>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4309F673-E631-4877-91F3-5FD605B91B7A}"/>
                  </a:ext>
                </a:extLst>
              </p:cNvPr>
              <p:cNvSpPr txBox="1"/>
              <p:nvPr/>
            </p:nvSpPr>
            <p:spPr>
              <a:xfrm>
                <a:off x="551384" y="1200754"/>
                <a:ext cx="6855483" cy="3468770"/>
              </a:xfrm>
              <a:prstGeom prst="rect">
                <a:avLst/>
              </a:prstGeom>
              <a:noFill/>
            </p:spPr>
            <p:txBody>
              <a:bodyPr wrap="square" rtlCol="0">
                <a:spAutoFit/>
              </a:bodyPr>
              <a:lstStyle/>
              <a:p>
                <a:pPr>
                  <a:lnSpc>
                    <a:spcPct val="150000"/>
                  </a:lnSpc>
                </a:pPr>
                <a:r>
                  <a:rPr lang="en-US" altLang="zh-CN" sz="2400" b="1" dirty="0" err="1">
                    <a:latin typeface="Arial" panose="020B0604020202020204" pitchFamily="34" charset="0"/>
                    <a:cs typeface="Arial" panose="020B0604020202020204" pitchFamily="34" charset="0"/>
                  </a:rPr>
                  <a:t>Metasurface</a:t>
                </a:r>
                <a:endParaRPr lang="en-US" altLang="zh-CN" sz="2400" b="1"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 thin surface composed of an array of elements</a:t>
                </a:r>
                <a:endParaRPr lang="en-US" altLang="zh-CN" sz="2000" dirty="0">
                  <a:solidFill>
                    <a:srgbClr val="C00000"/>
                  </a:solidFill>
                  <a:latin typeface="Arial" panose="020B0604020202020204" pitchFamily="34" charset="0"/>
                  <a:cs typeface="Arial" panose="020B0604020202020204" pitchFamily="34" charset="0"/>
                </a:endParaRPr>
              </a:p>
              <a:p>
                <a:pPr>
                  <a:lnSpc>
                    <a:spcPct val="150000"/>
                  </a:lnSpc>
                  <a:spcBef>
                    <a:spcPts val="600"/>
                  </a:spcBef>
                </a:pPr>
                <a:r>
                  <a:rPr lang="en-US" altLang="zh-CN" sz="2400" b="1" dirty="0">
                    <a:latin typeface="Arial" panose="020B0604020202020204" pitchFamily="34" charset="0"/>
                    <a:cs typeface="Arial" panose="020B0604020202020204" pitchFamily="34" charset="0"/>
                  </a:rPr>
                  <a:t>Reconfigurable </a:t>
                </a:r>
                <a:r>
                  <a:rPr lang="en-US" altLang="zh-CN" sz="2400" b="1" dirty="0" err="1">
                    <a:latin typeface="Arial" panose="020B0604020202020204" pitchFamily="34" charset="0"/>
                    <a:cs typeface="Arial" panose="020B0604020202020204" pitchFamily="34" charset="0"/>
                  </a:rPr>
                  <a:t>Metasurface</a:t>
                </a:r>
                <a:r>
                  <a:rPr lang="en-US" altLang="zh-CN" sz="2400" b="1" dirty="0">
                    <a:solidFill>
                      <a:srgbClr val="000000"/>
                    </a:solidFill>
                    <a:latin typeface="Arial" panose="020B0604020202020204" pitchFamily="34" charset="0"/>
                    <a:cs typeface="Arial" panose="020B0604020202020204" pitchFamily="34" charset="0"/>
                  </a:rPr>
                  <a:t> Element</a:t>
                </a:r>
                <a:endParaRPr lang="en-US" altLang="zh-CN"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Subwavelength, often in the range of </a:t>
                </a:r>
                <a14:m>
                  <m:oMath xmlns:m="http://schemas.openxmlformats.org/officeDocument/2006/math">
                    <m:f>
                      <m:fPr>
                        <m:ctrlPr>
                          <a:rPr lang="en-US" altLang="zh-CN" sz="2000" i="1">
                            <a:latin typeface="Cambria Math" panose="02040503050406030204" pitchFamily="18" charset="0"/>
                            <a:cs typeface="Arial" panose="020B0604020202020204" pitchFamily="34" charset="0"/>
                          </a:rPr>
                        </m:ctrlPr>
                      </m:fPr>
                      <m:num>
                        <m:r>
                          <a:rPr lang="en-US" altLang="zh-CN" sz="2000" i="1">
                            <a:latin typeface="Cambria Math" panose="02040503050406030204" pitchFamily="18" charset="0"/>
                            <a:cs typeface="Arial" panose="020B0604020202020204" pitchFamily="34" charset="0"/>
                          </a:rPr>
                          <m:t>𝜆</m:t>
                        </m:r>
                      </m:num>
                      <m:den>
                        <m:r>
                          <a:rPr lang="en-US" altLang="zh-CN" sz="2000" b="0" i="1" smtClean="0">
                            <a:latin typeface="Cambria Math" panose="02040503050406030204" pitchFamily="18" charset="0"/>
                            <a:cs typeface="Arial" panose="020B0604020202020204" pitchFamily="34" charset="0"/>
                          </a:rPr>
                          <m:t>5</m:t>
                        </m:r>
                      </m:den>
                    </m:f>
                    <m:r>
                      <a:rPr lang="en-US" altLang="zh-CN" sz="2000" i="1">
                        <a:latin typeface="Cambria Math" panose="02040503050406030204" pitchFamily="18" charset="0"/>
                        <a:cs typeface="Arial" panose="020B0604020202020204" pitchFamily="34" charset="0"/>
                      </a:rPr>
                      <m:t>~</m:t>
                    </m:r>
                    <m:f>
                      <m:fPr>
                        <m:ctrlPr>
                          <a:rPr lang="en-US" altLang="zh-CN" sz="2000" i="1">
                            <a:latin typeface="Cambria Math" panose="02040503050406030204" pitchFamily="18" charset="0"/>
                            <a:cs typeface="Arial" panose="020B0604020202020204" pitchFamily="34" charset="0"/>
                          </a:rPr>
                        </m:ctrlPr>
                      </m:fPr>
                      <m:num>
                        <m:r>
                          <a:rPr lang="en-US" altLang="zh-CN" sz="2000" i="1">
                            <a:latin typeface="Cambria Math" panose="02040503050406030204" pitchFamily="18" charset="0"/>
                            <a:cs typeface="Arial" panose="020B0604020202020204" pitchFamily="34" charset="0"/>
                          </a:rPr>
                          <m:t>𝜆</m:t>
                        </m:r>
                      </m:num>
                      <m:den>
                        <m:r>
                          <a:rPr lang="en-US" altLang="zh-CN" sz="2000" b="0" i="1" smtClean="0">
                            <a:latin typeface="Cambria Math" panose="02040503050406030204" pitchFamily="18" charset="0"/>
                            <a:cs typeface="Arial" panose="020B0604020202020204" pitchFamily="34" charset="0"/>
                          </a:rPr>
                          <m:t>2</m:t>
                        </m:r>
                      </m:den>
                    </m:f>
                  </m:oMath>
                </a14:m>
                <a:r>
                  <a:rPr lang="en-US" altLang="zh-CN" sz="2000" dirty="0">
                    <a:latin typeface="Arial" panose="020B0604020202020204" pitchFamily="34" charset="0"/>
                    <a:cs typeface="Arial" panose="020B0604020202020204" pitchFamily="34" charset="0"/>
                  </a:rPr>
                  <a:t> </a:t>
                </a:r>
              </a:p>
              <a:p>
                <a:pPr marL="342900"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Contain PIN diodes as active components</a:t>
                </a:r>
              </a:p>
              <a:p>
                <a:pPr marL="342900" indent="-342900">
                  <a:lnSpc>
                    <a:spcPct val="120000"/>
                  </a:lnSpc>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Electromagnetic responses</a:t>
                </a:r>
                <a:r>
                  <a:rPr lang="en-US" altLang="zh-CN" sz="2000" dirty="0">
                    <a:latin typeface="Arial" panose="020B0604020202020204" pitchFamily="34" charset="0"/>
                    <a:cs typeface="Arial" panose="020B0604020202020204" pitchFamily="34" charset="0"/>
                  </a:rPr>
                  <a:t> of the element can be controlled by the biased voltages on the PIN diodes</a:t>
                </a:r>
              </a:p>
            </p:txBody>
          </p:sp>
        </mc:Choice>
        <mc:Fallback xmlns="">
          <p:sp>
            <p:nvSpPr>
              <p:cNvPr id="33" name="文本框 32">
                <a:extLst>
                  <a:ext uri="{FF2B5EF4-FFF2-40B4-BE49-F238E27FC236}">
                    <a16:creationId xmlns:a16="http://schemas.microsoft.com/office/drawing/2014/main" id="{4309F673-E631-4877-91F3-5FD605B91B7A}"/>
                  </a:ext>
                </a:extLst>
              </p:cNvPr>
              <p:cNvSpPr txBox="1">
                <a:spLocks noRot="1" noChangeAspect="1" noMove="1" noResize="1" noEditPoints="1" noAdjustHandles="1" noChangeArrowheads="1" noChangeShapeType="1" noTextEdit="1"/>
              </p:cNvSpPr>
              <p:nvPr/>
            </p:nvSpPr>
            <p:spPr>
              <a:xfrm>
                <a:off x="551384" y="1200754"/>
                <a:ext cx="6855483" cy="3468770"/>
              </a:xfrm>
              <a:prstGeom prst="rect">
                <a:avLst/>
              </a:prstGeom>
              <a:blipFill>
                <a:blip r:embed="rId3"/>
                <a:stretch>
                  <a:fillRect l="-1333"/>
                </a:stretch>
              </a:blipFill>
            </p:spPr>
            <p:txBody>
              <a:bodyPr/>
              <a:lstStyle/>
              <a:p>
                <a:r>
                  <a:rPr lang="zh-CN" altLang="en-US">
                    <a:noFill/>
                  </a:rPr>
                  <a:t> </a:t>
                </a:r>
              </a:p>
            </p:txBody>
          </p:sp>
        </mc:Fallback>
      </mc:AlternateContent>
      <p:sp>
        <p:nvSpPr>
          <p:cNvPr id="6" name="矩形 5"/>
          <p:cNvSpPr/>
          <p:nvPr/>
        </p:nvSpPr>
        <p:spPr>
          <a:xfrm>
            <a:off x="551384" y="4779607"/>
            <a:ext cx="1399742" cy="577850"/>
          </a:xfrm>
          <a:prstGeom prst="rect">
            <a:avLst/>
          </a:prstGeom>
        </p:spPr>
        <p:txBody>
          <a:bodyPr wrap="none">
            <a:spAutoFit/>
          </a:bodyPr>
          <a:lstStyle/>
          <a:p>
            <a:pPr>
              <a:lnSpc>
                <a:spcPct val="150000"/>
              </a:lnSpc>
            </a:pPr>
            <a:r>
              <a:rPr lang="en-US" altLang="zh-CN" sz="2400" b="1" dirty="0">
                <a:latin typeface="Arial" panose="020B0604020202020204" pitchFamily="34" charset="0"/>
                <a:cs typeface="Arial" panose="020B0604020202020204" pitchFamily="34" charset="0"/>
              </a:rPr>
              <a:t>Benefits</a:t>
            </a:r>
          </a:p>
        </p:txBody>
      </p:sp>
      <p:sp>
        <p:nvSpPr>
          <p:cNvPr id="7" name="矩形 6"/>
          <p:cNvSpPr/>
          <p:nvPr/>
        </p:nvSpPr>
        <p:spPr>
          <a:xfrm>
            <a:off x="575832" y="5429255"/>
            <a:ext cx="8993168" cy="400110"/>
          </a:xfrm>
          <a:prstGeom prst="rect">
            <a:avLst/>
          </a:prstGeom>
        </p:spPr>
        <p:txBody>
          <a:bodyPr wrap="none">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Capable of </a:t>
            </a:r>
            <a:r>
              <a:rPr lang="en-US" altLang="zh-CN" sz="2000" dirty="0">
                <a:solidFill>
                  <a:srgbClr val="C00000"/>
                </a:solidFill>
                <a:latin typeface="Arial" panose="020B0604020202020204" pitchFamily="34" charset="0"/>
                <a:cs typeface="Arial" panose="020B0604020202020204" pitchFamily="34" charset="0"/>
              </a:rPr>
              <a:t>dynamically</a:t>
            </a:r>
            <a:r>
              <a:rPr lang="en-US" altLang="zh-CN" sz="2000" dirty="0">
                <a:latin typeface="Arial" panose="020B0604020202020204" pitchFamily="34" charset="0"/>
                <a:cs typeface="Arial" panose="020B0604020202020204" pitchFamily="34" charset="0"/>
              </a:rPr>
              <a:t> controlling the EM response of the antenna element</a:t>
            </a:r>
            <a:endParaRPr lang="zh-CN" altLang="en-US" sz="2000" dirty="0"/>
          </a:p>
        </p:txBody>
      </p:sp>
      <p:sp>
        <p:nvSpPr>
          <p:cNvPr id="43" name="矩形 42"/>
          <p:cNvSpPr/>
          <p:nvPr/>
        </p:nvSpPr>
        <p:spPr>
          <a:xfrm>
            <a:off x="575832" y="5890518"/>
            <a:ext cx="10705175" cy="400110"/>
          </a:xfrm>
          <a:prstGeom prst="rect">
            <a:avLst/>
          </a:prstGeom>
        </p:spPr>
        <p:txBody>
          <a:bodyPr wrap="none">
            <a:spAutoFit/>
          </a:bodyPr>
          <a:lstStyle/>
          <a:p>
            <a:pPr marL="285750" indent="-285750">
              <a:buFont typeface="Arial" panose="020B0604020202020204" pitchFamily="34" charset="0"/>
              <a:buChar char="•"/>
            </a:pPr>
            <a:r>
              <a:rPr lang="en-US" altLang="zh-CN" sz="2000" dirty="0">
                <a:solidFill>
                  <a:srgbClr val="C00000"/>
                </a:solidFill>
                <a:latin typeface="Arial" panose="020B0604020202020204" pitchFamily="34" charset="0"/>
                <a:cs typeface="Arial" panose="020B0604020202020204" pitchFamily="34" charset="0"/>
              </a:rPr>
              <a:t>Low cost and low energy consumption </a:t>
            </a:r>
            <a:r>
              <a:rPr lang="en-US" altLang="zh-CN" sz="2000" dirty="0">
                <a:latin typeface="Arial" panose="020B0604020202020204" pitchFamily="34" charset="0"/>
                <a:cs typeface="Arial" panose="020B0604020202020204" pitchFamily="34" charset="0"/>
              </a:rPr>
              <a:t>owing to cheap PIN diodes and the PCB technique</a:t>
            </a:r>
            <a:endParaRPr lang="zh-CN" altLang="en-US" sz="2000" dirty="0"/>
          </a:p>
        </p:txBody>
      </p: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160" y="1940128"/>
            <a:ext cx="3811269" cy="2376808"/>
          </a:xfrm>
          <a:prstGeom prst="rect">
            <a:avLst/>
          </a:prstGeom>
        </p:spPr>
      </p:pic>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13</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3527692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RHS Working Principle</a:t>
            </a:r>
          </a:p>
        </p:txBody>
      </p:sp>
      <p:sp>
        <p:nvSpPr>
          <p:cNvPr id="13" name="矩形 12">
            <a:extLst>
              <a:ext uri="{FF2B5EF4-FFF2-40B4-BE49-F238E27FC236}">
                <a16:creationId xmlns:a16="http://schemas.microsoft.com/office/drawing/2014/main" id="{2F422476-211C-4B31-98E1-185F11CCCAA8}"/>
              </a:ext>
            </a:extLst>
          </p:cNvPr>
          <p:cNvSpPr/>
          <p:nvPr/>
        </p:nvSpPr>
        <p:spPr>
          <a:xfrm>
            <a:off x="-19708" y="2264586"/>
            <a:ext cx="11208568" cy="499111"/>
          </a:xfrm>
          <a:prstGeom prst="rect">
            <a:avLst/>
          </a:prstGeom>
        </p:spPr>
        <p:txBody>
          <a:bodyPr wrap="square">
            <a:spAutoFit/>
          </a:bodyPr>
          <a:lstStyle/>
          <a:p>
            <a:pPr lvl="1">
              <a:lnSpc>
                <a:spcPct val="15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① </a:t>
            </a:r>
            <a:r>
              <a:rPr lang="en-US" altLang="zh-CN" sz="2000" b="1" dirty="0">
                <a:latin typeface="Arial" panose="020B0604020202020204" pitchFamily="34" charset="0"/>
                <a:ea typeface="微软雅黑" panose="020B0503020204020204" pitchFamily="34" charset="-122"/>
                <a:cs typeface="Arial" panose="020B0604020202020204" pitchFamily="34" charset="0"/>
              </a:rPr>
              <a:t>The feed</a:t>
            </a:r>
            <a:r>
              <a:rPr lang="zh-CN" altLang="en-US" sz="2000" b="1"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(RF chain) inputs the </a:t>
            </a:r>
            <a:r>
              <a:rPr lang="en-US" altLang="zh-CN" sz="2000" b="1" dirty="0">
                <a:latin typeface="Arial" panose="020B0604020202020204" pitchFamily="34" charset="0"/>
                <a:ea typeface="微软雅黑" panose="020B0503020204020204" pitchFamily="34" charset="-122"/>
                <a:cs typeface="Arial" panose="020B0604020202020204" pitchFamily="34" charset="0"/>
              </a:rPr>
              <a:t>reference wave </a:t>
            </a:r>
            <a:r>
              <a:rPr lang="en-US" altLang="zh-CN" sz="2000" dirty="0">
                <a:latin typeface="Arial" panose="020B0604020202020204" pitchFamily="34" charset="0"/>
                <a:ea typeface="微软雅黑" panose="020B0503020204020204" pitchFamily="34" charset="-122"/>
                <a:cs typeface="Arial" panose="020B0604020202020204" pitchFamily="34" charset="0"/>
              </a:rPr>
              <a:t>to the surface, carrying the transmit signal </a:t>
            </a:r>
          </a:p>
        </p:txBody>
      </p:sp>
      <p:pic>
        <p:nvPicPr>
          <p:cNvPr id="14" name="图片 13">
            <a:extLst>
              <a:ext uri="{FF2B5EF4-FFF2-40B4-BE49-F238E27FC236}">
                <a16:creationId xmlns:a16="http://schemas.microsoft.com/office/drawing/2014/main" id="{6B8F618E-FF4B-4C1A-A7C9-2C0B649BA4DF}"/>
              </a:ext>
            </a:extLst>
          </p:cNvPr>
          <p:cNvPicPr>
            <a:picLocks noChangeAspect="1"/>
          </p:cNvPicPr>
          <p:nvPr/>
        </p:nvPicPr>
        <p:blipFill>
          <a:blip r:embed="rId3"/>
          <a:stretch>
            <a:fillRect/>
          </a:stretch>
        </p:blipFill>
        <p:spPr>
          <a:xfrm>
            <a:off x="7649974" y="3039168"/>
            <a:ext cx="4016826" cy="3652515"/>
          </a:xfrm>
          <a:prstGeom prst="rect">
            <a:avLst/>
          </a:prstGeom>
        </p:spPr>
      </p:pic>
      <p:sp>
        <p:nvSpPr>
          <p:cNvPr id="15" name="矩形 14">
            <a:extLst>
              <a:ext uri="{FF2B5EF4-FFF2-40B4-BE49-F238E27FC236}">
                <a16:creationId xmlns:a16="http://schemas.microsoft.com/office/drawing/2014/main" id="{1E185235-6A04-4C73-AB0F-ADA2BDDBA2D9}"/>
              </a:ext>
            </a:extLst>
          </p:cNvPr>
          <p:cNvSpPr/>
          <p:nvPr/>
        </p:nvSpPr>
        <p:spPr>
          <a:xfrm>
            <a:off x="8241430" y="4084548"/>
            <a:ext cx="2736304" cy="28803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16" name="矩形 15">
            <a:extLst>
              <a:ext uri="{FF2B5EF4-FFF2-40B4-BE49-F238E27FC236}">
                <a16:creationId xmlns:a16="http://schemas.microsoft.com/office/drawing/2014/main" id="{21006625-0BB4-4953-849F-9A2CCF30BBAA}"/>
              </a:ext>
            </a:extLst>
          </p:cNvPr>
          <p:cNvSpPr/>
          <p:nvPr/>
        </p:nvSpPr>
        <p:spPr>
          <a:xfrm>
            <a:off x="8457428" y="4043517"/>
            <a:ext cx="2669064" cy="323165"/>
          </a:xfrm>
          <a:prstGeom prst="rect">
            <a:avLst/>
          </a:prstGeom>
        </p:spPr>
        <p:txBody>
          <a:bodyPr wrap="none">
            <a:spAutoFit/>
          </a:bodyPr>
          <a:lstStyle/>
          <a:p>
            <a:r>
              <a:rPr lang="en-US" altLang="zh-CN" sz="1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Reference wave </a:t>
            </a:r>
            <a:r>
              <a:rPr lang="en-US" altLang="zh-CN" sz="1500" b="1" dirty="0">
                <a:latin typeface="Times New Roman" panose="02020603050405020304" pitchFamily="18" charset="0"/>
                <a:ea typeface="微软雅黑" panose="020B0503020204020204" pitchFamily="34" charset="-122"/>
                <a:cs typeface="Times New Roman" panose="02020603050405020304" pitchFamily="18" charset="0"/>
              </a:rPr>
              <a:t>on the surface</a:t>
            </a:r>
            <a:endParaRPr lang="zh-CN" altLang="en-US" sz="1500" b="1"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E9BDEA54-4565-470C-9745-514EC5CD88E6}"/>
              </a:ext>
            </a:extLst>
          </p:cNvPr>
          <p:cNvSpPr txBox="1"/>
          <p:nvPr/>
        </p:nvSpPr>
        <p:spPr>
          <a:xfrm>
            <a:off x="442720" y="2899791"/>
            <a:ext cx="7151064" cy="1200329"/>
          </a:xfrm>
          <a:prstGeom prst="rect">
            <a:avLst/>
          </a:prstGeom>
          <a:noFill/>
        </p:spPr>
        <p:txBody>
          <a:bodyPr wrap="square" rtlCol="0">
            <a:spAutoFit/>
          </a:bodyPr>
          <a:lstStyle/>
          <a:p>
            <a:pPr>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② </a:t>
            </a:r>
            <a:r>
              <a:rPr lang="en-US" altLang="zh-CN" sz="2000" dirty="0">
                <a:latin typeface="Arial" panose="020B0604020202020204" pitchFamily="34" charset="0"/>
                <a:cs typeface="Arial" panose="020B0604020202020204" pitchFamily="34" charset="0"/>
              </a:rPr>
              <a:t>When the reference wave arrives at each RHS element, it </a:t>
            </a:r>
            <a:r>
              <a:rPr lang="en-US" altLang="zh-CN" sz="2000" dirty="0">
                <a:latin typeface="Arial" panose="020B0604020202020204" pitchFamily="34" charset="0"/>
                <a:ea typeface="微软雅黑" panose="020B0503020204020204" pitchFamily="34" charset="-122"/>
                <a:cs typeface="Arial" panose="020B0604020202020204" pitchFamily="34" charset="0"/>
              </a:rPr>
              <a:t>interplays with the </a:t>
            </a:r>
            <a:r>
              <a:rPr lang="en-US" altLang="zh-CN" sz="2000" b="1" dirty="0">
                <a:latin typeface="Arial" panose="020B0604020202020204" pitchFamily="34" charset="0"/>
                <a:ea typeface="微软雅黑" panose="020B0503020204020204" pitchFamily="34" charset="-122"/>
                <a:cs typeface="Arial" panose="020B0604020202020204" pitchFamily="34" charset="0"/>
              </a:rPr>
              <a:t>holographic pattern </a:t>
            </a:r>
            <a:r>
              <a:rPr lang="en-US" altLang="zh-CN" sz="2000" dirty="0">
                <a:latin typeface="Arial" panose="020B0604020202020204" pitchFamily="34" charset="0"/>
                <a:ea typeface="微软雅黑" panose="020B0503020204020204" pitchFamily="34" charset="-122"/>
                <a:cs typeface="Arial" panose="020B0604020202020204" pitchFamily="34" charset="0"/>
              </a:rPr>
              <a:t>and</a:t>
            </a:r>
            <a:r>
              <a:rPr lang="en-US" altLang="zh-CN"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radiates part of energy </a:t>
            </a:r>
            <a:r>
              <a:rPr lang="en-US" altLang="zh-CN" sz="2000" dirty="0">
                <a:latin typeface="Arial" panose="020B0604020202020204" pitchFamily="34" charset="0"/>
                <a:cs typeface="Arial" panose="020B0604020202020204" pitchFamily="34" charset="0"/>
              </a:rPr>
              <a:t>into the space</a:t>
            </a:r>
          </a:p>
        </p:txBody>
      </p:sp>
      <p:sp>
        <p:nvSpPr>
          <p:cNvPr id="20" name="文本框 19">
            <a:extLst>
              <a:ext uri="{FF2B5EF4-FFF2-40B4-BE49-F238E27FC236}">
                <a16:creationId xmlns:a16="http://schemas.microsoft.com/office/drawing/2014/main" id="{E61EB797-A1FB-4A46-8A12-0D1C009B0BAF}"/>
              </a:ext>
            </a:extLst>
          </p:cNvPr>
          <p:cNvSpPr txBox="1"/>
          <p:nvPr/>
        </p:nvSpPr>
        <p:spPr>
          <a:xfrm>
            <a:off x="692632" y="4084548"/>
            <a:ext cx="7344816" cy="1320298"/>
          </a:xfrm>
          <a:prstGeom prst="rect">
            <a:avLst/>
          </a:prstGeom>
          <a:noFill/>
        </p:spPr>
        <p:txBody>
          <a:bodyPr wrap="square" rtlCol="0">
            <a:spAutoFit/>
          </a:bodyPr>
          <a:lstStyle/>
          <a:p>
            <a:pPr marL="342900" indent="-342900">
              <a:lnSpc>
                <a:spcPct val="120000"/>
              </a:lnSpc>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Holographic pattern is recorded via amplitude responses </a:t>
            </a:r>
          </a:p>
          <a:p>
            <a:pPr marL="342900" indent="-342900">
              <a:lnSpc>
                <a:spcPct val="120000"/>
              </a:lnSpc>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a:t>
            </a:r>
            <a:r>
              <a:rPr lang="en-US" altLang="zh-CN" sz="2000" b="1" dirty="0">
                <a:latin typeface="Arial" panose="020B0604020202020204" pitchFamily="34" charset="0"/>
                <a:cs typeface="Arial" panose="020B0604020202020204" pitchFamily="34" charset="0"/>
              </a:rPr>
              <a:t>amplitude response </a:t>
            </a:r>
            <a:r>
              <a:rPr lang="en-US" altLang="zh-CN" sz="2000" dirty="0">
                <a:latin typeface="Arial" panose="020B0604020202020204" pitchFamily="34" charset="0"/>
                <a:cs typeface="Arial" panose="020B0604020202020204" pitchFamily="34" charset="0"/>
              </a:rPr>
              <a:t>at each RHS element can be </a:t>
            </a:r>
            <a:r>
              <a:rPr lang="en-US" altLang="zh-CN" sz="2000" dirty="0">
                <a:solidFill>
                  <a:srgbClr val="C00000"/>
                </a:solidFill>
                <a:latin typeface="Arial" panose="020B0604020202020204" pitchFamily="34" charset="0"/>
                <a:cs typeface="Arial" panose="020B0604020202020204" pitchFamily="34" charset="0"/>
              </a:rPr>
              <a:t>dynamically controlled </a:t>
            </a:r>
            <a:r>
              <a:rPr lang="en-US" altLang="zh-CN" sz="2000" dirty="0">
                <a:latin typeface="Arial" panose="020B0604020202020204" pitchFamily="34" charset="0"/>
                <a:cs typeface="Arial" panose="020B0604020202020204" pitchFamily="34" charset="0"/>
              </a:rPr>
              <a:t>by the diode</a:t>
            </a:r>
          </a:p>
        </p:txBody>
      </p:sp>
      <p:sp>
        <p:nvSpPr>
          <p:cNvPr id="24" name="文本框 23">
            <a:extLst>
              <a:ext uri="{FF2B5EF4-FFF2-40B4-BE49-F238E27FC236}">
                <a16:creationId xmlns:a16="http://schemas.microsoft.com/office/drawing/2014/main" id="{89B825E5-DDA9-4A5F-8DD0-906EC0619663}"/>
              </a:ext>
            </a:extLst>
          </p:cNvPr>
          <p:cNvSpPr txBox="1"/>
          <p:nvPr/>
        </p:nvSpPr>
        <p:spPr>
          <a:xfrm>
            <a:off x="442720" y="5443518"/>
            <a:ext cx="6531760" cy="1200329"/>
          </a:xfrm>
          <a:prstGeom prst="rect">
            <a:avLst/>
          </a:prstGeom>
          <a:noFill/>
        </p:spPr>
        <p:txBody>
          <a:bodyPr wrap="square" rtlCol="0">
            <a:spAutoFit/>
          </a:bodyPr>
          <a:lstStyle/>
          <a:p>
            <a:pPr>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③  Reference wave turns into t</a:t>
            </a:r>
            <a:r>
              <a:rPr lang="en-US" altLang="zh-CN" sz="2000" dirty="0">
                <a:latin typeface="Arial" panose="020B0604020202020204" pitchFamily="34" charset="0"/>
                <a:cs typeface="Arial" panose="020B0604020202020204" pitchFamily="34" charset="0"/>
              </a:rPr>
              <a:t>he radiated signals from multiple RHS elements, which superpose in the free space and form a </a:t>
            </a:r>
            <a:r>
              <a:rPr lang="en-US" altLang="zh-CN" sz="2000" dirty="0">
                <a:solidFill>
                  <a:srgbClr val="C00000"/>
                </a:solidFill>
                <a:latin typeface="Arial" panose="020B0604020202020204" pitchFamily="34" charset="0"/>
                <a:cs typeface="Arial" panose="020B0604020202020204" pitchFamily="34" charset="0"/>
              </a:rPr>
              <a:t>directional beam (</a:t>
            </a:r>
            <a:r>
              <a:rPr lang="en-US" altLang="zh-CN" sz="2000" b="1" dirty="0">
                <a:solidFill>
                  <a:srgbClr val="C00000"/>
                </a:solidFill>
                <a:latin typeface="Arial" panose="020B0604020202020204" pitchFamily="34" charset="0"/>
                <a:cs typeface="Arial" panose="020B0604020202020204" pitchFamily="34" charset="0"/>
              </a:rPr>
              <a:t>objective wave</a:t>
            </a:r>
            <a:r>
              <a:rPr lang="en-US" altLang="zh-CN" sz="2000" dirty="0">
                <a:solidFill>
                  <a:srgbClr val="C00000"/>
                </a:solidFill>
                <a:latin typeface="Arial" panose="020B0604020202020204" pitchFamily="34" charset="0"/>
                <a:cs typeface="Arial" panose="020B0604020202020204" pitchFamily="34" charset="0"/>
              </a:rPr>
              <a:t>)</a:t>
            </a:r>
          </a:p>
        </p:txBody>
      </p:sp>
      <p:sp>
        <p:nvSpPr>
          <p:cNvPr id="26" name="矩形: 圆角 6">
            <a:extLst>
              <a:ext uri="{FF2B5EF4-FFF2-40B4-BE49-F238E27FC236}">
                <a16:creationId xmlns:a16="http://schemas.microsoft.com/office/drawing/2014/main" id="{D5D6346F-FC06-4846-A0A7-EF9C8F2AC1ED}"/>
              </a:ext>
            </a:extLst>
          </p:cNvPr>
          <p:cNvSpPr/>
          <p:nvPr/>
        </p:nvSpPr>
        <p:spPr>
          <a:xfrm>
            <a:off x="376930" y="1127578"/>
            <a:ext cx="11278070" cy="1046041"/>
          </a:xfrm>
          <a:prstGeom prst="roundRect">
            <a:avLst>
              <a:gd name="adj" fmla="val 2473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7" name="矩形 26"/>
          <p:cNvSpPr/>
          <p:nvPr/>
        </p:nvSpPr>
        <p:spPr>
          <a:xfrm>
            <a:off x="457104" y="1196284"/>
            <a:ext cx="11197896" cy="904863"/>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200" b="1" dirty="0" err="1">
                <a:latin typeface="Arial" panose="020B0604020202020204" pitchFamily="34" charset="0"/>
                <a:cs typeface="Arial" panose="020B0604020202020204" pitchFamily="34" charset="0"/>
              </a:rPr>
              <a:t>Metasurface</a:t>
            </a:r>
            <a:r>
              <a:rPr lang="en-US" altLang="zh-CN" sz="2200" b="1" dirty="0">
                <a:latin typeface="Arial" panose="020B0604020202020204" pitchFamily="34" charset="0"/>
                <a:cs typeface="Arial" panose="020B0604020202020204" pitchFamily="34" charset="0"/>
              </a:rPr>
              <a:t>:</a:t>
            </a:r>
            <a:r>
              <a:rPr lang="en-US" altLang="zh-CN" sz="22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 2D planar structure consisting of numerous sub-wavelength elements </a:t>
            </a:r>
          </a:p>
          <a:p>
            <a:pPr marL="342900" indent="-342900">
              <a:lnSpc>
                <a:spcPct val="120000"/>
              </a:lnSpc>
              <a:buFont typeface="Arial" panose="020B0604020202020204" pitchFamily="34" charset="0"/>
              <a:buChar char="•"/>
            </a:pPr>
            <a:r>
              <a:rPr lang="en-US" altLang="zh-CN" sz="2200" b="1" dirty="0">
                <a:latin typeface="Arial" panose="020B0604020202020204" pitchFamily="34" charset="0"/>
                <a:cs typeface="Arial" panose="020B0604020202020204" pitchFamily="34" charset="0"/>
              </a:rPr>
              <a:t>Reconfiguration:</a:t>
            </a:r>
            <a:r>
              <a:rPr lang="en-US" altLang="zh-CN" sz="22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by controlling each element, the EM </a:t>
            </a:r>
            <a:r>
              <a:rPr lang="en-US" altLang="zh-CN" sz="2000" dirty="0">
                <a:solidFill>
                  <a:srgbClr val="C00000"/>
                </a:solidFill>
                <a:latin typeface="Arial" panose="020B0604020202020204" pitchFamily="34" charset="0"/>
                <a:cs typeface="Arial" panose="020B0604020202020204" pitchFamily="34" charset="0"/>
              </a:rPr>
              <a:t>amplitude response </a:t>
            </a:r>
            <a:r>
              <a:rPr lang="en-US" altLang="zh-CN" sz="2000" dirty="0">
                <a:latin typeface="Arial" panose="020B0604020202020204" pitchFamily="34" charset="0"/>
                <a:cs typeface="Arial" panose="020B0604020202020204" pitchFamily="34" charset="0"/>
              </a:rPr>
              <a:t>can be controlled</a:t>
            </a:r>
            <a:endParaRPr lang="zh-CN" altLang="en-US" sz="2000" dirty="0"/>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14</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247133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Mathematical Details of RHS Working Principle</a:t>
            </a:r>
          </a:p>
        </p:txBody>
      </p:sp>
      <p:sp>
        <p:nvSpPr>
          <p:cNvPr id="24" name="矩形 23"/>
          <p:cNvSpPr/>
          <p:nvPr/>
        </p:nvSpPr>
        <p:spPr>
          <a:xfrm>
            <a:off x="-240704" y="1124744"/>
            <a:ext cx="11738286" cy="553998"/>
          </a:xfrm>
          <a:prstGeom prst="rect">
            <a:avLst/>
          </a:prstGeom>
        </p:spPr>
        <p:txBody>
          <a:bodyPr wrap="square">
            <a:spAutoFit/>
          </a:bodyPr>
          <a:lstStyle/>
          <a:p>
            <a:pPr lvl="1" algn="just">
              <a:lnSpc>
                <a:spcPct val="150000"/>
              </a:lnSpc>
              <a:defRPr/>
            </a:pPr>
            <a:r>
              <a:rPr lang="en-US" altLang="zh-CN" sz="2000" b="1" dirty="0">
                <a:latin typeface="Arial" panose="020B0604020202020204" pitchFamily="34" charset="0"/>
                <a:cs typeface="Arial" panose="020B0604020202020204" pitchFamily="34" charset="0"/>
              </a:rPr>
              <a:t>1. Holographic pattern construction</a:t>
            </a:r>
            <a:endParaRPr lang="en-US" altLang="zh-CN" sz="2400" dirty="0">
              <a:latin typeface="Arial" panose="020B0604020202020204" pitchFamily="34" charset="0"/>
              <a:cs typeface="Arial" panose="020B0604020202020204" pitchFamily="34" charset="0"/>
            </a:endParaRPr>
          </a:p>
        </p:txBody>
      </p:sp>
      <p:graphicFrame>
        <p:nvGraphicFramePr>
          <p:cNvPr id="36" name="表格 35">
            <a:extLst>
              <a:ext uri="{FF2B5EF4-FFF2-40B4-BE49-F238E27FC236}">
                <a16:creationId xmlns:a16="http://schemas.microsoft.com/office/drawing/2014/main" id="{DB752C6F-5D75-4758-88ED-4F6059E87EB5}"/>
              </a:ext>
            </a:extLst>
          </p:cNvPr>
          <p:cNvGraphicFramePr>
            <a:graphicFrameLocks noGrp="1"/>
          </p:cNvGraphicFramePr>
          <p:nvPr/>
        </p:nvGraphicFramePr>
        <p:xfrm>
          <a:off x="597794" y="1869073"/>
          <a:ext cx="7001449" cy="3013161"/>
        </p:xfrm>
        <a:graphic>
          <a:graphicData uri="http://schemas.openxmlformats.org/drawingml/2006/table">
            <a:tbl>
              <a:tblPr firstRow="1" bandRow="1">
                <a:tableStyleId>{BDBED569-4797-4DF1-A0F4-6AAB3CD982D8}</a:tableStyleId>
              </a:tblPr>
              <a:tblGrid>
                <a:gridCol w="1528841">
                  <a:extLst>
                    <a:ext uri="{9D8B030D-6E8A-4147-A177-3AD203B41FA5}">
                      <a16:colId xmlns:a16="http://schemas.microsoft.com/office/drawing/2014/main" val="3217373815"/>
                    </a:ext>
                  </a:extLst>
                </a:gridCol>
                <a:gridCol w="5472608">
                  <a:extLst>
                    <a:ext uri="{9D8B030D-6E8A-4147-A177-3AD203B41FA5}">
                      <a16:colId xmlns:a16="http://schemas.microsoft.com/office/drawing/2014/main" val="3145292746"/>
                    </a:ext>
                  </a:extLst>
                </a:gridCol>
              </a:tblGrid>
              <a:tr h="1216524">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483850605"/>
                  </a:ext>
                </a:extLst>
              </a:tr>
              <a:tr h="1036521">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2337592597"/>
                  </a:ext>
                </a:extLst>
              </a:tr>
              <a:tr h="760116">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3290037547"/>
                  </a:ext>
                </a:extLst>
              </a:tr>
            </a:tbl>
          </a:graphicData>
        </a:graphic>
      </p:graphicFrame>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BFFB247F-7E8E-41F2-B33F-FD13881039E7}"/>
                  </a:ext>
                </a:extLst>
              </p:cNvPr>
              <p:cNvSpPr/>
              <p:nvPr/>
            </p:nvSpPr>
            <p:spPr>
              <a:xfrm>
                <a:off x="2632346" y="1885666"/>
                <a:ext cx="3777316" cy="506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m:rPr>
                              <m:sty m:val="p"/>
                            </m:rPr>
                            <a:rPr lang="zh-CN" altLang="en-US">
                              <a:latin typeface="Cambria Math" panose="02040503050406030204" pitchFamily="18" charset="0"/>
                            </a:rPr>
                            <m:t>Ψ</m:t>
                          </m:r>
                        </m:e>
                        <m:sub>
                          <m:r>
                            <a:rPr lang="en-US" altLang="zh-CN" b="0" i="1" smtClean="0">
                              <a:latin typeface="Cambria Math" panose="02040503050406030204" pitchFamily="18" charset="0"/>
                            </a:rPr>
                            <m:t>𝑟𝑒𝑓</m:t>
                          </m:r>
                        </m:sub>
                      </m:sSub>
                      <m:d>
                        <m:dPr>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e>
                      </m:d>
                      <m:r>
                        <a:rPr lang="zh-CN" altLang="en-US" b="0" i="0">
                          <a:latin typeface="Cambria Math" panose="02040503050406030204" pitchFamily="18" charset="0"/>
                        </a:rPr>
                        <m:t>=</m:t>
                      </m:r>
                      <m:r>
                        <m:rPr>
                          <m:sty m:val="p"/>
                        </m:rPr>
                        <a:rPr lang="zh-CN" altLang="en-US" b="0" i="0">
                          <a:latin typeface="Cambria Math" panose="02040503050406030204" pitchFamily="18" charset="0"/>
                        </a:rPr>
                        <m:t>ex</m:t>
                      </m:r>
                      <m:func>
                        <m:funcPr>
                          <m:ctrlPr>
                            <a:rPr lang="zh-CN" altLang="en-US" b="0" i="1">
                              <a:latin typeface="Cambria Math" panose="02040503050406030204" pitchFamily="18" charset="0"/>
                            </a:rPr>
                          </m:ctrlPr>
                        </m:funcPr>
                        <m:fName>
                          <m:r>
                            <m:rPr>
                              <m:sty m:val="p"/>
                            </m:rPr>
                            <a:rPr lang="zh-CN" altLang="en-US" b="0" i="0">
                              <a:latin typeface="Cambria Math" panose="02040503050406030204" pitchFamily="18" charset="0"/>
                            </a:rPr>
                            <m:t>p</m:t>
                          </m:r>
                        </m:fName>
                        <m:e>
                          <m:d>
                            <m:dPr>
                              <m:ctrlPr>
                                <a:rPr lang="zh-CN" altLang="en-US" b="0" i="1">
                                  <a:latin typeface="Cambria Math" panose="02040503050406030204" pitchFamily="18" charset="0"/>
                                </a:rPr>
                              </m:ctrlPr>
                            </m:dPr>
                            <m:e>
                              <m:r>
                                <a:rPr lang="zh-CN" altLang="en-US" b="0" i="0">
                                  <a:latin typeface="Cambria Math" panose="02040503050406030204" pitchFamily="18" charset="0"/>
                                </a:rPr>
                                <m:t>−</m:t>
                              </m:r>
                              <m:r>
                                <a:rPr lang="zh-CN" altLang="en-US" b="0" i="1">
                                  <a:latin typeface="Cambria Math" panose="02040503050406030204" pitchFamily="18" charset="0"/>
                                </a:rPr>
                                <m:t>𝑗</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𝐤</m:t>
                                  </m:r>
                                </m:e>
                                <m:sub>
                                  <m:r>
                                    <a:rPr lang="zh-CN" altLang="en-US" b="0" i="1">
                                      <a:latin typeface="Cambria Math" panose="02040503050406030204" pitchFamily="18" charset="0"/>
                                    </a:rPr>
                                    <m:t>𝑠</m:t>
                                  </m:r>
                                </m:sub>
                              </m:sSub>
                              <m:r>
                                <a:rPr lang="zh-CN" altLang="en-US" b="0" i="0">
                                  <a:latin typeface="Cambria Math" panose="02040503050406030204" pitchFamily="18" charset="0"/>
                                </a:rPr>
                                <m:t>⋅</m:t>
                              </m:r>
                              <m:sSubSup>
                                <m:sSubSupPr>
                                  <m:ctrlPr>
                                    <a:rPr lang="zh-CN" altLang="en-US" b="0"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e>
                          </m:d>
                        </m:e>
                      </m:func>
                    </m:oMath>
                  </m:oMathPara>
                </a14:m>
                <a:endParaRPr lang="zh-CN" altLang="en-US" dirty="0"/>
              </a:p>
            </p:txBody>
          </p:sp>
        </mc:Choice>
        <mc:Fallback xmlns="">
          <p:sp>
            <p:nvSpPr>
              <p:cNvPr id="37" name="矩形 36">
                <a:extLst>
                  <a:ext uri="{FF2B5EF4-FFF2-40B4-BE49-F238E27FC236}">
                    <a16:creationId xmlns:a16="http://schemas.microsoft.com/office/drawing/2014/main" xmlns:a14="http://schemas.microsoft.com/office/drawing/2010/main" xmlns="" id="{BFFB247F-7E8E-41F2-B33F-FD13881039E7}"/>
                  </a:ext>
                </a:extLst>
              </p:cNvPr>
              <p:cNvSpPr>
                <a:spLocks noRot="1" noChangeAspect="1" noMove="1" noResize="1" noEditPoints="1" noAdjustHandles="1" noChangeArrowheads="1" noChangeShapeType="1" noTextEdit="1"/>
              </p:cNvSpPr>
              <p:nvPr/>
            </p:nvSpPr>
            <p:spPr>
              <a:xfrm>
                <a:off x="2632346" y="1885666"/>
                <a:ext cx="3777316" cy="506870"/>
              </a:xfrm>
              <a:prstGeom prst="rect">
                <a:avLst/>
              </a:prstGeom>
              <a:blipFill rotWithShape="0">
                <a:blip r:embed="rId6"/>
                <a:stretch>
                  <a:fillRect/>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F50DE852-A7B1-42B0-BB6E-6B3E2BE24EE1}"/>
              </a:ext>
            </a:extLst>
          </p:cNvPr>
          <p:cNvSpPr txBox="1"/>
          <p:nvPr/>
        </p:nvSpPr>
        <p:spPr>
          <a:xfrm>
            <a:off x="2193483" y="2508727"/>
            <a:ext cx="2624939" cy="584775"/>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Propagation vector of the reference wave</a:t>
            </a:r>
            <a:endParaRPr kumimoji="1" lang="zh-CN" altLang="en-US" sz="1600" dirty="0">
              <a:solidFill>
                <a:srgbClr val="C00000"/>
              </a:solidFill>
              <a:latin typeface="Arial" panose="020B0604020202020204" pitchFamily="34" charset="0"/>
              <a:cs typeface="Arial" panose="020B0604020202020204" pitchFamily="34" charset="0"/>
            </a:endParaRPr>
          </a:p>
        </p:txBody>
      </p:sp>
      <p:cxnSp>
        <p:nvCxnSpPr>
          <p:cNvPr id="44" name="直接箭头连接符 43">
            <a:extLst>
              <a:ext uri="{FF2B5EF4-FFF2-40B4-BE49-F238E27FC236}">
                <a16:creationId xmlns:a16="http://schemas.microsoft.com/office/drawing/2014/main" id="{19C8120D-06C6-4F24-AB64-C2B759DF1C86}"/>
              </a:ext>
            </a:extLst>
          </p:cNvPr>
          <p:cNvCxnSpPr>
            <a:cxnSpLocks/>
          </p:cNvCxnSpPr>
          <p:nvPr/>
        </p:nvCxnSpPr>
        <p:spPr>
          <a:xfrm flipH="1">
            <a:off x="4072506" y="2311929"/>
            <a:ext cx="1295090" cy="244830"/>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803BEC71-2671-49C3-9720-D53B55B8F8C2}"/>
                  </a:ext>
                </a:extLst>
              </p:cNvPr>
              <p:cNvSpPr txBox="1"/>
              <p:nvPr/>
            </p:nvSpPr>
            <p:spPr>
              <a:xfrm>
                <a:off x="4781916" y="2508726"/>
                <a:ext cx="2839550" cy="584775"/>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The distance vector from feed </a:t>
                </a:r>
                <a14:m>
                  <m:oMath xmlns:m="http://schemas.openxmlformats.org/officeDocument/2006/math">
                    <m:r>
                      <a:rPr kumimoji="1" lang="en-US" altLang="zh-CN" sz="1600" i="1" dirty="0" smtClean="0">
                        <a:solidFill>
                          <a:srgbClr val="C00000"/>
                        </a:solidFill>
                        <a:latin typeface="Cambria Math" panose="02040503050406030204" pitchFamily="18" charset="0"/>
                        <a:cs typeface="Arial" panose="020B0604020202020204" pitchFamily="34" charset="0"/>
                      </a:rPr>
                      <m:t>𝑘</m:t>
                    </m:r>
                  </m:oMath>
                </a14:m>
                <a:r>
                  <a:rPr kumimoji="1" lang="en-US" altLang="zh-CN" sz="1600" dirty="0">
                    <a:solidFill>
                      <a:srgbClr val="C00000"/>
                    </a:solidFill>
                    <a:latin typeface="Arial" panose="020B0604020202020204" pitchFamily="34" charset="0"/>
                    <a:cs typeface="Arial" panose="020B0604020202020204" pitchFamily="34" charset="0"/>
                  </a:rPr>
                  <a:t> to the element </a:t>
                </a:r>
                <a:endParaRPr kumimoji="1" lang="zh-CN" altLang="en-US" sz="1600" dirty="0">
                  <a:solidFill>
                    <a:srgbClr val="C00000"/>
                  </a:solidFill>
                  <a:latin typeface="Arial" panose="020B0604020202020204" pitchFamily="34" charset="0"/>
                  <a:cs typeface="Arial" panose="020B0604020202020204" pitchFamily="34" charset="0"/>
                </a:endParaRPr>
              </a:p>
            </p:txBody>
          </p:sp>
        </mc:Choice>
        <mc:Fallback xmlns="">
          <p:sp>
            <p:nvSpPr>
              <p:cNvPr id="45" name="文本框 44">
                <a:extLst>
                  <a:ext uri="{FF2B5EF4-FFF2-40B4-BE49-F238E27FC236}">
                    <a16:creationId xmlns:a16="http://schemas.microsoft.com/office/drawing/2014/main" xmlns:a14="http://schemas.microsoft.com/office/drawing/2010/main" xmlns="" id="{803BEC71-2671-49C3-9720-D53B55B8F8C2}"/>
                  </a:ext>
                </a:extLst>
              </p:cNvPr>
              <p:cNvSpPr txBox="1">
                <a:spLocks noRot="1" noChangeAspect="1" noMove="1" noResize="1" noEditPoints="1" noAdjustHandles="1" noChangeArrowheads="1" noChangeShapeType="1" noTextEdit="1"/>
              </p:cNvSpPr>
              <p:nvPr/>
            </p:nvSpPr>
            <p:spPr>
              <a:xfrm>
                <a:off x="4781916" y="2508726"/>
                <a:ext cx="2839550" cy="584775"/>
              </a:xfrm>
              <a:prstGeom prst="rect">
                <a:avLst/>
              </a:prstGeom>
              <a:blipFill rotWithShape="0">
                <a:blip r:embed="rId7"/>
                <a:stretch>
                  <a:fillRect t="-3158" b="-13684"/>
                </a:stretch>
              </a:blipFill>
            </p:spPr>
            <p:txBody>
              <a:bodyPr/>
              <a:lstStyle/>
              <a:p>
                <a:r>
                  <a:rPr lang="zh-CN" altLang="en-US">
                    <a:noFill/>
                  </a:rPr>
                  <a:t> </a:t>
                </a:r>
              </a:p>
            </p:txBody>
          </p:sp>
        </mc:Fallback>
      </mc:AlternateContent>
      <p:cxnSp>
        <p:nvCxnSpPr>
          <p:cNvPr id="47" name="直接箭头连接符 46">
            <a:extLst>
              <a:ext uri="{FF2B5EF4-FFF2-40B4-BE49-F238E27FC236}">
                <a16:creationId xmlns:a16="http://schemas.microsoft.com/office/drawing/2014/main" id="{9862EC5C-0678-423D-AC30-E4B926095558}"/>
              </a:ext>
            </a:extLst>
          </p:cNvPr>
          <p:cNvCxnSpPr>
            <a:cxnSpLocks/>
          </p:cNvCxnSpPr>
          <p:nvPr/>
        </p:nvCxnSpPr>
        <p:spPr>
          <a:xfrm>
            <a:off x="5818576" y="2304731"/>
            <a:ext cx="216024" cy="252028"/>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64BAA379-E185-4039-B4A5-011FC7ABB5ED}"/>
                  </a:ext>
                </a:extLst>
              </p:cNvPr>
              <p:cNvSpPr/>
              <p:nvPr/>
            </p:nvSpPr>
            <p:spPr>
              <a:xfrm>
                <a:off x="2228457" y="3141315"/>
                <a:ext cx="4315925" cy="506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m:rPr>
                              <m:sty m:val="p"/>
                            </m:rPr>
                            <a:rPr lang="zh-CN" altLang="en-US">
                              <a:latin typeface="Cambria Math" panose="02040503050406030204" pitchFamily="18" charset="0"/>
                            </a:rPr>
                            <m:t>Ψ</m:t>
                          </m:r>
                        </m:e>
                        <m:sub>
                          <m:r>
                            <a:rPr lang="en-US" altLang="zh-CN" b="0" i="1" smtClean="0">
                              <a:latin typeface="Cambria Math" panose="02040503050406030204" pitchFamily="18" charset="0"/>
                            </a:rPr>
                            <m:t>𝑜𝑏𝑗</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𝜃</m:t>
                              </m:r>
                            </m:e>
                            <m:sub>
                              <m:r>
                                <a:rPr lang="zh-CN" altLang="en-US" b="0" i="0">
                                  <a:latin typeface="Cambria Math" panose="02040503050406030204" pitchFamily="18" charset="0"/>
                                </a:rPr>
                                <m:t>0</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𝜑</m:t>
                              </m:r>
                            </m:e>
                            <m:sub>
                              <m:r>
                                <a:rPr lang="zh-CN" altLang="en-US" b="0" i="0">
                                  <a:latin typeface="Cambria Math" panose="02040503050406030204" pitchFamily="18" charset="0"/>
                                </a:rPr>
                                <m:t>0</m:t>
                              </m:r>
                            </m:sub>
                          </m:sSub>
                        </m:e>
                      </m:d>
                      <m:r>
                        <a:rPr lang="zh-CN" altLang="en-US" b="0" i="0">
                          <a:latin typeface="Cambria Math" panose="02040503050406030204" pitchFamily="18" charset="0"/>
                        </a:rPr>
                        <m:t>=</m:t>
                      </m:r>
                      <m:r>
                        <m:rPr>
                          <m:sty m:val="p"/>
                        </m:rPr>
                        <a:rPr lang="zh-CN" altLang="en-US" b="0" i="0">
                          <a:latin typeface="Cambria Math" panose="02040503050406030204" pitchFamily="18" charset="0"/>
                        </a:rPr>
                        <m:t>ex</m:t>
                      </m:r>
                      <m:func>
                        <m:funcPr>
                          <m:ctrlPr>
                            <a:rPr lang="zh-CN" altLang="en-US" b="0" i="1">
                              <a:latin typeface="Cambria Math" panose="02040503050406030204" pitchFamily="18" charset="0"/>
                            </a:rPr>
                          </m:ctrlPr>
                        </m:funcPr>
                        <m:fName>
                          <m:r>
                            <m:rPr>
                              <m:sty m:val="p"/>
                            </m:rPr>
                            <a:rPr lang="zh-CN" altLang="en-US" b="0" i="0">
                              <a:latin typeface="Cambria Math" panose="02040503050406030204" pitchFamily="18" charset="0"/>
                            </a:rPr>
                            <m:t>p</m:t>
                          </m:r>
                        </m:fName>
                        <m:e>
                          <m:d>
                            <m:dPr>
                              <m:ctrlPr>
                                <a:rPr lang="zh-CN" altLang="en-US" b="0" i="1">
                                  <a:latin typeface="Cambria Math" panose="02040503050406030204" pitchFamily="18" charset="0"/>
                                </a:rPr>
                              </m:ctrlPr>
                            </m:dPr>
                            <m:e>
                              <m:r>
                                <a:rPr lang="zh-CN" altLang="en-US" b="0" i="0">
                                  <a:latin typeface="Cambria Math" panose="02040503050406030204" pitchFamily="18" charset="0"/>
                                </a:rPr>
                                <m:t>−</m:t>
                              </m:r>
                              <m:r>
                                <a:rPr lang="zh-CN" altLang="en-US" b="0" i="1">
                                  <a:latin typeface="Cambria Math" panose="02040503050406030204" pitchFamily="18" charset="0"/>
                                </a:rPr>
                                <m:t>𝑗</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𝐤</m:t>
                                  </m:r>
                                </m:e>
                                <m:sub>
                                  <m:r>
                                    <a:rPr lang="zh-CN" altLang="en-US" b="0" i="1">
                                      <a:latin typeface="Cambria Math" panose="02040503050406030204" pitchFamily="18" charset="0"/>
                                    </a:rPr>
                                    <m:t>𝑓</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Sub>
                            </m:e>
                          </m:d>
                        </m:e>
                      </m:func>
                    </m:oMath>
                  </m:oMathPara>
                </a14:m>
                <a:endParaRPr lang="zh-CN" altLang="en-US" dirty="0"/>
              </a:p>
            </p:txBody>
          </p:sp>
        </mc:Choice>
        <mc:Fallback xmlns="">
          <p:sp>
            <p:nvSpPr>
              <p:cNvPr id="48" name="矩形 47">
                <a:extLst>
                  <a:ext uri="{FF2B5EF4-FFF2-40B4-BE49-F238E27FC236}">
                    <a16:creationId xmlns:a16="http://schemas.microsoft.com/office/drawing/2014/main" xmlns:a14="http://schemas.microsoft.com/office/drawing/2010/main" xmlns="" id="{64BAA379-E185-4039-B4A5-011FC7ABB5ED}"/>
                  </a:ext>
                </a:extLst>
              </p:cNvPr>
              <p:cNvSpPr>
                <a:spLocks noRot="1" noChangeAspect="1" noMove="1" noResize="1" noEditPoints="1" noAdjustHandles="1" noChangeArrowheads="1" noChangeShapeType="1" noTextEdit="1"/>
              </p:cNvSpPr>
              <p:nvPr/>
            </p:nvSpPr>
            <p:spPr>
              <a:xfrm>
                <a:off x="2228457" y="3141315"/>
                <a:ext cx="4315925" cy="506870"/>
              </a:xfrm>
              <a:prstGeom prst="rect">
                <a:avLst/>
              </a:prstGeom>
              <a:blipFill rotWithShape="0">
                <a:blip r:embed="rId8"/>
                <a:stretch>
                  <a:fillRect/>
                </a:stretch>
              </a:blipFill>
            </p:spPr>
            <p:txBody>
              <a:bodyPr/>
              <a:lstStyle/>
              <a:p>
                <a:r>
                  <a:rPr lang="zh-CN" altLang="en-US">
                    <a:noFill/>
                  </a:rPr>
                  <a:t> </a:t>
                </a:r>
              </a:p>
            </p:txBody>
          </p:sp>
        </mc:Fallback>
      </mc:AlternateContent>
      <p:sp>
        <p:nvSpPr>
          <p:cNvPr id="50" name="文本框 49">
            <a:extLst>
              <a:ext uri="{FF2B5EF4-FFF2-40B4-BE49-F238E27FC236}">
                <a16:creationId xmlns:a16="http://schemas.microsoft.com/office/drawing/2014/main" id="{B5B14271-8557-48EF-A72C-455951A7E6D8}"/>
              </a:ext>
            </a:extLst>
          </p:cNvPr>
          <p:cNvSpPr txBox="1"/>
          <p:nvPr/>
        </p:nvSpPr>
        <p:spPr>
          <a:xfrm>
            <a:off x="2191141" y="3769259"/>
            <a:ext cx="3188318" cy="338554"/>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Propagation vector in free space</a:t>
            </a:r>
            <a:endParaRPr kumimoji="1" lang="zh-CN" altLang="en-US" sz="1600" dirty="0">
              <a:solidFill>
                <a:srgbClr val="C00000"/>
              </a:solidFill>
              <a:latin typeface="Arial" panose="020B0604020202020204" pitchFamily="34" charset="0"/>
              <a:cs typeface="Arial" panose="020B0604020202020204" pitchFamily="34" charset="0"/>
            </a:endParaRPr>
          </a:p>
        </p:txBody>
      </p:sp>
      <p:cxnSp>
        <p:nvCxnSpPr>
          <p:cNvPr id="51" name="直接箭头连接符 50">
            <a:extLst>
              <a:ext uri="{FF2B5EF4-FFF2-40B4-BE49-F238E27FC236}">
                <a16:creationId xmlns:a16="http://schemas.microsoft.com/office/drawing/2014/main" id="{972411B6-E96C-454E-B175-AD11B8158EE8}"/>
              </a:ext>
            </a:extLst>
          </p:cNvPr>
          <p:cNvCxnSpPr>
            <a:cxnSpLocks/>
          </p:cNvCxnSpPr>
          <p:nvPr/>
        </p:nvCxnSpPr>
        <p:spPr>
          <a:xfrm>
            <a:off x="6280328" y="3648185"/>
            <a:ext cx="86860" cy="210082"/>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52" name="直接箭头连接符 51">
            <a:extLst>
              <a:ext uri="{FF2B5EF4-FFF2-40B4-BE49-F238E27FC236}">
                <a16:creationId xmlns:a16="http://schemas.microsoft.com/office/drawing/2014/main" id="{38EC4625-00C4-4ED6-893D-96D606428310}"/>
              </a:ext>
            </a:extLst>
          </p:cNvPr>
          <p:cNvCxnSpPr>
            <a:cxnSpLocks/>
          </p:cNvCxnSpPr>
          <p:nvPr/>
        </p:nvCxnSpPr>
        <p:spPr>
          <a:xfrm flipH="1">
            <a:off x="3971428" y="3579329"/>
            <a:ext cx="1465367" cy="231354"/>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53" name="矩形 52">
            <a:extLst>
              <a:ext uri="{FF2B5EF4-FFF2-40B4-BE49-F238E27FC236}">
                <a16:creationId xmlns:a16="http://schemas.microsoft.com/office/drawing/2014/main" id="{9F99ACF2-C0FF-4461-AD4D-7D6B8CD970B0}"/>
              </a:ext>
            </a:extLst>
          </p:cNvPr>
          <p:cNvSpPr/>
          <p:nvPr/>
        </p:nvSpPr>
        <p:spPr>
          <a:xfrm>
            <a:off x="749014" y="2170044"/>
            <a:ext cx="1295090" cy="646331"/>
          </a:xfrm>
          <a:prstGeom prst="rect">
            <a:avLst/>
          </a:prstGeom>
        </p:spPr>
        <p:txBody>
          <a:bodyPr wrap="square">
            <a:spAutoFit/>
          </a:bodyPr>
          <a:lstStyle/>
          <a:p>
            <a:pPr algn="ctr"/>
            <a:r>
              <a:rPr lang="en-US" altLang="zh-CN" dirty="0">
                <a:latin typeface="Arial" panose="020B0604020202020204" pitchFamily="34" charset="0"/>
                <a:cs typeface="Arial" panose="020B0604020202020204" pitchFamily="34" charset="0"/>
              </a:rPr>
              <a:t>Reference wave</a:t>
            </a:r>
            <a:endParaRPr lang="zh-CN" altLang="en-US" dirty="0"/>
          </a:p>
        </p:txBody>
      </p:sp>
      <p:sp>
        <p:nvSpPr>
          <p:cNvPr id="58" name="矩形 57">
            <a:extLst>
              <a:ext uri="{FF2B5EF4-FFF2-40B4-BE49-F238E27FC236}">
                <a16:creationId xmlns:a16="http://schemas.microsoft.com/office/drawing/2014/main" id="{4774C606-D13F-4AA7-8B35-6BE80F77D247}"/>
              </a:ext>
            </a:extLst>
          </p:cNvPr>
          <p:cNvSpPr/>
          <p:nvPr/>
        </p:nvSpPr>
        <p:spPr>
          <a:xfrm>
            <a:off x="796853" y="3325019"/>
            <a:ext cx="1219885" cy="646331"/>
          </a:xfrm>
          <a:prstGeom prst="rect">
            <a:avLst/>
          </a:prstGeom>
        </p:spPr>
        <p:txBody>
          <a:bodyPr wrap="square">
            <a:spAutoFit/>
          </a:bodyPr>
          <a:lstStyle/>
          <a:p>
            <a:pPr algn="ctr"/>
            <a:r>
              <a:rPr lang="en-US" altLang="zh-CN" dirty="0">
                <a:latin typeface="Arial" panose="020B0604020202020204" pitchFamily="34" charset="0"/>
                <a:cs typeface="Arial" panose="020B0604020202020204" pitchFamily="34" charset="0"/>
              </a:rPr>
              <a:t>Objective wave</a:t>
            </a:r>
            <a:endParaRPr lang="zh-CN" altLang="en-US" dirty="0">
              <a:latin typeface="Arial" panose="020B0604020202020204" pitchFamily="34" charset="0"/>
              <a:cs typeface="Arial" panose="020B0604020202020204" pitchFamily="34" charset="0"/>
            </a:endParaRPr>
          </a:p>
        </p:txBody>
      </p:sp>
      <p:sp>
        <p:nvSpPr>
          <p:cNvPr id="59" name="矩形 58">
            <a:extLst>
              <a:ext uri="{FF2B5EF4-FFF2-40B4-BE49-F238E27FC236}">
                <a16:creationId xmlns:a16="http://schemas.microsoft.com/office/drawing/2014/main" id="{FD8C3950-231D-4A92-A55D-A18BB565B0C4}"/>
              </a:ext>
            </a:extLst>
          </p:cNvPr>
          <p:cNvSpPr/>
          <p:nvPr/>
        </p:nvSpPr>
        <p:spPr>
          <a:xfrm>
            <a:off x="595258" y="4186798"/>
            <a:ext cx="1665401" cy="646331"/>
          </a:xfrm>
          <a:prstGeom prst="rect">
            <a:avLst/>
          </a:prstGeom>
        </p:spPr>
        <p:txBody>
          <a:bodyPr wrap="square">
            <a:spAutoFit/>
          </a:bodyPr>
          <a:lstStyle/>
          <a:p>
            <a:pPr algn="ctr"/>
            <a:r>
              <a:rPr lang="en-US" altLang="zh-CN" dirty="0">
                <a:latin typeface="Arial" panose="020B0604020202020204" pitchFamily="34" charset="0"/>
                <a:cs typeface="Arial" panose="020B0604020202020204" pitchFamily="34" charset="0"/>
              </a:rPr>
              <a:t>Holographic pattern</a:t>
            </a:r>
            <a:endParaRPr lang="zh-CN" altLang="en-US" dirty="0"/>
          </a:p>
        </p:txBody>
      </p:sp>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2D95A031-9FD8-4F9A-BE2C-92EA9ADF01B1}"/>
                  </a:ext>
                </a:extLst>
              </p:cNvPr>
              <p:cNvSpPr/>
              <p:nvPr/>
            </p:nvSpPr>
            <p:spPr>
              <a:xfrm>
                <a:off x="1556042" y="4221823"/>
                <a:ext cx="6096000" cy="50687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m:rPr>
                              <m:sty m:val="p"/>
                            </m:rPr>
                            <a:rPr lang="zh-CN" altLang="en-US" i="1">
                              <a:latin typeface="Cambria Math" panose="02040503050406030204" pitchFamily="18" charset="0"/>
                            </a:rPr>
                            <m:t>Ψ</m:t>
                          </m:r>
                        </m:e>
                        <m:sub>
                          <m:r>
                            <m:rPr>
                              <m:nor/>
                            </m:rPr>
                            <a:rPr lang="zh-CN" altLang="en-US" i="1">
                              <a:latin typeface="Cambria Math" panose="02040503050406030204" pitchFamily="18" charset="0"/>
                            </a:rPr>
                            <m:t>holo</m:t>
                          </m:r>
                          <m:r>
                            <m:rPr>
                              <m:nor/>
                            </m:rPr>
                            <a:rPr lang="zh-CN" altLang="en-US" i="1">
                              <a:latin typeface="Cambria Math" panose="02040503050406030204" pitchFamily="18" charset="0"/>
                            </a:rPr>
                            <m:t> </m:t>
                          </m:r>
                        </m:sub>
                      </m:sSub>
                      <m:d>
                        <m:dPr>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𝐫</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up>
                              <m:r>
                                <a:rPr lang="zh-CN" altLang="en-US" i="1">
                                  <a:latin typeface="Cambria Math" panose="02040503050406030204" pitchFamily="18" charset="0"/>
                                </a:rPr>
                                <m:t>𝑘</m:t>
                              </m:r>
                            </m:sup>
                          </m:sSubSup>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1">
                                  <a:latin typeface="Cambria Math" panose="02040503050406030204" pitchFamily="18" charset="0"/>
                                </a:rPr>
                                <m:t>0</m:t>
                              </m:r>
                            </m:sub>
                          </m:sSub>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1">
                                  <a:latin typeface="Cambria Math" panose="02040503050406030204" pitchFamily="18" charset="0"/>
                                </a:rPr>
                                <m:t>0</m:t>
                              </m:r>
                            </m:sub>
                          </m:sSub>
                        </m:e>
                      </m:d>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1">
                              <a:latin typeface="Cambria Math" panose="02040503050406030204" pitchFamily="18" charset="0"/>
                            </a:rPr>
                            <m:t>Ψ</m:t>
                          </m:r>
                        </m:e>
                        <m:sub>
                          <m:r>
                            <a:rPr lang="en-US" altLang="zh-CN" b="0" i="1" smtClean="0">
                              <a:latin typeface="Cambria Math" panose="02040503050406030204" pitchFamily="18" charset="0"/>
                            </a:rPr>
                            <m:t>𝑜𝑏𝑗</m:t>
                          </m:r>
                        </m:sub>
                      </m:sSub>
                      <m:sSubSup>
                        <m:sSubSupPr>
                          <m:ctrlPr>
                            <a:rPr lang="zh-CN" altLang="en-US" i="1">
                              <a:latin typeface="Cambria Math" panose="02040503050406030204" pitchFamily="18" charset="0"/>
                            </a:rPr>
                          </m:ctrlPr>
                        </m:sSubSupPr>
                        <m:e>
                          <m:r>
                            <m:rPr>
                              <m:sty m:val="p"/>
                            </m:rPr>
                            <a:rPr lang="zh-CN" altLang="en-US" i="1">
                              <a:latin typeface="Cambria Math" panose="02040503050406030204" pitchFamily="18" charset="0"/>
                            </a:rPr>
                            <m:t>Ψ</m:t>
                          </m:r>
                        </m:e>
                        <m:sub>
                          <m:r>
                            <a:rPr lang="en-US" altLang="zh-CN" b="0" i="1" smtClean="0">
                              <a:latin typeface="Cambria Math" panose="02040503050406030204" pitchFamily="18" charset="0"/>
                            </a:rPr>
                            <m:t>𝑟𝑒𝑓</m:t>
                          </m:r>
                        </m:sub>
                        <m:sup>
                          <m:r>
                            <a:rPr lang="zh-CN" altLang="en-US" i="1">
                              <a:latin typeface="Cambria Math" panose="02040503050406030204" pitchFamily="18" charset="0"/>
                            </a:rPr>
                            <m:t>∗</m:t>
                          </m:r>
                        </m:sup>
                      </m:sSubSup>
                    </m:oMath>
                  </m:oMathPara>
                </a14:m>
                <a:endParaRPr lang="zh-CN" altLang="en-US" i="1" dirty="0">
                  <a:latin typeface="Cambria Math" panose="02040503050406030204" pitchFamily="18" charset="0"/>
                </a:endParaRPr>
              </a:p>
            </p:txBody>
          </p:sp>
        </mc:Choice>
        <mc:Fallback xmlns="">
          <p:sp>
            <p:nvSpPr>
              <p:cNvPr id="60" name="矩形 59">
                <a:extLst>
                  <a:ext uri="{FF2B5EF4-FFF2-40B4-BE49-F238E27FC236}">
                    <a16:creationId xmlns:a16="http://schemas.microsoft.com/office/drawing/2014/main" xmlns:a14="http://schemas.microsoft.com/office/drawing/2010/main" xmlns="" id="{2D95A031-9FD8-4F9A-BE2C-92EA9ADF01B1}"/>
                  </a:ext>
                </a:extLst>
              </p:cNvPr>
              <p:cNvSpPr>
                <a:spLocks noRot="1" noChangeAspect="1" noMove="1" noResize="1" noEditPoints="1" noAdjustHandles="1" noChangeArrowheads="1" noChangeShapeType="1" noTextEdit="1"/>
              </p:cNvSpPr>
              <p:nvPr/>
            </p:nvSpPr>
            <p:spPr>
              <a:xfrm>
                <a:off x="1556042" y="4221823"/>
                <a:ext cx="6096000" cy="506870"/>
              </a:xfrm>
              <a:prstGeom prst="rect">
                <a:avLst/>
              </a:prstGeom>
              <a:blipFill rotWithShape="0">
                <a:blip r:embed="rId9"/>
                <a:stretch>
                  <a:fillRect/>
                </a:stretch>
              </a:blipFill>
            </p:spPr>
            <p:txBody>
              <a:bodyPr/>
              <a:lstStyle/>
              <a:p>
                <a:r>
                  <a:rPr lang="zh-CN" altLang="en-US">
                    <a:noFill/>
                  </a:rPr>
                  <a:t> </a:t>
                </a:r>
              </a:p>
            </p:txBody>
          </p:sp>
        </mc:Fallback>
      </mc:AlternateContent>
      <p:sp>
        <p:nvSpPr>
          <p:cNvPr id="65" name="文本框 64">
            <a:extLst>
              <a:ext uri="{FF2B5EF4-FFF2-40B4-BE49-F238E27FC236}">
                <a16:creationId xmlns:a16="http://schemas.microsoft.com/office/drawing/2014/main" id="{EF90BD5A-F64D-4648-8A04-841D6B94DB14}"/>
              </a:ext>
            </a:extLst>
          </p:cNvPr>
          <p:cNvSpPr txBox="1"/>
          <p:nvPr/>
        </p:nvSpPr>
        <p:spPr>
          <a:xfrm>
            <a:off x="5181603" y="3781357"/>
            <a:ext cx="2721671" cy="338554"/>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Position of the element</a:t>
            </a:r>
            <a:endParaRPr kumimoji="1" lang="zh-CN" altLang="en-US" sz="1600" dirty="0">
              <a:solidFill>
                <a:srgbClr val="C00000"/>
              </a:solidFill>
              <a:latin typeface="Arial" panose="020B0604020202020204" pitchFamily="34" charset="0"/>
              <a:cs typeface="Arial" panose="020B0604020202020204" pitchFamily="34" charset="0"/>
            </a:endParaRPr>
          </a:p>
        </p:txBody>
      </p:sp>
      <p:grpSp>
        <p:nvGrpSpPr>
          <p:cNvPr id="35" name="组合 34"/>
          <p:cNvGrpSpPr/>
          <p:nvPr/>
        </p:nvGrpSpPr>
        <p:grpSpPr>
          <a:xfrm>
            <a:off x="7801736" y="2041614"/>
            <a:ext cx="4045486" cy="2866230"/>
            <a:chOff x="826378" y="3899465"/>
            <a:chExt cx="4045486" cy="2866230"/>
          </a:xfrm>
        </p:grpSpPr>
        <p:pic>
          <p:nvPicPr>
            <p:cNvPr id="39" name="图片 38">
              <a:extLst>
                <a:ext uri="{FF2B5EF4-FFF2-40B4-BE49-F238E27FC236}">
                  <a16:creationId xmlns:a16="http://schemas.microsoft.com/office/drawing/2014/main" id="{F30A5126-C346-4AE5-AB72-692FA716BD35}"/>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8800"/>
                      </a14:imgEffect>
                      <a14:imgEffect>
                        <a14:saturation sat="0"/>
                      </a14:imgEffect>
                    </a14:imgLayer>
                  </a14:imgProps>
                </a:ext>
              </a:extLst>
            </a:blip>
            <a:srcRect l="-1" t="-1" r="-336" b="-8011"/>
            <a:stretch/>
          </p:blipFill>
          <p:spPr>
            <a:xfrm>
              <a:off x="953965" y="4161420"/>
              <a:ext cx="3917899" cy="2570592"/>
            </a:xfrm>
            <a:prstGeom prst="rect">
              <a:avLst/>
            </a:prstGeom>
          </p:spPr>
        </p:pic>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BB54B80C-4890-46F4-8472-B23FFFC89B2C}"/>
                    </a:ext>
                  </a:extLst>
                </p:cNvPr>
                <p:cNvSpPr txBox="1"/>
                <p:nvPr/>
              </p:nvSpPr>
              <p:spPr>
                <a:xfrm>
                  <a:off x="2283894" y="6407392"/>
                  <a:ext cx="2512881" cy="358303"/>
                </a:xfrm>
                <a:prstGeom prst="rect">
                  <a:avLst/>
                </a:prstGeom>
                <a:noFill/>
              </p:spPr>
              <p:txBody>
                <a:bodyPr wrap="square" rtlCol="0">
                  <a:spAutoFit/>
                </a:bodyPr>
                <a:lstStyle/>
                <a:p>
                  <a:pPr algn="ctr"/>
                  <a:r>
                    <a:rPr lang="en-US" altLang="zh-CN" sz="1600" dirty="0">
                      <a:solidFill>
                        <a:srgbClr val="C00000"/>
                      </a:solidFill>
                    </a:rPr>
                    <a:t>Reference wave </a:t>
                  </a:r>
                  <a14:m>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a:rPr lang="en-US" altLang="zh-CN" sz="1600" i="1">
                              <a:solidFill>
                                <a:srgbClr val="C00000"/>
                              </a:solidFill>
                              <a:latin typeface="Cambria Math" panose="02040503050406030204" pitchFamily="18" charset="0"/>
                              <a:cs typeface="Arial" panose="020B0604020202020204" pitchFamily="34" charset="0"/>
                            </a:rPr>
                            <m:t> </m:t>
                          </m:r>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𝑟𝑒𝑓</m:t>
                          </m:r>
                        </m:sub>
                      </m:sSub>
                    </m:oMath>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43" name="文本框 42">
                  <a:extLst>
                    <a:ext uri="{FF2B5EF4-FFF2-40B4-BE49-F238E27FC236}">
                      <a16:creationId xmlns:a16="http://schemas.microsoft.com/office/drawing/2014/main" id="{BB54B80C-4890-46F4-8472-B23FFFC89B2C}"/>
                    </a:ext>
                  </a:extLst>
                </p:cNvPr>
                <p:cNvSpPr txBox="1">
                  <a:spLocks noRot="1" noChangeAspect="1" noMove="1" noResize="1" noEditPoints="1" noAdjustHandles="1" noChangeArrowheads="1" noChangeShapeType="1" noTextEdit="1"/>
                </p:cNvSpPr>
                <p:nvPr/>
              </p:nvSpPr>
              <p:spPr>
                <a:xfrm>
                  <a:off x="2283894" y="6407392"/>
                  <a:ext cx="2512881" cy="358303"/>
                </a:xfrm>
                <a:prstGeom prst="rect">
                  <a:avLst/>
                </a:prstGeom>
                <a:blipFill>
                  <a:blip r:embed="rId12"/>
                  <a:stretch>
                    <a:fillRect t="-3390" b="-16949"/>
                  </a:stretch>
                </a:blipFill>
              </p:spPr>
              <p:txBody>
                <a:bodyPr/>
                <a:lstStyle/>
                <a:p>
                  <a:r>
                    <a:rPr lang="zh-CN" altLang="en-US">
                      <a:noFill/>
                    </a:rPr>
                    <a:t> </a:t>
                  </a:r>
                </a:p>
              </p:txBody>
            </p:sp>
          </mc:Fallback>
        </mc:AlternateContent>
        <p:cxnSp>
          <p:nvCxnSpPr>
            <p:cNvPr id="66" name="直接箭头连接符 65">
              <a:extLst>
                <a:ext uri="{FF2B5EF4-FFF2-40B4-BE49-F238E27FC236}">
                  <a16:creationId xmlns:a16="http://schemas.microsoft.com/office/drawing/2014/main" id="{DC04CD19-59A1-409E-8FB4-3763E5E7952D}"/>
                </a:ext>
              </a:extLst>
            </p:cNvPr>
            <p:cNvCxnSpPr>
              <a:cxnSpLocks/>
            </p:cNvCxnSpPr>
            <p:nvPr/>
          </p:nvCxnSpPr>
          <p:spPr>
            <a:xfrm flipH="1" flipV="1">
              <a:off x="2438783" y="6021288"/>
              <a:ext cx="298905" cy="432048"/>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6BE4F1BA-57D8-4103-9C3B-0E3195F5EBB9}"/>
                    </a:ext>
                  </a:extLst>
                </p:cNvPr>
                <p:cNvSpPr txBox="1"/>
                <p:nvPr/>
              </p:nvSpPr>
              <p:spPr>
                <a:xfrm>
                  <a:off x="826378" y="3899465"/>
                  <a:ext cx="2839934" cy="358368"/>
                </a:xfrm>
                <a:prstGeom prst="rect">
                  <a:avLst/>
                </a:prstGeom>
                <a:noFill/>
              </p:spPr>
              <p:txBody>
                <a:bodyPr wrap="square" rtlCol="0">
                  <a:spAutoFit/>
                </a:bodyPr>
                <a:lstStyle/>
                <a:p>
                  <a:pPr algn="ctr"/>
                  <a:r>
                    <a:rPr lang="en-US" altLang="zh-CN" sz="1600" dirty="0">
                      <a:solidFill>
                        <a:srgbClr val="C00000"/>
                      </a:solidFill>
                    </a:rPr>
                    <a:t>Desired object wave </a:t>
                  </a:r>
                  <a14:m>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𝑜𝑏𝑗</m:t>
                          </m:r>
                        </m:sub>
                      </m:sSub>
                    </m:oMath>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67" name="文本框 66">
                  <a:extLst>
                    <a:ext uri="{FF2B5EF4-FFF2-40B4-BE49-F238E27FC236}">
                      <a16:creationId xmlns:a16="http://schemas.microsoft.com/office/drawing/2014/main" id="{6BE4F1BA-57D8-4103-9C3B-0E3195F5EBB9}"/>
                    </a:ext>
                  </a:extLst>
                </p:cNvPr>
                <p:cNvSpPr txBox="1">
                  <a:spLocks noRot="1" noChangeAspect="1" noMove="1" noResize="1" noEditPoints="1" noAdjustHandles="1" noChangeArrowheads="1" noChangeShapeType="1" noTextEdit="1"/>
                </p:cNvSpPr>
                <p:nvPr/>
              </p:nvSpPr>
              <p:spPr>
                <a:xfrm>
                  <a:off x="826378" y="3899465"/>
                  <a:ext cx="2839934" cy="358368"/>
                </a:xfrm>
                <a:prstGeom prst="rect">
                  <a:avLst/>
                </a:prstGeom>
                <a:blipFill>
                  <a:blip r:embed="rId13"/>
                  <a:stretch>
                    <a:fillRect t="-3390" b="-16949"/>
                  </a:stretch>
                </a:blipFill>
              </p:spPr>
              <p:txBody>
                <a:bodyPr/>
                <a:lstStyle/>
                <a:p>
                  <a:r>
                    <a:rPr lang="zh-CN" altLang="en-US">
                      <a:noFill/>
                    </a:rPr>
                    <a:t> </a:t>
                  </a:r>
                </a:p>
              </p:txBody>
            </p:sp>
          </mc:Fallback>
        </mc:AlternateContent>
      </p:grpSp>
      <p:sp>
        <p:nvSpPr>
          <p:cNvPr id="69" name="文本框 68"/>
          <p:cNvSpPr txBox="1"/>
          <p:nvPr/>
        </p:nvSpPr>
        <p:spPr>
          <a:xfrm>
            <a:off x="8167467" y="4788341"/>
            <a:ext cx="1353773" cy="338554"/>
          </a:xfrm>
          <a:prstGeom prst="rect">
            <a:avLst/>
          </a:prstGeom>
          <a:noFill/>
        </p:spPr>
        <p:txBody>
          <a:bodyPr wrap="square" rtlCol="0">
            <a:spAutoFit/>
          </a:bodyPr>
          <a:lstStyle/>
          <a:p>
            <a:pPr algn="ctr"/>
            <a:r>
              <a:rPr lang="en-US" altLang="zh-CN" sz="1600" dirty="0">
                <a:solidFill>
                  <a:srgbClr val="00B050"/>
                </a:solidFill>
              </a:rPr>
              <a:t>Feed</a:t>
            </a:r>
            <a:endParaRPr lang="zh-CN" altLang="en-US" sz="1600" dirty="0">
              <a:solidFill>
                <a:srgbClr val="00B050"/>
              </a:solidFill>
            </a:endParaRPr>
          </a:p>
        </p:txBody>
      </p:sp>
      <p:sp>
        <p:nvSpPr>
          <p:cNvPr id="70" name="椭圆 69"/>
          <p:cNvSpPr/>
          <p:nvPr/>
        </p:nvSpPr>
        <p:spPr>
          <a:xfrm>
            <a:off x="8728314" y="4001568"/>
            <a:ext cx="133265" cy="85050"/>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400"/>
          </a:p>
        </p:txBody>
      </p:sp>
      <p:cxnSp>
        <p:nvCxnSpPr>
          <p:cNvPr id="71" name="直接连接符 70"/>
          <p:cNvCxnSpPr/>
          <p:nvPr/>
        </p:nvCxnSpPr>
        <p:spPr>
          <a:xfrm flipH="1" flipV="1">
            <a:off x="8788512" y="4044094"/>
            <a:ext cx="6434" cy="78728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文本框 31"/>
              <p:cNvSpPr txBox="1"/>
              <p:nvPr/>
            </p:nvSpPr>
            <p:spPr>
              <a:xfrm>
                <a:off x="10462695" y="2351859"/>
                <a:ext cx="2069774" cy="577979"/>
              </a:xfrm>
              <a:prstGeom prst="rect">
                <a:avLst/>
              </a:prstGeom>
              <a:noFill/>
            </p:spPr>
            <p:txBody>
              <a:bodyPr wrap="square" rtlCol="0">
                <a:spAutoFit/>
              </a:bodyPr>
              <a:lstStyle/>
              <a:p>
                <a:r>
                  <a:rPr lang="en-US" altLang="zh-CN" sz="1600" dirty="0">
                    <a:solidFill>
                      <a:srgbClr val="C00000"/>
                    </a:solidFill>
                  </a:rPr>
                  <a:t>Holographic pattern </a:t>
                </a:r>
                <a14:m>
                  <m:oMath xmlns:m="http://schemas.openxmlformats.org/officeDocument/2006/math">
                    <m:sSub>
                      <m:sSubPr>
                        <m:ctrlPr>
                          <a:rPr lang="en-US" altLang="zh-CN" sz="14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1400" i="1">
                        <a:solidFill>
                          <a:srgbClr val="C00000"/>
                        </a:solidFill>
                        <a:latin typeface="Cambria Math" panose="02040503050406030204" pitchFamily="18" charset="0"/>
                        <a:cs typeface="Arial" panose="020B0604020202020204" pitchFamily="34" charset="0"/>
                      </a:rPr>
                      <m:t>=</m:t>
                    </m:r>
                  </m:oMath>
                </a14:m>
                <a:r>
                  <a:rPr lang="en-US" altLang="zh-CN" sz="1400" dirty="0">
                    <a:solidFill>
                      <a:srgbClr val="C00000"/>
                    </a:solidFill>
                    <a:cs typeface="Arial" panose="020B0604020202020204" pitchFamily="34" charset="0"/>
                  </a:rPr>
                  <a:t> </a:t>
                </a:r>
                <a14:m>
                  <m:oMath xmlns:m="http://schemas.openxmlformats.org/officeDocument/2006/math">
                    <m:sSub>
                      <m:sSubPr>
                        <m:ctrlPr>
                          <a:rPr lang="en-US" altLang="zh-CN" sz="1400" i="1">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400" i="1">
                            <a:solidFill>
                              <a:srgbClr val="C00000"/>
                            </a:solidFill>
                            <a:latin typeface="Cambria Math" panose="02040503050406030204" pitchFamily="18" charset="0"/>
                            <a:cs typeface="Arial" panose="020B0604020202020204" pitchFamily="34" charset="0"/>
                          </a:rPr>
                        </m:ctrlPr>
                      </m:sSubSup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𝑟𝑒𝑓</m:t>
                        </m:r>
                      </m:sub>
                      <m:sup>
                        <m:r>
                          <a:rPr lang="en-US" altLang="zh-CN" sz="1400" i="1">
                            <a:solidFill>
                              <a:srgbClr val="C00000"/>
                            </a:solidFill>
                            <a:latin typeface="Cambria Math" panose="02040503050406030204" pitchFamily="18" charset="0"/>
                            <a:cs typeface="Arial" panose="020B0604020202020204" pitchFamily="34" charset="0"/>
                          </a:rPr>
                          <m:t>∗</m:t>
                        </m:r>
                      </m:sup>
                    </m:sSubSup>
                  </m:oMath>
                </a14:m>
                <a:endParaRPr lang="zh-CN" altLang="en-US" sz="1400" dirty="0">
                  <a:solidFill>
                    <a:srgbClr val="C00000"/>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10462695" y="2351859"/>
                <a:ext cx="2069774" cy="577979"/>
              </a:xfrm>
              <a:prstGeom prst="rect">
                <a:avLst/>
              </a:prstGeom>
              <a:blipFill>
                <a:blip r:embed="rId14"/>
                <a:stretch>
                  <a:fillRect l="-1471" t="-3158" b="-2105"/>
                </a:stretch>
              </a:blipFill>
            </p:spPr>
            <p:txBody>
              <a:bodyPr/>
              <a:lstStyle/>
              <a:p>
                <a:r>
                  <a:rPr lang="zh-CN" altLang="en-US">
                    <a:noFill/>
                  </a:rPr>
                  <a:t> </a:t>
                </a:r>
              </a:p>
            </p:txBody>
          </p:sp>
        </mc:Fallback>
      </mc:AlternateContent>
      <p:sp>
        <p:nvSpPr>
          <p:cNvPr id="7" name="灯片编号占位符 6"/>
          <p:cNvSpPr>
            <a:spLocks noGrp="1"/>
          </p:cNvSpPr>
          <p:nvPr>
            <p:ph type="sldNum" sz="quarter" idx="12"/>
          </p:nvPr>
        </p:nvSpPr>
        <p:spPr/>
        <p:txBody>
          <a:bodyPr/>
          <a:lstStyle/>
          <a:p>
            <a:fld id="{EA7D5E4A-1FF7-5446-9BF7-57824CD54030}" type="slidenum">
              <a:rPr kumimoji="1" lang="zh-CN" altLang="en-US" b="1" smtClean="0">
                <a:solidFill>
                  <a:srgbClr val="C00000"/>
                </a:solidFill>
              </a:rPr>
              <a:pPr/>
              <a:t>15</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999225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id="{72E5896E-5CA5-44F2-9547-123FFCA04A7F}"/>
              </a:ext>
            </a:extLst>
          </p:cNvPr>
          <p:cNvSpPr/>
          <p:nvPr/>
        </p:nvSpPr>
        <p:spPr>
          <a:xfrm>
            <a:off x="464047" y="1629994"/>
            <a:ext cx="11036433" cy="830997"/>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To construct the holographic pattern, we record its real-part information using the </a:t>
            </a:r>
            <a:r>
              <a:rPr lang="en-US" altLang="zh-CN" sz="2000" dirty="0">
                <a:solidFill>
                  <a:srgbClr val="C00000"/>
                </a:solidFill>
                <a:latin typeface="Arial" panose="020B0604020202020204" pitchFamily="34" charset="0"/>
                <a:cs typeface="Arial" panose="020B0604020202020204" pitchFamily="34" charset="0"/>
              </a:rPr>
              <a:t>amplitude response </a:t>
            </a:r>
            <a:r>
              <a:rPr lang="en-US" altLang="zh-CN" sz="2000" dirty="0">
                <a:latin typeface="Arial" panose="020B0604020202020204" pitchFamily="34" charset="0"/>
                <a:cs typeface="Arial" panose="020B0604020202020204" pitchFamily="34" charset="0"/>
              </a:rPr>
              <a:t>of the element, which can adjusted by the embedded </a:t>
            </a:r>
            <a:r>
              <a:rPr lang="en-US" altLang="zh-CN" sz="2000" i="1" dirty="0">
                <a:latin typeface="Arial" panose="020B0604020202020204" pitchFamily="34" charset="0"/>
                <a:cs typeface="Arial" panose="020B0604020202020204" pitchFamily="34" charset="0"/>
              </a:rPr>
              <a:t>diode</a:t>
            </a:r>
            <a:r>
              <a:rPr lang="en-US" altLang="zh-CN" sz="2000" dirty="0">
                <a:latin typeface="Arial" panose="020B0604020202020204" pitchFamily="34" charset="0"/>
                <a:cs typeface="Arial" panose="020B0604020202020204" pitchFamily="34" charset="0"/>
              </a:rPr>
              <a:t>:</a:t>
            </a:r>
            <a:endParaRPr lang="zh-CN" altLang="en-US" sz="2400" dirty="0"/>
          </a:p>
        </p:txBody>
      </p:sp>
      <mc:AlternateContent xmlns:mc="http://schemas.openxmlformats.org/markup-compatibility/2006" xmlns:a14="http://schemas.microsoft.com/office/drawing/2010/main">
        <mc:Choice Requires="a14">
          <p:sp>
            <p:nvSpPr>
              <p:cNvPr id="43" name="矩形 42"/>
              <p:cNvSpPr/>
              <p:nvPr/>
            </p:nvSpPr>
            <p:spPr>
              <a:xfrm>
                <a:off x="2656113" y="2381524"/>
                <a:ext cx="4497705" cy="6894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𝑚</m:t>
                      </m:r>
                      <m:d>
                        <m:dPr>
                          <m:ctrlPr>
                            <a:rPr lang="zh-CN" altLang="zh-CN" sz="1600" i="1">
                              <a:latin typeface="Cambria Math" panose="02040503050406030204" pitchFamily="18" charset="0"/>
                            </a:rPr>
                          </m:ctrlPr>
                        </m:dPr>
                        <m:e>
                          <m:sSubSup>
                            <m:sSubSupPr>
                              <m:ctrlPr>
                                <a:rPr lang="zh-CN" altLang="zh-CN" sz="1600" i="1">
                                  <a:latin typeface="Cambria Math" panose="02040503050406030204" pitchFamily="18" charset="0"/>
                                </a:rPr>
                              </m:ctrlPr>
                            </m:sSubSupPr>
                            <m:e>
                              <m:r>
                                <a:rPr lang="en-US" altLang="zh-CN" sz="1600" b="1" i="1">
                                  <a:latin typeface="Cambria Math" panose="02040503050406030204" pitchFamily="18" charset="0"/>
                                </a:rPr>
                                <m:t>𝐫</m:t>
                              </m:r>
                            </m:e>
                            <m:sub>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𝑛</m:t>
                                  </m:r>
                                </m:e>
                                <m:sub>
                                  <m:r>
                                    <a:rPr lang="en-US" altLang="zh-CN" sz="1600" i="1">
                                      <a:latin typeface="Cambria Math" panose="02040503050406030204" pitchFamily="18" charset="0"/>
                                    </a:rPr>
                                    <m:t>𝑦</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𝑛</m:t>
                                  </m:r>
                                </m:e>
                                <m:sub>
                                  <m:r>
                                    <a:rPr lang="en-US" altLang="zh-CN" sz="1600" i="1">
                                      <a:latin typeface="Cambria Math" panose="02040503050406030204" pitchFamily="18" charset="0"/>
                                    </a:rPr>
                                    <m:t>𝑧</m:t>
                                  </m:r>
                                </m:sub>
                              </m:sSub>
                            </m:sub>
                            <m:sup>
                              <m:r>
                                <a:rPr lang="en-US" altLang="zh-CN" sz="1600" i="1">
                                  <a:latin typeface="Cambria Math" panose="02040503050406030204" pitchFamily="18" charset="0"/>
                                </a:rPr>
                                <m:t>𝑘</m:t>
                              </m:r>
                            </m:sup>
                          </m:sSubSup>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𝜃</m:t>
                              </m:r>
                            </m:e>
                            <m:sub>
                              <m:r>
                                <a:rPr lang="en-US" altLang="zh-CN" sz="1600" i="1">
                                  <a:latin typeface="Cambria Math" panose="02040503050406030204" pitchFamily="18" charset="0"/>
                                </a:rPr>
                                <m:t>0</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𝜑</m:t>
                              </m:r>
                            </m:e>
                            <m:sub>
                              <m:r>
                                <a:rPr lang="en-US" altLang="zh-CN" sz="1600" i="1">
                                  <a:latin typeface="Cambria Math" panose="02040503050406030204" pitchFamily="18" charset="0"/>
                                </a:rPr>
                                <m:t>0</m:t>
                              </m:r>
                            </m:sub>
                          </m:sSub>
                        </m:e>
                      </m:d>
                      <m:r>
                        <a:rPr lang="en-US" altLang="zh-CN" sz="1600" i="1">
                          <a:latin typeface="Cambria Math" panose="02040503050406030204" pitchFamily="18" charset="0"/>
                        </a:rPr>
                        <m:t>=</m:t>
                      </m:r>
                      <m:f>
                        <m:fPr>
                          <m:ctrlPr>
                            <a:rPr lang="zh-CN" altLang="zh-CN" sz="1600" i="1">
                              <a:latin typeface="Cambria Math" panose="02040503050406030204" pitchFamily="18" charset="0"/>
                            </a:rPr>
                          </m:ctrlPr>
                        </m:fPr>
                        <m:num>
                          <m:r>
                            <a:rPr lang="en-US" altLang="zh-CN" sz="1600" i="1">
                              <a:latin typeface="Cambria Math" panose="02040503050406030204" pitchFamily="18" charset="0"/>
                            </a:rPr>
                            <m:t>𝑅𝑒</m:t>
                          </m:r>
                          <m:d>
                            <m:dPr>
                              <m:begChr m:val="["/>
                              <m:endChr m:val="]"/>
                              <m:ctrlPr>
                                <a:rPr lang="zh-CN" altLang="zh-CN" sz="1600" i="1">
                                  <a:latin typeface="Cambria Math" panose="02040503050406030204" pitchFamily="18" charset="0"/>
                                </a:rPr>
                              </m:ctrlPr>
                            </m:dPr>
                            <m:e>
                              <m:r>
                                <m:rPr>
                                  <m:sty m:val="p"/>
                                </m:rPr>
                                <a:rPr lang="en-US" altLang="zh-CN" sz="1600" dirty="0">
                                  <a:solidFill>
                                    <a:srgbClr val="C00000"/>
                                  </a:solidFill>
                                  <a:latin typeface="Cambria Math" panose="02040503050406030204" pitchFamily="18" charset="0"/>
                                  <a:cs typeface="Arial" panose="020B0604020202020204" pitchFamily="34" charset="0"/>
                                </a:rPr>
                                <m:t>Ψ</m:t>
                              </m:r>
                              <m:r>
                                <a:rPr lang="en-US" altLang="zh-CN" sz="1600" i="1" baseline="-25000" dirty="0">
                                  <a:solidFill>
                                    <a:srgbClr val="C00000"/>
                                  </a:solidFill>
                                  <a:latin typeface="Cambria Math" panose="02040503050406030204" pitchFamily="18" charset="0"/>
                                  <a:cs typeface="Arial" panose="020B0604020202020204" pitchFamily="34" charset="0"/>
                                </a:rPr>
                                <m:t>h</m:t>
                              </m:r>
                              <m:r>
                                <a:rPr lang="en-US" altLang="zh-CN" sz="1600" b="0" i="1" baseline="-25000" dirty="0" smtClean="0">
                                  <a:solidFill>
                                    <a:srgbClr val="C00000"/>
                                  </a:solidFill>
                                  <a:latin typeface="Cambria Math" panose="02040503050406030204" pitchFamily="18" charset="0"/>
                                  <a:cs typeface="Arial" panose="020B0604020202020204" pitchFamily="34" charset="0"/>
                                </a:rPr>
                                <m:t>𝑜𝑙𝑜</m:t>
                              </m:r>
                              <m:d>
                                <m:dPr>
                                  <m:ctrlPr>
                                    <a:rPr lang="zh-CN" altLang="zh-CN" sz="1600" i="1">
                                      <a:solidFill>
                                        <a:srgbClr val="C00000"/>
                                      </a:solidFill>
                                      <a:latin typeface="Cambria Math" panose="02040503050406030204" pitchFamily="18" charset="0"/>
                                    </a:rPr>
                                  </m:ctrlPr>
                                </m:dPr>
                                <m:e>
                                  <m:sSubSup>
                                    <m:sSubSupPr>
                                      <m:ctrlPr>
                                        <a:rPr lang="zh-CN" altLang="zh-CN" sz="1600" i="1">
                                          <a:solidFill>
                                            <a:srgbClr val="C00000"/>
                                          </a:solidFill>
                                          <a:latin typeface="Cambria Math" panose="02040503050406030204" pitchFamily="18" charset="0"/>
                                        </a:rPr>
                                      </m:ctrlPr>
                                    </m:sSubSupPr>
                                    <m:e>
                                      <m:r>
                                        <a:rPr lang="en-US" altLang="zh-CN" sz="1600" b="1" i="1">
                                          <a:solidFill>
                                            <a:srgbClr val="C00000"/>
                                          </a:solidFill>
                                          <a:latin typeface="Cambria Math" panose="02040503050406030204" pitchFamily="18" charset="0"/>
                                        </a:rPr>
                                        <m:t>𝐫</m:t>
                                      </m:r>
                                    </m:e>
                                    <m:sub>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𝑛</m:t>
                                          </m:r>
                                        </m:e>
                                        <m:sub>
                                          <m:r>
                                            <a:rPr lang="en-US" altLang="zh-CN" sz="1600" i="1">
                                              <a:solidFill>
                                                <a:srgbClr val="C00000"/>
                                              </a:solidFill>
                                              <a:latin typeface="Cambria Math" panose="02040503050406030204" pitchFamily="18" charset="0"/>
                                            </a:rPr>
                                            <m:t>𝑦</m:t>
                                          </m:r>
                                        </m:sub>
                                      </m:sSub>
                                      <m:r>
                                        <a:rPr lang="en-US" altLang="zh-CN" sz="1600" i="1">
                                          <a:solidFill>
                                            <a:srgbClr val="C00000"/>
                                          </a:solidFill>
                                          <a:latin typeface="Cambria Math" panose="02040503050406030204" pitchFamily="18" charset="0"/>
                                        </a:rPr>
                                        <m:t>,</m:t>
                                      </m:r>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𝑛</m:t>
                                          </m:r>
                                        </m:e>
                                        <m:sub>
                                          <m:r>
                                            <a:rPr lang="en-US" altLang="zh-CN" sz="1600" i="1">
                                              <a:solidFill>
                                                <a:srgbClr val="C00000"/>
                                              </a:solidFill>
                                              <a:latin typeface="Cambria Math" panose="02040503050406030204" pitchFamily="18" charset="0"/>
                                            </a:rPr>
                                            <m:t>𝑧</m:t>
                                          </m:r>
                                        </m:sub>
                                      </m:sSub>
                                    </m:sub>
                                    <m:sup>
                                      <m:r>
                                        <a:rPr lang="en-US" altLang="zh-CN" sz="1600" i="1">
                                          <a:solidFill>
                                            <a:srgbClr val="C00000"/>
                                          </a:solidFill>
                                          <a:latin typeface="Cambria Math" panose="02040503050406030204" pitchFamily="18" charset="0"/>
                                        </a:rPr>
                                        <m:t>𝑘</m:t>
                                      </m:r>
                                    </m:sup>
                                  </m:sSubSup>
                                  <m:r>
                                    <a:rPr lang="en-US" altLang="zh-CN" sz="1600" i="1">
                                      <a:solidFill>
                                        <a:srgbClr val="C00000"/>
                                      </a:solidFill>
                                      <a:latin typeface="Cambria Math" panose="02040503050406030204" pitchFamily="18" charset="0"/>
                                    </a:rPr>
                                    <m:t>,</m:t>
                                  </m:r>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𝜃</m:t>
                                      </m:r>
                                    </m:e>
                                    <m:sub>
                                      <m:r>
                                        <a:rPr lang="en-US" altLang="zh-CN" sz="1600" i="1">
                                          <a:solidFill>
                                            <a:srgbClr val="C00000"/>
                                          </a:solidFill>
                                          <a:latin typeface="Cambria Math" panose="02040503050406030204" pitchFamily="18" charset="0"/>
                                        </a:rPr>
                                        <m:t>0</m:t>
                                      </m:r>
                                    </m:sub>
                                  </m:sSub>
                                  <m:r>
                                    <a:rPr lang="en-US" altLang="zh-CN" sz="1600" i="1">
                                      <a:solidFill>
                                        <a:srgbClr val="C00000"/>
                                      </a:solidFill>
                                      <a:latin typeface="Cambria Math" panose="02040503050406030204" pitchFamily="18" charset="0"/>
                                    </a:rPr>
                                    <m:t>,</m:t>
                                  </m:r>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𝜑</m:t>
                                      </m:r>
                                    </m:e>
                                    <m:sub>
                                      <m:r>
                                        <a:rPr lang="en-US" altLang="zh-CN" sz="1600" i="1">
                                          <a:solidFill>
                                            <a:srgbClr val="C00000"/>
                                          </a:solidFill>
                                          <a:latin typeface="Cambria Math" panose="02040503050406030204" pitchFamily="18" charset="0"/>
                                        </a:rPr>
                                        <m:t>0</m:t>
                                      </m:r>
                                    </m:sub>
                                  </m:sSub>
                                </m:e>
                              </m:d>
                            </m:e>
                          </m:d>
                          <m:r>
                            <a:rPr lang="en-US" altLang="zh-CN" sz="1600" i="1">
                              <a:latin typeface="Cambria Math" panose="02040503050406030204" pitchFamily="18" charset="0"/>
                            </a:rPr>
                            <m:t>+1</m:t>
                          </m:r>
                        </m:num>
                        <m:den>
                          <m:r>
                            <a:rPr lang="en-US" altLang="zh-CN" sz="1600" i="1">
                              <a:latin typeface="Cambria Math" panose="02040503050406030204" pitchFamily="18" charset="0"/>
                            </a:rPr>
                            <m:t>2</m:t>
                          </m:r>
                        </m:den>
                      </m:f>
                    </m:oMath>
                  </m:oMathPara>
                </a14:m>
                <a:endParaRPr lang="zh-CN" altLang="en-US" sz="1600" dirty="0"/>
              </a:p>
            </p:txBody>
          </p:sp>
        </mc:Choice>
        <mc:Fallback xmlns="">
          <p:sp>
            <p:nvSpPr>
              <p:cNvPr id="43" name="矩形 42"/>
              <p:cNvSpPr>
                <a:spLocks noRot="1" noChangeAspect="1" noMove="1" noResize="1" noEditPoints="1" noAdjustHandles="1" noChangeArrowheads="1" noChangeShapeType="1" noTextEdit="1"/>
              </p:cNvSpPr>
              <p:nvPr/>
            </p:nvSpPr>
            <p:spPr>
              <a:xfrm>
                <a:off x="2656113" y="2381524"/>
                <a:ext cx="4497705" cy="689420"/>
              </a:xfrm>
              <a:prstGeom prst="rect">
                <a:avLst/>
              </a:prstGeom>
              <a:blipFill>
                <a:blip r:embed="rId3"/>
                <a:stretch>
                  <a:fillRect/>
                </a:stretch>
              </a:blipFill>
            </p:spPr>
            <p:txBody>
              <a:bodyPr/>
              <a:lstStyle/>
              <a:p>
                <a:r>
                  <a:rPr lang="zh-CN" altLang="en-US">
                    <a:noFill/>
                  </a:rPr>
                  <a:t> </a:t>
                </a:r>
              </a:p>
            </p:txBody>
          </p:sp>
        </mc:Fallback>
      </mc:AlternateContent>
      <p:sp>
        <p:nvSpPr>
          <p:cNvPr id="66" name="文本框 65"/>
          <p:cNvSpPr txBox="1"/>
          <p:nvPr/>
        </p:nvSpPr>
        <p:spPr>
          <a:xfrm>
            <a:off x="518768" y="4090722"/>
            <a:ext cx="6052880" cy="2308324"/>
          </a:xfrm>
          <a:prstGeom prst="rect">
            <a:avLst/>
          </a:prstGeom>
          <a:noFill/>
        </p:spPr>
        <p:txBody>
          <a:bodyPr wrap="square" rtlCol="0">
            <a:spAutoFit/>
          </a:bodyPr>
          <a:lstStyle/>
          <a:p>
            <a:pPr lvl="1" algn="just">
              <a:lnSpc>
                <a:spcPct val="120000"/>
              </a:lnSpc>
              <a:spcBef>
                <a:spcPts val="600"/>
              </a:spcBef>
              <a:defRPr/>
            </a:pPr>
            <a:r>
              <a:rPr lang="en-US" altLang="zh-CN" sz="2000" b="1" dirty="0">
                <a:latin typeface="Arial" panose="020B0604020202020204" pitchFamily="34" charset="0"/>
                <a:cs typeface="Arial" panose="020B0604020202020204" pitchFamily="34" charset="0"/>
              </a:rPr>
              <a:t>Key idea</a:t>
            </a:r>
            <a:r>
              <a:rPr lang="en-US" altLang="zh-CN" sz="2000" dirty="0">
                <a:latin typeface="Arial" panose="020B0604020202020204" pitchFamily="34" charset="0"/>
                <a:cs typeface="Arial" panose="020B0604020202020204" pitchFamily="34" charset="0"/>
              </a:rPr>
              <a:t>: when the phase shift of the reference wave at an element </a:t>
            </a:r>
            <a:r>
              <a:rPr lang="en-US" altLang="zh-CN" sz="2000" dirty="0">
                <a:solidFill>
                  <a:srgbClr val="C00000"/>
                </a:solidFill>
                <a:latin typeface="Arial" panose="020B0604020202020204" pitchFamily="34" charset="0"/>
                <a:cs typeface="Arial" panose="020B0604020202020204" pitchFamily="34" charset="0"/>
              </a:rPr>
              <a:t>is different from</a:t>
            </a:r>
            <a:r>
              <a:rPr lang="en-US" altLang="zh-CN" sz="2000" dirty="0">
                <a:latin typeface="Arial" panose="020B0604020202020204" pitchFamily="34" charset="0"/>
                <a:cs typeface="Arial" panose="020B0604020202020204" pitchFamily="34" charset="0"/>
              </a:rPr>
              <a:t> that of the objective wave, the element is detuned and </a:t>
            </a:r>
            <a:r>
              <a:rPr lang="en-US" altLang="zh-CN" sz="2000" dirty="0">
                <a:solidFill>
                  <a:srgbClr val="C00000"/>
                </a:solidFill>
                <a:latin typeface="Arial" panose="020B0604020202020204" pitchFamily="34" charset="0"/>
                <a:cs typeface="Arial" panose="020B0604020202020204" pitchFamily="34" charset="0"/>
              </a:rPr>
              <a:t>radiates little energy </a:t>
            </a:r>
            <a:r>
              <a:rPr lang="en-US" altLang="zh-CN" sz="2000" dirty="0">
                <a:latin typeface="Arial" panose="020B0604020202020204" pitchFamily="34" charset="0"/>
                <a:cs typeface="Arial" panose="020B0604020202020204" pitchFamily="34" charset="0"/>
              </a:rPr>
              <a:t>into free space (</a:t>
            </a:r>
            <a:r>
              <a:rPr lang="en-US" altLang="zh-CN" sz="2000" dirty="0">
                <a:solidFill>
                  <a:srgbClr val="C00000"/>
                </a:solidFill>
                <a:latin typeface="Arial" panose="020B0604020202020204" pitchFamily="34" charset="0"/>
                <a:cs typeface="Arial" panose="020B0604020202020204" pitchFamily="34" charset="0"/>
              </a:rPr>
              <a:t>small amplitude</a:t>
            </a:r>
            <a:r>
              <a:rPr lang="en-US" altLang="zh-CN" sz="2000" dirty="0">
                <a:latin typeface="Arial" panose="020B0604020202020204" pitchFamily="34" charset="0"/>
                <a:cs typeface="Arial" panose="020B0604020202020204" pitchFamily="34" charset="0"/>
              </a:rPr>
              <a:t>). Otherwise, the element is tuned to </a:t>
            </a:r>
            <a:r>
              <a:rPr lang="en-US" altLang="zh-CN" sz="2000" dirty="0">
                <a:solidFill>
                  <a:srgbClr val="C00000"/>
                </a:solidFill>
                <a:latin typeface="Arial" panose="020B0604020202020204" pitchFamily="34" charset="0"/>
                <a:cs typeface="Arial" panose="020B0604020202020204" pitchFamily="34" charset="0"/>
              </a:rPr>
              <a:t>radiate much energy </a:t>
            </a:r>
            <a:r>
              <a:rPr lang="en-US" altLang="zh-CN" sz="2000" dirty="0">
                <a:latin typeface="Arial" panose="020B0604020202020204" pitchFamily="34" charset="0"/>
                <a:cs typeface="Arial" panose="020B0604020202020204" pitchFamily="34" charset="0"/>
              </a:rPr>
              <a:t>(</a:t>
            </a:r>
            <a:r>
              <a:rPr lang="en-US" altLang="zh-CN" sz="2000" dirty="0">
                <a:solidFill>
                  <a:srgbClr val="C00000"/>
                </a:solidFill>
                <a:latin typeface="Arial" panose="020B0604020202020204" pitchFamily="34" charset="0"/>
                <a:cs typeface="Arial" panose="020B0604020202020204" pitchFamily="34" charset="0"/>
              </a:rPr>
              <a:t>large amplitude</a:t>
            </a:r>
            <a:r>
              <a:rPr lang="en-US" altLang="zh-CN" sz="2000" dirty="0">
                <a:latin typeface="Arial" panose="020B0604020202020204" pitchFamily="34" charset="0"/>
                <a:cs typeface="Arial" panose="020B0604020202020204" pitchFamily="34" charset="0"/>
              </a:rPr>
              <a:t>).</a:t>
            </a:r>
          </a:p>
        </p:txBody>
      </p:sp>
      <p:sp>
        <p:nvSpPr>
          <p:cNvPr id="67" name="圆角矩形 66"/>
          <p:cNvSpPr/>
          <p:nvPr/>
        </p:nvSpPr>
        <p:spPr>
          <a:xfrm>
            <a:off x="866493" y="4040599"/>
            <a:ext cx="5750413" cy="2484745"/>
          </a:xfrm>
          <a:prstGeom prst="roundRect">
            <a:avLst/>
          </a:prstGeom>
          <a:noFill/>
          <a:ln w="19050">
            <a:solidFill>
              <a:srgbClr val="C0000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2000"/>
          </a:p>
        </p:txBody>
      </p:sp>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85BCA1C0-4B47-49A7-9028-490FAAC9CDB7}"/>
                  </a:ext>
                </a:extLst>
              </p:cNvPr>
              <p:cNvSpPr/>
              <p:nvPr/>
            </p:nvSpPr>
            <p:spPr>
              <a:xfrm>
                <a:off x="166664" y="3115413"/>
                <a:ext cx="11150786" cy="4716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dirty="0" smtClean="0">
                          <a:solidFill>
                            <a:schemeClr val="tx1"/>
                          </a:solidFill>
                          <a:latin typeface="Cambria Math" panose="02040503050406030204" pitchFamily="18" charset="0"/>
                          <a:cs typeface="Arial" panose="020B0604020202020204" pitchFamily="34" charset="0"/>
                        </a:rPr>
                        <m:t>𝑅𝑒</m:t>
                      </m:r>
                      <m:r>
                        <a:rPr lang="en-US" altLang="zh-CN" sz="2000" dirty="0" smtClean="0">
                          <a:solidFill>
                            <a:schemeClr val="tx1"/>
                          </a:solidFill>
                          <a:latin typeface="Cambria Math" panose="02040503050406030204" pitchFamily="18" charset="0"/>
                          <a:cs typeface="Arial" panose="020B0604020202020204" pitchFamily="34" charset="0"/>
                        </a:rPr>
                        <m:t>[</m:t>
                      </m:r>
                      <m:r>
                        <m:rPr>
                          <m:sty m:val="p"/>
                        </m:rPr>
                        <a:rPr lang="en-US" altLang="zh-CN" sz="2000" dirty="0" smtClean="0">
                          <a:solidFill>
                            <a:srgbClr val="C00000"/>
                          </a:solidFill>
                          <a:latin typeface="Cambria Math" panose="02040503050406030204" pitchFamily="18" charset="0"/>
                          <a:cs typeface="Arial" panose="020B0604020202020204" pitchFamily="34" charset="0"/>
                        </a:rPr>
                        <m:t>Ψ</m:t>
                      </m:r>
                      <m:r>
                        <a:rPr lang="en-US" altLang="zh-CN" sz="2000" b="0" i="1" baseline="-25000" dirty="0" smtClean="0">
                          <a:solidFill>
                            <a:srgbClr val="C00000"/>
                          </a:solidFill>
                          <a:latin typeface="Cambria Math" panose="02040503050406030204" pitchFamily="18" charset="0"/>
                          <a:cs typeface="Arial" panose="020B0604020202020204" pitchFamily="34" charset="0"/>
                        </a:rPr>
                        <m:t>h𝑜𝑙𝑜</m:t>
                      </m:r>
                      <m:r>
                        <a:rPr lang="en-US" altLang="zh-CN" sz="2000" i="1" dirty="0">
                          <a:solidFill>
                            <a:srgbClr val="C00000"/>
                          </a:solidFill>
                          <a:latin typeface="Cambria Math" panose="02040503050406030204" pitchFamily="18" charset="0"/>
                          <a:cs typeface="Arial" panose="020B0604020202020204" pitchFamily="34" charset="0"/>
                        </a:rPr>
                        <m:t>(</m:t>
                      </m:r>
                      <m:sSubSup>
                        <m:sSubSupPr>
                          <m:ctrlPr>
                            <a:rPr lang="en-US" altLang="zh-CN" sz="2000" b="1" i="1" dirty="0">
                              <a:solidFill>
                                <a:srgbClr val="C00000"/>
                              </a:solidFill>
                              <a:latin typeface="Cambria Math" panose="02040503050406030204" pitchFamily="18" charset="0"/>
                              <a:cs typeface="Arial" panose="020B0604020202020204" pitchFamily="34" charset="0"/>
                            </a:rPr>
                          </m:ctrlPr>
                        </m:sSubSupPr>
                        <m:e>
                          <m:r>
                            <a:rPr lang="en-US" altLang="zh-CN" sz="2000" b="1" dirty="0">
                              <a:solidFill>
                                <a:srgbClr val="C00000"/>
                              </a:solidFill>
                              <a:latin typeface="Cambria Math" panose="02040503050406030204" pitchFamily="18" charset="0"/>
                              <a:cs typeface="Arial" panose="020B0604020202020204" pitchFamily="34" charset="0"/>
                            </a:rPr>
                            <m:t>𝐫</m:t>
                          </m:r>
                        </m:e>
                        <m:sub>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en-US" altLang="zh-CN" sz="2000" i="1" dirty="0">
                                  <a:solidFill>
                                    <a:srgbClr val="C00000"/>
                                  </a:solidFill>
                                  <a:latin typeface="Cambria Math" panose="02040503050406030204" pitchFamily="18" charset="0"/>
                                  <a:cs typeface="Arial" panose="020B0604020202020204" pitchFamily="34" charset="0"/>
                                </a:rPr>
                                <m:t>𝑛</m:t>
                              </m:r>
                            </m:e>
                            <m:sub>
                              <m:r>
                                <a:rPr lang="en-US" altLang="zh-CN" sz="2000" i="1" dirty="0">
                                  <a:solidFill>
                                    <a:srgbClr val="C00000"/>
                                  </a:solidFill>
                                  <a:latin typeface="Cambria Math" panose="02040503050406030204" pitchFamily="18" charset="0"/>
                                  <a:cs typeface="Arial" panose="020B0604020202020204" pitchFamily="34" charset="0"/>
                                </a:rPr>
                                <m:t>𝑦</m:t>
                              </m:r>
                            </m:sub>
                          </m:sSub>
                          <m:r>
                            <a:rPr lang="en-US" altLang="zh-CN" sz="2000" i="1" dirty="0">
                              <a:solidFill>
                                <a:srgbClr val="C00000"/>
                              </a:solidFill>
                              <a:latin typeface="Cambria Math" panose="02040503050406030204" pitchFamily="18" charset="0"/>
                              <a:cs typeface="Arial" panose="020B0604020202020204" pitchFamily="34" charset="0"/>
                            </a:rPr>
                            <m:t>,</m:t>
                          </m:r>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en-US" altLang="zh-CN" sz="2000" i="1" dirty="0">
                                  <a:solidFill>
                                    <a:srgbClr val="C00000"/>
                                  </a:solidFill>
                                  <a:latin typeface="Cambria Math" panose="02040503050406030204" pitchFamily="18" charset="0"/>
                                  <a:cs typeface="Arial" panose="020B0604020202020204" pitchFamily="34" charset="0"/>
                                </a:rPr>
                                <m:t>𝑛</m:t>
                              </m:r>
                            </m:e>
                            <m:sub>
                              <m:r>
                                <a:rPr lang="en-US" altLang="zh-CN" sz="2000" i="1" dirty="0">
                                  <a:solidFill>
                                    <a:srgbClr val="C00000"/>
                                  </a:solidFill>
                                  <a:latin typeface="Cambria Math" panose="02040503050406030204" pitchFamily="18" charset="0"/>
                                  <a:cs typeface="Arial" panose="020B0604020202020204" pitchFamily="34" charset="0"/>
                                </a:rPr>
                                <m:t>𝑧</m:t>
                              </m:r>
                            </m:sub>
                          </m:sSub>
                        </m:sub>
                        <m:sup>
                          <m:r>
                            <a:rPr lang="en-US" altLang="zh-CN" sz="2000" i="1" dirty="0">
                              <a:solidFill>
                                <a:srgbClr val="C00000"/>
                              </a:solidFill>
                              <a:latin typeface="Cambria Math" panose="02040503050406030204" pitchFamily="18" charset="0"/>
                              <a:cs typeface="Arial" panose="020B0604020202020204" pitchFamily="34" charset="0"/>
                            </a:rPr>
                            <m:t>𝑘</m:t>
                          </m:r>
                        </m:sup>
                      </m:sSubSup>
                      <m:r>
                        <a:rPr lang="en-US" altLang="zh-CN" sz="2000" i="1" dirty="0">
                          <a:solidFill>
                            <a:srgbClr val="C00000"/>
                          </a:solidFill>
                          <a:latin typeface="Cambria Math" panose="02040503050406030204" pitchFamily="18" charset="0"/>
                          <a:cs typeface="Arial" panose="020B0604020202020204" pitchFamily="34" charset="0"/>
                        </a:rPr>
                        <m:t> ,</m:t>
                      </m:r>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zh-CN" altLang="en-US" sz="2000" i="1" dirty="0">
                              <a:solidFill>
                                <a:srgbClr val="C00000"/>
                              </a:solidFill>
                              <a:latin typeface="Cambria Math" panose="02040503050406030204" pitchFamily="18" charset="0"/>
                              <a:cs typeface="Arial" panose="020B0604020202020204" pitchFamily="34" charset="0"/>
                            </a:rPr>
                            <m:t>𝜃</m:t>
                          </m:r>
                        </m:e>
                        <m:sub>
                          <m:r>
                            <a:rPr lang="en-US" altLang="zh-CN" sz="2000" i="1" dirty="0">
                              <a:solidFill>
                                <a:srgbClr val="C00000"/>
                              </a:solidFill>
                              <a:latin typeface="Cambria Math" panose="02040503050406030204" pitchFamily="18" charset="0"/>
                              <a:cs typeface="Arial" panose="020B0604020202020204" pitchFamily="34" charset="0"/>
                            </a:rPr>
                            <m:t>0</m:t>
                          </m:r>
                        </m:sub>
                      </m:sSub>
                      <m:r>
                        <a:rPr lang="en-US" altLang="zh-CN" sz="2000" i="1" dirty="0">
                          <a:solidFill>
                            <a:srgbClr val="C00000"/>
                          </a:solidFill>
                          <a:latin typeface="Cambria Math" panose="02040503050406030204" pitchFamily="18" charset="0"/>
                          <a:cs typeface="Arial" panose="020B0604020202020204" pitchFamily="34" charset="0"/>
                        </a:rPr>
                        <m:t>, </m:t>
                      </m:r>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zh-CN" altLang="en-US" sz="2000" i="1" dirty="0">
                              <a:solidFill>
                                <a:srgbClr val="C00000"/>
                              </a:solidFill>
                              <a:latin typeface="Cambria Math" panose="02040503050406030204" pitchFamily="18" charset="0"/>
                              <a:cs typeface="Arial" panose="020B0604020202020204" pitchFamily="34" charset="0"/>
                            </a:rPr>
                            <m:t>𝜑</m:t>
                          </m:r>
                        </m:e>
                        <m:sub>
                          <m:r>
                            <a:rPr lang="en-US" altLang="zh-CN" sz="2000" i="1" dirty="0">
                              <a:solidFill>
                                <a:srgbClr val="C00000"/>
                              </a:solidFill>
                              <a:latin typeface="Cambria Math" panose="02040503050406030204" pitchFamily="18" charset="0"/>
                              <a:cs typeface="Arial" panose="020B0604020202020204" pitchFamily="34" charset="0"/>
                            </a:rPr>
                            <m:t>0</m:t>
                          </m:r>
                        </m:sub>
                      </m:sSub>
                      <m:r>
                        <a:rPr lang="en-US" altLang="zh-CN" sz="2000" i="1" dirty="0">
                          <a:solidFill>
                            <a:srgbClr val="C00000"/>
                          </a:solidFill>
                          <a:latin typeface="Cambria Math" panose="02040503050406030204" pitchFamily="18" charset="0"/>
                          <a:cs typeface="Arial" panose="020B0604020202020204" pitchFamily="34" charset="0"/>
                        </a:rPr>
                        <m:t>)</m:t>
                      </m:r>
                      <m:r>
                        <a:rPr lang="en-US" altLang="zh-CN" sz="2000" i="1" dirty="0" smtClean="0">
                          <a:solidFill>
                            <a:schemeClr val="tx1"/>
                          </a:solidFill>
                          <a:latin typeface="Cambria Math" panose="02040503050406030204" pitchFamily="18" charset="0"/>
                          <a:cs typeface="Arial" panose="020B0604020202020204" pitchFamily="34" charset="0"/>
                        </a:rPr>
                        <m:t>]=</m:t>
                      </m:r>
                      <m:func>
                        <m:funcPr>
                          <m:ctrlPr>
                            <a:rPr lang="en-US" altLang="zh-CN" sz="2000" i="1" dirty="0">
                              <a:latin typeface="Cambria Math" panose="02040503050406030204" pitchFamily="18" charset="0"/>
                              <a:cs typeface="Arial" panose="020B0604020202020204" pitchFamily="34" charset="0"/>
                            </a:rPr>
                          </m:ctrlPr>
                        </m:funcPr>
                        <m:fName>
                          <m:r>
                            <m:rPr>
                              <m:sty m:val="p"/>
                            </m:rPr>
                            <a:rPr lang="en-US" altLang="zh-CN" sz="2000" dirty="0">
                              <a:latin typeface="Cambria Math" panose="02040503050406030204" pitchFamily="18" charset="0"/>
                              <a:cs typeface="Arial" panose="020B0604020202020204" pitchFamily="34" charset="0"/>
                            </a:rPr>
                            <m:t>cos</m:t>
                          </m:r>
                        </m:fName>
                        <m:e>
                          <m:r>
                            <a:rPr lang="en-US" altLang="zh-CN" sz="2000" i="1" dirty="0">
                              <a:latin typeface="Cambria Math" panose="02040503050406030204" pitchFamily="18" charset="0"/>
                              <a:cs typeface="Arial" panose="020B0604020202020204" pitchFamily="34" charset="0"/>
                            </a:rPr>
                            <m:t>(</m:t>
                          </m:r>
                          <m:sSub>
                            <m:sSubPr>
                              <m:ctrlPr>
                                <a:rPr lang="en-US" altLang="zh-CN" sz="2000" b="1" i="1" dirty="0">
                                  <a:latin typeface="Cambria Math" panose="02040503050406030204" pitchFamily="18" charset="0"/>
                                  <a:cs typeface="Arial" panose="020B0604020202020204" pitchFamily="34" charset="0"/>
                                </a:rPr>
                              </m:ctrlPr>
                            </m:sSubPr>
                            <m:e>
                              <m:r>
                                <a:rPr lang="en-US" altLang="zh-CN" sz="2000" b="1" i="1" dirty="0">
                                  <a:latin typeface="Cambria Math" panose="02040503050406030204" pitchFamily="18" charset="0"/>
                                  <a:cs typeface="Arial" panose="020B0604020202020204" pitchFamily="34" charset="0"/>
                                </a:rPr>
                                <m:t>𝒌</m:t>
                              </m:r>
                            </m:e>
                            <m:sub>
                              <m:r>
                                <a:rPr lang="en-US" altLang="zh-CN" sz="2000" b="1" i="1" dirty="0">
                                  <a:latin typeface="Cambria Math" panose="02040503050406030204" pitchFamily="18" charset="0"/>
                                  <a:cs typeface="Arial" panose="020B0604020202020204" pitchFamily="34" charset="0"/>
                                </a:rPr>
                                <m:t>𝒔</m:t>
                              </m:r>
                            </m:sub>
                          </m:sSub>
                          <m:r>
                            <a:rPr lang="en-US" altLang="zh-CN" sz="2000" i="1" dirty="0">
                              <a:latin typeface="Cambria Math" panose="02040503050406030204" pitchFamily="18" charset="0"/>
                              <a:ea typeface="Cambria Math" panose="02040503050406030204" pitchFamily="18" charset="0"/>
                              <a:cs typeface="Arial" panose="020B0604020202020204" pitchFamily="34" charset="0"/>
                            </a:rPr>
                            <m:t>∙</m:t>
                          </m:r>
                          <m:sSubSup>
                            <m:sSubSupPr>
                              <m:ctrlPr>
                                <a:rPr lang="en-US" altLang="zh-CN" sz="2000" b="1" i="1" dirty="0">
                                  <a:latin typeface="Cambria Math" panose="02040503050406030204" pitchFamily="18" charset="0"/>
                                  <a:cs typeface="Arial" panose="020B0604020202020204" pitchFamily="34" charset="0"/>
                                </a:rPr>
                              </m:ctrlPr>
                            </m:sSubSupPr>
                            <m:e>
                              <m:r>
                                <a:rPr lang="en-US" altLang="zh-CN" sz="2000" b="1" dirty="0">
                                  <a:latin typeface="Cambria Math" panose="02040503050406030204" pitchFamily="18" charset="0"/>
                                  <a:cs typeface="Arial" panose="020B0604020202020204" pitchFamily="34" charset="0"/>
                                </a:rPr>
                                <m:t>𝐫</m:t>
                              </m:r>
                            </m:e>
                            <m:sub>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𝑦</m:t>
                                  </m:r>
                                </m:sub>
                              </m:sSub>
                              <m:r>
                                <a:rPr lang="en-US" altLang="zh-CN" sz="2000" i="1" dirty="0">
                                  <a:latin typeface="Cambria Math" panose="02040503050406030204" pitchFamily="18" charset="0"/>
                                  <a:cs typeface="Arial" panose="020B0604020202020204" pitchFamily="34" charset="0"/>
                                </a:rPr>
                                <m:t>,</m:t>
                              </m:r>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𝑧</m:t>
                                  </m:r>
                                </m:sub>
                              </m:sSub>
                            </m:sub>
                            <m:sup>
                              <m:r>
                                <a:rPr lang="en-US" altLang="zh-CN" sz="2000" i="1" dirty="0">
                                  <a:latin typeface="Cambria Math" panose="02040503050406030204" pitchFamily="18" charset="0"/>
                                  <a:cs typeface="Arial" panose="020B0604020202020204" pitchFamily="34" charset="0"/>
                                </a:rPr>
                                <m:t>𝑘</m:t>
                              </m:r>
                            </m:sup>
                          </m:sSubSup>
                          <m:r>
                            <a:rPr lang="en-US" altLang="zh-CN" sz="2000" i="1" dirty="0">
                              <a:latin typeface="Cambria Math" panose="02040503050406030204" pitchFamily="18" charset="0"/>
                              <a:cs typeface="Arial" panose="020B0604020202020204" pitchFamily="34" charset="0"/>
                            </a:rPr>
                            <m:t>−</m:t>
                          </m:r>
                          <m:sSub>
                            <m:sSubPr>
                              <m:ctrlPr>
                                <a:rPr lang="en-US" altLang="zh-CN" sz="2000" b="1" i="1" dirty="0">
                                  <a:latin typeface="Cambria Math" panose="02040503050406030204" pitchFamily="18" charset="0"/>
                                  <a:cs typeface="Arial" panose="020B0604020202020204" pitchFamily="34" charset="0"/>
                                </a:rPr>
                              </m:ctrlPr>
                            </m:sSubPr>
                            <m:e>
                              <m:r>
                                <a:rPr lang="en-US" altLang="zh-CN" sz="2000" b="1" i="1" dirty="0">
                                  <a:latin typeface="Cambria Math" panose="02040503050406030204" pitchFamily="18" charset="0"/>
                                  <a:cs typeface="Arial" panose="020B0604020202020204" pitchFamily="34" charset="0"/>
                                </a:rPr>
                                <m:t>𝒌</m:t>
                              </m:r>
                            </m:e>
                            <m:sub>
                              <m:r>
                                <a:rPr lang="en-US" altLang="zh-CN" sz="2000" b="1" i="1" dirty="0">
                                  <a:latin typeface="Cambria Math" panose="02040503050406030204" pitchFamily="18" charset="0"/>
                                  <a:cs typeface="Arial" panose="020B0604020202020204" pitchFamily="34" charset="0"/>
                                </a:rPr>
                                <m:t>𝒇</m:t>
                              </m:r>
                            </m:sub>
                          </m:sSub>
                          <m:sSub>
                            <m:sSubPr>
                              <m:ctrlPr>
                                <a:rPr lang="en-US" altLang="zh-CN" sz="2000" b="1" i="1" dirty="0">
                                  <a:latin typeface="Cambria Math" panose="02040503050406030204" pitchFamily="18" charset="0"/>
                                  <a:cs typeface="Arial" panose="020B0604020202020204" pitchFamily="34" charset="0"/>
                                </a:rPr>
                              </m:ctrlPr>
                            </m:sSubPr>
                            <m:e>
                              <m:r>
                                <a:rPr lang="en-US" altLang="zh-CN" sz="2000" b="1" i="1" dirty="0">
                                  <a:latin typeface="Cambria Math" panose="02040503050406030204" pitchFamily="18" charset="0"/>
                                  <a:ea typeface="Cambria Math" panose="02040503050406030204" pitchFamily="18" charset="0"/>
                                  <a:cs typeface="Arial" panose="020B0604020202020204" pitchFamily="34" charset="0"/>
                                </a:rPr>
                                <m:t>∙</m:t>
                              </m:r>
                              <m:r>
                                <a:rPr lang="en-US" altLang="zh-CN" sz="2000" b="1" dirty="0">
                                  <a:latin typeface="Cambria Math" panose="02040503050406030204" pitchFamily="18" charset="0"/>
                                  <a:cs typeface="Arial" panose="020B0604020202020204" pitchFamily="34" charset="0"/>
                                </a:rPr>
                                <m:t>𝐫</m:t>
                              </m:r>
                            </m:e>
                            <m:sub>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𝑦</m:t>
                                  </m:r>
                                </m:sub>
                              </m:sSub>
                              <m:r>
                                <a:rPr lang="en-US" altLang="zh-CN" sz="2000" i="1" dirty="0">
                                  <a:latin typeface="Cambria Math" panose="02040503050406030204" pitchFamily="18" charset="0"/>
                                  <a:cs typeface="Arial" panose="020B0604020202020204" pitchFamily="34" charset="0"/>
                                </a:rPr>
                                <m:t>,</m:t>
                              </m:r>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𝑧</m:t>
                                  </m:r>
                                </m:sub>
                              </m:sSub>
                            </m:sub>
                          </m:sSub>
                          <m:r>
                            <a:rPr lang="en-US" altLang="zh-CN" sz="2000" i="1" dirty="0">
                              <a:latin typeface="Cambria Math" panose="02040503050406030204" pitchFamily="18" charset="0"/>
                              <a:cs typeface="Arial" panose="020B0604020202020204" pitchFamily="34" charset="0"/>
                            </a:rPr>
                            <m:t>)</m:t>
                          </m:r>
                        </m:e>
                      </m:func>
                      <m:r>
                        <a:rPr lang="en-US" altLang="zh-CN" sz="2000" dirty="0">
                          <a:latin typeface="Cambria Math" panose="02040503050406030204" pitchFamily="18" charset="0"/>
                          <a:cs typeface="Arial" panose="020B0604020202020204" pitchFamily="34" charset="0"/>
                        </a:rPr>
                        <m:t> </m:t>
                      </m:r>
                    </m:oMath>
                  </m:oMathPara>
                </a14:m>
                <a:endParaRPr lang="zh-CN" altLang="en-US" sz="2000" dirty="0"/>
              </a:p>
            </p:txBody>
          </p:sp>
        </mc:Choice>
        <mc:Fallback xmlns="">
          <p:sp>
            <p:nvSpPr>
              <p:cNvPr id="23" name="矩形 22">
                <a:extLst>
                  <a:ext uri="{FF2B5EF4-FFF2-40B4-BE49-F238E27FC236}">
                    <a16:creationId xmlns:a16="http://schemas.microsoft.com/office/drawing/2014/main" id="{85BCA1C0-4B47-49A7-9028-490FAAC9CDB7}"/>
                  </a:ext>
                </a:extLst>
              </p:cNvPr>
              <p:cNvSpPr>
                <a:spLocks noRot="1" noChangeAspect="1" noMove="1" noResize="1" noEditPoints="1" noAdjustHandles="1" noChangeArrowheads="1" noChangeShapeType="1" noTextEdit="1"/>
              </p:cNvSpPr>
              <p:nvPr/>
            </p:nvSpPr>
            <p:spPr>
              <a:xfrm>
                <a:off x="166664" y="3115413"/>
                <a:ext cx="11150786" cy="471668"/>
              </a:xfrm>
              <a:prstGeom prst="rect">
                <a:avLst/>
              </a:prstGeom>
              <a:blipFill>
                <a:blip r:embed="rId4"/>
                <a:stretch>
                  <a:fillRect b="-5195"/>
                </a:stretch>
              </a:blipFill>
            </p:spPr>
            <p:txBody>
              <a:bodyPr/>
              <a:lstStyle/>
              <a:p>
                <a:r>
                  <a:rPr lang="zh-CN" altLang="en-US">
                    <a:noFill/>
                  </a:rPr>
                  <a:t> </a:t>
                </a:r>
              </a:p>
            </p:txBody>
          </p:sp>
        </mc:Fallback>
      </mc:AlternateContent>
      <p:sp>
        <p:nvSpPr>
          <p:cNvPr id="24" name="矩形 23"/>
          <p:cNvSpPr/>
          <p:nvPr/>
        </p:nvSpPr>
        <p:spPr>
          <a:xfrm>
            <a:off x="-240704" y="1124744"/>
            <a:ext cx="11738286" cy="553998"/>
          </a:xfrm>
          <a:prstGeom prst="rect">
            <a:avLst/>
          </a:prstGeom>
        </p:spPr>
        <p:txBody>
          <a:bodyPr wrap="square">
            <a:spAutoFit/>
          </a:bodyPr>
          <a:lstStyle/>
          <a:p>
            <a:pPr lvl="1" algn="just">
              <a:lnSpc>
                <a:spcPct val="150000"/>
              </a:lnSpc>
              <a:defRPr/>
            </a:pPr>
            <a:r>
              <a:rPr lang="en-US" altLang="zh-CN" sz="2000" b="1" dirty="0">
                <a:latin typeface="Arial" panose="020B0604020202020204" pitchFamily="34" charset="0"/>
                <a:cs typeface="Arial" panose="020B0604020202020204" pitchFamily="34" charset="0"/>
              </a:rPr>
              <a:t>1. Holographic pattern construction</a:t>
            </a:r>
            <a:endParaRPr lang="en-US" altLang="zh-CN" sz="2400" dirty="0">
              <a:latin typeface="Arial" panose="020B0604020202020204" pitchFamily="34" charset="0"/>
              <a:cs typeface="Arial" panose="020B0604020202020204" pitchFamily="34" charset="0"/>
            </a:endParaRPr>
          </a:p>
        </p:txBody>
      </p:sp>
      <p:sp>
        <p:nvSpPr>
          <p:cNvPr id="26"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Mathematical Details of RHS Working Principle</a:t>
            </a:r>
          </a:p>
        </p:txBody>
      </p:sp>
      <p:sp>
        <p:nvSpPr>
          <p:cNvPr id="27" name="灯片编号占位符 1">
            <a:extLst>
              <a:ext uri="{FF2B5EF4-FFF2-40B4-BE49-F238E27FC236}">
                <a16:creationId xmlns:a16="http://schemas.microsoft.com/office/drawing/2014/main" id="{0186AC34-6CED-B146-BE75-8298F1A9023C}"/>
              </a:ext>
            </a:extLst>
          </p:cNvPr>
          <p:cNvSpPr txBox="1">
            <a:spLocks/>
          </p:cNvSpPr>
          <p:nvPr/>
        </p:nvSpPr>
        <p:spPr>
          <a:xfrm>
            <a:off x="8861105" y="603673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A84986-F341-4C75-A689-0AD066337CEF}" type="slidenum">
              <a:rPr lang="zh-CN" altLang="en-US" sz="1400" smtClean="0"/>
              <a:pPr/>
              <a:t>16</a:t>
            </a:fld>
            <a:endParaRPr lang="zh-CN" altLang="en-US" sz="1400" dirty="0"/>
          </a:p>
        </p:txBody>
      </p:sp>
      <p:grpSp>
        <p:nvGrpSpPr>
          <p:cNvPr id="28" name="组合 27"/>
          <p:cNvGrpSpPr/>
          <p:nvPr/>
        </p:nvGrpSpPr>
        <p:grpSpPr>
          <a:xfrm>
            <a:off x="7470251" y="3791015"/>
            <a:ext cx="4045486" cy="2866230"/>
            <a:chOff x="826378" y="3899465"/>
            <a:chExt cx="4045486" cy="2866230"/>
          </a:xfrm>
        </p:grpSpPr>
        <p:pic>
          <p:nvPicPr>
            <p:cNvPr id="29" name="图片 28">
              <a:extLst>
                <a:ext uri="{FF2B5EF4-FFF2-40B4-BE49-F238E27FC236}">
                  <a16:creationId xmlns:a16="http://schemas.microsoft.com/office/drawing/2014/main" id="{F30A5126-C346-4AE5-AB72-692FA716BD35}"/>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0"/>
                      </a14:imgEffect>
                    </a14:imgLayer>
                  </a14:imgProps>
                </a:ext>
              </a:extLst>
            </a:blip>
            <a:srcRect l="-1" t="-1" r="-336" b="-8011"/>
            <a:stretch/>
          </p:blipFill>
          <p:spPr>
            <a:xfrm>
              <a:off x="953965" y="4161420"/>
              <a:ext cx="3917899" cy="2570592"/>
            </a:xfrm>
            <a:prstGeom prst="rect">
              <a:avLst/>
            </a:prstGeom>
          </p:spPr>
        </p:pic>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BB54B80C-4890-46F4-8472-B23FFFC89B2C}"/>
                    </a:ext>
                  </a:extLst>
                </p:cNvPr>
                <p:cNvSpPr txBox="1"/>
                <p:nvPr/>
              </p:nvSpPr>
              <p:spPr>
                <a:xfrm>
                  <a:off x="2283894" y="6407392"/>
                  <a:ext cx="2512881" cy="358303"/>
                </a:xfrm>
                <a:prstGeom prst="rect">
                  <a:avLst/>
                </a:prstGeom>
                <a:noFill/>
              </p:spPr>
              <p:txBody>
                <a:bodyPr wrap="square" rtlCol="0">
                  <a:spAutoFit/>
                </a:bodyPr>
                <a:lstStyle/>
                <a:p>
                  <a:pPr algn="ctr"/>
                  <a:r>
                    <a:rPr lang="en-US" altLang="zh-CN" sz="1600" dirty="0">
                      <a:solidFill>
                        <a:srgbClr val="C00000"/>
                      </a:solidFill>
                    </a:rPr>
                    <a:t>Reference wave </a:t>
                  </a:r>
                  <a14:m>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a:rPr lang="en-US" altLang="zh-CN" sz="1600" i="1">
                              <a:solidFill>
                                <a:srgbClr val="C00000"/>
                              </a:solidFill>
                              <a:latin typeface="Cambria Math" panose="02040503050406030204" pitchFamily="18" charset="0"/>
                              <a:cs typeface="Arial" panose="020B0604020202020204" pitchFamily="34" charset="0"/>
                            </a:rPr>
                            <m:t> </m:t>
                          </m:r>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𝑟𝑒𝑓</m:t>
                          </m:r>
                        </m:sub>
                      </m:sSub>
                    </m:oMath>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30" name="文本框 29">
                  <a:extLst>
                    <a:ext uri="{FF2B5EF4-FFF2-40B4-BE49-F238E27FC236}">
                      <a16:creationId xmlns:a16="http://schemas.microsoft.com/office/drawing/2014/main" id="{BB54B80C-4890-46F4-8472-B23FFFC89B2C}"/>
                    </a:ext>
                  </a:extLst>
                </p:cNvPr>
                <p:cNvSpPr txBox="1">
                  <a:spLocks noRot="1" noChangeAspect="1" noMove="1" noResize="1" noEditPoints="1" noAdjustHandles="1" noChangeArrowheads="1" noChangeShapeType="1" noTextEdit="1"/>
                </p:cNvSpPr>
                <p:nvPr/>
              </p:nvSpPr>
              <p:spPr>
                <a:xfrm>
                  <a:off x="2283894" y="6407392"/>
                  <a:ext cx="2512881" cy="358303"/>
                </a:xfrm>
                <a:prstGeom prst="rect">
                  <a:avLst/>
                </a:prstGeom>
                <a:blipFill>
                  <a:blip r:embed="rId7"/>
                  <a:stretch>
                    <a:fillRect t="-3390" b="-16949"/>
                  </a:stretch>
                </a:blipFill>
              </p:spPr>
              <p:txBody>
                <a:bodyPr/>
                <a:lstStyle/>
                <a:p>
                  <a:r>
                    <a:rPr lang="zh-CN" altLang="en-US">
                      <a:noFill/>
                    </a:rPr>
                    <a:t> </a:t>
                  </a:r>
                </a:p>
              </p:txBody>
            </p:sp>
          </mc:Fallback>
        </mc:AlternateContent>
        <p:cxnSp>
          <p:nvCxnSpPr>
            <p:cNvPr id="33" name="直接箭头连接符 32">
              <a:extLst>
                <a:ext uri="{FF2B5EF4-FFF2-40B4-BE49-F238E27FC236}">
                  <a16:creationId xmlns:a16="http://schemas.microsoft.com/office/drawing/2014/main" id="{DC04CD19-59A1-409E-8FB4-3763E5E7952D}"/>
                </a:ext>
              </a:extLst>
            </p:cNvPr>
            <p:cNvCxnSpPr>
              <a:cxnSpLocks/>
            </p:cNvCxnSpPr>
            <p:nvPr/>
          </p:nvCxnSpPr>
          <p:spPr>
            <a:xfrm flipH="1" flipV="1">
              <a:off x="2438783" y="6021288"/>
              <a:ext cx="298905" cy="432048"/>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6BE4F1BA-57D8-4103-9C3B-0E3195F5EBB9}"/>
                    </a:ext>
                  </a:extLst>
                </p:cNvPr>
                <p:cNvSpPr txBox="1"/>
                <p:nvPr/>
              </p:nvSpPr>
              <p:spPr>
                <a:xfrm>
                  <a:off x="826378" y="3899465"/>
                  <a:ext cx="2839934" cy="358368"/>
                </a:xfrm>
                <a:prstGeom prst="rect">
                  <a:avLst/>
                </a:prstGeom>
                <a:noFill/>
              </p:spPr>
              <p:txBody>
                <a:bodyPr wrap="square" rtlCol="0">
                  <a:spAutoFit/>
                </a:bodyPr>
                <a:lstStyle/>
                <a:p>
                  <a:pPr algn="ctr"/>
                  <a:r>
                    <a:rPr lang="en-US" altLang="zh-CN" sz="1600" dirty="0">
                      <a:solidFill>
                        <a:srgbClr val="C00000"/>
                      </a:solidFill>
                    </a:rPr>
                    <a:t>Desired object wave </a:t>
                  </a:r>
                  <a14:m>
                    <m:oMath xmlns:m="http://schemas.openxmlformats.org/officeDocument/2006/math">
                      <m:sSub>
                        <m:sSubPr>
                          <m:ctrlPr>
                            <a:rPr lang="en-US" altLang="zh-CN" sz="16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6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600" i="1">
                              <a:solidFill>
                                <a:srgbClr val="C00000"/>
                              </a:solidFill>
                              <a:latin typeface="Cambria Math" panose="02040503050406030204" pitchFamily="18" charset="0"/>
                              <a:cs typeface="Arial" panose="020B0604020202020204" pitchFamily="34" charset="0"/>
                            </a:rPr>
                            <m:t>𝑜𝑏𝑗</m:t>
                          </m:r>
                        </m:sub>
                      </m:sSub>
                    </m:oMath>
                  </a14:m>
                  <a:endParaRPr lang="zh-CN" altLang="en-US" sz="1600" dirty="0">
                    <a:solidFill>
                      <a:srgbClr val="C00000"/>
                    </a:solidFill>
                    <a:latin typeface="Arial" panose="020B0604020202020204" pitchFamily="34" charset="0"/>
                    <a:ea typeface="微软雅黑" panose="020B0503020204020204" pitchFamily="34" charset="-122"/>
                  </a:endParaRPr>
                </a:p>
              </p:txBody>
            </p:sp>
          </mc:Choice>
          <mc:Fallback xmlns="">
            <p:sp>
              <p:nvSpPr>
                <p:cNvPr id="34" name="文本框 33">
                  <a:extLst>
                    <a:ext uri="{FF2B5EF4-FFF2-40B4-BE49-F238E27FC236}">
                      <a16:creationId xmlns:a16="http://schemas.microsoft.com/office/drawing/2014/main" id="{6BE4F1BA-57D8-4103-9C3B-0E3195F5EBB9}"/>
                    </a:ext>
                  </a:extLst>
                </p:cNvPr>
                <p:cNvSpPr txBox="1">
                  <a:spLocks noRot="1" noChangeAspect="1" noMove="1" noResize="1" noEditPoints="1" noAdjustHandles="1" noChangeArrowheads="1" noChangeShapeType="1" noTextEdit="1"/>
                </p:cNvSpPr>
                <p:nvPr/>
              </p:nvSpPr>
              <p:spPr>
                <a:xfrm>
                  <a:off x="826378" y="3899465"/>
                  <a:ext cx="2839934" cy="358368"/>
                </a:xfrm>
                <a:prstGeom prst="rect">
                  <a:avLst/>
                </a:prstGeom>
                <a:blipFill>
                  <a:blip r:embed="rId8"/>
                  <a:stretch>
                    <a:fillRect t="-3390" b="-16949"/>
                  </a:stretch>
                </a:blipFill>
              </p:spPr>
              <p:txBody>
                <a:bodyPr/>
                <a:lstStyle/>
                <a:p>
                  <a:r>
                    <a:rPr lang="zh-CN" altLang="en-US">
                      <a:noFill/>
                    </a:rPr>
                    <a:t> </a:t>
                  </a:r>
                </a:p>
              </p:txBody>
            </p:sp>
          </mc:Fallback>
        </mc:AlternateContent>
      </p:grpSp>
      <p:sp>
        <p:nvSpPr>
          <p:cNvPr id="35" name="文本框 34"/>
          <p:cNvSpPr txBox="1"/>
          <p:nvPr/>
        </p:nvSpPr>
        <p:spPr>
          <a:xfrm>
            <a:off x="7835982" y="6537742"/>
            <a:ext cx="1353773" cy="338554"/>
          </a:xfrm>
          <a:prstGeom prst="rect">
            <a:avLst/>
          </a:prstGeom>
          <a:noFill/>
        </p:spPr>
        <p:txBody>
          <a:bodyPr wrap="square" rtlCol="0">
            <a:spAutoFit/>
          </a:bodyPr>
          <a:lstStyle/>
          <a:p>
            <a:pPr algn="ctr"/>
            <a:r>
              <a:rPr lang="en-US" altLang="zh-CN" sz="1600" dirty="0">
                <a:solidFill>
                  <a:srgbClr val="00B050"/>
                </a:solidFill>
              </a:rPr>
              <a:t>Feed</a:t>
            </a:r>
            <a:endParaRPr lang="zh-CN" altLang="en-US" sz="1600" dirty="0">
              <a:solidFill>
                <a:srgbClr val="00B050"/>
              </a:solidFill>
            </a:endParaRPr>
          </a:p>
        </p:txBody>
      </p:sp>
      <p:sp>
        <p:nvSpPr>
          <p:cNvPr id="36" name="椭圆 35"/>
          <p:cNvSpPr/>
          <p:nvPr/>
        </p:nvSpPr>
        <p:spPr>
          <a:xfrm>
            <a:off x="8396829" y="5750969"/>
            <a:ext cx="133265" cy="85050"/>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400"/>
          </a:p>
        </p:txBody>
      </p:sp>
      <p:cxnSp>
        <p:nvCxnSpPr>
          <p:cNvPr id="37" name="直接连接符 36"/>
          <p:cNvCxnSpPr/>
          <p:nvPr/>
        </p:nvCxnSpPr>
        <p:spPr>
          <a:xfrm flipH="1" flipV="1">
            <a:off x="8457027" y="5793495"/>
            <a:ext cx="6434" cy="787286"/>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文本框 37"/>
              <p:cNvSpPr txBox="1"/>
              <p:nvPr/>
            </p:nvSpPr>
            <p:spPr>
              <a:xfrm>
                <a:off x="10131210" y="4101260"/>
                <a:ext cx="2069774" cy="577979"/>
              </a:xfrm>
              <a:prstGeom prst="rect">
                <a:avLst/>
              </a:prstGeom>
              <a:noFill/>
            </p:spPr>
            <p:txBody>
              <a:bodyPr wrap="square" rtlCol="0">
                <a:spAutoFit/>
              </a:bodyPr>
              <a:lstStyle/>
              <a:p>
                <a:r>
                  <a:rPr lang="en-US" altLang="zh-CN" sz="1600" dirty="0">
                    <a:solidFill>
                      <a:srgbClr val="C00000"/>
                    </a:solidFill>
                  </a:rPr>
                  <a:t>Holographic pattern </a:t>
                </a:r>
                <a14:m>
                  <m:oMath xmlns:m="http://schemas.openxmlformats.org/officeDocument/2006/math">
                    <m:sSub>
                      <m:sSubPr>
                        <m:ctrlPr>
                          <a:rPr lang="en-US" altLang="zh-CN" sz="14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1400" i="1">
                        <a:solidFill>
                          <a:srgbClr val="C00000"/>
                        </a:solidFill>
                        <a:latin typeface="Cambria Math" panose="02040503050406030204" pitchFamily="18" charset="0"/>
                        <a:cs typeface="Arial" panose="020B0604020202020204" pitchFamily="34" charset="0"/>
                      </a:rPr>
                      <m:t>=</m:t>
                    </m:r>
                  </m:oMath>
                </a14:m>
                <a:r>
                  <a:rPr lang="en-US" altLang="zh-CN" sz="1400" dirty="0">
                    <a:solidFill>
                      <a:srgbClr val="C00000"/>
                    </a:solidFill>
                    <a:cs typeface="Arial" panose="020B0604020202020204" pitchFamily="34" charset="0"/>
                  </a:rPr>
                  <a:t> </a:t>
                </a:r>
                <a14:m>
                  <m:oMath xmlns:m="http://schemas.openxmlformats.org/officeDocument/2006/math">
                    <m:sSub>
                      <m:sSubPr>
                        <m:ctrlPr>
                          <a:rPr lang="en-US" altLang="zh-CN" sz="1400" i="1">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400" i="1">
                            <a:solidFill>
                              <a:srgbClr val="C00000"/>
                            </a:solidFill>
                            <a:latin typeface="Cambria Math" panose="02040503050406030204" pitchFamily="18" charset="0"/>
                            <a:cs typeface="Arial" panose="020B0604020202020204" pitchFamily="34" charset="0"/>
                          </a:rPr>
                        </m:ctrlPr>
                      </m:sSubSup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𝑟𝑒𝑓</m:t>
                        </m:r>
                      </m:sub>
                      <m:sup>
                        <m:r>
                          <a:rPr lang="en-US" altLang="zh-CN" sz="1400" i="1">
                            <a:solidFill>
                              <a:srgbClr val="C00000"/>
                            </a:solidFill>
                            <a:latin typeface="Cambria Math" panose="02040503050406030204" pitchFamily="18" charset="0"/>
                            <a:cs typeface="Arial" panose="020B0604020202020204" pitchFamily="34" charset="0"/>
                          </a:rPr>
                          <m:t>∗</m:t>
                        </m:r>
                      </m:sup>
                    </m:sSubSup>
                  </m:oMath>
                </a14:m>
                <a:endParaRPr lang="zh-CN" altLang="en-US" sz="1400" dirty="0">
                  <a:solidFill>
                    <a:srgbClr val="C00000"/>
                  </a:solidFill>
                </a:endParaRPr>
              </a:p>
            </p:txBody>
          </p:sp>
        </mc:Choice>
        <mc:Fallback xmlns="">
          <p:sp>
            <p:nvSpPr>
              <p:cNvPr id="38" name="文本框 37"/>
              <p:cNvSpPr txBox="1">
                <a:spLocks noRot="1" noChangeAspect="1" noMove="1" noResize="1" noEditPoints="1" noAdjustHandles="1" noChangeArrowheads="1" noChangeShapeType="1" noTextEdit="1"/>
              </p:cNvSpPr>
              <p:nvPr/>
            </p:nvSpPr>
            <p:spPr>
              <a:xfrm>
                <a:off x="10131210" y="4101260"/>
                <a:ext cx="2069774" cy="577979"/>
              </a:xfrm>
              <a:prstGeom prst="rect">
                <a:avLst/>
              </a:prstGeom>
              <a:blipFill>
                <a:blip r:embed="rId9"/>
                <a:stretch>
                  <a:fillRect l="-1770" t="-3158" b="-2105"/>
                </a:stretch>
              </a:blipFill>
            </p:spPr>
            <p:txBody>
              <a:bodyPr/>
              <a:lstStyle/>
              <a:p>
                <a:r>
                  <a:rPr lang="zh-CN" altLang="en-US">
                    <a:noFill/>
                  </a:rPr>
                  <a:t> </a:t>
                </a:r>
              </a:p>
            </p:txBody>
          </p:sp>
        </mc:Fallback>
      </mc:AlternateContent>
      <p:sp>
        <p:nvSpPr>
          <p:cNvPr id="3" name="灯片编号占位符 2"/>
          <p:cNvSpPr>
            <a:spLocks noGrp="1"/>
          </p:cNvSpPr>
          <p:nvPr>
            <p:ph type="sldNum" sz="quarter" idx="12"/>
          </p:nvPr>
        </p:nvSpPr>
        <p:spPr>
          <a:xfrm>
            <a:off x="9082135" y="6440999"/>
            <a:ext cx="2743200" cy="365125"/>
          </a:xfrm>
        </p:spPr>
        <p:txBody>
          <a:bodyPr/>
          <a:lstStyle/>
          <a:p>
            <a:fld id="{EA7D5E4A-1FF7-5446-9BF7-57824CD54030}" type="slidenum">
              <a:rPr kumimoji="1" lang="zh-CN" altLang="en-US" b="1" smtClean="0">
                <a:solidFill>
                  <a:srgbClr val="C00000"/>
                </a:solidFill>
              </a:rPr>
              <a:pPr/>
              <a:t>16</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720086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203493" y="1124744"/>
            <a:ext cx="11738286" cy="553998"/>
          </a:xfrm>
          <a:prstGeom prst="rect">
            <a:avLst/>
          </a:prstGeom>
        </p:spPr>
        <p:txBody>
          <a:bodyPr wrap="square">
            <a:spAutoFit/>
          </a:bodyPr>
          <a:lstStyle/>
          <a:p>
            <a:pPr lvl="1" algn="just">
              <a:lnSpc>
                <a:spcPct val="150000"/>
              </a:lnSpc>
              <a:defRPr/>
            </a:pPr>
            <a:r>
              <a:rPr lang="en-US" altLang="zh-CN" sz="2000" b="1" dirty="0">
                <a:latin typeface="Arial" panose="020B0604020202020204" pitchFamily="34" charset="0"/>
                <a:cs typeface="Arial" panose="020B0604020202020204" pitchFamily="34" charset="0"/>
              </a:rPr>
              <a:t>2. Holographic </a:t>
            </a:r>
            <a:r>
              <a:rPr lang="en-US" altLang="zh-CN" sz="2000" b="1" dirty="0" err="1">
                <a:latin typeface="Arial" panose="020B0604020202020204" pitchFamily="34" charset="0"/>
                <a:cs typeface="Arial" panose="020B0604020202020204" pitchFamily="34" charset="0"/>
              </a:rPr>
              <a:t>beamforming</a:t>
            </a:r>
            <a:r>
              <a:rPr lang="en-US" altLang="zh-CN" sz="2000" dirty="0">
                <a:latin typeface="Arial" panose="020B0604020202020204" pitchFamily="34" charset="0"/>
                <a:cs typeface="Arial" panose="020B0604020202020204" pitchFamily="34" charset="0"/>
              </a:rPr>
              <a:t>: generate the objective wave towards the target direction</a:t>
            </a:r>
            <a:endParaRPr lang="en-US" altLang="zh-CN" sz="2400" dirty="0">
              <a:latin typeface="Arial" panose="020B0604020202020204" pitchFamily="34" charset="0"/>
              <a:cs typeface="Arial" panose="020B0604020202020204" pitchFamily="34" charset="0"/>
            </a:endParaRPr>
          </a:p>
        </p:txBody>
      </p:sp>
      <p:sp>
        <p:nvSpPr>
          <p:cNvPr id="39" name="矩形 38"/>
          <p:cNvSpPr/>
          <p:nvPr/>
        </p:nvSpPr>
        <p:spPr>
          <a:xfrm>
            <a:off x="3075714" y="4399727"/>
            <a:ext cx="1365102" cy="369332"/>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85BCA1C0-4B47-49A7-9028-490FAAC9CDB7}"/>
                  </a:ext>
                </a:extLst>
              </p:cNvPr>
              <p:cNvSpPr/>
              <p:nvPr/>
            </p:nvSpPr>
            <p:spPr>
              <a:xfrm>
                <a:off x="516279" y="1683475"/>
                <a:ext cx="11620892" cy="471668"/>
              </a:xfrm>
              <a:prstGeom prst="rect">
                <a:avLst/>
              </a:prstGeom>
            </p:spPr>
            <p:txBody>
              <a:bodyPr wrap="square">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reference wave </a:t>
                </a:r>
                <a14:m>
                  <m:oMath xmlns:m="http://schemas.openxmlformats.org/officeDocument/2006/math">
                    <m:sSub>
                      <m:sSubPr>
                        <m:ctrlPr>
                          <a:rPr lang="zh-CN" altLang="en-US" sz="2000" i="1">
                            <a:latin typeface="Cambria Math" panose="02040503050406030204" pitchFamily="18" charset="0"/>
                          </a:rPr>
                        </m:ctrlPr>
                      </m:sSubPr>
                      <m:e>
                        <m:r>
                          <m:rPr>
                            <m:sty m:val="p"/>
                          </m:rPr>
                          <a:rPr lang="zh-CN" altLang="en-US" sz="2000">
                            <a:latin typeface="Cambria Math" panose="02040503050406030204" pitchFamily="18" charset="0"/>
                          </a:rPr>
                          <m:t>Ψ</m:t>
                        </m:r>
                      </m:e>
                      <m:sub>
                        <m:r>
                          <a:rPr lang="en-US" altLang="zh-CN" sz="2000" b="0" i="1" smtClean="0">
                            <a:latin typeface="Cambria Math" panose="02040503050406030204" pitchFamily="18" charset="0"/>
                          </a:rPr>
                          <m:t>𝑟𝑒𝑓</m:t>
                        </m:r>
                      </m:sub>
                    </m:sSub>
                  </m:oMath>
                </a14:m>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interferes with the holographic pattern (</a:t>
                </a:r>
                <a14:m>
                  <m:oMath xmlns:m="http://schemas.openxmlformats.org/officeDocument/2006/math">
                    <m:sSubSup>
                      <m:sSubSupPr>
                        <m:ctrlPr>
                          <a:rPr lang="zh-CN" altLang="zh-CN" sz="2000" i="1">
                            <a:latin typeface="Cambria Math" panose="02040503050406030204" pitchFamily="18" charset="0"/>
                          </a:rPr>
                        </m:ctrlPr>
                      </m:sSubSupPr>
                      <m:e>
                        <m:r>
                          <a:rPr lang="en-US" altLang="zh-CN" sz="2000" b="1" i="1">
                            <a:latin typeface="Cambria Math" panose="02040503050406030204" pitchFamily="18" charset="0"/>
                          </a:rPr>
                          <m:t>𝐫</m:t>
                        </m:r>
                      </m:e>
                      <m:sub>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𝑦</m:t>
                            </m:r>
                          </m:sub>
                        </m:sSub>
                        <m:r>
                          <a:rPr lang="en-US" altLang="zh-CN" sz="2000" i="1">
                            <a:latin typeface="Cambria Math" panose="02040503050406030204" pitchFamily="18" charset="0"/>
                          </a:rPr>
                          <m:t>,</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𝑧</m:t>
                            </m:r>
                          </m:sub>
                        </m:sSub>
                      </m:sub>
                      <m:sup>
                        <m:r>
                          <a:rPr lang="en-US" altLang="zh-CN" sz="2000" i="1">
                            <a:latin typeface="Cambria Math" panose="02040503050406030204" pitchFamily="18" charset="0"/>
                          </a:rPr>
                          <m:t>𝑘</m:t>
                        </m:r>
                      </m:sup>
                    </m:sSubSup>
                  </m:oMath>
                </a14:m>
                <a:r>
                  <a:rPr lang="en-US" altLang="zh-CN" sz="2000" dirty="0">
                    <a:latin typeface="Arial" panose="020B0604020202020204" pitchFamily="34" charset="0"/>
                    <a:cs typeface="Arial" panose="020B0604020202020204" pitchFamily="34" charset="0"/>
                  </a:rPr>
                  <a:t> is omitted for convenience) </a:t>
                </a:r>
                <a:endParaRPr lang="zh-CN" altLang="en-US" sz="2000" dirty="0">
                  <a:latin typeface="Arial" panose="020B0604020202020204" pitchFamily="34" charset="0"/>
                  <a:cs typeface="Arial" panose="020B0604020202020204" pitchFamily="34" charset="0"/>
                </a:endParaRPr>
              </a:p>
            </p:txBody>
          </p:sp>
        </mc:Choice>
        <mc:Fallback xmlns="">
          <p:sp>
            <p:nvSpPr>
              <p:cNvPr id="42" name="矩形 41">
                <a:extLst>
                  <a:ext uri="{FF2B5EF4-FFF2-40B4-BE49-F238E27FC236}">
                    <a16:creationId xmlns:a16="http://schemas.microsoft.com/office/drawing/2014/main" xmlns:a14="http://schemas.microsoft.com/office/drawing/2010/main" xmlns="" id="{85BCA1C0-4B47-49A7-9028-490FAAC9CDB7}"/>
                  </a:ext>
                </a:extLst>
              </p:cNvPr>
              <p:cNvSpPr>
                <a:spLocks noRot="1" noChangeAspect="1" noMove="1" noResize="1" noEditPoints="1" noAdjustHandles="1" noChangeArrowheads="1" noChangeShapeType="1" noTextEdit="1"/>
              </p:cNvSpPr>
              <p:nvPr/>
            </p:nvSpPr>
            <p:spPr>
              <a:xfrm>
                <a:off x="516279" y="1683475"/>
                <a:ext cx="11620892" cy="471668"/>
              </a:xfrm>
              <a:prstGeom prst="rect">
                <a:avLst/>
              </a:prstGeom>
              <a:blipFill rotWithShape="0">
                <a:blip r:embed="rId3"/>
                <a:stretch>
                  <a:fillRect l="-472" t="-3846" b="-89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矩形 42"/>
              <p:cNvSpPr/>
              <p:nvPr/>
            </p:nvSpPr>
            <p:spPr>
              <a:xfrm>
                <a:off x="867384" y="2202795"/>
                <a:ext cx="7394717" cy="32276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zh-CN" altLang="en-US" i="1" smtClean="0">
                              <a:latin typeface="Cambria Math" panose="02040503050406030204" pitchFamily="18" charset="0"/>
                            </a:rPr>
                          </m:ctrlPr>
                        </m:eqArrPr>
                        <m:e>
                          <m:r>
                            <a:rPr lang="zh-CN" altLang="en-US" i="1">
                              <a:latin typeface="Cambria Math" panose="02040503050406030204" pitchFamily="18" charset="0"/>
                            </a:rPr>
                            <m:t>𝑚</m:t>
                          </m:r>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r>
                            <a:rPr lang="zh-CN" altLang="en-US" i="0">
                              <a:latin typeface="Cambria Math" panose="02040503050406030204" pitchFamily="18" charset="0"/>
                            </a:rPr>
                            <m:t>&amp;=</m:t>
                          </m:r>
                          <m:f>
                            <m:fPr>
                              <m:ctrlPr>
                                <a:rPr lang="zh-CN" altLang="en-US" i="1">
                                  <a:latin typeface="Cambria Math" panose="02040503050406030204" pitchFamily="18" charset="0"/>
                                </a:rPr>
                              </m:ctrlPr>
                            </m:fPr>
                            <m:num>
                              <m:r>
                                <m:rPr>
                                  <m:sty m:val="p"/>
                                </m:rPr>
                                <a:rPr lang="zh-CN" altLang="en-US" i="0">
                                  <a:latin typeface="Cambria Math" panose="02040503050406030204" pitchFamily="18" charset="0"/>
                                </a:rPr>
                                <m:t>R</m:t>
                              </m:r>
                              <m:func>
                                <m:funcPr>
                                  <m:ctrlPr>
                                    <a:rPr lang="zh-CN" altLang="en-US" i="1">
                                      <a:latin typeface="Cambria Math" panose="02040503050406030204" pitchFamily="18" charset="0"/>
                                    </a:rPr>
                                  </m:ctrlPr>
                                </m:funcPr>
                                <m:fName>
                                  <m:r>
                                    <m:rPr>
                                      <m:sty m:val="p"/>
                                    </m:rPr>
                                    <a:rPr lang="zh-CN" altLang="en-US" i="0">
                                      <a:latin typeface="Cambria Math" panose="02040503050406030204" pitchFamily="18" charset="0"/>
                                    </a:rPr>
                                    <m:t>e</m:t>
                                  </m:r>
                                </m:fName>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h𝑜𝑙𝑜</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e>
                                  </m:d>
                                </m:e>
                              </m:func>
                              <m:r>
                                <a:rPr lang="zh-CN" altLang="en-US" i="0">
                                  <a:latin typeface="Cambria Math" panose="02040503050406030204" pitchFamily="18" charset="0"/>
                                </a:rPr>
                                <m:t>+1</m:t>
                              </m:r>
                            </m:num>
                            <m:den>
                              <m:r>
                                <a:rPr lang="zh-CN" altLang="en-US" i="0">
                                  <a:latin typeface="Cambria Math" panose="02040503050406030204" pitchFamily="18" charset="0"/>
                                </a:rPr>
                                <m:t>2</m:t>
                              </m:r>
                            </m:den>
                          </m:f>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e>
                          <m:r>
                            <a:rPr lang="zh-CN" altLang="en-US" i="0">
                              <a:latin typeface="Cambria Math" panose="02040503050406030204" pitchFamily="18" charset="0"/>
                            </a:rPr>
                            <m:t>&amp;=</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b>
                            <m:sSubPr>
                              <m:ctrlPr>
                                <a:rPr lang="zh-CN" altLang="en-US" i="1" smtClean="0">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𝑜𝑏𝑗</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d>
                            </m:e>
                            <m:sup>
                              <m:r>
                                <a:rPr lang="zh-CN" altLang="en-US" i="0">
                                  <a:latin typeface="Cambria Math" panose="02040503050406030204" pitchFamily="18" charset="0"/>
                                </a:rPr>
                                <m:t>2</m:t>
                              </m:r>
                            </m:sup>
                          </m:sSup>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bSup>
                            <m:sSubSupPr>
                              <m:ctrlPr>
                                <a:rPr lang="zh-CN" altLang="en-US" i="1">
                                  <a:latin typeface="Cambria Math" panose="02040503050406030204" pitchFamily="18" charset="0"/>
                                </a:rPr>
                              </m:ctrlPr>
                            </m:sSubSup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𝑜𝑏𝑗</m:t>
                              </m:r>
                            </m:sub>
                            <m:sup>
                              <m:r>
                                <a:rPr lang="zh-CN" altLang="en-US" i="0">
                                  <a:latin typeface="Cambria Math" panose="02040503050406030204" pitchFamily="18" charset="0"/>
                                </a:rPr>
                                <m:t>∗</m:t>
                              </m:r>
                            </m:sup>
                          </m:sSubSup>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sSubSup>
                            <m:sSubSupPr>
                              <m:ctrlPr>
                                <a:rPr lang="zh-CN" altLang="en-US" i="1">
                                  <a:latin typeface="Cambria Math" panose="02040503050406030204" pitchFamily="18" charset="0"/>
                                </a:rPr>
                              </m:ctrlPr>
                            </m:sSubSup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up>
                              <m:r>
                                <a:rPr lang="zh-CN" altLang="en-US" i="0">
                                  <a:latin typeface="Cambria Math" panose="02040503050406030204" pitchFamily="18" charset="0"/>
                                </a:rPr>
                                <m:t>2</m:t>
                              </m:r>
                            </m:sup>
                          </m:sSubSup>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e>
                          <m:r>
                            <a:rPr lang="zh-CN" altLang="en-US" i="0">
                              <a:latin typeface="Cambria Math" panose="02040503050406030204" pitchFamily="18" charset="0"/>
                            </a:rPr>
                            <m:t>&amp;</m:t>
                          </m:r>
                        </m:e>
                        <m:e>
                          <m:r>
                            <a:rPr lang="en-US" altLang="zh-CN" b="0" i="1" smtClean="0">
                              <a:latin typeface="Cambria Math" panose="02040503050406030204" pitchFamily="18" charset="0"/>
                            </a:rPr>
                            <m:t>                       </m:t>
                          </m:r>
                        </m:e>
                        <m:e>
                          <m:r>
                            <a:rPr lang="en-US" altLang="zh-CN" b="0" i="1" smtClean="0">
                              <a:latin typeface="Cambria Math" panose="02040503050406030204" pitchFamily="18" charset="0"/>
                            </a:rPr>
                            <m:t>        </m:t>
                          </m:r>
                        </m:e>
                        <m:e>
                          <m:r>
                            <a:rPr lang="en-US" altLang="zh-CN" b="0" i="1" smtClean="0">
                              <a:solidFill>
                                <a:schemeClr val="bg1"/>
                              </a:solidFill>
                              <a:latin typeface="Cambria Math" panose="02040503050406030204" pitchFamily="18" charset="0"/>
                            </a:rPr>
                            <m:t>𝑎</m:t>
                          </m:r>
                        </m:e>
                        <m:e>
                          <m:r>
                            <a:rPr lang="en-US" altLang="zh-CN" b="0" i="1" smtClean="0">
                              <a:latin typeface="Cambria Math" panose="02040503050406030204" pitchFamily="18" charset="0"/>
                            </a:rPr>
                            <m:t>                     </m:t>
                          </m:r>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𝑜𝑏𝑗</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e>
                          </m:d>
                          <m:d>
                            <m:dPr>
                              <m:begChr m:val="["/>
                              <m:endChr m:val="]"/>
                              <m:ctrlPr>
                                <a:rPr lang="zh-CN" altLang="en-US" i="1">
                                  <a:latin typeface="Cambria Math" panose="02040503050406030204" pitchFamily="18" charset="0"/>
                                </a:rPr>
                              </m:ctrlPr>
                            </m:dPr>
                            <m:e>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d>
                                </m:e>
                                <m:sup>
                                  <m:r>
                                    <a:rPr lang="zh-CN" altLang="en-US" i="0">
                                      <a:latin typeface="Cambria Math" panose="02040503050406030204" pitchFamily="18" charset="0"/>
                                    </a:rPr>
                                    <m:t>2</m:t>
                                  </m:r>
                                </m:sup>
                              </m:sSup>
                              <m:r>
                                <a:rPr lang="zh-CN" altLang="en-US" i="0">
                                  <a:latin typeface="Cambria Math" panose="02040503050406030204" pitchFamily="18" charset="0"/>
                                </a:rPr>
                                <m:t>+</m:t>
                              </m:r>
                              <m:r>
                                <a:rPr lang="zh-CN" altLang="en-US" i="1">
                                  <a:latin typeface="Cambria Math" panose="02040503050406030204" pitchFamily="18" charset="0"/>
                                </a:rPr>
                                <m:t>𝐶</m:t>
                              </m:r>
                            </m:e>
                          </m:d>
                        </m:e>
                      </m:eqArr>
                    </m:oMath>
                  </m:oMathPara>
                </a14:m>
                <a:endParaRPr lang="en-US" altLang="zh-CN" dirty="0"/>
              </a:p>
              <a:p>
                <a:endParaRPr lang="en-US" altLang="zh-CN" dirty="0"/>
              </a:p>
              <a:p>
                <a:endParaRPr lang="zh-CN" altLang="en-US" dirty="0"/>
              </a:p>
            </p:txBody>
          </p:sp>
        </mc:Choice>
        <mc:Fallback xmlns="">
          <p:sp>
            <p:nvSpPr>
              <p:cNvPr id="43" name="矩形 42"/>
              <p:cNvSpPr>
                <a:spLocks noRot="1" noChangeAspect="1" noMove="1" noResize="1" noEditPoints="1" noAdjustHandles="1" noChangeArrowheads="1" noChangeShapeType="1" noTextEdit="1"/>
              </p:cNvSpPr>
              <p:nvPr/>
            </p:nvSpPr>
            <p:spPr>
              <a:xfrm>
                <a:off x="867384" y="2202795"/>
                <a:ext cx="7394717" cy="3227678"/>
              </a:xfrm>
              <a:prstGeom prst="rect">
                <a:avLst/>
              </a:prstGeom>
              <a:blipFill>
                <a:blip r:embed="rId4"/>
                <a:stretch>
                  <a:fillRect/>
                </a:stretch>
              </a:blipFill>
            </p:spPr>
            <p:txBody>
              <a:bodyPr/>
              <a:lstStyle/>
              <a:p>
                <a:r>
                  <a:rPr lang="zh-CN" altLang="en-US">
                    <a:noFill/>
                  </a:rPr>
                  <a:t> </a:t>
                </a:r>
              </a:p>
            </p:txBody>
          </p:sp>
        </mc:Fallback>
      </mc:AlternateContent>
      <p:cxnSp>
        <p:nvCxnSpPr>
          <p:cNvPr id="66" name="直接箭头连接符 65">
            <a:extLst>
              <a:ext uri="{FF2B5EF4-FFF2-40B4-BE49-F238E27FC236}">
                <a16:creationId xmlns:a16="http://schemas.microsoft.com/office/drawing/2014/main" id="{F8779B7E-7962-4638-A8F8-BBA417AB4482}"/>
              </a:ext>
            </a:extLst>
          </p:cNvPr>
          <p:cNvCxnSpPr>
            <a:cxnSpLocks/>
          </p:cNvCxnSpPr>
          <p:nvPr/>
        </p:nvCxnSpPr>
        <p:spPr>
          <a:xfrm>
            <a:off x="5625249" y="4740856"/>
            <a:ext cx="374740" cy="471237"/>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67" name="文本框 66">
            <a:extLst>
              <a:ext uri="{FF2B5EF4-FFF2-40B4-BE49-F238E27FC236}">
                <a16:creationId xmlns:a16="http://schemas.microsoft.com/office/drawing/2014/main" id="{1B359B94-85A8-4AE4-A5F4-DB26AFA7CE7B}"/>
              </a:ext>
            </a:extLst>
          </p:cNvPr>
          <p:cNvSpPr txBox="1"/>
          <p:nvPr/>
        </p:nvSpPr>
        <p:spPr>
          <a:xfrm>
            <a:off x="5131308" y="5318148"/>
            <a:ext cx="2152502" cy="369332"/>
          </a:xfrm>
          <a:prstGeom prst="rect">
            <a:avLst/>
          </a:prstGeom>
          <a:noFill/>
        </p:spPr>
        <p:txBody>
          <a:bodyPr wrap="square" rtlCol="0">
            <a:spAutoFit/>
          </a:bodyPr>
          <a:lstStyle/>
          <a:p>
            <a:pPr algn="ctr"/>
            <a:r>
              <a:rPr kumimoji="1" lang="en-US" altLang="zh-CN" dirty="0">
                <a:solidFill>
                  <a:srgbClr val="C00000"/>
                </a:solidFill>
                <a:latin typeface="Arial" panose="020B0604020202020204" pitchFamily="34" charset="0"/>
                <a:cs typeface="Arial" panose="020B0604020202020204" pitchFamily="34" charset="0"/>
              </a:rPr>
              <a:t> </a:t>
            </a:r>
            <a:r>
              <a:rPr kumimoji="1" lang="en-US" altLang="zh-CN" dirty="0" err="1">
                <a:solidFill>
                  <a:srgbClr val="C00000"/>
                </a:solidFill>
                <a:latin typeface="Arial" panose="020B0604020202020204" pitchFamily="34" charset="0"/>
                <a:cs typeface="Arial" panose="020B0604020202020204" pitchFamily="34" charset="0"/>
              </a:rPr>
              <a:t>Neglectable</a:t>
            </a:r>
            <a:r>
              <a:rPr kumimoji="1" lang="en-US" altLang="zh-CN" dirty="0">
                <a:solidFill>
                  <a:srgbClr val="C00000"/>
                </a:solidFill>
                <a:latin typeface="Arial" panose="020B0604020202020204" pitchFamily="34" charset="0"/>
                <a:cs typeface="Arial" panose="020B0604020202020204" pitchFamily="34" charset="0"/>
              </a:rPr>
              <a:t> item</a:t>
            </a:r>
            <a:endParaRPr kumimoji="1" lang="zh-CN" altLang="en-US" dirty="0">
              <a:solidFill>
                <a:srgbClr val="C00000"/>
              </a:solidFill>
              <a:latin typeface="Arial" panose="020B0604020202020204" pitchFamily="34" charset="0"/>
              <a:cs typeface="Arial" panose="020B0604020202020204" pitchFamily="34" charset="0"/>
            </a:endParaRPr>
          </a:p>
        </p:txBody>
      </p:sp>
      <p:sp>
        <p:nvSpPr>
          <p:cNvPr id="68" name="矩形 67"/>
          <p:cNvSpPr/>
          <p:nvPr/>
        </p:nvSpPr>
        <p:spPr>
          <a:xfrm>
            <a:off x="1070583" y="5179649"/>
            <a:ext cx="3424357" cy="646331"/>
          </a:xfrm>
          <a:prstGeom prst="rect">
            <a:avLst/>
          </a:prstGeom>
        </p:spPr>
        <p:txBody>
          <a:bodyPr wrap="square">
            <a:spAutoFit/>
          </a:bodyPr>
          <a:lstStyle/>
          <a:p>
            <a:r>
              <a:rPr lang="en-US" altLang="zh-CN" dirty="0">
                <a:solidFill>
                  <a:srgbClr val="C00000"/>
                </a:solidFill>
                <a:latin typeface="Arial" panose="020B0604020202020204" pitchFamily="34" charset="0"/>
                <a:cs typeface="Arial" panose="020B0604020202020204" pitchFamily="34" charset="0"/>
              </a:rPr>
              <a:t>The desired signal is projected towards the target direction</a:t>
            </a:r>
            <a:endParaRPr lang="zh-CN" altLang="en-US" dirty="0">
              <a:solidFill>
                <a:srgbClr val="C00000"/>
              </a:solidFill>
            </a:endParaRPr>
          </a:p>
        </p:txBody>
      </p:sp>
      <p:cxnSp>
        <p:nvCxnSpPr>
          <p:cNvPr id="69" name="直接箭头连接符 68">
            <a:extLst>
              <a:ext uri="{FF2B5EF4-FFF2-40B4-BE49-F238E27FC236}">
                <a16:creationId xmlns:a16="http://schemas.microsoft.com/office/drawing/2014/main" id="{F8779B7E-7962-4638-A8F8-BBA417AB4482}"/>
              </a:ext>
            </a:extLst>
          </p:cNvPr>
          <p:cNvCxnSpPr>
            <a:cxnSpLocks/>
          </p:cNvCxnSpPr>
          <p:nvPr/>
        </p:nvCxnSpPr>
        <p:spPr>
          <a:xfrm flipH="1">
            <a:off x="2736893" y="4780555"/>
            <a:ext cx="1035269" cy="399094"/>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92" y="2157505"/>
            <a:ext cx="2803248" cy="2126289"/>
          </a:xfrm>
          <a:prstGeom prst="rect">
            <a:avLst/>
          </a:prstGeom>
        </p:spPr>
      </p:pic>
      <p:sp>
        <p:nvSpPr>
          <p:cNvPr id="7" name="矩形 6"/>
          <p:cNvSpPr/>
          <p:nvPr/>
        </p:nvSpPr>
        <p:spPr>
          <a:xfrm>
            <a:off x="8903441" y="2197937"/>
            <a:ext cx="2054913" cy="52322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Example: desired signal towards 30⁰ </a:t>
            </a:r>
            <a:endParaRPr lang="zh-CN" altLang="en-US" sz="1400" dirty="0"/>
          </a:p>
        </p:txBody>
      </p:sp>
      <p:sp>
        <p:nvSpPr>
          <p:cNvPr id="33" name="矩形 32"/>
          <p:cNvSpPr/>
          <p:nvPr/>
        </p:nvSpPr>
        <p:spPr>
          <a:xfrm>
            <a:off x="9223943" y="3641194"/>
            <a:ext cx="1662266" cy="523220"/>
          </a:xfrm>
          <a:prstGeom prst="rect">
            <a:avLst/>
          </a:prstGeom>
        </p:spPr>
        <p:txBody>
          <a:bodyPr wrap="square">
            <a:spAutoFit/>
          </a:bodyPr>
          <a:lstStyle/>
          <a:p>
            <a:r>
              <a:rPr lang="en-US" altLang="zh-CN" sz="1400" dirty="0" err="1">
                <a:latin typeface="Arial" panose="020B0604020202020204" pitchFamily="34" charset="0"/>
                <a:cs typeface="Arial" panose="020B0604020202020204" pitchFamily="34" charset="0"/>
              </a:rPr>
              <a:t>Neglectable</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sidelobe</a:t>
            </a:r>
            <a:r>
              <a:rPr lang="en-US" altLang="zh-CN" sz="1400" dirty="0">
                <a:latin typeface="Arial" panose="020B0604020202020204" pitchFamily="34" charset="0"/>
                <a:cs typeface="Arial" panose="020B0604020202020204" pitchFamily="34" charset="0"/>
              </a:rPr>
              <a:t> item</a:t>
            </a:r>
            <a:endParaRPr lang="zh-CN" altLang="en-US" sz="1400" dirty="0"/>
          </a:p>
        </p:txBody>
      </p:sp>
      <mc:AlternateContent xmlns:mc="http://schemas.openxmlformats.org/markup-compatibility/2006" xmlns:a14="http://schemas.microsoft.com/office/drawing/2010/main">
        <mc:Choice Requires="a14">
          <p:sp>
            <p:nvSpPr>
              <p:cNvPr id="2" name="矩形 1"/>
              <p:cNvSpPr/>
              <p:nvPr/>
            </p:nvSpPr>
            <p:spPr>
              <a:xfrm>
                <a:off x="2566246" y="3454387"/>
                <a:ext cx="5533374" cy="7244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𝑟𝑒𝑓</m:t>
                                  </m:r>
                                </m:sub>
                              </m:sSub>
                            </m:e>
                          </m:d>
                        </m:e>
                        <m:sup>
                          <m:r>
                            <a:rPr lang="zh-CN" altLang="en-US" i="0">
                              <a:latin typeface="Cambria Math" panose="02040503050406030204" pitchFamily="18" charset="0"/>
                            </a:rPr>
                            <m:t>2</m:t>
                          </m:r>
                        </m:sup>
                      </m:sSup>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d>
                        <m:dPr>
                          <m:begChr m:val="["/>
                          <m:endChr m:val="]"/>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p>
                            <m:sSupPr>
                              <m:ctrlPr>
                                <a:rPr lang="zh-CN" altLang="en-US" i="1">
                                  <a:latin typeface="Cambria Math" panose="02040503050406030204" pitchFamily="18" charset="0"/>
                                </a:rPr>
                              </m:ctrlPr>
                            </m:sSupPr>
                            <m:e>
                              <m:d>
                                <m:dPr>
                                  <m:ctrlPr>
                                    <a:rPr lang="zh-CN" altLang="en-US" i="1">
                                      <a:latin typeface="Cambria Math" panose="02040503050406030204" pitchFamily="18" charset="0"/>
                                    </a:rPr>
                                  </m:ctrlPr>
                                </m:dPr>
                                <m:e>
                                  <m:limUpp>
                                    <m:limUppPr>
                                      <m:ctrlPr>
                                        <a:rPr lang="zh-CN" altLang="en-US" i="1">
                                          <a:latin typeface="Cambria Math" panose="02040503050406030204" pitchFamily="18" charset="0"/>
                                        </a:rPr>
                                      </m:ctrlPr>
                                    </m:limUpp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e>
                                    <m:lim>
                                      <m:r>
                                        <a:rPr lang="zh-CN" altLang="en-US" i="0">
                                          <a:latin typeface="Cambria Math" panose="02040503050406030204" pitchFamily="18" charset="0"/>
                                        </a:rPr>
                                        <m:t>¯</m:t>
                                      </m:r>
                                    </m:lim>
                                  </m:limUpp>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𝑟𝑒𝑓</m:t>
                                      </m:r>
                                    </m:sub>
                                  </m:sSub>
                                </m:e>
                              </m:d>
                            </m:e>
                            <m:sup>
                              <m:r>
                                <a:rPr lang="zh-CN" altLang="en-US" i="0">
                                  <a:latin typeface="Cambria Math" panose="02040503050406030204" pitchFamily="18" charset="0"/>
                                </a:rPr>
                                <m:t>2</m:t>
                              </m:r>
                            </m:sup>
                          </m:sSup>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limUpp>
                            <m:limUppPr>
                              <m:ctrlPr>
                                <a:rPr lang="zh-CN" altLang="en-US" i="1">
                                  <a:latin typeface="Cambria Math" panose="02040503050406030204" pitchFamily="18" charset="0"/>
                                </a:rPr>
                              </m:ctrlPr>
                            </m:limUpp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e>
                            <m:lim>
                              <m:r>
                                <a:rPr lang="zh-CN" altLang="en-US" i="0">
                                  <a:latin typeface="Cambria Math" panose="02040503050406030204" pitchFamily="18" charset="0"/>
                                </a:rPr>
                                <m:t>¯</m:t>
                              </m:r>
                            </m:lim>
                          </m:limUpp>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𝑟𝑒𝑓</m:t>
                              </m:r>
                            </m:sub>
                          </m:sSub>
                        </m:e>
                      </m:d>
                    </m:oMath>
                  </m:oMathPara>
                </a14:m>
                <a:endParaRPr lang="zh-CN"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566246" y="3454387"/>
                <a:ext cx="5533374" cy="724494"/>
              </a:xfrm>
              <a:prstGeom prst="rect">
                <a:avLst/>
              </a:prstGeom>
              <a:blipFill>
                <a:blip r:embed="rId9"/>
                <a:stretch>
                  <a:fillRect/>
                </a:stretch>
              </a:blipFill>
            </p:spPr>
            <p:txBody>
              <a:bodyPr/>
              <a:lstStyle/>
              <a:p>
                <a:r>
                  <a:rPr lang="zh-CN" altLang="en-US">
                    <a:noFill/>
                  </a:rPr>
                  <a:t> </a:t>
                </a:r>
              </a:p>
            </p:txBody>
          </p:sp>
        </mc:Fallback>
      </mc:AlternateContent>
      <p:sp>
        <p:nvSpPr>
          <p:cNvPr id="32"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Mathematical Details of RHS Working Principle</a:t>
            </a:r>
          </a:p>
        </p:txBody>
      </p:sp>
      <p:pic>
        <p:nvPicPr>
          <p:cNvPr id="3" name="图片 2"/>
          <p:cNvPicPr>
            <a:picLocks noChangeAspect="1"/>
          </p:cNvPicPr>
          <p:nvPr/>
        </p:nvPicPr>
        <p:blipFill>
          <a:blip r:embed="rId10"/>
          <a:stretch>
            <a:fillRect/>
          </a:stretch>
        </p:blipFill>
        <p:spPr>
          <a:xfrm>
            <a:off x="8605145" y="4482394"/>
            <a:ext cx="3484507" cy="2334979"/>
          </a:xfrm>
          <a:prstGeom prst="rect">
            <a:avLst/>
          </a:prstGeom>
        </p:spPr>
      </p:pic>
      <p:sp>
        <p:nvSpPr>
          <p:cNvPr id="4" name="灯片编号占位符 3"/>
          <p:cNvSpPr>
            <a:spLocks noGrp="1"/>
          </p:cNvSpPr>
          <p:nvPr>
            <p:ph type="sldNum" sz="quarter" idx="12"/>
          </p:nvPr>
        </p:nvSpPr>
        <p:spPr>
          <a:xfrm>
            <a:off x="9209497" y="6457963"/>
            <a:ext cx="2743200" cy="365125"/>
          </a:xfrm>
        </p:spPr>
        <p:txBody>
          <a:bodyPr/>
          <a:lstStyle/>
          <a:p>
            <a:fld id="{EA7D5E4A-1FF7-5446-9BF7-57824CD54030}" type="slidenum">
              <a:rPr kumimoji="1" lang="zh-CN" altLang="en-US" b="1" smtClean="0">
                <a:solidFill>
                  <a:srgbClr val="C00000"/>
                </a:solidFill>
              </a:rPr>
              <a:pPr/>
              <a:t>17</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800378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Historical Development</a:t>
            </a:r>
          </a:p>
        </p:txBody>
      </p:sp>
      <p:pic>
        <p:nvPicPr>
          <p:cNvPr id="31" name="图片 30">
            <a:extLst>
              <a:ext uri="{FF2B5EF4-FFF2-40B4-BE49-F238E27FC236}">
                <a16:creationId xmlns:a16="http://schemas.microsoft.com/office/drawing/2014/main" id="{040DDE9F-6C8E-4EC5-9DAE-0A0EB3A74D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791" y="5152376"/>
            <a:ext cx="1569038" cy="1414706"/>
          </a:xfrm>
          <a:prstGeom prst="rect">
            <a:avLst/>
          </a:prstGeom>
        </p:spPr>
      </p:pic>
      <p:sp>
        <p:nvSpPr>
          <p:cNvPr id="32" name="文本框 31">
            <a:extLst>
              <a:ext uri="{FF2B5EF4-FFF2-40B4-BE49-F238E27FC236}">
                <a16:creationId xmlns:a16="http://schemas.microsoft.com/office/drawing/2014/main" id="{47C67D65-6F92-489B-BA23-30331B813614}"/>
              </a:ext>
            </a:extLst>
          </p:cNvPr>
          <p:cNvSpPr txBox="1"/>
          <p:nvPr/>
        </p:nvSpPr>
        <p:spPr>
          <a:xfrm>
            <a:off x="2066769" y="4753040"/>
            <a:ext cx="838955" cy="400110"/>
          </a:xfrm>
          <a:prstGeom prst="rect">
            <a:avLst/>
          </a:prstGeom>
          <a:noFill/>
        </p:spPr>
        <p:txBody>
          <a:bodyPr wrap="square" rtlCol="0">
            <a:spAutoFit/>
          </a:bodyPr>
          <a:lstStyle/>
          <a:p>
            <a:pPr algn="ctr">
              <a:lnSpc>
                <a:spcPts val="2400"/>
              </a:lnSpc>
            </a:pPr>
            <a:r>
              <a:rPr lang="en-US" altLang="zh-CN" b="1" dirty="0">
                <a:solidFill>
                  <a:srgbClr val="9F1010"/>
                </a:solidFill>
              </a:rPr>
              <a:t>1967</a:t>
            </a:r>
            <a:endParaRPr lang="zh-CN" altLang="en-US" sz="1400" b="1" dirty="0">
              <a:solidFill>
                <a:srgbClr val="9F1010"/>
              </a:solidFill>
            </a:endParaRPr>
          </a:p>
        </p:txBody>
      </p:sp>
      <p:sp>
        <p:nvSpPr>
          <p:cNvPr id="33" name="文本框 32">
            <a:extLst>
              <a:ext uri="{FF2B5EF4-FFF2-40B4-BE49-F238E27FC236}">
                <a16:creationId xmlns:a16="http://schemas.microsoft.com/office/drawing/2014/main" id="{EC06B669-3DAD-4000-BC2E-4F7F1E55A1B3}"/>
              </a:ext>
            </a:extLst>
          </p:cNvPr>
          <p:cNvSpPr txBox="1"/>
          <p:nvPr/>
        </p:nvSpPr>
        <p:spPr>
          <a:xfrm>
            <a:off x="5021167" y="4754400"/>
            <a:ext cx="782900" cy="400110"/>
          </a:xfrm>
          <a:prstGeom prst="rect">
            <a:avLst/>
          </a:prstGeom>
          <a:noFill/>
        </p:spPr>
        <p:txBody>
          <a:bodyPr wrap="square" rtlCol="0">
            <a:spAutoFit/>
          </a:bodyPr>
          <a:lstStyle/>
          <a:p>
            <a:pPr algn="ctr">
              <a:lnSpc>
                <a:spcPts val="2400"/>
              </a:lnSpc>
            </a:pPr>
            <a:r>
              <a:rPr lang="en-US" altLang="zh-CN" b="1" dirty="0">
                <a:solidFill>
                  <a:srgbClr val="9F1010"/>
                </a:solidFill>
              </a:rPr>
              <a:t>1975</a:t>
            </a:r>
            <a:endParaRPr lang="zh-CN" altLang="en-US" sz="1400" b="1" dirty="0">
              <a:solidFill>
                <a:srgbClr val="9F1010"/>
              </a:solidFill>
            </a:endParaRPr>
          </a:p>
        </p:txBody>
      </p:sp>
      <p:sp>
        <p:nvSpPr>
          <p:cNvPr id="34" name="文本框 33">
            <a:extLst>
              <a:ext uri="{FF2B5EF4-FFF2-40B4-BE49-F238E27FC236}">
                <a16:creationId xmlns:a16="http://schemas.microsoft.com/office/drawing/2014/main" id="{4CF1DD85-9291-4B2A-ABDE-7EC0D105AE1F}"/>
              </a:ext>
            </a:extLst>
          </p:cNvPr>
          <p:cNvSpPr txBox="1"/>
          <p:nvPr/>
        </p:nvSpPr>
        <p:spPr>
          <a:xfrm>
            <a:off x="4286554" y="3345556"/>
            <a:ext cx="779076" cy="400110"/>
          </a:xfrm>
          <a:prstGeom prst="rect">
            <a:avLst/>
          </a:prstGeom>
          <a:noFill/>
        </p:spPr>
        <p:txBody>
          <a:bodyPr wrap="square" rtlCol="0">
            <a:spAutoFit/>
          </a:bodyPr>
          <a:lstStyle/>
          <a:p>
            <a:pPr algn="ctr">
              <a:lnSpc>
                <a:spcPts val="2400"/>
              </a:lnSpc>
            </a:pPr>
            <a:r>
              <a:rPr lang="en-US" altLang="zh-CN" b="1" dirty="0">
                <a:solidFill>
                  <a:srgbClr val="9F1010"/>
                </a:solidFill>
              </a:rPr>
              <a:t>1970</a:t>
            </a:r>
            <a:endParaRPr lang="zh-CN" altLang="en-US" sz="1400" b="1" dirty="0">
              <a:solidFill>
                <a:srgbClr val="9F1010"/>
              </a:solidFill>
            </a:endParaRPr>
          </a:p>
        </p:txBody>
      </p:sp>
      <p:sp>
        <p:nvSpPr>
          <p:cNvPr id="35" name="文本框 34">
            <a:extLst>
              <a:ext uri="{FF2B5EF4-FFF2-40B4-BE49-F238E27FC236}">
                <a16:creationId xmlns:a16="http://schemas.microsoft.com/office/drawing/2014/main" id="{C9A7BEC1-8A9D-4C69-9BF3-90BD95C14AFA}"/>
              </a:ext>
            </a:extLst>
          </p:cNvPr>
          <p:cNvSpPr txBox="1"/>
          <p:nvPr/>
        </p:nvSpPr>
        <p:spPr>
          <a:xfrm>
            <a:off x="6670488" y="3384253"/>
            <a:ext cx="918844" cy="400110"/>
          </a:xfrm>
          <a:prstGeom prst="rect">
            <a:avLst/>
          </a:prstGeom>
          <a:noFill/>
        </p:spPr>
        <p:txBody>
          <a:bodyPr wrap="square" rtlCol="0">
            <a:spAutoFit/>
          </a:bodyPr>
          <a:lstStyle/>
          <a:p>
            <a:pPr algn="ctr">
              <a:lnSpc>
                <a:spcPts val="2400"/>
              </a:lnSpc>
            </a:pPr>
            <a:r>
              <a:rPr lang="en-US" altLang="zh-CN" b="1" dirty="0">
                <a:solidFill>
                  <a:srgbClr val="9F1010"/>
                </a:solidFill>
              </a:rPr>
              <a:t>2004</a:t>
            </a:r>
            <a:endParaRPr lang="zh-CN" altLang="en-US" sz="1400" b="1" dirty="0">
              <a:solidFill>
                <a:srgbClr val="9F1010"/>
              </a:solidFill>
            </a:endParaRPr>
          </a:p>
        </p:txBody>
      </p:sp>
      <p:pic>
        <p:nvPicPr>
          <p:cNvPr id="36" name="图片 35">
            <a:extLst>
              <a:ext uri="{FF2B5EF4-FFF2-40B4-BE49-F238E27FC236}">
                <a16:creationId xmlns:a16="http://schemas.microsoft.com/office/drawing/2014/main" id="{BDF8B1F8-0288-40A5-8435-4A0A782B83D0}"/>
              </a:ext>
            </a:extLst>
          </p:cNvPr>
          <p:cNvPicPr>
            <a:picLocks noChangeAspect="1"/>
          </p:cNvPicPr>
          <p:nvPr/>
        </p:nvPicPr>
        <p:blipFill rotWithShape="1">
          <a:blip r:embed="rId4"/>
          <a:srcRect b="16874"/>
          <a:stretch/>
        </p:blipFill>
        <p:spPr>
          <a:xfrm>
            <a:off x="360888" y="5152979"/>
            <a:ext cx="1141533" cy="1493359"/>
          </a:xfrm>
          <a:prstGeom prst="rect">
            <a:avLst/>
          </a:prstGeom>
        </p:spPr>
      </p:pic>
      <p:pic>
        <p:nvPicPr>
          <p:cNvPr id="37" name="图片 36">
            <a:extLst>
              <a:ext uri="{FF2B5EF4-FFF2-40B4-BE49-F238E27FC236}">
                <a16:creationId xmlns:a16="http://schemas.microsoft.com/office/drawing/2014/main" id="{EED89FC7-EEBC-46CE-AA49-B982D63B3DF7}"/>
              </a:ext>
            </a:extLst>
          </p:cNvPr>
          <p:cNvPicPr>
            <a:picLocks noChangeAspect="1"/>
          </p:cNvPicPr>
          <p:nvPr/>
        </p:nvPicPr>
        <p:blipFill>
          <a:blip r:embed="rId5"/>
          <a:stretch>
            <a:fillRect/>
          </a:stretch>
        </p:blipFill>
        <p:spPr>
          <a:xfrm>
            <a:off x="6387637" y="1160100"/>
            <a:ext cx="2449932" cy="1566118"/>
          </a:xfrm>
          <a:prstGeom prst="rect">
            <a:avLst/>
          </a:prstGeom>
        </p:spPr>
      </p:pic>
      <p:sp>
        <p:nvSpPr>
          <p:cNvPr id="38" name="右箭头 37"/>
          <p:cNvSpPr/>
          <p:nvPr/>
        </p:nvSpPr>
        <p:spPr>
          <a:xfrm>
            <a:off x="207260" y="4115609"/>
            <a:ext cx="11649373" cy="319640"/>
          </a:xfrm>
          <a:prstGeom prst="rightArrow">
            <a:avLst/>
          </a:prstGeom>
          <a:gradFill flip="none" rotWithShape="1">
            <a:gsLst>
              <a:gs pos="0">
                <a:schemeClr val="accent4">
                  <a:lumMod val="20000"/>
                  <a:lumOff val="80000"/>
                </a:schemeClr>
              </a:gs>
              <a:gs pos="100000">
                <a:srgbClr val="8D001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a:cxnSpLocks/>
          </p:cNvCxnSpPr>
          <p:nvPr/>
        </p:nvCxnSpPr>
        <p:spPr>
          <a:xfrm>
            <a:off x="2502625" y="4345676"/>
            <a:ext cx="1" cy="392984"/>
          </a:xfrm>
          <a:prstGeom prst="line">
            <a:avLst/>
          </a:prstGeom>
          <a:ln w="38100">
            <a:solidFill>
              <a:srgbClr val="FAE6C3"/>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0" name="直接连接符 39"/>
          <p:cNvCxnSpPr>
            <a:cxnSpLocks/>
          </p:cNvCxnSpPr>
          <p:nvPr/>
        </p:nvCxnSpPr>
        <p:spPr>
          <a:xfrm>
            <a:off x="5428995" y="4345676"/>
            <a:ext cx="1" cy="409014"/>
          </a:xfrm>
          <a:prstGeom prst="line">
            <a:avLst/>
          </a:prstGeom>
          <a:ln w="38100">
            <a:solidFill>
              <a:srgbClr val="E6BCA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7129909" y="3807226"/>
            <a:ext cx="1" cy="409014"/>
          </a:xfrm>
          <a:prstGeom prst="line">
            <a:avLst/>
          </a:prstGeom>
          <a:ln w="38100">
            <a:solidFill>
              <a:srgbClr val="D49785"/>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3" name="直接连接符 42"/>
          <p:cNvCxnSpPr>
            <a:cxnSpLocks/>
          </p:cNvCxnSpPr>
          <p:nvPr/>
        </p:nvCxnSpPr>
        <p:spPr>
          <a:xfrm>
            <a:off x="4629925" y="3784363"/>
            <a:ext cx="1" cy="409014"/>
          </a:xfrm>
          <a:prstGeom prst="line">
            <a:avLst/>
          </a:prstGeom>
          <a:ln w="38100">
            <a:solidFill>
              <a:srgbClr val="EDCBAE"/>
            </a:solidFill>
            <a:headEnd type="oval"/>
            <a:tailEnd type="none" w="med" len="med"/>
          </a:ln>
        </p:spPr>
        <p:style>
          <a:lnRef idx="1">
            <a:schemeClr val="accent1"/>
          </a:lnRef>
          <a:fillRef idx="0">
            <a:schemeClr val="accent1"/>
          </a:fillRef>
          <a:effectRef idx="0">
            <a:schemeClr val="accent1"/>
          </a:effectRef>
          <a:fontRef idx="minor">
            <a:schemeClr val="tx1"/>
          </a:fontRef>
        </p:style>
      </p:cxnSp>
      <p:cxnSp>
        <p:nvCxnSpPr>
          <p:cNvPr id="44" name="直接连接符 43"/>
          <p:cNvCxnSpPr>
            <a:cxnSpLocks/>
          </p:cNvCxnSpPr>
          <p:nvPr/>
        </p:nvCxnSpPr>
        <p:spPr>
          <a:xfrm>
            <a:off x="1594726" y="3869997"/>
            <a:ext cx="1" cy="409014"/>
          </a:xfrm>
          <a:prstGeom prst="line">
            <a:avLst/>
          </a:prstGeom>
          <a:ln w="38100">
            <a:solidFill>
              <a:srgbClr val="FDEDC8"/>
            </a:solidFill>
            <a:headEnd type="oval"/>
            <a:tailEnd type="none" w="med" len="med"/>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4CF1DD85-9291-4B2A-ABDE-7EC0D105AE1F}"/>
              </a:ext>
            </a:extLst>
          </p:cNvPr>
          <p:cNvSpPr txBox="1"/>
          <p:nvPr/>
        </p:nvSpPr>
        <p:spPr>
          <a:xfrm>
            <a:off x="1102132" y="3435011"/>
            <a:ext cx="985188" cy="400110"/>
          </a:xfrm>
          <a:prstGeom prst="rect">
            <a:avLst/>
          </a:prstGeom>
          <a:noFill/>
        </p:spPr>
        <p:txBody>
          <a:bodyPr wrap="square" rtlCol="0">
            <a:spAutoFit/>
          </a:bodyPr>
          <a:lstStyle/>
          <a:p>
            <a:pPr algn="ctr">
              <a:lnSpc>
                <a:spcPts val="2400"/>
              </a:lnSpc>
            </a:pPr>
            <a:r>
              <a:rPr lang="en-US" altLang="zh-CN" b="1" dirty="0">
                <a:solidFill>
                  <a:srgbClr val="9F1010"/>
                </a:solidFill>
              </a:rPr>
              <a:t>1948</a:t>
            </a:r>
            <a:endParaRPr lang="zh-CN" altLang="en-US" sz="1400" b="1" dirty="0">
              <a:solidFill>
                <a:srgbClr val="9F1010"/>
              </a:solidFill>
            </a:endParaRPr>
          </a:p>
        </p:txBody>
      </p:sp>
      <p:pic>
        <p:nvPicPr>
          <p:cNvPr id="46" name="Picture 2" descr="Holography - Wikipedia">
            <a:extLst>
              <a:ext uri="{FF2B5EF4-FFF2-40B4-BE49-F238E27FC236}">
                <a16:creationId xmlns:a16="http://schemas.microsoft.com/office/drawing/2014/main" id="{432D85FF-533E-4FB8-8DB0-AA7919F118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94" b="5358"/>
          <a:stretch/>
        </p:blipFill>
        <p:spPr bwMode="auto">
          <a:xfrm>
            <a:off x="617729" y="1256275"/>
            <a:ext cx="1625390" cy="1582165"/>
          </a:xfrm>
          <a:prstGeom prst="rect">
            <a:avLst/>
          </a:prstGeom>
          <a:noFill/>
          <a:extLst>
            <a:ext uri="{909E8E84-426E-40DD-AFC4-6F175D3DCCD1}">
              <a14:hiddenFill xmlns:a14="http://schemas.microsoft.com/office/drawing/2010/main">
                <a:solidFill>
                  <a:srgbClr val="FFFFFF"/>
                </a:solidFill>
              </a14:hiddenFill>
            </a:ext>
          </a:extLst>
        </p:spPr>
      </p:pic>
      <p:pic>
        <p:nvPicPr>
          <p:cNvPr id="47" name="图片 46">
            <a:extLst>
              <a:ext uri="{FF2B5EF4-FFF2-40B4-BE49-F238E27FC236}">
                <a16:creationId xmlns:a16="http://schemas.microsoft.com/office/drawing/2014/main" id="{00B9C02C-3A45-4E67-9A68-4EA12C88CF00}"/>
              </a:ext>
            </a:extLst>
          </p:cNvPr>
          <p:cNvPicPr>
            <a:picLocks noChangeAspect="1"/>
          </p:cNvPicPr>
          <p:nvPr/>
        </p:nvPicPr>
        <p:blipFill>
          <a:blip r:embed="rId7"/>
          <a:stretch>
            <a:fillRect/>
          </a:stretch>
        </p:blipFill>
        <p:spPr>
          <a:xfrm>
            <a:off x="3245860" y="1319531"/>
            <a:ext cx="2650612" cy="1422164"/>
          </a:xfrm>
          <a:prstGeom prst="rect">
            <a:avLst/>
          </a:prstGeom>
        </p:spPr>
      </p:pic>
      <p:sp>
        <p:nvSpPr>
          <p:cNvPr id="48" name="文本框 47">
            <a:extLst>
              <a:ext uri="{FF2B5EF4-FFF2-40B4-BE49-F238E27FC236}">
                <a16:creationId xmlns:a16="http://schemas.microsoft.com/office/drawing/2014/main" id="{CCC50287-A127-4D71-B27F-AF5311411E34}"/>
              </a:ext>
            </a:extLst>
          </p:cNvPr>
          <p:cNvSpPr txBox="1"/>
          <p:nvPr/>
        </p:nvSpPr>
        <p:spPr>
          <a:xfrm>
            <a:off x="7026344" y="4761985"/>
            <a:ext cx="1550335" cy="400110"/>
          </a:xfrm>
          <a:prstGeom prst="rect">
            <a:avLst/>
          </a:prstGeom>
          <a:noFill/>
        </p:spPr>
        <p:txBody>
          <a:bodyPr wrap="square" rtlCol="0">
            <a:spAutoFit/>
          </a:bodyPr>
          <a:lstStyle/>
          <a:p>
            <a:pPr algn="ctr">
              <a:lnSpc>
                <a:spcPts val="2400"/>
              </a:lnSpc>
            </a:pPr>
            <a:r>
              <a:rPr lang="en-US" altLang="zh-CN" b="1" dirty="0">
                <a:solidFill>
                  <a:srgbClr val="9F1010"/>
                </a:solidFill>
              </a:rPr>
              <a:t>2010~2011</a:t>
            </a:r>
            <a:endParaRPr lang="zh-CN" altLang="en-US" sz="1400" b="1" dirty="0">
              <a:solidFill>
                <a:srgbClr val="9F1010"/>
              </a:solidFill>
            </a:endParaRPr>
          </a:p>
        </p:txBody>
      </p:sp>
      <p:cxnSp>
        <p:nvCxnSpPr>
          <p:cNvPr id="50" name="直接连接符 49">
            <a:extLst>
              <a:ext uri="{FF2B5EF4-FFF2-40B4-BE49-F238E27FC236}">
                <a16:creationId xmlns:a16="http://schemas.microsoft.com/office/drawing/2014/main" id="{56416888-1DBE-44F9-9875-A003D2EEED77}"/>
              </a:ext>
            </a:extLst>
          </p:cNvPr>
          <p:cNvCxnSpPr>
            <a:cxnSpLocks/>
          </p:cNvCxnSpPr>
          <p:nvPr/>
        </p:nvCxnSpPr>
        <p:spPr>
          <a:xfrm>
            <a:off x="7801512" y="4354896"/>
            <a:ext cx="1" cy="409014"/>
          </a:xfrm>
          <a:prstGeom prst="line">
            <a:avLst/>
          </a:prstGeom>
          <a:ln w="38100">
            <a:solidFill>
              <a:srgbClr val="CC8578"/>
            </a:solidFill>
            <a:tailEnd type="oval" w="med" len="med"/>
          </a:ln>
        </p:spPr>
        <p:style>
          <a:lnRef idx="1">
            <a:schemeClr val="accent1"/>
          </a:lnRef>
          <a:fillRef idx="0">
            <a:schemeClr val="accent1"/>
          </a:fillRef>
          <a:effectRef idx="0">
            <a:schemeClr val="accent1"/>
          </a:effectRef>
          <a:fontRef idx="minor">
            <a:schemeClr val="tx1"/>
          </a:fontRef>
        </p:style>
      </p:cxnSp>
      <p:pic>
        <p:nvPicPr>
          <p:cNvPr id="51" name="图片 50">
            <a:extLst>
              <a:ext uri="{FF2B5EF4-FFF2-40B4-BE49-F238E27FC236}">
                <a16:creationId xmlns:a16="http://schemas.microsoft.com/office/drawing/2014/main" id="{34E86C84-95CB-4EFB-9516-AB3AA3BA5B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58688" y="1124793"/>
            <a:ext cx="1372050" cy="1502836"/>
          </a:xfrm>
          <a:prstGeom prst="rect">
            <a:avLst/>
          </a:prstGeom>
        </p:spPr>
      </p:pic>
      <p:sp>
        <p:nvSpPr>
          <p:cNvPr id="52" name="文本框 51">
            <a:extLst>
              <a:ext uri="{FF2B5EF4-FFF2-40B4-BE49-F238E27FC236}">
                <a16:creationId xmlns:a16="http://schemas.microsoft.com/office/drawing/2014/main" id="{0E7D815A-ECEA-4CB5-BE60-D43041049112}"/>
              </a:ext>
            </a:extLst>
          </p:cNvPr>
          <p:cNvSpPr txBox="1"/>
          <p:nvPr/>
        </p:nvSpPr>
        <p:spPr>
          <a:xfrm>
            <a:off x="9694013" y="2769240"/>
            <a:ext cx="2448752" cy="646331"/>
          </a:xfrm>
          <a:prstGeom prst="rect">
            <a:avLst/>
          </a:prstGeom>
          <a:noFill/>
        </p:spPr>
        <p:txBody>
          <a:bodyPr wrap="square" rtlCol="0">
            <a:spAutoFit/>
          </a:bodyPr>
          <a:lstStyle/>
          <a:p>
            <a:pPr algn="ctr"/>
            <a:r>
              <a:rPr lang="en-US" altLang="zh-CN" sz="1200" b="1" dirty="0">
                <a:latin typeface="微软雅黑" panose="020B0503020204020204" pitchFamily="34" charset="-122"/>
                <a:ea typeface="微软雅黑" panose="020B0503020204020204" pitchFamily="34" charset="-122"/>
                <a:cs typeface="Arial" panose="020B0604020202020204" pitchFamily="34" charset="0"/>
              </a:rPr>
              <a:t>Ku-band RHS enabled point-to-point communication </a:t>
            </a:r>
            <a:r>
              <a:rPr lang="zh-CN" altLang="en-US" sz="1200" b="1" dirty="0">
                <a:latin typeface="微软雅黑" panose="020B0503020204020204" pitchFamily="34" charset="-122"/>
                <a:ea typeface="微软雅黑" panose="020B0503020204020204" pitchFamily="34" charset="-122"/>
                <a:cs typeface="Arial" panose="020B0604020202020204" pitchFamily="34" charset="0"/>
              </a:rPr>
              <a:t>（</a:t>
            </a:r>
            <a:r>
              <a:rPr lang="en-US" altLang="zh-CN" sz="1200" b="1" dirty="0">
                <a:latin typeface="微软雅黑" panose="020B0503020204020204" pitchFamily="34" charset="-122"/>
                <a:ea typeface="微软雅黑" panose="020B0503020204020204" pitchFamily="34" charset="-122"/>
                <a:cs typeface="Arial" panose="020B0604020202020204" pitchFamily="34" charset="0"/>
              </a:rPr>
              <a:t>Peking Univ.</a:t>
            </a:r>
            <a:r>
              <a:rPr lang="zh-CN" altLang="en-US" sz="1200" b="1" dirty="0">
                <a:latin typeface="微软雅黑" panose="020B0503020204020204" pitchFamily="34" charset="-122"/>
                <a:ea typeface="微软雅黑" panose="020B0503020204020204" pitchFamily="34" charset="-122"/>
                <a:cs typeface="Arial" panose="020B0604020202020204" pitchFamily="34" charset="0"/>
              </a:rPr>
              <a:t>）</a:t>
            </a:r>
            <a:endParaRPr lang="en-US" altLang="zh-CN" sz="12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53" name="文本框 52">
            <a:extLst>
              <a:ext uri="{FF2B5EF4-FFF2-40B4-BE49-F238E27FC236}">
                <a16:creationId xmlns:a16="http://schemas.microsoft.com/office/drawing/2014/main" id="{C9A7BEC1-8A9D-4C69-9BF3-90BD95C14AFA}"/>
              </a:ext>
            </a:extLst>
          </p:cNvPr>
          <p:cNvSpPr txBox="1"/>
          <p:nvPr/>
        </p:nvSpPr>
        <p:spPr>
          <a:xfrm>
            <a:off x="10080942" y="3396279"/>
            <a:ext cx="918844" cy="400110"/>
          </a:xfrm>
          <a:prstGeom prst="rect">
            <a:avLst/>
          </a:prstGeom>
          <a:noFill/>
        </p:spPr>
        <p:txBody>
          <a:bodyPr wrap="square" rtlCol="0">
            <a:spAutoFit/>
          </a:bodyPr>
          <a:lstStyle/>
          <a:p>
            <a:pPr algn="ctr">
              <a:lnSpc>
                <a:spcPts val="2400"/>
              </a:lnSpc>
            </a:pPr>
            <a:r>
              <a:rPr lang="en-US" altLang="zh-CN" b="1" dirty="0">
                <a:solidFill>
                  <a:srgbClr val="9F1010"/>
                </a:solidFill>
              </a:rPr>
              <a:t>2021</a:t>
            </a:r>
            <a:endParaRPr lang="zh-CN" altLang="en-US" sz="1400" b="1" dirty="0">
              <a:solidFill>
                <a:srgbClr val="9F1010"/>
              </a:solidFill>
            </a:endParaRPr>
          </a:p>
        </p:txBody>
      </p:sp>
      <p:cxnSp>
        <p:nvCxnSpPr>
          <p:cNvPr id="54" name="直接连接符 53"/>
          <p:cNvCxnSpPr/>
          <p:nvPr/>
        </p:nvCxnSpPr>
        <p:spPr>
          <a:xfrm flipV="1">
            <a:off x="10540363" y="3819252"/>
            <a:ext cx="1" cy="409014"/>
          </a:xfrm>
          <a:prstGeom prst="line">
            <a:avLst/>
          </a:prstGeom>
          <a:ln w="38100">
            <a:solidFill>
              <a:srgbClr val="A22D34"/>
            </a:solidFill>
            <a:tailEnd type="oval" w="med" len="med"/>
          </a:ln>
        </p:spPr>
        <p:style>
          <a:lnRef idx="1">
            <a:schemeClr val="accent1"/>
          </a:lnRef>
          <a:fillRef idx="0">
            <a:schemeClr val="accent1"/>
          </a:fillRef>
          <a:effectRef idx="0">
            <a:schemeClr val="accent1"/>
          </a:effectRef>
          <a:fontRef idx="minor">
            <a:schemeClr val="tx1"/>
          </a:fontRef>
        </p:style>
      </p:cxnSp>
      <p:pic>
        <p:nvPicPr>
          <p:cNvPr id="55" name="图片 54">
            <a:extLst>
              <a:ext uri="{FF2B5EF4-FFF2-40B4-BE49-F238E27FC236}">
                <a16:creationId xmlns:a16="http://schemas.microsoft.com/office/drawing/2014/main" id="{0B1ECE2B-7611-4647-9C2C-21713F608A7B}"/>
              </a:ext>
            </a:extLst>
          </p:cNvPr>
          <p:cNvPicPr>
            <a:picLocks noChangeAspect="1"/>
          </p:cNvPicPr>
          <p:nvPr/>
        </p:nvPicPr>
        <p:blipFill>
          <a:blip r:embed="rId9"/>
          <a:stretch>
            <a:fillRect/>
          </a:stretch>
        </p:blipFill>
        <p:spPr>
          <a:xfrm>
            <a:off x="6758460" y="5162095"/>
            <a:ext cx="2596904" cy="1194255"/>
          </a:xfrm>
          <a:prstGeom prst="rect">
            <a:avLst/>
          </a:prstGeom>
        </p:spPr>
      </p:pic>
      <p:sp>
        <p:nvSpPr>
          <p:cNvPr id="56" name="文本框 55">
            <a:extLst>
              <a:ext uri="{FF2B5EF4-FFF2-40B4-BE49-F238E27FC236}">
                <a16:creationId xmlns:a16="http://schemas.microsoft.com/office/drawing/2014/main" id="{F6579DCE-5E12-4C72-A53D-E7CC0B4DA6D0}"/>
              </a:ext>
            </a:extLst>
          </p:cNvPr>
          <p:cNvSpPr txBox="1"/>
          <p:nvPr/>
        </p:nvSpPr>
        <p:spPr>
          <a:xfrm>
            <a:off x="51675" y="2859279"/>
            <a:ext cx="2926896" cy="461665"/>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First proposal of holographic technology (D. Gabor)</a:t>
            </a:r>
          </a:p>
        </p:txBody>
      </p:sp>
      <p:sp>
        <p:nvSpPr>
          <p:cNvPr id="57" name="文本框 56">
            <a:extLst>
              <a:ext uri="{FF2B5EF4-FFF2-40B4-BE49-F238E27FC236}">
                <a16:creationId xmlns:a16="http://schemas.microsoft.com/office/drawing/2014/main" id="{1023D095-1272-4EAB-BE04-A7C5A84AAAAA}"/>
              </a:ext>
            </a:extLst>
          </p:cNvPr>
          <p:cNvSpPr txBox="1"/>
          <p:nvPr/>
        </p:nvSpPr>
        <p:spPr>
          <a:xfrm>
            <a:off x="2986255" y="2861572"/>
            <a:ext cx="3317684" cy="461665"/>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First proposal and design of holographic antennas (P. F. Checcacci)</a:t>
            </a:r>
          </a:p>
        </p:txBody>
      </p:sp>
      <p:sp>
        <p:nvSpPr>
          <p:cNvPr id="58" name="文本框 57">
            <a:extLst>
              <a:ext uri="{FF2B5EF4-FFF2-40B4-BE49-F238E27FC236}">
                <a16:creationId xmlns:a16="http://schemas.microsoft.com/office/drawing/2014/main" id="{8A87CCB5-F5F7-4F6D-BE91-FCBE97895488}"/>
              </a:ext>
            </a:extLst>
          </p:cNvPr>
          <p:cNvSpPr txBox="1"/>
          <p:nvPr/>
        </p:nvSpPr>
        <p:spPr>
          <a:xfrm>
            <a:off x="6523110" y="2861572"/>
            <a:ext cx="2390533" cy="461665"/>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Introduction of surface wave theory (M. Elsherbiny)</a:t>
            </a:r>
          </a:p>
        </p:txBody>
      </p:sp>
      <p:sp>
        <p:nvSpPr>
          <p:cNvPr id="59" name="文本框 58">
            <a:extLst>
              <a:ext uri="{FF2B5EF4-FFF2-40B4-BE49-F238E27FC236}">
                <a16:creationId xmlns:a16="http://schemas.microsoft.com/office/drawing/2014/main" id="{F80E6B1A-6498-4437-97B2-1F05F8E58F86}"/>
              </a:ext>
            </a:extLst>
          </p:cNvPr>
          <p:cNvSpPr txBox="1"/>
          <p:nvPr/>
        </p:nvSpPr>
        <p:spPr>
          <a:xfrm>
            <a:off x="1393033" y="5482655"/>
            <a:ext cx="2103082" cy="830997"/>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Holographic technology is first proposed in microwave band theoretically </a:t>
            </a:r>
          </a:p>
          <a:p>
            <a:pPr algn="ctr"/>
            <a:r>
              <a:rPr lang="en-US" altLang="zh-CN" sz="1200" dirty="0">
                <a:latin typeface="Arial" panose="020B0604020202020204" pitchFamily="34" charset="0"/>
                <a:cs typeface="Arial" panose="020B0604020202020204" pitchFamily="34" charset="0"/>
              </a:rPr>
              <a:t>(G. A. Deschamps)</a:t>
            </a:r>
          </a:p>
        </p:txBody>
      </p:sp>
      <p:sp>
        <p:nvSpPr>
          <p:cNvPr id="60" name="文本框 59">
            <a:extLst>
              <a:ext uri="{FF2B5EF4-FFF2-40B4-BE49-F238E27FC236}">
                <a16:creationId xmlns:a16="http://schemas.microsoft.com/office/drawing/2014/main" id="{AFEF9AC8-1AE3-4FEF-BCC4-C6D5742869B2}"/>
              </a:ext>
            </a:extLst>
          </p:cNvPr>
          <p:cNvSpPr txBox="1"/>
          <p:nvPr/>
        </p:nvSpPr>
        <p:spPr>
          <a:xfrm>
            <a:off x="4877693" y="5557357"/>
            <a:ext cx="1735391" cy="646331"/>
          </a:xfrm>
          <a:prstGeom prst="rect">
            <a:avLst/>
          </a:prstGeom>
          <a:noFill/>
        </p:spPr>
        <p:txBody>
          <a:bodyPr wrap="square" rtlCol="0">
            <a:spAutoFit/>
          </a:bodyPr>
          <a:lstStyle/>
          <a:p>
            <a:pPr algn="ctr"/>
            <a:r>
              <a:rPr lang="en-US" altLang="zh-CN" sz="1200" dirty="0">
                <a:latin typeface="Arial" panose="020B0604020202020204" pitchFamily="34" charset="0"/>
                <a:cs typeface="Arial" panose="020B0604020202020204" pitchFamily="34" charset="0"/>
              </a:rPr>
              <a:t>Volume-type holographic antenna</a:t>
            </a:r>
          </a:p>
          <a:p>
            <a:pPr algn="ctr"/>
            <a:r>
              <a:rPr lang="en-US" altLang="zh-CN" sz="1200" dirty="0">
                <a:latin typeface="Arial" panose="020B0604020202020204" pitchFamily="34" charset="0"/>
                <a:cs typeface="Arial" panose="020B0604020202020204" pitchFamily="34" charset="0"/>
              </a:rPr>
              <a:t> (K. Lizuka)</a:t>
            </a:r>
          </a:p>
        </p:txBody>
      </p:sp>
      <p:sp>
        <p:nvSpPr>
          <p:cNvPr id="61" name="文本框 60">
            <a:extLst>
              <a:ext uri="{FF2B5EF4-FFF2-40B4-BE49-F238E27FC236}">
                <a16:creationId xmlns:a16="http://schemas.microsoft.com/office/drawing/2014/main" id="{CCC50287-A127-4D71-B27F-AF5311411E34}"/>
              </a:ext>
            </a:extLst>
          </p:cNvPr>
          <p:cNvSpPr txBox="1"/>
          <p:nvPr/>
        </p:nvSpPr>
        <p:spPr>
          <a:xfrm>
            <a:off x="10239784" y="4763543"/>
            <a:ext cx="1550335" cy="384080"/>
          </a:xfrm>
          <a:prstGeom prst="rect">
            <a:avLst/>
          </a:prstGeom>
          <a:noFill/>
        </p:spPr>
        <p:txBody>
          <a:bodyPr wrap="square" rtlCol="0">
            <a:spAutoFit/>
          </a:bodyPr>
          <a:lstStyle/>
          <a:p>
            <a:pPr algn="ctr">
              <a:lnSpc>
                <a:spcPts val="2400"/>
              </a:lnSpc>
            </a:pPr>
            <a:r>
              <a:rPr lang="en-US" altLang="zh-CN" b="1" dirty="0">
                <a:solidFill>
                  <a:srgbClr val="9F1010"/>
                </a:solidFill>
              </a:rPr>
              <a:t>2023</a:t>
            </a:r>
            <a:endParaRPr lang="zh-CN" altLang="en-US" sz="1400" b="1" dirty="0">
              <a:solidFill>
                <a:srgbClr val="9F1010"/>
              </a:solidFill>
            </a:endParaRPr>
          </a:p>
        </p:txBody>
      </p:sp>
      <p:cxnSp>
        <p:nvCxnSpPr>
          <p:cNvPr id="62" name="直接连接符 61">
            <a:extLst>
              <a:ext uri="{FF2B5EF4-FFF2-40B4-BE49-F238E27FC236}">
                <a16:creationId xmlns:a16="http://schemas.microsoft.com/office/drawing/2014/main" id="{56416888-1DBE-44F9-9875-A003D2EEED77}"/>
              </a:ext>
            </a:extLst>
          </p:cNvPr>
          <p:cNvCxnSpPr>
            <a:cxnSpLocks/>
          </p:cNvCxnSpPr>
          <p:nvPr/>
        </p:nvCxnSpPr>
        <p:spPr>
          <a:xfrm>
            <a:off x="11014952" y="4356454"/>
            <a:ext cx="1" cy="409014"/>
          </a:xfrm>
          <a:prstGeom prst="line">
            <a:avLst/>
          </a:prstGeom>
          <a:ln w="38100">
            <a:solidFill>
              <a:srgbClr val="AF4949"/>
            </a:solidFill>
            <a:tailEnd type="oval" w="med" len="med"/>
          </a:ln>
        </p:spPr>
        <p:style>
          <a:lnRef idx="1">
            <a:schemeClr val="accent1"/>
          </a:lnRef>
          <a:fillRef idx="0">
            <a:schemeClr val="accent1"/>
          </a:fillRef>
          <a:effectRef idx="0">
            <a:schemeClr val="accent1"/>
          </a:effectRef>
          <a:fontRef idx="minor">
            <a:schemeClr val="tx1"/>
          </a:fontRef>
        </p:style>
      </p:cxnSp>
      <p:pic>
        <p:nvPicPr>
          <p:cNvPr id="63" name="图片 62">
            <a:extLst>
              <a:ext uri="{FF2B5EF4-FFF2-40B4-BE49-F238E27FC236}">
                <a16:creationId xmlns:a16="http://schemas.microsoft.com/office/drawing/2014/main" id="{272E8303-7E81-4AD8-873B-CD96ACAC0F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7517" y="5168096"/>
            <a:ext cx="1343099" cy="1153790"/>
          </a:xfrm>
          <a:prstGeom prst="rect">
            <a:avLst/>
          </a:prstGeom>
        </p:spPr>
      </p:pic>
      <p:sp>
        <p:nvSpPr>
          <p:cNvPr id="65" name="文本框 64">
            <a:extLst>
              <a:ext uri="{FF2B5EF4-FFF2-40B4-BE49-F238E27FC236}">
                <a16:creationId xmlns:a16="http://schemas.microsoft.com/office/drawing/2014/main" id="{AFEF9AC8-1AE3-4FEF-BCC4-C6D5742869B2}"/>
              </a:ext>
            </a:extLst>
          </p:cNvPr>
          <p:cNvSpPr txBox="1"/>
          <p:nvPr/>
        </p:nvSpPr>
        <p:spPr>
          <a:xfrm>
            <a:off x="9755761" y="6356350"/>
            <a:ext cx="2518379" cy="461665"/>
          </a:xfrm>
          <a:prstGeom prst="rect">
            <a:avLst/>
          </a:prstGeom>
          <a:noFill/>
        </p:spPr>
        <p:txBody>
          <a:bodyPr wrap="square" rtlCol="0">
            <a:spAutoFit/>
          </a:bodyPr>
          <a:lstStyle/>
          <a:p>
            <a:pPr algn="ctr"/>
            <a:r>
              <a:rPr lang="en-US" altLang="zh-CN" sz="1200" b="1" dirty="0">
                <a:latin typeface="Arial" panose="020B0604020202020204" pitchFamily="34" charset="0"/>
                <a:cs typeface="Arial" panose="020B0604020202020204" pitchFamily="34" charset="0"/>
              </a:rPr>
              <a:t>5G </a:t>
            </a:r>
            <a:r>
              <a:rPr lang="en-US" altLang="zh-CN" sz="1200" b="1" dirty="0" err="1">
                <a:latin typeface="Arial" panose="020B0604020202020204" pitchFamily="34" charset="0"/>
                <a:cs typeface="Arial" panose="020B0604020202020204" pitchFamily="34" charset="0"/>
              </a:rPr>
              <a:t>mmWave</a:t>
            </a:r>
            <a:r>
              <a:rPr lang="en-US" altLang="zh-CN" sz="1200" b="1" dirty="0">
                <a:latin typeface="Arial" panose="020B0604020202020204" pitchFamily="34" charset="0"/>
                <a:cs typeface="Arial" panose="020B0604020202020204" pitchFamily="34" charset="0"/>
              </a:rPr>
              <a:t> RHS prototype</a:t>
            </a:r>
          </a:p>
          <a:p>
            <a:pPr algn="ctr"/>
            <a:r>
              <a:rPr lang="en-US" altLang="zh-CN" sz="1200" b="1" dirty="0">
                <a:latin typeface="Arial" panose="020B0604020202020204" pitchFamily="34" charset="0"/>
                <a:cs typeface="Arial" panose="020B0604020202020204" pitchFamily="34" charset="0"/>
              </a:rPr>
              <a:t>(Peking Univ.)</a:t>
            </a:r>
          </a:p>
        </p:txBody>
      </p:sp>
      <p:sp>
        <p:nvSpPr>
          <p:cNvPr id="66" name="文本框 37">
            <a:extLst>
              <a:ext uri="{FF2B5EF4-FFF2-40B4-BE49-F238E27FC236}">
                <a16:creationId xmlns:a16="http://schemas.microsoft.com/office/drawing/2014/main" id="{78EBD8E4-5B70-43CF-B7D9-4E176A382E22}"/>
              </a:ext>
            </a:extLst>
          </p:cNvPr>
          <p:cNvSpPr txBox="1"/>
          <p:nvPr/>
        </p:nvSpPr>
        <p:spPr>
          <a:xfrm>
            <a:off x="6550458" y="6344671"/>
            <a:ext cx="3143555"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latin typeface="Arial" panose="020B0604020202020204" pitchFamily="34" charset="0"/>
                <a:cs typeface="Arial" panose="020B0604020202020204" pitchFamily="34" charset="0"/>
              </a:rPr>
              <a:t>Generalized Snell‘s law and PIN diode based modulation</a:t>
            </a:r>
            <a:r>
              <a:rPr lang="zh-CN" altLang="en-US" sz="1200" dirty="0">
                <a:latin typeface="Arial" panose="020B0604020202020204" pitchFamily="34" charset="0"/>
                <a:cs typeface="Arial" panose="020B0604020202020204" pitchFamily="34" charset="0"/>
              </a:rPr>
              <a:t>（</a:t>
            </a:r>
            <a:r>
              <a:rPr lang="en-US" altLang="zh-CN" sz="1200" dirty="0">
                <a:latin typeface="Arial" panose="020B0604020202020204" pitchFamily="34" charset="0"/>
                <a:cs typeface="Arial" panose="020B0604020202020204" pitchFamily="34" charset="0"/>
              </a:rPr>
              <a:t>N. Yu, H. </a:t>
            </a:r>
            <a:r>
              <a:rPr lang="en-US" altLang="zh-CN" sz="1200" dirty="0" err="1">
                <a:latin typeface="Arial" panose="020B0604020202020204" pitchFamily="34" charset="0"/>
                <a:cs typeface="Arial" panose="020B0604020202020204" pitchFamily="34" charset="0"/>
              </a:rPr>
              <a:t>Kamoda</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etc.</a:t>
            </a:r>
            <a:r>
              <a:rPr lang="zh-CN" altLang="en-US" sz="1200" dirty="0">
                <a:latin typeface="Arial" panose="020B0604020202020204" pitchFamily="34" charset="0"/>
                <a:cs typeface="Arial" panose="020B0604020202020204" pitchFamily="34" charset="0"/>
              </a:rPr>
              <a:t>）</a:t>
            </a:r>
            <a:endParaRPr lang="en-US" altLang="zh-CN" sz="1200" dirty="0">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a:xfrm>
            <a:off x="9399565" y="6538912"/>
            <a:ext cx="2743200" cy="365125"/>
          </a:xfrm>
        </p:spPr>
        <p:txBody>
          <a:bodyPr/>
          <a:lstStyle/>
          <a:p>
            <a:fld id="{EA7D5E4A-1FF7-5446-9BF7-57824CD54030}" type="slidenum">
              <a:rPr kumimoji="1" lang="zh-CN" altLang="en-US" b="1" smtClean="0">
                <a:solidFill>
                  <a:srgbClr val="C00000"/>
                </a:solidFill>
              </a:rPr>
              <a:pPr/>
              <a:t>18</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292572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Another Solution: Reconfigurable Intelligent Surface</a:t>
            </a:r>
          </a:p>
        </p:txBody>
      </p:sp>
      <p:grpSp>
        <p:nvGrpSpPr>
          <p:cNvPr id="25" name="组合 24">
            <a:extLst>
              <a:ext uri="{FF2B5EF4-FFF2-40B4-BE49-F238E27FC236}">
                <a16:creationId xmlns:a16="http://schemas.microsoft.com/office/drawing/2014/main" id="{E10AB860-CCCC-40C8-9408-C518655C9A99}"/>
              </a:ext>
            </a:extLst>
          </p:cNvPr>
          <p:cNvGrpSpPr/>
          <p:nvPr/>
        </p:nvGrpSpPr>
        <p:grpSpPr>
          <a:xfrm>
            <a:off x="7994098" y="1163490"/>
            <a:ext cx="3726463" cy="2814029"/>
            <a:chOff x="891500" y="3353262"/>
            <a:chExt cx="4083224" cy="3093921"/>
          </a:xfrm>
        </p:grpSpPr>
        <p:grpSp>
          <p:nvGrpSpPr>
            <p:cNvPr id="26" name="组合 25">
              <a:extLst>
                <a:ext uri="{FF2B5EF4-FFF2-40B4-BE49-F238E27FC236}">
                  <a16:creationId xmlns:a16="http://schemas.microsoft.com/office/drawing/2014/main" id="{5BCEF080-40A7-4171-9CC2-2258500335C0}"/>
                </a:ext>
              </a:extLst>
            </p:cNvPr>
            <p:cNvGrpSpPr/>
            <p:nvPr/>
          </p:nvGrpSpPr>
          <p:grpSpPr>
            <a:xfrm>
              <a:off x="992322" y="3353262"/>
              <a:ext cx="3982402" cy="3093921"/>
              <a:chOff x="420543" y="3064325"/>
              <a:chExt cx="3599441" cy="3650841"/>
            </a:xfrm>
          </p:grpSpPr>
          <p:pic>
            <p:nvPicPr>
              <p:cNvPr id="29" name="图片 28">
                <a:extLst>
                  <a:ext uri="{FF2B5EF4-FFF2-40B4-BE49-F238E27FC236}">
                    <a16:creationId xmlns:a16="http://schemas.microsoft.com/office/drawing/2014/main" id="{3448342A-FDF8-4388-82FB-3279BD4BF7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543" y="3064325"/>
                <a:ext cx="3257782" cy="3650841"/>
              </a:xfrm>
              <a:prstGeom prst="rect">
                <a:avLst/>
              </a:prstGeom>
            </p:spPr>
          </p:pic>
          <p:sp>
            <p:nvSpPr>
              <p:cNvPr id="30" name="文本框 29">
                <a:extLst>
                  <a:ext uri="{FF2B5EF4-FFF2-40B4-BE49-F238E27FC236}">
                    <a16:creationId xmlns:a16="http://schemas.microsoft.com/office/drawing/2014/main" id="{A9290E42-8CD3-4AB8-9285-9CB7E34EB16E}"/>
                  </a:ext>
                </a:extLst>
              </p:cNvPr>
              <p:cNvSpPr txBox="1"/>
              <p:nvPr/>
            </p:nvSpPr>
            <p:spPr>
              <a:xfrm>
                <a:off x="2597733" y="6225308"/>
                <a:ext cx="1422251" cy="43923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ea typeface="等线" panose="02010600030101010101" pitchFamily="2" charset="-122"/>
                  </a:rPr>
                  <a:t>RIS controller</a:t>
                </a:r>
                <a:endParaRPr kumimoji="0" lang="zh-CN" altLang="en-US" sz="1600" b="0" i="0" u="none" strike="noStrike" kern="0" cap="none" spc="0" normalizeH="0" baseline="0" noProof="0" dirty="0">
                  <a:ln>
                    <a:noFill/>
                  </a:ln>
                  <a:solidFill>
                    <a:prstClr val="black"/>
                  </a:solidFill>
                  <a:effectLst/>
                  <a:uLnTx/>
                  <a:uFillTx/>
                  <a:ea typeface="等线" panose="02010600030101010101" pitchFamily="2" charset="-122"/>
                </a:endParaRPr>
              </a:p>
            </p:txBody>
          </p:sp>
          <p:sp>
            <p:nvSpPr>
              <p:cNvPr id="31" name="文本框 3">
                <a:extLst>
                  <a:ext uri="{FF2B5EF4-FFF2-40B4-BE49-F238E27FC236}">
                    <a16:creationId xmlns:a16="http://schemas.microsoft.com/office/drawing/2014/main" id="{9270CDE7-D090-43C6-899A-E7CF371A1200}"/>
                  </a:ext>
                </a:extLst>
              </p:cNvPr>
              <p:cNvSpPr txBox="1"/>
              <p:nvPr/>
            </p:nvSpPr>
            <p:spPr>
              <a:xfrm>
                <a:off x="1800520" y="3168190"/>
                <a:ext cx="1694504" cy="442398"/>
              </a:xfrm>
              <a:prstGeom prst="rect">
                <a:avLst/>
              </a:prstGeom>
              <a:solidFill>
                <a:sysClr val="window" lastClr="FFFFFF"/>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Middle layer</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32" name="矩形 5">
                <a:extLst>
                  <a:ext uri="{FF2B5EF4-FFF2-40B4-BE49-F238E27FC236}">
                    <a16:creationId xmlns:a16="http://schemas.microsoft.com/office/drawing/2014/main" id="{52C7A35A-B3CC-4D5A-8756-B8BEEA98F353}"/>
                  </a:ext>
                </a:extLst>
              </p:cNvPr>
              <p:cNvSpPr/>
              <p:nvPr/>
            </p:nvSpPr>
            <p:spPr>
              <a:xfrm>
                <a:off x="655782" y="3689618"/>
                <a:ext cx="858982" cy="397349"/>
              </a:xfrm>
              <a:custGeom>
                <a:avLst/>
                <a:gdLst>
                  <a:gd name="connsiteX0" fmla="*/ 0 w 858982"/>
                  <a:gd name="connsiteY0" fmla="*/ 0 h 397349"/>
                  <a:gd name="connsiteX1" fmla="*/ 858982 w 858982"/>
                  <a:gd name="connsiteY1" fmla="*/ 0 h 397349"/>
                  <a:gd name="connsiteX2" fmla="*/ 858982 w 858982"/>
                  <a:gd name="connsiteY2" fmla="*/ 397349 h 397349"/>
                  <a:gd name="connsiteX3" fmla="*/ 0 w 858982"/>
                  <a:gd name="connsiteY3" fmla="*/ 397349 h 397349"/>
                  <a:gd name="connsiteX4" fmla="*/ 0 w 858982"/>
                  <a:gd name="connsiteY4" fmla="*/ 0 h 397349"/>
                  <a:gd name="connsiteX0" fmla="*/ 0 w 858982"/>
                  <a:gd name="connsiteY0" fmla="*/ 0 h 397349"/>
                  <a:gd name="connsiteX1" fmla="*/ 858982 w 858982"/>
                  <a:gd name="connsiteY1" fmla="*/ 0 h 397349"/>
                  <a:gd name="connsiteX2" fmla="*/ 831273 w 858982"/>
                  <a:gd name="connsiteY2" fmla="*/ 323458 h 397349"/>
                  <a:gd name="connsiteX3" fmla="*/ 0 w 858982"/>
                  <a:gd name="connsiteY3" fmla="*/ 397349 h 397349"/>
                  <a:gd name="connsiteX4" fmla="*/ 0 w 858982"/>
                  <a:gd name="connsiteY4" fmla="*/ 0 h 39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82" h="397349">
                    <a:moveTo>
                      <a:pt x="0" y="0"/>
                    </a:moveTo>
                    <a:lnTo>
                      <a:pt x="858982" y="0"/>
                    </a:lnTo>
                    <a:lnTo>
                      <a:pt x="831273" y="323458"/>
                    </a:lnTo>
                    <a:lnTo>
                      <a:pt x="0" y="397349"/>
                    </a:lnTo>
                    <a:lnTo>
                      <a:pt x="0" y="0"/>
                    </a:lnTo>
                    <a:close/>
                  </a:path>
                </a:pathLst>
              </a:cu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3" name="文本框 3">
                <a:extLst>
                  <a:ext uri="{FF2B5EF4-FFF2-40B4-BE49-F238E27FC236}">
                    <a16:creationId xmlns:a16="http://schemas.microsoft.com/office/drawing/2014/main" id="{5D29632C-C75E-4CBC-BF6D-B627291526AF}"/>
                  </a:ext>
                </a:extLst>
              </p:cNvPr>
              <p:cNvSpPr txBox="1"/>
              <p:nvPr/>
            </p:nvSpPr>
            <p:spPr>
              <a:xfrm>
                <a:off x="519527" y="3647736"/>
                <a:ext cx="1511711" cy="4392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Inner layer</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sp>
          <p:nvSpPr>
            <p:cNvPr id="27" name="圆角矩形 17">
              <a:extLst>
                <a:ext uri="{FF2B5EF4-FFF2-40B4-BE49-F238E27FC236}">
                  <a16:creationId xmlns:a16="http://schemas.microsoft.com/office/drawing/2014/main" id="{12E7271A-9C57-4A56-AD12-19C495BAF080}"/>
                </a:ext>
              </a:extLst>
            </p:cNvPr>
            <p:cNvSpPr/>
            <p:nvPr/>
          </p:nvSpPr>
          <p:spPr>
            <a:xfrm>
              <a:off x="891500" y="3400688"/>
              <a:ext cx="4083224" cy="3046495"/>
            </a:xfrm>
            <a:prstGeom prst="roundRect">
              <a:avLst>
                <a:gd name="adj" fmla="val 4488"/>
              </a:avLst>
            </a:prstGeom>
            <a:noFill/>
            <a:ln w="12700" cap="flat" cmpd="sng" algn="ctr">
              <a:solidFill>
                <a:srgbClr val="FFC000">
                  <a:lumMod val="75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梯形 27">
              <a:extLst>
                <a:ext uri="{FF2B5EF4-FFF2-40B4-BE49-F238E27FC236}">
                  <a16:creationId xmlns:a16="http://schemas.microsoft.com/office/drawing/2014/main" id="{3850042A-E66B-4604-AB02-9765F9DE8554}"/>
                </a:ext>
              </a:extLst>
            </p:cNvPr>
            <p:cNvSpPr/>
            <p:nvPr/>
          </p:nvSpPr>
          <p:spPr>
            <a:xfrm rot="16200000">
              <a:off x="3799667" y="4379362"/>
              <a:ext cx="924560" cy="888549"/>
            </a:xfrm>
            <a:prstGeom prst="trapezoid">
              <a:avLst>
                <a:gd name="adj" fmla="val 42152"/>
              </a:avLst>
            </a:prstGeom>
            <a:solidFill>
              <a:sysClr val="window" lastClr="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36" name="文本框 35">
            <a:extLst>
              <a:ext uri="{FF2B5EF4-FFF2-40B4-BE49-F238E27FC236}">
                <a16:creationId xmlns:a16="http://schemas.microsoft.com/office/drawing/2014/main" id="{ECD22893-2978-4B5F-BDB0-F27C912ACE8F}"/>
              </a:ext>
            </a:extLst>
          </p:cNvPr>
          <p:cNvSpPr txBox="1"/>
          <p:nvPr/>
        </p:nvSpPr>
        <p:spPr>
          <a:xfrm>
            <a:off x="8212595" y="6174769"/>
            <a:ext cx="3289468" cy="338554"/>
          </a:xfrm>
          <a:prstGeom prst="rect">
            <a:avLst/>
          </a:prstGeom>
          <a:noFill/>
        </p:spPr>
        <p:txBody>
          <a:bodyPr wrap="square" rtlCol="0">
            <a:spAutoFit/>
          </a:bodyPr>
          <a:lstStyle/>
          <a:p>
            <a:pPr algn="ctr"/>
            <a:r>
              <a:rPr kumimoji="1" lang="en-US" altLang="zh-CN" sz="1600" dirty="0"/>
              <a:t>RIS element</a:t>
            </a:r>
            <a:endParaRPr kumimoji="1" lang="zh-CN" altLang="en-US" sz="1600" dirty="0"/>
          </a:p>
        </p:txBody>
      </p:sp>
      <p:grpSp>
        <p:nvGrpSpPr>
          <p:cNvPr id="37" name="组合 36">
            <a:extLst>
              <a:ext uri="{FF2B5EF4-FFF2-40B4-BE49-F238E27FC236}">
                <a16:creationId xmlns:a16="http://schemas.microsoft.com/office/drawing/2014/main" id="{9CFE6436-A1E0-4EA1-88B8-88F2082F0504}"/>
              </a:ext>
            </a:extLst>
          </p:cNvPr>
          <p:cNvGrpSpPr/>
          <p:nvPr/>
        </p:nvGrpSpPr>
        <p:grpSpPr>
          <a:xfrm>
            <a:off x="8248934" y="4229356"/>
            <a:ext cx="3141374" cy="1915979"/>
            <a:chOff x="5729880" y="4286929"/>
            <a:chExt cx="2915633" cy="1654272"/>
          </a:xfrm>
        </p:grpSpPr>
        <p:pic>
          <p:nvPicPr>
            <p:cNvPr id="38" name="图片 37">
              <a:extLst>
                <a:ext uri="{FF2B5EF4-FFF2-40B4-BE49-F238E27FC236}">
                  <a16:creationId xmlns:a16="http://schemas.microsoft.com/office/drawing/2014/main" id="{71CE43C2-5704-4D26-999F-96ABB88E8B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92" b="-3964"/>
            <a:stretch/>
          </p:blipFill>
          <p:spPr>
            <a:xfrm>
              <a:off x="5729880" y="4286929"/>
              <a:ext cx="2915633" cy="1654272"/>
            </a:xfrm>
            <a:prstGeom prst="rect">
              <a:avLst/>
            </a:prstGeom>
            <a:ln>
              <a:solidFill>
                <a:srgbClr val="41719C"/>
              </a:solidFill>
              <a:prstDash val="dash"/>
            </a:ln>
          </p:spPr>
        </p:pic>
        <p:sp>
          <p:nvSpPr>
            <p:cNvPr id="39" name="矩形 38">
              <a:extLst>
                <a:ext uri="{FF2B5EF4-FFF2-40B4-BE49-F238E27FC236}">
                  <a16:creationId xmlns:a16="http://schemas.microsoft.com/office/drawing/2014/main" id="{97977722-89CA-4B89-89A0-1CFFBCB2D6FE}"/>
                </a:ext>
              </a:extLst>
            </p:cNvPr>
            <p:cNvSpPr/>
            <p:nvPr/>
          </p:nvSpPr>
          <p:spPr>
            <a:xfrm>
              <a:off x="7668345" y="4437112"/>
              <a:ext cx="936104" cy="216024"/>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39">
              <a:extLst>
                <a:ext uri="{FF2B5EF4-FFF2-40B4-BE49-F238E27FC236}">
                  <a16:creationId xmlns:a16="http://schemas.microsoft.com/office/drawing/2014/main" id="{2740EB2A-99FC-4000-942C-A691F4A94C53}"/>
                </a:ext>
              </a:extLst>
            </p:cNvPr>
            <p:cNvSpPr txBox="1"/>
            <p:nvPr/>
          </p:nvSpPr>
          <p:spPr>
            <a:xfrm>
              <a:off x="7665370" y="4400174"/>
              <a:ext cx="971741" cy="307777"/>
            </a:xfrm>
            <a:prstGeom prst="rect">
              <a:avLst/>
            </a:prstGeom>
            <a:noFill/>
          </p:spPr>
          <p:txBody>
            <a:bodyPr wrap="none" rtlCol="0">
              <a:spAutoFit/>
            </a:bodyPr>
            <a:lstStyle/>
            <a:p>
              <a:r>
                <a:rPr kumimoji="1" lang="en-US" altLang="zh-CN" sz="1400" dirty="0">
                  <a:solidFill>
                    <a:srgbClr val="0070C0"/>
                  </a:solidFill>
                  <a:latin typeface="Arial" panose="020B0604020202020204" pitchFamily="34" charset="0"/>
                  <a:cs typeface="Arial" panose="020B0604020202020204" pitchFamily="34" charset="0"/>
                </a:rPr>
                <a:t>PIN diode</a:t>
              </a:r>
              <a:endParaRPr kumimoji="1" lang="zh-CN" altLang="en-US" sz="1400" dirty="0">
                <a:solidFill>
                  <a:srgbClr val="0070C0"/>
                </a:solidFill>
                <a:latin typeface="Arial" panose="020B0604020202020204" pitchFamily="34" charset="0"/>
                <a:cs typeface="Arial" panose="020B0604020202020204" pitchFamily="34" charset="0"/>
              </a:endParaRPr>
            </a:p>
          </p:txBody>
        </p:sp>
      </p:grpSp>
      <p:sp>
        <p:nvSpPr>
          <p:cNvPr id="3" name="文本框 2"/>
          <p:cNvSpPr txBox="1"/>
          <p:nvPr/>
        </p:nvSpPr>
        <p:spPr>
          <a:xfrm>
            <a:off x="407368" y="1033984"/>
            <a:ext cx="5944256" cy="461665"/>
          </a:xfrm>
          <a:prstGeom prst="rect">
            <a:avLst/>
          </a:prstGeom>
          <a:noFill/>
        </p:spPr>
        <p:txBody>
          <a:bodyPr wrap="none" rtlCol="0">
            <a:spAutoFit/>
          </a:bodyPr>
          <a:lstStyle/>
          <a:p>
            <a:pPr marL="0" lvl="1"/>
            <a:r>
              <a:rPr lang="en-US" altLang="zh-CN" sz="2400" b="1" dirty="0">
                <a:latin typeface="Arial" panose="020B0604020202020204" pitchFamily="34" charset="0"/>
                <a:ea typeface="微软雅黑" panose="020B0503020204020204" pitchFamily="34" charset="-122"/>
                <a:cs typeface="Arial" panose="020B0604020202020204" pitchFamily="34" charset="0"/>
              </a:rPr>
              <a:t>Reconfigurable intelligent surface (RIS)</a:t>
            </a:r>
          </a:p>
        </p:txBody>
      </p:sp>
      <p:sp>
        <p:nvSpPr>
          <p:cNvPr id="5" name="文本框 4"/>
          <p:cNvSpPr txBox="1"/>
          <p:nvPr/>
        </p:nvSpPr>
        <p:spPr>
          <a:xfrm>
            <a:off x="407368" y="1531308"/>
            <a:ext cx="6863033"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 An ultra-thin </a:t>
            </a:r>
            <a:r>
              <a:rPr lang="en-US" altLang="zh-CN" sz="2000" dirty="0" err="1">
                <a:latin typeface="Arial" panose="020B0604020202020204" pitchFamily="34" charset="0"/>
                <a:cs typeface="Arial" panose="020B0604020202020204" pitchFamily="34" charset="0"/>
              </a:rPr>
              <a:t>metasurface</a:t>
            </a:r>
            <a:r>
              <a:rPr lang="en-US" altLang="zh-CN" sz="2000" dirty="0">
                <a:latin typeface="Arial" panose="020B0604020202020204" pitchFamily="34" charset="0"/>
                <a:cs typeface="Arial" panose="020B0604020202020204" pitchFamily="34" charset="0"/>
              </a:rPr>
              <a:t> composed of </a:t>
            </a:r>
            <a:r>
              <a:rPr lang="en-US" altLang="zh-CN" sz="2000" dirty="0">
                <a:solidFill>
                  <a:srgbClr val="C00000"/>
                </a:solidFill>
                <a:latin typeface="Arial" panose="020B0604020202020204" pitchFamily="34" charset="0"/>
                <a:cs typeface="Arial" panose="020B0604020202020204" pitchFamily="34" charset="0"/>
              </a:rPr>
              <a:t>multiple layers</a:t>
            </a:r>
          </a:p>
        </p:txBody>
      </p:sp>
      <p:sp>
        <p:nvSpPr>
          <p:cNvPr id="6" name="矩形 5"/>
          <p:cNvSpPr/>
          <p:nvPr/>
        </p:nvSpPr>
        <p:spPr>
          <a:xfrm>
            <a:off x="407367" y="1998279"/>
            <a:ext cx="7248551" cy="2862322"/>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Outer layer</a:t>
            </a:r>
            <a:r>
              <a:rPr lang="en-US" altLang="zh-CN" sz="2000" dirty="0">
                <a:latin typeface="Arial" panose="020B0604020202020204" pitchFamily="34" charset="0"/>
                <a:ea typeface="微软雅黑" panose="020B0503020204020204" pitchFamily="34" charset="-122"/>
                <a:cs typeface="Arial" panose="020B0604020202020204" pitchFamily="34" charset="0"/>
              </a:rPr>
              <a:t>: A 2D-array of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RIS elements </a:t>
            </a:r>
            <a:r>
              <a:rPr lang="en-US" altLang="zh-CN" sz="2000" dirty="0">
                <a:latin typeface="Arial" panose="020B0604020202020204" pitchFamily="34" charset="0"/>
                <a:ea typeface="微软雅黑" panose="020B0503020204020204" pitchFamily="34" charset="-122"/>
                <a:cs typeface="Arial" panose="020B0604020202020204" pitchFamily="34" charset="0"/>
              </a:rPr>
              <a:t>which directly interacts with incident signals</a:t>
            </a:r>
          </a:p>
          <a:p>
            <a:pPr marL="342900" indent="-34290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Middle layer</a:t>
            </a:r>
            <a:r>
              <a:rPr lang="en-US" altLang="zh-CN" sz="2000" dirty="0">
                <a:latin typeface="Arial" panose="020B0604020202020204" pitchFamily="34" charset="0"/>
                <a:ea typeface="微软雅黑" panose="020B0503020204020204" pitchFamily="34" charset="-122"/>
                <a:cs typeface="Arial" panose="020B0604020202020204" pitchFamily="34" charset="0"/>
              </a:rPr>
              <a:t>: A copper plate which prevents the signal energy leakage</a:t>
            </a:r>
          </a:p>
          <a:p>
            <a:pPr marL="342900" indent="-34290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Inner layer</a:t>
            </a:r>
            <a:r>
              <a:rPr lang="en-US" altLang="zh-CN" sz="2000" dirty="0">
                <a:latin typeface="Arial" panose="020B0604020202020204" pitchFamily="34" charset="0"/>
                <a:ea typeface="微软雅黑" panose="020B0503020204020204" pitchFamily="34" charset="-122"/>
                <a:cs typeface="Arial" panose="020B0604020202020204" pitchFamily="34" charset="0"/>
              </a:rPr>
              <a:t>: A printed circuit which connects the  RIS elements to the RIS controller</a:t>
            </a:r>
          </a:p>
        </p:txBody>
      </p:sp>
      <p:sp>
        <p:nvSpPr>
          <p:cNvPr id="7" name="矩形 6"/>
          <p:cNvSpPr/>
          <p:nvPr/>
        </p:nvSpPr>
        <p:spPr>
          <a:xfrm>
            <a:off x="411205" y="4869407"/>
            <a:ext cx="1651414" cy="496996"/>
          </a:xfrm>
          <a:prstGeom prst="rect">
            <a:avLst/>
          </a:prstGeom>
        </p:spPr>
        <p:txBody>
          <a:bodyPr wrap="none">
            <a:spAutoFit/>
          </a:bodyPr>
          <a:lstStyle/>
          <a:p>
            <a:pPr>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RIS element</a:t>
            </a:r>
          </a:p>
        </p:txBody>
      </p:sp>
      <p:sp>
        <p:nvSpPr>
          <p:cNvPr id="8" name="矩形 7"/>
          <p:cNvSpPr/>
          <p:nvPr/>
        </p:nvSpPr>
        <p:spPr>
          <a:xfrm>
            <a:off x="407367" y="5331431"/>
            <a:ext cx="7789926" cy="1015663"/>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Low-cost sub-wavelength programmable metamaterial particle</a:t>
            </a:r>
          </a:p>
          <a:p>
            <a:pPr marL="285750" indent="-28575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Reflect incident RF signals and impose a controllable phase shift</a:t>
            </a:r>
          </a:p>
        </p:txBody>
      </p:sp>
      <p:sp>
        <p:nvSpPr>
          <p:cNvPr id="34" name="文本框 3">
            <a:extLst>
              <a:ext uri="{FF2B5EF4-FFF2-40B4-BE49-F238E27FC236}">
                <a16:creationId xmlns:a16="http://schemas.microsoft.com/office/drawing/2014/main" id="{9270CDE7-D090-43C6-899A-E7CF371A1200}"/>
              </a:ext>
            </a:extLst>
          </p:cNvPr>
          <p:cNvSpPr txBox="1"/>
          <p:nvPr/>
        </p:nvSpPr>
        <p:spPr>
          <a:xfrm>
            <a:off x="10581621" y="2067460"/>
            <a:ext cx="1710985" cy="3409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black"/>
                </a:solidFill>
                <a:latin typeface="Calibri"/>
                <a:ea typeface="等线" panose="02010600030101010101" pitchFamily="2" charset="-122"/>
              </a:rPr>
              <a:t>Outer</a:t>
            </a: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layer</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19</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6089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DDF72DBA-997D-E144-AD33-702615BD76C5}"/>
              </a:ext>
            </a:extLst>
          </p:cNvPr>
          <p:cNvSpPr txBox="1">
            <a:spLocks/>
          </p:cNvSpPr>
          <p:nvPr/>
        </p:nvSpPr>
        <p:spPr>
          <a:xfrm>
            <a:off x="838800" y="363600"/>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Objectives</a:t>
            </a:r>
            <a:endParaRPr lang="zh-CN" altLang="en-US" sz="4000" b="1" dirty="0">
              <a:solidFill>
                <a:srgbClr val="0070C0"/>
              </a:solidFill>
              <a:latin typeface="黑体" pitchFamily="2" charset="-122"/>
              <a:ea typeface="黑体" pitchFamily="2" charset="-122"/>
              <a:cs typeface="Times New Roman" panose="02020603050405020304" pitchFamily="18" charset="0"/>
            </a:endParaRPr>
          </a:p>
        </p:txBody>
      </p:sp>
      <p:sp>
        <p:nvSpPr>
          <p:cNvPr id="323" name="矩形 322"/>
          <p:cNvSpPr/>
          <p:nvPr/>
        </p:nvSpPr>
        <p:spPr>
          <a:xfrm>
            <a:off x="551384" y="1118081"/>
            <a:ext cx="11305256" cy="4154984"/>
          </a:xfrm>
          <a:prstGeom prst="rect">
            <a:avLst/>
          </a:prstGeom>
        </p:spPr>
        <p:txBody>
          <a:bodyPr wrap="square">
            <a:spAutoFit/>
          </a:bodyPr>
          <a:lstStyle/>
          <a:p>
            <a:pPr marL="342900" indent="-342900">
              <a:spcBef>
                <a:spcPts val="1200"/>
              </a:spcBef>
              <a:buFont typeface="Arial" panose="020B0604020202020204" pitchFamily="34" charset="0"/>
              <a:buChar char="•"/>
              <a:defRPr/>
            </a:pPr>
            <a:r>
              <a:rPr lang="en-US" altLang="zh-CN" sz="2800" dirty="0">
                <a:solidFill>
                  <a:prstClr val="black"/>
                </a:solidFill>
                <a:latin typeface="Arial" panose="020B0604020202020204" pitchFamily="34" charset="0"/>
                <a:ea typeface="Microsoft YaHei" panose="020B0503020204020204" pitchFamily="34" charset="-122"/>
                <a:cs typeface="Arial" panose="020B0604020202020204" pitchFamily="34" charset="0"/>
              </a:rPr>
              <a:t>To introduce a new paradigm to achieve ultra-massive MIMO using reconfigurable holographic surfaces (RHSs) </a:t>
            </a:r>
          </a:p>
          <a:p>
            <a:pPr marL="800100" lvl="1" indent="-342900">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rPr>
              <a:t>Wireless Communications</a:t>
            </a:r>
          </a:p>
          <a:p>
            <a:pPr marL="800100" lvl="1" indent="-342900">
              <a:spcBef>
                <a:spcPts val="1200"/>
              </a:spcBef>
              <a:buFont typeface="Arial" panose="020B0604020202020204" pitchFamily="34" charset="0"/>
              <a:buChar char="•"/>
              <a:defRPr/>
            </a:pPr>
            <a:r>
              <a:rPr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rPr>
              <a:t>RF Sensing</a:t>
            </a:r>
          </a:p>
          <a:p>
            <a:pPr marL="800100" lvl="1" indent="-342900">
              <a:spcBef>
                <a:spcPts val="1200"/>
              </a:spcBef>
              <a:buFont typeface="Arial" panose="020B0604020202020204" pitchFamily="34" charset="0"/>
              <a:buChar char="•"/>
              <a:defRPr/>
            </a:pPr>
            <a:endParaRPr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a:p>
            <a:pPr marL="342900" indent="-342900">
              <a:spcBef>
                <a:spcPts val="1200"/>
              </a:spcBef>
              <a:buFont typeface="Arial" panose="020B0604020202020204" pitchFamily="34" charset="0"/>
              <a:buChar char="•"/>
              <a:defRPr/>
            </a:pPr>
            <a:r>
              <a:rPr lang="en-US" altLang="zh-CN" sz="2800" dirty="0">
                <a:latin typeface="Arial" panose="020B0604020202020204" pitchFamily="34" charset="0"/>
                <a:ea typeface="Microsoft YaHei" panose="020B0503020204020204" pitchFamily="34" charset="-122"/>
                <a:cs typeface="Arial" panose="020B0604020202020204" pitchFamily="34" charset="0"/>
              </a:rPr>
              <a:t>To understand how to optimize and analyze RHS-aided networks</a:t>
            </a:r>
          </a:p>
          <a:p>
            <a:pPr marL="800100" lvl="1" indent="-342900">
              <a:spcBef>
                <a:spcPts val="1200"/>
              </a:spcBef>
              <a:buFont typeface="Arial" panose="020B0604020202020204" pitchFamily="34" charset="0"/>
              <a:buChar char="•"/>
              <a:defRPr/>
            </a:pPr>
            <a:r>
              <a:rPr lang="en-US" altLang="zh-CN" sz="2400" dirty="0">
                <a:latin typeface="Arial" panose="020B0604020202020204" pitchFamily="34" charset="0"/>
                <a:ea typeface="Microsoft YaHei" panose="020B0503020204020204" pitchFamily="34" charset="-122"/>
                <a:cs typeface="Arial" panose="020B0604020202020204" pitchFamily="34" charset="0"/>
              </a:rPr>
              <a:t>Communication: </a:t>
            </a:r>
            <a:r>
              <a:rPr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rPr>
              <a:t>higher data rate</a:t>
            </a:r>
          </a:p>
          <a:p>
            <a:pPr marL="800100" lvl="1" indent="-342900">
              <a:spcBef>
                <a:spcPts val="1200"/>
              </a:spcBef>
              <a:buFont typeface="Arial" panose="020B0604020202020204" pitchFamily="34" charset="0"/>
              <a:buChar char="•"/>
              <a:defRPr/>
            </a:pPr>
            <a:r>
              <a:rPr lang="en-US" altLang="zh-CN" sz="2400" dirty="0">
                <a:latin typeface="Arial" panose="020B0604020202020204" pitchFamily="34" charset="0"/>
                <a:ea typeface="Microsoft YaHei" panose="020B0503020204020204" pitchFamily="34" charset="-122"/>
                <a:cs typeface="Arial" panose="020B0604020202020204" pitchFamily="34" charset="0"/>
              </a:rPr>
              <a:t>Sensing: </a:t>
            </a:r>
            <a:r>
              <a:rPr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rPr>
              <a:t>higher detection accuracy</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2</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752554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Working Principle of the RIS</a:t>
            </a:r>
          </a:p>
        </p:txBody>
      </p:sp>
      <p:sp>
        <p:nvSpPr>
          <p:cNvPr id="3" name="文本框 2"/>
          <p:cNvSpPr txBox="1"/>
          <p:nvPr/>
        </p:nvSpPr>
        <p:spPr>
          <a:xfrm>
            <a:off x="403510" y="1055847"/>
            <a:ext cx="6866665" cy="461665"/>
          </a:xfrm>
          <a:prstGeom prst="rect">
            <a:avLst/>
          </a:prstGeom>
          <a:noFill/>
        </p:spPr>
        <p:txBody>
          <a:bodyPr wrap="square" rtlCol="0">
            <a:spAutoFit/>
          </a:bodyPr>
          <a:lstStyle/>
          <a:p>
            <a:pPr marL="0" lvl="1"/>
            <a:r>
              <a:rPr lang="en-US" altLang="zh-CN" sz="2400" b="1" dirty="0">
                <a:latin typeface="Arial" panose="020B0604020202020204" pitchFamily="34" charset="0"/>
                <a:ea typeface="微软雅黑" panose="020B0503020204020204" pitchFamily="34" charset="-122"/>
                <a:cs typeface="Arial" panose="020B0604020202020204" pitchFamily="34" charset="0"/>
              </a:rPr>
              <a:t>RIS works as a </a:t>
            </a:r>
            <a:r>
              <a:rPr lang="en-US" altLang="zh-CN" sz="2400" b="1" dirty="0" err="1">
                <a:latin typeface="Arial" panose="020B0604020202020204" pitchFamily="34" charset="0"/>
                <a:ea typeface="微软雅黑" panose="020B0503020204020204" pitchFamily="34" charset="-122"/>
                <a:cs typeface="Arial" panose="020B0604020202020204" pitchFamily="34" charset="0"/>
              </a:rPr>
              <a:t>reflecter</a:t>
            </a:r>
            <a:endParaRPr lang="en-US" altLang="zh-CN"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395931" y="1517512"/>
            <a:ext cx="6353709" cy="3266985"/>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Incident EM wave generates induced current</a:t>
            </a:r>
          </a:p>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Signals can be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reflected</a:t>
            </a:r>
            <a:r>
              <a:rPr lang="en-US" altLang="zh-CN" sz="2000" dirty="0">
                <a:latin typeface="Arial" panose="020B0604020202020204" pitchFamily="34" charset="0"/>
                <a:ea typeface="微软雅黑" panose="020B0503020204020204" pitchFamily="34" charset="-122"/>
                <a:cs typeface="Arial" panose="020B0604020202020204" pitchFamily="34" charset="0"/>
              </a:rPr>
              <a:t> or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transmitted</a:t>
            </a:r>
            <a:r>
              <a:rPr lang="en-US" altLang="zh-CN" sz="2000" dirty="0">
                <a:latin typeface="Arial" panose="020B0604020202020204" pitchFamily="34" charset="0"/>
                <a:ea typeface="微软雅黑" panose="020B0503020204020204" pitchFamily="34" charset="-122"/>
                <a:cs typeface="Arial" panose="020B0604020202020204" pitchFamily="34" charset="0"/>
              </a:rPr>
              <a:t> (emitted from the induced current)</a:t>
            </a:r>
          </a:p>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Phase shift of the radiation is controlled by PIN diodes’ bias voltages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ON/OFF of the diode</a:t>
            </a:r>
            <a:r>
              <a:rPr lang="en-US" altLang="zh-CN" sz="2000" dirty="0">
                <a:latin typeface="Arial" panose="020B0604020202020204" pitchFamily="34" charset="0"/>
                <a:ea typeface="微软雅黑" panose="020B0503020204020204" pitchFamily="34" charset="-122"/>
                <a:cs typeface="Arial" panose="020B0604020202020204" pitchFamily="34" charset="0"/>
              </a:rPr>
              <a:t>)</a:t>
            </a:r>
          </a:p>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Programming the ON/OFF of all diodes </a:t>
            </a:r>
            <a:br>
              <a:rPr lang="en-US" altLang="zh-CN" sz="2000" dirty="0">
                <a:latin typeface="Arial" panose="020B0604020202020204" pitchFamily="34" charset="0"/>
                <a:ea typeface="微软雅黑" panose="020B0503020204020204" pitchFamily="34" charset="-122"/>
                <a:cs typeface="Arial" panose="020B0604020202020204" pitchFamily="34" charset="0"/>
              </a:rPr>
            </a:br>
            <a:r>
              <a:rPr lang="en-US" altLang="zh-CN" sz="2000" dirty="0">
                <a:latin typeface="Arial" panose="020B0604020202020204" pitchFamily="34" charset="0"/>
                <a:ea typeface="微软雅黑" panose="020B0503020204020204" pitchFamily="34" charset="-122"/>
                <a:cs typeface="Arial" panose="020B0604020202020204" pitchFamily="34" charset="0"/>
              </a:rPr>
              <a:t>collectively realize different beamforming modes</a:t>
            </a:r>
          </a:p>
        </p:txBody>
      </p:sp>
      <p:sp>
        <p:nvSpPr>
          <p:cNvPr id="7" name="矩形 6"/>
          <p:cNvSpPr/>
          <p:nvPr/>
        </p:nvSpPr>
        <p:spPr>
          <a:xfrm>
            <a:off x="399444" y="4807079"/>
            <a:ext cx="1997663" cy="577850"/>
          </a:xfrm>
          <a:prstGeom prst="rect">
            <a:avLst/>
          </a:prstGeom>
        </p:spPr>
        <p:txBody>
          <a:bodyPr wrap="none">
            <a:spAutoFit/>
          </a:bodyPr>
          <a:lstStyle/>
          <a:p>
            <a:pPr>
              <a:lnSpc>
                <a:spcPct val="150000"/>
              </a:lnSpc>
            </a:pP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Phase shifts</a:t>
            </a:r>
          </a:p>
        </p:txBody>
      </p:sp>
      <mc:AlternateContent xmlns:mc="http://schemas.openxmlformats.org/markup-compatibility/2006" xmlns:a14="http://schemas.microsoft.com/office/drawing/2010/main">
        <mc:Choice Requires="a14">
          <p:sp>
            <p:nvSpPr>
              <p:cNvPr id="8" name="矩形 7"/>
              <p:cNvSpPr/>
              <p:nvPr/>
            </p:nvSpPr>
            <p:spPr>
              <a:xfrm>
                <a:off x="407368" y="5331431"/>
                <a:ext cx="7385738" cy="1420197"/>
              </a:xfrm>
              <a:prstGeom prst="rect">
                <a:avLst/>
              </a:prstGeom>
            </p:spPr>
            <p:txBody>
              <a:bodyPr wrap="square">
                <a:spAutoFit/>
              </a:bodyPr>
              <a:lstStyle/>
              <a:p>
                <a:pPr marL="342900" indent="-342900" defTabSz="914400">
                  <a:lnSpc>
                    <a:spcPct val="150000"/>
                  </a:lnSpc>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In practical systems, available phase shifts of an RIS element are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discrete with</a:t>
                </a:r>
                <a:r>
                  <a:rPr kumimoji="0" lang="en-US" altLang="zh-CN" sz="2000" b="0" i="0" u="none" strike="noStrike" kern="1200" cap="none" spc="0" normalizeH="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uniform intervals</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due to limited number of PIN diodes (</a:t>
                </a:r>
                <a:r>
                  <a:rPr kumimoji="0" lang="en-US" altLang="zh-CN" sz="2000" b="0" i="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K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PIN diodes</a:t>
                </a:r>
                <a14:m>
                  <m:oMath xmlns:m="http://schemas.openxmlformats.org/officeDocument/2006/math">
                    <m:r>
                      <a:rPr kumimoji="0"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p>
                      <m:sSup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pPr>
                      <m:e>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2</m:t>
                        </m:r>
                      </m:e>
                      <m:sup>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𝐾</m:t>
                        </m:r>
                      </m:sup>
                    </m:sSup>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phase shifts).</a:t>
                </a:r>
              </a:p>
            </p:txBody>
          </p:sp>
        </mc:Choice>
        <mc:Fallback xmlns="">
          <p:sp>
            <p:nvSpPr>
              <p:cNvPr id="8" name="矩形 7"/>
              <p:cNvSpPr>
                <a:spLocks noRot="1" noChangeAspect="1" noMove="1" noResize="1" noEditPoints="1" noAdjustHandles="1" noChangeArrowheads="1" noChangeShapeType="1" noTextEdit="1"/>
              </p:cNvSpPr>
              <p:nvPr/>
            </p:nvSpPr>
            <p:spPr>
              <a:xfrm>
                <a:off x="407368" y="5331431"/>
                <a:ext cx="7385738" cy="1420197"/>
              </a:xfrm>
              <a:prstGeom prst="rect">
                <a:avLst/>
              </a:prstGeom>
              <a:blipFill>
                <a:blip r:embed="rId3"/>
                <a:stretch>
                  <a:fillRect l="-743" b="-6867"/>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4BE740C0-855E-4D45-832D-5FA3B019876E}"/>
              </a:ext>
            </a:extLst>
          </p:cNvPr>
          <p:cNvGrpSpPr/>
          <p:nvPr/>
        </p:nvGrpSpPr>
        <p:grpSpPr>
          <a:xfrm>
            <a:off x="7143296" y="3738739"/>
            <a:ext cx="4223183" cy="2956260"/>
            <a:chOff x="7018212" y="3509119"/>
            <a:chExt cx="4223183" cy="2956260"/>
          </a:xfrm>
        </p:grpSpPr>
        <p:pic>
          <p:nvPicPr>
            <p:cNvPr id="24" name="图片 23">
              <a:extLst>
                <a:ext uri="{FF2B5EF4-FFF2-40B4-BE49-F238E27FC236}">
                  <a16:creationId xmlns:a16="http://schemas.microsoft.com/office/drawing/2014/main" id="{ECAD6EE1-E50F-4026-9DFA-0A90F3B580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3273" y="3896248"/>
              <a:ext cx="1716584" cy="1809253"/>
            </a:xfrm>
            <a:prstGeom prst="rect">
              <a:avLst/>
            </a:prstGeom>
          </p:spPr>
        </p:pic>
        <p:sp>
          <p:nvSpPr>
            <p:cNvPr id="35" name="矩形 34">
              <a:extLst>
                <a:ext uri="{FF2B5EF4-FFF2-40B4-BE49-F238E27FC236}">
                  <a16:creationId xmlns:a16="http://schemas.microsoft.com/office/drawing/2014/main" id="{5FEC5764-5077-4379-847E-53DFABC20A94}"/>
                </a:ext>
              </a:extLst>
            </p:cNvPr>
            <p:cNvSpPr/>
            <p:nvPr/>
          </p:nvSpPr>
          <p:spPr>
            <a:xfrm>
              <a:off x="9764421" y="5052614"/>
              <a:ext cx="133435" cy="18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8212386E-C4DB-47BF-8635-44C509B640FE}"/>
                    </a:ext>
                  </a:extLst>
                </p:cNvPr>
                <p:cNvSpPr txBox="1"/>
                <p:nvPr/>
              </p:nvSpPr>
              <p:spPr>
                <a:xfrm>
                  <a:off x="7806815" y="4458669"/>
                  <a:ext cx="6085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altLang="zh-CN" i="1">
                            <a:solidFill>
                              <a:prstClr val="black"/>
                            </a:solidFill>
                            <a:latin typeface="Cambria Math" panose="02040503050406030204" pitchFamily="18" charset="0"/>
                            <a:ea typeface="Cambria Math" panose="02040503050406030204" pitchFamily="18" charset="0"/>
                            <a:cs typeface="Arial" panose="020B0604020202020204" pitchFamily="34" charset="0"/>
                          </a:rPr>
                          <m:t>𝛤</m:t>
                        </m:r>
                        <m:r>
                          <a:rPr lang="en-US" altLang="zh-CN" b="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kumimoji="1" lang="zh-CN" altLang="en-US" i="1">
                            <a:latin typeface="Cambria Math" panose="02040503050406030204" pitchFamily="18" charset="0"/>
                          </a:rPr>
                          <m:t>𝜃</m:t>
                        </m:r>
                      </m:oMath>
                    </m:oMathPara>
                  </a14:m>
                  <a:endParaRPr kumimoji="1" lang="zh-CN" altLang="en-US"/>
                </a:p>
              </p:txBody>
            </p:sp>
          </mc:Choice>
          <mc:Fallback xmlns="">
            <p:sp>
              <p:nvSpPr>
                <p:cNvPr id="42" name="文本框 41">
                  <a:extLst>
                    <a:ext uri="{FF2B5EF4-FFF2-40B4-BE49-F238E27FC236}">
                      <a16:creationId xmlns:a16="http://schemas.microsoft.com/office/drawing/2014/main" id="{8212386E-C4DB-47BF-8635-44C509B640FE}"/>
                    </a:ext>
                  </a:extLst>
                </p:cNvPr>
                <p:cNvSpPr txBox="1">
                  <a:spLocks noRot="1" noChangeAspect="1" noMove="1" noResize="1" noEditPoints="1" noAdjustHandles="1" noChangeArrowheads="1" noChangeShapeType="1" noTextEdit="1"/>
                </p:cNvSpPr>
                <p:nvPr/>
              </p:nvSpPr>
              <p:spPr>
                <a:xfrm>
                  <a:off x="7806815" y="4458669"/>
                  <a:ext cx="608500"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AAECC72B-1FEC-4DE9-B929-542C1A9F4A4C}"/>
                    </a:ext>
                  </a:extLst>
                </p:cNvPr>
                <p:cNvSpPr txBox="1"/>
                <p:nvPr/>
              </p:nvSpPr>
              <p:spPr>
                <a:xfrm>
                  <a:off x="7018212" y="4233420"/>
                  <a:ext cx="374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a:latin typeface="Cambria Math" panose="02040503050406030204" pitchFamily="18" charset="0"/>
                          </a:rPr>
                          <m:t>𝑥</m:t>
                        </m:r>
                      </m:oMath>
                    </m:oMathPara>
                  </a14:m>
                  <a:endParaRPr kumimoji="1" lang="zh-CN" altLang="en-US"/>
                </a:p>
              </p:txBody>
            </p:sp>
          </mc:Choice>
          <mc:Fallback xmlns="">
            <p:sp>
              <p:nvSpPr>
                <p:cNvPr id="43" name="文本框 42">
                  <a:extLst>
                    <a:ext uri="{FF2B5EF4-FFF2-40B4-BE49-F238E27FC236}">
                      <a16:creationId xmlns:a16="http://schemas.microsoft.com/office/drawing/2014/main" id="{AAECC72B-1FEC-4DE9-B929-542C1A9F4A4C}"/>
                    </a:ext>
                  </a:extLst>
                </p:cNvPr>
                <p:cNvSpPr txBox="1">
                  <a:spLocks noRot="1" noChangeAspect="1" noMove="1" noResize="1" noEditPoints="1" noAdjustHandles="1" noChangeArrowheads="1" noChangeShapeType="1" noTextEdit="1"/>
                </p:cNvSpPr>
                <p:nvPr/>
              </p:nvSpPr>
              <p:spPr>
                <a:xfrm>
                  <a:off x="7018212" y="4233420"/>
                  <a:ext cx="374140"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975F572C-A6DC-4EE8-8D79-E7AE14C7ADAB}"/>
                    </a:ext>
                  </a:extLst>
                </p:cNvPr>
                <p:cNvSpPr txBox="1"/>
                <p:nvPr/>
              </p:nvSpPr>
              <p:spPr>
                <a:xfrm>
                  <a:off x="8182224" y="5151504"/>
                  <a:ext cx="374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a:latin typeface="Cambria Math" panose="02040503050406030204" pitchFamily="18" charset="0"/>
                          </a:rPr>
                          <m:t>𝑦</m:t>
                        </m:r>
                      </m:oMath>
                    </m:oMathPara>
                  </a14:m>
                  <a:endParaRPr kumimoji="1" lang="zh-CN" altLang="en-US"/>
                </a:p>
              </p:txBody>
            </p:sp>
          </mc:Choice>
          <mc:Fallback xmlns="">
            <p:sp>
              <p:nvSpPr>
                <p:cNvPr id="44" name="文本框 43">
                  <a:extLst>
                    <a:ext uri="{FF2B5EF4-FFF2-40B4-BE49-F238E27FC236}">
                      <a16:creationId xmlns:a16="http://schemas.microsoft.com/office/drawing/2014/main" id="{975F572C-A6DC-4EE8-8D79-E7AE14C7ADAB}"/>
                    </a:ext>
                  </a:extLst>
                </p:cNvPr>
                <p:cNvSpPr txBox="1">
                  <a:spLocks noRot="1" noChangeAspect="1" noMove="1" noResize="1" noEditPoints="1" noAdjustHandles="1" noChangeArrowheads="1" noChangeShapeType="1" noTextEdit="1"/>
                </p:cNvSpPr>
                <p:nvPr/>
              </p:nvSpPr>
              <p:spPr>
                <a:xfrm>
                  <a:off x="8182224" y="5151504"/>
                  <a:ext cx="374140" cy="369332"/>
                </a:xfrm>
                <a:prstGeom prst="rect">
                  <a:avLst/>
                </a:prstGeom>
                <a:blipFill>
                  <a:blip r:embed="rId7"/>
                  <a:stretch>
                    <a:fillRect b="-6667"/>
                  </a:stretch>
                </a:blipFill>
              </p:spPr>
              <p:txBody>
                <a:bodyPr/>
                <a:lstStyle/>
                <a:p>
                  <a:r>
                    <a:rPr lang="zh-CN" altLang="en-US">
                      <a:noFill/>
                    </a:rPr>
                    <a:t> </a:t>
                  </a:r>
                </a:p>
              </p:txBody>
            </p:sp>
          </mc:Fallback>
        </mc:AlternateContent>
        <p:sp>
          <p:nvSpPr>
            <p:cNvPr id="45" name="右箭头 4">
              <a:extLst>
                <a:ext uri="{FF2B5EF4-FFF2-40B4-BE49-F238E27FC236}">
                  <a16:creationId xmlns:a16="http://schemas.microsoft.com/office/drawing/2014/main" id="{00DEDB0B-87D3-4F92-BFD1-0AFB5BEE2DC2}"/>
                </a:ext>
              </a:extLst>
            </p:cNvPr>
            <p:cNvSpPr/>
            <p:nvPr/>
          </p:nvSpPr>
          <p:spPr>
            <a:xfrm>
              <a:off x="8829778" y="4828001"/>
              <a:ext cx="269781" cy="323503"/>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6" name="图片 45">
              <a:extLst>
                <a:ext uri="{FF2B5EF4-FFF2-40B4-BE49-F238E27FC236}">
                  <a16:creationId xmlns:a16="http://schemas.microsoft.com/office/drawing/2014/main" id="{31B0C6DA-6A93-41A8-AE86-E97B26657D4E}"/>
                </a:ext>
              </a:extLst>
            </p:cNvPr>
            <p:cNvPicPr>
              <a:picLocks noChangeAspect="1"/>
            </p:cNvPicPr>
            <p:nvPr/>
          </p:nvPicPr>
          <p:blipFill>
            <a:blip r:embed="rId8" cstate="screen">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551692" y="4725642"/>
              <a:ext cx="1372862" cy="169340"/>
            </a:xfrm>
            <a:prstGeom prst="rect">
              <a:avLst/>
            </a:prstGeom>
          </p:spPr>
        </p:pic>
        <p:grpSp>
          <p:nvGrpSpPr>
            <p:cNvPr id="47" name="组合 46">
              <a:extLst>
                <a:ext uri="{FF2B5EF4-FFF2-40B4-BE49-F238E27FC236}">
                  <a16:creationId xmlns:a16="http://schemas.microsoft.com/office/drawing/2014/main" id="{CFA0F9BC-2BDF-4DD8-BA3A-25EA44621EFE}"/>
                </a:ext>
              </a:extLst>
            </p:cNvPr>
            <p:cNvGrpSpPr/>
            <p:nvPr/>
          </p:nvGrpSpPr>
          <p:grpSpPr>
            <a:xfrm>
              <a:off x="9403998" y="4053675"/>
              <a:ext cx="677218" cy="732732"/>
              <a:chOff x="7135142" y="1333150"/>
              <a:chExt cx="677218" cy="732732"/>
            </a:xfrm>
          </p:grpSpPr>
          <p:sp>
            <p:nvSpPr>
              <p:cNvPr id="48" name="任意形状 9">
                <a:extLst>
                  <a:ext uri="{FF2B5EF4-FFF2-40B4-BE49-F238E27FC236}">
                    <a16:creationId xmlns:a16="http://schemas.microsoft.com/office/drawing/2014/main" id="{3094C34F-7553-423B-BED6-B43E7C61DB5C}"/>
                  </a:ext>
                </a:extLst>
              </p:cNvPr>
              <p:cNvSpPr/>
              <p:nvPr/>
            </p:nvSpPr>
            <p:spPr>
              <a:xfrm>
                <a:off x="7135142" y="1333150"/>
                <a:ext cx="672420" cy="732618"/>
              </a:xfrm>
              <a:custGeom>
                <a:avLst/>
                <a:gdLst>
                  <a:gd name="connsiteX0" fmla="*/ 0 w 672420"/>
                  <a:gd name="connsiteY0" fmla="*/ 102833 h 732618"/>
                  <a:gd name="connsiteX1" fmla="*/ 272503 w 672420"/>
                  <a:gd name="connsiteY1" fmla="*/ 18054 h 732618"/>
                  <a:gd name="connsiteX2" fmla="*/ 72667 w 672420"/>
                  <a:gd name="connsiteY2" fmla="*/ 411670 h 732618"/>
                  <a:gd name="connsiteX3" fmla="*/ 490505 w 672420"/>
                  <a:gd name="connsiteY3" fmla="*/ 199723 h 732618"/>
                  <a:gd name="connsiteX4" fmla="*/ 230113 w 672420"/>
                  <a:gd name="connsiteY4" fmla="*/ 581227 h 732618"/>
                  <a:gd name="connsiteX5" fmla="*/ 666119 w 672420"/>
                  <a:gd name="connsiteY5" fmla="*/ 351113 h 732618"/>
                  <a:gd name="connsiteX6" fmla="*/ 448116 w 672420"/>
                  <a:gd name="connsiteY6" fmla="*/ 732618 h 73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20" h="732618">
                    <a:moveTo>
                      <a:pt x="0" y="102833"/>
                    </a:moveTo>
                    <a:cubicBezTo>
                      <a:pt x="130196" y="34707"/>
                      <a:pt x="260392" y="-33419"/>
                      <a:pt x="272503" y="18054"/>
                    </a:cubicBezTo>
                    <a:cubicBezTo>
                      <a:pt x="284614" y="69527"/>
                      <a:pt x="36333" y="381392"/>
                      <a:pt x="72667" y="411670"/>
                    </a:cubicBezTo>
                    <a:cubicBezTo>
                      <a:pt x="109001" y="441948"/>
                      <a:pt x="464264" y="171464"/>
                      <a:pt x="490505" y="199723"/>
                    </a:cubicBezTo>
                    <a:cubicBezTo>
                      <a:pt x="516746" y="227983"/>
                      <a:pt x="200844" y="555995"/>
                      <a:pt x="230113" y="581227"/>
                    </a:cubicBezTo>
                    <a:cubicBezTo>
                      <a:pt x="259382" y="606459"/>
                      <a:pt x="629785" y="325881"/>
                      <a:pt x="666119" y="351113"/>
                    </a:cubicBezTo>
                    <a:cubicBezTo>
                      <a:pt x="702453" y="376345"/>
                      <a:pt x="575284" y="554481"/>
                      <a:pt x="448116" y="732618"/>
                    </a:cubicBezTo>
                  </a:path>
                </a:pathLst>
              </a:custGeom>
              <a:noFill/>
              <a:ln w="12700">
                <a:solidFill>
                  <a:srgbClr val="FF000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0" name="直线连接符 18">
                <a:extLst>
                  <a:ext uri="{FF2B5EF4-FFF2-40B4-BE49-F238E27FC236}">
                    <a16:creationId xmlns:a16="http://schemas.microsoft.com/office/drawing/2014/main" id="{7E845921-B556-411A-A5D4-44CAF3529822}"/>
                  </a:ext>
                </a:extLst>
              </p:cNvPr>
              <p:cNvCxnSpPr/>
              <p:nvPr/>
            </p:nvCxnSpPr>
            <p:spPr>
              <a:xfrm>
                <a:off x="7211298" y="1409504"/>
                <a:ext cx="601062" cy="656378"/>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任意形状 20">
                <a:extLst>
                  <a:ext uri="{FF2B5EF4-FFF2-40B4-BE49-F238E27FC236}">
                    <a16:creationId xmlns:a16="http://schemas.microsoft.com/office/drawing/2014/main" id="{44BBFBEE-8386-4300-A3CE-735DB104C956}"/>
                  </a:ext>
                </a:extLst>
              </p:cNvPr>
              <p:cNvSpPr/>
              <p:nvPr/>
            </p:nvSpPr>
            <p:spPr>
              <a:xfrm>
                <a:off x="7164133" y="1398850"/>
                <a:ext cx="617350" cy="540567"/>
              </a:xfrm>
              <a:custGeom>
                <a:avLst/>
                <a:gdLst>
                  <a:gd name="connsiteX0" fmla="*/ 54177 w 617350"/>
                  <a:gd name="connsiteY0" fmla="*/ 0 h 540567"/>
                  <a:gd name="connsiteX1" fmla="*/ 11788 w 617350"/>
                  <a:gd name="connsiteY1" fmla="*/ 145335 h 540567"/>
                  <a:gd name="connsiteX2" fmla="*/ 241901 w 617350"/>
                  <a:gd name="connsiteY2" fmla="*/ 127169 h 540567"/>
                  <a:gd name="connsiteX3" fmla="*/ 223735 w 617350"/>
                  <a:gd name="connsiteY3" fmla="*/ 339116 h 540567"/>
                  <a:gd name="connsiteX4" fmla="*/ 478071 w 617350"/>
                  <a:gd name="connsiteY4" fmla="*/ 260392 h 540567"/>
                  <a:gd name="connsiteX5" fmla="*/ 344847 w 617350"/>
                  <a:gd name="connsiteY5" fmla="*/ 520784 h 540567"/>
                  <a:gd name="connsiteX6" fmla="*/ 617350 w 617350"/>
                  <a:gd name="connsiteY6" fmla="*/ 502618 h 5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0" h="540567">
                    <a:moveTo>
                      <a:pt x="54177" y="0"/>
                    </a:moveTo>
                    <a:cubicBezTo>
                      <a:pt x="17339" y="62070"/>
                      <a:pt x="-19499" y="124140"/>
                      <a:pt x="11788" y="145335"/>
                    </a:cubicBezTo>
                    <a:cubicBezTo>
                      <a:pt x="43075" y="166530"/>
                      <a:pt x="206577" y="94872"/>
                      <a:pt x="241901" y="127169"/>
                    </a:cubicBezTo>
                    <a:cubicBezTo>
                      <a:pt x="277225" y="159466"/>
                      <a:pt x="184373" y="316912"/>
                      <a:pt x="223735" y="339116"/>
                    </a:cubicBezTo>
                    <a:cubicBezTo>
                      <a:pt x="263097" y="361320"/>
                      <a:pt x="457886" y="230114"/>
                      <a:pt x="478071" y="260392"/>
                    </a:cubicBezTo>
                    <a:cubicBezTo>
                      <a:pt x="498256" y="290670"/>
                      <a:pt x="321634" y="480413"/>
                      <a:pt x="344847" y="520784"/>
                    </a:cubicBezTo>
                    <a:cubicBezTo>
                      <a:pt x="368060" y="561155"/>
                      <a:pt x="492705" y="531886"/>
                      <a:pt x="617350" y="502618"/>
                    </a:cubicBezTo>
                  </a:path>
                </a:pathLst>
              </a:custGeom>
              <a:noFill/>
              <a:ln w="12700">
                <a:solidFill>
                  <a:srgbClr val="00B0F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2" name="文本框 51">
              <a:extLst>
                <a:ext uri="{FF2B5EF4-FFF2-40B4-BE49-F238E27FC236}">
                  <a16:creationId xmlns:a16="http://schemas.microsoft.com/office/drawing/2014/main" id="{5ABDB74E-5AFD-4B6B-9318-E25CEDC1961B}"/>
                </a:ext>
              </a:extLst>
            </p:cNvPr>
            <p:cNvSpPr txBox="1"/>
            <p:nvPr/>
          </p:nvSpPr>
          <p:spPr>
            <a:xfrm>
              <a:off x="9760220" y="4010688"/>
              <a:ext cx="1481175" cy="307777"/>
            </a:xfrm>
            <a:prstGeom prst="rect">
              <a:avLst/>
            </a:prstGeom>
            <a:noFill/>
          </p:spPr>
          <p:txBody>
            <a:bodyPr wrap="none" rtlCol="0">
              <a:spAutoFit/>
            </a:bodyPr>
            <a:lstStyle/>
            <a:p>
              <a:r>
                <a:rPr kumimoji="1" lang="en-US" altLang="zh-CN" sz="1400" dirty="0">
                  <a:solidFill>
                    <a:srgbClr val="0070C0"/>
                  </a:solidFill>
                </a:rPr>
                <a:t>Incident EM wave</a:t>
              </a:r>
              <a:endParaRPr kumimoji="1" lang="zh-CN" altLang="en-US" sz="1400" dirty="0">
                <a:solidFill>
                  <a:srgbClr val="0070C0"/>
                </a:solidFill>
              </a:endParaRPr>
            </a:p>
          </p:txBody>
        </p:sp>
        <p:sp>
          <p:nvSpPr>
            <p:cNvPr id="53" name="下箭头 23">
              <a:extLst>
                <a:ext uri="{FF2B5EF4-FFF2-40B4-BE49-F238E27FC236}">
                  <a16:creationId xmlns:a16="http://schemas.microsoft.com/office/drawing/2014/main" id="{2C21DA02-E9B8-44DF-BFD6-3B9E29C28D6E}"/>
                </a:ext>
              </a:extLst>
            </p:cNvPr>
            <p:cNvSpPr/>
            <p:nvPr/>
          </p:nvSpPr>
          <p:spPr>
            <a:xfrm>
              <a:off x="10116892" y="5035097"/>
              <a:ext cx="349702" cy="318429"/>
            </a:xfrm>
            <a:prstGeom prst="downArrow">
              <a:avLst/>
            </a:prstGeom>
            <a:solidFill>
              <a:schemeClr val="bg1">
                <a:lumMod val="75000"/>
              </a:schemeClr>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4" name="图片 53">
              <a:extLst>
                <a:ext uri="{FF2B5EF4-FFF2-40B4-BE49-F238E27FC236}">
                  <a16:creationId xmlns:a16="http://schemas.microsoft.com/office/drawing/2014/main" id="{E9E64B0C-13C8-4F1C-8394-733D112415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05313" y="6095557"/>
              <a:ext cx="1372861" cy="169340"/>
            </a:xfrm>
            <a:prstGeom prst="rect">
              <a:avLst/>
            </a:prstGeom>
          </p:spPr>
        </p:pic>
        <p:sp>
          <p:nvSpPr>
            <p:cNvPr id="55" name="文本框 54">
              <a:extLst>
                <a:ext uri="{FF2B5EF4-FFF2-40B4-BE49-F238E27FC236}">
                  <a16:creationId xmlns:a16="http://schemas.microsoft.com/office/drawing/2014/main" id="{EA8E8F86-7C4B-42C3-BD33-E21121EA0873}"/>
                </a:ext>
              </a:extLst>
            </p:cNvPr>
            <p:cNvSpPr txBox="1"/>
            <p:nvPr/>
          </p:nvSpPr>
          <p:spPr>
            <a:xfrm>
              <a:off x="9099559" y="5378894"/>
              <a:ext cx="1739387" cy="738664"/>
            </a:xfrm>
            <a:prstGeom prst="rect">
              <a:avLst/>
            </a:prstGeom>
            <a:noFill/>
          </p:spPr>
          <p:txBody>
            <a:bodyPr wrap="none" rtlCol="0">
              <a:spAutoFit/>
            </a:bodyPr>
            <a:lstStyle/>
            <a:p>
              <a:r>
                <a:rPr kumimoji="1" lang="en-US" altLang="zh-CN" sz="1400">
                  <a:solidFill>
                    <a:srgbClr val="0070C0"/>
                  </a:solidFill>
                </a:rPr>
                <a:t>Emitted EM radiation</a:t>
              </a:r>
            </a:p>
            <a:p>
              <a:r>
                <a:rPr kumimoji="1" lang="en-US" altLang="zh-CN" sz="1400">
                  <a:solidFill>
                    <a:srgbClr val="0070C0"/>
                  </a:solidFill>
                </a:rPr>
                <a:t>from induced</a:t>
              </a:r>
            </a:p>
            <a:p>
              <a:r>
                <a:rPr kumimoji="1" lang="en-US" altLang="zh-CN" sz="1400">
                  <a:solidFill>
                    <a:srgbClr val="0070C0"/>
                  </a:solidFill>
                </a:rPr>
                <a:t>current</a:t>
              </a:r>
              <a:endParaRPr kumimoji="1" lang="zh-CN" altLang="en-US" sz="1400">
                <a:solidFill>
                  <a:srgbClr val="0070C0"/>
                </a:solidFill>
              </a:endParaRPr>
            </a:p>
          </p:txBody>
        </p:sp>
        <p:grpSp>
          <p:nvGrpSpPr>
            <p:cNvPr id="56" name="组合 55">
              <a:extLst>
                <a:ext uri="{FF2B5EF4-FFF2-40B4-BE49-F238E27FC236}">
                  <a16:creationId xmlns:a16="http://schemas.microsoft.com/office/drawing/2014/main" id="{A6330C2E-1CCC-413D-BD2B-B99C4B96664C}"/>
                </a:ext>
              </a:extLst>
            </p:cNvPr>
            <p:cNvGrpSpPr/>
            <p:nvPr/>
          </p:nvGrpSpPr>
          <p:grpSpPr>
            <a:xfrm rot="16200000">
              <a:off x="10371362" y="5534951"/>
              <a:ext cx="677218" cy="732732"/>
              <a:chOff x="7135142" y="1333150"/>
              <a:chExt cx="677218" cy="732732"/>
            </a:xfrm>
          </p:grpSpPr>
          <p:sp>
            <p:nvSpPr>
              <p:cNvPr id="57" name="任意形状 28">
                <a:extLst>
                  <a:ext uri="{FF2B5EF4-FFF2-40B4-BE49-F238E27FC236}">
                    <a16:creationId xmlns:a16="http://schemas.microsoft.com/office/drawing/2014/main" id="{589DBA2E-1F9A-472B-ADCB-CDDE29845679}"/>
                  </a:ext>
                </a:extLst>
              </p:cNvPr>
              <p:cNvSpPr/>
              <p:nvPr/>
            </p:nvSpPr>
            <p:spPr>
              <a:xfrm>
                <a:off x="7135142" y="1333150"/>
                <a:ext cx="672420" cy="732618"/>
              </a:xfrm>
              <a:custGeom>
                <a:avLst/>
                <a:gdLst>
                  <a:gd name="connsiteX0" fmla="*/ 0 w 672420"/>
                  <a:gd name="connsiteY0" fmla="*/ 102833 h 732618"/>
                  <a:gd name="connsiteX1" fmla="*/ 272503 w 672420"/>
                  <a:gd name="connsiteY1" fmla="*/ 18054 h 732618"/>
                  <a:gd name="connsiteX2" fmla="*/ 72667 w 672420"/>
                  <a:gd name="connsiteY2" fmla="*/ 411670 h 732618"/>
                  <a:gd name="connsiteX3" fmla="*/ 490505 w 672420"/>
                  <a:gd name="connsiteY3" fmla="*/ 199723 h 732618"/>
                  <a:gd name="connsiteX4" fmla="*/ 230113 w 672420"/>
                  <a:gd name="connsiteY4" fmla="*/ 581227 h 732618"/>
                  <a:gd name="connsiteX5" fmla="*/ 666119 w 672420"/>
                  <a:gd name="connsiteY5" fmla="*/ 351113 h 732618"/>
                  <a:gd name="connsiteX6" fmla="*/ 448116 w 672420"/>
                  <a:gd name="connsiteY6" fmla="*/ 732618 h 73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20" h="732618">
                    <a:moveTo>
                      <a:pt x="0" y="102833"/>
                    </a:moveTo>
                    <a:cubicBezTo>
                      <a:pt x="130196" y="34707"/>
                      <a:pt x="260392" y="-33419"/>
                      <a:pt x="272503" y="18054"/>
                    </a:cubicBezTo>
                    <a:cubicBezTo>
                      <a:pt x="284614" y="69527"/>
                      <a:pt x="36333" y="381392"/>
                      <a:pt x="72667" y="411670"/>
                    </a:cubicBezTo>
                    <a:cubicBezTo>
                      <a:pt x="109001" y="441948"/>
                      <a:pt x="464264" y="171464"/>
                      <a:pt x="490505" y="199723"/>
                    </a:cubicBezTo>
                    <a:cubicBezTo>
                      <a:pt x="516746" y="227983"/>
                      <a:pt x="200844" y="555995"/>
                      <a:pt x="230113" y="581227"/>
                    </a:cubicBezTo>
                    <a:cubicBezTo>
                      <a:pt x="259382" y="606459"/>
                      <a:pt x="629785" y="325881"/>
                      <a:pt x="666119" y="351113"/>
                    </a:cubicBezTo>
                    <a:cubicBezTo>
                      <a:pt x="702453" y="376345"/>
                      <a:pt x="575284" y="554481"/>
                      <a:pt x="448116" y="732618"/>
                    </a:cubicBezTo>
                  </a:path>
                </a:pathLst>
              </a:custGeom>
              <a:noFill/>
              <a:ln w="12700">
                <a:solidFill>
                  <a:srgbClr val="C0000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8" name="直线连接符 29">
                <a:extLst>
                  <a:ext uri="{FF2B5EF4-FFF2-40B4-BE49-F238E27FC236}">
                    <a16:creationId xmlns:a16="http://schemas.microsoft.com/office/drawing/2014/main" id="{5CD122FD-D13B-4FEA-88D5-4B9BCCBD5FDB}"/>
                  </a:ext>
                </a:extLst>
              </p:cNvPr>
              <p:cNvCxnSpPr/>
              <p:nvPr/>
            </p:nvCxnSpPr>
            <p:spPr>
              <a:xfrm>
                <a:off x="7211298" y="1409504"/>
                <a:ext cx="601062" cy="656378"/>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任意形状 30">
                <a:extLst>
                  <a:ext uri="{FF2B5EF4-FFF2-40B4-BE49-F238E27FC236}">
                    <a16:creationId xmlns:a16="http://schemas.microsoft.com/office/drawing/2014/main" id="{15841190-539B-415F-9153-8E1777D33BE8}"/>
                  </a:ext>
                </a:extLst>
              </p:cNvPr>
              <p:cNvSpPr/>
              <p:nvPr/>
            </p:nvSpPr>
            <p:spPr>
              <a:xfrm>
                <a:off x="7164133" y="1398850"/>
                <a:ext cx="617350" cy="540567"/>
              </a:xfrm>
              <a:custGeom>
                <a:avLst/>
                <a:gdLst>
                  <a:gd name="connsiteX0" fmla="*/ 54177 w 617350"/>
                  <a:gd name="connsiteY0" fmla="*/ 0 h 540567"/>
                  <a:gd name="connsiteX1" fmla="*/ 11788 w 617350"/>
                  <a:gd name="connsiteY1" fmla="*/ 145335 h 540567"/>
                  <a:gd name="connsiteX2" fmla="*/ 241901 w 617350"/>
                  <a:gd name="connsiteY2" fmla="*/ 127169 h 540567"/>
                  <a:gd name="connsiteX3" fmla="*/ 223735 w 617350"/>
                  <a:gd name="connsiteY3" fmla="*/ 339116 h 540567"/>
                  <a:gd name="connsiteX4" fmla="*/ 478071 w 617350"/>
                  <a:gd name="connsiteY4" fmla="*/ 260392 h 540567"/>
                  <a:gd name="connsiteX5" fmla="*/ 344847 w 617350"/>
                  <a:gd name="connsiteY5" fmla="*/ 520784 h 540567"/>
                  <a:gd name="connsiteX6" fmla="*/ 617350 w 617350"/>
                  <a:gd name="connsiteY6" fmla="*/ 502618 h 5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0" h="540567">
                    <a:moveTo>
                      <a:pt x="54177" y="0"/>
                    </a:moveTo>
                    <a:cubicBezTo>
                      <a:pt x="17339" y="62070"/>
                      <a:pt x="-19499" y="124140"/>
                      <a:pt x="11788" y="145335"/>
                    </a:cubicBezTo>
                    <a:cubicBezTo>
                      <a:pt x="43075" y="166530"/>
                      <a:pt x="206577" y="94872"/>
                      <a:pt x="241901" y="127169"/>
                    </a:cubicBezTo>
                    <a:cubicBezTo>
                      <a:pt x="277225" y="159466"/>
                      <a:pt x="184373" y="316912"/>
                      <a:pt x="223735" y="339116"/>
                    </a:cubicBezTo>
                    <a:cubicBezTo>
                      <a:pt x="263097" y="361320"/>
                      <a:pt x="457886" y="230114"/>
                      <a:pt x="478071" y="260392"/>
                    </a:cubicBezTo>
                    <a:cubicBezTo>
                      <a:pt x="498256" y="290670"/>
                      <a:pt x="321634" y="480413"/>
                      <a:pt x="344847" y="520784"/>
                    </a:cubicBezTo>
                    <a:cubicBezTo>
                      <a:pt x="368060" y="561155"/>
                      <a:pt x="492705" y="531886"/>
                      <a:pt x="617350" y="502618"/>
                    </a:cubicBezTo>
                  </a:path>
                </a:pathLst>
              </a:custGeom>
              <a:noFill/>
              <a:ln w="12700">
                <a:solidFill>
                  <a:srgbClr val="0095CB">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0" name="文本框 59">
              <a:extLst>
                <a:ext uri="{FF2B5EF4-FFF2-40B4-BE49-F238E27FC236}">
                  <a16:creationId xmlns:a16="http://schemas.microsoft.com/office/drawing/2014/main" id="{B3FAECC5-E1DB-48DA-8BE4-4E72887B9314}"/>
                </a:ext>
              </a:extLst>
            </p:cNvPr>
            <p:cNvSpPr txBox="1"/>
            <p:nvPr/>
          </p:nvSpPr>
          <p:spPr>
            <a:xfrm>
              <a:off x="9684230" y="3509119"/>
              <a:ext cx="1293944" cy="369332"/>
            </a:xfrm>
            <a:prstGeom prst="rect">
              <a:avLst/>
            </a:prstGeom>
            <a:noFill/>
          </p:spPr>
          <p:txBody>
            <a:bodyPr wrap="none" rtlCol="0">
              <a:spAutoFit/>
            </a:bodyPr>
            <a:lstStyle/>
            <a:p>
              <a:r>
                <a:rPr lang="en-US" altLang="zh-CN" b="1"/>
                <a:t>Mechanism</a:t>
              </a:r>
              <a:endParaRPr kumimoji="1" lang="zh-CN" altLang="en-US" b="1"/>
            </a:p>
          </p:txBody>
        </p:sp>
        <p:cxnSp>
          <p:nvCxnSpPr>
            <p:cNvPr id="61" name="直线箭头连接符 35">
              <a:extLst>
                <a:ext uri="{FF2B5EF4-FFF2-40B4-BE49-F238E27FC236}">
                  <a16:creationId xmlns:a16="http://schemas.microsoft.com/office/drawing/2014/main" id="{8962DBBC-B526-401D-B696-4195EA29E543}"/>
                </a:ext>
              </a:extLst>
            </p:cNvPr>
            <p:cNvCxnSpPr>
              <a:cxnSpLocks/>
            </p:cNvCxnSpPr>
            <p:nvPr/>
          </p:nvCxnSpPr>
          <p:spPr>
            <a:xfrm flipH="1" flipV="1">
              <a:off x="9933921" y="6236779"/>
              <a:ext cx="52251" cy="130383"/>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直线箭头连接符 40">
              <a:extLst>
                <a:ext uri="{FF2B5EF4-FFF2-40B4-BE49-F238E27FC236}">
                  <a16:creationId xmlns:a16="http://schemas.microsoft.com/office/drawing/2014/main" id="{B76C0139-73F8-4E17-8496-C8A609ECAC10}"/>
                </a:ext>
              </a:extLst>
            </p:cNvPr>
            <p:cNvCxnSpPr>
              <a:cxnSpLocks/>
            </p:cNvCxnSpPr>
            <p:nvPr/>
          </p:nvCxnSpPr>
          <p:spPr>
            <a:xfrm flipH="1">
              <a:off x="10123618" y="4266966"/>
              <a:ext cx="130382" cy="140204"/>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3" name="直线箭头连接符 42">
              <a:extLst>
                <a:ext uri="{FF2B5EF4-FFF2-40B4-BE49-F238E27FC236}">
                  <a16:creationId xmlns:a16="http://schemas.microsoft.com/office/drawing/2014/main" id="{66A35A54-1B6D-4134-A825-4D9C0BE7789A}"/>
                </a:ext>
              </a:extLst>
            </p:cNvPr>
            <p:cNvCxnSpPr>
              <a:cxnSpLocks/>
            </p:cNvCxnSpPr>
            <p:nvPr/>
          </p:nvCxnSpPr>
          <p:spPr>
            <a:xfrm>
              <a:off x="10282955" y="5606901"/>
              <a:ext cx="144054" cy="16934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矩形 63">
              <a:extLst>
                <a:ext uri="{FF2B5EF4-FFF2-40B4-BE49-F238E27FC236}">
                  <a16:creationId xmlns:a16="http://schemas.microsoft.com/office/drawing/2014/main" id="{986EEA72-5071-4543-BFF2-EC582BB13CCC}"/>
                </a:ext>
              </a:extLst>
            </p:cNvPr>
            <p:cNvSpPr/>
            <p:nvPr/>
          </p:nvSpPr>
          <p:spPr>
            <a:xfrm>
              <a:off x="9713687" y="4723029"/>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矩形 64">
              <a:extLst>
                <a:ext uri="{FF2B5EF4-FFF2-40B4-BE49-F238E27FC236}">
                  <a16:creationId xmlns:a16="http://schemas.microsoft.com/office/drawing/2014/main" id="{30DE5C85-D33C-4AC4-92BC-FA59E7001B0F}"/>
                </a:ext>
              </a:extLst>
            </p:cNvPr>
            <p:cNvSpPr/>
            <p:nvPr/>
          </p:nvSpPr>
          <p:spPr>
            <a:xfrm>
              <a:off x="9713687" y="4840093"/>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矩形 65">
              <a:extLst>
                <a:ext uri="{FF2B5EF4-FFF2-40B4-BE49-F238E27FC236}">
                  <a16:creationId xmlns:a16="http://schemas.microsoft.com/office/drawing/2014/main" id="{7AEFF784-3615-4BB4-9737-25EBF32FB6C8}"/>
                </a:ext>
              </a:extLst>
            </p:cNvPr>
            <p:cNvSpPr/>
            <p:nvPr/>
          </p:nvSpPr>
          <p:spPr>
            <a:xfrm>
              <a:off x="10186461" y="4718376"/>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矩形 66">
              <a:extLst>
                <a:ext uri="{FF2B5EF4-FFF2-40B4-BE49-F238E27FC236}">
                  <a16:creationId xmlns:a16="http://schemas.microsoft.com/office/drawing/2014/main" id="{07CA0134-15D1-44CA-AF66-CC3017B193F5}"/>
                </a:ext>
              </a:extLst>
            </p:cNvPr>
            <p:cNvSpPr/>
            <p:nvPr/>
          </p:nvSpPr>
          <p:spPr>
            <a:xfrm>
              <a:off x="10190833" y="4840093"/>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67">
              <a:extLst>
                <a:ext uri="{FF2B5EF4-FFF2-40B4-BE49-F238E27FC236}">
                  <a16:creationId xmlns:a16="http://schemas.microsoft.com/office/drawing/2014/main" id="{E94BE00C-E00B-4FCC-A896-91B59B5B5E1D}"/>
                </a:ext>
              </a:extLst>
            </p:cNvPr>
            <p:cNvSpPr/>
            <p:nvPr/>
          </p:nvSpPr>
          <p:spPr>
            <a:xfrm>
              <a:off x="10656837" y="4720882"/>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矩形 68">
              <a:extLst>
                <a:ext uri="{FF2B5EF4-FFF2-40B4-BE49-F238E27FC236}">
                  <a16:creationId xmlns:a16="http://schemas.microsoft.com/office/drawing/2014/main" id="{0DC481F4-F9D5-489E-841B-F71FA74E871D}"/>
                </a:ext>
              </a:extLst>
            </p:cNvPr>
            <p:cNvSpPr/>
            <p:nvPr/>
          </p:nvSpPr>
          <p:spPr>
            <a:xfrm>
              <a:off x="10660236" y="4839973"/>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矩形 69">
              <a:extLst>
                <a:ext uri="{FF2B5EF4-FFF2-40B4-BE49-F238E27FC236}">
                  <a16:creationId xmlns:a16="http://schemas.microsoft.com/office/drawing/2014/main" id="{2B029442-AAE7-4FF6-BC52-256130629781}"/>
                </a:ext>
              </a:extLst>
            </p:cNvPr>
            <p:cNvSpPr/>
            <p:nvPr/>
          </p:nvSpPr>
          <p:spPr>
            <a:xfrm>
              <a:off x="9076944" y="3509119"/>
              <a:ext cx="2164451" cy="2956260"/>
            </a:xfrm>
            <a:prstGeom prst="rect">
              <a:avLst/>
            </a:prstGeom>
            <a:noFill/>
            <a:ln w="12700">
              <a:solidFill>
                <a:schemeClr val="bg1">
                  <a:lumMod val="50000"/>
                  <a:alpha val="99000"/>
                </a:scheme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 name="组合 1">
            <a:extLst>
              <a:ext uri="{FF2B5EF4-FFF2-40B4-BE49-F238E27FC236}">
                <a16:creationId xmlns:a16="http://schemas.microsoft.com/office/drawing/2014/main" id="{36AC676A-58AB-4BED-B7E6-93BA86270D8E}"/>
              </a:ext>
            </a:extLst>
          </p:cNvPr>
          <p:cNvGrpSpPr/>
          <p:nvPr/>
        </p:nvGrpSpPr>
        <p:grpSpPr>
          <a:xfrm>
            <a:off x="8248667" y="985489"/>
            <a:ext cx="3117812" cy="2592288"/>
            <a:chOff x="6021099" y="1268760"/>
            <a:chExt cx="3117812" cy="2592288"/>
          </a:xfrm>
        </p:grpSpPr>
        <p:sp>
          <p:nvSpPr>
            <p:cNvPr id="71" name="任意形状 27">
              <a:extLst>
                <a:ext uri="{FF2B5EF4-FFF2-40B4-BE49-F238E27FC236}">
                  <a16:creationId xmlns:a16="http://schemas.microsoft.com/office/drawing/2014/main" id="{2B3344E3-7408-422E-B058-509A2AEBCA25}"/>
                </a:ext>
              </a:extLst>
            </p:cNvPr>
            <p:cNvSpPr/>
            <p:nvPr/>
          </p:nvSpPr>
          <p:spPr>
            <a:xfrm rot="1375452">
              <a:off x="7758150" y="2781104"/>
              <a:ext cx="1227461" cy="879889"/>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rgbClr val="00B050">
                  <a:alpha val="99000"/>
                </a:srgb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p:pic>
          <p:nvPicPr>
            <p:cNvPr id="72" name="图片 71">
              <a:extLst>
                <a:ext uri="{FF2B5EF4-FFF2-40B4-BE49-F238E27FC236}">
                  <a16:creationId xmlns:a16="http://schemas.microsoft.com/office/drawing/2014/main" id="{433D2055-5A96-41D1-856F-7E67C968B9B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76739" y="1729481"/>
              <a:ext cx="2768600" cy="1562100"/>
            </a:xfrm>
            <a:prstGeom prst="rect">
              <a:avLst/>
            </a:prstGeom>
          </p:spPr>
        </p:pic>
        <p:sp>
          <p:nvSpPr>
            <p:cNvPr id="73" name="任意形状 25">
              <a:extLst>
                <a:ext uri="{FF2B5EF4-FFF2-40B4-BE49-F238E27FC236}">
                  <a16:creationId xmlns:a16="http://schemas.microsoft.com/office/drawing/2014/main" id="{88625E40-9621-416B-ABF3-CEB12CFDEDDB}"/>
                </a:ext>
              </a:extLst>
            </p:cNvPr>
            <p:cNvSpPr/>
            <p:nvPr/>
          </p:nvSpPr>
          <p:spPr>
            <a:xfrm>
              <a:off x="6268453" y="1856211"/>
              <a:ext cx="1377615" cy="788068"/>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rgbClr val="FFC000">
                  <a:alpha val="99000"/>
                </a:srgb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8A4D577F-50DD-413C-B1BA-A8EC712FFC71}"/>
                    </a:ext>
                  </a:extLst>
                </p:cNvPr>
                <p:cNvSpPr txBox="1"/>
                <p:nvPr/>
              </p:nvSpPr>
              <p:spPr>
                <a:xfrm>
                  <a:off x="6021099" y="1632598"/>
                  <a:ext cx="1498167" cy="346570"/>
                </a:xfrm>
                <a:prstGeom prst="rect">
                  <a:avLst/>
                </a:prstGeom>
                <a:noFill/>
              </p:spPr>
              <p:txBody>
                <a:bodyPr wrap="none" rtlCol="0">
                  <a:spAutoFit/>
                </a:bodyPr>
                <a:lstStyle/>
                <a:p>
                  <a:r>
                    <a:rPr kumimoji="1" lang="en-US" altLang="zh-CN" sz="1600" dirty="0"/>
                    <a:t>Incident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sup>
                      </m:sSup>
                    </m:oMath>
                  </a14:m>
                  <a:endParaRPr kumimoji="1" lang="zh-CN" altLang="en-US" sz="1600" dirty="0"/>
                </a:p>
              </p:txBody>
            </p:sp>
          </mc:Choice>
          <mc:Fallback xmlns="">
            <p:sp>
              <p:nvSpPr>
                <p:cNvPr id="74" name="文本框 73">
                  <a:extLst>
                    <a:ext uri="{FF2B5EF4-FFF2-40B4-BE49-F238E27FC236}">
                      <a16:creationId xmlns:a16="http://schemas.microsoft.com/office/drawing/2014/main" id="{8A4D577F-50DD-413C-B1BA-A8EC712FFC71}"/>
                    </a:ext>
                  </a:extLst>
                </p:cNvPr>
                <p:cNvSpPr txBox="1">
                  <a:spLocks noRot="1" noChangeAspect="1" noMove="1" noResize="1" noEditPoints="1" noAdjustHandles="1" noChangeArrowheads="1" noChangeShapeType="1" noTextEdit="1"/>
                </p:cNvSpPr>
                <p:nvPr/>
              </p:nvSpPr>
              <p:spPr>
                <a:xfrm>
                  <a:off x="6021099" y="1632598"/>
                  <a:ext cx="1498167" cy="346570"/>
                </a:xfrm>
                <a:prstGeom prst="rect">
                  <a:avLst/>
                </a:prstGeom>
                <a:blipFill>
                  <a:blip r:embed="rId12"/>
                  <a:stretch>
                    <a:fillRect l="-2033" t="-1754" b="-22807"/>
                  </a:stretch>
                </a:blipFill>
              </p:spPr>
              <p:txBody>
                <a:bodyPr/>
                <a:lstStyle/>
                <a:p>
                  <a:r>
                    <a:rPr lang="zh-CN" altLang="en-US">
                      <a:noFill/>
                    </a:rPr>
                    <a:t> </a:t>
                  </a:r>
                </a:p>
              </p:txBody>
            </p:sp>
          </mc:Fallback>
        </mc:AlternateContent>
        <p:sp>
          <p:nvSpPr>
            <p:cNvPr id="75" name="任意形状 27">
              <a:extLst>
                <a:ext uri="{FF2B5EF4-FFF2-40B4-BE49-F238E27FC236}">
                  <a16:creationId xmlns:a16="http://schemas.microsoft.com/office/drawing/2014/main" id="{A7B4491F-5F16-49E1-B84D-07259482D055}"/>
                </a:ext>
              </a:extLst>
            </p:cNvPr>
            <p:cNvSpPr/>
            <p:nvPr/>
          </p:nvSpPr>
          <p:spPr>
            <a:xfrm rot="17100000">
              <a:off x="7744349" y="1567535"/>
              <a:ext cx="1227461" cy="879889"/>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chemeClr val="accent5">
                  <a:alpha val="99000"/>
                </a:scheme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E78D1025-D96E-4607-8568-6385B9BB3348}"/>
                    </a:ext>
                  </a:extLst>
                </p:cNvPr>
                <p:cNvSpPr txBox="1"/>
                <p:nvPr/>
              </p:nvSpPr>
              <p:spPr>
                <a:xfrm>
                  <a:off x="7532446" y="1268760"/>
                  <a:ext cx="1606465" cy="349391"/>
                </a:xfrm>
                <a:prstGeom prst="rect">
                  <a:avLst/>
                </a:prstGeom>
                <a:noFill/>
              </p:spPr>
              <p:txBody>
                <a:bodyPr wrap="none" rtlCol="0">
                  <a:spAutoFit/>
                </a:bodyPr>
                <a:lstStyle/>
                <a:p>
                  <a:r>
                    <a:rPr kumimoji="1" lang="en-US" altLang="zh-CN" sz="1600" dirty="0"/>
                    <a:t>Reflect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r>
                            <a:rPr kumimoji="1" lang="en-US" altLang="zh-CN" sz="1600" b="0" i="1">
                              <a:latin typeface="Cambria Math" panose="02040503050406030204" pitchFamily="18" charset="0"/>
                              <a:ea typeface="Cambria Math" panose="02040503050406030204" pitchFamily="18" charset="0"/>
                            </a:rPr>
                            <m:t>+</m:t>
                          </m:r>
                          <m:r>
                            <a:rPr kumimoji="1" lang="en-US" altLang="zh-CN" sz="1600" b="0" i="1">
                              <a:latin typeface="Cambria Math" panose="02040503050406030204" pitchFamily="18" charset="0"/>
                              <a:ea typeface="Cambria Math" panose="02040503050406030204" pitchFamily="18" charset="0"/>
                            </a:rPr>
                            <m:t>𝜃</m:t>
                          </m:r>
                        </m:sup>
                      </m:sSup>
                    </m:oMath>
                  </a14:m>
                  <a:endParaRPr kumimoji="1" lang="zh-CN" altLang="en-US" sz="1600" dirty="0"/>
                </a:p>
              </p:txBody>
            </p:sp>
          </mc:Choice>
          <mc:Fallback xmlns="">
            <p:sp>
              <p:nvSpPr>
                <p:cNvPr id="76" name="文本框 75">
                  <a:extLst>
                    <a:ext uri="{FF2B5EF4-FFF2-40B4-BE49-F238E27FC236}">
                      <a16:creationId xmlns:a16="http://schemas.microsoft.com/office/drawing/2014/main" id="{E78D1025-D96E-4607-8568-6385B9BB3348}"/>
                    </a:ext>
                  </a:extLst>
                </p:cNvPr>
                <p:cNvSpPr txBox="1">
                  <a:spLocks noRot="1" noChangeAspect="1" noMove="1" noResize="1" noEditPoints="1" noAdjustHandles="1" noChangeArrowheads="1" noChangeShapeType="1" noTextEdit="1"/>
                </p:cNvSpPr>
                <p:nvPr/>
              </p:nvSpPr>
              <p:spPr>
                <a:xfrm>
                  <a:off x="7532446" y="1268760"/>
                  <a:ext cx="1606465" cy="349391"/>
                </a:xfrm>
                <a:prstGeom prst="rect">
                  <a:avLst/>
                </a:prstGeom>
                <a:blipFill>
                  <a:blip r:embed="rId13"/>
                  <a:stretch>
                    <a:fillRect l="-1894" t="-1754" b="-22807"/>
                  </a:stretch>
                </a:blipFill>
              </p:spPr>
              <p:txBody>
                <a:bodyPr/>
                <a:lstStyle/>
                <a:p>
                  <a:r>
                    <a:rPr lang="zh-CN" altLang="en-US">
                      <a:noFill/>
                    </a:rPr>
                    <a:t> </a:t>
                  </a:r>
                </a:p>
              </p:txBody>
            </p:sp>
          </mc:Fallback>
        </mc:AlternateContent>
        <p:sp>
          <p:nvSpPr>
            <p:cNvPr id="77" name="文本框 76">
              <a:extLst>
                <a:ext uri="{FF2B5EF4-FFF2-40B4-BE49-F238E27FC236}">
                  <a16:creationId xmlns:a16="http://schemas.microsoft.com/office/drawing/2014/main" id="{BA9E08C4-8C11-453D-A7D7-08B8C81DA8E8}"/>
                </a:ext>
              </a:extLst>
            </p:cNvPr>
            <p:cNvSpPr txBox="1"/>
            <p:nvPr/>
          </p:nvSpPr>
          <p:spPr>
            <a:xfrm>
              <a:off x="6948264" y="3522494"/>
              <a:ext cx="1181414" cy="338554"/>
            </a:xfrm>
            <a:prstGeom prst="rect">
              <a:avLst/>
            </a:prstGeom>
            <a:noFill/>
          </p:spPr>
          <p:txBody>
            <a:bodyPr wrap="none" rtlCol="0">
              <a:spAutoFit/>
            </a:bodyPr>
            <a:lstStyle/>
            <a:p>
              <a:r>
                <a:rPr kumimoji="1" lang="en-US" altLang="zh-CN" sz="1600" dirty="0">
                  <a:solidFill>
                    <a:srgbClr val="0070C0"/>
                  </a:solidFill>
                </a:rPr>
                <a:t>RIS element</a:t>
              </a:r>
              <a:endParaRPr kumimoji="1" lang="zh-CN" altLang="en-US" sz="1600" dirty="0">
                <a:solidFill>
                  <a:srgbClr val="0070C0"/>
                </a:solidFill>
              </a:endParaRPr>
            </a:p>
          </p:txBody>
        </p:sp>
        <mc:AlternateContent xmlns:mc="http://schemas.openxmlformats.org/markup-compatibility/2006" xmlns:a14="http://schemas.microsoft.com/office/drawing/2010/main">
          <mc:Choice Requires="a14">
            <p:sp>
              <p:nvSpPr>
                <p:cNvPr id="78" name="文本框 28">
                  <a:extLst>
                    <a:ext uri="{FF2B5EF4-FFF2-40B4-BE49-F238E27FC236}">
                      <a16:creationId xmlns:a16="http://schemas.microsoft.com/office/drawing/2014/main" id="{5C0CAEE6-1BDE-469D-B4AE-8C59CCE4E0C4}"/>
                    </a:ext>
                  </a:extLst>
                </p:cNvPr>
                <p:cNvSpPr txBox="1"/>
                <p:nvPr/>
              </p:nvSpPr>
              <p:spPr>
                <a:xfrm>
                  <a:off x="6651487" y="3176125"/>
                  <a:ext cx="1623073" cy="349391"/>
                </a:xfrm>
                <a:prstGeom prst="rect">
                  <a:avLst/>
                </a:prstGeom>
                <a:noFill/>
              </p:spPr>
              <p:txBody>
                <a:bodyPr wrap="none" rtlCol="0">
                  <a:spAutoFit/>
                </a:bodyPr>
                <a:lstStyle/>
                <a:p>
                  <a:r>
                    <a:rPr kumimoji="1" lang="en-US" altLang="zh-CN" sz="1600" dirty="0"/>
                    <a:t>Refract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r>
                            <a:rPr kumimoji="1" lang="en-US" altLang="zh-CN" sz="1600" b="0" i="1">
                              <a:latin typeface="Cambria Math" panose="02040503050406030204" pitchFamily="18" charset="0"/>
                              <a:ea typeface="Cambria Math" panose="02040503050406030204" pitchFamily="18" charset="0"/>
                            </a:rPr>
                            <m:t>+</m:t>
                          </m:r>
                          <m:r>
                            <a:rPr kumimoji="1" lang="en-US" altLang="zh-CN" sz="1600" b="0" i="1">
                              <a:latin typeface="Cambria Math" panose="02040503050406030204" pitchFamily="18" charset="0"/>
                              <a:ea typeface="Cambria Math" panose="02040503050406030204" pitchFamily="18" charset="0"/>
                            </a:rPr>
                            <m:t>𝜃</m:t>
                          </m:r>
                        </m:sup>
                      </m:sSup>
                    </m:oMath>
                  </a14:m>
                  <a:endParaRPr kumimoji="1" lang="zh-CN" altLang="en-US" sz="1600" dirty="0"/>
                </a:p>
              </p:txBody>
            </p:sp>
          </mc:Choice>
          <mc:Fallback xmlns="">
            <p:sp>
              <p:nvSpPr>
                <p:cNvPr id="78" name="文本框 28">
                  <a:extLst>
                    <a:ext uri="{FF2B5EF4-FFF2-40B4-BE49-F238E27FC236}">
                      <a16:creationId xmlns:a16="http://schemas.microsoft.com/office/drawing/2014/main" id="{5C0CAEE6-1BDE-469D-B4AE-8C59CCE4E0C4}"/>
                    </a:ext>
                  </a:extLst>
                </p:cNvPr>
                <p:cNvSpPr txBox="1">
                  <a:spLocks noRot="1" noChangeAspect="1" noMove="1" noResize="1" noEditPoints="1" noAdjustHandles="1" noChangeArrowheads="1" noChangeShapeType="1" noTextEdit="1"/>
                </p:cNvSpPr>
                <p:nvPr/>
              </p:nvSpPr>
              <p:spPr>
                <a:xfrm>
                  <a:off x="6651487" y="3176125"/>
                  <a:ext cx="1623073" cy="349391"/>
                </a:xfrm>
                <a:prstGeom prst="rect">
                  <a:avLst/>
                </a:prstGeom>
                <a:blipFill>
                  <a:blip r:embed="rId14"/>
                  <a:stretch>
                    <a:fillRect l="-2256" t="-1754" b="-22807"/>
                  </a:stretch>
                </a:blipFill>
              </p:spPr>
              <p:txBody>
                <a:bodyPr/>
                <a:lstStyle/>
                <a:p>
                  <a:r>
                    <a:rPr lang="zh-CN" altLang="en-US">
                      <a:noFill/>
                    </a:rPr>
                    <a:t> </a:t>
                  </a:r>
                </a:p>
              </p:txBody>
            </p:sp>
          </mc:Fallback>
        </mc:AlternateContent>
        <p:sp>
          <p:nvSpPr>
            <p:cNvPr id="79" name="矩形 78">
              <a:extLst>
                <a:ext uri="{FF2B5EF4-FFF2-40B4-BE49-F238E27FC236}">
                  <a16:creationId xmlns:a16="http://schemas.microsoft.com/office/drawing/2014/main" id="{C744451A-02E7-427D-A5E0-697AC7E47915}"/>
                </a:ext>
              </a:extLst>
            </p:cNvPr>
            <p:cNvSpPr/>
            <p:nvPr/>
          </p:nvSpPr>
          <p:spPr>
            <a:xfrm>
              <a:off x="6084168" y="1268760"/>
              <a:ext cx="3024336" cy="2592288"/>
            </a:xfrm>
            <a:prstGeom prst="rect">
              <a:avLst/>
            </a:prstGeom>
            <a:noFill/>
            <a:ln w="19050">
              <a:solidFill>
                <a:schemeClr val="bg1">
                  <a:lumMod val="50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 name="灯片编号占位符 4"/>
          <p:cNvSpPr>
            <a:spLocks noGrp="1"/>
          </p:cNvSpPr>
          <p:nvPr>
            <p:ph type="sldNum" sz="quarter" idx="12"/>
          </p:nvPr>
        </p:nvSpPr>
        <p:spPr>
          <a:xfrm>
            <a:off x="9254291" y="6480733"/>
            <a:ext cx="2743200" cy="365125"/>
          </a:xfrm>
        </p:spPr>
        <p:txBody>
          <a:bodyPr/>
          <a:lstStyle/>
          <a:p>
            <a:fld id="{EA7D5E4A-1FF7-5446-9BF7-57824CD54030}" type="slidenum">
              <a:rPr kumimoji="1" lang="zh-CN" altLang="en-US" b="1" smtClean="0">
                <a:solidFill>
                  <a:srgbClr val="C00000"/>
                </a:solidFill>
              </a:rPr>
              <a:pPr/>
              <a:t>20</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174418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99578" y="39201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Differences Between RHS and RIS</a:t>
            </a:r>
          </a:p>
        </p:txBody>
      </p:sp>
      <p:graphicFrame>
        <p:nvGraphicFramePr>
          <p:cNvPr id="20" name="表格 19">
            <a:extLst>
              <a:ext uri="{FF2B5EF4-FFF2-40B4-BE49-F238E27FC236}">
                <a16:creationId xmlns:a16="http://schemas.microsoft.com/office/drawing/2014/main" id="{BE196FEB-D772-4E4A-8A28-E981E31AB876}"/>
              </a:ext>
            </a:extLst>
          </p:cNvPr>
          <p:cNvGraphicFramePr>
            <a:graphicFrameLocks noGrp="1"/>
          </p:cNvGraphicFramePr>
          <p:nvPr>
            <p:extLst>
              <p:ext uri="{D42A27DB-BD31-4B8C-83A1-F6EECF244321}">
                <p14:modId xmlns:p14="http://schemas.microsoft.com/office/powerpoint/2010/main" val="576532548"/>
              </p:ext>
            </p:extLst>
          </p:nvPr>
        </p:nvGraphicFramePr>
        <p:xfrm>
          <a:off x="407368" y="1116013"/>
          <a:ext cx="11304000" cy="5454352"/>
        </p:xfrm>
        <a:graphic>
          <a:graphicData uri="http://schemas.openxmlformats.org/drawingml/2006/table">
            <a:tbl>
              <a:tblPr firstRow="1" bandRow="1">
                <a:tableStyleId>{7DF18680-E054-41AD-8BC1-D1AEF772440D}</a:tableStyleId>
              </a:tblPr>
              <a:tblGrid>
                <a:gridCol w="1692000">
                  <a:extLst>
                    <a:ext uri="{9D8B030D-6E8A-4147-A177-3AD203B41FA5}">
                      <a16:colId xmlns:a16="http://schemas.microsoft.com/office/drawing/2014/main" val="2380450473"/>
                    </a:ext>
                  </a:extLst>
                </a:gridCol>
                <a:gridCol w="3348000">
                  <a:extLst>
                    <a:ext uri="{9D8B030D-6E8A-4147-A177-3AD203B41FA5}">
                      <a16:colId xmlns:a16="http://schemas.microsoft.com/office/drawing/2014/main" val="2140591271"/>
                    </a:ext>
                  </a:extLst>
                </a:gridCol>
                <a:gridCol w="2700000">
                  <a:extLst>
                    <a:ext uri="{9D8B030D-6E8A-4147-A177-3AD203B41FA5}">
                      <a16:colId xmlns:a16="http://schemas.microsoft.com/office/drawing/2014/main" val="3904691781"/>
                    </a:ext>
                  </a:extLst>
                </a:gridCol>
                <a:gridCol w="3564000">
                  <a:extLst>
                    <a:ext uri="{9D8B030D-6E8A-4147-A177-3AD203B41FA5}">
                      <a16:colId xmlns:a16="http://schemas.microsoft.com/office/drawing/2014/main" val="3535351892"/>
                    </a:ext>
                  </a:extLst>
                </a:gridCol>
              </a:tblGrid>
              <a:tr h="748117">
                <a:tc>
                  <a:txBody>
                    <a:bodyPr/>
                    <a:lstStyle/>
                    <a:p>
                      <a:pPr algn="ctr"/>
                      <a:r>
                        <a:rPr lang="en-US" altLang="zh-CN" sz="2000" kern="1200" dirty="0">
                          <a:latin typeface="Arial" panose="020B0604020202020204" pitchFamily="34" charset="0"/>
                          <a:cs typeface="Arial" panose="020B0604020202020204" pitchFamily="34" charset="0"/>
                        </a:rPr>
                        <a:t>Technology</a:t>
                      </a:r>
                      <a:endParaRPr lang="zh-CN" altLang="en-US" sz="2000" b="1" kern="1200" dirty="0">
                        <a:solidFill>
                          <a:schemeClr val="bg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2000" dirty="0">
                          <a:latin typeface="Arial" panose="020B0604020202020204" pitchFamily="34" charset="0"/>
                          <a:cs typeface="Arial" panose="020B0604020202020204" pitchFamily="34" charset="0"/>
                        </a:rPr>
                        <a:t>Physical Structure</a:t>
                      </a:r>
                      <a:endParaRPr lang="zh-CN" altLang="en-US" sz="2000" b="1" dirty="0">
                        <a:latin typeface="Arial" panose="020B0604020202020204" pitchFamily="34" charset="0"/>
                        <a:cs typeface="Arial" panose="020B0604020202020204" pitchFamily="34" charset="0"/>
                      </a:endParaRPr>
                    </a:p>
                  </a:txBody>
                  <a:tcPr anchor="ctr"/>
                </a:tc>
                <a:tc>
                  <a:txBody>
                    <a:bodyPr/>
                    <a:lstStyle/>
                    <a:p>
                      <a:pPr algn="ctr"/>
                      <a:r>
                        <a:rPr lang="en-US" altLang="zh-CN" sz="2000" dirty="0">
                          <a:latin typeface="Arial" panose="020B0604020202020204" pitchFamily="34" charset="0"/>
                          <a:cs typeface="Arial" panose="020B0604020202020204" pitchFamily="34" charset="0"/>
                        </a:rPr>
                        <a:t>Operating Mechanism</a:t>
                      </a:r>
                      <a:endParaRPr lang="zh-CN" altLang="en-US" sz="2000" b="1" dirty="0">
                        <a:latin typeface="Arial" panose="020B0604020202020204" pitchFamily="34" charset="0"/>
                        <a:cs typeface="Arial" panose="020B0604020202020204" pitchFamily="34" charset="0"/>
                      </a:endParaRPr>
                    </a:p>
                  </a:txBody>
                  <a:tcPr anchor="ctr"/>
                </a:tc>
                <a:tc>
                  <a:txBody>
                    <a:bodyPr/>
                    <a:lstStyle/>
                    <a:p>
                      <a:pPr algn="ctr"/>
                      <a:r>
                        <a:rPr lang="en-US" altLang="zh-CN" sz="2000" dirty="0">
                          <a:latin typeface="Arial" panose="020B0604020202020204" pitchFamily="34" charset="0"/>
                          <a:cs typeface="Arial" panose="020B0604020202020204" pitchFamily="34" charset="0"/>
                        </a:rPr>
                        <a:t>Typical Applications</a:t>
                      </a:r>
                      <a:endParaRPr lang="zh-CN" altLang="en-US" sz="2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63619896"/>
                  </a:ext>
                </a:extLst>
              </a:tr>
              <a:tr h="2420235">
                <a:tc>
                  <a:txBody>
                    <a:bodyPr/>
                    <a:lstStyle/>
                    <a:p>
                      <a:pPr marL="0" algn="ctr" defTabSz="914400" rtl="0" eaLnBrk="1" latinLnBrk="0" hangingPunct="1"/>
                      <a:r>
                        <a:rPr lang="en-US" altLang="zh-CN" sz="2000" kern="1200" dirty="0">
                          <a:latin typeface="Arial" panose="020B0604020202020204" pitchFamily="34" charset="0"/>
                          <a:cs typeface="Arial" panose="020B0604020202020204" pitchFamily="34" charset="0"/>
                        </a:rPr>
                        <a:t>RHS</a:t>
                      </a:r>
                      <a:endParaRPr lang="zh-CN" altLang="en-US" sz="20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indent="0" algn="l" defTabSz="914400" rtl="0" eaLnBrk="1" latinLnBrk="0" hangingPunct="1">
                        <a:buFont typeface="+mj-ea"/>
                        <a:buNone/>
                      </a:pPr>
                      <a:r>
                        <a:rPr lang="en-US" altLang="zh-CN" sz="1800" kern="1200" dirty="0">
                          <a:latin typeface="Arial" panose="020B0604020202020204" pitchFamily="34" charset="0"/>
                          <a:cs typeface="Arial" panose="020B0604020202020204" pitchFamily="34" charset="0"/>
                        </a:rPr>
                        <a:t>RF front end is integrated into a PCB </a:t>
                      </a:r>
                    </a:p>
                  </a:txBody>
                  <a:tcPr anchor="ctr"/>
                </a:tc>
                <a:tc>
                  <a:txBody>
                    <a:bodyPr/>
                    <a:lstStyle/>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Leaky-wave antenna</a:t>
                      </a:r>
                    </a:p>
                    <a:p>
                      <a:pPr marL="342900" indent="-342900" algn="l" defTabSz="914400" rtl="0" eaLnBrk="1" latinLnBrk="0" hangingPunct="1">
                        <a:buFont typeface="+mj-ea"/>
                        <a:buAutoNum type="circleNumDbPlain"/>
                      </a:pPr>
                      <a:r>
                        <a:rPr lang="en-US" altLang="zh-CN" sz="1800" kern="1200" dirty="0">
                          <a:solidFill>
                            <a:srgbClr val="C00000"/>
                          </a:solidFill>
                          <a:latin typeface="Arial" panose="020B0604020202020204" pitchFamily="34" charset="0"/>
                          <a:cs typeface="Arial" panose="020B0604020202020204" pitchFamily="34" charset="0"/>
                        </a:rPr>
                        <a:t>Series feeding</a:t>
                      </a: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zh-CN" altLang="en-US" sz="1800" kern="1200" dirty="0">
                        <a:solidFill>
                          <a:srgbClr val="C00000"/>
                        </a:solidFill>
                        <a:latin typeface="Arial" panose="020B0604020202020204" pitchFamily="34" charset="0"/>
                        <a:ea typeface="+mn-ea"/>
                        <a:cs typeface="Arial" panose="020B0604020202020204" pitchFamily="34" charset="0"/>
                      </a:endParaRPr>
                    </a:p>
                  </a:txBody>
                  <a:tcPr anchor="ctr"/>
                </a:tc>
                <a:tc>
                  <a:txBody>
                    <a:bodyPr/>
                    <a:lstStyle/>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Transmit/Receive antennas</a:t>
                      </a:r>
                    </a:p>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Mounted on mobile platforms</a:t>
                      </a:r>
                    </a:p>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Sensing, microwave imaging</a:t>
                      </a:r>
                      <a:endParaRPr lang="zh-CN" altLang="en-US" sz="1800" kern="12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056157008"/>
                  </a:ext>
                </a:extLst>
              </a:tr>
              <a:tr h="2047066">
                <a:tc>
                  <a:txBody>
                    <a:bodyPr/>
                    <a:lstStyle/>
                    <a:p>
                      <a:pPr algn="ctr"/>
                      <a:r>
                        <a:rPr lang="en-US" altLang="zh-CN" sz="2000" dirty="0">
                          <a:latin typeface="Arial" panose="020B0604020202020204" pitchFamily="34" charset="0"/>
                          <a:cs typeface="Arial" panose="020B0604020202020204" pitchFamily="34" charset="0"/>
                        </a:rPr>
                        <a:t>RIS</a:t>
                      </a:r>
                      <a:endParaRPr lang="zh-CN" altLang="en-US" sz="2000" b="1" dirty="0">
                        <a:latin typeface="Arial" panose="020B0604020202020204" pitchFamily="34" charset="0"/>
                        <a:cs typeface="Arial" panose="020B0604020202020204" pitchFamily="34" charset="0"/>
                      </a:endParaRPr>
                    </a:p>
                  </a:txBody>
                  <a:tcPr anchor="ctr"/>
                </a:tc>
                <a:tc>
                  <a:txBody>
                    <a:bodyPr/>
                    <a:lstStyle/>
                    <a:p>
                      <a:pPr marL="0" indent="0" algn="l">
                        <a:buFont typeface="+mj-ea"/>
                        <a:buNone/>
                      </a:pPr>
                      <a:r>
                        <a:rPr lang="en-US" altLang="zh-CN" dirty="0">
                          <a:latin typeface="Arial" panose="020B0604020202020204" pitchFamily="34" charset="0"/>
                          <a:cs typeface="Arial" panose="020B0604020202020204" pitchFamily="34" charset="0"/>
                        </a:rPr>
                        <a:t>RF front end is on the outside of the meta-surface</a:t>
                      </a:r>
                    </a:p>
                  </a:txBody>
                  <a:tcPr anchor="ctr"/>
                </a:tc>
                <a:tc>
                  <a:txBody>
                    <a:bodyPr/>
                    <a:lstStyle/>
                    <a:p>
                      <a:pPr marL="342900" indent="-342900" algn="l">
                        <a:buFont typeface="+mj-ea"/>
                        <a:buAutoNum type="circleNumDbPlain"/>
                      </a:pPr>
                      <a:r>
                        <a:rPr lang="en-US" altLang="zh-CN" sz="1800" dirty="0">
                          <a:latin typeface="Arial" panose="020B0604020202020204" pitchFamily="34" charset="0"/>
                          <a:cs typeface="Arial" panose="020B0604020202020204" pitchFamily="34" charset="0"/>
                        </a:rPr>
                        <a:t>Reflection antenna</a:t>
                      </a:r>
                    </a:p>
                    <a:p>
                      <a:pPr marL="342900" indent="-342900" algn="l">
                        <a:buFont typeface="+mj-ea"/>
                        <a:buAutoNum type="circleNumDbPlain"/>
                      </a:pPr>
                      <a:r>
                        <a:rPr lang="en-US" altLang="zh-CN" sz="1800" dirty="0">
                          <a:solidFill>
                            <a:srgbClr val="C00000"/>
                          </a:solidFill>
                          <a:latin typeface="Arial" panose="020B0604020202020204" pitchFamily="34" charset="0"/>
                          <a:cs typeface="Arial" panose="020B0604020202020204" pitchFamily="34" charset="0"/>
                        </a:rPr>
                        <a:t>Parallel feeding</a:t>
                      </a: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zh-CN" altLang="en-US" sz="1800" dirty="0">
                        <a:solidFill>
                          <a:srgbClr val="C00000"/>
                        </a:solidFill>
                        <a:latin typeface="Arial" panose="020B0604020202020204" pitchFamily="34" charset="0"/>
                        <a:cs typeface="Arial" panose="020B0604020202020204" pitchFamily="34" charset="0"/>
                      </a:endParaRPr>
                    </a:p>
                  </a:txBody>
                  <a:tcPr anchor="ctr"/>
                </a:tc>
                <a:tc>
                  <a:txBody>
                    <a:bodyPr/>
                    <a:lstStyle/>
                    <a:p>
                      <a:pPr marL="342900" indent="-342900" algn="l">
                        <a:buFont typeface="+mj-ea"/>
                        <a:buAutoNum type="circleNumDbPlain"/>
                      </a:pPr>
                      <a:r>
                        <a:rPr lang="en-US" altLang="zh-CN" dirty="0">
                          <a:latin typeface="Arial" panose="020B0604020202020204" pitchFamily="34" charset="0"/>
                          <a:cs typeface="Arial" panose="020B0604020202020204" pitchFamily="34" charset="0"/>
                        </a:rPr>
                        <a:t>Passive relays</a:t>
                      </a:r>
                    </a:p>
                    <a:p>
                      <a:pPr marL="342900" indent="-342900" algn="l">
                        <a:buFont typeface="+mj-ea"/>
                        <a:buAutoNum type="circleNumDbPlain"/>
                      </a:pPr>
                      <a:r>
                        <a:rPr lang="en-US" altLang="zh-CN" dirty="0">
                          <a:latin typeface="Arial" panose="020B0604020202020204" pitchFamily="34" charset="0"/>
                          <a:cs typeface="Arial" panose="020B0604020202020204" pitchFamily="34" charset="0"/>
                        </a:rPr>
                        <a:t>Deployed in the cell edge for cell-edge users’ performance improvement</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01225505"/>
                  </a:ext>
                </a:extLst>
              </a:tr>
            </a:tbl>
          </a:graphicData>
        </a:graphic>
      </p:graphicFrame>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968" y="2780928"/>
            <a:ext cx="2085987" cy="1408206"/>
          </a:xfrm>
          <a:prstGeom prst="rect">
            <a:avLst/>
          </a:prstGeom>
          <a:ln w="19050">
            <a:solidFill>
              <a:schemeClr val="accent1">
                <a:lumMod val="75000"/>
              </a:schemeClr>
            </a:solidFill>
            <a:prstDash val="sysDash"/>
          </a:ln>
        </p:spPr>
      </p:pic>
      <p:grpSp>
        <p:nvGrpSpPr>
          <p:cNvPr id="14" name="组合 13"/>
          <p:cNvGrpSpPr/>
          <p:nvPr/>
        </p:nvGrpSpPr>
        <p:grpSpPr>
          <a:xfrm>
            <a:off x="5869730" y="5003575"/>
            <a:ext cx="1980913" cy="1352775"/>
            <a:chOff x="5843280" y="5003575"/>
            <a:chExt cx="1803000" cy="1320355"/>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280" y="5003575"/>
              <a:ext cx="1803000" cy="1320355"/>
            </a:xfrm>
            <a:prstGeom prst="rect">
              <a:avLst/>
            </a:prstGeom>
            <a:ln w="19050">
              <a:solidFill>
                <a:schemeClr val="accent1">
                  <a:lumMod val="75000"/>
                </a:schemeClr>
              </a:solidFill>
              <a:prstDash val="sysDash"/>
            </a:ln>
          </p:spPr>
        </p:pic>
        <p:sp>
          <p:nvSpPr>
            <p:cNvPr id="13" name="任意多边形 12"/>
            <p:cNvSpPr/>
            <p:nvPr/>
          </p:nvSpPr>
          <p:spPr>
            <a:xfrm rot="14926912">
              <a:off x="6577170" y="5561409"/>
              <a:ext cx="441637" cy="854966"/>
            </a:xfrm>
            <a:custGeom>
              <a:avLst/>
              <a:gdLst>
                <a:gd name="connsiteX0" fmla="*/ 352425 w 352515"/>
                <a:gd name="connsiteY0" fmla="*/ 619125 h 619577"/>
                <a:gd name="connsiteX1" fmla="*/ 314325 w 352515"/>
                <a:gd name="connsiteY1" fmla="*/ 542925 h 619577"/>
                <a:gd name="connsiteX2" fmla="*/ 285750 w 352515"/>
                <a:gd name="connsiteY2" fmla="*/ 523875 h 619577"/>
                <a:gd name="connsiteX3" fmla="*/ 247650 w 352515"/>
                <a:gd name="connsiteY3" fmla="*/ 476250 h 619577"/>
                <a:gd name="connsiteX4" fmla="*/ 238125 w 352515"/>
                <a:gd name="connsiteY4" fmla="*/ 447675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5 h 619577"/>
                <a:gd name="connsiteX28" fmla="*/ 352425 w 352515"/>
                <a:gd name="connsiteY28" fmla="*/ 619125 h 619577"/>
                <a:gd name="connsiteX0" fmla="*/ 352425 w 352515"/>
                <a:gd name="connsiteY0" fmla="*/ 619125 h 619577"/>
                <a:gd name="connsiteX1" fmla="*/ 314325 w 352515"/>
                <a:gd name="connsiteY1" fmla="*/ 542925 h 619577"/>
                <a:gd name="connsiteX2" fmla="*/ 285750 w 352515"/>
                <a:gd name="connsiteY2" fmla="*/ 523875 h 619577"/>
                <a:gd name="connsiteX3" fmla="*/ 247650 w 352515"/>
                <a:gd name="connsiteY3" fmla="*/ 476250 h 619577"/>
                <a:gd name="connsiteX4" fmla="*/ 238125 w 352515"/>
                <a:gd name="connsiteY4" fmla="*/ 447675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7650 w 352515"/>
                <a:gd name="connsiteY3" fmla="*/ 476250 h 619577"/>
                <a:gd name="connsiteX4" fmla="*/ 238125 w 352515"/>
                <a:gd name="connsiteY4" fmla="*/ 447675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7650 w 352515"/>
                <a:gd name="connsiteY3" fmla="*/ 476250 h 619577"/>
                <a:gd name="connsiteX4" fmla="*/ 234920 w 352515"/>
                <a:gd name="connsiteY4" fmla="*/ 455170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4446 w 352515"/>
                <a:gd name="connsiteY3" fmla="*/ 483744 h 619577"/>
                <a:gd name="connsiteX4" fmla="*/ 234920 w 352515"/>
                <a:gd name="connsiteY4" fmla="*/ 455170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4446 w 352515"/>
                <a:gd name="connsiteY3" fmla="*/ 483744 h 619577"/>
                <a:gd name="connsiteX4" fmla="*/ 222540 w 352515"/>
                <a:gd name="connsiteY4" fmla="*/ 450806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4446 w 352515"/>
                <a:gd name="connsiteY3" fmla="*/ 483744 h 619577"/>
                <a:gd name="connsiteX4" fmla="*/ 222540 w 352515"/>
                <a:gd name="connsiteY4" fmla="*/ 450806 h 619577"/>
                <a:gd name="connsiteX5" fmla="*/ 185693 w 352515"/>
                <a:gd name="connsiteY5" fmla="*/ 411293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461"/>
                <a:gd name="connsiteY0" fmla="*/ 619125 h 620274"/>
                <a:gd name="connsiteX1" fmla="*/ 314325 w 352461"/>
                <a:gd name="connsiteY1" fmla="*/ 542925 h 620274"/>
                <a:gd name="connsiteX2" fmla="*/ 280943 w 352461"/>
                <a:gd name="connsiteY2" fmla="*/ 535117 h 620274"/>
                <a:gd name="connsiteX3" fmla="*/ 244446 w 352461"/>
                <a:gd name="connsiteY3" fmla="*/ 483744 h 620274"/>
                <a:gd name="connsiteX4" fmla="*/ 222540 w 352461"/>
                <a:gd name="connsiteY4" fmla="*/ 450806 h 620274"/>
                <a:gd name="connsiteX5" fmla="*/ 185693 w 352461"/>
                <a:gd name="connsiteY5" fmla="*/ 411293 h 620274"/>
                <a:gd name="connsiteX6" fmla="*/ 152400 w 352461"/>
                <a:gd name="connsiteY6" fmla="*/ 352425 h 620274"/>
                <a:gd name="connsiteX7" fmla="*/ 142875 w 352461"/>
                <a:gd name="connsiteY7" fmla="*/ 323850 h 620274"/>
                <a:gd name="connsiteX8" fmla="*/ 114300 w 352461"/>
                <a:gd name="connsiteY8" fmla="*/ 295275 h 620274"/>
                <a:gd name="connsiteX9" fmla="*/ 76200 w 352461"/>
                <a:gd name="connsiteY9" fmla="*/ 238125 h 620274"/>
                <a:gd name="connsiteX10" fmla="*/ 57150 w 352461"/>
                <a:gd name="connsiteY10" fmla="*/ 209550 h 620274"/>
                <a:gd name="connsiteX11" fmla="*/ 38100 w 352461"/>
                <a:gd name="connsiteY11" fmla="*/ 180975 h 620274"/>
                <a:gd name="connsiteX12" fmla="*/ 9525 w 352461"/>
                <a:gd name="connsiteY12" fmla="*/ 95250 h 620274"/>
                <a:gd name="connsiteX13" fmla="*/ 0 w 352461"/>
                <a:gd name="connsiteY13" fmla="*/ 66675 h 620274"/>
                <a:gd name="connsiteX14" fmla="*/ 9525 w 352461"/>
                <a:gd name="connsiteY14" fmla="*/ 9525 h 620274"/>
                <a:gd name="connsiteX15" fmla="*/ 38100 w 352461"/>
                <a:gd name="connsiteY15" fmla="*/ 0 h 620274"/>
                <a:gd name="connsiteX16" fmla="*/ 104775 w 352461"/>
                <a:gd name="connsiteY16" fmla="*/ 9525 h 620274"/>
                <a:gd name="connsiteX17" fmla="*/ 133350 w 352461"/>
                <a:gd name="connsiteY17" fmla="*/ 28575 h 620274"/>
                <a:gd name="connsiteX18" fmla="*/ 161925 w 352461"/>
                <a:gd name="connsiteY18" fmla="*/ 85725 h 620274"/>
                <a:gd name="connsiteX19" fmla="*/ 180975 w 352461"/>
                <a:gd name="connsiteY19" fmla="*/ 114300 h 620274"/>
                <a:gd name="connsiteX20" fmla="*/ 200025 w 352461"/>
                <a:gd name="connsiteY20" fmla="*/ 180975 h 620274"/>
                <a:gd name="connsiteX21" fmla="*/ 219075 w 352461"/>
                <a:gd name="connsiteY21" fmla="*/ 238125 h 620274"/>
                <a:gd name="connsiteX22" fmla="*/ 238125 w 352461"/>
                <a:gd name="connsiteY22" fmla="*/ 295275 h 620274"/>
                <a:gd name="connsiteX23" fmla="*/ 247650 w 352461"/>
                <a:gd name="connsiteY23" fmla="*/ 323850 h 620274"/>
                <a:gd name="connsiteX24" fmla="*/ 266700 w 352461"/>
                <a:gd name="connsiteY24" fmla="*/ 352425 h 620274"/>
                <a:gd name="connsiteX25" fmla="*/ 285750 w 352461"/>
                <a:gd name="connsiteY25" fmla="*/ 419100 h 620274"/>
                <a:gd name="connsiteX26" fmla="*/ 304800 w 352461"/>
                <a:gd name="connsiteY26" fmla="*/ 476250 h 620274"/>
                <a:gd name="connsiteX27" fmla="*/ 320646 w 352461"/>
                <a:gd name="connsiteY27" fmla="*/ 569472 h 620274"/>
                <a:gd name="connsiteX28" fmla="*/ 352425 w 352461"/>
                <a:gd name="connsiteY28" fmla="*/ 619125 h 620274"/>
                <a:gd name="connsiteX0" fmla="*/ 352425 w 352641"/>
                <a:gd name="connsiteY0" fmla="*/ 619125 h 619676"/>
                <a:gd name="connsiteX1" fmla="*/ 314325 w 352641"/>
                <a:gd name="connsiteY1" fmla="*/ 542925 h 619676"/>
                <a:gd name="connsiteX2" fmla="*/ 280943 w 352641"/>
                <a:gd name="connsiteY2" fmla="*/ 535117 h 619676"/>
                <a:gd name="connsiteX3" fmla="*/ 244446 w 352641"/>
                <a:gd name="connsiteY3" fmla="*/ 483744 h 619676"/>
                <a:gd name="connsiteX4" fmla="*/ 222540 w 352641"/>
                <a:gd name="connsiteY4" fmla="*/ 450806 h 619676"/>
                <a:gd name="connsiteX5" fmla="*/ 185693 w 352641"/>
                <a:gd name="connsiteY5" fmla="*/ 411293 h 619676"/>
                <a:gd name="connsiteX6" fmla="*/ 152400 w 352641"/>
                <a:gd name="connsiteY6" fmla="*/ 352425 h 619676"/>
                <a:gd name="connsiteX7" fmla="*/ 142875 w 352641"/>
                <a:gd name="connsiteY7" fmla="*/ 323850 h 619676"/>
                <a:gd name="connsiteX8" fmla="*/ 114300 w 352641"/>
                <a:gd name="connsiteY8" fmla="*/ 295275 h 619676"/>
                <a:gd name="connsiteX9" fmla="*/ 76200 w 352641"/>
                <a:gd name="connsiteY9" fmla="*/ 238125 h 619676"/>
                <a:gd name="connsiteX10" fmla="*/ 57150 w 352641"/>
                <a:gd name="connsiteY10" fmla="*/ 209550 h 619676"/>
                <a:gd name="connsiteX11" fmla="*/ 38100 w 352641"/>
                <a:gd name="connsiteY11" fmla="*/ 180975 h 619676"/>
                <a:gd name="connsiteX12" fmla="*/ 9525 w 352641"/>
                <a:gd name="connsiteY12" fmla="*/ 95250 h 619676"/>
                <a:gd name="connsiteX13" fmla="*/ 0 w 352641"/>
                <a:gd name="connsiteY13" fmla="*/ 66675 h 619676"/>
                <a:gd name="connsiteX14" fmla="*/ 9525 w 352641"/>
                <a:gd name="connsiteY14" fmla="*/ 9525 h 619676"/>
                <a:gd name="connsiteX15" fmla="*/ 38100 w 352641"/>
                <a:gd name="connsiteY15" fmla="*/ 0 h 619676"/>
                <a:gd name="connsiteX16" fmla="*/ 104775 w 352641"/>
                <a:gd name="connsiteY16" fmla="*/ 9525 h 619676"/>
                <a:gd name="connsiteX17" fmla="*/ 133350 w 352641"/>
                <a:gd name="connsiteY17" fmla="*/ 28575 h 619676"/>
                <a:gd name="connsiteX18" fmla="*/ 161925 w 352641"/>
                <a:gd name="connsiteY18" fmla="*/ 85725 h 619676"/>
                <a:gd name="connsiteX19" fmla="*/ 180975 w 352641"/>
                <a:gd name="connsiteY19" fmla="*/ 114300 h 619676"/>
                <a:gd name="connsiteX20" fmla="*/ 200025 w 352641"/>
                <a:gd name="connsiteY20" fmla="*/ 180975 h 619676"/>
                <a:gd name="connsiteX21" fmla="*/ 219075 w 352641"/>
                <a:gd name="connsiteY21" fmla="*/ 238125 h 619676"/>
                <a:gd name="connsiteX22" fmla="*/ 238125 w 352641"/>
                <a:gd name="connsiteY22" fmla="*/ 295275 h 619676"/>
                <a:gd name="connsiteX23" fmla="*/ 247650 w 352641"/>
                <a:gd name="connsiteY23" fmla="*/ 323850 h 619676"/>
                <a:gd name="connsiteX24" fmla="*/ 266700 w 352641"/>
                <a:gd name="connsiteY24" fmla="*/ 352425 h 619676"/>
                <a:gd name="connsiteX25" fmla="*/ 285750 w 352641"/>
                <a:gd name="connsiteY25" fmla="*/ 419100 h 619676"/>
                <a:gd name="connsiteX26" fmla="*/ 304800 w 352641"/>
                <a:gd name="connsiteY26" fmla="*/ 476250 h 619676"/>
                <a:gd name="connsiteX27" fmla="*/ 327978 w 352641"/>
                <a:gd name="connsiteY27" fmla="*/ 563432 h 619676"/>
                <a:gd name="connsiteX28" fmla="*/ 352425 w 352641"/>
                <a:gd name="connsiteY28" fmla="*/ 619125 h 619676"/>
                <a:gd name="connsiteX0" fmla="*/ 352425 w 352875"/>
                <a:gd name="connsiteY0" fmla="*/ 619125 h 626883"/>
                <a:gd name="connsiteX1" fmla="*/ 314325 w 352875"/>
                <a:gd name="connsiteY1" fmla="*/ 542925 h 626883"/>
                <a:gd name="connsiteX2" fmla="*/ 280943 w 352875"/>
                <a:gd name="connsiteY2" fmla="*/ 535117 h 626883"/>
                <a:gd name="connsiteX3" fmla="*/ 244446 w 352875"/>
                <a:gd name="connsiteY3" fmla="*/ 483744 h 626883"/>
                <a:gd name="connsiteX4" fmla="*/ 222540 w 352875"/>
                <a:gd name="connsiteY4" fmla="*/ 450806 h 626883"/>
                <a:gd name="connsiteX5" fmla="*/ 185693 w 352875"/>
                <a:gd name="connsiteY5" fmla="*/ 411293 h 626883"/>
                <a:gd name="connsiteX6" fmla="*/ 152400 w 352875"/>
                <a:gd name="connsiteY6" fmla="*/ 352425 h 626883"/>
                <a:gd name="connsiteX7" fmla="*/ 142875 w 352875"/>
                <a:gd name="connsiteY7" fmla="*/ 323850 h 626883"/>
                <a:gd name="connsiteX8" fmla="*/ 114300 w 352875"/>
                <a:gd name="connsiteY8" fmla="*/ 295275 h 626883"/>
                <a:gd name="connsiteX9" fmla="*/ 76200 w 352875"/>
                <a:gd name="connsiteY9" fmla="*/ 238125 h 626883"/>
                <a:gd name="connsiteX10" fmla="*/ 57150 w 352875"/>
                <a:gd name="connsiteY10" fmla="*/ 209550 h 626883"/>
                <a:gd name="connsiteX11" fmla="*/ 38100 w 352875"/>
                <a:gd name="connsiteY11" fmla="*/ 180975 h 626883"/>
                <a:gd name="connsiteX12" fmla="*/ 9525 w 352875"/>
                <a:gd name="connsiteY12" fmla="*/ 95250 h 626883"/>
                <a:gd name="connsiteX13" fmla="*/ 0 w 352875"/>
                <a:gd name="connsiteY13" fmla="*/ 66675 h 626883"/>
                <a:gd name="connsiteX14" fmla="*/ 9525 w 352875"/>
                <a:gd name="connsiteY14" fmla="*/ 9525 h 626883"/>
                <a:gd name="connsiteX15" fmla="*/ 38100 w 352875"/>
                <a:gd name="connsiteY15" fmla="*/ 0 h 626883"/>
                <a:gd name="connsiteX16" fmla="*/ 104775 w 352875"/>
                <a:gd name="connsiteY16" fmla="*/ 9525 h 626883"/>
                <a:gd name="connsiteX17" fmla="*/ 133350 w 352875"/>
                <a:gd name="connsiteY17" fmla="*/ 28575 h 626883"/>
                <a:gd name="connsiteX18" fmla="*/ 161925 w 352875"/>
                <a:gd name="connsiteY18" fmla="*/ 85725 h 626883"/>
                <a:gd name="connsiteX19" fmla="*/ 180975 w 352875"/>
                <a:gd name="connsiteY19" fmla="*/ 114300 h 626883"/>
                <a:gd name="connsiteX20" fmla="*/ 200025 w 352875"/>
                <a:gd name="connsiteY20" fmla="*/ 180975 h 626883"/>
                <a:gd name="connsiteX21" fmla="*/ 219075 w 352875"/>
                <a:gd name="connsiteY21" fmla="*/ 238125 h 626883"/>
                <a:gd name="connsiteX22" fmla="*/ 238125 w 352875"/>
                <a:gd name="connsiteY22" fmla="*/ 295275 h 626883"/>
                <a:gd name="connsiteX23" fmla="*/ 247650 w 352875"/>
                <a:gd name="connsiteY23" fmla="*/ 323850 h 626883"/>
                <a:gd name="connsiteX24" fmla="*/ 266700 w 352875"/>
                <a:gd name="connsiteY24" fmla="*/ 352425 h 626883"/>
                <a:gd name="connsiteX25" fmla="*/ 285750 w 352875"/>
                <a:gd name="connsiteY25" fmla="*/ 419100 h 626883"/>
                <a:gd name="connsiteX26" fmla="*/ 304800 w 352875"/>
                <a:gd name="connsiteY26" fmla="*/ 476250 h 626883"/>
                <a:gd name="connsiteX27" fmla="*/ 287197 w 352875"/>
                <a:gd name="connsiteY27" fmla="*/ 592177 h 626883"/>
                <a:gd name="connsiteX28" fmla="*/ 352425 w 352875"/>
                <a:gd name="connsiteY28" fmla="*/ 619125 h 626883"/>
                <a:gd name="connsiteX0" fmla="*/ 352425 w 404006"/>
                <a:gd name="connsiteY0" fmla="*/ 619125 h 619152"/>
                <a:gd name="connsiteX1" fmla="*/ 314325 w 404006"/>
                <a:gd name="connsiteY1" fmla="*/ 542925 h 619152"/>
                <a:gd name="connsiteX2" fmla="*/ 280943 w 404006"/>
                <a:gd name="connsiteY2" fmla="*/ 535117 h 619152"/>
                <a:gd name="connsiteX3" fmla="*/ 244446 w 404006"/>
                <a:gd name="connsiteY3" fmla="*/ 483744 h 619152"/>
                <a:gd name="connsiteX4" fmla="*/ 222540 w 404006"/>
                <a:gd name="connsiteY4" fmla="*/ 450806 h 619152"/>
                <a:gd name="connsiteX5" fmla="*/ 185693 w 404006"/>
                <a:gd name="connsiteY5" fmla="*/ 411293 h 619152"/>
                <a:gd name="connsiteX6" fmla="*/ 152400 w 404006"/>
                <a:gd name="connsiteY6" fmla="*/ 352425 h 619152"/>
                <a:gd name="connsiteX7" fmla="*/ 142875 w 404006"/>
                <a:gd name="connsiteY7" fmla="*/ 323850 h 619152"/>
                <a:gd name="connsiteX8" fmla="*/ 114300 w 404006"/>
                <a:gd name="connsiteY8" fmla="*/ 295275 h 619152"/>
                <a:gd name="connsiteX9" fmla="*/ 76200 w 404006"/>
                <a:gd name="connsiteY9" fmla="*/ 238125 h 619152"/>
                <a:gd name="connsiteX10" fmla="*/ 57150 w 404006"/>
                <a:gd name="connsiteY10" fmla="*/ 209550 h 619152"/>
                <a:gd name="connsiteX11" fmla="*/ 38100 w 404006"/>
                <a:gd name="connsiteY11" fmla="*/ 180975 h 619152"/>
                <a:gd name="connsiteX12" fmla="*/ 9525 w 404006"/>
                <a:gd name="connsiteY12" fmla="*/ 95250 h 619152"/>
                <a:gd name="connsiteX13" fmla="*/ 0 w 404006"/>
                <a:gd name="connsiteY13" fmla="*/ 66675 h 619152"/>
                <a:gd name="connsiteX14" fmla="*/ 9525 w 404006"/>
                <a:gd name="connsiteY14" fmla="*/ 9525 h 619152"/>
                <a:gd name="connsiteX15" fmla="*/ 38100 w 404006"/>
                <a:gd name="connsiteY15" fmla="*/ 0 h 619152"/>
                <a:gd name="connsiteX16" fmla="*/ 104775 w 404006"/>
                <a:gd name="connsiteY16" fmla="*/ 9525 h 619152"/>
                <a:gd name="connsiteX17" fmla="*/ 133350 w 404006"/>
                <a:gd name="connsiteY17" fmla="*/ 28575 h 619152"/>
                <a:gd name="connsiteX18" fmla="*/ 161925 w 404006"/>
                <a:gd name="connsiteY18" fmla="*/ 85725 h 619152"/>
                <a:gd name="connsiteX19" fmla="*/ 180975 w 404006"/>
                <a:gd name="connsiteY19" fmla="*/ 114300 h 619152"/>
                <a:gd name="connsiteX20" fmla="*/ 200025 w 404006"/>
                <a:gd name="connsiteY20" fmla="*/ 180975 h 619152"/>
                <a:gd name="connsiteX21" fmla="*/ 219075 w 404006"/>
                <a:gd name="connsiteY21" fmla="*/ 238125 h 619152"/>
                <a:gd name="connsiteX22" fmla="*/ 238125 w 404006"/>
                <a:gd name="connsiteY22" fmla="*/ 295275 h 619152"/>
                <a:gd name="connsiteX23" fmla="*/ 247650 w 404006"/>
                <a:gd name="connsiteY23" fmla="*/ 323850 h 619152"/>
                <a:gd name="connsiteX24" fmla="*/ 266700 w 404006"/>
                <a:gd name="connsiteY24" fmla="*/ 352425 h 619152"/>
                <a:gd name="connsiteX25" fmla="*/ 285750 w 404006"/>
                <a:gd name="connsiteY25" fmla="*/ 419100 h 619152"/>
                <a:gd name="connsiteX26" fmla="*/ 304800 w 404006"/>
                <a:gd name="connsiteY26" fmla="*/ 476250 h 619152"/>
                <a:gd name="connsiteX27" fmla="*/ 402452 w 404006"/>
                <a:gd name="connsiteY27" fmla="*/ 533629 h 619152"/>
                <a:gd name="connsiteX28" fmla="*/ 352425 w 404006"/>
                <a:gd name="connsiteY28" fmla="*/ 619125 h 619152"/>
                <a:gd name="connsiteX0" fmla="*/ 352425 w 404060"/>
                <a:gd name="connsiteY0" fmla="*/ 619125 h 619694"/>
                <a:gd name="connsiteX1" fmla="*/ 303110 w 404060"/>
                <a:gd name="connsiteY1" fmla="*/ 569157 h 619694"/>
                <a:gd name="connsiteX2" fmla="*/ 280943 w 404060"/>
                <a:gd name="connsiteY2" fmla="*/ 535117 h 619694"/>
                <a:gd name="connsiteX3" fmla="*/ 244446 w 404060"/>
                <a:gd name="connsiteY3" fmla="*/ 483744 h 619694"/>
                <a:gd name="connsiteX4" fmla="*/ 222540 w 404060"/>
                <a:gd name="connsiteY4" fmla="*/ 450806 h 619694"/>
                <a:gd name="connsiteX5" fmla="*/ 185693 w 404060"/>
                <a:gd name="connsiteY5" fmla="*/ 411293 h 619694"/>
                <a:gd name="connsiteX6" fmla="*/ 152400 w 404060"/>
                <a:gd name="connsiteY6" fmla="*/ 352425 h 619694"/>
                <a:gd name="connsiteX7" fmla="*/ 142875 w 404060"/>
                <a:gd name="connsiteY7" fmla="*/ 323850 h 619694"/>
                <a:gd name="connsiteX8" fmla="*/ 114300 w 404060"/>
                <a:gd name="connsiteY8" fmla="*/ 295275 h 619694"/>
                <a:gd name="connsiteX9" fmla="*/ 76200 w 404060"/>
                <a:gd name="connsiteY9" fmla="*/ 238125 h 619694"/>
                <a:gd name="connsiteX10" fmla="*/ 57150 w 404060"/>
                <a:gd name="connsiteY10" fmla="*/ 209550 h 619694"/>
                <a:gd name="connsiteX11" fmla="*/ 38100 w 404060"/>
                <a:gd name="connsiteY11" fmla="*/ 180975 h 619694"/>
                <a:gd name="connsiteX12" fmla="*/ 9525 w 404060"/>
                <a:gd name="connsiteY12" fmla="*/ 95250 h 619694"/>
                <a:gd name="connsiteX13" fmla="*/ 0 w 404060"/>
                <a:gd name="connsiteY13" fmla="*/ 66675 h 619694"/>
                <a:gd name="connsiteX14" fmla="*/ 9525 w 404060"/>
                <a:gd name="connsiteY14" fmla="*/ 9525 h 619694"/>
                <a:gd name="connsiteX15" fmla="*/ 38100 w 404060"/>
                <a:gd name="connsiteY15" fmla="*/ 0 h 619694"/>
                <a:gd name="connsiteX16" fmla="*/ 104775 w 404060"/>
                <a:gd name="connsiteY16" fmla="*/ 9525 h 619694"/>
                <a:gd name="connsiteX17" fmla="*/ 133350 w 404060"/>
                <a:gd name="connsiteY17" fmla="*/ 28575 h 619694"/>
                <a:gd name="connsiteX18" fmla="*/ 161925 w 404060"/>
                <a:gd name="connsiteY18" fmla="*/ 85725 h 619694"/>
                <a:gd name="connsiteX19" fmla="*/ 180975 w 404060"/>
                <a:gd name="connsiteY19" fmla="*/ 114300 h 619694"/>
                <a:gd name="connsiteX20" fmla="*/ 200025 w 404060"/>
                <a:gd name="connsiteY20" fmla="*/ 180975 h 619694"/>
                <a:gd name="connsiteX21" fmla="*/ 219075 w 404060"/>
                <a:gd name="connsiteY21" fmla="*/ 238125 h 619694"/>
                <a:gd name="connsiteX22" fmla="*/ 238125 w 404060"/>
                <a:gd name="connsiteY22" fmla="*/ 295275 h 619694"/>
                <a:gd name="connsiteX23" fmla="*/ 247650 w 404060"/>
                <a:gd name="connsiteY23" fmla="*/ 323850 h 619694"/>
                <a:gd name="connsiteX24" fmla="*/ 266700 w 404060"/>
                <a:gd name="connsiteY24" fmla="*/ 352425 h 619694"/>
                <a:gd name="connsiteX25" fmla="*/ 285750 w 404060"/>
                <a:gd name="connsiteY25" fmla="*/ 419100 h 619694"/>
                <a:gd name="connsiteX26" fmla="*/ 304800 w 404060"/>
                <a:gd name="connsiteY26" fmla="*/ 476250 h 619694"/>
                <a:gd name="connsiteX27" fmla="*/ 402452 w 404060"/>
                <a:gd name="connsiteY27" fmla="*/ 533629 h 619694"/>
                <a:gd name="connsiteX28" fmla="*/ 352425 w 404060"/>
                <a:gd name="connsiteY28" fmla="*/ 619125 h 619694"/>
                <a:gd name="connsiteX0" fmla="*/ 352425 w 355477"/>
                <a:gd name="connsiteY0" fmla="*/ 619125 h 619167"/>
                <a:gd name="connsiteX1" fmla="*/ 303110 w 355477"/>
                <a:gd name="connsiteY1" fmla="*/ 569157 h 619167"/>
                <a:gd name="connsiteX2" fmla="*/ 280943 w 355477"/>
                <a:gd name="connsiteY2" fmla="*/ 535117 h 619167"/>
                <a:gd name="connsiteX3" fmla="*/ 244446 w 355477"/>
                <a:gd name="connsiteY3" fmla="*/ 483744 h 619167"/>
                <a:gd name="connsiteX4" fmla="*/ 222540 w 355477"/>
                <a:gd name="connsiteY4" fmla="*/ 450806 h 619167"/>
                <a:gd name="connsiteX5" fmla="*/ 185693 w 355477"/>
                <a:gd name="connsiteY5" fmla="*/ 411293 h 619167"/>
                <a:gd name="connsiteX6" fmla="*/ 152400 w 355477"/>
                <a:gd name="connsiteY6" fmla="*/ 352425 h 619167"/>
                <a:gd name="connsiteX7" fmla="*/ 142875 w 355477"/>
                <a:gd name="connsiteY7" fmla="*/ 323850 h 619167"/>
                <a:gd name="connsiteX8" fmla="*/ 114300 w 355477"/>
                <a:gd name="connsiteY8" fmla="*/ 295275 h 619167"/>
                <a:gd name="connsiteX9" fmla="*/ 76200 w 355477"/>
                <a:gd name="connsiteY9" fmla="*/ 238125 h 619167"/>
                <a:gd name="connsiteX10" fmla="*/ 57150 w 355477"/>
                <a:gd name="connsiteY10" fmla="*/ 209550 h 619167"/>
                <a:gd name="connsiteX11" fmla="*/ 38100 w 355477"/>
                <a:gd name="connsiteY11" fmla="*/ 180975 h 619167"/>
                <a:gd name="connsiteX12" fmla="*/ 9525 w 355477"/>
                <a:gd name="connsiteY12" fmla="*/ 95250 h 619167"/>
                <a:gd name="connsiteX13" fmla="*/ 0 w 355477"/>
                <a:gd name="connsiteY13" fmla="*/ 66675 h 619167"/>
                <a:gd name="connsiteX14" fmla="*/ 9525 w 355477"/>
                <a:gd name="connsiteY14" fmla="*/ 9525 h 619167"/>
                <a:gd name="connsiteX15" fmla="*/ 38100 w 355477"/>
                <a:gd name="connsiteY15" fmla="*/ 0 h 619167"/>
                <a:gd name="connsiteX16" fmla="*/ 104775 w 355477"/>
                <a:gd name="connsiteY16" fmla="*/ 9525 h 619167"/>
                <a:gd name="connsiteX17" fmla="*/ 133350 w 355477"/>
                <a:gd name="connsiteY17" fmla="*/ 28575 h 619167"/>
                <a:gd name="connsiteX18" fmla="*/ 161925 w 355477"/>
                <a:gd name="connsiteY18" fmla="*/ 85725 h 619167"/>
                <a:gd name="connsiteX19" fmla="*/ 180975 w 355477"/>
                <a:gd name="connsiteY19" fmla="*/ 114300 h 619167"/>
                <a:gd name="connsiteX20" fmla="*/ 200025 w 355477"/>
                <a:gd name="connsiteY20" fmla="*/ 180975 h 619167"/>
                <a:gd name="connsiteX21" fmla="*/ 219075 w 355477"/>
                <a:gd name="connsiteY21" fmla="*/ 238125 h 619167"/>
                <a:gd name="connsiteX22" fmla="*/ 238125 w 355477"/>
                <a:gd name="connsiteY22" fmla="*/ 295275 h 619167"/>
                <a:gd name="connsiteX23" fmla="*/ 247650 w 355477"/>
                <a:gd name="connsiteY23" fmla="*/ 323850 h 619167"/>
                <a:gd name="connsiteX24" fmla="*/ 266700 w 355477"/>
                <a:gd name="connsiteY24" fmla="*/ 352425 h 619167"/>
                <a:gd name="connsiteX25" fmla="*/ 285750 w 355477"/>
                <a:gd name="connsiteY25" fmla="*/ 419100 h 619167"/>
                <a:gd name="connsiteX26" fmla="*/ 304800 w 355477"/>
                <a:gd name="connsiteY26" fmla="*/ 476250 h 619167"/>
                <a:gd name="connsiteX27" fmla="*/ 343563 w 355477"/>
                <a:gd name="connsiteY27" fmla="*/ 560301 h 619167"/>
                <a:gd name="connsiteX28" fmla="*/ 352425 w 355477"/>
                <a:gd name="connsiteY28" fmla="*/ 619125 h 619167"/>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42875 w 352774"/>
                <a:gd name="connsiteY7" fmla="*/ 323850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38069 w 352774"/>
                <a:gd name="connsiteY7" fmla="*/ 335092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33263 w 352774"/>
                <a:gd name="connsiteY7" fmla="*/ 346334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39672 w 352774"/>
                <a:gd name="connsiteY7" fmla="*/ 331345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6770 w 352774"/>
                <a:gd name="connsiteY6" fmla="*/ 375527 h 620176"/>
                <a:gd name="connsiteX7" fmla="*/ 139672 w 352774"/>
                <a:gd name="connsiteY7" fmla="*/ 331345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774" h="620176">
                  <a:moveTo>
                    <a:pt x="352425" y="619125"/>
                  </a:moveTo>
                  <a:cubicBezTo>
                    <a:pt x="349049" y="627537"/>
                    <a:pt x="315024" y="583158"/>
                    <a:pt x="303110" y="569157"/>
                  </a:cubicBezTo>
                  <a:cubicBezTo>
                    <a:pt x="291196" y="555156"/>
                    <a:pt x="290468" y="541467"/>
                    <a:pt x="280943" y="535117"/>
                  </a:cubicBezTo>
                  <a:cubicBezTo>
                    <a:pt x="257002" y="463293"/>
                    <a:pt x="254180" y="497796"/>
                    <a:pt x="244446" y="483744"/>
                  </a:cubicBezTo>
                  <a:cubicBezTo>
                    <a:pt x="234712" y="469692"/>
                    <a:pt x="232332" y="462881"/>
                    <a:pt x="222540" y="450806"/>
                  </a:cubicBezTo>
                  <a:cubicBezTo>
                    <a:pt x="212748" y="438731"/>
                    <a:pt x="214268" y="430343"/>
                    <a:pt x="185693" y="411293"/>
                  </a:cubicBezTo>
                  <a:cubicBezTo>
                    <a:pt x="161752" y="339469"/>
                    <a:pt x="164440" y="388852"/>
                    <a:pt x="156770" y="375527"/>
                  </a:cubicBezTo>
                  <a:cubicBezTo>
                    <a:pt x="149100" y="362202"/>
                    <a:pt x="146750" y="344720"/>
                    <a:pt x="139672" y="331345"/>
                  </a:cubicBezTo>
                  <a:cubicBezTo>
                    <a:pt x="132594" y="317970"/>
                    <a:pt x="124879" y="310812"/>
                    <a:pt x="114300" y="295275"/>
                  </a:cubicBezTo>
                  <a:cubicBezTo>
                    <a:pt x="103721" y="279738"/>
                    <a:pt x="88900" y="257175"/>
                    <a:pt x="76200" y="238125"/>
                  </a:cubicBezTo>
                  <a:lnTo>
                    <a:pt x="57150" y="209550"/>
                  </a:lnTo>
                  <a:cubicBezTo>
                    <a:pt x="50800" y="200025"/>
                    <a:pt x="41720" y="191835"/>
                    <a:pt x="38100" y="180975"/>
                  </a:cubicBezTo>
                  <a:lnTo>
                    <a:pt x="9525" y="95250"/>
                  </a:lnTo>
                  <a:lnTo>
                    <a:pt x="0" y="66675"/>
                  </a:lnTo>
                  <a:cubicBezTo>
                    <a:pt x="3175" y="47625"/>
                    <a:pt x="-57" y="26293"/>
                    <a:pt x="9525" y="9525"/>
                  </a:cubicBezTo>
                  <a:cubicBezTo>
                    <a:pt x="14506" y="808"/>
                    <a:pt x="28060" y="0"/>
                    <a:pt x="38100" y="0"/>
                  </a:cubicBezTo>
                  <a:cubicBezTo>
                    <a:pt x="60551" y="0"/>
                    <a:pt x="82550" y="6350"/>
                    <a:pt x="104775" y="9525"/>
                  </a:cubicBezTo>
                  <a:cubicBezTo>
                    <a:pt x="114300" y="15875"/>
                    <a:pt x="125255" y="20480"/>
                    <a:pt x="133350" y="28575"/>
                  </a:cubicBezTo>
                  <a:cubicBezTo>
                    <a:pt x="160647" y="55872"/>
                    <a:pt x="146431" y="54737"/>
                    <a:pt x="161925" y="85725"/>
                  </a:cubicBezTo>
                  <a:cubicBezTo>
                    <a:pt x="167045" y="95964"/>
                    <a:pt x="175855" y="104061"/>
                    <a:pt x="180975" y="114300"/>
                  </a:cubicBezTo>
                  <a:cubicBezTo>
                    <a:pt x="188978" y="130305"/>
                    <a:pt x="195447" y="165716"/>
                    <a:pt x="200025" y="180975"/>
                  </a:cubicBezTo>
                  <a:cubicBezTo>
                    <a:pt x="205795" y="200209"/>
                    <a:pt x="212725" y="219075"/>
                    <a:pt x="219075" y="238125"/>
                  </a:cubicBezTo>
                  <a:lnTo>
                    <a:pt x="238125" y="295275"/>
                  </a:lnTo>
                  <a:cubicBezTo>
                    <a:pt x="241300" y="304800"/>
                    <a:pt x="242081" y="315496"/>
                    <a:pt x="247650" y="323850"/>
                  </a:cubicBezTo>
                  <a:cubicBezTo>
                    <a:pt x="254000" y="333375"/>
                    <a:pt x="261580" y="342186"/>
                    <a:pt x="266700" y="352425"/>
                  </a:cubicBezTo>
                  <a:cubicBezTo>
                    <a:pt x="274703" y="368430"/>
                    <a:pt x="281172" y="403841"/>
                    <a:pt x="285750" y="419100"/>
                  </a:cubicBezTo>
                  <a:cubicBezTo>
                    <a:pt x="291520" y="438334"/>
                    <a:pt x="298450" y="457200"/>
                    <a:pt x="304800" y="476250"/>
                  </a:cubicBezTo>
                  <a:cubicBezTo>
                    <a:pt x="326242" y="540576"/>
                    <a:pt x="301015" y="418102"/>
                    <a:pt x="323366" y="518682"/>
                  </a:cubicBezTo>
                  <a:cubicBezTo>
                    <a:pt x="333895" y="566063"/>
                    <a:pt x="355801" y="610713"/>
                    <a:pt x="352425" y="619125"/>
                  </a:cubicBezTo>
                  <a:close/>
                </a:path>
              </a:pathLst>
            </a:custGeom>
            <a:solidFill>
              <a:schemeClr val="accent2">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sp>
        <p:nvSpPr>
          <p:cNvPr id="15" name="矩形 14"/>
          <p:cNvSpPr/>
          <p:nvPr/>
        </p:nvSpPr>
        <p:spPr>
          <a:xfrm>
            <a:off x="5779890" y="6327670"/>
            <a:ext cx="2160591" cy="338554"/>
          </a:xfrm>
          <a:prstGeom prst="rect">
            <a:avLst/>
          </a:prstGeom>
        </p:spPr>
        <p:txBody>
          <a:bodyPr wrap="none">
            <a:spAutoFit/>
          </a:bodyPr>
          <a:lstStyle/>
          <a:p>
            <a:r>
              <a:rPr lang="en-US" altLang="zh-CN" sz="1600" dirty="0">
                <a:solidFill>
                  <a:schemeClr val="accent5">
                    <a:lumMod val="75000"/>
                  </a:schemeClr>
                </a:solidFill>
              </a:rPr>
              <a:t>Simultaneous reflection</a:t>
            </a:r>
            <a:endParaRPr lang="zh-CN" altLang="en-US" sz="1600" dirty="0">
              <a:solidFill>
                <a:schemeClr val="accent5">
                  <a:lumMod val="75000"/>
                </a:schemeClr>
              </a:solidFill>
            </a:endParaRPr>
          </a:p>
        </p:txBody>
      </p:sp>
      <p:sp>
        <p:nvSpPr>
          <p:cNvPr id="3" name="灯片编号占位符 2"/>
          <p:cNvSpPr>
            <a:spLocks noGrp="1"/>
          </p:cNvSpPr>
          <p:nvPr>
            <p:ph type="sldNum" sz="quarter" idx="12"/>
          </p:nvPr>
        </p:nvSpPr>
        <p:spPr>
          <a:xfrm>
            <a:off x="9192344" y="6496947"/>
            <a:ext cx="2743200" cy="365125"/>
          </a:xfrm>
        </p:spPr>
        <p:txBody>
          <a:bodyPr/>
          <a:lstStyle/>
          <a:p>
            <a:fld id="{EA7D5E4A-1FF7-5446-9BF7-57824CD54030}" type="slidenum">
              <a:rPr kumimoji="1" lang="zh-CN" altLang="en-US" b="1" smtClean="0">
                <a:solidFill>
                  <a:srgbClr val="C00000"/>
                </a:solidFill>
              </a:rPr>
              <a:pPr/>
              <a:t>21</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87690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99578" y="3326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Typical Antennas</a:t>
            </a:r>
          </a:p>
        </p:txBody>
      </p:sp>
      <p:graphicFrame>
        <p:nvGraphicFramePr>
          <p:cNvPr id="20" name="表格 19">
            <a:extLst>
              <a:ext uri="{FF2B5EF4-FFF2-40B4-BE49-F238E27FC236}">
                <a16:creationId xmlns:a16="http://schemas.microsoft.com/office/drawing/2014/main" id="{BE196FEB-D772-4E4A-8A28-E981E31AB876}"/>
              </a:ext>
            </a:extLst>
          </p:cNvPr>
          <p:cNvGraphicFramePr>
            <a:graphicFrameLocks noGrp="1"/>
          </p:cNvGraphicFramePr>
          <p:nvPr>
            <p:extLst>
              <p:ext uri="{D42A27DB-BD31-4B8C-83A1-F6EECF244321}">
                <p14:modId xmlns:p14="http://schemas.microsoft.com/office/powerpoint/2010/main" val="4286430485"/>
              </p:ext>
            </p:extLst>
          </p:nvPr>
        </p:nvGraphicFramePr>
        <p:xfrm>
          <a:off x="199578" y="1116013"/>
          <a:ext cx="11511792" cy="5541917"/>
        </p:xfrm>
        <a:graphic>
          <a:graphicData uri="http://schemas.openxmlformats.org/drawingml/2006/table">
            <a:tbl>
              <a:tblPr firstRow="1" bandRow="1">
                <a:tableStyleId>{7DF18680-E054-41AD-8BC1-D1AEF772440D}</a:tableStyleId>
              </a:tblPr>
              <a:tblGrid>
                <a:gridCol w="927870">
                  <a:extLst>
                    <a:ext uri="{9D8B030D-6E8A-4147-A177-3AD203B41FA5}">
                      <a16:colId xmlns:a16="http://schemas.microsoft.com/office/drawing/2014/main" val="2380450473"/>
                    </a:ext>
                  </a:extLst>
                </a:gridCol>
                <a:gridCol w="2160240">
                  <a:extLst>
                    <a:ext uri="{9D8B030D-6E8A-4147-A177-3AD203B41FA5}">
                      <a16:colId xmlns:a16="http://schemas.microsoft.com/office/drawing/2014/main" val="2140591271"/>
                    </a:ext>
                  </a:extLst>
                </a:gridCol>
                <a:gridCol w="1440160">
                  <a:extLst>
                    <a:ext uri="{9D8B030D-6E8A-4147-A177-3AD203B41FA5}">
                      <a16:colId xmlns:a16="http://schemas.microsoft.com/office/drawing/2014/main" val="3904691781"/>
                    </a:ext>
                  </a:extLst>
                </a:gridCol>
                <a:gridCol w="1224136">
                  <a:extLst>
                    <a:ext uri="{9D8B030D-6E8A-4147-A177-3AD203B41FA5}">
                      <a16:colId xmlns:a16="http://schemas.microsoft.com/office/drawing/2014/main" val="3535351892"/>
                    </a:ext>
                  </a:extLst>
                </a:gridCol>
                <a:gridCol w="1224136">
                  <a:extLst>
                    <a:ext uri="{9D8B030D-6E8A-4147-A177-3AD203B41FA5}">
                      <a16:colId xmlns:a16="http://schemas.microsoft.com/office/drawing/2014/main" val="1030508527"/>
                    </a:ext>
                  </a:extLst>
                </a:gridCol>
                <a:gridCol w="1152128">
                  <a:extLst>
                    <a:ext uri="{9D8B030D-6E8A-4147-A177-3AD203B41FA5}">
                      <a16:colId xmlns:a16="http://schemas.microsoft.com/office/drawing/2014/main" val="4107247928"/>
                    </a:ext>
                  </a:extLst>
                </a:gridCol>
                <a:gridCol w="1331113">
                  <a:extLst>
                    <a:ext uri="{9D8B030D-6E8A-4147-A177-3AD203B41FA5}">
                      <a16:colId xmlns:a16="http://schemas.microsoft.com/office/drawing/2014/main" val="3337075688"/>
                    </a:ext>
                  </a:extLst>
                </a:gridCol>
                <a:gridCol w="2052009">
                  <a:extLst>
                    <a:ext uri="{9D8B030D-6E8A-4147-A177-3AD203B41FA5}">
                      <a16:colId xmlns:a16="http://schemas.microsoft.com/office/drawing/2014/main" val="2432370113"/>
                    </a:ext>
                  </a:extLst>
                </a:gridCol>
              </a:tblGrid>
              <a:tr h="700815">
                <a:tc>
                  <a:txBody>
                    <a:bodyPr/>
                    <a:lstStyle/>
                    <a:p>
                      <a:pPr algn="ctr"/>
                      <a:r>
                        <a:rPr lang="en-US" altLang="zh-CN" sz="1600" kern="1200" dirty="0">
                          <a:latin typeface="Arial" panose="020B0604020202020204" pitchFamily="34" charset="0"/>
                          <a:cs typeface="Arial" panose="020B0604020202020204" pitchFamily="34" charset="0"/>
                        </a:rPr>
                        <a:t>Item</a:t>
                      </a:r>
                      <a:endParaRPr lang="zh-CN" altLang="en-US" sz="1600" b="1" kern="1200" dirty="0">
                        <a:solidFill>
                          <a:schemeClr val="bg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Features</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b="1" dirty="0">
                          <a:latin typeface="Arial" panose="020B0604020202020204" pitchFamily="34" charset="0"/>
                          <a:cs typeface="Arial" panose="020B0604020202020204" pitchFamily="34" charset="0"/>
                        </a:rPr>
                        <a:t>Active</a:t>
                      </a:r>
                      <a:r>
                        <a:rPr lang="en-US" altLang="zh-CN" sz="1600" b="1" baseline="0" dirty="0">
                          <a:latin typeface="Arial" panose="020B0604020202020204" pitchFamily="34" charset="0"/>
                          <a:cs typeface="Arial" panose="020B0604020202020204" pitchFamily="34" charset="0"/>
                        </a:rPr>
                        <a:t> component</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dirty="0">
                          <a:latin typeface="Arial" panose="020B0604020202020204" pitchFamily="34" charset="0"/>
                          <a:cs typeface="Arial" panose="020B0604020202020204" pitchFamily="34" charset="0"/>
                        </a:rPr>
                        <a:t>Cost</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b="1" dirty="0">
                          <a:latin typeface="Arial" panose="020B0604020202020204" pitchFamily="34" charset="0"/>
                          <a:cs typeface="Arial" panose="020B0604020202020204" pitchFamily="34" charset="0"/>
                        </a:rPr>
                        <a:t>Power</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b="1" dirty="0">
                          <a:latin typeface="Arial" panose="020B0604020202020204" pitchFamily="34" charset="0"/>
                          <a:cs typeface="Arial" panose="020B0604020202020204" pitchFamily="34" charset="0"/>
                        </a:rPr>
                        <a:t>Gain</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b="1" dirty="0">
                          <a:latin typeface="Arial" panose="020B0604020202020204" pitchFamily="34" charset="0"/>
                          <a:cs typeface="Arial" panose="020B0604020202020204" pitchFamily="34" charset="0"/>
                        </a:rPr>
                        <a:t>Thickness</a:t>
                      </a:r>
                      <a:endParaRPr lang="zh-CN" altLang="en-US" sz="1600" b="1" dirty="0">
                        <a:latin typeface="Arial" panose="020B0604020202020204" pitchFamily="34" charset="0"/>
                        <a:cs typeface="Arial" panose="020B0604020202020204" pitchFamily="34" charset="0"/>
                      </a:endParaRPr>
                    </a:p>
                  </a:txBody>
                  <a:tcPr anchor="ctr"/>
                </a:tc>
                <a:tc>
                  <a:txBody>
                    <a:bodyPr/>
                    <a:lstStyle/>
                    <a:p>
                      <a:pPr algn="ctr"/>
                      <a:r>
                        <a:rPr lang="en-US" altLang="zh-CN" sz="1600" b="1" dirty="0">
                          <a:latin typeface="Arial" panose="020B0604020202020204" pitchFamily="34" charset="0"/>
                          <a:cs typeface="Arial" panose="020B0604020202020204" pitchFamily="34" charset="0"/>
                        </a:rPr>
                        <a:t>Weakness</a:t>
                      </a:r>
                      <a:endParaRPr lang="zh-CN" alt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63619896"/>
                  </a:ext>
                </a:extLst>
              </a:tr>
              <a:tr h="1396148">
                <a:tc>
                  <a:txBody>
                    <a:bodyPr/>
                    <a:lstStyle/>
                    <a:p>
                      <a:pPr marL="0" algn="ctr" defTabSz="914400" rtl="0" eaLnBrk="1" latinLnBrk="0" hangingPunct="1"/>
                      <a:r>
                        <a:rPr lang="en-US" altLang="zh-CN" sz="1600" kern="1200" dirty="0">
                          <a:latin typeface="Arial" panose="020B0604020202020204" pitchFamily="34" charset="0"/>
                          <a:cs typeface="Arial" panose="020B0604020202020204" pitchFamily="34" charset="0"/>
                        </a:rPr>
                        <a:t>Phased Array</a:t>
                      </a:r>
                      <a:endParaRPr lang="zh-CN" altLang="en-US" sz="16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342900" indent="-342900" algn="l" defTabSz="914400" rtl="0" eaLnBrk="1" latinLnBrk="0" hangingPunct="1">
                        <a:buFont typeface="+mj-ea"/>
                        <a:buAutoNum type="circleNumDbPlain"/>
                      </a:pPr>
                      <a:r>
                        <a:rPr lang="en-US" altLang="zh-CN" sz="1600" kern="1200" dirty="0">
                          <a:latin typeface="Arial" panose="020B0604020202020204" pitchFamily="34" charset="0"/>
                          <a:cs typeface="Arial" panose="020B0604020202020204" pitchFamily="34" charset="0"/>
                        </a:rPr>
                        <a:t>Each element independently</a:t>
                      </a:r>
                      <a:r>
                        <a:rPr lang="en-US" altLang="zh-CN" sz="1600" kern="1200" baseline="0" dirty="0">
                          <a:latin typeface="Arial" panose="020B0604020202020204" pitchFamily="34" charset="0"/>
                          <a:cs typeface="Arial" panose="020B0604020202020204" pitchFamily="34" charset="0"/>
                        </a:rPr>
                        <a:t> fed</a:t>
                      </a:r>
                    </a:p>
                    <a:p>
                      <a:pPr marL="342900" indent="-342900" algn="l" defTabSz="914400" rtl="0" eaLnBrk="1" latinLnBrk="0" hangingPunct="1">
                        <a:buFont typeface="+mj-ea"/>
                        <a:buAutoNum type="circleNumDbPlain"/>
                      </a:pPr>
                      <a:endParaRPr lang="en-US" altLang="zh-CN" sz="1600" kern="1200" dirty="0">
                        <a:latin typeface="Arial" panose="020B0604020202020204" pitchFamily="34" charset="0"/>
                        <a:cs typeface="Arial" panose="020B0604020202020204" pitchFamily="34" charset="0"/>
                      </a:endParaRPr>
                    </a:p>
                    <a:p>
                      <a:pPr marL="342900" indent="-342900" algn="l" defTabSz="914400" rtl="0" eaLnBrk="1" latinLnBrk="0" hangingPunct="1">
                        <a:buFont typeface="+mj-ea"/>
                        <a:buAutoNum type="circleNumDbPlain"/>
                      </a:pPr>
                      <a:r>
                        <a:rPr lang="en-US" altLang="zh-CN" sz="1600" kern="1200" dirty="0">
                          <a:latin typeface="Arial" panose="020B0604020202020204" pitchFamily="34" charset="0"/>
                          <a:cs typeface="Arial" panose="020B0604020202020204" pitchFamily="34" charset="0"/>
                        </a:rPr>
                        <a:t>Parallel feeding</a:t>
                      </a:r>
                      <a:endParaRPr lang="zh-CN" altLang="en-US" sz="16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indent="0" algn="ctr" defTabSz="914400" rtl="0" eaLnBrk="1" latinLnBrk="0" hangingPunct="1">
                        <a:buFont typeface="+mj-ea"/>
                        <a:buNone/>
                      </a:pPr>
                      <a:r>
                        <a:rPr lang="en-US" altLang="zh-CN" sz="1600" kern="1200" dirty="0">
                          <a:solidFill>
                            <a:schemeClr val="tx1"/>
                          </a:solidFill>
                          <a:latin typeface="Arial" panose="020B0604020202020204" pitchFamily="34" charset="0"/>
                          <a:ea typeface="+mn-ea"/>
                          <a:cs typeface="Arial" panose="020B0604020202020204" pitchFamily="34" charset="0"/>
                        </a:rPr>
                        <a:t>Phase</a:t>
                      </a:r>
                      <a:r>
                        <a:rPr lang="en-US" altLang="zh-CN" sz="1600" kern="1200" baseline="0" dirty="0">
                          <a:solidFill>
                            <a:schemeClr val="tx1"/>
                          </a:solidFill>
                          <a:latin typeface="Arial" panose="020B0604020202020204" pitchFamily="34" charset="0"/>
                          <a:ea typeface="+mn-ea"/>
                          <a:cs typeface="Arial" panose="020B0604020202020204" pitchFamily="34" charset="0"/>
                        </a:rPr>
                        <a:t> shifters</a:t>
                      </a:r>
                      <a:endParaRPr lang="en-US" altLang="zh-CN" sz="1600" kern="1200" dirty="0">
                        <a:solidFill>
                          <a:srgbClr val="C00000"/>
                        </a:solidFill>
                        <a:latin typeface="Arial" panose="020B0604020202020204" pitchFamily="34" charset="0"/>
                        <a:ea typeface="+mn-ea"/>
                        <a:cs typeface="Arial" panose="020B0604020202020204" pitchFamily="34" charset="0"/>
                      </a:endParaRPr>
                    </a:p>
                  </a:txBody>
                  <a:tcPr anchor="ctr"/>
                </a:tc>
                <a:tc>
                  <a:txBody>
                    <a:bodyPr/>
                    <a:lstStyle/>
                    <a:p>
                      <a:pPr marL="0" indent="0" algn="ctr" defTabSz="914400" rtl="0" eaLnBrk="1" latinLnBrk="0" hangingPunct="1">
                        <a:buFont typeface="+mj-ea"/>
                        <a:buNone/>
                      </a:pPr>
                      <a:r>
                        <a:rPr lang="en-US" altLang="zh-CN" sz="1600" kern="1200" dirty="0">
                          <a:solidFill>
                            <a:schemeClr val="dk1"/>
                          </a:solidFill>
                          <a:latin typeface="Arial" panose="020B0604020202020204" pitchFamily="34" charset="0"/>
                          <a:ea typeface="+mn-ea"/>
                          <a:cs typeface="Arial" panose="020B0604020202020204" pitchFamily="34" charset="0"/>
                        </a:rPr>
                        <a:t>High</a:t>
                      </a:r>
                      <a:endParaRPr lang="zh-CN" altLang="en-US" sz="16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indent="0" algn="ctr" defTabSz="914400" rtl="0" eaLnBrk="1" latinLnBrk="0" hangingPunct="1">
                        <a:buFont typeface="+mj-ea"/>
                        <a:buNone/>
                      </a:pPr>
                      <a:r>
                        <a:rPr lang="en-US" altLang="zh-CN" sz="1600" kern="1200" dirty="0">
                          <a:solidFill>
                            <a:schemeClr val="dk1"/>
                          </a:solidFill>
                          <a:latin typeface="Arial" panose="020B0604020202020204" pitchFamily="34" charset="0"/>
                          <a:ea typeface="+mn-ea"/>
                          <a:cs typeface="Arial" panose="020B0604020202020204" pitchFamily="34" charset="0"/>
                        </a:rPr>
                        <a:t>High</a:t>
                      </a:r>
                      <a:endParaRPr lang="zh-CN" altLang="en-US" sz="16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indent="0" algn="ctr" defTabSz="914400" rtl="0" eaLnBrk="1" latinLnBrk="0" hangingPunct="1">
                        <a:buFont typeface="+mj-ea"/>
                        <a:buNone/>
                      </a:pPr>
                      <a:r>
                        <a:rPr lang="en-US" altLang="zh-CN" sz="1600" kern="1200" dirty="0">
                          <a:solidFill>
                            <a:srgbClr val="C00000"/>
                          </a:solidFill>
                          <a:latin typeface="Arial" panose="020B0604020202020204" pitchFamily="34" charset="0"/>
                          <a:ea typeface="+mn-ea"/>
                          <a:cs typeface="Arial" panose="020B0604020202020204" pitchFamily="34" charset="0"/>
                        </a:rPr>
                        <a:t>Very High</a:t>
                      </a:r>
                      <a:endParaRPr lang="zh-CN" altLang="en-US" sz="1600" kern="1200" dirty="0">
                        <a:solidFill>
                          <a:srgbClr val="C00000"/>
                        </a:solidFill>
                        <a:latin typeface="Arial" panose="020B0604020202020204" pitchFamily="34" charset="0"/>
                        <a:ea typeface="+mn-ea"/>
                        <a:cs typeface="Arial" panose="020B0604020202020204" pitchFamily="34" charset="0"/>
                      </a:endParaRPr>
                    </a:p>
                  </a:txBody>
                  <a:tcPr anchor="ctr"/>
                </a:tc>
                <a:tc>
                  <a:txBody>
                    <a:bodyPr/>
                    <a:lstStyle/>
                    <a:p>
                      <a:pPr marL="0" indent="0" algn="ctr" defTabSz="914400" rtl="0" eaLnBrk="1" latinLnBrk="0" hangingPunct="1">
                        <a:buFont typeface="+mj-ea"/>
                        <a:buNone/>
                      </a:pPr>
                      <a:r>
                        <a:rPr lang="en-US" altLang="zh-CN" sz="1600" kern="1200" dirty="0">
                          <a:solidFill>
                            <a:schemeClr val="dk1"/>
                          </a:solidFill>
                          <a:latin typeface="Arial" panose="020B0604020202020204" pitchFamily="34" charset="0"/>
                          <a:ea typeface="+mn-ea"/>
                          <a:cs typeface="Arial" panose="020B0604020202020204" pitchFamily="34" charset="0"/>
                        </a:rPr>
                        <a:t>Medium</a:t>
                      </a:r>
                      <a:endParaRPr lang="zh-CN" altLang="en-US" sz="16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indent="0" algn="l" defTabSz="914400" rtl="0" eaLnBrk="1" latinLnBrk="0" hangingPunct="1">
                        <a:buFont typeface="+mj-ea"/>
                        <a:buNone/>
                      </a:pPr>
                      <a:r>
                        <a:rPr lang="en-US" altLang="zh-CN" sz="1600" kern="1200" dirty="0">
                          <a:solidFill>
                            <a:schemeClr val="dk1"/>
                          </a:solidFill>
                          <a:latin typeface="Arial" panose="020B0604020202020204" pitchFamily="34" charset="0"/>
                          <a:ea typeface="+mn-ea"/>
                          <a:cs typeface="Arial" panose="020B0604020202020204" pitchFamily="34" charset="0"/>
                        </a:rPr>
                        <a:t>The size</a:t>
                      </a:r>
                      <a:r>
                        <a:rPr lang="en-US" altLang="zh-CN" sz="1600" kern="1200" baseline="0" dirty="0">
                          <a:solidFill>
                            <a:schemeClr val="dk1"/>
                          </a:solidFill>
                          <a:latin typeface="Arial" panose="020B0604020202020204" pitchFamily="34" charset="0"/>
                          <a:ea typeface="+mn-ea"/>
                          <a:cs typeface="Arial" panose="020B0604020202020204" pitchFamily="34" charset="0"/>
                        </a:rPr>
                        <a:t> is constrained by the hardware and manufacturing</a:t>
                      </a:r>
                      <a:endParaRPr lang="zh-CN" altLang="en-US" sz="1600" kern="12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056157008"/>
                  </a:ext>
                </a:extLst>
              </a:tr>
              <a:tr h="1527320">
                <a:tc>
                  <a:txBody>
                    <a:bodyPr/>
                    <a:lstStyle/>
                    <a:p>
                      <a:pPr algn="ctr"/>
                      <a:r>
                        <a:rPr lang="en-US" altLang="zh-CN" sz="1600" dirty="0">
                          <a:latin typeface="Arial" panose="020B0604020202020204" pitchFamily="34" charset="0"/>
                          <a:cs typeface="Arial" panose="020B0604020202020204" pitchFamily="34" charset="0"/>
                        </a:rPr>
                        <a:t>RIS</a:t>
                      </a:r>
                      <a:endParaRPr lang="zh-CN" altLang="en-US" sz="1600" b="1" dirty="0">
                        <a:latin typeface="Arial" panose="020B0604020202020204" pitchFamily="34" charset="0"/>
                        <a:cs typeface="Arial" panose="020B0604020202020204" pitchFamily="34" charset="0"/>
                      </a:endParaRPr>
                    </a:p>
                  </a:txBody>
                  <a:tcPr anchor="ctr"/>
                </a:tc>
                <a:tc>
                  <a:txBody>
                    <a:bodyPr/>
                    <a:lstStyle/>
                    <a:p>
                      <a:pPr marL="342900" indent="-342900" algn="l">
                        <a:buFont typeface="+mj-ea"/>
                        <a:buAutoNum type="circleNumDbPlain"/>
                      </a:pPr>
                      <a:r>
                        <a:rPr lang="en-US" altLang="zh-CN" sz="1600" dirty="0">
                          <a:latin typeface="Arial" panose="020B0604020202020204" pitchFamily="34" charset="0"/>
                          <a:cs typeface="Arial" panose="020B0604020202020204" pitchFamily="34" charset="0"/>
                        </a:rPr>
                        <a:t>RF front end is on the outside of the surface</a:t>
                      </a:r>
                    </a:p>
                    <a:p>
                      <a:pPr marL="342900" indent="-342900" algn="l" defTabSz="914400" rtl="0" eaLnBrk="1" latinLnBrk="0" hangingPunct="1">
                        <a:buFont typeface="+mj-ea"/>
                        <a:buAutoNum type="circleNumDbPlain"/>
                      </a:pPr>
                      <a:r>
                        <a:rPr lang="en-US" altLang="zh-CN" sz="1600" kern="1200" dirty="0">
                          <a:latin typeface="Arial" panose="020B0604020202020204" pitchFamily="34" charset="0"/>
                          <a:cs typeface="Arial" panose="020B0604020202020204" pitchFamily="34" charset="0"/>
                        </a:rPr>
                        <a:t>Parallel feeding</a:t>
                      </a:r>
                      <a:endParaRPr lang="zh-CN" altLang="en-US" sz="16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0" indent="0" algn="ctr">
                        <a:buFont typeface="+mj-ea"/>
                        <a:buNone/>
                      </a:pPr>
                      <a:r>
                        <a:rPr lang="en-US" altLang="zh-CN" sz="1600" dirty="0">
                          <a:solidFill>
                            <a:schemeClr val="tx1"/>
                          </a:solidFill>
                          <a:latin typeface="Arial" panose="020B0604020202020204" pitchFamily="34" charset="0"/>
                          <a:cs typeface="Arial" panose="020B0604020202020204" pitchFamily="34" charset="0"/>
                        </a:rPr>
                        <a:t>Diodes</a:t>
                      </a:r>
                    </a:p>
                  </a:txBody>
                  <a:tcPr anchor="ctr"/>
                </a:tc>
                <a:tc>
                  <a:txBody>
                    <a:bodyPr/>
                    <a:lstStyle/>
                    <a:p>
                      <a:pPr marL="0" indent="0" algn="ctr">
                        <a:buFont typeface="+mj-ea"/>
                        <a:buNone/>
                      </a:pPr>
                      <a:r>
                        <a:rPr lang="en-US" altLang="zh-CN" sz="1600" dirty="0">
                          <a:solidFill>
                            <a:schemeClr val="tx1"/>
                          </a:solidFill>
                          <a:latin typeface="Arial" panose="020B0604020202020204" pitchFamily="34" charset="0"/>
                          <a:cs typeface="Arial" panose="020B0604020202020204" pitchFamily="34" charset="0"/>
                        </a:rPr>
                        <a:t>Low</a:t>
                      </a:r>
                      <a:endParaRPr lang="zh-CN" altLang="en-US" sz="1600" dirty="0">
                        <a:solidFill>
                          <a:schemeClr val="tx1"/>
                        </a:solidFill>
                        <a:latin typeface="Arial" panose="020B0604020202020204" pitchFamily="34" charset="0"/>
                        <a:cs typeface="Arial" panose="020B0604020202020204" pitchFamily="34" charset="0"/>
                      </a:endParaRPr>
                    </a:p>
                  </a:txBody>
                  <a:tcPr anchor="ctr"/>
                </a:tc>
                <a:tc>
                  <a:txBody>
                    <a:bodyPr/>
                    <a:lstStyle/>
                    <a:p>
                      <a:pPr marL="0" indent="0" algn="ctr">
                        <a:buFont typeface="+mj-ea"/>
                        <a:buNone/>
                      </a:pPr>
                      <a:r>
                        <a:rPr lang="en-US" altLang="zh-CN" sz="1600" dirty="0">
                          <a:solidFill>
                            <a:schemeClr val="tx1"/>
                          </a:solidFill>
                          <a:latin typeface="Arial" panose="020B0604020202020204" pitchFamily="34" charset="0"/>
                          <a:cs typeface="Arial" panose="020B0604020202020204" pitchFamily="34" charset="0"/>
                        </a:rPr>
                        <a:t>Low</a:t>
                      </a:r>
                      <a:endParaRPr lang="zh-CN" altLang="en-US" sz="1600" dirty="0">
                        <a:solidFill>
                          <a:schemeClr val="tx1"/>
                        </a:solidFill>
                        <a:latin typeface="Arial" panose="020B0604020202020204" pitchFamily="34" charset="0"/>
                        <a:cs typeface="Arial" panose="020B0604020202020204" pitchFamily="34" charset="0"/>
                      </a:endParaRPr>
                    </a:p>
                  </a:txBody>
                  <a:tcPr anchor="ctr"/>
                </a:tc>
                <a:tc>
                  <a:txBody>
                    <a:bodyPr/>
                    <a:lstStyle/>
                    <a:p>
                      <a:pPr marL="0" indent="0" algn="ctr">
                        <a:buFont typeface="+mj-ea"/>
                        <a:buNone/>
                      </a:pPr>
                      <a:r>
                        <a:rPr lang="en-US" altLang="zh-CN" sz="1600" dirty="0">
                          <a:latin typeface="Arial" panose="020B0604020202020204" pitchFamily="34" charset="0"/>
                          <a:cs typeface="Arial" panose="020B0604020202020204" pitchFamily="34" charset="0"/>
                        </a:rPr>
                        <a:t>Low</a:t>
                      </a:r>
                      <a:endParaRPr lang="zh-CN" altLang="en-US" sz="1600" dirty="0">
                        <a:latin typeface="Arial" panose="020B0604020202020204" pitchFamily="34" charset="0"/>
                        <a:cs typeface="Arial" panose="020B0604020202020204" pitchFamily="34" charset="0"/>
                      </a:endParaRPr>
                    </a:p>
                  </a:txBody>
                  <a:tcPr anchor="ctr"/>
                </a:tc>
                <a:tc>
                  <a:txBody>
                    <a:bodyPr/>
                    <a:lstStyle/>
                    <a:p>
                      <a:pPr marL="0" indent="0" algn="ctr">
                        <a:buFont typeface="+mj-ea"/>
                        <a:buNone/>
                      </a:pPr>
                      <a:r>
                        <a:rPr lang="en-US" altLang="zh-CN" sz="1600" dirty="0">
                          <a:latin typeface="Arial" panose="020B0604020202020204" pitchFamily="34" charset="0"/>
                          <a:cs typeface="Arial" panose="020B0604020202020204" pitchFamily="34" charset="0"/>
                        </a:rPr>
                        <a:t>Thick</a:t>
                      </a:r>
                      <a:endParaRPr lang="zh-CN" altLang="en-US" sz="1600" dirty="0">
                        <a:latin typeface="Arial" panose="020B0604020202020204" pitchFamily="34" charset="0"/>
                        <a:cs typeface="Arial" panose="020B0604020202020204" pitchFamily="34" charset="0"/>
                      </a:endParaRPr>
                    </a:p>
                  </a:txBody>
                  <a:tcPr anchor="ctr"/>
                </a:tc>
                <a:tc>
                  <a:txBody>
                    <a:bodyPr/>
                    <a:lstStyle/>
                    <a:p>
                      <a:pPr marL="0" indent="0" algn="l">
                        <a:buFont typeface="+mj-ea"/>
                        <a:buNone/>
                      </a:pPr>
                      <a:r>
                        <a:rPr lang="en-US" altLang="zh-CN" sz="1600" dirty="0">
                          <a:latin typeface="Arial" panose="020B0604020202020204" pitchFamily="34" charset="0"/>
                          <a:cs typeface="Arial" panose="020B0604020202020204" pitchFamily="34" charset="0"/>
                        </a:rPr>
                        <a:t>Limitations</a:t>
                      </a:r>
                      <a:r>
                        <a:rPr lang="en-US" altLang="zh-CN" sz="1600" baseline="0" dirty="0">
                          <a:latin typeface="Arial" panose="020B0604020202020204" pitchFamily="34" charset="0"/>
                          <a:cs typeface="Arial" panose="020B0604020202020204" pitchFamily="34" charset="0"/>
                        </a:rPr>
                        <a:t> in deployment</a:t>
                      </a:r>
                    </a:p>
                  </a:txBody>
                  <a:tcPr anchor="ctr"/>
                </a:tc>
                <a:extLst>
                  <a:ext uri="{0D108BD9-81ED-4DB2-BD59-A6C34878D82A}">
                    <a16:rowId xmlns:a16="http://schemas.microsoft.com/office/drawing/2014/main" val="1301225505"/>
                  </a:ext>
                </a:extLst>
              </a:tr>
              <a:tr h="1917634">
                <a:tc>
                  <a:txBody>
                    <a:bodyPr/>
                    <a:lstStyle/>
                    <a:p>
                      <a:pPr algn="ctr"/>
                      <a:r>
                        <a:rPr lang="en-US" altLang="zh-CN" sz="1600" b="1" dirty="0">
                          <a:latin typeface="Arial" panose="020B0604020202020204" pitchFamily="34" charset="0"/>
                          <a:cs typeface="Arial" panose="020B0604020202020204" pitchFamily="34" charset="0"/>
                        </a:rPr>
                        <a:t>RHS</a:t>
                      </a:r>
                      <a:endParaRPr lang="zh-CN" altLang="en-US" sz="1600" b="1" dirty="0">
                        <a:latin typeface="Arial" panose="020B0604020202020204" pitchFamily="34" charset="0"/>
                        <a:cs typeface="Arial" panose="020B0604020202020204" pitchFamily="34" charset="0"/>
                      </a:endParaRPr>
                    </a:p>
                  </a:txBody>
                  <a:tcPr anchor="ctr"/>
                </a:tc>
                <a:tc>
                  <a:txBody>
                    <a:bodyPr/>
                    <a:lstStyle/>
                    <a:p>
                      <a:pPr marL="342900" indent="-342900" algn="l">
                        <a:buFont typeface="+mj-ea"/>
                        <a:buAutoNum type="circleNumDbPlain"/>
                      </a:pPr>
                      <a:r>
                        <a:rPr lang="en-US" altLang="zh-CN" sz="1600" dirty="0">
                          <a:latin typeface="Arial" panose="020B0604020202020204" pitchFamily="34" charset="0"/>
                          <a:cs typeface="Arial" panose="020B0604020202020204" pitchFamily="34" charset="0"/>
                        </a:rPr>
                        <a:t>Integrated feed and surface</a:t>
                      </a:r>
                    </a:p>
                    <a:p>
                      <a:pPr marL="342900" indent="-342900" algn="l">
                        <a:buFont typeface="+mj-ea"/>
                        <a:buAutoNum type="circleNumDbPlain"/>
                      </a:pPr>
                      <a:r>
                        <a:rPr lang="en-US" altLang="zh-CN" sz="1600" dirty="0">
                          <a:latin typeface="Arial" panose="020B0604020202020204" pitchFamily="34" charset="0"/>
                          <a:cs typeface="Arial" panose="020B0604020202020204" pitchFamily="34" charset="0"/>
                        </a:rPr>
                        <a:t>Series feeding</a:t>
                      </a:r>
                    </a:p>
                    <a:p>
                      <a:pPr marL="342900" indent="-342900" algn="l">
                        <a:buFont typeface="+mj-ea"/>
                        <a:buAutoNum type="circleNumDbPlain"/>
                      </a:pPr>
                      <a:endParaRPr lang="zh-CN" altLang="en-US" sz="1600" dirty="0">
                        <a:latin typeface="Arial" panose="020B0604020202020204" pitchFamily="34" charset="0"/>
                        <a:cs typeface="Arial" panose="020B0604020202020204" pitchFamily="34" charset="0"/>
                      </a:endParaRPr>
                    </a:p>
                  </a:txBody>
                  <a:tcPr anchor="ctr"/>
                </a:tc>
                <a:tc>
                  <a:txBody>
                    <a:bodyPr/>
                    <a:lstStyle/>
                    <a:p>
                      <a:pPr marL="0" indent="0" algn="ctr">
                        <a:buFont typeface="+mj-ea"/>
                        <a:buNone/>
                      </a:pPr>
                      <a:r>
                        <a:rPr lang="en-US" altLang="zh-CN" sz="1600" dirty="0">
                          <a:solidFill>
                            <a:schemeClr val="tx1"/>
                          </a:solidFill>
                          <a:latin typeface="Arial" panose="020B0604020202020204" pitchFamily="34" charset="0"/>
                          <a:cs typeface="Arial" panose="020B0604020202020204" pitchFamily="34" charset="0"/>
                        </a:rPr>
                        <a:t>Diodes</a:t>
                      </a:r>
                    </a:p>
                  </a:txBody>
                  <a:tcPr anchor="ctr"/>
                </a:tc>
                <a:tc>
                  <a:txBody>
                    <a:bodyPr/>
                    <a:lstStyle/>
                    <a:p>
                      <a:pPr marL="0" indent="0" algn="ctr">
                        <a:buFont typeface="+mj-ea"/>
                        <a:buNone/>
                      </a:pPr>
                      <a:r>
                        <a:rPr lang="en-US" altLang="zh-CN" sz="1600" dirty="0">
                          <a:solidFill>
                            <a:srgbClr val="C00000"/>
                          </a:solidFill>
                          <a:latin typeface="Arial" panose="020B0604020202020204" pitchFamily="34" charset="0"/>
                          <a:cs typeface="Arial" panose="020B0604020202020204" pitchFamily="34" charset="0"/>
                        </a:rPr>
                        <a:t>Low</a:t>
                      </a:r>
                      <a:endParaRPr lang="zh-CN" altLang="en-US" sz="1600" dirty="0">
                        <a:solidFill>
                          <a:srgbClr val="C00000"/>
                        </a:solidFill>
                        <a:latin typeface="Arial" panose="020B0604020202020204" pitchFamily="34" charset="0"/>
                        <a:cs typeface="Arial" panose="020B0604020202020204" pitchFamily="34" charset="0"/>
                      </a:endParaRPr>
                    </a:p>
                  </a:txBody>
                  <a:tcPr anchor="ctr"/>
                </a:tc>
                <a:tc>
                  <a:txBody>
                    <a:bodyPr/>
                    <a:lstStyle/>
                    <a:p>
                      <a:pPr marL="0" indent="0" algn="ctr">
                        <a:buFont typeface="+mj-ea"/>
                        <a:buNone/>
                      </a:pPr>
                      <a:r>
                        <a:rPr lang="en-US" altLang="zh-CN" sz="1600" dirty="0">
                          <a:solidFill>
                            <a:srgbClr val="C00000"/>
                          </a:solidFill>
                          <a:latin typeface="Arial" panose="020B0604020202020204" pitchFamily="34" charset="0"/>
                          <a:cs typeface="Arial" panose="020B0604020202020204" pitchFamily="34" charset="0"/>
                        </a:rPr>
                        <a:t>Low</a:t>
                      </a:r>
                      <a:endParaRPr lang="zh-CN" altLang="en-US" sz="1600" dirty="0">
                        <a:solidFill>
                          <a:srgbClr val="C00000"/>
                        </a:solidFill>
                        <a:latin typeface="Arial" panose="020B0604020202020204" pitchFamily="34" charset="0"/>
                        <a:cs typeface="Arial" panose="020B0604020202020204" pitchFamily="34" charset="0"/>
                      </a:endParaRPr>
                    </a:p>
                  </a:txBody>
                  <a:tcPr anchor="ctr"/>
                </a:tc>
                <a:tc>
                  <a:txBody>
                    <a:bodyPr/>
                    <a:lstStyle/>
                    <a:p>
                      <a:pPr marL="0" indent="0" algn="ctr">
                        <a:buFont typeface="+mj-ea"/>
                        <a:buNone/>
                      </a:pPr>
                      <a:r>
                        <a:rPr lang="en-US" altLang="zh-CN" sz="1600" dirty="0">
                          <a:latin typeface="Arial" panose="020B0604020202020204" pitchFamily="34" charset="0"/>
                          <a:cs typeface="Arial" panose="020B0604020202020204" pitchFamily="34" charset="0"/>
                        </a:rPr>
                        <a:t>High</a:t>
                      </a:r>
                      <a:endParaRPr lang="zh-CN" altLang="en-US" sz="1600" dirty="0">
                        <a:latin typeface="Arial" panose="020B0604020202020204" pitchFamily="34" charset="0"/>
                        <a:cs typeface="Arial" panose="020B0604020202020204" pitchFamily="34" charset="0"/>
                      </a:endParaRPr>
                    </a:p>
                  </a:txBody>
                  <a:tcPr anchor="ctr"/>
                </a:tc>
                <a:tc>
                  <a:txBody>
                    <a:bodyPr/>
                    <a:lstStyle/>
                    <a:p>
                      <a:pPr marL="0" indent="0" algn="ctr">
                        <a:buFont typeface="+mj-ea"/>
                        <a:buNone/>
                      </a:pPr>
                      <a:r>
                        <a:rPr lang="en-US" altLang="zh-CN" sz="1600" dirty="0">
                          <a:solidFill>
                            <a:srgbClr val="C00000"/>
                          </a:solidFill>
                          <a:latin typeface="Arial" panose="020B0604020202020204" pitchFamily="34" charset="0"/>
                          <a:cs typeface="Arial" panose="020B0604020202020204" pitchFamily="34" charset="0"/>
                        </a:rPr>
                        <a:t>Ultra-thin</a:t>
                      </a:r>
                      <a:endParaRPr lang="zh-CN" altLang="en-US" sz="1600" dirty="0">
                        <a:solidFill>
                          <a:srgbClr val="C00000"/>
                        </a:solidFill>
                        <a:latin typeface="Arial" panose="020B0604020202020204" pitchFamily="34" charset="0"/>
                        <a:cs typeface="Arial" panose="020B0604020202020204" pitchFamily="34" charset="0"/>
                      </a:endParaRPr>
                    </a:p>
                  </a:txBody>
                  <a:tcPr anchor="ctr"/>
                </a:tc>
                <a:tc>
                  <a:txBody>
                    <a:bodyPr/>
                    <a:lstStyle/>
                    <a:p>
                      <a:pPr marL="0" indent="0" algn="l">
                        <a:buFont typeface="+mj-ea"/>
                        <a:buNone/>
                      </a:pPr>
                      <a:r>
                        <a:rPr lang="en-US" altLang="zh-CN" sz="1600" dirty="0">
                          <a:latin typeface="Arial" panose="020B0604020202020204" pitchFamily="34" charset="0"/>
                          <a:cs typeface="Arial" panose="020B0604020202020204" pitchFamily="34" charset="0"/>
                        </a:rPr>
                        <a:t>Requires</a:t>
                      </a:r>
                      <a:r>
                        <a:rPr lang="en-US" altLang="zh-CN" sz="1600" baseline="0" dirty="0">
                          <a:latin typeface="Arial" panose="020B0604020202020204" pitchFamily="34" charset="0"/>
                          <a:cs typeface="Arial" panose="020B0604020202020204" pitchFamily="34" charset="0"/>
                        </a:rPr>
                        <a:t> integrated design of the whole surface</a:t>
                      </a:r>
                      <a:endParaRPr lang="zh-CN" altLang="en-US" sz="1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7643865"/>
                  </a:ext>
                </a:extLst>
              </a:tr>
            </a:tbl>
          </a:graphicData>
        </a:graphic>
      </p:graphicFrame>
      <p:sp>
        <p:nvSpPr>
          <p:cNvPr id="2" name="灯片编号占位符 1"/>
          <p:cNvSpPr>
            <a:spLocks noGrp="1"/>
          </p:cNvSpPr>
          <p:nvPr>
            <p:ph type="sldNum" sz="quarter" idx="12"/>
          </p:nvPr>
        </p:nvSpPr>
        <p:spPr>
          <a:xfrm>
            <a:off x="9336360" y="6492875"/>
            <a:ext cx="2743200" cy="365125"/>
          </a:xfrm>
        </p:spPr>
        <p:txBody>
          <a:bodyPr/>
          <a:lstStyle/>
          <a:p>
            <a:fld id="{EA7D5E4A-1FF7-5446-9BF7-57824CD54030}" type="slidenum">
              <a:rPr kumimoji="1" lang="zh-CN" altLang="en-US" b="1" smtClean="0">
                <a:solidFill>
                  <a:srgbClr val="C00000"/>
                </a:solidFill>
              </a:rPr>
              <a:pPr/>
              <a:t>22</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271903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矩形 19"/>
          <p:cNvSpPr/>
          <p:nvPr/>
        </p:nvSpPr>
        <p:spPr>
          <a:xfrm>
            <a:off x="5758308" y="3086960"/>
            <a:ext cx="4043881" cy="1419924"/>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Applications: Wireless Communications</a:t>
            </a:r>
          </a:p>
        </p:txBody>
      </p:sp>
      <p:sp>
        <p:nvSpPr>
          <p:cNvPr id="5" name="文本框 4">
            <a:extLst>
              <a:ext uri="{FF2B5EF4-FFF2-40B4-BE49-F238E27FC236}">
                <a16:creationId xmlns:a16="http://schemas.microsoft.com/office/drawing/2014/main" id="{FC4FD973-6CA6-4577-9D75-C983A3CDD22A}"/>
              </a:ext>
            </a:extLst>
          </p:cNvPr>
          <p:cNvSpPr txBox="1">
            <a:spLocks noChangeArrowheads="1"/>
          </p:cNvSpPr>
          <p:nvPr/>
        </p:nvSpPr>
        <p:spPr bwMode="auto">
          <a:xfrm>
            <a:off x="641405" y="1052736"/>
            <a:ext cx="97210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等线" panose="02010600030101010101" pitchFamily="2" charset="-122"/>
              </a:defRPr>
            </a:lvl1pPr>
            <a:lvl2pPr marL="800100" indent="-34290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gn="just">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Spectrum efficiency enhancement</a:t>
            </a:r>
          </a:p>
          <a:p>
            <a:pPr algn="just">
              <a:lnSpc>
                <a:spcPct val="150000"/>
              </a:lnSpc>
              <a:buFont typeface="Arial" panose="020B0604020202020204" pitchFamily="34" charset="0"/>
              <a:buChar char="•"/>
            </a:pP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Large-scale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deployment of RHS provides higher spatial diversity gain</a:t>
            </a:r>
          </a:p>
          <a:p>
            <a:pPr marL="0" indent="0" algn="just">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Energy efficiency improvement</a:t>
            </a:r>
          </a:p>
          <a:p>
            <a:pPr algn="just">
              <a:lnSpc>
                <a:spcPct val="150000"/>
              </a:lnSpc>
              <a:buFont typeface="Arial" panose="020B0604020202020204" pitchFamily="34" charset="0"/>
              <a:buChar char="•"/>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RHS has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no</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 active amplification internally and complex phase-shifting circuits</a:t>
            </a:r>
          </a:p>
        </p:txBody>
      </p:sp>
      <p:grpSp>
        <p:nvGrpSpPr>
          <p:cNvPr id="14" name="组合 13"/>
          <p:cNvGrpSpPr>
            <a:grpSpLocks noChangeAspect="1"/>
          </p:cNvGrpSpPr>
          <p:nvPr/>
        </p:nvGrpSpPr>
        <p:grpSpPr>
          <a:xfrm>
            <a:off x="1743678" y="3068960"/>
            <a:ext cx="3454869" cy="3533417"/>
            <a:chOff x="7923524" y="2341921"/>
            <a:chExt cx="4104457" cy="4024094"/>
          </a:xfrm>
        </p:grpSpPr>
        <p:grpSp>
          <p:nvGrpSpPr>
            <p:cNvPr id="15" name="组合 14"/>
            <p:cNvGrpSpPr/>
            <p:nvPr/>
          </p:nvGrpSpPr>
          <p:grpSpPr>
            <a:xfrm>
              <a:off x="7923524" y="2341921"/>
              <a:ext cx="4104457" cy="4024094"/>
              <a:chOff x="7907982" y="2341921"/>
              <a:chExt cx="4104457" cy="4024094"/>
            </a:xfrm>
          </p:grpSpPr>
          <p:pic>
            <p:nvPicPr>
              <p:cNvPr id="17" name="图片 16"/>
              <p:cNvPicPr>
                <a:picLocks noChangeAspect="1"/>
              </p:cNvPicPr>
              <p:nvPr/>
            </p:nvPicPr>
            <p:blipFill rotWithShape="1">
              <a:blip r:embed="rId3"/>
              <a:srcRect l="7009" r="13622" b="8231"/>
              <a:stretch/>
            </p:blipFill>
            <p:spPr>
              <a:xfrm>
                <a:off x="7907982" y="2341921"/>
                <a:ext cx="4104457" cy="4024094"/>
              </a:xfrm>
              <a:prstGeom prst="roundRect">
                <a:avLst>
                  <a:gd name="adj" fmla="val 9612"/>
                </a:avLst>
              </a:prstGeom>
              <a:ln>
                <a:noFill/>
                <a:prstDash val="sysDash"/>
              </a:ln>
            </p:spPr>
          </p:pic>
          <p:sp>
            <p:nvSpPr>
              <p:cNvPr id="18" name="矩形 17"/>
              <p:cNvSpPr/>
              <p:nvPr/>
            </p:nvSpPr>
            <p:spPr>
              <a:xfrm>
                <a:off x="7907982" y="2636912"/>
                <a:ext cx="720080" cy="292635"/>
              </a:xfrm>
              <a:prstGeom prst="rect">
                <a:avLst/>
              </a:prstGeom>
              <a:solidFill>
                <a:schemeClr val="bg1"/>
              </a:solidFill>
              <a:ln>
                <a:noFill/>
              </a:ln>
            </p:spPr>
            <p:txBody>
              <a:bodyPr wrap="square">
                <a:spAutoFit/>
              </a:bodyPr>
              <a:lstStyle/>
              <a:p>
                <a:pPr algn="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BS</a:t>
                </a:r>
                <a:endParaRPr lang="zh-CN" altLang="en-US" sz="1600" b="1" dirty="0">
                  <a:latin typeface="Times New Roman" panose="02020603050405020304" pitchFamily="18" charset="0"/>
                  <a:cs typeface="Times New Roman" panose="02020603050405020304" pitchFamily="18" charset="0"/>
                </a:endParaRPr>
              </a:p>
            </p:txBody>
          </p:sp>
        </p:grpSp>
        <p:sp>
          <p:nvSpPr>
            <p:cNvPr id="16" name="矩形 15"/>
            <p:cNvSpPr/>
            <p:nvPr/>
          </p:nvSpPr>
          <p:spPr>
            <a:xfrm>
              <a:off x="9963970" y="2609490"/>
              <a:ext cx="1532630" cy="505460"/>
            </a:xfrm>
            <a:prstGeom prst="rect">
              <a:avLst/>
            </a:prstGeom>
            <a:solidFill>
              <a:schemeClr val="bg1"/>
            </a:solidFill>
            <a:ln>
              <a:noFill/>
            </a:ln>
          </p:spPr>
          <p:txBody>
            <a:bodyPr wrap="square">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RHS</a:t>
              </a:r>
            </a:p>
            <a:p>
              <a:endParaRPr lang="zh-CN" altLang="en-US" sz="1600" b="1" dirty="0">
                <a:latin typeface="Times New Roman" panose="02020603050405020304" pitchFamily="18" charset="0"/>
                <a:cs typeface="Times New Roman" panose="02020603050405020304" pitchFamily="18" charset="0"/>
              </a:endParaRPr>
            </a:p>
          </p:txBody>
        </p:sp>
      </p:grpSp>
      <p:cxnSp>
        <p:nvCxnSpPr>
          <p:cNvPr id="3" name="直接箭头连接符 2"/>
          <p:cNvCxnSpPr/>
          <p:nvPr/>
        </p:nvCxnSpPr>
        <p:spPr>
          <a:xfrm>
            <a:off x="3193756" y="3796838"/>
            <a:ext cx="2376264" cy="0"/>
          </a:xfrm>
          <a:prstGeom prst="straightConnector1">
            <a:avLst/>
          </a:prstGeom>
          <a:ln w="31750">
            <a:solidFill>
              <a:srgbClr val="C00000"/>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669224" y="3098842"/>
            <a:ext cx="3697747" cy="338554"/>
          </a:xfrm>
          <a:prstGeom prst="rect">
            <a:avLst/>
          </a:prstGeom>
        </p:spPr>
        <p:txBody>
          <a:bodyPr wrap="square">
            <a:spAutoFit/>
          </a:bodyPr>
          <a:lstStyle/>
          <a:p>
            <a:pPr lvl="1" algn="ctr"/>
            <a:r>
              <a:rPr lang="en-US" altLang="zh-CN" sz="1600" b="1" dirty="0">
                <a:latin typeface="Arial" panose="020B0604020202020204" pitchFamily="34" charset="0"/>
                <a:cs typeface="Arial" panose="020B0604020202020204" pitchFamily="34" charset="0"/>
              </a:rPr>
              <a:t>Spectrum efficiency</a:t>
            </a:r>
          </a:p>
        </p:txBody>
      </p:sp>
      <p:sp>
        <p:nvSpPr>
          <p:cNvPr id="21" name="椭圆 20"/>
          <p:cNvSpPr/>
          <p:nvPr/>
        </p:nvSpPr>
        <p:spPr>
          <a:xfrm>
            <a:off x="2185644" y="4506883"/>
            <a:ext cx="164151" cy="285523"/>
          </a:xfrm>
          <a:prstGeom prst="ellipse">
            <a:avLst/>
          </a:prstGeom>
          <a:noFill/>
          <a:ln w="25400">
            <a:solidFill>
              <a:srgbClr val="C0000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57" name="直接连接符 56"/>
          <p:cNvCxnSpPr>
            <a:stCxn id="21" idx="5"/>
          </p:cNvCxnSpPr>
          <p:nvPr/>
        </p:nvCxnSpPr>
        <p:spPr>
          <a:xfrm>
            <a:off x="2325756" y="4750592"/>
            <a:ext cx="1135439" cy="1566526"/>
          </a:xfrm>
          <a:prstGeom prst="line">
            <a:avLst/>
          </a:prstGeom>
          <a:ln w="31750">
            <a:solidFill>
              <a:srgbClr val="C00000"/>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461195" y="6295991"/>
            <a:ext cx="2180833" cy="0"/>
          </a:xfrm>
          <a:prstGeom prst="line">
            <a:avLst/>
          </a:prstGeom>
          <a:ln w="31750">
            <a:solidFill>
              <a:srgbClr val="C00000"/>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5780625" y="5075568"/>
            <a:ext cx="4043881" cy="1526809"/>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62" name="矩形 61"/>
          <p:cNvSpPr/>
          <p:nvPr/>
        </p:nvSpPr>
        <p:spPr>
          <a:xfrm>
            <a:off x="5070482" y="5128903"/>
            <a:ext cx="4895230" cy="338554"/>
          </a:xfrm>
          <a:prstGeom prst="rect">
            <a:avLst/>
          </a:prstGeom>
        </p:spPr>
        <p:txBody>
          <a:bodyPr wrap="square">
            <a:spAutoFit/>
          </a:bodyPr>
          <a:lstStyle/>
          <a:p>
            <a:pPr lvl="1" algn="ctr"/>
            <a:r>
              <a:rPr lang="en-US" altLang="zh-CN" sz="1600" b="1" dirty="0">
                <a:latin typeface="Arial" panose="020B0604020202020204" pitchFamily="34" charset="0"/>
                <a:cs typeface="Arial" panose="020B0604020202020204" pitchFamily="34" charset="0"/>
              </a:rPr>
              <a:t>Energy efficiency</a:t>
            </a:r>
          </a:p>
        </p:txBody>
      </p:sp>
      <p:pic>
        <p:nvPicPr>
          <p:cNvPr id="66" name="图片 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384" y="5603610"/>
            <a:ext cx="906842" cy="906842"/>
          </a:xfrm>
          <a:prstGeom prst="rect">
            <a:avLst/>
          </a:prstGeom>
        </p:spPr>
      </p:pic>
      <p:pic>
        <p:nvPicPr>
          <p:cNvPr id="67" name="图片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047" y="5624301"/>
            <a:ext cx="865461" cy="865461"/>
          </a:xfrm>
          <a:prstGeom prst="rect">
            <a:avLst/>
          </a:prstGeom>
        </p:spPr>
      </p:pic>
      <p:pic>
        <p:nvPicPr>
          <p:cNvPr id="68" name="图片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7987" y="5511685"/>
            <a:ext cx="1090692" cy="1090692"/>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631" y="5603610"/>
            <a:ext cx="906842" cy="906842"/>
          </a:xfrm>
          <a:prstGeom prst="rect">
            <a:avLst/>
          </a:prstGeom>
        </p:spPr>
      </p:pic>
      <p:pic>
        <p:nvPicPr>
          <p:cNvPr id="48" name="图片 47">
            <a:extLst>
              <a:ext uri="{FF2B5EF4-FFF2-40B4-BE49-F238E27FC236}">
                <a16:creationId xmlns:a16="http://schemas.microsoft.com/office/drawing/2014/main" id="{81863CA5-3A96-49A0-AFE5-FF2AE221CF9A}"/>
              </a:ext>
            </a:extLst>
          </p:cNvPr>
          <p:cNvPicPr>
            <a:picLocks noChangeAspect="1"/>
          </p:cNvPicPr>
          <p:nvPr/>
        </p:nvPicPr>
        <p:blipFill>
          <a:blip r:embed="rId7"/>
          <a:stretch>
            <a:fillRect/>
          </a:stretch>
        </p:blipFill>
        <p:spPr>
          <a:xfrm>
            <a:off x="8205297" y="3553887"/>
            <a:ext cx="1161674" cy="746482"/>
          </a:xfrm>
          <a:prstGeom prst="rect">
            <a:avLst/>
          </a:prstGeom>
        </p:spPr>
      </p:pic>
      <p:pic>
        <p:nvPicPr>
          <p:cNvPr id="50" name="图片 49">
            <a:extLst>
              <a:ext uri="{FF2B5EF4-FFF2-40B4-BE49-F238E27FC236}">
                <a16:creationId xmlns:a16="http://schemas.microsoft.com/office/drawing/2014/main" id="{DCDCC931-2D6C-4E38-8227-406BF136C3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5832" y="3579694"/>
            <a:ext cx="623504" cy="680391"/>
          </a:xfrm>
          <a:prstGeom prst="rect">
            <a:avLst/>
          </a:prstGeom>
        </p:spPr>
      </p:pic>
      <p:sp>
        <p:nvSpPr>
          <p:cNvPr id="2" name="箭头: 右 1">
            <a:extLst>
              <a:ext uri="{FF2B5EF4-FFF2-40B4-BE49-F238E27FC236}">
                <a16:creationId xmlns:a16="http://schemas.microsoft.com/office/drawing/2014/main" id="{3F75E891-9FEA-499B-AED1-608826656BE6}"/>
              </a:ext>
            </a:extLst>
          </p:cNvPr>
          <p:cNvSpPr/>
          <p:nvPr/>
        </p:nvSpPr>
        <p:spPr>
          <a:xfrm>
            <a:off x="7636232" y="3688362"/>
            <a:ext cx="288032" cy="438945"/>
          </a:xfrm>
          <a:prstGeom prst="rightArrow">
            <a:avLst/>
          </a:prstGeom>
          <a:gradFill>
            <a:gsLst>
              <a:gs pos="0">
                <a:schemeClr val="accent1">
                  <a:lumMod val="20000"/>
                  <a:lumOff val="80000"/>
                </a:schemeClr>
              </a:gs>
              <a:gs pos="50000">
                <a:schemeClr val="accent1">
                  <a:lumMod val="40000"/>
                  <a:lumOff val="60000"/>
                </a:schemeClr>
              </a:gs>
              <a:gs pos="100000">
                <a:schemeClr val="accent1">
                  <a:lumMod val="60000"/>
                  <a:lumOff val="40000"/>
                </a:schemeClr>
              </a:gs>
            </a:gsLst>
          </a:gradFill>
          <a:ln>
            <a:solidFill>
              <a:schemeClr val="accent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 name="灯片编号占位符 3"/>
          <p:cNvSpPr>
            <a:spLocks noGrp="1"/>
          </p:cNvSpPr>
          <p:nvPr>
            <p:ph type="sldNum" sz="quarter" idx="12"/>
          </p:nvPr>
        </p:nvSpPr>
        <p:spPr>
          <a:xfrm>
            <a:off x="9195385" y="6460431"/>
            <a:ext cx="2743200" cy="365125"/>
          </a:xfrm>
        </p:spPr>
        <p:txBody>
          <a:bodyPr/>
          <a:lstStyle/>
          <a:p>
            <a:fld id="{EA7D5E4A-1FF7-5446-9BF7-57824CD54030}" type="slidenum">
              <a:rPr kumimoji="1" lang="zh-CN" altLang="en-US" b="1" smtClean="0">
                <a:solidFill>
                  <a:srgbClr val="C00000"/>
                </a:solidFill>
              </a:rPr>
              <a:pPr/>
              <a:t>23</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557358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1553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Applications: Sensing</a:t>
            </a:r>
          </a:p>
        </p:txBody>
      </p:sp>
      <p:sp>
        <p:nvSpPr>
          <p:cNvPr id="2" name="矩形 1"/>
          <p:cNvSpPr/>
          <p:nvPr/>
        </p:nvSpPr>
        <p:spPr>
          <a:xfrm>
            <a:off x="623392" y="1042828"/>
            <a:ext cx="12620354" cy="2210862"/>
          </a:xfrm>
          <a:prstGeom prst="rect">
            <a:avLst/>
          </a:prstGeom>
        </p:spPr>
        <p:txBody>
          <a:bodyPr wrap="square">
            <a:spAutoFit/>
          </a:bodyPr>
          <a:lstStyle/>
          <a:p>
            <a:pPr algn="just">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RHS radar</a:t>
            </a:r>
          </a:p>
          <a:p>
            <a:pPr marL="285750" indent="-285750" algn="just">
              <a:lnSpc>
                <a:spcPct val="150000"/>
              </a:lnSpc>
              <a:buFont typeface="Arial" panose="020B0604020202020204" pitchFamily="34" charset="0"/>
              <a:buChar char="•"/>
            </a:pP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Enhance the detection accuracy by leveraging the </a:t>
            </a:r>
            <a:r>
              <a:rPr lang="zh-CN" altLang="en-US" dirty="0">
                <a:solidFill>
                  <a:srgbClr val="C00000"/>
                </a:solidFill>
                <a:latin typeface="Arial" panose="020B0604020202020204" pitchFamily="34" charset="0"/>
                <a:ea typeface="微软雅黑" panose="020B0503020204020204" pitchFamily="34" charset="-122"/>
                <a:cs typeface="Arial" panose="020B0604020202020204" pitchFamily="34" charset="0"/>
              </a:rPr>
              <a:t>superior beam-steering </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capabilit</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y</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 of the RHS</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dirty="0">
                <a:solidFill>
                  <a:srgbClr val="C00000"/>
                </a:solidFill>
                <a:latin typeface="Arial" panose="020B0604020202020204" pitchFamily="34" charset="0"/>
                <a:ea typeface="微软雅黑" panose="020B0503020204020204" pitchFamily="34" charset="-122"/>
                <a:cs typeface="Arial" panose="020B0604020202020204" pitchFamily="34" charset="0"/>
              </a:rPr>
              <a:t>Reduce the complexity and cost </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of the radar system</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algn="just">
              <a:lnSpc>
                <a:spcPct val="150000"/>
              </a:lnSpc>
            </a:pPr>
            <a:r>
              <a:rPr lang="en-US" altLang="zh-CN" sz="2000" b="1" dirty="0">
                <a:latin typeface="Arial" panose="020B0604020202020204" pitchFamily="34" charset="0"/>
                <a:ea typeface="微软雅黑" panose="020B0503020204020204" pitchFamily="34" charset="-122"/>
                <a:cs typeface="Arial" panose="020B0604020202020204" pitchFamily="34" charset="0"/>
              </a:rPr>
              <a:t>RHS-aided integrated sensing and communication</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Increase the integration density of the ISAC system due to the low profile of the RHS</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5" name="组合 4"/>
          <p:cNvGrpSpPr/>
          <p:nvPr/>
        </p:nvGrpSpPr>
        <p:grpSpPr>
          <a:xfrm>
            <a:off x="1169101" y="3604311"/>
            <a:ext cx="5329242" cy="2437552"/>
            <a:chOff x="1739860" y="4355690"/>
            <a:chExt cx="5534762" cy="2211490"/>
          </a:xfrm>
        </p:grpSpPr>
        <p:grpSp>
          <p:nvGrpSpPr>
            <p:cNvPr id="6" name="组合 5">
              <a:extLst>
                <a:ext uri="{FF2B5EF4-FFF2-40B4-BE49-F238E27FC236}">
                  <a16:creationId xmlns:a16="http://schemas.microsoft.com/office/drawing/2014/main" id="{22CC8B4C-51DC-495B-BF73-B79ED26C516E}"/>
                </a:ext>
              </a:extLst>
            </p:cNvPr>
            <p:cNvGrpSpPr/>
            <p:nvPr/>
          </p:nvGrpSpPr>
          <p:grpSpPr>
            <a:xfrm>
              <a:off x="1739860" y="4355690"/>
              <a:ext cx="5534762" cy="2124622"/>
              <a:chOff x="911185" y="4431890"/>
              <a:chExt cx="5534762" cy="2124622"/>
            </a:xfrm>
          </p:grpSpPr>
          <p:grpSp>
            <p:nvGrpSpPr>
              <p:cNvPr id="11" name="组合 10">
                <a:extLst>
                  <a:ext uri="{FF2B5EF4-FFF2-40B4-BE49-F238E27FC236}">
                    <a16:creationId xmlns:a16="http://schemas.microsoft.com/office/drawing/2014/main" id="{A770CAF9-BE43-4CEC-8830-F302E13F461D}"/>
                  </a:ext>
                </a:extLst>
              </p:cNvPr>
              <p:cNvGrpSpPr/>
              <p:nvPr/>
            </p:nvGrpSpPr>
            <p:grpSpPr>
              <a:xfrm>
                <a:off x="911185" y="4431890"/>
                <a:ext cx="5534762" cy="1791863"/>
                <a:chOff x="1033054" y="1958689"/>
                <a:chExt cx="5534762" cy="1791863"/>
              </a:xfrm>
            </p:grpSpPr>
            <p:grpSp>
              <p:nvGrpSpPr>
                <p:cNvPr id="16" name="组合 15">
                  <a:extLst>
                    <a:ext uri="{FF2B5EF4-FFF2-40B4-BE49-F238E27FC236}">
                      <a16:creationId xmlns:a16="http://schemas.microsoft.com/office/drawing/2014/main" id="{DE0A8607-9E2E-41A0-AD43-23090E4B4E92}"/>
                    </a:ext>
                  </a:extLst>
                </p:cNvPr>
                <p:cNvGrpSpPr/>
                <p:nvPr/>
              </p:nvGrpSpPr>
              <p:grpSpPr>
                <a:xfrm>
                  <a:off x="1033054" y="2555330"/>
                  <a:ext cx="2475846" cy="1195222"/>
                  <a:chOff x="1033054" y="2233777"/>
                  <a:chExt cx="2475846" cy="1195222"/>
                </a:xfrm>
              </p:grpSpPr>
              <p:sp>
                <p:nvSpPr>
                  <p:cNvPr id="19" name="矩形 18">
                    <a:extLst>
                      <a:ext uri="{FF2B5EF4-FFF2-40B4-BE49-F238E27FC236}">
                        <a16:creationId xmlns:a16="http://schemas.microsoft.com/office/drawing/2014/main" id="{580B1973-D84D-4530-B2B9-A07D2CBF76CF}"/>
                      </a:ext>
                    </a:extLst>
                  </p:cNvPr>
                  <p:cNvSpPr/>
                  <p:nvPr/>
                </p:nvSpPr>
                <p:spPr>
                  <a:xfrm>
                    <a:off x="1033057" y="2233777"/>
                    <a:ext cx="1416510" cy="435850"/>
                  </a:xfrm>
                  <a:prstGeom prst="rect">
                    <a:avLst/>
                  </a:prstGeom>
                  <a:solidFill>
                    <a:schemeClr val="bg1">
                      <a:lumMod val="65000"/>
                    </a:schemeClr>
                  </a:solidFill>
                  <a:ln w="9525">
                    <a:no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t>Transmitter</a:t>
                    </a:r>
                    <a:endParaRPr kumimoji="1" lang="zh-CN" altLang="en-US" sz="1600" dirty="0"/>
                  </a:p>
                </p:txBody>
              </p:sp>
              <p:sp>
                <p:nvSpPr>
                  <p:cNvPr id="20" name="矩形 19">
                    <a:extLst>
                      <a:ext uri="{FF2B5EF4-FFF2-40B4-BE49-F238E27FC236}">
                        <a16:creationId xmlns:a16="http://schemas.microsoft.com/office/drawing/2014/main" id="{38806350-B1C3-401E-BDF7-FFE35F74B13D}"/>
                      </a:ext>
                    </a:extLst>
                  </p:cNvPr>
                  <p:cNvSpPr/>
                  <p:nvPr/>
                </p:nvSpPr>
                <p:spPr>
                  <a:xfrm>
                    <a:off x="1033054" y="2993148"/>
                    <a:ext cx="1416513" cy="435851"/>
                  </a:xfrm>
                  <a:prstGeom prst="rect">
                    <a:avLst/>
                  </a:prstGeom>
                  <a:solidFill>
                    <a:schemeClr val="bg1">
                      <a:lumMod val="65000"/>
                    </a:schemeClr>
                  </a:solidFill>
                  <a:ln w="9525">
                    <a:no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t>Receiver</a:t>
                    </a:r>
                    <a:endParaRPr kumimoji="1" lang="zh-CN" altLang="en-US" sz="1600" dirty="0"/>
                  </a:p>
                </p:txBody>
              </p:sp>
              <p:cxnSp>
                <p:nvCxnSpPr>
                  <p:cNvPr id="21" name="直接箭头连接符 20">
                    <a:extLst>
                      <a:ext uri="{FF2B5EF4-FFF2-40B4-BE49-F238E27FC236}">
                        <a16:creationId xmlns:a16="http://schemas.microsoft.com/office/drawing/2014/main" id="{2600F161-4779-4A5A-8376-7916497BC1F2}"/>
                      </a:ext>
                    </a:extLst>
                  </p:cNvPr>
                  <p:cNvCxnSpPr>
                    <a:cxnSpLocks/>
                    <a:stCxn id="19" idx="3"/>
                  </p:cNvCxnSpPr>
                  <p:nvPr/>
                </p:nvCxnSpPr>
                <p:spPr>
                  <a:xfrm>
                    <a:off x="2449567" y="2451702"/>
                    <a:ext cx="1059333" cy="11415"/>
                  </a:xfrm>
                  <a:prstGeom prst="straightConnector1">
                    <a:avLst/>
                  </a:prstGeom>
                  <a:ln w="19050">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4D85C91D-8FCB-41C8-BA7A-ACA0494BFD39}"/>
                      </a:ext>
                    </a:extLst>
                  </p:cNvPr>
                  <p:cNvCxnSpPr>
                    <a:cxnSpLocks/>
                  </p:cNvCxnSpPr>
                  <p:nvPr/>
                </p:nvCxnSpPr>
                <p:spPr>
                  <a:xfrm flipH="1" flipV="1">
                    <a:off x="2449569" y="3262499"/>
                    <a:ext cx="1059331" cy="16316"/>
                  </a:xfrm>
                  <a:prstGeom prst="straightConnector1">
                    <a:avLst/>
                  </a:prstGeom>
                  <a:ln w="19050">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17" name="图形 38" descr="直升飞机">
                  <a:extLst>
                    <a:ext uri="{FF2B5EF4-FFF2-40B4-BE49-F238E27FC236}">
                      <a16:creationId xmlns:a16="http://schemas.microsoft.com/office/drawing/2014/main" id="{BCAD521E-9A2C-4390-A5E8-CFDE52DF1B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3091" y="1958689"/>
                  <a:ext cx="1357062" cy="914400"/>
                </a:xfrm>
                <a:prstGeom prst="rect">
                  <a:avLst/>
                </a:prstGeom>
              </p:spPr>
            </p:pic>
            <p:sp>
              <p:nvSpPr>
                <p:cNvPr id="18" name="文本框 17">
                  <a:extLst>
                    <a:ext uri="{FF2B5EF4-FFF2-40B4-BE49-F238E27FC236}">
                      <a16:creationId xmlns:a16="http://schemas.microsoft.com/office/drawing/2014/main" id="{8DDE5C43-0E82-4C83-A377-2ABBC463E4B7}"/>
                    </a:ext>
                  </a:extLst>
                </p:cNvPr>
                <p:cNvSpPr txBox="1"/>
                <p:nvPr/>
              </p:nvSpPr>
              <p:spPr>
                <a:xfrm>
                  <a:off x="5498684" y="2707967"/>
                  <a:ext cx="1069132" cy="415500"/>
                </a:xfrm>
                <a:prstGeom prst="rect">
                  <a:avLst/>
                </a:prstGeom>
                <a:noFill/>
              </p:spPr>
              <p:txBody>
                <a:bodyPr wrap="square" rtlCol="0">
                  <a:spAutoFit/>
                </a:bodyPr>
                <a:lstStyle/>
                <a:p>
                  <a:r>
                    <a:rPr lang="en-US" altLang="zh-CN" dirty="0"/>
                    <a:t>Target</a:t>
                  </a:r>
                  <a:endParaRPr lang="zh-CN" altLang="en-US" dirty="0"/>
                </a:p>
              </p:txBody>
            </p:sp>
          </p:grpSp>
          <p:sp>
            <p:nvSpPr>
              <p:cNvPr id="12" name="平行四边形 11">
                <a:extLst>
                  <a:ext uri="{FF2B5EF4-FFF2-40B4-BE49-F238E27FC236}">
                    <a16:creationId xmlns:a16="http://schemas.microsoft.com/office/drawing/2014/main" id="{95933464-9081-47C7-B7EA-21F65F797233}"/>
                  </a:ext>
                </a:extLst>
              </p:cNvPr>
              <p:cNvSpPr/>
              <p:nvPr/>
            </p:nvSpPr>
            <p:spPr>
              <a:xfrm rot="5400000" flipH="1">
                <a:off x="3247816" y="4782365"/>
                <a:ext cx="965886" cy="700961"/>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平行四边形 12">
                <a:extLst>
                  <a:ext uri="{FF2B5EF4-FFF2-40B4-BE49-F238E27FC236}">
                    <a16:creationId xmlns:a16="http://schemas.microsoft.com/office/drawing/2014/main" id="{7CC30F96-45D8-4747-8B96-4CE14B588CC7}"/>
                  </a:ext>
                </a:extLst>
              </p:cNvPr>
              <p:cNvSpPr/>
              <p:nvPr/>
            </p:nvSpPr>
            <p:spPr>
              <a:xfrm rot="5400000" flipH="1">
                <a:off x="3254568" y="5723088"/>
                <a:ext cx="965886" cy="700961"/>
              </a:xfrm>
              <a:prstGeom prst="parallelogram">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2443C31-0A87-45E5-AB58-10A83BFDCA45}"/>
                  </a:ext>
                </a:extLst>
              </p:cNvPr>
              <p:cNvSpPr/>
              <p:nvPr/>
            </p:nvSpPr>
            <p:spPr>
              <a:xfrm rot="3744675" flipH="1">
                <a:off x="4088285" y="4512728"/>
                <a:ext cx="161925" cy="904875"/>
              </a:xfrm>
              <a:prstGeom prst="ellipse">
                <a:avLst/>
              </a:prstGeom>
              <a:solidFill>
                <a:schemeClr val="accent1">
                  <a:lumMod val="60000"/>
                  <a:lumOff val="40000"/>
                </a:schemeClr>
              </a:solidFill>
              <a:ln w="9525">
                <a:solidFill>
                  <a:schemeClr val="accent1">
                    <a:lumMod val="60000"/>
                    <a:lumOff val="40000"/>
                  </a:schemeClr>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5" name="椭圆 14">
                <a:extLst>
                  <a:ext uri="{FF2B5EF4-FFF2-40B4-BE49-F238E27FC236}">
                    <a16:creationId xmlns:a16="http://schemas.microsoft.com/office/drawing/2014/main" id="{EC11F7CC-1232-468B-A560-83878A41D4AA}"/>
                  </a:ext>
                </a:extLst>
              </p:cNvPr>
              <p:cNvSpPr/>
              <p:nvPr/>
            </p:nvSpPr>
            <p:spPr>
              <a:xfrm rot="3744675" flipH="1">
                <a:off x="4071633" y="5420750"/>
                <a:ext cx="161925" cy="904875"/>
              </a:xfrm>
              <a:prstGeom prst="ellipse">
                <a:avLst/>
              </a:prstGeom>
              <a:solidFill>
                <a:schemeClr val="accent6">
                  <a:lumMod val="40000"/>
                  <a:lumOff val="60000"/>
                </a:schemeClr>
              </a:solidFill>
              <a:ln w="9525">
                <a:solidFill>
                  <a:schemeClr val="accent6">
                    <a:lumMod val="40000"/>
                    <a:lumOff val="60000"/>
                  </a:schemeClr>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7" name="文本框 6">
              <a:extLst>
                <a:ext uri="{FF2B5EF4-FFF2-40B4-BE49-F238E27FC236}">
                  <a16:creationId xmlns:a16="http://schemas.microsoft.com/office/drawing/2014/main" id="{2309FBCA-7F89-406E-920A-587D6ED30DC8}"/>
                </a:ext>
              </a:extLst>
            </p:cNvPr>
            <p:cNvSpPr txBox="1"/>
            <p:nvPr/>
          </p:nvSpPr>
          <p:spPr>
            <a:xfrm>
              <a:off x="3160108" y="4633514"/>
              <a:ext cx="1581289" cy="415500"/>
            </a:xfrm>
            <a:prstGeom prst="rect">
              <a:avLst/>
            </a:prstGeom>
            <a:noFill/>
          </p:spPr>
          <p:txBody>
            <a:bodyPr wrap="square" rtlCol="0">
              <a:spAutoFit/>
            </a:bodyPr>
            <a:lstStyle/>
            <a:p>
              <a:r>
                <a:rPr lang="en-US" altLang="zh-CN" dirty="0"/>
                <a:t>TX RHS</a:t>
              </a:r>
              <a:endParaRPr lang="zh-CN" altLang="en-US" dirty="0"/>
            </a:p>
          </p:txBody>
        </p:sp>
        <p:sp>
          <p:nvSpPr>
            <p:cNvPr id="8" name="文本框 7">
              <a:extLst>
                <a:ext uri="{FF2B5EF4-FFF2-40B4-BE49-F238E27FC236}">
                  <a16:creationId xmlns:a16="http://schemas.microsoft.com/office/drawing/2014/main" id="{66ECDC92-E349-4DDB-9DB9-CEC052F89E56}"/>
                </a:ext>
              </a:extLst>
            </p:cNvPr>
            <p:cNvSpPr txBox="1"/>
            <p:nvPr/>
          </p:nvSpPr>
          <p:spPr>
            <a:xfrm>
              <a:off x="3174312" y="6151680"/>
              <a:ext cx="1428633" cy="415500"/>
            </a:xfrm>
            <a:prstGeom prst="rect">
              <a:avLst/>
            </a:prstGeom>
            <a:noFill/>
          </p:spPr>
          <p:txBody>
            <a:bodyPr wrap="square" rtlCol="0">
              <a:spAutoFit/>
            </a:bodyPr>
            <a:lstStyle/>
            <a:p>
              <a:r>
                <a:rPr lang="en-US" altLang="zh-CN" dirty="0"/>
                <a:t>RX RHS</a:t>
              </a:r>
              <a:endParaRPr lang="zh-CN" altLang="en-US" dirty="0"/>
            </a:p>
          </p:txBody>
        </p:sp>
        <p:cxnSp>
          <p:nvCxnSpPr>
            <p:cNvPr id="9" name="连接符: 曲线 55">
              <a:extLst>
                <a:ext uri="{FF2B5EF4-FFF2-40B4-BE49-F238E27FC236}">
                  <a16:creationId xmlns:a16="http://schemas.microsoft.com/office/drawing/2014/main" id="{D4CE4963-B004-42D9-B68E-9B52A11586D5}"/>
                </a:ext>
              </a:extLst>
            </p:cNvPr>
            <p:cNvCxnSpPr/>
            <p:nvPr/>
          </p:nvCxnSpPr>
          <p:spPr>
            <a:xfrm flipV="1">
              <a:off x="5219700" y="4892262"/>
              <a:ext cx="271463" cy="12741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连接符: 曲线 56">
              <a:extLst>
                <a:ext uri="{FF2B5EF4-FFF2-40B4-BE49-F238E27FC236}">
                  <a16:creationId xmlns:a16="http://schemas.microsoft.com/office/drawing/2014/main" id="{25B3FFF7-3DF1-4356-8C8D-78F5A49B383D}"/>
                </a:ext>
              </a:extLst>
            </p:cNvPr>
            <p:cNvCxnSpPr>
              <a:cxnSpLocks/>
            </p:cNvCxnSpPr>
            <p:nvPr/>
          </p:nvCxnSpPr>
          <p:spPr>
            <a:xfrm flipH="1">
              <a:off x="5243743" y="5788480"/>
              <a:ext cx="271463" cy="127413"/>
            </a:xfrm>
            <a:prstGeom prst="curvedConnector3">
              <a:avLst/>
            </a:prstGeom>
            <a:ln>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7188174" y="3429000"/>
            <a:ext cx="3387881" cy="3134361"/>
            <a:chOff x="8086886" y="2273113"/>
            <a:chExt cx="4220584" cy="3567414"/>
          </a:xfrm>
        </p:grpSpPr>
        <p:pic>
          <p:nvPicPr>
            <p:cNvPr id="24" name="图片 23">
              <a:extLst>
                <a:ext uri="{FF2B5EF4-FFF2-40B4-BE49-F238E27FC236}">
                  <a16:creationId xmlns:a16="http://schemas.microsoft.com/office/drawing/2014/main" id="{59FBA010-6BBB-4990-BDD2-6C43FF790830}"/>
                </a:ext>
              </a:extLst>
            </p:cNvPr>
            <p:cNvPicPr>
              <a:picLocks noChangeAspect="1"/>
            </p:cNvPicPr>
            <p:nvPr/>
          </p:nvPicPr>
          <p:blipFill>
            <a:blip r:embed="rId5"/>
            <a:stretch>
              <a:fillRect/>
            </a:stretch>
          </p:blipFill>
          <p:spPr>
            <a:xfrm>
              <a:off x="8691523" y="2273113"/>
              <a:ext cx="2152950" cy="2429214"/>
            </a:xfrm>
            <a:prstGeom prst="rect">
              <a:avLst/>
            </a:prstGeom>
          </p:spPr>
        </p:pic>
        <p:sp>
          <p:nvSpPr>
            <p:cNvPr id="26" name="椭圆 25">
              <a:extLst>
                <a:ext uri="{FF2B5EF4-FFF2-40B4-BE49-F238E27FC236}">
                  <a16:creationId xmlns:a16="http://schemas.microsoft.com/office/drawing/2014/main" id="{ABA76C0E-5DF1-4158-BD0C-67ADEC453F01}"/>
                </a:ext>
              </a:extLst>
            </p:cNvPr>
            <p:cNvSpPr/>
            <p:nvPr/>
          </p:nvSpPr>
          <p:spPr>
            <a:xfrm rot="19286019">
              <a:off x="10050070" y="3433745"/>
              <a:ext cx="269006" cy="1779639"/>
            </a:xfrm>
            <a:prstGeom prst="ellipse">
              <a:avLst/>
            </a:prstGeom>
            <a:solidFill>
              <a:schemeClr val="accent1">
                <a:lumMod val="60000"/>
                <a:lumOff val="40000"/>
              </a:schemeClr>
            </a:solidFill>
            <a:ln w="9525">
              <a:solidFill>
                <a:schemeClr val="accent1">
                  <a:lumMod val="60000"/>
                  <a:lumOff val="40000"/>
                </a:schemeClr>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椭圆 26">
              <a:extLst>
                <a:ext uri="{FF2B5EF4-FFF2-40B4-BE49-F238E27FC236}">
                  <a16:creationId xmlns:a16="http://schemas.microsoft.com/office/drawing/2014/main" id="{282D808D-E6DE-41B6-B813-D1E2C5A767DC}"/>
                </a:ext>
              </a:extLst>
            </p:cNvPr>
            <p:cNvSpPr/>
            <p:nvPr/>
          </p:nvSpPr>
          <p:spPr>
            <a:xfrm rot="20492916">
              <a:off x="9799386" y="3629624"/>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椭圆 27">
              <a:extLst>
                <a:ext uri="{FF2B5EF4-FFF2-40B4-BE49-F238E27FC236}">
                  <a16:creationId xmlns:a16="http://schemas.microsoft.com/office/drawing/2014/main" id="{40214C06-A83D-4CF2-8B79-FEFCAE83CD1E}"/>
                </a:ext>
              </a:extLst>
            </p:cNvPr>
            <p:cNvSpPr/>
            <p:nvPr/>
          </p:nvSpPr>
          <p:spPr>
            <a:xfrm rot="249878">
              <a:off x="9461507" y="3640215"/>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a:extLst>
                <a:ext uri="{FF2B5EF4-FFF2-40B4-BE49-F238E27FC236}">
                  <a16:creationId xmlns:a16="http://schemas.microsoft.com/office/drawing/2014/main" id="{BEACD865-2247-484D-9E34-2D6ED52082F3}"/>
                </a:ext>
              </a:extLst>
            </p:cNvPr>
            <p:cNvSpPr txBox="1"/>
            <p:nvPr/>
          </p:nvSpPr>
          <p:spPr>
            <a:xfrm>
              <a:off x="8363442" y="5420167"/>
              <a:ext cx="3944028" cy="420360"/>
            </a:xfrm>
            <a:prstGeom prst="rect">
              <a:avLst/>
            </a:prstGeom>
            <a:noFill/>
          </p:spPr>
          <p:txBody>
            <a:bodyPr wrap="square" rtlCol="0">
              <a:sp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B</a:t>
              </a:r>
              <a:r>
                <a:rPr lang="zh-CN" altLang="en-US" dirty="0">
                  <a:latin typeface="Arial" panose="020B0604020202020204" pitchFamily="34" charset="0"/>
                  <a:ea typeface="微软雅黑" panose="020B0503020204020204" pitchFamily="34" charset="-122"/>
                  <a:cs typeface="Arial" panose="020B0604020202020204" pitchFamily="34" charset="0"/>
                </a:rPr>
                <a:t>eam-steering </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capabilities</a:t>
              </a:r>
              <a:endParaRPr lang="zh-CN" altLang="en-US" dirty="0"/>
            </a:p>
          </p:txBody>
        </p:sp>
        <p:sp>
          <p:nvSpPr>
            <p:cNvPr id="31" name="椭圆 30">
              <a:extLst>
                <a:ext uri="{FF2B5EF4-FFF2-40B4-BE49-F238E27FC236}">
                  <a16:creationId xmlns:a16="http://schemas.microsoft.com/office/drawing/2014/main" id="{40214C06-A83D-4CF2-8B79-FEFCAE83CD1E}"/>
                </a:ext>
              </a:extLst>
            </p:cNvPr>
            <p:cNvSpPr/>
            <p:nvPr/>
          </p:nvSpPr>
          <p:spPr>
            <a:xfrm rot="1608158">
              <a:off x="9131160" y="3550339"/>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椭圆 31">
              <a:extLst>
                <a:ext uri="{FF2B5EF4-FFF2-40B4-BE49-F238E27FC236}">
                  <a16:creationId xmlns:a16="http://schemas.microsoft.com/office/drawing/2014/main" id="{40214C06-A83D-4CF2-8B79-FEFCAE83CD1E}"/>
                </a:ext>
              </a:extLst>
            </p:cNvPr>
            <p:cNvSpPr/>
            <p:nvPr/>
          </p:nvSpPr>
          <p:spPr>
            <a:xfrm rot="3406665">
              <a:off x="8842203" y="3250037"/>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a:extLst>
                <a:ext uri="{FF2B5EF4-FFF2-40B4-BE49-F238E27FC236}">
                  <a16:creationId xmlns:a16="http://schemas.microsoft.com/office/drawing/2014/main" id="{BEACD865-2247-484D-9E34-2D6ED52082F3}"/>
                </a:ext>
              </a:extLst>
            </p:cNvPr>
            <p:cNvSpPr txBox="1"/>
            <p:nvPr/>
          </p:nvSpPr>
          <p:spPr>
            <a:xfrm rot="888641">
              <a:off x="8619662" y="2402991"/>
              <a:ext cx="2628452" cy="369332"/>
            </a:xfrm>
            <a:prstGeom prst="rect">
              <a:avLst/>
            </a:prstGeom>
            <a:solidFill>
              <a:schemeClr val="bg1"/>
            </a:solidFill>
          </p:spPr>
          <p:txBody>
            <a:bodyPr wrap="square" rtlCol="0">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RHS</a:t>
              </a:r>
              <a:endParaRPr lang="zh-CN" altLang="en-US" dirty="0"/>
            </a:p>
          </p:txBody>
        </p:sp>
      </p:grpSp>
      <p:sp>
        <p:nvSpPr>
          <p:cNvPr id="4" name="灯片编号占位符 3"/>
          <p:cNvSpPr>
            <a:spLocks noGrp="1"/>
          </p:cNvSpPr>
          <p:nvPr>
            <p:ph type="sldNum" sz="quarter" idx="12"/>
          </p:nvPr>
        </p:nvSpPr>
        <p:spPr>
          <a:xfrm>
            <a:off x="9020628" y="6378695"/>
            <a:ext cx="2743200" cy="365125"/>
          </a:xfrm>
        </p:spPr>
        <p:txBody>
          <a:bodyPr/>
          <a:lstStyle/>
          <a:p>
            <a:fld id="{EA7D5E4A-1FF7-5446-9BF7-57824CD54030}" type="slidenum">
              <a:rPr kumimoji="1" lang="zh-CN" altLang="en-US" b="1" smtClean="0">
                <a:solidFill>
                  <a:srgbClr val="C00000"/>
                </a:solidFill>
              </a:rPr>
              <a:pPr/>
              <a:t>24</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3656912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983432" y="1052736"/>
            <a:ext cx="10513784" cy="5755422"/>
          </a:xfrm>
          <a:prstGeom prst="rect">
            <a:avLst/>
          </a:prstGeom>
        </p:spPr>
        <p:txBody>
          <a:bodyPr wrap="square">
            <a:spAutoFit/>
          </a:bodyPr>
          <a:lstStyle/>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Holographic Radio Basics</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endParaRPr lang="en-US" altLang="zh-CN" sz="28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0" defTabSz="914400" fontAlgn="base">
              <a:spcBef>
                <a:spcPts val="600"/>
              </a:spcBef>
              <a:spcAft>
                <a:spcPct val="0"/>
              </a:spcAft>
              <a:buSzPct val="100000"/>
            </a:pPr>
            <a:r>
              <a:rPr lang="en-US" altLang="zh-CN" sz="2000" b="1" kern="0" dirty="0">
                <a:solidFill>
                  <a:srgbClr val="C00000"/>
                </a:solidFill>
                <a:latin typeface="Arial"/>
              </a:rPr>
              <a:t>Mathematical Tools</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Optimization Theory</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a:t>
            </a:r>
            <a:endPar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RHS-aided Wireless Communications</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RHS-aided Holographic Beamforming</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A Limited Number of Radiation Amplitudes</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HDMA: Holographic-Pattern Division Multiple Access</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RHS-aided Satellite Communications</a:t>
            </a: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RHS-aided Sensing</a:t>
            </a:r>
            <a:endParaRPr lang="en-US" altLang="zh-CN" sz="2800" b="1" dirty="0">
              <a:latin typeface="Arial" panose="020B0604020202020204" pitchFamily="34" charset="0"/>
              <a:ea typeface="黑体" panose="02010609060101010101" pitchFamily="49" charset="-122"/>
              <a:cs typeface="Arial" panose="020B0604020202020204" pitchFamily="34" charset="0"/>
            </a:endParaRP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RHS Radar</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Holographic Integrated Sensing and Communication</a:t>
            </a:r>
            <a:endParaRPr lang="en-US" altLang="zh-CN" b="1" dirty="0">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Physical Implementations and Prototypes</a:t>
            </a:r>
          </a:p>
          <a:p>
            <a:pPr marL="742950" lvl="1" indent="-285750" algn="just">
              <a:spcBef>
                <a:spcPts val="600"/>
              </a:spcBef>
              <a:buFont typeface="Arial" panose="020B0604020202020204" pitchFamily="34" charset="0"/>
              <a:buChar char="•"/>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RHS-aided Communication and Sensing Platform</a:t>
            </a: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25</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1001323195"/>
      </p:ext>
    </p:extLst>
  </p:cSld>
  <p:clrMapOvr>
    <a:masterClrMapping/>
  </p:clrMapOvr>
  <mc:AlternateContent xmlns:mc="http://schemas.openxmlformats.org/markup-compatibility/2006">
    <mc:Choice xmlns:p14="http://schemas.microsoft.com/office/powerpoint/2010/main" Requires="p14">
      <p:transition p14:dur="40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Optimization Theory</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26</a:t>
            </a:fld>
            <a:endParaRPr lang="zh-CN" altLang="en-US" sz="1400" dirty="0"/>
          </a:p>
        </p:txBody>
      </p:sp>
      <p:sp>
        <p:nvSpPr>
          <p:cNvPr id="6" name="矩形 5"/>
          <p:cNvSpPr/>
          <p:nvPr/>
        </p:nvSpPr>
        <p:spPr>
          <a:xfrm>
            <a:off x="551384" y="1268760"/>
            <a:ext cx="8796413" cy="1839734"/>
          </a:xfrm>
          <a:prstGeom prst="rect">
            <a:avLst/>
          </a:prstGeom>
        </p:spPr>
        <p:txBody>
          <a:bodyPr wrap="square">
            <a:spAutoFit/>
          </a:bodyPr>
          <a:lstStyle/>
          <a:p>
            <a:pPr marL="342900" indent="-342900">
              <a:lnSpc>
                <a:spcPct val="150000"/>
              </a:lnSpc>
              <a:spcBef>
                <a:spcPts val="6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Convex Set and Convex Functions</a:t>
            </a:r>
          </a:p>
          <a:p>
            <a:pPr marL="342900" indent="-342900">
              <a:lnSpc>
                <a:spcPct val="150000"/>
              </a:lnSpc>
              <a:spcBef>
                <a:spcPts val="6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Gradient Descent and Newton’s Method</a:t>
            </a:r>
          </a:p>
          <a:p>
            <a:pPr marL="342900" indent="-342900">
              <a:lnSpc>
                <a:spcPct val="150000"/>
              </a:lnSpc>
              <a:spcBef>
                <a:spcPts val="6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Duality and KKT Condition</a:t>
            </a:r>
          </a:p>
        </p:txBody>
      </p:sp>
    </p:spTree>
    <p:extLst>
      <p:ext uri="{BB962C8B-B14F-4D97-AF65-F5344CB8AC3E}">
        <p14:creationId xmlns:p14="http://schemas.microsoft.com/office/powerpoint/2010/main" val="2829056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Convex Set</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27</a:t>
            </a:fld>
            <a:endParaRPr lang="zh-CN" altLang="en-US" sz="1400" dirty="0"/>
          </a:p>
        </p:txBody>
      </p:sp>
      <p:pic>
        <p:nvPicPr>
          <p:cNvPr id="5" name="Picture 5">
            <a:extLst>
              <a:ext uri="{FF2B5EF4-FFF2-40B4-BE49-F238E27FC236}">
                <a16:creationId xmlns:a16="http://schemas.microsoft.com/office/drawing/2014/main" id="{9D1B7E9B-F86F-42A4-84C3-298C285B0461}"/>
              </a:ext>
            </a:extLst>
          </p:cNvPr>
          <p:cNvPicPr>
            <a:picLocks noChangeAspect="1"/>
          </p:cNvPicPr>
          <p:nvPr/>
        </p:nvPicPr>
        <p:blipFill>
          <a:blip r:embed="rId3"/>
          <a:stretch>
            <a:fillRect/>
          </a:stretch>
        </p:blipFill>
        <p:spPr>
          <a:xfrm>
            <a:off x="2271636" y="1330720"/>
            <a:ext cx="7648729" cy="4678195"/>
          </a:xfrm>
          <a:prstGeom prst="rect">
            <a:avLst/>
          </a:prstGeom>
        </p:spPr>
      </p:pic>
    </p:spTree>
    <p:extLst>
      <p:ext uri="{BB962C8B-B14F-4D97-AF65-F5344CB8AC3E}">
        <p14:creationId xmlns:p14="http://schemas.microsoft.com/office/powerpoint/2010/main" val="12099120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Convex Function</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28</a:t>
            </a:fld>
            <a:endParaRPr lang="zh-CN" altLang="en-US" sz="1400" dirty="0"/>
          </a:p>
        </p:txBody>
      </p:sp>
      <p:pic>
        <p:nvPicPr>
          <p:cNvPr id="6" name="Picture 2">
            <a:extLst>
              <a:ext uri="{FF2B5EF4-FFF2-40B4-BE49-F238E27FC236}">
                <a16:creationId xmlns:a16="http://schemas.microsoft.com/office/drawing/2014/main" id="{216DA4F9-D6FB-4EF1-98E2-F6E80CD7E113}"/>
              </a:ext>
            </a:extLst>
          </p:cNvPr>
          <p:cNvPicPr>
            <a:picLocks noChangeAspect="1"/>
          </p:cNvPicPr>
          <p:nvPr/>
        </p:nvPicPr>
        <p:blipFill>
          <a:blip r:embed="rId3"/>
          <a:stretch>
            <a:fillRect/>
          </a:stretch>
        </p:blipFill>
        <p:spPr>
          <a:xfrm>
            <a:off x="2068653" y="1237573"/>
            <a:ext cx="8054692" cy="5105313"/>
          </a:xfrm>
          <a:prstGeom prst="rect">
            <a:avLst/>
          </a:prstGeom>
        </p:spPr>
      </p:pic>
    </p:spTree>
    <p:extLst>
      <p:ext uri="{BB962C8B-B14F-4D97-AF65-F5344CB8AC3E}">
        <p14:creationId xmlns:p14="http://schemas.microsoft.com/office/powerpoint/2010/main" val="2178557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Concave Function</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29</a:t>
            </a:fld>
            <a:endParaRPr lang="zh-CN" altLang="en-US" sz="1400" dirty="0"/>
          </a:p>
        </p:txBody>
      </p:sp>
      <p:pic>
        <p:nvPicPr>
          <p:cNvPr id="5" name="Picture 4">
            <a:extLst>
              <a:ext uri="{FF2B5EF4-FFF2-40B4-BE49-F238E27FC236}">
                <a16:creationId xmlns:a16="http://schemas.microsoft.com/office/drawing/2014/main" id="{55F2A5A8-4E65-4185-BFC2-657342166CBB}"/>
              </a:ext>
            </a:extLst>
          </p:cNvPr>
          <p:cNvPicPr>
            <a:picLocks noChangeAspect="1"/>
          </p:cNvPicPr>
          <p:nvPr/>
        </p:nvPicPr>
        <p:blipFill>
          <a:blip r:embed="rId3"/>
          <a:stretch>
            <a:fillRect/>
          </a:stretch>
        </p:blipFill>
        <p:spPr>
          <a:xfrm>
            <a:off x="2266129" y="1270428"/>
            <a:ext cx="7659740" cy="4992778"/>
          </a:xfrm>
          <a:prstGeom prst="rect">
            <a:avLst/>
          </a:prstGeom>
        </p:spPr>
      </p:pic>
    </p:spTree>
    <p:extLst>
      <p:ext uri="{BB962C8B-B14F-4D97-AF65-F5344CB8AC3E}">
        <p14:creationId xmlns:p14="http://schemas.microsoft.com/office/powerpoint/2010/main" val="256863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983432" y="1052736"/>
            <a:ext cx="10513784" cy="5755422"/>
          </a:xfrm>
          <a:prstGeom prst="rect">
            <a:avLst/>
          </a:prstGeom>
        </p:spPr>
        <p:txBody>
          <a:bodyPr wrap="square">
            <a:spAutoFit/>
          </a:bodyPr>
          <a:lstStyle/>
          <a:p>
            <a:pPr algn="just">
              <a:spcBef>
                <a:spcPts val="600"/>
              </a:spcBef>
              <a:defRPr/>
            </a:pP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Holographic Radio Basics</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	</a:t>
            </a:r>
            <a:endParaRPr lang="en-US" altLang="zh-CN" sz="28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lvl="0" defTabSz="914400" fontAlgn="base">
              <a:spcBef>
                <a:spcPts val="600"/>
              </a:spcBef>
              <a:spcAft>
                <a:spcPct val="0"/>
              </a:spcAft>
              <a:buSzPct val="100000"/>
            </a:pPr>
            <a:r>
              <a:rPr lang="en-US" altLang="zh-CN" sz="2000" b="1" kern="0" dirty="0">
                <a:latin typeface="Arial"/>
              </a:rPr>
              <a:t>Mathematical Tools</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Optimization Theory</a:t>
            </a:r>
            <a:r>
              <a:rPr lang="en-US" altLang="zh-CN" dirty="0">
                <a:latin typeface="Arial" panose="020B0604020202020204" pitchFamily="34" charset="0"/>
                <a:ea typeface="黑体" panose="02010609060101010101" pitchFamily="49" charset="-122"/>
                <a:cs typeface="Arial" panose="020B0604020202020204" pitchFamily="34" charset="0"/>
              </a:rPr>
              <a:t>	</a:t>
            </a:r>
            <a:endParaRPr lang="en-US" altLang="zh-CN" sz="2400" b="1" dirty="0">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RHS-aided Wireless Communications</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RHS-aided Holographic Beamforming</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A Limited Number of Radiation Amplitudes</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HDMA: Holographic-Pattern Division Multiple Access</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RHS-aided Satellite Communications</a:t>
            </a: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RHS-aided Sensing</a:t>
            </a:r>
            <a:endParaRPr lang="en-US" altLang="zh-CN" sz="2800" b="1" dirty="0">
              <a:latin typeface="Arial" panose="020B0604020202020204" pitchFamily="34" charset="0"/>
              <a:ea typeface="黑体" panose="02010609060101010101" pitchFamily="49" charset="-122"/>
              <a:cs typeface="Arial" panose="020B0604020202020204" pitchFamily="34" charset="0"/>
            </a:endParaRP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RHS Radar</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Holographic Integrated Sensing and Communication</a:t>
            </a:r>
            <a:endParaRPr lang="en-US" altLang="zh-CN" b="1" dirty="0">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Physical Implementations and Prototypes</a:t>
            </a:r>
          </a:p>
          <a:p>
            <a:pPr marL="742950" lvl="1" indent="-285750" algn="just">
              <a:spcBef>
                <a:spcPts val="600"/>
              </a:spcBef>
              <a:buFont typeface="Arial" panose="020B0604020202020204" pitchFamily="34" charset="0"/>
              <a:buChar char="•"/>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RHS-aided Communication and Sensing Platform</a:t>
            </a: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3</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371642828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Convex Optimization</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30</a:t>
            </a:fld>
            <a:endParaRPr lang="zh-CN" altLang="en-US" sz="1400" dirty="0"/>
          </a:p>
        </p:txBody>
      </p:sp>
      <p:pic>
        <p:nvPicPr>
          <p:cNvPr id="6" name="Picture 2">
            <a:extLst>
              <a:ext uri="{FF2B5EF4-FFF2-40B4-BE49-F238E27FC236}">
                <a16:creationId xmlns:a16="http://schemas.microsoft.com/office/drawing/2014/main" id="{74D15668-BFE0-46B7-B1C5-0D3549FFB19C}"/>
              </a:ext>
            </a:extLst>
          </p:cNvPr>
          <p:cNvPicPr>
            <a:picLocks noChangeAspect="1"/>
          </p:cNvPicPr>
          <p:nvPr/>
        </p:nvPicPr>
        <p:blipFill>
          <a:blip r:embed="rId3"/>
          <a:stretch>
            <a:fillRect/>
          </a:stretch>
        </p:blipFill>
        <p:spPr>
          <a:xfrm>
            <a:off x="2063450" y="1484784"/>
            <a:ext cx="7383589" cy="3032685"/>
          </a:xfrm>
          <a:prstGeom prst="rect">
            <a:avLst/>
          </a:prstGeom>
        </p:spPr>
      </p:pic>
      <p:sp>
        <p:nvSpPr>
          <p:cNvPr id="7" name="Rectangle 6">
            <a:extLst>
              <a:ext uri="{FF2B5EF4-FFF2-40B4-BE49-F238E27FC236}">
                <a16:creationId xmlns:a16="http://schemas.microsoft.com/office/drawing/2014/main" id="{F1E5D78C-F893-4C4B-9B63-F8077454E4B6}"/>
              </a:ext>
            </a:extLst>
          </p:cNvPr>
          <p:cNvSpPr/>
          <p:nvPr/>
        </p:nvSpPr>
        <p:spPr>
          <a:xfrm>
            <a:off x="2969983" y="4823652"/>
            <a:ext cx="6252033" cy="430887"/>
          </a:xfrm>
          <a:prstGeom prst="rect">
            <a:avLst/>
          </a:prstGeom>
        </p:spPr>
        <p:txBody>
          <a:bodyPr wrap="none">
            <a:spAutoFit/>
          </a:bodyPr>
          <a:lstStyle/>
          <a:p>
            <a:pPr defTabSz="914400"/>
            <a:r>
              <a:rPr lang="en-US" sz="2200" dirty="0">
                <a:solidFill>
                  <a:prstClr val="black"/>
                </a:solidFill>
                <a:latin typeface="Arial" panose="020B0604020202020204" pitchFamily="34" charset="0"/>
                <a:cs typeface="Arial" panose="020B0604020202020204" pitchFamily="34" charset="0"/>
              </a:rPr>
              <a:t>Convex means local minimum = global minimum</a:t>
            </a:r>
          </a:p>
        </p:txBody>
      </p:sp>
    </p:spTree>
    <p:extLst>
      <p:ext uri="{BB962C8B-B14F-4D97-AF65-F5344CB8AC3E}">
        <p14:creationId xmlns:p14="http://schemas.microsoft.com/office/powerpoint/2010/main" val="250489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Algorithms to Find Optimum</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31</a:t>
            </a:fld>
            <a:endParaRPr lang="zh-CN" altLang="en-US" sz="1400" dirty="0"/>
          </a:p>
        </p:txBody>
      </p:sp>
      <p:pic>
        <p:nvPicPr>
          <p:cNvPr id="6" name="Picture 2">
            <a:extLst>
              <a:ext uri="{FF2B5EF4-FFF2-40B4-BE49-F238E27FC236}">
                <a16:creationId xmlns:a16="http://schemas.microsoft.com/office/drawing/2014/main" id="{DF76CA9E-F169-44A0-BC72-CBC170F591AD}"/>
              </a:ext>
            </a:extLst>
          </p:cNvPr>
          <p:cNvPicPr>
            <a:picLocks noChangeAspect="1"/>
          </p:cNvPicPr>
          <p:nvPr/>
        </p:nvPicPr>
        <p:blipFill>
          <a:blip r:embed="rId3"/>
          <a:stretch>
            <a:fillRect/>
          </a:stretch>
        </p:blipFill>
        <p:spPr>
          <a:xfrm>
            <a:off x="2334246" y="1292196"/>
            <a:ext cx="6920608" cy="4977975"/>
          </a:xfrm>
          <a:prstGeom prst="rect">
            <a:avLst/>
          </a:prstGeom>
        </p:spPr>
      </p:pic>
    </p:spTree>
    <p:extLst>
      <p:ext uri="{BB962C8B-B14F-4D97-AF65-F5344CB8AC3E}">
        <p14:creationId xmlns:p14="http://schemas.microsoft.com/office/powerpoint/2010/main" val="2243522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Gradient Descent Method</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32</a:t>
            </a:fld>
            <a:endParaRPr lang="zh-CN" altLang="en-US" sz="1400" dirty="0"/>
          </a:p>
        </p:txBody>
      </p:sp>
      <p:pic>
        <p:nvPicPr>
          <p:cNvPr id="5" name="Picture 4">
            <a:extLst>
              <a:ext uri="{FF2B5EF4-FFF2-40B4-BE49-F238E27FC236}">
                <a16:creationId xmlns:a16="http://schemas.microsoft.com/office/drawing/2014/main" id="{87DFB0BD-FDFB-4E52-9F0E-49CA49A3EAC5}"/>
              </a:ext>
            </a:extLst>
          </p:cNvPr>
          <p:cNvPicPr>
            <a:picLocks noChangeAspect="1"/>
          </p:cNvPicPr>
          <p:nvPr/>
        </p:nvPicPr>
        <p:blipFill>
          <a:blip r:embed="rId3"/>
          <a:stretch>
            <a:fillRect/>
          </a:stretch>
        </p:blipFill>
        <p:spPr>
          <a:xfrm>
            <a:off x="2230653" y="1507629"/>
            <a:ext cx="7730692" cy="3842742"/>
          </a:xfrm>
          <a:prstGeom prst="rect">
            <a:avLst/>
          </a:prstGeom>
        </p:spPr>
      </p:pic>
    </p:spTree>
    <p:extLst>
      <p:ext uri="{BB962C8B-B14F-4D97-AF65-F5344CB8AC3E}">
        <p14:creationId xmlns:p14="http://schemas.microsoft.com/office/powerpoint/2010/main" val="1511399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Iterative Descent Method</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33</a:t>
            </a:fld>
            <a:endParaRPr lang="zh-CN" altLang="en-US" sz="1400" dirty="0"/>
          </a:p>
        </p:txBody>
      </p:sp>
      <p:pic>
        <p:nvPicPr>
          <p:cNvPr id="6" name="Picture 2">
            <a:extLst>
              <a:ext uri="{FF2B5EF4-FFF2-40B4-BE49-F238E27FC236}">
                <a16:creationId xmlns:a16="http://schemas.microsoft.com/office/drawing/2014/main" id="{964865FA-1D1C-46EE-8785-126E5A58663D}"/>
              </a:ext>
            </a:extLst>
          </p:cNvPr>
          <p:cNvPicPr>
            <a:picLocks noChangeAspect="1"/>
          </p:cNvPicPr>
          <p:nvPr/>
        </p:nvPicPr>
        <p:blipFill>
          <a:blip r:embed="rId3"/>
          <a:stretch>
            <a:fillRect/>
          </a:stretch>
        </p:blipFill>
        <p:spPr>
          <a:xfrm>
            <a:off x="2164213" y="1322341"/>
            <a:ext cx="7561105" cy="4550245"/>
          </a:xfrm>
          <a:prstGeom prst="rect">
            <a:avLst/>
          </a:prstGeom>
        </p:spPr>
      </p:pic>
    </p:spTree>
    <p:extLst>
      <p:ext uri="{BB962C8B-B14F-4D97-AF65-F5344CB8AC3E}">
        <p14:creationId xmlns:p14="http://schemas.microsoft.com/office/powerpoint/2010/main" val="3965210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Shortcoming of Gradient Method</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34</a:t>
            </a:fld>
            <a:endParaRPr lang="zh-CN" altLang="en-US" sz="1400" dirty="0"/>
          </a:p>
        </p:txBody>
      </p:sp>
      <p:sp>
        <p:nvSpPr>
          <p:cNvPr id="5" name="Rectangle 4">
            <a:extLst>
              <a:ext uri="{FF2B5EF4-FFF2-40B4-BE49-F238E27FC236}">
                <a16:creationId xmlns:a16="http://schemas.microsoft.com/office/drawing/2014/main" id="{657E48E2-221B-4FA4-A556-D5CD05365B7E}"/>
              </a:ext>
            </a:extLst>
          </p:cNvPr>
          <p:cNvSpPr/>
          <p:nvPr/>
        </p:nvSpPr>
        <p:spPr>
          <a:xfrm>
            <a:off x="2026767" y="1264885"/>
            <a:ext cx="7776864" cy="400110"/>
          </a:xfrm>
          <a:prstGeom prst="rect">
            <a:avLst/>
          </a:prstGeom>
        </p:spPr>
        <p:txBody>
          <a:bodyPr wrap="square">
            <a:spAutoFit/>
          </a:bodyPr>
          <a:lstStyle/>
          <a:p>
            <a:pPr defTabSz="914400"/>
            <a:r>
              <a:rPr lang="en-US" sz="2000" dirty="0">
                <a:solidFill>
                  <a:prstClr val="black"/>
                </a:solidFill>
                <a:latin typeface="Arial" panose="020B0604020202020204" pitchFamily="34" charset="0"/>
                <a:cs typeface="Arial" panose="020B0604020202020204" pitchFamily="34" charset="0"/>
              </a:rPr>
              <a:t>However, in practice steepest descent may have slow convergence</a:t>
            </a:r>
          </a:p>
        </p:txBody>
      </p:sp>
      <p:pic>
        <p:nvPicPr>
          <p:cNvPr id="7" name="Picture 6">
            <a:extLst>
              <a:ext uri="{FF2B5EF4-FFF2-40B4-BE49-F238E27FC236}">
                <a16:creationId xmlns:a16="http://schemas.microsoft.com/office/drawing/2014/main" id="{91C067E3-0FC2-4989-97C6-58FA33FB326D}"/>
              </a:ext>
            </a:extLst>
          </p:cNvPr>
          <p:cNvPicPr>
            <a:picLocks noChangeAspect="1"/>
          </p:cNvPicPr>
          <p:nvPr/>
        </p:nvPicPr>
        <p:blipFill>
          <a:blip r:embed="rId3"/>
          <a:stretch>
            <a:fillRect/>
          </a:stretch>
        </p:blipFill>
        <p:spPr>
          <a:xfrm>
            <a:off x="926274" y="1817088"/>
            <a:ext cx="4903359" cy="4535320"/>
          </a:xfrm>
          <a:prstGeom prst="rect">
            <a:avLst/>
          </a:prstGeom>
        </p:spPr>
      </p:pic>
      <p:pic>
        <p:nvPicPr>
          <p:cNvPr id="8" name="Picture 7">
            <a:extLst>
              <a:ext uri="{FF2B5EF4-FFF2-40B4-BE49-F238E27FC236}">
                <a16:creationId xmlns:a16="http://schemas.microsoft.com/office/drawing/2014/main" id="{2E25CA2F-88B9-4A87-B65D-77D6993DCCBA}"/>
              </a:ext>
            </a:extLst>
          </p:cNvPr>
          <p:cNvPicPr>
            <a:picLocks noChangeAspect="1"/>
          </p:cNvPicPr>
          <p:nvPr/>
        </p:nvPicPr>
        <p:blipFill>
          <a:blip r:embed="rId4"/>
          <a:stretch>
            <a:fillRect/>
          </a:stretch>
        </p:blipFill>
        <p:spPr>
          <a:xfrm>
            <a:off x="6096000" y="2118537"/>
            <a:ext cx="5169729" cy="3605206"/>
          </a:xfrm>
          <a:prstGeom prst="rect">
            <a:avLst/>
          </a:prstGeom>
        </p:spPr>
      </p:pic>
    </p:spTree>
    <p:extLst>
      <p:ext uri="{BB962C8B-B14F-4D97-AF65-F5344CB8AC3E}">
        <p14:creationId xmlns:p14="http://schemas.microsoft.com/office/powerpoint/2010/main" val="3238651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Newton’s Method</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35</a:t>
            </a:fld>
            <a:endParaRPr lang="zh-CN" altLang="en-US" sz="1400" dirty="0"/>
          </a:p>
        </p:txBody>
      </p:sp>
      <p:pic>
        <p:nvPicPr>
          <p:cNvPr id="5" name="Picture 2" descr="Image result for newton's method">
            <a:extLst>
              <a:ext uri="{FF2B5EF4-FFF2-40B4-BE49-F238E27FC236}">
                <a16:creationId xmlns:a16="http://schemas.microsoft.com/office/drawing/2014/main" id="{018AAA84-DACA-44E7-AA0A-35E7C49DB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053" y="3356992"/>
            <a:ext cx="4011891" cy="285886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a:extLst>
              <a:ext uri="{FF2B5EF4-FFF2-40B4-BE49-F238E27FC236}">
                <a16:creationId xmlns:a16="http://schemas.microsoft.com/office/drawing/2014/main" id="{6A2FE03E-EFE6-4BA0-A442-403CF9819BE3}"/>
              </a:ext>
            </a:extLst>
          </p:cNvPr>
          <p:cNvPicPr>
            <a:picLocks noChangeAspect="1"/>
          </p:cNvPicPr>
          <p:nvPr/>
        </p:nvPicPr>
        <p:blipFill>
          <a:blip r:embed="rId4"/>
          <a:stretch>
            <a:fillRect/>
          </a:stretch>
        </p:blipFill>
        <p:spPr>
          <a:xfrm>
            <a:off x="2078014" y="1203002"/>
            <a:ext cx="8038528" cy="2586038"/>
          </a:xfrm>
          <a:prstGeom prst="rect">
            <a:avLst/>
          </a:prstGeom>
        </p:spPr>
      </p:pic>
    </p:spTree>
    <p:extLst>
      <p:ext uri="{BB962C8B-B14F-4D97-AF65-F5344CB8AC3E}">
        <p14:creationId xmlns:p14="http://schemas.microsoft.com/office/powerpoint/2010/main" val="2273099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err="1">
                <a:solidFill>
                  <a:srgbClr val="0070C0"/>
                </a:solidFill>
                <a:latin typeface="Arial" panose="020B0604020202020204" pitchFamily="34" charset="0"/>
                <a:ea typeface="黑体" pitchFamily="2" charset="-122"/>
                <a:cs typeface="Arial" panose="020B0604020202020204" pitchFamily="34" charset="0"/>
              </a:rPr>
              <a:t>Lagrangian</a:t>
            </a:r>
            <a:r>
              <a:rPr lang="en-US" altLang="zh-CN" sz="4000" b="1" dirty="0">
                <a:solidFill>
                  <a:srgbClr val="0070C0"/>
                </a:solidFill>
                <a:latin typeface="Arial" panose="020B0604020202020204" pitchFamily="34" charset="0"/>
                <a:ea typeface="黑体" pitchFamily="2" charset="-122"/>
                <a:cs typeface="Arial" panose="020B0604020202020204" pitchFamily="34" charset="0"/>
              </a:rPr>
              <a:t> Multiplier</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36</a:t>
            </a:fld>
            <a:endParaRPr lang="zh-CN" altLang="en-US" sz="1400" dirty="0"/>
          </a:p>
        </p:txBody>
      </p:sp>
      <p:pic>
        <p:nvPicPr>
          <p:cNvPr id="6" name="Picture 2">
            <a:extLst>
              <a:ext uri="{FF2B5EF4-FFF2-40B4-BE49-F238E27FC236}">
                <a16:creationId xmlns:a16="http://schemas.microsoft.com/office/drawing/2014/main" id="{5068A6A0-FF36-4A44-8564-48700D7AD55B}"/>
              </a:ext>
            </a:extLst>
          </p:cNvPr>
          <p:cNvPicPr>
            <a:picLocks noChangeAspect="1"/>
          </p:cNvPicPr>
          <p:nvPr/>
        </p:nvPicPr>
        <p:blipFill>
          <a:blip r:embed="rId3"/>
          <a:stretch>
            <a:fillRect/>
          </a:stretch>
        </p:blipFill>
        <p:spPr>
          <a:xfrm>
            <a:off x="2328194" y="1362945"/>
            <a:ext cx="5968017" cy="2965050"/>
          </a:xfrm>
          <a:prstGeom prst="rect">
            <a:avLst/>
          </a:prstGeom>
        </p:spPr>
      </p:pic>
      <p:pic>
        <p:nvPicPr>
          <p:cNvPr id="8" name="Picture 5">
            <a:extLst>
              <a:ext uri="{FF2B5EF4-FFF2-40B4-BE49-F238E27FC236}">
                <a16:creationId xmlns:a16="http://schemas.microsoft.com/office/drawing/2014/main" id="{E60C1478-19CC-46C1-9BE9-7F8DD79CCB05}"/>
              </a:ext>
            </a:extLst>
          </p:cNvPr>
          <p:cNvPicPr>
            <a:picLocks noChangeAspect="1"/>
          </p:cNvPicPr>
          <p:nvPr/>
        </p:nvPicPr>
        <p:blipFill>
          <a:blip r:embed="rId4"/>
          <a:stretch>
            <a:fillRect/>
          </a:stretch>
        </p:blipFill>
        <p:spPr>
          <a:xfrm>
            <a:off x="2328194" y="4638532"/>
            <a:ext cx="7574739" cy="1541015"/>
          </a:xfrm>
          <a:prstGeom prst="rect">
            <a:avLst/>
          </a:prstGeom>
        </p:spPr>
      </p:pic>
    </p:spTree>
    <p:extLst>
      <p:ext uri="{BB962C8B-B14F-4D97-AF65-F5344CB8AC3E}">
        <p14:creationId xmlns:p14="http://schemas.microsoft.com/office/powerpoint/2010/main" val="1490650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Duality</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37</a:t>
            </a:fld>
            <a:endParaRPr lang="zh-CN" altLang="en-US" sz="1400" dirty="0"/>
          </a:p>
        </p:txBody>
      </p:sp>
      <p:pic>
        <p:nvPicPr>
          <p:cNvPr id="7" name="Picture 2">
            <a:extLst>
              <a:ext uri="{FF2B5EF4-FFF2-40B4-BE49-F238E27FC236}">
                <a16:creationId xmlns:a16="http://schemas.microsoft.com/office/drawing/2014/main" id="{33B5EEC8-448F-4DBD-9F88-26D0EC8D6986}"/>
              </a:ext>
            </a:extLst>
          </p:cNvPr>
          <p:cNvPicPr>
            <a:picLocks noChangeAspect="1"/>
          </p:cNvPicPr>
          <p:nvPr/>
        </p:nvPicPr>
        <p:blipFill>
          <a:blip r:embed="rId3"/>
          <a:stretch>
            <a:fillRect/>
          </a:stretch>
        </p:blipFill>
        <p:spPr>
          <a:xfrm>
            <a:off x="2578651" y="1370210"/>
            <a:ext cx="7195472" cy="2837756"/>
          </a:xfrm>
          <a:prstGeom prst="rect">
            <a:avLst/>
          </a:prstGeom>
        </p:spPr>
      </p:pic>
      <p:pic>
        <p:nvPicPr>
          <p:cNvPr id="9" name="Picture 4">
            <a:extLst>
              <a:ext uri="{FF2B5EF4-FFF2-40B4-BE49-F238E27FC236}">
                <a16:creationId xmlns:a16="http://schemas.microsoft.com/office/drawing/2014/main" id="{BE70CA56-06E7-4474-81C0-DC3EA5001763}"/>
              </a:ext>
            </a:extLst>
          </p:cNvPr>
          <p:cNvPicPr>
            <a:picLocks noChangeAspect="1"/>
          </p:cNvPicPr>
          <p:nvPr/>
        </p:nvPicPr>
        <p:blipFill>
          <a:blip r:embed="rId4"/>
          <a:stretch>
            <a:fillRect/>
          </a:stretch>
        </p:blipFill>
        <p:spPr>
          <a:xfrm>
            <a:off x="2578651" y="4466555"/>
            <a:ext cx="7004072" cy="1554733"/>
          </a:xfrm>
          <a:prstGeom prst="rect">
            <a:avLst/>
          </a:prstGeom>
        </p:spPr>
      </p:pic>
    </p:spTree>
    <p:extLst>
      <p:ext uri="{BB962C8B-B14F-4D97-AF65-F5344CB8AC3E}">
        <p14:creationId xmlns:p14="http://schemas.microsoft.com/office/powerpoint/2010/main" val="3798031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Duality</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38</a:t>
            </a:fld>
            <a:endParaRPr lang="zh-CN" altLang="en-US" sz="1400" dirty="0"/>
          </a:p>
        </p:txBody>
      </p:sp>
      <p:pic>
        <p:nvPicPr>
          <p:cNvPr id="6" name="Picture 5">
            <a:extLst>
              <a:ext uri="{FF2B5EF4-FFF2-40B4-BE49-F238E27FC236}">
                <a16:creationId xmlns:a16="http://schemas.microsoft.com/office/drawing/2014/main" id="{7574E156-3C40-426B-BDA9-FB23B242A9E9}"/>
              </a:ext>
            </a:extLst>
          </p:cNvPr>
          <p:cNvPicPr>
            <a:picLocks noChangeAspect="1"/>
          </p:cNvPicPr>
          <p:nvPr/>
        </p:nvPicPr>
        <p:blipFill>
          <a:blip r:embed="rId3"/>
          <a:stretch>
            <a:fillRect/>
          </a:stretch>
        </p:blipFill>
        <p:spPr>
          <a:xfrm>
            <a:off x="2134829" y="1401058"/>
            <a:ext cx="7922341" cy="4577711"/>
          </a:xfrm>
          <a:prstGeom prst="rect">
            <a:avLst/>
          </a:prstGeom>
        </p:spPr>
      </p:pic>
    </p:spTree>
    <p:extLst>
      <p:ext uri="{BB962C8B-B14F-4D97-AF65-F5344CB8AC3E}">
        <p14:creationId xmlns:p14="http://schemas.microsoft.com/office/powerpoint/2010/main" val="2821664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KKT Condition: When to Stop?</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39</a:t>
            </a:fld>
            <a:endParaRPr lang="zh-CN" altLang="en-US" sz="1400" dirty="0"/>
          </a:p>
        </p:txBody>
      </p:sp>
      <p:pic>
        <p:nvPicPr>
          <p:cNvPr id="5" name="Picture 2">
            <a:extLst>
              <a:ext uri="{FF2B5EF4-FFF2-40B4-BE49-F238E27FC236}">
                <a16:creationId xmlns:a16="http://schemas.microsoft.com/office/drawing/2014/main" id="{6ADBB4B0-463B-403A-921F-2A08D071AE7A}"/>
              </a:ext>
            </a:extLst>
          </p:cNvPr>
          <p:cNvPicPr>
            <a:picLocks noChangeAspect="1"/>
          </p:cNvPicPr>
          <p:nvPr/>
        </p:nvPicPr>
        <p:blipFill>
          <a:blip r:embed="rId3"/>
          <a:stretch>
            <a:fillRect/>
          </a:stretch>
        </p:blipFill>
        <p:spPr>
          <a:xfrm>
            <a:off x="2045689" y="1359196"/>
            <a:ext cx="8100621" cy="4662869"/>
          </a:xfrm>
          <a:prstGeom prst="rect">
            <a:avLst/>
          </a:prstGeom>
        </p:spPr>
      </p:pic>
    </p:spTree>
    <p:extLst>
      <p:ext uri="{BB962C8B-B14F-4D97-AF65-F5344CB8AC3E}">
        <p14:creationId xmlns:p14="http://schemas.microsoft.com/office/powerpoint/2010/main" val="2737013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DDF72DBA-997D-E144-AD33-702615BD76C5}"/>
              </a:ext>
            </a:extLst>
          </p:cNvPr>
          <p:cNvSpPr txBox="1">
            <a:spLocks/>
          </p:cNvSpPr>
          <p:nvPr/>
        </p:nvSpPr>
        <p:spPr>
          <a:xfrm>
            <a:off x="838800" y="293607"/>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Sixth Generation--6G</a:t>
            </a:r>
            <a:endParaRPr lang="zh-CN" altLang="en-US" sz="3600" b="1" dirty="0">
              <a:solidFill>
                <a:srgbClr val="0070C0"/>
              </a:solidFill>
              <a:latin typeface="黑体" pitchFamily="2" charset="-122"/>
              <a:ea typeface="黑体" pitchFamily="2" charset="-122"/>
              <a:cs typeface="Times New Roman" panose="02020603050405020304" pitchFamily="18" charset="0"/>
            </a:endParaRPr>
          </a:p>
        </p:txBody>
      </p:sp>
      <p:grpSp>
        <p:nvGrpSpPr>
          <p:cNvPr id="15" name="组合 14"/>
          <p:cNvGrpSpPr/>
          <p:nvPr/>
        </p:nvGrpSpPr>
        <p:grpSpPr>
          <a:xfrm>
            <a:off x="437266" y="1583372"/>
            <a:ext cx="11327429" cy="4763485"/>
            <a:chOff x="437266" y="1583372"/>
            <a:chExt cx="11327429" cy="4763485"/>
          </a:xfrm>
        </p:grpSpPr>
        <p:sp>
          <p:nvSpPr>
            <p:cNvPr id="10" name="Freeform 559">
              <a:extLst>
                <a:ext uri="{FF2B5EF4-FFF2-40B4-BE49-F238E27FC236}">
                  <a16:creationId xmlns:a16="http://schemas.microsoft.com/office/drawing/2014/main" id="{80389891-8FC9-4A06-9494-D6704ED1D0B2}"/>
                </a:ext>
              </a:extLst>
            </p:cNvPr>
            <p:cNvSpPr>
              <a:spLocks/>
            </p:cNvSpPr>
            <p:nvPr/>
          </p:nvSpPr>
          <p:spPr bwMode="auto">
            <a:xfrm>
              <a:off x="7216771" y="3401003"/>
              <a:ext cx="100682" cy="156128"/>
            </a:xfrm>
            <a:custGeom>
              <a:avLst/>
              <a:gdLst>
                <a:gd name="T0" fmla="*/ 2147483647 w 56"/>
                <a:gd name="T1" fmla="*/ 2147483647 h 88"/>
                <a:gd name="T2" fmla="*/ 0 w 56"/>
                <a:gd name="T3" fmla="*/ 2147483647 h 88"/>
                <a:gd name="T4" fmla="*/ 0 w 56"/>
                <a:gd name="T5" fmla="*/ 2147483647 h 88"/>
                <a:gd name="T6" fmla="*/ 0 w 56"/>
                <a:gd name="T7" fmla="*/ 2147483647 h 88"/>
                <a:gd name="T8" fmla="*/ 2147483647 w 56"/>
                <a:gd name="T9" fmla="*/ 2147483647 h 88"/>
                <a:gd name="T10" fmla="*/ 2147483647 w 56"/>
                <a:gd name="T11" fmla="*/ 2147483647 h 88"/>
                <a:gd name="T12" fmla="*/ 0 w 56"/>
                <a:gd name="T13" fmla="*/ 2147483647 h 88"/>
                <a:gd name="T14" fmla="*/ 2147483647 w 56"/>
                <a:gd name="T15" fmla="*/ 2147483647 h 88"/>
                <a:gd name="T16" fmla="*/ 0 w 56"/>
                <a:gd name="T17" fmla="*/ 2147483647 h 88"/>
                <a:gd name="T18" fmla="*/ 2147483647 w 56"/>
                <a:gd name="T19" fmla="*/ 2147483647 h 88"/>
                <a:gd name="T20" fmla="*/ 2147483647 w 56"/>
                <a:gd name="T21" fmla="*/ 2147483647 h 88"/>
                <a:gd name="T22" fmla="*/ 2147483647 w 56"/>
                <a:gd name="T23" fmla="*/ 0 h 88"/>
                <a:gd name="T24" fmla="*/ 2147483647 w 56"/>
                <a:gd name="T25" fmla="*/ 2147483647 h 88"/>
                <a:gd name="T26" fmla="*/ 2147483647 w 56"/>
                <a:gd name="T27" fmla="*/ 2147483647 h 88"/>
                <a:gd name="T28" fmla="*/ 2147483647 w 56"/>
                <a:gd name="T29" fmla="*/ 2147483647 h 88"/>
                <a:gd name="T30" fmla="*/ 2147483647 w 56"/>
                <a:gd name="T31" fmla="*/ 2147483647 h 88"/>
                <a:gd name="T32" fmla="*/ 2147483647 w 56"/>
                <a:gd name="T33" fmla="*/ 2147483647 h 88"/>
                <a:gd name="T34" fmla="*/ 2147483647 w 56"/>
                <a:gd name="T35" fmla="*/ 2147483647 h 88"/>
                <a:gd name="T36" fmla="*/ 2147483647 w 56"/>
                <a:gd name="T37" fmla="*/ 2147483647 h 88"/>
                <a:gd name="T38" fmla="*/ 2147483647 w 56"/>
                <a:gd name="T39" fmla="*/ 2147483647 h 88"/>
                <a:gd name="T40" fmla="*/ 2147483647 w 56"/>
                <a:gd name="T41" fmla="*/ 2147483647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88"/>
                <a:gd name="T65" fmla="*/ 56 w 56"/>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88">
                  <a:moveTo>
                    <a:pt x="8" y="88"/>
                  </a:moveTo>
                  <a:lnTo>
                    <a:pt x="0" y="80"/>
                  </a:lnTo>
                  <a:lnTo>
                    <a:pt x="0" y="72"/>
                  </a:lnTo>
                  <a:lnTo>
                    <a:pt x="0" y="64"/>
                  </a:lnTo>
                  <a:lnTo>
                    <a:pt x="8" y="56"/>
                  </a:lnTo>
                  <a:lnTo>
                    <a:pt x="8" y="48"/>
                  </a:lnTo>
                  <a:lnTo>
                    <a:pt x="0" y="40"/>
                  </a:lnTo>
                  <a:lnTo>
                    <a:pt x="8" y="40"/>
                  </a:lnTo>
                  <a:lnTo>
                    <a:pt x="0" y="24"/>
                  </a:lnTo>
                  <a:lnTo>
                    <a:pt x="16" y="24"/>
                  </a:lnTo>
                  <a:lnTo>
                    <a:pt x="16" y="16"/>
                  </a:lnTo>
                  <a:lnTo>
                    <a:pt x="32" y="0"/>
                  </a:lnTo>
                  <a:lnTo>
                    <a:pt x="40" y="8"/>
                  </a:lnTo>
                  <a:lnTo>
                    <a:pt x="48" y="8"/>
                  </a:lnTo>
                  <a:lnTo>
                    <a:pt x="48" y="16"/>
                  </a:lnTo>
                  <a:lnTo>
                    <a:pt x="56" y="24"/>
                  </a:lnTo>
                  <a:lnTo>
                    <a:pt x="48" y="32"/>
                  </a:lnTo>
                  <a:lnTo>
                    <a:pt x="48" y="48"/>
                  </a:lnTo>
                  <a:lnTo>
                    <a:pt x="48" y="64"/>
                  </a:lnTo>
                  <a:lnTo>
                    <a:pt x="32" y="72"/>
                  </a:lnTo>
                  <a:lnTo>
                    <a:pt x="8"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 name="Freeform 560">
              <a:extLst>
                <a:ext uri="{FF2B5EF4-FFF2-40B4-BE49-F238E27FC236}">
                  <a16:creationId xmlns:a16="http://schemas.microsoft.com/office/drawing/2014/main" id="{3CDCECBB-5F01-4209-AD68-C8D5BC83BA1B}"/>
                </a:ext>
              </a:extLst>
            </p:cNvPr>
            <p:cNvSpPr>
              <a:spLocks/>
            </p:cNvSpPr>
            <p:nvPr/>
          </p:nvSpPr>
          <p:spPr bwMode="auto">
            <a:xfrm>
              <a:off x="7302862" y="3271138"/>
              <a:ext cx="170719" cy="329768"/>
            </a:xfrm>
            <a:custGeom>
              <a:avLst/>
              <a:gdLst>
                <a:gd name="T0" fmla="*/ 2147483647 w 96"/>
                <a:gd name="T1" fmla="*/ 2147483647 h 184"/>
                <a:gd name="T2" fmla="*/ 2147483647 w 96"/>
                <a:gd name="T3" fmla="*/ 2147483647 h 184"/>
                <a:gd name="T4" fmla="*/ 2147483647 w 96"/>
                <a:gd name="T5" fmla="*/ 2147483647 h 184"/>
                <a:gd name="T6" fmla="*/ 2147483647 w 96"/>
                <a:gd name="T7" fmla="*/ 2147483647 h 184"/>
                <a:gd name="T8" fmla="*/ 2147483647 w 96"/>
                <a:gd name="T9" fmla="*/ 2147483647 h 184"/>
                <a:gd name="T10" fmla="*/ 2147483647 w 96"/>
                <a:gd name="T11" fmla="*/ 2147483647 h 184"/>
                <a:gd name="T12" fmla="*/ 2147483647 w 96"/>
                <a:gd name="T13" fmla="*/ 2147483647 h 184"/>
                <a:gd name="T14" fmla="*/ 2147483647 w 96"/>
                <a:gd name="T15" fmla="*/ 2147483647 h 184"/>
                <a:gd name="T16" fmla="*/ 2147483647 w 96"/>
                <a:gd name="T17" fmla="*/ 2147483647 h 184"/>
                <a:gd name="T18" fmla="*/ 2147483647 w 96"/>
                <a:gd name="T19" fmla="*/ 2147483647 h 184"/>
                <a:gd name="T20" fmla="*/ 2147483647 w 96"/>
                <a:gd name="T21" fmla="*/ 2147483647 h 184"/>
                <a:gd name="T22" fmla="*/ 2147483647 w 96"/>
                <a:gd name="T23" fmla="*/ 2147483647 h 184"/>
                <a:gd name="T24" fmla="*/ 2147483647 w 96"/>
                <a:gd name="T25" fmla="*/ 2147483647 h 184"/>
                <a:gd name="T26" fmla="*/ 2147483647 w 96"/>
                <a:gd name="T27" fmla="*/ 2147483647 h 184"/>
                <a:gd name="T28" fmla="*/ 2147483647 w 96"/>
                <a:gd name="T29" fmla="*/ 2147483647 h 184"/>
                <a:gd name="T30" fmla="*/ 0 w 96"/>
                <a:gd name="T31" fmla="*/ 2147483647 h 184"/>
                <a:gd name="T32" fmla="*/ 0 w 96"/>
                <a:gd name="T33" fmla="*/ 2147483647 h 184"/>
                <a:gd name="T34" fmla="*/ 0 w 96"/>
                <a:gd name="T35" fmla="*/ 2147483647 h 184"/>
                <a:gd name="T36" fmla="*/ 0 w 96"/>
                <a:gd name="T37" fmla="*/ 2147483647 h 184"/>
                <a:gd name="T38" fmla="*/ 0 w 96"/>
                <a:gd name="T39" fmla="*/ 2147483647 h 184"/>
                <a:gd name="T40" fmla="*/ 2147483647 w 96"/>
                <a:gd name="T41" fmla="*/ 2147483647 h 184"/>
                <a:gd name="T42" fmla="*/ 2147483647 w 96"/>
                <a:gd name="T43" fmla="*/ 0 h 184"/>
                <a:gd name="T44" fmla="*/ 2147483647 w 96"/>
                <a:gd name="T45" fmla="*/ 0 h 184"/>
                <a:gd name="T46" fmla="*/ 2147483647 w 96"/>
                <a:gd name="T47" fmla="*/ 0 h 184"/>
                <a:gd name="T48" fmla="*/ 2147483647 w 96"/>
                <a:gd name="T49" fmla="*/ 2147483647 h 184"/>
                <a:gd name="T50" fmla="*/ 2147483647 w 96"/>
                <a:gd name="T51" fmla="*/ 2147483647 h 184"/>
                <a:gd name="T52" fmla="*/ 2147483647 w 96"/>
                <a:gd name="T53" fmla="*/ 2147483647 h 184"/>
                <a:gd name="T54" fmla="*/ 2147483647 w 96"/>
                <a:gd name="T55" fmla="*/ 2147483647 h 184"/>
                <a:gd name="T56" fmla="*/ 2147483647 w 96"/>
                <a:gd name="T57" fmla="*/ 2147483647 h 184"/>
                <a:gd name="T58" fmla="*/ 2147483647 w 96"/>
                <a:gd name="T59" fmla="*/ 2147483647 h 184"/>
                <a:gd name="T60" fmla="*/ 2147483647 w 96"/>
                <a:gd name="T61" fmla="*/ 2147483647 h 184"/>
                <a:gd name="T62" fmla="*/ 2147483647 w 96"/>
                <a:gd name="T63" fmla="*/ 2147483647 h 184"/>
                <a:gd name="T64" fmla="*/ 2147483647 w 96"/>
                <a:gd name="T65" fmla="*/ 2147483647 h 184"/>
                <a:gd name="T66" fmla="*/ 2147483647 w 96"/>
                <a:gd name="T67" fmla="*/ 2147483647 h 184"/>
                <a:gd name="T68" fmla="*/ 2147483647 w 96"/>
                <a:gd name="T69" fmla="*/ 2147483647 h 184"/>
                <a:gd name="T70" fmla="*/ 2147483647 w 96"/>
                <a:gd name="T71" fmla="*/ 2147483647 h 184"/>
                <a:gd name="T72" fmla="*/ 2147483647 w 96"/>
                <a:gd name="T73" fmla="*/ 2147483647 h 184"/>
                <a:gd name="T74" fmla="*/ 2147483647 w 96"/>
                <a:gd name="T75" fmla="*/ 2147483647 h 184"/>
                <a:gd name="T76" fmla="*/ 2147483647 w 96"/>
                <a:gd name="T77" fmla="*/ 2147483647 h 184"/>
                <a:gd name="T78" fmla="*/ 2147483647 w 96"/>
                <a:gd name="T79" fmla="*/ 2147483647 h 184"/>
                <a:gd name="T80" fmla="*/ 2147483647 w 96"/>
                <a:gd name="T81" fmla="*/ 2147483647 h 184"/>
                <a:gd name="T82" fmla="*/ 2147483647 w 96"/>
                <a:gd name="T83" fmla="*/ 2147483647 h 184"/>
                <a:gd name="T84" fmla="*/ 2147483647 w 96"/>
                <a:gd name="T85" fmla="*/ 2147483647 h 184"/>
                <a:gd name="T86" fmla="*/ 2147483647 w 96"/>
                <a:gd name="T87" fmla="*/ 2147483647 h 184"/>
                <a:gd name="T88" fmla="*/ 2147483647 w 96"/>
                <a:gd name="T89" fmla="*/ 2147483647 h 184"/>
                <a:gd name="T90" fmla="*/ 2147483647 w 96"/>
                <a:gd name="T91" fmla="*/ 2147483647 h 184"/>
                <a:gd name="T92" fmla="*/ 2147483647 w 96"/>
                <a:gd name="T93" fmla="*/ 2147483647 h 184"/>
                <a:gd name="T94" fmla="*/ 2147483647 w 96"/>
                <a:gd name="T95" fmla="*/ 2147483647 h 184"/>
                <a:gd name="T96" fmla="*/ 2147483647 w 96"/>
                <a:gd name="T97" fmla="*/ 2147483647 h 184"/>
                <a:gd name="T98" fmla="*/ 2147483647 w 96"/>
                <a:gd name="T99" fmla="*/ 2147483647 h 184"/>
                <a:gd name="T100" fmla="*/ 2147483647 w 96"/>
                <a:gd name="T101" fmla="*/ 2147483647 h 184"/>
                <a:gd name="T102" fmla="*/ 2147483647 w 96"/>
                <a:gd name="T103" fmla="*/ 2147483647 h 184"/>
                <a:gd name="T104" fmla="*/ 2147483647 w 96"/>
                <a:gd name="T105" fmla="*/ 2147483647 h 184"/>
                <a:gd name="T106" fmla="*/ 2147483647 w 96"/>
                <a:gd name="T107" fmla="*/ 2147483647 h 184"/>
                <a:gd name="T108" fmla="*/ 2147483647 w 96"/>
                <a:gd name="T109" fmla="*/ 2147483647 h 184"/>
                <a:gd name="T110" fmla="*/ 2147483647 w 96"/>
                <a:gd name="T111" fmla="*/ 2147483647 h 184"/>
                <a:gd name="T112" fmla="*/ 2147483647 w 96"/>
                <a:gd name="T113" fmla="*/ 2147483647 h 184"/>
                <a:gd name="T114" fmla="*/ 2147483647 w 96"/>
                <a:gd name="T115" fmla="*/ 2147483647 h 184"/>
                <a:gd name="T116" fmla="*/ 2147483647 w 96"/>
                <a:gd name="T117" fmla="*/ 2147483647 h 184"/>
                <a:gd name="T118" fmla="*/ 2147483647 w 96"/>
                <a:gd name="T119" fmla="*/ 2147483647 h 1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
                <a:gd name="T181" fmla="*/ 0 h 184"/>
                <a:gd name="T182" fmla="*/ 96 w 96"/>
                <a:gd name="T183" fmla="*/ 184 h 1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 h="184">
                  <a:moveTo>
                    <a:pt x="16" y="144"/>
                  </a:moveTo>
                  <a:lnTo>
                    <a:pt x="24" y="136"/>
                  </a:lnTo>
                  <a:lnTo>
                    <a:pt x="24" y="128"/>
                  </a:lnTo>
                  <a:lnTo>
                    <a:pt x="16" y="128"/>
                  </a:lnTo>
                  <a:lnTo>
                    <a:pt x="24" y="120"/>
                  </a:lnTo>
                  <a:lnTo>
                    <a:pt x="40" y="112"/>
                  </a:lnTo>
                  <a:lnTo>
                    <a:pt x="40" y="104"/>
                  </a:lnTo>
                  <a:lnTo>
                    <a:pt x="40" y="96"/>
                  </a:lnTo>
                  <a:lnTo>
                    <a:pt x="32" y="88"/>
                  </a:lnTo>
                  <a:lnTo>
                    <a:pt x="24" y="88"/>
                  </a:lnTo>
                  <a:lnTo>
                    <a:pt x="16" y="88"/>
                  </a:lnTo>
                  <a:lnTo>
                    <a:pt x="16" y="80"/>
                  </a:lnTo>
                  <a:lnTo>
                    <a:pt x="16" y="64"/>
                  </a:lnTo>
                  <a:lnTo>
                    <a:pt x="8" y="64"/>
                  </a:lnTo>
                  <a:lnTo>
                    <a:pt x="8" y="72"/>
                  </a:lnTo>
                  <a:lnTo>
                    <a:pt x="0" y="64"/>
                  </a:lnTo>
                  <a:lnTo>
                    <a:pt x="0" y="48"/>
                  </a:lnTo>
                  <a:lnTo>
                    <a:pt x="0" y="40"/>
                  </a:lnTo>
                  <a:lnTo>
                    <a:pt x="0" y="32"/>
                  </a:lnTo>
                  <a:lnTo>
                    <a:pt x="0" y="24"/>
                  </a:lnTo>
                  <a:lnTo>
                    <a:pt x="8" y="16"/>
                  </a:lnTo>
                  <a:lnTo>
                    <a:pt x="16" y="0"/>
                  </a:lnTo>
                  <a:lnTo>
                    <a:pt x="24" y="0"/>
                  </a:lnTo>
                  <a:lnTo>
                    <a:pt x="32" y="0"/>
                  </a:lnTo>
                  <a:lnTo>
                    <a:pt x="24" y="16"/>
                  </a:lnTo>
                  <a:lnTo>
                    <a:pt x="32" y="24"/>
                  </a:lnTo>
                  <a:lnTo>
                    <a:pt x="40" y="16"/>
                  </a:lnTo>
                  <a:lnTo>
                    <a:pt x="56" y="24"/>
                  </a:lnTo>
                  <a:lnTo>
                    <a:pt x="48" y="32"/>
                  </a:lnTo>
                  <a:lnTo>
                    <a:pt x="48" y="40"/>
                  </a:lnTo>
                  <a:lnTo>
                    <a:pt x="40" y="56"/>
                  </a:lnTo>
                  <a:lnTo>
                    <a:pt x="48" y="64"/>
                  </a:lnTo>
                  <a:lnTo>
                    <a:pt x="56" y="64"/>
                  </a:lnTo>
                  <a:lnTo>
                    <a:pt x="64" y="88"/>
                  </a:lnTo>
                  <a:lnTo>
                    <a:pt x="72" y="96"/>
                  </a:lnTo>
                  <a:lnTo>
                    <a:pt x="80" y="112"/>
                  </a:lnTo>
                  <a:lnTo>
                    <a:pt x="80" y="120"/>
                  </a:lnTo>
                  <a:lnTo>
                    <a:pt x="80" y="128"/>
                  </a:lnTo>
                  <a:lnTo>
                    <a:pt x="88" y="128"/>
                  </a:lnTo>
                  <a:lnTo>
                    <a:pt x="96" y="128"/>
                  </a:lnTo>
                  <a:lnTo>
                    <a:pt x="96" y="144"/>
                  </a:lnTo>
                  <a:lnTo>
                    <a:pt x="88" y="152"/>
                  </a:lnTo>
                  <a:lnTo>
                    <a:pt x="88" y="160"/>
                  </a:lnTo>
                  <a:lnTo>
                    <a:pt x="96" y="160"/>
                  </a:lnTo>
                  <a:lnTo>
                    <a:pt x="88" y="160"/>
                  </a:lnTo>
                  <a:lnTo>
                    <a:pt x="72" y="168"/>
                  </a:lnTo>
                  <a:lnTo>
                    <a:pt x="56" y="168"/>
                  </a:lnTo>
                  <a:lnTo>
                    <a:pt x="48" y="176"/>
                  </a:lnTo>
                  <a:lnTo>
                    <a:pt x="40" y="168"/>
                  </a:lnTo>
                  <a:lnTo>
                    <a:pt x="32" y="176"/>
                  </a:lnTo>
                  <a:lnTo>
                    <a:pt x="24" y="176"/>
                  </a:lnTo>
                  <a:lnTo>
                    <a:pt x="16" y="176"/>
                  </a:lnTo>
                  <a:lnTo>
                    <a:pt x="16" y="184"/>
                  </a:lnTo>
                  <a:lnTo>
                    <a:pt x="8" y="184"/>
                  </a:lnTo>
                  <a:lnTo>
                    <a:pt x="8" y="176"/>
                  </a:lnTo>
                  <a:lnTo>
                    <a:pt x="24" y="168"/>
                  </a:lnTo>
                  <a:lnTo>
                    <a:pt x="32" y="152"/>
                  </a:lnTo>
                  <a:lnTo>
                    <a:pt x="24" y="152"/>
                  </a:lnTo>
                  <a:lnTo>
                    <a:pt x="16" y="152"/>
                  </a:lnTo>
                  <a:lnTo>
                    <a:pt x="16" y="14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 name="Freeform 561">
              <a:extLst>
                <a:ext uri="{FF2B5EF4-FFF2-40B4-BE49-F238E27FC236}">
                  <a16:creationId xmlns:a16="http://schemas.microsoft.com/office/drawing/2014/main" id="{9EAB9A01-6ED5-46CD-8BD1-41C46B44D626}"/>
                </a:ext>
              </a:extLst>
            </p:cNvPr>
            <p:cNvSpPr>
              <a:spLocks/>
            </p:cNvSpPr>
            <p:nvPr/>
          </p:nvSpPr>
          <p:spPr bwMode="auto">
            <a:xfrm>
              <a:off x="8604423" y="2115492"/>
              <a:ext cx="399806" cy="499029"/>
            </a:xfrm>
            <a:custGeom>
              <a:avLst/>
              <a:gdLst>
                <a:gd name="T0" fmla="*/ 2147483647 w 224"/>
                <a:gd name="T1" fmla="*/ 2147483647 h 280"/>
                <a:gd name="T2" fmla="*/ 2147483647 w 224"/>
                <a:gd name="T3" fmla="*/ 2147483647 h 280"/>
                <a:gd name="T4" fmla="*/ 2147483647 w 224"/>
                <a:gd name="T5" fmla="*/ 2147483647 h 280"/>
                <a:gd name="T6" fmla="*/ 2147483647 w 224"/>
                <a:gd name="T7" fmla="*/ 2147483647 h 280"/>
                <a:gd name="T8" fmla="*/ 2147483647 w 224"/>
                <a:gd name="T9" fmla="*/ 2147483647 h 280"/>
                <a:gd name="T10" fmla="*/ 2147483647 w 224"/>
                <a:gd name="T11" fmla="*/ 2147483647 h 280"/>
                <a:gd name="T12" fmla="*/ 2147483647 w 224"/>
                <a:gd name="T13" fmla="*/ 2147483647 h 280"/>
                <a:gd name="T14" fmla="*/ 2147483647 w 224"/>
                <a:gd name="T15" fmla="*/ 2147483647 h 280"/>
                <a:gd name="T16" fmla="*/ 2147483647 w 224"/>
                <a:gd name="T17" fmla="*/ 2147483647 h 280"/>
                <a:gd name="T18" fmla="*/ 2147483647 w 224"/>
                <a:gd name="T19" fmla="*/ 2147483647 h 280"/>
                <a:gd name="T20" fmla="*/ 2147483647 w 224"/>
                <a:gd name="T21" fmla="*/ 0 h 280"/>
                <a:gd name="T22" fmla="*/ 2147483647 w 224"/>
                <a:gd name="T23" fmla="*/ 0 h 280"/>
                <a:gd name="T24" fmla="*/ 2147483647 w 224"/>
                <a:gd name="T25" fmla="*/ 2147483647 h 280"/>
                <a:gd name="T26" fmla="*/ 2147483647 w 224"/>
                <a:gd name="T27" fmla="*/ 2147483647 h 280"/>
                <a:gd name="T28" fmla="*/ 2147483647 w 224"/>
                <a:gd name="T29" fmla="*/ 2147483647 h 280"/>
                <a:gd name="T30" fmla="*/ 2147483647 w 224"/>
                <a:gd name="T31" fmla="*/ 2147483647 h 280"/>
                <a:gd name="T32" fmla="*/ 2147483647 w 224"/>
                <a:gd name="T33" fmla="*/ 2147483647 h 280"/>
                <a:gd name="T34" fmla="*/ 2147483647 w 224"/>
                <a:gd name="T35" fmla="*/ 2147483647 h 280"/>
                <a:gd name="T36" fmla="*/ 2147483647 w 224"/>
                <a:gd name="T37" fmla="*/ 2147483647 h 280"/>
                <a:gd name="T38" fmla="*/ 2147483647 w 224"/>
                <a:gd name="T39" fmla="*/ 2147483647 h 280"/>
                <a:gd name="T40" fmla="*/ 2147483647 w 224"/>
                <a:gd name="T41" fmla="*/ 2147483647 h 280"/>
                <a:gd name="T42" fmla="*/ 2147483647 w 224"/>
                <a:gd name="T43" fmla="*/ 2147483647 h 280"/>
                <a:gd name="T44" fmla="*/ 2147483647 w 224"/>
                <a:gd name="T45" fmla="*/ 2147483647 h 280"/>
                <a:gd name="T46" fmla="*/ 2147483647 w 224"/>
                <a:gd name="T47" fmla="*/ 2147483647 h 280"/>
                <a:gd name="T48" fmla="*/ 2147483647 w 224"/>
                <a:gd name="T49" fmla="*/ 2147483647 h 280"/>
                <a:gd name="T50" fmla="*/ 2147483647 w 224"/>
                <a:gd name="T51" fmla="*/ 2147483647 h 280"/>
                <a:gd name="T52" fmla="*/ 2147483647 w 224"/>
                <a:gd name="T53" fmla="*/ 2147483647 h 280"/>
                <a:gd name="T54" fmla="*/ 0 w 224"/>
                <a:gd name="T55" fmla="*/ 2147483647 h 280"/>
                <a:gd name="T56" fmla="*/ 2147483647 w 224"/>
                <a:gd name="T57" fmla="*/ 2147483647 h 280"/>
                <a:gd name="T58" fmla="*/ 2147483647 w 224"/>
                <a:gd name="T59" fmla="*/ 2147483647 h 280"/>
                <a:gd name="T60" fmla="*/ 2147483647 w 224"/>
                <a:gd name="T61" fmla="*/ 2147483647 h 280"/>
                <a:gd name="T62" fmla="*/ 2147483647 w 224"/>
                <a:gd name="T63" fmla="*/ 2147483647 h 280"/>
                <a:gd name="T64" fmla="*/ 2147483647 w 224"/>
                <a:gd name="T65" fmla="*/ 2147483647 h 2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80"/>
                <a:gd name="T101" fmla="*/ 224 w 224"/>
                <a:gd name="T102" fmla="*/ 280 h 2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80">
                  <a:moveTo>
                    <a:pt x="80" y="280"/>
                  </a:moveTo>
                  <a:lnTo>
                    <a:pt x="64" y="264"/>
                  </a:lnTo>
                  <a:lnTo>
                    <a:pt x="48" y="216"/>
                  </a:lnTo>
                  <a:lnTo>
                    <a:pt x="64" y="184"/>
                  </a:lnTo>
                  <a:lnTo>
                    <a:pt x="96" y="120"/>
                  </a:lnTo>
                  <a:lnTo>
                    <a:pt x="128" y="96"/>
                  </a:lnTo>
                  <a:lnTo>
                    <a:pt x="144" y="72"/>
                  </a:lnTo>
                  <a:lnTo>
                    <a:pt x="168" y="64"/>
                  </a:lnTo>
                  <a:lnTo>
                    <a:pt x="192" y="48"/>
                  </a:lnTo>
                  <a:lnTo>
                    <a:pt x="224" y="16"/>
                  </a:lnTo>
                  <a:lnTo>
                    <a:pt x="216" y="0"/>
                  </a:lnTo>
                  <a:lnTo>
                    <a:pt x="192" y="0"/>
                  </a:lnTo>
                  <a:lnTo>
                    <a:pt x="176" y="16"/>
                  </a:lnTo>
                  <a:lnTo>
                    <a:pt x="168" y="24"/>
                  </a:lnTo>
                  <a:lnTo>
                    <a:pt x="144" y="32"/>
                  </a:lnTo>
                  <a:lnTo>
                    <a:pt x="120" y="32"/>
                  </a:lnTo>
                  <a:lnTo>
                    <a:pt x="112" y="40"/>
                  </a:lnTo>
                  <a:lnTo>
                    <a:pt x="104" y="48"/>
                  </a:lnTo>
                  <a:lnTo>
                    <a:pt x="72" y="80"/>
                  </a:lnTo>
                  <a:lnTo>
                    <a:pt x="56" y="88"/>
                  </a:lnTo>
                  <a:lnTo>
                    <a:pt x="56" y="112"/>
                  </a:lnTo>
                  <a:lnTo>
                    <a:pt x="40" y="120"/>
                  </a:lnTo>
                  <a:lnTo>
                    <a:pt x="24" y="144"/>
                  </a:lnTo>
                  <a:lnTo>
                    <a:pt x="24" y="160"/>
                  </a:lnTo>
                  <a:lnTo>
                    <a:pt x="16" y="176"/>
                  </a:lnTo>
                  <a:lnTo>
                    <a:pt x="8" y="192"/>
                  </a:lnTo>
                  <a:lnTo>
                    <a:pt x="8" y="216"/>
                  </a:lnTo>
                  <a:lnTo>
                    <a:pt x="0" y="232"/>
                  </a:lnTo>
                  <a:lnTo>
                    <a:pt x="8" y="256"/>
                  </a:lnTo>
                  <a:lnTo>
                    <a:pt x="32" y="264"/>
                  </a:lnTo>
                  <a:lnTo>
                    <a:pt x="32" y="272"/>
                  </a:lnTo>
                  <a:lnTo>
                    <a:pt x="48" y="280"/>
                  </a:lnTo>
                  <a:lnTo>
                    <a:pt x="80" y="2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 name="Freeform 562">
              <a:extLst>
                <a:ext uri="{FF2B5EF4-FFF2-40B4-BE49-F238E27FC236}">
                  <a16:creationId xmlns:a16="http://schemas.microsoft.com/office/drawing/2014/main" id="{FBA480D6-0048-4248-9779-4C45D4934CF7}"/>
                </a:ext>
              </a:extLst>
            </p:cNvPr>
            <p:cNvSpPr>
              <a:spLocks/>
            </p:cNvSpPr>
            <p:nvPr/>
          </p:nvSpPr>
          <p:spPr bwMode="auto">
            <a:xfrm>
              <a:off x="7216771" y="3401003"/>
              <a:ext cx="100682" cy="156128"/>
            </a:xfrm>
            <a:custGeom>
              <a:avLst/>
              <a:gdLst>
                <a:gd name="T0" fmla="*/ 2147483647 w 56"/>
                <a:gd name="T1" fmla="*/ 2147483647 h 88"/>
                <a:gd name="T2" fmla="*/ 0 w 56"/>
                <a:gd name="T3" fmla="*/ 2147483647 h 88"/>
                <a:gd name="T4" fmla="*/ 0 w 56"/>
                <a:gd name="T5" fmla="*/ 2147483647 h 88"/>
                <a:gd name="T6" fmla="*/ 0 w 56"/>
                <a:gd name="T7" fmla="*/ 2147483647 h 88"/>
                <a:gd name="T8" fmla="*/ 2147483647 w 56"/>
                <a:gd name="T9" fmla="*/ 2147483647 h 88"/>
                <a:gd name="T10" fmla="*/ 2147483647 w 56"/>
                <a:gd name="T11" fmla="*/ 2147483647 h 88"/>
                <a:gd name="T12" fmla="*/ 0 w 56"/>
                <a:gd name="T13" fmla="*/ 2147483647 h 88"/>
                <a:gd name="T14" fmla="*/ 2147483647 w 56"/>
                <a:gd name="T15" fmla="*/ 2147483647 h 88"/>
                <a:gd name="T16" fmla="*/ 0 w 56"/>
                <a:gd name="T17" fmla="*/ 2147483647 h 88"/>
                <a:gd name="T18" fmla="*/ 2147483647 w 56"/>
                <a:gd name="T19" fmla="*/ 2147483647 h 88"/>
                <a:gd name="T20" fmla="*/ 2147483647 w 56"/>
                <a:gd name="T21" fmla="*/ 2147483647 h 88"/>
                <a:gd name="T22" fmla="*/ 2147483647 w 56"/>
                <a:gd name="T23" fmla="*/ 0 h 88"/>
                <a:gd name="T24" fmla="*/ 2147483647 w 56"/>
                <a:gd name="T25" fmla="*/ 2147483647 h 88"/>
                <a:gd name="T26" fmla="*/ 2147483647 w 56"/>
                <a:gd name="T27" fmla="*/ 2147483647 h 88"/>
                <a:gd name="T28" fmla="*/ 2147483647 w 56"/>
                <a:gd name="T29" fmla="*/ 2147483647 h 88"/>
                <a:gd name="T30" fmla="*/ 2147483647 w 56"/>
                <a:gd name="T31" fmla="*/ 2147483647 h 88"/>
                <a:gd name="T32" fmla="*/ 2147483647 w 56"/>
                <a:gd name="T33" fmla="*/ 2147483647 h 88"/>
                <a:gd name="T34" fmla="*/ 2147483647 w 56"/>
                <a:gd name="T35" fmla="*/ 2147483647 h 88"/>
                <a:gd name="T36" fmla="*/ 2147483647 w 56"/>
                <a:gd name="T37" fmla="*/ 2147483647 h 88"/>
                <a:gd name="T38" fmla="*/ 2147483647 w 56"/>
                <a:gd name="T39" fmla="*/ 2147483647 h 88"/>
                <a:gd name="T40" fmla="*/ 2147483647 w 56"/>
                <a:gd name="T41" fmla="*/ 2147483647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88"/>
                <a:gd name="T65" fmla="*/ 56 w 56"/>
                <a:gd name="T66" fmla="*/ 88 h 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88">
                  <a:moveTo>
                    <a:pt x="8" y="88"/>
                  </a:moveTo>
                  <a:lnTo>
                    <a:pt x="0" y="80"/>
                  </a:lnTo>
                  <a:lnTo>
                    <a:pt x="0" y="72"/>
                  </a:lnTo>
                  <a:lnTo>
                    <a:pt x="0" y="64"/>
                  </a:lnTo>
                  <a:lnTo>
                    <a:pt x="8" y="56"/>
                  </a:lnTo>
                  <a:lnTo>
                    <a:pt x="8" y="48"/>
                  </a:lnTo>
                  <a:lnTo>
                    <a:pt x="0" y="40"/>
                  </a:lnTo>
                  <a:lnTo>
                    <a:pt x="8" y="40"/>
                  </a:lnTo>
                  <a:lnTo>
                    <a:pt x="0" y="24"/>
                  </a:lnTo>
                  <a:lnTo>
                    <a:pt x="16" y="24"/>
                  </a:lnTo>
                  <a:lnTo>
                    <a:pt x="16" y="16"/>
                  </a:lnTo>
                  <a:lnTo>
                    <a:pt x="32" y="0"/>
                  </a:lnTo>
                  <a:lnTo>
                    <a:pt x="40" y="8"/>
                  </a:lnTo>
                  <a:lnTo>
                    <a:pt x="48" y="8"/>
                  </a:lnTo>
                  <a:lnTo>
                    <a:pt x="48" y="16"/>
                  </a:lnTo>
                  <a:lnTo>
                    <a:pt x="56" y="24"/>
                  </a:lnTo>
                  <a:lnTo>
                    <a:pt x="48" y="32"/>
                  </a:lnTo>
                  <a:lnTo>
                    <a:pt x="48" y="48"/>
                  </a:lnTo>
                  <a:lnTo>
                    <a:pt x="48" y="64"/>
                  </a:lnTo>
                  <a:lnTo>
                    <a:pt x="32" y="72"/>
                  </a:lnTo>
                  <a:lnTo>
                    <a:pt x="8"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 name="Freeform 563">
              <a:extLst>
                <a:ext uri="{FF2B5EF4-FFF2-40B4-BE49-F238E27FC236}">
                  <a16:creationId xmlns:a16="http://schemas.microsoft.com/office/drawing/2014/main" id="{F41FB103-68FE-4387-B3DE-30014BDA73C7}"/>
                </a:ext>
              </a:extLst>
            </p:cNvPr>
            <p:cNvSpPr>
              <a:spLocks/>
            </p:cNvSpPr>
            <p:nvPr/>
          </p:nvSpPr>
          <p:spPr bwMode="auto">
            <a:xfrm>
              <a:off x="8604423" y="2115492"/>
              <a:ext cx="399806" cy="499029"/>
            </a:xfrm>
            <a:custGeom>
              <a:avLst/>
              <a:gdLst>
                <a:gd name="T0" fmla="*/ 2147483647 w 224"/>
                <a:gd name="T1" fmla="*/ 2147483647 h 280"/>
                <a:gd name="T2" fmla="*/ 2147483647 w 224"/>
                <a:gd name="T3" fmla="*/ 2147483647 h 280"/>
                <a:gd name="T4" fmla="*/ 2147483647 w 224"/>
                <a:gd name="T5" fmla="*/ 2147483647 h 280"/>
                <a:gd name="T6" fmla="*/ 2147483647 w 224"/>
                <a:gd name="T7" fmla="*/ 2147483647 h 280"/>
                <a:gd name="T8" fmla="*/ 2147483647 w 224"/>
                <a:gd name="T9" fmla="*/ 2147483647 h 280"/>
                <a:gd name="T10" fmla="*/ 2147483647 w 224"/>
                <a:gd name="T11" fmla="*/ 2147483647 h 280"/>
                <a:gd name="T12" fmla="*/ 2147483647 w 224"/>
                <a:gd name="T13" fmla="*/ 2147483647 h 280"/>
                <a:gd name="T14" fmla="*/ 2147483647 w 224"/>
                <a:gd name="T15" fmla="*/ 2147483647 h 280"/>
                <a:gd name="T16" fmla="*/ 2147483647 w 224"/>
                <a:gd name="T17" fmla="*/ 2147483647 h 280"/>
                <a:gd name="T18" fmla="*/ 2147483647 w 224"/>
                <a:gd name="T19" fmla="*/ 2147483647 h 280"/>
                <a:gd name="T20" fmla="*/ 2147483647 w 224"/>
                <a:gd name="T21" fmla="*/ 0 h 280"/>
                <a:gd name="T22" fmla="*/ 2147483647 w 224"/>
                <a:gd name="T23" fmla="*/ 0 h 280"/>
                <a:gd name="T24" fmla="*/ 2147483647 w 224"/>
                <a:gd name="T25" fmla="*/ 2147483647 h 280"/>
                <a:gd name="T26" fmla="*/ 2147483647 w 224"/>
                <a:gd name="T27" fmla="*/ 2147483647 h 280"/>
                <a:gd name="T28" fmla="*/ 2147483647 w 224"/>
                <a:gd name="T29" fmla="*/ 2147483647 h 280"/>
                <a:gd name="T30" fmla="*/ 2147483647 w 224"/>
                <a:gd name="T31" fmla="*/ 2147483647 h 280"/>
                <a:gd name="T32" fmla="*/ 2147483647 w 224"/>
                <a:gd name="T33" fmla="*/ 2147483647 h 280"/>
                <a:gd name="T34" fmla="*/ 2147483647 w 224"/>
                <a:gd name="T35" fmla="*/ 2147483647 h 280"/>
                <a:gd name="T36" fmla="*/ 2147483647 w 224"/>
                <a:gd name="T37" fmla="*/ 2147483647 h 280"/>
                <a:gd name="T38" fmla="*/ 2147483647 w 224"/>
                <a:gd name="T39" fmla="*/ 2147483647 h 280"/>
                <a:gd name="T40" fmla="*/ 2147483647 w 224"/>
                <a:gd name="T41" fmla="*/ 2147483647 h 280"/>
                <a:gd name="T42" fmla="*/ 2147483647 w 224"/>
                <a:gd name="T43" fmla="*/ 2147483647 h 280"/>
                <a:gd name="T44" fmla="*/ 2147483647 w 224"/>
                <a:gd name="T45" fmla="*/ 2147483647 h 280"/>
                <a:gd name="T46" fmla="*/ 2147483647 w 224"/>
                <a:gd name="T47" fmla="*/ 2147483647 h 280"/>
                <a:gd name="T48" fmla="*/ 2147483647 w 224"/>
                <a:gd name="T49" fmla="*/ 2147483647 h 280"/>
                <a:gd name="T50" fmla="*/ 2147483647 w 224"/>
                <a:gd name="T51" fmla="*/ 2147483647 h 280"/>
                <a:gd name="T52" fmla="*/ 2147483647 w 224"/>
                <a:gd name="T53" fmla="*/ 2147483647 h 280"/>
                <a:gd name="T54" fmla="*/ 0 w 224"/>
                <a:gd name="T55" fmla="*/ 2147483647 h 280"/>
                <a:gd name="T56" fmla="*/ 2147483647 w 224"/>
                <a:gd name="T57" fmla="*/ 2147483647 h 280"/>
                <a:gd name="T58" fmla="*/ 2147483647 w 224"/>
                <a:gd name="T59" fmla="*/ 2147483647 h 280"/>
                <a:gd name="T60" fmla="*/ 2147483647 w 224"/>
                <a:gd name="T61" fmla="*/ 2147483647 h 280"/>
                <a:gd name="T62" fmla="*/ 2147483647 w 224"/>
                <a:gd name="T63" fmla="*/ 2147483647 h 280"/>
                <a:gd name="T64" fmla="*/ 2147483647 w 224"/>
                <a:gd name="T65" fmla="*/ 2147483647 h 2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4"/>
                <a:gd name="T100" fmla="*/ 0 h 280"/>
                <a:gd name="T101" fmla="*/ 224 w 224"/>
                <a:gd name="T102" fmla="*/ 280 h 2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4" h="280">
                  <a:moveTo>
                    <a:pt x="80" y="280"/>
                  </a:moveTo>
                  <a:lnTo>
                    <a:pt x="64" y="264"/>
                  </a:lnTo>
                  <a:lnTo>
                    <a:pt x="48" y="216"/>
                  </a:lnTo>
                  <a:lnTo>
                    <a:pt x="64" y="184"/>
                  </a:lnTo>
                  <a:lnTo>
                    <a:pt x="96" y="120"/>
                  </a:lnTo>
                  <a:lnTo>
                    <a:pt x="128" y="96"/>
                  </a:lnTo>
                  <a:lnTo>
                    <a:pt x="144" y="72"/>
                  </a:lnTo>
                  <a:lnTo>
                    <a:pt x="168" y="64"/>
                  </a:lnTo>
                  <a:lnTo>
                    <a:pt x="192" y="48"/>
                  </a:lnTo>
                  <a:lnTo>
                    <a:pt x="224" y="16"/>
                  </a:lnTo>
                  <a:lnTo>
                    <a:pt x="216" y="0"/>
                  </a:lnTo>
                  <a:lnTo>
                    <a:pt x="192" y="0"/>
                  </a:lnTo>
                  <a:lnTo>
                    <a:pt x="176" y="16"/>
                  </a:lnTo>
                  <a:lnTo>
                    <a:pt x="168" y="24"/>
                  </a:lnTo>
                  <a:lnTo>
                    <a:pt x="144" y="32"/>
                  </a:lnTo>
                  <a:lnTo>
                    <a:pt x="120" y="32"/>
                  </a:lnTo>
                  <a:lnTo>
                    <a:pt x="112" y="40"/>
                  </a:lnTo>
                  <a:lnTo>
                    <a:pt x="104" y="48"/>
                  </a:lnTo>
                  <a:lnTo>
                    <a:pt x="72" y="80"/>
                  </a:lnTo>
                  <a:lnTo>
                    <a:pt x="56" y="88"/>
                  </a:lnTo>
                  <a:lnTo>
                    <a:pt x="56" y="112"/>
                  </a:lnTo>
                  <a:lnTo>
                    <a:pt x="40" y="120"/>
                  </a:lnTo>
                  <a:lnTo>
                    <a:pt x="24" y="144"/>
                  </a:lnTo>
                  <a:lnTo>
                    <a:pt x="24" y="160"/>
                  </a:lnTo>
                  <a:lnTo>
                    <a:pt x="16" y="176"/>
                  </a:lnTo>
                  <a:lnTo>
                    <a:pt x="8" y="192"/>
                  </a:lnTo>
                  <a:lnTo>
                    <a:pt x="8" y="216"/>
                  </a:lnTo>
                  <a:lnTo>
                    <a:pt x="0" y="232"/>
                  </a:lnTo>
                  <a:lnTo>
                    <a:pt x="8" y="256"/>
                  </a:lnTo>
                  <a:lnTo>
                    <a:pt x="32" y="264"/>
                  </a:lnTo>
                  <a:lnTo>
                    <a:pt x="32" y="272"/>
                  </a:lnTo>
                  <a:lnTo>
                    <a:pt x="48" y="280"/>
                  </a:lnTo>
                  <a:lnTo>
                    <a:pt x="80" y="2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 name="Freeform 564">
              <a:extLst>
                <a:ext uri="{FF2B5EF4-FFF2-40B4-BE49-F238E27FC236}">
                  <a16:creationId xmlns:a16="http://schemas.microsoft.com/office/drawing/2014/main" id="{07E32EBF-767B-47A1-9412-A2FBAFE4C42A}"/>
                </a:ext>
              </a:extLst>
            </p:cNvPr>
            <p:cNvSpPr>
              <a:spLocks/>
            </p:cNvSpPr>
            <p:nvPr/>
          </p:nvSpPr>
          <p:spPr bwMode="auto">
            <a:xfrm>
              <a:off x="8407437" y="5185542"/>
              <a:ext cx="142996" cy="315176"/>
            </a:xfrm>
            <a:custGeom>
              <a:avLst/>
              <a:gdLst>
                <a:gd name="T0" fmla="*/ 0 w 80"/>
                <a:gd name="T1" fmla="*/ 2147483647 h 176"/>
                <a:gd name="T2" fmla="*/ 0 w 80"/>
                <a:gd name="T3" fmla="*/ 2147483647 h 176"/>
                <a:gd name="T4" fmla="*/ 2147483647 w 80"/>
                <a:gd name="T5" fmla="*/ 2147483647 h 176"/>
                <a:gd name="T6" fmla="*/ 2147483647 w 80"/>
                <a:gd name="T7" fmla="*/ 2147483647 h 176"/>
                <a:gd name="T8" fmla="*/ 2147483647 w 80"/>
                <a:gd name="T9" fmla="*/ 2147483647 h 176"/>
                <a:gd name="T10" fmla="*/ 2147483647 w 80"/>
                <a:gd name="T11" fmla="*/ 2147483647 h 176"/>
                <a:gd name="T12" fmla="*/ 2147483647 w 80"/>
                <a:gd name="T13" fmla="*/ 2147483647 h 176"/>
                <a:gd name="T14" fmla="*/ 2147483647 w 80"/>
                <a:gd name="T15" fmla="*/ 2147483647 h 176"/>
                <a:gd name="T16" fmla="*/ 2147483647 w 80"/>
                <a:gd name="T17" fmla="*/ 0 h 176"/>
                <a:gd name="T18" fmla="*/ 2147483647 w 80"/>
                <a:gd name="T19" fmla="*/ 2147483647 h 176"/>
                <a:gd name="T20" fmla="*/ 2147483647 w 80"/>
                <a:gd name="T21" fmla="*/ 2147483647 h 176"/>
                <a:gd name="T22" fmla="*/ 2147483647 w 80"/>
                <a:gd name="T23" fmla="*/ 2147483647 h 176"/>
                <a:gd name="T24" fmla="*/ 2147483647 w 80"/>
                <a:gd name="T25" fmla="*/ 2147483647 h 176"/>
                <a:gd name="T26" fmla="*/ 2147483647 w 80"/>
                <a:gd name="T27" fmla="*/ 2147483647 h 176"/>
                <a:gd name="T28" fmla="*/ 2147483647 w 80"/>
                <a:gd name="T29" fmla="*/ 2147483647 h 176"/>
                <a:gd name="T30" fmla="*/ 0 w 80"/>
                <a:gd name="T31" fmla="*/ 2147483647 h 176"/>
                <a:gd name="T32" fmla="*/ 0 w 80"/>
                <a:gd name="T33" fmla="*/ 2147483647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176"/>
                <a:gd name="T53" fmla="*/ 80 w 80"/>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176">
                  <a:moveTo>
                    <a:pt x="0" y="144"/>
                  </a:moveTo>
                  <a:lnTo>
                    <a:pt x="0" y="128"/>
                  </a:lnTo>
                  <a:lnTo>
                    <a:pt x="8" y="112"/>
                  </a:lnTo>
                  <a:lnTo>
                    <a:pt x="16" y="88"/>
                  </a:lnTo>
                  <a:lnTo>
                    <a:pt x="8" y="56"/>
                  </a:lnTo>
                  <a:lnTo>
                    <a:pt x="16" y="48"/>
                  </a:lnTo>
                  <a:lnTo>
                    <a:pt x="32" y="40"/>
                  </a:lnTo>
                  <a:lnTo>
                    <a:pt x="48" y="16"/>
                  </a:lnTo>
                  <a:lnTo>
                    <a:pt x="72" y="0"/>
                  </a:lnTo>
                  <a:lnTo>
                    <a:pt x="80" y="16"/>
                  </a:lnTo>
                  <a:lnTo>
                    <a:pt x="80" y="40"/>
                  </a:lnTo>
                  <a:lnTo>
                    <a:pt x="80" y="56"/>
                  </a:lnTo>
                  <a:lnTo>
                    <a:pt x="48" y="168"/>
                  </a:lnTo>
                  <a:lnTo>
                    <a:pt x="32" y="168"/>
                  </a:lnTo>
                  <a:lnTo>
                    <a:pt x="16" y="176"/>
                  </a:lnTo>
                  <a:lnTo>
                    <a:pt x="0" y="160"/>
                  </a:lnTo>
                  <a:lnTo>
                    <a:pt x="0" y="14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 name="Freeform 565">
              <a:extLst>
                <a:ext uri="{FF2B5EF4-FFF2-40B4-BE49-F238E27FC236}">
                  <a16:creationId xmlns:a16="http://schemas.microsoft.com/office/drawing/2014/main" id="{5B90DB31-AB7C-4EC1-BB64-5C4D41EA22DA}"/>
                </a:ext>
              </a:extLst>
            </p:cNvPr>
            <p:cNvSpPr>
              <a:spLocks/>
            </p:cNvSpPr>
            <p:nvPr/>
          </p:nvSpPr>
          <p:spPr bwMode="auto">
            <a:xfrm>
              <a:off x="9247907" y="4699645"/>
              <a:ext cx="42316" cy="58366"/>
            </a:xfrm>
            <a:custGeom>
              <a:avLst/>
              <a:gdLst>
                <a:gd name="T0" fmla="*/ 0 w 24"/>
                <a:gd name="T1" fmla="*/ 0 h 32"/>
                <a:gd name="T2" fmla="*/ 0 w 24"/>
                <a:gd name="T3" fmla="*/ 2147483647 h 32"/>
                <a:gd name="T4" fmla="*/ 0 w 24"/>
                <a:gd name="T5" fmla="*/ 2147483647 h 32"/>
                <a:gd name="T6" fmla="*/ 2147483647 w 24"/>
                <a:gd name="T7" fmla="*/ 2147483647 h 32"/>
                <a:gd name="T8" fmla="*/ 2147483647 w 24"/>
                <a:gd name="T9" fmla="*/ 2147483647 h 32"/>
                <a:gd name="T10" fmla="*/ 0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0"/>
                  </a:moveTo>
                  <a:lnTo>
                    <a:pt x="0" y="16"/>
                  </a:lnTo>
                  <a:lnTo>
                    <a:pt x="0" y="32"/>
                  </a:lnTo>
                  <a:lnTo>
                    <a:pt x="16" y="32"/>
                  </a:lnTo>
                  <a:lnTo>
                    <a:pt x="24" y="16"/>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 name="Freeform 566">
              <a:extLst>
                <a:ext uri="{FF2B5EF4-FFF2-40B4-BE49-F238E27FC236}">
                  <a16:creationId xmlns:a16="http://schemas.microsoft.com/office/drawing/2014/main" id="{2727D130-9DE4-4E75-B52D-83D85CE2BBA7}"/>
                </a:ext>
              </a:extLst>
            </p:cNvPr>
            <p:cNvSpPr>
              <a:spLocks/>
            </p:cNvSpPr>
            <p:nvPr/>
          </p:nvSpPr>
          <p:spPr bwMode="auto">
            <a:xfrm>
              <a:off x="9904523" y="4442835"/>
              <a:ext cx="42316" cy="43775"/>
            </a:xfrm>
            <a:custGeom>
              <a:avLst/>
              <a:gdLst>
                <a:gd name="T0" fmla="*/ 0 w 24"/>
                <a:gd name="T1" fmla="*/ 2147483647 h 24"/>
                <a:gd name="T2" fmla="*/ 2147483647 w 24"/>
                <a:gd name="T3" fmla="*/ 2147483647 h 24"/>
                <a:gd name="T4" fmla="*/ 2147483647 w 24"/>
                <a:gd name="T5" fmla="*/ 0 h 24"/>
                <a:gd name="T6" fmla="*/ 2147483647 w 24"/>
                <a:gd name="T7" fmla="*/ 2147483647 h 24"/>
                <a:gd name="T8" fmla="*/ 2147483647 w 24"/>
                <a:gd name="T9" fmla="*/ 2147483647 h 24"/>
                <a:gd name="T10" fmla="*/ 2147483647 w 24"/>
                <a:gd name="T11" fmla="*/ 2147483647 h 24"/>
                <a:gd name="T12" fmla="*/ 0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16"/>
                  </a:moveTo>
                  <a:lnTo>
                    <a:pt x="8" y="8"/>
                  </a:lnTo>
                  <a:lnTo>
                    <a:pt x="16" y="0"/>
                  </a:lnTo>
                  <a:lnTo>
                    <a:pt x="24" y="8"/>
                  </a:lnTo>
                  <a:lnTo>
                    <a:pt x="16" y="16"/>
                  </a:lnTo>
                  <a:lnTo>
                    <a:pt x="8" y="24"/>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 name="Freeform 567">
              <a:extLst>
                <a:ext uri="{FF2B5EF4-FFF2-40B4-BE49-F238E27FC236}">
                  <a16:creationId xmlns:a16="http://schemas.microsoft.com/office/drawing/2014/main" id="{1FE9623E-58BE-46B5-9130-72B960F97754}"/>
                </a:ext>
              </a:extLst>
            </p:cNvPr>
            <p:cNvSpPr>
              <a:spLocks/>
            </p:cNvSpPr>
            <p:nvPr/>
          </p:nvSpPr>
          <p:spPr bwMode="auto">
            <a:xfrm>
              <a:off x="9247907" y="4699645"/>
              <a:ext cx="42316" cy="58366"/>
            </a:xfrm>
            <a:custGeom>
              <a:avLst/>
              <a:gdLst>
                <a:gd name="T0" fmla="*/ 0 w 24"/>
                <a:gd name="T1" fmla="*/ 0 h 32"/>
                <a:gd name="T2" fmla="*/ 0 w 24"/>
                <a:gd name="T3" fmla="*/ 2147483647 h 32"/>
                <a:gd name="T4" fmla="*/ 0 w 24"/>
                <a:gd name="T5" fmla="*/ 2147483647 h 32"/>
                <a:gd name="T6" fmla="*/ 2147483647 w 24"/>
                <a:gd name="T7" fmla="*/ 2147483647 h 32"/>
                <a:gd name="T8" fmla="*/ 2147483647 w 24"/>
                <a:gd name="T9" fmla="*/ 2147483647 h 32"/>
                <a:gd name="T10" fmla="*/ 0 w 24"/>
                <a:gd name="T11" fmla="*/ 0 h 32"/>
                <a:gd name="T12" fmla="*/ 0 60000 65536"/>
                <a:gd name="T13" fmla="*/ 0 60000 65536"/>
                <a:gd name="T14" fmla="*/ 0 60000 65536"/>
                <a:gd name="T15" fmla="*/ 0 60000 65536"/>
                <a:gd name="T16" fmla="*/ 0 60000 65536"/>
                <a:gd name="T17" fmla="*/ 0 60000 65536"/>
                <a:gd name="T18" fmla="*/ 0 w 24"/>
                <a:gd name="T19" fmla="*/ 0 h 32"/>
                <a:gd name="T20" fmla="*/ 24 w 2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24" h="32">
                  <a:moveTo>
                    <a:pt x="0" y="0"/>
                  </a:moveTo>
                  <a:lnTo>
                    <a:pt x="0" y="16"/>
                  </a:lnTo>
                  <a:lnTo>
                    <a:pt x="0" y="32"/>
                  </a:lnTo>
                  <a:lnTo>
                    <a:pt x="16" y="32"/>
                  </a:lnTo>
                  <a:lnTo>
                    <a:pt x="24" y="16"/>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 name="Freeform 568">
              <a:extLst>
                <a:ext uri="{FF2B5EF4-FFF2-40B4-BE49-F238E27FC236}">
                  <a16:creationId xmlns:a16="http://schemas.microsoft.com/office/drawing/2014/main" id="{6C0092F5-0C98-492C-A112-5EA6CD49472D}"/>
                </a:ext>
              </a:extLst>
            </p:cNvPr>
            <p:cNvSpPr>
              <a:spLocks/>
            </p:cNvSpPr>
            <p:nvPr/>
          </p:nvSpPr>
          <p:spPr bwMode="auto">
            <a:xfrm>
              <a:off x="9904523" y="4442835"/>
              <a:ext cx="42316" cy="43775"/>
            </a:xfrm>
            <a:custGeom>
              <a:avLst/>
              <a:gdLst>
                <a:gd name="T0" fmla="*/ 0 w 24"/>
                <a:gd name="T1" fmla="*/ 2147483647 h 24"/>
                <a:gd name="T2" fmla="*/ 2147483647 w 24"/>
                <a:gd name="T3" fmla="*/ 2147483647 h 24"/>
                <a:gd name="T4" fmla="*/ 2147483647 w 24"/>
                <a:gd name="T5" fmla="*/ 0 h 24"/>
                <a:gd name="T6" fmla="*/ 2147483647 w 24"/>
                <a:gd name="T7" fmla="*/ 2147483647 h 24"/>
                <a:gd name="T8" fmla="*/ 2147483647 w 24"/>
                <a:gd name="T9" fmla="*/ 2147483647 h 24"/>
                <a:gd name="T10" fmla="*/ 2147483647 w 24"/>
                <a:gd name="T11" fmla="*/ 2147483647 h 24"/>
                <a:gd name="T12" fmla="*/ 0 w 24"/>
                <a:gd name="T13" fmla="*/ 2147483647 h 24"/>
                <a:gd name="T14" fmla="*/ 0 60000 65536"/>
                <a:gd name="T15" fmla="*/ 0 60000 65536"/>
                <a:gd name="T16" fmla="*/ 0 60000 65536"/>
                <a:gd name="T17" fmla="*/ 0 60000 65536"/>
                <a:gd name="T18" fmla="*/ 0 60000 65536"/>
                <a:gd name="T19" fmla="*/ 0 60000 65536"/>
                <a:gd name="T20" fmla="*/ 0 60000 65536"/>
                <a:gd name="T21" fmla="*/ 0 w 24"/>
                <a:gd name="T22" fmla="*/ 0 h 24"/>
                <a:gd name="T23" fmla="*/ 24 w 2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24">
                  <a:moveTo>
                    <a:pt x="0" y="16"/>
                  </a:moveTo>
                  <a:lnTo>
                    <a:pt x="8" y="8"/>
                  </a:lnTo>
                  <a:lnTo>
                    <a:pt x="16" y="0"/>
                  </a:lnTo>
                  <a:lnTo>
                    <a:pt x="24" y="8"/>
                  </a:lnTo>
                  <a:lnTo>
                    <a:pt x="16" y="16"/>
                  </a:lnTo>
                  <a:lnTo>
                    <a:pt x="8" y="24"/>
                  </a:lnTo>
                  <a:lnTo>
                    <a:pt x="0" y="16"/>
                  </a:lnTo>
                  <a:close/>
                </a:path>
              </a:pathLst>
            </a:custGeom>
            <a:solidFill>
              <a:schemeClr val="accent5">
                <a:lumMod val="60000"/>
                <a:lumOff val="40000"/>
              </a:schemeClr>
            </a:solidFill>
            <a:ln w="6350" cmpd="sng">
              <a:noFill/>
              <a:miter lim="800000"/>
              <a:headEnd/>
              <a:tailEnd/>
            </a:ln>
          </p:spPr>
          <p:txBody>
            <a:bodyPr/>
            <a:lstStyle/>
            <a:p>
              <a:pPr defTabSz="1219170"/>
              <a:endParaRPr lang="zh-CN" altLang="en-US" sz="3200">
                <a:cs typeface="+mn-ea"/>
                <a:sym typeface="+mn-lt"/>
              </a:endParaRPr>
            </a:p>
          </p:txBody>
        </p:sp>
        <p:sp>
          <p:nvSpPr>
            <p:cNvPr id="23" name="Freeform 569">
              <a:extLst>
                <a:ext uri="{FF2B5EF4-FFF2-40B4-BE49-F238E27FC236}">
                  <a16:creationId xmlns:a16="http://schemas.microsoft.com/office/drawing/2014/main" id="{AD03F5B2-2D10-481C-ADB1-9ABC56879689}"/>
                </a:ext>
              </a:extLst>
            </p:cNvPr>
            <p:cNvSpPr>
              <a:spLocks/>
            </p:cNvSpPr>
            <p:nvPr/>
          </p:nvSpPr>
          <p:spPr bwMode="auto">
            <a:xfrm>
              <a:off x="10161333" y="4314430"/>
              <a:ext cx="29184" cy="86089"/>
            </a:xfrm>
            <a:custGeom>
              <a:avLst/>
              <a:gdLst>
                <a:gd name="T0" fmla="*/ 0 w 16"/>
                <a:gd name="T1" fmla="*/ 2147483647 h 48"/>
                <a:gd name="T2" fmla="*/ 0 w 16"/>
                <a:gd name="T3" fmla="*/ 2147483647 h 48"/>
                <a:gd name="T4" fmla="*/ 2147483647 w 16"/>
                <a:gd name="T5" fmla="*/ 0 h 48"/>
                <a:gd name="T6" fmla="*/ 2147483647 w 16"/>
                <a:gd name="T7" fmla="*/ 2147483647 h 48"/>
                <a:gd name="T8" fmla="*/ 2147483647 w 16"/>
                <a:gd name="T9" fmla="*/ 2147483647 h 48"/>
                <a:gd name="T10" fmla="*/ 0 w 16"/>
                <a:gd name="T11" fmla="*/ 2147483647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0" y="32"/>
                  </a:moveTo>
                  <a:lnTo>
                    <a:pt x="0" y="16"/>
                  </a:lnTo>
                  <a:lnTo>
                    <a:pt x="16" y="0"/>
                  </a:lnTo>
                  <a:lnTo>
                    <a:pt x="16" y="16"/>
                  </a:lnTo>
                  <a:lnTo>
                    <a:pt x="8" y="48"/>
                  </a:lnTo>
                  <a:lnTo>
                    <a:pt x="0"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4" name="Freeform 570">
              <a:extLst>
                <a:ext uri="{FF2B5EF4-FFF2-40B4-BE49-F238E27FC236}">
                  <a16:creationId xmlns:a16="http://schemas.microsoft.com/office/drawing/2014/main" id="{4C1C6746-1A8B-4B1D-83A9-295020FD1068}"/>
                </a:ext>
              </a:extLst>
            </p:cNvPr>
            <p:cNvSpPr>
              <a:spLocks/>
            </p:cNvSpPr>
            <p:nvPr/>
          </p:nvSpPr>
          <p:spPr bwMode="auto">
            <a:xfrm>
              <a:off x="10375829" y="4099934"/>
              <a:ext cx="42314" cy="56907"/>
            </a:xfrm>
            <a:custGeom>
              <a:avLst/>
              <a:gdLst>
                <a:gd name="T0" fmla="*/ 0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0 h 32"/>
                <a:gd name="T12" fmla="*/ 0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0" y="8"/>
                  </a:moveTo>
                  <a:lnTo>
                    <a:pt x="8" y="24"/>
                  </a:lnTo>
                  <a:lnTo>
                    <a:pt x="8" y="32"/>
                  </a:lnTo>
                  <a:lnTo>
                    <a:pt x="24" y="24"/>
                  </a:lnTo>
                  <a:lnTo>
                    <a:pt x="24" y="8"/>
                  </a:lnTo>
                  <a:lnTo>
                    <a:pt x="24" y="0"/>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5" name="Freeform 571">
              <a:extLst>
                <a:ext uri="{FF2B5EF4-FFF2-40B4-BE49-F238E27FC236}">
                  <a16:creationId xmlns:a16="http://schemas.microsoft.com/office/drawing/2014/main" id="{36105365-07D6-4F7F-A97F-E001E01FE72D}"/>
                </a:ext>
              </a:extLst>
            </p:cNvPr>
            <p:cNvSpPr>
              <a:spLocks/>
            </p:cNvSpPr>
            <p:nvPr/>
          </p:nvSpPr>
          <p:spPr bwMode="auto">
            <a:xfrm>
              <a:off x="10161333" y="4314430"/>
              <a:ext cx="29184" cy="86089"/>
            </a:xfrm>
            <a:custGeom>
              <a:avLst/>
              <a:gdLst>
                <a:gd name="T0" fmla="*/ 0 w 16"/>
                <a:gd name="T1" fmla="*/ 2147483647 h 48"/>
                <a:gd name="T2" fmla="*/ 0 w 16"/>
                <a:gd name="T3" fmla="*/ 2147483647 h 48"/>
                <a:gd name="T4" fmla="*/ 2147483647 w 16"/>
                <a:gd name="T5" fmla="*/ 0 h 48"/>
                <a:gd name="T6" fmla="*/ 2147483647 w 16"/>
                <a:gd name="T7" fmla="*/ 2147483647 h 48"/>
                <a:gd name="T8" fmla="*/ 2147483647 w 16"/>
                <a:gd name="T9" fmla="*/ 2147483647 h 48"/>
                <a:gd name="T10" fmla="*/ 0 w 16"/>
                <a:gd name="T11" fmla="*/ 2147483647 h 48"/>
                <a:gd name="T12" fmla="*/ 0 60000 65536"/>
                <a:gd name="T13" fmla="*/ 0 60000 65536"/>
                <a:gd name="T14" fmla="*/ 0 60000 65536"/>
                <a:gd name="T15" fmla="*/ 0 60000 65536"/>
                <a:gd name="T16" fmla="*/ 0 60000 65536"/>
                <a:gd name="T17" fmla="*/ 0 60000 65536"/>
                <a:gd name="T18" fmla="*/ 0 w 16"/>
                <a:gd name="T19" fmla="*/ 0 h 48"/>
                <a:gd name="T20" fmla="*/ 16 w 1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6" h="48">
                  <a:moveTo>
                    <a:pt x="0" y="32"/>
                  </a:moveTo>
                  <a:lnTo>
                    <a:pt x="0" y="16"/>
                  </a:lnTo>
                  <a:lnTo>
                    <a:pt x="16" y="0"/>
                  </a:lnTo>
                  <a:lnTo>
                    <a:pt x="16" y="16"/>
                  </a:lnTo>
                  <a:lnTo>
                    <a:pt x="8" y="48"/>
                  </a:lnTo>
                  <a:lnTo>
                    <a:pt x="0" y="32"/>
                  </a:lnTo>
                  <a:close/>
                </a:path>
              </a:pathLst>
            </a:custGeom>
            <a:solidFill>
              <a:schemeClr val="accent5">
                <a:lumMod val="60000"/>
                <a:lumOff val="40000"/>
              </a:schemeClr>
            </a:solidFill>
            <a:ln w="6350" cmpd="sng">
              <a:noFill/>
              <a:miter lim="800000"/>
              <a:headEnd/>
              <a:tailEnd/>
            </a:ln>
          </p:spPr>
          <p:txBody>
            <a:bodyPr/>
            <a:lstStyle/>
            <a:p>
              <a:pPr defTabSz="1219170"/>
              <a:endParaRPr lang="zh-CN" altLang="en-US" sz="3200">
                <a:cs typeface="+mn-ea"/>
                <a:sym typeface="+mn-lt"/>
              </a:endParaRPr>
            </a:p>
          </p:txBody>
        </p:sp>
        <p:sp>
          <p:nvSpPr>
            <p:cNvPr id="26" name="Freeform 572">
              <a:extLst>
                <a:ext uri="{FF2B5EF4-FFF2-40B4-BE49-F238E27FC236}">
                  <a16:creationId xmlns:a16="http://schemas.microsoft.com/office/drawing/2014/main" id="{BBB6A708-4897-4824-A55C-3E1FAF2CF26F}"/>
                </a:ext>
              </a:extLst>
            </p:cNvPr>
            <p:cNvSpPr>
              <a:spLocks/>
            </p:cNvSpPr>
            <p:nvPr/>
          </p:nvSpPr>
          <p:spPr bwMode="auto">
            <a:xfrm>
              <a:off x="10375829" y="4099934"/>
              <a:ext cx="42314" cy="56907"/>
            </a:xfrm>
            <a:custGeom>
              <a:avLst/>
              <a:gdLst>
                <a:gd name="T0" fmla="*/ 0 w 24"/>
                <a:gd name="T1" fmla="*/ 2147483647 h 32"/>
                <a:gd name="T2" fmla="*/ 2147483647 w 24"/>
                <a:gd name="T3" fmla="*/ 2147483647 h 32"/>
                <a:gd name="T4" fmla="*/ 2147483647 w 24"/>
                <a:gd name="T5" fmla="*/ 2147483647 h 32"/>
                <a:gd name="T6" fmla="*/ 2147483647 w 24"/>
                <a:gd name="T7" fmla="*/ 2147483647 h 32"/>
                <a:gd name="T8" fmla="*/ 2147483647 w 24"/>
                <a:gd name="T9" fmla="*/ 2147483647 h 32"/>
                <a:gd name="T10" fmla="*/ 2147483647 w 24"/>
                <a:gd name="T11" fmla="*/ 0 h 32"/>
                <a:gd name="T12" fmla="*/ 0 w 24"/>
                <a:gd name="T13" fmla="*/ 2147483647 h 32"/>
                <a:gd name="T14" fmla="*/ 0 60000 65536"/>
                <a:gd name="T15" fmla="*/ 0 60000 65536"/>
                <a:gd name="T16" fmla="*/ 0 60000 65536"/>
                <a:gd name="T17" fmla="*/ 0 60000 65536"/>
                <a:gd name="T18" fmla="*/ 0 60000 65536"/>
                <a:gd name="T19" fmla="*/ 0 60000 65536"/>
                <a:gd name="T20" fmla="*/ 0 60000 65536"/>
                <a:gd name="T21" fmla="*/ 0 w 24"/>
                <a:gd name="T22" fmla="*/ 0 h 32"/>
                <a:gd name="T23" fmla="*/ 24 w 24"/>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32">
                  <a:moveTo>
                    <a:pt x="0" y="8"/>
                  </a:moveTo>
                  <a:lnTo>
                    <a:pt x="8" y="24"/>
                  </a:lnTo>
                  <a:lnTo>
                    <a:pt x="8" y="32"/>
                  </a:lnTo>
                  <a:lnTo>
                    <a:pt x="24" y="24"/>
                  </a:lnTo>
                  <a:lnTo>
                    <a:pt x="24" y="8"/>
                  </a:lnTo>
                  <a:lnTo>
                    <a:pt x="24" y="0"/>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7" name="Freeform 573">
              <a:extLst>
                <a:ext uri="{FF2B5EF4-FFF2-40B4-BE49-F238E27FC236}">
                  <a16:creationId xmlns:a16="http://schemas.microsoft.com/office/drawing/2014/main" id="{3631B9B1-2D29-4DE6-A1C6-E7BC9F732B51}"/>
                </a:ext>
              </a:extLst>
            </p:cNvPr>
            <p:cNvSpPr>
              <a:spLocks/>
            </p:cNvSpPr>
            <p:nvPr/>
          </p:nvSpPr>
          <p:spPr bwMode="auto">
            <a:xfrm>
              <a:off x="10453055" y="3791945"/>
              <a:ext cx="313717" cy="342899"/>
            </a:xfrm>
            <a:custGeom>
              <a:avLst/>
              <a:gdLst>
                <a:gd name="T0" fmla="*/ 0 w 176"/>
                <a:gd name="T1" fmla="*/ 2147483647 h 192"/>
                <a:gd name="T2" fmla="*/ 2147483647 w 176"/>
                <a:gd name="T3" fmla="*/ 2147483647 h 192"/>
                <a:gd name="T4" fmla="*/ 2147483647 w 176"/>
                <a:gd name="T5" fmla="*/ 2147483647 h 192"/>
                <a:gd name="T6" fmla="*/ 2147483647 w 176"/>
                <a:gd name="T7" fmla="*/ 2147483647 h 192"/>
                <a:gd name="T8" fmla="*/ 2147483647 w 176"/>
                <a:gd name="T9" fmla="*/ 2147483647 h 192"/>
                <a:gd name="T10" fmla="*/ 2147483647 w 176"/>
                <a:gd name="T11" fmla="*/ 2147483647 h 192"/>
                <a:gd name="T12" fmla="*/ 2147483647 w 176"/>
                <a:gd name="T13" fmla="*/ 2147483647 h 192"/>
                <a:gd name="T14" fmla="*/ 2147483647 w 176"/>
                <a:gd name="T15" fmla="*/ 2147483647 h 192"/>
                <a:gd name="T16" fmla="*/ 2147483647 w 176"/>
                <a:gd name="T17" fmla="*/ 2147483647 h 192"/>
                <a:gd name="T18" fmla="*/ 2147483647 w 176"/>
                <a:gd name="T19" fmla="*/ 2147483647 h 192"/>
                <a:gd name="T20" fmla="*/ 2147483647 w 176"/>
                <a:gd name="T21" fmla="*/ 0 h 192"/>
                <a:gd name="T22" fmla="*/ 2147483647 w 176"/>
                <a:gd name="T23" fmla="*/ 2147483647 h 192"/>
                <a:gd name="T24" fmla="*/ 2147483647 w 176"/>
                <a:gd name="T25" fmla="*/ 2147483647 h 192"/>
                <a:gd name="T26" fmla="*/ 2147483647 w 176"/>
                <a:gd name="T27" fmla="*/ 2147483647 h 192"/>
                <a:gd name="T28" fmla="*/ 2147483647 w 176"/>
                <a:gd name="T29" fmla="*/ 2147483647 h 192"/>
                <a:gd name="T30" fmla="*/ 2147483647 w 176"/>
                <a:gd name="T31" fmla="*/ 2147483647 h 192"/>
                <a:gd name="T32" fmla="*/ 2147483647 w 176"/>
                <a:gd name="T33" fmla="*/ 2147483647 h 192"/>
                <a:gd name="T34" fmla="*/ 2147483647 w 176"/>
                <a:gd name="T35" fmla="*/ 2147483647 h 192"/>
                <a:gd name="T36" fmla="*/ 2147483647 w 176"/>
                <a:gd name="T37" fmla="*/ 2147483647 h 192"/>
                <a:gd name="T38" fmla="*/ 2147483647 w 176"/>
                <a:gd name="T39" fmla="*/ 2147483647 h 192"/>
                <a:gd name="T40" fmla="*/ 2147483647 w 176"/>
                <a:gd name="T41" fmla="*/ 2147483647 h 192"/>
                <a:gd name="T42" fmla="*/ 2147483647 w 176"/>
                <a:gd name="T43" fmla="*/ 2147483647 h 192"/>
                <a:gd name="T44" fmla="*/ 2147483647 w 176"/>
                <a:gd name="T45" fmla="*/ 2147483647 h 192"/>
                <a:gd name="T46" fmla="*/ 2147483647 w 176"/>
                <a:gd name="T47" fmla="*/ 2147483647 h 192"/>
                <a:gd name="T48" fmla="*/ 2147483647 w 176"/>
                <a:gd name="T49" fmla="*/ 2147483647 h 192"/>
                <a:gd name="T50" fmla="*/ 2147483647 w 176"/>
                <a:gd name="T51" fmla="*/ 2147483647 h 192"/>
                <a:gd name="T52" fmla="*/ 2147483647 w 176"/>
                <a:gd name="T53" fmla="*/ 2147483647 h 192"/>
                <a:gd name="T54" fmla="*/ 2147483647 w 176"/>
                <a:gd name="T55" fmla="*/ 2147483647 h 192"/>
                <a:gd name="T56" fmla="*/ 2147483647 w 176"/>
                <a:gd name="T57" fmla="*/ 2147483647 h 192"/>
                <a:gd name="T58" fmla="*/ 2147483647 w 176"/>
                <a:gd name="T59" fmla="*/ 2147483647 h 192"/>
                <a:gd name="T60" fmla="*/ 2147483647 w 176"/>
                <a:gd name="T61" fmla="*/ 2147483647 h 192"/>
                <a:gd name="T62" fmla="*/ 2147483647 w 176"/>
                <a:gd name="T63" fmla="*/ 2147483647 h 192"/>
                <a:gd name="T64" fmla="*/ 2147483647 w 176"/>
                <a:gd name="T65" fmla="*/ 2147483647 h 192"/>
                <a:gd name="T66" fmla="*/ 0 w 176"/>
                <a:gd name="T67" fmla="*/ 2147483647 h 192"/>
                <a:gd name="T68" fmla="*/ 0 w 176"/>
                <a:gd name="T69" fmla="*/ 2147483647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6"/>
                <a:gd name="T106" fmla="*/ 0 h 192"/>
                <a:gd name="T107" fmla="*/ 176 w 176"/>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6" h="192">
                  <a:moveTo>
                    <a:pt x="0" y="160"/>
                  </a:moveTo>
                  <a:lnTo>
                    <a:pt x="24" y="152"/>
                  </a:lnTo>
                  <a:lnTo>
                    <a:pt x="40" y="152"/>
                  </a:lnTo>
                  <a:lnTo>
                    <a:pt x="72" y="128"/>
                  </a:lnTo>
                  <a:lnTo>
                    <a:pt x="88" y="120"/>
                  </a:lnTo>
                  <a:lnTo>
                    <a:pt x="96" y="104"/>
                  </a:lnTo>
                  <a:lnTo>
                    <a:pt x="104" y="72"/>
                  </a:lnTo>
                  <a:lnTo>
                    <a:pt x="104" y="48"/>
                  </a:lnTo>
                  <a:lnTo>
                    <a:pt x="112" y="32"/>
                  </a:lnTo>
                  <a:lnTo>
                    <a:pt x="112" y="8"/>
                  </a:lnTo>
                  <a:lnTo>
                    <a:pt x="120" y="0"/>
                  </a:lnTo>
                  <a:lnTo>
                    <a:pt x="136" y="8"/>
                  </a:lnTo>
                  <a:lnTo>
                    <a:pt x="160" y="16"/>
                  </a:lnTo>
                  <a:lnTo>
                    <a:pt x="176" y="16"/>
                  </a:lnTo>
                  <a:lnTo>
                    <a:pt x="160" y="32"/>
                  </a:lnTo>
                  <a:lnTo>
                    <a:pt x="144" y="40"/>
                  </a:lnTo>
                  <a:lnTo>
                    <a:pt x="136" y="56"/>
                  </a:lnTo>
                  <a:lnTo>
                    <a:pt x="120" y="40"/>
                  </a:lnTo>
                  <a:lnTo>
                    <a:pt x="104" y="64"/>
                  </a:lnTo>
                  <a:lnTo>
                    <a:pt x="120" y="88"/>
                  </a:lnTo>
                  <a:lnTo>
                    <a:pt x="112" y="112"/>
                  </a:lnTo>
                  <a:lnTo>
                    <a:pt x="104" y="128"/>
                  </a:lnTo>
                  <a:lnTo>
                    <a:pt x="104" y="152"/>
                  </a:lnTo>
                  <a:lnTo>
                    <a:pt x="96" y="160"/>
                  </a:lnTo>
                  <a:lnTo>
                    <a:pt x="88" y="160"/>
                  </a:lnTo>
                  <a:lnTo>
                    <a:pt x="80" y="160"/>
                  </a:lnTo>
                  <a:lnTo>
                    <a:pt x="64" y="160"/>
                  </a:lnTo>
                  <a:lnTo>
                    <a:pt x="56" y="160"/>
                  </a:lnTo>
                  <a:lnTo>
                    <a:pt x="40" y="176"/>
                  </a:lnTo>
                  <a:lnTo>
                    <a:pt x="40" y="168"/>
                  </a:lnTo>
                  <a:lnTo>
                    <a:pt x="32" y="176"/>
                  </a:lnTo>
                  <a:lnTo>
                    <a:pt x="24" y="176"/>
                  </a:lnTo>
                  <a:lnTo>
                    <a:pt x="8" y="192"/>
                  </a:lnTo>
                  <a:lnTo>
                    <a:pt x="0" y="168"/>
                  </a:lnTo>
                  <a:lnTo>
                    <a:pt x="0" y="16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8" name="Freeform 574">
              <a:extLst>
                <a:ext uri="{FF2B5EF4-FFF2-40B4-BE49-F238E27FC236}">
                  <a16:creationId xmlns:a16="http://schemas.microsoft.com/office/drawing/2014/main" id="{5A9A76FD-00E9-4EF5-B1CC-0052818CCF89}"/>
                </a:ext>
              </a:extLst>
            </p:cNvPr>
            <p:cNvSpPr>
              <a:spLocks/>
            </p:cNvSpPr>
            <p:nvPr/>
          </p:nvSpPr>
          <p:spPr bwMode="auto">
            <a:xfrm>
              <a:off x="10647230" y="3457908"/>
              <a:ext cx="56907" cy="271401"/>
            </a:xfrm>
            <a:custGeom>
              <a:avLst/>
              <a:gdLst>
                <a:gd name="T0" fmla="*/ 2147483647 w 32"/>
                <a:gd name="T1" fmla="*/ 2147483647 h 152"/>
                <a:gd name="T2" fmla="*/ 2147483647 w 32"/>
                <a:gd name="T3" fmla="*/ 2147483647 h 152"/>
                <a:gd name="T4" fmla="*/ 2147483647 w 32"/>
                <a:gd name="T5" fmla="*/ 2147483647 h 152"/>
                <a:gd name="T6" fmla="*/ 0 w 32"/>
                <a:gd name="T7" fmla="*/ 2147483647 h 152"/>
                <a:gd name="T8" fmla="*/ 2147483647 w 32"/>
                <a:gd name="T9" fmla="*/ 2147483647 h 152"/>
                <a:gd name="T10" fmla="*/ 2147483647 w 32"/>
                <a:gd name="T11" fmla="*/ 0 h 152"/>
                <a:gd name="T12" fmla="*/ 2147483647 w 32"/>
                <a:gd name="T13" fmla="*/ 2147483647 h 152"/>
                <a:gd name="T14" fmla="*/ 2147483647 w 32"/>
                <a:gd name="T15" fmla="*/ 2147483647 h 152"/>
                <a:gd name="T16" fmla="*/ 2147483647 w 32"/>
                <a:gd name="T17" fmla="*/ 2147483647 h 152"/>
                <a:gd name="T18" fmla="*/ 2147483647 w 32"/>
                <a:gd name="T19" fmla="*/ 2147483647 h 152"/>
                <a:gd name="T20" fmla="*/ 2147483647 w 32"/>
                <a:gd name="T21" fmla="*/ 2147483647 h 152"/>
                <a:gd name="T22" fmla="*/ 2147483647 w 32"/>
                <a:gd name="T23" fmla="*/ 2147483647 h 152"/>
                <a:gd name="T24" fmla="*/ 2147483647 w 32"/>
                <a:gd name="T25" fmla="*/ 2147483647 h 152"/>
                <a:gd name="T26" fmla="*/ 2147483647 w 32"/>
                <a:gd name="T27" fmla="*/ 214748364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52"/>
                <a:gd name="T44" fmla="*/ 32 w 32"/>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52">
                  <a:moveTo>
                    <a:pt x="8" y="144"/>
                  </a:moveTo>
                  <a:lnTo>
                    <a:pt x="8" y="120"/>
                  </a:lnTo>
                  <a:lnTo>
                    <a:pt x="8" y="56"/>
                  </a:lnTo>
                  <a:lnTo>
                    <a:pt x="0" y="40"/>
                  </a:lnTo>
                  <a:lnTo>
                    <a:pt x="8" y="16"/>
                  </a:lnTo>
                  <a:lnTo>
                    <a:pt x="8" y="0"/>
                  </a:lnTo>
                  <a:lnTo>
                    <a:pt x="16" y="24"/>
                  </a:lnTo>
                  <a:lnTo>
                    <a:pt x="16" y="40"/>
                  </a:lnTo>
                  <a:lnTo>
                    <a:pt x="32" y="104"/>
                  </a:lnTo>
                  <a:lnTo>
                    <a:pt x="24" y="96"/>
                  </a:lnTo>
                  <a:lnTo>
                    <a:pt x="16" y="112"/>
                  </a:lnTo>
                  <a:lnTo>
                    <a:pt x="16" y="128"/>
                  </a:lnTo>
                  <a:lnTo>
                    <a:pt x="32" y="152"/>
                  </a:lnTo>
                  <a:lnTo>
                    <a:pt x="8" y="14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9" name="Freeform 575">
              <a:extLst>
                <a:ext uri="{FF2B5EF4-FFF2-40B4-BE49-F238E27FC236}">
                  <a16:creationId xmlns:a16="http://schemas.microsoft.com/office/drawing/2014/main" id="{B29B526D-93A5-456C-A733-91317F796B82}"/>
                </a:ext>
              </a:extLst>
            </p:cNvPr>
            <p:cNvSpPr>
              <a:spLocks/>
            </p:cNvSpPr>
            <p:nvPr/>
          </p:nvSpPr>
          <p:spPr bwMode="auto">
            <a:xfrm>
              <a:off x="11217757" y="5913656"/>
              <a:ext cx="157589" cy="186771"/>
            </a:xfrm>
            <a:custGeom>
              <a:avLst/>
              <a:gdLst>
                <a:gd name="T0" fmla="*/ 0 w 88"/>
                <a:gd name="T1" fmla="*/ 2147483647 h 104"/>
                <a:gd name="T2" fmla="*/ 2147483647 w 88"/>
                <a:gd name="T3" fmla="*/ 2147483647 h 104"/>
                <a:gd name="T4" fmla="*/ 2147483647 w 88"/>
                <a:gd name="T5" fmla="*/ 2147483647 h 104"/>
                <a:gd name="T6" fmla="*/ 2147483647 w 88"/>
                <a:gd name="T7" fmla="*/ 2147483647 h 104"/>
                <a:gd name="T8" fmla="*/ 2147483647 w 88"/>
                <a:gd name="T9" fmla="*/ 2147483647 h 104"/>
                <a:gd name="T10" fmla="*/ 2147483647 w 88"/>
                <a:gd name="T11" fmla="*/ 2147483647 h 104"/>
                <a:gd name="T12" fmla="*/ 2147483647 w 88"/>
                <a:gd name="T13" fmla="*/ 0 h 104"/>
                <a:gd name="T14" fmla="*/ 2147483647 w 88"/>
                <a:gd name="T15" fmla="*/ 2147483647 h 104"/>
                <a:gd name="T16" fmla="*/ 2147483647 w 88"/>
                <a:gd name="T17" fmla="*/ 2147483647 h 104"/>
                <a:gd name="T18" fmla="*/ 2147483647 w 88"/>
                <a:gd name="T19" fmla="*/ 2147483647 h 104"/>
                <a:gd name="T20" fmla="*/ 2147483647 w 88"/>
                <a:gd name="T21" fmla="*/ 2147483647 h 104"/>
                <a:gd name="T22" fmla="*/ 2147483647 w 88"/>
                <a:gd name="T23" fmla="*/ 2147483647 h 104"/>
                <a:gd name="T24" fmla="*/ 2147483647 w 88"/>
                <a:gd name="T25" fmla="*/ 2147483647 h 104"/>
                <a:gd name="T26" fmla="*/ 2147483647 w 88"/>
                <a:gd name="T27" fmla="*/ 2147483647 h 104"/>
                <a:gd name="T28" fmla="*/ 2147483647 w 88"/>
                <a:gd name="T29" fmla="*/ 2147483647 h 104"/>
                <a:gd name="T30" fmla="*/ 2147483647 w 88"/>
                <a:gd name="T31" fmla="*/ 2147483647 h 104"/>
                <a:gd name="T32" fmla="*/ 2147483647 w 88"/>
                <a:gd name="T33" fmla="*/ 2147483647 h 104"/>
                <a:gd name="T34" fmla="*/ 0 w 88"/>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104"/>
                <a:gd name="T56" fmla="*/ 88 w 88"/>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104">
                  <a:moveTo>
                    <a:pt x="0" y="88"/>
                  </a:moveTo>
                  <a:lnTo>
                    <a:pt x="8" y="64"/>
                  </a:lnTo>
                  <a:lnTo>
                    <a:pt x="16" y="48"/>
                  </a:lnTo>
                  <a:lnTo>
                    <a:pt x="40" y="40"/>
                  </a:lnTo>
                  <a:lnTo>
                    <a:pt x="48" y="32"/>
                  </a:lnTo>
                  <a:lnTo>
                    <a:pt x="56" y="16"/>
                  </a:lnTo>
                  <a:lnTo>
                    <a:pt x="64" y="0"/>
                  </a:lnTo>
                  <a:lnTo>
                    <a:pt x="72" y="8"/>
                  </a:lnTo>
                  <a:lnTo>
                    <a:pt x="88" y="8"/>
                  </a:lnTo>
                  <a:lnTo>
                    <a:pt x="88" y="24"/>
                  </a:lnTo>
                  <a:lnTo>
                    <a:pt x="72" y="32"/>
                  </a:lnTo>
                  <a:lnTo>
                    <a:pt x="64" y="40"/>
                  </a:lnTo>
                  <a:lnTo>
                    <a:pt x="48" y="56"/>
                  </a:lnTo>
                  <a:lnTo>
                    <a:pt x="48" y="72"/>
                  </a:lnTo>
                  <a:lnTo>
                    <a:pt x="40" y="96"/>
                  </a:lnTo>
                  <a:lnTo>
                    <a:pt x="24" y="104"/>
                  </a:lnTo>
                  <a:lnTo>
                    <a:pt x="8" y="96"/>
                  </a:lnTo>
                  <a:lnTo>
                    <a:pt x="0"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0" name="Freeform 576">
              <a:extLst>
                <a:ext uri="{FF2B5EF4-FFF2-40B4-BE49-F238E27FC236}">
                  <a16:creationId xmlns:a16="http://schemas.microsoft.com/office/drawing/2014/main" id="{658224E1-80BA-450F-84AF-879676A3F236}"/>
                </a:ext>
              </a:extLst>
            </p:cNvPr>
            <p:cNvSpPr>
              <a:spLocks/>
            </p:cNvSpPr>
            <p:nvPr/>
          </p:nvSpPr>
          <p:spPr bwMode="auto">
            <a:xfrm>
              <a:off x="10667549" y="3478228"/>
              <a:ext cx="56907" cy="271401"/>
            </a:xfrm>
            <a:custGeom>
              <a:avLst/>
              <a:gdLst>
                <a:gd name="T0" fmla="*/ 2147483647 w 32"/>
                <a:gd name="T1" fmla="*/ 2147483647 h 152"/>
                <a:gd name="T2" fmla="*/ 2147483647 w 32"/>
                <a:gd name="T3" fmla="*/ 2147483647 h 152"/>
                <a:gd name="T4" fmla="*/ 2147483647 w 32"/>
                <a:gd name="T5" fmla="*/ 2147483647 h 152"/>
                <a:gd name="T6" fmla="*/ 0 w 32"/>
                <a:gd name="T7" fmla="*/ 2147483647 h 152"/>
                <a:gd name="T8" fmla="*/ 2147483647 w 32"/>
                <a:gd name="T9" fmla="*/ 2147483647 h 152"/>
                <a:gd name="T10" fmla="*/ 2147483647 w 32"/>
                <a:gd name="T11" fmla="*/ 0 h 152"/>
                <a:gd name="T12" fmla="*/ 2147483647 w 32"/>
                <a:gd name="T13" fmla="*/ 2147483647 h 152"/>
                <a:gd name="T14" fmla="*/ 2147483647 w 32"/>
                <a:gd name="T15" fmla="*/ 2147483647 h 152"/>
                <a:gd name="T16" fmla="*/ 2147483647 w 32"/>
                <a:gd name="T17" fmla="*/ 2147483647 h 152"/>
                <a:gd name="T18" fmla="*/ 2147483647 w 32"/>
                <a:gd name="T19" fmla="*/ 2147483647 h 152"/>
                <a:gd name="T20" fmla="*/ 2147483647 w 32"/>
                <a:gd name="T21" fmla="*/ 2147483647 h 152"/>
                <a:gd name="T22" fmla="*/ 2147483647 w 32"/>
                <a:gd name="T23" fmla="*/ 2147483647 h 152"/>
                <a:gd name="T24" fmla="*/ 2147483647 w 32"/>
                <a:gd name="T25" fmla="*/ 2147483647 h 152"/>
                <a:gd name="T26" fmla="*/ 2147483647 w 32"/>
                <a:gd name="T27" fmla="*/ 2147483647 h 1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152"/>
                <a:gd name="T44" fmla="*/ 32 w 32"/>
                <a:gd name="T45" fmla="*/ 152 h 1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152">
                  <a:moveTo>
                    <a:pt x="8" y="144"/>
                  </a:moveTo>
                  <a:lnTo>
                    <a:pt x="8" y="120"/>
                  </a:lnTo>
                  <a:lnTo>
                    <a:pt x="8" y="56"/>
                  </a:lnTo>
                  <a:lnTo>
                    <a:pt x="0" y="40"/>
                  </a:lnTo>
                  <a:lnTo>
                    <a:pt x="8" y="16"/>
                  </a:lnTo>
                  <a:lnTo>
                    <a:pt x="8" y="0"/>
                  </a:lnTo>
                  <a:lnTo>
                    <a:pt x="16" y="24"/>
                  </a:lnTo>
                  <a:lnTo>
                    <a:pt x="16" y="40"/>
                  </a:lnTo>
                  <a:lnTo>
                    <a:pt x="32" y="104"/>
                  </a:lnTo>
                  <a:lnTo>
                    <a:pt x="24" y="96"/>
                  </a:lnTo>
                  <a:lnTo>
                    <a:pt x="16" y="112"/>
                  </a:lnTo>
                  <a:lnTo>
                    <a:pt x="16" y="128"/>
                  </a:lnTo>
                  <a:lnTo>
                    <a:pt x="32" y="152"/>
                  </a:lnTo>
                  <a:lnTo>
                    <a:pt x="8" y="14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1" name="Freeform 577">
              <a:extLst>
                <a:ext uri="{FF2B5EF4-FFF2-40B4-BE49-F238E27FC236}">
                  <a16:creationId xmlns:a16="http://schemas.microsoft.com/office/drawing/2014/main" id="{68A22C33-FC9A-4E09-A797-579A26A3B726}"/>
                </a:ext>
              </a:extLst>
            </p:cNvPr>
            <p:cNvSpPr>
              <a:spLocks/>
            </p:cNvSpPr>
            <p:nvPr/>
          </p:nvSpPr>
          <p:spPr bwMode="auto">
            <a:xfrm>
              <a:off x="11217757" y="5913656"/>
              <a:ext cx="157589" cy="186771"/>
            </a:xfrm>
            <a:custGeom>
              <a:avLst/>
              <a:gdLst>
                <a:gd name="T0" fmla="*/ 0 w 88"/>
                <a:gd name="T1" fmla="*/ 2147483647 h 104"/>
                <a:gd name="T2" fmla="*/ 2147483647 w 88"/>
                <a:gd name="T3" fmla="*/ 2147483647 h 104"/>
                <a:gd name="T4" fmla="*/ 2147483647 w 88"/>
                <a:gd name="T5" fmla="*/ 2147483647 h 104"/>
                <a:gd name="T6" fmla="*/ 2147483647 w 88"/>
                <a:gd name="T7" fmla="*/ 2147483647 h 104"/>
                <a:gd name="T8" fmla="*/ 2147483647 w 88"/>
                <a:gd name="T9" fmla="*/ 2147483647 h 104"/>
                <a:gd name="T10" fmla="*/ 2147483647 w 88"/>
                <a:gd name="T11" fmla="*/ 2147483647 h 104"/>
                <a:gd name="T12" fmla="*/ 2147483647 w 88"/>
                <a:gd name="T13" fmla="*/ 0 h 104"/>
                <a:gd name="T14" fmla="*/ 2147483647 w 88"/>
                <a:gd name="T15" fmla="*/ 2147483647 h 104"/>
                <a:gd name="T16" fmla="*/ 2147483647 w 88"/>
                <a:gd name="T17" fmla="*/ 2147483647 h 104"/>
                <a:gd name="T18" fmla="*/ 2147483647 w 88"/>
                <a:gd name="T19" fmla="*/ 2147483647 h 104"/>
                <a:gd name="T20" fmla="*/ 2147483647 w 88"/>
                <a:gd name="T21" fmla="*/ 2147483647 h 104"/>
                <a:gd name="T22" fmla="*/ 2147483647 w 88"/>
                <a:gd name="T23" fmla="*/ 2147483647 h 104"/>
                <a:gd name="T24" fmla="*/ 2147483647 w 88"/>
                <a:gd name="T25" fmla="*/ 2147483647 h 104"/>
                <a:gd name="T26" fmla="*/ 2147483647 w 88"/>
                <a:gd name="T27" fmla="*/ 2147483647 h 104"/>
                <a:gd name="T28" fmla="*/ 2147483647 w 88"/>
                <a:gd name="T29" fmla="*/ 2147483647 h 104"/>
                <a:gd name="T30" fmla="*/ 2147483647 w 88"/>
                <a:gd name="T31" fmla="*/ 2147483647 h 104"/>
                <a:gd name="T32" fmla="*/ 2147483647 w 88"/>
                <a:gd name="T33" fmla="*/ 2147483647 h 104"/>
                <a:gd name="T34" fmla="*/ 0 w 88"/>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8"/>
                <a:gd name="T55" fmla="*/ 0 h 104"/>
                <a:gd name="T56" fmla="*/ 88 w 88"/>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8" h="104">
                  <a:moveTo>
                    <a:pt x="0" y="88"/>
                  </a:moveTo>
                  <a:lnTo>
                    <a:pt x="8" y="64"/>
                  </a:lnTo>
                  <a:lnTo>
                    <a:pt x="16" y="48"/>
                  </a:lnTo>
                  <a:lnTo>
                    <a:pt x="40" y="40"/>
                  </a:lnTo>
                  <a:lnTo>
                    <a:pt x="48" y="32"/>
                  </a:lnTo>
                  <a:lnTo>
                    <a:pt x="56" y="16"/>
                  </a:lnTo>
                  <a:lnTo>
                    <a:pt x="64" y="0"/>
                  </a:lnTo>
                  <a:lnTo>
                    <a:pt x="72" y="8"/>
                  </a:lnTo>
                  <a:lnTo>
                    <a:pt x="88" y="8"/>
                  </a:lnTo>
                  <a:lnTo>
                    <a:pt x="88" y="24"/>
                  </a:lnTo>
                  <a:lnTo>
                    <a:pt x="72" y="32"/>
                  </a:lnTo>
                  <a:lnTo>
                    <a:pt x="64" y="40"/>
                  </a:lnTo>
                  <a:lnTo>
                    <a:pt x="48" y="56"/>
                  </a:lnTo>
                  <a:lnTo>
                    <a:pt x="48" y="72"/>
                  </a:lnTo>
                  <a:lnTo>
                    <a:pt x="40" y="96"/>
                  </a:lnTo>
                  <a:lnTo>
                    <a:pt x="24" y="104"/>
                  </a:lnTo>
                  <a:lnTo>
                    <a:pt x="8" y="96"/>
                  </a:lnTo>
                  <a:lnTo>
                    <a:pt x="0"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2" name="Freeform 578">
              <a:extLst>
                <a:ext uri="{FF2B5EF4-FFF2-40B4-BE49-F238E27FC236}">
                  <a16:creationId xmlns:a16="http://schemas.microsoft.com/office/drawing/2014/main" id="{FC258EC3-9EA4-4BE6-8DD7-70DC446B27F2}"/>
                </a:ext>
              </a:extLst>
            </p:cNvPr>
            <p:cNvSpPr>
              <a:spLocks/>
            </p:cNvSpPr>
            <p:nvPr/>
          </p:nvSpPr>
          <p:spPr bwMode="auto">
            <a:xfrm>
              <a:off x="11360753" y="5742937"/>
              <a:ext cx="115273" cy="185312"/>
            </a:xfrm>
            <a:custGeom>
              <a:avLst/>
              <a:gdLst>
                <a:gd name="T0" fmla="*/ 0 w 64"/>
                <a:gd name="T1" fmla="*/ 2147483647 h 104"/>
                <a:gd name="T2" fmla="*/ 2147483647 w 64"/>
                <a:gd name="T3" fmla="*/ 2147483647 h 104"/>
                <a:gd name="T4" fmla="*/ 2147483647 w 64"/>
                <a:gd name="T5" fmla="*/ 2147483647 h 104"/>
                <a:gd name="T6" fmla="*/ 0 w 64"/>
                <a:gd name="T7" fmla="*/ 0 h 104"/>
                <a:gd name="T8" fmla="*/ 2147483647 w 64"/>
                <a:gd name="T9" fmla="*/ 2147483647 h 104"/>
                <a:gd name="T10" fmla="*/ 2147483647 w 64"/>
                <a:gd name="T11" fmla="*/ 2147483647 h 104"/>
                <a:gd name="T12" fmla="*/ 2147483647 w 64"/>
                <a:gd name="T13" fmla="*/ 2147483647 h 104"/>
                <a:gd name="T14" fmla="*/ 2147483647 w 64"/>
                <a:gd name="T15" fmla="*/ 2147483647 h 104"/>
                <a:gd name="T16" fmla="*/ 2147483647 w 64"/>
                <a:gd name="T17" fmla="*/ 2147483647 h 104"/>
                <a:gd name="T18" fmla="*/ 2147483647 w 64"/>
                <a:gd name="T19" fmla="*/ 2147483647 h 104"/>
                <a:gd name="T20" fmla="*/ 2147483647 w 64"/>
                <a:gd name="T21" fmla="*/ 2147483647 h 104"/>
                <a:gd name="T22" fmla="*/ 2147483647 w 64"/>
                <a:gd name="T23" fmla="*/ 2147483647 h 104"/>
                <a:gd name="T24" fmla="*/ 2147483647 w 64"/>
                <a:gd name="T25" fmla="*/ 2147483647 h 104"/>
                <a:gd name="T26" fmla="*/ 2147483647 w 64"/>
                <a:gd name="T27" fmla="*/ 2147483647 h 104"/>
                <a:gd name="T28" fmla="*/ 2147483647 w 64"/>
                <a:gd name="T29" fmla="*/ 2147483647 h 104"/>
                <a:gd name="T30" fmla="*/ 2147483647 w 64"/>
                <a:gd name="T31" fmla="*/ 2147483647 h 104"/>
                <a:gd name="T32" fmla="*/ 2147483647 w 64"/>
                <a:gd name="T33" fmla="*/ 2147483647 h 104"/>
                <a:gd name="T34" fmla="*/ 0 w 64"/>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04"/>
                <a:gd name="T56" fmla="*/ 64 w 64"/>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04">
                  <a:moveTo>
                    <a:pt x="0" y="72"/>
                  </a:moveTo>
                  <a:lnTo>
                    <a:pt x="16" y="48"/>
                  </a:lnTo>
                  <a:lnTo>
                    <a:pt x="16" y="32"/>
                  </a:lnTo>
                  <a:lnTo>
                    <a:pt x="0" y="0"/>
                  </a:lnTo>
                  <a:lnTo>
                    <a:pt x="16" y="8"/>
                  </a:lnTo>
                  <a:lnTo>
                    <a:pt x="16" y="24"/>
                  </a:lnTo>
                  <a:lnTo>
                    <a:pt x="24" y="40"/>
                  </a:lnTo>
                  <a:lnTo>
                    <a:pt x="40" y="48"/>
                  </a:lnTo>
                  <a:lnTo>
                    <a:pt x="56" y="40"/>
                  </a:lnTo>
                  <a:lnTo>
                    <a:pt x="64" y="48"/>
                  </a:lnTo>
                  <a:lnTo>
                    <a:pt x="56" y="56"/>
                  </a:lnTo>
                  <a:lnTo>
                    <a:pt x="48" y="64"/>
                  </a:lnTo>
                  <a:lnTo>
                    <a:pt x="40" y="72"/>
                  </a:lnTo>
                  <a:lnTo>
                    <a:pt x="40" y="88"/>
                  </a:lnTo>
                  <a:lnTo>
                    <a:pt x="24" y="104"/>
                  </a:lnTo>
                  <a:lnTo>
                    <a:pt x="16" y="96"/>
                  </a:lnTo>
                  <a:lnTo>
                    <a:pt x="16" y="80"/>
                  </a:lnTo>
                  <a:lnTo>
                    <a:pt x="0" y="7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3" name="Freeform 579">
              <a:extLst>
                <a:ext uri="{FF2B5EF4-FFF2-40B4-BE49-F238E27FC236}">
                  <a16:creationId xmlns:a16="http://schemas.microsoft.com/office/drawing/2014/main" id="{4ABDD99C-E358-4417-81BF-F7C087D8E3FA}"/>
                </a:ext>
              </a:extLst>
            </p:cNvPr>
            <p:cNvSpPr>
              <a:spLocks/>
            </p:cNvSpPr>
            <p:nvPr/>
          </p:nvSpPr>
          <p:spPr bwMode="auto">
            <a:xfrm>
              <a:off x="10003746" y="5170949"/>
              <a:ext cx="900296" cy="685800"/>
            </a:xfrm>
            <a:custGeom>
              <a:avLst/>
              <a:gdLst>
                <a:gd name="T0" fmla="*/ 2147483647 w 504"/>
                <a:gd name="T1" fmla="*/ 2147483647 h 384"/>
                <a:gd name="T2" fmla="*/ 2147483647 w 504"/>
                <a:gd name="T3" fmla="*/ 2147483647 h 384"/>
                <a:gd name="T4" fmla="*/ 0 w 504"/>
                <a:gd name="T5" fmla="*/ 2147483647 h 384"/>
                <a:gd name="T6" fmla="*/ 2147483647 w 504"/>
                <a:gd name="T7" fmla="*/ 2147483647 h 384"/>
                <a:gd name="T8" fmla="*/ 2147483647 w 504"/>
                <a:gd name="T9" fmla="*/ 2147483647 h 384"/>
                <a:gd name="T10" fmla="*/ 2147483647 w 504"/>
                <a:gd name="T11" fmla="*/ 2147483647 h 384"/>
                <a:gd name="T12" fmla="*/ 2147483647 w 504"/>
                <a:gd name="T13" fmla="*/ 2147483647 h 384"/>
                <a:gd name="T14" fmla="*/ 2147483647 w 504"/>
                <a:gd name="T15" fmla="*/ 2147483647 h 384"/>
                <a:gd name="T16" fmla="*/ 2147483647 w 504"/>
                <a:gd name="T17" fmla="*/ 2147483647 h 384"/>
                <a:gd name="T18" fmla="*/ 2147483647 w 504"/>
                <a:gd name="T19" fmla="*/ 2147483647 h 384"/>
                <a:gd name="T20" fmla="*/ 2147483647 w 504"/>
                <a:gd name="T21" fmla="*/ 0 h 384"/>
                <a:gd name="T22" fmla="*/ 2147483647 w 504"/>
                <a:gd name="T23" fmla="*/ 2147483647 h 384"/>
                <a:gd name="T24" fmla="*/ 2147483647 w 504"/>
                <a:gd name="T25" fmla="*/ 2147483647 h 384"/>
                <a:gd name="T26" fmla="*/ 2147483647 w 504"/>
                <a:gd name="T27" fmla="*/ 2147483647 h 384"/>
                <a:gd name="T28" fmla="*/ 2147483647 w 504"/>
                <a:gd name="T29" fmla="*/ 2147483647 h 384"/>
                <a:gd name="T30" fmla="*/ 2147483647 w 504"/>
                <a:gd name="T31" fmla="*/ 2147483647 h 384"/>
                <a:gd name="T32" fmla="*/ 2147483647 w 504"/>
                <a:gd name="T33" fmla="*/ 2147483647 h 384"/>
                <a:gd name="T34" fmla="*/ 2147483647 w 504"/>
                <a:gd name="T35" fmla="*/ 2147483647 h 384"/>
                <a:gd name="T36" fmla="*/ 2147483647 w 504"/>
                <a:gd name="T37" fmla="*/ 2147483647 h 384"/>
                <a:gd name="T38" fmla="*/ 2147483647 w 504"/>
                <a:gd name="T39" fmla="*/ 2147483647 h 384"/>
                <a:gd name="T40" fmla="*/ 2147483647 w 504"/>
                <a:gd name="T41" fmla="*/ 2147483647 h 384"/>
                <a:gd name="T42" fmla="*/ 2147483647 w 504"/>
                <a:gd name="T43" fmla="*/ 2147483647 h 384"/>
                <a:gd name="T44" fmla="*/ 2147483647 w 504"/>
                <a:gd name="T45" fmla="*/ 2147483647 h 384"/>
                <a:gd name="T46" fmla="*/ 2147483647 w 504"/>
                <a:gd name="T47" fmla="*/ 2147483647 h 384"/>
                <a:gd name="T48" fmla="*/ 2147483647 w 504"/>
                <a:gd name="T49" fmla="*/ 2147483647 h 384"/>
                <a:gd name="T50" fmla="*/ 2147483647 w 504"/>
                <a:gd name="T51" fmla="*/ 2147483647 h 384"/>
                <a:gd name="T52" fmla="*/ 2147483647 w 504"/>
                <a:gd name="T53" fmla="*/ 2147483647 h 384"/>
                <a:gd name="T54" fmla="*/ 2147483647 w 504"/>
                <a:gd name="T55" fmla="*/ 2147483647 h 384"/>
                <a:gd name="T56" fmla="*/ 2147483647 w 504"/>
                <a:gd name="T57" fmla="*/ 2147483647 h 384"/>
                <a:gd name="T58" fmla="*/ 2147483647 w 504"/>
                <a:gd name="T59" fmla="*/ 2147483647 h 384"/>
                <a:gd name="T60" fmla="*/ 2147483647 w 504"/>
                <a:gd name="T61" fmla="*/ 2147483647 h 384"/>
                <a:gd name="T62" fmla="*/ 2147483647 w 504"/>
                <a:gd name="T63" fmla="*/ 2147483647 h 384"/>
                <a:gd name="T64" fmla="*/ 2147483647 w 504"/>
                <a:gd name="T65" fmla="*/ 2147483647 h 384"/>
                <a:gd name="T66" fmla="*/ 2147483647 w 504"/>
                <a:gd name="T67" fmla="*/ 2147483647 h 384"/>
                <a:gd name="T68" fmla="*/ 2147483647 w 504"/>
                <a:gd name="T69" fmla="*/ 2147483647 h 384"/>
                <a:gd name="T70" fmla="*/ 2147483647 w 504"/>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84"/>
                <a:gd name="T110" fmla="*/ 504 w 504"/>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84">
                  <a:moveTo>
                    <a:pt x="24" y="304"/>
                  </a:moveTo>
                  <a:lnTo>
                    <a:pt x="24" y="272"/>
                  </a:lnTo>
                  <a:lnTo>
                    <a:pt x="24" y="256"/>
                  </a:lnTo>
                  <a:lnTo>
                    <a:pt x="8" y="200"/>
                  </a:lnTo>
                  <a:lnTo>
                    <a:pt x="8" y="184"/>
                  </a:lnTo>
                  <a:lnTo>
                    <a:pt x="0" y="160"/>
                  </a:lnTo>
                  <a:lnTo>
                    <a:pt x="8" y="144"/>
                  </a:lnTo>
                  <a:lnTo>
                    <a:pt x="24" y="128"/>
                  </a:lnTo>
                  <a:lnTo>
                    <a:pt x="56" y="112"/>
                  </a:lnTo>
                  <a:lnTo>
                    <a:pt x="80" y="96"/>
                  </a:lnTo>
                  <a:lnTo>
                    <a:pt x="96" y="96"/>
                  </a:lnTo>
                  <a:lnTo>
                    <a:pt x="104" y="72"/>
                  </a:lnTo>
                  <a:lnTo>
                    <a:pt x="120" y="64"/>
                  </a:lnTo>
                  <a:lnTo>
                    <a:pt x="136" y="56"/>
                  </a:lnTo>
                  <a:lnTo>
                    <a:pt x="160" y="40"/>
                  </a:lnTo>
                  <a:lnTo>
                    <a:pt x="176" y="32"/>
                  </a:lnTo>
                  <a:lnTo>
                    <a:pt x="192" y="40"/>
                  </a:lnTo>
                  <a:lnTo>
                    <a:pt x="200" y="40"/>
                  </a:lnTo>
                  <a:lnTo>
                    <a:pt x="208" y="24"/>
                  </a:lnTo>
                  <a:lnTo>
                    <a:pt x="224" y="16"/>
                  </a:lnTo>
                  <a:lnTo>
                    <a:pt x="240" y="8"/>
                  </a:lnTo>
                  <a:lnTo>
                    <a:pt x="248" y="0"/>
                  </a:lnTo>
                  <a:lnTo>
                    <a:pt x="264" y="0"/>
                  </a:lnTo>
                  <a:lnTo>
                    <a:pt x="296" y="8"/>
                  </a:lnTo>
                  <a:lnTo>
                    <a:pt x="288" y="24"/>
                  </a:lnTo>
                  <a:lnTo>
                    <a:pt x="280" y="40"/>
                  </a:lnTo>
                  <a:lnTo>
                    <a:pt x="296" y="48"/>
                  </a:lnTo>
                  <a:lnTo>
                    <a:pt x="312" y="48"/>
                  </a:lnTo>
                  <a:lnTo>
                    <a:pt x="328" y="72"/>
                  </a:lnTo>
                  <a:lnTo>
                    <a:pt x="344" y="72"/>
                  </a:lnTo>
                  <a:lnTo>
                    <a:pt x="360" y="56"/>
                  </a:lnTo>
                  <a:lnTo>
                    <a:pt x="360" y="16"/>
                  </a:lnTo>
                  <a:lnTo>
                    <a:pt x="376" y="0"/>
                  </a:lnTo>
                  <a:lnTo>
                    <a:pt x="384" y="24"/>
                  </a:lnTo>
                  <a:lnTo>
                    <a:pt x="392" y="32"/>
                  </a:lnTo>
                  <a:lnTo>
                    <a:pt x="400" y="40"/>
                  </a:lnTo>
                  <a:lnTo>
                    <a:pt x="408" y="80"/>
                  </a:lnTo>
                  <a:lnTo>
                    <a:pt x="432" y="96"/>
                  </a:lnTo>
                  <a:lnTo>
                    <a:pt x="456" y="104"/>
                  </a:lnTo>
                  <a:lnTo>
                    <a:pt x="464" y="128"/>
                  </a:lnTo>
                  <a:lnTo>
                    <a:pt x="472" y="136"/>
                  </a:lnTo>
                  <a:lnTo>
                    <a:pt x="480" y="160"/>
                  </a:lnTo>
                  <a:lnTo>
                    <a:pt x="504" y="176"/>
                  </a:lnTo>
                  <a:lnTo>
                    <a:pt x="504" y="192"/>
                  </a:lnTo>
                  <a:lnTo>
                    <a:pt x="504" y="216"/>
                  </a:lnTo>
                  <a:lnTo>
                    <a:pt x="504" y="248"/>
                  </a:lnTo>
                  <a:lnTo>
                    <a:pt x="480" y="312"/>
                  </a:lnTo>
                  <a:lnTo>
                    <a:pt x="464" y="344"/>
                  </a:lnTo>
                  <a:lnTo>
                    <a:pt x="464" y="360"/>
                  </a:lnTo>
                  <a:lnTo>
                    <a:pt x="456" y="360"/>
                  </a:lnTo>
                  <a:lnTo>
                    <a:pt x="440" y="368"/>
                  </a:lnTo>
                  <a:lnTo>
                    <a:pt x="424" y="384"/>
                  </a:lnTo>
                  <a:lnTo>
                    <a:pt x="416" y="384"/>
                  </a:lnTo>
                  <a:lnTo>
                    <a:pt x="400" y="368"/>
                  </a:lnTo>
                  <a:lnTo>
                    <a:pt x="384" y="376"/>
                  </a:lnTo>
                  <a:lnTo>
                    <a:pt x="360" y="368"/>
                  </a:lnTo>
                  <a:lnTo>
                    <a:pt x="336" y="352"/>
                  </a:lnTo>
                  <a:lnTo>
                    <a:pt x="320" y="336"/>
                  </a:lnTo>
                  <a:lnTo>
                    <a:pt x="312" y="320"/>
                  </a:lnTo>
                  <a:lnTo>
                    <a:pt x="296" y="320"/>
                  </a:lnTo>
                  <a:lnTo>
                    <a:pt x="280" y="304"/>
                  </a:lnTo>
                  <a:lnTo>
                    <a:pt x="256" y="280"/>
                  </a:lnTo>
                  <a:lnTo>
                    <a:pt x="208" y="272"/>
                  </a:lnTo>
                  <a:lnTo>
                    <a:pt x="176" y="272"/>
                  </a:lnTo>
                  <a:lnTo>
                    <a:pt x="136" y="288"/>
                  </a:lnTo>
                  <a:lnTo>
                    <a:pt x="136" y="296"/>
                  </a:lnTo>
                  <a:lnTo>
                    <a:pt x="112" y="304"/>
                  </a:lnTo>
                  <a:lnTo>
                    <a:pt x="96" y="304"/>
                  </a:lnTo>
                  <a:lnTo>
                    <a:pt x="80" y="312"/>
                  </a:lnTo>
                  <a:lnTo>
                    <a:pt x="56" y="320"/>
                  </a:lnTo>
                  <a:lnTo>
                    <a:pt x="40" y="320"/>
                  </a:lnTo>
                  <a:lnTo>
                    <a:pt x="24" y="30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4" name="Freeform 580">
              <a:extLst>
                <a:ext uri="{FF2B5EF4-FFF2-40B4-BE49-F238E27FC236}">
                  <a16:creationId xmlns:a16="http://schemas.microsoft.com/office/drawing/2014/main" id="{F87D0C8B-52D0-41BA-AF98-34803457AD05}"/>
                </a:ext>
              </a:extLst>
            </p:cNvPr>
            <p:cNvSpPr>
              <a:spLocks/>
            </p:cNvSpPr>
            <p:nvPr/>
          </p:nvSpPr>
          <p:spPr bwMode="auto">
            <a:xfrm>
              <a:off x="11360753" y="5742937"/>
              <a:ext cx="115273" cy="185312"/>
            </a:xfrm>
            <a:custGeom>
              <a:avLst/>
              <a:gdLst>
                <a:gd name="T0" fmla="*/ 0 w 64"/>
                <a:gd name="T1" fmla="*/ 2147483647 h 104"/>
                <a:gd name="T2" fmla="*/ 2147483647 w 64"/>
                <a:gd name="T3" fmla="*/ 2147483647 h 104"/>
                <a:gd name="T4" fmla="*/ 2147483647 w 64"/>
                <a:gd name="T5" fmla="*/ 2147483647 h 104"/>
                <a:gd name="T6" fmla="*/ 0 w 64"/>
                <a:gd name="T7" fmla="*/ 0 h 104"/>
                <a:gd name="T8" fmla="*/ 2147483647 w 64"/>
                <a:gd name="T9" fmla="*/ 2147483647 h 104"/>
                <a:gd name="T10" fmla="*/ 2147483647 w 64"/>
                <a:gd name="T11" fmla="*/ 2147483647 h 104"/>
                <a:gd name="T12" fmla="*/ 2147483647 w 64"/>
                <a:gd name="T13" fmla="*/ 2147483647 h 104"/>
                <a:gd name="T14" fmla="*/ 2147483647 w 64"/>
                <a:gd name="T15" fmla="*/ 2147483647 h 104"/>
                <a:gd name="T16" fmla="*/ 2147483647 w 64"/>
                <a:gd name="T17" fmla="*/ 2147483647 h 104"/>
                <a:gd name="T18" fmla="*/ 2147483647 w 64"/>
                <a:gd name="T19" fmla="*/ 2147483647 h 104"/>
                <a:gd name="T20" fmla="*/ 2147483647 w 64"/>
                <a:gd name="T21" fmla="*/ 2147483647 h 104"/>
                <a:gd name="T22" fmla="*/ 2147483647 w 64"/>
                <a:gd name="T23" fmla="*/ 2147483647 h 104"/>
                <a:gd name="T24" fmla="*/ 2147483647 w 64"/>
                <a:gd name="T25" fmla="*/ 2147483647 h 104"/>
                <a:gd name="T26" fmla="*/ 2147483647 w 64"/>
                <a:gd name="T27" fmla="*/ 2147483647 h 104"/>
                <a:gd name="T28" fmla="*/ 2147483647 w 64"/>
                <a:gd name="T29" fmla="*/ 2147483647 h 104"/>
                <a:gd name="T30" fmla="*/ 2147483647 w 64"/>
                <a:gd name="T31" fmla="*/ 2147483647 h 104"/>
                <a:gd name="T32" fmla="*/ 2147483647 w 64"/>
                <a:gd name="T33" fmla="*/ 2147483647 h 104"/>
                <a:gd name="T34" fmla="*/ 0 w 64"/>
                <a:gd name="T35" fmla="*/ 2147483647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104"/>
                <a:gd name="T56" fmla="*/ 64 w 64"/>
                <a:gd name="T57" fmla="*/ 104 h 10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104">
                  <a:moveTo>
                    <a:pt x="0" y="72"/>
                  </a:moveTo>
                  <a:lnTo>
                    <a:pt x="16" y="48"/>
                  </a:lnTo>
                  <a:lnTo>
                    <a:pt x="16" y="32"/>
                  </a:lnTo>
                  <a:lnTo>
                    <a:pt x="0" y="0"/>
                  </a:lnTo>
                  <a:lnTo>
                    <a:pt x="16" y="8"/>
                  </a:lnTo>
                  <a:lnTo>
                    <a:pt x="16" y="24"/>
                  </a:lnTo>
                  <a:lnTo>
                    <a:pt x="24" y="40"/>
                  </a:lnTo>
                  <a:lnTo>
                    <a:pt x="40" y="48"/>
                  </a:lnTo>
                  <a:lnTo>
                    <a:pt x="56" y="40"/>
                  </a:lnTo>
                  <a:lnTo>
                    <a:pt x="64" y="48"/>
                  </a:lnTo>
                  <a:lnTo>
                    <a:pt x="56" y="56"/>
                  </a:lnTo>
                  <a:lnTo>
                    <a:pt x="48" y="64"/>
                  </a:lnTo>
                  <a:lnTo>
                    <a:pt x="40" y="72"/>
                  </a:lnTo>
                  <a:lnTo>
                    <a:pt x="40" y="88"/>
                  </a:lnTo>
                  <a:lnTo>
                    <a:pt x="24" y="104"/>
                  </a:lnTo>
                  <a:lnTo>
                    <a:pt x="16" y="96"/>
                  </a:lnTo>
                  <a:lnTo>
                    <a:pt x="16" y="80"/>
                  </a:lnTo>
                  <a:lnTo>
                    <a:pt x="0" y="7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5" name="Freeform 581">
              <a:extLst>
                <a:ext uri="{FF2B5EF4-FFF2-40B4-BE49-F238E27FC236}">
                  <a16:creationId xmlns:a16="http://schemas.microsoft.com/office/drawing/2014/main" id="{4250D4EF-1049-415A-A92D-0A5840235771}"/>
                </a:ext>
              </a:extLst>
            </p:cNvPr>
            <p:cNvSpPr>
              <a:spLocks/>
            </p:cNvSpPr>
            <p:nvPr/>
          </p:nvSpPr>
          <p:spPr bwMode="auto">
            <a:xfrm>
              <a:off x="10003746" y="5170949"/>
              <a:ext cx="900296" cy="685800"/>
            </a:xfrm>
            <a:custGeom>
              <a:avLst/>
              <a:gdLst>
                <a:gd name="T0" fmla="*/ 2147483647 w 504"/>
                <a:gd name="T1" fmla="*/ 2147483647 h 384"/>
                <a:gd name="T2" fmla="*/ 2147483647 w 504"/>
                <a:gd name="T3" fmla="*/ 2147483647 h 384"/>
                <a:gd name="T4" fmla="*/ 0 w 504"/>
                <a:gd name="T5" fmla="*/ 2147483647 h 384"/>
                <a:gd name="T6" fmla="*/ 2147483647 w 504"/>
                <a:gd name="T7" fmla="*/ 2147483647 h 384"/>
                <a:gd name="T8" fmla="*/ 2147483647 w 504"/>
                <a:gd name="T9" fmla="*/ 2147483647 h 384"/>
                <a:gd name="T10" fmla="*/ 2147483647 w 504"/>
                <a:gd name="T11" fmla="*/ 2147483647 h 384"/>
                <a:gd name="T12" fmla="*/ 2147483647 w 504"/>
                <a:gd name="T13" fmla="*/ 2147483647 h 384"/>
                <a:gd name="T14" fmla="*/ 2147483647 w 504"/>
                <a:gd name="T15" fmla="*/ 2147483647 h 384"/>
                <a:gd name="T16" fmla="*/ 2147483647 w 504"/>
                <a:gd name="T17" fmla="*/ 2147483647 h 384"/>
                <a:gd name="T18" fmla="*/ 2147483647 w 504"/>
                <a:gd name="T19" fmla="*/ 2147483647 h 384"/>
                <a:gd name="T20" fmla="*/ 2147483647 w 504"/>
                <a:gd name="T21" fmla="*/ 0 h 384"/>
                <a:gd name="T22" fmla="*/ 2147483647 w 504"/>
                <a:gd name="T23" fmla="*/ 2147483647 h 384"/>
                <a:gd name="T24" fmla="*/ 2147483647 w 504"/>
                <a:gd name="T25" fmla="*/ 2147483647 h 384"/>
                <a:gd name="T26" fmla="*/ 2147483647 w 504"/>
                <a:gd name="T27" fmla="*/ 2147483647 h 384"/>
                <a:gd name="T28" fmla="*/ 2147483647 w 504"/>
                <a:gd name="T29" fmla="*/ 2147483647 h 384"/>
                <a:gd name="T30" fmla="*/ 2147483647 w 504"/>
                <a:gd name="T31" fmla="*/ 2147483647 h 384"/>
                <a:gd name="T32" fmla="*/ 2147483647 w 504"/>
                <a:gd name="T33" fmla="*/ 2147483647 h 384"/>
                <a:gd name="T34" fmla="*/ 2147483647 w 504"/>
                <a:gd name="T35" fmla="*/ 2147483647 h 384"/>
                <a:gd name="T36" fmla="*/ 2147483647 w 504"/>
                <a:gd name="T37" fmla="*/ 2147483647 h 384"/>
                <a:gd name="T38" fmla="*/ 2147483647 w 504"/>
                <a:gd name="T39" fmla="*/ 2147483647 h 384"/>
                <a:gd name="T40" fmla="*/ 2147483647 w 504"/>
                <a:gd name="T41" fmla="*/ 2147483647 h 384"/>
                <a:gd name="T42" fmla="*/ 2147483647 w 504"/>
                <a:gd name="T43" fmla="*/ 2147483647 h 384"/>
                <a:gd name="T44" fmla="*/ 2147483647 w 504"/>
                <a:gd name="T45" fmla="*/ 2147483647 h 384"/>
                <a:gd name="T46" fmla="*/ 2147483647 w 504"/>
                <a:gd name="T47" fmla="*/ 2147483647 h 384"/>
                <a:gd name="T48" fmla="*/ 2147483647 w 504"/>
                <a:gd name="T49" fmla="*/ 2147483647 h 384"/>
                <a:gd name="T50" fmla="*/ 2147483647 w 504"/>
                <a:gd name="T51" fmla="*/ 2147483647 h 384"/>
                <a:gd name="T52" fmla="*/ 2147483647 w 504"/>
                <a:gd name="T53" fmla="*/ 2147483647 h 384"/>
                <a:gd name="T54" fmla="*/ 2147483647 w 504"/>
                <a:gd name="T55" fmla="*/ 2147483647 h 384"/>
                <a:gd name="T56" fmla="*/ 2147483647 w 504"/>
                <a:gd name="T57" fmla="*/ 2147483647 h 384"/>
                <a:gd name="T58" fmla="*/ 2147483647 w 504"/>
                <a:gd name="T59" fmla="*/ 2147483647 h 384"/>
                <a:gd name="T60" fmla="*/ 2147483647 w 504"/>
                <a:gd name="T61" fmla="*/ 2147483647 h 384"/>
                <a:gd name="T62" fmla="*/ 2147483647 w 504"/>
                <a:gd name="T63" fmla="*/ 2147483647 h 384"/>
                <a:gd name="T64" fmla="*/ 2147483647 w 504"/>
                <a:gd name="T65" fmla="*/ 2147483647 h 384"/>
                <a:gd name="T66" fmla="*/ 2147483647 w 504"/>
                <a:gd name="T67" fmla="*/ 2147483647 h 384"/>
                <a:gd name="T68" fmla="*/ 2147483647 w 504"/>
                <a:gd name="T69" fmla="*/ 2147483647 h 384"/>
                <a:gd name="T70" fmla="*/ 2147483647 w 504"/>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4"/>
                <a:gd name="T109" fmla="*/ 0 h 384"/>
                <a:gd name="T110" fmla="*/ 504 w 504"/>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4" h="384">
                  <a:moveTo>
                    <a:pt x="24" y="304"/>
                  </a:moveTo>
                  <a:lnTo>
                    <a:pt x="24" y="272"/>
                  </a:lnTo>
                  <a:lnTo>
                    <a:pt x="24" y="256"/>
                  </a:lnTo>
                  <a:lnTo>
                    <a:pt x="8" y="200"/>
                  </a:lnTo>
                  <a:lnTo>
                    <a:pt x="8" y="184"/>
                  </a:lnTo>
                  <a:lnTo>
                    <a:pt x="0" y="160"/>
                  </a:lnTo>
                  <a:lnTo>
                    <a:pt x="8" y="144"/>
                  </a:lnTo>
                  <a:lnTo>
                    <a:pt x="24" y="128"/>
                  </a:lnTo>
                  <a:lnTo>
                    <a:pt x="56" y="112"/>
                  </a:lnTo>
                  <a:lnTo>
                    <a:pt x="80" y="96"/>
                  </a:lnTo>
                  <a:lnTo>
                    <a:pt x="96" y="96"/>
                  </a:lnTo>
                  <a:lnTo>
                    <a:pt x="104" y="72"/>
                  </a:lnTo>
                  <a:lnTo>
                    <a:pt x="120" y="64"/>
                  </a:lnTo>
                  <a:lnTo>
                    <a:pt x="136" y="56"/>
                  </a:lnTo>
                  <a:lnTo>
                    <a:pt x="160" y="40"/>
                  </a:lnTo>
                  <a:lnTo>
                    <a:pt x="176" y="32"/>
                  </a:lnTo>
                  <a:lnTo>
                    <a:pt x="192" y="40"/>
                  </a:lnTo>
                  <a:lnTo>
                    <a:pt x="200" y="40"/>
                  </a:lnTo>
                  <a:lnTo>
                    <a:pt x="208" y="24"/>
                  </a:lnTo>
                  <a:lnTo>
                    <a:pt x="224" y="16"/>
                  </a:lnTo>
                  <a:lnTo>
                    <a:pt x="240" y="8"/>
                  </a:lnTo>
                  <a:lnTo>
                    <a:pt x="248" y="0"/>
                  </a:lnTo>
                  <a:lnTo>
                    <a:pt x="264" y="0"/>
                  </a:lnTo>
                  <a:lnTo>
                    <a:pt x="296" y="8"/>
                  </a:lnTo>
                  <a:lnTo>
                    <a:pt x="288" y="24"/>
                  </a:lnTo>
                  <a:lnTo>
                    <a:pt x="280" y="40"/>
                  </a:lnTo>
                  <a:lnTo>
                    <a:pt x="296" y="48"/>
                  </a:lnTo>
                  <a:lnTo>
                    <a:pt x="312" y="48"/>
                  </a:lnTo>
                  <a:lnTo>
                    <a:pt x="328" y="72"/>
                  </a:lnTo>
                  <a:lnTo>
                    <a:pt x="344" y="72"/>
                  </a:lnTo>
                  <a:lnTo>
                    <a:pt x="360" y="56"/>
                  </a:lnTo>
                  <a:lnTo>
                    <a:pt x="360" y="16"/>
                  </a:lnTo>
                  <a:lnTo>
                    <a:pt x="376" y="0"/>
                  </a:lnTo>
                  <a:lnTo>
                    <a:pt x="384" y="24"/>
                  </a:lnTo>
                  <a:lnTo>
                    <a:pt x="392" y="32"/>
                  </a:lnTo>
                  <a:lnTo>
                    <a:pt x="400" y="40"/>
                  </a:lnTo>
                  <a:lnTo>
                    <a:pt x="408" y="80"/>
                  </a:lnTo>
                  <a:lnTo>
                    <a:pt x="432" y="96"/>
                  </a:lnTo>
                  <a:lnTo>
                    <a:pt x="456" y="104"/>
                  </a:lnTo>
                  <a:lnTo>
                    <a:pt x="464" y="128"/>
                  </a:lnTo>
                  <a:lnTo>
                    <a:pt x="472" y="136"/>
                  </a:lnTo>
                  <a:lnTo>
                    <a:pt x="480" y="160"/>
                  </a:lnTo>
                  <a:lnTo>
                    <a:pt x="504" y="176"/>
                  </a:lnTo>
                  <a:lnTo>
                    <a:pt x="504" y="192"/>
                  </a:lnTo>
                  <a:lnTo>
                    <a:pt x="504" y="216"/>
                  </a:lnTo>
                  <a:lnTo>
                    <a:pt x="504" y="248"/>
                  </a:lnTo>
                  <a:lnTo>
                    <a:pt x="480" y="312"/>
                  </a:lnTo>
                  <a:lnTo>
                    <a:pt x="464" y="344"/>
                  </a:lnTo>
                  <a:lnTo>
                    <a:pt x="464" y="360"/>
                  </a:lnTo>
                  <a:lnTo>
                    <a:pt x="456" y="360"/>
                  </a:lnTo>
                  <a:lnTo>
                    <a:pt x="440" y="368"/>
                  </a:lnTo>
                  <a:lnTo>
                    <a:pt x="424" y="384"/>
                  </a:lnTo>
                  <a:lnTo>
                    <a:pt x="416" y="384"/>
                  </a:lnTo>
                  <a:lnTo>
                    <a:pt x="400" y="368"/>
                  </a:lnTo>
                  <a:lnTo>
                    <a:pt x="384" y="376"/>
                  </a:lnTo>
                  <a:lnTo>
                    <a:pt x="360" y="368"/>
                  </a:lnTo>
                  <a:lnTo>
                    <a:pt x="336" y="352"/>
                  </a:lnTo>
                  <a:lnTo>
                    <a:pt x="320" y="336"/>
                  </a:lnTo>
                  <a:lnTo>
                    <a:pt x="312" y="320"/>
                  </a:lnTo>
                  <a:lnTo>
                    <a:pt x="296" y="320"/>
                  </a:lnTo>
                  <a:lnTo>
                    <a:pt x="280" y="304"/>
                  </a:lnTo>
                  <a:lnTo>
                    <a:pt x="256" y="280"/>
                  </a:lnTo>
                  <a:lnTo>
                    <a:pt x="208" y="272"/>
                  </a:lnTo>
                  <a:lnTo>
                    <a:pt x="176" y="272"/>
                  </a:lnTo>
                  <a:lnTo>
                    <a:pt x="136" y="288"/>
                  </a:lnTo>
                  <a:lnTo>
                    <a:pt x="136" y="296"/>
                  </a:lnTo>
                  <a:lnTo>
                    <a:pt x="112" y="304"/>
                  </a:lnTo>
                  <a:lnTo>
                    <a:pt x="96" y="304"/>
                  </a:lnTo>
                  <a:lnTo>
                    <a:pt x="80" y="312"/>
                  </a:lnTo>
                  <a:lnTo>
                    <a:pt x="56" y="320"/>
                  </a:lnTo>
                  <a:lnTo>
                    <a:pt x="40" y="320"/>
                  </a:lnTo>
                  <a:lnTo>
                    <a:pt x="24" y="30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6" name="Freeform 582">
              <a:extLst>
                <a:ext uri="{FF2B5EF4-FFF2-40B4-BE49-F238E27FC236}">
                  <a16:creationId xmlns:a16="http://schemas.microsoft.com/office/drawing/2014/main" id="{068C4E76-33E3-4419-906B-B26F9F5F6EFA}"/>
                </a:ext>
              </a:extLst>
            </p:cNvPr>
            <p:cNvSpPr>
              <a:spLocks/>
            </p:cNvSpPr>
            <p:nvPr/>
          </p:nvSpPr>
          <p:spPr bwMode="auto">
            <a:xfrm>
              <a:off x="10718728" y="5900524"/>
              <a:ext cx="71498" cy="99221"/>
            </a:xfrm>
            <a:custGeom>
              <a:avLst/>
              <a:gdLst>
                <a:gd name="T0" fmla="*/ 0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2147483647 w 40"/>
                <a:gd name="T13" fmla="*/ 0 h 56"/>
                <a:gd name="T14" fmla="*/ 2147483647 w 40"/>
                <a:gd name="T15" fmla="*/ 2147483647 h 56"/>
                <a:gd name="T16" fmla="*/ 0 w 40"/>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6"/>
                <a:gd name="T29" fmla="*/ 40 w 40"/>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6">
                  <a:moveTo>
                    <a:pt x="0" y="8"/>
                  </a:moveTo>
                  <a:lnTo>
                    <a:pt x="8" y="32"/>
                  </a:lnTo>
                  <a:lnTo>
                    <a:pt x="8" y="48"/>
                  </a:lnTo>
                  <a:lnTo>
                    <a:pt x="24" y="56"/>
                  </a:lnTo>
                  <a:lnTo>
                    <a:pt x="32" y="40"/>
                  </a:lnTo>
                  <a:lnTo>
                    <a:pt x="40" y="16"/>
                  </a:lnTo>
                  <a:lnTo>
                    <a:pt x="40" y="0"/>
                  </a:lnTo>
                  <a:lnTo>
                    <a:pt x="24" y="8"/>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7" name="Freeform 583">
              <a:extLst>
                <a:ext uri="{FF2B5EF4-FFF2-40B4-BE49-F238E27FC236}">
                  <a16:creationId xmlns:a16="http://schemas.microsoft.com/office/drawing/2014/main" id="{159EC676-5B32-4202-A3AB-08389DE7207F}"/>
                </a:ext>
              </a:extLst>
            </p:cNvPr>
            <p:cNvSpPr>
              <a:spLocks/>
            </p:cNvSpPr>
            <p:nvPr/>
          </p:nvSpPr>
          <p:spPr bwMode="auto">
            <a:xfrm>
              <a:off x="9618531" y="4785734"/>
              <a:ext cx="229087" cy="243678"/>
            </a:xfrm>
            <a:custGeom>
              <a:avLst/>
              <a:gdLst>
                <a:gd name="T0" fmla="*/ 0 w 128"/>
                <a:gd name="T1" fmla="*/ 0 h 136"/>
                <a:gd name="T2" fmla="*/ 2147483647 w 128"/>
                <a:gd name="T3" fmla="*/ 0 h 136"/>
                <a:gd name="T4" fmla="*/ 2147483647 w 128"/>
                <a:gd name="T5" fmla="*/ 2147483647 h 136"/>
                <a:gd name="T6" fmla="*/ 2147483647 w 128"/>
                <a:gd name="T7" fmla="*/ 2147483647 h 136"/>
                <a:gd name="T8" fmla="*/ 2147483647 w 128"/>
                <a:gd name="T9" fmla="*/ 2147483647 h 136"/>
                <a:gd name="T10" fmla="*/ 2147483647 w 128"/>
                <a:gd name="T11" fmla="*/ 2147483647 h 136"/>
                <a:gd name="T12" fmla="*/ 2147483647 w 128"/>
                <a:gd name="T13" fmla="*/ 2147483647 h 136"/>
                <a:gd name="T14" fmla="*/ 2147483647 w 128"/>
                <a:gd name="T15" fmla="*/ 2147483647 h 136"/>
                <a:gd name="T16" fmla="*/ 2147483647 w 128"/>
                <a:gd name="T17" fmla="*/ 2147483647 h 136"/>
                <a:gd name="T18" fmla="*/ 2147483647 w 128"/>
                <a:gd name="T19" fmla="*/ 2147483647 h 136"/>
                <a:gd name="T20" fmla="*/ 2147483647 w 128"/>
                <a:gd name="T21" fmla="*/ 2147483647 h 136"/>
                <a:gd name="T22" fmla="*/ 2147483647 w 128"/>
                <a:gd name="T23" fmla="*/ 2147483647 h 136"/>
                <a:gd name="T24" fmla="*/ 2147483647 w 128"/>
                <a:gd name="T25" fmla="*/ 2147483647 h 136"/>
                <a:gd name="T26" fmla="*/ 2147483647 w 128"/>
                <a:gd name="T27" fmla="*/ 2147483647 h 136"/>
                <a:gd name="T28" fmla="*/ 2147483647 w 128"/>
                <a:gd name="T29" fmla="*/ 2147483647 h 136"/>
                <a:gd name="T30" fmla="*/ 2147483647 w 128"/>
                <a:gd name="T31" fmla="*/ 2147483647 h 136"/>
                <a:gd name="T32" fmla="*/ 0 w 128"/>
                <a:gd name="T33" fmla="*/ 0 h 1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136"/>
                <a:gd name="T53" fmla="*/ 128 w 128"/>
                <a:gd name="T54" fmla="*/ 136 h 1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136">
                  <a:moveTo>
                    <a:pt x="0" y="0"/>
                  </a:moveTo>
                  <a:lnTo>
                    <a:pt x="16" y="0"/>
                  </a:lnTo>
                  <a:lnTo>
                    <a:pt x="32" y="24"/>
                  </a:lnTo>
                  <a:lnTo>
                    <a:pt x="48" y="32"/>
                  </a:lnTo>
                  <a:lnTo>
                    <a:pt x="64" y="40"/>
                  </a:lnTo>
                  <a:lnTo>
                    <a:pt x="96" y="72"/>
                  </a:lnTo>
                  <a:lnTo>
                    <a:pt x="104" y="80"/>
                  </a:lnTo>
                  <a:lnTo>
                    <a:pt x="120" y="104"/>
                  </a:lnTo>
                  <a:lnTo>
                    <a:pt x="128" y="128"/>
                  </a:lnTo>
                  <a:lnTo>
                    <a:pt x="112" y="136"/>
                  </a:lnTo>
                  <a:lnTo>
                    <a:pt x="88" y="120"/>
                  </a:lnTo>
                  <a:lnTo>
                    <a:pt x="64" y="104"/>
                  </a:lnTo>
                  <a:lnTo>
                    <a:pt x="48" y="72"/>
                  </a:lnTo>
                  <a:lnTo>
                    <a:pt x="40" y="64"/>
                  </a:lnTo>
                  <a:lnTo>
                    <a:pt x="24" y="48"/>
                  </a:lnTo>
                  <a:lnTo>
                    <a:pt x="8" y="32"/>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8" name="Freeform 584">
              <a:extLst>
                <a:ext uri="{FF2B5EF4-FFF2-40B4-BE49-F238E27FC236}">
                  <a16:creationId xmlns:a16="http://schemas.microsoft.com/office/drawing/2014/main" id="{9779545E-D353-437E-B4B5-B440A96F12DA}"/>
                </a:ext>
              </a:extLst>
            </p:cNvPr>
            <p:cNvSpPr>
              <a:spLocks/>
            </p:cNvSpPr>
            <p:nvPr/>
          </p:nvSpPr>
          <p:spPr bwMode="auto">
            <a:xfrm>
              <a:off x="9919115" y="4743419"/>
              <a:ext cx="213035" cy="242219"/>
            </a:xfrm>
            <a:custGeom>
              <a:avLst/>
              <a:gdLst>
                <a:gd name="T0" fmla="*/ 2147483647 w 120"/>
                <a:gd name="T1" fmla="*/ 2147483647 h 136"/>
                <a:gd name="T2" fmla="*/ 0 w 120"/>
                <a:gd name="T3" fmla="*/ 2147483647 h 136"/>
                <a:gd name="T4" fmla="*/ 0 w 120"/>
                <a:gd name="T5" fmla="*/ 2147483647 h 136"/>
                <a:gd name="T6" fmla="*/ 2147483647 w 120"/>
                <a:gd name="T7" fmla="*/ 2147483647 h 136"/>
                <a:gd name="T8" fmla="*/ 2147483647 w 120"/>
                <a:gd name="T9" fmla="*/ 2147483647 h 136"/>
                <a:gd name="T10" fmla="*/ 2147483647 w 120"/>
                <a:gd name="T11" fmla="*/ 2147483647 h 136"/>
                <a:gd name="T12" fmla="*/ 2147483647 w 120"/>
                <a:gd name="T13" fmla="*/ 2147483647 h 136"/>
                <a:gd name="T14" fmla="*/ 2147483647 w 120"/>
                <a:gd name="T15" fmla="*/ 0 h 136"/>
                <a:gd name="T16" fmla="*/ 2147483647 w 120"/>
                <a:gd name="T17" fmla="*/ 2147483647 h 136"/>
                <a:gd name="T18" fmla="*/ 2147483647 w 120"/>
                <a:gd name="T19" fmla="*/ 2147483647 h 136"/>
                <a:gd name="T20" fmla="*/ 2147483647 w 120"/>
                <a:gd name="T21" fmla="*/ 2147483647 h 136"/>
                <a:gd name="T22" fmla="*/ 2147483647 w 120"/>
                <a:gd name="T23" fmla="*/ 2147483647 h 136"/>
                <a:gd name="T24" fmla="*/ 2147483647 w 120"/>
                <a:gd name="T25" fmla="*/ 2147483647 h 136"/>
                <a:gd name="T26" fmla="*/ 2147483647 w 120"/>
                <a:gd name="T27" fmla="*/ 2147483647 h 136"/>
                <a:gd name="T28" fmla="*/ 2147483647 w 120"/>
                <a:gd name="T29" fmla="*/ 2147483647 h 136"/>
                <a:gd name="T30" fmla="*/ 2147483647 w 120"/>
                <a:gd name="T31" fmla="*/ 2147483647 h 136"/>
                <a:gd name="T32" fmla="*/ 2147483647 w 120"/>
                <a:gd name="T33" fmla="*/ 2147483647 h 136"/>
                <a:gd name="T34" fmla="*/ 2147483647 w 120"/>
                <a:gd name="T35" fmla="*/ 2147483647 h 136"/>
                <a:gd name="T36" fmla="*/ 2147483647 w 120"/>
                <a:gd name="T37" fmla="*/ 2147483647 h 136"/>
                <a:gd name="T38" fmla="*/ 2147483647 w 120"/>
                <a:gd name="T39" fmla="*/ 2147483647 h 136"/>
                <a:gd name="T40" fmla="*/ 2147483647 w 120"/>
                <a:gd name="T41" fmla="*/ 2147483647 h 136"/>
                <a:gd name="T42" fmla="*/ 2147483647 w 120"/>
                <a:gd name="T43" fmla="*/ 2147483647 h 136"/>
                <a:gd name="T44" fmla="*/ 2147483647 w 120"/>
                <a:gd name="T45" fmla="*/ 2147483647 h 136"/>
                <a:gd name="T46" fmla="*/ 2147483647 w 120"/>
                <a:gd name="T47" fmla="*/ 2147483647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36"/>
                <a:gd name="T74" fmla="*/ 120 w 120"/>
                <a:gd name="T75" fmla="*/ 136 h 1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36">
                  <a:moveTo>
                    <a:pt x="8" y="112"/>
                  </a:moveTo>
                  <a:lnTo>
                    <a:pt x="0" y="96"/>
                  </a:lnTo>
                  <a:lnTo>
                    <a:pt x="0" y="72"/>
                  </a:lnTo>
                  <a:lnTo>
                    <a:pt x="8" y="64"/>
                  </a:lnTo>
                  <a:lnTo>
                    <a:pt x="24" y="56"/>
                  </a:lnTo>
                  <a:lnTo>
                    <a:pt x="40" y="48"/>
                  </a:lnTo>
                  <a:lnTo>
                    <a:pt x="64" y="16"/>
                  </a:lnTo>
                  <a:lnTo>
                    <a:pt x="96" y="0"/>
                  </a:lnTo>
                  <a:lnTo>
                    <a:pt x="112" y="8"/>
                  </a:lnTo>
                  <a:lnTo>
                    <a:pt x="120" y="24"/>
                  </a:lnTo>
                  <a:lnTo>
                    <a:pt x="104" y="32"/>
                  </a:lnTo>
                  <a:lnTo>
                    <a:pt x="104" y="48"/>
                  </a:lnTo>
                  <a:lnTo>
                    <a:pt x="104" y="64"/>
                  </a:lnTo>
                  <a:lnTo>
                    <a:pt x="120" y="72"/>
                  </a:lnTo>
                  <a:lnTo>
                    <a:pt x="104" y="80"/>
                  </a:lnTo>
                  <a:lnTo>
                    <a:pt x="104" y="88"/>
                  </a:lnTo>
                  <a:lnTo>
                    <a:pt x="96" y="104"/>
                  </a:lnTo>
                  <a:lnTo>
                    <a:pt x="88" y="112"/>
                  </a:lnTo>
                  <a:lnTo>
                    <a:pt x="80" y="136"/>
                  </a:lnTo>
                  <a:lnTo>
                    <a:pt x="64" y="136"/>
                  </a:lnTo>
                  <a:lnTo>
                    <a:pt x="48" y="128"/>
                  </a:lnTo>
                  <a:lnTo>
                    <a:pt x="32" y="128"/>
                  </a:lnTo>
                  <a:lnTo>
                    <a:pt x="16" y="128"/>
                  </a:lnTo>
                  <a:lnTo>
                    <a:pt x="8" y="11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39" name="Freeform 585">
              <a:extLst>
                <a:ext uri="{FF2B5EF4-FFF2-40B4-BE49-F238E27FC236}">
                  <a16:creationId xmlns:a16="http://schemas.microsoft.com/office/drawing/2014/main" id="{5E94B662-5394-4D0D-99C3-CE6E24766330}"/>
                </a:ext>
              </a:extLst>
            </p:cNvPr>
            <p:cNvSpPr>
              <a:spLocks/>
            </p:cNvSpPr>
            <p:nvPr/>
          </p:nvSpPr>
          <p:spPr bwMode="auto">
            <a:xfrm>
              <a:off x="10403552" y="4914139"/>
              <a:ext cx="414399" cy="229087"/>
            </a:xfrm>
            <a:custGeom>
              <a:avLst/>
              <a:gdLst>
                <a:gd name="T0" fmla="*/ 0 w 232"/>
                <a:gd name="T1" fmla="*/ 2147483647 h 128"/>
                <a:gd name="T2" fmla="*/ 2147483647 w 232"/>
                <a:gd name="T3" fmla="*/ 2147483647 h 128"/>
                <a:gd name="T4" fmla="*/ 2147483647 w 232"/>
                <a:gd name="T5" fmla="*/ 2147483647 h 128"/>
                <a:gd name="T6" fmla="*/ 2147483647 w 232"/>
                <a:gd name="T7" fmla="*/ 2147483647 h 128"/>
                <a:gd name="T8" fmla="*/ 2147483647 w 232"/>
                <a:gd name="T9" fmla="*/ 2147483647 h 128"/>
                <a:gd name="T10" fmla="*/ 2147483647 w 232"/>
                <a:gd name="T11" fmla="*/ 2147483647 h 128"/>
                <a:gd name="T12" fmla="*/ 2147483647 w 232"/>
                <a:gd name="T13" fmla="*/ 2147483647 h 128"/>
                <a:gd name="T14" fmla="*/ 2147483647 w 232"/>
                <a:gd name="T15" fmla="*/ 2147483647 h 128"/>
                <a:gd name="T16" fmla="*/ 2147483647 w 232"/>
                <a:gd name="T17" fmla="*/ 2147483647 h 128"/>
                <a:gd name="T18" fmla="*/ 2147483647 w 232"/>
                <a:gd name="T19" fmla="*/ 2147483647 h 128"/>
                <a:gd name="T20" fmla="*/ 2147483647 w 232"/>
                <a:gd name="T21" fmla="*/ 2147483647 h 128"/>
                <a:gd name="T22" fmla="*/ 2147483647 w 232"/>
                <a:gd name="T23" fmla="*/ 2147483647 h 128"/>
                <a:gd name="T24" fmla="*/ 2147483647 w 232"/>
                <a:gd name="T25" fmla="*/ 2147483647 h 128"/>
                <a:gd name="T26" fmla="*/ 2147483647 w 232"/>
                <a:gd name="T27" fmla="*/ 2147483647 h 128"/>
                <a:gd name="T28" fmla="*/ 2147483647 w 232"/>
                <a:gd name="T29" fmla="*/ 2147483647 h 128"/>
                <a:gd name="T30" fmla="*/ 2147483647 w 232"/>
                <a:gd name="T31" fmla="*/ 2147483647 h 128"/>
                <a:gd name="T32" fmla="*/ 2147483647 w 232"/>
                <a:gd name="T33" fmla="*/ 2147483647 h 128"/>
                <a:gd name="T34" fmla="*/ 2147483647 w 232"/>
                <a:gd name="T35" fmla="*/ 2147483647 h 128"/>
                <a:gd name="T36" fmla="*/ 2147483647 w 232"/>
                <a:gd name="T37" fmla="*/ 2147483647 h 128"/>
                <a:gd name="T38" fmla="*/ 2147483647 w 232"/>
                <a:gd name="T39" fmla="*/ 2147483647 h 128"/>
                <a:gd name="T40" fmla="*/ 2147483647 w 232"/>
                <a:gd name="T41" fmla="*/ 2147483647 h 128"/>
                <a:gd name="T42" fmla="*/ 2147483647 w 232"/>
                <a:gd name="T43" fmla="*/ 2147483647 h 128"/>
                <a:gd name="T44" fmla="*/ 2147483647 w 232"/>
                <a:gd name="T45" fmla="*/ 2147483647 h 128"/>
                <a:gd name="T46" fmla="*/ 2147483647 w 232"/>
                <a:gd name="T47" fmla="*/ 2147483647 h 128"/>
                <a:gd name="T48" fmla="*/ 2147483647 w 232"/>
                <a:gd name="T49" fmla="*/ 2147483647 h 128"/>
                <a:gd name="T50" fmla="*/ 2147483647 w 232"/>
                <a:gd name="T51" fmla="*/ 2147483647 h 128"/>
                <a:gd name="T52" fmla="*/ 2147483647 w 232"/>
                <a:gd name="T53" fmla="*/ 2147483647 h 128"/>
                <a:gd name="T54" fmla="*/ 2147483647 w 232"/>
                <a:gd name="T55" fmla="*/ 2147483647 h 128"/>
                <a:gd name="T56" fmla="*/ 2147483647 w 232"/>
                <a:gd name="T57" fmla="*/ 2147483647 h 128"/>
                <a:gd name="T58" fmla="*/ 2147483647 w 232"/>
                <a:gd name="T59" fmla="*/ 2147483647 h 128"/>
                <a:gd name="T60" fmla="*/ 2147483647 w 232"/>
                <a:gd name="T61" fmla="*/ 0 h 128"/>
                <a:gd name="T62" fmla="*/ 2147483647 w 232"/>
                <a:gd name="T63" fmla="*/ 0 h 128"/>
                <a:gd name="T64" fmla="*/ 0 w 232"/>
                <a:gd name="T65" fmla="*/ 2147483647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128"/>
                <a:gd name="T101" fmla="*/ 232 w 232"/>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128">
                  <a:moveTo>
                    <a:pt x="0" y="16"/>
                  </a:moveTo>
                  <a:lnTo>
                    <a:pt x="16" y="24"/>
                  </a:lnTo>
                  <a:lnTo>
                    <a:pt x="24" y="32"/>
                  </a:lnTo>
                  <a:lnTo>
                    <a:pt x="24" y="48"/>
                  </a:lnTo>
                  <a:lnTo>
                    <a:pt x="40" y="48"/>
                  </a:lnTo>
                  <a:lnTo>
                    <a:pt x="48" y="48"/>
                  </a:lnTo>
                  <a:lnTo>
                    <a:pt x="72" y="64"/>
                  </a:lnTo>
                  <a:lnTo>
                    <a:pt x="104" y="80"/>
                  </a:lnTo>
                  <a:lnTo>
                    <a:pt x="104" y="88"/>
                  </a:lnTo>
                  <a:lnTo>
                    <a:pt x="88" y="96"/>
                  </a:lnTo>
                  <a:lnTo>
                    <a:pt x="104" y="96"/>
                  </a:lnTo>
                  <a:lnTo>
                    <a:pt x="120" y="104"/>
                  </a:lnTo>
                  <a:lnTo>
                    <a:pt x="136" y="112"/>
                  </a:lnTo>
                  <a:lnTo>
                    <a:pt x="144" y="112"/>
                  </a:lnTo>
                  <a:lnTo>
                    <a:pt x="160" y="96"/>
                  </a:lnTo>
                  <a:lnTo>
                    <a:pt x="176" y="88"/>
                  </a:lnTo>
                  <a:lnTo>
                    <a:pt x="192" y="96"/>
                  </a:lnTo>
                  <a:lnTo>
                    <a:pt x="216" y="120"/>
                  </a:lnTo>
                  <a:lnTo>
                    <a:pt x="232" y="128"/>
                  </a:lnTo>
                  <a:lnTo>
                    <a:pt x="232" y="104"/>
                  </a:lnTo>
                  <a:lnTo>
                    <a:pt x="208" y="96"/>
                  </a:lnTo>
                  <a:lnTo>
                    <a:pt x="208" y="80"/>
                  </a:lnTo>
                  <a:lnTo>
                    <a:pt x="216" y="72"/>
                  </a:lnTo>
                  <a:lnTo>
                    <a:pt x="192" y="64"/>
                  </a:lnTo>
                  <a:lnTo>
                    <a:pt x="184" y="48"/>
                  </a:lnTo>
                  <a:lnTo>
                    <a:pt x="160" y="32"/>
                  </a:lnTo>
                  <a:lnTo>
                    <a:pt x="96" y="16"/>
                  </a:lnTo>
                  <a:lnTo>
                    <a:pt x="72" y="32"/>
                  </a:lnTo>
                  <a:lnTo>
                    <a:pt x="56" y="32"/>
                  </a:lnTo>
                  <a:lnTo>
                    <a:pt x="40" y="16"/>
                  </a:lnTo>
                  <a:lnTo>
                    <a:pt x="24" y="0"/>
                  </a:lnTo>
                  <a:lnTo>
                    <a:pt x="8" y="0"/>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0" name="Freeform 586">
              <a:extLst>
                <a:ext uri="{FF2B5EF4-FFF2-40B4-BE49-F238E27FC236}">
                  <a16:creationId xmlns:a16="http://schemas.microsoft.com/office/drawing/2014/main" id="{89F06954-95C9-46AB-9D79-2DABC395393B}"/>
                </a:ext>
              </a:extLst>
            </p:cNvPr>
            <p:cNvSpPr>
              <a:spLocks/>
            </p:cNvSpPr>
            <p:nvPr/>
          </p:nvSpPr>
          <p:spPr bwMode="auto">
            <a:xfrm>
              <a:off x="9919115" y="4743419"/>
              <a:ext cx="213035" cy="242219"/>
            </a:xfrm>
            <a:custGeom>
              <a:avLst/>
              <a:gdLst>
                <a:gd name="T0" fmla="*/ 2147483647 w 120"/>
                <a:gd name="T1" fmla="*/ 2147483647 h 136"/>
                <a:gd name="T2" fmla="*/ 0 w 120"/>
                <a:gd name="T3" fmla="*/ 2147483647 h 136"/>
                <a:gd name="T4" fmla="*/ 0 w 120"/>
                <a:gd name="T5" fmla="*/ 2147483647 h 136"/>
                <a:gd name="T6" fmla="*/ 2147483647 w 120"/>
                <a:gd name="T7" fmla="*/ 2147483647 h 136"/>
                <a:gd name="T8" fmla="*/ 2147483647 w 120"/>
                <a:gd name="T9" fmla="*/ 2147483647 h 136"/>
                <a:gd name="T10" fmla="*/ 2147483647 w 120"/>
                <a:gd name="T11" fmla="*/ 2147483647 h 136"/>
                <a:gd name="T12" fmla="*/ 2147483647 w 120"/>
                <a:gd name="T13" fmla="*/ 2147483647 h 136"/>
                <a:gd name="T14" fmla="*/ 2147483647 w 120"/>
                <a:gd name="T15" fmla="*/ 0 h 136"/>
                <a:gd name="T16" fmla="*/ 2147483647 w 120"/>
                <a:gd name="T17" fmla="*/ 2147483647 h 136"/>
                <a:gd name="T18" fmla="*/ 2147483647 w 120"/>
                <a:gd name="T19" fmla="*/ 2147483647 h 136"/>
                <a:gd name="T20" fmla="*/ 2147483647 w 120"/>
                <a:gd name="T21" fmla="*/ 2147483647 h 136"/>
                <a:gd name="T22" fmla="*/ 2147483647 w 120"/>
                <a:gd name="T23" fmla="*/ 2147483647 h 136"/>
                <a:gd name="T24" fmla="*/ 2147483647 w 120"/>
                <a:gd name="T25" fmla="*/ 2147483647 h 136"/>
                <a:gd name="T26" fmla="*/ 2147483647 w 120"/>
                <a:gd name="T27" fmla="*/ 2147483647 h 136"/>
                <a:gd name="T28" fmla="*/ 2147483647 w 120"/>
                <a:gd name="T29" fmla="*/ 2147483647 h 136"/>
                <a:gd name="T30" fmla="*/ 2147483647 w 120"/>
                <a:gd name="T31" fmla="*/ 2147483647 h 136"/>
                <a:gd name="T32" fmla="*/ 2147483647 w 120"/>
                <a:gd name="T33" fmla="*/ 2147483647 h 136"/>
                <a:gd name="T34" fmla="*/ 2147483647 w 120"/>
                <a:gd name="T35" fmla="*/ 2147483647 h 136"/>
                <a:gd name="T36" fmla="*/ 2147483647 w 120"/>
                <a:gd name="T37" fmla="*/ 2147483647 h 136"/>
                <a:gd name="T38" fmla="*/ 2147483647 w 120"/>
                <a:gd name="T39" fmla="*/ 2147483647 h 136"/>
                <a:gd name="T40" fmla="*/ 2147483647 w 120"/>
                <a:gd name="T41" fmla="*/ 2147483647 h 136"/>
                <a:gd name="T42" fmla="*/ 2147483647 w 120"/>
                <a:gd name="T43" fmla="*/ 2147483647 h 136"/>
                <a:gd name="T44" fmla="*/ 2147483647 w 120"/>
                <a:gd name="T45" fmla="*/ 2147483647 h 136"/>
                <a:gd name="T46" fmla="*/ 2147483647 w 120"/>
                <a:gd name="T47" fmla="*/ 2147483647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0"/>
                <a:gd name="T73" fmla="*/ 0 h 136"/>
                <a:gd name="T74" fmla="*/ 120 w 120"/>
                <a:gd name="T75" fmla="*/ 136 h 1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0" h="136">
                  <a:moveTo>
                    <a:pt x="8" y="112"/>
                  </a:moveTo>
                  <a:lnTo>
                    <a:pt x="0" y="96"/>
                  </a:lnTo>
                  <a:lnTo>
                    <a:pt x="0" y="72"/>
                  </a:lnTo>
                  <a:lnTo>
                    <a:pt x="8" y="64"/>
                  </a:lnTo>
                  <a:lnTo>
                    <a:pt x="24" y="56"/>
                  </a:lnTo>
                  <a:lnTo>
                    <a:pt x="40" y="48"/>
                  </a:lnTo>
                  <a:lnTo>
                    <a:pt x="64" y="16"/>
                  </a:lnTo>
                  <a:lnTo>
                    <a:pt x="96" y="0"/>
                  </a:lnTo>
                  <a:lnTo>
                    <a:pt x="112" y="8"/>
                  </a:lnTo>
                  <a:lnTo>
                    <a:pt x="120" y="24"/>
                  </a:lnTo>
                  <a:lnTo>
                    <a:pt x="104" y="32"/>
                  </a:lnTo>
                  <a:lnTo>
                    <a:pt x="104" y="48"/>
                  </a:lnTo>
                  <a:lnTo>
                    <a:pt x="104" y="64"/>
                  </a:lnTo>
                  <a:lnTo>
                    <a:pt x="120" y="72"/>
                  </a:lnTo>
                  <a:lnTo>
                    <a:pt x="104" y="80"/>
                  </a:lnTo>
                  <a:lnTo>
                    <a:pt x="104" y="88"/>
                  </a:lnTo>
                  <a:lnTo>
                    <a:pt x="96" y="104"/>
                  </a:lnTo>
                  <a:lnTo>
                    <a:pt x="88" y="112"/>
                  </a:lnTo>
                  <a:lnTo>
                    <a:pt x="80" y="136"/>
                  </a:lnTo>
                  <a:lnTo>
                    <a:pt x="64" y="136"/>
                  </a:lnTo>
                  <a:lnTo>
                    <a:pt x="48" y="128"/>
                  </a:lnTo>
                  <a:lnTo>
                    <a:pt x="32" y="128"/>
                  </a:lnTo>
                  <a:lnTo>
                    <a:pt x="16" y="128"/>
                  </a:lnTo>
                  <a:lnTo>
                    <a:pt x="8" y="11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1" name="Freeform 587">
              <a:extLst>
                <a:ext uri="{FF2B5EF4-FFF2-40B4-BE49-F238E27FC236}">
                  <a16:creationId xmlns:a16="http://schemas.microsoft.com/office/drawing/2014/main" id="{38ECDB78-F0F6-4F7E-8567-1E84D8C52BB6}"/>
                </a:ext>
              </a:extLst>
            </p:cNvPr>
            <p:cNvSpPr>
              <a:spLocks/>
            </p:cNvSpPr>
            <p:nvPr/>
          </p:nvSpPr>
          <p:spPr bwMode="auto">
            <a:xfrm>
              <a:off x="10403552" y="4914139"/>
              <a:ext cx="414399" cy="229087"/>
            </a:xfrm>
            <a:custGeom>
              <a:avLst/>
              <a:gdLst>
                <a:gd name="T0" fmla="*/ 0 w 232"/>
                <a:gd name="T1" fmla="*/ 2147483647 h 128"/>
                <a:gd name="T2" fmla="*/ 2147483647 w 232"/>
                <a:gd name="T3" fmla="*/ 2147483647 h 128"/>
                <a:gd name="T4" fmla="*/ 2147483647 w 232"/>
                <a:gd name="T5" fmla="*/ 2147483647 h 128"/>
                <a:gd name="T6" fmla="*/ 2147483647 w 232"/>
                <a:gd name="T7" fmla="*/ 2147483647 h 128"/>
                <a:gd name="T8" fmla="*/ 2147483647 w 232"/>
                <a:gd name="T9" fmla="*/ 2147483647 h 128"/>
                <a:gd name="T10" fmla="*/ 2147483647 w 232"/>
                <a:gd name="T11" fmla="*/ 2147483647 h 128"/>
                <a:gd name="T12" fmla="*/ 2147483647 w 232"/>
                <a:gd name="T13" fmla="*/ 2147483647 h 128"/>
                <a:gd name="T14" fmla="*/ 2147483647 w 232"/>
                <a:gd name="T15" fmla="*/ 2147483647 h 128"/>
                <a:gd name="T16" fmla="*/ 2147483647 w 232"/>
                <a:gd name="T17" fmla="*/ 2147483647 h 128"/>
                <a:gd name="T18" fmla="*/ 2147483647 w 232"/>
                <a:gd name="T19" fmla="*/ 2147483647 h 128"/>
                <a:gd name="T20" fmla="*/ 2147483647 w 232"/>
                <a:gd name="T21" fmla="*/ 2147483647 h 128"/>
                <a:gd name="T22" fmla="*/ 2147483647 w 232"/>
                <a:gd name="T23" fmla="*/ 2147483647 h 128"/>
                <a:gd name="T24" fmla="*/ 2147483647 w 232"/>
                <a:gd name="T25" fmla="*/ 2147483647 h 128"/>
                <a:gd name="T26" fmla="*/ 2147483647 w 232"/>
                <a:gd name="T27" fmla="*/ 2147483647 h 128"/>
                <a:gd name="T28" fmla="*/ 2147483647 w 232"/>
                <a:gd name="T29" fmla="*/ 2147483647 h 128"/>
                <a:gd name="T30" fmla="*/ 2147483647 w 232"/>
                <a:gd name="T31" fmla="*/ 2147483647 h 128"/>
                <a:gd name="T32" fmla="*/ 2147483647 w 232"/>
                <a:gd name="T33" fmla="*/ 2147483647 h 128"/>
                <a:gd name="T34" fmla="*/ 2147483647 w 232"/>
                <a:gd name="T35" fmla="*/ 2147483647 h 128"/>
                <a:gd name="T36" fmla="*/ 2147483647 w 232"/>
                <a:gd name="T37" fmla="*/ 2147483647 h 128"/>
                <a:gd name="T38" fmla="*/ 2147483647 w 232"/>
                <a:gd name="T39" fmla="*/ 2147483647 h 128"/>
                <a:gd name="T40" fmla="*/ 2147483647 w 232"/>
                <a:gd name="T41" fmla="*/ 2147483647 h 128"/>
                <a:gd name="T42" fmla="*/ 2147483647 w 232"/>
                <a:gd name="T43" fmla="*/ 2147483647 h 128"/>
                <a:gd name="T44" fmla="*/ 2147483647 w 232"/>
                <a:gd name="T45" fmla="*/ 2147483647 h 128"/>
                <a:gd name="T46" fmla="*/ 2147483647 w 232"/>
                <a:gd name="T47" fmla="*/ 2147483647 h 128"/>
                <a:gd name="T48" fmla="*/ 2147483647 w 232"/>
                <a:gd name="T49" fmla="*/ 2147483647 h 128"/>
                <a:gd name="T50" fmla="*/ 2147483647 w 232"/>
                <a:gd name="T51" fmla="*/ 2147483647 h 128"/>
                <a:gd name="T52" fmla="*/ 2147483647 w 232"/>
                <a:gd name="T53" fmla="*/ 2147483647 h 128"/>
                <a:gd name="T54" fmla="*/ 2147483647 w 232"/>
                <a:gd name="T55" fmla="*/ 2147483647 h 128"/>
                <a:gd name="T56" fmla="*/ 2147483647 w 232"/>
                <a:gd name="T57" fmla="*/ 2147483647 h 128"/>
                <a:gd name="T58" fmla="*/ 2147483647 w 232"/>
                <a:gd name="T59" fmla="*/ 2147483647 h 128"/>
                <a:gd name="T60" fmla="*/ 2147483647 w 232"/>
                <a:gd name="T61" fmla="*/ 0 h 128"/>
                <a:gd name="T62" fmla="*/ 2147483647 w 232"/>
                <a:gd name="T63" fmla="*/ 0 h 128"/>
                <a:gd name="T64" fmla="*/ 0 w 232"/>
                <a:gd name="T65" fmla="*/ 2147483647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2"/>
                <a:gd name="T100" fmla="*/ 0 h 128"/>
                <a:gd name="T101" fmla="*/ 232 w 232"/>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2" h="128">
                  <a:moveTo>
                    <a:pt x="0" y="16"/>
                  </a:moveTo>
                  <a:lnTo>
                    <a:pt x="16" y="24"/>
                  </a:lnTo>
                  <a:lnTo>
                    <a:pt x="24" y="32"/>
                  </a:lnTo>
                  <a:lnTo>
                    <a:pt x="24" y="48"/>
                  </a:lnTo>
                  <a:lnTo>
                    <a:pt x="40" y="48"/>
                  </a:lnTo>
                  <a:lnTo>
                    <a:pt x="48" y="48"/>
                  </a:lnTo>
                  <a:lnTo>
                    <a:pt x="72" y="64"/>
                  </a:lnTo>
                  <a:lnTo>
                    <a:pt x="104" y="80"/>
                  </a:lnTo>
                  <a:lnTo>
                    <a:pt x="104" y="88"/>
                  </a:lnTo>
                  <a:lnTo>
                    <a:pt x="88" y="96"/>
                  </a:lnTo>
                  <a:lnTo>
                    <a:pt x="104" y="96"/>
                  </a:lnTo>
                  <a:lnTo>
                    <a:pt x="120" y="104"/>
                  </a:lnTo>
                  <a:lnTo>
                    <a:pt x="136" y="112"/>
                  </a:lnTo>
                  <a:lnTo>
                    <a:pt x="144" y="112"/>
                  </a:lnTo>
                  <a:lnTo>
                    <a:pt x="160" y="96"/>
                  </a:lnTo>
                  <a:lnTo>
                    <a:pt x="176" y="88"/>
                  </a:lnTo>
                  <a:lnTo>
                    <a:pt x="192" y="96"/>
                  </a:lnTo>
                  <a:lnTo>
                    <a:pt x="216" y="120"/>
                  </a:lnTo>
                  <a:lnTo>
                    <a:pt x="232" y="128"/>
                  </a:lnTo>
                  <a:lnTo>
                    <a:pt x="232" y="104"/>
                  </a:lnTo>
                  <a:lnTo>
                    <a:pt x="208" y="96"/>
                  </a:lnTo>
                  <a:lnTo>
                    <a:pt x="208" y="80"/>
                  </a:lnTo>
                  <a:lnTo>
                    <a:pt x="216" y="72"/>
                  </a:lnTo>
                  <a:lnTo>
                    <a:pt x="192" y="64"/>
                  </a:lnTo>
                  <a:lnTo>
                    <a:pt x="184" y="48"/>
                  </a:lnTo>
                  <a:lnTo>
                    <a:pt x="160" y="32"/>
                  </a:lnTo>
                  <a:lnTo>
                    <a:pt x="96" y="16"/>
                  </a:lnTo>
                  <a:lnTo>
                    <a:pt x="72" y="32"/>
                  </a:lnTo>
                  <a:lnTo>
                    <a:pt x="56" y="32"/>
                  </a:lnTo>
                  <a:lnTo>
                    <a:pt x="40" y="16"/>
                  </a:lnTo>
                  <a:lnTo>
                    <a:pt x="24" y="0"/>
                  </a:lnTo>
                  <a:lnTo>
                    <a:pt x="8" y="0"/>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2" name="Freeform 588">
              <a:extLst>
                <a:ext uri="{FF2B5EF4-FFF2-40B4-BE49-F238E27FC236}">
                  <a16:creationId xmlns:a16="http://schemas.microsoft.com/office/drawing/2014/main" id="{607EA56D-35A8-47EC-81C9-4709B50E5482}"/>
                </a:ext>
              </a:extLst>
            </p:cNvPr>
            <p:cNvSpPr>
              <a:spLocks/>
            </p:cNvSpPr>
            <p:nvPr/>
          </p:nvSpPr>
          <p:spPr bwMode="auto">
            <a:xfrm>
              <a:off x="10146742" y="4486609"/>
              <a:ext cx="128405" cy="170719"/>
            </a:xfrm>
            <a:custGeom>
              <a:avLst/>
              <a:gdLst>
                <a:gd name="T0" fmla="*/ 2147483647 w 72"/>
                <a:gd name="T1" fmla="*/ 2147483647 h 96"/>
                <a:gd name="T2" fmla="*/ 0 w 72"/>
                <a:gd name="T3" fmla="*/ 2147483647 h 96"/>
                <a:gd name="T4" fmla="*/ 2147483647 w 72"/>
                <a:gd name="T5" fmla="*/ 2147483647 h 96"/>
                <a:gd name="T6" fmla="*/ 2147483647 w 72"/>
                <a:gd name="T7" fmla="*/ 2147483647 h 96"/>
                <a:gd name="T8" fmla="*/ 2147483647 w 72"/>
                <a:gd name="T9" fmla="*/ 2147483647 h 96"/>
                <a:gd name="T10" fmla="*/ 2147483647 w 72"/>
                <a:gd name="T11" fmla="*/ 2147483647 h 96"/>
                <a:gd name="T12" fmla="*/ 2147483647 w 72"/>
                <a:gd name="T13" fmla="*/ 2147483647 h 96"/>
                <a:gd name="T14" fmla="*/ 2147483647 w 72"/>
                <a:gd name="T15" fmla="*/ 2147483647 h 96"/>
                <a:gd name="T16" fmla="*/ 2147483647 w 72"/>
                <a:gd name="T17" fmla="*/ 2147483647 h 96"/>
                <a:gd name="T18" fmla="*/ 2147483647 w 72"/>
                <a:gd name="T19" fmla="*/ 2147483647 h 96"/>
                <a:gd name="T20" fmla="*/ 2147483647 w 72"/>
                <a:gd name="T21" fmla="*/ 2147483647 h 96"/>
                <a:gd name="T22" fmla="*/ 2147483647 w 72"/>
                <a:gd name="T23" fmla="*/ 2147483647 h 96"/>
                <a:gd name="T24" fmla="*/ 2147483647 w 72"/>
                <a:gd name="T25" fmla="*/ 2147483647 h 96"/>
                <a:gd name="T26" fmla="*/ 2147483647 w 72"/>
                <a:gd name="T27" fmla="*/ 0 h 96"/>
                <a:gd name="T28" fmla="*/ 2147483647 w 72"/>
                <a:gd name="T29" fmla="*/ 2147483647 h 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96"/>
                <a:gd name="T47" fmla="*/ 72 w 72"/>
                <a:gd name="T48" fmla="*/ 96 h 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96">
                  <a:moveTo>
                    <a:pt x="8" y="8"/>
                  </a:moveTo>
                  <a:lnTo>
                    <a:pt x="0" y="24"/>
                  </a:lnTo>
                  <a:lnTo>
                    <a:pt x="8" y="48"/>
                  </a:lnTo>
                  <a:lnTo>
                    <a:pt x="16" y="56"/>
                  </a:lnTo>
                  <a:lnTo>
                    <a:pt x="24" y="56"/>
                  </a:lnTo>
                  <a:lnTo>
                    <a:pt x="48" y="72"/>
                  </a:lnTo>
                  <a:lnTo>
                    <a:pt x="56" y="88"/>
                  </a:lnTo>
                  <a:lnTo>
                    <a:pt x="72" y="96"/>
                  </a:lnTo>
                  <a:lnTo>
                    <a:pt x="72" y="80"/>
                  </a:lnTo>
                  <a:lnTo>
                    <a:pt x="56" y="56"/>
                  </a:lnTo>
                  <a:lnTo>
                    <a:pt x="32" y="40"/>
                  </a:lnTo>
                  <a:lnTo>
                    <a:pt x="32" y="32"/>
                  </a:lnTo>
                  <a:lnTo>
                    <a:pt x="40" y="8"/>
                  </a:lnTo>
                  <a:lnTo>
                    <a:pt x="24" y="0"/>
                  </a:lnTo>
                  <a:lnTo>
                    <a:pt x="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3" name="Freeform 589">
              <a:extLst>
                <a:ext uri="{FF2B5EF4-FFF2-40B4-BE49-F238E27FC236}">
                  <a16:creationId xmlns:a16="http://schemas.microsoft.com/office/drawing/2014/main" id="{B11C0F01-C70C-4C01-AC1D-666C5EFB28B5}"/>
                </a:ext>
              </a:extLst>
            </p:cNvPr>
            <p:cNvSpPr>
              <a:spLocks/>
            </p:cNvSpPr>
            <p:nvPr/>
          </p:nvSpPr>
          <p:spPr bwMode="auto">
            <a:xfrm>
              <a:off x="10203649" y="4686512"/>
              <a:ext cx="100680" cy="84630"/>
            </a:xfrm>
            <a:custGeom>
              <a:avLst/>
              <a:gdLst>
                <a:gd name="T0" fmla="*/ 0 w 56"/>
                <a:gd name="T1" fmla="*/ 2147483647 h 48"/>
                <a:gd name="T2" fmla="*/ 2147483647 w 56"/>
                <a:gd name="T3" fmla="*/ 2147483647 h 48"/>
                <a:gd name="T4" fmla="*/ 2147483647 w 56"/>
                <a:gd name="T5" fmla="*/ 2147483647 h 48"/>
                <a:gd name="T6" fmla="*/ 2147483647 w 56"/>
                <a:gd name="T7" fmla="*/ 0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0 w 5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8"/>
                <a:gd name="T32" fmla="*/ 56 w 5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8">
                  <a:moveTo>
                    <a:pt x="0" y="40"/>
                  </a:moveTo>
                  <a:lnTo>
                    <a:pt x="8" y="16"/>
                  </a:lnTo>
                  <a:lnTo>
                    <a:pt x="24" y="16"/>
                  </a:lnTo>
                  <a:lnTo>
                    <a:pt x="40" y="0"/>
                  </a:lnTo>
                  <a:lnTo>
                    <a:pt x="56" y="16"/>
                  </a:lnTo>
                  <a:lnTo>
                    <a:pt x="56" y="48"/>
                  </a:lnTo>
                  <a:lnTo>
                    <a:pt x="40" y="40"/>
                  </a:lnTo>
                  <a:lnTo>
                    <a:pt x="24" y="40"/>
                  </a:lnTo>
                  <a:lnTo>
                    <a:pt x="16" y="32"/>
                  </a:lnTo>
                  <a:lnTo>
                    <a:pt x="0"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4" name="Freeform 590">
              <a:extLst>
                <a:ext uri="{FF2B5EF4-FFF2-40B4-BE49-F238E27FC236}">
                  <a16:creationId xmlns:a16="http://schemas.microsoft.com/office/drawing/2014/main" id="{F5BE2E89-0F28-4C3B-827B-7346A64547EC}"/>
                </a:ext>
              </a:extLst>
            </p:cNvPr>
            <p:cNvSpPr>
              <a:spLocks/>
            </p:cNvSpPr>
            <p:nvPr/>
          </p:nvSpPr>
          <p:spPr bwMode="auto">
            <a:xfrm>
              <a:off x="10152578" y="4486609"/>
              <a:ext cx="128405" cy="170719"/>
            </a:xfrm>
            <a:custGeom>
              <a:avLst/>
              <a:gdLst>
                <a:gd name="T0" fmla="*/ 2147483647 w 72"/>
                <a:gd name="T1" fmla="*/ 2147483647 h 96"/>
                <a:gd name="T2" fmla="*/ 0 w 72"/>
                <a:gd name="T3" fmla="*/ 2147483647 h 96"/>
                <a:gd name="T4" fmla="*/ 2147483647 w 72"/>
                <a:gd name="T5" fmla="*/ 2147483647 h 96"/>
                <a:gd name="T6" fmla="*/ 2147483647 w 72"/>
                <a:gd name="T7" fmla="*/ 2147483647 h 96"/>
                <a:gd name="T8" fmla="*/ 2147483647 w 72"/>
                <a:gd name="T9" fmla="*/ 2147483647 h 96"/>
                <a:gd name="T10" fmla="*/ 2147483647 w 72"/>
                <a:gd name="T11" fmla="*/ 2147483647 h 96"/>
                <a:gd name="T12" fmla="*/ 2147483647 w 72"/>
                <a:gd name="T13" fmla="*/ 2147483647 h 96"/>
                <a:gd name="T14" fmla="*/ 2147483647 w 72"/>
                <a:gd name="T15" fmla="*/ 2147483647 h 96"/>
                <a:gd name="T16" fmla="*/ 2147483647 w 72"/>
                <a:gd name="T17" fmla="*/ 2147483647 h 96"/>
                <a:gd name="T18" fmla="*/ 2147483647 w 72"/>
                <a:gd name="T19" fmla="*/ 2147483647 h 96"/>
                <a:gd name="T20" fmla="*/ 2147483647 w 72"/>
                <a:gd name="T21" fmla="*/ 2147483647 h 96"/>
                <a:gd name="T22" fmla="*/ 2147483647 w 72"/>
                <a:gd name="T23" fmla="*/ 2147483647 h 96"/>
                <a:gd name="T24" fmla="*/ 2147483647 w 72"/>
                <a:gd name="T25" fmla="*/ 2147483647 h 96"/>
                <a:gd name="T26" fmla="*/ 2147483647 w 72"/>
                <a:gd name="T27" fmla="*/ 0 h 96"/>
                <a:gd name="T28" fmla="*/ 2147483647 w 72"/>
                <a:gd name="T29" fmla="*/ 2147483647 h 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96"/>
                <a:gd name="T47" fmla="*/ 72 w 72"/>
                <a:gd name="T48" fmla="*/ 96 h 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96">
                  <a:moveTo>
                    <a:pt x="8" y="8"/>
                  </a:moveTo>
                  <a:lnTo>
                    <a:pt x="0" y="24"/>
                  </a:lnTo>
                  <a:lnTo>
                    <a:pt x="8" y="48"/>
                  </a:lnTo>
                  <a:lnTo>
                    <a:pt x="16" y="56"/>
                  </a:lnTo>
                  <a:lnTo>
                    <a:pt x="24" y="56"/>
                  </a:lnTo>
                  <a:lnTo>
                    <a:pt x="48" y="72"/>
                  </a:lnTo>
                  <a:lnTo>
                    <a:pt x="56" y="88"/>
                  </a:lnTo>
                  <a:lnTo>
                    <a:pt x="72" y="96"/>
                  </a:lnTo>
                  <a:lnTo>
                    <a:pt x="72" y="80"/>
                  </a:lnTo>
                  <a:lnTo>
                    <a:pt x="56" y="56"/>
                  </a:lnTo>
                  <a:lnTo>
                    <a:pt x="32" y="40"/>
                  </a:lnTo>
                  <a:lnTo>
                    <a:pt x="32" y="32"/>
                  </a:lnTo>
                  <a:lnTo>
                    <a:pt x="40" y="8"/>
                  </a:lnTo>
                  <a:lnTo>
                    <a:pt x="24" y="0"/>
                  </a:lnTo>
                  <a:lnTo>
                    <a:pt x="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5" name="Freeform 591">
              <a:extLst>
                <a:ext uri="{FF2B5EF4-FFF2-40B4-BE49-F238E27FC236}">
                  <a16:creationId xmlns:a16="http://schemas.microsoft.com/office/drawing/2014/main" id="{051B52EA-BC01-4F18-8790-5EB9E6F84DC9}"/>
                </a:ext>
              </a:extLst>
            </p:cNvPr>
            <p:cNvSpPr>
              <a:spLocks/>
            </p:cNvSpPr>
            <p:nvPr/>
          </p:nvSpPr>
          <p:spPr bwMode="auto">
            <a:xfrm>
              <a:off x="10203649" y="4686512"/>
              <a:ext cx="100680" cy="84630"/>
            </a:xfrm>
            <a:custGeom>
              <a:avLst/>
              <a:gdLst>
                <a:gd name="T0" fmla="*/ 0 w 56"/>
                <a:gd name="T1" fmla="*/ 2147483647 h 48"/>
                <a:gd name="T2" fmla="*/ 2147483647 w 56"/>
                <a:gd name="T3" fmla="*/ 2147483647 h 48"/>
                <a:gd name="T4" fmla="*/ 2147483647 w 56"/>
                <a:gd name="T5" fmla="*/ 2147483647 h 48"/>
                <a:gd name="T6" fmla="*/ 2147483647 w 56"/>
                <a:gd name="T7" fmla="*/ 0 h 48"/>
                <a:gd name="T8" fmla="*/ 2147483647 w 56"/>
                <a:gd name="T9" fmla="*/ 2147483647 h 48"/>
                <a:gd name="T10" fmla="*/ 2147483647 w 56"/>
                <a:gd name="T11" fmla="*/ 2147483647 h 48"/>
                <a:gd name="T12" fmla="*/ 2147483647 w 56"/>
                <a:gd name="T13" fmla="*/ 2147483647 h 48"/>
                <a:gd name="T14" fmla="*/ 2147483647 w 56"/>
                <a:gd name="T15" fmla="*/ 2147483647 h 48"/>
                <a:gd name="T16" fmla="*/ 2147483647 w 56"/>
                <a:gd name="T17" fmla="*/ 2147483647 h 48"/>
                <a:gd name="T18" fmla="*/ 0 w 56"/>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
                <a:gd name="T31" fmla="*/ 0 h 48"/>
                <a:gd name="T32" fmla="*/ 56 w 5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 h="48">
                  <a:moveTo>
                    <a:pt x="0" y="40"/>
                  </a:moveTo>
                  <a:lnTo>
                    <a:pt x="8" y="16"/>
                  </a:lnTo>
                  <a:lnTo>
                    <a:pt x="24" y="16"/>
                  </a:lnTo>
                  <a:lnTo>
                    <a:pt x="40" y="0"/>
                  </a:lnTo>
                  <a:lnTo>
                    <a:pt x="56" y="16"/>
                  </a:lnTo>
                  <a:lnTo>
                    <a:pt x="56" y="48"/>
                  </a:lnTo>
                  <a:lnTo>
                    <a:pt x="40" y="40"/>
                  </a:lnTo>
                  <a:lnTo>
                    <a:pt x="24" y="40"/>
                  </a:lnTo>
                  <a:lnTo>
                    <a:pt x="16" y="32"/>
                  </a:lnTo>
                  <a:lnTo>
                    <a:pt x="0"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6" name="Freeform 592">
              <a:extLst>
                <a:ext uri="{FF2B5EF4-FFF2-40B4-BE49-F238E27FC236}">
                  <a16:creationId xmlns:a16="http://schemas.microsoft.com/office/drawing/2014/main" id="{6A51B8D5-5A47-4C12-ABCD-F9FC4D106BBA}"/>
                </a:ext>
              </a:extLst>
            </p:cNvPr>
            <p:cNvSpPr>
              <a:spLocks/>
            </p:cNvSpPr>
            <p:nvPr/>
          </p:nvSpPr>
          <p:spPr bwMode="auto">
            <a:xfrm>
              <a:off x="10132151" y="4871824"/>
              <a:ext cx="129865" cy="157589"/>
            </a:xfrm>
            <a:custGeom>
              <a:avLst/>
              <a:gdLst>
                <a:gd name="T0" fmla="*/ 2147483647 w 72"/>
                <a:gd name="T1" fmla="*/ 2147483647 h 88"/>
                <a:gd name="T2" fmla="*/ 2147483647 w 72"/>
                <a:gd name="T3" fmla="*/ 2147483647 h 88"/>
                <a:gd name="T4" fmla="*/ 0 w 72"/>
                <a:gd name="T5" fmla="*/ 2147483647 h 88"/>
                <a:gd name="T6" fmla="*/ 0 w 72"/>
                <a:gd name="T7" fmla="*/ 2147483647 h 88"/>
                <a:gd name="T8" fmla="*/ 2147483647 w 72"/>
                <a:gd name="T9" fmla="*/ 2147483647 h 88"/>
                <a:gd name="T10" fmla="*/ 2147483647 w 72"/>
                <a:gd name="T11" fmla="*/ 2147483647 h 88"/>
                <a:gd name="T12" fmla="*/ 2147483647 w 72"/>
                <a:gd name="T13" fmla="*/ 2147483647 h 88"/>
                <a:gd name="T14" fmla="*/ 2147483647 w 72"/>
                <a:gd name="T15" fmla="*/ 0 h 88"/>
                <a:gd name="T16" fmla="*/ 2147483647 w 72"/>
                <a:gd name="T17" fmla="*/ 2147483647 h 88"/>
                <a:gd name="T18" fmla="*/ 2147483647 w 72"/>
                <a:gd name="T19" fmla="*/ 2147483647 h 88"/>
                <a:gd name="T20" fmla="*/ 2147483647 w 72"/>
                <a:gd name="T21" fmla="*/ 2147483647 h 88"/>
                <a:gd name="T22" fmla="*/ 2147483647 w 72"/>
                <a:gd name="T23" fmla="*/ 2147483647 h 88"/>
                <a:gd name="T24" fmla="*/ 2147483647 w 72"/>
                <a:gd name="T25" fmla="*/ 2147483647 h 88"/>
                <a:gd name="T26" fmla="*/ 2147483647 w 72"/>
                <a:gd name="T27" fmla="*/ 2147483647 h 88"/>
                <a:gd name="T28" fmla="*/ 2147483647 w 72"/>
                <a:gd name="T29" fmla="*/ 2147483647 h 88"/>
                <a:gd name="T30" fmla="*/ 2147483647 w 72"/>
                <a:gd name="T31" fmla="*/ 2147483647 h 88"/>
                <a:gd name="T32" fmla="*/ 2147483647 w 72"/>
                <a:gd name="T33" fmla="*/ 2147483647 h 88"/>
                <a:gd name="T34" fmla="*/ 2147483647 w 72"/>
                <a:gd name="T35" fmla="*/ 2147483647 h 88"/>
                <a:gd name="T36" fmla="*/ 2147483647 w 72"/>
                <a:gd name="T37" fmla="*/ 2147483647 h 88"/>
                <a:gd name="T38" fmla="*/ 2147483647 w 72"/>
                <a:gd name="T39" fmla="*/ 2147483647 h 88"/>
                <a:gd name="T40" fmla="*/ 2147483647 w 72"/>
                <a:gd name="T41" fmla="*/ 2147483647 h 88"/>
                <a:gd name="T42" fmla="*/ 2147483647 w 72"/>
                <a:gd name="T43" fmla="*/ 2147483647 h 88"/>
                <a:gd name="T44" fmla="*/ 2147483647 w 72"/>
                <a:gd name="T45" fmla="*/ 2147483647 h 88"/>
                <a:gd name="T46" fmla="*/ 2147483647 w 72"/>
                <a:gd name="T47" fmla="*/ 2147483647 h 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88"/>
                <a:gd name="T74" fmla="*/ 72 w 72"/>
                <a:gd name="T75" fmla="*/ 88 h 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88">
                  <a:moveTo>
                    <a:pt x="8" y="88"/>
                  </a:moveTo>
                  <a:lnTo>
                    <a:pt x="8" y="72"/>
                  </a:lnTo>
                  <a:lnTo>
                    <a:pt x="0" y="56"/>
                  </a:lnTo>
                  <a:lnTo>
                    <a:pt x="0" y="48"/>
                  </a:lnTo>
                  <a:lnTo>
                    <a:pt x="16" y="16"/>
                  </a:lnTo>
                  <a:lnTo>
                    <a:pt x="24" y="8"/>
                  </a:lnTo>
                  <a:lnTo>
                    <a:pt x="40" y="8"/>
                  </a:lnTo>
                  <a:lnTo>
                    <a:pt x="72" y="0"/>
                  </a:lnTo>
                  <a:lnTo>
                    <a:pt x="72" y="8"/>
                  </a:lnTo>
                  <a:lnTo>
                    <a:pt x="56" y="8"/>
                  </a:lnTo>
                  <a:lnTo>
                    <a:pt x="32" y="16"/>
                  </a:lnTo>
                  <a:lnTo>
                    <a:pt x="24" y="32"/>
                  </a:lnTo>
                  <a:lnTo>
                    <a:pt x="56" y="32"/>
                  </a:lnTo>
                  <a:lnTo>
                    <a:pt x="56" y="40"/>
                  </a:lnTo>
                  <a:lnTo>
                    <a:pt x="48" y="48"/>
                  </a:lnTo>
                  <a:lnTo>
                    <a:pt x="40" y="56"/>
                  </a:lnTo>
                  <a:lnTo>
                    <a:pt x="56" y="72"/>
                  </a:lnTo>
                  <a:lnTo>
                    <a:pt x="64" y="88"/>
                  </a:lnTo>
                  <a:lnTo>
                    <a:pt x="48" y="88"/>
                  </a:lnTo>
                  <a:lnTo>
                    <a:pt x="32" y="72"/>
                  </a:lnTo>
                  <a:lnTo>
                    <a:pt x="24" y="56"/>
                  </a:lnTo>
                  <a:lnTo>
                    <a:pt x="24" y="80"/>
                  </a:lnTo>
                  <a:lnTo>
                    <a:pt x="24" y="88"/>
                  </a:lnTo>
                  <a:lnTo>
                    <a:pt x="8"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7" name="Freeform 593">
              <a:extLst>
                <a:ext uri="{FF2B5EF4-FFF2-40B4-BE49-F238E27FC236}">
                  <a16:creationId xmlns:a16="http://schemas.microsoft.com/office/drawing/2014/main" id="{B0BC0039-330C-439A-9A94-B7F110856E7B}"/>
                </a:ext>
              </a:extLst>
            </p:cNvPr>
            <p:cNvSpPr>
              <a:spLocks/>
            </p:cNvSpPr>
            <p:nvPr/>
          </p:nvSpPr>
          <p:spPr bwMode="auto">
            <a:xfrm>
              <a:off x="9833025" y="5057137"/>
              <a:ext cx="242219" cy="56907"/>
            </a:xfrm>
            <a:custGeom>
              <a:avLst/>
              <a:gdLst>
                <a:gd name="T0" fmla="*/ 0 w 136"/>
                <a:gd name="T1" fmla="*/ 0 h 32"/>
                <a:gd name="T2" fmla="*/ 2147483647 w 136"/>
                <a:gd name="T3" fmla="*/ 0 h 32"/>
                <a:gd name="T4" fmla="*/ 2147483647 w 136"/>
                <a:gd name="T5" fmla="*/ 0 h 32"/>
                <a:gd name="T6" fmla="*/ 2147483647 w 136"/>
                <a:gd name="T7" fmla="*/ 0 h 32"/>
                <a:gd name="T8" fmla="*/ 2147483647 w 136"/>
                <a:gd name="T9" fmla="*/ 2147483647 h 32"/>
                <a:gd name="T10" fmla="*/ 2147483647 w 136"/>
                <a:gd name="T11" fmla="*/ 2147483647 h 32"/>
                <a:gd name="T12" fmla="*/ 2147483647 w 136"/>
                <a:gd name="T13" fmla="*/ 2147483647 h 32"/>
                <a:gd name="T14" fmla="*/ 2147483647 w 136"/>
                <a:gd name="T15" fmla="*/ 2147483647 h 32"/>
                <a:gd name="T16" fmla="*/ 2147483647 w 136"/>
                <a:gd name="T17" fmla="*/ 2147483647 h 32"/>
                <a:gd name="T18" fmla="*/ 2147483647 w 136"/>
                <a:gd name="T19" fmla="*/ 2147483647 h 32"/>
                <a:gd name="T20" fmla="*/ 0 w 136"/>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6"/>
                <a:gd name="T34" fmla="*/ 0 h 32"/>
                <a:gd name="T35" fmla="*/ 136 w 136"/>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6" h="32">
                  <a:moveTo>
                    <a:pt x="0" y="0"/>
                  </a:moveTo>
                  <a:lnTo>
                    <a:pt x="40" y="0"/>
                  </a:lnTo>
                  <a:lnTo>
                    <a:pt x="64" y="0"/>
                  </a:lnTo>
                  <a:lnTo>
                    <a:pt x="80" y="0"/>
                  </a:lnTo>
                  <a:lnTo>
                    <a:pt x="96" y="8"/>
                  </a:lnTo>
                  <a:lnTo>
                    <a:pt x="128" y="16"/>
                  </a:lnTo>
                  <a:lnTo>
                    <a:pt x="136" y="32"/>
                  </a:lnTo>
                  <a:lnTo>
                    <a:pt x="104" y="24"/>
                  </a:lnTo>
                  <a:lnTo>
                    <a:pt x="80" y="24"/>
                  </a:lnTo>
                  <a:lnTo>
                    <a:pt x="32" y="16"/>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48" name="Freeform 594">
              <a:extLst>
                <a:ext uri="{FF2B5EF4-FFF2-40B4-BE49-F238E27FC236}">
                  <a16:creationId xmlns:a16="http://schemas.microsoft.com/office/drawing/2014/main" id="{AF4876E9-15B1-4F8A-A6D0-2DA633EF71C8}"/>
                </a:ext>
              </a:extLst>
            </p:cNvPr>
            <p:cNvSpPr>
              <a:spLocks/>
            </p:cNvSpPr>
            <p:nvPr/>
          </p:nvSpPr>
          <p:spPr bwMode="auto">
            <a:xfrm>
              <a:off x="5279714" y="3542539"/>
              <a:ext cx="142996" cy="172180"/>
            </a:xfrm>
            <a:custGeom>
              <a:avLst/>
              <a:gdLst>
                <a:gd name="T0" fmla="*/ 0 w 80"/>
                <a:gd name="T1" fmla="*/ 2147483647 h 96"/>
                <a:gd name="T2" fmla="*/ 0 w 80"/>
                <a:gd name="T3" fmla="*/ 2147483647 h 96"/>
                <a:gd name="T4" fmla="*/ 0 w 80"/>
                <a:gd name="T5" fmla="*/ 2147483647 h 96"/>
                <a:gd name="T6" fmla="*/ 2147483647 w 80"/>
                <a:gd name="T7" fmla="*/ 2147483647 h 96"/>
                <a:gd name="T8" fmla="*/ 2147483647 w 80"/>
                <a:gd name="T9" fmla="*/ 0 h 96"/>
                <a:gd name="T10" fmla="*/ 2147483647 w 80"/>
                <a:gd name="T11" fmla="*/ 2147483647 h 96"/>
                <a:gd name="T12" fmla="*/ 2147483647 w 80"/>
                <a:gd name="T13" fmla="*/ 2147483647 h 96"/>
                <a:gd name="T14" fmla="*/ 2147483647 w 80"/>
                <a:gd name="T15" fmla="*/ 2147483647 h 96"/>
                <a:gd name="T16" fmla="*/ 2147483647 w 80"/>
                <a:gd name="T17" fmla="*/ 2147483647 h 96"/>
                <a:gd name="T18" fmla="*/ 2147483647 w 80"/>
                <a:gd name="T19" fmla="*/ 2147483647 h 96"/>
                <a:gd name="T20" fmla="*/ 2147483647 w 80"/>
                <a:gd name="T21" fmla="*/ 2147483647 h 96"/>
                <a:gd name="T22" fmla="*/ 2147483647 w 80"/>
                <a:gd name="T23" fmla="*/ 2147483647 h 96"/>
                <a:gd name="T24" fmla="*/ 2147483647 w 80"/>
                <a:gd name="T25" fmla="*/ 2147483647 h 96"/>
                <a:gd name="T26" fmla="*/ 2147483647 w 80"/>
                <a:gd name="T27" fmla="*/ 2147483647 h 96"/>
                <a:gd name="T28" fmla="*/ 2147483647 w 80"/>
                <a:gd name="T29" fmla="*/ 2147483647 h 96"/>
                <a:gd name="T30" fmla="*/ 2147483647 w 80"/>
                <a:gd name="T31" fmla="*/ 2147483647 h 96"/>
                <a:gd name="T32" fmla="*/ 0 w 80"/>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96"/>
                <a:gd name="T53" fmla="*/ 80 w 80"/>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96">
                  <a:moveTo>
                    <a:pt x="0" y="80"/>
                  </a:moveTo>
                  <a:lnTo>
                    <a:pt x="0" y="64"/>
                  </a:lnTo>
                  <a:lnTo>
                    <a:pt x="0" y="48"/>
                  </a:lnTo>
                  <a:lnTo>
                    <a:pt x="24" y="16"/>
                  </a:lnTo>
                  <a:lnTo>
                    <a:pt x="40" y="0"/>
                  </a:lnTo>
                  <a:lnTo>
                    <a:pt x="40" y="16"/>
                  </a:lnTo>
                  <a:lnTo>
                    <a:pt x="32" y="32"/>
                  </a:lnTo>
                  <a:lnTo>
                    <a:pt x="40" y="40"/>
                  </a:lnTo>
                  <a:lnTo>
                    <a:pt x="72" y="56"/>
                  </a:lnTo>
                  <a:lnTo>
                    <a:pt x="80" y="72"/>
                  </a:lnTo>
                  <a:lnTo>
                    <a:pt x="80" y="88"/>
                  </a:lnTo>
                  <a:lnTo>
                    <a:pt x="64" y="96"/>
                  </a:lnTo>
                  <a:lnTo>
                    <a:pt x="56" y="80"/>
                  </a:lnTo>
                  <a:lnTo>
                    <a:pt x="40" y="88"/>
                  </a:lnTo>
                  <a:lnTo>
                    <a:pt x="32" y="80"/>
                  </a:lnTo>
                  <a:lnTo>
                    <a:pt x="8" y="72"/>
                  </a:lnTo>
                  <a:lnTo>
                    <a:pt x="0" y="8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49" name="Freeform 595">
              <a:extLst>
                <a:ext uri="{FF2B5EF4-FFF2-40B4-BE49-F238E27FC236}">
                  <a16:creationId xmlns:a16="http://schemas.microsoft.com/office/drawing/2014/main" id="{50E9904E-3ACD-45FC-BE7E-EF1FFB5B78AE}"/>
                </a:ext>
              </a:extLst>
            </p:cNvPr>
            <p:cNvSpPr>
              <a:spLocks/>
            </p:cNvSpPr>
            <p:nvPr/>
          </p:nvSpPr>
          <p:spPr bwMode="auto">
            <a:xfrm>
              <a:off x="4680003" y="4371337"/>
              <a:ext cx="256810" cy="71498"/>
            </a:xfrm>
            <a:custGeom>
              <a:avLst/>
              <a:gdLst>
                <a:gd name="T0" fmla="*/ 2147483647 w 144"/>
                <a:gd name="T1" fmla="*/ 2147483647 h 40"/>
                <a:gd name="T2" fmla="*/ 2147483647 w 144"/>
                <a:gd name="T3" fmla="*/ 0 h 40"/>
                <a:gd name="T4" fmla="*/ 2147483647 w 144"/>
                <a:gd name="T5" fmla="*/ 0 h 40"/>
                <a:gd name="T6" fmla="*/ 2147483647 w 144"/>
                <a:gd name="T7" fmla="*/ 2147483647 h 40"/>
                <a:gd name="T8" fmla="*/ 2147483647 w 144"/>
                <a:gd name="T9" fmla="*/ 2147483647 h 40"/>
                <a:gd name="T10" fmla="*/ 2147483647 w 144"/>
                <a:gd name="T11" fmla="*/ 2147483647 h 40"/>
                <a:gd name="T12" fmla="*/ 2147483647 w 144"/>
                <a:gd name="T13" fmla="*/ 2147483647 h 40"/>
                <a:gd name="T14" fmla="*/ 2147483647 w 144"/>
                <a:gd name="T15" fmla="*/ 2147483647 h 40"/>
                <a:gd name="T16" fmla="*/ 2147483647 w 144"/>
                <a:gd name="T17" fmla="*/ 2147483647 h 40"/>
                <a:gd name="T18" fmla="*/ 2147483647 w 144"/>
                <a:gd name="T19" fmla="*/ 2147483647 h 40"/>
                <a:gd name="T20" fmla="*/ 2147483647 w 144"/>
                <a:gd name="T21" fmla="*/ 2147483647 h 40"/>
                <a:gd name="T22" fmla="*/ 2147483647 w 144"/>
                <a:gd name="T23" fmla="*/ 2147483647 h 40"/>
                <a:gd name="T24" fmla="*/ 2147483647 w 144"/>
                <a:gd name="T25" fmla="*/ 2147483647 h 40"/>
                <a:gd name="T26" fmla="*/ 2147483647 w 144"/>
                <a:gd name="T27" fmla="*/ 2147483647 h 40"/>
                <a:gd name="T28" fmla="*/ 0 w 144"/>
                <a:gd name="T29" fmla="*/ 2147483647 h 40"/>
                <a:gd name="T30" fmla="*/ 2147483647 w 144"/>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4"/>
                <a:gd name="T49" fmla="*/ 0 h 40"/>
                <a:gd name="T50" fmla="*/ 144 w 14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4" h="40">
                  <a:moveTo>
                    <a:pt x="8" y="8"/>
                  </a:moveTo>
                  <a:lnTo>
                    <a:pt x="32" y="0"/>
                  </a:lnTo>
                  <a:lnTo>
                    <a:pt x="80" y="0"/>
                  </a:lnTo>
                  <a:lnTo>
                    <a:pt x="104" y="16"/>
                  </a:lnTo>
                  <a:lnTo>
                    <a:pt x="112" y="24"/>
                  </a:lnTo>
                  <a:lnTo>
                    <a:pt x="136" y="32"/>
                  </a:lnTo>
                  <a:lnTo>
                    <a:pt x="144" y="40"/>
                  </a:lnTo>
                  <a:lnTo>
                    <a:pt x="136" y="40"/>
                  </a:lnTo>
                  <a:lnTo>
                    <a:pt x="104" y="40"/>
                  </a:lnTo>
                  <a:lnTo>
                    <a:pt x="96" y="32"/>
                  </a:lnTo>
                  <a:lnTo>
                    <a:pt x="88" y="24"/>
                  </a:lnTo>
                  <a:lnTo>
                    <a:pt x="64" y="16"/>
                  </a:lnTo>
                  <a:lnTo>
                    <a:pt x="40" y="16"/>
                  </a:lnTo>
                  <a:lnTo>
                    <a:pt x="24" y="16"/>
                  </a:lnTo>
                  <a:lnTo>
                    <a:pt x="0" y="16"/>
                  </a:lnTo>
                  <a:lnTo>
                    <a:pt x="8" y="8"/>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50" name="Freeform 596">
              <a:extLst>
                <a:ext uri="{FF2B5EF4-FFF2-40B4-BE49-F238E27FC236}">
                  <a16:creationId xmlns:a16="http://schemas.microsoft.com/office/drawing/2014/main" id="{EE61833C-5C43-47BD-ACD0-78E4ED20ED87}"/>
                </a:ext>
              </a:extLst>
            </p:cNvPr>
            <p:cNvSpPr>
              <a:spLocks/>
            </p:cNvSpPr>
            <p:nvPr/>
          </p:nvSpPr>
          <p:spPr bwMode="auto">
            <a:xfrm>
              <a:off x="4936813" y="4457426"/>
              <a:ext cx="156130" cy="42314"/>
            </a:xfrm>
            <a:custGeom>
              <a:avLst/>
              <a:gdLst>
                <a:gd name="T0" fmla="*/ 2147483647 w 88"/>
                <a:gd name="T1" fmla="*/ 0 h 24"/>
                <a:gd name="T2" fmla="*/ 2147483647 w 88"/>
                <a:gd name="T3" fmla="*/ 2147483647 h 24"/>
                <a:gd name="T4" fmla="*/ 0 w 88"/>
                <a:gd name="T5" fmla="*/ 2147483647 h 24"/>
                <a:gd name="T6" fmla="*/ 2147483647 w 88"/>
                <a:gd name="T7" fmla="*/ 2147483647 h 24"/>
                <a:gd name="T8" fmla="*/ 2147483647 w 88"/>
                <a:gd name="T9" fmla="*/ 2147483647 h 24"/>
                <a:gd name="T10" fmla="*/ 2147483647 w 88"/>
                <a:gd name="T11" fmla="*/ 2147483647 h 24"/>
                <a:gd name="T12" fmla="*/ 2147483647 w 88"/>
                <a:gd name="T13" fmla="*/ 2147483647 h 24"/>
                <a:gd name="T14" fmla="*/ 2147483647 w 88"/>
                <a:gd name="T15" fmla="*/ 2147483647 h 24"/>
                <a:gd name="T16" fmla="*/ 2147483647 w 88"/>
                <a:gd name="T17" fmla="*/ 2147483647 h 24"/>
                <a:gd name="T18" fmla="*/ 2147483647 w 88"/>
                <a:gd name="T19" fmla="*/ 0 h 24"/>
                <a:gd name="T20" fmla="*/ 2147483647 w 8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24"/>
                <a:gd name="T35" fmla="*/ 88 w 8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24">
                  <a:moveTo>
                    <a:pt x="16" y="0"/>
                  </a:moveTo>
                  <a:lnTo>
                    <a:pt x="16" y="8"/>
                  </a:lnTo>
                  <a:lnTo>
                    <a:pt x="0" y="8"/>
                  </a:lnTo>
                  <a:lnTo>
                    <a:pt x="16" y="16"/>
                  </a:lnTo>
                  <a:lnTo>
                    <a:pt x="24" y="24"/>
                  </a:lnTo>
                  <a:lnTo>
                    <a:pt x="40" y="24"/>
                  </a:lnTo>
                  <a:lnTo>
                    <a:pt x="56" y="16"/>
                  </a:lnTo>
                  <a:lnTo>
                    <a:pt x="88" y="16"/>
                  </a:lnTo>
                  <a:lnTo>
                    <a:pt x="72" y="8"/>
                  </a:lnTo>
                  <a:lnTo>
                    <a:pt x="48" y="0"/>
                  </a:lnTo>
                  <a:lnTo>
                    <a:pt x="16" y="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51" name="Freeform 597">
              <a:extLst>
                <a:ext uri="{FF2B5EF4-FFF2-40B4-BE49-F238E27FC236}">
                  <a16:creationId xmlns:a16="http://schemas.microsoft.com/office/drawing/2014/main" id="{A1D6A029-C612-4345-A8E6-1C341E450D09}"/>
                </a:ext>
              </a:extLst>
            </p:cNvPr>
            <p:cNvSpPr>
              <a:spLocks/>
            </p:cNvSpPr>
            <p:nvPr/>
          </p:nvSpPr>
          <p:spPr bwMode="auto">
            <a:xfrm>
              <a:off x="5279714" y="3542539"/>
              <a:ext cx="142996" cy="172180"/>
            </a:xfrm>
            <a:custGeom>
              <a:avLst/>
              <a:gdLst>
                <a:gd name="T0" fmla="*/ 0 w 80"/>
                <a:gd name="T1" fmla="*/ 2147483647 h 96"/>
                <a:gd name="T2" fmla="*/ 0 w 80"/>
                <a:gd name="T3" fmla="*/ 2147483647 h 96"/>
                <a:gd name="T4" fmla="*/ 0 w 80"/>
                <a:gd name="T5" fmla="*/ 2147483647 h 96"/>
                <a:gd name="T6" fmla="*/ 2147483647 w 80"/>
                <a:gd name="T7" fmla="*/ 2147483647 h 96"/>
                <a:gd name="T8" fmla="*/ 2147483647 w 80"/>
                <a:gd name="T9" fmla="*/ 0 h 96"/>
                <a:gd name="T10" fmla="*/ 2147483647 w 80"/>
                <a:gd name="T11" fmla="*/ 2147483647 h 96"/>
                <a:gd name="T12" fmla="*/ 2147483647 w 80"/>
                <a:gd name="T13" fmla="*/ 2147483647 h 96"/>
                <a:gd name="T14" fmla="*/ 2147483647 w 80"/>
                <a:gd name="T15" fmla="*/ 2147483647 h 96"/>
                <a:gd name="T16" fmla="*/ 2147483647 w 80"/>
                <a:gd name="T17" fmla="*/ 2147483647 h 96"/>
                <a:gd name="T18" fmla="*/ 2147483647 w 80"/>
                <a:gd name="T19" fmla="*/ 2147483647 h 96"/>
                <a:gd name="T20" fmla="*/ 2147483647 w 80"/>
                <a:gd name="T21" fmla="*/ 2147483647 h 96"/>
                <a:gd name="T22" fmla="*/ 2147483647 w 80"/>
                <a:gd name="T23" fmla="*/ 2147483647 h 96"/>
                <a:gd name="T24" fmla="*/ 2147483647 w 80"/>
                <a:gd name="T25" fmla="*/ 2147483647 h 96"/>
                <a:gd name="T26" fmla="*/ 2147483647 w 80"/>
                <a:gd name="T27" fmla="*/ 2147483647 h 96"/>
                <a:gd name="T28" fmla="*/ 2147483647 w 80"/>
                <a:gd name="T29" fmla="*/ 2147483647 h 96"/>
                <a:gd name="T30" fmla="*/ 2147483647 w 80"/>
                <a:gd name="T31" fmla="*/ 2147483647 h 96"/>
                <a:gd name="T32" fmla="*/ 0 w 80"/>
                <a:gd name="T33" fmla="*/ 2147483647 h 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96"/>
                <a:gd name="T53" fmla="*/ 80 w 80"/>
                <a:gd name="T54" fmla="*/ 96 h 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96">
                  <a:moveTo>
                    <a:pt x="0" y="80"/>
                  </a:moveTo>
                  <a:lnTo>
                    <a:pt x="0" y="64"/>
                  </a:lnTo>
                  <a:lnTo>
                    <a:pt x="0" y="48"/>
                  </a:lnTo>
                  <a:lnTo>
                    <a:pt x="24" y="16"/>
                  </a:lnTo>
                  <a:lnTo>
                    <a:pt x="40" y="0"/>
                  </a:lnTo>
                  <a:lnTo>
                    <a:pt x="40" y="16"/>
                  </a:lnTo>
                  <a:lnTo>
                    <a:pt x="32" y="32"/>
                  </a:lnTo>
                  <a:lnTo>
                    <a:pt x="40" y="40"/>
                  </a:lnTo>
                  <a:lnTo>
                    <a:pt x="72" y="56"/>
                  </a:lnTo>
                  <a:lnTo>
                    <a:pt x="80" y="72"/>
                  </a:lnTo>
                  <a:lnTo>
                    <a:pt x="80" y="88"/>
                  </a:lnTo>
                  <a:lnTo>
                    <a:pt x="64" y="96"/>
                  </a:lnTo>
                  <a:lnTo>
                    <a:pt x="56" y="80"/>
                  </a:lnTo>
                  <a:lnTo>
                    <a:pt x="40" y="88"/>
                  </a:lnTo>
                  <a:lnTo>
                    <a:pt x="32" y="80"/>
                  </a:lnTo>
                  <a:lnTo>
                    <a:pt x="8" y="72"/>
                  </a:lnTo>
                  <a:lnTo>
                    <a:pt x="0" y="8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52" name="Freeform 598">
              <a:extLst>
                <a:ext uri="{FF2B5EF4-FFF2-40B4-BE49-F238E27FC236}">
                  <a16:creationId xmlns:a16="http://schemas.microsoft.com/office/drawing/2014/main" id="{24D67632-8077-4D39-865E-64AC50D525D7}"/>
                </a:ext>
              </a:extLst>
            </p:cNvPr>
            <p:cNvSpPr>
              <a:spLocks/>
            </p:cNvSpPr>
            <p:nvPr/>
          </p:nvSpPr>
          <p:spPr bwMode="auto">
            <a:xfrm>
              <a:off x="4936813" y="4457426"/>
              <a:ext cx="156130" cy="42314"/>
            </a:xfrm>
            <a:custGeom>
              <a:avLst/>
              <a:gdLst>
                <a:gd name="T0" fmla="*/ 2147483647 w 88"/>
                <a:gd name="T1" fmla="*/ 0 h 24"/>
                <a:gd name="T2" fmla="*/ 2147483647 w 88"/>
                <a:gd name="T3" fmla="*/ 2147483647 h 24"/>
                <a:gd name="T4" fmla="*/ 0 w 88"/>
                <a:gd name="T5" fmla="*/ 2147483647 h 24"/>
                <a:gd name="T6" fmla="*/ 2147483647 w 88"/>
                <a:gd name="T7" fmla="*/ 2147483647 h 24"/>
                <a:gd name="T8" fmla="*/ 2147483647 w 88"/>
                <a:gd name="T9" fmla="*/ 2147483647 h 24"/>
                <a:gd name="T10" fmla="*/ 2147483647 w 88"/>
                <a:gd name="T11" fmla="*/ 2147483647 h 24"/>
                <a:gd name="T12" fmla="*/ 2147483647 w 88"/>
                <a:gd name="T13" fmla="*/ 2147483647 h 24"/>
                <a:gd name="T14" fmla="*/ 2147483647 w 88"/>
                <a:gd name="T15" fmla="*/ 2147483647 h 24"/>
                <a:gd name="T16" fmla="*/ 2147483647 w 88"/>
                <a:gd name="T17" fmla="*/ 2147483647 h 24"/>
                <a:gd name="T18" fmla="*/ 2147483647 w 88"/>
                <a:gd name="T19" fmla="*/ 0 h 24"/>
                <a:gd name="T20" fmla="*/ 2147483647 w 88"/>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24"/>
                <a:gd name="T35" fmla="*/ 88 w 8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24">
                  <a:moveTo>
                    <a:pt x="16" y="0"/>
                  </a:moveTo>
                  <a:lnTo>
                    <a:pt x="16" y="8"/>
                  </a:lnTo>
                  <a:lnTo>
                    <a:pt x="0" y="8"/>
                  </a:lnTo>
                  <a:lnTo>
                    <a:pt x="16" y="16"/>
                  </a:lnTo>
                  <a:lnTo>
                    <a:pt x="24" y="24"/>
                  </a:lnTo>
                  <a:lnTo>
                    <a:pt x="40" y="24"/>
                  </a:lnTo>
                  <a:lnTo>
                    <a:pt x="56" y="16"/>
                  </a:lnTo>
                  <a:lnTo>
                    <a:pt x="88" y="16"/>
                  </a:lnTo>
                  <a:lnTo>
                    <a:pt x="72" y="8"/>
                  </a:lnTo>
                  <a:lnTo>
                    <a:pt x="48" y="0"/>
                  </a:lnTo>
                  <a:lnTo>
                    <a:pt x="16" y="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53" name="Freeform 599">
              <a:extLst>
                <a:ext uri="{FF2B5EF4-FFF2-40B4-BE49-F238E27FC236}">
                  <a16:creationId xmlns:a16="http://schemas.microsoft.com/office/drawing/2014/main" id="{8F52B9ED-B351-4291-AF1D-487CD958488D}"/>
                </a:ext>
              </a:extLst>
            </p:cNvPr>
            <p:cNvSpPr>
              <a:spLocks/>
            </p:cNvSpPr>
            <p:nvPr/>
          </p:nvSpPr>
          <p:spPr bwMode="auto">
            <a:xfrm>
              <a:off x="7704127" y="3971529"/>
              <a:ext cx="71498" cy="43775"/>
            </a:xfrm>
            <a:custGeom>
              <a:avLst/>
              <a:gdLst>
                <a:gd name="T0" fmla="*/ 0 w 40"/>
                <a:gd name="T1" fmla="*/ 2147483647 h 24"/>
                <a:gd name="T2" fmla="*/ 2147483647 w 40"/>
                <a:gd name="T3" fmla="*/ 0 h 24"/>
                <a:gd name="T4" fmla="*/ 2147483647 w 40"/>
                <a:gd name="T5" fmla="*/ 0 h 24"/>
                <a:gd name="T6" fmla="*/ 2147483647 w 40"/>
                <a:gd name="T7" fmla="*/ 2147483647 h 24"/>
                <a:gd name="T8" fmla="*/ 2147483647 w 40"/>
                <a:gd name="T9" fmla="*/ 2147483647 h 24"/>
                <a:gd name="T10" fmla="*/ 2147483647 w 40"/>
                <a:gd name="T11" fmla="*/ 2147483647 h 24"/>
                <a:gd name="T12" fmla="*/ 0 w 40"/>
                <a:gd name="T13" fmla="*/ 2147483647 h 24"/>
                <a:gd name="T14" fmla="*/ 0 60000 65536"/>
                <a:gd name="T15" fmla="*/ 0 60000 65536"/>
                <a:gd name="T16" fmla="*/ 0 60000 65536"/>
                <a:gd name="T17" fmla="*/ 0 60000 65536"/>
                <a:gd name="T18" fmla="*/ 0 60000 65536"/>
                <a:gd name="T19" fmla="*/ 0 60000 65536"/>
                <a:gd name="T20" fmla="*/ 0 60000 65536"/>
                <a:gd name="T21" fmla="*/ 0 w 40"/>
                <a:gd name="T22" fmla="*/ 0 h 24"/>
                <a:gd name="T23" fmla="*/ 40 w 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4">
                  <a:moveTo>
                    <a:pt x="0" y="8"/>
                  </a:moveTo>
                  <a:lnTo>
                    <a:pt x="24" y="0"/>
                  </a:lnTo>
                  <a:lnTo>
                    <a:pt x="40" y="0"/>
                  </a:lnTo>
                  <a:lnTo>
                    <a:pt x="40" y="8"/>
                  </a:lnTo>
                  <a:lnTo>
                    <a:pt x="40" y="24"/>
                  </a:lnTo>
                  <a:lnTo>
                    <a:pt x="24" y="16"/>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54" name="Freeform 600">
              <a:extLst>
                <a:ext uri="{FF2B5EF4-FFF2-40B4-BE49-F238E27FC236}">
                  <a16:creationId xmlns:a16="http://schemas.microsoft.com/office/drawing/2014/main" id="{D662699B-33FC-460F-BA5B-B63B995B2784}"/>
                </a:ext>
              </a:extLst>
            </p:cNvPr>
            <p:cNvSpPr>
              <a:spLocks/>
            </p:cNvSpPr>
            <p:nvPr/>
          </p:nvSpPr>
          <p:spPr bwMode="auto">
            <a:xfrm>
              <a:off x="7632629" y="3885440"/>
              <a:ext cx="29184" cy="58366"/>
            </a:xfrm>
            <a:custGeom>
              <a:avLst/>
              <a:gdLst>
                <a:gd name="T0" fmla="*/ 0 w 16"/>
                <a:gd name="T1" fmla="*/ 2147483647 h 32"/>
                <a:gd name="T2" fmla="*/ 0 w 16"/>
                <a:gd name="T3" fmla="*/ 2147483647 h 32"/>
                <a:gd name="T4" fmla="*/ 2147483647 w 16"/>
                <a:gd name="T5" fmla="*/ 0 h 32"/>
                <a:gd name="T6" fmla="*/ 2147483647 w 16"/>
                <a:gd name="T7" fmla="*/ 2147483647 h 32"/>
                <a:gd name="T8" fmla="*/ 2147483647 w 16"/>
                <a:gd name="T9" fmla="*/ 2147483647 h 32"/>
                <a:gd name="T10" fmla="*/ 0 w 16"/>
                <a:gd name="T11" fmla="*/ 2147483647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0" y="32"/>
                  </a:moveTo>
                  <a:lnTo>
                    <a:pt x="0" y="8"/>
                  </a:lnTo>
                  <a:lnTo>
                    <a:pt x="8" y="0"/>
                  </a:lnTo>
                  <a:lnTo>
                    <a:pt x="16" y="16"/>
                  </a:lnTo>
                  <a:lnTo>
                    <a:pt x="16" y="32"/>
                  </a:lnTo>
                  <a:lnTo>
                    <a:pt x="0"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55" name="Freeform 601">
              <a:extLst>
                <a:ext uri="{FF2B5EF4-FFF2-40B4-BE49-F238E27FC236}">
                  <a16:creationId xmlns:a16="http://schemas.microsoft.com/office/drawing/2014/main" id="{1EAD83A1-697E-45D9-82CF-90D060713DFA}"/>
                </a:ext>
              </a:extLst>
            </p:cNvPr>
            <p:cNvSpPr>
              <a:spLocks/>
            </p:cNvSpPr>
            <p:nvPr/>
          </p:nvSpPr>
          <p:spPr bwMode="auto">
            <a:xfrm>
              <a:off x="7704127" y="3971529"/>
              <a:ext cx="71498" cy="43775"/>
            </a:xfrm>
            <a:custGeom>
              <a:avLst/>
              <a:gdLst>
                <a:gd name="T0" fmla="*/ 0 w 40"/>
                <a:gd name="T1" fmla="*/ 2147483647 h 24"/>
                <a:gd name="T2" fmla="*/ 2147483647 w 40"/>
                <a:gd name="T3" fmla="*/ 0 h 24"/>
                <a:gd name="T4" fmla="*/ 2147483647 w 40"/>
                <a:gd name="T5" fmla="*/ 0 h 24"/>
                <a:gd name="T6" fmla="*/ 2147483647 w 40"/>
                <a:gd name="T7" fmla="*/ 2147483647 h 24"/>
                <a:gd name="T8" fmla="*/ 2147483647 w 40"/>
                <a:gd name="T9" fmla="*/ 2147483647 h 24"/>
                <a:gd name="T10" fmla="*/ 2147483647 w 40"/>
                <a:gd name="T11" fmla="*/ 2147483647 h 24"/>
                <a:gd name="T12" fmla="*/ 0 w 40"/>
                <a:gd name="T13" fmla="*/ 2147483647 h 24"/>
                <a:gd name="T14" fmla="*/ 0 60000 65536"/>
                <a:gd name="T15" fmla="*/ 0 60000 65536"/>
                <a:gd name="T16" fmla="*/ 0 60000 65536"/>
                <a:gd name="T17" fmla="*/ 0 60000 65536"/>
                <a:gd name="T18" fmla="*/ 0 60000 65536"/>
                <a:gd name="T19" fmla="*/ 0 60000 65536"/>
                <a:gd name="T20" fmla="*/ 0 60000 65536"/>
                <a:gd name="T21" fmla="*/ 0 w 40"/>
                <a:gd name="T22" fmla="*/ 0 h 24"/>
                <a:gd name="T23" fmla="*/ 40 w 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4">
                  <a:moveTo>
                    <a:pt x="0" y="8"/>
                  </a:moveTo>
                  <a:lnTo>
                    <a:pt x="24" y="0"/>
                  </a:lnTo>
                  <a:lnTo>
                    <a:pt x="40" y="0"/>
                  </a:lnTo>
                  <a:lnTo>
                    <a:pt x="40" y="8"/>
                  </a:lnTo>
                  <a:lnTo>
                    <a:pt x="40" y="24"/>
                  </a:lnTo>
                  <a:lnTo>
                    <a:pt x="24" y="16"/>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56" name="Freeform 602">
              <a:extLst>
                <a:ext uri="{FF2B5EF4-FFF2-40B4-BE49-F238E27FC236}">
                  <a16:creationId xmlns:a16="http://schemas.microsoft.com/office/drawing/2014/main" id="{462F7823-443D-44C3-BC1F-086BD265D9C2}"/>
                </a:ext>
              </a:extLst>
            </p:cNvPr>
            <p:cNvSpPr>
              <a:spLocks/>
            </p:cNvSpPr>
            <p:nvPr/>
          </p:nvSpPr>
          <p:spPr bwMode="auto">
            <a:xfrm>
              <a:off x="7632629" y="3885440"/>
              <a:ext cx="29184" cy="58366"/>
            </a:xfrm>
            <a:custGeom>
              <a:avLst/>
              <a:gdLst>
                <a:gd name="T0" fmla="*/ 0 w 16"/>
                <a:gd name="T1" fmla="*/ 2147483647 h 32"/>
                <a:gd name="T2" fmla="*/ 0 w 16"/>
                <a:gd name="T3" fmla="*/ 2147483647 h 32"/>
                <a:gd name="T4" fmla="*/ 2147483647 w 16"/>
                <a:gd name="T5" fmla="*/ 0 h 32"/>
                <a:gd name="T6" fmla="*/ 2147483647 w 16"/>
                <a:gd name="T7" fmla="*/ 2147483647 h 32"/>
                <a:gd name="T8" fmla="*/ 2147483647 w 16"/>
                <a:gd name="T9" fmla="*/ 2147483647 h 32"/>
                <a:gd name="T10" fmla="*/ 0 w 16"/>
                <a:gd name="T11" fmla="*/ 2147483647 h 32"/>
                <a:gd name="T12" fmla="*/ 0 60000 65536"/>
                <a:gd name="T13" fmla="*/ 0 60000 65536"/>
                <a:gd name="T14" fmla="*/ 0 60000 65536"/>
                <a:gd name="T15" fmla="*/ 0 60000 65536"/>
                <a:gd name="T16" fmla="*/ 0 60000 65536"/>
                <a:gd name="T17" fmla="*/ 0 60000 65536"/>
                <a:gd name="T18" fmla="*/ 0 w 16"/>
                <a:gd name="T19" fmla="*/ 0 h 32"/>
                <a:gd name="T20" fmla="*/ 16 w 16"/>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16" h="32">
                  <a:moveTo>
                    <a:pt x="0" y="32"/>
                  </a:moveTo>
                  <a:lnTo>
                    <a:pt x="0" y="8"/>
                  </a:lnTo>
                  <a:lnTo>
                    <a:pt x="8" y="0"/>
                  </a:lnTo>
                  <a:lnTo>
                    <a:pt x="16" y="16"/>
                  </a:lnTo>
                  <a:lnTo>
                    <a:pt x="16" y="32"/>
                  </a:lnTo>
                  <a:lnTo>
                    <a:pt x="0"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57" name="Freeform 603">
              <a:extLst>
                <a:ext uri="{FF2B5EF4-FFF2-40B4-BE49-F238E27FC236}">
                  <a16:creationId xmlns:a16="http://schemas.microsoft.com/office/drawing/2014/main" id="{EF8DC18E-3F77-49A6-9405-817C9DCE60B5}"/>
                </a:ext>
              </a:extLst>
            </p:cNvPr>
            <p:cNvSpPr>
              <a:spLocks/>
            </p:cNvSpPr>
            <p:nvPr/>
          </p:nvSpPr>
          <p:spPr bwMode="auto">
            <a:xfrm>
              <a:off x="7619497" y="3828533"/>
              <a:ext cx="42316" cy="43775"/>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8"/>
                  </a:moveTo>
                  <a:lnTo>
                    <a:pt x="16" y="0"/>
                  </a:lnTo>
                  <a:lnTo>
                    <a:pt x="24" y="16"/>
                  </a:lnTo>
                  <a:lnTo>
                    <a:pt x="16" y="24"/>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58" name="Freeform 604">
              <a:extLst>
                <a:ext uri="{FF2B5EF4-FFF2-40B4-BE49-F238E27FC236}">
                  <a16:creationId xmlns:a16="http://schemas.microsoft.com/office/drawing/2014/main" id="{BDBB8CC8-ACFE-4282-A46F-BC303D0F2850}"/>
                </a:ext>
              </a:extLst>
            </p:cNvPr>
            <p:cNvSpPr>
              <a:spLocks/>
            </p:cNvSpPr>
            <p:nvPr/>
          </p:nvSpPr>
          <p:spPr bwMode="auto">
            <a:xfrm>
              <a:off x="8362203" y="4000712"/>
              <a:ext cx="42314" cy="14591"/>
            </a:xfrm>
            <a:custGeom>
              <a:avLst/>
              <a:gdLst>
                <a:gd name="T0" fmla="*/ 2147483647 w 24"/>
                <a:gd name="T1" fmla="*/ 0 h 8"/>
                <a:gd name="T2" fmla="*/ 2147483647 w 24"/>
                <a:gd name="T3" fmla="*/ 0 h 8"/>
                <a:gd name="T4" fmla="*/ 0 w 24"/>
                <a:gd name="T5" fmla="*/ 2147483647 h 8"/>
                <a:gd name="T6" fmla="*/ 2147483647 w 24"/>
                <a:gd name="T7" fmla="*/ 0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16" y="0"/>
                  </a:moveTo>
                  <a:lnTo>
                    <a:pt x="24" y="0"/>
                  </a:lnTo>
                  <a:lnTo>
                    <a:pt x="0" y="8"/>
                  </a:lnTo>
                  <a:lnTo>
                    <a:pt x="16"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59" name="Freeform 605">
              <a:extLst>
                <a:ext uri="{FF2B5EF4-FFF2-40B4-BE49-F238E27FC236}">
                  <a16:creationId xmlns:a16="http://schemas.microsoft.com/office/drawing/2014/main" id="{677AD369-D21F-41ED-A57B-7C89251A50EE}"/>
                </a:ext>
              </a:extLst>
            </p:cNvPr>
            <p:cNvSpPr>
              <a:spLocks/>
            </p:cNvSpPr>
            <p:nvPr/>
          </p:nvSpPr>
          <p:spPr bwMode="auto">
            <a:xfrm>
              <a:off x="7619497" y="3828533"/>
              <a:ext cx="42316" cy="43775"/>
            </a:xfrm>
            <a:custGeom>
              <a:avLst/>
              <a:gdLst>
                <a:gd name="T0" fmla="*/ 0 w 24"/>
                <a:gd name="T1" fmla="*/ 2147483647 h 24"/>
                <a:gd name="T2" fmla="*/ 2147483647 w 24"/>
                <a:gd name="T3" fmla="*/ 0 h 24"/>
                <a:gd name="T4" fmla="*/ 2147483647 w 24"/>
                <a:gd name="T5" fmla="*/ 2147483647 h 24"/>
                <a:gd name="T6" fmla="*/ 2147483647 w 24"/>
                <a:gd name="T7" fmla="*/ 2147483647 h 24"/>
                <a:gd name="T8" fmla="*/ 0 w 24"/>
                <a:gd name="T9" fmla="*/ 2147483647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8"/>
                  </a:moveTo>
                  <a:lnTo>
                    <a:pt x="16" y="0"/>
                  </a:lnTo>
                  <a:lnTo>
                    <a:pt x="24" y="16"/>
                  </a:lnTo>
                  <a:lnTo>
                    <a:pt x="16" y="24"/>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0" name="Freeform 606">
              <a:extLst>
                <a:ext uri="{FF2B5EF4-FFF2-40B4-BE49-F238E27FC236}">
                  <a16:creationId xmlns:a16="http://schemas.microsoft.com/office/drawing/2014/main" id="{E7CAE558-B9AE-4375-A494-5BB5E673940A}"/>
                </a:ext>
              </a:extLst>
            </p:cNvPr>
            <p:cNvSpPr>
              <a:spLocks/>
            </p:cNvSpPr>
            <p:nvPr/>
          </p:nvSpPr>
          <p:spPr bwMode="auto">
            <a:xfrm>
              <a:off x="8362203" y="4000712"/>
              <a:ext cx="42314" cy="14591"/>
            </a:xfrm>
            <a:custGeom>
              <a:avLst/>
              <a:gdLst>
                <a:gd name="T0" fmla="*/ 2147483647 w 24"/>
                <a:gd name="T1" fmla="*/ 0 h 8"/>
                <a:gd name="T2" fmla="*/ 2147483647 w 24"/>
                <a:gd name="T3" fmla="*/ 0 h 8"/>
                <a:gd name="T4" fmla="*/ 0 w 24"/>
                <a:gd name="T5" fmla="*/ 2147483647 h 8"/>
                <a:gd name="T6" fmla="*/ 2147483647 w 24"/>
                <a:gd name="T7" fmla="*/ 0 h 8"/>
                <a:gd name="T8" fmla="*/ 0 60000 65536"/>
                <a:gd name="T9" fmla="*/ 0 60000 65536"/>
                <a:gd name="T10" fmla="*/ 0 60000 65536"/>
                <a:gd name="T11" fmla="*/ 0 60000 65536"/>
                <a:gd name="T12" fmla="*/ 0 w 24"/>
                <a:gd name="T13" fmla="*/ 0 h 8"/>
                <a:gd name="T14" fmla="*/ 24 w 24"/>
                <a:gd name="T15" fmla="*/ 8 h 8"/>
              </a:gdLst>
              <a:ahLst/>
              <a:cxnLst>
                <a:cxn ang="T8">
                  <a:pos x="T0" y="T1"/>
                </a:cxn>
                <a:cxn ang="T9">
                  <a:pos x="T2" y="T3"/>
                </a:cxn>
                <a:cxn ang="T10">
                  <a:pos x="T4" y="T5"/>
                </a:cxn>
                <a:cxn ang="T11">
                  <a:pos x="T6" y="T7"/>
                </a:cxn>
              </a:cxnLst>
              <a:rect l="T12" t="T13" r="T14" b="T15"/>
              <a:pathLst>
                <a:path w="24" h="8">
                  <a:moveTo>
                    <a:pt x="16" y="0"/>
                  </a:moveTo>
                  <a:lnTo>
                    <a:pt x="24" y="0"/>
                  </a:lnTo>
                  <a:lnTo>
                    <a:pt x="0" y="8"/>
                  </a:lnTo>
                  <a:lnTo>
                    <a:pt x="16"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1" name="Rectangle 607">
              <a:extLst>
                <a:ext uri="{FF2B5EF4-FFF2-40B4-BE49-F238E27FC236}">
                  <a16:creationId xmlns:a16="http://schemas.microsoft.com/office/drawing/2014/main" id="{00D84C7F-6C0E-474C-AF13-DB5F27660EAC}"/>
                </a:ext>
              </a:extLst>
            </p:cNvPr>
            <p:cNvSpPr>
              <a:spLocks noChangeArrowheads="1"/>
            </p:cNvSpPr>
            <p:nvPr/>
          </p:nvSpPr>
          <p:spPr bwMode="auto">
            <a:xfrm>
              <a:off x="8232338" y="4215208"/>
              <a:ext cx="0" cy="0"/>
            </a:xfrm>
            <a:prstGeom prst="rect">
              <a:avLst/>
            </a:prstGeom>
            <a:solidFill>
              <a:schemeClr val="accent5">
                <a:lumMod val="20000"/>
                <a:lumOff val="80000"/>
              </a:schemeClr>
            </a:solidFill>
            <a:ln w="6350">
              <a:no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hangingPunct="1">
                <a:spcBef>
                  <a:spcPct val="50000"/>
                </a:spcBef>
              </a:pPr>
              <a:endParaRPr lang="en-US" sz="3200">
                <a:latin typeface="+mn-lt"/>
                <a:ea typeface="+mn-ea"/>
                <a:cs typeface="+mn-ea"/>
                <a:sym typeface="+mn-lt"/>
              </a:endParaRPr>
            </a:p>
          </p:txBody>
        </p:sp>
        <p:sp>
          <p:nvSpPr>
            <p:cNvPr id="62" name="Freeform 608">
              <a:extLst>
                <a:ext uri="{FF2B5EF4-FFF2-40B4-BE49-F238E27FC236}">
                  <a16:creationId xmlns:a16="http://schemas.microsoft.com/office/drawing/2014/main" id="{D066CB7E-14BF-4F3C-9C66-34EE71841A45}"/>
                </a:ext>
              </a:extLst>
            </p:cNvPr>
            <p:cNvSpPr>
              <a:spLocks/>
            </p:cNvSpPr>
            <p:nvPr/>
          </p:nvSpPr>
          <p:spPr bwMode="auto">
            <a:xfrm>
              <a:off x="8032437" y="3872307"/>
              <a:ext cx="414399" cy="156130"/>
            </a:xfrm>
            <a:custGeom>
              <a:avLst/>
              <a:gdLst>
                <a:gd name="T0" fmla="*/ 2147483647 w 232"/>
                <a:gd name="T1" fmla="*/ 2147483647 h 88"/>
                <a:gd name="T2" fmla="*/ 2147483647 w 232"/>
                <a:gd name="T3" fmla="*/ 2147483647 h 88"/>
                <a:gd name="T4" fmla="*/ 2147483647 w 232"/>
                <a:gd name="T5" fmla="*/ 2147483647 h 88"/>
                <a:gd name="T6" fmla="*/ 2147483647 w 232"/>
                <a:gd name="T7" fmla="*/ 2147483647 h 88"/>
                <a:gd name="T8" fmla="*/ 2147483647 w 232"/>
                <a:gd name="T9" fmla="*/ 2147483647 h 88"/>
                <a:gd name="T10" fmla="*/ 2147483647 w 232"/>
                <a:gd name="T11" fmla="*/ 2147483647 h 88"/>
                <a:gd name="T12" fmla="*/ 2147483647 w 232"/>
                <a:gd name="T13" fmla="*/ 2147483647 h 88"/>
                <a:gd name="T14" fmla="*/ 2147483647 w 232"/>
                <a:gd name="T15" fmla="*/ 2147483647 h 88"/>
                <a:gd name="T16" fmla="*/ 2147483647 w 232"/>
                <a:gd name="T17" fmla="*/ 2147483647 h 88"/>
                <a:gd name="T18" fmla="*/ 2147483647 w 232"/>
                <a:gd name="T19" fmla="*/ 0 h 88"/>
                <a:gd name="T20" fmla="*/ 2147483647 w 232"/>
                <a:gd name="T21" fmla="*/ 0 h 88"/>
                <a:gd name="T22" fmla="*/ 2147483647 w 232"/>
                <a:gd name="T23" fmla="*/ 0 h 88"/>
                <a:gd name="T24" fmla="*/ 2147483647 w 232"/>
                <a:gd name="T25" fmla="*/ 2147483647 h 88"/>
                <a:gd name="T26" fmla="*/ 2147483647 w 232"/>
                <a:gd name="T27" fmla="*/ 2147483647 h 88"/>
                <a:gd name="T28" fmla="*/ 2147483647 w 232"/>
                <a:gd name="T29" fmla="*/ 2147483647 h 88"/>
                <a:gd name="T30" fmla="*/ 2147483647 w 232"/>
                <a:gd name="T31" fmla="*/ 0 h 88"/>
                <a:gd name="T32" fmla="*/ 2147483647 w 232"/>
                <a:gd name="T33" fmla="*/ 0 h 88"/>
                <a:gd name="T34" fmla="*/ 2147483647 w 232"/>
                <a:gd name="T35" fmla="*/ 0 h 88"/>
                <a:gd name="T36" fmla="*/ 2147483647 w 232"/>
                <a:gd name="T37" fmla="*/ 0 h 88"/>
                <a:gd name="T38" fmla="*/ 2147483647 w 232"/>
                <a:gd name="T39" fmla="*/ 0 h 88"/>
                <a:gd name="T40" fmla="*/ 2147483647 w 232"/>
                <a:gd name="T41" fmla="*/ 2147483647 h 88"/>
                <a:gd name="T42" fmla="*/ 2147483647 w 232"/>
                <a:gd name="T43" fmla="*/ 2147483647 h 88"/>
                <a:gd name="T44" fmla="*/ 2147483647 w 232"/>
                <a:gd name="T45" fmla="*/ 2147483647 h 88"/>
                <a:gd name="T46" fmla="*/ 2147483647 w 232"/>
                <a:gd name="T47" fmla="*/ 2147483647 h 88"/>
                <a:gd name="T48" fmla="*/ 2147483647 w 232"/>
                <a:gd name="T49" fmla="*/ 2147483647 h 88"/>
                <a:gd name="T50" fmla="*/ 0 w 232"/>
                <a:gd name="T51" fmla="*/ 2147483647 h 88"/>
                <a:gd name="T52" fmla="*/ 2147483647 w 232"/>
                <a:gd name="T53" fmla="*/ 2147483647 h 88"/>
                <a:gd name="T54" fmla="*/ 2147483647 w 232"/>
                <a:gd name="T55" fmla="*/ 2147483647 h 88"/>
                <a:gd name="T56" fmla="*/ 2147483647 w 232"/>
                <a:gd name="T57" fmla="*/ 2147483647 h 88"/>
                <a:gd name="T58" fmla="*/ 2147483647 w 232"/>
                <a:gd name="T59" fmla="*/ 2147483647 h 88"/>
                <a:gd name="T60" fmla="*/ 2147483647 w 232"/>
                <a:gd name="T61" fmla="*/ 2147483647 h 88"/>
                <a:gd name="T62" fmla="*/ 2147483647 w 232"/>
                <a:gd name="T63" fmla="*/ 2147483647 h 88"/>
                <a:gd name="T64" fmla="*/ 2147483647 w 232"/>
                <a:gd name="T65" fmla="*/ 2147483647 h 88"/>
                <a:gd name="T66" fmla="*/ 2147483647 w 232"/>
                <a:gd name="T67" fmla="*/ 2147483647 h 88"/>
                <a:gd name="T68" fmla="*/ 2147483647 w 232"/>
                <a:gd name="T69" fmla="*/ 2147483647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2"/>
                <a:gd name="T106" fmla="*/ 0 h 88"/>
                <a:gd name="T107" fmla="*/ 232 w 232"/>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2" h="88">
                  <a:moveTo>
                    <a:pt x="136" y="80"/>
                  </a:moveTo>
                  <a:lnTo>
                    <a:pt x="144" y="80"/>
                  </a:lnTo>
                  <a:lnTo>
                    <a:pt x="184" y="80"/>
                  </a:lnTo>
                  <a:lnTo>
                    <a:pt x="208" y="72"/>
                  </a:lnTo>
                  <a:lnTo>
                    <a:pt x="224" y="72"/>
                  </a:lnTo>
                  <a:lnTo>
                    <a:pt x="232" y="72"/>
                  </a:lnTo>
                  <a:lnTo>
                    <a:pt x="232" y="64"/>
                  </a:lnTo>
                  <a:lnTo>
                    <a:pt x="232" y="32"/>
                  </a:lnTo>
                  <a:lnTo>
                    <a:pt x="216" y="8"/>
                  </a:lnTo>
                  <a:lnTo>
                    <a:pt x="208" y="0"/>
                  </a:lnTo>
                  <a:lnTo>
                    <a:pt x="200" y="0"/>
                  </a:lnTo>
                  <a:lnTo>
                    <a:pt x="192" y="0"/>
                  </a:lnTo>
                  <a:lnTo>
                    <a:pt x="176" y="8"/>
                  </a:lnTo>
                  <a:lnTo>
                    <a:pt x="160" y="8"/>
                  </a:lnTo>
                  <a:lnTo>
                    <a:pt x="152" y="8"/>
                  </a:lnTo>
                  <a:lnTo>
                    <a:pt x="136" y="0"/>
                  </a:lnTo>
                  <a:lnTo>
                    <a:pt x="128" y="0"/>
                  </a:lnTo>
                  <a:lnTo>
                    <a:pt x="96" y="0"/>
                  </a:lnTo>
                  <a:lnTo>
                    <a:pt x="88" y="0"/>
                  </a:lnTo>
                  <a:lnTo>
                    <a:pt x="72" y="0"/>
                  </a:lnTo>
                  <a:lnTo>
                    <a:pt x="64" y="8"/>
                  </a:lnTo>
                  <a:lnTo>
                    <a:pt x="48" y="16"/>
                  </a:lnTo>
                  <a:lnTo>
                    <a:pt x="40" y="8"/>
                  </a:lnTo>
                  <a:lnTo>
                    <a:pt x="32" y="24"/>
                  </a:lnTo>
                  <a:lnTo>
                    <a:pt x="16" y="24"/>
                  </a:lnTo>
                  <a:lnTo>
                    <a:pt x="0" y="32"/>
                  </a:lnTo>
                  <a:lnTo>
                    <a:pt x="8" y="48"/>
                  </a:lnTo>
                  <a:lnTo>
                    <a:pt x="16" y="64"/>
                  </a:lnTo>
                  <a:lnTo>
                    <a:pt x="24" y="80"/>
                  </a:lnTo>
                  <a:lnTo>
                    <a:pt x="56" y="80"/>
                  </a:lnTo>
                  <a:lnTo>
                    <a:pt x="64" y="80"/>
                  </a:lnTo>
                  <a:lnTo>
                    <a:pt x="88" y="88"/>
                  </a:lnTo>
                  <a:lnTo>
                    <a:pt x="104" y="80"/>
                  </a:lnTo>
                  <a:lnTo>
                    <a:pt x="120" y="88"/>
                  </a:lnTo>
                  <a:lnTo>
                    <a:pt x="136" y="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3" name="Freeform 609">
              <a:extLst>
                <a:ext uri="{FF2B5EF4-FFF2-40B4-BE49-F238E27FC236}">
                  <a16:creationId xmlns:a16="http://schemas.microsoft.com/office/drawing/2014/main" id="{C8038DA4-0AD3-40F9-B7A3-5DFE2838B136}"/>
                </a:ext>
              </a:extLst>
            </p:cNvPr>
            <p:cNvSpPr>
              <a:spLocks/>
            </p:cNvSpPr>
            <p:nvPr/>
          </p:nvSpPr>
          <p:spPr bwMode="auto">
            <a:xfrm>
              <a:off x="8232338" y="4000712"/>
              <a:ext cx="157589" cy="142996"/>
            </a:xfrm>
            <a:custGeom>
              <a:avLst/>
              <a:gdLst>
                <a:gd name="T0" fmla="*/ 2147483647 w 88"/>
                <a:gd name="T1" fmla="*/ 2147483647 h 80"/>
                <a:gd name="T2" fmla="*/ 2147483647 w 88"/>
                <a:gd name="T3" fmla="*/ 2147483647 h 80"/>
                <a:gd name="T4" fmla="*/ 2147483647 w 88"/>
                <a:gd name="T5" fmla="*/ 2147483647 h 80"/>
                <a:gd name="T6" fmla="*/ 2147483647 w 88"/>
                <a:gd name="T7" fmla="*/ 2147483647 h 80"/>
                <a:gd name="T8" fmla="*/ 2147483647 w 88"/>
                <a:gd name="T9" fmla="*/ 2147483647 h 80"/>
                <a:gd name="T10" fmla="*/ 2147483647 w 88"/>
                <a:gd name="T11" fmla="*/ 2147483647 h 80"/>
                <a:gd name="T12" fmla="*/ 2147483647 w 88"/>
                <a:gd name="T13" fmla="*/ 0 h 80"/>
                <a:gd name="T14" fmla="*/ 2147483647 w 88"/>
                <a:gd name="T15" fmla="*/ 2147483647 h 80"/>
                <a:gd name="T16" fmla="*/ 2147483647 w 88"/>
                <a:gd name="T17" fmla="*/ 2147483647 h 80"/>
                <a:gd name="T18" fmla="*/ 2147483647 w 88"/>
                <a:gd name="T19" fmla="*/ 2147483647 h 80"/>
                <a:gd name="T20" fmla="*/ 2147483647 w 88"/>
                <a:gd name="T21" fmla="*/ 2147483647 h 80"/>
                <a:gd name="T22" fmla="*/ 2147483647 w 88"/>
                <a:gd name="T23" fmla="*/ 2147483647 h 80"/>
                <a:gd name="T24" fmla="*/ 0 w 88"/>
                <a:gd name="T25" fmla="*/ 2147483647 h 80"/>
                <a:gd name="T26" fmla="*/ 2147483647 w 88"/>
                <a:gd name="T27" fmla="*/ 2147483647 h 80"/>
                <a:gd name="T28" fmla="*/ 2147483647 w 88"/>
                <a:gd name="T29" fmla="*/ 214748364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
                <a:gd name="T46" fmla="*/ 0 h 80"/>
                <a:gd name="T47" fmla="*/ 88 w 8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 h="80">
                  <a:moveTo>
                    <a:pt x="16" y="80"/>
                  </a:moveTo>
                  <a:lnTo>
                    <a:pt x="40" y="64"/>
                  </a:lnTo>
                  <a:lnTo>
                    <a:pt x="48" y="64"/>
                  </a:lnTo>
                  <a:lnTo>
                    <a:pt x="72" y="48"/>
                  </a:lnTo>
                  <a:lnTo>
                    <a:pt x="80" y="16"/>
                  </a:lnTo>
                  <a:lnTo>
                    <a:pt x="88" y="8"/>
                  </a:lnTo>
                  <a:lnTo>
                    <a:pt x="88" y="0"/>
                  </a:lnTo>
                  <a:lnTo>
                    <a:pt x="72" y="8"/>
                  </a:lnTo>
                  <a:lnTo>
                    <a:pt x="32" y="8"/>
                  </a:lnTo>
                  <a:lnTo>
                    <a:pt x="24" y="8"/>
                  </a:lnTo>
                  <a:lnTo>
                    <a:pt x="8" y="16"/>
                  </a:lnTo>
                  <a:lnTo>
                    <a:pt x="16" y="32"/>
                  </a:lnTo>
                  <a:lnTo>
                    <a:pt x="0" y="72"/>
                  </a:lnTo>
                  <a:lnTo>
                    <a:pt x="8" y="72"/>
                  </a:lnTo>
                  <a:lnTo>
                    <a:pt x="16" y="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4" name="Freeform 610">
              <a:extLst>
                <a:ext uri="{FF2B5EF4-FFF2-40B4-BE49-F238E27FC236}">
                  <a16:creationId xmlns:a16="http://schemas.microsoft.com/office/drawing/2014/main" id="{F0DD99EA-E71D-4265-BE24-7863C15AA438}"/>
                </a:ext>
              </a:extLst>
            </p:cNvPr>
            <p:cNvSpPr>
              <a:spLocks/>
            </p:cNvSpPr>
            <p:nvPr/>
          </p:nvSpPr>
          <p:spPr bwMode="auto">
            <a:xfrm>
              <a:off x="8204615" y="4114526"/>
              <a:ext cx="113814" cy="100682"/>
            </a:xfrm>
            <a:custGeom>
              <a:avLst/>
              <a:gdLst>
                <a:gd name="T0" fmla="*/ 2147483647 w 64"/>
                <a:gd name="T1" fmla="*/ 2147483647 h 56"/>
                <a:gd name="T2" fmla="*/ 2147483647 w 64"/>
                <a:gd name="T3" fmla="*/ 0 h 56"/>
                <a:gd name="T4" fmla="*/ 2147483647 w 64"/>
                <a:gd name="T5" fmla="*/ 0 h 56"/>
                <a:gd name="T6" fmla="*/ 2147483647 w 64"/>
                <a:gd name="T7" fmla="*/ 2147483647 h 56"/>
                <a:gd name="T8" fmla="*/ 2147483647 w 64"/>
                <a:gd name="T9" fmla="*/ 2147483647 h 56"/>
                <a:gd name="T10" fmla="*/ 2147483647 w 64"/>
                <a:gd name="T11" fmla="*/ 2147483647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2147483647 w 64"/>
                <a:gd name="T31" fmla="*/ 2147483647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4"/>
                <a:gd name="T49" fmla="*/ 0 h 56"/>
                <a:gd name="T50" fmla="*/ 64 w 64"/>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4" h="56">
                  <a:moveTo>
                    <a:pt x="64" y="16"/>
                  </a:move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5" name="Freeform 611">
              <a:extLst>
                <a:ext uri="{FF2B5EF4-FFF2-40B4-BE49-F238E27FC236}">
                  <a16:creationId xmlns:a16="http://schemas.microsoft.com/office/drawing/2014/main" id="{2A817E6F-A74A-4F06-977C-4BC6A6D2FB02}"/>
                </a:ext>
              </a:extLst>
            </p:cNvPr>
            <p:cNvSpPr>
              <a:spLocks/>
            </p:cNvSpPr>
            <p:nvPr/>
          </p:nvSpPr>
          <p:spPr bwMode="auto">
            <a:xfrm>
              <a:off x="8232338" y="4000712"/>
              <a:ext cx="157589" cy="142996"/>
            </a:xfrm>
            <a:custGeom>
              <a:avLst/>
              <a:gdLst>
                <a:gd name="T0" fmla="*/ 2147483647 w 88"/>
                <a:gd name="T1" fmla="*/ 2147483647 h 80"/>
                <a:gd name="T2" fmla="*/ 2147483647 w 88"/>
                <a:gd name="T3" fmla="*/ 2147483647 h 80"/>
                <a:gd name="T4" fmla="*/ 2147483647 w 88"/>
                <a:gd name="T5" fmla="*/ 2147483647 h 80"/>
                <a:gd name="T6" fmla="*/ 2147483647 w 88"/>
                <a:gd name="T7" fmla="*/ 2147483647 h 80"/>
                <a:gd name="T8" fmla="*/ 2147483647 w 88"/>
                <a:gd name="T9" fmla="*/ 2147483647 h 80"/>
                <a:gd name="T10" fmla="*/ 2147483647 w 88"/>
                <a:gd name="T11" fmla="*/ 2147483647 h 80"/>
                <a:gd name="T12" fmla="*/ 2147483647 w 88"/>
                <a:gd name="T13" fmla="*/ 0 h 80"/>
                <a:gd name="T14" fmla="*/ 2147483647 w 88"/>
                <a:gd name="T15" fmla="*/ 2147483647 h 80"/>
                <a:gd name="T16" fmla="*/ 2147483647 w 88"/>
                <a:gd name="T17" fmla="*/ 2147483647 h 80"/>
                <a:gd name="T18" fmla="*/ 2147483647 w 88"/>
                <a:gd name="T19" fmla="*/ 2147483647 h 80"/>
                <a:gd name="T20" fmla="*/ 2147483647 w 88"/>
                <a:gd name="T21" fmla="*/ 2147483647 h 80"/>
                <a:gd name="T22" fmla="*/ 2147483647 w 88"/>
                <a:gd name="T23" fmla="*/ 2147483647 h 80"/>
                <a:gd name="T24" fmla="*/ 2147483647 w 88"/>
                <a:gd name="T25" fmla="*/ 2147483647 h 80"/>
                <a:gd name="T26" fmla="*/ 0 w 88"/>
                <a:gd name="T27" fmla="*/ 2147483647 h 80"/>
                <a:gd name="T28" fmla="*/ 2147483647 w 88"/>
                <a:gd name="T29" fmla="*/ 2147483647 h 80"/>
                <a:gd name="T30" fmla="*/ 2147483647 w 88"/>
                <a:gd name="T31" fmla="*/ 2147483647 h 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80"/>
                <a:gd name="T50" fmla="*/ 88 w 88"/>
                <a:gd name="T51" fmla="*/ 80 h 8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80">
                  <a:moveTo>
                    <a:pt x="16" y="80"/>
                  </a:moveTo>
                  <a:lnTo>
                    <a:pt x="40" y="64"/>
                  </a:lnTo>
                  <a:lnTo>
                    <a:pt x="48" y="64"/>
                  </a:lnTo>
                  <a:lnTo>
                    <a:pt x="72" y="48"/>
                  </a:lnTo>
                  <a:lnTo>
                    <a:pt x="80" y="16"/>
                  </a:lnTo>
                  <a:lnTo>
                    <a:pt x="88" y="8"/>
                  </a:lnTo>
                  <a:lnTo>
                    <a:pt x="88" y="0"/>
                  </a:lnTo>
                  <a:lnTo>
                    <a:pt x="72" y="8"/>
                  </a:lnTo>
                  <a:lnTo>
                    <a:pt x="32" y="8"/>
                  </a:lnTo>
                  <a:lnTo>
                    <a:pt x="24" y="8"/>
                  </a:lnTo>
                  <a:lnTo>
                    <a:pt x="8" y="16"/>
                  </a:lnTo>
                  <a:lnTo>
                    <a:pt x="16" y="32"/>
                  </a:lnTo>
                  <a:lnTo>
                    <a:pt x="0" y="72"/>
                  </a:lnTo>
                  <a:lnTo>
                    <a:pt x="8" y="72"/>
                  </a:lnTo>
                  <a:lnTo>
                    <a:pt x="16" y="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6" name="Freeform 612">
              <a:extLst>
                <a:ext uri="{FF2B5EF4-FFF2-40B4-BE49-F238E27FC236}">
                  <a16:creationId xmlns:a16="http://schemas.microsoft.com/office/drawing/2014/main" id="{85A890D7-7AC5-4D73-B0CB-27C3DB313124}"/>
                </a:ext>
              </a:extLst>
            </p:cNvPr>
            <p:cNvSpPr>
              <a:spLocks/>
            </p:cNvSpPr>
            <p:nvPr/>
          </p:nvSpPr>
          <p:spPr bwMode="auto">
            <a:xfrm>
              <a:off x="8204615" y="4114526"/>
              <a:ext cx="113814" cy="100682"/>
            </a:xfrm>
            <a:custGeom>
              <a:avLst/>
              <a:gdLst>
                <a:gd name="T0" fmla="*/ 2147483647 w 64"/>
                <a:gd name="T1" fmla="*/ 2147483647 h 56"/>
                <a:gd name="T2" fmla="*/ 2147483647 w 64"/>
                <a:gd name="T3" fmla="*/ 0 h 56"/>
                <a:gd name="T4" fmla="*/ 2147483647 w 64"/>
                <a:gd name="T5" fmla="*/ 0 h 56"/>
                <a:gd name="T6" fmla="*/ 2147483647 w 64"/>
                <a:gd name="T7" fmla="*/ 2147483647 h 56"/>
                <a:gd name="T8" fmla="*/ 2147483647 w 64"/>
                <a:gd name="T9" fmla="*/ 2147483647 h 56"/>
                <a:gd name="T10" fmla="*/ 2147483647 w 64"/>
                <a:gd name="T11" fmla="*/ 2147483647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2147483647 w 64"/>
                <a:gd name="T31" fmla="*/ 2147483647 h 56"/>
                <a:gd name="T32" fmla="*/ 2147483647 w 64"/>
                <a:gd name="T33" fmla="*/ 2147483647 h 56"/>
                <a:gd name="T34" fmla="*/ 2147483647 w 64"/>
                <a:gd name="T35" fmla="*/ 2147483647 h 56"/>
                <a:gd name="T36" fmla="*/ 2147483647 w 64"/>
                <a:gd name="T37" fmla="*/ 2147483647 h 56"/>
                <a:gd name="T38" fmla="*/ 2147483647 w 64"/>
                <a:gd name="T39" fmla="*/ 2147483647 h 56"/>
                <a:gd name="T40" fmla="*/ 2147483647 w 64"/>
                <a:gd name="T41" fmla="*/ 0 h 56"/>
                <a:gd name="T42" fmla="*/ 2147483647 w 64"/>
                <a:gd name="T43" fmla="*/ 0 h 56"/>
                <a:gd name="T44" fmla="*/ 2147483647 w 64"/>
                <a:gd name="T45" fmla="*/ 2147483647 h 56"/>
                <a:gd name="T46" fmla="*/ 2147483647 w 64"/>
                <a:gd name="T47" fmla="*/ 2147483647 h 56"/>
                <a:gd name="T48" fmla="*/ 2147483647 w 64"/>
                <a:gd name="T49" fmla="*/ 2147483647 h 56"/>
                <a:gd name="T50" fmla="*/ 2147483647 w 64"/>
                <a:gd name="T51" fmla="*/ 2147483647 h 56"/>
                <a:gd name="T52" fmla="*/ 0 w 64"/>
                <a:gd name="T53" fmla="*/ 2147483647 h 56"/>
                <a:gd name="T54" fmla="*/ 2147483647 w 64"/>
                <a:gd name="T55" fmla="*/ 2147483647 h 56"/>
                <a:gd name="T56" fmla="*/ 2147483647 w 64"/>
                <a:gd name="T57" fmla="*/ 2147483647 h 56"/>
                <a:gd name="T58" fmla="*/ 2147483647 w 64"/>
                <a:gd name="T59" fmla="*/ 2147483647 h 56"/>
                <a:gd name="T60" fmla="*/ 2147483647 w 64"/>
                <a:gd name="T61" fmla="*/ 2147483647 h 56"/>
                <a:gd name="T62" fmla="*/ 2147483647 w 64"/>
                <a:gd name="T63" fmla="*/ 2147483647 h 56"/>
                <a:gd name="T64" fmla="*/ 2147483647 w 64"/>
                <a:gd name="T65" fmla="*/ 2147483647 h 56"/>
                <a:gd name="T66" fmla="*/ 2147483647 w 64"/>
                <a:gd name="T67" fmla="*/ 2147483647 h 56"/>
                <a:gd name="T68" fmla="*/ 2147483647 w 64"/>
                <a:gd name="T69" fmla="*/ 2147483647 h 56"/>
                <a:gd name="T70" fmla="*/ 2147483647 w 64"/>
                <a:gd name="T71" fmla="*/ 2147483647 h 56"/>
                <a:gd name="T72" fmla="*/ 2147483647 w 64"/>
                <a:gd name="T73" fmla="*/ 2147483647 h 56"/>
                <a:gd name="T74" fmla="*/ 2147483647 w 64"/>
                <a:gd name="T75" fmla="*/ 2147483647 h 56"/>
                <a:gd name="T76" fmla="*/ 2147483647 w 64"/>
                <a:gd name="T77" fmla="*/ 2147483647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
                <a:gd name="T118" fmla="*/ 0 h 56"/>
                <a:gd name="T119" fmla="*/ 64 w 64"/>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 h="56">
                  <a:moveTo>
                    <a:pt x="64" y="16"/>
                  </a:move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lnTo>
                    <a:pt x="64" y="0"/>
                  </a:lnTo>
                  <a:lnTo>
                    <a:pt x="56" y="0"/>
                  </a:lnTo>
                  <a:lnTo>
                    <a:pt x="32" y="16"/>
                  </a:lnTo>
                  <a:lnTo>
                    <a:pt x="24" y="8"/>
                  </a:lnTo>
                  <a:lnTo>
                    <a:pt x="16" y="8"/>
                  </a:lnTo>
                  <a:lnTo>
                    <a:pt x="8" y="8"/>
                  </a:lnTo>
                  <a:lnTo>
                    <a:pt x="0" y="24"/>
                  </a:lnTo>
                  <a:lnTo>
                    <a:pt x="16" y="56"/>
                  </a:lnTo>
                  <a:lnTo>
                    <a:pt x="24" y="56"/>
                  </a:lnTo>
                  <a:lnTo>
                    <a:pt x="32" y="48"/>
                  </a:lnTo>
                  <a:lnTo>
                    <a:pt x="48" y="48"/>
                  </a:lnTo>
                  <a:lnTo>
                    <a:pt x="48" y="40"/>
                  </a:lnTo>
                  <a:lnTo>
                    <a:pt x="40" y="24"/>
                  </a:lnTo>
                  <a:lnTo>
                    <a:pt x="56" y="16"/>
                  </a:lnTo>
                  <a:lnTo>
                    <a:pt x="64"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7" name="Freeform 613">
              <a:extLst>
                <a:ext uri="{FF2B5EF4-FFF2-40B4-BE49-F238E27FC236}">
                  <a16:creationId xmlns:a16="http://schemas.microsoft.com/office/drawing/2014/main" id="{66E857F0-FA4D-4EAB-A83D-06DD189F78EE}"/>
                </a:ext>
              </a:extLst>
            </p:cNvPr>
            <p:cNvSpPr>
              <a:spLocks/>
            </p:cNvSpPr>
            <p:nvPr/>
          </p:nvSpPr>
          <p:spPr bwMode="auto">
            <a:xfrm>
              <a:off x="8604423" y="4314430"/>
              <a:ext cx="113814" cy="71498"/>
            </a:xfrm>
            <a:custGeom>
              <a:avLst/>
              <a:gdLst>
                <a:gd name="T0" fmla="*/ 2147483647 w 64"/>
                <a:gd name="T1" fmla="*/ 2147483647 h 40"/>
                <a:gd name="T2" fmla="*/ 2147483647 w 64"/>
                <a:gd name="T3" fmla="*/ 2147483647 h 40"/>
                <a:gd name="T4" fmla="*/ 2147483647 w 64"/>
                <a:gd name="T5" fmla="*/ 2147483647 h 40"/>
                <a:gd name="T6" fmla="*/ 2147483647 w 64"/>
                <a:gd name="T7" fmla="*/ 2147483647 h 40"/>
                <a:gd name="T8" fmla="*/ 2147483647 w 64"/>
                <a:gd name="T9" fmla="*/ 0 h 40"/>
                <a:gd name="T10" fmla="*/ 2147483647 w 64"/>
                <a:gd name="T11" fmla="*/ 2147483647 h 40"/>
                <a:gd name="T12" fmla="*/ 2147483647 w 64"/>
                <a:gd name="T13" fmla="*/ 0 h 40"/>
                <a:gd name="T14" fmla="*/ 0 w 64"/>
                <a:gd name="T15" fmla="*/ 2147483647 h 40"/>
                <a:gd name="T16" fmla="*/ 2147483647 w 64"/>
                <a:gd name="T17" fmla="*/ 2147483647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0"/>
                <a:gd name="T29" fmla="*/ 64 w 6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0">
                  <a:moveTo>
                    <a:pt x="16" y="32"/>
                  </a:moveTo>
                  <a:lnTo>
                    <a:pt x="48" y="40"/>
                  </a:lnTo>
                  <a:lnTo>
                    <a:pt x="56" y="16"/>
                  </a:lnTo>
                  <a:lnTo>
                    <a:pt x="64" y="16"/>
                  </a:lnTo>
                  <a:lnTo>
                    <a:pt x="56" y="0"/>
                  </a:lnTo>
                  <a:lnTo>
                    <a:pt x="24" y="8"/>
                  </a:lnTo>
                  <a:lnTo>
                    <a:pt x="8" y="0"/>
                  </a:lnTo>
                  <a:lnTo>
                    <a:pt x="0" y="16"/>
                  </a:lnTo>
                  <a:lnTo>
                    <a:pt x="16"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8" name="Freeform 614">
              <a:extLst>
                <a:ext uri="{FF2B5EF4-FFF2-40B4-BE49-F238E27FC236}">
                  <a16:creationId xmlns:a16="http://schemas.microsoft.com/office/drawing/2014/main" id="{59D67DBD-5AE9-49D9-AB9F-100BA7EA793F}"/>
                </a:ext>
              </a:extLst>
            </p:cNvPr>
            <p:cNvSpPr>
              <a:spLocks/>
            </p:cNvSpPr>
            <p:nvPr/>
          </p:nvSpPr>
          <p:spPr bwMode="auto">
            <a:xfrm>
              <a:off x="8619014" y="4343613"/>
              <a:ext cx="170719" cy="199903"/>
            </a:xfrm>
            <a:custGeom>
              <a:avLst/>
              <a:gdLst>
                <a:gd name="T0" fmla="*/ 2147483647 w 96"/>
                <a:gd name="T1" fmla="*/ 2147483647 h 112"/>
                <a:gd name="T2" fmla="*/ 2147483647 w 96"/>
                <a:gd name="T3" fmla="*/ 2147483647 h 112"/>
                <a:gd name="T4" fmla="*/ 2147483647 w 96"/>
                <a:gd name="T5" fmla="*/ 2147483647 h 112"/>
                <a:gd name="T6" fmla="*/ 0 w 96"/>
                <a:gd name="T7" fmla="*/ 2147483647 h 112"/>
                <a:gd name="T8" fmla="*/ 2147483647 w 96"/>
                <a:gd name="T9" fmla="*/ 2147483647 h 112"/>
                <a:gd name="T10" fmla="*/ 2147483647 w 96"/>
                <a:gd name="T11" fmla="*/ 2147483647 h 112"/>
                <a:gd name="T12" fmla="*/ 2147483647 w 96"/>
                <a:gd name="T13" fmla="*/ 2147483647 h 112"/>
                <a:gd name="T14" fmla="*/ 2147483647 w 96"/>
                <a:gd name="T15" fmla="*/ 2147483647 h 112"/>
                <a:gd name="T16" fmla="*/ 2147483647 w 96"/>
                <a:gd name="T17" fmla="*/ 2147483647 h 112"/>
                <a:gd name="T18" fmla="*/ 2147483647 w 96"/>
                <a:gd name="T19" fmla="*/ 2147483647 h 112"/>
                <a:gd name="T20" fmla="*/ 2147483647 w 96"/>
                <a:gd name="T21" fmla="*/ 0 h 112"/>
                <a:gd name="T22" fmla="*/ 2147483647 w 96"/>
                <a:gd name="T23" fmla="*/ 0 h 112"/>
                <a:gd name="T24" fmla="*/ 2147483647 w 96"/>
                <a:gd name="T25" fmla="*/ 0 h 112"/>
                <a:gd name="T26" fmla="*/ 2147483647 w 96"/>
                <a:gd name="T27" fmla="*/ 2147483647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112"/>
                <a:gd name="T44" fmla="*/ 96 w 96"/>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112">
                  <a:moveTo>
                    <a:pt x="40" y="24"/>
                  </a:moveTo>
                  <a:lnTo>
                    <a:pt x="40" y="48"/>
                  </a:lnTo>
                  <a:lnTo>
                    <a:pt x="16" y="64"/>
                  </a:lnTo>
                  <a:lnTo>
                    <a:pt x="0" y="72"/>
                  </a:lnTo>
                  <a:lnTo>
                    <a:pt x="8" y="80"/>
                  </a:lnTo>
                  <a:lnTo>
                    <a:pt x="16" y="112"/>
                  </a:lnTo>
                  <a:lnTo>
                    <a:pt x="48" y="88"/>
                  </a:lnTo>
                  <a:lnTo>
                    <a:pt x="72" y="56"/>
                  </a:lnTo>
                  <a:lnTo>
                    <a:pt x="80" y="40"/>
                  </a:lnTo>
                  <a:lnTo>
                    <a:pt x="96" y="24"/>
                  </a:lnTo>
                  <a:lnTo>
                    <a:pt x="64" y="0"/>
                  </a:lnTo>
                  <a:lnTo>
                    <a:pt x="56" y="0"/>
                  </a:lnTo>
                  <a:lnTo>
                    <a:pt x="48" y="0"/>
                  </a:lnTo>
                  <a:lnTo>
                    <a:pt x="40"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69" name="Freeform 615">
              <a:extLst>
                <a:ext uri="{FF2B5EF4-FFF2-40B4-BE49-F238E27FC236}">
                  <a16:creationId xmlns:a16="http://schemas.microsoft.com/office/drawing/2014/main" id="{6382DEA9-1081-4091-BDBA-8196B3A91505}"/>
                </a:ext>
              </a:extLst>
            </p:cNvPr>
            <p:cNvSpPr>
              <a:spLocks/>
            </p:cNvSpPr>
            <p:nvPr/>
          </p:nvSpPr>
          <p:spPr bwMode="auto">
            <a:xfrm>
              <a:off x="8404518" y="4472018"/>
              <a:ext cx="242219" cy="142996"/>
            </a:xfrm>
            <a:custGeom>
              <a:avLst/>
              <a:gdLst>
                <a:gd name="T0" fmla="*/ 2147483647 w 136"/>
                <a:gd name="T1" fmla="*/ 0 h 80"/>
                <a:gd name="T2" fmla="*/ 2147483647 w 136"/>
                <a:gd name="T3" fmla="*/ 2147483647 h 80"/>
                <a:gd name="T4" fmla="*/ 2147483647 w 136"/>
                <a:gd name="T5" fmla="*/ 2147483647 h 80"/>
                <a:gd name="T6" fmla="*/ 2147483647 w 136"/>
                <a:gd name="T7" fmla="*/ 2147483647 h 80"/>
                <a:gd name="T8" fmla="*/ 0 w 136"/>
                <a:gd name="T9" fmla="*/ 2147483647 h 80"/>
                <a:gd name="T10" fmla="*/ 2147483647 w 136"/>
                <a:gd name="T11" fmla="*/ 2147483647 h 80"/>
                <a:gd name="T12" fmla="*/ 2147483647 w 136"/>
                <a:gd name="T13" fmla="*/ 2147483647 h 80"/>
                <a:gd name="T14" fmla="*/ 2147483647 w 136"/>
                <a:gd name="T15" fmla="*/ 2147483647 h 80"/>
                <a:gd name="T16" fmla="*/ 2147483647 w 136"/>
                <a:gd name="T17" fmla="*/ 2147483647 h 80"/>
                <a:gd name="T18" fmla="*/ 2147483647 w 136"/>
                <a:gd name="T19" fmla="*/ 2147483647 h 80"/>
                <a:gd name="T20" fmla="*/ 2147483647 w 136"/>
                <a:gd name="T21" fmla="*/ 2147483647 h 80"/>
                <a:gd name="T22" fmla="*/ 2147483647 w 136"/>
                <a:gd name="T23" fmla="*/ 2147483647 h 80"/>
                <a:gd name="T24" fmla="*/ 2147483647 w 136"/>
                <a:gd name="T25" fmla="*/ 2147483647 h 80"/>
                <a:gd name="T26" fmla="*/ 2147483647 w 13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80"/>
                <a:gd name="T44" fmla="*/ 136 w 136"/>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80">
                  <a:moveTo>
                    <a:pt x="120" y="0"/>
                  </a:moveTo>
                  <a:lnTo>
                    <a:pt x="72" y="16"/>
                  </a:lnTo>
                  <a:lnTo>
                    <a:pt x="56" y="24"/>
                  </a:lnTo>
                  <a:lnTo>
                    <a:pt x="16" y="24"/>
                  </a:lnTo>
                  <a:lnTo>
                    <a:pt x="0" y="32"/>
                  </a:lnTo>
                  <a:lnTo>
                    <a:pt x="8" y="48"/>
                  </a:lnTo>
                  <a:lnTo>
                    <a:pt x="24" y="80"/>
                  </a:lnTo>
                  <a:lnTo>
                    <a:pt x="48" y="72"/>
                  </a:lnTo>
                  <a:lnTo>
                    <a:pt x="64" y="72"/>
                  </a:lnTo>
                  <a:lnTo>
                    <a:pt x="80" y="56"/>
                  </a:lnTo>
                  <a:lnTo>
                    <a:pt x="104" y="48"/>
                  </a:lnTo>
                  <a:lnTo>
                    <a:pt x="136" y="40"/>
                  </a:lnTo>
                  <a:lnTo>
                    <a:pt x="128" y="8"/>
                  </a:lnTo>
                  <a:lnTo>
                    <a:pt x="12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0" name="Freeform 616">
              <a:extLst>
                <a:ext uri="{FF2B5EF4-FFF2-40B4-BE49-F238E27FC236}">
                  <a16:creationId xmlns:a16="http://schemas.microsoft.com/office/drawing/2014/main" id="{0C45A28C-6A40-41D0-BFD3-17DD7EBF45A4}"/>
                </a:ext>
              </a:extLst>
            </p:cNvPr>
            <p:cNvSpPr>
              <a:spLocks/>
            </p:cNvSpPr>
            <p:nvPr/>
          </p:nvSpPr>
          <p:spPr bwMode="auto">
            <a:xfrm>
              <a:off x="8232338" y="4143708"/>
              <a:ext cx="458173" cy="385215"/>
            </a:xfrm>
            <a:custGeom>
              <a:avLst/>
              <a:gdLst>
                <a:gd name="T0" fmla="*/ 2147483647 w 256"/>
                <a:gd name="T1" fmla="*/ 2147483647 h 216"/>
                <a:gd name="T2" fmla="*/ 2147483647 w 256"/>
                <a:gd name="T3" fmla="*/ 2147483647 h 216"/>
                <a:gd name="T4" fmla="*/ 2147483647 w 256"/>
                <a:gd name="T5" fmla="*/ 2147483647 h 216"/>
                <a:gd name="T6" fmla="*/ 2147483647 w 256"/>
                <a:gd name="T7" fmla="*/ 2147483647 h 216"/>
                <a:gd name="T8" fmla="*/ 2147483647 w 256"/>
                <a:gd name="T9" fmla="*/ 2147483647 h 216"/>
                <a:gd name="T10" fmla="*/ 2147483647 w 256"/>
                <a:gd name="T11" fmla="*/ 2147483647 h 216"/>
                <a:gd name="T12" fmla="*/ 2147483647 w 256"/>
                <a:gd name="T13" fmla="*/ 2147483647 h 216"/>
                <a:gd name="T14" fmla="*/ 2147483647 w 256"/>
                <a:gd name="T15" fmla="*/ 2147483647 h 216"/>
                <a:gd name="T16" fmla="*/ 2147483647 w 256"/>
                <a:gd name="T17" fmla="*/ 2147483647 h 216"/>
                <a:gd name="T18" fmla="*/ 2147483647 w 256"/>
                <a:gd name="T19" fmla="*/ 2147483647 h 216"/>
                <a:gd name="T20" fmla="*/ 2147483647 w 256"/>
                <a:gd name="T21" fmla="*/ 2147483647 h 216"/>
                <a:gd name="T22" fmla="*/ 2147483647 w 256"/>
                <a:gd name="T23" fmla="*/ 2147483647 h 216"/>
                <a:gd name="T24" fmla="*/ 2147483647 w 256"/>
                <a:gd name="T25" fmla="*/ 0 h 216"/>
                <a:gd name="T26" fmla="*/ 2147483647 w 256"/>
                <a:gd name="T27" fmla="*/ 0 h 216"/>
                <a:gd name="T28" fmla="*/ 2147483647 w 256"/>
                <a:gd name="T29" fmla="*/ 0 h 216"/>
                <a:gd name="T30" fmla="*/ 2147483647 w 256"/>
                <a:gd name="T31" fmla="*/ 2147483647 h 216"/>
                <a:gd name="T32" fmla="*/ 2147483647 w 256"/>
                <a:gd name="T33" fmla="*/ 2147483647 h 216"/>
                <a:gd name="T34" fmla="*/ 2147483647 w 256"/>
                <a:gd name="T35" fmla="*/ 2147483647 h 216"/>
                <a:gd name="T36" fmla="*/ 2147483647 w 256"/>
                <a:gd name="T37" fmla="*/ 2147483647 h 216"/>
                <a:gd name="T38" fmla="*/ 2147483647 w 256"/>
                <a:gd name="T39" fmla="*/ 2147483647 h 216"/>
                <a:gd name="T40" fmla="*/ 0 w 256"/>
                <a:gd name="T41" fmla="*/ 2147483647 h 216"/>
                <a:gd name="T42" fmla="*/ 2147483647 w 256"/>
                <a:gd name="T43" fmla="*/ 2147483647 h 216"/>
                <a:gd name="T44" fmla="*/ 2147483647 w 256"/>
                <a:gd name="T45" fmla="*/ 2147483647 h 216"/>
                <a:gd name="T46" fmla="*/ 2147483647 w 256"/>
                <a:gd name="T47" fmla="*/ 2147483647 h 216"/>
                <a:gd name="T48" fmla="*/ 2147483647 w 256"/>
                <a:gd name="T49" fmla="*/ 2147483647 h 216"/>
                <a:gd name="T50" fmla="*/ 2147483647 w 256"/>
                <a:gd name="T51" fmla="*/ 2147483647 h 216"/>
                <a:gd name="T52" fmla="*/ 2147483647 w 256"/>
                <a:gd name="T53" fmla="*/ 2147483647 h 216"/>
                <a:gd name="T54" fmla="*/ 2147483647 w 256"/>
                <a:gd name="T55" fmla="*/ 2147483647 h 216"/>
                <a:gd name="T56" fmla="*/ 2147483647 w 256"/>
                <a:gd name="T57" fmla="*/ 2147483647 h 216"/>
                <a:gd name="T58" fmla="*/ 2147483647 w 256"/>
                <a:gd name="T59" fmla="*/ 2147483647 h 216"/>
                <a:gd name="T60" fmla="*/ 2147483647 w 256"/>
                <a:gd name="T61" fmla="*/ 2147483647 h 216"/>
                <a:gd name="T62" fmla="*/ 2147483647 w 256"/>
                <a:gd name="T63" fmla="*/ 2147483647 h 216"/>
                <a:gd name="T64" fmla="*/ 2147483647 w 256"/>
                <a:gd name="T65" fmla="*/ 2147483647 h 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16"/>
                <a:gd name="T101" fmla="*/ 256 w 256"/>
                <a:gd name="T102" fmla="*/ 216 h 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16">
                  <a:moveTo>
                    <a:pt x="256" y="136"/>
                  </a:moveTo>
                  <a:lnTo>
                    <a:pt x="224" y="128"/>
                  </a:lnTo>
                  <a:lnTo>
                    <a:pt x="208" y="112"/>
                  </a:lnTo>
                  <a:lnTo>
                    <a:pt x="216" y="96"/>
                  </a:lnTo>
                  <a:lnTo>
                    <a:pt x="208" y="96"/>
                  </a:lnTo>
                  <a:lnTo>
                    <a:pt x="192" y="88"/>
                  </a:lnTo>
                  <a:lnTo>
                    <a:pt x="184" y="64"/>
                  </a:lnTo>
                  <a:lnTo>
                    <a:pt x="168" y="48"/>
                  </a:lnTo>
                  <a:lnTo>
                    <a:pt x="160" y="48"/>
                  </a:lnTo>
                  <a:lnTo>
                    <a:pt x="144" y="40"/>
                  </a:lnTo>
                  <a:lnTo>
                    <a:pt x="112" y="32"/>
                  </a:lnTo>
                  <a:lnTo>
                    <a:pt x="104" y="24"/>
                  </a:lnTo>
                  <a:lnTo>
                    <a:pt x="64" y="0"/>
                  </a:lnTo>
                  <a:lnTo>
                    <a:pt x="48" y="0"/>
                  </a:lnTo>
                  <a:lnTo>
                    <a:pt x="40" y="0"/>
                  </a:lnTo>
                  <a:lnTo>
                    <a:pt x="24" y="8"/>
                  </a:lnTo>
                  <a:lnTo>
                    <a:pt x="32" y="24"/>
                  </a:lnTo>
                  <a:lnTo>
                    <a:pt x="32" y="32"/>
                  </a:lnTo>
                  <a:lnTo>
                    <a:pt x="16" y="32"/>
                  </a:lnTo>
                  <a:lnTo>
                    <a:pt x="8" y="40"/>
                  </a:lnTo>
                  <a:lnTo>
                    <a:pt x="0" y="40"/>
                  </a:lnTo>
                  <a:lnTo>
                    <a:pt x="8" y="56"/>
                  </a:lnTo>
                  <a:lnTo>
                    <a:pt x="40" y="112"/>
                  </a:lnTo>
                  <a:lnTo>
                    <a:pt x="56" y="128"/>
                  </a:lnTo>
                  <a:lnTo>
                    <a:pt x="64" y="152"/>
                  </a:lnTo>
                  <a:lnTo>
                    <a:pt x="72" y="184"/>
                  </a:lnTo>
                  <a:lnTo>
                    <a:pt x="96" y="208"/>
                  </a:lnTo>
                  <a:lnTo>
                    <a:pt x="96" y="216"/>
                  </a:lnTo>
                  <a:lnTo>
                    <a:pt x="112" y="208"/>
                  </a:lnTo>
                  <a:lnTo>
                    <a:pt x="152" y="208"/>
                  </a:lnTo>
                  <a:lnTo>
                    <a:pt x="168" y="200"/>
                  </a:lnTo>
                  <a:lnTo>
                    <a:pt x="216" y="184"/>
                  </a:lnTo>
                  <a:lnTo>
                    <a:pt x="256" y="13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1" name="Freeform 617">
              <a:extLst>
                <a:ext uri="{FF2B5EF4-FFF2-40B4-BE49-F238E27FC236}">
                  <a16:creationId xmlns:a16="http://schemas.microsoft.com/office/drawing/2014/main" id="{001FCC83-0472-4981-BDAF-15B260278940}"/>
                </a:ext>
              </a:extLst>
            </p:cNvPr>
            <p:cNvSpPr>
              <a:spLocks/>
            </p:cNvSpPr>
            <p:nvPr/>
          </p:nvSpPr>
          <p:spPr bwMode="auto">
            <a:xfrm>
              <a:off x="8619014" y="4385928"/>
              <a:ext cx="71498" cy="86091"/>
            </a:xfrm>
            <a:custGeom>
              <a:avLst/>
              <a:gdLst>
                <a:gd name="T0" fmla="*/ 0 w 40"/>
                <a:gd name="T1" fmla="*/ 2147483647 h 48"/>
                <a:gd name="T2" fmla="*/ 2147483647 w 40"/>
                <a:gd name="T3" fmla="*/ 2147483647 h 48"/>
                <a:gd name="T4" fmla="*/ 2147483647 w 40"/>
                <a:gd name="T5" fmla="*/ 2147483647 h 48"/>
                <a:gd name="T6" fmla="*/ 2147483647 w 40"/>
                <a:gd name="T7" fmla="*/ 0 h 48"/>
                <a:gd name="T8" fmla="*/ 0 w 40"/>
                <a:gd name="T9" fmla="*/ 2147483647 h 48"/>
                <a:gd name="T10" fmla="*/ 0 60000 65536"/>
                <a:gd name="T11" fmla="*/ 0 60000 65536"/>
                <a:gd name="T12" fmla="*/ 0 60000 65536"/>
                <a:gd name="T13" fmla="*/ 0 60000 65536"/>
                <a:gd name="T14" fmla="*/ 0 60000 65536"/>
                <a:gd name="T15" fmla="*/ 0 w 40"/>
                <a:gd name="T16" fmla="*/ 0 h 48"/>
                <a:gd name="T17" fmla="*/ 40 w 40"/>
                <a:gd name="T18" fmla="*/ 48 h 48"/>
              </a:gdLst>
              <a:ahLst/>
              <a:cxnLst>
                <a:cxn ang="T10">
                  <a:pos x="T0" y="T1"/>
                </a:cxn>
                <a:cxn ang="T11">
                  <a:pos x="T2" y="T3"/>
                </a:cxn>
                <a:cxn ang="T12">
                  <a:pos x="T4" y="T5"/>
                </a:cxn>
                <a:cxn ang="T13">
                  <a:pos x="T6" y="T7"/>
                </a:cxn>
                <a:cxn ang="T14">
                  <a:pos x="T8" y="T9"/>
                </a:cxn>
              </a:cxnLst>
              <a:rect l="T15" t="T16" r="T17" b="T18"/>
              <a:pathLst>
                <a:path w="40" h="48">
                  <a:moveTo>
                    <a:pt x="0" y="48"/>
                  </a:moveTo>
                  <a:lnTo>
                    <a:pt x="16" y="40"/>
                  </a:lnTo>
                  <a:lnTo>
                    <a:pt x="40" y="24"/>
                  </a:lnTo>
                  <a:lnTo>
                    <a:pt x="40" y="0"/>
                  </a:lnTo>
                  <a:lnTo>
                    <a:pt x="0" y="4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2" name="Freeform 618">
              <a:extLst>
                <a:ext uri="{FF2B5EF4-FFF2-40B4-BE49-F238E27FC236}">
                  <a16:creationId xmlns:a16="http://schemas.microsoft.com/office/drawing/2014/main" id="{821F6BB2-921C-449B-8D4E-F13EAE3A0AE5}"/>
                </a:ext>
              </a:extLst>
            </p:cNvPr>
            <p:cNvSpPr>
              <a:spLocks/>
            </p:cNvSpPr>
            <p:nvPr/>
          </p:nvSpPr>
          <p:spPr bwMode="auto">
            <a:xfrm>
              <a:off x="8318429" y="4000712"/>
              <a:ext cx="229085" cy="227626"/>
            </a:xfrm>
            <a:custGeom>
              <a:avLst/>
              <a:gdLst>
                <a:gd name="T0" fmla="*/ 2147483647 w 128"/>
                <a:gd name="T1" fmla="*/ 2147483647 h 128"/>
                <a:gd name="T2" fmla="*/ 2147483647 w 128"/>
                <a:gd name="T3" fmla="*/ 2147483647 h 128"/>
                <a:gd name="T4" fmla="*/ 2147483647 w 128"/>
                <a:gd name="T5" fmla="*/ 2147483647 h 128"/>
                <a:gd name="T6" fmla="*/ 2147483647 w 128"/>
                <a:gd name="T7" fmla="*/ 2147483647 h 128"/>
                <a:gd name="T8" fmla="*/ 2147483647 w 128"/>
                <a:gd name="T9" fmla="*/ 0 h 128"/>
                <a:gd name="T10" fmla="*/ 2147483647 w 128"/>
                <a:gd name="T11" fmla="*/ 0 h 128"/>
                <a:gd name="T12" fmla="*/ 2147483647 w 128"/>
                <a:gd name="T13" fmla="*/ 0 h 128"/>
                <a:gd name="T14" fmla="*/ 2147483647 w 128"/>
                <a:gd name="T15" fmla="*/ 0 h 128"/>
                <a:gd name="T16" fmla="*/ 2147483647 w 128"/>
                <a:gd name="T17" fmla="*/ 2147483647 h 128"/>
                <a:gd name="T18" fmla="*/ 2147483647 w 128"/>
                <a:gd name="T19" fmla="*/ 2147483647 h 128"/>
                <a:gd name="T20" fmla="*/ 2147483647 w 128"/>
                <a:gd name="T21" fmla="*/ 2147483647 h 128"/>
                <a:gd name="T22" fmla="*/ 0 w 128"/>
                <a:gd name="T23" fmla="*/ 2147483647 h 128"/>
                <a:gd name="T24" fmla="*/ 0 w 128"/>
                <a:gd name="T25" fmla="*/ 2147483647 h 128"/>
                <a:gd name="T26" fmla="*/ 2147483647 w 128"/>
                <a:gd name="T27" fmla="*/ 2147483647 h 128"/>
                <a:gd name="T28" fmla="*/ 2147483647 w 128"/>
                <a:gd name="T29" fmla="*/ 2147483647 h 128"/>
                <a:gd name="T30" fmla="*/ 2147483647 w 128"/>
                <a:gd name="T31" fmla="*/ 2147483647 h 128"/>
                <a:gd name="T32" fmla="*/ 2147483647 w 128"/>
                <a:gd name="T33" fmla="*/ 2147483647 h 128"/>
                <a:gd name="T34" fmla="*/ 2147483647 w 128"/>
                <a:gd name="T35" fmla="*/ 2147483647 h 128"/>
                <a:gd name="T36" fmla="*/ 2147483647 w 128"/>
                <a:gd name="T37" fmla="*/ 2147483647 h 128"/>
                <a:gd name="T38" fmla="*/ 2147483647 w 128"/>
                <a:gd name="T39" fmla="*/ 2147483647 h 128"/>
                <a:gd name="T40" fmla="*/ 2147483647 w 128"/>
                <a:gd name="T41" fmla="*/ 2147483647 h 128"/>
                <a:gd name="T42" fmla="*/ 2147483647 w 128"/>
                <a:gd name="T43" fmla="*/ 2147483647 h 128"/>
                <a:gd name="T44" fmla="*/ 2147483647 w 128"/>
                <a:gd name="T45" fmla="*/ 2147483647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128"/>
                <a:gd name="T71" fmla="*/ 128 w 128"/>
                <a:gd name="T72" fmla="*/ 128 h 1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128">
                  <a:moveTo>
                    <a:pt x="112" y="80"/>
                  </a:moveTo>
                  <a:lnTo>
                    <a:pt x="88" y="56"/>
                  </a:lnTo>
                  <a:lnTo>
                    <a:pt x="88" y="40"/>
                  </a:lnTo>
                  <a:lnTo>
                    <a:pt x="88" y="24"/>
                  </a:lnTo>
                  <a:lnTo>
                    <a:pt x="72" y="0"/>
                  </a:lnTo>
                  <a:lnTo>
                    <a:pt x="64" y="0"/>
                  </a:lnTo>
                  <a:lnTo>
                    <a:pt x="48" y="0"/>
                  </a:lnTo>
                  <a:lnTo>
                    <a:pt x="40" y="0"/>
                  </a:lnTo>
                  <a:lnTo>
                    <a:pt x="40" y="8"/>
                  </a:lnTo>
                  <a:lnTo>
                    <a:pt x="32" y="16"/>
                  </a:lnTo>
                  <a:lnTo>
                    <a:pt x="24" y="48"/>
                  </a:lnTo>
                  <a:lnTo>
                    <a:pt x="0" y="64"/>
                  </a:lnTo>
                  <a:lnTo>
                    <a:pt x="0" y="80"/>
                  </a:lnTo>
                  <a:lnTo>
                    <a:pt x="16" y="80"/>
                  </a:lnTo>
                  <a:lnTo>
                    <a:pt x="56" y="104"/>
                  </a:lnTo>
                  <a:lnTo>
                    <a:pt x="64" y="112"/>
                  </a:lnTo>
                  <a:lnTo>
                    <a:pt x="96" y="120"/>
                  </a:lnTo>
                  <a:lnTo>
                    <a:pt x="112" y="128"/>
                  </a:lnTo>
                  <a:lnTo>
                    <a:pt x="120" y="128"/>
                  </a:lnTo>
                  <a:lnTo>
                    <a:pt x="120" y="120"/>
                  </a:lnTo>
                  <a:lnTo>
                    <a:pt x="128" y="112"/>
                  </a:lnTo>
                  <a:lnTo>
                    <a:pt x="120" y="96"/>
                  </a:lnTo>
                  <a:lnTo>
                    <a:pt x="112" y="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3" name="Freeform 619">
              <a:extLst>
                <a:ext uri="{FF2B5EF4-FFF2-40B4-BE49-F238E27FC236}">
                  <a16:creationId xmlns:a16="http://schemas.microsoft.com/office/drawing/2014/main" id="{603AAF23-68F0-49A6-9193-474D41573D99}"/>
                </a:ext>
              </a:extLst>
            </p:cNvPr>
            <p:cNvSpPr>
              <a:spLocks/>
            </p:cNvSpPr>
            <p:nvPr/>
          </p:nvSpPr>
          <p:spPr bwMode="auto">
            <a:xfrm>
              <a:off x="8604423" y="4314430"/>
              <a:ext cx="113814" cy="71498"/>
            </a:xfrm>
            <a:custGeom>
              <a:avLst/>
              <a:gdLst>
                <a:gd name="T0" fmla="*/ 2147483647 w 64"/>
                <a:gd name="T1" fmla="*/ 2147483647 h 40"/>
                <a:gd name="T2" fmla="*/ 2147483647 w 64"/>
                <a:gd name="T3" fmla="*/ 2147483647 h 40"/>
                <a:gd name="T4" fmla="*/ 2147483647 w 64"/>
                <a:gd name="T5" fmla="*/ 2147483647 h 40"/>
                <a:gd name="T6" fmla="*/ 2147483647 w 64"/>
                <a:gd name="T7" fmla="*/ 2147483647 h 40"/>
                <a:gd name="T8" fmla="*/ 2147483647 w 64"/>
                <a:gd name="T9" fmla="*/ 0 h 40"/>
                <a:gd name="T10" fmla="*/ 2147483647 w 64"/>
                <a:gd name="T11" fmla="*/ 2147483647 h 40"/>
                <a:gd name="T12" fmla="*/ 2147483647 w 64"/>
                <a:gd name="T13" fmla="*/ 0 h 40"/>
                <a:gd name="T14" fmla="*/ 0 w 64"/>
                <a:gd name="T15" fmla="*/ 2147483647 h 40"/>
                <a:gd name="T16" fmla="*/ 2147483647 w 64"/>
                <a:gd name="T17" fmla="*/ 2147483647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0"/>
                <a:gd name="T29" fmla="*/ 64 w 64"/>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0">
                  <a:moveTo>
                    <a:pt x="16" y="32"/>
                  </a:moveTo>
                  <a:lnTo>
                    <a:pt x="48" y="40"/>
                  </a:lnTo>
                  <a:lnTo>
                    <a:pt x="56" y="16"/>
                  </a:lnTo>
                  <a:lnTo>
                    <a:pt x="64" y="16"/>
                  </a:lnTo>
                  <a:lnTo>
                    <a:pt x="56" y="0"/>
                  </a:lnTo>
                  <a:lnTo>
                    <a:pt x="24" y="8"/>
                  </a:lnTo>
                  <a:lnTo>
                    <a:pt x="8" y="0"/>
                  </a:lnTo>
                  <a:lnTo>
                    <a:pt x="0" y="16"/>
                  </a:lnTo>
                  <a:lnTo>
                    <a:pt x="16"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4" name="Freeform 620">
              <a:extLst>
                <a:ext uri="{FF2B5EF4-FFF2-40B4-BE49-F238E27FC236}">
                  <a16:creationId xmlns:a16="http://schemas.microsoft.com/office/drawing/2014/main" id="{5A48122F-D49D-45F0-BBBC-DCE3E51864FA}"/>
                </a:ext>
              </a:extLst>
            </p:cNvPr>
            <p:cNvSpPr>
              <a:spLocks/>
            </p:cNvSpPr>
            <p:nvPr/>
          </p:nvSpPr>
          <p:spPr bwMode="auto">
            <a:xfrm>
              <a:off x="8318429" y="4000712"/>
              <a:ext cx="229085" cy="227626"/>
            </a:xfrm>
            <a:custGeom>
              <a:avLst/>
              <a:gdLst>
                <a:gd name="T0" fmla="*/ 2147483647 w 128"/>
                <a:gd name="T1" fmla="*/ 2147483647 h 128"/>
                <a:gd name="T2" fmla="*/ 2147483647 w 128"/>
                <a:gd name="T3" fmla="*/ 2147483647 h 128"/>
                <a:gd name="T4" fmla="*/ 2147483647 w 128"/>
                <a:gd name="T5" fmla="*/ 2147483647 h 128"/>
                <a:gd name="T6" fmla="*/ 2147483647 w 128"/>
                <a:gd name="T7" fmla="*/ 2147483647 h 128"/>
                <a:gd name="T8" fmla="*/ 2147483647 w 128"/>
                <a:gd name="T9" fmla="*/ 0 h 128"/>
                <a:gd name="T10" fmla="*/ 2147483647 w 128"/>
                <a:gd name="T11" fmla="*/ 0 h 128"/>
                <a:gd name="T12" fmla="*/ 2147483647 w 128"/>
                <a:gd name="T13" fmla="*/ 0 h 128"/>
                <a:gd name="T14" fmla="*/ 2147483647 w 128"/>
                <a:gd name="T15" fmla="*/ 0 h 128"/>
                <a:gd name="T16" fmla="*/ 2147483647 w 128"/>
                <a:gd name="T17" fmla="*/ 2147483647 h 128"/>
                <a:gd name="T18" fmla="*/ 2147483647 w 128"/>
                <a:gd name="T19" fmla="*/ 2147483647 h 128"/>
                <a:gd name="T20" fmla="*/ 2147483647 w 128"/>
                <a:gd name="T21" fmla="*/ 2147483647 h 128"/>
                <a:gd name="T22" fmla="*/ 0 w 128"/>
                <a:gd name="T23" fmla="*/ 2147483647 h 128"/>
                <a:gd name="T24" fmla="*/ 0 w 128"/>
                <a:gd name="T25" fmla="*/ 2147483647 h 128"/>
                <a:gd name="T26" fmla="*/ 2147483647 w 128"/>
                <a:gd name="T27" fmla="*/ 2147483647 h 128"/>
                <a:gd name="T28" fmla="*/ 2147483647 w 128"/>
                <a:gd name="T29" fmla="*/ 2147483647 h 128"/>
                <a:gd name="T30" fmla="*/ 2147483647 w 128"/>
                <a:gd name="T31" fmla="*/ 2147483647 h 128"/>
                <a:gd name="T32" fmla="*/ 2147483647 w 128"/>
                <a:gd name="T33" fmla="*/ 2147483647 h 128"/>
                <a:gd name="T34" fmla="*/ 2147483647 w 128"/>
                <a:gd name="T35" fmla="*/ 2147483647 h 128"/>
                <a:gd name="T36" fmla="*/ 2147483647 w 128"/>
                <a:gd name="T37" fmla="*/ 2147483647 h 128"/>
                <a:gd name="T38" fmla="*/ 2147483647 w 128"/>
                <a:gd name="T39" fmla="*/ 2147483647 h 128"/>
                <a:gd name="T40" fmla="*/ 2147483647 w 128"/>
                <a:gd name="T41" fmla="*/ 2147483647 h 128"/>
                <a:gd name="T42" fmla="*/ 2147483647 w 128"/>
                <a:gd name="T43" fmla="*/ 2147483647 h 128"/>
                <a:gd name="T44" fmla="*/ 2147483647 w 128"/>
                <a:gd name="T45" fmla="*/ 2147483647 h 1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128"/>
                <a:gd name="T71" fmla="*/ 128 w 128"/>
                <a:gd name="T72" fmla="*/ 128 h 1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128">
                  <a:moveTo>
                    <a:pt x="112" y="80"/>
                  </a:moveTo>
                  <a:lnTo>
                    <a:pt x="88" y="56"/>
                  </a:lnTo>
                  <a:lnTo>
                    <a:pt x="88" y="40"/>
                  </a:lnTo>
                  <a:lnTo>
                    <a:pt x="88" y="24"/>
                  </a:lnTo>
                  <a:lnTo>
                    <a:pt x="72" y="0"/>
                  </a:lnTo>
                  <a:lnTo>
                    <a:pt x="64" y="0"/>
                  </a:lnTo>
                  <a:lnTo>
                    <a:pt x="48" y="0"/>
                  </a:lnTo>
                  <a:lnTo>
                    <a:pt x="40" y="0"/>
                  </a:lnTo>
                  <a:lnTo>
                    <a:pt x="40" y="8"/>
                  </a:lnTo>
                  <a:lnTo>
                    <a:pt x="32" y="16"/>
                  </a:lnTo>
                  <a:lnTo>
                    <a:pt x="24" y="48"/>
                  </a:lnTo>
                  <a:lnTo>
                    <a:pt x="0" y="64"/>
                  </a:lnTo>
                  <a:lnTo>
                    <a:pt x="0" y="80"/>
                  </a:lnTo>
                  <a:lnTo>
                    <a:pt x="16" y="80"/>
                  </a:lnTo>
                  <a:lnTo>
                    <a:pt x="56" y="104"/>
                  </a:lnTo>
                  <a:lnTo>
                    <a:pt x="64" y="112"/>
                  </a:lnTo>
                  <a:lnTo>
                    <a:pt x="96" y="120"/>
                  </a:lnTo>
                  <a:lnTo>
                    <a:pt x="112" y="128"/>
                  </a:lnTo>
                  <a:lnTo>
                    <a:pt x="120" y="128"/>
                  </a:lnTo>
                  <a:lnTo>
                    <a:pt x="120" y="120"/>
                  </a:lnTo>
                  <a:lnTo>
                    <a:pt x="128" y="112"/>
                  </a:lnTo>
                  <a:lnTo>
                    <a:pt x="120" y="96"/>
                  </a:lnTo>
                  <a:lnTo>
                    <a:pt x="112" y="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5" name="Freeform 621">
              <a:extLst>
                <a:ext uri="{FF2B5EF4-FFF2-40B4-BE49-F238E27FC236}">
                  <a16:creationId xmlns:a16="http://schemas.microsoft.com/office/drawing/2014/main" id="{3F8045EA-39F2-4993-B4AC-F71976697B85}"/>
                </a:ext>
              </a:extLst>
            </p:cNvPr>
            <p:cNvSpPr>
              <a:spLocks/>
            </p:cNvSpPr>
            <p:nvPr/>
          </p:nvSpPr>
          <p:spPr bwMode="auto">
            <a:xfrm>
              <a:off x="8446834" y="3929214"/>
              <a:ext cx="428990" cy="399806"/>
            </a:xfrm>
            <a:custGeom>
              <a:avLst/>
              <a:gdLst>
                <a:gd name="T0" fmla="*/ 2147483647 w 240"/>
                <a:gd name="T1" fmla="*/ 2147483647 h 224"/>
                <a:gd name="T2" fmla="*/ 2147483647 w 240"/>
                <a:gd name="T3" fmla="*/ 2147483647 h 224"/>
                <a:gd name="T4" fmla="*/ 2147483647 w 240"/>
                <a:gd name="T5" fmla="*/ 2147483647 h 224"/>
                <a:gd name="T6" fmla="*/ 2147483647 w 240"/>
                <a:gd name="T7" fmla="*/ 2147483647 h 224"/>
                <a:gd name="T8" fmla="*/ 2147483647 w 240"/>
                <a:gd name="T9" fmla="*/ 2147483647 h 224"/>
                <a:gd name="T10" fmla="*/ 2147483647 w 240"/>
                <a:gd name="T11" fmla="*/ 2147483647 h 224"/>
                <a:gd name="T12" fmla="*/ 2147483647 w 240"/>
                <a:gd name="T13" fmla="*/ 2147483647 h 224"/>
                <a:gd name="T14" fmla="*/ 2147483647 w 240"/>
                <a:gd name="T15" fmla="*/ 2147483647 h 224"/>
                <a:gd name="T16" fmla="*/ 2147483647 w 240"/>
                <a:gd name="T17" fmla="*/ 2147483647 h 224"/>
                <a:gd name="T18" fmla="*/ 2147483647 w 240"/>
                <a:gd name="T19" fmla="*/ 2147483647 h 224"/>
                <a:gd name="T20" fmla="*/ 2147483647 w 240"/>
                <a:gd name="T21" fmla="*/ 2147483647 h 224"/>
                <a:gd name="T22" fmla="*/ 2147483647 w 240"/>
                <a:gd name="T23" fmla="*/ 2147483647 h 224"/>
                <a:gd name="T24" fmla="*/ 2147483647 w 240"/>
                <a:gd name="T25" fmla="*/ 2147483647 h 224"/>
                <a:gd name="T26" fmla="*/ 2147483647 w 240"/>
                <a:gd name="T27" fmla="*/ 2147483647 h 224"/>
                <a:gd name="T28" fmla="*/ 2147483647 w 240"/>
                <a:gd name="T29" fmla="*/ 2147483647 h 224"/>
                <a:gd name="T30" fmla="*/ 2147483647 w 240"/>
                <a:gd name="T31" fmla="*/ 2147483647 h 224"/>
                <a:gd name="T32" fmla="*/ 2147483647 w 240"/>
                <a:gd name="T33" fmla="*/ 2147483647 h 224"/>
                <a:gd name="T34" fmla="*/ 2147483647 w 240"/>
                <a:gd name="T35" fmla="*/ 2147483647 h 224"/>
                <a:gd name="T36" fmla="*/ 2147483647 w 240"/>
                <a:gd name="T37" fmla="*/ 2147483647 h 224"/>
                <a:gd name="T38" fmla="*/ 2147483647 w 240"/>
                <a:gd name="T39" fmla="*/ 0 h 224"/>
                <a:gd name="T40" fmla="*/ 2147483647 w 240"/>
                <a:gd name="T41" fmla="*/ 2147483647 h 224"/>
                <a:gd name="T42" fmla="*/ 2147483647 w 240"/>
                <a:gd name="T43" fmla="*/ 2147483647 h 224"/>
                <a:gd name="T44" fmla="*/ 0 w 240"/>
                <a:gd name="T45" fmla="*/ 0 h 224"/>
                <a:gd name="T46" fmla="*/ 0 w 240"/>
                <a:gd name="T47" fmla="*/ 2147483647 h 224"/>
                <a:gd name="T48" fmla="*/ 0 w 240"/>
                <a:gd name="T49" fmla="*/ 2147483647 h 224"/>
                <a:gd name="T50" fmla="*/ 2147483647 w 240"/>
                <a:gd name="T51" fmla="*/ 2147483647 h 224"/>
                <a:gd name="T52" fmla="*/ 2147483647 w 240"/>
                <a:gd name="T53" fmla="*/ 2147483647 h 224"/>
                <a:gd name="T54" fmla="*/ 2147483647 w 240"/>
                <a:gd name="T55" fmla="*/ 2147483647 h 224"/>
                <a:gd name="T56" fmla="*/ 2147483647 w 240"/>
                <a:gd name="T57" fmla="*/ 2147483647 h 224"/>
                <a:gd name="T58" fmla="*/ 2147483647 w 240"/>
                <a:gd name="T59" fmla="*/ 2147483647 h 224"/>
                <a:gd name="T60" fmla="*/ 2147483647 w 240"/>
                <a:gd name="T61" fmla="*/ 2147483647 h 224"/>
                <a:gd name="T62" fmla="*/ 2147483647 w 240"/>
                <a:gd name="T63" fmla="*/ 2147483647 h 224"/>
                <a:gd name="T64" fmla="*/ 2147483647 w 240"/>
                <a:gd name="T65" fmla="*/ 2147483647 h 224"/>
                <a:gd name="T66" fmla="*/ 2147483647 w 240"/>
                <a:gd name="T67" fmla="*/ 2147483647 h 224"/>
                <a:gd name="T68" fmla="*/ 2147483647 w 240"/>
                <a:gd name="T69" fmla="*/ 2147483647 h 224"/>
                <a:gd name="T70" fmla="*/ 2147483647 w 240"/>
                <a:gd name="T71" fmla="*/ 2147483647 h 224"/>
                <a:gd name="T72" fmla="*/ 2147483647 w 240"/>
                <a:gd name="T73" fmla="*/ 2147483647 h 224"/>
                <a:gd name="T74" fmla="*/ 2147483647 w 240"/>
                <a:gd name="T75" fmla="*/ 2147483647 h 224"/>
                <a:gd name="T76" fmla="*/ 2147483647 w 240"/>
                <a:gd name="T77" fmla="*/ 2147483647 h 224"/>
                <a:gd name="T78" fmla="*/ 2147483647 w 240"/>
                <a:gd name="T79" fmla="*/ 2147483647 h 224"/>
                <a:gd name="T80" fmla="*/ 2147483647 w 240"/>
                <a:gd name="T81" fmla="*/ 2147483647 h 224"/>
                <a:gd name="T82" fmla="*/ 2147483647 w 240"/>
                <a:gd name="T83" fmla="*/ 2147483647 h 224"/>
                <a:gd name="T84" fmla="*/ 2147483647 w 240"/>
                <a:gd name="T85" fmla="*/ 2147483647 h 224"/>
                <a:gd name="T86" fmla="*/ 2147483647 w 240"/>
                <a:gd name="T87" fmla="*/ 2147483647 h 224"/>
                <a:gd name="T88" fmla="*/ 2147483647 w 240"/>
                <a:gd name="T89" fmla="*/ 2147483647 h 224"/>
                <a:gd name="T90" fmla="*/ 2147483647 w 240"/>
                <a:gd name="T91" fmla="*/ 2147483647 h 2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0"/>
                <a:gd name="T139" fmla="*/ 0 h 224"/>
                <a:gd name="T140" fmla="*/ 240 w 240"/>
                <a:gd name="T141" fmla="*/ 224 h 2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0" h="224">
                  <a:moveTo>
                    <a:pt x="208" y="152"/>
                  </a:moveTo>
                  <a:lnTo>
                    <a:pt x="216" y="128"/>
                  </a:lnTo>
                  <a:lnTo>
                    <a:pt x="200" y="120"/>
                  </a:lnTo>
                  <a:lnTo>
                    <a:pt x="200" y="104"/>
                  </a:lnTo>
                  <a:lnTo>
                    <a:pt x="208" y="88"/>
                  </a:lnTo>
                  <a:lnTo>
                    <a:pt x="208" y="48"/>
                  </a:lnTo>
                  <a:lnTo>
                    <a:pt x="192" y="48"/>
                  </a:lnTo>
                  <a:lnTo>
                    <a:pt x="176" y="32"/>
                  </a:lnTo>
                  <a:lnTo>
                    <a:pt x="160" y="24"/>
                  </a:lnTo>
                  <a:lnTo>
                    <a:pt x="144" y="24"/>
                  </a:lnTo>
                  <a:lnTo>
                    <a:pt x="120" y="32"/>
                  </a:lnTo>
                  <a:lnTo>
                    <a:pt x="120" y="40"/>
                  </a:lnTo>
                  <a:lnTo>
                    <a:pt x="104" y="48"/>
                  </a:lnTo>
                  <a:lnTo>
                    <a:pt x="88" y="48"/>
                  </a:lnTo>
                  <a:lnTo>
                    <a:pt x="72" y="40"/>
                  </a:lnTo>
                  <a:lnTo>
                    <a:pt x="56" y="40"/>
                  </a:lnTo>
                  <a:lnTo>
                    <a:pt x="56" y="24"/>
                  </a:lnTo>
                  <a:lnTo>
                    <a:pt x="48" y="16"/>
                  </a:lnTo>
                  <a:lnTo>
                    <a:pt x="48" y="8"/>
                  </a:lnTo>
                  <a:lnTo>
                    <a:pt x="40" y="0"/>
                  </a:lnTo>
                  <a:lnTo>
                    <a:pt x="24" y="16"/>
                  </a:lnTo>
                  <a:lnTo>
                    <a:pt x="8" y="8"/>
                  </a:lnTo>
                  <a:lnTo>
                    <a:pt x="0" y="0"/>
                  </a:lnTo>
                  <a:lnTo>
                    <a:pt x="0" y="32"/>
                  </a:lnTo>
                  <a:lnTo>
                    <a:pt x="0" y="40"/>
                  </a:lnTo>
                  <a:lnTo>
                    <a:pt x="16" y="64"/>
                  </a:lnTo>
                  <a:lnTo>
                    <a:pt x="16" y="80"/>
                  </a:lnTo>
                  <a:lnTo>
                    <a:pt x="16" y="96"/>
                  </a:lnTo>
                  <a:lnTo>
                    <a:pt x="40" y="120"/>
                  </a:lnTo>
                  <a:lnTo>
                    <a:pt x="48" y="136"/>
                  </a:lnTo>
                  <a:lnTo>
                    <a:pt x="56" y="152"/>
                  </a:lnTo>
                  <a:lnTo>
                    <a:pt x="56" y="144"/>
                  </a:lnTo>
                  <a:lnTo>
                    <a:pt x="72" y="160"/>
                  </a:lnTo>
                  <a:lnTo>
                    <a:pt x="88" y="176"/>
                  </a:lnTo>
                  <a:lnTo>
                    <a:pt x="112" y="192"/>
                  </a:lnTo>
                  <a:lnTo>
                    <a:pt x="136" y="200"/>
                  </a:lnTo>
                  <a:lnTo>
                    <a:pt x="152" y="192"/>
                  </a:lnTo>
                  <a:lnTo>
                    <a:pt x="168" y="208"/>
                  </a:lnTo>
                  <a:lnTo>
                    <a:pt x="208" y="224"/>
                  </a:lnTo>
                  <a:lnTo>
                    <a:pt x="216" y="224"/>
                  </a:lnTo>
                  <a:lnTo>
                    <a:pt x="216" y="208"/>
                  </a:lnTo>
                  <a:lnTo>
                    <a:pt x="240" y="200"/>
                  </a:lnTo>
                  <a:lnTo>
                    <a:pt x="232" y="184"/>
                  </a:lnTo>
                  <a:lnTo>
                    <a:pt x="232" y="176"/>
                  </a:lnTo>
                  <a:lnTo>
                    <a:pt x="216" y="160"/>
                  </a:lnTo>
                  <a:lnTo>
                    <a:pt x="208" y="15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6" name="Freeform 622">
              <a:extLst>
                <a:ext uri="{FF2B5EF4-FFF2-40B4-BE49-F238E27FC236}">
                  <a16:creationId xmlns:a16="http://schemas.microsoft.com/office/drawing/2014/main" id="{B0FE9E7B-2739-45A5-9E00-B03B1CF90A42}"/>
                </a:ext>
              </a:extLst>
            </p:cNvPr>
            <p:cNvSpPr>
              <a:spLocks/>
            </p:cNvSpPr>
            <p:nvPr/>
          </p:nvSpPr>
          <p:spPr bwMode="auto">
            <a:xfrm>
              <a:off x="8818917" y="4015303"/>
              <a:ext cx="370624" cy="341441"/>
            </a:xfrm>
            <a:custGeom>
              <a:avLst/>
              <a:gdLst>
                <a:gd name="T0" fmla="*/ 2147483647 w 208"/>
                <a:gd name="T1" fmla="*/ 2147483647 h 192"/>
                <a:gd name="T2" fmla="*/ 2147483647 w 208"/>
                <a:gd name="T3" fmla="*/ 2147483647 h 192"/>
                <a:gd name="T4" fmla="*/ 2147483647 w 208"/>
                <a:gd name="T5" fmla="*/ 2147483647 h 192"/>
                <a:gd name="T6" fmla="*/ 2147483647 w 208"/>
                <a:gd name="T7" fmla="*/ 2147483647 h 192"/>
                <a:gd name="T8" fmla="*/ 2147483647 w 208"/>
                <a:gd name="T9" fmla="*/ 2147483647 h 192"/>
                <a:gd name="T10" fmla="*/ 2147483647 w 208"/>
                <a:gd name="T11" fmla="*/ 2147483647 h 192"/>
                <a:gd name="T12" fmla="*/ 2147483647 w 208"/>
                <a:gd name="T13" fmla="*/ 2147483647 h 192"/>
                <a:gd name="T14" fmla="*/ 2147483647 w 208"/>
                <a:gd name="T15" fmla="*/ 2147483647 h 192"/>
                <a:gd name="T16" fmla="*/ 2147483647 w 208"/>
                <a:gd name="T17" fmla="*/ 2147483647 h 192"/>
                <a:gd name="T18" fmla="*/ 2147483647 w 208"/>
                <a:gd name="T19" fmla="*/ 2147483647 h 192"/>
                <a:gd name="T20" fmla="*/ 2147483647 w 208"/>
                <a:gd name="T21" fmla="*/ 2147483647 h 192"/>
                <a:gd name="T22" fmla="*/ 2147483647 w 208"/>
                <a:gd name="T23" fmla="*/ 2147483647 h 192"/>
                <a:gd name="T24" fmla="*/ 2147483647 w 208"/>
                <a:gd name="T25" fmla="*/ 0 h 192"/>
                <a:gd name="T26" fmla="*/ 2147483647 w 208"/>
                <a:gd name="T27" fmla="*/ 0 h 192"/>
                <a:gd name="T28" fmla="*/ 2147483647 w 208"/>
                <a:gd name="T29" fmla="*/ 0 h 192"/>
                <a:gd name="T30" fmla="*/ 2147483647 w 208"/>
                <a:gd name="T31" fmla="*/ 2147483647 h 192"/>
                <a:gd name="T32" fmla="*/ 2147483647 w 208"/>
                <a:gd name="T33" fmla="*/ 2147483647 h 192"/>
                <a:gd name="T34" fmla="*/ 2147483647 w 208"/>
                <a:gd name="T35" fmla="*/ 2147483647 h 192"/>
                <a:gd name="T36" fmla="*/ 2147483647 w 208"/>
                <a:gd name="T37" fmla="*/ 2147483647 h 192"/>
                <a:gd name="T38" fmla="*/ 2147483647 w 208"/>
                <a:gd name="T39" fmla="*/ 2147483647 h 192"/>
                <a:gd name="T40" fmla="*/ 2147483647 w 208"/>
                <a:gd name="T41" fmla="*/ 2147483647 h 192"/>
                <a:gd name="T42" fmla="*/ 2147483647 w 208"/>
                <a:gd name="T43" fmla="*/ 2147483647 h 192"/>
                <a:gd name="T44" fmla="*/ 2147483647 w 208"/>
                <a:gd name="T45" fmla="*/ 2147483647 h 192"/>
                <a:gd name="T46" fmla="*/ 2147483647 w 208"/>
                <a:gd name="T47" fmla="*/ 2147483647 h 192"/>
                <a:gd name="T48" fmla="*/ 2147483647 w 208"/>
                <a:gd name="T49" fmla="*/ 2147483647 h 192"/>
                <a:gd name="T50" fmla="*/ 2147483647 w 208"/>
                <a:gd name="T51" fmla="*/ 2147483647 h 192"/>
                <a:gd name="T52" fmla="*/ 0 w 208"/>
                <a:gd name="T53" fmla="*/ 2147483647 h 192"/>
                <a:gd name="T54" fmla="*/ 2147483647 w 208"/>
                <a:gd name="T55" fmla="*/ 2147483647 h 192"/>
                <a:gd name="T56" fmla="*/ 2147483647 w 208"/>
                <a:gd name="T57" fmla="*/ 2147483647 h 192"/>
                <a:gd name="T58" fmla="*/ 2147483647 w 208"/>
                <a:gd name="T59" fmla="*/ 2147483647 h 192"/>
                <a:gd name="T60" fmla="*/ 2147483647 w 208"/>
                <a:gd name="T61" fmla="*/ 2147483647 h 192"/>
                <a:gd name="T62" fmla="*/ 2147483647 w 208"/>
                <a:gd name="T63" fmla="*/ 2147483647 h 192"/>
                <a:gd name="T64" fmla="*/ 2147483647 w 208"/>
                <a:gd name="T65" fmla="*/ 2147483647 h 192"/>
                <a:gd name="T66" fmla="*/ 2147483647 w 208"/>
                <a:gd name="T67" fmla="*/ 2147483647 h 192"/>
                <a:gd name="T68" fmla="*/ 2147483647 w 208"/>
                <a:gd name="T69" fmla="*/ 2147483647 h 192"/>
                <a:gd name="T70" fmla="*/ 2147483647 w 208"/>
                <a:gd name="T71" fmla="*/ 2147483647 h 192"/>
                <a:gd name="T72" fmla="*/ 2147483647 w 208"/>
                <a:gd name="T73" fmla="*/ 2147483647 h 192"/>
                <a:gd name="T74" fmla="*/ 2147483647 w 208"/>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8"/>
                <a:gd name="T115" fmla="*/ 0 h 192"/>
                <a:gd name="T116" fmla="*/ 208 w 208"/>
                <a:gd name="T117" fmla="*/ 192 h 1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8" h="192">
                  <a:moveTo>
                    <a:pt x="112" y="184"/>
                  </a:moveTo>
                  <a:lnTo>
                    <a:pt x="128" y="176"/>
                  </a:lnTo>
                  <a:lnTo>
                    <a:pt x="120" y="160"/>
                  </a:lnTo>
                  <a:lnTo>
                    <a:pt x="112" y="144"/>
                  </a:lnTo>
                  <a:lnTo>
                    <a:pt x="120" y="136"/>
                  </a:lnTo>
                  <a:lnTo>
                    <a:pt x="136" y="136"/>
                  </a:lnTo>
                  <a:lnTo>
                    <a:pt x="160" y="96"/>
                  </a:lnTo>
                  <a:lnTo>
                    <a:pt x="168" y="80"/>
                  </a:lnTo>
                  <a:lnTo>
                    <a:pt x="176" y="64"/>
                  </a:lnTo>
                  <a:lnTo>
                    <a:pt x="168" y="56"/>
                  </a:lnTo>
                  <a:lnTo>
                    <a:pt x="168" y="32"/>
                  </a:lnTo>
                  <a:lnTo>
                    <a:pt x="208" y="24"/>
                  </a:lnTo>
                  <a:lnTo>
                    <a:pt x="192" y="0"/>
                  </a:lnTo>
                  <a:lnTo>
                    <a:pt x="176" y="0"/>
                  </a:lnTo>
                  <a:lnTo>
                    <a:pt x="152" y="0"/>
                  </a:lnTo>
                  <a:lnTo>
                    <a:pt x="128" y="8"/>
                  </a:lnTo>
                  <a:lnTo>
                    <a:pt x="128" y="24"/>
                  </a:lnTo>
                  <a:lnTo>
                    <a:pt x="120" y="40"/>
                  </a:lnTo>
                  <a:lnTo>
                    <a:pt x="112" y="48"/>
                  </a:lnTo>
                  <a:lnTo>
                    <a:pt x="112" y="56"/>
                  </a:lnTo>
                  <a:lnTo>
                    <a:pt x="104" y="72"/>
                  </a:lnTo>
                  <a:lnTo>
                    <a:pt x="80" y="80"/>
                  </a:lnTo>
                  <a:lnTo>
                    <a:pt x="72" y="88"/>
                  </a:lnTo>
                  <a:lnTo>
                    <a:pt x="56" y="112"/>
                  </a:lnTo>
                  <a:lnTo>
                    <a:pt x="32" y="112"/>
                  </a:lnTo>
                  <a:lnTo>
                    <a:pt x="16" y="104"/>
                  </a:lnTo>
                  <a:lnTo>
                    <a:pt x="0" y="104"/>
                  </a:lnTo>
                  <a:lnTo>
                    <a:pt x="8" y="112"/>
                  </a:lnTo>
                  <a:lnTo>
                    <a:pt x="24" y="128"/>
                  </a:lnTo>
                  <a:lnTo>
                    <a:pt x="24" y="136"/>
                  </a:lnTo>
                  <a:lnTo>
                    <a:pt x="32" y="152"/>
                  </a:lnTo>
                  <a:lnTo>
                    <a:pt x="8" y="160"/>
                  </a:lnTo>
                  <a:lnTo>
                    <a:pt x="8" y="176"/>
                  </a:lnTo>
                  <a:lnTo>
                    <a:pt x="32" y="168"/>
                  </a:lnTo>
                  <a:lnTo>
                    <a:pt x="72" y="168"/>
                  </a:lnTo>
                  <a:lnTo>
                    <a:pt x="88" y="192"/>
                  </a:lnTo>
                  <a:lnTo>
                    <a:pt x="96" y="192"/>
                  </a:lnTo>
                  <a:lnTo>
                    <a:pt x="112" y="18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7" name="Freeform 623">
              <a:extLst>
                <a:ext uri="{FF2B5EF4-FFF2-40B4-BE49-F238E27FC236}">
                  <a16:creationId xmlns:a16="http://schemas.microsoft.com/office/drawing/2014/main" id="{216968AD-B36C-4236-A4A4-2710F3E0C27D}"/>
                </a:ext>
              </a:extLst>
            </p:cNvPr>
            <p:cNvSpPr>
              <a:spLocks/>
            </p:cNvSpPr>
            <p:nvPr/>
          </p:nvSpPr>
          <p:spPr bwMode="auto">
            <a:xfrm>
              <a:off x="8976505" y="4043028"/>
              <a:ext cx="656616" cy="685800"/>
            </a:xfrm>
            <a:custGeom>
              <a:avLst/>
              <a:gdLst>
                <a:gd name="T0" fmla="*/ 2147483647 w 368"/>
                <a:gd name="T1" fmla="*/ 2147483647 h 384"/>
                <a:gd name="T2" fmla="*/ 2147483647 w 368"/>
                <a:gd name="T3" fmla="*/ 2147483647 h 384"/>
                <a:gd name="T4" fmla="*/ 2147483647 w 368"/>
                <a:gd name="T5" fmla="*/ 2147483647 h 384"/>
                <a:gd name="T6" fmla="*/ 2147483647 w 368"/>
                <a:gd name="T7" fmla="*/ 2147483647 h 384"/>
                <a:gd name="T8" fmla="*/ 2147483647 w 368"/>
                <a:gd name="T9" fmla="*/ 2147483647 h 384"/>
                <a:gd name="T10" fmla="*/ 2147483647 w 368"/>
                <a:gd name="T11" fmla="*/ 2147483647 h 384"/>
                <a:gd name="T12" fmla="*/ 2147483647 w 368"/>
                <a:gd name="T13" fmla="*/ 2147483647 h 384"/>
                <a:gd name="T14" fmla="*/ 2147483647 w 368"/>
                <a:gd name="T15" fmla="*/ 2147483647 h 384"/>
                <a:gd name="T16" fmla="*/ 2147483647 w 368"/>
                <a:gd name="T17" fmla="*/ 2147483647 h 384"/>
                <a:gd name="T18" fmla="*/ 2147483647 w 368"/>
                <a:gd name="T19" fmla="*/ 2147483647 h 384"/>
                <a:gd name="T20" fmla="*/ 2147483647 w 368"/>
                <a:gd name="T21" fmla="*/ 2147483647 h 384"/>
                <a:gd name="T22" fmla="*/ 2147483647 w 368"/>
                <a:gd name="T23" fmla="*/ 2147483647 h 384"/>
                <a:gd name="T24" fmla="*/ 2147483647 w 368"/>
                <a:gd name="T25" fmla="*/ 0 h 384"/>
                <a:gd name="T26" fmla="*/ 2147483647 w 368"/>
                <a:gd name="T27" fmla="*/ 2147483647 h 384"/>
                <a:gd name="T28" fmla="*/ 2147483647 w 368"/>
                <a:gd name="T29" fmla="*/ 2147483647 h 384"/>
                <a:gd name="T30" fmla="*/ 2147483647 w 368"/>
                <a:gd name="T31" fmla="*/ 2147483647 h 384"/>
                <a:gd name="T32" fmla="*/ 2147483647 w 368"/>
                <a:gd name="T33" fmla="*/ 2147483647 h 384"/>
                <a:gd name="T34" fmla="*/ 2147483647 w 368"/>
                <a:gd name="T35" fmla="*/ 2147483647 h 384"/>
                <a:gd name="T36" fmla="*/ 2147483647 w 368"/>
                <a:gd name="T37" fmla="*/ 2147483647 h 384"/>
                <a:gd name="T38" fmla="*/ 2147483647 w 368"/>
                <a:gd name="T39" fmla="*/ 2147483647 h 384"/>
                <a:gd name="T40" fmla="*/ 2147483647 w 368"/>
                <a:gd name="T41" fmla="*/ 2147483647 h 384"/>
                <a:gd name="T42" fmla="*/ 2147483647 w 368"/>
                <a:gd name="T43" fmla="*/ 2147483647 h 384"/>
                <a:gd name="T44" fmla="*/ 2147483647 w 368"/>
                <a:gd name="T45" fmla="*/ 2147483647 h 384"/>
                <a:gd name="T46" fmla="*/ 2147483647 w 368"/>
                <a:gd name="T47" fmla="*/ 2147483647 h 384"/>
                <a:gd name="T48" fmla="*/ 2147483647 w 368"/>
                <a:gd name="T49" fmla="*/ 2147483647 h 384"/>
                <a:gd name="T50" fmla="*/ 2147483647 w 368"/>
                <a:gd name="T51" fmla="*/ 2147483647 h 384"/>
                <a:gd name="T52" fmla="*/ 2147483647 w 368"/>
                <a:gd name="T53" fmla="*/ 2147483647 h 384"/>
                <a:gd name="T54" fmla="*/ 2147483647 w 368"/>
                <a:gd name="T55" fmla="*/ 2147483647 h 384"/>
                <a:gd name="T56" fmla="*/ 2147483647 w 368"/>
                <a:gd name="T57" fmla="*/ 2147483647 h 384"/>
                <a:gd name="T58" fmla="*/ 2147483647 w 368"/>
                <a:gd name="T59" fmla="*/ 2147483647 h 384"/>
                <a:gd name="T60" fmla="*/ 2147483647 w 368"/>
                <a:gd name="T61" fmla="*/ 2147483647 h 384"/>
                <a:gd name="T62" fmla="*/ 2147483647 w 368"/>
                <a:gd name="T63" fmla="*/ 2147483647 h 384"/>
                <a:gd name="T64" fmla="*/ 2147483647 w 368"/>
                <a:gd name="T65" fmla="*/ 2147483647 h 384"/>
                <a:gd name="T66" fmla="*/ 2147483647 w 368"/>
                <a:gd name="T67" fmla="*/ 2147483647 h 384"/>
                <a:gd name="T68" fmla="*/ 2147483647 w 368"/>
                <a:gd name="T69" fmla="*/ 2147483647 h 384"/>
                <a:gd name="T70" fmla="*/ 2147483647 w 368"/>
                <a:gd name="T71" fmla="*/ 2147483647 h 3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8"/>
                <a:gd name="T109" fmla="*/ 0 h 384"/>
                <a:gd name="T110" fmla="*/ 368 w 368"/>
                <a:gd name="T111" fmla="*/ 384 h 3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8" h="384">
                  <a:moveTo>
                    <a:pt x="328" y="168"/>
                  </a:moveTo>
                  <a:lnTo>
                    <a:pt x="344" y="160"/>
                  </a:lnTo>
                  <a:lnTo>
                    <a:pt x="352" y="136"/>
                  </a:lnTo>
                  <a:lnTo>
                    <a:pt x="368" y="120"/>
                  </a:lnTo>
                  <a:lnTo>
                    <a:pt x="368" y="112"/>
                  </a:lnTo>
                  <a:lnTo>
                    <a:pt x="352" y="104"/>
                  </a:lnTo>
                  <a:lnTo>
                    <a:pt x="336" y="104"/>
                  </a:lnTo>
                  <a:lnTo>
                    <a:pt x="320" y="112"/>
                  </a:lnTo>
                  <a:lnTo>
                    <a:pt x="304" y="128"/>
                  </a:lnTo>
                  <a:lnTo>
                    <a:pt x="288" y="128"/>
                  </a:lnTo>
                  <a:lnTo>
                    <a:pt x="272" y="128"/>
                  </a:lnTo>
                  <a:lnTo>
                    <a:pt x="264" y="120"/>
                  </a:lnTo>
                  <a:lnTo>
                    <a:pt x="256" y="120"/>
                  </a:lnTo>
                  <a:lnTo>
                    <a:pt x="248" y="136"/>
                  </a:lnTo>
                  <a:lnTo>
                    <a:pt x="240" y="136"/>
                  </a:lnTo>
                  <a:lnTo>
                    <a:pt x="224" y="128"/>
                  </a:lnTo>
                  <a:lnTo>
                    <a:pt x="192" y="128"/>
                  </a:lnTo>
                  <a:lnTo>
                    <a:pt x="152" y="104"/>
                  </a:lnTo>
                  <a:lnTo>
                    <a:pt x="168" y="80"/>
                  </a:lnTo>
                  <a:lnTo>
                    <a:pt x="144" y="72"/>
                  </a:lnTo>
                  <a:lnTo>
                    <a:pt x="136" y="56"/>
                  </a:lnTo>
                  <a:lnTo>
                    <a:pt x="144" y="48"/>
                  </a:lnTo>
                  <a:lnTo>
                    <a:pt x="144" y="32"/>
                  </a:lnTo>
                  <a:lnTo>
                    <a:pt x="160" y="8"/>
                  </a:lnTo>
                  <a:lnTo>
                    <a:pt x="152" y="0"/>
                  </a:lnTo>
                  <a:lnTo>
                    <a:pt x="128" y="0"/>
                  </a:lnTo>
                  <a:lnTo>
                    <a:pt x="112" y="0"/>
                  </a:lnTo>
                  <a:lnTo>
                    <a:pt x="120" y="8"/>
                  </a:lnTo>
                  <a:lnTo>
                    <a:pt x="80" y="16"/>
                  </a:lnTo>
                  <a:lnTo>
                    <a:pt x="80" y="40"/>
                  </a:lnTo>
                  <a:lnTo>
                    <a:pt x="88" y="48"/>
                  </a:lnTo>
                  <a:lnTo>
                    <a:pt x="80" y="64"/>
                  </a:lnTo>
                  <a:lnTo>
                    <a:pt x="72" y="80"/>
                  </a:lnTo>
                  <a:lnTo>
                    <a:pt x="48" y="120"/>
                  </a:lnTo>
                  <a:lnTo>
                    <a:pt x="32" y="120"/>
                  </a:lnTo>
                  <a:lnTo>
                    <a:pt x="24" y="128"/>
                  </a:lnTo>
                  <a:lnTo>
                    <a:pt x="32" y="144"/>
                  </a:lnTo>
                  <a:lnTo>
                    <a:pt x="40" y="160"/>
                  </a:lnTo>
                  <a:lnTo>
                    <a:pt x="24" y="168"/>
                  </a:lnTo>
                  <a:lnTo>
                    <a:pt x="8" y="176"/>
                  </a:lnTo>
                  <a:lnTo>
                    <a:pt x="0" y="176"/>
                  </a:lnTo>
                  <a:lnTo>
                    <a:pt x="16" y="200"/>
                  </a:lnTo>
                  <a:lnTo>
                    <a:pt x="32" y="216"/>
                  </a:lnTo>
                  <a:lnTo>
                    <a:pt x="56" y="200"/>
                  </a:lnTo>
                  <a:lnTo>
                    <a:pt x="64" y="272"/>
                  </a:lnTo>
                  <a:lnTo>
                    <a:pt x="72" y="304"/>
                  </a:lnTo>
                  <a:lnTo>
                    <a:pt x="96" y="344"/>
                  </a:lnTo>
                  <a:lnTo>
                    <a:pt x="104" y="360"/>
                  </a:lnTo>
                  <a:lnTo>
                    <a:pt x="120" y="384"/>
                  </a:lnTo>
                  <a:lnTo>
                    <a:pt x="128" y="368"/>
                  </a:lnTo>
                  <a:lnTo>
                    <a:pt x="144" y="352"/>
                  </a:lnTo>
                  <a:lnTo>
                    <a:pt x="152" y="336"/>
                  </a:lnTo>
                  <a:lnTo>
                    <a:pt x="152" y="304"/>
                  </a:lnTo>
                  <a:lnTo>
                    <a:pt x="160" y="280"/>
                  </a:lnTo>
                  <a:lnTo>
                    <a:pt x="184" y="256"/>
                  </a:lnTo>
                  <a:lnTo>
                    <a:pt x="216" y="240"/>
                  </a:lnTo>
                  <a:lnTo>
                    <a:pt x="232" y="224"/>
                  </a:lnTo>
                  <a:lnTo>
                    <a:pt x="240" y="200"/>
                  </a:lnTo>
                  <a:lnTo>
                    <a:pt x="264" y="200"/>
                  </a:lnTo>
                  <a:lnTo>
                    <a:pt x="256" y="168"/>
                  </a:lnTo>
                  <a:lnTo>
                    <a:pt x="248" y="160"/>
                  </a:lnTo>
                  <a:lnTo>
                    <a:pt x="256" y="152"/>
                  </a:lnTo>
                  <a:lnTo>
                    <a:pt x="256" y="144"/>
                  </a:lnTo>
                  <a:lnTo>
                    <a:pt x="272" y="144"/>
                  </a:lnTo>
                  <a:lnTo>
                    <a:pt x="280" y="152"/>
                  </a:lnTo>
                  <a:lnTo>
                    <a:pt x="304" y="160"/>
                  </a:lnTo>
                  <a:lnTo>
                    <a:pt x="304" y="168"/>
                  </a:lnTo>
                  <a:lnTo>
                    <a:pt x="296" y="176"/>
                  </a:lnTo>
                  <a:lnTo>
                    <a:pt x="312" y="176"/>
                  </a:lnTo>
                  <a:lnTo>
                    <a:pt x="304" y="192"/>
                  </a:lnTo>
                  <a:lnTo>
                    <a:pt x="312" y="208"/>
                  </a:lnTo>
                  <a:lnTo>
                    <a:pt x="320" y="192"/>
                  </a:lnTo>
                  <a:lnTo>
                    <a:pt x="328" y="16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8" name="Freeform 624">
              <a:extLst>
                <a:ext uri="{FF2B5EF4-FFF2-40B4-BE49-F238E27FC236}">
                  <a16:creationId xmlns:a16="http://schemas.microsoft.com/office/drawing/2014/main" id="{BE4510B9-386C-4D97-9CB3-920EE6F053AD}"/>
                </a:ext>
              </a:extLst>
            </p:cNvPr>
            <p:cNvSpPr>
              <a:spLocks/>
            </p:cNvSpPr>
            <p:nvPr/>
          </p:nvSpPr>
          <p:spPr bwMode="auto">
            <a:xfrm>
              <a:off x="8804326" y="3971529"/>
              <a:ext cx="328308" cy="243678"/>
            </a:xfrm>
            <a:custGeom>
              <a:avLst/>
              <a:gdLst>
                <a:gd name="T0" fmla="*/ 2147483647 w 184"/>
                <a:gd name="T1" fmla="*/ 2147483647 h 136"/>
                <a:gd name="T2" fmla="*/ 2147483647 w 184"/>
                <a:gd name="T3" fmla="*/ 2147483647 h 136"/>
                <a:gd name="T4" fmla="*/ 2147483647 w 184"/>
                <a:gd name="T5" fmla="*/ 2147483647 h 136"/>
                <a:gd name="T6" fmla="*/ 2147483647 w 184"/>
                <a:gd name="T7" fmla="*/ 0 h 136"/>
                <a:gd name="T8" fmla="*/ 2147483647 w 184"/>
                <a:gd name="T9" fmla="*/ 2147483647 h 136"/>
                <a:gd name="T10" fmla="*/ 2147483647 w 184"/>
                <a:gd name="T11" fmla="*/ 2147483647 h 136"/>
                <a:gd name="T12" fmla="*/ 2147483647 w 184"/>
                <a:gd name="T13" fmla="*/ 2147483647 h 136"/>
                <a:gd name="T14" fmla="*/ 2147483647 w 184"/>
                <a:gd name="T15" fmla="*/ 2147483647 h 136"/>
                <a:gd name="T16" fmla="*/ 2147483647 w 184"/>
                <a:gd name="T17" fmla="*/ 2147483647 h 136"/>
                <a:gd name="T18" fmla="*/ 2147483647 w 184"/>
                <a:gd name="T19" fmla="*/ 2147483647 h 136"/>
                <a:gd name="T20" fmla="*/ 2147483647 w 184"/>
                <a:gd name="T21" fmla="*/ 2147483647 h 136"/>
                <a:gd name="T22" fmla="*/ 2147483647 w 184"/>
                <a:gd name="T23" fmla="*/ 2147483647 h 136"/>
                <a:gd name="T24" fmla="*/ 2147483647 w 184"/>
                <a:gd name="T25" fmla="*/ 2147483647 h 136"/>
                <a:gd name="T26" fmla="*/ 2147483647 w 184"/>
                <a:gd name="T27" fmla="*/ 2147483647 h 136"/>
                <a:gd name="T28" fmla="*/ 2147483647 w 184"/>
                <a:gd name="T29" fmla="*/ 2147483647 h 136"/>
                <a:gd name="T30" fmla="*/ 2147483647 w 184"/>
                <a:gd name="T31" fmla="*/ 2147483647 h 136"/>
                <a:gd name="T32" fmla="*/ 0 w 184"/>
                <a:gd name="T33" fmla="*/ 2147483647 h 136"/>
                <a:gd name="T34" fmla="*/ 0 w 184"/>
                <a:gd name="T35" fmla="*/ 2147483647 h 136"/>
                <a:gd name="T36" fmla="*/ 2147483647 w 184"/>
                <a:gd name="T37" fmla="*/ 2147483647 h 136"/>
                <a:gd name="T38" fmla="*/ 2147483647 w 184"/>
                <a:gd name="T39" fmla="*/ 2147483647 h 136"/>
                <a:gd name="T40" fmla="*/ 2147483647 w 184"/>
                <a:gd name="T41" fmla="*/ 2147483647 h 136"/>
                <a:gd name="T42" fmla="*/ 2147483647 w 184"/>
                <a:gd name="T43" fmla="*/ 2147483647 h 136"/>
                <a:gd name="T44" fmla="*/ 2147483647 w 184"/>
                <a:gd name="T45" fmla="*/ 2147483647 h 136"/>
                <a:gd name="T46" fmla="*/ 2147483647 w 184"/>
                <a:gd name="T47" fmla="*/ 2147483647 h 136"/>
                <a:gd name="T48" fmla="*/ 2147483647 w 184"/>
                <a:gd name="T49" fmla="*/ 2147483647 h 136"/>
                <a:gd name="T50" fmla="*/ 2147483647 w 184"/>
                <a:gd name="T51" fmla="*/ 2147483647 h 136"/>
                <a:gd name="T52" fmla="*/ 2147483647 w 184"/>
                <a:gd name="T53" fmla="*/ 2147483647 h 136"/>
                <a:gd name="T54" fmla="*/ 2147483647 w 184"/>
                <a:gd name="T55" fmla="*/ 2147483647 h 136"/>
                <a:gd name="T56" fmla="*/ 2147483647 w 184"/>
                <a:gd name="T57" fmla="*/ 2147483647 h 136"/>
                <a:gd name="T58" fmla="*/ 2147483647 w 184"/>
                <a:gd name="T59" fmla="*/ 2147483647 h 136"/>
                <a:gd name="T60" fmla="*/ 2147483647 w 184"/>
                <a:gd name="T61" fmla="*/ 2147483647 h 136"/>
                <a:gd name="T62" fmla="*/ 2147483647 w 184"/>
                <a:gd name="T63" fmla="*/ 2147483647 h 136"/>
                <a:gd name="T64" fmla="*/ 2147483647 w 184"/>
                <a:gd name="T65" fmla="*/ 2147483647 h 136"/>
                <a:gd name="T66" fmla="*/ 2147483647 w 184"/>
                <a:gd name="T67" fmla="*/ 2147483647 h 136"/>
                <a:gd name="T68" fmla="*/ 2147483647 w 184"/>
                <a:gd name="T69" fmla="*/ 2147483647 h 1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4"/>
                <a:gd name="T106" fmla="*/ 0 h 136"/>
                <a:gd name="T107" fmla="*/ 184 w 184"/>
                <a:gd name="T108" fmla="*/ 136 h 1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4" h="136">
                  <a:moveTo>
                    <a:pt x="168" y="8"/>
                  </a:moveTo>
                  <a:lnTo>
                    <a:pt x="152" y="16"/>
                  </a:lnTo>
                  <a:lnTo>
                    <a:pt x="144" y="16"/>
                  </a:lnTo>
                  <a:lnTo>
                    <a:pt x="136" y="0"/>
                  </a:lnTo>
                  <a:lnTo>
                    <a:pt x="120" y="8"/>
                  </a:lnTo>
                  <a:lnTo>
                    <a:pt x="112" y="16"/>
                  </a:lnTo>
                  <a:lnTo>
                    <a:pt x="96" y="24"/>
                  </a:lnTo>
                  <a:lnTo>
                    <a:pt x="88" y="16"/>
                  </a:lnTo>
                  <a:lnTo>
                    <a:pt x="80" y="16"/>
                  </a:lnTo>
                  <a:lnTo>
                    <a:pt x="64" y="8"/>
                  </a:lnTo>
                  <a:lnTo>
                    <a:pt x="56" y="32"/>
                  </a:lnTo>
                  <a:lnTo>
                    <a:pt x="40" y="40"/>
                  </a:lnTo>
                  <a:lnTo>
                    <a:pt x="32" y="48"/>
                  </a:lnTo>
                  <a:lnTo>
                    <a:pt x="16" y="40"/>
                  </a:lnTo>
                  <a:lnTo>
                    <a:pt x="8" y="40"/>
                  </a:lnTo>
                  <a:lnTo>
                    <a:pt x="8" y="64"/>
                  </a:lnTo>
                  <a:lnTo>
                    <a:pt x="0" y="80"/>
                  </a:lnTo>
                  <a:lnTo>
                    <a:pt x="0" y="96"/>
                  </a:lnTo>
                  <a:lnTo>
                    <a:pt x="16" y="104"/>
                  </a:lnTo>
                  <a:lnTo>
                    <a:pt x="8" y="128"/>
                  </a:lnTo>
                  <a:lnTo>
                    <a:pt x="24" y="128"/>
                  </a:lnTo>
                  <a:lnTo>
                    <a:pt x="40" y="136"/>
                  </a:lnTo>
                  <a:lnTo>
                    <a:pt x="64" y="136"/>
                  </a:lnTo>
                  <a:lnTo>
                    <a:pt x="80" y="112"/>
                  </a:lnTo>
                  <a:lnTo>
                    <a:pt x="88" y="104"/>
                  </a:lnTo>
                  <a:lnTo>
                    <a:pt x="112" y="96"/>
                  </a:lnTo>
                  <a:lnTo>
                    <a:pt x="120" y="80"/>
                  </a:lnTo>
                  <a:lnTo>
                    <a:pt x="120" y="72"/>
                  </a:lnTo>
                  <a:lnTo>
                    <a:pt x="128" y="64"/>
                  </a:lnTo>
                  <a:lnTo>
                    <a:pt x="136" y="48"/>
                  </a:lnTo>
                  <a:lnTo>
                    <a:pt x="136" y="32"/>
                  </a:lnTo>
                  <a:lnTo>
                    <a:pt x="160" y="24"/>
                  </a:lnTo>
                  <a:lnTo>
                    <a:pt x="184" y="24"/>
                  </a:lnTo>
                  <a:lnTo>
                    <a:pt x="176" y="8"/>
                  </a:lnTo>
                  <a:lnTo>
                    <a:pt x="16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79" name="Freeform 625">
              <a:extLst>
                <a:ext uri="{FF2B5EF4-FFF2-40B4-BE49-F238E27FC236}">
                  <a16:creationId xmlns:a16="http://schemas.microsoft.com/office/drawing/2014/main" id="{4F2A021E-EECE-4BC8-800B-735E9E46135C}"/>
                </a:ext>
              </a:extLst>
            </p:cNvPr>
            <p:cNvSpPr>
              <a:spLocks/>
            </p:cNvSpPr>
            <p:nvPr/>
          </p:nvSpPr>
          <p:spPr bwMode="auto">
            <a:xfrm>
              <a:off x="9532440" y="4242931"/>
              <a:ext cx="271401" cy="628893"/>
            </a:xfrm>
            <a:custGeom>
              <a:avLst/>
              <a:gdLst>
                <a:gd name="T0" fmla="*/ 2147483647 w 152"/>
                <a:gd name="T1" fmla="*/ 2147483647 h 352"/>
                <a:gd name="T2" fmla="*/ 2147483647 w 152"/>
                <a:gd name="T3" fmla="*/ 2147483647 h 352"/>
                <a:gd name="T4" fmla="*/ 2147483647 w 152"/>
                <a:gd name="T5" fmla="*/ 2147483647 h 352"/>
                <a:gd name="T6" fmla="*/ 2147483647 w 152"/>
                <a:gd name="T7" fmla="*/ 2147483647 h 352"/>
                <a:gd name="T8" fmla="*/ 2147483647 w 152"/>
                <a:gd name="T9" fmla="*/ 2147483647 h 352"/>
                <a:gd name="T10" fmla="*/ 2147483647 w 152"/>
                <a:gd name="T11" fmla="*/ 2147483647 h 352"/>
                <a:gd name="T12" fmla="*/ 2147483647 w 152"/>
                <a:gd name="T13" fmla="*/ 2147483647 h 352"/>
                <a:gd name="T14" fmla="*/ 2147483647 w 152"/>
                <a:gd name="T15" fmla="*/ 2147483647 h 352"/>
                <a:gd name="T16" fmla="*/ 2147483647 w 152"/>
                <a:gd name="T17" fmla="*/ 2147483647 h 352"/>
                <a:gd name="T18" fmla="*/ 2147483647 w 152"/>
                <a:gd name="T19" fmla="*/ 0 h 352"/>
                <a:gd name="T20" fmla="*/ 2147483647 w 152"/>
                <a:gd name="T21" fmla="*/ 0 h 352"/>
                <a:gd name="T22" fmla="*/ 2147483647 w 152"/>
                <a:gd name="T23" fmla="*/ 2147483647 h 352"/>
                <a:gd name="T24" fmla="*/ 2147483647 w 152"/>
                <a:gd name="T25" fmla="*/ 2147483647 h 352"/>
                <a:gd name="T26" fmla="*/ 2147483647 w 152"/>
                <a:gd name="T27" fmla="*/ 2147483647 h 352"/>
                <a:gd name="T28" fmla="*/ 2147483647 w 152"/>
                <a:gd name="T29" fmla="*/ 2147483647 h 352"/>
                <a:gd name="T30" fmla="*/ 2147483647 w 152"/>
                <a:gd name="T31" fmla="*/ 2147483647 h 352"/>
                <a:gd name="T32" fmla="*/ 0 w 152"/>
                <a:gd name="T33" fmla="*/ 2147483647 h 352"/>
                <a:gd name="T34" fmla="*/ 2147483647 w 152"/>
                <a:gd name="T35" fmla="*/ 2147483647 h 352"/>
                <a:gd name="T36" fmla="*/ 2147483647 w 152"/>
                <a:gd name="T37" fmla="*/ 2147483647 h 352"/>
                <a:gd name="T38" fmla="*/ 2147483647 w 152"/>
                <a:gd name="T39" fmla="*/ 2147483647 h 352"/>
                <a:gd name="T40" fmla="*/ 2147483647 w 152"/>
                <a:gd name="T41" fmla="*/ 2147483647 h 352"/>
                <a:gd name="T42" fmla="*/ 2147483647 w 152"/>
                <a:gd name="T43" fmla="*/ 2147483647 h 352"/>
                <a:gd name="T44" fmla="*/ 2147483647 w 152"/>
                <a:gd name="T45" fmla="*/ 2147483647 h 352"/>
                <a:gd name="T46" fmla="*/ 2147483647 w 152"/>
                <a:gd name="T47" fmla="*/ 2147483647 h 352"/>
                <a:gd name="T48" fmla="*/ 2147483647 w 152"/>
                <a:gd name="T49" fmla="*/ 2147483647 h 352"/>
                <a:gd name="T50" fmla="*/ 2147483647 w 152"/>
                <a:gd name="T51" fmla="*/ 2147483647 h 352"/>
                <a:gd name="T52" fmla="*/ 2147483647 w 152"/>
                <a:gd name="T53" fmla="*/ 2147483647 h 352"/>
                <a:gd name="T54" fmla="*/ 2147483647 w 152"/>
                <a:gd name="T55" fmla="*/ 2147483647 h 352"/>
                <a:gd name="T56" fmla="*/ 2147483647 w 152"/>
                <a:gd name="T57" fmla="*/ 2147483647 h 352"/>
                <a:gd name="T58" fmla="*/ 2147483647 w 152"/>
                <a:gd name="T59" fmla="*/ 2147483647 h 352"/>
                <a:gd name="T60" fmla="*/ 2147483647 w 152"/>
                <a:gd name="T61" fmla="*/ 2147483647 h 352"/>
                <a:gd name="T62" fmla="*/ 2147483647 w 152"/>
                <a:gd name="T63" fmla="*/ 2147483647 h 352"/>
                <a:gd name="T64" fmla="*/ 2147483647 w 152"/>
                <a:gd name="T65" fmla="*/ 2147483647 h 352"/>
                <a:gd name="T66" fmla="*/ 2147483647 w 152"/>
                <a:gd name="T67" fmla="*/ 2147483647 h 352"/>
                <a:gd name="T68" fmla="*/ 2147483647 w 152"/>
                <a:gd name="T69" fmla="*/ 2147483647 h 352"/>
                <a:gd name="T70" fmla="*/ 2147483647 w 152"/>
                <a:gd name="T71" fmla="*/ 2147483647 h 352"/>
                <a:gd name="T72" fmla="*/ 2147483647 w 152"/>
                <a:gd name="T73" fmla="*/ 2147483647 h 352"/>
                <a:gd name="T74" fmla="*/ 2147483647 w 152"/>
                <a:gd name="T75" fmla="*/ 2147483647 h 352"/>
                <a:gd name="T76" fmla="*/ 2147483647 w 152"/>
                <a:gd name="T77" fmla="*/ 2147483647 h 352"/>
                <a:gd name="T78" fmla="*/ 2147483647 w 152"/>
                <a:gd name="T79" fmla="*/ 2147483647 h 352"/>
                <a:gd name="T80" fmla="*/ 2147483647 w 152"/>
                <a:gd name="T81" fmla="*/ 2147483647 h 352"/>
                <a:gd name="T82" fmla="*/ 2147483647 w 152"/>
                <a:gd name="T83" fmla="*/ 2147483647 h 352"/>
                <a:gd name="T84" fmla="*/ 2147483647 w 152"/>
                <a:gd name="T85" fmla="*/ 2147483647 h 352"/>
                <a:gd name="T86" fmla="*/ 2147483647 w 152"/>
                <a:gd name="T87" fmla="*/ 2147483647 h 352"/>
                <a:gd name="T88" fmla="*/ 2147483647 w 152"/>
                <a:gd name="T89" fmla="*/ 2147483647 h 352"/>
                <a:gd name="T90" fmla="*/ 2147483647 w 152"/>
                <a:gd name="T91" fmla="*/ 2147483647 h 3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352"/>
                <a:gd name="T140" fmla="*/ 152 w 152"/>
                <a:gd name="T141" fmla="*/ 352 h 3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352">
                  <a:moveTo>
                    <a:pt x="96" y="104"/>
                  </a:move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0" name="Freeform 626">
              <a:extLst>
                <a:ext uri="{FF2B5EF4-FFF2-40B4-BE49-F238E27FC236}">
                  <a16:creationId xmlns:a16="http://schemas.microsoft.com/office/drawing/2014/main" id="{33171814-0837-4689-A061-8B9997445422}"/>
                </a:ext>
              </a:extLst>
            </p:cNvPr>
            <p:cNvSpPr>
              <a:spLocks/>
            </p:cNvSpPr>
            <p:nvPr/>
          </p:nvSpPr>
          <p:spPr bwMode="auto">
            <a:xfrm>
              <a:off x="8976505" y="4053188"/>
              <a:ext cx="656616" cy="685800"/>
            </a:xfrm>
            <a:custGeom>
              <a:avLst/>
              <a:gdLst>
                <a:gd name="T0" fmla="*/ 2147483647 w 368"/>
                <a:gd name="T1" fmla="*/ 2147483647 h 384"/>
                <a:gd name="T2" fmla="*/ 2147483647 w 368"/>
                <a:gd name="T3" fmla="*/ 2147483647 h 384"/>
                <a:gd name="T4" fmla="*/ 2147483647 w 368"/>
                <a:gd name="T5" fmla="*/ 2147483647 h 384"/>
                <a:gd name="T6" fmla="*/ 2147483647 w 368"/>
                <a:gd name="T7" fmla="*/ 2147483647 h 384"/>
                <a:gd name="T8" fmla="*/ 2147483647 w 368"/>
                <a:gd name="T9" fmla="*/ 2147483647 h 384"/>
                <a:gd name="T10" fmla="*/ 2147483647 w 368"/>
                <a:gd name="T11" fmla="*/ 2147483647 h 384"/>
                <a:gd name="T12" fmla="*/ 2147483647 w 368"/>
                <a:gd name="T13" fmla="*/ 2147483647 h 384"/>
                <a:gd name="T14" fmla="*/ 2147483647 w 368"/>
                <a:gd name="T15" fmla="*/ 2147483647 h 384"/>
                <a:gd name="T16" fmla="*/ 2147483647 w 368"/>
                <a:gd name="T17" fmla="*/ 2147483647 h 384"/>
                <a:gd name="T18" fmla="*/ 2147483647 w 368"/>
                <a:gd name="T19" fmla="*/ 2147483647 h 384"/>
                <a:gd name="T20" fmla="*/ 2147483647 w 368"/>
                <a:gd name="T21" fmla="*/ 2147483647 h 384"/>
                <a:gd name="T22" fmla="*/ 2147483647 w 368"/>
                <a:gd name="T23" fmla="*/ 2147483647 h 384"/>
                <a:gd name="T24" fmla="*/ 2147483647 w 368"/>
                <a:gd name="T25" fmla="*/ 0 h 384"/>
                <a:gd name="T26" fmla="*/ 2147483647 w 368"/>
                <a:gd name="T27" fmla="*/ 0 h 384"/>
                <a:gd name="T28" fmla="*/ 2147483647 w 368"/>
                <a:gd name="T29" fmla="*/ 2147483647 h 384"/>
                <a:gd name="T30" fmla="*/ 2147483647 w 368"/>
                <a:gd name="T31" fmla="*/ 2147483647 h 384"/>
                <a:gd name="T32" fmla="*/ 2147483647 w 368"/>
                <a:gd name="T33" fmla="*/ 2147483647 h 384"/>
                <a:gd name="T34" fmla="*/ 2147483647 w 368"/>
                <a:gd name="T35" fmla="*/ 2147483647 h 384"/>
                <a:gd name="T36" fmla="*/ 2147483647 w 368"/>
                <a:gd name="T37" fmla="*/ 2147483647 h 384"/>
                <a:gd name="T38" fmla="*/ 2147483647 w 368"/>
                <a:gd name="T39" fmla="*/ 2147483647 h 384"/>
                <a:gd name="T40" fmla="*/ 2147483647 w 368"/>
                <a:gd name="T41" fmla="*/ 2147483647 h 384"/>
                <a:gd name="T42" fmla="*/ 0 w 368"/>
                <a:gd name="T43" fmla="*/ 2147483647 h 384"/>
                <a:gd name="T44" fmla="*/ 2147483647 w 368"/>
                <a:gd name="T45" fmla="*/ 2147483647 h 384"/>
                <a:gd name="T46" fmla="*/ 2147483647 w 368"/>
                <a:gd name="T47" fmla="*/ 2147483647 h 384"/>
                <a:gd name="T48" fmla="*/ 2147483647 w 368"/>
                <a:gd name="T49" fmla="*/ 2147483647 h 384"/>
                <a:gd name="T50" fmla="*/ 2147483647 w 368"/>
                <a:gd name="T51" fmla="*/ 2147483647 h 384"/>
                <a:gd name="T52" fmla="*/ 2147483647 w 368"/>
                <a:gd name="T53" fmla="*/ 2147483647 h 384"/>
                <a:gd name="T54" fmla="*/ 2147483647 w 368"/>
                <a:gd name="T55" fmla="*/ 2147483647 h 384"/>
                <a:gd name="T56" fmla="*/ 2147483647 w 368"/>
                <a:gd name="T57" fmla="*/ 2147483647 h 384"/>
                <a:gd name="T58" fmla="*/ 2147483647 w 368"/>
                <a:gd name="T59" fmla="*/ 2147483647 h 384"/>
                <a:gd name="T60" fmla="*/ 2147483647 w 368"/>
                <a:gd name="T61" fmla="*/ 2147483647 h 384"/>
                <a:gd name="T62" fmla="*/ 2147483647 w 368"/>
                <a:gd name="T63" fmla="*/ 2147483647 h 384"/>
                <a:gd name="T64" fmla="*/ 2147483647 w 368"/>
                <a:gd name="T65" fmla="*/ 2147483647 h 384"/>
                <a:gd name="T66" fmla="*/ 2147483647 w 368"/>
                <a:gd name="T67" fmla="*/ 2147483647 h 384"/>
                <a:gd name="T68" fmla="*/ 2147483647 w 368"/>
                <a:gd name="T69" fmla="*/ 2147483647 h 384"/>
                <a:gd name="T70" fmla="*/ 2147483647 w 368"/>
                <a:gd name="T71" fmla="*/ 2147483647 h 384"/>
                <a:gd name="T72" fmla="*/ 2147483647 w 368"/>
                <a:gd name="T73" fmla="*/ 2147483647 h 384"/>
                <a:gd name="T74" fmla="*/ 2147483647 w 368"/>
                <a:gd name="T75" fmla="*/ 2147483647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68"/>
                <a:gd name="T115" fmla="*/ 0 h 384"/>
                <a:gd name="T116" fmla="*/ 368 w 368"/>
                <a:gd name="T117" fmla="*/ 384 h 38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68" h="384">
                  <a:moveTo>
                    <a:pt x="328" y="168"/>
                  </a:moveTo>
                  <a:lnTo>
                    <a:pt x="344" y="160"/>
                  </a:lnTo>
                  <a:lnTo>
                    <a:pt x="352" y="136"/>
                  </a:lnTo>
                  <a:lnTo>
                    <a:pt x="368" y="120"/>
                  </a:lnTo>
                  <a:lnTo>
                    <a:pt x="368" y="112"/>
                  </a:lnTo>
                  <a:lnTo>
                    <a:pt x="352" y="104"/>
                  </a:lnTo>
                  <a:lnTo>
                    <a:pt x="336" y="104"/>
                  </a:lnTo>
                  <a:lnTo>
                    <a:pt x="320" y="112"/>
                  </a:lnTo>
                  <a:lnTo>
                    <a:pt x="304" y="128"/>
                  </a:lnTo>
                  <a:lnTo>
                    <a:pt x="288" y="128"/>
                  </a:lnTo>
                  <a:lnTo>
                    <a:pt x="272" y="128"/>
                  </a:lnTo>
                  <a:lnTo>
                    <a:pt x="264" y="120"/>
                  </a:lnTo>
                  <a:lnTo>
                    <a:pt x="256" y="120"/>
                  </a:lnTo>
                  <a:lnTo>
                    <a:pt x="248" y="136"/>
                  </a:lnTo>
                  <a:lnTo>
                    <a:pt x="240" y="136"/>
                  </a:lnTo>
                  <a:lnTo>
                    <a:pt x="224" y="128"/>
                  </a:lnTo>
                  <a:lnTo>
                    <a:pt x="192" y="128"/>
                  </a:lnTo>
                  <a:lnTo>
                    <a:pt x="152" y="104"/>
                  </a:lnTo>
                  <a:lnTo>
                    <a:pt x="168" y="80"/>
                  </a:lnTo>
                  <a:lnTo>
                    <a:pt x="144" y="72"/>
                  </a:lnTo>
                  <a:lnTo>
                    <a:pt x="136" y="56"/>
                  </a:lnTo>
                  <a:lnTo>
                    <a:pt x="144" y="48"/>
                  </a:lnTo>
                  <a:lnTo>
                    <a:pt x="144" y="32"/>
                  </a:lnTo>
                  <a:lnTo>
                    <a:pt x="160" y="8"/>
                  </a:lnTo>
                  <a:lnTo>
                    <a:pt x="152" y="0"/>
                  </a:lnTo>
                  <a:lnTo>
                    <a:pt x="128" y="0"/>
                  </a:lnTo>
                  <a:lnTo>
                    <a:pt x="112" y="0"/>
                  </a:lnTo>
                  <a:lnTo>
                    <a:pt x="120" y="8"/>
                  </a:lnTo>
                  <a:lnTo>
                    <a:pt x="80" y="16"/>
                  </a:lnTo>
                  <a:lnTo>
                    <a:pt x="80" y="40"/>
                  </a:lnTo>
                  <a:lnTo>
                    <a:pt x="88" y="48"/>
                  </a:lnTo>
                  <a:lnTo>
                    <a:pt x="80" y="64"/>
                  </a:lnTo>
                  <a:lnTo>
                    <a:pt x="72" y="80"/>
                  </a:lnTo>
                  <a:lnTo>
                    <a:pt x="48" y="120"/>
                  </a:lnTo>
                  <a:lnTo>
                    <a:pt x="32" y="120"/>
                  </a:lnTo>
                  <a:lnTo>
                    <a:pt x="24" y="128"/>
                  </a:lnTo>
                  <a:lnTo>
                    <a:pt x="32" y="144"/>
                  </a:lnTo>
                  <a:lnTo>
                    <a:pt x="40" y="160"/>
                  </a:lnTo>
                  <a:lnTo>
                    <a:pt x="24" y="168"/>
                  </a:lnTo>
                  <a:lnTo>
                    <a:pt x="8" y="176"/>
                  </a:lnTo>
                  <a:lnTo>
                    <a:pt x="0" y="176"/>
                  </a:lnTo>
                  <a:lnTo>
                    <a:pt x="16" y="200"/>
                  </a:lnTo>
                  <a:lnTo>
                    <a:pt x="32" y="216"/>
                  </a:lnTo>
                  <a:lnTo>
                    <a:pt x="56" y="200"/>
                  </a:lnTo>
                  <a:lnTo>
                    <a:pt x="64" y="272"/>
                  </a:lnTo>
                  <a:lnTo>
                    <a:pt x="72" y="304"/>
                  </a:lnTo>
                  <a:lnTo>
                    <a:pt x="96" y="344"/>
                  </a:lnTo>
                  <a:lnTo>
                    <a:pt x="104" y="360"/>
                  </a:lnTo>
                  <a:lnTo>
                    <a:pt x="120" y="384"/>
                  </a:lnTo>
                  <a:lnTo>
                    <a:pt x="128" y="368"/>
                  </a:lnTo>
                  <a:lnTo>
                    <a:pt x="144" y="352"/>
                  </a:lnTo>
                  <a:lnTo>
                    <a:pt x="152" y="336"/>
                  </a:lnTo>
                  <a:lnTo>
                    <a:pt x="152" y="304"/>
                  </a:lnTo>
                  <a:lnTo>
                    <a:pt x="160" y="280"/>
                  </a:lnTo>
                  <a:lnTo>
                    <a:pt x="184" y="256"/>
                  </a:lnTo>
                  <a:lnTo>
                    <a:pt x="216" y="240"/>
                  </a:lnTo>
                  <a:lnTo>
                    <a:pt x="232" y="224"/>
                  </a:lnTo>
                  <a:lnTo>
                    <a:pt x="240" y="200"/>
                  </a:lnTo>
                  <a:lnTo>
                    <a:pt x="264" y="200"/>
                  </a:lnTo>
                  <a:lnTo>
                    <a:pt x="256" y="168"/>
                  </a:lnTo>
                  <a:lnTo>
                    <a:pt x="248" y="160"/>
                  </a:lnTo>
                  <a:lnTo>
                    <a:pt x="256" y="152"/>
                  </a:lnTo>
                  <a:lnTo>
                    <a:pt x="256" y="144"/>
                  </a:lnTo>
                  <a:lnTo>
                    <a:pt x="272" y="144"/>
                  </a:lnTo>
                  <a:lnTo>
                    <a:pt x="280" y="152"/>
                  </a:lnTo>
                  <a:lnTo>
                    <a:pt x="304" y="160"/>
                  </a:lnTo>
                  <a:lnTo>
                    <a:pt x="304" y="168"/>
                  </a:lnTo>
                  <a:lnTo>
                    <a:pt x="296" y="176"/>
                  </a:lnTo>
                  <a:lnTo>
                    <a:pt x="312" y="176"/>
                  </a:lnTo>
                  <a:lnTo>
                    <a:pt x="304" y="192"/>
                  </a:lnTo>
                  <a:lnTo>
                    <a:pt x="312" y="208"/>
                  </a:lnTo>
                  <a:lnTo>
                    <a:pt x="320" y="192"/>
                  </a:lnTo>
                  <a:lnTo>
                    <a:pt x="328" y="16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1" name="Freeform 627">
              <a:extLst>
                <a:ext uri="{FF2B5EF4-FFF2-40B4-BE49-F238E27FC236}">
                  <a16:creationId xmlns:a16="http://schemas.microsoft.com/office/drawing/2014/main" id="{E3FD04E6-4780-4E81-8A81-5BF94F67F903}"/>
                </a:ext>
              </a:extLst>
            </p:cNvPr>
            <p:cNvSpPr>
              <a:spLocks/>
            </p:cNvSpPr>
            <p:nvPr/>
          </p:nvSpPr>
          <p:spPr bwMode="auto">
            <a:xfrm>
              <a:off x="9532440" y="4242931"/>
              <a:ext cx="271401" cy="628893"/>
            </a:xfrm>
            <a:custGeom>
              <a:avLst/>
              <a:gdLst>
                <a:gd name="T0" fmla="*/ 2147483647 w 152"/>
                <a:gd name="T1" fmla="*/ 2147483647 h 352"/>
                <a:gd name="T2" fmla="*/ 2147483647 w 152"/>
                <a:gd name="T3" fmla="*/ 2147483647 h 352"/>
                <a:gd name="T4" fmla="*/ 2147483647 w 152"/>
                <a:gd name="T5" fmla="*/ 2147483647 h 352"/>
                <a:gd name="T6" fmla="*/ 2147483647 w 152"/>
                <a:gd name="T7" fmla="*/ 2147483647 h 352"/>
                <a:gd name="T8" fmla="*/ 2147483647 w 152"/>
                <a:gd name="T9" fmla="*/ 2147483647 h 352"/>
                <a:gd name="T10" fmla="*/ 2147483647 w 152"/>
                <a:gd name="T11" fmla="*/ 0 h 352"/>
                <a:gd name="T12" fmla="*/ 2147483647 w 152"/>
                <a:gd name="T13" fmla="*/ 2147483647 h 352"/>
                <a:gd name="T14" fmla="*/ 2147483647 w 152"/>
                <a:gd name="T15" fmla="*/ 2147483647 h 352"/>
                <a:gd name="T16" fmla="*/ 0 w 152"/>
                <a:gd name="T17" fmla="*/ 2147483647 h 352"/>
                <a:gd name="T18" fmla="*/ 2147483647 w 152"/>
                <a:gd name="T19" fmla="*/ 2147483647 h 352"/>
                <a:gd name="T20" fmla="*/ 2147483647 w 152"/>
                <a:gd name="T21" fmla="*/ 2147483647 h 352"/>
                <a:gd name="T22" fmla="*/ 2147483647 w 152"/>
                <a:gd name="T23" fmla="*/ 2147483647 h 352"/>
                <a:gd name="T24" fmla="*/ 2147483647 w 152"/>
                <a:gd name="T25" fmla="*/ 2147483647 h 352"/>
                <a:gd name="T26" fmla="*/ 2147483647 w 152"/>
                <a:gd name="T27" fmla="*/ 2147483647 h 352"/>
                <a:gd name="T28" fmla="*/ 2147483647 w 152"/>
                <a:gd name="T29" fmla="*/ 2147483647 h 352"/>
                <a:gd name="T30" fmla="*/ 2147483647 w 152"/>
                <a:gd name="T31" fmla="*/ 2147483647 h 352"/>
                <a:gd name="T32" fmla="*/ 2147483647 w 152"/>
                <a:gd name="T33" fmla="*/ 2147483647 h 352"/>
                <a:gd name="T34" fmla="*/ 2147483647 w 152"/>
                <a:gd name="T35" fmla="*/ 2147483647 h 352"/>
                <a:gd name="T36" fmla="*/ 2147483647 w 152"/>
                <a:gd name="T37" fmla="*/ 2147483647 h 352"/>
                <a:gd name="T38" fmla="*/ 2147483647 w 152"/>
                <a:gd name="T39" fmla="*/ 2147483647 h 352"/>
                <a:gd name="T40" fmla="*/ 2147483647 w 152"/>
                <a:gd name="T41" fmla="*/ 2147483647 h 352"/>
                <a:gd name="T42" fmla="*/ 2147483647 w 152"/>
                <a:gd name="T43" fmla="*/ 2147483647 h 352"/>
                <a:gd name="T44" fmla="*/ 2147483647 w 152"/>
                <a:gd name="T45" fmla="*/ 2147483647 h 352"/>
                <a:gd name="T46" fmla="*/ 2147483647 w 152"/>
                <a:gd name="T47" fmla="*/ 2147483647 h 352"/>
                <a:gd name="T48" fmla="*/ 2147483647 w 152"/>
                <a:gd name="T49" fmla="*/ 2147483647 h 352"/>
                <a:gd name="T50" fmla="*/ 2147483647 w 152"/>
                <a:gd name="T51" fmla="*/ 2147483647 h 352"/>
                <a:gd name="T52" fmla="*/ 2147483647 w 152"/>
                <a:gd name="T53" fmla="*/ 2147483647 h 352"/>
                <a:gd name="T54" fmla="*/ 2147483647 w 152"/>
                <a:gd name="T55" fmla="*/ 2147483647 h 352"/>
                <a:gd name="T56" fmla="*/ 2147483647 w 152"/>
                <a:gd name="T57" fmla="*/ 0 h 352"/>
                <a:gd name="T58" fmla="*/ 2147483647 w 152"/>
                <a:gd name="T59" fmla="*/ 2147483647 h 352"/>
                <a:gd name="T60" fmla="*/ 2147483647 w 152"/>
                <a:gd name="T61" fmla="*/ 2147483647 h 352"/>
                <a:gd name="T62" fmla="*/ 0 w 152"/>
                <a:gd name="T63" fmla="*/ 2147483647 h 352"/>
                <a:gd name="T64" fmla="*/ 2147483647 w 152"/>
                <a:gd name="T65" fmla="*/ 2147483647 h 352"/>
                <a:gd name="T66" fmla="*/ 2147483647 w 152"/>
                <a:gd name="T67" fmla="*/ 2147483647 h 352"/>
                <a:gd name="T68" fmla="*/ 2147483647 w 152"/>
                <a:gd name="T69" fmla="*/ 2147483647 h 352"/>
                <a:gd name="T70" fmla="*/ 2147483647 w 152"/>
                <a:gd name="T71" fmla="*/ 2147483647 h 352"/>
                <a:gd name="T72" fmla="*/ 2147483647 w 152"/>
                <a:gd name="T73" fmla="*/ 2147483647 h 352"/>
                <a:gd name="T74" fmla="*/ 2147483647 w 152"/>
                <a:gd name="T75" fmla="*/ 2147483647 h 352"/>
                <a:gd name="T76" fmla="*/ 2147483647 w 152"/>
                <a:gd name="T77" fmla="*/ 2147483647 h 352"/>
                <a:gd name="T78" fmla="*/ 2147483647 w 152"/>
                <a:gd name="T79" fmla="*/ 2147483647 h 352"/>
                <a:gd name="T80" fmla="*/ 2147483647 w 152"/>
                <a:gd name="T81" fmla="*/ 2147483647 h 352"/>
                <a:gd name="T82" fmla="*/ 2147483647 w 152"/>
                <a:gd name="T83" fmla="*/ 2147483647 h 352"/>
                <a:gd name="T84" fmla="*/ 2147483647 w 152"/>
                <a:gd name="T85" fmla="*/ 2147483647 h 352"/>
                <a:gd name="T86" fmla="*/ 2147483647 w 152"/>
                <a:gd name="T87" fmla="*/ 2147483647 h 352"/>
                <a:gd name="T88" fmla="*/ 2147483647 w 152"/>
                <a:gd name="T89" fmla="*/ 2147483647 h 352"/>
                <a:gd name="T90" fmla="*/ 2147483647 w 152"/>
                <a:gd name="T91" fmla="*/ 2147483647 h 3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352"/>
                <a:gd name="T140" fmla="*/ 152 w 152"/>
                <a:gd name="T141" fmla="*/ 352 h 35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352">
                  <a:moveTo>
                    <a:pt x="96" y="104"/>
                  </a:moveTo>
                  <a:lnTo>
                    <a:pt x="96" y="104"/>
                  </a:ln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lnTo>
                    <a:pt x="112" y="88"/>
                  </a:lnTo>
                  <a:lnTo>
                    <a:pt x="88" y="80"/>
                  </a:lnTo>
                  <a:lnTo>
                    <a:pt x="88" y="72"/>
                  </a:lnTo>
                  <a:lnTo>
                    <a:pt x="80" y="64"/>
                  </a:lnTo>
                  <a:lnTo>
                    <a:pt x="72" y="56"/>
                  </a:lnTo>
                  <a:lnTo>
                    <a:pt x="72" y="48"/>
                  </a:lnTo>
                  <a:lnTo>
                    <a:pt x="80" y="24"/>
                  </a:lnTo>
                  <a:lnTo>
                    <a:pt x="72" y="8"/>
                  </a:lnTo>
                  <a:lnTo>
                    <a:pt x="64" y="0"/>
                  </a:lnTo>
                  <a:lnTo>
                    <a:pt x="56" y="0"/>
                  </a:lnTo>
                  <a:lnTo>
                    <a:pt x="56" y="8"/>
                  </a:lnTo>
                  <a:lnTo>
                    <a:pt x="40" y="24"/>
                  </a:lnTo>
                  <a:lnTo>
                    <a:pt x="32" y="48"/>
                  </a:lnTo>
                  <a:lnTo>
                    <a:pt x="16" y="56"/>
                  </a:lnTo>
                  <a:lnTo>
                    <a:pt x="8" y="80"/>
                  </a:lnTo>
                  <a:lnTo>
                    <a:pt x="0" y="96"/>
                  </a:lnTo>
                  <a:lnTo>
                    <a:pt x="8" y="112"/>
                  </a:lnTo>
                  <a:lnTo>
                    <a:pt x="24" y="160"/>
                  </a:lnTo>
                  <a:lnTo>
                    <a:pt x="40" y="168"/>
                  </a:lnTo>
                  <a:lnTo>
                    <a:pt x="56" y="160"/>
                  </a:lnTo>
                  <a:lnTo>
                    <a:pt x="64" y="168"/>
                  </a:lnTo>
                  <a:lnTo>
                    <a:pt x="72" y="192"/>
                  </a:lnTo>
                  <a:lnTo>
                    <a:pt x="72" y="224"/>
                  </a:lnTo>
                  <a:lnTo>
                    <a:pt x="72" y="264"/>
                  </a:lnTo>
                  <a:lnTo>
                    <a:pt x="88" y="280"/>
                  </a:lnTo>
                  <a:lnTo>
                    <a:pt x="96" y="296"/>
                  </a:lnTo>
                  <a:lnTo>
                    <a:pt x="104" y="312"/>
                  </a:lnTo>
                  <a:lnTo>
                    <a:pt x="120" y="328"/>
                  </a:lnTo>
                  <a:lnTo>
                    <a:pt x="144" y="352"/>
                  </a:lnTo>
                  <a:lnTo>
                    <a:pt x="152" y="344"/>
                  </a:lnTo>
                  <a:lnTo>
                    <a:pt x="144" y="320"/>
                  </a:lnTo>
                  <a:lnTo>
                    <a:pt x="136" y="304"/>
                  </a:lnTo>
                  <a:lnTo>
                    <a:pt x="120" y="288"/>
                  </a:lnTo>
                  <a:lnTo>
                    <a:pt x="104" y="280"/>
                  </a:lnTo>
                  <a:lnTo>
                    <a:pt x="96" y="272"/>
                  </a:lnTo>
                  <a:lnTo>
                    <a:pt x="88" y="240"/>
                  </a:lnTo>
                  <a:lnTo>
                    <a:pt x="88" y="224"/>
                  </a:lnTo>
                  <a:lnTo>
                    <a:pt x="96" y="216"/>
                  </a:lnTo>
                  <a:lnTo>
                    <a:pt x="80" y="192"/>
                  </a:lnTo>
                  <a:lnTo>
                    <a:pt x="80" y="176"/>
                  </a:lnTo>
                  <a:lnTo>
                    <a:pt x="80" y="168"/>
                  </a:lnTo>
                  <a:lnTo>
                    <a:pt x="80" y="152"/>
                  </a:lnTo>
                  <a:lnTo>
                    <a:pt x="72" y="128"/>
                  </a:lnTo>
                  <a:lnTo>
                    <a:pt x="88" y="112"/>
                  </a:lnTo>
                  <a:lnTo>
                    <a:pt x="96" y="10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2" name="Freeform 628">
              <a:extLst>
                <a:ext uri="{FF2B5EF4-FFF2-40B4-BE49-F238E27FC236}">
                  <a16:creationId xmlns:a16="http://schemas.microsoft.com/office/drawing/2014/main" id="{B8585B6A-9955-4A7C-9718-08F79BEC7D40}"/>
                </a:ext>
              </a:extLst>
            </p:cNvPr>
            <p:cNvSpPr>
              <a:spLocks/>
            </p:cNvSpPr>
            <p:nvPr/>
          </p:nvSpPr>
          <p:spPr bwMode="auto">
            <a:xfrm>
              <a:off x="9660847" y="4428244"/>
              <a:ext cx="172180" cy="199903"/>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2147483647 h 112"/>
                <a:gd name="T12" fmla="*/ 2147483647 w 96"/>
                <a:gd name="T13" fmla="*/ 2147483647 h 112"/>
                <a:gd name="T14" fmla="*/ 2147483647 w 96"/>
                <a:gd name="T15" fmla="*/ 0 h 112"/>
                <a:gd name="T16" fmla="*/ 2147483647 w 96"/>
                <a:gd name="T17" fmla="*/ 2147483647 h 112"/>
                <a:gd name="T18" fmla="*/ 0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112"/>
                <a:gd name="T62" fmla="*/ 96 w 96"/>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112">
                  <a:moveTo>
                    <a:pt x="64" y="88"/>
                  </a:moveTo>
                  <a:lnTo>
                    <a:pt x="88" y="80"/>
                  </a:lnTo>
                  <a:lnTo>
                    <a:pt x="96" y="72"/>
                  </a:lnTo>
                  <a:lnTo>
                    <a:pt x="72" y="40"/>
                  </a:lnTo>
                  <a:lnTo>
                    <a:pt x="64" y="32"/>
                  </a:lnTo>
                  <a:lnTo>
                    <a:pt x="32" y="32"/>
                  </a:lnTo>
                  <a:lnTo>
                    <a:pt x="32" y="8"/>
                  </a:lnTo>
                  <a:lnTo>
                    <a:pt x="24" y="0"/>
                  </a:lnTo>
                  <a:lnTo>
                    <a:pt x="16" y="8"/>
                  </a:lnTo>
                  <a:lnTo>
                    <a:pt x="0" y="24"/>
                  </a:lnTo>
                  <a:lnTo>
                    <a:pt x="8" y="48"/>
                  </a:lnTo>
                  <a:lnTo>
                    <a:pt x="8" y="64"/>
                  </a:lnTo>
                  <a:lnTo>
                    <a:pt x="8" y="72"/>
                  </a:lnTo>
                  <a:lnTo>
                    <a:pt x="8" y="88"/>
                  </a:lnTo>
                  <a:lnTo>
                    <a:pt x="24" y="112"/>
                  </a:lnTo>
                  <a:lnTo>
                    <a:pt x="24" y="96"/>
                  </a:lnTo>
                  <a:lnTo>
                    <a:pt x="48" y="104"/>
                  </a:lnTo>
                  <a:lnTo>
                    <a:pt x="56" y="112"/>
                  </a:lnTo>
                  <a:lnTo>
                    <a:pt x="56" y="96"/>
                  </a:lnTo>
                  <a:lnTo>
                    <a:pt x="64"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3" name="Freeform 629">
              <a:extLst>
                <a:ext uri="{FF2B5EF4-FFF2-40B4-BE49-F238E27FC236}">
                  <a16:creationId xmlns:a16="http://schemas.microsoft.com/office/drawing/2014/main" id="{22FC8B50-A14E-4701-9264-497F7D64544E}"/>
                </a:ext>
              </a:extLst>
            </p:cNvPr>
            <p:cNvSpPr>
              <a:spLocks/>
            </p:cNvSpPr>
            <p:nvPr/>
          </p:nvSpPr>
          <p:spPr bwMode="auto">
            <a:xfrm>
              <a:off x="9418628" y="4299839"/>
              <a:ext cx="113814" cy="100680"/>
            </a:xfrm>
            <a:custGeom>
              <a:avLst/>
              <a:gdLst>
                <a:gd name="T0" fmla="*/ 2147483647 w 64"/>
                <a:gd name="T1" fmla="*/ 2147483647 h 56"/>
                <a:gd name="T2" fmla="*/ 2147483647 w 64"/>
                <a:gd name="T3" fmla="*/ 2147483647 h 56"/>
                <a:gd name="T4" fmla="*/ 2147483647 w 64"/>
                <a:gd name="T5" fmla="*/ 2147483647 h 56"/>
                <a:gd name="T6" fmla="*/ 2147483647 w 64"/>
                <a:gd name="T7" fmla="*/ 2147483647 h 56"/>
                <a:gd name="T8" fmla="*/ 2147483647 w 64"/>
                <a:gd name="T9" fmla="*/ 0 h 56"/>
                <a:gd name="T10" fmla="*/ 2147483647 w 64"/>
                <a:gd name="T11" fmla="*/ 0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56"/>
                <a:gd name="T44" fmla="*/ 64 w 64"/>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56">
                  <a:moveTo>
                    <a:pt x="48" y="32"/>
                  </a:moveTo>
                  <a:lnTo>
                    <a:pt x="56" y="24"/>
                  </a:lnTo>
                  <a:lnTo>
                    <a:pt x="56" y="16"/>
                  </a:lnTo>
                  <a:lnTo>
                    <a:pt x="32" y="8"/>
                  </a:lnTo>
                  <a:lnTo>
                    <a:pt x="24" y="0"/>
                  </a:lnTo>
                  <a:lnTo>
                    <a:pt x="8" y="0"/>
                  </a:lnTo>
                  <a:lnTo>
                    <a:pt x="8" y="8"/>
                  </a:lnTo>
                  <a:lnTo>
                    <a:pt x="0" y="16"/>
                  </a:lnTo>
                  <a:lnTo>
                    <a:pt x="8" y="24"/>
                  </a:lnTo>
                  <a:lnTo>
                    <a:pt x="16" y="56"/>
                  </a:lnTo>
                  <a:lnTo>
                    <a:pt x="40" y="48"/>
                  </a:lnTo>
                  <a:lnTo>
                    <a:pt x="56" y="48"/>
                  </a:lnTo>
                  <a:lnTo>
                    <a:pt x="64" y="32"/>
                  </a:lnTo>
                  <a:lnTo>
                    <a:pt x="48"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4" name="Freeform 630">
              <a:extLst>
                <a:ext uri="{FF2B5EF4-FFF2-40B4-BE49-F238E27FC236}">
                  <a16:creationId xmlns:a16="http://schemas.microsoft.com/office/drawing/2014/main" id="{34DF7D56-185C-4C11-A891-54178FEC7C9E}"/>
                </a:ext>
              </a:extLst>
            </p:cNvPr>
            <p:cNvSpPr>
              <a:spLocks/>
            </p:cNvSpPr>
            <p:nvPr/>
          </p:nvSpPr>
          <p:spPr bwMode="auto">
            <a:xfrm>
              <a:off x="9660847" y="4428244"/>
              <a:ext cx="172180" cy="199903"/>
            </a:xfrm>
            <a:custGeom>
              <a:avLst/>
              <a:gdLst>
                <a:gd name="T0" fmla="*/ 2147483647 w 96"/>
                <a:gd name="T1" fmla="*/ 2147483647 h 112"/>
                <a:gd name="T2" fmla="*/ 2147483647 w 96"/>
                <a:gd name="T3" fmla="*/ 2147483647 h 112"/>
                <a:gd name="T4" fmla="*/ 2147483647 w 96"/>
                <a:gd name="T5" fmla="*/ 2147483647 h 112"/>
                <a:gd name="T6" fmla="*/ 2147483647 w 96"/>
                <a:gd name="T7" fmla="*/ 2147483647 h 112"/>
                <a:gd name="T8" fmla="*/ 2147483647 w 96"/>
                <a:gd name="T9" fmla="*/ 2147483647 h 112"/>
                <a:gd name="T10" fmla="*/ 2147483647 w 96"/>
                <a:gd name="T11" fmla="*/ 2147483647 h 112"/>
                <a:gd name="T12" fmla="*/ 2147483647 w 96"/>
                <a:gd name="T13" fmla="*/ 2147483647 h 112"/>
                <a:gd name="T14" fmla="*/ 2147483647 w 96"/>
                <a:gd name="T15" fmla="*/ 0 h 112"/>
                <a:gd name="T16" fmla="*/ 2147483647 w 96"/>
                <a:gd name="T17" fmla="*/ 2147483647 h 112"/>
                <a:gd name="T18" fmla="*/ 0 w 96"/>
                <a:gd name="T19" fmla="*/ 2147483647 h 112"/>
                <a:gd name="T20" fmla="*/ 2147483647 w 96"/>
                <a:gd name="T21" fmla="*/ 2147483647 h 112"/>
                <a:gd name="T22" fmla="*/ 2147483647 w 96"/>
                <a:gd name="T23" fmla="*/ 2147483647 h 112"/>
                <a:gd name="T24" fmla="*/ 2147483647 w 96"/>
                <a:gd name="T25" fmla="*/ 2147483647 h 112"/>
                <a:gd name="T26" fmla="*/ 2147483647 w 96"/>
                <a:gd name="T27" fmla="*/ 2147483647 h 112"/>
                <a:gd name="T28" fmla="*/ 2147483647 w 96"/>
                <a:gd name="T29" fmla="*/ 2147483647 h 112"/>
                <a:gd name="T30" fmla="*/ 2147483647 w 96"/>
                <a:gd name="T31" fmla="*/ 2147483647 h 112"/>
                <a:gd name="T32" fmla="*/ 2147483647 w 96"/>
                <a:gd name="T33" fmla="*/ 2147483647 h 112"/>
                <a:gd name="T34" fmla="*/ 2147483647 w 96"/>
                <a:gd name="T35" fmla="*/ 2147483647 h 112"/>
                <a:gd name="T36" fmla="*/ 2147483647 w 96"/>
                <a:gd name="T37" fmla="*/ 2147483647 h 112"/>
                <a:gd name="T38" fmla="*/ 2147483647 w 96"/>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112"/>
                <a:gd name="T62" fmla="*/ 96 w 96"/>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112">
                  <a:moveTo>
                    <a:pt x="64" y="88"/>
                  </a:moveTo>
                  <a:lnTo>
                    <a:pt x="88" y="80"/>
                  </a:lnTo>
                  <a:lnTo>
                    <a:pt x="96" y="72"/>
                  </a:lnTo>
                  <a:lnTo>
                    <a:pt x="72" y="40"/>
                  </a:lnTo>
                  <a:lnTo>
                    <a:pt x="64" y="32"/>
                  </a:lnTo>
                  <a:lnTo>
                    <a:pt x="32" y="32"/>
                  </a:lnTo>
                  <a:lnTo>
                    <a:pt x="32" y="8"/>
                  </a:lnTo>
                  <a:lnTo>
                    <a:pt x="24" y="0"/>
                  </a:lnTo>
                  <a:lnTo>
                    <a:pt x="16" y="8"/>
                  </a:lnTo>
                  <a:lnTo>
                    <a:pt x="0" y="24"/>
                  </a:lnTo>
                  <a:lnTo>
                    <a:pt x="8" y="48"/>
                  </a:lnTo>
                  <a:lnTo>
                    <a:pt x="8" y="64"/>
                  </a:lnTo>
                  <a:lnTo>
                    <a:pt x="8" y="72"/>
                  </a:lnTo>
                  <a:lnTo>
                    <a:pt x="8" y="88"/>
                  </a:lnTo>
                  <a:lnTo>
                    <a:pt x="24" y="112"/>
                  </a:lnTo>
                  <a:lnTo>
                    <a:pt x="24" y="96"/>
                  </a:lnTo>
                  <a:lnTo>
                    <a:pt x="48" y="104"/>
                  </a:lnTo>
                  <a:lnTo>
                    <a:pt x="56" y="112"/>
                  </a:lnTo>
                  <a:lnTo>
                    <a:pt x="56" y="96"/>
                  </a:lnTo>
                  <a:lnTo>
                    <a:pt x="64"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5" name="Freeform 631">
              <a:extLst>
                <a:ext uri="{FF2B5EF4-FFF2-40B4-BE49-F238E27FC236}">
                  <a16:creationId xmlns:a16="http://schemas.microsoft.com/office/drawing/2014/main" id="{544505D0-E272-4CE2-9DDC-A583FBEDDB0F}"/>
                </a:ext>
              </a:extLst>
            </p:cNvPr>
            <p:cNvSpPr>
              <a:spLocks/>
            </p:cNvSpPr>
            <p:nvPr/>
          </p:nvSpPr>
          <p:spPr bwMode="auto">
            <a:xfrm>
              <a:off x="9418628" y="4299839"/>
              <a:ext cx="113814" cy="100680"/>
            </a:xfrm>
            <a:custGeom>
              <a:avLst/>
              <a:gdLst>
                <a:gd name="T0" fmla="*/ 2147483647 w 64"/>
                <a:gd name="T1" fmla="*/ 2147483647 h 56"/>
                <a:gd name="T2" fmla="*/ 2147483647 w 64"/>
                <a:gd name="T3" fmla="*/ 2147483647 h 56"/>
                <a:gd name="T4" fmla="*/ 2147483647 w 64"/>
                <a:gd name="T5" fmla="*/ 2147483647 h 56"/>
                <a:gd name="T6" fmla="*/ 2147483647 w 64"/>
                <a:gd name="T7" fmla="*/ 2147483647 h 56"/>
                <a:gd name="T8" fmla="*/ 2147483647 w 64"/>
                <a:gd name="T9" fmla="*/ 0 h 56"/>
                <a:gd name="T10" fmla="*/ 2147483647 w 64"/>
                <a:gd name="T11" fmla="*/ 0 h 56"/>
                <a:gd name="T12" fmla="*/ 2147483647 w 64"/>
                <a:gd name="T13" fmla="*/ 2147483647 h 56"/>
                <a:gd name="T14" fmla="*/ 0 w 64"/>
                <a:gd name="T15" fmla="*/ 2147483647 h 56"/>
                <a:gd name="T16" fmla="*/ 2147483647 w 64"/>
                <a:gd name="T17" fmla="*/ 2147483647 h 56"/>
                <a:gd name="T18" fmla="*/ 2147483647 w 64"/>
                <a:gd name="T19" fmla="*/ 2147483647 h 56"/>
                <a:gd name="T20" fmla="*/ 2147483647 w 64"/>
                <a:gd name="T21" fmla="*/ 2147483647 h 56"/>
                <a:gd name="T22" fmla="*/ 2147483647 w 64"/>
                <a:gd name="T23" fmla="*/ 2147483647 h 56"/>
                <a:gd name="T24" fmla="*/ 2147483647 w 64"/>
                <a:gd name="T25" fmla="*/ 2147483647 h 56"/>
                <a:gd name="T26" fmla="*/ 2147483647 w 64"/>
                <a:gd name="T27" fmla="*/ 2147483647 h 56"/>
                <a:gd name="T28" fmla="*/ 2147483647 w 64"/>
                <a:gd name="T29" fmla="*/ 2147483647 h 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
                <a:gd name="T46" fmla="*/ 0 h 56"/>
                <a:gd name="T47" fmla="*/ 64 w 64"/>
                <a:gd name="T48" fmla="*/ 56 h 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 h="56">
                  <a:moveTo>
                    <a:pt x="48" y="32"/>
                  </a:moveTo>
                  <a:lnTo>
                    <a:pt x="56" y="24"/>
                  </a:lnTo>
                  <a:lnTo>
                    <a:pt x="56" y="16"/>
                  </a:lnTo>
                  <a:lnTo>
                    <a:pt x="32" y="8"/>
                  </a:lnTo>
                  <a:lnTo>
                    <a:pt x="24" y="0"/>
                  </a:lnTo>
                  <a:lnTo>
                    <a:pt x="8" y="0"/>
                  </a:lnTo>
                  <a:lnTo>
                    <a:pt x="8" y="8"/>
                  </a:lnTo>
                  <a:lnTo>
                    <a:pt x="0" y="16"/>
                  </a:lnTo>
                  <a:lnTo>
                    <a:pt x="8" y="24"/>
                  </a:lnTo>
                  <a:lnTo>
                    <a:pt x="16" y="56"/>
                  </a:lnTo>
                  <a:lnTo>
                    <a:pt x="40" y="48"/>
                  </a:lnTo>
                  <a:lnTo>
                    <a:pt x="56" y="48"/>
                  </a:lnTo>
                  <a:lnTo>
                    <a:pt x="64" y="32"/>
                  </a:lnTo>
                  <a:lnTo>
                    <a:pt x="48"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6" name="Freeform 632">
              <a:extLst>
                <a:ext uri="{FF2B5EF4-FFF2-40B4-BE49-F238E27FC236}">
                  <a16:creationId xmlns:a16="http://schemas.microsoft.com/office/drawing/2014/main" id="{4AFF9817-186F-4CFB-9A18-69F7741AB13A}"/>
                </a:ext>
              </a:extLst>
            </p:cNvPr>
            <p:cNvSpPr>
              <a:spLocks/>
            </p:cNvSpPr>
            <p:nvPr/>
          </p:nvSpPr>
          <p:spPr bwMode="auto">
            <a:xfrm>
              <a:off x="7904030" y="3357228"/>
              <a:ext cx="142996" cy="100680"/>
            </a:xfrm>
            <a:custGeom>
              <a:avLst/>
              <a:gdLst>
                <a:gd name="T0" fmla="*/ 2147483647 w 80"/>
                <a:gd name="T1" fmla="*/ 2147483647 h 56"/>
                <a:gd name="T2" fmla="*/ 2147483647 w 80"/>
                <a:gd name="T3" fmla="*/ 2147483647 h 56"/>
                <a:gd name="T4" fmla="*/ 2147483647 w 80"/>
                <a:gd name="T5" fmla="*/ 0 h 56"/>
                <a:gd name="T6" fmla="*/ 2147483647 w 80"/>
                <a:gd name="T7" fmla="*/ 2147483647 h 56"/>
                <a:gd name="T8" fmla="*/ 2147483647 w 80"/>
                <a:gd name="T9" fmla="*/ 0 h 56"/>
                <a:gd name="T10" fmla="*/ 2147483647 w 80"/>
                <a:gd name="T11" fmla="*/ 0 h 56"/>
                <a:gd name="T12" fmla="*/ 2147483647 w 80"/>
                <a:gd name="T13" fmla="*/ 2147483647 h 56"/>
                <a:gd name="T14" fmla="*/ 2147483647 w 80"/>
                <a:gd name="T15" fmla="*/ 2147483647 h 56"/>
                <a:gd name="T16" fmla="*/ 0 w 80"/>
                <a:gd name="T17" fmla="*/ 2147483647 h 56"/>
                <a:gd name="T18" fmla="*/ 2147483647 w 80"/>
                <a:gd name="T19" fmla="*/ 2147483647 h 56"/>
                <a:gd name="T20" fmla="*/ 2147483647 w 80"/>
                <a:gd name="T21" fmla="*/ 2147483647 h 56"/>
                <a:gd name="T22" fmla="*/ 2147483647 w 80"/>
                <a:gd name="T23" fmla="*/ 2147483647 h 56"/>
                <a:gd name="T24" fmla="*/ 2147483647 w 80"/>
                <a:gd name="T25" fmla="*/ 2147483647 h 56"/>
                <a:gd name="T26" fmla="*/ 2147483647 w 80"/>
                <a:gd name="T27" fmla="*/ 2147483647 h 56"/>
                <a:gd name="T28" fmla="*/ 2147483647 w 80"/>
                <a:gd name="T29" fmla="*/ 2147483647 h 56"/>
                <a:gd name="T30" fmla="*/ 2147483647 w 80"/>
                <a:gd name="T31" fmla="*/ 2147483647 h 56"/>
                <a:gd name="T32" fmla="*/ 2147483647 w 80"/>
                <a:gd name="T33" fmla="*/ 2147483647 h 56"/>
                <a:gd name="T34" fmla="*/ 2147483647 w 80"/>
                <a:gd name="T35" fmla="*/ 2147483647 h 56"/>
                <a:gd name="T36" fmla="*/ 2147483647 w 80"/>
                <a:gd name="T37" fmla="*/ 2147483647 h 56"/>
                <a:gd name="T38" fmla="*/ 2147483647 w 80"/>
                <a:gd name="T39" fmla="*/ 2147483647 h 56"/>
                <a:gd name="T40" fmla="*/ 2147483647 w 80"/>
                <a:gd name="T41" fmla="*/ 2147483647 h 56"/>
                <a:gd name="T42" fmla="*/ 2147483647 w 80"/>
                <a:gd name="T43" fmla="*/ 2147483647 h 5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
                <a:gd name="T67" fmla="*/ 0 h 56"/>
                <a:gd name="T68" fmla="*/ 80 w 80"/>
                <a:gd name="T69" fmla="*/ 56 h 5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 h="56">
                  <a:moveTo>
                    <a:pt x="80" y="16"/>
                  </a:moveTo>
                  <a:lnTo>
                    <a:pt x="72" y="8"/>
                  </a:lnTo>
                  <a:lnTo>
                    <a:pt x="64" y="0"/>
                  </a:lnTo>
                  <a:lnTo>
                    <a:pt x="56" y="8"/>
                  </a:lnTo>
                  <a:lnTo>
                    <a:pt x="40" y="0"/>
                  </a:lnTo>
                  <a:lnTo>
                    <a:pt x="24" y="0"/>
                  </a:lnTo>
                  <a:lnTo>
                    <a:pt x="8" y="8"/>
                  </a:lnTo>
                  <a:lnTo>
                    <a:pt x="8" y="24"/>
                  </a:lnTo>
                  <a:lnTo>
                    <a:pt x="0" y="24"/>
                  </a:lnTo>
                  <a:lnTo>
                    <a:pt x="8" y="24"/>
                  </a:lnTo>
                  <a:lnTo>
                    <a:pt x="16" y="32"/>
                  </a:lnTo>
                  <a:lnTo>
                    <a:pt x="24" y="32"/>
                  </a:lnTo>
                  <a:lnTo>
                    <a:pt x="32" y="40"/>
                  </a:lnTo>
                  <a:lnTo>
                    <a:pt x="24" y="48"/>
                  </a:lnTo>
                  <a:lnTo>
                    <a:pt x="32" y="48"/>
                  </a:lnTo>
                  <a:lnTo>
                    <a:pt x="40" y="56"/>
                  </a:lnTo>
                  <a:lnTo>
                    <a:pt x="48" y="56"/>
                  </a:lnTo>
                  <a:lnTo>
                    <a:pt x="56" y="48"/>
                  </a:lnTo>
                  <a:lnTo>
                    <a:pt x="64" y="48"/>
                  </a:lnTo>
                  <a:lnTo>
                    <a:pt x="64" y="40"/>
                  </a:lnTo>
                  <a:lnTo>
                    <a:pt x="72" y="32"/>
                  </a:lnTo>
                  <a:lnTo>
                    <a:pt x="8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7" name="Freeform 633">
              <a:extLst>
                <a:ext uri="{FF2B5EF4-FFF2-40B4-BE49-F238E27FC236}">
                  <a16:creationId xmlns:a16="http://schemas.microsoft.com/office/drawing/2014/main" id="{2557758D-ED7A-4413-B9DF-351029FF52BB}"/>
                </a:ext>
              </a:extLst>
            </p:cNvPr>
            <p:cNvSpPr>
              <a:spLocks/>
            </p:cNvSpPr>
            <p:nvPr/>
          </p:nvSpPr>
          <p:spPr bwMode="auto">
            <a:xfrm>
              <a:off x="7975528" y="3228823"/>
              <a:ext cx="100682" cy="86089"/>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0 h 48"/>
                <a:gd name="T10" fmla="*/ 2147483647 w 56"/>
                <a:gd name="T11" fmla="*/ 0 h 48"/>
                <a:gd name="T12" fmla="*/ 2147483647 w 56"/>
                <a:gd name="T13" fmla="*/ 0 h 48"/>
                <a:gd name="T14" fmla="*/ 0 w 56"/>
                <a:gd name="T15" fmla="*/ 2147483647 h 48"/>
                <a:gd name="T16" fmla="*/ 0 w 56"/>
                <a:gd name="T17" fmla="*/ 2147483647 h 48"/>
                <a:gd name="T18" fmla="*/ 0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32" y="40"/>
                  </a:moveTo>
                  <a:lnTo>
                    <a:pt x="48" y="48"/>
                  </a:lnTo>
                  <a:lnTo>
                    <a:pt x="56" y="24"/>
                  </a:lnTo>
                  <a:lnTo>
                    <a:pt x="56" y="16"/>
                  </a:lnTo>
                  <a:lnTo>
                    <a:pt x="56" y="0"/>
                  </a:lnTo>
                  <a:lnTo>
                    <a:pt x="48" y="0"/>
                  </a:lnTo>
                  <a:lnTo>
                    <a:pt x="24" y="0"/>
                  </a:lnTo>
                  <a:lnTo>
                    <a:pt x="0" y="8"/>
                  </a:lnTo>
                  <a:lnTo>
                    <a:pt x="0" y="16"/>
                  </a:lnTo>
                  <a:lnTo>
                    <a:pt x="0" y="24"/>
                  </a:lnTo>
                  <a:lnTo>
                    <a:pt x="8" y="32"/>
                  </a:lnTo>
                  <a:lnTo>
                    <a:pt x="8" y="40"/>
                  </a:lnTo>
                  <a:lnTo>
                    <a:pt x="24" y="32"/>
                  </a:lnTo>
                  <a:lnTo>
                    <a:pt x="32"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8" name="Freeform 634">
              <a:extLst>
                <a:ext uri="{FF2B5EF4-FFF2-40B4-BE49-F238E27FC236}">
                  <a16:creationId xmlns:a16="http://schemas.microsoft.com/office/drawing/2014/main" id="{A62F48BD-5D43-4998-AE48-A95EC55CE563}"/>
                </a:ext>
              </a:extLst>
            </p:cNvPr>
            <p:cNvSpPr>
              <a:spLocks/>
            </p:cNvSpPr>
            <p:nvPr/>
          </p:nvSpPr>
          <p:spPr bwMode="auto">
            <a:xfrm>
              <a:off x="7960937" y="3371819"/>
              <a:ext cx="214496" cy="185312"/>
            </a:xfrm>
            <a:custGeom>
              <a:avLst/>
              <a:gdLst>
                <a:gd name="T0" fmla="*/ 2147483647 w 120"/>
                <a:gd name="T1" fmla="*/ 2147483647 h 104"/>
                <a:gd name="T2" fmla="*/ 2147483647 w 120"/>
                <a:gd name="T3" fmla="*/ 2147483647 h 104"/>
                <a:gd name="T4" fmla="*/ 2147483647 w 120"/>
                <a:gd name="T5" fmla="*/ 2147483647 h 104"/>
                <a:gd name="T6" fmla="*/ 2147483647 w 120"/>
                <a:gd name="T7" fmla="*/ 2147483647 h 104"/>
                <a:gd name="T8" fmla="*/ 2147483647 w 120"/>
                <a:gd name="T9" fmla="*/ 0 h 104"/>
                <a:gd name="T10" fmla="*/ 2147483647 w 120"/>
                <a:gd name="T11" fmla="*/ 2147483647 h 104"/>
                <a:gd name="T12" fmla="*/ 2147483647 w 120"/>
                <a:gd name="T13" fmla="*/ 2147483647 h 104"/>
                <a:gd name="T14" fmla="*/ 2147483647 w 120"/>
                <a:gd name="T15" fmla="*/ 2147483647 h 104"/>
                <a:gd name="T16" fmla="*/ 2147483647 w 120"/>
                <a:gd name="T17" fmla="*/ 2147483647 h 104"/>
                <a:gd name="T18" fmla="*/ 2147483647 w 120"/>
                <a:gd name="T19" fmla="*/ 2147483647 h 104"/>
                <a:gd name="T20" fmla="*/ 2147483647 w 120"/>
                <a:gd name="T21" fmla="*/ 2147483647 h 104"/>
                <a:gd name="T22" fmla="*/ 2147483647 w 120"/>
                <a:gd name="T23" fmla="*/ 2147483647 h 104"/>
                <a:gd name="T24" fmla="*/ 2147483647 w 120"/>
                <a:gd name="T25" fmla="*/ 2147483647 h 104"/>
                <a:gd name="T26" fmla="*/ 2147483647 w 120"/>
                <a:gd name="T27" fmla="*/ 2147483647 h 104"/>
                <a:gd name="T28" fmla="*/ 2147483647 w 120"/>
                <a:gd name="T29" fmla="*/ 2147483647 h 104"/>
                <a:gd name="T30" fmla="*/ 0 w 120"/>
                <a:gd name="T31" fmla="*/ 2147483647 h 104"/>
                <a:gd name="T32" fmla="*/ 2147483647 w 120"/>
                <a:gd name="T33" fmla="*/ 2147483647 h 104"/>
                <a:gd name="T34" fmla="*/ 2147483647 w 120"/>
                <a:gd name="T35" fmla="*/ 2147483647 h 104"/>
                <a:gd name="T36" fmla="*/ 2147483647 w 120"/>
                <a:gd name="T37" fmla="*/ 2147483647 h 104"/>
                <a:gd name="T38" fmla="*/ 2147483647 w 120"/>
                <a:gd name="T39" fmla="*/ 2147483647 h 104"/>
                <a:gd name="T40" fmla="*/ 2147483647 w 120"/>
                <a:gd name="T41" fmla="*/ 2147483647 h 104"/>
                <a:gd name="T42" fmla="*/ 2147483647 w 120"/>
                <a:gd name="T43" fmla="*/ 2147483647 h 104"/>
                <a:gd name="T44" fmla="*/ 2147483647 w 120"/>
                <a:gd name="T45" fmla="*/ 2147483647 h 104"/>
                <a:gd name="T46" fmla="*/ 2147483647 w 120"/>
                <a:gd name="T47" fmla="*/ 2147483647 h 104"/>
                <a:gd name="T48" fmla="*/ 2147483647 w 120"/>
                <a:gd name="T49" fmla="*/ 2147483647 h 104"/>
                <a:gd name="T50" fmla="*/ 2147483647 w 120"/>
                <a:gd name="T51" fmla="*/ 2147483647 h 104"/>
                <a:gd name="T52" fmla="*/ 2147483647 w 120"/>
                <a:gd name="T53" fmla="*/ 2147483647 h 104"/>
                <a:gd name="T54" fmla="*/ 2147483647 w 120"/>
                <a:gd name="T55" fmla="*/ 2147483647 h 1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
                <a:gd name="T85" fmla="*/ 0 h 104"/>
                <a:gd name="T86" fmla="*/ 120 w 120"/>
                <a:gd name="T87" fmla="*/ 104 h 1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 h="104">
                  <a:moveTo>
                    <a:pt x="120" y="56"/>
                  </a:moveTo>
                  <a:lnTo>
                    <a:pt x="112" y="40"/>
                  </a:lnTo>
                  <a:lnTo>
                    <a:pt x="96" y="8"/>
                  </a:lnTo>
                  <a:lnTo>
                    <a:pt x="80" y="8"/>
                  </a:lnTo>
                  <a:lnTo>
                    <a:pt x="72" y="0"/>
                  </a:lnTo>
                  <a:lnTo>
                    <a:pt x="56" y="8"/>
                  </a:lnTo>
                  <a:lnTo>
                    <a:pt x="48" y="8"/>
                  </a:lnTo>
                  <a:lnTo>
                    <a:pt x="40" y="24"/>
                  </a:lnTo>
                  <a:lnTo>
                    <a:pt x="32" y="32"/>
                  </a:lnTo>
                  <a:lnTo>
                    <a:pt x="32" y="40"/>
                  </a:lnTo>
                  <a:lnTo>
                    <a:pt x="24" y="40"/>
                  </a:lnTo>
                  <a:lnTo>
                    <a:pt x="16" y="48"/>
                  </a:lnTo>
                  <a:lnTo>
                    <a:pt x="8" y="48"/>
                  </a:lnTo>
                  <a:lnTo>
                    <a:pt x="8" y="56"/>
                  </a:lnTo>
                  <a:lnTo>
                    <a:pt x="8" y="72"/>
                  </a:lnTo>
                  <a:lnTo>
                    <a:pt x="0" y="80"/>
                  </a:lnTo>
                  <a:lnTo>
                    <a:pt x="8" y="88"/>
                  </a:lnTo>
                  <a:lnTo>
                    <a:pt x="8" y="96"/>
                  </a:lnTo>
                  <a:lnTo>
                    <a:pt x="16" y="96"/>
                  </a:lnTo>
                  <a:lnTo>
                    <a:pt x="32" y="96"/>
                  </a:lnTo>
                  <a:lnTo>
                    <a:pt x="56" y="104"/>
                  </a:lnTo>
                  <a:lnTo>
                    <a:pt x="80" y="104"/>
                  </a:lnTo>
                  <a:lnTo>
                    <a:pt x="96" y="104"/>
                  </a:lnTo>
                  <a:lnTo>
                    <a:pt x="104" y="80"/>
                  </a:lnTo>
                  <a:lnTo>
                    <a:pt x="112" y="80"/>
                  </a:lnTo>
                  <a:lnTo>
                    <a:pt x="104" y="64"/>
                  </a:lnTo>
                  <a:lnTo>
                    <a:pt x="120" y="64"/>
                  </a:lnTo>
                  <a:lnTo>
                    <a:pt x="120" y="5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89" name="Freeform 635">
              <a:extLst>
                <a:ext uri="{FF2B5EF4-FFF2-40B4-BE49-F238E27FC236}">
                  <a16:creationId xmlns:a16="http://schemas.microsoft.com/office/drawing/2014/main" id="{E5582A87-084C-41D1-9476-F6188EF84746}"/>
                </a:ext>
              </a:extLst>
            </p:cNvPr>
            <p:cNvSpPr>
              <a:spLocks/>
            </p:cNvSpPr>
            <p:nvPr/>
          </p:nvSpPr>
          <p:spPr bwMode="auto">
            <a:xfrm>
              <a:off x="7918623" y="3285729"/>
              <a:ext cx="172180" cy="100682"/>
            </a:xfrm>
            <a:custGeom>
              <a:avLst/>
              <a:gdLst>
                <a:gd name="T0" fmla="*/ 2147483647 w 96"/>
                <a:gd name="T1" fmla="*/ 2147483647 h 56"/>
                <a:gd name="T2" fmla="*/ 2147483647 w 96"/>
                <a:gd name="T3" fmla="*/ 2147483647 h 56"/>
                <a:gd name="T4" fmla="*/ 2147483647 w 96"/>
                <a:gd name="T5" fmla="*/ 2147483647 h 56"/>
                <a:gd name="T6" fmla="*/ 2147483647 w 96"/>
                <a:gd name="T7" fmla="*/ 2147483647 h 56"/>
                <a:gd name="T8" fmla="*/ 2147483647 w 96"/>
                <a:gd name="T9" fmla="*/ 2147483647 h 56"/>
                <a:gd name="T10" fmla="*/ 2147483647 w 96"/>
                <a:gd name="T11" fmla="*/ 2147483647 h 56"/>
                <a:gd name="T12" fmla="*/ 2147483647 w 96"/>
                <a:gd name="T13" fmla="*/ 2147483647 h 56"/>
                <a:gd name="T14" fmla="*/ 2147483647 w 96"/>
                <a:gd name="T15" fmla="*/ 2147483647 h 56"/>
                <a:gd name="T16" fmla="*/ 2147483647 w 96"/>
                <a:gd name="T17" fmla="*/ 2147483647 h 56"/>
                <a:gd name="T18" fmla="*/ 2147483647 w 96"/>
                <a:gd name="T19" fmla="*/ 2147483647 h 56"/>
                <a:gd name="T20" fmla="*/ 2147483647 w 96"/>
                <a:gd name="T21" fmla="*/ 2147483647 h 56"/>
                <a:gd name="T22" fmla="*/ 2147483647 w 96"/>
                <a:gd name="T23" fmla="*/ 0 h 56"/>
                <a:gd name="T24" fmla="*/ 2147483647 w 96"/>
                <a:gd name="T25" fmla="*/ 2147483647 h 56"/>
                <a:gd name="T26" fmla="*/ 2147483647 w 96"/>
                <a:gd name="T27" fmla="*/ 2147483647 h 56"/>
                <a:gd name="T28" fmla="*/ 2147483647 w 96"/>
                <a:gd name="T29" fmla="*/ 2147483647 h 56"/>
                <a:gd name="T30" fmla="*/ 2147483647 w 96"/>
                <a:gd name="T31" fmla="*/ 2147483647 h 56"/>
                <a:gd name="T32" fmla="*/ 0 w 96"/>
                <a:gd name="T33" fmla="*/ 2147483647 h 56"/>
                <a:gd name="T34" fmla="*/ 0 w 96"/>
                <a:gd name="T35" fmla="*/ 2147483647 h 56"/>
                <a:gd name="T36" fmla="*/ 2147483647 w 96"/>
                <a:gd name="T37" fmla="*/ 2147483647 h 56"/>
                <a:gd name="T38" fmla="*/ 2147483647 w 96"/>
                <a:gd name="T39" fmla="*/ 2147483647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6"/>
                <a:gd name="T61" fmla="*/ 0 h 56"/>
                <a:gd name="T62" fmla="*/ 96 w 96"/>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6" h="56">
                  <a:moveTo>
                    <a:pt x="32" y="40"/>
                  </a:moveTo>
                  <a:lnTo>
                    <a:pt x="48" y="48"/>
                  </a:lnTo>
                  <a:lnTo>
                    <a:pt x="56" y="40"/>
                  </a:lnTo>
                  <a:lnTo>
                    <a:pt x="64" y="48"/>
                  </a:lnTo>
                  <a:lnTo>
                    <a:pt x="72" y="56"/>
                  </a:lnTo>
                  <a:lnTo>
                    <a:pt x="80" y="56"/>
                  </a:lnTo>
                  <a:lnTo>
                    <a:pt x="96" y="48"/>
                  </a:lnTo>
                  <a:lnTo>
                    <a:pt x="88" y="40"/>
                  </a:lnTo>
                  <a:lnTo>
                    <a:pt x="80" y="24"/>
                  </a:lnTo>
                  <a:lnTo>
                    <a:pt x="80" y="16"/>
                  </a:lnTo>
                  <a:lnTo>
                    <a:pt x="64" y="8"/>
                  </a:lnTo>
                  <a:lnTo>
                    <a:pt x="56" y="0"/>
                  </a:lnTo>
                  <a:lnTo>
                    <a:pt x="40" y="8"/>
                  </a:lnTo>
                  <a:lnTo>
                    <a:pt x="32" y="24"/>
                  </a:lnTo>
                  <a:lnTo>
                    <a:pt x="16" y="16"/>
                  </a:lnTo>
                  <a:lnTo>
                    <a:pt x="8" y="16"/>
                  </a:lnTo>
                  <a:lnTo>
                    <a:pt x="0" y="32"/>
                  </a:lnTo>
                  <a:lnTo>
                    <a:pt x="0" y="48"/>
                  </a:lnTo>
                  <a:lnTo>
                    <a:pt x="16" y="40"/>
                  </a:lnTo>
                  <a:lnTo>
                    <a:pt x="32"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0" name="Freeform 636">
              <a:extLst>
                <a:ext uri="{FF2B5EF4-FFF2-40B4-BE49-F238E27FC236}">
                  <a16:creationId xmlns:a16="http://schemas.microsoft.com/office/drawing/2014/main" id="{1724D972-B55A-4901-9377-D3F40F1AFD0D}"/>
                </a:ext>
              </a:extLst>
            </p:cNvPr>
            <p:cNvSpPr>
              <a:spLocks/>
            </p:cNvSpPr>
            <p:nvPr/>
          </p:nvSpPr>
          <p:spPr bwMode="auto">
            <a:xfrm>
              <a:off x="7088366" y="4615014"/>
              <a:ext cx="172180" cy="128405"/>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2147483647 h 72"/>
                <a:gd name="T14" fmla="*/ 2147483647 w 96"/>
                <a:gd name="T15" fmla="*/ 2147483647 h 72"/>
                <a:gd name="T16" fmla="*/ 2147483647 w 96"/>
                <a:gd name="T17" fmla="*/ 2147483647 h 72"/>
                <a:gd name="T18" fmla="*/ 2147483647 w 96"/>
                <a:gd name="T19" fmla="*/ 2147483647 h 72"/>
                <a:gd name="T20" fmla="*/ 2147483647 w 96"/>
                <a:gd name="T21" fmla="*/ 2147483647 h 72"/>
                <a:gd name="T22" fmla="*/ 2147483647 w 96"/>
                <a:gd name="T23" fmla="*/ 2147483647 h 72"/>
                <a:gd name="T24" fmla="*/ 2147483647 w 96"/>
                <a:gd name="T25" fmla="*/ 2147483647 h 72"/>
                <a:gd name="T26" fmla="*/ 2147483647 w 96"/>
                <a:gd name="T27" fmla="*/ 0 h 72"/>
                <a:gd name="T28" fmla="*/ 2147483647 w 96"/>
                <a:gd name="T29" fmla="*/ 0 h 72"/>
                <a:gd name="T30" fmla="*/ 2147483647 w 96"/>
                <a:gd name="T31" fmla="*/ 2147483647 h 72"/>
                <a:gd name="T32" fmla="*/ 2147483647 w 96"/>
                <a:gd name="T33" fmla="*/ 2147483647 h 72"/>
                <a:gd name="T34" fmla="*/ 2147483647 w 96"/>
                <a:gd name="T35" fmla="*/ 2147483647 h 72"/>
                <a:gd name="T36" fmla="*/ 0 w 96"/>
                <a:gd name="T37" fmla="*/ 2147483647 h 72"/>
                <a:gd name="T38" fmla="*/ 2147483647 w 96"/>
                <a:gd name="T39" fmla="*/ 2147483647 h 72"/>
                <a:gd name="T40" fmla="*/ 2147483647 w 96"/>
                <a:gd name="T41" fmla="*/ 2147483647 h 72"/>
                <a:gd name="T42" fmla="*/ 2147483647 w 96"/>
                <a:gd name="T43" fmla="*/ 2147483647 h 72"/>
                <a:gd name="T44" fmla="*/ 2147483647 w 96"/>
                <a:gd name="T45" fmla="*/ 2147483647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72"/>
                <a:gd name="T71" fmla="*/ 96 w 96"/>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72">
                  <a:moveTo>
                    <a:pt x="40" y="40"/>
                  </a:moveTo>
                  <a:lnTo>
                    <a:pt x="56" y="40"/>
                  </a:lnTo>
                  <a:lnTo>
                    <a:pt x="64" y="56"/>
                  </a:lnTo>
                  <a:lnTo>
                    <a:pt x="72" y="64"/>
                  </a:lnTo>
                  <a:lnTo>
                    <a:pt x="80" y="72"/>
                  </a:lnTo>
                  <a:lnTo>
                    <a:pt x="88" y="72"/>
                  </a:lnTo>
                  <a:lnTo>
                    <a:pt x="96" y="64"/>
                  </a:lnTo>
                  <a:lnTo>
                    <a:pt x="96" y="48"/>
                  </a:lnTo>
                  <a:lnTo>
                    <a:pt x="96" y="32"/>
                  </a:lnTo>
                  <a:lnTo>
                    <a:pt x="88" y="16"/>
                  </a:lnTo>
                  <a:lnTo>
                    <a:pt x="80" y="8"/>
                  </a:lnTo>
                  <a:lnTo>
                    <a:pt x="64" y="8"/>
                  </a:lnTo>
                  <a:lnTo>
                    <a:pt x="48" y="8"/>
                  </a:lnTo>
                  <a:lnTo>
                    <a:pt x="32" y="0"/>
                  </a:lnTo>
                  <a:lnTo>
                    <a:pt x="24" y="0"/>
                  </a:lnTo>
                  <a:lnTo>
                    <a:pt x="24" y="8"/>
                  </a:lnTo>
                  <a:lnTo>
                    <a:pt x="24" y="16"/>
                  </a:lnTo>
                  <a:lnTo>
                    <a:pt x="16" y="16"/>
                  </a:lnTo>
                  <a:lnTo>
                    <a:pt x="0" y="24"/>
                  </a:lnTo>
                  <a:lnTo>
                    <a:pt x="8" y="24"/>
                  </a:lnTo>
                  <a:lnTo>
                    <a:pt x="24" y="56"/>
                  </a:lnTo>
                  <a:lnTo>
                    <a:pt x="32" y="48"/>
                  </a:lnTo>
                  <a:lnTo>
                    <a:pt x="40"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1" name="Freeform 637">
              <a:extLst>
                <a:ext uri="{FF2B5EF4-FFF2-40B4-BE49-F238E27FC236}">
                  <a16:creationId xmlns:a16="http://schemas.microsoft.com/office/drawing/2014/main" id="{3D8B1699-F5B8-4E68-8841-2596F6713001}"/>
                </a:ext>
              </a:extLst>
            </p:cNvPr>
            <p:cNvSpPr>
              <a:spLocks/>
            </p:cNvSpPr>
            <p:nvPr/>
          </p:nvSpPr>
          <p:spPr bwMode="auto">
            <a:xfrm>
              <a:off x="7046052" y="4528924"/>
              <a:ext cx="142996" cy="99221"/>
            </a:xfrm>
            <a:custGeom>
              <a:avLst/>
              <a:gdLst>
                <a:gd name="T0" fmla="*/ 2147483647 w 80"/>
                <a:gd name="T1" fmla="*/ 2147483647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0 h 56"/>
                <a:gd name="T20" fmla="*/ 2147483647 w 80"/>
                <a:gd name="T21" fmla="*/ 0 h 56"/>
                <a:gd name="T22" fmla="*/ 2147483647 w 80"/>
                <a:gd name="T23" fmla="*/ 0 h 56"/>
                <a:gd name="T24" fmla="*/ 0 w 80"/>
                <a:gd name="T25" fmla="*/ 2147483647 h 56"/>
                <a:gd name="T26" fmla="*/ 2147483647 w 80"/>
                <a:gd name="T27" fmla="*/ 2147483647 h 56"/>
                <a:gd name="T28" fmla="*/ 2147483647 w 80"/>
                <a:gd name="T29" fmla="*/ 2147483647 h 56"/>
                <a:gd name="T30" fmla="*/ 2147483647 w 80"/>
                <a:gd name="T31" fmla="*/ 2147483647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56"/>
                <a:gd name="T50" fmla="*/ 80 w 80"/>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56">
                  <a:moveTo>
                    <a:pt x="40" y="48"/>
                  </a:moveTo>
                  <a:lnTo>
                    <a:pt x="48" y="48"/>
                  </a:lnTo>
                  <a:lnTo>
                    <a:pt x="56" y="48"/>
                  </a:lnTo>
                  <a:lnTo>
                    <a:pt x="72" y="56"/>
                  </a:lnTo>
                  <a:lnTo>
                    <a:pt x="80" y="56"/>
                  </a:lnTo>
                  <a:lnTo>
                    <a:pt x="72" y="40"/>
                  </a:lnTo>
                  <a:lnTo>
                    <a:pt x="64" y="24"/>
                  </a:lnTo>
                  <a:lnTo>
                    <a:pt x="56" y="16"/>
                  </a:lnTo>
                  <a:lnTo>
                    <a:pt x="48" y="8"/>
                  </a:lnTo>
                  <a:lnTo>
                    <a:pt x="32" y="0"/>
                  </a:lnTo>
                  <a:lnTo>
                    <a:pt x="24" y="0"/>
                  </a:lnTo>
                  <a:lnTo>
                    <a:pt x="8" y="0"/>
                  </a:lnTo>
                  <a:lnTo>
                    <a:pt x="0" y="24"/>
                  </a:lnTo>
                  <a:lnTo>
                    <a:pt x="8" y="56"/>
                  </a:lnTo>
                  <a:lnTo>
                    <a:pt x="16" y="56"/>
                  </a:lnTo>
                  <a:lnTo>
                    <a:pt x="40" y="4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2" name="Freeform 638">
              <a:extLst>
                <a:ext uri="{FF2B5EF4-FFF2-40B4-BE49-F238E27FC236}">
                  <a16:creationId xmlns:a16="http://schemas.microsoft.com/office/drawing/2014/main" id="{5C568485-32FB-423F-BDB9-2C627E38BE33}"/>
                </a:ext>
              </a:extLst>
            </p:cNvPr>
            <p:cNvSpPr>
              <a:spLocks/>
            </p:cNvSpPr>
            <p:nvPr/>
          </p:nvSpPr>
          <p:spPr bwMode="auto">
            <a:xfrm>
              <a:off x="7975528" y="3228823"/>
              <a:ext cx="100682" cy="86089"/>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0 h 48"/>
                <a:gd name="T10" fmla="*/ 2147483647 w 56"/>
                <a:gd name="T11" fmla="*/ 0 h 48"/>
                <a:gd name="T12" fmla="*/ 2147483647 w 56"/>
                <a:gd name="T13" fmla="*/ 0 h 48"/>
                <a:gd name="T14" fmla="*/ 2147483647 w 56"/>
                <a:gd name="T15" fmla="*/ 0 h 48"/>
                <a:gd name="T16" fmla="*/ 0 w 56"/>
                <a:gd name="T17" fmla="*/ 2147483647 h 48"/>
                <a:gd name="T18" fmla="*/ 0 w 56"/>
                <a:gd name="T19" fmla="*/ 2147483647 h 48"/>
                <a:gd name="T20" fmla="*/ 0 w 56"/>
                <a:gd name="T21" fmla="*/ 2147483647 h 48"/>
                <a:gd name="T22" fmla="*/ 2147483647 w 56"/>
                <a:gd name="T23" fmla="*/ 2147483647 h 48"/>
                <a:gd name="T24" fmla="*/ 2147483647 w 56"/>
                <a:gd name="T25" fmla="*/ 2147483647 h 48"/>
                <a:gd name="T26" fmla="*/ 2147483647 w 56"/>
                <a:gd name="T27" fmla="*/ 2147483647 h 48"/>
                <a:gd name="T28" fmla="*/ 2147483647 w 56"/>
                <a:gd name="T29" fmla="*/ 2147483647 h 48"/>
                <a:gd name="T30" fmla="*/ 2147483647 w 56"/>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48"/>
                <a:gd name="T50" fmla="*/ 56 w 56"/>
                <a:gd name="T51" fmla="*/ 48 h 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48">
                  <a:moveTo>
                    <a:pt x="32" y="40"/>
                  </a:moveTo>
                  <a:lnTo>
                    <a:pt x="48" y="48"/>
                  </a:lnTo>
                  <a:lnTo>
                    <a:pt x="56" y="24"/>
                  </a:lnTo>
                  <a:lnTo>
                    <a:pt x="56" y="16"/>
                  </a:lnTo>
                  <a:lnTo>
                    <a:pt x="56" y="0"/>
                  </a:lnTo>
                  <a:lnTo>
                    <a:pt x="48" y="0"/>
                  </a:lnTo>
                  <a:lnTo>
                    <a:pt x="24" y="0"/>
                  </a:lnTo>
                  <a:lnTo>
                    <a:pt x="0" y="8"/>
                  </a:lnTo>
                  <a:lnTo>
                    <a:pt x="0" y="16"/>
                  </a:lnTo>
                  <a:lnTo>
                    <a:pt x="0" y="24"/>
                  </a:lnTo>
                  <a:lnTo>
                    <a:pt x="8" y="32"/>
                  </a:lnTo>
                  <a:lnTo>
                    <a:pt x="8" y="40"/>
                  </a:lnTo>
                  <a:lnTo>
                    <a:pt x="24" y="32"/>
                  </a:lnTo>
                  <a:lnTo>
                    <a:pt x="32"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3" name="Freeform 639">
              <a:extLst>
                <a:ext uri="{FF2B5EF4-FFF2-40B4-BE49-F238E27FC236}">
                  <a16:creationId xmlns:a16="http://schemas.microsoft.com/office/drawing/2014/main" id="{47D5CA8D-7571-46E2-99AE-085148866B42}"/>
                </a:ext>
              </a:extLst>
            </p:cNvPr>
            <p:cNvSpPr>
              <a:spLocks/>
            </p:cNvSpPr>
            <p:nvPr/>
          </p:nvSpPr>
          <p:spPr bwMode="auto">
            <a:xfrm>
              <a:off x="7046052" y="4528924"/>
              <a:ext cx="142996" cy="99221"/>
            </a:xfrm>
            <a:custGeom>
              <a:avLst/>
              <a:gdLst>
                <a:gd name="T0" fmla="*/ 2147483647 w 80"/>
                <a:gd name="T1" fmla="*/ 2147483647 h 56"/>
                <a:gd name="T2" fmla="*/ 2147483647 w 80"/>
                <a:gd name="T3" fmla="*/ 2147483647 h 56"/>
                <a:gd name="T4" fmla="*/ 2147483647 w 80"/>
                <a:gd name="T5" fmla="*/ 2147483647 h 56"/>
                <a:gd name="T6" fmla="*/ 2147483647 w 80"/>
                <a:gd name="T7" fmla="*/ 2147483647 h 56"/>
                <a:gd name="T8" fmla="*/ 2147483647 w 80"/>
                <a:gd name="T9" fmla="*/ 2147483647 h 56"/>
                <a:gd name="T10" fmla="*/ 2147483647 w 80"/>
                <a:gd name="T11" fmla="*/ 2147483647 h 56"/>
                <a:gd name="T12" fmla="*/ 2147483647 w 80"/>
                <a:gd name="T13" fmla="*/ 2147483647 h 56"/>
                <a:gd name="T14" fmla="*/ 2147483647 w 80"/>
                <a:gd name="T15" fmla="*/ 2147483647 h 56"/>
                <a:gd name="T16" fmla="*/ 2147483647 w 80"/>
                <a:gd name="T17" fmla="*/ 2147483647 h 56"/>
                <a:gd name="T18" fmla="*/ 2147483647 w 80"/>
                <a:gd name="T19" fmla="*/ 2147483647 h 56"/>
                <a:gd name="T20" fmla="*/ 2147483647 w 80"/>
                <a:gd name="T21" fmla="*/ 2147483647 h 56"/>
                <a:gd name="T22" fmla="*/ 2147483647 w 80"/>
                <a:gd name="T23" fmla="*/ 0 h 56"/>
                <a:gd name="T24" fmla="*/ 2147483647 w 80"/>
                <a:gd name="T25" fmla="*/ 0 h 56"/>
                <a:gd name="T26" fmla="*/ 2147483647 w 80"/>
                <a:gd name="T27" fmla="*/ 0 h 56"/>
                <a:gd name="T28" fmla="*/ 0 w 80"/>
                <a:gd name="T29" fmla="*/ 2147483647 h 56"/>
                <a:gd name="T30" fmla="*/ 2147483647 w 80"/>
                <a:gd name="T31" fmla="*/ 2147483647 h 56"/>
                <a:gd name="T32" fmla="*/ 2147483647 w 80"/>
                <a:gd name="T33" fmla="*/ 2147483647 h 56"/>
                <a:gd name="T34" fmla="*/ 2147483647 w 80"/>
                <a:gd name="T35" fmla="*/ 2147483647 h 56"/>
                <a:gd name="T36" fmla="*/ 2147483647 w 8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56"/>
                <a:gd name="T59" fmla="*/ 80 w 8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56">
                  <a:moveTo>
                    <a:pt x="40" y="48"/>
                  </a:moveTo>
                  <a:lnTo>
                    <a:pt x="48" y="48"/>
                  </a:lnTo>
                  <a:lnTo>
                    <a:pt x="56" y="48"/>
                  </a:lnTo>
                  <a:lnTo>
                    <a:pt x="72" y="56"/>
                  </a:lnTo>
                  <a:lnTo>
                    <a:pt x="80" y="56"/>
                  </a:lnTo>
                  <a:lnTo>
                    <a:pt x="72" y="40"/>
                  </a:lnTo>
                  <a:lnTo>
                    <a:pt x="64" y="24"/>
                  </a:lnTo>
                  <a:lnTo>
                    <a:pt x="56" y="16"/>
                  </a:lnTo>
                  <a:lnTo>
                    <a:pt x="48" y="8"/>
                  </a:lnTo>
                  <a:lnTo>
                    <a:pt x="32" y="0"/>
                  </a:lnTo>
                  <a:lnTo>
                    <a:pt x="24" y="0"/>
                  </a:lnTo>
                  <a:lnTo>
                    <a:pt x="8" y="0"/>
                  </a:lnTo>
                  <a:lnTo>
                    <a:pt x="0" y="24"/>
                  </a:lnTo>
                  <a:lnTo>
                    <a:pt x="8" y="56"/>
                  </a:lnTo>
                  <a:lnTo>
                    <a:pt x="16" y="56"/>
                  </a:lnTo>
                  <a:lnTo>
                    <a:pt x="40" y="4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4" name="Freeform 640">
              <a:extLst>
                <a:ext uri="{FF2B5EF4-FFF2-40B4-BE49-F238E27FC236}">
                  <a16:creationId xmlns:a16="http://schemas.microsoft.com/office/drawing/2014/main" id="{A0E08851-1722-4ECE-A2EB-C2602AE8489B}"/>
                </a:ext>
              </a:extLst>
            </p:cNvPr>
            <p:cNvSpPr>
              <a:spLocks/>
            </p:cNvSpPr>
            <p:nvPr/>
          </p:nvSpPr>
          <p:spPr bwMode="auto">
            <a:xfrm>
              <a:off x="7060643" y="4272113"/>
              <a:ext cx="271401" cy="299126"/>
            </a:xfrm>
            <a:custGeom>
              <a:avLst/>
              <a:gdLst>
                <a:gd name="T0" fmla="*/ 2147483647 w 152"/>
                <a:gd name="T1" fmla="*/ 2147483647 h 168"/>
                <a:gd name="T2" fmla="*/ 2147483647 w 152"/>
                <a:gd name="T3" fmla="*/ 2147483647 h 168"/>
                <a:gd name="T4" fmla="*/ 2147483647 w 152"/>
                <a:gd name="T5" fmla="*/ 2147483647 h 168"/>
                <a:gd name="T6" fmla="*/ 2147483647 w 152"/>
                <a:gd name="T7" fmla="*/ 2147483647 h 168"/>
                <a:gd name="T8" fmla="*/ 2147483647 w 152"/>
                <a:gd name="T9" fmla="*/ 2147483647 h 168"/>
                <a:gd name="T10" fmla="*/ 2147483647 w 152"/>
                <a:gd name="T11" fmla="*/ 2147483647 h 168"/>
                <a:gd name="T12" fmla="*/ 2147483647 w 152"/>
                <a:gd name="T13" fmla="*/ 2147483647 h 168"/>
                <a:gd name="T14" fmla="*/ 2147483647 w 152"/>
                <a:gd name="T15" fmla="*/ 2147483647 h 168"/>
                <a:gd name="T16" fmla="*/ 2147483647 w 152"/>
                <a:gd name="T17" fmla="*/ 2147483647 h 168"/>
                <a:gd name="T18" fmla="*/ 2147483647 w 152"/>
                <a:gd name="T19" fmla="*/ 2147483647 h 168"/>
                <a:gd name="T20" fmla="*/ 2147483647 w 152"/>
                <a:gd name="T21" fmla="*/ 2147483647 h 168"/>
                <a:gd name="T22" fmla="*/ 2147483647 w 152"/>
                <a:gd name="T23" fmla="*/ 0 h 168"/>
                <a:gd name="T24" fmla="*/ 2147483647 w 152"/>
                <a:gd name="T25" fmla="*/ 2147483647 h 168"/>
                <a:gd name="T26" fmla="*/ 2147483647 w 152"/>
                <a:gd name="T27" fmla="*/ 2147483647 h 168"/>
                <a:gd name="T28" fmla="*/ 2147483647 w 152"/>
                <a:gd name="T29" fmla="*/ 2147483647 h 168"/>
                <a:gd name="T30" fmla="*/ 2147483647 w 152"/>
                <a:gd name="T31" fmla="*/ 2147483647 h 168"/>
                <a:gd name="T32" fmla="*/ 2147483647 w 152"/>
                <a:gd name="T33" fmla="*/ 2147483647 h 168"/>
                <a:gd name="T34" fmla="*/ 0 w 152"/>
                <a:gd name="T35" fmla="*/ 2147483647 h 168"/>
                <a:gd name="T36" fmla="*/ 2147483647 w 152"/>
                <a:gd name="T37" fmla="*/ 2147483647 h 168"/>
                <a:gd name="T38" fmla="*/ 2147483647 w 152"/>
                <a:gd name="T39" fmla="*/ 2147483647 h 168"/>
                <a:gd name="T40" fmla="*/ 0 w 152"/>
                <a:gd name="T41" fmla="*/ 2147483647 h 168"/>
                <a:gd name="T42" fmla="*/ 2147483647 w 152"/>
                <a:gd name="T43" fmla="*/ 2147483647 h 168"/>
                <a:gd name="T44" fmla="*/ 2147483647 w 152"/>
                <a:gd name="T45" fmla="*/ 2147483647 h 1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2"/>
                <a:gd name="T70" fmla="*/ 0 h 168"/>
                <a:gd name="T71" fmla="*/ 152 w 152"/>
                <a:gd name="T72" fmla="*/ 168 h 1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2" h="168">
                  <a:moveTo>
                    <a:pt x="24" y="144"/>
                  </a:moveTo>
                  <a:lnTo>
                    <a:pt x="40" y="152"/>
                  </a:lnTo>
                  <a:lnTo>
                    <a:pt x="48" y="160"/>
                  </a:lnTo>
                  <a:lnTo>
                    <a:pt x="56" y="168"/>
                  </a:lnTo>
                  <a:lnTo>
                    <a:pt x="72" y="152"/>
                  </a:lnTo>
                  <a:lnTo>
                    <a:pt x="80" y="160"/>
                  </a:lnTo>
                  <a:lnTo>
                    <a:pt x="136" y="160"/>
                  </a:lnTo>
                  <a:lnTo>
                    <a:pt x="152" y="152"/>
                  </a:lnTo>
                  <a:lnTo>
                    <a:pt x="144" y="144"/>
                  </a:lnTo>
                  <a:lnTo>
                    <a:pt x="128" y="32"/>
                  </a:lnTo>
                  <a:lnTo>
                    <a:pt x="144" y="32"/>
                  </a:lnTo>
                  <a:lnTo>
                    <a:pt x="104" y="0"/>
                  </a:lnTo>
                  <a:lnTo>
                    <a:pt x="104" y="16"/>
                  </a:lnTo>
                  <a:lnTo>
                    <a:pt x="64" y="16"/>
                  </a:lnTo>
                  <a:lnTo>
                    <a:pt x="64" y="48"/>
                  </a:lnTo>
                  <a:lnTo>
                    <a:pt x="56" y="56"/>
                  </a:lnTo>
                  <a:lnTo>
                    <a:pt x="48" y="80"/>
                  </a:lnTo>
                  <a:lnTo>
                    <a:pt x="0" y="80"/>
                  </a:lnTo>
                  <a:lnTo>
                    <a:pt x="8" y="104"/>
                  </a:lnTo>
                  <a:lnTo>
                    <a:pt x="8" y="136"/>
                  </a:lnTo>
                  <a:lnTo>
                    <a:pt x="0" y="144"/>
                  </a:lnTo>
                  <a:lnTo>
                    <a:pt x="16" y="144"/>
                  </a:lnTo>
                  <a:lnTo>
                    <a:pt x="24" y="14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5" name="Freeform 641">
              <a:extLst>
                <a:ext uri="{FF2B5EF4-FFF2-40B4-BE49-F238E27FC236}">
                  <a16:creationId xmlns:a16="http://schemas.microsoft.com/office/drawing/2014/main" id="{64607AF4-9FDA-4941-8A2B-6AF3F3564D45}"/>
                </a:ext>
              </a:extLst>
            </p:cNvPr>
            <p:cNvSpPr>
              <a:spLocks/>
            </p:cNvSpPr>
            <p:nvPr/>
          </p:nvSpPr>
          <p:spPr bwMode="auto">
            <a:xfrm>
              <a:off x="7990121" y="4156841"/>
              <a:ext cx="256810" cy="243678"/>
            </a:xfrm>
            <a:custGeom>
              <a:avLst/>
              <a:gdLst>
                <a:gd name="T0" fmla="*/ 0 w 144"/>
                <a:gd name="T1" fmla="*/ 2147483647 h 136"/>
                <a:gd name="T2" fmla="*/ 2147483647 w 144"/>
                <a:gd name="T3" fmla="*/ 2147483647 h 136"/>
                <a:gd name="T4" fmla="*/ 2147483647 w 144"/>
                <a:gd name="T5" fmla="*/ 2147483647 h 136"/>
                <a:gd name="T6" fmla="*/ 2147483647 w 144"/>
                <a:gd name="T7" fmla="*/ 2147483647 h 136"/>
                <a:gd name="T8" fmla="*/ 2147483647 w 144"/>
                <a:gd name="T9" fmla="*/ 2147483647 h 136"/>
                <a:gd name="T10" fmla="*/ 2147483647 w 144"/>
                <a:gd name="T11" fmla="*/ 2147483647 h 136"/>
                <a:gd name="T12" fmla="*/ 2147483647 w 144"/>
                <a:gd name="T13" fmla="*/ 2147483647 h 136"/>
                <a:gd name="T14" fmla="*/ 2147483647 w 144"/>
                <a:gd name="T15" fmla="*/ 2147483647 h 136"/>
                <a:gd name="T16" fmla="*/ 2147483647 w 144"/>
                <a:gd name="T17" fmla="*/ 2147483647 h 136"/>
                <a:gd name="T18" fmla="*/ 2147483647 w 144"/>
                <a:gd name="T19" fmla="*/ 2147483647 h 136"/>
                <a:gd name="T20" fmla="*/ 2147483647 w 144"/>
                <a:gd name="T21" fmla="*/ 2147483647 h 136"/>
                <a:gd name="T22" fmla="*/ 2147483647 w 144"/>
                <a:gd name="T23" fmla="*/ 2147483647 h 136"/>
                <a:gd name="T24" fmla="*/ 2147483647 w 144"/>
                <a:gd name="T25" fmla="*/ 2147483647 h 136"/>
                <a:gd name="T26" fmla="*/ 2147483647 w 144"/>
                <a:gd name="T27" fmla="*/ 0 h 136"/>
                <a:gd name="T28" fmla="*/ 2147483647 w 144"/>
                <a:gd name="T29" fmla="*/ 2147483647 h 136"/>
                <a:gd name="T30" fmla="*/ 2147483647 w 144"/>
                <a:gd name="T31" fmla="*/ 2147483647 h 136"/>
                <a:gd name="T32" fmla="*/ 2147483647 w 144"/>
                <a:gd name="T33" fmla="*/ 0 h 136"/>
                <a:gd name="T34" fmla="*/ 2147483647 w 144"/>
                <a:gd name="T35" fmla="*/ 2147483647 h 136"/>
                <a:gd name="T36" fmla="*/ 2147483647 w 144"/>
                <a:gd name="T37" fmla="*/ 0 h 136"/>
                <a:gd name="T38" fmla="*/ 2147483647 w 144"/>
                <a:gd name="T39" fmla="*/ 0 h 136"/>
                <a:gd name="T40" fmla="*/ 2147483647 w 144"/>
                <a:gd name="T41" fmla="*/ 2147483647 h 136"/>
                <a:gd name="T42" fmla="*/ 0 w 144"/>
                <a:gd name="T43" fmla="*/ 2147483647 h 1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136"/>
                <a:gd name="T68" fmla="*/ 144 w 144"/>
                <a:gd name="T69" fmla="*/ 136 h 1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136">
                  <a:moveTo>
                    <a:pt x="0" y="16"/>
                  </a:moveTo>
                  <a:lnTo>
                    <a:pt x="8" y="32"/>
                  </a:lnTo>
                  <a:lnTo>
                    <a:pt x="8" y="40"/>
                  </a:lnTo>
                  <a:lnTo>
                    <a:pt x="8" y="136"/>
                  </a:lnTo>
                  <a:lnTo>
                    <a:pt x="16" y="136"/>
                  </a:lnTo>
                  <a:lnTo>
                    <a:pt x="120" y="136"/>
                  </a:lnTo>
                  <a:lnTo>
                    <a:pt x="136" y="128"/>
                  </a:lnTo>
                  <a:lnTo>
                    <a:pt x="144" y="120"/>
                  </a:lnTo>
                  <a:lnTo>
                    <a:pt x="136" y="88"/>
                  </a:lnTo>
                  <a:lnTo>
                    <a:pt x="120" y="56"/>
                  </a:lnTo>
                  <a:lnTo>
                    <a:pt x="96" y="32"/>
                  </a:lnTo>
                  <a:lnTo>
                    <a:pt x="128" y="48"/>
                  </a:lnTo>
                  <a:lnTo>
                    <a:pt x="136" y="32"/>
                  </a:lnTo>
                  <a:lnTo>
                    <a:pt x="120" y="0"/>
                  </a:lnTo>
                  <a:lnTo>
                    <a:pt x="112" y="8"/>
                  </a:lnTo>
                  <a:lnTo>
                    <a:pt x="88" y="8"/>
                  </a:lnTo>
                  <a:lnTo>
                    <a:pt x="80" y="0"/>
                  </a:lnTo>
                  <a:lnTo>
                    <a:pt x="48" y="8"/>
                  </a:lnTo>
                  <a:lnTo>
                    <a:pt x="24" y="0"/>
                  </a:lnTo>
                  <a:lnTo>
                    <a:pt x="8" y="0"/>
                  </a:lnTo>
                  <a:lnTo>
                    <a:pt x="8" y="8"/>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6" name="Freeform 642">
              <a:extLst>
                <a:ext uri="{FF2B5EF4-FFF2-40B4-BE49-F238E27FC236}">
                  <a16:creationId xmlns:a16="http://schemas.microsoft.com/office/drawing/2014/main" id="{693FC52B-77B1-4CE9-82B9-8CEE30FCAF4A}"/>
                </a:ext>
              </a:extLst>
            </p:cNvPr>
            <p:cNvSpPr>
              <a:spLocks/>
            </p:cNvSpPr>
            <p:nvPr/>
          </p:nvSpPr>
          <p:spPr bwMode="auto">
            <a:xfrm>
              <a:off x="7647220" y="4114526"/>
              <a:ext cx="372083" cy="357492"/>
            </a:xfrm>
            <a:custGeom>
              <a:avLst/>
              <a:gdLst>
                <a:gd name="T0" fmla="*/ 2147483647 w 208"/>
                <a:gd name="T1" fmla="*/ 2147483647 h 200"/>
                <a:gd name="T2" fmla="*/ 2147483647 w 208"/>
                <a:gd name="T3" fmla="*/ 2147483647 h 200"/>
                <a:gd name="T4" fmla="*/ 2147483647 w 208"/>
                <a:gd name="T5" fmla="*/ 2147483647 h 200"/>
                <a:gd name="T6" fmla="*/ 0 w 208"/>
                <a:gd name="T7" fmla="*/ 2147483647 h 200"/>
                <a:gd name="T8" fmla="*/ 0 w 208"/>
                <a:gd name="T9" fmla="*/ 2147483647 h 200"/>
                <a:gd name="T10" fmla="*/ 2147483647 w 208"/>
                <a:gd name="T11" fmla="*/ 2147483647 h 200"/>
                <a:gd name="T12" fmla="*/ 2147483647 w 208"/>
                <a:gd name="T13" fmla="*/ 2147483647 h 200"/>
                <a:gd name="T14" fmla="*/ 2147483647 w 208"/>
                <a:gd name="T15" fmla="*/ 2147483647 h 200"/>
                <a:gd name="T16" fmla="*/ 2147483647 w 208"/>
                <a:gd name="T17" fmla="*/ 2147483647 h 200"/>
                <a:gd name="T18" fmla="*/ 2147483647 w 208"/>
                <a:gd name="T19" fmla="*/ 2147483647 h 200"/>
                <a:gd name="T20" fmla="*/ 2147483647 w 208"/>
                <a:gd name="T21" fmla="*/ 2147483647 h 200"/>
                <a:gd name="T22" fmla="*/ 2147483647 w 208"/>
                <a:gd name="T23" fmla="*/ 2147483647 h 200"/>
                <a:gd name="T24" fmla="*/ 2147483647 w 208"/>
                <a:gd name="T25" fmla="*/ 2147483647 h 200"/>
                <a:gd name="T26" fmla="*/ 2147483647 w 208"/>
                <a:gd name="T27" fmla="*/ 2147483647 h 200"/>
                <a:gd name="T28" fmla="*/ 2147483647 w 208"/>
                <a:gd name="T29" fmla="*/ 2147483647 h 200"/>
                <a:gd name="T30" fmla="*/ 2147483647 w 208"/>
                <a:gd name="T31" fmla="*/ 2147483647 h 200"/>
                <a:gd name="T32" fmla="*/ 2147483647 w 208"/>
                <a:gd name="T33" fmla="*/ 2147483647 h 200"/>
                <a:gd name="T34" fmla="*/ 2147483647 w 208"/>
                <a:gd name="T35" fmla="*/ 2147483647 h 200"/>
                <a:gd name="T36" fmla="*/ 2147483647 w 208"/>
                <a:gd name="T37" fmla="*/ 2147483647 h 200"/>
                <a:gd name="T38" fmla="*/ 2147483647 w 208"/>
                <a:gd name="T39" fmla="*/ 2147483647 h 200"/>
                <a:gd name="T40" fmla="*/ 2147483647 w 208"/>
                <a:gd name="T41" fmla="*/ 2147483647 h 200"/>
                <a:gd name="T42" fmla="*/ 2147483647 w 208"/>
                <a:gd name="T43" fmla="*/ 2147483647 h 200"/>
                <a:gd name="T44" fmla="*/ 2147483647 w 208"/>
                <a:gd name="T45" fmla="*/ 2147483647 h 200"/>
                <a:gd name="T46" fmla="*/ 2147483647 w 208"/>
                <a:gd name="T47" fmla="*/ 2147483647 h 200"/>
                <a:gd name="T48" fmla="*/ 2147483647 w 208"/>
                <a:gd name="T49" fmla="*/ 2147483647 h 200"/>
                <a:gd name="T50" fmla="*/ 2147483647 w 208"/>
                <a:gd name="T51" fmla="*/ 2147483647 h 200"/>
                <a:gd name="T52" fmla="*/ 2147483647 w 208"/>
                <a:gd name="T53" fmla="*/ 2147483647 h 200"/>
                <a:gd name="T54" fmla="*/ 2147483647 w 208"/>
                <a:gd name="T55" fmla="*/ 2147483647 h 200"/>
                <a:gd name="T56" fmla="*/ 2147483647 w 208"/>
                <a:gd name="T57" fmla="*/ 2147483647 h 200"/>
                <a:gd name="T58" fmla="*/ 2147483647 w 208"/>
                <a:gd name="T59" fmla="*/ 2147483647 h 200"/>
                <a:gd name="T60" fmla="*/ 2147483647 w 208"/>
                <a:gd name="T61" fmla="*/ 2147483647 h 200"/>
                <a:gd name="T62" fmla="*/ 2147483647 w 208"/>
                <a:gd name="T63" fmla="*/ 0 h 200"/>
                <a:gd name="T64" fmla="*/ 2147483647 w 208"/>
                <a:gd name="T65" fmla="*/ 2147483647 h 200"/>
                <a:gd name="T66" fmla="*/ 2147483647 w 208"/>
                <a:gd name="T67" fmla="*/ 2147483647 h 2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8"/>
                <a:gd name="T103" fmla="*/ 0 h 200"/>
                <a:gd name="T104" fmla="*/ 208 w 208"/>
                <a:gd name="T105" fmla="*/ 200 h 2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8" h="200">
                  <a:moveTo>
                    <a:pt x="16" y="24"/>
                  </a:moveTo>
                  <a:lnTo>
                    <a:pt x="8" y="32"/>
                  </a:lnTo>
                  <a:lnTo>
                    <a:pt x="8" y="40"/>
                  </a:lnTo>
                  <a:lnTo>
                    <a:pt x="0" y="48"/>
                  </a:lnTo>
                  <a:lnTo>
                    <a:pt x="0" y="112"/>
                  </a:lnTo>
                  <a:lnTo>
                    <a:pt x="24" y="136"/>
                  </a:lnTo>
                  <a:lnTo>
                    <a:pt x="32" y="136"/>
                  </a:lnTo>
                  <a:lnTo>
                    <a:pt x="64" y="144"/>
                  </a:lnTo>
                  <a:lnTo>
                    <a:pt x="72" y="152"/>
                  </a:lnTo>
                  <a:lnTo>
                    <a:pt x="88" y="144"/>
                  </a:lnTo>
                  <a:lnTo>
                    <a:pt x="184" y="192"/>
                  </a:lnTo>
                  <a:lnTo>
                    <a:pt x="192" y="200"/>
                  </a:lnTo>
                  <a:lnTo>
                    <a:pt x="192" y="184"/>
                  </a:lnTo>
                  <a:lnTo>
                    <a:pt x="200" y="184"/>
                  </a:lnTo>
                  <a:lnTo>
                    <a:pt x="208" y="160"/>
                  </a:lnTo>
                  <a:lnTo>
                    <a:pt x="200" y="160"/>
                  </a:lnTo>
                  <a:lnTo>
                    <a:pt x="200" y="64"/>
                  </a:lnTo>
                  <a:lnTo>
                    <a:pt x="200" y="56"/>
                  </a:lnTo>
                  <a:lnTo>
                    <a:pt x="192" y="40"/>
                  </a:lnTo>
                  <a:lnTo>
                    <a:pt x="200" y="32"/>
                  </a:lnTo>
                  <a:lnTo>
                    <a:pt x="200" y="24"/>
                  </a:lnTo>
                  <a:lnTo>
                    <a:pt x="192" y="16"/>
                  </a:lnTo>
                  <a:lnTo>
                    <a:pt x="176" y="8"/>
                  </a:lnTo>
                  <a:lnTo>
                    <a:pt x="160" y="8"/>
                  </a:lnTo>
                  <a:lnTo>
                    <a:pt x="136" y="16"/>
                  </a:lnTo>
                  <a:lnTo>
                    <a:pt x="136" y="32"/>
                  </a:lnTo>
                  <a:lnTo>
                    <a:pt x="112" y="40"/>
                  </a:lnTo>
                  <a:lnTo>
                    <a:pt x="96" y="24"/>
                  </a:lnTo>
                  <a:lnTo>
                    <a:pt x="88" y="16"/>
                  </a:lnTo>
                  <a:lnTo>
                    <a:pt x="80" y="8"/>
                  </a:lnTo>
                  <a:lnTo>
                    <a:pt x="48" y="8"/>
                  </a:lnTo>
                  <a:lnTo>
                    <a:pt x="32" y="0"/>
                  </a:lnTo>
                  <a:lnTo>
                    <a:pt x="32" y="8"/>
                  </a:lnTo>
                  <a:lnTo>
                    <a:pt x="16"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7" name="Freeform 643">
              <a:extLst>
                <a:ext uri="{FF2B5EF4-FFF2-40B4-BE49-F238E27FC236}">
                  <a16:creationId xmlns:a16="http://schemas.microsoft.com/office/drawing/2014/main" id="{0026BEB2-42A6-4D76-B5B6-7DD010561720}"/>
                </a:ext>
              </a:extLst>
            </p:cNvPr>
            <p:cNvSpPr>
              <a:spLocks/>
            </p:cNvSpPr>
            <p:nvPr/>
          </p:nvSpPr>
          <p:spPr bwMode="auto">
            <a:xfrm>
              <a:off x="7604906" y="4000712"/>
              <a:ext cx="99221" cy="185312"/>
            </a:xfrm>
            <a:custGeom>
              <a:avLst/>
              <a:gdLst>
                <a:gd name="T0" fmla="*/ 2147483647 w 56"/>
                <a:gd name="T1" fmla="*/ 2147483647 h 104"/>
                <a:gd name="T2" fmla="*/ 2147483647 w 56"/>
                <a:gd name="T3" fmla="*/ 2147483647 h 104"/>
                <a:gd name="T4" fmla="*/ 2147483647 w 56"/>
                <a:gd name="T5" fmla="*/ 2147483647 h 104"/>
                <a:gd name="T6" fmla="*/ 0 w 56"/>
                <a:gd name="T7" fmla="*/ 2147483647 h 104"/>
                <a:gd name="T8" fmla="*/ 0 w 56"/>
                <a:gd name="T9" fmla="*/ 2147483647 h 104"/>
                <a:gd name="T10" fmla="*/ 2147483647 w 56"/>
                <a:gd name="T11" fmla="*/ 2147483647 h 104"/>
                <a:gd name="T12" fmla="*/ 2147483647 w 56"/>
                <a:gd name="T13" fmla="*/ 2147483647 h 104"/>
                <a:gd name="T14" fmla="*/ 2147483647 w 56"/>
                <a:gd name="T15" fmla="*/ 2147483647 h 104"/>
                <a:gd name="T16" fmla="*/ 2147483647 w 56"/>
                <a:gd name="T17" fmla="*/ 2147483647 h 104"/>
                <a:gd name="T18" fmla="*/ 2147483647 w 56"/>
                <a:gd name="T19" fmla="*/ 2147483647 h 104"/>
                <a:gd name="T20" fmla="*/ 2147483647 w 56"/>
                <a:gd name="T21" fmla="*/ 2147483647 h 104"/>
                <a:gd name="T22" fmla="*/ 2147483647 w 56"/>
                <a:gd name="T23" fmla="*/ 2147483647 h 104"/>
                <a:gd name="T24" fmla="*/ 2147483647 w 56"/>
                <a:gd name="T25" fmla="*/ 2147483647 h 104"/>
                <a:gd name="T26" fmla="*/ 2147483647 w 56"/>
                <a:gd name="T27" fmla="*/ 2147483647 h 104"/>
                <a:gd name="T28" fmla="*/ 2147483647 w 56"/>
                <a:gd name="T29" fmla="*/ 2147483647 h 104"/>
                <a:gd name="T30" fmla="*/ 2147483647 w 56"/>
                <a:gd name="T31" fmla="*/ 2147483647 h 104"/>
                <a:gd name="T32" fmla="*/ 2147483647 w 56"/>
                <a:gd name="T33" fmla="*/ 2147483647 h 104"/>
                <a:gd name="T34" fmla="*/ 2147483647 w 56"/>
                <a:gd name="T35" fmla="*/ 2147483647 h 104"/>
                <a:gd name="T36" fmla="*/ 2147483647 w 56"/>
                <a:gd name="T37" fmla="*/ 0 h 104"/>
                <a:gd name="T38" fmla="*/ 2147483647 w 56"/>
                <a:gd name="T39" fmla="*/ 0 h 104"/>
                <a:gd name="T40" fmla="*/ 2147483647 w 56"/>
                <a:gd name="T41" fmla="*/ 2147483647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104"/>
                <a:gd name="T65" fmla="*/ 56 w 56"/>
                <a:gd name="T66" fmla="*/ 104 h 1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104">
                  <a:moveTo>
                    <a:pt x="16" y="8"/>
                  </a:moveTo>
                  <a:lnTo>
                    <a:pt x="16" y="24"/>
                  </a:lnTo>
                  <a:lnTo>
                    <a:pt x="16" y="40"/>
                  </a:lnTo>
                  <a:lnTo>
                    <a:pt x="0" y="56"/>
                  </a:lnTo>
                  <a:lnTo>
                    <a:pt x="0" y="64"/>
                  </a:lnTo>
                  <a:lnTo>
                    <a:pt x="8" y="72"/>
                  </a:lnTo>
                  <a:lnTo>
                    <a:pt x="16" y="72"/>
                  </a:lnTo>
                  <a:lnTo>
                    <a:pt x="24" y="80"/>
                  </a:lnTo>
                  <a:lnTo>
                    <a:pt x="24" y="96"/>
                  </a:lnTo>
                  <a:lnTo>
                    <a:pt x="32" y="104"/>
                  </a:lnTo>
                  <a:lnTo>
                    <a:pt x="32" y="96"/>
                  </a:lnTo>
                  <a:lnTo>
                    <a:pt x="40" y="88"/>
                  </a:lnTo>
                  <a:lnTo>
                    <a:pt x="56" y="72"/>
                  </a:lnTo>
                  <a:lnTo>
                    <a:pt x="56" y="64"/>
                  </a:lnTo>
                  <a:lnTo>
                    <a:pt x="40" y="56"/>
                  </a:lnTo>
                  <a:lnTo>
                    <a:pt x="32" y="48"/>
                  </a:lnTo>
                  <a:lnTo>
                    <a:pt x="48" y="24"/>
                  </a:lnTo>
                  <a:lnTo>
                    <a:pt x="40" y="8"/>
                  </a:lnTo>
                  <a:lnTo>
                    <a:pt x="24" y="0"/>
                  </a:lnTo>
                  <a:lnTo>
                    <a:pt x="16" y="0"/>
                  </a:lnTo>
                  <a:lnTo>
                    <a:pt x="16"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8" name="Freeform 644">
              <a:extLst>
                <a:ext uri="{FF2B5EF4-FFF2-40B4-BE49-F238E27FC236}">
                  <a16:creationId xmlns:a16="http://schemas.microsoft.com/office/drawing/2014/main" id="{9AEFC3E0-5A97-475C-B05F-90EEA193A805}"/>
                </a:ext>
              </a:extLst>
            </p:cNvPr>
            <p:cNvSpPr>
              <a:spLocks/>
            </p:cNvSpPr>
            <p:nvPr/>
          </p:nvSpPr>
          <p:spPr bwMode="auto">
            <a:xfrm>
              <a:off x="7145273" y="4043028"/>
              <a:ext cx="271401" cy="214494"/>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0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0 w 152"/>
                <a:gd name="T39" fmla="*/ 2147483647 h 120"/>
                <a:gd name="T40" fmla="*/ 2147483647 w 152"/>
                <a:gd name="T41" fmla="*/ 2147483647 h 120"/>
                <a:gd name="T42" fmla="*/ 2147483647 w 152"/>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120"/>
                <a:gd name="T68" fmla="*/ 152 w 15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120">
                  <a:moveTo>
                    <a:pt x="56" y="104"/>
                  </a:moveTo>
                  <a:lnTo>
                    <a:pt x="72" y="96"/>
                  </a:lnTo>
                  <a:lnTo>
                    <a:pt x="96" y="80"/>
                  </a:lnTo>
                  <a:lnTo>
                    <a:pt x="120" y="72"/>
                  </a:lnTo>
                  <a:lnTo>
                    <a:pt x="120" y="64"/>
                  </a:lnTo>
                  <a:lnTo>
                    <a:pt x="128" y="56"/>
                  </a:lnTo>
                  <a:lnTo>
                    <a:pt x="144" y="56"/>
                  </a:lnTo>
                  <a:lnTo>
                    <a:pt x="152" y="48"/>
                  </a:lnTo>
                  <a:lnTo>
                    <a:pt x="144" y="32"/>
                  </a:lnTo>
                  <a:lnTo>
                    <a:pt x="144" y="8"/>
                  </a:lnTo>
                  <a:lnTo>
                    <a:pt x="136" y="8"/>
                  </a:lnTo>
                  <a:lnTo>
                    <a:pt x="120" y="8"/>
                  </a:lnTo>
                  <a:lnTo>
                    <a:pt x="112" y="8"/>
                  </a:lnTo>
                  <a:lnTo>
                    <a:pt x="96" y="0"/>
                  </a:lnTo>
                  <a:lnTo>
                    <a:pt x="80" y="24"/>
                  </a:lnTo>
                  <a:lnTo>
                    <a:pt x="64" y="40"/>
                  </a:lnTo>
                  <a:lnTo>
                    <a:pt x="48" y="64"/>
                  </a:lnTo>
                  <a:lnTo>
                    <a:pt x="40" y="96"/>
                  </a:lnTo>
                  <a:lnTo>
                    <a:pt x="8" y="112"/>
                  </a:lnTo>
                  <a:lnTo>
                    <a:pt x="0" y="120"/>
                  </a:lnTo>
                  <a:lnTo>
                    <a:pt x="56" y="120"/>
                  </a:lnTo>
                  <a:lnTo>
                    <a:pt x="56" y="10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99" name="Freeform 645">
              <a:extLst>
                <a:ext uri="{FF2B5EF4-FFF2-40B4-BE49-F238E27FC236}">
                  <a16:creationId xmlns:a16="http://schemas.microsoft.com/office/drawing/2014/main" id="{4D8D4BD5-3A5C-4AE0-A307-4D979B2B65A9}"/>
                </a:ext>
              </a:extLst>
            </p:cNvPr>
            <p:cNvSpPr>
              <a:spLocks/>
            </p:cNvSpPr>
            <p:nvPr/>
          </p:nvSpPr>
          <p:spPr bwMode="auto">
            <a:xfrm>
              <a:off x="7604906" y="4000712"/>
              <a:ext cx="99221" cy="185312"/>
            </a:xfrm>
            <a:custGeom>
              <a:avLst/>
              <a:gdLst>
                <a:gd name="T0" fmla="*/ 2147483647 w 56"/>
                <a:gd name="T1" fmla="*/ 2147483647 h 104"/>
                <a:gd name="T2" fmla="*/ 2147483647 w 56"/>
                <a:gd name="T3" fmla="*/ 2147483647 h 104"/>
                <a:gd name="T4" fmla="*/ 2147483647 w 56"/>
                <a:gd name="T5" fmla="*/ 2147483647 h 104"/>
                <a:gd name="T6" fmla="*/ 0 w 56"/>
                <a:gd name="T7" fmla="*/ 2147483647 h 104"/>
                <a:gd name="T8" fmla="*/ 0 w 56"/>
                <a:gd name="T9" fmla="*/ 2147483647 h 104"/>
                <a:gd name="T10" fmla="*/ 2147483647 w 56"/>
                <a:gd name="T11" fmla="*/ 2147483647 h 104"/>
                <a:gd name="T12" fmla="*/ 2147483647 w 56"/>
                <a:gd name="T13" fmla="*/ 2147483647 h 104"/>
                <a:gd name="T14" fmla="*/ 2147483647 w 56"/>
                <a:gd name="T15" fmla="*/ 2147483647 h 104"/>
                <a:gd name="T16" fmla="*/ 2147483647 w 56"/>
                <a:gd name="T17" fmla="*/ 2147483647 h 104"/>
                <a:gd name="T18" fmla="*/ 2147483647 w 56"/>
                <a:gd name="T19" fmla="*/ 2147483647 h 104"/>
                <a:gd name="T20" fmla="*/ 2147483647 w 56"/>
                <a:gd name="T21" fmla="*/ 2147483647 h 104"/>
                <a:gd name="T22" fmla="*/ 2147483647 w 56"/>
                <a:gd name="T23" fmla="*/ 2147483647 h 104"/>
                <a:gd name="T24" fmla="*/ 2147483647 w 56"/>
                <a:gd name="T25" fmla="*/ 2147483647 h 104"/>
                <a:gd name="T26" fmla="*/ 2147483647 w 56"/>
                <a:gd name="T27" fmla="*/ 2147483647 h 104"/>
                <a:gd name="T28" fmla="*/ 2147483647 w 56"/>
                <a:gd name="T29" fmla="*/ 2147483647 h 104"/>
                <a:gd name="T30" fmla="*/ 2147483647 w 56"/>
                <a:gd name="T31" fmla="*/ 2147483647 h 104"/>
                <a:gd name="T32" fmla="*/ 2147483647 w 56"/>
                <a:gd name="T33" fmla="*/ 2147483647 h 104"/>
                <a:gd name="T34" fmla="*/ 2147483647 w 56"/>
                <a:gd name="T35" fmla="*/ 2147483647 h 104"/>
                <a:gd name="T36" fmla="*/ 2147483647 w 56"/>
                <a:gd name="T37" fmla="*/ 0 h 104"/>
                <a:gd name="T38" fmla="*/ 2147483647 w 56"/>
                <a:gd name="T39" fmla="*/ 0 h 104"/>
                <a:gd name="T40" fmla="*/ 2147483647 w 56"/>
                <a:gd name="T41" fmla="*/ 2147483647 h 104"/>
                <a:gd name="T42" fmla="*/ 2147483647 w 56"/>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6"/>
                <a:gd name="T67" fmla="*/ 0 h 104"/>
                <a:gd name="T68" fmla="*/ 56 w 56"/>
                <a:gd name="T69" fmla="*/ 104 h 1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6" h="104">
                  <a:moveTo>
                    <a:pt x="16" y="8"/>
                  </a:moveTo>
                  <a:lnTo>
                    <a:pt x="16" y="24"/>
                  </a:lnTo>
                  <a:lnTo>
                    <a:pt x="16" y="40"/>
                  </a:lnTo>
                  <a:lnTo>
                    <a:pt x="0" y="56"/>
                  </a:lnTo>
                  <a:lnTo>
                    <a:pt x="0" y="64"/>
                  </a:lnTo>
                  <a:lnTo>
                    <a:pt x="8" y="72"/>
                  </a:lnTo>
                  <a:lnTo>
                    <a:pt x="16" y="72"/>
                  </a:lnTo>
                  <a:lnTo>
                    <a:pt x="24" y="80"/>
                  </a:lnTo>
                  <a:lnTo>
                    <a:pt x="24" y="96"/>
                  </a:lnTo>
                  <a:lnTo>
                    <a:pt x="32" y="104"/>
                  </a:lnTo>
                  <a:lnTo>
                    <a:pt x="32" y="96"/>
                  </a:lnTo>
                  <a:lnTo>
                    <a:pt x="40" y="88"/>
                  </a:lnTo>
                  <a:lnTo>
                    <a:pt x="56" y="72"/>
                  </a:lnTo>
                  <a:lnTo>
                    <a:pt x="56" y="64"/>
                  </a:lnTo>
                  <a:lnTo>
                    <a:pt x="40" y="56"/>
                  </a:lnTo>
                  <a:lnTo>
                    <a:pt x="32" y="48"/>
                  </a:lnTo>
                  <a:lnTo>
                    <a:pt x="48" y="24"/>
                  </a:lnTo>
                  <a:lnTo>
                    <a:pt x="40" y="8"/>
                  </a:lnTo>
                  <a:lnTo>
                    <a:pt x="24" y="0"/>
                  </a:lnTo>
                  <a:lnTo>
                    <a:pt x="16" y="0"/>
                  </a:lnTo>
                  <a:lnTo>
                    <a:pt x="16"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0" name="Freeform 646">
              <a:extLst>
                <a:ext uri="{FF2B5EF4-FFF2-40B4-BE49-F238E27FC236}">
                  <a16:creationId xmlns:a16="http://schemas.microsoft.com/office/drawing/2014/main" id="{1E2E0143-FB6C-4D6E-AA8F-A0D17D06A395}"/>
                </a:ext>
              </a:extLst>
            </p:cNvPr>
            <p:cNvSpPr>
              <a:spLocks/>
            </p:cNvSpPr>
            <p:nvPr/>
          </p:nvSpPr>
          <p:spPr bwMode="auto">
            <a:xfrm>
              <a:off x="7145273" y="4043028"/>
              <a:ext cx="271401" cy="214494"/>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2147483647 h 120"/>
                <a:gd name="T12" fmla="*/ 2147483647 w 152"/>
                <a:gd name="T13" fmla="*/ 2147483647 h 120"/>
                <a:gd name="T14" fmla="*/ 2147483647 w 152"/>
                <a:gd name="T15" fmla="*/ 2147483647 h 120"/>
                <a:gd name="T16" fmla="*/ 2147483647 w 152"/>
                <a:gd name="T17" fmla="*/ 2147483647 h 120"/>
                <a:gd name="T18" fmla="*/ 2147483647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0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0 w 152"/>
                <a:gd name="T39" fmla="*/ 2147483647 h 120"/>
                <a:gd name="T40" fmla="*/ 2147483647 w 152"/>
                <a:gd name="T41" fmla="*/ 2147483647 h 120"/>
                <a:gd name="T42" fmla="*/ 2147483647 w 152"/>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2"/>
                <a:gd name="T67" fmla="*/ 0 h 120"/>
                <a:gd name="T68" fmla="*/ 152 w 152"/>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2" h="120">
                  <a:moveTo>
                    <a:pt x="56" y="104"/>
                  </a:moveTo>
                  <a:lnTo>
                    <a:pt x="72" y="96"/>
                  </a:lnTo>
                  <a:lnTo>
                    <a:pt x="96" y="80"/>
                  </a:lnTo>
                  <a:lnTo>
                    <a:pt x="120" y="72"/>
                  </a:lnTo>
                  <a:lnTo>
                    <a:pt x="120" y="64"/>
                  </a:lnTo>
                  <a:lnTo>
                    <a:pt x="128" y="56"/>
                  </a:lnTo>
                  <a:lnTo>
                    <a:pt x="144" y="56"/>
                  </a:lnTo>
                  <a:lnTo>
                    <a:pt x="152" y="48"/>
                  </a:lnTo>
                  <a:lnTo>
                    <a:pt x="144" y="32"/>
                  </a:lnTo>
                  <a:lnTo>
                    <a:pt x="144" y="8"/>
                  </a:lnTo>
                  <a:lnTo>
                    <a:pt x="136" y="8"/>
                  </a:lnTo>
                  <a:lnTo>
                    <a:pt x="120" y="8"/>
                  </a:lnTo>
                  <a:lnTo>
                    <a:pt x="112" y="8"/>
                  </a:lnTo>
                  <a:lnTo>
                    <a:pt x="96" y="0"/>
                  </a:lnTo>
                  <a:lnTo>
                    <a:pt x="80" y="24"/>
                  </a:lnTo>
                  <a:lnTo>
                    <a:pt x="64" y="40"/>
                  </a:lnTo>
                  <a:lnTo>
                    <a:pt x="48" y="64"/>
                  </a:lnTo>
                  <a:lnTo>
                    <a:pt x="40" y="96"/>
                  </a:lnTo>
                  <a:lnTo>
                    <a:pt x="8" y="112"/>
                  </a:lnTo>
                  <a:lnTo>
                    <a:pt x="0" y="120"/>
                  </a:lnTo>
                  <a:lnTo>
                    <a:pt x="56" y="120"/>
                  </a:lnTo>
                  <a:lnTo>
                    <a:pt x="56" y="10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1" name="Freeform 647">
              <a:extLst>
                <a:ext uri="{FF2B5EF4-FFF2-40B4-BE49-F238E27FC236}">
                  <a16:creationId xmlns:a16="http://schemas.microsoft.com/office/drawing/2014/main" id="{70938A66-DF31-49C3-9A45-EF18FAB0F458}"/>
                </a:ext>
              </a:extLst>
            </p:cNvPr>
            <p:cNvSpPr>
              <a:spLocks/>
            </p:cNvSpPr>
            <p:nvPr/>
          </p:nvSpPr>
          <p:spPr bwMode="auto">
            <a:xfrm>
              <a:off x="7060643" y="4257522"/>
              <a:ext cx="185312" cy="157589"/>
            </a:xfrm>
            <a:custGeom>
              <a:avLst/>
              <a:gdLst>
                <a:gd name="T0" fmla="*/ 2147483647 w 104"/>
                <a:gd name="T1" fmla="*/ 2147483647 h 88"/>
                <a:gd name="T2" fmla="*/ 2147483647 w 104"/>
                <a:gd name="T3" fmla="*/ 2147483647 h 88"/>
                <a:gd name="T4" fmla="*/ 2147483647 w 104"/>
                <a:gd name="T5" fmla="*/ 2147483647 h 88"/>
                <a:gd name="T6" fmla="*/ 2147483647 w 104"/>
                <a:gd name="T7" fmla="*/ 2147483647 h 88"/>
                <a:gd name="T8" fmla="*/ 2147483647 w 104"/>
                <a:gd name="T9" fmla="*/ 2147483647 h 88"/>
                <a:gd name="T10" fmla="*/ 2147483647 w 104"/>
                <a:gd name="T11" fmla="*/ 0 h 88"/>
                <a:gd name="T12" fmla="*/ 2147483647 w 104"/>
                <a:gd name="T13" fmla="*/ 0 h 88"/>
                <a:gd name="T14" fmla="*/ 2147483647 w 104"/>
                <a:gd name="T15" fmla="*/ 2147483647 h 88"/>
                <a:gd name="T16" fmla="*/ 2147483647 w 104"/>
                <a:gd name="T17" fmla="*/ 2147483647 h 88"/>
                <a:gd name="T18" fmla="*/ 0 w 104"/>
                <a:gd name="T19" fmla="*/ 2147483647 h 88"/>
                <a:gd name="T20" fmla="*/ 2147483647 w 104"/>
                <a:gd name="T21" fmla="*/ 2147483647 h 88"/>
                <a:gd name="T22" fmla="*/ 2147483647 w 10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88"/>
                <a:gd name="T38" fmla="*/ 104 w 10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88">
                  <a:moveTo>
                    <a:pt x="56" y="64"/>
                  </a:moveTo>
                  <a:lnTo>
                    <a:pt x="64" y="56"/>
                  </a:lnTo>
                  <a:lnTo>
                    <a:pt x="64" y="24"/>
                  </a:lnTo>
                  <a:lnTo>
                    <a:pt x="104" y="24"/>
                  </a:lnTo>
                  <a:lnTo>
                    <a:pt x="104" y="8"/>
                  </a:lnTo>
                  <a:lnTo>
                    <a:pt x="104" y="0"/>
                  </a:lnTo>
                  <a:lnTo>
                    <a:pt x="48" y="0"/>
                  </a:lnTo>
                  <a:lnTo>
                    <a:pt x="40" y="8"/>
                  </a:lnTo>
                  <a:lnTo>
                    <a:pt x="16" y="48"/>
                  </a:lnTo>
                  <a:lnTo>
                    <a:pt x="0" y="88"/>
                  </a:lnTo>
                  <a:lnTo>
                    <a:pt x="48" y="88"/>
                  </a:lnTo>
                  <a:lnTo>
                    <a:pt x="56" y="6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2" name="Freeform 648">
              <a:extLst>
                <a:ext uri="{FF2B5EF4-FFF2-40B4-BE49-F238E27FC236}">
                  <a16:creationId xmlns:a16="http://schemas.microsoft.com/office/drawing/2014/main" id="{68EBA11D-F076-4A9C-9816-4ABA5526F4A7}"/>
                </a:ext>
              </a:extLst>
            </p:cNvPr>
            <p:cNvSpPr>
              <a:spLocks/>
            </p:cNvSpPr>
            <p:nvPr/>
          </p:nvSpPr>
          <p:spPr bwMode="auto">
            <a:xfrm>
              <a:off x="7073775" y="4615014"/>
              <a:ext cx="56907" cy="42314"/>
            </a:xfrm>
            <a:custGeom>
              <a:avLst/>
              <a:gdLst>
                <a:gd name="T0" fmla="*/ 2147483647 w 32"/>
                <a:gd name="T1" fmla="*/ 2147483647 h 24"/>
                <a:gd name="T2" fmla="*/ 2147483647 w 32"/>
                <a:gd name="T3" fmla="*/ 2147483647 h 24"/>
                <a:gd name="T4" fmla="*/ 2147483647 w 32"/>
                <a:gd name="T5" fmla="*/ 0 h 24"/>
                <a:gd name="T6" fmla="*/ 2147483647 w 32"/>
                <a:gd name="T7" fmla="*/ 0 h 24"/>
                <a:gd name="T8" fmla="*/ 0 w 32"/>
                <a:gd name="T9" fmla="*/ 2147483647 h 24"/>
                <a:gd name="T10" fmla="*/ 2147483647 w 32"/>
                <a:gd name="T11" fmla="*/ 2147483647 h 24"/>
                <a:gd name="T12" fmla="*/ 2147483647 w 32"/>
                <a:gd name="T13" fmla="*/ 2147483647 h 24"/>
                <a:gd name="T14" fmla="*/ 2147483647 w 32"/>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24"/>
                <a:gd name="T26" fmla="*/ 32 w 32"/>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24">
                  <a:moveTo>
                    <a:pt x="32" y="16"/>
                  </a:moveTo>
                  <a:lnTo>
                    <a:pt x="32" y="8"/>
                  </a:lnTo>
                  <a:lnTo>
                    <a:pt x="32" y="0"/>
                  </a:lnTo>
                  <a:lnTo>
                    <a:pt x="24" y="0"/>
                  </a:lnTo>
                  <a:lnTo>
                    <a:pt x="0" y="8"/>
                  </a:lnTo>
                  <a:lnTo>
                    <a:pt x="8" y="24"/>
                  </a:lnTo>
                  <a:lnTo>
                    <a:pt x="24" y="16"/>
                  </a:lnTo>
                  <a:lnTo>
                    <a:pt x="32"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3" name="Freeform 649">
              <a:extLst>
                <a:ext uri="{FF2B5EF4-FFF2-40B4-BE49-F238E27FC236}">
                  <a16:creationId xmlns:a16="http://schemas.microsoft.com/office/drawing/2014/main" id="{4E13264A-B740-4F12-96CB-B560F06267B7}"/>
                </a:ext>
              </a:extLst>
            </p:cNvPr>
            <p:cNvSpPr>
              <a:spLocks/>
            </p:cNvSpPr>
            <p:nvPr/>
          </p:nvSpPr>
          <p:spPr bwMode="auto">
            <a:xfrm>
              <a:off x="7933214" y="4371337"/>
              <a:ext cx="370624" cy="458174"/>
            </a:xfrm>
            <a:custGeom>
              <a:avLst/>
              <a:gdLst>
                <a:gd name="T0" fmla="*/ 2147483647 w 208"/>
                <a:gd name="T1" fmla="*/ 2147483647 h 256"/>
                <a:gd name="T2" fmla="*/ 2147483647 w 208"/>
                <a:gd name="T3" fmla="*/ 2147483647 h 256"/>
                <a:gd name="T4" fmla="*/ 2147483647 w 208"/>
                <a:gd name="T5" fmla="*/ 2147483647 h 256"/>
                <a:gd name="T6" fmla="*/ 2147483647 w 208"/>
                <a:gd name="T7" fmla="*/ 2147483647 h 256"/>
                <a:gd name="T8" fmla="*/ 2147483647 w 208"/>
                <a:gd name="T9" fmla="*/ 2147483647 h 256"/>
                <a:gd name="T10" fmla="*/ 2147483647 w 208"/>
                <a:gd name="T11" fmla="*/ 2147483647 h 256"/>
                <a:gd name="T12" fmla="*/ 2147483647 w 208"/>
                <a:gd name="T13" fmla="*/ 2147483647 h 256"/>
                <a:gd name="T14" fmla="*/ 2147483647 w 208"/>
                <a:gd name="T15" fmla="*/ 2147483647 h 256"/>
                <a:gd name="T16" fmla="*/ 2147483647 w 208"/>
                <a:gd name="T17" fmla="*/ 2147483647 h 256"/>
                <a:gd name="T18" fmla="*/ 0 w 208"/>
                <a:gd name="T19" fmla="*/ 2147483647 h 256"/>
                <a:gd name="T20" fmla="*/ 2147483647 w 208"/>
                <a:gd name="T21" fmla="*/ 2147483647 h 256"/>
                <a:gd name="T22" fmla="*/ 2147483647 w 208"/>
                <a:gd name="T23" fmla="*/ 2147483647 h 256"/>
                <a:gd name="T24" fmla="*/ 2147483647 w 208"/>
                <a:gd name="T25" fmla="*/ 2147483647 h 256"/>
                <a:gd name="T26" fmla="*/ 2147483647 w 208"/>
                <a:gd name="T27" fmla="*/ 2147483647 h 256"/>
                <a:gd name="T28" fmla="*/ 2147483647 w 208"/>
                <a:gd name="T29" fmla="*/ 2147483647 h 256"/>
                <a:gd name="T30" fmla="*/ 2147483647 w 208"/>
                <a:gd name="T31" fmla="*/ 2147483647 h 256"/>
                <a:gd name="T32" fmla="*/ 2147483647 w 208"/>
                <a:gd name="T33" fmla="*/ 2147483647 h 256"/>
                <a:gd name="T34" fmla="*/ 2147483647 w 208"/>
                <a:gd name="T35" fmla="*/ 2147483647 h 256"/>
                <a:gd name="T36" fmla="*/ 2147483647 w 208"/>
                <a:gd name="T37" fmla="*/ 2147483647 h 256"/>
                <a:gd name="T38" fmla="*/ 2147483647 w 208"/>
                <a:gd name="T39" fmla="*/ 2147483647 h 256"/>
                <a:gd name="T40" fmla="*/ 2147483647 w 208"/>
                <a:gd name="T41" fmla="*/ 2147483647 h 256"/>
                <a:gd name="T42" fmla="*/ 2147483647 w 208"/>
                <a:gd name="T43" fmla="*/ 2147483647 h 256"/>
                <a:gd name="T44" fmla="*/ 2147483647 w 208"/>
                <a:gd name="T45" fmla="*/ 2147483647 h 256"/>
                <a:gd name="T46" fmla="*/ 2147483647 w 208"/>
                <a:gd name="T47" fmla="*/ 2147483647 h 256"/>
                <a:gd name="T48" fmla="*/ 2147483647 w 208"/>
                <a:gd name="T49" fmla="*/ 2147483647 h 256"/>
                <a:gd name="T50" fmla="*/ 2147483647 w 208"/>
                <a:gd name="T51" fmla="*/ 2147483647 h 256"/>
                <a:gd name="T52" fmla="*/ 2147483647 w 208"/>
                <a:gd name="T53" fmla="*/ 2147483647 h 256"/>
                <a:gd name="T54" fmla="*/ 2147483647 w 208"/>
                <a:gd name="T55" fmla="*/ 2147483647 h 256"/>
                <a:gd name="T56" fmla="*/ 2147483647 w 208"/>
                <a:gd name="T57" fmla="*/ 2147483647 h 256"/>
                <a:gd name="T58" fmla="*/ 2147483647 w 208"/>
                <a:gd name="T59" fmla="*/ 2147483647 h 256"/>
                <a:gd name="T60" fmla="*/ 2147483647 w 208"/>
                <a:gd name="T61" fmla="*/ 2147483647 h 256"/>
                <a:gd name="T62" fmla="*/ 2147483647 w 208"/>
                <a:gd name="T63" fmla="*/ 2147483647 h 256"/>
                <a:gd name="T64" fmla="*/ 2147483647 w 208"/>
                <a:gd name="T65" fmla="*/ 2147483647 h 256"/>
                <a:gd name="T66" fmla="*/ 2147483647 w 208"/>
                <a:gd name="T67" fmla="*/ 2147483647 h 256"/>
                <a:gd name="T68" fmla="*/ 2147483647 w 208"/>
                <a:gd name="T69" fmla="*/ 2147483647 h 256"/>
                <a:gd name="T70" fmla="*/ 2147483647 w 208"/>
                <a:gd name="T71" fmla="*/ 0 h 256"/>
                <a:gd name="T72" fmla="*/ 2147483647 w 208"/>
                <a:gd name="T73" fmla="*/ 2147483647 h 256"/>
                <a:gd name="T74" fmla="*/ 2147483647 w 208"/>
                <a:gd name="T75" fmla="*/ 2147483647 h 25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8"/>
                <a:gd name="T115" fmla="*/ 0 h 256"/>
                <a:gd name="T116" fmla="*/ 208 w 208"/>
                <a:gd name="T117" fmla="*/ 256 h 25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8" h="256">
                  <a:moveTo>
                    <a:pt x="152" y="16"/>
                  </a:moveTo>
                  <a:lnTo>
                    <a:pt x="48" y="16"/>
                  </a:lnTo>
                  <a:lnTo>
                    <a:pt x="40" y="40"/>
                  </a:lnTo>
                  <a:lnTo>
                    <a:pt x="32" y="40"/>
                  </a:lnTo>
                  <a:lnTo>
                    <a:pt x="32" y="56"/>
                  </a:lnTo>
                  <a:lnTo>
                    <a:pt x="24" y="48"/>
                  </a:lnTo>
                  <a:lnTo>
                    <a:pt x="24" y="96"/>
                  </a:lnTo>
                  <a:lnTo>
                    <a:pt x="8" y="104"/>
                  </a:lnTo>
                  <a:lnTo>
                    <a:pt x="8" y="128"/>
                  </a:lnTo>
                  <a:lnTo>
                    <a:pt x="0" y="136"/>
                  </a:lnTo>
                  <a:lnTo>
                    <a:pt x="16" y="160"/>
                  </a:lnTo>
                  <a:lnTo>
                    <a:pt x="24" y="176"/>
                  </a:lnTo>
                  <a:lnTo>
                    <a:pt x="32" y="200"/>
                  </a:lnTo>
                  <a:lnTo>
                    <a:pt x="48" y="208"/>
                  </a:lnTo>
                  <a:lnTo>
                    <a:pt x="72" y="232"/>
                  </a:lnTo>
                  <a:lnTo>
                    <a:pt x="80" y="240"/>
                  </a:lnTo>
                  <a:lnTo>
                    <a:pt x="104" y="240"/>
                  </a:lnTo>
                  <a:lnTo>
                    <a:pt x="120" y="256"/>
                  </a:lnTo>
                  <a:lnTo>
                    <a:pt x="144" y="248"/>
                  </a:lnTo>
                  <a:lnTo>
                    <a:pt x="168" y="240"/>
                  </a:lnTo>
                  <a:lnTo>
                    <a:pt x="176" y="240"/>
                  </a:lnTo>
                  <a:lnTo>
                    <a:pt x="176" y="232"/>
                  </a:lnTo>
                  <a:lnTo>
                    <a:pt x="168" y="224"/>
                  </a:lnTo>
                  <a:lnTo>
                    <a:pt x="160" y="216"/>
                  </a:lnTo>
                  <a:lnTo>
                    <a:pt x="144" y="200"/>
                  </a:lnTo>
                  <a:lnTo>
                    <a:pt x="144" y="192"/>
                  </a:lnTo>
                  <a:lnTo>
                    <a:pt x="152" y="192"/>
                  </a:lnTo>
                  <a:lnTo>
                    <a:pt x="160" y="168"/>
                  </a:lnTo>
                  <a:lnTo>
                    <a:pt x="176" y="152"/>
                  </a:lnTo>
                  <a:lnTo>
                    <a:pt x="184" y="128"/>
                  </a:lnTo>
                  <a:lnTo>
                    <a:pt x="192" y="80"/>
                  </a:lnTo>
                  <a:lnTo>
                    <a:pt x="200" y="72"/>
                  </a:lnTo>
                  <a:lnTo>
                    <a:pt x="208" y="72"/>
                  </a:lnTo>
                  <a:lnTo>
                    <a:pt x="200" y="48"/>
                  </a:lnTo>
                  <a:lnTo>
                    <a:pt x="192" y="16"/>
                  </a:lnTo>
                  <a:lnTo>
                    <a:pt x="176" y="0"/>
                  </a:lnTo>
                  <a:lnTo>
                    <a:pt x="168" y="8"/>
                  </a:lnTo>
                  <a:lnTo>
                    <a:pt x="152"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4" name="Freeform 650">
              <a:extLst>
                <a:ext uri="{FF2B5EF4-FFF2-40B4-BE49-F238E27FC236}">
                  <a16:creationId xmlns:a16="http://schemas.microsoft.com/office/drawing/2014/main" id="{312FEE1D-9140-4893-BA1A-CE5A5E40A219}"/>
                </a:ext>
              </a:extLst>
            </p:cNvPr>
            <p:cNvSpPr>
              <a:spLocks/>
            </p:cNvSpPr>
            <p:nvPr/>
          </p:nvSpPr>
          <p:spPr bwMode="auto">
            <a:xfrm>
              <a:off x="7245955" y="4671921"/>
              <a:ext cx="142996" cy="128405"/>
            </a:xfrm>
            <a:custGeom>
              <a:avLst/>
              <a:gdLst>
                <a:gd name="T0" fmla="*/ 2147483647 w 80"/>
                <a:gd name="T1" fmla="*/ 2147483647 h 72"/>
                <a:gd name="T2" fmla="*/ 2147483647 w 80"/>
                <a:gd name="T3" fmla="*/ 2147483647 h 72"/>
                <a:gd name="T4" fmla="*/ 2147483647 w 80"/>
                <a:gd name="T5" fmla="*/ 2147483647 h 72"/>
                <a:gd name="T6" fmla="*/ 2147483647 w 80"/>
                <a:gd name="T7" fmla="*/ 2147483647 h 72"/>
                <a:gd name="T8" fmla="*/ 2147483647 w 80"/>
                <a:gd name="T9" fmla="*/ 0 h 72"/>
                <a:gd name="T10" fmla="*/ 2147483647 w 80"/>
                <a:gd name="T11" fmla="*/ 0 h 72"/>
                <a:gd name="T12" fmla="*/ 2147483647 w 80"/>
                <a:gd name="T13" fmla="*/ 0 h 72"/>
                <a:gd name="T14" fmla="*/ 2147483647 w 80"/>
                <a:gd name="T15" fmla="*/ 0 h 72"/>
                <a:gd name="T16" fmla="*/ 2147483647 w 80"/>
                <a:gd name="T17" fmla="*/ 0 h 72"/>
                <a:gd name="T18" fmla="*/ 2147483647 w 80"/>
                <a:gd name="T19" fmla="*/ 2147483647 h 72"/>
                <a:gd name="T20" fmla="*/ 2147483647 w 80"/>
                <a:gd name="T21" fmla="*/ 2147483647 h 72"/>
                <a:gd name="T22" fmla="*/ 0 w 80"/>
                <a:gd name="T23" fmla="*/ 2147483647 h 72"/>
                <a:gd name="T24" fmla="*/ 2147483647 w 80"/>
                <a:gd name="T25" fmla="*/ 2147483647 h 72"/>
                <a:gd name="T26" fmla="*/ 2147483647 w 80"/>
                <a:gd name="T27" fmla="*/ 2147483647 h 72"/>
                <a:gd name="T28" fmla="*/ 2147483647 w 80"/>
                <a:gd name="T29" fmla="*/ 2147483647 h 72"/>
                <a:gd name="T30" fmla="*/ 2147483647 w 80"/>
                <a:gd name="T31" fmla="*/ 2147483647 h 72"/>
                <a:gd name="T32" fmla="*/ 2147483647 w 80"/>
                <a:gd name="T33" fmla="*/ 2147483647 h 72"/>
                <a:gd name="T34" fmla="*/ 2147483647 w 80"/>
                <a:gd name="T35" fmla="*/ 2147483647 h 72"/>
                <a:gd name="T36" fmla="*/ 2147483647 w 80"/>
                <a:gd name="T37" fmla="*/ 2147483647 h 72"/>
                <a:gd name="T38" fmla="*/ 2147483647 w 80"/>
                <a:gd name="T39" fmla="*/ 2147483647 h 72"/>
                <a:gd name="T40" fmla="*/ 2147483647 w 80"/>
                <a:gd name="T41" fmla="*/ 2147483647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72"/>
                <a:gd name="T65" fmla="*/ 80 w 80"/>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72">
                  <a:moveTo>
                    <a:pt x="72" y="40"/>
                  </a:moveTo>
                  <a:lnTo>
                    <a:pt x="80" y="24"/>
                  </a:lnTo>
                  <a:lnTo>
                    <a:pt x="72" y="8"/>
                  </a:lnTo>
                  <a:lnTo>
                    <a:pt x="48" y="8"/>
                  </a:lnTo>
                  <a:lnTo>
                    <a:pt x="40" y="0"/>
                  </a:lnTo>
                  <a:lnTo>
                    <a:pt x="32" y="0"/>
                  </a:lnTo>
                  <a:lnTo>
                    <a:pt x="24" y="0"/>
                  </a:lnTo>
                  <a:lnTo>
                    <a:pt x="16" y="0"/>
                  </a:lnTo>
                  <a:lnTo>
                    <a:pt x="8" y="0"/>
                  </a:lnTo>
                  <a:lnTo>
                    <a:pt x="8" y="16"/>
                  </a:lnTo>
                  <a:lnTo>
                    <a:pt x="8" y="32"/>
                  </a:lnTo>
                  <a:lnTo>
                    <a:pt x="0" y="40"/>
                  </a:lnTo>
                  <a:lnTo>
                    <a:pt x="8" y="40"/>
                  </a:lnTo>
                  <a:lnTo>
                    <a:pt x="8" y="56"/>
                  </a:lnTo>
                  <a:lnTo>
                    <a:pt x="16" y="64"/>
                  </a:lnTo>
                  <a:lnTo>
                    <a:pt x="16" y="72"/>
                  </a:lnTo>
                  <a:lnTo>
                    <a:pt x="32" y="72"/>
                  </a:lnTo>
                  <a:lnTo>
                    <a:pt x="64" y="64"/>
                  </a:lnTo>
                  <a:lnTo>
                    <a:pt x="72" y="64"/>
                  </a:lnTo>
                  <a:lnTo>
                    <a:pt x="72" y="48"/>
                  </a:lnTo>
                  <a:lnTo>
                    <a:pt x="72"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5" name="Freeform 651">
              <a:extLst>
                <a:ext uri="{FF2B5EF4-FFF2-40B4-BE49-F238E27FC236}">
                  <a16:creationId xmlns:a16="http://schemas.microsoft.com/office/drawing/2014/main" id="{B5A6ABE8-60EB-4261-B2F0-807CCBF714EC}"/>
                </a:ext>
              </a:extLst>
            </p:cNvPr>
            <p:cNvSpPr>
              <a:spLocks/>
            </p:cNvSpPr>
            <p:nvPr/>
          </p:nvSpPr>
          <p:spPr bwMode="auto">
            <a:xfrm>
              <a:off x="7174457" y="4714236"/>
              <a:ext cx="99221" cy="86089"/>
            </a:xfrm>
            <a:custGeom>
              <a:avLst/>
              <a:gdLst>
                <a:gd name="T0" fmla="*/ 2147483647 w 56"/>
                <a:gd name="T1" fmla="*/ 2147483647 h 48"/>
                <a:gd name="T2" fmla="*/ 2147483647 w 56"/>
                <a:gd name="T3" fmla="*/ 2147483647 h 48"/>
                <a:gd name="T4" fmla="*/ 2147483647 w 56"/>
                <a:gd name="T5" fmla="*/ 2147483647 h 48"/>
                <a:gd name="T6" fmla="*/ 2147483647 w 56"/>
                <a:gd name="T7" fmla="*/ 2147483647 h 48"/>
                <a:gd name="T8" fmla="*/ 2147483647 w 56"/>
                <a:gd name="T9" fmla="*/ 2147483647 h 48"/>
                <a:gd name="T10" fmla="*/ 2147483647 w 56"/>
                <a:gd name="T11" fmla="*/ 0 h 48"/>
                <a:gd name="T12" fmla="*/ 2147483647 w 56"/>
                <a:gd name="T13" fmla="*/ 2147483647 h 48"/>
                <a:gd name="T14" fmla="*/ 2147483647 w 56"/>
                <a:gd name="T15" fmla="*/ 2147483647 h 48"/>
                <a:gd name="T16" fmla="*/ 0 w 56"/>
                <a:gd name="T17" fmla="*/ 2147483647 h 48"/>
                <a:gd name="T18" fmla="*/ 2147483647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48" y="32"/>
                  </a:moveTo>
                  <a:lnTo>
                    <a:pt x="48" y="16"/>
                  </a:lnTo>
                  <a:lnTo>
                    <a:pt x="40" y="16"/>
                  </a:lnTo>
                  <a:lnTo>
                    <a:pt x="32" y="16"/>
                  </a:lnTo>
                  <a:lnTo>
                    <a:pt x="24" y="8"/>
                  </a:lnTo>
                  <a:lnTo>
                    <a:pt x="16" y="0"/>
                  </a:lnTo>
                  <a:lnTo>
                    <a:pt x="16" y="8"/>
                  </a:lnTo>
                  <a:lnTo>
                    <a:pt x="8" y="16"/>
                  </a:lnTo>
                  <a:lnTo>
                    <a:pt x="0" y="24"/>
                  </a:lnTo>
                  <a:lnTo>
                    <a:pt x="8" y="24"/>
                  </a:lnTo>
                  <a:lnTo>
                    <a:pt x="40" y="48"/>
                  </a:lnTo>
                  <a:lnTo>
                    <a:pt x="56" y="48"/>
                  </a:lnTo>
                  <a:lnTo>
                    <a:pt x="56" y="40"/>
                  </a:lnTo>
                  <a:lnTo>
                    <a:pt x="48"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6" name="Freeform 652">
              <a:extLst>
                <a:ext uri="{FF2B5EF4-FFF2-40B4-BE49-F238E27FC236}">
                  <a16:creationId xmlns:a16="http://schemas.microsoft.com/office/drawing/2014/main" id="{325C5C87-1CB8-46D7-AD40-7A1E5B79FC9E}"/>
                </a:ext>
              </a:extLst>
            </p:cNvPr>
            <p:cNvSpPr>
              <a:spLocks/>
            </p:cNvSpPr>
            <p:nvPr/>
          </p:nvSpPr>
          <p:spPr bwMode="auto">
            <a:xfrm>
              <a:off x="7130682" y="4686512"/>
              <a:ext cx="71498" cy="71498"/>
            </a:xfrm>
            <a:custGeom>
              <a:avLst/>
              <a:gdLst>
                <a:gd name="T0" fmla="*/ 2147483647 w 40"/>
                <a:gd name="T1" fmla="*/ 2147483647 h 40"/>
                <a:gd name="T2" fmla="*/ 2147483647 w 40"/>
                <a:gd name="T3" fmla="*/ 2147483647 h 40"/>
                <a:gd name="T4" fmla="*/ 2147483647 w 40"/>
                <a:gd name="T5" fmla="*/ 0 h 40"/>
                <a:gd name="T6" fmla="*/ 2147483647 w 40"/>
                <a:gd name="T7" fmla="*/ 0 h 40"/>
                <a:gd name="T8" fmla="*/ 2147483647 w 40"/>
                <a:gd name="T9" fmla="*/ 2147483647 h 40"/>
                <a:gd name="T10" fmla="*/ 0 w 40"/>
                <a:gd name="T11" fmla="*/ 2147483647 h 40"/>
                <a:gd name="T12" fmla="*/ 2147483647 w 40"/>
                <a:gd name="T13" fmla="*/ 2147483647 h 40"/>
                <a:gd name="T14" fmla="*/ 2147483647 w 40"/>
                <a:gd name="T15" fmla="*/ 2147483647 h 40"/>
                <a:gd name="T16" fmla="*/ 2147483647 w 40"/>
                <a:gd name="T17" fmla="*/ 2147483647 h 40"/>
                <a:gd name="T18" fmla="*/ 2147483647 w 40"/>
                <a:gd name="T19" fmla="*/ 2147483647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0"/>
                <a:gd name="T32" fmla="*/ 40 w 40"/>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0">
                  <a:moveTo>
                    <a:pt x="40" y="24"/>
                  </a:moveTo>
                  <a:lnTo>
                    <a:pt x="40" y="16"/>
                  </a:lnTo>
                  <a:lnTo>
                    <a:pt x="32" y="0"/>
                  </a:lnTo>
                  <a:lnTo>
                    <a:pt x="16" y="0"/>
                  </a:lnTo>
                  <a:lnTo>
                    <a:pt x="8" y="8"/>
                  </a:lnTo>
                  <a:lnTo>
                    <a:pt x="0" y="16"/>
                  </a:lnTo>
                  <a:lnTo>
                    <a:pt x="8" y="24"/>
                  </a:lnTo>
                  <a:lnTo>
                    <a:pt x="24" y="40"/>
                  </a:lnTo>
                  <a:lnTo>
                    <a:pt x="32" y="32"/>
                  </a:lnTo>
                  <a:lnTo>
                    <a:pt x="40"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7" name="Freeform 653">
              <a:extLst>
                <a:ext uri="{FF2B5EF4-FFF2-40B4-BE49-F238E27FC236}">
                  <a16:creationId xmlns:a16="http://schemas.microsoft.com/office/drawing/2014/main" id="{13261539-B28B-4AC9-BDA3-BA0C2266B0C3}"/>
                </a:ext>
              </a:extLst>
            </p:cNvPr>
            <p:cNvSpPr>
              <a:spLocks/>
            </p:cNvSpPr>
            <p:nvPr/>
          </p:nvSpPr>
          <p:spPr bwMode="auto">
            <a:xfrm>
              <a:off x="7079612" y="4615014"/>
              <a:ext cx="56907" cy="42314"/>
            </a:xfrm>
            <a:custGeom>
              <a:avLst/>
              <a:gdLst>
                <a:gd name="T0" fmla="*/ 2147483647 w 32"/>
                <a:gd name="T1" fmla="*/ 2147483647 h 24"/>
                <a:gd name="T2" fmla="*/ 2147483647 w 32"/>
                <a:gd name="T3" fmla="*/ 2147483647 h 24"/>
                <a:gd name="T4" fmla="*/ 2147483647 w 32"/>
                <a:gd name="T5" fmla="*/ 0 h 24"/>
                <a:gd name="T6" fmla="*/ 2147483647 w 32"/>
                <a:gd name="T7" fmla="*/ 0 h 24"/>
                <a:gd name="T8" fmla="*/ 0 w 32"/>
                <a:gd name="T9" fmla="*/ 2147483647 h 24"/>
                <a:gd name="T10" fmla="*/ 0 w 32"/>
                <a:gd name="T11" fmla="*/ 2147483647 h 24"/>
                <a:gd name="T12" fmla="*/ 2147483647 w 32"/>
                <a:gd name="T13" fmla="*/ 2147483647 h 24"/>
                <a:gd name="T14" fmla="*/ 2147483647 w 32"/>
                <a:gd name="T15" fmla="*/ 2147483647 h 24"/>
                <a:gd name="T16" fmla="*/ 2147483647 w 32"/>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24"/>
                <a:gd name="T29" fmla="*/ 32 w 32"/>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24">
                  <a:moveTo>
                    <a:pt x="32" y="16"/>
                  </a:moveTo>
                  <a:lnTo>
                    <a:pt x="32" y="8"/>
                  </a:lnTo>
                  <a:lnTo>
                    <a:pt x="32" y="0"/>
                  </a:lnTo>
                  <a:lnTo>
                    <a:pt x="24" y="0"/>
                  </a:lnTo>
                  <a:lnTo>
                    <a:pt x="0" y="8"/>
                  </a:lnTo>
                  <a:lnTo>
                    <a:pt x="8" y="24"/>
                  </a:lnTo>
                  <a:lnTo>
                    <a:pt x="24" y="16"/>
                  </a:lnTo>
                  <a:lnTo>
                    <a:pt x="32"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8" name="Freeform 654">
              <a:extLst>
                <a:ext uri="{FF2B5EF4-FFF2-40B4-BE49-F238E27FC236}">
                  <a16:creationId xmlns:a16="http://schemas.microsoft.com/office/drawing/2014/main" id="{1A30EBEF-7BCB-4972-A142-10E6E9A918C5}"/>
                </a:ext>
              </a:extLst>
            </p:cNvPr>
            <p:cNvSpPr>
              <a:spLocks/>
            </p:cNvSpPr>
            <p:nvPr/>
          </p:nvSpPr>
          <p:spPr bwMode="auto">
            <a:xfrm>
              <a:off x="7136519" y="4686512"/>
              <a:ext cx="71498" cy="71498"/>
            </a:xfrm>
            <a:custGeom>
              <a:avLst/>
              <a:gdLst>
                <a:gd name="T0" fmla="*/ 2147483647 w 40"/>
                <a:gd name="T1" fmla="*/ 2147483647 h 40"/>
                <a:gd name="T2" fmla="*/ 2147483647 w 40"/>
                <a:gd name="T3" fmla="*/ 2147483647 h 40"/>
                <a:gd name="T4" fmla="*/ 2147483647 w 40"/>
                <a:gd name="T5" fmla="*/ 2147483647 h 40"/>
                <a:gd name="T6" fmla="*/ 2147483647 w 40"/>
                <a:gd name="T7" fmla="*/ 0 h 40"/>
                <a:gd name="T8" fmla="*/ 2147483647 w 40"/>
                <a:gd name="T9" fmla="*/ 0 h 40"/>
                <a:gd name="T10" fmla="*/ 2147483647 w 40"/>
                <a:gd name="T11" fmla="*/ 2147483647 h 40"/>
                <a:gd name="T12" fmla="*/ 0 w 40"/>
                <a:gd name="T13" fmla="*/ 2147483647 h 40"/>
                <a:gd name="T14" fmla="*/ 2147483647 w 40"/>
                <a:gd name="T15" fmla="*/ 2147483647 h 40"/>
                <a:gd name="T16" fmla="*/ 2147483647 w 40"/>
                <a:gd name="T17" fmla="*/ 2147483647 h 40"/>
                <a:gd name="T18" fmla="*/ 2147483647 w 40"/>
                <a:gd name="T19" fmla="*/ 2147483647 h 40"/>
                <a:gd name="T20" fmla="*/ 2147483647 w 40"/>
                <a:gd name="T21" fmla="*/ 2147483647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0"/>
                <a:gd name="T35" fmla="*/ 40 w 40"/>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0">
                  <a:moveTo>
                    <a:pt x="40" y="24"/>
                  </a:moveTo>
                  <a:lnTo>
                    <a:pt x="40" y="16"/>
                  </a:lnTo>
                  <a:lnTo>
                    <a:pt x="32" y="0"/>
                  </a:lnTo>
                  <a:lnTo>
                    <a:pt x="16" y="0"/>
                  </a:lnTo>
                  <a:lnTo>
                    <a:pt x="8" y="8"/>
                  </a:lnTo>
                  <a:lnTo>
                    <a:pt x="0" y="16"/>
                  </a:lnTo>
                  <a:lnTo>
                    <a:pt x="8" y="24"/>
                  </a:lnTo>
                  <a:lnTo>
                    <a:pt x="24" y="40"/>
                  </a:lnTo>
                  <a:lnTo>
                    <a:pt x="32" y="32"/>
                  </a:lnTo>
                  <a:lnTo>
                    <a:pt x="40"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09" name="Freeform 655">
              <a:extLst>
                <a:ext uri="{FF2B5EF4-FFF2-40B4-BE49-F238E27FC236}">
                  <a16:creationId xmlns:a16="http://schemas.microsoft.com/office/drawing/2014/main" id="{9E4FC03A-0D7C-449E-AD4B-961F8887DFB7}"/>
                </a:ext>
              </a:extLst>
            </p:cNvPr>
            <p:cNvSpPr>
              <a:spLocks/>
            </p:cNvSpPr>
            <p:nvPr/>
          </p:nvSpPr>
          <p:spPr bwMode="auto">
            <a:xfrm>
              <a:off x="7245955" y="4257522"/>
              <a:ext cx="1460" cy="14591"/>
            </a:xfrm>
            <a:custGeom>
              <a:avLst/>
              <a:gdLst>
                <a:gd name="T0" fmla="*/ 0 w 1942"/>
                <a:gd name="T1" fmla="*/ 0 h 8"/>
                <a:gd name="T2" fmla="*/ 0 w 1942"/>
                <a:gd name="T3" fmla="*/ 2147483647 h 8"/>
                <a:gd name="T4" fmla="*/ 0 w 1942"/>
                <a:gd name="T5" fmla="*/ 0 h 8"/>
                <a:gd name="T6" fmla="*/ 0 60000 65536"/>
                <a:gd name="T7" fmla="*/ 0 60000 65536"/>
                <a:gd name="T8" fmla="*/ 0 60000 65536"/>
                <a:gd name="T9" fmla="*/ 0 w 1942"/>
                <a:gd name="T10" fmla="*/ 0 h 8"/>
                <a:gd name="T11" fmla="*/ 1942 w 1942"/>
                <a:gd name="T12" fmla="*/ 8 h 8"/>
              </a:gdLst>
              <a:ahLst/>
              <a:cxnLst>
                <a:cxn ang="T6">
                  <a:pos x="T0" y="T1"/>
                </a:cxn>
                <a:cxn ang="T7">
                  <a:pos x="T2" y="T3"/>
                </a:cxn>
                <a:cxn ang="T8">
                  <a:pos x="T4" y="T5"/>
                </a:cxn>
              </a:cxnLst>
              <a:rect l="T9" t="T10" r="T11" b="T12"/>
              <a:pathLst>
                <a:path w="1942" h="8">
                  <a:moveTo>
                    <a:pt x="0" y="0"/>
                  </a:moveTo>
                  <a:lnTo>
                    <a:pt x="0"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0" name="Freeform 656">
              <a:extLst>
                <a:ext uri="{FF2B5EF4-FFF2-40B4-BE49-F238E27FC236}">
                  <a16:creationId xmlns:a16="http://schemas.microsoft.com/office/drawing/2014/main" id="{4D40E437-1AF0-428C-9D3A-A18E5D9A04B4}"/>
                </a:ext>
              </a:extLst>
            </p:cNvPr>
            <p:cNvSpPr>
              <a:spLocks/>
            </p:cNvSpPr>
            <p:nvPr/>
          </p:nvSpPr>
          <p:spPr bwMode="auto">
            <a:xfrm>
              <a:off x="7245955" y="4000712"/>
              <a:ext cx="458173" cy="471306"/>
            </a:xfrm>
            <a:custGeom>
              <a:avLst/>
              <a:gdLst>
                <a:gd name="T0" fmla="*/ 2147483647 w 257"/>
                <a:gd name="T1" fmla="*/ 2147483647 h 264"/>
                <a:gd name="T2" fmla="*/ 2147483647 w 257"/>
                <a:gd name="T3" fmla="*/ 2147483647 h 264"/>
                <a:gd name="T4" fmla="*/ 2147483647 w 257"/>
                <a:gd name="T5" fmla="*/ 2147483647 h 264"/>
                <a:gd name="T6" fmla="*/ 2147483647 w 257"/>
                <a:gd name="T7" fmla="*/ 2147483647 h 264"/>
                <a:gd name="T8" fmla="*/ 2147483647 w 257"/>
                <a:gd name="T9" fmla="*/ 2147483647 h 264"/>
                <a:gd name="T10" fmla="*/ 2147483647 w 257"/>
                <a:gd name="T11" fmla="*/ 2147483647 h 264"/>
                <a:gd name="T12" fmla="*/ 2147483647 w 257"/>
                <a:gd name="T13" fmla="*/ 2147483647 h 264"/>
                <a:gd name="T14" fmla="*/ 2147483647 w 257"/>
                <a:gd name="T15" fmla="*/ 2147483647 h 264"/>
                <a:gd name="T16" fmla="*/ 2147483647 w 257"/>
                <a:gd name="T17" fmla="*/ 2147483647 h 264"/>
                <a:gd name="T18" fmla="*/ 2147483647 w 257"/>
                <a:gd name="T19" fmla="*/ 2147483647 h 264"/>
                <a:gd name="T20" fmla="*/ 2147483647 w 257"/>
                <a:gd name="T21" fmla="*/ 2147483647 h 264"/>
                <a:gd name="T22" fmla="*/ 2147483647 w 257"/>
                <a:gd name="T23" fmla="*/ 2147483647 h 264"/>
                <a:gd name="T24" fmla="*/ 2147483647 w 257"/>
                <a:gd name="T25" fmla="*/ 2147483647 h 264"/>
                <a:gd name="T26" fmla="*/ 2147483647 w 257"/>
                <a:gd name="T27" fmla="*/ 2147483647 h 264"/>
                <a:gd name="T28" fmla="*/ 2147483647 w 257"/>
                <a:gd name="T29" fmla="*/ 2147483647 h 264"/>
                <a:gd name="T30" fmla="*/ 2147483647 w 257"/>
                <a:gd name="T31" fmla="*/ 2147483647 h 264"/>
                <a:gd name="T32" fmla="*/ 2147483647 w 257"/>
                <a:gd name="T33" fmla="*/ 2147483647 h 264"/>
                <a:gd name="T34" fmla="*/ 2147483647 w 257"/>
                <a:gd name="T35" fmla="*/ 2147483647 h 264"/>
                <a:gd name="T36" fmla="*/ 2147483647 w 257"/>
                <a:gd name="T37" fmla="*/ 2147483647 h 264"/>
                <a:gd name="T38" fmla="*/ 2147483647 w 257"/>
                <a:gd name="T39" fmla="*/ 2147483647 h 264"/>
                <a:gd name="T40" fmla="*/ 2147483647 w 257"/>
                <a:gd name="T41" fmla="*/ 2147483647 h 264"/>
                <a:gd name="T42" fmla="*/ 2147483647 w 257"/>
                <a:gd name="T43" fmla="*/ 2147483647 h 264"/>
                <a:gd name="T44" fmla="*/ 2147483647 w 257"/>
                <a:gd name="T45" fmla="*/ 0 h 264"/>
                <a:gd name="T46" fmla="*/ 2147483647 w 257"/>
                <a:gd name="T47" fmla="*/ 2147483647 h 264"/>
                <a:gd name="T48" fmla="*/ 2147483647 w 257"/>
                <a:gd name="T49" fmla="*/ 2147483647 h 264"/>
                <a:gd name="T50" fmla="*/ 2147483647 w 257"/>
                <a:gd name="T51" fmla="*/ 2147483647 h 264"/>
                <a:gd name="T52" fmla="*/ 2147483647 w 257"/>
                <a:gd name="T53" fmla="*/ 2147483647 h 264"/>
                <a:gd name="T54" fmla="*/ 2147483647 w 257"/>
                <a:gd name="T55" fmla="*/ 2147483647 h 264"/>
                <a:gd name="T56" fmla="*/ 2147483647 w 257"/>
                <a:gd name="T57" fmla="*/ 2147483647 h 264"/>
                <a:gd name="T58" fmla="*/ 2147483647 w 257"/>
                <a:gd name="T59" fmla="*/ 2147483647 h 264"/>
                <a:gd name="T60" fmla="*/ 2147483647 w 257"/>
                <a:gd name="T61" fmla="*/ 2147483647 h 264"/>
                <a:gd name="T62" fmla="*/ 2147483647 w 257"/>
                <a:gd name="T63" fmla="*/ 2147483647 h 264"/>
                <a:gd name="T64" fmla="*/ 2147483647 w 257"/>
                <a:gd name="T65" fmla="*/ 2147483647 h 264"/>
                <a:gd name="T66" fmla="*/ 2147483647 w 257"/>
                <a:gd name="T67" fmla="*/ 2147483647 h 264"/>
                <a:gd name="T68" fmla="*/ 2147483647 w 257"/>
                <a:gd name="T69" fmla="*/ 2147483647 h 264"/>
                <a:gd name="T70" fmla="*/ 2147483647 w 257"/>
                <a:gd name="T71" fmla="*/ 2147483647 h 264"/>
                <a:gd name="T72" fmla="*/ 0 w 257"/>
                <a:gd name="T73" fmla="*/ 2147483647 h 264"/>
                <a:gd name="T74" fmla="*/ 0 w 257"/>
                <a:gd name="T75" fmla="*/ 2147483647 h 264"/>
                <a:gd name="T76" fmla="*/ 0 w 257"/>
                <a:gd name="T77" fmla="*/ 2147483647 h 264"/>
                <a:gd name="T78" fmla="*/ 2147483647 w 257"/>
                <a:gd name="T79" fmla="*/ 2147483647 h 2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7"/>
                <a:gd name="T121" fmla="*/ 0 h 264"/>
                <a:gd name="T122" fmla="*/ 257 w 257"/>
                <a:gd name="T123" fmla="*/ 264 h 2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7" h="264">
                  <a:moveTo>
                    <a:pt x="40" y="184"/>
                  </a:move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1" name="Rectangle 657">
              <a:extLst>
                <a:ext uri="{FF2B5EF4-FFF2-40B4-BE49-F238E27FC236}">
                  <a16:creationId xmlns:a16="http://schemas.microsoft.com/office/drawing/2014/main" id="{E8AAB373-F683-4CEA-B2CF-D9B687713EBB}"/>
                </a:ext>
              </a:extLst>
            </p:cNvPr>
            <p:cNvSpPr>
              <a:spLocks noChangeArrowheads="1"/>
            </p:cNvSpPr>
            <p:nvPr/>
          </p:nvSpPr>
          <p:spPr bwMode="auto">
            <a:xfrm>
              <a:off x="7245955" y="4257522"/>
              <a:ext cx="0" cy="14591"/>
            </a:xfrm>
            <a:prstGeom prst="rect">
              <a:avLst/>
            </a:prstGeom>
            <a:solidFill>
              <a:schemeClr val="accent5">
                <a:lumMod val="20000"/>
                <a:lumOff val="80000"/>
              </a:schemeClr>
            </a:solidFill>
            <a:ln w="6350">
              <a:no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hangingPunct="1">
                <a:spcBef>
                  <a:spcPct val="50000"/>
                </a:spcBef>
              </a:pPr>
              <a:endParaRPr lang="en-US" sz="3200">
                <a:latin typeface="+mn-lt"/>
                <a:ea typeface="+mn-ea"/>
                <a:cs typeface="+mn-ea"/>
                <a:sym typeface="+mn-lt"/>
              </a:endParaRPr>
            </a:p>
          </p:txBody>
        </p:sp>
        <p:sp>
          <p:nvSpPr>
            <p:cNvPr id="112" name="Freeform 658">
              <a:extLst>
                <a:ext uri="{FF2B5EF4-FFF2-40B4-BE49-F238E27FC236}">
                  <a16:creationId xmlns:a16="http://schemas.microsoft.com/office/drawing/2014/main" id="{29F64CD2-9E55-4307-8F2F-94CE1A109C22}"/>
                </a:ext>
              </a:extLst>
            </p:cNvPr>
            <p:cNvSpPr>
              <a:spLocks/>
            </p:cNvSpPr>
            <p:nvPr/>
          </p:nvSpPr>
          <p:spPr bwMode="auto">
            <a:xfrm>
              <a:off x="7245955" y="4000712"/>
              <a:ext cx="458173" cy="471306"/>
            </a:xfrm>
            <a:custGeom>
              <a:avLst/>
              <a:gdLst>
                <a:gd name="T0" fmla="*/ 2147483647 w 257"/>
                <a:gd name="T1" fmla="*/ 2147483647 h 264"/>
                <a:gd name="T2" fmla="*/ 2147483647 w 257"/>
                <a:gd name="T3" fmla="*/ 2147483647 h 264"/>
                <a:gd name="T4" fmla="*/ 2147483647 w 257"/>
                <a:gd name="T5" fmla="*/ 2147483647 h 264"/>
                <a:gd name="T6" fmla="*/ 2147483647 w 257"/>
                <a:gd name="T7" fmla="*/ 2147483647 h 264"/>
                <a:gd name="T8" fmla="*/ 2147483647 w 257"/>
                <a:gd name="T9" fmla="*/ 2147483647 h 264"/>
                <a:gd name="T10" fmla="*/ 2147483647 w 257"/>
                <a:gd name="T11" fmla="*/ 2147483647 h 264"/>
                <a:gd name="T12" fmla="*/ 2147483647 w 257"/>
                <a:gd name="T13" fmla="*/ 2147483647 h 264"/>
                <a:gd name="T14" fmla="*/ 2147483647 w 257"/>
                <a:gd name="T15" fmla="*/ 2147483647 h 264"/>
                <a:gd name="T16" fmla="*/ 2147483647 w 257"/>
                <a:gd name="T17" fmla="*/ 2147483647 h 264"/>
                <a:gd name="T18" fmla="*/ 2147483647 w 257"/>
                <a:gd name="T19" fmla="*/ 2147483647 h 264"/>
                <a:gd name="T20" fmla="*/ 2147483647 w 257"/>
                <a:gd name="T21" fmla="*/ 2147483647 h 264"/>
                <a:gd name="T22" fmla="*/ 2147483647 w 257"/>
                <a:gd name="T23" fmla="*/ 2147483647 h 264"/>
                <a:gd name="T24" fmla="*/ 2147483647 w 257"/>
                <a:gd name="T25" fmla="*/ 2147483647 h 264"/>
                <a:gd name="T26" fmla="*/ 2147483647 w 257"/>
                <a:gd name="T27" fmla="*/ 2147483647 h 264"/>
                <a:gd name="T28" fmla="*/ 2147483647 w 257"/>
                <a:gd name="T29" fmla="*/ 2147483647 h 264"/>
                <a:gd name="T30" fmla="*/ 2147483647 w 257"/>
                <a:gd name="T31" fmla="*/ 2147483647 h 264"/>
                <a:gd name="T32" fmla="*/ 2147483647 w 257"/>
                <a:gd name="T33" fmla="*/ 2147483647 h 264"/>
                <a:gd name="T34" fmla="*/ 2147483647 w 257"/>
                <a:gd name="T35" fmla="*/ 2147483647 h 264"/>
                <a:gd name="T36" fmla="*/ 2147483647 w 257"/>
                <a:gd name="T37" fmla="*/ 2147483647 h 264"/>
                <a:gd name="T38" fmla="*/ 0 w 257"/>
                <a:gd name="T39" fmla="*/ 2147483647 h 264"/>
                <a:gd name="T40" fmla="*/ 0 w 257"/>
                <a:gd name="T41" fmla="*/ 2147483647 h 264"/>
                <a:gd name="T42" fmla="*/ 2147483647 w 257"/>
                <a:gd name="T43" fmla="*/ 2147483647 h 264"/>
                <a:gd name="T44" fmla="*/ 2147483647 w 257"/>
                <a:gd name="T45" fmla="*/ 2147483647 h 264"/>
                <a:gd name="T46" fmla="*/ 2147483647 w 257"/>
                <a:gd name="T47" fmla="*/ 2147483647 h 264"/>
                <a:gd name="T48" fmla="*/ 2147483647 w 257"/>
                <a:gd name="T49" fmla="*/ 2147483647 h 264"/>
                <a:gd name="T50" fmla="*/ 2147483647 w 257"/>
                <a:gd name="T51" fmla="*/ 2147483647 h 264"/>
                <a:gd name="T52" fmla="*/ 2147483647 w 257"/>
                <a:gd name="T53" fmla="*/ 2147483647 h 264"/>
                <a:gd name="T54" fmla="*/ 2147483647 w 257"/>
                <a:gd name="T55" fmla="*/ 2147483647 h 264"/>
                <a:gd name="T56" fmla="*/ 2147483647 w 257"/>
                <a:gd name="T57" fmla="*/ 2147483647 h 264"/>
                <a:gd name="T58" fmla="*/ 2147483647 w 257"/>
                <a:gd name="T59" fmla="*/ 2147483647 h 264"/>
                <a:gd name="T60" fmla="*/ 2147483647 w 257"/>
                <a:gd name="T61" fmla="*/ 2147483647 h 264"/>
                <a:gd name="T62" fmla="*/ 2147483647 w 257"/>
                <a:gd name="T63" fmla="*/ 2147483647 h 264"/>
                <a:gd name="T64" fmla="*/ 2147483647 w 257"/>
                <a:gd name="T65" fmla="*/ 2147483647 h 264"/>
                <a:gd name="T66" fmla="*/ 2147483647 w 257"/>
                <a:gd name="T67" fmla="*/ 2147483647 h 264"/>
                <a:gd name="T68" fmla="*/ 2147483647 w 257"/>
                <a:gd name="T69" fmla="*/ 2147483647 h 264"/>
                <a:gd name="T70" fmla="*/ 2147483647 w 257"/>
                <a:gd name="T71" fmla="*/ 2147483647 h 264"/>
                <a:gd name="T72" fmla="*/ 2147483647 w 257"/>
                <a:gd name="T73" fmla="*/ 2147483647 h 264"/>
                <a:gd name="T74" fmla="*/ 2147483647 w 257"/>
                <a:gd name="T75" fmla="*/ 2147483647 h 264"/>
                <a:gd name="T76" fmla="*/ 2147483647 w 257"/>
                <a:gd name="T77" fmla="*/ 2147483647 h 264"/>
                <a:gd name="T78" fmla="*/ 2147483647 w 257"/>
                <a:gd name="T79" fmla="*/ 2147483647 h 264"/>
                <a:gd name="T80" fmla="*/ 0 w 257"/>
                <a:gd name="T81" fmla="*/ 2147483647 h 264"/>
                <a:gd name="T82" fmla="*/ 0 w 257"/>
                <a:gd name="T83" fmla="*/ 2147483647 h 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7"/>
                <a:gd name="T127" fmla="*/ 0 h 264"/>
                <a:gd name="T128" fmla="*/ 257 w 257"/>
                <a:gd name="T129" fmla="*/ 264 h 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7" h="264">
                  <a:moveTo>
                    <a:pt x="40" y="184"/>
                  </a:move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lnTo>
                    <a:pt x="144" y="256"/>
                  </a:lnTo>
                  <a:lnTo>
                    <a:pt x="152" y="264"/>
                  </a:lnTo>
                  <a:lnTo>
                    <a:pt x="160" y="264"/>
                  </a:lnTo>
                  <a:lnTo>
                    <a:pt x="185" y="248"/>
                  </a:lnTo>
                  <a:lnTo>
                    <a:pt x="257" y="200"/>
                  </a:lnTo>
                  <a:lnTo>
                    <a:pt x="241" y="184"/>
                  </a:lnTo>
                  <a:lnTo>
                    <a:pt x="233" y="184"/>
                  </a:lnTo>
                  <a:lnTo>
                    <a:pt x="225" y="168"/>
                  </a:lnTo>
                  <a:lnTo>
                    <a:pt x="233" y="160"/>
                  </a:lnTo>
                  <a:lnTo>
                    <a:pt x="233" y="120"/>
                  </a:lnTo>
                  <a:lnTo>
                    <a:pt x="225" y="112"/>
                  </a:lnTo>
                  <a:lnTo>
                    <a:pt x="233" y="104"/>
                  </a:lnTo>
                  <a:lnTo>
                    <a:pt x="225" y="96"/>
                  </a:lnTo>
                  <a:lnTo>
                    <a:pt x="225" y="80"/>
                  </a:lnTo>
                  <a:lnTo>
                    <a:pt x="217" y="72"/>
                  </a:lnTo>
                  <a:lnTo>
                    <a:pt x="209" y="72"/>
                  </a:lnTo>
                  <a:lnTo>
                    <a:pt x="201" y="64"/>
                  </a:lnTo>
                  <a:lnTo>
                    <a:pt x="201" y="56"/>
                  </a:lnTo>
                  <a:lnTo>
                    <a:pt x="217" y="40"/>
                  </a:lnTo>
                  <a:lnTo>
                    <a:pt x="217" y="24"/>
                  </a:lnTo>
                  <a:lnTo>
                    <a:pt x="217" y="8"/>
                  </a:lnTo>
                  <a:lnTo>
                    <a:pt x="217" y="0"/>
                  </a:lnTo>
                  <a:lnTo>
                    <a:pt x="209" y="8"/>
                  </a:lnTo>
                  <a:lnTo>
                    <a:pt x="193" y="8"/>
                  </a:lnTo>
                  <a:lnTo>
                    <a:pt x="144" y="8"/>
                  </a:lnTo>
                  <a:lnTo>
                    <a:pt x="104" y="24"/>
                  </a:lnTo>
                  <a:lnTo>
                    <a:pt x="88" y="32"/>
                  </a:lnTo>
                  <a:lnTo>
                    <a:pt x="88" y="56"/>
                  </a:lnTo>
                  <a:lnTo>
                    <a:pt x="96" y="72"/>
                  </a:lnTo>
                  <a:lnTo>
                    <a:pt x="88" y="80"/>
                  </a:lnTo>
                  <a:lnTo>
                    <a:pt x="72" y="80"/>
                  </a:lnTo>
                  <a:lnTo>
                    <a:pt x="64" y="88"/>
                  </a:lnTo>
                  <a:lnTo>
                    <a:pt x="64" y="96"/>
                  </a:lnTo>
                  <a:lnTo>
                    <a:pt x="40" y="104"/>
                  </a:lnTo>
                  <a:lnTo>
                    <a:pt x="16" y="120"/>
                  </a:lnTo>
                  <a:lnTo>
                    <a:pt x="0" y="128"/>
                  </a:lnTo>
                  <a:lnTo>
                    <a:pt x="0" y="144"/>
                  </a:lnTo>
                  <a:lnTo>
                    <a:pt x="0" y="152"/>
                  </a:lnTo>
                  <a:lnTo>
                    <a:pt x="40" y="18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3" name="Freeform 659">
              <a:extLst>
                <a:ext uri="{FF2B5EF4-FFF2-40B4-BE49-F238E27FC236}">
                  <a16:creationId xmlns:a16="http://schemas.microsoft.com/office/drawing/2014/main" id="{E4B0C8BF-8A7B-466E-8AD9-7C79DDB369AC}"/>
                </a:ext>
              </a:extLst>
            </p:cNvPr>
            <p:cNvSpPr>
              <a:spLocks/>
            </p:cNvSpPr>
            <p:nvPr/>
          </p:nvSpPr>
          <p:spPr bwMode="auto">
            <a:xfrm>
              <a:off x="7273679" y="3971529"/>
              <a:ext cx="14591" cy="1460"/>
            </a:xfrm>
            <a:custGeom>
              <a:avLst/>
              <a:gdLst>
                <a:gd name="T0" fmla="*/ 2147483647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8" y="0"/>
                  </a:moveTo>
                  <a:lnTo>
                    <a:pt x="0" y="0"/>
                  </a:lnTo>
                  <a:lnTo>
                    <a:pt x="8"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4" name="Freeform 660">
              <a:extLst>
                <a:ext uri="{FF2B5EF4-FFF2-40B4-BE49-F238E27FC236}">
                  <a16:creationId xmlns:a16="http://schemas.microsoft.com/office/drawing/2014/main" id="{A0D2892C-FA8F-49FE-B109-22BB2CA0CC0E}"/>
                </a:ext>
              </a:extLst>
            </p:cNvPr>
            <p:cNvSpPr>
              <a:spLocks/>
            </p:cNvSpPr>
            <p:nvPr/>
          </p:nvSpPr>
          <p:spPr bwMode="auto">
            <a:xfrm>
              <a:off x="7288270" y="3872307"/>
              <a:ext cx="14591" cy="1460"/>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5" name="Rectangle 661">
              <a:extLst>
                <a:ext uri="{FF2B5EF4-FFF2-40B4-BE49-F238E27FC236}">
                  <a16:creationId xmlns:a16="http://schemas.microsoft.com/office/drawing/2014/main" id="{C983543E-4A2F-475D-9851-67AD1F0D282E}"/>
                </a:ext>
              </a:extLst>
            </p:cNvPr>
            <p:cNvSpPr>
              <a:spLocks noChangeArrowheads="1"/>
            </p:cNvSpPr>
            <p:nvPr/>
          </p:nvSpPr>
          <p:spPr bwMode="auto">
            <a:xfrm>
              <a:off x="7273679" y="3971529"/>
              <a:ext cx="14591" cy="0"/>
            </a:xfrm>
            <a:prstGeom prst="rect">
              <a:avLst/>
            </a:prstGeom>
            <a:solidFill>
              <a:schemeClr val="accent5">
                <a:lumMod val="20000"/>
                <a:lumOff val="80000"/>
              </a:schemeClr>
            </a:solidFill>
            <a:ln w="6350">
              <a:no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hangingPunct="1">
                <a:spcBef>
                  <a:spcPct val="50000"/>
                </a:spcBef>
              </a:pPr>
              <a:endParaRPr lang="en-US" sz="3200">
                <a:latin typeface="+mn-lt"/>
                <a:ea typeface="+mn-ea"/>
                <a:cs typeface="+mn-ea"/>
                <a:sym typeface="+mn-lt"/>
              </a:endParaRPr>
            </a:p>
          </p:txBody>
        </p:sp>
        <p:sp>
          <p:nvSpPr>
            <p:cNvPr id="116" name="Freeform 662">
              <a:extLst>
                <a:ext uri="{FF2B5EF4-FFF2-40B4-BE49-F238E27FC236}">
                  <a16:creationId xmlns:a16="http://schemas.microsoft.com/office/drawing/2014/main" id="{A4846141-5ADF-4356-95E9-5D7FC7EE9EA9}"/>
                </a:ext>
              </a:extLst>
            </p:cNvPr>
            <p:cNvSpPr>
              <a:spLocks/>
            </p:cNvSpPr>
            <p:nvPr/>
          </p:nvSpPr>
          <p:spPr bwMode="auto">
            <a:xfrm>
              <a:off x="7288270" y="3872307"/>
              <a:ext cx="14591" cy="1460"/>
            </a:xfrm>
            <a:custGeom>
              <a:avLst/>
              <a:gdLst>
                <a:gd name="T0" fmla="*/ 0 w 8"/>
                <a:gd name="T1" fmla="*/ 0 h 1943"/>
                <a:gd name="T2" fmla="*/ 0 w 8"/>
                <a:gd name="T3" fmla="*/ 0 h 1943"/>
                <a:gd name="T4" fmla="*/ 2147483647 w 8"/>
                <a:gd name="T5" fmla="*/ 0 h 1943"/>
                <a:gd name="T6" fmla="*/ 0 w 8"/>
                <a:gd name="T7" fmla="*/ 0 h 1943"/>
                <a:gd name="T8" fmla="*/ 0 60000 65536"/>
                <a:gd name="T9" fmla="*/ 0 60000 65536"/>
                <a:gd name="T10" fmla="*/ 0 60000 65536"/>
                <a:gd name="T11" fmla="*/ 0 60000 65536"/>
                <a:gd name="T12" fmla="*/ 0 w 8"/>
                <a:gd name="T13" fmla="*/ 0 h 1943"/>
                <a:gd name="T14" fmla="*/ 8 w 8"/>
                <a:gd name="T15" fmla="*/ 1943 h 1943"/>
              </a:gdLst>
              <a:ahLst/>
              <a:cxnLst>
                <a:cxn ang="T8">
                  <a:pos x="T0" y="T1"/>
                </a:cxn>
                <a:cxn ang="T9">
                  <a:pos x="T2" y="T3"/>
                </a:cxn>
                <a:cxn ang="T10">
                  <a:pos x="T4" y="T5"/>
                </a:cxn>
                <a:cxn ang="T11">
                  <a:pos x="T6" y="T7"/>
                </a:cxn>
              </a:cxnLst>
              <a:rect l="T12" t="T13" r="T14" b="T15"/>
              <a:pathLst>
                <a:path w="8" h="1943">
                  <a:moveTo>
                    <a:pt x="0" y="0"/>
                  </a:moveTo>
                  <a:lnTo>
                    <a:pt x="0" y="0"/>
                  </a:lnTo>
                  <a:lnTo>
                    <a:pt x="8" y="0"/>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7" name="Freeform 663">
              <a:extLst>
                <a:ext uri="{FF2B5EF4-FFF2-40B4-BE49-F238E27FC236}">
                  <a16:creationId xmlns:a16="http://schemas.microsoft.com/office/drawing/2014/main" id="{647D90EB-AC2D-45C0-8EEB-0D9B7D9E4795}"/>
                </a:ext>
              </a:extLst>
            </p:cNvPr>
            <p:cNvSpPr>
              <a:spLocks/>
            </p:cNvSpPr>
            <p:nvPr/>
          </p:nvSpPr>
          <p:spPr bwMode="auto">
            <a:xfrm>
              <a:off x="7231362" y="3813942"/>
              <a:ext cx="271401" cy="214496"/>
            </a:xfrm>
            <a:custGeom>
              <a:avLst/>
              <a:gdLst>
                <a:gd name="T0" fmla="*/ 2147483647 w 152"/>
                <a:gd name="T1" fmla="*/ 2147483647 h 120"/>
                <a:gd name="T2" fmla="*/ 2147483647 w 152"/>
                <a:gd name="T3" fmla="*/ 2147483647 h 120"/>
                <a:gd name="T4" fmla="*/ 2147483647 w 152"/>
                <a:gd name="T5" fmla="*/ 2147483647 h 120"/>
                <a:gd name="T6" fmla="*/ 2147483647 w 152"/>
                <a:gd name="T7" fmla="*/ 2147483647 h 120"/>
                <a:gd name="T8" fmla="*/ 2147483647 w 152"/>
                <a:gd name="T9" fmla="*/ 2147483647 h 120"/>
                <a:gd name="T10" fmla="*/ 2147483647 w 152"/>
                <a:gd name="T11" fmla="*/ 0 h 120"/>
                <a:gd name="T12" fmla="*/ 2147483647 w 152"/>
                <a:gd name="T13" fmla="*/ 0 h 120"/>
                <a:gd name="T14" fmla="*/ 2147483647 w 152"/>
                <a:gd name="T15" fmla="*/ 0 h 120"/>
                <a:gd name="T16" fmla="*/ 2147483647 w 152"/>
                <a:gd name="T17" fmla="*/ 0 h 120"/>
                <a:gd name="T18" fmla="*/ 0 w 152"/>
                <a:gd name="T19" fmla="*/ 2147483647 h 120"/>
                <a:gd name="T20" fmla="*/ 2147483647 w 152"/>
                <a:gd name="T21" fmla="*/ 2147483647 h 120"/>
                <a:gd name="T22" fmla="*/ 2147483647 w 152"/>
                <a:gd name="T23" fmla="*/ 2147483647 h 120"/>
                <a:gd name="T24" fmla="*/ 2147483647 w 152"/>
                <a:gd name="T25" fmla="*/ 2147483647 h 120"/>
                <a:gd name="T26" fmla="*/ 2147483647 w 152"/>
                <a:gd name="T27" fmla="*/ 2147483647 h 120"/>
                <a:gd name="T28" fmla="*/ 2147483647 w 152"/>
                <a:gd name="T29" fmla="*/ 2147483647 h 120"/>
                <a:gd name="T30" fmla="*/ 2147483647 w 152"/>
                <a:gd name="T31" fmla="*/ 2147483647 h 120"/>
                <a:gd name="T32" fmla="*/ 2147483647 w 152"/>
                <a:gd name="T33" fmla="*/ 2147483647 h 120"/>
                <a:gd name="T34" fmla="*/ 2147483647 w 152"/>
                <a:gd name="T35" fmla="*/ 2147483647 h 120"/>
                <a:gd name="T36" fmla="*/ 2147483647 w 152"/>
                <a:gd name="T37" fmla="*/ 2147483647 h 120"/>
                <a:gd name="T38" fmla="*/ 2147483647 w 152"/>
                <a:gd name="T39" fmla="*/ 2147483647 h 120"/>
                <a:gd name="T40" fmla="*/ 2147483647 w 152"/>
                <a:gd name="T41" fmla="*/ 2147483647 h 120"/>
                <a:gd name="T42" fmla="*/ 2147483647 w 152"/>
                <a:gd name="T43" fmla="*/ 2147483647 h 120"/>
                <a:gd name="T44" fmla="*/ 2147483647 w 152"/>
                <a:gd name="T45" fmla="*/ 2147483647 h 120"/>
                <a:gd name="T46" fmla="*/ 2147483647 w 152"/>
                <a:gd name="T47" fmla="*/ 2147483647 h 120"/>
                <a:gd name="T48" fmla="*/ 2147483647 w 152"/>
                <a:gd name="T49" fmla="*/ 2147483647 h 120"/>
                <a:gd name="T50" fmla="*/ 2147483647 w 152"/>
                <a:gd name="T51" fmla="*/ 2147483647 h 120"/>
                <a:gd name="T52" fmla="*/ 2147483647 w 152"/>
                <a:gd name="T53" fmla="*/ 2147483647 h 120"/>
                <a:gd name="T54" fmla="*/ 2147483647 w 152"/>
                <a:gd name="T55" fmla="*/ 2147483647 h 120"/>
                <a:gd name="T56" fmla="*/ 2147483647 w 152"/>
                <a:gd name="T57" fmla="*/ 2147483647 h 120"/>
                <a:gd name="T58" fmla="*/ 2147483647 w 152"/>
                <a:gd name="T59" fmla="*/ 2147483647 h 120"/>
                <a:gd name="T60" fmla="*/ 2147483647 w 152"/>
                <a:gd name="T61" fmla="*/ 2147483647 h 120"/>
                <a:gd name="T62" fmla="*/ 2147483647 w 152"/>
                <a:gd name="T63" fmla="*/ 2147483647 h 120"/>
                <a:gd name="T64" fmla="*/ 2147483647 w 152"/>
                <a:gd name="T65" fmla="*/ 2147483647 h 120"/>
                <a:gd name="T66" fmla="*/ 2147483647 w 152"/>
                <a:gd name="T67" fmla="*/ 2147483647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2"/>
                <a:gd name="T103" fmla="*/ 0 h 120"/>
                <a:gd name="T104" fmla="*/ 152 w 152"/>
                <a:gd name="T105" fmla="*/ 120 h 1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2" h="120">
                  <a:moveTo>
                    <a:pt x="136" y="16"/>
                  </a:moveTo>
                  <a:lnTo>
                    <a:pt x="128" y="16"/>
                  </a:lnTo>
                  <a:lnTo>
                    <a:pt x="112" y="16"/>
                  </a:lnTo>
                  <a:lnTo>
                    <a:pt x="104" y="16"/>
                  </a:lnTo>
                  <a:lnTo>
                    <a:pt x="96" y="8"/>
                  </a:lnTo>
                  <a:lnTo>
                    <a:pt x="48" y="0"/>
                  </a:lnTo>
                  <a:lnTo>
                    <a:pt x="24" y="0"/>
                  </a:lnTo>
                  <a:lnTo>
                    <a:pt x="16" y="0"/>
                  </a:lnTo>
                  <a:lnTo>
                    <a:pt x="8" y="0"/>
                  </a:lnTo>
                  <a:lnTo>
                    <a:pt x="0" y="8"/>
                  </a:lnTo>
                  <a:lnTo>
                    <a:pt x="8" y="32"/>
                  </a:lnTo>
                  <a:lnTo>
                    <a:pt x="16" y="24"/>
                  </a:lnTo>
                  <a:lnTo>
                    <a:pt x="32" y="24"/>
                  </a:lnTo>
                  <a:lnTo>
                    <a:pt x="32" y="32"/>
                  </a:lnTo>
                  <a:lnTo>
                    <a:pt x="40" y="32"/>
                  </a:lnTo>
                  <a:lnTo>
                    <a:pt x="32" y="48"/>
                  </a:lnTo>
                  <a:lnTo>
                    <a:pt x="32" y="64"/>
                  </a:lnTo>
                  <a:lnTo>
                    <a:pt x="24" y="80"/>
                  </a:lnTo>
                  <a:lnTo>
                    <a:pt x="24" y="88"/>
                  </a:lnTo>
                  <a:lnTo>
                    <a:pt x="32" y="88"/>
                  </a:lnTo>
                  <a:lnTo>
                    <a:pt x="24" y="88"/>
                  </a:lnTo>
                  <a:lnTo>
                    <a:pt x="24" y="96"/>
                  </a:lnTo>
                  <a:lnTo>
                    <a:pt x="24" y="104"/>
                  </a:lnTo>
                  <a:lnTo>
                    <a:pt x="32" y="104"/>
                  </a:lnTo>
                  <a:lnTo>
                    <a:pt x="48" y="120"/>
                  </a:lnTo>
                  <a:lnTo>
                    <a:pt x="72" y="112"/>
                  </a:lnTo>
                  <a:lnTo>
                    <a:pt x="96" y="104"/>
                  </a:lnTo>
                  <a:lnTo>
                    <a:pt x="104" y="88"/>
                  </a:lnTo>
                  <a:lnTo>
                    <a:pt x="120" y="72"/>
                  </a:lnTo>
                  <a:lnTo>
                    <a:pt x="120" y="64"/>
                  </a:lnTo>
                  <a:lnTo>
                    <a:pt x="128" y="40"/>
                  </a:lnTo>
                  <a:lnTo>
                    <a:pt x="152" y="24"/>
                  </a:lnTo>
                  <a:lnTo>
                    <a:pt x="144" y="24"/>
                  </a:lnTo>
                  <a:lnTo>
                    <a:pt x="136"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8" name="Freeform 664">
              <a:extLst>
                <a:ext uri="{FF2B5EF4-FFF2-40B4-BE49-F238E27FC236}">
                  <a16:creationId xmlns:a16="http://schemas.microsoft.com/office/drawing/2014/main" id="{C65AC3B9-0A1B-4D1D-8399-4AB84F982D38}"/>
                </a:ext>
              </a:extLst>
            </p:cNvPr>
            <p:cNvSpPr>
              <a:spLocks/>
            </p:cNvSpPr>
            <p:nvPr/>
          </p:nvSpPr>
          <p:spPr bwMode="auto">
            <a:xfrm>
              <a:off x="7231362" y="3857716"/>
              <a:ext cx="71498" cy="142996"/>
            </a:xfrm>
            <a:custGeom>
              <a:avLst/>
              <a:gdLst>
                <a:gd name="T0" fmla="*/ 2147483647 w 40"/>
                <a:gd name="T1" fmla="*/ 2147483647 h 80"/>
                <a:gd name="T2" fmla="*/ 2147483647 w 40"/>
                <a:gd name="T3" fmla="*/ 2147483647 h 80"/>
                <a:gd name="T4" fmla="*/ 2147483647 w 40"/>
                <a:gd name="T5" fmla="*/ 2147483647 h 80"/>
                <a:gd name="T6" fmla="*/ 2147483647 w 40"/>
                <a:gd name="T7" fmla="*/ 2147483647 h 80"/>
                <a:gd name="T8" fmla="*/ 2147483647 w 40"/>
                <a:gd name="T9" fmla="*/ 2147483647 h 80"/>
                <a:gd name="T10" fmla="*/ 2147483647 w 40"/>
                <a:gd name="T11" fmla="*/ 2147483647 h 80"/>
                <a:gd name="T12" fmla="*/ 2147483647 w 40"/>
                <a:gd name="T13" fmla="*/ 2147483647 h 80"/>
                <a:gd name="T14" fmla="*/ 2147483647 w 40"/>
                <a:gd name="T15" fmla="*/ 2147483647 h 80"/>
                <a:gd name="T16" fmla="*/ 2147483647 w 40"/>
                <a:gd name="T17" fmla="*/ 2147483647 h 80"/>
                <a:gd name="T18" fmla="*/ 2147483647 w 40"/>
                <a:gd name="T19" fmla="*/ 0 h 80"/>
                <a:gd name="T20" fmla="*/ 2147483647 w 40"/>
                <a:gd name="T21" fmla="*/ 0 h 80"/>
                <a:gd name="T22" fmla="*/ 2147483647 w 40"/>
                <a:gd name="T23" fmla="*/ 0 h 80"/>
                <a:gd name="T24" fmla="*/ 2147483647 w 40"/>
                <a:gd name="T25" fmla="*/ 2147483647 h 80"/>
                <a:gd name="T26" fmla="*/ 0 w 40"/>
                <a:gd name="T27" fmla="*/ 2147483647 h 80"/>
                <a:gd name="T28" fmla="*/ 2147483647 w 40"/>
                <a:gd name="T29" fmla="*/ 2147483647 h 80"/>
                <a:gd name="T30" fmla="*/ 2147483647 w 40"/>
                <a:gd name="T31" fmla="*/ 2147483647 h 80"/>
                <a:gd name="T32" fmla="*/ 0 w 40"/>
                <a:gd name="T33" fmla="*/ 2147483647 h 80"/>
                <a:gd name="T34" fmla="*/ 2147483647 w 40"/>
                <a:gd name="T35" fmla="*/ 2147483647 h 80"/>
                <a:gd name="T36" fmla="*/ 2147483647 w 40"/>
                <a:gd name="T37" fmla="*/ 2147483647 h 80"/>
                <a:gd name="T38" fmla="*/ 2147483647 w 40"/>
                <a:gd name="T39" fmla="*/ 2147483647 h 80"/>
                <a:gd name="T40" fmla="*/ 2147483647 w 40"/>
                <a:gd name="T41" fmla="*/ 2147483647 h 80"/>
                <a:gd name="T42" fmla="*/ 2147483647 w 40"/>
                <a:gd name="T43" fmla="*/ 2147483647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80"/>
                <a:gd name="T68" fmla="*/ 40 w 40"/>
                <a:gd name="T69" fmla="*/ 80 h 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80">
                  <a:moveTo>
                    <a:pt x="24" y="64"/>
                  </a:moveTo>
                  <a:lnTo>
                    <a:pt x="24" y="56"/>
                  </a:lnTo>
                  <a:lnTo>
                    <a:pt x="32" y="48"/>
                  </a:lnTo>
                  <a:lnTo>
                    <a:pt x="32" y="40"/>
                  </a:lnTo>
                  <a:lnTo>
                    <a:pt x="32" y="32"/>
                  </a:lnTo>
                  <a:lnTo>
                    <a:pt x="32" y="24"/>
                  </a:lnTo>
                  <a:lnTo>
                    <a:pt x="32" y="16"/>
                  </a:lnTo>
                  <a:lnTo>
                    <a:pt x="40" y="8"/>
                  </a:lnTo>
                  <a:lnTo>
                    <a:pt x="32" y="8"/>
                  </a:lnTo>
                  <a:lnTo>
                    <a:pt x="32" y="0"/>
                  </a:lnTo>
                  <a:lnTo>
                    <a:pt x="16" y="0"/>
                  </a:lnTo>
                  <a:lnTo>
                    <a:pt x="8" y="0"/>
                  </a:lnTo>
                  <a:lnTo>
                    <a:pt x="8" y="8"/>
                  </a:lnTo>
                  <a:lnTo>
                    <a:pt x="0" y="8"/>
                  </a:lnTo>
                  <a:lnTo>
                    <a:pt x="8" y="24"/>
                  </a:lnTo>
                  <a:lnTo>
                    <a:pt x="8" y="40"/>
                  </a:lnTo>
                  <a:lnTo>
                    <a:pt x="0" y="56"/>
                  </a:lnTo>
                  <a:lnTo>
                    <a:pt x="8" y="64"/>
                  </a:lnTo>
                  <a:lnTo>
                    <a:pt x="8" y="80"/>
                  </a:lnTo>
                  <a:lnTo>
                    <a:pt x="24" y="80"/>
                  </a:lnTo>
                  <a:lnTo>
                    <a:pt x="24" y="72"/>
                  </a:lnTo>
                  <a:lnTo>
                    <a:pt x="24" y="6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19" name="Freeform 665">
              <a:extLst>
                <a:ext uri="{FF2B5EF4-FFF2-40B4-BE49-F238E27FC236}">
                  <a16:creationId xmlns:a16="http://schemas.microsoft.com/office/drawing/2014/main" id="{522E5DC6-0557-43E8-BE00-C0A8CA65F663}"/>
                </a:ext>
              </a:extLst>
            </p:cNvPr>
            <p:cNvSpPr>
              <a:spLocks/>
            </p:cNvSpPr>
            <p:nvPr/>
          </p:nvSpPr>
          <p:spPr bwMode="auto">
            <a:xfrm>
              <a:off x="7288270" y="3872307"/>
              <a:ext cx="14591" cy="56907"/>
            </a:xfrm>
            <a:custGeom>
              <a:avLst/>
              <a:gdLst>
                <a:gd name="T0" fmla="*/ 0 w 8"/>
                <a:gd name="T1" fmla="*/ 2147483647 h 32"/>
                <a:gd name="T2" fmla="*/ 0 w 8"/>
                <a:gd name="T3" fmla="*/ 2147483647 h 32"/>
                <a:gd name="T4" fmla="*/ 0 w 8"/>
                <a:gd name="T5" fmla="*/ 2147483647 h 32"/>
                <a:gd name="T6" fmla="*/ 0 w 8"/>
                <a:gd name="T7" fmla="*/ 2147483647 h 32"/>
                <a:gd name="T8" fmla="*/ 2147483647 w 8"/>
                <a:gd name="T9" fmla="*/ 0 h 32"/>
                <a:gd name="T10" fmla="*/ 0 w 8"/>
                <a:gd name="T11" fmla="*/ 2147483647 h 32"/>
                <a:gd name="T12" fmla="*/ 0 w 8"/>
                <a:gd name="T13" fmla="*/ 2147483647 h 32"/>
                <a:gd name="T14" fmla="*/ 0 60000 65536"/>
                <a:gd name="T15" fmla="*/ 0 60000 65536"/>
                <a:gd name="T16" fmla="*/ 0 60000 65536"/>
                <a:gd name="T17" fmla="*/ 0 60000 65536"/>
                <a:gd name="T18" fmla="*/ 0 60000 65536"/>
                <a:gd name="T19" fmla="*/ 0 60000 65536"/>
                <a:gd name="T20" fmla="*/ 0 60000 65536"/>
                <a:gd name="T21" fmla="*/ 0 w 8"/>
                <a:gd name="T22" fmla="*/ 0 h 32"/>
                <a:gd name="T23" fmla="*/ 8 w 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2">
                  <a:moveTo>
                    <a:pt x="0" y="16"/>
                  </a:moveTo>
                  <a:lnTo>
                    <a:pt x="0" y="24"/>
                  </a:lnTo>
                  <a:lnTo>
                    <a:pt x="0" y="32"/>
                  </a:lnTo>
                  <a:lnTo>
                    <a:pt x="0" y="16"/>
                  </a:lnTo>
                  <a:lnTo>
                    <a:pt x="8" y="0"/>
                  </a:lnTo>
                  <a:lnTo>
                    <a:pt x="0" y="8"/>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0" name="Freeform 666">
              <a:extLst>
                <a:ext uri="{FF2B5EF4-FFF2-40B4-BE49-F238E27FC236}">
                  <a16:creationId xmlns:a16="http://schemas.microsoft.com/office/drawing/2014/main" id="{AB4B7F4C-AF42-447D-8EDA-40BE69CDC34C}"/>
                </a:ext>
              </a:extLst>
            </p:cNvPr>
            <p:cNvSpPr>
              <a:spLocks/>
            </p:cNvSpPr>
            <p:nvPr/>
          </p:nvSpPr>
          <p:spPr bwMode="auto">
            <a:xfrm>
              <a:off x="7231362" y="3857716"/>
              <a:ext cx="71498" cy="142996"/>
            </a:xfrm>
            <a:custGeom>
              <a:avLst/>
              <a:gdLst>
                <a:gd name="T0" fmla="*/ 2147483647 w 40"/>
                <a:gd name="T1" fmla="*/ 2147483647 h 80"/>
                <a:gd name="T2" fmla="*/ 2147483647 w 40"/>
                <a:gd name="T3" fmla="*/ 2147483647 h 80"/>
                <a:gd name="T4" fmla="*/ 2147483647 w 40"/>
                <a:gd name="T5" fmla="*/ 2147483647 h 80"/>
                <a:gd name="T6" fmla="*/ 2147483647 w 40"/>
                <a:gd name="T7" fmla="*/ 2147483647 h 80"/>
                <a:gd name="T8" fmla="*/ 2147483647 w 40"/>
                <a:gd name="T9" fmla="*/ 2147483647 h 80"/>
                <a:gd name="T10" fmla="*/ 2147483647 w 40"/>
                <a:gd name="T11" fmla="*/ 2147483647 h 80"/>
                <a:gd name="T12" fmla="*/ 2147483647 w 40"/>
                <a:gd name="T13" fmla="*/ 2147483647 h 80"/>
                <a:gd name="T14" fmla="*/ 2147483647 w 40"/>
                <a:gd name="T15" fmla="*/ 2147483647 h 80"/>
                <a:gd name="T16" fmla="*/ 2147483647 w 40"/>
                <a:gd name="T17" fmla="*/ 2147483647 h 80"/>
                <a:gd name="T18" fmla="*/ 2147483647 w 40"/>
                <a:gd name="T19" fmla="*/ 2147483647 h 80"/>
                <a:gd name="T20" fmla="*/ 2147483647 w 40"/>
                <a:gd name="T21" fmla="*/ 2147483647 h 80"/>
                <a:gd name="T22" fmla="*/ 2147483647 w 40"/>
                <a:gd name="T23" fmla="*/ 0 h 80"/>
                <a:gd name="T24" fmla="*/ 2147483647 w 40"/>
                <a:gd name="T25" fmla="*/ 0 h 80"/>
                <a:gd name="T26" fmla="*/ 2147483647 w 40"/>
                <a:gd name="T27" fmla="*/ 0 h 80"/>
                <a:gd name="T28" fmla="*/ 2147483647 w 40"/>
                <a:gd name="T29" fmla="*/ 2147483647 h 80"/>
                <a:gd name="T30" fmla="*/ 2147483647 w 40"/>
                <a:gd name="T31" fmla="*/ 2147483647 h 80"/>
                <a:gd name="T32" fmla="*/ 0 w 40"/>
                <a:gd name="T33" fmla="*/ 2147483647 h 80"/>
                <a:gd name="T34" fmla="*/ 2147483647 w 40"/>
                <a:gd name="T35" fmla="*/ 2147483647 h 80"/>
                <a:gd name="T36" fmla="*/ 2147483647 w 40"/>
                <a:gd name="T37" fmla="*/ 2147483647 h 80"/>
                <a:gd name="T38" fmla="*/ 0 w 40"/>
                <a:gd name="T39" fmla="*/ 2147483647 h 80"/>
                <a:gd name="T40" fmla="*/ 2147483647 w 40"/>
                <a:gd name="T41" fmla="*/ 2147483647 h 80"/>
                <a:gd name="T42" fmla="*/ 2147483647 w 40"/>
                <a:gd name="T43" fmla="*/ 2147483647 h 80"/>
                <a:gd name="T44" fmla="*/ 2147483647 w 40"/>
                <a:gd name="T45" fmla="*/ 2147483647 h 80"/>
                <a:gd name="T46" fmla="*/ 2147483647 w 40"/>
                <a:gd name="T47" fmla="*/ 2147483647 h 80"/>
                <a:gd name="T48" fmla="*/ 2147483647 w 40"/>
                <a:gd name="T49" fmla="*/ 2147483647 h 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
                <a:gd name="T76" fmla="*/ 0 h 80"/>
                <a:gd name="T77" fmla="*/ 40 w 40"/>
                <a:gd name="T78" fmla="*/ 80 h 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 h="80">
                  <a:moveTo>
                    <a:pt x="24" y="64"/>
                  </a:moveTo>
                  <a:lnTo>
                    <a:pt x="24" y="64"/>
                  </a:lnTo>
                  <a:lnTo>
                    <a:pt x="24" y="56"/>
                  </a:lnTo>
                  <a:lnTo>
                    <a:pt x="32" y="48"/>
                  </a:lnTo>
                  <a:lnTo>
                    <a:pt x="32" y="40"/>
                  </a:lnTo>
                  <a:lnTo>
                    <a:pt x="32" y="32"/>
                  </a:lnTo>
                  <a:lnTo>
                    <a:pt x="32" y="24"/>
                  </a:lnTo>
                  <a:lnTo>
                    <a:pt x="32" y="16"/>
                  </a:lnTo>
                  <a:lnTo>
                    <a:pt x="40" y="8"/>
                  </a:lnTo>
                  <a:lnTo>
                    <a:pt x="32" y="8"/>
                  </a:lnTo>
                  <a:lnTo>
                    <a:pt x="32" y="0"/>
                  </a:lnTo>
                  <a:lnTo>
                    <a:pt x="16" y="0"/>
                  </a:lnTo>
                  <a:lnTo>
                    <a:pt x="8" y="0"/>
                  </a:lnTo>
                  <a:lnTo>
                    <a:pt x="8" y="8"/>
                  </a:lnTo>
                  <a:lnTo>
                    <a:pt x="0" y="8"/>
                  </a:lnTo>
                  <a:lnTo>
                    <a:pt x="8" y="24"/>
                  </a:lnTo>
                  <a:lnTo>
                    <a:pt x="8" y="40"/>
                  </a:lnTo>
                  <a:lnTo>
                    <a:pt x="0" y="56"/>
                  </a:lnTo>
                  <a:lnTo>
                    <a:pt x="8" y="64"/>
                  </a:lnTo>
                  <a:lnTo>
                    <a:pt x="8" y="80"/>
                  </a:lnTo>
                  <a:lnTo>
                    <a:pt x="24" y="80"/>
                  </a:lnTo>
                  <a:lnTo>
                    <a:pt x="24" y="72"/>
                  </a:lnTo>
                  <a:lnTo>
                    <a:pt x="24" y="6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1" name="Freeform 667">
              <a:extLst>
                <a:ext uri="{FF2B5EF4-FFF2-40B4-BE49-F238E27FC236}">
                  <a16:creationId xmlns:a16="http://schemas.microsoft.com/office/drawing/2014/main" id="{4B5337E2-A1F4-4697-A8C8-C8BAAB01D909}"/>
                </a:ext>
              </a:extLst>
            </p:cNvPr>
            <p:cNvSpPr>
              <a:spLocks/>
            </p:cNvSpPr>
            <p:nvPr/>
          </p:nvSpPr>
          <p:spPr bwMode="auto">
            <a:xfrm>
              <a:off x="7288270" y="3872307"/>
              <a:ext cx="14591" cy="56907"/>
            </a:xfrm>
            <a:custGeom>
              <a:avLst/>
              <a:gdLst>
                <a:gd name="T0" fmla="*/ 0 w 8"/>
                <a:gd name="T1" fmla="*/ 2147483647 h 32"/>
                <a:gd name="T2" fmla="*/ 0 w 8"/>
                <a:gd name="T3" fmla="*/ 2147483647 h 32"/>
                <a:gd name="T4" fmla="*/ 0 w 8"/>
                <a:gd name="T5" fmla="*/ 2147483647 h 32"/>
                <a:gd name="T6" fmla="*/ 0 w 8"/>
                <a:gd name="T7" fmla="*/ 2147483647 h 32"/>
                <a:gd name="T8" fmla="*/ 2147483647 w 8"/>
                <a:gd name="T9" fmla="*/ 0 h 32"/>
                <a:gd name="T10" fmla="*/ 0 w 8"/>
                <a:gd name="T11" fmla="*/ 2147483647 h 32"/>
                <a:gd name="T12" fmla="*/ 0 w 8"/>
                <a:gd name="T13" fmla="*/ 2147483647 h 32"/>
                <a:gd name="T14" fmla="*/ 0 60000 65536"/>
                <a:gd name="T15" fmla="*/ 0 60000 65536"/>
                <a:gd name="T16" fmla="*/ 0 60000 65536"/>
                <a:gd name="T17" fmla="*/ 0 60000 65536"/>
                <a:gd name="T18" fmla="*/ 0 60000 65536"/>
                <a:gd name="T19" fmla="*/ 0 60000 65536"/>
                <a:gd name="T20" fmla="*/ 0 60000 65536"/>
                <a:gd name="T21" fmla="*/ 0 w 8"/>
                <a:gd name="T22" fmla="*/ 0 h 32"/>
                <a:gd name="T23" fmla="*/ 8 w 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32">
                  <a:moveTo>
                    <a:pt x="0" y="16"/>
                  </a:moveTo>
                  <a:lnTo>
                    <a:pt x="0" y="24"/>
                  </a:lnTo>
                  <a:lnTo>
                    <a:pt x="0" y="32"/>
                  </a:lnTo>
                  <a:lnTo>
                    <a:pt x="0" y="16"/>
                  </a:lnTo>
                  <a:lnTo>
                    <a:pt x="8" y="0"/>
                  </a:lnTo>
                  <a:lnTo>
                    <a:pt x="0" y="8"/>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2" name="Freeform 668">
              <a:extLst>
                <a:ext uri="{FF2B5EF4-FFF2-40B4-BE49-F238E27FC236}">
                  <a16:creationId xmlns:a16="http://schemas.microsoft.com/office/drawing/2014/main" id="{39320655-D1C8-4782-9FDE-6EE32F80B9D0}"/>
                </a:ext>
              </a:extLst>
            </p:cNvPr>
            <p:cNvSpPr>
              <a:spLocks/>
            </p:cNvSpPr>
            <p:nvPr/>
          </p:nvSpPr>
          <p:spPr bwMode="auto">
            <a:xfrm>
              <a:off x="7273679" y="3971529"/>
              <a:ext cx="2919" cy="29184"/>
            </a:xfrm>
            <a:custGeom>
              <a:avLst/>
              <a:gdLst>
                <a:gd name="T0" fmla="*/ 0 w 1942"/>
                <a:gd name="T1" fmla="*/ 0 h 16"/>
                <a:gd name="T2" fmla="*/ 0 w 1942"/>
                <a:gd name="T3" fmla="*/ 2147483647 h 16"/>
                <a:gd name="T4" fmla="*/ 0 w 1942"/>
                <a:gd name="T5" fmla="*/ 2147483647 h 16"/>
                <a:gd name="T6" fmla="*/ 0 w 1942"/>
                <a:gd name="T7" fmla="*/ 2147483647 h 16"/>
                <a:gd name="T8" fmla="*/ 0 w 1942"/>
                <a:gd name="T9" fmla="*/ 0 h 16"/>
                <a:gd name="T10" fmla="*/ 0 60000 65536"/>
                <a:gd name="T11" fmla="*/ 0 60000 65536"/>
                <a:gd name="T12" fmla="*/ 0 60000 65536"/>
                <a:gd name="T13" fmla="*/ 0 60000 65536"/>
                <a:gd name="T14" fmla="*/ 0 60000 65536"/>
                <a:gd name="T15" fmla="*/ 0 w 1942"/>
                <a:gd name="T16" fmla="*/ 0 h 16"/>
                <a:gd name="T17" fmla="*/ 1942 w 1942"/>
                <a:gd name="T18" fmla="*/ 16 h 16"/>
              </a:gdLst>
              <a:ahLst/>
              <a:cxnLst>
                <a:cxn ang="T10">
                  <a:pos x="T0" y="T1"/>
                </a:cxn>
                <a:cxn ang="T11">
                  <a:pos x="T2" y="T3"/>
                </a:cxn>
                <a:cxn ang="T12">
                  <a:pos x="T4" y="T5"/>
                </a:cxn>
                <a:cxn ang="T13">
                  <a:pos x="T6" y="T7"/>
                </a:cxn>
                <a:cxn ang="T14">
                  <a:pos x="T8" y="T9"/>
                </a:cxn>
              </a:cxnLst>
              <a:rect l="T15" t="T16" r="T17" b="T18"/>
              <a:pathLst>
                <a:path w="1942" h="16">
                  <a:moveTo>
                    <a:pt x="0" y="0"/>
                  </a:moveTo>
                  <a:lnTo>
                    <a:pt x="0" y="8"/>
                  </a:lnTo>
                  <a:lnTo>
                    <a:pt x="0" y="16"/>
                  </a:lnTo>
                  <a:lnTo>
                    <a:pt x="0"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3" name="Freeform 669">
              <a:extLst>
                <a:ext uri="{FF2B5EF4-FFF2-40B4-BE49-F238E27FC236}">
                  <a16:creationId xmlns:a16="http://schemas.microsoft.com/office/drawing/2014/main" id="{7713155D-DD35-416D-9190-C4E824A5E61D}"/>
                </a:ext>
              </a:extLst>
            </p:cNvPr>
            <p:cNvSpPr>
              <a:spLocks/>
            </p:cNvSpPr>
            <p:nvPr/>
          </p:nvSpPr>
          <p:spPr bwMode="auto">
            <a:xfrm>
              <a:off x="7273679" y="3929214"/>
              <a:ext cx="14591" cy="27723"/>
            </a:xfrm>
            <a:custGeom>
              <a:avLst/>
              <a:gdLst>
                <a:gd name="T0" fmla="*/ 0 w 8"/>
                <a:gd name="T1" fmla="*/ 2147483647 h 16"/>
                <a:gd name="T2" fmla="*/ 2147483647 w 8"/>
                <a:gd name="T3" fmla="*/ 0 h 16"/>
                <a:gd name="T4" fmla="*/ 2147483647 w 8"/>
                <a:gd name="T5" fmla="*/ 2147483647 h 16"/>
                <a:gd name="T6" fmla="*/ 0 w 8"/>
                <a:gd name="T7" fmla="*/ 2147483647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6"/>
                  </a:moveTo>
                  <a:lnTo>
                    <a:pt x="8" y="0"/>
                  </a:lnTo>
                  <a:lnTo>
                    <a:pt x="8" y="8"/>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4" name="Freeform 670">
              <a:extLst>
                <a:ext uri="{FF2B5EF4-FFF2-40B4-BE49-F238E27FC236}">
                  <a16:creationId xmlns:a16="http://schemas.microsoft.com/office/drawing/2014/main" id="{75544BBB-6DCD-4296-A62A-AF254C0F8E51}"/>
                </a:ext>
              </a:extLst>
            </p:cNvPr>
            <p:cNvSpPr>
              <a:spLocks/>
            </p:cNvSpPr>
            <p:nvPr/>
          </p:nvSpPr>
          <p:spPr bwMode="auto">
            <a:xfrm>
              <a:off x="7273679" y="3956938"/>
              <a:ext cx="2919" cy="14591"/>
            </a:xfrm>
            <a:custGeom>
              <a:avLst/>
              <a:gdLst>
                <a:gd name="T0" fmla="*/ 0 w 1942"/>
                <a:gd name="T1" fmla="*/ 2147483647 h 8"/>
                <a:gd name="T2" fmla="*/ 0 w 1942"/>
                <a:gd name="T3" fmla="*/ 0 h 8"/>
                <a:gd name="T4" fmla="*/ 0 w 1942"/>
                <a:gd name="T5" fmla="*/ 2147483647 h 8"/>
                <a:gd name="T6" fmla="*/ 0 60000 65536"/>
                <a:gd name="T7" fmla="*/ 0 60000 65536"/>
                <a:gd name="T8" fmla="*/ 0 60000 65536"/>
                <a:gd name="T9" fmla="*/ 0 w 1942"/>
                <a:gd name="T10" fmla="*/ 0 h 8"/>
                <a:gd name="T11" fmla="*/ 1942 w 1942"/>
                <a:gd name="T12" fmla="*/ 8 h 8"/>
              </a:gdLst>
              <a:ahLst/>
              <a:cxnLst>
                <a:cxn ang="T6">
                  <a:pos x="T0" y="T1"/>
                </a:cxn>
                <a:cxn ang="T7">
                  <a:pos x="T2" y="T3"/>
                </a:cxn>
                <a:cxn ang="T8">
                  <a:pos x="T4" y="T5"/>
                </a:cxn>
              </a:cxnLst>
              <a:rect l="T9" t="T10" r="T11" b="T12"/>
              <a:pathLst>
                <a:path w="1942" h="8">
                  <a:moveTo>
                    <a:pt x="0" y="8"/>
                  </a:moveTo>
                  <a:lnTo>
                    <a:pt x="0" y="0"/>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5" name="Freeform 671">
              <a:extLst>
                <a:ext uri="{FF2B5EF4-FFF2-40B4-BE49-F238E27FC236}">
                  <a16:creationId xmlns:a16="http://schemas.microsoft.com/office/drawing/2014/main" id="{98746705-BDF9-45D4-ABAD-929FDE8156E3}"/>
                </a:ext>
              </a:extLst>
            </p:cNvPr>
            <p:cNvSpPr>
              <a:spLocks/>
            </p:cNvSpPr>
            <p:nvPr/>
          </p:nvSpPr>
          <p:spPr bwMode="auto">
            <a:xfrm>
              <a:off x="7273679" y="3929214"/>
              <a:ext cx="14591" cy="27723"/>
            </a:xfrm>
            <a:custGeom>
              <a:avLst/>
              <a:gdLst>
                <a:gd name="T0" fmla="*/ 0 w 8"/>
                <a:gd name="T1" fmla="*/ 2147483647 h 16"/>
                <a:gd name="T2" fmla="*/ 2147483647 w 8"/>
                <a:gd name="T3" fmla="*/ 0 h 16"/>
                <a:gd name="T4" fmla="*/ 2147483647 w 8"/>
                <a:gd name="T5" fmla="*/ 2147483647 h 16"/>
                <a:gd name="T6" fmla="*/ 0 w 8"/>
                <a:gd name="T7" fmla="*/ 2147483647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16"/>
                  </a:moveTo>
                  <a:lnTo>
                    <a:pt x="8" y="0"/>
                  </a:lnTo>
                  <a:lnTo>
                    <a:pt x="8" y="8"/>
                  </a:lnTo>
                  <a:lnTo>
                    <a:pt x="0"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6" name="Freeform 672">
              <a:extLst>
                <a:ext uri="{FF2B5EF4-FFF2-40B4-BE49-F238E27FC236}">
                  <a16:creationId xmlns:a16="http://schemas.microsoft.com/office/drawing/2014/main" id="{3354C519-B01F-4F7D-AD16-1DCCB634E522}"/>
                </a:ext>
              </a:extLst>
            </p:cNvPr>
            <p:cNvSpPr>
              <a:spLocks/>
            </p:cNvSpPr>
            <p:nvPr/>
          </p:nvSpPr>
          <p:spPr bwMode="auto">
            <a:xfrm>
              <a:off x="7273679" y="3956938"/>
              <a:ext cx="2919" cy="14591"/>
            </a:xfrm>
            <a:custGeom>
              <a:avLst/>
              <a:gdLst>
                <a:gd name="T0" fmla="*/ 0 w 1942"/>
                <a:gd name="T1" fmla="*/ 2147483647 h 8"/>
                <a:gd name="T2" fmla="*/ 0 w 1942"/>
                <a:gd name="T3" fmla="*/ 0 h 8"/>
                <a:gd name="T4" fmla="*/ 0 w 1942"/>
                <a:gd name="T5" fmla="*/ 2147483647 h 8"/>
                <a:gd name="T6" fmla="*/ 0 w 1942"/>
                <a:gd name="T7" fmla="*/ 2147483647 h 8"/>
                <a:gd name="T8" fmla="*/ 0 60000 65536"/>
                <a:gd name="T9" fmla="*/ 0 60000 65536"/>
                <a:gd name="T10" fmla="*/ 0 60000 65536"/>
                <a:gd name="T11" fmla="*/ 0 60000 65536"/>
                <a:gd name="T12" fmla="*/ 0 w 1942"/>
                <a:gd name="T13" fmla="*/ 0 h 8"/>
                <a:gd name="T14" fmla="*/ 1942 w 1942"/>
                <a:gd name="T15" fmla="*/ 8 h 8"/>
              </a:gdLst>
              <a:ahLst/>
              <a:cxnLst>
                <a:cxn ang="T8">
                  <a:pos x="T0" y="T1"/>
                </a:cxn>
                <a:cxn ang="T9">
                  <a:pos x="T2" y="T3"/>
                </a:cxn>
                <a:cxn ang="T10">
                  <a:pos x="T4" y="T5"/>
                </a:cxn>
                <a:cxn ang="T11">
                  <a:pos x="T6" y="T7"/>
                </a:cxn>
              </a:cxnLst>
              <a:rect l="T12" t="T13" r="T14" b="T15"/>
              <a:pathLst>
                <a:path w="1942" h="8">
                  <a:moveTo>
                    <a:pt x="0" y="8"/>
                  </a:moveTo>
                  <a:lnTo>
                    <a:pt x="0" y="0"/>
                  </a:lnTo>
                  <a:lnTo>
                    <a:pt x="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7" name="Freeform 673">
              <a:extLst>
                <a:ext uri="{FF2B5EF4-FFF2-40B4-BE49-F238E27FC236}">
                  <a16:creationId xmlns:a16="http://schemas.microsoft.com/office/drawing/2014/main" id="{F2718B75-F8F2-43DA-8921-365C3676F3A4}"/>
                </a:ext>
              </a:extLst>
            </p:cNvPr>
            <p:cNvSpPr>
              <a:spLocks/>
            </p:cNvSpPr>
            <p:nvPr/>
          </p:nvSpPr>
          <p:spPr bwMode="auto">
            <a:xfrm>
              <a:off x="8575239" y="4000712"/>
              <a:ext cx="14591" cy="14591"/>
            </a:xfrm>
            <a:custGeom>
              <a:avLst/>
              <a:gdLst>
                <a:gd name="T0" fmla="*/ 0 w 8"/>
                <a:gd name="T1" fmla="*/ 0 h 8"/>
                <a:gd name="T2" fmla="*/ 2147483647 w 8"/>
                <a:gd name="T3" fmla="*/ 2147483647 h 8"/>
                <a:gd name="T4" fmla="*/ 0 w 8"/>
                <a:gd name="T5" fmla="*/ 0 h 8"/>
                <a:gd name="T6" fmla="*/ 0 60000 65536"/>
                <a:gd name="T7" fmla="*/ 0 60000 65536"/>
                <a:gd name="T8" fmla="*/ 0 60000 65536"/>
                <a:gd name="T9" fmla="*/ 0 w 8"/>
                <a:gd name="T10" fmla="*/ 0 h 8"/>
                <a:gd name="T11" fmla="*/ 8 w 8"/>
                <a:gd name="T12" fmla="*/ 8 h 8"/>
              </a:gdLst>
              <a:ahLst/>
              <a:cxnLst>
                <a:cxn ang="T6">
                  <a:pos x="T0" y="T1"/>
                </a:cxn>
                <a:cxn ang="T7">
                  <a:pos x="T2" y="T3"/>
                </a:cxn>
                <a:cxn ang="T8">
                  <a:pos x="T4" y="T5"/>
                </a:cxn>
              </a:cxnLst>
              <a:rect l="T9" t="T10" r="T11" b="T12"/>
              <a:pathLst>
                <a:path w="8" h="8">
                  <a:moveTo>
                    <a:pt x="0" y="0"/>
                  </a:moveTo>
                  <a:lnTo>
                    <a:pt x="8"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8" name="Freeform 674">
              <a:extLst>
                <a:ext uri="{FF2B5EF4-FFF2-40B4-BE49-F238E27FC236}">
                  <a16:creationId xmlns:a16="http://schemas.microsoft.com/office/drawing/2014/main" id="{27B01A48-6B0C-4F90-B2D0-F5943F81F665}"/>
                </a:ext>
              </a:extLst>
            </p:cNvPr>
            <p:cNvSpPr>
              <a:spLocks/>
            </p:cNvSpPr>
            <p:nvPr/>
          </p:nvSpPr>
          <p:spPr bwMode="auto">
            <a:xfrm>
              <a:off x="8532923" y="3956938"/>
              <a:ext cx="14591" cy="29184"/>
            </a:xfrm>
            <a:custGeom>
              <a:avLst/>
              <a:gdLst>
                <a:gd name="T0" fmla="*/ 0 w 8"/>
                <a:gd name="T1" fmla="*/ 0 h 16"/>
                <a:gd name="T2" fmla="*/ 2147483647 w 8"/>
                <a:gd name="T3" fmla="*/ 2147483647 h 16"/>
                <a:gd name="T4" fmla="*/ 2147483647 w 8"/>
                <a:gd name="T5" fmla="*/ 2147483647 h 16"/>
                <a:gd name="T6" fmla="*/ 0 w 8"/>
                <a:gd name="T7" fmla="*/ 0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0"/>
                  </a:moveTo>
                  <a:lnTo>
                    <a:pt x="8" y="16"/>
                  </a:lnTo>
                  <a:lnTo>
                    <a:pt x="8"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29" name="Freeform 675">
              <a:extLst>
                <a:ext uri="{FF2B5EF4-FFF2-40B4-BE49-F238E27FC236}">
                  <a16:creationId xmlns:a16="http://schemas.microsoft.com/office/drawing/2014/main" id="{95AC29D8-6DD4-4BDA-AD6D-0A8645D9C266}"/>
                </a:ext>
              </a:extLst>
            </p:cNvPr>
            <p:cNvSpPr>
              <a:spLocks/>
            </p:cNvSpPr>
            <p:nvPr/>
          </p:nvSpPr>
          <p:spPr bwMode="auto">
            <a:xfrm>
              <a:off x="8575239" y="4000712"/>
              <a:ext cx="14591" cy="14591"/>
            </a:xfrm>
            <a:custGeom>
              <a:avLst/>
              <a:gdLst>
                <a:gd name="T0" fmla="*/ 0 w 8"/>
                <a:gd name="T1" fmla="*/ 0 h 8"/>
                <a:gd name="T2" fmla="*/ 2147483647 w 8"/>
                <a:gd name="T3" fmla="*/ 2147483647 h 8"/>
                <a:gd name="T4" fmla="*/ 2147483647 w 8"/>
                <a:gd name="T5" fmla="*/ 2147483647 h 8"/>
                <a:gd name="T6" fmla="*/ 0 w 8"/>
                <a:gd name="T7" fmla="*/ 0 h 8"/>
                <a:gd name="T8" fmla="*/ 0 w 8"/>
                <a:gd name="T9" fmla="*/ 0 h 8"/>
                <a:gd name="T10" fmla="*/ 0 60000 65536"/>
                <a:gd name="T11" fmla="*/ 0 60000 65536"/>
                <a:gd name="T12" fmla="*/ 0 60000 65536"/>
                <a:gd name="T13" fmla="*/ 0 60000 65536"/>
                <a:gd name="T14" fmla="*/ 0 60000 65536"/>
                <a:gd name="T15" fmla="*/ 0 w 8"/>
                <a:gd name="T16" fmla="*/ 0 h 8"/>
                <a:gd name="T17" fmla="*/ 8 w 8"/>
                <a:gd name="T18" fmla="*/ 8 h 8"/>
              </a:gdLst>
              <a:ahLst/>
              <a:cxnLst>
                <a:cxn ang="T10">
                  <a:pos x="T0" y="T1"/>
                </a:cxn>
                <a:cxn ang="T11">
                  <a:pos x="T2" y="T3"/>
                </a:cxn>
                <a:cxn ang="T12">
                  <a:pos x="T4" y="T5"/>
                </a:cxn>
                <a:cxn ang="T13">
                  <a:pos x="T6" y="T7"/>
                </a:cxn>
                <a:cxn ang="T14">
                  <a:pos x="T8" y="T9"/>
                </a:cxn>
              </a:cxnLst>
              <a:rect l="T15" t="T16" r="T17" b="T18"/>
              <a:pathLst>
                <a:path w="8" h="8">
                  <a:moveTo>
                    <a:pt x="0" y="0"/>
                  </a:moveTo>
                  <a:lnTo>
                    <a:pt x="8"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0" name="Freeform 676">
              <a:extLst>
                <a:ext uri="{FF2B5EF4-FFF2-40B4-BE49-F238E27FC236}">
                  <a16:creationId xmlns:a16="http://schemas.microsoft.com/office/drawing/2014/main" id="{4E6115A0-2922-4503-B04E-498ACC6AE18A}"/>
                </a:ext>
              </a:extLst>
            </p:cNvPr>
            <p:cNvSpPr>
              <a:spLocks/>
            </p:cNvSpPr>
            <p:nvPr/>
          </p:nvSpPr>
          <p:spPr bwMode="auto">
            <a:xfrm>
              <a:off x="8532923" y="3956938"/>
              <a:ext cx="14591" cy="29184"/>
            </a:xfrm>
            <a:custGeom>
              <a:avLst/>
              <a:gdLst>
                <a:gd name="T0" fmla="*/ 0 w 8"/>
                <a:gd name="T1" fmla="*/ 0 h 16"/>
                <a:gd name="T2" fmla="*/ 2147483647 w 8"/>
                <a:gd name="T3" fmla="*/ 2147483647 h 16"/>
                <a:gd name="T4" fmla="*/ 2147483647 w 8"/>
                <a:gd name="T5" fmla="*/ 2147483647 h 16"/>
                <a:gd name="T6" fmla="*/ 0 w 8"/>
                <a:gd name="T7" fmla="*/ 0 h 16"/>
                <a:gd name="T8" fmla="*/ 0 60000 65536"/>
                <a:gd name="T9" fmla="*/ 0 60000 65536"/>
                <a:gd name="T10" fmla="*/ 0 60000 65536"/>
                <a:gd name="T11" fmla="*/ 0 60000 65536"/>
                <a:gd name="T12" fmla="*/ 0 w 8"/>
                <a:gd name="T13" fmla="*/ 0 h 16"/>
                <a:gd name="T14" fmla="*/ 8 w 8"/>
                <a:gd name="T15" fmla="*/ 16 h 16"/>
              </a:gdLst>
              <a:ahLst/>
              <a:cxnLst>
                <a:cxn ang="T8">
                  <a:pos x="T0" y="T1"/>
                </a:cxn>
                <a:cxn ang="T9">
                  <a:pos x="T2" y="T3"/>
                </a:cxn>
                <a:cxn ang="T10">
                  <a:pos x="T4" y="T5"/>
                </a:cxn>
                <a:cxn ang="T11">
                  <a:pos x="T6" y="T7"/>
                </a:cxn>
              </a:cxnLst>
              <a:rect l="T12" t="T13" r="T14" b="T15"/>
              <a:pathLst>
                <a:path w="8" h="16">
                  <a:moveTo>
                    <a:pt x="0" y="0"/>
                  </a:moveTo>
                  <a:lnTo>
                    <a:pt x="8" y="16"/>
                  </a:lnTo>
                  <a:lnTo>
                    <a:pt x="8"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1" name="Freeform 677">
              <a:extLst>
                <a:ext uri="{FF2B5EF4-FFF2-40B4-BE49-F238E27FC236}">
                  <a16:creationId xmlns:a16="http://schemas.microsoft.com/office/drawing/2014/main" id="{547E938B-CE3D-4047-9A5C-677DCAC3717B}"/>
                </a:ext>
              </a:extLst>
            </p:cNvPr>
            <p:cNvSpPr>
              <a:spLocks/>
            </p:cNvSpPr>
            <p:nvPr/>
          </p:nvSpPr>
          <p:spPr bwMode="auto">
            <a:xfrm>
              <a:off x="9704620" y="4400519"/>
              <a:ext cx="170719" cy="271401"/>
            </a:xfrm>
            <a:custGeom>
              <a:avLst/>
              <a:gdLst>
                <a:gd name="T0" fmla="*/ 2147483647 w 96"/>
                <a:gd name="T1" fmla="*/ 2147483647 h 152"/>
                <a:gd name="T2" fmla="*/ 2147483647 w 96"/>
                <a:gd name="T3" fmla="*/ 2147483647 h 152"/>
                <a:gd name="T4" fmla="*/ 2147483647 w 96"/>
                <a:gd name="T5" fmla="*/ 2147483647 h 152"/>
                <a:gd name="T6" fmla="*/ 2147483647 w 96"/>
                <a:gd name="T7" fmla="*/ 2147483647 h 152"/>
                <a:gd name="T8" fmla="*/ 2147483647 w 96"/>
                <a:gd name="T9" fmla="*/ 2147483647 h 152"/>
                <a:gd name="T10" fmla="*/ 2147483647 w 96"/>
                <a:gd name="T11" fmla="*/ 2147483647 h 152"/>
                <a:gd name="T12" fmla="*/ 2147483647 w 96"/>
                <a:gd name="T13" fmla="*/ 2147483647 h 152"/>
                <a:gd name="T14" fmla="*/ 2147483647 w 96"/>
                <a:gd name="T15" fmla="*/ 2147483647 h 152"/>
                <a:gd name="T16" fmla="*/ 2147483647 w 96"/>
                <a:gd name="T17" fmla="*/ 2147483647 h 152"/>
                <a:gd name="T18" fmla="*/ 2147483647 w 96"/>
                <a:gd name="T19" fmla="*/ 2147483647 h 152"/>
                <a:gd name="T20" fmla="*/ 2147483647 w 96"/>
                <a:gd name="T21" fmla="*/ 2147483647 h 152"/>
                <a:gd name="T22" fmla="*/ 2147483647 w 96"/>
                <a:gd name="T23" fmla="*/ 0 h 152"/>
                <a:gd name="T24" fmla="*/ 2147483647 w 96"/>
                <a:gd name="T25" fmla="*/ 2147483647 h 152"/>
                <a:gd name="T26" fmla="*/ 0 w 96"/>
                <a:gd name="T27" fmla="*/ 2147483647 h 152"/>
                <a:gd name="T28" fmla="*/ 2147483647 w 96"/>
                <a:gd name="T29" fmla="*/ 2147483647 h 152"/>
                <a:gd name="T30" fmla="*/ 2147483647 w 96"/>
                <a:gd name="T31" fmla="*/ 2147483647 h 152"/>
                <a:gd name="T32" fmla="*/ 2147483647 w 96"/>
                <a:gd name="T33" fmla="*/ 2147483647 h 152"/>
                <a:gd name="T34" fmla="*/ 2147483647 w 96"/>
                <a:gd name="T35" fmla="*/ 2147483647 h 152"/>
                <a:gd name="T36" fmla="*/ 2147483647 w 96"/>
                <a:gd name="T37" fmla="*/ 2147483647 h 152"/>
                <a:gd name="T38" fmla="*/ 2147483647 w 96"/>
                <a:gd name="T39" fmla="*/ 2147483647 h 152"/>
                <a:gd name="T40" fmla="*/ 2147483647 w 96"/>
                <a:gd name="T41" fmla="*/ 2147483647 h 152"/>
                <a:gd name="T42" fmla="*/ 2147483647 w 96"/>
                <a:gd name="T43" fmla="*/ 2147483647 h 152"/>
                <a:gd name="T44" fmla="*/ 2147483647 w 96"/>
                <a:gd name="T45" fmla="*/ 2147483647 h 152"/>
                <a:gd name="T46" fmla="*/ 2147483647 w 96"/>
                <a:gd name="T47" fmla="*/ 2147483647 h 152"/>
                <a:gd name="T48" fmla="*/ 2147483647 w 96"/>
                <a:gd name="T49" fmla="*/ 2147483647 h 152"/>
                <a:gd name="T50" fmla="*/ 2147483647 w 96"/>
                <a:gd name="T51" fmla="*/ 2147483647 h 152"/>
                <a:gd name="T52" fmla="*/ 2147483647 w 96"/>
                <a:gd name="T53" fmla="*/ 2147483647 h 1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6"/>
                <a:gd name="T82" fmla="*/ 0 h 152"/>
                <a:gd name="T83" fmla="*/ 96 w 96"/>
                <a:gd name="T84" fmla="*/ 152 h 15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6" h="152">
                  <a:moveTo>
                    <a:pt x="72" y="136"/>
                  </a:moveTo>
                  <a:lnTo>
                    <a:pt x="80" y="136"/>
                  </a:lnTo>
                  <a:lnTo>
                    <a:pt x="96" y="128"/>
                  </a:lnTo>
                  <a:lnTo>
                    <a:pt x="96" y="104"/>
                  </a:lnTo>
                  <a:lnTo>
                    <a:pt x="96" y="80"/>
                  </a:lnTo>
                  <a:lnTo>
                    <a:pt x="80" y="72"/>
                  </a:lnTo>
                  <a:lnTo>
                    <a:pt x="64" y="48"/>
                  </a:lnTo>
                  <a:lnTo>
                    <a:pt x="56" y="32"/>
                  </a:lnTo>
                  <a:lnTo>
                    <a:pt x="56" y="24"/>
                  </a:lnTo>
                  <a:lnTo>
                    <a:pt x="56" y="16"/>
                  </a:lnTo>
                  <a:lnTo>
                    <a:pt x="40" y="16"/>
                  </a:lnTo>
                  <a:lnTo>
                    <a:pt x="32" y="0"/>
                  </a:lnTo>
                  <a:lnTo>
                    <a:pt x="8" y="8"/>
                  </a:lnTo>
                  <a:lnTo>
                    <a:pt x="0" y="16"/>
                  </a:lnTo>
                  <a:lnTo>
                    <a:pt x="8" y="24"/>
                  </a:lnTo>
                  <a:lnTo>
                    <a:pt x="8" y="48"/>
                  </a:lnTo>
                  <a:lnTo>
                    <a:pt x="40" y="48"/>
                  </a:lnTo>
                  <a:lnTo>
                    <a:pt x="48" y="56"/>
                  </a:lnTo>
                  <a:lnTo>
                    <a:pt x="72" y="88"/>
                  </a:lnTo>
                  <a:lnTo>
                    <a:pt x="64" y="96"/>
                  </a:lnTo>
                  <a:lnTo>
                    <a:pt x="40" y="104"/>
                  </a:lnTo>
                  <a:lnTo>
                    <a:pt x="32" y="112"/>
                  </a:lnTo>
                  <a:lnTo>
                    <a:pt x="32" y="128"/>
                  </a:lnTo>
                  <a:lnTo>
                    <a:pt x="48" y="144"/>
                  </a:lnTo>
                  <a:lnTo>
                    <a:pt x="56" y="152"/>
                  </a:lnTo>
                  <a:lnTo>
                    <a:pt x="64" y="144"/>
                  </a:lnTo>
                  <a:lnTo>
                    <a:pt x="72" y="13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2" name="Freeform 678">
              <a:extLst>
                <a:ext uri="{FF2B5EF4-FFF2-40B4-BE49-F238E27FC236}">
                  <a16:creationId xmlns:a16="http://schemas.microsoft.com/office/drawing/2014/main" id="{44808AE2-51B3-40B5-AF9C-C4D983E168FE}"/>
                </a:ext>
              </a:extLst>
            </p:cNvPr>
            <p:cNvSpPr>
              <a:spLocks/>
            </p:cNvSpPr>
            <p:nvPr/>
          </p:nvSpPr>
          <p:spPr bwMode="auto">
            <a:xfrm>
              <a:off x="9761527" y="4371337"/>
              <a:ext cx="157589" cy="328308"/>
            </a:xfrm>
            <a:custGeom>
              <a:avLst/>
              <a:gdLst>
                <a:gd name="T0" fmla="*/ 2147483647 w 88"/>
                <a:gd name="T1" fmla="*/ 0 h 184"/>
                <a:gd name="T2" fmla="*/ 0 w 88"/>
                <a:gd name="T3" fmla="*/ 0 h 184"/>
                <a:gd name="T4" fmla="*/ 0 w 88"/>
                <a:gd name="T5" fmla="*/ 2147483647 h 184"/>
                <a:gd name="T6" fmla="*/ 2147483647 w 88"/>
                <a:gd name="T7" fmla="*/ 2147483647 h 184"/>
                <a:gd name="T8" fmla="*/ 2147483647 w 88"/>
                <a:gd name="T9" fmla="*/ 2147483647 h 184"/>
                <a:gd name="T10" fmla="*/ 2147483647 w 88"/>
                <a:gd name="T11" fmla="*/ 2147483647 h 184"/>
                <a:gd name="T12" fmla="*/ 2147483647 w 88"/>
                <a:gd name="T13" fmla="*/ 2147483647 h 184"/>
                <a:gd name="T14" fmla="*/ 2147483647 w 88"/>
                <a:gd name="T15" fmla="*/ 2147483647 h 184"/>
                <a:gd name="T16" fmla="*/ 2147483647 w 88"/>
                <a:gd name="T17" fmla="*/ 2147483647 h 184"/>
                <a:gd name="T18" fmla="*/ 2147483647 w 88"/>
                <a:gd name="T19" fmla="*/ 2147483647 h 184"/>
                <a:gd name="T20" fmla="*/ 2147483647 w 88"/>
                <a:gd name="T21" fmla="*/ 2147483647 h 184"/>
                <a:gd name="T22" fmla="*/ 2147483647 w 88"/>
                <a:gd name="T23" fmla="*/ 2147483647 h 184"/>
                <a:gd name="T24" fmla="*/ 2147483647 w 88"/>
                <a:gd name="T25" fmla="*/ 2147483647 h 184"/>
                <a:gd name="T26" fmla="*/ 2147483647 w 88"/>
                <a:gd name="T27" fmla="*/ 2147483647 h 184"/>
                <a:gd name="T28" fmla="*/ 2147483647 w 88"/>
                <a:gd name="T29" fmla="*/ 2147483647 h 184"/>
                <a:gd name="T30" fmla="*/ 2147483647 w 88"/>
                <a:gd name="T31" fmla="*/ 2147483647 h 184"/>
                <a:gd name="T32" fmla="*/ 2147483647 w 88"/>
                <a:gd name="T33" fmla="*/ 2147483647 h 184"/>
                <a:gd name="T34" fmla="*/ 2147483647 w 88"/>
                <a:gd name="T35" fmla="*/ 2147483647 h 184"/>
                <a:gd name="T36" fmla="*/ 2147483647 w 88"/>
                <a:gd name="T37" fmla="*/ 2147483647 h 184"/>
                <a:gd name="T38" fmla="*/ 2147483647 w 88"/>
                <a:gd name="T39" fmla="*/ 2147483647 h 184"/>
                <a:gd name="T40" fmla="*/ 2147483647 w 88"/>
                <a:gd name="T41" fmla="*/ 2147483647 h 184"/>
                <a:gd name="T42" fmla="*/ 2147483647 w 88"/>
                <a:gd name="T43" fmla="*/ 2147483647 h 184"/>
                <a:gd name="T44" fmla="*/ 2147483647 w 88"/>
                <a:gd name="T45" fmla="*/ 2147483647 h 184"/>
                <a:gd name="T46" fmla="*/ 2147483647 w 88"/>
                <a:gd name="T47" fmla="*/ 2147483647 h 184"/>
                <a:gd name="T48" fmla="*/ 2147483647 w 88"/>
                <a:gd name="T49" fmla="*/ 2147483647 h 184"/>
                <a:gd name="T50" fmla="*/ 2147483647 w 88"/>
                <a:gd name="T51" fmla="*/ 2147483647 h 184"/>
                <a:gd name="T52" fmla="*/ 2147483647 w 88"/>
                <a:gd name="T53" fmla="*/ 2147483647 h 184"/>
                <a:gd name="T54" fmla="*/ 2147483647 w 88"/>
                <a:gd name="T55" fmla="*/ 0 h 18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
                <a:gd name="T85" fmla="*/ 0 h 184"/>
                <a:gd name="T86" fmla="*/ 88 w 88"/>
                <a:gd name="T87" fmla="*/ 184 h 18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 h="184">
                  <a:moveTo>
                    <a:pt x="40" y="0"/>
                  </a:moveTo>
                  <a:lnTo>
                    <a:pt x="0" y="0"/>
                  </a:lnTo>
                  <a:lnTo>
                    <a:pt x="0" y="16"/>
                  </a:lnTo>
                  <a:lnTo>
                    <a:pt x="8" y="32"/>
                  </a:lnTo>
                  <a:lnTo>
                    <a:pt x="24" y="32"/>
                  </a:lnTo>
                  <a:lnTo>
                    <a:pt x="24" y="40"/>
                  </a:lnTo>
                  <a:lnTo>
                    <a:pt x="24" y="48"/>
                  </a:lnTo>
                  <a:lnTo>
                    <a:pt x="32" y="64"/>
                  </a:lnTo>
                  <a:lnTo>
                    <a:pt x="48" y="88"/>
                  </a:lnTo>
                  <a:lnTo>
                    <a:pt x="64" y="96"/>
                  </a:lnTo>
                  <a:lnTo>
                    <a:pt x="64" y="120"/>
                  </a:lnTo>
                  <a:lnTo>
                    <a:pt x="64" y="144"/>
                  </a:lnTo>
                  <a:lnTo>
                    <a:pt x="48" y="152"/>
                  </a:lnTo>
                  <a:lnTo>
                    <a:pt x="40" y="152"/>
                  </a:lnTo>
                  <a:lnTo>
                    <a:pt x="32" y="160"/>
                  </a:lnTo>
                  <a:lnTo>
                    <a:pt x="24" y="168"/>
                  </a:lnTo>
                  <a:lnTo>
                    <a:pt x="32" y="168"/>
                  </a:lnTo>
                  <a:lnTo>
                    <a:pt x="40" y="184"/>
                  </a:lnTo>
                  <a:lnTo>
                    <a:pt x="72" y="160"/>
                  </a:lnTo>
                  <a:lnTo>
                    <a:pt x="88" y="144"/>
                  </a:lnTo>
                  <a:lnTo>
                    <a:pt x="72" y="88"/>
                  </a:lnTo>
                  <a:lnTo>
                    <a:pt x="64" y="80"/>
                  </a:lnTo>
                  <a:lnTo>
                    <a:pt x="48" y="56"/>
                  </a:lnTo>
                  <a:lnTo>
                    <a:pt x="40" y="40"/>
                  </a:lnTo>
                  <a:lnTo>
                    <a:pt x="48" y="32"/>
                  </a:lnTo>
                  <a:lnTo>
                    <a:pt x="64" y="24"/>
                  </a:lnTo>
                  <a:lnTo>
                    <a:pt x="56" y="16"/>
                  </a:lnTo>
                  <a:lnTo>
                    <a:pt x="4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3" name="Freeform 679">
              <a:extLst>
                <a:ext uri="{FF2B5EF4-FFF2-40B4-BE49-F238E27FC236}">
                  <a16:creationId xmlns:a16="http://schemas.microsoft.com/office/drawing/2014/main" id="{4A32EE7F-EC23-4025-8BA2-91FC41FF9532}"/>
                </a:ext>
              </a:extLst>
            </p:cNvPr>
            <p:cNvSpPr>
              <a:spLocks/>
            </p:cNvSpPr>
            <p:nvPr/>
          </p:nvSpPr>
          <p:spPr bwMode="auto">
            <a:xfrm>
              <a:off x="9704620" y="4400519"/>
              <a:ext cx="170719" cy="271401"/>
            </a:xfrm>
            <a:custGeom>
              <a:avLst/>
              <a:gdLst>
                <a:gd name="T0" fmla="*/ 2147483647 w 96"/>
                <a:gd name="T1" fmla="*/ 2147483647 h 152"/>
                <a:gd name="T2" fmla="*/ 2147483647 w 96"/>
                <a:gd name="T3" fmla="*/ 2147483647 h 152"/>
                <a:gd name="T4" fmla="*/ 2147483647 w 96"/>
                <a:gd name="T5" fmla="*/ 2147483647 h 152"/>
                <a:gd name="T6" fmla="*/ 2147483647 w 96"/>
                <a:gd name="T7" fmla="*/ 2147483647 h 152"/>
                <a:gd name="T8" fmla="*/ 2147483647 w 96"/>
                <a:gd name="T9" fmla="*/ 2147483647 h 152"/>
                <a:gd name="T10" fmla="*/ 2147483647 w 96"/>
                <a:gd name="T11" fmla="*/ 2147483647 h 152"/>
                <a:gd name="T12" fmla="*/ 2147483647 w 96"/>
                <a:gd name="T13" fmla="*/ 2147483647 h 152"/>
                <a:gd name="T14" fmla="*/ 2147483647 w 96"/>
                <a:gd name="T15" fmla="*/ 2147483647 h 152"/>
                <a:gd name="T16" fmla="*/ 2147483647 w 96"/>
                <a:gd name="T17" fmla="*/ 2147483647 h 152"/>
                <a:gd name="T18" fmla="*/ 2147483647 w 96"/>
                <a:gd name="T19" fmla="*/ 2147483647 h 152"/>
                <a:gd name="T20" fmla="*/ 2147483647 w 96"/>
                <a:gd name="T21" fmla="*/ 2147483647 h 152"/>
                <a:gd name="T22" fmla="*/ 2147483647 w 96"/>
                <a:gd name="T23" fmla="*/ 0 h 152"/>
                <a:gd name="T24" fmla="*/ 2147483647 w 96"/>
                <a:gd name="T25" fmla="*/ 0 h 152"/>
                <a:gd name="T26" fmla="*/ 2147483647 w 96"/>
                <a:gd name="T27" fmla="*/ 2147483647 h 152"/>
                <a:gd name="T28" fmla="*/ 0 w 96"/>
                <a:gd name="T29" fmla="*/ 2147483647 h 152"/>
                <a:gd name="T30" fmla="*/ 0 w 96"/>
                <a:gd name="T31" fmla="*/ 2147483647 h 152"/>
                <a:gd name="T32" fmla="*/ 2147483647 w 96"/>
                <a:gd name="T33" fmla="*/ 2147483647 h 152"/>
                <a:gd name="T34" fmla="*/ 2147483647 w 96"/>
                <a:gd name="T35" fmla="*/ 2147483647 h 152"/>
                <a:gd name="T36" fmla="*/ 2147483647 w 96"/>
                <a:gd name="T37" fmla="*/ 2147483647 h 152"/>
                <a:gd name="T38" fmla="*/ 2147483647 w 96"/>
                <a:gd name="T39" fmla="*/ 2147483647 h 152"/>
                <a:gd name="T40" fmla="*/ 2147483647 w 96"/>
                <a:gd name="T41" fmla="*/ 2147483647 h 152"/>
                <a:gd name="T42" fmla="*/ 2147483647 w 96"/>
                <a:gd name="T43" fmla="*/ 2147483647 h 152"/>
                <a:gd name="T44" fmla="*/ 2147483647 w 96"/>
                <a:gd name="T45" fmla="*/ 2147483647 h 152"/>
                <a:gd name="T46" fmla="*/ 2147483647 w 96"/>
                <a:gd name="T47" fmla="*/ 2147483647 h 152"/>
                <a:gd name="T48" fmla="*/ 2147483647 w 96"/>
                <a:gd name="T49" fmla="*/ 2147483647 h 152"/>
                <a:gd name="T50" fmla="*/ 2147483647 w 96"/>
                <a:gd name="T51" fmla="*/ 2147483647 h 152"/>
                <a:gd name="T52" fmla="*/ 2147483647 w 96"/>
                <a:gd name="T53" fmla="*/ 2147483647 h 152"/>
                <a:gd name="T54" fmla="*/ 2147483647 w 96"/>
                <a:gd name="T55" fmla="*/ 2147483647 h 152"/>
                <a:gd name="T56" fmla="*/ 2147483647 w 96"/>
                <a:gd name="T57" fmla="*/ 2147483647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
                <a:gd name="T88" fmla="*/ 0 h 152"/>
                <a:gd name="T89" fmla="*/ 96 w 96"/>
                <a:gd name="T90" fmla="*/ 152 h 1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 h="152">
                  <a:moveTo>
                    <a:pt x="72" y="136"/>
                  </a:moveTo>
                  <a:lnTo>
                    <a:pt x="80" y="136"/>
                  </a:lnTo>
                  <a:lnTo>
                    <a:pt x="96" y="128"/>
                  </a:lnTo>
                  <a:lnTo>
                    <a:pt x="96" y="104"/>
                  </a:lnTo>
                  <a:lnTo>
                    <a:pt x="96" y="80"/>
                  </a:lnTo>
                  <a:lnTo>
                    <a:pt x="80" y="72"/>
                  </a:lnTo>
                  <a:lnTo>
                    <a:pt x="64" y="48"/>
                  </a:lnTo>
                  <a:lnTo>
                    <a:pt x="56" y="32"/>
                  </a:lnTo>
                  <a:lnTo>
                    <a:pt x="56" y="24"/>
                  </a:lnTo>
                  <a:lnTo>
                    <a:pt x="56" y="16"/>
                  </a:lnTo>
                  <a:lnTo>
                    <a:pt x="40" y="16"/>
                  </a:lnTo>
                  <a:lnTo>
                    <a:pt x="32" y="0"/>
                  </a:lnTo>
                  <a:lnTo>
                    <a:pt x="8" y="8"/>
                  </a:lnTo>
                  <a:lnTo>
                    <a:pt x="0" y="16"/>
                  </a:lnTo>
                  <a:lnTo>
                    <a:pt x="8" y="24"/>
                  </a:lnTo>
                  <a:lnTo>
                    <a:pt x="8" y="48"/>
                  </a:lnTo>
                  <a:lnTo>
                    <a:pt x="40" y="48"/>
                  </a:lnTo>
                  <a:lnTo>
                    <a:pt x="48" y="56"/>
                  </a:lnTo>
                  <a:lnTo>
                    <a:pt x="72" y="88"/>
                  </a:lnTo>
                  <a:lnTo>
                    <a:pt x="64" y="96"/>
                  </a:lnTo>
                  <a:lnTo>
                    <a:pt x="40" y="104"/>
                  </a:lnTo>
                  <a:lnTo>
                    <a:pt x="32" y="112"/>
                  </a:lnTo>
                  <a:lnTo>
                    <a:pt x="32" y="128"/>
                  </a:lnTo>
                  <a:lnTo>
                    <a:pt x="48" y="144"/>
                  </a:lnTo>
                  <a:lnTo>
                    <a:pt x="56" y="152"/>
                  </a:lnTo>
                  <a:lnTo>
                    <a:pt x="64" y="144"/>
                  </a:lnTo>
                  <a:lnTo>
                    <a:pt x="72" y="13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4" name="Freeform 680">
              <a:extLst>
                <a:ext uri="{FF2B5EF4-FFF2-40B4-BE49-F238E27FC236}">
                  <a16:creationId xmlns:a16="http://schemas.microsoft.com/office/drawing/2014/main" id="{C59C98BD-D840-433F-B814-94FFA4466553}"/>
                </a:ext>
              </a:extLst>
            </p:cNvPr>
            <p:cNvSpPr>
              <a:spLocks/>
            </p:cNvSpPr>
            <p:nvPr/>
          </p:nvSpPr>
          <p:spPr bwMode="auto">
            <a:xfrm>
              <a:off x="9767363" y="4371337"/>
              <a:ext cx="157589" cy="328308"/>
            </a:xfrm>
            <a:custGeom>
              <a:avLst/>
              <a:gdLst>
                <a:gd name="T0" fmla="*/ 2147483647 w 88"/>
                <a:gd name="T1" fmla="*/ 0 h 184"/>
                <a:gd name="T2" fmla="*/ 0 w 88"/>
                <a:gd name="T3" fmla="*/ 0 h 184"/>
                <a:gd name="T4" fmla="*/ 0 w 88"/>
                <a:gd name="T5" fmla="*/ 2147483647 h 184"/>
                <a:gd name="T6" fmla="*/ 0 w 88"/>
                <a:gd name="T7" fmla="*/ 2147483647 h 184"/>
                <a:gd name="T8" fmla="*/ 2147483647 w 88"/>
                <a:gd name="T9" fmla="*/ 2147483647 h 184"/>
                <a:gd name="T10" fmla="*/ 2147483647 w 88"/>
                <a:gd name="T11" fmla="*/ 2147483647 h 184"/>
                <a:gd name="T12" fmla="*/ 2147483647 w 88"/>
                <a:gd name="T13" fmla="*/ 2147483647 h 184"/>
                <a:gd name="T14" fmla="*/ 2147483647 w 88"/>
                <a:gd name="T15" fmla="*/ 2147483647 h 184"/>
                <a:gd name="T16" fmla="*/ 2147483647 w 88"/>
                <a:gd name="T17" fmla="*/ 2147483647 h 184"/>
                <a:gd name="T18" fmla="*/ 2147483647 w 88"/>
                <a:gd name="T19" fmla="*/ 2147483647 h 184"/>
                <a:gd name="T20" fmla="*/ 2147483647 w 88"/>
                <a:gd name="T21" fmla="*/ 2147483647 h 184"/>
                <a:gd name="T22" fmla="*/ 2147483647 w 88"/>
                <a:gd name="T23" fmla="*/ 2147483647 h 184"/>
                <a:gd name="T24" fmla="*/ 2147483647 w 88"/>
                <a:gd name="T25" fmla="*/ 2147483647 h 184"/>
                <a:gd name="T26" fmla="*/ 2147483647 w 88"/>
                <a:gd name="T27" fmla="*/ 2147483647 h 184"/>
                <a:gd name="T28" fmla="*/ 2147483647 w 88"/>
                <a:gd name="T29" fmla="*/ 2147483647 h 184"/>
                <a:gd name="T30" fmla="*/ 2147483647 w 88"/>
                <a:gd name="T31" fmla="*/ 2147483647 h 184"/>
                <a:gd name="T32" fmla="*/ 2147483647 w 88"/>
                <a:gd name="T33" fmla="*/ 2147483647 h 184"/>
                <a:gd name="T34" fmla="*/ 2147483647 w 88"/>
                <a:gd name="T35" fmla="*/ 2147483647 h 184"/>
                <a:gd name="T36" fmla="*/ 2147483647 w 88"/>
                <a:gd name="T37" fmla="*/ 2147483647 h 184"/>
                <a:gd name="T38" fmla="*/ 2147483647 w 88"/>
                <a:gd name="T39" fmla="*/ 2147483647 h 184"/>
                <a:gd name="T40" fmla="*/ 2147483647 w 88"/>
                <a:gd name="T41" fmla="*/ 2147483647 h 184"/>
                <a:gd name="T42" fmla="*/ 2147483647 w 88"/>
                <a:gd name="T43" fmla="*/ 2147483647 h 184"/>
                <a:gd name="T44" fmla="*/ 2147483647 w 88"/>
                <a:gd name="T45" fmla="*/ 2147483647 h 184"/>
                <a:gd name="T46" fmla="*/ 2147483647 w 88"/>
                <a:gd name="T47" fmla="*/ 2147483647 h 184"/>
                <a:gd name="T48" fmla="*/ 2147483647 w 88"/>
                <a:gd name="T49" fmla="*/ 2147483647 h 184"/>
                <a:gd name="T50" fmla="*/ 2147483647 w 88"/>
                <a:gd name="T51" fmla="*/ 2147483647 h 184"/>
                <a:gd name="T52" fmla="*/ 2147483647 w 88"/>
                <a:gd name="T53" fmla="*/ 2147483647 h 184"/>
                <a:gd name="T54" fmla="*/ 2147483647 w 88"/>
                <a:gd name="T55" fmla="*/ 2147483647 h 184"/>
                <a:gd name="T56" fmla="*/ 2147483647 w 88"/>
                <a:gd name="T57" fmla="*/ 0 h 1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184"/>
                <a:gd name="T89" fmla="*/ 88 w 88"/>
                <a:gd name="T90" fmla="*/ 184 h 18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184">
                  <a:moveTo>
                    <a:pt x="40" y="0"/>
                  </a:moveTo>
                  <a:lnTo>
                    <a:pt x="0" y="0"/>
                  </a:lnTo>
                  <a:lnTo>
                    <a:pt x="0" y="16"/>
                  </a:lnTo>
                  <a:lnTo>
                    <a:pt x="8" y="32"/>
                  </a:lnTo>
                  <a:lnTo>
                    <a:pt x="24" y="32"/>
                  </a:lnTo>
                  <a:lnTo>
                    <a:pt x="24" y="40"/>
                  </a:lnTo>
                  <a:lnTo>
                    <a:pt x="24" y="48"/>
                  </a:lnTo>
                  <a:lnTo>
                    <a:pt x="32" y="64"/>
                  </a:lnTo>
                  <a:lnTo>
                    <a:pt x="48" y="88"/>
                  </a:lnTo>
                  <a:lnTo>
                    <a:pt x="64" y="96"/>
                  </a:lnTo>
                  <a:lnTo>
                    <a:pt x="64" y="120"/>
                  </a:lnTo>
                  <a:lnTo>
                    <a:pt x="64" y="144"/>
                  </a:lnTo>
                  <a:lnTo>
                    <a:pt x="48" y="152"/>
                  </a:lnTo>
                  <a:lnTo>
                    <a:pt x="40" y="152"/>
                  </a:lnTo>
                  <a:lnTo>
                    <a:pt x="32" y="160"/>
                  </a:lnTo>
                  <a:lnTo>
                    <a:pt x="24" y="168"/>
                  </a:lnTo>
                  <a:lnTo>
                    <a:pt x="32" y="168"/>
                  </a:lnTo>
                  <a:lnTo>
                    <a:pt x="40" y="184"/>
                  </a:lnTo>
                  <a:lnTo>
                    <a:pt x="72" y="160"/>
                  </a:lnTo>
                  <a:lnTo>
                    <a:pt x="88" y="144"/>
                  </a:lnTo>
                  <a:lnTo>
                    <a:pt x="72" y="88"/>
                  </a:lnTo>
                  <a:lnTo>
                    <a:pt x="64" y="80"/>
                  </a:lnTo>
                  <a:lnTo>
                    <a:pt x="48" y="56"/>
                  </a:lnTo>
                  <a:lnTo>
                    <a:pt x="40" y="40"/>
                  </a:lnTo>
                  <a:lnTo>
                    <a:pt x="48" y="32"/>
                  </a:lnTo>
                  <a:lnTo>
                    <a:pt x="64" y="24"/>
                  </a:lnTo>
                  <a:lnTo>
                    <a:pt x="56" y="16"/>
                  </a:lnTo>
                  <a:lnTo>
                    <a:pt x="4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5" name="Freeform 681">
              <a:extLst>
                <a:ext uri="{FF2B5EF4-FFF2-40B4-BE49-F238E27FC236}">
                  <a16:creationId xmlns:a16="http://schemas.microsoft.com/office/drawing/2014/main" id="{37FC9DF4-8FE3-4A2D-AC0F-D7A20689121C}"/>
                </a:ext>
              </a:extLst>
            </p:cNvPr>
            <p:cNvSpPr>
              <a:spLocks/>
            </p:cNvSpPr>
            <p:nvPr/>
          </p:nvSpPr>
          <p:spPr bwMode="auto">
            <a:xfrm>
              <a:off x="9247907" y="4200615"/>
              <a:ext cx="185312" cy="86089"/>
            </a:xfrm>
            <a:custGeom>
              <a:avLst/>
              <a:gdLst>
                <a:gd name="T0" fmla="*/ 2147483647 w 104"/>
                <a:gd name="T1" fmla="*/ 2147483647 h 48"/>
                <a:gd name="T2" fmla="*/ 2147483647 w 104"/>
                <a:gd name="T3" fmla="*/ 2147483647 h 48"/>
                <a:gd name="T4" fmla="*/ 2147483647 w 104"/>
                <a:gd name="T5" fmla="*/ 0 h 48"/>
                <a:gd name="T6" fmla="*/ 2147483647 w 104"/>
                <a:gd name="T7" fmla="*/ 0 h 48"/>
                <a:gd name="T8" fmla="*/ 0 w 104"/>
                <a:gd name="T9" fmla="*/ 2147483647 h 48"/>
                <a:gd name="T10" fmla="*/ 2147483647 w 104"/>
                <a:gd name="T11" fmla="*/ 2147483647 h 48"/>
                <a:gd name="T12" fmla="*/ 2147483647 w 104"/>
                <a:gd name="T13" fmla="*/ 2147483647 h 48"/>
                <a:gd name="T14" fmla="*/ 2147483647 w 104"/>
                <a:gd name="T15" fmla="*/ 2147483647 h 48"/>
                <a:gd name="T16" fmla="*/ 2147483647 w 104"/>
                <a:gd name="T17" fmla="*/ 2147483647 h 48"/>
                <a:gd name="T18" fmla="*/ 2147483647 w 104"/>
                <a:gd name="T19" fmla="*/ 2147483647 h 48"/>
                <a:gd name="T20" fmla="*/ 2147483647 w 104"/>
                <a:gd name="T21" fmla="*/ 2147483647 h 48"/>
                <a:gd name="T22" fmla="*/ 2147483647 w 104"/>
                <a:gd name="T23" fmla="*/ 214748364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48"/>
                <a:gd name="T38" fmla="*/ 104 w 104"/>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48">
                  <a:moveTo>
                    <a:pt x="72" y="24"/>
                  </a:moveTo>
                  <a:lnTo>
                    <a:pt x="48" y="8"/>
                  </a:lnTo>
                  <a:lnTo>
                    <a:pt x="16" y="0"/>
                  </a:lnTo>
                  <a:lnTo>
                    <a:pt x="8" y="0"/>
                  </a:lnTo>
                  <a:lnTo>
                    <a:pt x="0" y="16"/>
                  </a:lnTo>
                  <a:lnTo>
                    <a:pt x="40" y="40"/>
                  </a:lnTo>
                  <a:lnTo>
                    <a:pt x="72" y="40"/>
                  </a:lnTo>
                  <a:lnTo>
                    <a:pt x="88" y="48"/>
                  </a:lnTo>
                  <a:lnTo>
                    <a:pt x="96" y="48"/>
                  </a:lnTo>
                  <a:lnTo>
                    <a:pt x="104" y="32"/>
                  </a:lnTo>
                  <a:lnTo>
                    <a:pt x="96" y="24"/>
                  </a:lnTo>
                  <a:lnTo>
                    <a:pt x="72"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6" name="Freeform 682">
              <a:extLst>
                <a:ext uri="{FF2B5EF4-FFF2-40B4-BE49-F238E27FC236}">
                  <a16:creationId xmlns:a16="http://schemas.microsoft.com/office/drawing/2014/main" id="{9105A16C-27E0-46E7-8F75-6FA51AB06641}"/>
                </a:ext>
              </a:extLst>
            </p:cNvPr>
            <p:cNvSpPr>
              <a:spLocks/>
            </p:cNvSpPr>
            <p:nvPr/>
          </p:nvSpPr>
          <p:spPr bwMode="auto">
            <a:xfrm>
              <a:off x="9130742" y="3488173"/>
              <a:ext cx="1371600" cy="957201"/>
            </a:xfrm>
            <a:custGeom>
              <a:avLst/>
              <a:gdLst>
                <a:gd name="T0" fmla="*/ 2147483647 w 768"/>
                <a:gd name="T1" fmla="*/ 2147483647 h 536"/>
                <a:gd name="T2" fmla="*/ 2147483647 w 768"/>
                <a:gd name="T3" fmla="*/ 0 h 536"/>
                <a:gd name="T4" fmla="*/ 2147483647 w 768"/>
                <a:gd name="T5" fmla="*/ 2147483647 h 536"/>
                <a:gd name="T6" fmla="*/ 2147483647 w 768"/>
                <a:gd name="T7" fmla="*/ 2147483647 h 536"/>
                <a:gd name="T8" fmla="*/ 2147483647 w 768"/>
                <a:gd name="T9" fmla="*/ 2147483647 h 536"/>
                <a:gd name="T10" fmla="*/ 2147483647 w 768"/>
                <a:gd name="T11" fmla="*/ 2147483647 h 536"/>
                <a:gd name="T12" fmla="*/ 2147483647 w 768"/>
                <a:gd name="T13" fmla="*/ 2147483647 h 536"/>
                <a:gd name="T14" fmla="*/ 2147483647 w 768"/>
                <a:gd name="T15" fmla="*/ 2147483647 h 536"/>
                <a:gd name="T16" fmla="*/ 2147483647 w 768"/>
                <a:gd name="T17" fmla="*/ 2147483647 h 536"/>
                <a:gd name="T18" fmla="*/ 2147483647 w 768"/>
                <a:gd name="T19" fmla="*/ 2147483647 h 536"/>
                <a:gd name="T20" fmla="*/ 2147483647 w 768"/>
                <a:gd name="T21" fmla="*/ 2147483647 h 536"/>
                <a:gd name="T22" fmla="*/ 2147483647 w 768"/>
                <a:gd name="T23" fmla="*/ 2147483647 h 536"/>
                <a:gd name="T24" fmla="*/ 2147483647 w 768"/>
                <a:gd name="T25" fmla="*/ 2147483647 h 536"/>
                <a:gd name="T26" fmla="*/ 2147483647 w 768"/>
                <a:gd name="T27" fmla="*/ 2147483647 h 536"/>
                <a:gd name="T28" fmla="*/ 0 w 768"/>
                <a:gd name="T29" fmla="*/ 2147483647 h 536"/>
                <a:gd name="T30" fmla="*/ 0 w 768"/>
                <a:gd name="T31" fmla="*/ 2147483647 h 536"/>
                <a:gd name="T32" fmla="*/ 2147483647 w 768"/>
                <a:gd name="T33" fmla="*/ 2147483647 h 536"/>
                <a:gd name="T34" fmla="*/ 2147483647 w 768"/>
                <a:gd name="T35" fmla="*/ 2147483647 h 536"/>
                <a:gd name="T36" fmla="*/ 2147483647 w 768"/>
                <a:gd name="T37" fmla="*/ 2147483647 h 536"/>
                <a:gd name="T38" fmla="*/ 2147483647 w 768"/>
                <a:gd name="T39" fmla="*/ 2147483647 h 536"/>
                <a:gd name="T40" fmla="*/ 2147483647 w 768"/>
                <a:gd name="T41" fmla="*/ 2147483647 h 536"/>
                <a:gd name="T42" fmla="*/ 2147483647 w 768"/>
                <a:gd name="T43" fmla="*/ 2147483647 h 536"/>
                <a:gd name="T44" fmla="*/ 2147483647 w 768"/>
                <a:gd name="T45" fmla="*/ 2147483647 h 536"/>
                <a:gd name="T46" fmla="*/ 2147483647 w 768"/>
                <a:gd name="T47" fmla="*/ 2147483647 h 536"/>
                <a:gd name="T48" fmla="*/ 2147483647 w 768"/>
                <a:gd name="T49" fmla="*/ 2147483647 h 536"/>
                <a:gd name="T50" fmla="*/ 2147483647 w 768"/>
                <a:gd name="T51" fmla="*/ 2147483647 h 536"/>
                <a:gd name="T52" fmla="*/ 2147483647 w 768"/>
                <a:gd name="T53" fmla="*/ 2147483647 h 536"/>
                <a:gd name="T54" fmla="*/ 2147483647 w 768"/>
                <a:gd name="T55" fmla="*/ 2147483647 h 536"/>
                <a:gd name="T56" fmla="*/ 2147483647 w 768"/>
                <a:gd name="T57" fmla="*/ 2147483647 h 536"/>
                <a:gd name="T58" fmla="*/ 2147483647 w 768"/>
                <a:gd name="T59" fmla="*/ 2147483647 h 536"/>
                <a:gd name="T60" fmla="*/ 2147483647 w 768"/>
                <a:gd name="T61" fmla="*/ 2147483647 h 536"/>
                <a:gd name="T62" fmla="*/ 2147483647 w 768"/>
                <a:gd name="T63" fmla="*/ 2147483647 h 536"/>
                <a:gd name="T64" fmla="*/ 2147483647 w 768"/>
                <a:gd name="T65" fmla="*/ 2147483647 h 536"/>
                <a:gd name="T66" fmla="*/ 2147483647 w 768"/>
                <a:gd name="T67" fmla="*/ 2147483647 h 536"/>
                <a:gd name="T68" fmla="*/ 2147483647 w 768"/>
                <a:gd name="T69" fmla="*/ 2147483647 h 536"/>
                <a:gd name="T70" fmla="*/ 2147483647 w 768"/>
                <a:gd name="T71" fmla="*/ 2147483647 h 536"/>
                <a:gd name="T72" fmla="*/ 2147483647 w 768"/>
                <a:gd name="T73" fmla="*/ 2147483647 h 536"/>
                <a:gd name="T74" fmla="*/ 2147483647 w 768"/>
                <a:gd name="T75" fmla="*/ 2147483647 h 536"/>
                <a:gd name="T76" fmla="*/ 2147483647 w 768"/>
                <a:gd name="T77" fmla="*/ 2147483647 h 536"/>
                <a:gd name="T78" fmla="*/ 2147483647 w 768"/>
                <a:gd name="T79" fmla="*/ 2147483647 h 536"/>
                <a:gd name="T80" fmla="*/ 2147483647 w 768"/>
                <a:gd name="T81" fmla="*/ 2147483647 h 536"/>
                <a:gd name="T82" fmla="*/ 2147483647 w 768"/>
                <a:gd name="T83" fmla="*/ 2147483647 h 536"/>
                <a:gd name="T84" fmla="*/ 2147483647 w 768"/>
                <a:gd name="T85" fmla="*/ 2147483647 h 536"/>
                <a:gd name="T86" fmla="*/ 2147483647 w 768"/>
                <a:gd name="T87" fmla="*/ 2147483647 h 536"/>
                <a:gd name="T88" fmla="*/ 2147483647 w 768"/>
                <a:gd name="T89" fmla="*/ 2147483647 h 536"/>
                <a:gd name="T90" fmla="*/ 2147483647 w 768"/>
                <a:gd name="T91" fmla="*/ 2147483647 h 536"/>
                <a:gd name="T92" fmla="*/ 2147483647 w 768"/>
                <a:gd name="T93" fmla="*/ 2147483647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8"/>
                <a:gd name="T142" fmla="*/ 0 h 536"/>
                <a:gd name="T143" fmla="*/ 768 w 768"/>
                <a:gd name="T144" fmla="*/ 536 h 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8" h="536">
                  <a:moveTo>
                    <a:pt x="744" y="152"/>
                  </a:moveTo>
                  <a:lnTo>
                    <a:pt x="768" y="96"/>
                  </a:lnTo>
                  <a:lnTo>
                    <a:pt x="720" y="96"/>
                  </a:lnTo>
                  <a:lnTo>
                    <a:pt x="712" y="80"/>
                  </a:lnTo>
                  <a:lnTo>
                    <a:pt x="680" y="72"/>
                  </a:lnTo>
                  <a:lnTo>
                    <a:pt x="640" y="0"/>
                  </a:lnTo>
                  <a:lnTo>
                    <a:pt x="600" y="0"/>
                  </a:lnTo>
                  <a:lnTo>
                    <a:pt x="592" y="16"/>
                  </a:lnTo>
                  <a:lnTo>
                    <a:pt x="568" y="64"/>
                  </a:lnTo>
                  <a:lnTo>
                    <a:pt x="544" y="64"/>
                  </a:lnTo>
                  <a:lnTo>
                    <a:pt x="536" y="72"/>
                  </a:lnTo>
                  <a:lnTo>
                    <a:pt x="544" y="72"/>
                  </a:lnTo>
                  <a:lnTo>
                    <a:pt x="536" y="72"/>
                  </a:lnTo>
                  <a:lnTo>
                    <a:pt x="528" y="88"/>
                  </a:lnTo>
                  <a:lnTo>
                    <a:pt x="528" y="104"/>
                  </a:lnTo>
                  <a:lnTo>
                    <a:pt x="568" y="112"/>
                  </a:lnTo>
                  <a:lnTo>
                    <a:pt x="576" y="128"/>
                  </a:lnTo>
                  <a:lnTo>
                    <a:pt x="536" y="136"/>
                  </a:lnTo>
                  <a:lnTo>
                    <a:pt x="512" y="152"/>
                  </a:lnTo>
                  <a:lnTo>
                    <a:pt x="480" y="160"/>
                  </a:lnTo>
                  <a:lnTo>
                    <a:pt x="472" y="192"/>
                  </a:lnTo>
                  <a:lnTo>
                    <a:pt x="432" y="192"/>
                  </a:lnTo>
                  <a:lnTo>
                    <a:pt x="384" y="224"/>
                  </a:lnTo>
                  <a:lnTo>
                    <a:pt x="344" y="200"/>
                  </a:lnTo>
                  <a:lnTo>
                    <a:pt x="296" y="200"/>
                  </a:lnTo>
                  <a:lnTo>
                    <a:pt x="264" y="160"/>
                  </a:lnTo>
                  <a:lnTo>
                    <a:pt x="208" y="144"/>
                  </a:lnTo>
                  <a:lnTo>
                    <a:pt x="208" y="104"/>
                  </a:lnTo>
                  <a:lnTo>
                    <a:pt x="184" y="96"/>
                  </a:lnTo>
                  <a:lnTo>
                    <a:pt x="176" y="88"/>
                  </a:lnTo>
                  <a:lnTo>
                    <a:pt x="176" y="96"/>
                  </a:lnTo>
                  <a:lnTo>
                    <a:pt x="176" y="88"/>
                  </a:lnTo>
                  <a:lnTo>
                    <a:pt x="168" y="88"/>
                  </a:lnTo>
                  <a:lnTo>
                    <a:pt x="168" y="96"/>
                  </a:lnTo>
                  <a:lnTo>
                    <a:pt x="168" y="88"/>
                  </a:lnTo>
                  <a:lnTo>
                    <a:pt x="152" y="96"/>
                  </a:lnTo>
                  <a:lnTo>
                    <a:pt x="144" y="120"/>
                  </a:lnTo>
                  <a:lnTo>
                    <a:pt x="112" y="112"/>
                  </a:lnTo>
                  <a:lnTo>
                    <a:pt x="104" y="152"/>
                  </a:lnTo>
                  <a:lnTo>
                    <a:pt x="80" y="160"/>
                  </a:lnTo>
                  <a:lnTo>
                    <a:pt x="72" y="208"/>
                  </a:lnTo>
                  <a:lnTo>
                    <a:pt x="56" y="224"/>
                  </a:lnTo>
                  <a:lnTo>
                    <a:pt x="32" y="240"/>
                  </a:lnTo>
                  <a:lnTo>
                    <a:pt x="0" y="248"/>
                  </a:lnTo>
                  <a:lnTo>
                    <a:pt x="0" y="264"/>
                  </a:lnTo>
                  <a:lnTo>
                    <a:pt x="8" y="272"/>
                  </a:lnTo>
                  <a:lnTo>
                    <a:pt x="8" y="280"/>
                  </a:lnTo>
                  <a:lnTo>
                    <a:pt x="0" y="288"/>
                  </a:lnTo>
                  <a:lnTo>
                    <a:pt x="8" y="296"/>
                  </a:lnTo>
                  <a:lnTo>
                    <a:pt x="24" y="296"/>
                  </a:lnTo>
                  <a:lnTo>
                    <a:pt x="32" y="312"/>
                  </a:lnTo>
                  <a:lnTo>
                    <a:pt x="48" y="312"/>
                  </a:lnTo>
                  <a:lnTo>
                    <a:pt x="72" y="312"/>
                  </a:lnTo>
                  <a:lnTo>
                    <a:pt x="80" y="320"/>
                  </a:lnTo>
                  <a:lnTo>
                    <a:pt x="64" y="344"/>
                  </a:lnTo>
                  <a:lnTo>
                    <a:pt x="64" y="360"/>
                  </a:lnTo>
                  <a:lnTo>
                    <a:pt x="56" y="368"/>
                  </a:lnTo>
                  <a:lnTo>
                    <a:pt x="64" y="384"/>
                  </a:lnTo>
                  <a:lnTo>
                    <a:pt x="88" y="392"/>
                  </a:lnTo>
                  <a:lnTo>
                    <a:pt x="80" y="400"/>
                  </a:lnTo>
                  <a:lnTo>
                    <a:pt x="88" y="400"/>
                  </a:lnTo>
                  <a:lnTo>
                    <a:pt x="120" y="408"/>
                  </a:lnTo>
                  <a:lnTo>
                    <a:pt x="144" y="424"/>
                  </a:lnTo>
                  <a:lnTo>
                    <a:pt x="168" y="424"/>
                  </a:lnTo>
                  <a:lnTo>
                    <a:pt x="176" y="432"/>
                  </a:lnTo>
                  <a:lnTo>
                    <a:pt x="184" y="432"/>
                  </a:lnTo>
                  <a:lnTo>
                    <a:pt x="192" y="440"/>
                  </a:lnTo>
                  <a:lnTo>
                    <a:pt x="208" y="440"/>
                  </a:lnTo>
                  <a:lnTo>
                    <a:pt x="224" y="440"/>
                  </a:lnTo>
                  <a:lnTo>
                    <a:pt x="240" y="424"/>
                  </a:lnTo>
                  <a:lnTo>
                    <a:pt x="256" y="416"/>
                  </a:lnTo>
                  <a:lnTo>
                    <a:pt x="272" y="416"/>
                  </a:lnTo>
                  <a:lnTo>
                    <a:pt x="288" y="424"/>
                  </a:lnTo>
                  <a:lnTo>
                    <a:pt x="296" y="424"/>
                  </a:lnTo>
                  <a:lnTo>
                    <a:pt x="304" y="432"/>
                  </a:lnTo>
                  <a:lnTo>
                    <a:pt x="312" y="448"/>
                  </a:lnTo>
                  <a:lnTo>
                    <a:pt x="304" y="472"/>
                  </a:lnTo>
                  <a:lnTo>
                    <a:pt x="304" y="480"/>
                  </a:lnTo>
                  <a:lnTo>
                    <a:pt x="312" y="488"/>
                  </a:lnTo>
                  <a:lnTo>
                    <a:pt x="320" y="496"/>
                  </a:lnTo>
                  <a:lnTo>
                    <a:pt x="320" y="504"/>
                  </a:lnTo>
                  <a:lnTo>
                    <a:pt x="344" y="512"/>
                  </a:lnTo>
                  <a:lnTo>
                    <a:pt x="336" y="520"/>
                  </a:lnTo>
                  <a:lnTo>
                    <a:pt x="360" y="512"/>
                  </a:lnTo>
                  <a:lnTo>
                    <a:pt x="360" y="496"/>
                  </a:lnTo>
                  <a:lnTo>
                    <a:pt x="400" y="496"/>
                  </a:lnTo>
                  <a:lnTo>
                    <a:pt x="416" y="512"/>
                  </a:lnTo>
                  <a:lnTo>
                    <a:pt x="424" y="520"/>
                  </a:lnTo>
                  <a:lnTo>
                    <a:pt x="432" y="520"/>
                  </a:lnTo>
                  <a:lnTo>
                    <a:pt x="456" y="536"/>
                  </a:lnTo>
                  <a:lnTo>
                    <a:pt x="456" y="520"/>
                  </a:lnTo>
                  <a:lnTo>
                    <a:pt x="488" y="512"/>
                  </a:lnTo>
                  <a:lnTo>
                    <a:pt x="496" y="504"/>
                  </a:lnTo>
                  <a:lnTo>
                    <a:pt x="504" y="504"/>
                  </a:lnTo>
                  <a:lnTo>
                    <a:pt x="512" y="504"/>
                  </a:lnTo>
                  <a:lnTo>
                    <a:pt x="528" y="496"/>
                  </a:lnTo>
                  <a:lnTo>
                    <a:pt x="544" y="488"/>
                  </a:lnTo>
                  <a:lnTo>
                    <a:pt x="568" y="472"/>
                  </a:lnTo>
                  <a:lnTo>
                    <a:pt x="576" y="456"/>
                  </a:lnTo>
                  <a:lnTo>
                    <a:pt x="584" y="440"/>
                  </a:lnTo>
                  <a:lnTo>
                    <a:pt x="600" y="416"/>
                  </a:lnTo>
                  <a:lnTo>
                    <a:pt x="600" y="400"/>
                  </a:lnTo>
                  <a:lnTo>
                    <a:pt x="592" y="392"/>
                  </a:lnTo>
                  <a:lnTo>
                    <a:pt x="600" y="384"/>
                  </a:lnTo>
                  <a:lnTo>
                    <a:pt x="592" y="368"/>
                  </a:lnTo>
                  <a:lnTo>
                    <a:pt x="576" y="328"/>
                  </a:lnTo>
                  <a:lnTo>
                    <a:pt x="576" y="320"/>
                  </a:lnTo>
                  <a:lnTo>
                    <a:pt x="592" y="304"/>
                  </a:lnTo>
                  <a:lnTo>
                    <a:pt x="608" y="296"/>
                  </a:lnTo>
                  <a:lnTo>
                    <a:pt x="608" y="288"/>
                  </a:lnTo>
                  <a:lnTo>
                    <a:pt x="584" y="288"/>
                  </a:lnTo>
                  <a:lnTo>
                    <a:pt x="576" y="288"/>
                  </a:lnTo>
                  <a:lnTo>
                    <a:pt x="568" y="288"/>
                  </a:lnTo>
                  <a:lnTo>
                    <a:pt x="560" y="272"/>
                  </a:lnTo>
                  <a:lnTo>
                    <a:pt x="552" y="264"/>
                  </a:lnTo>
                  <a:lnTo>
                    <a:pt x="568" y="256"/>
                  </a:lnTo>
                  <a:lnTo>
                    <a:pt x="584" y="248"/>
                  </a:lnTo>
                  <a:lnTo>
                    <a:pt x="600" y="232"/>
                  </a:lnTo>
                  <a:lnTo>
                    <a:pt x="608" y="232"/>
                  </a:lnTo>
                  <a:lnTo>
                    <a:pt x="600" y="248"/>
                  </a:lnTo>
                  <a:lnTo>
                    <a:pt x="608" y="256"/>
                  </a:lnTo>
                  <a:lnTo>
                    <a:pt x="616" y="256"/>
                  </a:lnTo>
                  <a:lnTo>
                    <a:pt x="640" y="248"/>
                  </a:lnTo>
                  <a:lnTo>
                    <a:pt x="656" y="256"/>
                  </a:lnTo>
                  <a:lnTo>
                    <a:pt x="664" y="272"/>
                  </a:lnTo>
                  <a:lnTo>
                    <a:pt x="664" y="280"/>
                  </a:lnTo>
                  <a:lnTo>
                    <a:pt x="664" y="304"/>
                  </a:lnTo>
                  <a:lnTo>
                    <a:pt x="656" y="328"/>
                  </a:lnTo>
                  <a:lnTo>
                    <a:pt x="672" y="328"/>
                  </a:lnTo>
                  <a:lnTo>
                    <a:pt x="688" y="320"/>
                  </a:lnTo>
                  <a:lnTo>
                    <a:pt x="696" y="312"/>
                  </a:lnTo>
                  <a:lnTo>
                    <a:pt x="704" y="304"/>
                  </a:lnTo>
                  <a:lnTo>
                    <a:pt x="688" y="272"/>
                  </a:lnTo>
                  <a:lnTo>
                    <a:pt x="688" y="264"/>
                  </a:lnTo>
                  <a:lnTo>
                    <a:pt x="688" y="248"/>
                  </a:lnTo>
                  <a:lnTo>
                    <a:pt x="688" y="240"/>
                  </a:lnTo>
                  <a:lnTo>
                    <a:pt x="680" y="224"/>
                  </a:lnTo>
                  <a:lnTo>
                    <a:pt x="688" y="216"/>
                  </a:lnTo>
                  <a:lnTo>
                    <a:pt x="704" y="200"/>
                  </a:lnTo>
                  <a:lnTo>
                    <a:pt x="720" y="200"/>
                  </a:lnTo>
                  <a:lnTo>
                    <a:pt x="728" y="160"/>
                  </a:lnTo>
                  <a:lnTo>
                    <a:pt x="744" y="152"/>
                  </a:lnTo>
                  <a:close/>
                </a:path>
              </a:pathLst>
            </a:custGeom>
            <a:solidFill>
              <a:schemeClr val="accent5">
                <a:lumMod val="60000"/>
                <a:lumOff val="40000"/>
              </a:schemeClr>
            </a:solidFill>
            <a:ln w="6350" cmpd="sng">
              <a:noFill/>
              <a:miter lim="800000"/>
              <a:headEnd/>
              <a:tailEnd/>
            </a:ln>
          </p:spPr>
          <p:txBody>
            <a:bodyPr/>
            <a:lstStyle/>
            <a:p>
              <a:pPr defTabSz="1219170"/>
              <a:endParaRPr lang="zh-CN" altLang="en-US" sz="3200">
                <a:cs typeface="+mn-ea"/>
                <a:sym typeface="+mn-lt"/>
              </a:endParaRPr>
            </a:p>
          </p:txBody>
        </p:sp>
        <p:sp>
          <p:nvSpPr>
            <p:cNvPr id="137" name="Freeform 683">
              <a:extLst>
                <a:ext uri="{FF2B5EF4-FFF2-40B4-BE49-F238E27FC236}">
                  <a16:creationId xmlns:a16="http://schemas.microsoft.com/office/drawing/2014/main" id="{A6CC6BE0-3BA0-40EB-9B09-27CEC5508847}"/>
                </a:ext>
              </a:extLst>
            </p:cNvPr>
            <p:cNvSpPr>
              <a:spLocks/>
            </p:cNvSpPr>
            <p:nvPr/>
          </p:nvSpPr>
          <p:spPr bwMode="auto">
            <a:xfrm>
              <a:off x="9433219" y="3529408"/>
              <a:ext cx="713523" cy="356032"/>
            </a:xfrm>
            <a:custGeom>
              <a:avLst/>
              <a:gdLst>
                <a:gd name="T0" fmla="*/ 2147483647 w 400"/>
                <a:gd name="T1" fmla="*/ 2147483647 h 200"/>
                <a:gd name="T2" fmla="*/ 2147483647 w 400"/>
                <a:gd name="T3" fmla="*/ 2147483647 h 200"/>
                <a:gd name="T4" fmla="*/ 2147483647 w 400"/>
                <a:gd name="T5" fmla="*/ 2147483647 h 200"/>
                <a:gd name="T6" fmla="*/ 2147483647 w 400"/>
                <a:gd name="T7" fmla="*/ 2147483647 h 200"/>
                <a:gd name="T8" fmla="*/ 2147483647 w 400"/>
                <a:gd name="T9" fmla="*/ 2147483647 h 200"/>
                <a:gd name="T10" fmla="*/ 2147483647 w 400"/>
                <a:gd name="T11" fmla="*/ 2147483647 h 200"/>
                <a:gd name="T12" fmla="*/ 2147483647 w 400"/>
                <a:gd name="T13" fmla="*/ 2147483647 h 200"/>
                <a:gd name="T14" fmla="*/ 2147483647 w 400"/>
                <a:gd name="T15" fmla="*/ 2147483647 h 200"/>
                <a:gd name="T16" fmla="*/ 2147483647 w 400"/>
                <a:gd name="T17" fmla="*/ 2147483647 h 200"/>
                <a:gd name="T18" fmla="*/ 2147483647 w 400"/>
                <a:gd name="T19" fmla="*/ 2147483647 h 200"/>
                <a:gd name="T20" fmla="*/ 2147483647 w 400"/>
                <a:gd name="T21" fmla="*/ 2147483647 h 200"/>
                <a:gd name="T22" fmla="*/ 2147483647 w 400"/>
                <a:gd name="T23" fmla="*/ 2147483647 h 200"/>
                <a:gd name="T24" fmla="*/ 2147483647 w 400"/>
                <a:gd name="T25" fmla="*/ 2147483647 h 200"/>
                <a:gd name="T26" fmla="*/ 2147483647 w 400"/>
                <a:gd name="T27" fmla="*/ 2147483647 h 200"/>
                <a:gd name="T28" fmla="*/ 2147483647 w 400"/>
                <a:gd name="T29" fmla="*/ 2147483647 h 200"/>
                <a:gd name="T30" fmla="*/ 2147483647 w 400"/>
                <a:gd name="T31" fmla="*/ 2147483647 h 200"/>
                <a:gd name="T32" fmla="*/ 2147483647 w 400"/>
                <a:gd name="T33" fmla="*/ 2147483647 h 200"/>
                <a:gd name="T34" fmla="*/ 2147483647 w 400"/>
                <a:gd name="T35" fmla="*/ 2147483647 h 200"/>
                <a:gd name="T36" fmla="*/ 2147483647 w 400"/>
                <a:gd name="T37" fmla="*/ 2147483647 h 200"/>
                <a:gd name="T38" fmla="*/ 2147483647 w 400"/>
                <a:gd name="T39" fmla="*/ 2147483647 h 200"/>
                <a:gd name="T40" fmla="*/ 2147483647 w 400"/>
                <a:gd name="T41" fmla="*/ 2147483647 h 200"/>
                <a:gd name="T42" fmla="*/ 2147483647 w 400"/>
                <a:gd name="T43" fmla="*/ 0 h 200"/>
                <a:gd name="T44" fmla="*/ 2147483647 w 400"/>
                <a:gd name="T45" fmla="*/ 2147483647 h 200"/>
                <a:gd name="T46" fmla="*/ 2147483647 w 400"/>
                <a:gd name="T47" fmla="*/ 2147483647 h 200"/>
                <a:gd name="T48" fmla="*/ 2147483647 w 400"/>
                <a:gd name="T49" fmla="*/ 2147483647 h 200"/>
                <a:gd name="T50" fmla="*/ 2147483647 w 400"/>
                <a:gd name="T51" fmla="*/ 2147483647 h 200"/>
                <a:gd name="T52" fmla="*/ 2147483647 w 400"/>
                <a:gd name="T53" fmla="*/ 2147483647 h 200"/>
                <a:gd name="T54" fmla="*/ 0 w 400"/>
                <a:gd name="T55" fmla="*/ 2147483647 h 200"/>
                <a:gd name="T56" fmla="*/ 2147483647 w 400"/>
                <a:gd name="T57" fmla="*/ 2147483647 h 200"/>
                <a:gd name="T58" fmla="*/ 2147483647 w 400"/>
                <a:gd name="T59" fmla="*/ 2147483647 h 2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200"/>
                <a:gd name="T92" fmla="*/ 400 w 400"/>
                <a:gd name="T93" fmla="*/ 200 h 2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200">
                  <a:moveTo>
                    <a:pt x="32" y="80"/>
                  </a:moveTo>
                  <a:lnTo>
                    <a:pt x="32" y="120"/>
                  </a:lnTo>
                  <a:lnTo>
                    <a:pt x="88" y="136"/>
                  </a:lnTo>
                  <a:lnTo>
                    <a:pt x="120" y="176"/>
                  </a:lnTo>
                  <a:lnTo>
                    <a:pt x="168" y="176"/>
                  </a:lnTo>
                  <a:lnTo>
                    <a:pt x="208" y="200"/>
                  </a:lnTo>
                  <a:lnTo>
                    <a:pt x="256" y="168"/>
                  </a:lnTo>
                  <a:lnTo>
                    <a:pt x="296" y="168"/>
                  </a:lnTo>
                  <a:lnTo>
                    <a:pt x="304" y="136"/>
                  </a:lnTo>
                  <a:lnTo>
                    <a:pt x="336" y="128"/>
                  </a:lnTo>
                  <a:lnTo>
                    <a:pt x="360" y="112"/>
                  </a:lnTo>
                  <a:lnTo>
                    <a:pt x="400" y="104"/>
                  </a:lnTo>
                  <a:lnTo>
                    <a:pt x="392" y="88"/>
                  </a:lnTo>
                  <a:lnTo>
                    <a:pt x="352" y="80"/>
                  </a:lnTo>
                  <a:lnTo>
                    <a:pt x="352" y="64"/>
                  </a:lnTo>
                  <a:lnTo>
                    <a:pt x="360" y="48"/>
                  </a:lnTo>
                  <a:lnTo>
                    <a:pt x="336" y="40"/>
                  </a:lnTo>
                  <a:lnTo>
                    <a:pt x="272" y="56"/>
                  </a:lnTo>
                  <a:lnTo>
                    <a:pt x="248" y="32"/>
                  </a:lnTo>
                  <a:lnTo>
                    <a:pt x="208" y="32"/>
                  </a:lnTo>
                  <a:lnTo>
                    <a:pt x="192" y="24"/>
                  </a:lnTo>
                  <a:lnTo>
                    <a:pt x="144" y="0"/>
                  </a:lnTo>
                  <a:lnTo>
                    <a:pt x="128" y="16"/>
                  </a:lnTo>
                  <a:lnTo>
                    <a:pt x="112" y="40"/>
                  </a:lnTo>
                  <a:lnTo>
                    <a:pt x="80" y="32"/>
                  </a:lnTo>
                  <a:lnTo>
                    <a:pt x="40" y="32"/>
                  </a:lnTo>
                  <a:lnTo>
                    <a:pt x="8" y="48"/>
                  </a:lnTo>
                  <a:lnTo>
                    <a:pt x="0" y="64"/>
                  </a:lnTo>
                  <a:lnTo>
                    <a:pt x="8" y="72"/>
                  </a:lnTo>
                  <a:lnTo>
                    <a:pt x="32" y="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8" name="Freeform 684">
              <a:extLst>
                <a:ext uri="{FF2B5EF4-FFF2-40B4-BE49-F238E27FC236}">
                  <a16:creationId xmlns:a16="http://schemas.microsoft.com/office/drawing/2014/main" id="{60D70537-3992-41B2-BBA5-FCDE37211E67}"/>
                </a:ext>
              </a:extLst>
            </p:cNvPr>
            <p:cNvSpPr>
              <a:spLocks/>
            </p:cNvSpPr>
            <p:nvPr/>
          </p:nvSpPr>
          <p:spPr bwMode="auto">
            <a:xfrm>
              <a:off x="9247907" y="4200615"/>
              <a:ext cx="185312" cy="86089"/>
            </a:xfrm>
            <a:custGeom>
              <a:avLst/>
              <a:gdLst>
                <a:gd name="T0" fmla="*/ 2147483647 w 104"/>
                <a:gd name="T1" fmla="*/ 2147483647 h 48"/>
                <a:gd name="T2" fmla="*/ 2147483647 w 104"/>
                <a:gd name="T3" fmla="*/ 2147483647 h 48"/>
                <a:gd name="T4" fmla="*/ 2147483647 w 104"/>
                <a:gd name="T5" fmla="*/ 0 h 48"/>
                <a:gd name="T6" fmla="*/ 2147483647 w 104"/>
                <a:gd name="T7" fmla="*/ 0 h 48"/>
                <a:gd name="T8" fmla="*/ 0 w 104"/>
                <a:gd name="T9" fmla="*/ 2147483647 h 48"/>
                <a:gd name="T10" fmla="*/ 2147483647 w 104"/>
                <a:gd name="T11" fmla="*/ 2147483647 h 48"/>
                <a:gd name="T12" fmla="*/ 2147483647 w 104"/>
                <a:gd name="T13" fmla="*/ 2147483647 h 48"/>
                <a:gd name="T14" fmla="*/ 2147483647 w 104"/>
                <a:gd name="T15" fmla="*/ 2147483647 h 48"/>
                <a:gd name="T16" fmla="*/ 2147483647 w 104"/>
                <a:gd name="T17" fmla="*/ 2147483647 h 48"/>
                <a:gd name="T18" fmla="*/ 2147483647 w 104"/>
                <a:gd name="T19" fmla="*/ 2147483647 h 48"/>
                <a:gd name="T20" fmla="*/ 2147483647 w 104"/>
                <a:gd name="T21" fmla="*/ 2147483647 h 48"/>
                <a:gd name="T22" fmla="*/ 2147483647 w 104"/>
                <a:gd name="T23" fmla="*/ 2147483647 h 48"/>
                <a:gd name="T24" fmla="*/ 2147483647 w 104"/>
                <a:gd name="T25" fmla="*/ 2147483647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4"/>
                <a:gd name="T40" fmla="*/ 0 h 48"/>
                <a:gd name="T41" fmla="*/ 104 w 10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4" h="48">
                  <a:moveTo>
                    <a:pt x="72" y="24"/>
                  </a:moveTo>
                  <a:lnTo>
                    <a:pt x="48" y="8"/>
                  </a:lnTo>
                  <a:lnTo>
                    <a:pt x="16" y="0"/>
                  </a:lnTo>
                  <a:lnTo>
                    <a:pt x="8" y="0"/>
                  </a:lnTo>
                  <a:lnTo>
                    <a:pt x="0" y="16"/>
                  </a:lnTo>
                  <a:lnTo>
                    <a:pt x="40" y="40"/>
                  </a:lnTo>
                  <a:lnTo>
                    <a:pt x="72" y="40"/>
                  </a:lnTo>
                  <a:lnTo>
                    <a:pt x="88" y="48"/>
                  </a:lnTo>
                  <a:lnTo>
                    <a:pt x="96" y="48"/>
                  </a:lnTo>
                  <a:lnTo>
                    <a:pt x="104" y="32"/>
                  </a:lnTo>
                  <a:lnTo>
                    <a:pt x="96" y="24"/>
                  </a:lnTo>
                  <a:lnTo>
                    <a:pt x="72"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39" name="Freeform 685">
              <a:extLst>
                <a:ext uri="{FF2B5EF4-FFF2-40B4-BE49-F238E27FC236}">
                  <a16:creationId xmlns:a16="http://schemas.microsoft.com/office/drawing/2014/main" id="{F077C172-6A9E-4F9C-969D-2D7037968E5F}"/>
                </a:ext>
              </a:extLst>
            </p:cNvPr>
            <p:cNvSpPr>
              <a:spLocks/>
            </p:cNvSpPr>
            <p:nvPr/>
          </p:nvSpPr>
          <p:spPr bwMode="auto">
            <a:xfrm>
              <a:off x="9433219" y="3519248"/>
              <a:ext cx="713523" cy="356032"/>
            </a:xfrm>
            <a:custGeom>
              <a:avLst/>
              <a:gdLst>
                <a:gd name="T0" fmla="*/ 2147483647 w 400"/>
                <a:gd name="T1" fmla="*/ 2147483647 h 200"/>
                <a:gd name="T2" fmla="*/ 2147483647 w 400"/>
                <a:gd name="T3" fmla="*/ 2147483647 h 200"/>
                <a:gd name="T4" fmla="*/ 2147483647 w 400"/>
                <a:gd name="T5" fmla="*/ 2147483647 h 200"/>
                <a:gd name="T6" fmla="*/ 2147483647 w 400"/>
                <a:gd name="T7" fmla="*/ 2147483647 h 200"/>
                <a:gd name="T8" fmla="*/ 2147483647 w 400"/>
                <a:gd name="T9" fmla="*/ 2147483647 h 200"/>
                <a:gd name="T10" fmla="*/ 2147483647 w 400"/>
                <a:gd name="T11" fmla="*/ 2147483647 h 200"/>
                <a:gd name="T12" fmla="*/ 2147483647 w 400"/>
                <a:gd name="T13" fmla="*/ 2147483647 h 200"/>
                <a:gd name="T14" fmla="*/ 2147483647 w 400"/>
                <a:gd name="T15" fmla="*/ 2147483647 h 200"/>
                <a:gd name="T16" fmla="*/ 2147483647 w 400"/>
                <a:gd name="T17" fmla="*/ 2147483647 h 200"/>
                <a:gd name="T18" fmla="*/ 2147483647 w 400"/>
                <a:gd name="T19" fmla="*/ 2147483647 h 200"/>
                <a:gd name="T20" fmla="*/ 2147483647 w 400"/>
                <a:gd name="T21" fmla="*/ 2147483647 h 200"/>
                <a:gd name="T22" fmla="*/ 2147483647 w 400"/>
                <a:gd name="T23" fmla="*/ 2147483647 h 200"/>
                <a:gd name="T24" fmla="*/ 2147483647 w 400"/>
                <a:gd name="T25" fmla="*/ 2147483647 h 200"/>
                <a:gd name="T26" fmla="*/ 2147483647 w 400"/>
                <a:gd name="T27" fmla="*/ 2147483647 h 200"/>
                <a:gd name="T28" fmla="*/ 2147483647 w 400"/>
                <a:gd name="T29" fmla="*/ 2147483647 h 200"/>
                <a:gd name="T30" fmla="*/ 2147483647 w 400"/>
                <a:gd name="T31" fmla="*/ 2147483647 h 200"/>
                <a:gd name="T32" fmla="*/ 2147483647 w 400"/>
                <a:gd name="T33" fmla="*/ 2147483647 h 200"/>
                <a:gd name="T34" fmla="*/ 2147483647 w 400"/>
                <a:gd name="T35" fmla="*/ 2147483647 h 200"/>
                <a:gd name="T36" fmla="*/ 2147483647 w 400"/>
                <a:gd name="T37" fmla="*/ 2147483647 h 200"/>
                <a:gd name="T38" fmla="*/ 2147483647 w 400"/>
                <a:gd name="T39" fmla="*/ 2147483647 h 200"/>
                <a:gd name="T40" fmla="*/ 2147483647 w 400"/>
                <a:gd name="T41" fmla="*/ 2147483647 h 200"/>
                <a:gd name="T42" fmla="*/ 2147483647 w 400"/>
                <a:gd name="T43" fmla="*/ 0 h 200"/>
                <a:gd name="T44" fmla="*/ 2147483647 w 400"/>
                <a:gd name="T45" fmla="*/ 2147483647 h 200"/>
                <a:gd name="T46" fmla="*/ 2147483647 w 400"/>
                <a:gd name="T47" fmla="*/ 2147483647 h 200"/>
                <a:gd name="T48" fmla="*/ 2147483647 w 400"/>
                <a:gd name="T49" fmla="*/ 2147483647 h 200"/>
                <a:gd name="T50" fmla="*/ 2147483647 w 400"/>
                <a:gd name="T51" fmla="*/ 2147483647 h 200"/>
                <a:gd name="T52" fmla="*/ 2147483647 w 400"/>
                <a:gd name="T53" fmla="*/ 2147483647 h 200"/>
                <a:gd name="T54" fmla="*/ 0 w 400"/>
                <a:gd name="T55" fmla="*/ 2147483647 h 200"/>
                <a:gd name="T56" fmla="*/ 2147483647 w 400"/>
                <a:gd name="T57" fmla="*/ 2147483647 h 200"/>
                <a:gd name="T58" fmla="*/ 2147483647 w 400"/>
                <a:gd name="T59" fmla="*/ 2147483647 h 2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0"/>
                <a:gd name="T91" fmla="*/ 0 h 200"/>
                <a:gd name="T92" fmla="*/ 400 w 400"/>
                <a:gd name="T93" fmla="*/ 200 h 2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0" h="200">
                  <a:moveTo>
                    <a:pt x="32" y="80"/>
                  </a:moveTo>
                  <a:lnTo>
                    <a:pt x="32" y="120"/>
                  </a:lnTo>
                  <a:lnTo>
                    <a:pt x="88" y="136"/>
                  </a:lnTo>
                  <a:lnTo>
                    <a:pt x="120" y="176"/>
                  </a:lnTo>
                  <a:lnTo>
                    <a:pt x="168" y="176"/>
                  </a:lnTo>
                  <a:lnTo>
                    <a:pt x="208" y="200"/>
                  </a:lnTo>
                  <a:lnTo>
                    <a:pt x="256" y="168"/>
                  </a:lnTo>
                  <a:lnTo>
                    <a:pt x="296" y="168"/>
                  </a:lnTo>
                  <a:lnTo>
                    <a:pt x="304" y="136"/>
                  </a:lnTo>
                  <a:lnTo>
                    <a:pt x="336" y="128"/>
                  </a:lnTo>
                  <a:lnTo>
                    <a:pt x="360" y="112"/>
                  </a:lnTo>
                  <a:lnTo>
                    <a:pt x="400" y="104"/>
                  </a:lnTo>
                  <a:lnTo>
                    <a:pt x="392" y="88"/>
                  </a:lnTo>
                  <a:lnTo>
                    <a:pt x="352" y="80"/>
                  </a:lnTo>
                  <a:lnTo>
                    <a:pt x="352" y="64"/>
                  </a:lnTo>
                  <a:lnTo>
                    <a:pt x="360" y="48"/>
                  </a:lnTo>
                  <a:lnTo>
                    <a:pt x="336" y="40"/>
                  </a:lnTo>
                  <a:lnTo>
                    <a:pt x="272" y="56"/>
                  </a:lnTo>
                  <a:lnTo>
                    <a:pt x="248" y="32"/>
                  </a:lnTo>
                  <a:lnTo>
                    <a:pt x="208" y="32"/>
                  </a:lnTo>
                  <a:lnTo>
                    <a:pt x="192" y="24"/>
                  </a:lnTo>
                  <a:lnTo>
                    <a:pt x="144" y="0"/>
                  </a:lnTo>
                  <a:lnTo>
                    <a:pt x="128" y="16"/>
                  </a:lnTo>
                  <a:lnTo>
                    <a:pt x="112" y="40"/>
                  </a:lnTo>
                  <a:lnTo>
                    <a:pt x="80" y="32"/>
                  </a:lnTo>
                  <a:lnTo>
                    <a:pt x="40" y="32"/>
                  </a:lnTo>
                  <a:lnTo>
                    <a:pt x="8" y="48"/>
                  </a:lnTo>
                  <a:lnTo>
                    <a:pt x="0" y="64"/>
                  </a:lnTo>
                  <a:lnTo>
                    <a:pt x="8" y="72"/>
                  </a:lnTo>
                  <a:lnTo>
                    <a:pt x="32" y="8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0" name="Freeform 686">
              <a:extLst>
                <a:ext uri="{FF2B5EF4-FFF2-40B4-BE49-F238E27FC236}">
                  <a16:creationId xmlns:a16="http://schemas.microsoft.com/office/drawing/2014/main" id="{6CB7B9C4-50B4-42AF-8BBC-F4690C584E29}"/>
                </a:ext>
              </a:extLst>
            </p:cNvPr>
            <p:cNvSpPr>
              <a:spLocks/>
            </p:cNvSpPr>
            <p:nvPr/>
          </p:nvSpPr>
          <p:spPr bwMode="auto">
            <a:xfrm>
              <a:off x="7904030" y="2671428"/>
              <a:ext cx="243678" cy="529670"/>
            </a:xfrm>
            <a:custGeom>
              <a:avLst/>
              <a:gdLst>
                <a:gd name="T0" fmla="*/ 2147483647 w 136"/>
                <a:gd name="T1" fmla="*/ 2147483647 h 296"/>
                <a:gd name="T2" fmla="*/ 2147483647 w 136"/>
                <a:gd name="T3" fmla="*/ 2147483647 h 296"/>
                <a:gd name="T4" fmla="*/ 2147483647 w 136"/>
                <a:gd name="T5" fmla="*/ 2147483647 h 296"/>
                <a:gd name="T6" fmla="*/ 2147483647 w 136"/>
                <a:gd name="T7" fmla="*/ 2147483647 h 296"/>
                <a:gd name="T8" fmla="*/ 2147483647 w 136"/>
                <a:gd name="T9" fmla="*/ 2147483647 h 296"/>
                <a:gd name="T10" fmla="*/ 2147483647 w 136"/>
                <a:gd name="T11" fmla="*/ 2147483647 h 296"/>
                <a:gd name="T12" fmla="*/ 2147483647 w 136"/>
                <a:gd name="T13" fmla="*/ 2147483647 h 296"/>
                <a:gd name="T14" fmla="*/ 2147483647 w 136"/>
                <a:gd name="T15" fmla="*/ 2147483647 h 296"/>
                <a:gd name="T16" fmla="*/ 2147483647 w 136"/>
                <a:gd name="T17" fmla="*/ 2147483647 h 296"/>
                <a:gd name="T18" fmla="*/ 2147483647 w 136"/>
                <a:gd name="T19" fmla="*/ 2147483647 h 296"/>
                <a:gd name="T20" fmla="*/ 2147483647 w 136"/>
                <a:gd name="T21" fmla="*/ 2147483647 h 296"/>
                <a:gd name="T22" fmla="*/ 2147483647 w 136"/>
                <a:gd name="T23" fmla="*/ 2147483647 h 296"/>
                <a:gd name="T24" fmla="*/ 2147483647 w 136"/>
                <a:gd name="T25" fmla="*/ 2147483647 h 296"/>
                <a:gd name="T26" fmla="*/ 2147483647 w 136"/>
                <a:gd name="T27" fmla="*/ 2147483647 h 296"/>
                <a:gd name="T28" fmla="*/ 2147483647 w 136"/>
                <a:gd name="T29" fmla="*/ 2147483647 h 296"/>
                <a:gd name="T30" fmla="*/ 2147483647 w 136"/>
                <a:gd name="T31" fmla="*/ 2147483647 h 296"/>
                <a:gd name="T32" fmla="*/ 2147483647 w 136"/>
                <a:gd name="T33" fmla="*/ 2147483647 h 296"/>
                <a:gd name="T34" fmla="*/ 2147483647 w 136"/>
                <a:gd name="T35" fmla="*/ 0 h 296"/>
                <a:gd name="T36" fmla="*/ 2147483647 w 136"/>
                <a:gd name="T37" fmla="*/ 0 h 296"/>
                <a:gd name="T38" fmla="*/ 2147483647 w 136"/>
                <a:gd name="T39" fmla="*/ 2147483647 h 296"/>
                <a:gd name="T40" fmla="*/ 2147483647 w 136"/>
                <a:gd name="T41" fmla="*/ 2147483647 h 296"/>
                <a:gd name="T42" fmla="*/ 2147483647 w 136"/>
                <a:gd name="T43" fmla="*/ 2147483647 h 296"/>
                <a:gd name="T44" fmla="*/ 2147483647 w 136"/>
                <a:gd name="T45" fmla="*/ 2147483647 h 296"/>
                <a:gd name="T46" fmla="*/ 2147483647 w 136"/>
                <a:gd name="T47" fmla="*/ 2147483647 h 296"/>
                <a:gd name="T48" fmla="*/ 2147483647 w 136"/>
                <a:gd name="T49" fmla="*/ 2147483647 h 296"/>
                <a:gd name="T50" fmla="*/ 2147483647 w 136"/>
                <a:gd name="T51" fmla="*/ 2147483647 h 296"/>
                <a:gd name="T52" fmla="*/ 2147483647 w 136"/>
                <a:gd name="T53" fmla="*/ 2147483647 h 296"/>
                <a:gd name="T54" fmla="*/ 0 w 136"/>
                <a:gd name="T55" fmla="*/ 2147483647 h 296"/>
                <a:gd name="T56" fmla="*/ 2147483647 w 136"/>
                <a:gd name="T57" fmla="*/ 2147483647 h 296"/>
                <a:gd name="T58" fmla="*/ 2147483647 w 136"/>
                <a:gd name="T59" fmla="*/ 2147483647 h 296"/>
                <a:gd name="T60" fmla="*/ 2147483647 w 136"/>
                <a:gd name="T61" fmla="*/ 2147483647 h 296"/>
                <a:gd name="T62" fmla="*/ 2147483647 w 136"/>
                <a:gd name="T63" fmla="*/ 2147483647 h 296"/>
                <a:gd name="T64" fmla="*/ 2147483647 w 136"/>
                <a:gd name="T65" fmla="*/ 2147483647 h 296"/>
                <a:gd name="T66" fmla="*/ 2147483647 w 136"/>
                <a:gd name="T67" fmla="*/ 2147483647 h 296"/>
                <a:gd name="T68" fmla="*/ 2147483647 w 136"/>
                <a:gd name="T69" fmla="*/ 2147483647 h 296"/>
                <a:gd name="T70" fmla="*/ 2147483647 w 136"/>
                <a:gd name="T71" fmla="*/ 2147483647 h 296"/>
                <a:gd name="T72" fmla="*/ 2147483647 w 136"/>
                <a:gd name="T73" fmla="*/ 2147483647 h 296"/>
                <a:gd name="T74" fmla="*/ 2147483647 w 136"/>
                <a:gd name="T75" fmla="*/ 2147483647 h 296"/>
                <a:gd name="T76" fmla="*/ 2147483647 w 136"/>
                <a:gd name="T77" fmla="*/ 2147483647 h 296"/>
                <a:gd name="T78" fmla="*/ 2147483647 w 136"/>
                <a:gd name="T79" fmla="*/ 2147483647 h 296"/>
                <a:gd name="T80" fmla="*/ 2147483647 w 136"/>
                <a:gd name="T81" fmla="*/ 2147483647 h 296"/>
                <a:gd name="T82" fmla="*/ 2147483647 w 136"/>
                <a:gd name="T83" fmla="*/ 2147483647 h 296"/>
                <a:gd name="T84" fmla="*/ 2147483647 w 136"/>
                <a:gd name="T85" fmla="*/ 2147483647 h 296"/>
                <a:gd name="T86" fmla="*/ 2147483647 w 136"/>
                <a:gd name="T87" fmla="*/ 2147483647 h 296"/>
                <a:gd name="T88" fmla="*/ 2147483647 w 136"/>
                <a:gd name="T89" fmla="*/ 2147483647 h 296"/>
                <a:gd name="T90" fmla="*/ 2147483647 w 136"/>
                <a:gd name="T91" fmla="*/ 2147483647 h 296"/>
                <a:gd name="T92" fmla="*/ 2147483647 w 136"/>
                <a:gd name="T93" fmla="*/ 2147483647 h 296"/>
                <a:gd name="T94" fmla="*/ 2147483647 w 136"/>
                <a:gd name="T95" fmla="*/ 2147483647 h 296"/>
                <a:gd name="T96" fmla="*/ 2147483647 w 136"/>
                <a:gd name="T97" fmla="*/ 2147483647 h 296"/>
                <a:gd name="T98" fmla="*/ 2147483647 w 136"/>
                <a:gd name="T99" fmla="*/ 2147483647 h 296"/>
                <a:gd name="T100" fmla="*/ 2147483647 w 136"/>
                <a:gd name="T101" fmla="*/ 2147483647 h 296"/>
                <a:gd name="T102" fmla="*/ 2147483647 w 136"/>
                <a:gd name="T103" fmla="*/ 2147483647 h 296"/>
                <a:gd name="T104" fmla="*/ 2147483647 w 136"/>
                <a:gd name="T105" fmla="*/ 2147483647 h 2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6"/>
                <a:gd name="T160" fmla="*/ 0 h 296"/>
                <a:gd name="T161" fmla="*/ 136 w 136"/>
                <a:gd name="T162" fmla="*/ 296 h 2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6" h="296">
                  <a:moveTo>
                    <a:pt x="136" y="216"/>
                  </a:moveTo>
                  <a:lnTo>
                    <a:pt x="128" y="216"/>
                  </a:lnTo>
                  <a:lnTo>
                    <a:pt x="120" y="208"/>
                  </a:lnTo>
                  <a:lnTo>
                    <a:pt x="128" y="184"/>
                  </a:lnTo>
                  <a:lnTo>
                    <a:pt x="120" y="176"/>
                  </a:lnTo>
                  <a:lnTo>
                    <a:pt x="120" y="168"/>
                  </a:lnTo>
                  <a:lnTo>
                    <a:pt x="120" y="160"/>
                  </a:lnTo>
                  <a:lnTo>
                    <a:pt x="112" y="152"/>
                  </a:lnTo>
                  <a:lnTo>
                    <a:pt x="120" y="144"/>
                  </a:lnTo>
                  <a:lnTo>
                    <a:pt x="112" y="104"/>
                  </a:lnTo>
                  <a:lnTo>
                    <a:pt x="120" y="80"/>
                  </a:lnTo>
                  <a:lnTo>
                    <a:pt x="112" y="64"/>
                  </a:lnTo>
                  <a:lnTo>
                    <a:pt x="104" y="56"/>
                  </a:lnTo>
                  <a:lnTo>
                    <a:pt x="104" y="40"/>
                  </a:lnTo>
                  <a:lnTo>
                    <a:pt x="104" y="32"/>
                  </a:lnTo>
                  <a:lnTo>
                    <a:pt x="112" y="24"/>
                  </a:lnTo>
                  <a:lnTo>
                    <a:pt x="112" y="8"/>
                  </a:lnTo>
                  <a:lnTo>
                    <a:pt x="96" y="0"/>
                  </a:lnTo>
                  <a:lnTo>
                    <a:pt x="80" y="0"/>
                  </a:lnTo>
                  <a:lnTo>
                    <a:pt x="72" y="8"/>
                  </a:lnTo>
                  <a:lnTo>
                    <a:pt x="64" y="32"/>
                  </a:lnTo>
                  <a:lnTo>
                    <a:pt x="48" y="40"/>
                  </a:lnTo>
                  <a:lnTo>
                    <a:pt x="32" y="40"/>
                  </a:lnTo>
                  <a:lnTo>
                    <a:pt x="24" y="40"/>
                  </a:lnTo>
                  <a:lnTo>
                    <a:pt x="16" y="32"/>
                  </a:lnTo>
                  <a:lnTo>
                    <a:pt x="8" y="24"/>
                  </a:lnTo>
                  <a:lnTo>
                    <a:pt x="8" y="32"/>
                  </a:lnTo>
                  <a:lnTo>
                    <a:pt x="0" y="32"/>
                  </a:lnTo>
                  <a:lnTo>
                    <a:pt x="8" y="40"/>
                  </a:lnTo>
                  <a:lnTo>
                    <a:pt x="16" y="48"/>
                  </a:lnTo>
                  <a:lnTo>
                    <a:pt x="24" y="56"/>
                  </a:lnTo>
                  <a:lnTo>
                    <a:pt x="32" y="56"/>
                  </a:lnTo>
                  <a:lnTo>
                    <a:pt x="40" y="72"/>
                  </a:lnTo>
                  <a:lnTo>
                    <a:pt x="40" y="88"/>
                  </a:lnTo>
                  <a:lnTo>
                    <a:pt x="40" y="104"/>
                  </a:lnTo>
                  <a:lnTo>
                    <a:pt x="40" y="112"/>
                  </a:lnTo>
                  <a:lnTo>
                    <a:pt x="40" y="120"/>
                  </a:lnTo>
                  <a:lnTo>
                    <a:pt x="40" y="136"/>
                  </a:lnTo>
                  <a:lnTo>
                    <a:pt x="40" y="144"/>
                  </a:lnTo>
                  <a:lnTo>
                    <a:pt x="48" y="144"/>
                  </a:lnTo>
                  <a:lnTo>
                    <a:pt x="56" y="160"/>
                  </a:lnTo>
                  <a:lnTo>
                    <a:pt x="40" y="192"/>
                  </a:lnTo>
                  <a:lnTo>
                    <a:pt x="16" y="208"/>
                  </a:lnTo>
                  <a:lnTo>
                    <a:pt x="8" y="232"/>
                  </a:lnTo>
                  <a:lnTo>
                    <a:pt x="8" y="264"/>
                  </a:lnTo>
                  <a:lnTo>
                    <a:pt x="16" y="280"/>
                  </a:lnTo>
                  <a:lnTo>
                    <a:pt x="24" y="288"/>
                  </a:lnTo>
                  <a:lnTo>
                    <a:pt x="32" y="296"/>
                  </a:lnTo>
                  <a:lnTo>
                    <a:pt x="48" y="296"/>
                  </a:lnTo>
                  <a:lnTo>
                    <a:pt x="80" y="288"/>
                  </a:lnTo>
                  <a:lnTo>
                    <a:pt x="88" y="288"/>
                  </a:lnTo>
                  <a:lnTo>
                    <a:pt x="136" y="232"/>
                  </a:lnTo>
                  <a:lnTo>
                    <a:pt x="136" y="216"/>
                  </a:lnTo>
                  <a:close/>
                </a:path>
              </a:pathLst>
            </a:custGeom>
            <a:solidFill>
              <a:schemeClr val="accent5">
                <a:lumMod val="60000"/>
                <a:lumOff val="40000"/>
              </a:schemeClr>
            </a:solidFill>
            <a:ln w="6350" cmpd="sng">
              <a:noFill/>
              <a:miter lim="800000"/>
              <a:headEnd/>
              <a:tailEnd/>
            </a:ln>
          </p:spPr>
          <p:txBody>
            <a:bodyPr/>
            <a:lstStyle/>
            <a:p>
              <a:pPr defTabSz="1219170"/>
              <a:endParaRPr lang="zh-CN" altLang="en-US" sz="3200">
                <a:cs typeface="+mn-ea"/>
                <a:sym typeface="+mn-lt"/>
              </a:endParaRPr>
            </a:p>
          </p:txBody>
        </p:sp>
        <p:sp>
          <p:nvSpPr>
            <p:cNvPr id="141" name="Freeform 687">
              <a:extLst>
                <a:ext uri="{FF2B5EF4-FFF2-40B4-BE49-F238E27FC236}">
                  <a16:creationId xmlns:a16="http://schemas.microsoft.com/office/drawing/2014/main" id="{12CEDC3D-A5B2-4F4A-8B5D-B445ACBCAC21}"/>
                </a:ext>
              </a:extLst>
            </p:cNvPr>
            <p:cNvSpPr>
              <a:spLocks/>
            </p:cNvSpPr>
            <p:nvPr/>
          </p:nvSpPr>
          <p:spPr bwMode="auto">
            <a:xfrm>
              <a:off x="8162300" y="3514815"/>
              <a:ext cx="13132" cy="14591"/>
            </a:xfrm>
            <a:custGeom>
              <a:avLst/>
              <a:gdLst>
                <a:gd name="T0" fmla="*/ 2147483647 w 8"/>
                <a:gd name="T1" fmla="*/ 2147483647 h 8"/>
                <a:gd name="T2" fmla="*/ 0 w 8"/>
                <a:gd name="T3" fmla="*/ 0 h 8"/>
                <a:gd name="T4" fmla="*/ 0 w 8"/>
                <a:gd name="T5" fmla="*/ 2147483647 h 8"/>
                <a:gd name="T6" fmla="*/ 2147483647 w 8"/>
                <a:gd name="T7" fmla="*/ 2147483647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8"/>
                  </a:moveTo>
                  <a:lnTo>
                    <a:pt x="0" y="0"/>
                  </a:lnTo>
                  <a:lnTo>
                    <a:pt x="0" y="8"/>
                  </a:lnTo>
                  <a:lnTo>
                    <a:pt x="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2" name="Freeform 688">
              <a:extLst>
                <a:ext uri="{FF2B5EF4-FFF2-40B4-BE49-F238E27FC236}">
                  <a16:creationId xmlns:a16="http://schemas.microsoft.com/office/drawing/2014/main" id="{406C8FA1-6389-482B-BC41-EEEB0DD44BF4}"/>
                </a:ext>
              </a:extLst>
            </p:cNvPr>
            <p:cNvSpPr>
              <a:spLocks/>
            </p:cNvSpPr>
            <p:nvPr/>
          </p:nvSpPr>
          <p:spPr bwMode="auto">
            <a:xfrm>
              <a:off x="8074320" y="2051398"/>
              <a:ext cx="3456723" cy="1857497"/>
            </a:xfrm>
            <a:custGeom>
              <a:avLst/>
              <a:gdLst>
                <a:gd name="T0" fmla="*/ 2147483647 w 1936"/>
                <a:gd name="T1" fmla="*/ 2147483647 h 1040"/>
                <a:gd name="T2" fmla="*/ 2147483647 w 1936"/>
                <a:gd name="T3" fmla="*/ 2147483647 h 1040"/>
                <a:gd name="T4" fmla="*/ 2147483647 w 1936"/>
                <a:gd name="T5" fmla="*/ 2147483647 h 1040"/>
                <a:gd name="T6" fmla="*/ 2147483647 w 1936"/>
                <a:gd name="T7" fmla="*/ 2147483647 h 1040"/>
                <a:gd name="T8" fmla="*/ 2147483647 w 1936"/>
                <a:gd name="T9" fmla="*/ 2147483647 h 1040"/>
                <a:gd name="T10" fmla="*/ 2147483647 w 1936"/>
                <a:gd name="T11" fmla="*/ 2147483647 h 1040"/>
                <a:gd name="T12" fmla="*/ 2147483647 w 1936"/>
                <a:gd name="T13" fmla="*/ 2147483647 h 1040"/>
                <a:gd name="T14" fmla="*/ 2147483647 w 1936"/>
                <a:gd name="T15" fmla="*/ 2147483647 h 1040"/>
                <a:gd name="T16" fmla="*/ 2147483647 w 1936"/>
                <a:gd name="T17" fmla="*/ 2147483647 h 1040"/>
                <a:gd name="T18" fmla="*/ 2147483647 w 1936"/>
                <a:gd name="T19" fmla="*/ 2147483647 h 1040"/>
                <a:gd name="T20" fmla="*/ 2147483647 w 1936"/>
                <a:gd name="T21" fmla="*/ 2147483647 h 1040"/>
                <a:gd name="T22" fmla="*/ 2147483647 w 1936"/>
                <a:gd name="T23" fmla="*/ 2147483647 h 1040"/>
                <a:gd name="T24" fmla="*/ 2147483647 w 1936"/>
                <a:gd name="T25" fmla="*/ 2147483647 h 1040"/>
                <a:gd name="T26" fmla="*/ 2147483647 w 1936"/>
                <a:gd name="T27" fmla="*/ 2147483647 h 1040"/>
                <a:gd name="T28" fmla="*/ 2147483647 w 1936"/>
                <a:gd name="T29" fmla="*/ 2147483647 h 1040"/>
                <a:gd name="T30" fmla="*/ 2147483647 w 1936"/>
                <a:gd name="T31" fmla="*/ 2147483647 h 1040"/>
                <a:gd name="T32" fmla="*/ 2147483647 w 1936"/>
                <a:gd name="T33" fmla="*/ 2147483647 h 1040"/>
                <a:gd name="T34" fmla="*/ 2147483647 w 1936"/>
                <a:gd name="T35" fmla="*/ 2147483647 h 1040"/>
                <a:gd name="T36" fmla="*/ 2147483647 w 1936"/>
                <a:gd name="T37" fmla="*/ 2147483647 h 1040"/>
                <a:gd name="T38" fmla="*/ 2147483647 w 1936"/>
                <a:gd name="T39" fmla="*/ 2147483647 h 1040"/>
                <a:gd name="T40" fmla="*/ 2147483647 w 1936"/>
                <a:gd name="T41" fmla="*/ 2147483647 h 1040"/>
                <a:gd name="T42" fmla="*/ 2147483647 w 1936"/>
                <a:gd name="T43" fmla="*/ 2147483647 h 1040"/>
                <a:gd name="T44" fmla="*/ 2147483647 w 1936"/>
                <a:gd name="T45" fmla="*/ 2147483647 h 1040"/>
                <a:gd name="T46" fmla="*/ 2147483647 w 1936"/>
                <a:gd name="T47" fmla="*/ 2147483647 h 1040"/>
                <a:gd name="T48" fmla="*/ 2147483647 w 1936"/>
                <a:gd name="T49" fmla="*/ 2147483647 h 1040"/>
                <a:gd name="T50" fmla="*/ 2147483647 w 1936"/>
                <a:gd name="T51" fmla="*/ 2147483647 h 1040"/>
                <a:gd name="T52" fmla="*/ 2147483647 w 1936"/>
                <a:gd name="T53" fmla="*/ 2147483647 h 1040"/>
                <a:gd name="T54" fmla="*/ 2147483647 w 1936"/>
                <a:gd name="T55" fmla="*/ 2147483647 h 1040"/>
                <a:gd name="T56" fmla="*/ 2147483647 w 1936"/>
                <a:gd name="T57" fmla="*/ 2147483647 h 1040"/>
                <a:gd name="T58" fmla="*/ 2147483647 w 1936"/>
                <a:gd name="T59" fmla="*/ 2147483647 h 1040"/>
                <a:gd name="T60" fmla="*/ 2147483647 w 1936"/>
                <a:gd name="T61" fmla="*/ 2147483647 h 1040"/>
                <a:gd name="T62" fmla="*/ 2147483647 w 1936"/>
                <a:gd name="T63" fmla="*/ 2147483647 h 1040"/>
                <a:gd name="T64" fmla="*/ 2147483647 w 1936"/>
                <a:gd name="T65" fmla="*/ 2147483647 h 1040"/>
                <a:gd name="T66" fmla="*/ 2147483647 w 1936"/>
                <a:gd name="T67" fmla="*/ 2147483647 h 1040"/>
                <a:gd name="T68" fmla="*/ 2147483647 w 1936"/>
                <a:gd name="T69" fmla="*/ 2147483647 h 1040"/>
                <a:gd name="T70" fmla="*/ 2147483647 w 1936"/>
                <a:gd name="T71" fmla="*/ 2147483647 h 1040"/>
                <a:gd name="T72" fmla="*/ 2147483647 w 1936"/>
                <a:gd name="T73" fmla="*/ 2147483647 h 1040"/>
                <a:gd name="T74" fmla="*/ 2147483647 w 1936"/>
                <a:gd name="T75" fmla="*/ 2147483647 h 1040"/>
                <a:gd name="T76" fmla="*/ 2147483647 w 1936"/>
                <a:gd name="T77" fmla="*/ 2147483647 h 1040"/>
                <a:gd name="T78" fmla="*/ 2147483647 w 1936"/>
                <a:gd name="T79" fmla="*/ 2147483647 h 1040"/>
                <a:gd name="T80" fmla="*/ 2147483647 w 1936"/>
                <a:gd name="T81" fmla="*/ 2147483647 h 1040"/>
                <a:gd name="T82" fmla="*/ 2147483647 w 1936"/>
                <a:gd name="T83" fmla="*/ 2147483647 h 1040"/>
                <a:gd name="T84" fmla="*/ 2147483647 w 1936"/>
                <a:gd name="T85" fmla="*/ 2147483647 h 1040"/>
                <a:gd name="T86" fmla="*/ 2147483647 w 1936"/>
                <a:gd name="T87" fmla="*/ 2147483647 h 1040"/>
                <a:gd name="T88" fmla="*/ 2147483647 w 1936"/>
                <a:gd name="T89" fmla="*/ 2147483647 h 1040"/>
                <a:gd name="T90" fmla="*/ 2147483647 w 1936"/>
                <a:gd name="T91" fmla="*/ 2147483647 h 1040"/>
                <a:gd name="T92" fmla="*/ 2147483647 w 1936"/>
                <a:gd name="T93" fmla="*/ 2147483647 h 1040"/>
                <a:gd name="T94" fmla="*/ 2147483647 w 1936"/>
                <a:gd name="T95" fmla="*/ 2147483647 h 1040"/>
                <a:gd name="T96" fmla="*/ 2147483647 w 1936"/>
                <a:gd name="T97" fmla="*/ 2147483647 h 1040"/>
                <a:gd name="T98" fmla="*/ 2147483647 w 1936"/>
                <a:gd name="T99" fmla="*/ 2147483647 h 1040"/>
                <a:gd name="T100" fmla="*/ 2147483647 w 1936"/>
                <a:gd name="T101" fmla="*/ 2147483647 h 1040"/>
                <a:gd name="T102" fmla="*/ 2147483647 w 1936"/>
                <a:gd name="T103" fmla="*/ 2147483647 h 1040"/>
                <a:gd name="T104" fmla="*/ 2147483647 w 1936"/>
                <a:gd name="T105" fmla="*/ 2147483647 h 1040"/>
                <a:gd name="T106" fmla="*/ 2147483647 w 1936"/>
                <a:gd name="T107" fmla="*/ 2147483647 h 1040"/>
                <a:gd name="T108" fmla="*/ 2147483647 w 1936"/>
                <a:gd name="T109" fmla="*/ 2147483647 h 1040"/>
                <a:gd name="T110" fmla="*/ 2147483647 w 1936"/>
                <a:gd name="T111" fmla="*/ 2147483647 h 1040"/>
                <a:gd name="T112" fmla="*/ 2147483647 w 1936"/>
                <a:gd name="T113" fmla="*/ 2147483647 h 1040"/>
                <a:gd name="T114" fmla="*/ 2147483647 w 1936"/>
                <a:gd name="T115" fmla="*/ 2147483647 h 1040"/>
                <a:gd name="T116" fmla="*/ 2147483647 w 1936"/>
                <a:gd name="T117" fmla="*/ 2147483647 h 1040"/>
                <a:gd name="T118" fmla="*/ 2147483647 w 1936"/>
                <a:gd name="T119" fmla="*/ 2147483647 h 1040"/>
                <a:gd name="T120" fmla="*/ 2147483647 w 1936"/>
                <a:gd name="T121" fmla="*/ 2147483647 h 10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36"/>
                <a:gd name="T184" fmla="*/ 0 h 1040"/>
                <a:gd name="T185" fmla="*/ 1936 w 1936"/>
                <a:gd name="T186" fmla="*/ 1040 h 104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36" h="1040">
                  <a:moveTo>
                    <a:pt x="1928" y="504"/>
                  </a:moveTo>
                  <a:lnTo>
                    <a:pt x="1936" y="384"/>
                  </a:lnTo>
                  <a:lnTo>
                    <a:pt x="1920" y="376"/>
                  </a:lnTo>
                  <a:lnTo>
                    <a:pt x="1912" y="376"/>
                  </a:lnTo>
                  <a:lnTo>
                    <a:pt x="1896" y="360"/>
                  </a:lnTo>
                  <a:lnTo>
                    <a:pt x="1880" y="352"/>
                  </a:lnTo>
                  <a:lnTo>
                    <a:pt x="1856" y="352"/>
                  </a:lnTo>
                  <a:lnTo>
                    <a:pt x="1840" y="344"/>
                  </a:lnTo>
                  <a:lnTo>
                    <a:pt x="1824" y="344"/>
                  </a:lnTo>
                  <a:lnTo>
                    <a:pt x="1816" y="344"/>
                  </a:lnTo>
                  <a:lnTo>
                    <a:pt x="1824" y="376"/>
                  </a:lnTo>
                  <a:lnTo>
                    <a:pt x="1808" y="384"/>
                  </a:lnTo>
                  <a:lnTo>
                    <a:pt x="1792" y="376"/>
                  </a:lnTo>
                  <a:lnTo>
                    <a:pt x="1784" y="360"/>
                  </a:lnTo>
                  <a:lnTo>
                    <a:pt x="1784" y="352"/>
                  </a:lnTo>
                  <a:lnTo>
                    <a:pt x="1760" y="352"/>
                  </a:lnTo>
                  <a:lnTo>
                    <a:pt x="1752" y="360"/>
                  </a:lnTo>
                  <a:lnTo>
                    <a:pt x="1728" y="352"/>
                  </a:lnTo>
                  <a:lnTo>
                    <a:pt x="1704" y="352"/>
                  </a:lnTo>
                  <a:lnTo>
                    <a:pt x="1696" y="360"/>
                  </a:lnTo>
                  <a:lnTo>
                    <a:pt x="1680" y="344"/>
                  </a:lnTo>
                  <a:lnTo>
                    <a:pt x="1680" y="320"/>
                  </a:lnTo>
                  <a:lnTo>
                    <a:pt x="1656" y="304"/>
                  </a:lnTo>
                  <a:lnTo>
                    <a:pt x="1616" y="304"/>
                  </a:lnTo>
                  <a:lnTo>
                    <a:pt x="1576" y="304"/>
                  </a:lnTo>
                  <a:lnTo>
                    <a:pt x="1576" y="296"/>
                  </a:lnTo>
                  <a:lnTo>
                    <a:pt x="1568" y="288"/>
                  </a:lnTo>
                  <a:lnTo>
                    <a:pt x="1544" y="272"/>
                  </a:lnTo>
                  <a:lnTo>
                    <a:pt x="1544" y="256"/>
                  </a:lnTo>
                  <a:lnTo>
                    <a:pt x="1448" y="232"/>
                  </a:lnTo>
                  <a:lnTo>
                    <a:pt x="1448" y="240"/>
                  </a:lnTo>
                  <a:lnTo>
                    <a:pt x="1424" y="256"/>
                  </a:lnTo>
                  <a:lnTo>
                    <a:pt x="1432" y="280"/>
                  </a:lnTo>
                  <a:lnTo>
                    <a:pt x="1408" y="288"/>
                  </a:lnTo>
                  <a:lnTo>
                    <a:pt x="1392" y="288"/>
                  </a:lnTo>
                  <a:lnTo>
                    <a:pt x="1368" y="280"/>
                  </a:lnTo>
                  <a:lnTo>
                    <a:pt x="1360" y="288"/>
                  </a:lnTo>
                  <a:lnTo>
                    <a:pt x="1344" y="280"/>
                  </a:lnTo>
                  <a:lnTo>
                    <a:pt x="1328" y="272"/>
                  </a:lnTo>
                  <a:lnTo>
                    <a:pt x="1328" y="296"/>
                  </a:lnTo>
                  <a:lnTo>
                    <a:pt x="1312" y="312"/>
                  </a:lnTo>
                  <a:lnTo>
                    <a:pt x="1296" y="288"/>
                  </a:lnTo>
                  <a:lnTo>
                    <a:pt x="1280" y="264"/>
                  </a:lnTo>
                  <a:lnTo>
                    <a:pt x="1296" y="240"/>
                  </a:lnTo>
                  <a:lnTo>
                    <a:pt x="1296" y="224"/>
                  </a:lnTo>
                  <a:lnTo>
                    <a:pt x="1280" y="208"/>
                  </a:lnTo>
                  <a:lnTo>
                    <a:pt x="1264" y="200"/>
                  </a:lnTo>
                  <a:lnTo>
                    <a:pt x="1248" y="200"/>
                  </a:lnTo>
                  <a:lnTo>
                    <a:pt x="1240" y="192"/>
                  </a:lnTo>
                  <a:lnTo>
                    <a:pt x="1224" y="184"/>
                  </a:lnTo>
                  <a:lnTo>
                    <a:pt x="1216" y="200"/>
                  </a:lnTo>
                  <a:lnTo>
                    <a:pt x="1208" y="216"/>
                  </a:lnTo>
                  <a:lnTo>
                    <a:pt x="1168" y="216"/>
                  </a:lnTo>
                  <a:lnTo>
                    <a:pt x="1152" y="208"/>
                  </a:lnTo>
                  <a:lnTo>
                    <a:pt x="1144" y="192"/>
                  </a:lnTo>
                  <a:lnTo>
                    <a:pt x="1112" y="192"/>
                  </a:lnTo>
                  <a:lnTo>
                    <a:pt x="1088" y="208"/>
                  </a:lnTo>
                  <a:lnTo>
                    <a:pt x="1088" y="192"/>
                  </a:lnTo>
                  <a:lnTo>
                    <a:pt x="1072" y="176"/>
                  </a:lnTo>
                  <a:lnTo>
                    <a:pt x="1056" y="176"/>
                  </a:lnTo>
                  <a:lnTo>
                    <a:pt x="1040" y="192"/>
                  </a:lnTo>
                  <a:lnTo>
                    <a:pt x="1016" y="208"/>
                  </a:lnTo>
                  <a:lnTo>
                    <a:pt x="992" y="224"/>
                  </a:lnTo>
                  <a:lnTo>
                    <a:pt x="1008" y="200"/>
                  </a:lnTo>
                  <a:lnTo>
                    <a:pt x="1024" y="192"/>
                  </a:lnTo>
                  <a:lnTo>
                    <a:pt x="1048" y="152"/>
                  </a:lnTo>
                  <a:lnTo>
                    <a:pt x="1064" y="136"/>
                  </a:lnTo>
                  <a:lnTo>
                    <a:pt x="1080" y="112"/>
                  </a:lnTo>
                  <a:lnTo>
                    <a:pt x="1072" y="72"/>
                  </a:lnTo>
                  <a:lnTo>
                    <a:pt x="1040" y="48"/>
                  </a:lnTo>
                  <a:lnTo>
                    <a:pt x="1016" y="40"/>
                  </a:lnTo>
                  <a:lnTo>
                    <a:pt x="1016" y="32"/>
                  </a:lnTo>
                  <a:lnTo>
                    <a:pt x="1000" y="0"/>
                  </a:lnTo>
                  <a:lnTo>
                    <a:pt x="968" y="0"/>
                  </a:lnTo>
                  <a:lnTo>
                    <a:pt x="936" y="32"/>
                  </a:lnTo>
                  <a:lnTo>
                    <a:pt x="928" y="64"/>
                  </a:lnTo>
                  <a:lnTo>
                    <a:pt x="888" y="88"/>
                  </a:lnTo>
                  <a:lnTo>
                    <a:pt x="864" y="72"/>
                  </a:lnTo>
                  <a:lnTo>
                    <a:pt x="824" y="88"/>
                  </a:lnTo>
                  <a:lnTo>
                    <a:pt x="784" y="112"/>
                  </a:lnTo>
                  <a:lnTo>
                    <a:pt x="760" y="136"/>
                  </a:lnTo>
                  <a:lnTo>
                    <a:pt x="752" y="184"/>
                  </a:lnTo>
                  <a:lnTo>
                    <a:pt x="688" y="200"/>
                  </a:lnTo>
                  <a:lnTo>
                    <a:pt x="680" y="216"/>
                  </a:lnTo>
                  <a:lnTo>
                    <a:pt x="680" y="256"/>
                  </a:lnTo>
                  <a:lnTo>
                    <a:pt x="672" y="248"/>
                  </a:lnTo>
                  <a:lnTo>
                    <a:pt x="648" y="240"/>
                  </a:lnTo>
                  <a:lnTo>
                    <a:pt x="632" y="264"/>
                  </a:lnTo>
                  <a:lnTo>
                    <a:pt x="624" y="256"/>
                  </a:lnTo>
                  <a:lnTo>
                    <a:pt x="624" y="248"/>
                  </a:lnTo>
                  <a:lnTo>
                    <a:pt x="608" y="232"/>
                  </a:lnTo>
                  <a:lnTo>
                    <a:pt x="600" y="232"/>
                  </a:lnTo>
                  <a:lnTo>
                    <a:pt x="592" y="256"/>
                  </a:lnTo>
                  <a:lnTo>
                    <a:pt x="592" y="280"/>
                  </a:lnTo>
                  <a:lnTo>
                    <a:pt x="592" y="312"/>
                  </a:lnTo>
                  <a:lnTo>
                    <a:pt x="584" y="320"/>
                  </a:lnTo>
                  <a:lnTo>
                    <a:pt x="576" y="304"/>
                  </a:lnTo>
                  <a:lnTo>
                    <a:pt x="584" y="272"/>
                  </a:lnTo>
                  <a:lnTo>
                    <a:pt x="576" y="248"/>
                  </a:lnTo>
                  <a:lnTo>
                    <a:pt x="576" y="232"/>
                  </a:lnTo>
                  <a:lnTo>
                    <a:pt x="552" y="224"/>
                  </a:lnTo>
                  <a:lnTo>
                    <a:pt x="528" y="224"/>
                  </a:lnTo>
                  <a:lnTo>
                    <a:pt x="512" y="280"/>
                  </a:lnTo>
                  <a:lnTo>
                    <a:pt x="504" y="288"/>
                  </a:lnTo>
                  <a:lnTo>
                    <a:pt x="496" y="304"/>
                  </a:lnTo>
                  <a:lnTo>
                    <a:pt x="504" y="320"/>
                  </a:lnTo>
                  <a:lnTo>
                    <a:pt x="504" y="344"/>
                  </a:lnTo>
                  <a:lnTo>
                    <a:pt x="504" y="352"/>
                  </a:lnTo>
                  <a:lnTo>
                    <a:pt x="528" y="376"/>
                  </a:lnTo>
                  <a:lnTo>
                    <a:pt x="512" y="400"/>
                  </a:lnTo>
                  <a:lnTo>
                    <a:pt x="488" y="376"/>
                  </a:lnTo>
                  <a:lnTo>
                    <a:pt x="456" y="352"/>
                  </a:lnTo>
                  <a:lnTo>
                    <a:pt x="432" y="352"/>
                  </a:lnTo>
                  <a:lnTo>
                    <a:pt x="416" y="352"/>
                  </a:lnTo>
                  <a:lnTo>
                    <a:pt x="416" y="376"/>
                  </a:lnTo>
                  <a:lnTo>
                    <a:pt x="408" y="384"/>
                  </a:lnTo>
                  <a:lnTo>
                    <a:pt x="392" y="376"/>
                  </a:lnTo>
                  <a:lnTo>
                    <a:pt x="376" y="384"/>
                  </a:lnTo>
                  <a:lnTo>
                    <a:pt x="360" y="392"/>
                  </a:lnTo>
                  <a:lnTo>
                    <a:pt x="344" y="392"/>
                  </a:lnTo>
                  <a:lnTo>
                    <a:pt x="336" y="384"/>
                  </a:lnTo>
                  <a:lnTo>
                    <a:pt x="320" y="392"/>
                  </a:lnTo>
                  <a:lnTo>
                    <a:pt x="296" y="408"/>
                  </a:lnTo>
                  <a:lnTo>
                    <a:pt x="264" y="424"/>
                  </a:lnTo>
                  <a:lnTo>
                    <a:pt x="256" y="424"/>
                  </a:lnTo>
                  <a:lnTo>
                    <a:pt x="248" y="448"/>
                  </a:lnTo>
                  <a:lnTo>
                    <a:pt x="240" y="448"/>
                  </a:lnTo>
                  <a:lnTo>
                    <a:pt x="224" y="432"/>
                  </a:lnTo>
                  <a:lnTo>
                    <a:pt x="232" y="424"/>
                  </a:lnTo>
                  <a:lnTo>
                    <a:pt x="240" y="416"/>
                  </a:lnTo>
                  <a:lnTo>
                    <a:pt x="240" y="400"/>
                  </a:lnTo>
                  <a:lnTo>
                    <a:pt x="224" y="392"/>
                  </a:lnTo>
                  <a:lnTo>
                    <a:pt x="216" y="392"/>
                  </a:lnTo>
                  <a:lnTo>
                    <a:pt x="200" y="392"/>
                  </a:lnTo>
                  <a:lnTo>
                    <a:pt x="208" y="408"/>
                  </a:lnTo>
                  <a:lnTo>
                    <a:pt x="208" y="432"/>
                  </a:lnTo>
                  <a:lnTo>
                    <a:pt x="216" y="448"/>
                  </a:lnTo>
                  <a:lnTo>
                    <a:pt x="208" y="472"/>
                  </a:lnTo>
                  <a:lnTo>
                    <a:pt x="200" y="464"/>
                  </a:lnTo>
                  <a:lnTo>
                    <a:pt x="184" y="464"/>
                  </a:lnTo>
                  <a:lnTo>
                    <a:pt x="176" y="472"/>
                  </a:lnTo>
                  <a:lnTo>
                    <a:pt x="160" y="480"/>
                  </a:lnTo>
                  <a:lnTo>
                    <a:pt x="152" y="488"/>
                  </a:lnTo>
                  <a:lnTo>
                    <a:pt x="168" y="520"/>
                  </a:lnTo>
                  <a:lnTo>
                    <a:pt x="160" y="512"/>
                  </a:lnTo>
                  <a:lnTo>
                    <a:pt x="136" y="512"/>
                  </a:lnTo>
                  <a:lnTo>
                    <a:pt x="120" y="504"/>
                  </a:lnTo>
                  <a:lnTo>
                    <a:pt x="120" y="512"/>
                  </a:lnTo>
                  <a:lnTo>
                    <a:pt x="128" y="528"/>
                  </a:lnTo>
                  <a:lnTo>
                    <a:pt x="136" y="536"/>
                  </a:lnTo>
                  <a:lnTo>
                    <a:pt x="128" y="544"/>
                  </a:lnTo>
                  <a:lnTo>
                    <a:pt x="104" y="528"/>
                  </a:lnTo>
                  <a:lnTo>
                    <a:pt x="96" y="520"/>
                  </a:lnTo>
                  <a:lnTo>
                    <a:pt x="96" y="512"/>
                  </a:lnTo>
                  <a:lnTo>
                    <a:pt x="88" y="488"/>
                  </a:lnTo>
                  <a:lnTo>
                    <a:pt x="96" y="480"/>
                  </a:lnTo>
                  <a:lnTo>
                    <a:pt x="96" y="472"/>
                  </a:lnTo>
                  <a:lnTo>
                    <a:pt x="80" y="464"/>
                  </a:lnTo>
                  <a:lnTo>
                    <a:pt x="64" y="448"/>
                  </a:lnTo>
                  <a:lnTo>
                    <a:pt x="56" y="440"/>
                  </a:lnTo>
                  <a:lnTo>
                    <a:pt x="64" y="440"/>
                  </a:lnTo>
                  <a:lnTo>
                    <a:pt x="72" y="448"/>
                  </a:lnTo>
                  <a:lnTo>
                    <a:pt x="88" y="448"/>
                  </a:lnTo>
                  <a:lnTo>
                    <a:pt x="96" y="464"/>
                  </a:lnTo>
                  <a:lnTo>
                    <a:pt x="128" y="472"/>
                  </a:lnTo>
                  <a:lnTo>
                    <a:pt x="152" y="464"/>
                  </a:lnTo>
                  <a:lnTo>
                    <a:pt x="168" y="456"/>
                  </a:lnTo>
                  <a:lnTo>
                    <a:pt x="176" y="432"/>
                  </a:lnTo>
                  <a:lnTo>
                    <a:pt x="144" y="400"/>
                  </a:lnTo>
                  <a:lnTo>
                    <a:pt x="120" y="384"/>
                  </a:lnTo>
                  <a:lnTo>
                    <a:pt x="104" y="368"/>
                  </a:lnTo>
                  <a:lnTo>
                    <a:pt x="80" y="360"/>
                  </a:lnTo>
                  <a:lnTo>
                    <a:pt x="72" y="360"/>
                  </a:lnTo>
                  <a:lnTo>
                    <a:pt x="72" y="344"/>
                  </a:lnTo>
                  <a:lnTo>
                    <a:pt x="56" y="344"/>
                  </a:lnTo>
                  <a:lnTo>
                    <a:pt x="40" y="344"/>
                  </a:lnTo>
                  <a:lnTo>
                    <a:pt x="32" y="352"/>
                  </a:lnTo>
                  <a:lnTo>
                    <a:pt x="16" y="368"/>
                  </a:lnTo>
                  <a:lnTo>
                    <a:pt x="16" y="376"/>
                  </a:lnTo>
                  <a:lnTo>
                    <a:pt x="16" y="384"/>
                  </a:lnTo>
                  <a:lnTo>
                    <a:pt x="8" y="392"/>
                  </a:lnTo>
                  <a:lnTo>
                    <a:pt x="16" y="400"/>
                  </a:lnTo>
                  <a:lnTo>
                    <a:pt x="24" y="408"/>
                  </a:lnTo>
                  <a:lnTo>
                    <a:pt x="32" y="424"/>
                  </a:lnTo>
                  <a:lnTo>
                    <a:pt x="16" y="448"/>
                  </a:lnTo>
                  <a:lnTo>
                    <a:pt x="32" y="488"/>
                  </a:lnTo>
                  <a:lnTo>
                    <a:pt x="24" y="496"/>
                  </a:lnTo>
                  <a:lnTo>
                    <a:pt x="32" y="504"/>
                  </a:lnTo>
                  <a:lnTo>
                    <a:pt x="24" y="504"/>
                  </a:lnTo>
                  <a:lnTo>
                    <a:pt x="32" y="512"/>
                  </a:lnTo>
                  <a:lnTo>
                    <a:pt x="32" y="520"/>
                  </a:lnTo>
                  <a:lnTo>
                    <a:pt x="40" y="528"/>
                  </a:lnTo>
                  <a:lnTo>
                    <a:pt x="32" y="544"/>
                  </a:lnTo>
                  <a:lnTo>
                    <a:pt x="40" y="560"/>
                  </a:lnTo>
                  <a:lnTo>
                    <a:pt x="48" y="560"/>
                  </a:lnTo>
                  <a:lnTo>
                    <a:pt x="48" y="568"/>
                  </a:lnTo>
                  <a:lnTo>
                    <a:pt x="0" y="624"/>
                  </a:lnTo>
                  <a:lnTo>
                    <a:pt x="8" y="624"/>
                  </a:lnTo>
                  <a:lnTo>
                    <a:pt x="16" y="632"/>
                  </a:lnTo>
                  <a:lnTo>
                    <a:pt x="16" y="648"/>
                  </a:lnTo>
                  <a:lnTo>
                    <a:pt x="8" y="648"/>
                  </a:lnTo>
                  <a:lnTo>
                    <a:pt x="8" y="656"/>
                  </a:lnTo>
                  <a:lnTo>
                    <a:pt x="8" y="672"/>
                  </a:lnTo>
                  <a:lnTo>
                    <a:pt x="8" y="680"/>
                  </a:lnTo>
                  <a:lnTo>
                    <a:pt x="0" y="712"/>
                  </a:lnTo>
                  <a:lnTo>
                    <a:pt x="8" y="728"/>
                  </a:lnTo>
                  <a:lnTo>
                    <a:pt x="24" y="736"/>
                  </a:lnTo>
                  <a:lnTo>
                    <a:pt x="40" y="744"/>
                  </a:lnTo>
                  <a:lnTo>
                    <a:pt x="56" y="776"/>
                  </a:lnTo>
                  <a:lnTo>
                    <a:pt x="64" y="784"/>
                  </a:lnTo>
                  <a:lnTo>
                    <a:pt x="64" y="792"/>
                  </a:lnTo>
                  <a:lnTo>
                    <a:pt x="48" y="800"/>
                  </a:lnTo>
                  <a:lnTo>
                    <a:pt x="56" y="816"/>
                  </a:lnTo>
                  <a:lnTo>
                    <a:pt x="64" y="816"/>
                  </a:lnTo>
                  <a:lnTo>
                    <a:pt x="72" y="816"/>
                  </a:lnTo>
                  <a:lnTo>
                    <a:pt x="88" y="832"/>
                  </a:lnTo>
                  <a:lnTo>
                    <a:pt x="136" y="856"/>
                  </a:lnTo>
                  <a:lnTo>
                    <a:pt x="144" y="856"/>
                  </a:lnTo>
                  <a:lnTo>
                    <a:pt x="136" y="872"/>
                  </a:lnTo>
                  <a:lnTo>
                    <a:pt x="128" y="880"/>
                  </a:lnTo>
                  <a:lnTo>
                    <a:pt x="120" y="888"/>
                  </a:lnTo>
                  <a:lnTo>
                    <a:pt x="112" y="896"/>
                  </a:lnTo>
                  <a:lnTo>
                    <a:pt x="128" y="896"/>
                  </a:lnTo>
                  <a:lnTo>
                    <a:pt x="120" y="912"/>
                  </a:lnTo>
                  <a:lnTo>
                    <a:pt x="104" y="928"/>
                  </a:lnTo>
                  <a:lnTo>
                    <a:pt x="120" y="944"/>
                  </a:lnTo>
                  <a:lnTo>
                    <a:pt x="144" y="952"/>
                  </a:lnTo>
                  <a:lnTo>
                    <a:pt x="160" y="976"/>
                  </a:lnTo>
                  <a:lnTo>
                    <a:pt x="160" y="984"/>
                  </a:lnTo>
                  <a:lnTo>
                    <a:pt x="168" y="992"/>
                  </a:lnTo>
                  <a:lnTo>
                    <a:pt x="184" y="992"/>
                  </a:lnTo>
                  <a:lnTo>
                    <a:pt x="192" y="1000"/>
                  </a:lnTo>
                  <a:lnTo>
                    <a:pt x="200" y="1016"/>
                  </a:lnTo>
                  <a:lnTo>
                    <a:pt x="200" y="1024"/>
                  </a:lnTo>
                  <a:lnTo>
                    <a:pt x="208" y="1032"/>
                  </a:lnTo>
                  <a:lnTo>
                    <a:pt x="224" y="1032"/>
                  </a:lnTo>
                  <a:lnTo>
                    <a:pt x="240" y="1024"/>
                  </a:lnTo>
                  <a:lnTo>
                    <a:pt x="248" y="1032"/>
                  </a:lnTo>
                  <a:lnTo>
                    <a:pt x="248" y="1040"/>
                  </a:lnTo>
                  <a:lnTo>
                    <a:pt x="256" y="1024"/>
                  </a:lnTo>
                  <a:lnTo>
                    <a:pt x="272" y="1008"/>
                  </a:lnTo>
                  <a:lnTo>
                    <a:pt x="256" y="976"/>
                  </a:lnTo>
                  <a:lnTo>
                    <a:pt x="224" y="936"/>
                  </a:lnTo>
                  <a:lnTo>
                    <a:pt x="240" y="912"/>
                  </a:lnTo>
                  <a:lnTo>
                    <a:pt x="256" y="904"/>
                  </a:lnTo>
                  <a:lnTo>
                    <a:pt x="256" y="896"/>
                  </a:lnTo>
                  <a:lnTo>
                    <a:pt x="256" y="904"/>
                  </a:lnTo>
                  <a:lnTo>
                    <a:pt x="256" y="896"/>
                  </a:lnTo>
                  <a:lnTo>
                    <a:pt x="240" y="888"/>
                  </a:lnTo>
                  <a:lnTo>
                    <a:pt x="256" y="856"/>
                  </a:lnTo>
                  <a:lnTo>
                    <a:pt x="296" y="840"/>
                  </a:lnTo>
                  <a:lnTo>
                    <a:pt x="328" y="832"/>
                  </a:lnTo>
                  <a:lnTo>
                    <a:pt x="352" y="848"/>
                  </a:lnTo>
                  <a:lnTo>
                    <a:pt x="376" y="840"/>
                  </a:lnTo>
                  <a:lnTo>
                    <a:pt x="400" y="848"/>
                  </a:lnTo>
                  <a:lnTo>
                    <a:pt x="432" y="840"/>
                  </a:lnTo>
                  <a:lnTo>
                    <a:pt x="424" y="816"/>
                  </a:lnTo>
                  <a:lnTo>
                    <a:pt x="440" y="784"/>
                  </a:lnTo>
                  <a:lnTo>
                    <a:pt x="488" y="760"/>
                  </a:lnTo>
                  <a:lnTo>
                    <a:pt x="536" y="752"/>
                  </a:lnTo>
                  <a:lnTo>
                    <a:pt x="568" y="792"/>
                  </a:lnTo>
                  <a:lnTo>
                    <a:pt x="608" y="776"/>
                  </a:lnTo>
                  <a:lnTo>
                    <a:pt x="624" y="776"/>
                  </a:lnTo>
                  <a:lnTo>
                    <a:pt x="640" y="808"/>
                  </a:lnTo>
                  <a:lnTo>
                    <a:pt x="656" y="848"/>
                  </a:lnTo>
                  <a:lnTo>
                    <a:pt x="696" y="848"/>
                  </a:lnTo>
                  <a:lnTo>
                    <a:pt x="728" y="864"/>
                  </a:lnTo>
                  <a:lnTo>
                    <a:pt x="760" y="864"/>
                  </a:lnTo>
                  <a:lnTo>
                    <a:pt x="760" y="888"/>
                  </a:lnTo>
                  <a:lnTo>
                    <a:pt x="768" y="888"/>
                  </a:lnTo>
                  <a:lnTo>
                    <a:pt x="776" y="872"/>
                  </a:lnTo>
                  <a:lnTo>
                    <a:pt x="808" y="856"/>
                  </a:lnTo>
                  <a:lnTo>
                    <a:pt x="848" y="848"/>
                  </a:lnTo>
                  <a:lnTo>
                    <a:pt x="880" y="864"/>
                  </a:lnTo>
                  <a:lnTo>
                    <a:pt x="896" y="840"/>
                  </a:lnTo>
                  <a:lnTo>
                    <a:pt x="912" y="824"/>
                  </a:lnTo>
                  <a:lnTo>
                    <a:pt x="960" y="840"/>
                  </a:lnTo>
                  <a:lnTo>
                    <a:pt x="976" y="856"/>
                  </a:lnTo>
                  <a:lnTo>
                    <a:pt x="1016" y="856"/>
                  </a:lnTo>
                  <a:lnTo>
                    <a:pt x="1040" y="880"/>
                  </a:lnTo>
                  <a:lnTo>
                    <a:pt x="1104" y="864"/>
                  </a:lnTo>
                  <a:lnTo>
                    <a:pt x="1128" y="872"/>
                  </a:lnTo>
                  <a:lnTo>
                    <a:pt x="1136" y="864"/>
                  </a:lnTo>
                  <a:lnTo>
                    <a:pt x="1160" y="864"/>
                  </a:lnTo>
                  <a:lnTo>
                    <a:pt x="1184" y="816"/>
                  </a:lnTo>
                  <a:lnTo>
                    <a:pt x="1192" y="800"/>
                  </a:lnTo>
                  <a:lnTo>
                    <a:pt x="1232" y="800"/>
                  </a:lnTo>
                  <a:lnTo>
                    <a:pt x="1272" y="872"/>
                  </a:lnTo>
                  <a:lnTo>
                    <a:pt x="1304" y="880"/>
                  </a:lnTo>
                  <a:lnTo>
                    <a:pt x="1312" y="896"/>
                  </a:lnTo>
                  <a:lnTo>
                    <a:pt x="1360" y="888"/>
                  </a:lnTo>
                  <a:lnTo>
                    <a:pt x="1336" y="952"/>
                  </a:lnTo>
                  <a:lnTo>
                    <a:pt x="1320" y="952"/>
                  </a:lnTo>
                  <a:lnTo>
                    <a:pt x="1304" y="1000"/>
                  </a:lnTo>
                  <a:lnTo>
                    <a:pt x="1312" y="1000"/>
                  </a:lnTo>
                  <a:lnTo>
                    <a:pt x="1320" y="1000"/>
                  </a:lnTo>
                  <a:lnTo>
                    <a:pt x="1328" y="992"/>
                  </a:lnTo>
                  <a:lnTo>
                    <a:pt x="1344" y="1000"/>
                  </a:lnTo>
                  <a:lnTo>
                    <a:pt x="1368" y="976"/>
                  </a:lnTo>
                  <a:lnTo>
                    <a:pt x="1384" y="960"/>
                  </a:lnTo>
                  <a:lnTo>
                    <a:pt x="1416" y="920"/>
                  </a:lnTo>
                  <a:lnTo>
                    <a:pt x="1432" y="888"/>
                  </a:lnTo>
                  <a:lnTo>
                    <a:pt x="1432" y="856"/>
                  </a:lnTo>
                  <a:lnTo>
                    <a:pt x="1440" y="808"/>
                  </a:lnTo>
                  <a:lnTo>
                    <a:pt x="1440" y="792"/>
                  </a:lnTo>
                  <a:lnTo>
                    <a:pt x="1424" y="776"/>
                  </a:lnTo>
                  <a:lnTo>
                    <a:pt x="1400" y="792"/>
                  </a:lnTo>
                  <a:lnTo>
                    <a:pt x="1384" y="784"/>
                  </a:lnTo>
                  <a:lnTo>
                    <a:pt x="1376" y="768"/>
                  </a:lnTo>
                  <a:lnTo>
                    <a:pt x="1368" y="768"/>
                  </a:lnTo>
                  <a:lnTo>
                    <a:pt x="1376" y="760"/>
                  </a:lnTo>
                  <a:lnTo>
                    <a:pt x="1400" y="736"/>
                  </a:lnTo>
                  <a:lnTo>
                    <a:pt x="1416" y="720"/>
                  </a:lnTo>
                  <a:lnTo>
                    <a:pt x="1416" y="712"/>
                  </a:lnTo>
                  <a:lnTo>
                    <a:pt x="1472" y="656"/>
                  </a:lnTo>
                  <a:lnTo>
                    <a:pt x="1488" y="656"/>
                  </a:lnTo>
                  <a:lnTo>
                    <a:pt x="1528" y="656"/>
                  </a:lnTo>
                  <a:lnTo>
                    <a:pt x="1544" y="648"/>
                  </a:lnTo>
                  <a:lnTo>
                    <a:pt x="1568" y="656"/>
                  </a:lnTo>
                  <a:lnTo>
                    <a:pt x="1568" y="672"/>
                  </a:lnTo>
                  <a:lnTo>
                    <a:pt x="1608" y="664"/>
                  </a:lnTo>
                  <a:lnTo>
                    <a:pt x="1616" y="664"/>
                  </a:lnTo>
                  <a:lnTo>
                    <a:pt x="1608" y="656"/>
                  </a:lnTo>
                  <a:lnTo>
                    <a:pt x="1616" y="632"/>
                  </a:lnTo>
                  <a:lnTo>
                    <a:pt x="1624" y="608"/>
                  </a:lnTo>
                  <a:lnTo>
                    <a:pt x="1648" y="592"/>
                  </a:lnTo>
                  <a:lnTo>
                    <a:pt x="1680" y="600"/>
                  </a:lnTo>
                  <a:lnTo>
                    <a:pt x="1688" y="616"/>
                  </a:lnTo>
                  <a:lnTo>
                    <a:pt x="1704" y="600"/>
                  </a:lnTo>
                  <a:lnTo>
                    <a:pt x="1736" y="576"/>
                  </a:lnTo>
                  <a:lnTo>
                    <a:pt x="1736" y="608"/>
                  </a:lnTo>
                  <a:lnTo>
                    <a:pt x="1712" y="632"/>
                  </a:lnTo>
                  <a:lnTo>
                    <a:pt x="1696" y="640"/>
                  </a:lnTo>
                  <a:lnTo>
                    <a:pt x="1680" y="664"/>
                  </a:lnTo>
                  <a:lnTo>
                    <a:pt x="1664" y="680"/>
                  </a:lnTo>
                  <a:lnTo>
                    <a:pt x="1648" y="696"/>
                  </a:lnTo>
                  <a:lnTo>
                    <a:pt x="1640" y="696"/>
                  </a:lnTo>
                  <a:lnTo>
                    <a:pt x="1624" y="744"/>
                  </a:lnTo>
                  <a:lnTo>
                    <a:pt x="1640" y="840"/>
                  </a:lnTo>
                  <a:lnTo>
                    <a:pt x="1664" y="808"/>
                  </a:lnTo>
                  <a:lnTo>
                    <a:pt x="1672" y="800"/>
                  </a:lnTo>
                  <a:lnTo>
                    <a:pt x="1680" y="784"/>
                  </a:lnTo>
                  <a:lnTo>
                    <a:pt x="1688" y="768"/>
                  </a:lnTo>
                  <a:lnTo>
                    <a:pt x="1704" y="760"/>
                  </a:lnTo>
                  <a:lnTo>
                    <a:pt x="1704" y="744"/>
                  </a:lnTo>
                  <a:lnTo>
                    <a:pt x="1712" y="736"/>
                  </a:lnTo>
                  <a:lnTo>
                    <a:pt x="1720" y="704"/>
                  </a:lnTo>
                  <a:lnTo>
                    <a:pt x="1720" y="696"/>
                  </a:lnTo>
                  <a:lnTo>
                    <a:pt x="1704" y="696"/>
                  </a:lnTo>
                  <a:lnTo>
                    <a:pt x="1720" y="656"/>
                  </a:lnTo>
                  <a:lnTo>
                    <a:pt x="1728" y="648"/>
                  </a:lnTo>
                  <a:lnTo>
                    <a:pt x="1744" y="640"/>
                  </a:lnTo>
                  <a:lnTo>
                    <a:pt x="1752" y="640"/>
                  </a:lnTo>
                  <a:lnTo>
                    <a:pt x="1760" y="648"/>
                  </a:lnTo>
                  <a:lnTo>
                    <a:pt x="1784" y="624"/>
                  </a:lnTo>
                  <a:lnTo>
                    <a:pt x="1808" y="648"/>
                  </a:lnTo>
                  <a:lnTo>
                    <a:pt x="1816" y="624"/>
                  </a:lnTo>
                  <a:lnTo>
                    <a:pt x="1832" y="624"/>
                  </a:lnTo>
                  <a:lnTo>
                    <a:pt x="1856" y="592"/>
                  </a:lnTo>
                  <a:lnTo>
                    <a:pt x="1888" y="576"/>
                  </a:lnTo>
                  <a:lnTo>
                    <a:pt x="1904" y="576"/>
                  </a:lnTo>
                  <a:lnTo>
                    <a:pt x="1920" y="584"/>
                  </a:lnTo>
                  <a:lnTo>
                    <a:pt x="1920" y="576"/>
                  </a:lnTo>
                  <a:lnTo>
                    <a:pt x="1920" y="560"/>
                  </a:lnTo>
                  <a:lnTo>
                    <a:pt x="1912" y="536"/>
                  </a:lnTo>
                  <a:lnTo>
                    <a:pt x="1896" y="520"/>
                  </a:lnTo>
                  <a:lnTo>
                    <a:pt x="1912" y="512"/>
                  </a:lnTo>
                  <a:lnTo>
                    <a:pt x="1928" y="50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3" name="Freeform 689">
              <a:extLst>
                <a:ext uri="{FF2B5EF4-FFF2-40B4-BE49-F238E27FC236}">
                  <a16:creationId xmlns:a16="http://schemas.microsoft.com/office/drawing/2014/main" id="{C62B8600-9ADD-4C17-8808-BD3C906C60B5}"/>
                </a:ext>
              </a:extLst>
            </p:cNvPr>
            <p:cNvSpPr>
              <a:spLocks/>
            </p:cNvSpPr>
            <p:nvPr/>
          </p:nvSpPr>
          <p:spPr bwMode="auto">
            <a:xfrm>
              <a:off x="8589830" y="4000712"/>
              <a:ext cx="71498" cy="14591"/>
            </a:xfrm>
            <a:custGeom>
              <a:avLst/>
              <a:gdLst>
                <a:gd name="T0" fmla="*/ 2147483647 w 40"/>
                <a:gd name="T1" fmla="*/ 2147483647 h 8"/>
                <a:gd name="T2" fmla="*/ 2147483647 w 40"/>
                <a:gd name="T3" fmla="*/ 2147483647 h 8"/>
                <a:gd name="T4" fmla="*/ 2147483647 w 40"/>
                <a:gd name="T5" fmla="*/ 0 h 8"/>
                <a:gd name="T6" fmla="*/ 0 w 40"/>
                <a:gd name="T7" fmla="*/ 2147483647 h 8"/>
                <a:gd name="T8" fmla="*/ 2147483647 w 40"/>
                <a:gd name="T9" fmla="*/ 2147483647 h 8"/>
                <a:gd name="T10" fmla="*/ 0 60000 65536"/>
                <a:gd name="T11" fmla="*/ 0 60000 65536"/>
                <a:gd name="T12" fmla="*/ 0 60000 65536"/>
                <a:gd name="T13" fmla="*/ 0 60000 65536"/>
                <a:gd name="T14" fmla="*/ 0 60000 65536"/>
                <a:gd name="T15" fmla="*/ 0 w 40"/>
                <a:gd name="T16" fmla="*/ 0 h 8"/>
                <a:gd name="T17" fmla="*/ 40 w 40"/>
                <a:gd name="T18" fmla="*/ 8 h 8"/>
              </a:gdLst>
              <a:ahLst/>
              <a:cxnLst>
                <a:cxn ang="T10">
                  <a:pos x="T0" y="T1"/>
                </a:cxn>
                <a:cxn ang="T11">
                  <a:pos x="T2" y="T3"/>
                </a:cxn>
                <a:cxn ang="T12">
                  <a:pos x="T4" y="T5"/>
                </a:cxn>
                <a:cxn ang="T13">
                  <a:pos x="T6" y="T7"/>
                </a:cxn>
                <a:cxn ang="T14">
                  <a:pos x="T8" y="T9"/>
                </a:cxn>
              </a:cxnLst>
              <a:rect l="T15" t="T16" r="T17" b="T18"/>
              <a:pathLst>
                <a:path w="40" h="8">
                  <a:moveTo>
                    <a:pt x="8" y="8"/>
                  </a:moveTo>
                  <a:lnTo>
                    <a:pt x="24" y="8"/>
                  </a:lnTo>
                  <a:lnTo>
                    <a:pt x="40" y="0"/>
                  </a:lnTo>
                  <a:lnTo>
                    <a:pt x="0" y="8"/>
                  </a:lnTo>
                  <a:lnTo>
                    <a:pt x="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4" name="Freeform 690">
              <a:extLst>
                <a:ext uri="{FF2B5EF4-FFF2-40B4-BE49-F238E27FC236}">
                  <a16:creationId xmlns:a16="http://schemas.microsoft.com/office/drawing/2014/main" id="{E897838F-6445-4B69-BF6E-684C219F6FF6}"/>
                </a:ext>
              </a:extLst>
            </p:cNvPr>
            <p:cNvSpPr>
              <a:spLocks/>
            </p:cNvSpPr>
            <p:nvPr/>
          </p:nvSpPr>
          <p:spPr bwMode="auto">
            <a:xfrm>
              <a:off x="8500768" y="3401003"/>
              <a:ext cx="928019" cy="656616"/>
            </a:xfrm>
            <a:custGeom>
              <a:avLst/>
              <a:gdLst>
                <a:gd name="T0" fmla="*/ 2147483647 w 520"/>
                <a:gd name="T1" fmla="*/ 2147483647 h 368"/>
                <a:gd name="T2" fmla="*/ 2147483647 w 520"/>
                <a:gd name="T3" fmla="*/ 2147483647 h 368"/>
                <a:gd name="T4" fmla="*/ 2147483647 w 520"/>
                <a:gd name="T5" fmla="*/ 2147483647 h 368"/>
                <a:gd name="T6" fmla="*/ 2147483647 w 520"/>
                <a:gd name="T7" fmla="*/ 2147483647 h 368"/>
                <a:gd name="T8" fmla="*/ 2147483647 w 520"/>
                <a:gd name="T9" fmla="*/ 2147483647 h 368"/>
                <a:gd name="T10" fmla="*/ 2147483647 w 520"/>
                <a:gd name="T11" fmla="*/ 2147483647 h 368"/>
                <a:gd name="T12" fmla="*/ 2147483647 w 520"/>
                <a:gd name="T13" fmla="*/ 2147483647 h 368"/>
                <a:gd name="T14" fmla="*/ 2147483647 w 520"/>
                <a:gd name="T15" fmla="*/ 2147483647 h 368"/>
                <a:gd name="T16" fmla="*/ 2147483647 w 520"/>
                <a:gd name="T17" fmla="*/ 2147483647 h 368"/>
                <a:gd name="T18" fmla="*/ 2147483647 w 520"/>
                <a:gd name="T19" fmla="*/ 2147483647 h 368"/>
                <a:gd name="T20" fmla="*/ 2147483647 w 520"/>
                <a:gd name="T21" fmla="*/ 2147483647 h 368"/>
                <a:gd name="T22" fmla="*/ 2147483647 w 520"/>
                <a:gd name="T23" fmla="*/ 2147483647 h 368"/>
                <a:gd name="T24" fmla="*/ 2147483647 w 520"/>
                <a:gd name="T25" fmla="*/ 2147483647 h 368"/>
                <a:gd name="T26" fmla="*/ 2147483647 w 520"/>
                <a:gd name="T27" fmla="*/ 2147483647 h 368"/>
                <a:gd name="T28" fmla="*/ 2147483647 w 520"/>
                <a:gd name="T29" fmla="*/ 2147483647 h 368"/>
                <a:gd name="T30" fmla="*/ 0 w 520"/>
                <a:gd name="T31" fmla="*/ 2147483647 h 368"/>
                <a:gd name="T32" fmla="*/ 2147483647 w 520"/>
                <a:gd name="T33" fmla="*/ 2147483647 h 368"/>
                <a:gd name="T34" fmla="*/ 2147483647 w 520"/>
                <a:gd name="T35" fmla="*/ 2147483647 h 368"/>
                <a:gd name="T36" fmla="*/ 2147483647 w 520"/>
                <a:gd name="T37" fmla="*/ 2147483647 h 368"/>
                <a:gd name="T38" fmla="*/ 2147483647 w 520"/>
                <a:gd name="T39" fmla="*/ 2147483647 h 368"/>
                <a:gd name="T40" fmla="*/ 2147483647 w 520"/>
                <a:gd name="T41" fmla="*/ 2147483647 h 368"/>
                <a:gd name="T42" fmla="*/ 2147483647 w 520"/>
                <a:gd name="T43" fmla="*/ 2147483647 h 368"/>
                <a:gd name="T44" fmla="*/ 2147483647 w 520"/>
                <a:gd name="T45" fmla="*/ 2147483647 h 368"/>
                <a:gd name="T46" fmla="*/ 2147483647 w 520"/>
                <a:gd name="T47" fmla="*/ 2147483647 h 368"/>
                <a:gd name="T48" fmla="*/ 2147483647 w 520"/>
                <a:gd name="T49" fmla="*/ 2147483647 h 368"/>
                <a:gd name="T50" fmla="*/ 2147483647 w 520"/>
                <a:gd name="T51" fmla="*/ 2147483647 h 368"/>
                <a:gd name="T52" fmla="*/ 2147483647 w 520"/>
                <a:gd name="T53" fmla="*/ 2147483647 h 368"/>
                <a:gd name="T54" fmla="*/ 2147483647 w 520"/>
                <a:gd name="T55" fmla="*/ 2147483647 h 368"/>
                <a:gd name="T56" fmla="*/ 2147483647 w 520"/>
                <a:gd name="T57" fmla="*/ 2147483647 h 368"/>
                <a:gd name="T58" fmla="*/ 2147483647 w 520"/>
                <a:gd name="T59" fmla="*/ 2147483647 h 368"/>
                <a:gd name="T60" fmla="*/ 2147483647 w 520"/>
                <a:gd name="T61" fmla="*/ 2147483647 h 368"/>
                <a:gd name="T62" fmla="*/ 2147483647 w 520"/>
                <a:gd name="T63" fmla="*/ 2147483647 h 368"/>
                <a:gd name="T64" fmla="*/ 2147483647 w 520"/>
                <a:gd name="T65" fmla="*/ 2147483647 h 368"/>
                <a:gd name="T66" fmla="*/ 2147483647 w 520"/>
                <a:gd name="T67" fmla="*/ 2147483647 h 368"/>
                <a:gd name="T68" fmla="*/ 2147483647 w 520"/>
                <a:gd name="T69" fmla="*/ 2147483647 h 3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0"/>
                <a:gd name="T106" fmla="*/ 0 h 368"/>
                <a:gd name="T107" fmla="*/ 520 w 520"/>
                <a:gd name="T108" fmla="*/ 368 h 3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0" h="368">
                  <a:moveTo>
                    <a:pt x="360" y="320"/>
                  </a:moveTo>
                  <a:lnTo>
                    <a:pt x="352" y="312"/>
                  </a:lnTo>
                  <a:lnTo>
                    <a:pt x="352" y="296"/>
                  </a:lnTo>
                  <a:lnTo>
                    <a:pt x="384" y="288"/>
                  </a:lnTo>
                  <a:lnTo>
                    <a:pt x="408" y="272"/>
                  </a:lnTo>
                  <a:lnTo>
                    <a:pt x="424" y="256"/>
                  </a:lnTo>
                  <a:lnTo>
                    <a:pt x="432" y="208"/>
                  </a:lnTo>
                  <a:lnTo>
                    <a:pt x="456" y="200"/>
                  </a:lnTo>
                  <a:lnTo>
                    <a:pt x="464" y="160"/>
                  </a:lnTo>
                  <a:lnTo>
                    <a:pt x="496" y="168"/>
                  </a:lnTo>
                  <a:lnTo>
                    <a:pt x="504" y="144"/>
                  </a:lnTo>
                  <a:lnTo>
                    <a:pt x="520" y="136"/>
                  </a:lnTo>
                  <a:lnTo>
                    <a:pt x="520" y="120"/>
                  </a:lnTo>
                  <a:lnTo>
                    <a:pt x="488" y="112"/>
                  </a:lnTo>
                  <a:lnTo>
                    <a:pt x="456" y="96"/>
                  </a:lnTo>
                  <a:lnTo>
                    <a:pt x="416" y="96"/>
                  </a:lnTo>
                  <a:lnTo>
                    <a:pt x="400" y="56"/>
                  </a:lnTo>
                  <a:lnTo>
                    <a:pt x="384" y="24"/>
                  </a:lnTo>
                  <a:lnTo>
                    <a:pt x="368" y="24"/>
                  </a:lnTo>
                  <a:lnTo>
                    <a:pt x="328" y="40"/>
                  </a:lnTo>
                  <a:lnTo>
                    <a:pt x="296" y="0"/>
                  </a:lnTo>
                  <a:lnTo>
                    <a:pt x="248" y="16"/>
                  </a:lnTo>
                  <a:lnTo>
                    <a:pt x="200" y="32"/>
                  </a:lnTo>
                  <a:lnTo>
                    <a:pt x="184" y="64"/>
                  </a:lnTo>
                  <a:lnTo>
                    <a:pt x="192" y="96"/>
                  </a:lnTo>
                  <a:lnTo>
                    <a:pt x="160" y="96"/>
                  </a:lnTo>
                  <a:lnTo>
                    <a:pt x="136" y="96"/>
                  </a:lnTo>
                  <a:lnTo>
                    <a:pt x="112" y="96"/>
                  </a:lnTo>
                  <a:lnTo>
                    <a:pt x="88" y="80"/>
                  </a:lnTo>
                  <a:lnTo>
                    <a:pt x="56" y="88"/>
                  </a:lnTo>
                  <a:lnTo>
                    <a:pt x="16" y="104"/>
                  </a:lnTo>
                  <a:lnTo>
                    <a:pt x="0" y="136"/>
                  </a:lnTo>
                  <a:lnTo>
                    <a:pt x="16" y="152"/>
                  </a:lnTo>
                  <a:lnTo>
                    <a:pt x="24" y="168"/>
                  </a:lnTo>
                  <a:lnTo>
                    <a:pt x="56" y="168"/>
                  </a:lnTo>
                  <a:lnTo>
                    <a:pt x="80" y="168"/>
                  </a:lnTo>
                  <a:lnTo>
                    <a:pt x="104" y="200"/>
                  </a:lnTo>
                  <a:lnTo>
                    <a:pt x="80" y="200"/>
                  </a:lnTo>
                  <a:lnTo>
                    <a:pt x="64" y="200"/>
                  </a:lnTo>
                  <a:lnTo>
                    <a:pt x="56" y="208"/>
                  </a:lnTo>
                  <a:lnTo>
                    <a:pt x="64" y="240"/>
                  </a:lnTo>
                  <a:lnTo>
                    <a:pt x="80" y="256"/>
                  </a:lnTo>
                  <a:lnTo>
                    <a:pt x="80" y="288"/>
                  </a:lnTo>
                  <a:lnTo>
                    <a:pt x="96" y="304"/>
                  </a:lnTo>
                  <a:lnTo>
                    <a:pt x="96" y="336"/>
                  </a:lnTo>
                  <a:lnTo>
                    <a:pt x="96" y="328"/>
                  </a:lnTo>
                  <a:lnTo>
                    <a:pt x="120" y="320"/>
                  </a:lnTo>
                  <a:lnTo>
                    <a:pt x="136" y="320"/>
                  </a:lnTo>
                  <a:lnTo>
                    <a:pt x="152" y="328"/>
                  </a:lnTo>
                  <a:lnTo>
                    <a:pt x="168" y="344"/>
                  </a:lnTo>
                  <a:lnTo>
                    <a:pt x="184" y="344"/>
                  </a:lnTo>
                  <a:lnTo>
                    <a:pt x="184" y="360"/>
                  </a:lnTo>
                  <a:lnTo>
                    <a:pt x="192" y="360"/>
                  </a:lnTo>
                  <a:lnTo>
                    <a:pt x="208" y="368"/>
                  </a:lnTo>
                  <a:lnTo>
                    <a:pt x="216" y="360"/>
                  </a:lnTo>
                  <a:lnTo>
                    <a:pt x="232" y="352"/>
                  </a:lnTo>
                  <a:lnTo>
                    <a:pt x="240" y="328"/>
                  </a:lnTo>
                  <a:lnTo>
                    <a:pt x="256" y="336"/>
                  </a:lnTo>
                  <a:lnTo>
                    <a:pt x="264" y="336"/>
                  </a:lnTo>
                  <a:lnTo>
                    <a:pt x="272" y="344"/>
                  </a:lnTo>
                  <a:lnTo>
                    <a:pt x="288" y="336"/>
                  </a:lnTo>
                  <a:lnTo>
                    <a:pt x="296" y="328"/>
                  </a:lnTo>
                  <a:lnTo>
                    <a:pt x="312" y="320"/>
                  </a:lnTo>
                  <a:lnTo>
                    <a:pt x="320" y="336"/>
                  </a:lnTo>
                  <a:lnTo>
                    <a:pt x="328" y="336"/>
                  </a:lnTo>
                  <a:lnTo>
                    <a:pt x="344" y="328"/>
                  </a:lnTo>
                  <a:lnTo>
                    <a:pt x="352" y="328"/>
                  </a:lnTo>
                  <a:lnTo>
                    <a:pt x="352" y="336"/>
                  </a:lnTo>
                  <a:lnTo>
                    <a:pt x="360" y="328"/>
                  </a:lnTo>
                  <a:lnTo>
                    <a:pt x="360" y="32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5" name="Freeform 691">
              <a:extLst>
                <a:ext uri="{FF2B5EF4-FFF2-40B4-BE49-F238E27FC236}">
                  <a16:creationId xmlns:a16="http://schemas.microsoft.com/office/drawing/2014/main" id="{31058F27-3FE9-4D2F-A97A-1D8E887F37A6}"/>
                </a:ext>
              </a:extLst>
            </p:cNvPr>
            <p:cNvSpPr>
              <a:spLocks/>
            </p:cNvSpPr>
            <p:nvPr/>
          </p:nvSpPr>
          <p:spPr bwMode="auto">
            <a:xfrm>
              <a:off x="8547516" y="3986121"/>
              <a:ext cx="27725" cy="14591"/>
            </a:xfrm>
            <a:custGeom>
              <a:avLst/>
              <a:gdLst>
                <a:gd name="T0" fmla="*/ 0 w 16"/>
                <a:gd name="T1" fmla="*/ 0 h 8"/>
                <a:gd name="T2" fmla="*/ 0 w 16"/>
                <a:gd name="T3" fmla="*/ 2147483647 h 8"/>
                <a:gd name="T4" fmla="*/ 2147483647 w 16"/>
                <a:gd name="T5" fmla="*/ 2147483647 h 8"/>
                <a:gd name="T6" fmla="*/ 2147483647 w 16"/>
                <a:gd name="T7" fmla="*/ 2147483647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0" y="8"/>
                  </a:lnTo>
                  <a:lnTo>
                    <a:pt x="16" y="8"/>
                  </a:lnTo>
                  <a:lnTo>
                    <a:pt x="8"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6" name="Freeform 692">
              <a:extLst>
                <a:ext uri="{FF2B5EF4-FFF2-40B4-BE49-F238E27FC236}">
                  <a16:creationId xmlns:a16="http://schemas.microsoft.com/office/drawing/2014/main" id="{0CDEBFA6-586E-4353-8BB4-359FF59F3642}"/>
                </a:ext>
              </a:extLst>
            </p:cNvPr>
            <p:cNvSpPr>
              <a:spLocks/>
            </p:cNvSpPr>
            <p:nvPr/>
          </p:nvSpPr>
          <p:spPr bwMode="auto">
            <a:xfrm>
              <a:off x="7804809" y="3643220"/>
              <a:ext cx="14591" cy="1459"/>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7" name="Freeform 693">
              <a:extLst>
                <a:ext uri="{FF2B5EF4-FFF2-40B4-BE49-F238E27FC236}">
                  <a16:creationId xmlns:a16="http://schemas.microsoft.com/office/drawing/2014/main" id="{B61045AB-FEFA-42F9-8A74-7F26FA0062BE}"/>
                </a:ext>
              </a:extLst>
            </p:cNvPr>
            <p:cNvSpPr>
              <a:spLocks/>
            </p:cNvSpPr>
            <p:nvPr/>
          </p:nvSpPr>
          <p:spPr bwMode="auto">
            <a:xfrm>
              <a:off x="8547516" y="3986121"/>
              <a:ext cx="27725" cy="14591"/>
            </a:xfrm>
            <a:custGeom>
              <a:avLst/>
              <a:gdLst>
                <a:gd name="T0" fmla="*/ 0 w 16"/>
                <a:gd name="T1" fmla="*/ 0 h 8"/>
                <a:gd name="T2" fmla="*/ 0 w 16"/>
                <a:gd name="T3" fmla="*/ 2147483647 h 8"/>
                <a:gd name="T4" fmla="*/ 2147483647 w 16"/>
                <a:gd name="T5" fmla="*/ 2147483647 h 8"/>
                <a:gd name="T6" fmla="*/ 2147483647 w 16"/>
                <a:gd name="T7" fmla="*/ 2147483647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0" y="8"/>
                  </a:lnTo>
                  <a:lnTo>
                    <a:pt x="16" y="8"/>
                  </a:lnTo>
                  <a:lnTo>
                    <a:pt x="8" y="8"/>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48" name="Rectangle 694">
              <a:extLst>
                <a:ext uri="{FF2B5EF4-FFF2-40B4-BE49-F238E27FC236}">
                  <a16:creationId xmlns:a16="http://schemas.microsoft.com/office/drawing/2014/main" id="{74390C19-6A94-45D0-9EF3-5A2EE85847D2}"/>
                </a:ext>
              </a:extLst>
            </p:cNvPr>
            <p:cNvSpPr>
              <a:spLocks noChangeArrowheads="1"/>
            </p:cNvSpPr>
            <p:nvPr/>
          </p:nvSpPr>
          <p:spPr bwMode="auto">
            <a:xfrm>
              <a:off x="7804809" y="3643220"/>
              <a:ext cx="14591" cy="0"/>
            </a:xfrm>
            <a:prstGeom prst="rect">
              <a:avLst/>
            </a:prstGeom>
            <a:solidFill>
              <a:schemeClr val="accent5">
                <a:lumMod val="20000"/>
                <a:lumOff val="80000"/>
              </a:schemeClr>
            </a:solidFill>
            <a:ln w="6350">
              <a:noFill/>
              <a:miter lim="800000"/>
              <a:headEnd/>
              <a:tailE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hangingPunct="1">
                <a:spcBef>
                  <a:spcPct val="50000"/>
                </a:spcBef>
              </a:pPr>
              <a:endParaRPr lang="en-US" sz="3200">
                <a:latin typeface="+mn-lt"/>
                <a:ea typeface="+mn-ea"/>
                <a:cs typeface="+mn-ea"/>
                <a:sym typeface="+mn-lt"/>
              </a:endParaRPr>
            </a:p>
          </p:txBody>
        </p:sp>
        <p:sp>
          <p:nvSpPr>
            <p:cNvPr id="149" name="Freeform 695">
              <a:extLst>
                <a:ext uri="{FF2B5EF4-FFF2-40B4-BE49-F238E27FC236}">
                  <a16:creationId xmlns:a16="http://schemas.microsoft.com/office/drawing/2014/main" id="{30C01E7F-23AE-4C39-BF36-0D28E806D148}"/>
                </a:ext>
              </a:extLst>
            </p:cNvPr>
            <p:cNvSpPr>
              <a:spLocks/>
            </p:cNvSpPr>
            <p:nvPr/>
          </p:nvSpPr>
          <p:spPr bwMode="auto">
            <a:xfrm>
              <a:off x="7647220" y="3643220"/>
              <a:ext cx="172180" cy="71498"/>
            </a:xfrm>
            <a:custGeom>
              <a:avLst/>
              <a:gdLst>
                <a:gd name="T0" fmla="*/ 2147483647 w 96"/>
                <a:gd name="T1" fmla="*/ 2147483647 h 40"/>
                <a:gd name="T2" fmla="*/ 2147483647 w 96"/>
                <a:gd name="T3" fmla="*/ 2147483647 h 40"/>
                <a:gd name="T4" fmla="*/ 2147483647 w 96"/>
                <a:gd name="T5" fmla="*/ 2147483647 h 40"/>
                <a:gd name="T6" fmla="*/ 2147483647 w 96"/>
                <a:gd name="T7" fmla="*/ 0 h 40"/>
                <a:gd name="T8" fmla="*/ 2147483647 w 96"/>
                <a:gd name="T9" fmla="*/ 0 h 40"/>
                <a:gd name="T10" fmla="*/ 2147483647 w 96"/>
                <a:gd name="T11" fmla="*/ 0 h 40"/>
                <a:gd name="T12" fmla="*/ 2147483647 w 96"/>
                <a:gd name="T13" fmla="*/ 0 h 40"/>
                <a:gd name="T14" fmla="*/ 2147483647 w 96"/>
                <a:gd name="T15" fmla="*/ 2147483647 h 40"/>
                <a:gd name="T16" fmla="*/ 2147483647 w 96"/>
                <a:gd name="T17" fmla="*/ 2147483647 h 40"/>
                <a:gd name="T18" fmla="*/ 2147483647 w 96"/>
                <a:gd name="T19" fmla="*/ 2147483647 h 40"/>
                <a:gd name="T20" fmla="*/ 2147483647 w 96"/>
                <a:gd name="T21" fmla="*/ 2147483647 h 40"/>
                <a:gd name="T22" fmla="*/ 2147483647 w 96"/>
                <a:gd name="T23" fmla="*/ 2147483647 h 40"/>
                <a:gd name="T24" fmla="*/ 2147483647 w 96"/>
                <a:gd name="T25" fmla="*/ 2147483647 h 40"/>
                <a:gd name="T26" fmla="*/ 2147483647 w 96"/>
                <a:gd name="T27" fmla="*/ 2147483647 h 40"/>
                <a:gd name="T28" fmla="*/ 2147483647 w 96"/>
                <a:gd name="T29" fmla="*/ 2147483647 h 40"/>
                <a:gd name="T30" fmla="*/ 0 w 96"/>
                <a:gd name="T31" fmla="*/ 2147483647 h 40"/>
                <a:gd name="T32" fmla="*/ 2147483647 w 96"/>
                <a:gd name="T33" fmla="*/ 2147483647 h 40"/>
                <a:gd name="T34" fmla="*/ 2147483647 w 96"/>
                <a:gd name="T35" fmla="*/ 2147483647 h 40"/>
                <a:gd name="T36" fmla="*/ 2147483647 w 96"/>
                <a:gd name="T37" fmla="*/ 2147483647 h 40"/>
                <a:gd name="T38" fmla="*/ 2147483647 w 96"/>
                <a:gd name="T39" fmla="*/ 2147483647 h 40"/>
                <a:gd name="T40" fmla="*/ 2147483647 w 96"/>
                <a:gd name="T41" fmla="*/ 2147483647 h 40"/>
                <a:gd name="T42" fmla="*/ 2147483647 w 96"/>
                <a:gd name="T43" fmla="*/ 2147483647 h 40"/>
                <a:gd name="T44" fmla="*/ 2147483647 w 96"/>
                <a:gd name="T45" fmla="*/ 2147483647 h 40"/>
                <a:gd name="T46" fmla="*/ 2147483647 w 96"/>
                <a:gd name="T47" fmla="*/ 2147483647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6"/>
                <a:gd name="T73" fmla="*/ 0 h 40"/>
                <a:gd name="T74" fmla="*/ 96 w 9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6" h="40">
                  <a:moveTo>
                    <a:pt x="96" y="24"/>
                  </a:moveTo>
                  <a:lnTo>
                    <a:pt x="96" y="16"/>
                  </a:lnTo>
                  <a:lnTo>
                    <a:pt x="96" y="8"/>
                  </a:lnTo>
                  <a:lnTo>
                    <a:pt x="96" y="0"/>
                  </a:lnTo>
                  <a:lnTo>
                    <a:pt x="88" y="0"/>
                  </a:lnTo>
                  <a:lnTo>
                    <a:pt x="72" y="0"/>
                  </a:lnTo>
                  <a:lnTo>
                    <a:pt x="56" y="0"/>
                  </a:lnTo>
                  <a:lnTo>
                    <a:pt x="56" y="8"/>
                  </a:lnTo>
                  <a:lnTo>
                    <a:pt x="48" y="8"/>
                  </a:lnTo>
                  <a:lnTo>
                    <a:pt x="48" y="16"/>
                  </a:lnTo>
                  <a:lnTo>
                    <a:pt x="48" y="24"/>
                  </a:lnTo>
                  <a:lnTo>
                    <a:pt x="40" y="24"/>
                  </a:lnTo>
                  <a:lnTo>
                    <a:pt x="24" y="24"/>
                  </a:lnTo>
                  <a:lnTo>
                    <a:pt x="16" y="24"/>
                  </a:lnTo>
                  <a:lnTo>
                    <a:pt x="8" y="24"/>
                  </a:lnTo>
                  <a:lnTo>
                    <a:pt x="0" y="24"/>
                  </a:lnTo>
                  <a:lnTo>
                    <a:pt x="8" y="32"/>
                  </a:lnTo>
                  <a:lnTo>
                    <a:pt x="16" y="40"/>
                  </a:lnTo>
                  <a:lnTo>
                    <a:pt x="24" y="40"/>
                  </a:lnTo>
                  <a:lnTo>
                    <a:pt x="40" y="40"/>
                  </a:lnTo>
                  <a:lnTo>
                    <a:pt x="56" y="40"/>
                  </a:lnTo>
                  <a:lnTo>
                    <a:pt x="72" y="40"/>
                  </a:lnTo>
                  <a:lnTo>
                    <a:pt x="88" y="32"/>
                  </a:lnTo>
                  <a:lnTo>
                    <a:pt x="96"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0" name="Freeform 696">
              <a:extLst>
                <a:ext uri="{FF2B5EF4-FFF2-40B4-BE49-F238E27FC236}">
                  <a16:creationId xmlns:a16="http://schemas.microsoft.com/office/drawing/2014/main" id="{8D31BAED-A609-4AE7-80D9-AA17952C8F11}"/>
                </a:ext>
              </a:extLst>
            </p:cNvPr>
            <p:cNvSpPr>
              <a:spLocks/>
            </p:cNvSpPr>
            <p:nvPr/>
          </p:nvSpPr>
          <p:spPr bwMode="auto">
            <a:xfrm>
              <a:off x="7332044" y="3557131"/>
              <a:ext cx="287452" cy="300585"/>
            </a:xfrm>
            <a:custGeom>
              <a:avLst/>
              <a:gdLst>
                <a:gd name="T0" fmla="*/ 2147483647 w 161"/>
                <a:gd name="T1" fmla="*/ 2147483647 h 168"/>
                <a:gd name="T2" fmla="*/ 2147483647 w 161"/>
                <a:gd name="T3" fmla="*/ 2147483647 h 168"/>
                <a:gd name="T4" fmla="*/ 2147483647 w 161"/>
                <a:gd name="T5" fmla="*/ 2147483647 h 168"/>
                <a:gd name="T6" fmla="*/ 2147483647 w 161"/>
                <a:gd name="T7" fmla="*/ 2147483647 h 168"/>
                <a:gd name="T8" fmla="*/ 2147483647 w 161"/>
                <a:gd name="T9" fmla="*/ 2147483647 h 168"/>
                <a:gd name="T10" fmla="*/ 2147483647 w 161"/>
                <a:gd name="T11" fmla="*/ 2147483647 h 168"/>
                <a:gd name="T12" fmla="*/ 2147483647 w 161"/>
                <a:gd name="T13" fmla="*/ 2147483647 h 168"/>
                <a:gd name="T14" fmla="*/ 2147483647 w 161"/>
                <a:gd name="T15" fmla="*/ 2147483647 h 168"/>
                <a:gd name="T16" fmla="*/ 2147483647 w 161"/>
                <a:gd name="T17" fmla="*/ 2147483647 h 168"/>
                <a:gd name="T18" fmla="*/ 2147483647 w 161"/>
                <a:gd name="T19" fmla="*/ 2147483647 h 168"/>
                <a:gd name="T20" fmla="*/ 2147483647 w 161"/>
                <a:gd name="T21" fmla="*/ 2147483647 h 168"/>
                <a:gd name="T22" fmla="*/ 2147483647 w 161"/>
                <a:gd name="T23" fmla="*/ 2147483647 h 168"/>
                <a:gd name="T24" fmla="*/ 2147483647 w 161"/>
                <a:gd name="T25" fmla="*/ 2147483647 h 168"/>
                <a:gd name="T26" fmla="*/ 2147483647 w 161"/>
                <a:gd name="T27" fmla="*/ 2147483647 h 168"/>
                <a:gd name="T28" fmla="*/ 2147483647 w 161"/>
                <a:gd name="T29" fmla="*/ 2147483647 h 168"/>
                <a:gd name="T30" fmla="*/ 2147483647 w 161"/>
                <a:gd name="T31" fmla="*/ 2147483647 h 168"/>
                <a:gd name="T32" fmla="*/ 2147483647 w 161"/>
                <a:gd name="T33" fmla="*/ 0 h 168"/>
                <a:gd name="T34" fmla="*/ 2147483647 w 161"/>
                <a:gd name="T35" fmla="*/ 2147483647 h 168"/>
                <a:gd name="T36" fmla="*/ 2147483647 w 161"/>
                <a:gd name="T37" fmla="*/ 2147483647 h 168"/>
                <a:gd name="T38" fmla="*/ 2147483647 w 161"/>
                <a:gd name="T39" fmla="*/ 2147483647 h 168"/>
                <a:gd name="T40" fmla="*/ 2147483647 w 161"/>
                <a:gd name="T41" fmla="*/ 2147483647 h 168"/>
                <a:gd name="T42" fmla="*/ 2147483647 w 161"/>
                <a:gd name="T43" fmla="*/ 2147483647 h 168"/>
                <a:gd name="T44" fmla="*/ 2147483647 w 161"/>
                <a:gd name="T45" fmla="*/ 2147483647 h 168"/>
                <a:gd name="T46" fmla="*/ 2147483647 w 161"/>
                <a:gd name="T47" fmla="*/ 2147483647 h 168"/>
                <a:gd name="T48" fmla="*/ 2147483647 w 161"/>
                <a:gd name="T49" fmla="*/ 2147483647 h 168"/>
                <a:gd name="T50" fmla="*/ 2147483647 w 161"/>
                <a:gd name="T51" fmla="*/ 2147483647 h 168"/>
                <a:gd name="T52" fmla="*/ 2147483647 w 161"/>
                <a:gd name="T53" fmla="*/ 2147483647 h 168"/>
                <a:gd name="T54" fmla="*/ 2147483647 w 161"/>
                <a:gd name="T55" fmla="*/ 2147483647 h 168"/>
                <a:gd name="T56" fmla="*/ 2147483647 w 161"/>
                <a:gd name="T57" fmla="*/ 2147483647 h 168"/>
                <a:gd name="T58" fmla="*/ 0 w 161"/>
                <a:gd name="T59" fmla="*/ 2147483647 h 168"/>
                <a:gd name="T60" fmla="*/ 0 w 161"/>
                <a:gd name="T61" fmla="*/ 2147483647 h 168"/>
                <a:gd name="T62" fmla="*/ 2147483647 w 161"/>
                <a:gd name="T63" fmla="*/ 2147483647 h 168"/>
                <a:gd name="T64" fmla="*/ 2147483647 w 161"/>
                <a:gd name="T65" fmla="*/ 2147483647 h 168"/>
                <a:gd name="T66" fmla="*/ 2147483647 w 161"/>
                <a:gd name="T67" fmla="*/ 2147483647 h 168"/>
                <a:gd name="T68" fmla="*/ 2147483647 w 161"/>
                <a:gd name="T69" fmla="*/ 2147483647 h 168"/>
                <a:gd name="T70" fmla="*/ 2147483647 w 161"/>
                <a:gd name="T71" fmla="*/ 2147483647 h 168"/>
                <a:gd name="T72" fmla="*/ 2147483647 w 161"/>
                <a:gd name="T73" fmla="*/ 2147483647 h 168"/>
                <a:gd name="T74" fmla="*/ 2147483647 w 161"/>
                <a:gd name="T75" fmla="*/ 2147483647 h 168"/>
                <a:gd name="T76" fmla="*/ 2147483647 w 161"/>
                <a:gd name="T77" fmla="*/ 2147483647 h 168"/>
                <a:gd name="T78" fmla="*/ 2147483647 w 161"/>
                <a:gd name="T79" fmla="*/ 2147483647 h 168"/>
                <a:gd name="T80" fmla="*/ 2147483647 w 161"/>
                <a:gd name="T81" fmla="*/ 2147483647 h 168"/>
                <a:gd name="T82" fmla="*/ 2147483647 w 161"/>
                <a:gd name="T83" fmla="*/ 2147483647 h 168"/>
                <a:gd name="T84" fmla="*/ 2147483647 w 161"/>
                <a:gd name="T85" fmla="*/ 2147483647 h 168"/>
                <a:gd name="T86" fmla="*/ 2147483647 w 161"/>
                <a:gd name="T87" fmla="*/ 2147483647 h 168"/>
                <a:gd name="T88" fmla="*/ 2147483647 w 161"/>
                <a:gd name="T89" fmla="*/ 2147483647 h 168"/>
                <a:gd name="T90" fmla="*/ 2147483647 w 161"/>
                <a:gd name="T91" fmla="*/ 2147483647 h 168"/>
                <a:gd name="T92" fmla="*/ 2147483647 w 161"/>
                <a:gd name="T93" fmla="*/ 2147483647 h 168"/>
                <a:gd name="T94" fmla="*/ 2147483647 w 161"/>
                <a:gd name="T95" fmla="*/ 2147483647 h 168"/>
                <a:gd name="T96" fmla="*/ 2147483647 w 161"/>
                <a:gd name="T97" fmla="*/ 2147483647 h 168"/>
                <a:gd name="T98" fmla="*/ 2147483647 w 161"/>
                <a:gd name="T99" fmla="*/ 2147483647 h 168"/>
                <a:gd name="T100" fmla="*/ 2147483647 w 161"/>
                <a:gd name="T101" fmla="*/ 2147483647 h 168"/>
                <a:gd name="T102" fmla="*/ 2147483647 w 161"/>
                <a:gd name="T103" fmla="*/ 2147483647 h 1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1"/>
                <a:gd name="T157" fmla="*/ 0 h 168"/>
                <a:gd name="T158" fmla="*/ 161 w 161"/>
                <a:gd name="T159" fmla="*/ 168 h 1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1" h="168">
                  <a:moveTo>
                    <a:pt x="145" y="120"/>
                  </a:moveTo>
                  <a:lnTo>
                    <a:pt x="153" y="112"/>
                  </a:lnTo>
                  <a:lnTo>
                    <a:pt x="153" y="104"/>
                  </a:lnTo>
                  <a:lnTo>
                    <a:pt x="145" y="96"/>
                  </a:lnTo>
                  <a:lnTo>
                    <a:pt x="137" y="96"/>
                  </a:lnTo>
                  <a:lnTo>
                    <a:pt x="137" y="88"/>
                  </a:lnTo>
                  <a:lnTo>
                    <a:pt x="153" y="72"/>
                  </a:lnTo>
                  <a:lnTo>
                    <a:pt x="153" y="56"/>
                  </a:lnTo>
                  <a:lnTo>
                    <a:pt x="161" y="48"/>
                  </a:lnTo>
                  <a:lnTo>
                    <a:pt x="153" y="40"/>
                  </a:lnTo>
                  <a:lnTo>
                    <a:pt x="145" y="40"/>
                  </a:lnTo>
                  <a:lnTo>
                    <a:pt x="128" y="32"/>
                  </a:lnTo>
                  <a:lnTo>
                    <a:pt x="120" y="24"/>
                  </a:lnTo>
                  <a:lnTo>
                    <a:pt x="112" y="24"/>
                  </a:lnTo>
                  <a:lnTo>
                    <a:pt x="104" y="16"/>
                  </a:lnTo>
                  <a:lnTo>
                    <a:pt x="96" y="8"/>
                  </a:lnTo>
                  <a:lnTo>
                    <a:pt x="96" y="0"/>
                  </a:lnTo>
                  <a:lnTo>
                    <a:pt x="88" y="8"/>
                  </a:lnTo>
                  <a:lnTo>
                    <a:pt x="80" y="24"/>
                  </a:lnTo>
                  <a:lnTo>
                    <a:pt x="72" y="24"/>
                  </a:lnTo>
                  <a:lnTo>
                    <a:pt x="64" y="40"/>
                  </a:lnTo>
                  <a:lnTo>
                    <a:pt x="48" y="40"/>
                  </a:lnTo>
                  <a:lnTo>
                    <a:pt x="48" y="32"/>
                  </a:lnTo>
                  <a:lnTo>
                    <a:pt x="40" y="32"/>
                  </a:lnTo>
                  <a:lnTo>
                    <a:pt x="40" y="40"/>
                  </a:lnTo>
                  <a:lnTo>
                    <a:pt x="40" y="48"/>
                  </a:lnTo>
                  <a:lnTo>
                    <a:pt x="32" y="48"/>
                  </a:lnTo>
                  <a:lnTo>
                    <a:pt x="24" y="48"/>
                  </a:lnTo>
                  <a:lnTo>
                    <a:pt x="16" y="48"/>
                  </a:lnTo>
                  <a:lnTo>
                    <a:pt x="0" y="56"/>
                  </a:lnTo>
                  <a:lnTo>
                    <a:pt x="0" y="64"/>
                  </a:lnTo>
                  <a:lnTo>
                    <a:pt x="16" y="72"/>
                  </a:lnTo>
                  <a:lnTo>
                    <a:pt x="32" y="72"/>
                  </a:lnTo>
                  <a:lnTo>
                    <a:pt x="32" y="80"/>
                  </a:lnTo>
                  <a:lnTo>
                    <a:pt x="40" y="88"/>
                  </a:lnTo>
                  <a:lnTo>
                    <a:pt x="40" y="104"/>
                  </a:lnTo>
                  <a:lnTo>
                    <a:pt x="48" y="104"/>
                  </a:lnTo>
                  <a:lnTo>
                    <a:pt x="48" y="120"/>
                  </a:lnTo>
                  <a:lnTo>
                    <a:pt x="40" y="152"/>
                  </a:lnTo>
                  <a:lnTo>
                    <a:pt x="48" y="160"/>
                  </a:lnTo>
                  <a:lnTo>
                    <a:pt x="56" y="160"/>
                  </a:lnTo>
                  <a:lnTo>
                    <a:pt x="72" y="160"/>
                  </a:lnTo>
                  <a:lnTo>
                    <a:pt x="80" y="160"/>
                  </a:lnTo>
                  <a:lnTo>
                    <a:pt x="88" y="168"/>
                  </a:lnTo>
                  <a:lnTo>
                    <a:pt x="96" y="168"/>
                  </a:lnTo>
                  <a:lnTo>
                    <a:pt x="104" y="152"/>
                  </a:lnTo>
                  <a:lnTo>
                    <a:pt x="112" y="152"/>
                  </a:lnTo>
                  <a:lnTo>
                    <a:pt x="128" y="152"/>
                  </a:lnTo>
                  <a:lnTo>
                    <a:pt x="153" y="136"/>
                  </a:lnTo>
                  <a:lnTo>
                    <a:pt x="161" y="136"/>
                  </a:lnTo>
                  <a:lnTo>
                    <a:pt x="153" y="128"/>
                  </a:lnTo>
                  <a:lnTo>
                    <a:pt x="145" y="12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1" name="Freeform 697">
              <a:extLst>
                <a:ext uri="{FF2B5EF4-FFF2-40B4-BE49-F238E27FC236}">
                  <a16:creationId xmlns:a16="http://schemas.microsoft.com/office/drawing/2014/main" id="{2FC242E1-875D-47EC-BC46-9E7EB416949D}"/>
                </a:ext>
              </a:extLst>
            </p:cNvPr>
            <p:cNvSpPr>
              <a:spLocks/>
            </p:cNvSpPr>
            <p:nvPr/>
          </p:nvSpPr>
          <p:spPr bwMode="auto">
            <a:xfrm>
              <a:off x="7590313" y="3714718"/>
              <a:ext cx="271401" cy="256810"/>
            </a:xfrm>
            <a:custGeom>
              <a:avLst/>
              <a:gdLst>
                <a:gd name="T0" fmla="*/ 2147483647 w 152"/>
                <a:gd name="T1" fmla="*/ 0 h 144"/>
                <a:gd name="T2" fmla="*/ 2147483647 w 152"/>
                <a:gd name="T3" fmla="*/ 0 h 144"/>
                <a:gd name="T4" fmla="*/ 2147483647 w 152"/>
                <a:gd name="T5" fmla="*/ 0 h 144"/>
                <a:gd name="T6" fmla="*/ 2147483647 w 152"/>
                <a:gd name="T7" fmla="*/ 0 h 144"/>
                <a:gd name="T8" fmla="*/ 2147483647 w 152"/>
                <a:gd name="T9" fmla="*/ 2147483647 h 144"/>
                <a:gd name="T10" fmla="*/ 2147483647 w 152"/>
                <a:gd name="T11" fmla="*/ 2147483647 h 144"/>
                <a:gd name="T12" fmla="*/ 2147483647 w 152"/>
                <a:gd name="T13" fmla="*/ 2147483647 h 144"/>
                <a:gd name="T14" fmla="*/ 2147483647 w 152"/>
                <a:gd name="T15" fmla="*/ 2147483647 h 144"/>
                <a:gd name="T16" fmla="*/ 0 w 152"/>
                <a:gd name="T17" fmla="*/ 2147483647 h 144"/>
                <a:gd name="T18" fmla="*/ 2147483647 w 152"/>
                <a:gd name="T19" fmla="*/ 2147483647 h 144"/>
                <a:gd name="T20" fmla="*/ 2147483647 w 152"/>
                <a:gd name="T21" fmla="*/ 2147483647 h 144"/>
                <a:gd name="T22" fmla="*/ 2147483647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0 h 1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52"/>
                <a:gd name="T94" fmla="*/ 0 h 144"/>
                <a:gd name="T95" fmla="*/ 152 w 152"/>
                <a:gd name="T96" fmla="*/ 144 h 1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52" h="144">
                  <a:moveTo>
                    <a:pt x="88" y="0"/>
                  </a:moveTo>
                  <a:lnTo>
                    <a:pt x="72" y="0"/>
                  </a:lnTo>
                  <a:lnTo>
                    <a:pt x="56" y="0"/>
                  </a:lnTo>
                  <a:lnTo>
                    <a:pt x="48" y="0"/>
                  </a:lnTo>
                  <a:lnTo>
                    <a:pt x="40" y="8"/>
                  </a:lnTo>
                  <a:lnTo>
                    <a:pt x="24" y="8"/>
                  </a:lnTo>
                  <a:lnTo>
                    <a:pt x="8" y="16"/>
                  </a:lnTo>
                  <a:lnTo>
                    <a:pt x="8" y="24"/>
                  </a:lnTo>
                  <a:lnTo>
                    <a:pt x="0" y="32"/>
                  </a:lnTo>
                  <a:lnTo>
                    <a:pt x="8" y="40"/>
                  </a:lnTo>
                  <a:lnTo>
                    <a:pt x="16" y="48"/>
                  </a:lnTo>
                  <a:lnTo>
                    <a:pt x="24" y="40"/>
                  </a:lnTo>
                  <a:lnTo>
                    <a:pt x="40" y="48"/>
                  </a:lnTo>
                  <a:lnTo>
                    <a:pt x="56" y="72"/>
                  </a:lnTo>
                  <a:lnTo>
                    <a:pt x="64" y="88"/>
                  </a:lnTo>
                  <a:lnTo>
                    <a:pt x="96" y="104"/>
                  </a:lnTo>
                  <a:lnTo>
                    <a:pt x="112" y="128"/>
                  </a:lnTo>
                  <a:lnTo>
                    <a:pt x="120" y="144"/>
                  </a:lnTo>
                  <a:lnTo>
                    <a:pt x="128" y="128"/>
                  </a:lnTo>
                  <a:lnTo>
                    <a:pt x="128" y="112"/>
                  </a:lnTo>
                  <a:lnTo>
                    <a:pt x="144" y="120"/>
                  </a:lnTo>
                  <a:lnTo>
                    <a:pt x="152" y="120"/>
                  </a:lnTo>
                  <a:lnTo>
                    <a:pt x="128" y="96"/>
                  </a:lnTo>
                  <a:lnTo>
                    <a:pt x="112" y="88"/>
                  </a:lnTo>
                  <a:lnTo>
                    <a:pt x="104" y="80"/>
                  </a:lnTo>
                  <a:lnTo>
                    <a:pt x="88" y="56"/>
                  </a:lnTo>
                  <a:lnTo>
                    <a:pt x="80" y="40"/>
                  </a:lnTo>
                  <a:lnTo>
                    <a:pt x="80" y="24"/>
                  </a:lnTo>
                  <a:lnTo>
                    <a:pt x="88" y="24"/>
                  </a:lnTo>
                  <a:lnTo>
                    <a:pt x="88" y="16"/>
                  </a:lnTo>
                  <a:lnTo>
                    <a:pt x="88"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2" name="Freeform 698">
              <a:extLst>
                <a:ext uri="{FF2B5EF4-FFF2-40B4-BE49-F238E27FC236}">
                  <a16:creationId xmlns:a16="http://schemas.microsoft.com/office/drawing/2014/main" id="{F9DFA359-106A-400E-812D-FB1494E80234}"/>
                </a:ext>
              </a:extLst>
            </p:cNvPr>
            <p:cNvSpPr>
              <a:spLocks/>
            </p:cNvSpPr>
            <p:nvPr/>
          </p:nvSpPr>
          <p:spPr bwMode="auto">
            <a:xfrm>
              <a:off x="7559672" y="3414134"/>
              <a:ext cx="215954" cy="271401"/>
            </a:xfrm>
            <a:custGeom>
              <a:avLst/>
              <a:gdLst>
                <a:gd name="T0" fmla="*/ 2147483647 w 121"/>
                <a:gd name="T1" fmla="*/ 2147483647 h 152"/>
                <a:gd name="T2" fmla="*/ 2147483647 w 121"/>
                <a:gd name="T3" fmla="*/ 2147483647 h 152"/>
                <a:gd name="T4" fmla="*/ 2147483647 w 121"/>
                <a:gd name="T5" fmla="*/ 2147483647 h 152"/>
                <a:gd name="T6" fmla="*/ 2147483647 w 121"/>
                <a:gd name="T7" fmla="*/ 2147483647 h 152"/>
                <a:gd name="T8" fmla="*/ 2147483647 w 121"/>
                <a:gd name="T9" fmla="*/ 2147483647 h 152"/>
                <a:gd name="T10" fmla="*/ 2147483647 w 121"/>
                <a:gd name="T11" fmla="*/ 2147483647 h 152"/>
                <a:gd name="T12" fmla="*/ 2147483647 w 121"/>
                <a:gd name="T13" fmla="*/ 2147483647 h 152"/>
                <a:gd name="T14" fmla="*/ 2147483647 w 121"/>
                <a:gd name="T15" fmla="*/ 2147483647 h 152"/>
                <a:gd name="T16" fmla="*/ 0 w 121"/>
                <a:gd name="T17" fmla="*/ 2147483647 h 152"/>
                <a:gd name="T18" fmla="*/ 2147483647 w 121"/>
                <a:gd name="T19" fmla="*/ 2147483647 h 152"/>
                <a:gd name="T20" fmla="*/ 2147483647 w 121"/>
                <a:gd name="T21" fmla="*/ 2147483647 h 152"/>
                <a:gd name="T22" fmla="*/ 2147483647 w 121"/>
                <a:gd name="T23" fmla="*/ 2147483647 h 152"/>
                <a:gd name="T24" fmla="*/ 2147483647 w 121"/>
                <a:gd name="T25" fmla="*/ 2147483647 h 152"/>
                <a:gd name="T26" fmla="*/ 2147483647 w 121"/>
                <a:gd name="T27" fmla="*/ 2147483647 h 152"/>
                <a:gd name="T28" fmla="*/ 2147483647 w 121"/>
                <a:gd name="T29" fmla="*/ 2147483647 h 152"/>
                <a:gd name="T30" fmla="*/ 2147483647 w 121"/>
                <a:gd name="T31" fmla="*/ 2147483647 h 152"/>
                <a:gd name="T32" fmla="*/ 2147483647 w 121"/>
                <a:gd name="T33" fmla="*/ 2147483647 h 152"/>
                <a:gd name="T34" fmla="*/ 2147483647 w 121"/>
                <a:gd name="T35" fmla="*/ 2147483647 h 152"/>
                <a:gd name="T36" fmla="*/ 2147483647 w 121"/>
                <a:gd name="T37" fmla="*/ 2147483647 h 152"/>
                <a:gd name="T38" fmla="*/ 2147483647 w 121"/>
                <a:gd name="T39" fmla="*/ 2147483647 h 152"/>
                <a:gd name="T40" fmla="*/ 2147483647 w 121"/>
                <a:gd name="T41" fmla="*/ 2147483647 h 152"/>
                <a:gd name="T42" fmla="*/ 2147483647 w 121"/>
                <a:gd name="T43" fmla="*/ 2147483647 h 152"/>
                <a:gd name="T44" fmla="*/ 2147483647 w 121"/>
                <a:gd name="T45" fmla="*/ 2147483647 h 152"/>
                <a:gd name="T46" fmla="*/ 2147483647 w 121"/>
                <a:gd name="T47" fmla="*/ 2147483647 h 152"/>
                <a:gd name="T48" fmla="*/ 2147483647 w 121"/>
                <a:gd name="T49" fmla="*/ 2147483647 h 152"/>
                <a:gd name="T50" fmla="*/ 2147483647 w 121"/>
                <a:gd name="T51" fmla="*/ 2147483647 h 152"/>
                <a:gd name="T52" fmla="*/ 2147483647 w 121"/>
                <a:gd name="T53" fmla="*/ 2147483647 h 152"/>
                <a:gd name="T54" fmla="*/ 2147483647 w 121"/>
                <a:gd name="T55" fmla="*/ 2147483647 h 152"/>
                <a:gd name="T56" fmla="*/ 2147483647 w 121"/>
                <a:gd name="T57" fmla="*/ 2147483647 h 152"/>
                <a:gd name="T58" fmla="*/ 2147483647 w 121"/>
                <a:gd name="T59" fmla="*/ 2147483647 h 152"/>
                <a:gd name="T60" fmla="*/ 2147483647 w 121"/>
                <a:gd name="T61" fmla="*/ 2147483647 h 152"/>
                <a:gd name="T62" fmla="*/ 2147483647 w 121"/>
                <a:gd name="T63" fmla="*/ 2147483647 h 152"/>
                <a:gd name="T64" fmla="*/ 2147483647 w 121"/>
                <a:gd name="T65" fmla="*/ 2147483647 h 152"/>
                <a:gd name="T66" fmla="*/ 2147483647 w 121"/>
                <a:gd name="T67" fmla="*/ 2147483647 h 152"/>
                <a:gd name="T68" fmla="*/ 2147483647 w 121"/>
                <a:gd name="T69" fmla="*/ 2147483647 h 152"/>
                <a:gd name="T70" fmla="*/ 2147483647 w 121"/>
                <a:gd name="T71" fmla="*/ 2147483647 h 152"/>
                <a:gd name="T72" fmla="*/ 2147483647 w 121"/>
                <a:gd name="T73" fmla="*/ 2147483647 h 152"/>
                <a:gd name="T74" fmla="*/ 2147483647 w 121"/>
                <a:gd name="T75" fmla="*/ 2147483647 h 152"/>
                <a:gd name="T76" fmla="*/ 2147483647 w 121"/>
                <a:gd name="T77" fmla="*/ 2147483647 h 152"/>
                <a:gd name="T78" fmla="*/ 2147483647 w 121"/>
                <a:gd name="T79" fmla="*/ 2147483647 h 152"/>
                <a:gd name="T80" fmla="*/ 2147483647 w 121"/>
                <a:gd name="T81" fmla="*/ 2147483647 h 152"/>
                <a:gd name="T82" fmla="*/ 2147483647 w 121"/>
                <a:gd name="T83" fmla="*/ 2147483647 h 152"/>
                <a:gd name="T84" fmla="*/ 2147483647 w 121"/>
                <a:gd name="T85" fmla="*/ 2147483647 h 152"/>
                <a:gd name="T86" fmla="*/ 2147483647 w 121"/>
                <a:gd name="T87" fmla="*/ 2147483647 h 152"/>
                <a:gd name="T88" fmla="*/ 2147483647 w 121"/>
                <a:gd name="T89" fmla="*/ 2147483647 h 152"/>
                <a:gd name="T90" fmla="*/ 2147483647 w 121"/>
                <a:gd name="T91" fmla="*/ 0 h 152"/>
                <a:gd name="T92" fmla="*/ 2147483647 w 121"/>
                <a:gd name="T93" fmla="*/ 2147483647 h 152"/>
                <a:gd name="T94" fmla="*/ 2147483647 w 121"/>
                <a:gd name="T95" fmla="*/ 2147483647 h 152"/>
                <a:gd name="T96" fmla="*/ 2147483647 w 121"/>
                <a:gd name="T97" fmla="*/ 2147483647 h 152"/>
                <a:gd name="T98" fmla="*/ 2147483647 w 121"/>
                <a:gd name="T99" fmla="*/ 2147483647 h 152"/>
                <a:gd name="T100" fmla="*/ 2147483647 w 121"/>
                <a:gd name="T101" fmla="*/ 2147483647 h 152"/>
                <a:gd name="T102" fmla="*/ 2147483647 w 121"/>
                <a:gd name="T103" fmla="*/ 2147483647 h 1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1"/>
                <a:gd name="T157" fmla="*/ 0 h 152"/>
                <a:gd name="T158" fmla="*/ 121 w 121"/>
                <a:gd name="T159" fmla="*/ 152 h 1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1" h="152">
                  <a:moveTo>
                    <a:pt x="25" y="40"/>
                  </a:moveTo>
                  <a:lnTo>
                    <a:pt x="17" y="48"/>
                  </a:lnTo>
                  <a:lnTo>
                    <a:pt x="17" y="64"/>
                  </a:lnTo>
                  <a:lnTo>
                    <a:pt x="9" y="72"/>
                  </a:lnTo>
                  <a:lnTo>
                    <a:pt x="9" y="80"/>
                  </a:lnTo>
                  <a:lnTo>
                    <a:pt x="9" y="88"/>
                  </a:lnTo>
                  <a:lnTo>
                    <a:pt x="9" y="96"/>
                  </a:lnTo>
                  <a:lnTo>
                    <a:pt x="9" y="104"/>
                  </a:lnTo>
                  <a:lnTo>
                    <a:pt x="0" y="112"/>
                  </a:lnTo>
                  <a:lnTo>
                    <a:pt x="17" y="120"/>
                  </a:lnTo>
                  <a:lnTo>
                    <a:pt x="25" y="120"/>
                  </a:lnTo>
                  <a:lnTo>
                    <a:pt x="33" y="128"/>
                  </a:lnTo>
                  <a:lnTo>
                    <a:pt x="25" y="136"/>
                  </a:lnTo>
                  <a:lnTo>
                    <a:pt x="25" y="152"/>
                  </a:lnTo>
                  <a:lnTo>
                    <a:pt x="33" y="152"/>
                  </a:lnTo>
                  <a:lnTo>
                    <a:pt x="41" y="152"/>
                  </a:lnTo>
                  <a:lnTo>
                    <a:pt x="49" y="152"/>
                  </a:lnTo>
                  <a:lnTo>
                    <a:pt x="57" y="152"/>
                  </a:lnTo>
                  <a:lnTo>
                    <a:pt x="65" y="152"/>
                  </a:lnTo>
                  <a:lnTo>
                    <a:pt x="73" y="152"/>
                  </a:lnTo>
                  <a:lnTo>
                    <a:pt x="89" y="152"/>
                  </a:lnTo>
                  <a:lnTo>
                    <a:pt x="97" y="152"/>
                  </a:lnTo>
                  <a:lnTo>
                    <a:pt x="97" y="144"/>
                  </a:lnTo>
                  <a:lnTo>
                    <a:pt x="97" y="136"/>
                  </a:lnTo>
                  <a:lnTo>
                    <a:pt x="105" y="136"/>
                  </a:lnTo>
                  <a:lnTo>
                    <a:pt x="105" y="128"/>
                  </a:lnTo>
                  <a:lnTo>
                    <a:pt x="97" y="112"/>
                  </a:lnTo>
                  <a:lnTo>
                    <a:pt x="89" y="104"/>
                  </a:lnTo>
                  <a:lnTo>
                    <a:pt x="81" y="104"/>
                  </a:lnTo>
                  <a:lnTo>
                    <a:pt x="89" y="96"/>
                  </a:lnTo>
                  <a:lnTo>
                    <a:pt x="97" y="96"/>
                  </a:lnTo>
                  <a:lnTo>
                    <a:pt x="105" y="88"/>
                  </a:lnTo>
                  <a:lnTo>
                    <a:pt x="113" y="88"/>
                  </a:lnTo>
                  <a:lnTo>
                    <a:pt x="121" y="88"/>
                  </a:lnTo>
                  <a:lnTo>
                    <a:pt x="121" y="72"/>
                  </a:lnTo>
                  <a:lnTo>
                    <a:pt x="113" y="56"/>
                  </a:lnTo>
                  <a:lnTo>
                    <a:pt x="113" y="48"/>
                  </a:lnTo>
                  <a:lnTo>
                    <a:pt x="113" y="40"/>
                  </a:lnTo>
                  <a:lnTo>
                    <a:pt x="113" y="32"/>
                  </a:lnTo>
                  <a:lnTo>
                    <a:pt x="113" y="24"/>
                  </a:lnTo>
                  <a:lnTo>
                    <a:pt x="97" y="16"/>
                  </a:lnTo>
                  <a:lnTo>
                    <a:pt x="81" y="24"/>
                  </a:lnTo>
                  <a:lnTo>
                    <a:pt x="73" y="16"/>
                  </a:lnTo>
                  <a:lnTo>
                    <a:pt x="73" y="8"/>
                  </a:lnTo>
                  <a:lnTo>
                    <a:pt x="57" y="8"/>
                  </a:lnTo>
                  <a:lnTo>
                    <a:pt x="49" y="0"/>
                  </a:lnTo>
                  <a:lnTo>
                    <a:pt x="49" y="8"/>
                  </a:lnTo>
                  <a:lnTo>
                    <a:pt x="41" y="24"/>
                  </a:lnTo>
                  <a:lnTo>
                    <a:pt x="41" y="32"/>
                  </a:lnTo>
                  <a:lnTo>
                    <a:pt x="33" y="32"/>
                  </a:lnTo>
                  <a:lnTo>
                    <a:pt x="25" y="32"/>
                  </a:lnTo>
                  <a:lnTo>
                    <a:pt x="25"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3" name="Freeform 699">
              <a:extLst>
                <a:ext uri="{FF2B5EF4-FFF2-40B4-BE49-F238E27FC236}">
                  <a16:creationId xmlns:a16="http://schemas.microsoft.com/office/drawing/2014/main" id="{19B90BF1-D63F-4D60-8A9B-99073B5A283D}"/>
                </a:ext>
              </a:extLst>
            </p:cNvPr>
            <p:cNvSpPr>
              <a:spLocks/>
            </p:cNvSpPr>
            <p:nvPr/>
          </p:nvSpPr>
          <p:spPr bwMode="auto">
            <a:xfrm>
              <a:off x="7517356" y="3472501"/>
              <a:ext cx="87549" cy="99221"/>
            </a:xfrm>
            <a:custGeom>
              <a:avLst/>
              <a:gdLst>
                <a:gd name="T0" fmla="*/ 2147483647 w 49"/>
                <a:gd name="T1" fmla="*/ 2147483647 h 56"/>
                <a:gd name="T2" fmla="*/ 2147483647 w 49"/>
                <a:gd name="T3" fmla="*/ 2147483647 h 56"/>
                <a:gd name="T4" fmla="*/ 2147483647 w 49"/>
                <a:gd name="T5" fmla="*/ 2147483647 h 56"/>
                <a:gd name="T6" fmla="*/ 2147483647 w 49"/>
                <a:gd name="T7" fmla="*/ 2147483647 h 56"/>
                <a:gd name="T8" fmla="*/ 2147483647 w 49"/>
                <a:gd name="T9" fmla="*/ 2147483647 h 56"/>
                <a:gd name="T10" fmla="*/ 2147483647 w 49"/>
                <a:gd name="T11" fmla="*/ 2147483647 h 56"/>
                <a:gd name="T12" fmla="*/ 2147483647 w 49"/>
                <a:gd name="T13" fmla="*/ 2147483647 h 56"/>
                <a:gd name="T14" fmla="*/ 2147483647 w 49"/>
                <a:gd name="T15" fmla="*/ 2147483647 h 56"/>
                <a:gd name="T16" fmla="*/ 2147483647 w 49"/>
                <a:gd name="T17" fmla="*/ 2147483647 h 56"/>
                <a:gd name="T18" fmla="*/ 2147483647 w 49"/>
                <a:gd name="T19" fmla="*/ 0 h 56"/>
                <a:gd name="T20" fmla="*/ 2147483647 w 49"/>
                <a:gd name="T21" fmla="*/ 0 h 56"/>
                <a:gd name="T22" fmla="*/ 2147483647 w 49"/>
                <a:gd name="T23" fmla="*/ 2147483647 h 56"/>
                <a:gd name="T24" fmla="*/ 2147483647 w 49"/>
                <a:gd name="T25" fmla="*/ 2147483647 h 56"/>
                <a:gd name="T26" fmla="*/ 2147483647 w 49"/>
                <a:gd name="T27" fmla="*/ 2147483647 h 56"/>
                <a:gd name="T28" fmla="*/ 2147483647 w 49"/>
                <a:gd name="T29" fmla="*/ 2147483647 h 56"/>
                <a:gd name="T30" fmla="*/ 0 w 49"/>
                <a:gd name="T31" fmla="*/ 2147483647 h 56"/>
                <a:gd name="T32" fmla="*/ 2147483647 w 49"/>
                <a:gd name="T33" fmla="*/ 2147483647 h 56"/>
                <a:gd name="T34" fmla="*/ 2147483647 w 49"/>
                <a:gd name="T35" fmla="*/ 2147483647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
                <a:gd name="T55" fmla="*/ 0 h 56"/>
                <a:gd name="T56" fmla="*/ 49 w 49"/>
                <a:gd name="T57" fmla="*/ 56 h 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 h="56">
                  <a:moveTo>
                    <a:pt x="16" y="48"/>
                  </a:moveTo>
                  <a:lnTo>
                    <a:pt x="24" y="48"/>
                  </a:lnTo>
                  <a:lnTo>
                    <a:pt x="24" y="56"/>
                  </a:lnTo>
                  <a:lnTo>
                    <a:pt x="33" y="56"/>
                  </a:lnTo>
                  <a:lnTo>
                    <a:pt x="33" y="48"/>
                  </a:lnTo>
                  <a:lnTo>
                    <a:pt x="33" y="40"/>
                  </a:lnTo>
                  <a:lnTo>
                    <a:pt x="41" y="32"/>
                  </a:lnTo>
                  <a:lnTo>
                    <a:pt x="41" y="16"/>
                  </a:lnTo>
                  <a:lnTo>
                    <a:pt x="49" y="8"/>
                  </a:lnTo>
                  <a:lnTo>
                    <a:pt x="49" y="0"/>
                  </a:lnTo>
                  <a:lnTo>
                    <a:pt x="41" y="0"/>
                  </a:lnTo>
                  <a:lnTo>
                    <a:pt x="24" y="8"/>
                  </a:lnTo>
                  <a:lnTo>
                    <a:pt x="24" y="16"/>
                  </a:lnTo>
                  <a:lnTo>
                    <a:pt x="16" y="8"/>
                  </a:lnTo>
                  <a:lnTo>
                    <a:pt x="8" y="32"/>
                  </a:lnTo>
                  <a:lnTo>
                    <a:pt x="0" y="40"/>
                  </a:lnTo>
                  <a:lnTo>
                    <a:pt x="8" y="48"/>
                  </a:lnTo>
                  <a:lnTo>
                    <a:pt x="16" y="4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4" name="Freeform 700">
              <a:extLst>
                <a:ext uri="{FF2B5EF4-FFF2-40B4-BE49-F238E27FC236}">
                  <a16:creationId xmlns:a16="http://schemas.microsoft.com/office/drawing/2014/main" id="{A1460C58-FE8F-4546-BDB4-D342BBE782FD}"/>
                </a:ext>
              </a:extLst>
            </p:cNvPr>
            <p:cNvSpPr>
              <a:spLocks/>
            </p:cNvSpPr>
            <p:nvPr/>
          </p:nvSpPr>
          <p:spPr bwMode="auto">
            <a:xfrm>
              <a:off x="7590313" y="3714718"/>
              <a:ext cx="271401" cy="256810"/>
            </a:xfrm>
            <a:custGeom>
              <a:avLst/>
              <a:gdLst>
                <a:gd name="T0" fmla="*/ 2147483647 w 152"/>
                <a:gd name="T1" fmla="*/ 0 h 144"/>
                <a:gd name="T2" fmla="*/ 2147483647 w 152"/>
                <a:gd name="T3" fmla="*/ 0 h 144"/>
                <a:gd name="T4" fmla="*/ 2147483647 w 152"/>
                <a:gd name="T5" fmla="*/ 0 h 144"/>
                <a:gd name="T6" fmla="*/ 2147483647 w 152"/>
                <a:gd name="T7" fmla="*/ 0 h 144"/>
                <a:gd name="T8" fmla="*/ 2147483647 w 152"/>
                <a:gd name="T9" fmla="*/ 0 h 144"/>
                <a:gd name="T10" fmla="*/ 2147483647 w 152"/>
                <a:gd name="T11" fmla="*/ 2147483647 h 144"/>
                <a:gd name="T12" fmla="*/ 2147483647 w 152"/>
                <a:gd name="T13" fmla="*/ 2147483647 h 144"/>
                <a:gd name="T14" fmla="*/ 2147483647 w 152"/>
                <a:gd name="T15" fmla="*/ 2147483647 h 144"/>
                <a:gd name="T16" fmla="*/ 2147483647 w 152"/>
                <a:gd name="T17" fmla="*/ 2147483647 h 144"/>
                <a:gd name="T18" fmla="*/ 2147483647 w 152"/>
                <a:gd name="T19" fmla="*/ 2147483647 h 144"/>
                <a:gd name="T20" fmla="*/ 2147483647 w 152"/>
                <a:gd name="T21" fmla="*/ 2147483647 h 144"/>
                <a:gd name="T22" fmla="*/ 0 w 152"/>
                <a:gd name="T23" fmla="*/ 2147483647 h 144"/>
                <a:gd name="T24" fmla="*/ 2147483647 w 152"/>
                <a:gd name="T25" fmla="*/ 2147483647 h 144"/>
                <a:gd name="T26" fmla="*/ 2147483647 w 152"/>
                <a:gd name="T27" fmla="*/ 2147483647 h 144"/>
                <a:gd name="T28" fmla="*/ 2147483647 w 152"/>
                <a:gd name="T29" fmla="*/ 2147483647 h 144"/>
                <a:gd name="T30" fmla="*/ 2147483647 w 152"/>
                <a:gd name="T31" fmla="*/ 2147483647 h 144"/>
                <a:gd name="T32" fmla="*/ 2147483647 w 152"/>
                <a:gd name="T33" fmla="*/ 2147483647 h 144"/>
                <a:gd name="T34" fmla="*/ 2147483647 w 152"/>
                <a:gd name="T35" fmla="*/ 2147483647 h 144"/>
                <a:gd name="T36" fmla="*/ 2147483647 w 152"/>
                <a:gd name="T37" fmla="*/ 2147483647 h 144"/>
                <a:gd name="T38" fmla="*/ 2147483647 w 152"/>
                <a:gd name="T39" fmla="*/ 2147483647 h 144"/>
                <a:gd name="T40" fmla="*/ 2147483647 w 152"/>
                <a:gd name="T41" fmla="*/ 2147483647 h 144"/>
                <a:gd name="T42" fmla="*/ 2147483647 w 152"/>
                <a:gd name="T43" fmla="*/ 2147483647 h 144"/>
                <a:gd name="T44" fmla="*/ 2147483647 w 152"/>
                <a:gd name="T45" fmla="*/ 2147483647 h 144"/>
                <a:gd name="T46" fmla="*/ 2147483647 w 152"/>
                <a:gd name="T47" fmla="*/ 2147483647 h 144"/>
                <a:gd name="T48" fmla="*/ 2147483647 w 152"/>
                <a:gd name="T49" fmla="*/ 2147483647 h 144"/>
                <a:gd name="T50" fmla="*/ 2147483647 w 152"/>
                <a:gd name="T51" fmla="*/ 2147483647 h 144"/>
                <a:gd name="T52" fmla="*/ 2147483647 w 152"/>
                <a:gd name="T53" fmla="*/ 2147483647 h 144"/>
                <a:gd name="T54" fmla="*/ 2147483647 w 152"/>
                <a:gd name="T55" fmla="*/ 2147483647 h 144"/>
                <a:gd name="T56" fmla="*/ 2147483647 w 152"/>
                <a:gd name="T57" fmla="*/ 2147483647 h 144"/>
                <a:gd name="T58" fmla="*/ 2147483647 w 152"/>
                <a:gd name="T59" fmla="*/ 2147483647 h 144"/>
                <a:gd name="T60" fmla="*/ 2147483647 w 152"/>
                <a:gd name="T61" fmla="*/ 2147483647 h 144"/>
                <a:gd name="T62" fmla="*/ 2147483647 w 152"/>
                <a:gd name="T63" fmla="*/ 2147483647 h 144"/>
                <a:gd name="T64" fmla="*/ 2147483647 w 152"/>
                <a:gd name="T65" fmla="*/ 2147483647 h 144"/>
                <a:gd name="T66" fmla="*/ 2147483647 w 152"/>
                <a:gd name="T67" fmla="*/ 0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2"/>
                <a:gd name="T103" fmla="*/ 0 h 144"/>
                <a:gd name="T104" fmla="*/ 152 w 152"/>
                <a:gd name="T105" fmla="*/ 144 h 1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2" h="144">
                  <a:moveTo>
                    <a:pt x="88" y="0"/>
                  </a:moveTo>
                  <a:lnTo>
                    <a:pt x="72" y="0"/>
                  </a:lnTo>
                  <a:lnTo>
                    <a:pt x="56" y="0"/>
                  </a:lnTo>
                  <a:lnTo>
                    <a:pt x="48" y="0"/>
                  </a:lnTo>
                  <a:lnTo>
                    <a:pt x="40" y="8"/>
                  </a:lnTo>
                  <a:lnTo>
                    <a:pt x="24" y="8"/>
                  </a:lnTo>
                  <a:lnTo>
                    <a:pt x="8" y="16"/>
                  </a:lnTo>
                  <a:lnTo>
                    <a:pt x="8" y="24"/>
                  </a:lnTo>
                  <a:lnTo>
                    <a:pt x="0" y="32"/>
                  </a:lnTo>
                  <a:lnTo>
                    <a:pt x="8" y="40"/>
                  </a:lnTo>
                  <a:lnTo>
                    <a:pt x="16" y="48"/>
                  </a:lnTo>
                  <a:lnTo>
                    <a:pt x="24" y="40"/>
                  </a:lnTo>
                  <a:lnTo>
                    <a:pt x="40" y="48"/>
                  </a:lnTo>
                  <a:lnTo>
                    <a:pt x="56" y="72"/>
                  </a:lnTo>
                  <a:lnTo>
                    <a:pt x="64" y="88"/>
                  </a:lnTo>
                  <a:lnTo>
                    <a:pt x="96" y="104"/>
                  </a:lnTo>
                  <a:lnTo>
                    <a:pt x="112" y="128"/>
                  </a:lnTo>
                  <a:lnTo>
                    <a:pt x="120" y="144"/>
                  </a:lnTo>
                  <a:lnTo>
                    <a:pt x="128" y="128"/>
                  </a:lnTo>
                  <a:lnTo>
                    <a:pt x="128" y="112"/>
                  </a:lnTo>
                  <a:lnTo>
                    <a:pt x="144" y="120"/>
                  </a:lnTo>
                  <a:lnTo>
                    <a:pt x="152" y="120"/>
                  </a:lnTo>
                  <a:lnTo>
                    <a:pt x="128" y="96"/>
                  </a:lnTo>
                  <a:lnTo>
                    <a:pt x="112" y="88"/>
                  </a:lnTo>
                  <a:lnTo>
                    <a:pt x="104" y="80"/>
                  </a:lnTo>
                  <a:lnTo>
                    <a:pt x="88" y="56"/>
                  </a:lnTo>
                  <a:lnTo>
                    <a:pt x="80" y="40"/>
                  </a:lnTo>
                  <a:lnTo>
                    <a:pt x="80" y="24"/>
                  </a:lnTo>
                  <a:lnTo>
                    <a:pt x="88" y="24"/>
                  </a:lnTo>
                  <a:lnTo>
                    <a:pt x="88" y="16"/>
                  </a:lnTo>
                  <a:lnTo>
                    <a:pt x="88"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5" name="Freeform 701">
              <a:extLst>
                <a:ext uri="{FF2B5EF4-FFF2-40B4-BE49-F238E27FC236}">
                  <a16:creationId xmlns:a16="http://schemas.microsoft.com/office/drawing/2014/main" id="{D261C9C5-A966-4C72-8BB3-DF3C85806F78}"/>
                </a:ext>
              </a:extLst>
            </p:cNvPr>
            <p:cNvSpPr>
              <a:spLocks/>
            </p:cNvSpPr>
            <p:nvPr/>
          </p:nvSpPr>
          <p:spPr bwMode="auto">
            <a:xfrm>
              <a:off x="7517356" y="3472501"/>
              <a:ext cx="87549" cy="99221"/>
            </a:xfrm>
            <a:custGeom>
              <a:avLst/>
              <a:gdLst>
                <a:gd name="T0" fmla="*/ 2147483647 w 49"/>
                <a:gd name="T1" fmla="*/ 2147483647 h 56"/>
                <a:gd name="T2" fmla="*/ 2147483647 w 49"/>
                <a:gd name="T3" fmla="*/ 2147483647 h 56"/>
                <a:gd name="T4" fmla="*/ 2147483647 w 49"/>
                <a:gd name="T5" fmla="*/ 2147483647 h 56"/>
                <a:gd name="T6" fmla="*/ 2147483647 w 49"/>
                <a:gd name="T7" fmla="*/ 2147483647 h 56"/>
                <a:gd name="T8" fmla="*/ 2147483647 w 49"/>
                <a:gd name="T9" fmla="*/ 2147483647 h 56"/>
                <a:gd name="T10" fmla="*/ 2147483647 w 49"/>
                <a:gd name="T11" fmla="*/ 2147483647 h 56"/>
                <a:gd name="T12" fmla="*/ 2147483647 w 49"/>
                <a:gd name="T13" fmla="*/ 2147483647 h 56"/>
                <a:gd name="T14" fmla="*/ 2147483647 w 49"/>
                <a:gd name="T15" fmla="*/ 2147483647 h 56"/>
                <a:gd name="T16" fmla="*/ 2147483647 w 49"/>
                <a:gd name="T17" fmla="*/ 2147483647 h 56"/>
                <a:gd name="T18" fmla="*/ 2147483647 w 49"/>
                <a:gd name="T19" fmla="*/ 0 h 56"/>
                <a:gd name="T20" fmla="*/ 2147483647 w 49"/>
                <a:gd name="T21" fmla="*/ 0 h 56"/>
                <a:gd name="T22" fmla="*/ 2147483647 w 49"/>
                <a:gd name="T23" fmla="*/ 0 h 56"/>
                <a:gd name="T24" fmla="*/ 2147483647 w 49"/>
                <a:gd name="T25" fmla="*/ 2147483647 h 56"/>
                <a:gd name="T26" fmla="*/ 2147483647 w 49"/>
                <a:gd name="T27" fmla="*/ 2147483647 h 56"/>
                <a:gd name="T28" fmla="*/ 2147483647 w 49"/>
                <a:gd name="T29" fmla="*/ 2147483647 h 56"/>
                <a:gd name="T30" fmla="*/ 2147483647 w 49"/>
                <a:gd name="T31" fmla="*/ 2147483647 h 56"/>
                <a:gd name="T32" fmla="*/ 0 w 49"/>
                <a:gd name="T33" fmla="*/ 2147483647 h 56"/>
                <a:gd name="T34" fmla="*/ 2147483647 w 49"/>
                <a:gd name="T35" fmla="*/ 2147483647 h 56"/>
                <a:gd name="T36" fmla="*/ 2147483647 w 49"/>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56"/>
                <a:gd name="T59" fmla="*/ 49 w 49"/>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56">
                  <a:moveTo>
                    <a:pt x="16" y="48"/>
                  </a:moveTo>
                  <a:lnTo>
                    <a:pt x="24" y="48"/>
                  </a:lnTo>
                  <a:lnTo>
                    <a:pt x="24" y="56"/>
                  </a:lnTo>
                  <a:lnTo>
                    <a:pt x="33" y="56"/>
                  </a:lnTo>
                  <a:lnTo>
                    <a:pt x="33" y="48"/>
                  </a:lnTo>
                  <a:lnTo>
                    <a:pt x="33" y="40"/>
                  </a:lnTo>
                  <a:lnTo>
                    <a:pt x="41" y="32"/>
                  </a:lnTo>
                  <a:lnTo>
                    <a:pt x="41" y="16"/>
                  </a:lnTo>
                  <a:lnTo>
                    <a:pt x="49" y="8"/>
                  </a:lnTo>
                  <a:lnTo>
                    <a:pt x="49" y="0"/>
                  </a:lnTo>
                  <a:lnTo>
                    <a:pt x="41" y="0"/>
                  </a:lnTo>
                  <a:lnTo>
                    <a:pt x="24" y="8"/>
                  </a:lnTo>
                  <a:lnTo>
                    <a:pt x="24" y="16"/>
                  </a:lnTo>
                  <a:lnTo>
                    <a:pt x="16" y="8"/>
                  </a:lnTo>
                  <a:lnTo>
                    <a:pt x="8" y="32"/>
                  </a:lnTo>
                  <a:lnTo>
                    <a:pt x="0" y="40"/>
                  </a:lnTo>
                  <a:lnTo>
                    <a:pt x="8" y="48"/>
                  </a:lnTo>
                  <a:lnTo>
                    <a:pt x="16" y="4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6" name="Freeform 702">
              <a:extLst>
                <a:ext uri="{FF2B5EF4-FFF2-40B4-BE49-F238E27FC236}">
                  <a16:creationId xmlns:a16="http://schemas.microsoft.com/office/drawing/2014/main" id="{0DD8490C-D711-45D4-93D3-3B9E665570F9}"/>
                </a:ext>
              </a:extLst>
            </p:cNvPr>
            <p:cNvSpPr>
              <a:spLocks/>
            </p:cNvSpPr>
            <p:nvPr/>
          </p:nvSpPr>
          <p:spPr bwMode="auto">
            <a:xfrm>
              <a:off x="7890898" y="3872307"/>
              <a:ext cx="141537" cy="142996"/>
            </a:xfrm>
            <a:custGeom>
              <a:avLst/>
              <a:gdLst>
                <a:gd name="T0" fmla="*/ 2147483647 w 80"/>
                <a:gd name="T1" fmla="*/ 2147483647 h 80"/>
                <a:gd name="T2" fmla="*/ 2147483647 w 80"/>
                <a:gd name="T3" fmla="*/ 0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0 w 80"/>
                <a:gd name="T17" fmla="*/ 2147483647 h 80"/>
                <a:gd name="T18" fmla="*/ 2147483647 w 80"/>
                <a:gd name="T19" fmla="*/ 2147483647 h 80"/>
                <a:gd name="T20" fmla="*/ 2147483647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2147483647 h 80"/>
                <a:gd name="T32" fmla="*/ 2147483647 w 80"/>
                <a:gd name="T33" fmla="*/ 2147483647 h 80"/>
                <a:gd name="T34" fmla="*/ 2147483647 w 80"/>
                <a:gd name="T35" fmla="*/ 2147483647 h 80"/>
                <a:gd name="T36" fmla="*/ 2147483647 w 80"/>
                <a:gd name="T37" fmla="*/ 2147483647 h 80"/>
                <a:gd name="T38" fmla="*/ 2147483647 w 80"/>
                <a:gd name="T39" fmla="*/ 2147483647 h 80"/>
                <a:gd name="T40" fmla="*/ 2147483647 w 80"/>
                <a:gd name="T41" fmla="*/ 2147483647 h 80"/>
                <a:gd name="T42" fmla="*/ 2147483647 w 80"/>
                <a:gd name="T43" fmla="*/ 2147483647 h 80"/>
                <a:gd name="T44" fmla="*/ 2147483647 w 80"/>
                <a:gd name="T45" fmla="*/ 2147483647 h 80"/>
                <a:gd name="T46" fmla="*/ 2147483647 w 80"/>
                <a:gd name="T47" fmla="*/ 2147483647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0"/>
                <a:gd name="T73" fmla="*/ 0 h 80"/>
                <a:gd name="T74" fmla="*/ 80 w 80"/>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0" h="80">
                  <a:moveTo>
                    <a:pt x="80" y="8"/>
                  </a:moveTo>
                  <a:lnTo>
                    <a:pt x="80" y="0"/>
                  </a:lnTo>
                  <a:lnTo>
                    <a:pt x="80" y="8"/>
                  </a:lnTo>
                  <a:lnTo>
                    <a:pt x="64" y="8"/>
                  </a:lnTo>
                  <a:lnTo>
                    <a:pt x="40" y="8"/>
                  </a:lnTo>
                  <a:lnTo>
                    <a:pt x="32" y="8"/>
                  </a:lnTo>
                  <a:lnTo>
                    <a:pt x="16" y="16"/>
                  </a:lnTo>
                  <a:lnTo>
                    <a:pt x="8" y="24"/>
                  </a:lnTo>
                  <a:lnTo>
                    <a:pt x="0" y="32"/>
                  </a:lnTo>
                  <a:lnTo>
                    <a:pt x="8" y="48"/>
                  </a:lnTo>
                  <a:lnTo>
                    <a:pt x="24" y="48"/>
                  </a:lnTo>
                  <a:lnTo>
                    <a:pt x="16" y="56"/>
                  </a:lnTo>
                  <a:lnTo>
                    <a:pt x="16" y="72"/>
                  </a:lnTo>
                  <a:lnTo>
                    <a:pt x="32" y="80"/>
                  </a:lnTo>
                  <a:lnTo>
                    <a:pt x="40" y="72"/>
                  </a:lnTo>
                  <a:lnTo>
                    <a:pt x="40" y="64"/>
                  </a:lnTo>
                  <a:lnTo>
                    <a:pt x="56" y="56"/>
                  </a:lnTo>
                  <a:lnTo>
                    <a:pt x="40" y="40"/>
                  </a:lnTo>
                  <a:lnTo>
                    <a:pt x="40" y="32"/>
                  </a:lnTo>
                  <a:lnTo>
                    <a:pt x="32" y="24"/>
                  </a:lnTo>
                  <a:lnTo>
                    <a:pt x="56" y="16"/>
                  </a:lnTo>
                  <a:lnTo>
                    <a:pt x="72" y="16"/>
                  </a:lnTo>
                  <a:lnTo>
                    <a:pt x="80" y="16"/>
                  </a:lnTo>
                  <a:lnTo>
                    <a:pt x="8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7" name="Freeform 703">
              <a:extLst>
                <a:ext uri="{FF2B5EF4-FFF2-40B4-BE49-F238E27FC236}">
                  <a16:creationId xmlns:a16="http://schemas.microsoft.com/office/drawing/2014/main" id="{9173F417-CDC4-40EE-9B6B-D2D9A675A4B1}"/>
                </a:ext>
              </a:extLst>
            </p:cNvPr>
            <p:cNvSpPr>
              <a:spLocks/>
            </p:cNvSpPr>
            <p:nvPr/>
          </p:nvSpPr>
          <p:spPr bwMode="auto">
            <a:xfrm>
              <a:off x="7545080" y="2586798"/>
              <a:ext cx="588037" cy="698932"/>
            </a:xfrm>
            <a:custGeom>
              <a:avLst/>
              <a:gdLst>
                <a:gd name="T0" fmla="*/ 2147483647 w 329"/>
                <a:gd name="T1" fmla="*/ 2147483647 h 392"/>
                <a:gd name="T2" fmla="*/ 2147483647 w 329"/>
                <a:gd name="T3" fmla="*/ 2147483647 h 392"/>
                <a:gd name="T4" fmla="*/ 2147483647 w 329"/>
                <a:gd name="T5" fmla="*/ 2147483647 h 392"/>
                <a:gd name="T6" fmla="*/ 2147483647 w 329"/>
                <a:gd name="T7" fmla="*/ 2147483647 h 392"/>
                <a:gd name="T8" fmla="*/ 2147483647 w 329"/>
                <a:gd name="T9" fmla="*/ 2147483647 h 392"/>
                <a:gd name="T10" fmla="*/ 2147483647 w 329"/>
                <a:gd name="T11" fmla="*/ 2147483647 h 392"/>
                <a:gd name="T12" fmla="*/ 2147483647 w 329"/>
                <a:gd name="T13" fmla="*/ 2147483647 h 392"/>
                <a:gd name="T14" fmla="*/ 2147483647 w 329"/>
                <a:gd name="T15" fmla="*/ 2147483647 h 392"/>
                <a:gd name="T16" fmla="*/ 2147483647 w 329"/>
                <a:gd name="T17" fmla="*/ 2147483647 h 392"/>
                <a:gd name="T18" fmla="*/ 2147483647 w 329"/>
                <a:gd name="T19" fmla="*/ 2147483647 h 392"/>
                <a:gd name="T20" fmla="*/ 2147483647 w 329"/>
                <a:gd name="T21" fmla="*/ 2147483647 h 392"/>
                <a:gd name="T22" fmla="*/ 2147483647 w 329"/>
                <a:gd name="T23" fmla="*/ 2147483647 h 392"/>
                <a:gd name="T24" fmla="*/ 2147483647 w 329"/>
                <a:gd name="T25" fmla="*/ 2147483647 h 392"/>
                <a:gd name="T26" fmla="*/ 2147483647 w 329"/>
                <a:gd name="T27" fmla="*/ 2147483647 h 392"/>
                <a:gd name="T28" fmla="*/ 2147483647 w 329"/>
                <a:gd name="T29" fmla="*/ 2147483647 h 392"/>
                <a:gd name="T30" fmla="*/ 2147483647 w 329"/>
                <a:gd name="T31" fmla="*/ 2147483647 h 392"/>
                <a:gd name="T32" fmla="*/ 2147483647 w 329"/>
                <a:gd name="T33" fmla="*/ 2147483647 h 392"/>
                <a:gd name="T34" fmla="*/ 2147483647 w 329"/>
                <a:gd name="T35" fmla="*/ 2147483647 h 392"/>
                <a:gd name="T36" fmla="*/ 2147483647 w 329"/>
                <a:gd name="T37" fmla="*/ 2147483647 h 392"/>
                <a:gd name="T38" fmla="*/ 2147483647 w 329"/>
                <a:gd name="T39" fmla="*/ 2147483647 h 392"/>
                <a:gd name="T40" fmla="*/ 2147483647 w 329"/>
                <a:gd name="T41" fmla="*/ 2147483647 h 392"/>
                <a:gd name="T42" fmla="*/ 2147483647 w 329"/>
                <a:gd name="T43" fmla="*/ 2147483647 h 392"/>
                <a:gd name="T44" fmla="*/ 2147483647 w 329"/>
                <a:gd name="T45" fmla="*/ 2147483647 h 392"/>
                <a:gd name="T46" fmla="*/ 2147483647 w 329"/>
                <a:gd name="T47" fmla="*/ 2147483647 h 392"/>
                <a:gd name="T48" fmla="*/ 2147483647 w 329"/>
                <a:gd name="T49" fmla="*/ 2147483647 h 392"/>
                <a:gd name="T50" fmla="*/ 2147483647 w 329"/>
                <a:gd name="T51" fmla="*/ 2147483647 h 392"/>
                <a:gd name="T52" fmla="*/ 2147483647 w 329"/>
                <a:gd name="T53" fmla="*/ 2147483647 h 392"/>
                <a:gd name="T54" fmla="*/ 2147483647 w 329"/>
                <a:gd name="T55" fmla="*/ 2147483647 h 392"/>
                <a:gd name="T56" fmla="*/ 2147483647 w 329"/>
                <a:gd name="T57" fmla="*/ 2147483647 h 392"/>
                <a:gd name="T58" fmla="*/ 2147483647 w 329"/>
                <a:gd name="T59" fmla="*/ 2147483647 h 392"/>
                <a:gd name="T60" fmla="*/ 2147483647 w 329"/>
                <a:gd name="T61" fmla="*/ 2147483647 h 392"/>
                <a:gd name="T62" fmla="*/ 2147483647 w 329"/>
                <a:gd name="T63" fmla="*/ 2147483647 h 392"/>
                <a:gd name="T64" fmla="*/ 2147483647 w 329"/>
                <a:gd name="T65" fmla="*/ 2147483647 h 392"/>
                <a:gd name="T66" fmla="*/ 2147483647 w 329"/>
                <a:gd name="T67" fmla="*/ 2147483647 h 392"/>
                <a:gd name="T68" fmla="*/ 2147483647 w 329"/>
                <a:gd name="T69" fmla="*/ 2147483647 h 392"/>
                <a:gd name="T70" fmla="*/ 2147483647 w 329"/>
                <a:gd name="T71" fmla="*/ 2147483647 h 392"/>
                <a:gd name="T72" fmla="*/ 2147483647 w 329"/>
                <a:gd name="T73" fmla="*/ 2147483647 h 392"/>
                <a:gd name="T74" fmla="*/ 2147483647 w 329"/>
                <a:gd name="T75" fmla="*/ 2147483647 h 392"/>
                <a:gd name="T76" fmla="*/ 0 w 329"/>
                <a:gd name="T77" fmla="*/ 2147483647 h 392"/>
                <a:gd name="T78" fmla="*/ 2147483647 w 329"/>
                <a:gd name="T79" fmla="*/ 2147483647 h 392"/>
                <a:gd name="T80" fmla="*/ 2147483647 w 329"/>
                <a:gd name="T81" fmla="*/ 2147483647 h 392"/>
                <a:gd name="T82" fmla="*/ 2147483647 w 329"/>
                <a:gd name="T83" fmla="*/ 2147483647 h 392"/>
                <a:gd name="T84" fmla="*/ 2147483647 w 329"/>
                <a:gd name="T85" fmla="*/ 2147483647 h 392"/>
                <a:gd name="T86" fmla="*/ 2147483647 w 329"/>
                <a:gd name="T87" fmla="*/ 2147483647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9"/>
                <a:gd name="T133" fmla="*/ 0 h 392"/>
                <a:gd name="T134" fmla="*/ 329 w 329"/>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9" h="392">
                  <a:moveTo>
                    <a:pt x="89" y="352"/>
                  </a:moveTo>
                  <a:lnTo>
                    <a:pt x="97" y="344"/>
                  </a:lnTo>
                  <a:lnTo>
                    <a:pt x="97" y="328"/>
                  </a:lnTo>
                  <a:lnTo>
                    <a:pt x="97" y="320"/>
                  </a:lnTo>
                  <a:lnTo>
                    <a:pt x="105" y="312"/>
                  </a:lnTo>
                  <a:lnTo>
                    <a:pt x="97" y="304"/>
                  </a:lnTo>
                  <a:lnTo>
                    <a:pt x="89" y="280"/>
                  </a:lnTo>
                  <a:lnTo>
                    <a:pt x="97" y="264"/>
                  </a:lnTo>
                  <a:lnTo>
                    <a:pt x="97" y="248"/>
                  </a:lnTo>
                  <a:lnTo>
                    <a:pt x="105" y="240"/>
                  </a:lnTo>
                  <a:lnTo>
                    <a:pt x="121" y="240"/>
                  </a:lnTo>
                  <a:lnTo>
                    <a:pt x="121" y="224"/>
                  </a:lnTo>
                  <a:lnTo>
                    <a:pt x="113" y="216"/>
                  </a:lnTo>
                  <a:lnTo>
                    <a:pt x="121" y="200"/>
                  </a:lnTo>
                  <a:lnTo>
                    <a:pt x="129" y="176"/>
                  </a:lnTo>
                  <a:lnTo>
                    <a:pt x="137" y="176"/>
                  </a:lnTo>
                  <a:lnTo>
                    <a:pt x="145" y="152"/>
                  </a:lnTo>
                  <a:lnTo>
                    <a:pt x="153" y="144"/>
                  </a:lnTo>
                  <a:lnTo>
                    <a:pt x="145" y="128"/>
                  </a:lnTo>
                  <a:lnTo>
                    <a:pt x="153" y="120"/>
                  </a:lnTo>
                  <a:lnTo>
                    <a:pt x="161" y="112"/>
                  </a:lnTo>
                  <a:lnTo>
                    <a:pt x="169" y="112"/>
                  </a:lnTo>
                  <a:lnTo>
                    <a:pt x="177" y="96"/>
                  </a:lnTo>
                  <a:lnTo>
                    <a:pt x="185" y="96"/>
                  </a:lnTo>
                  <a:lnTo>
                    <a:pt x="193" y="96"/>
                  </a:lnTo>
                  <a:lnTo>
                    <a:pt x="193" y="88"/>
                  </a:lnTo>
                  <a:lnTo>
                    <a:pt x="201" y="80"/>
                  </a:lnTo>
                  <a:lnTo>
                    <a:pt x="209" y="80"/>
                  </a:lnTo>
                  <a:lnTo>
                    <a:pt x="209" y="72"/>
                  </a:lnTo>
                  <a:lnTo>
                    <a:pt x="217" y="80"/>
                  </a:lnTo>
                  <a:lnTo>
                    <a:pt x="225" y="88"/>
                  </a:lnTo>
                  <a:lnTo>
                    <a:pt x="233" y="88"/>
                  </a:lnTo>
                  <a:lnTo>
                    <a:pt x="249" y="88"/>
                  </a:lnTo>
                  <a:lnTo>
                    <a:pt x="265" y="80"/>
                  </a:lnTo>
                  <a:lnTo>
                    <a:pt x="273" y="56"/>
                  </a:lnTo>
                  <a:lnTo>
                    <a:pt x="281" y="48"/>
                  </a:lnTo>
                  <a:lnTo>
                    <a:pt x="297" y="48"/>
                  </a:lnTo>
                  <a:lnTo>
                    <a:pt x="313" y="56"/>
                  </a:lnTo>
                  <a:lnTo>
                    <a:pt x="313" y="72"/>
                  </a:lnTo>
                  <a:lnTo>
                    <a:pt x="305" y="80"/>
                  </a:lnTo>
                  <a:lnTo>
                    <a:pt x="313" y="72"/>
                  </a:lnTo>
                  <a:lnTo>
                    <a:pt x="305" y="80"/>
                  </a:lnTo>
                  <a:lnTo>
                    <a:pt x="321" y="64"/>
                  </a:lnTo>
                  <a:lnTo>
                    <a:pt x="329" y="56"/>
                  </a:lnTo>
                  <a:lnTo>
                    <a:pt x="321" y="48"/>
                  </a:lnTo>
                  <a:lnTo>
                    <a:pt x="321" y="40"/>
                  </a:lnTo>
                  <a:lnTo>
                    <a:pt x="329" y="24"/>
                  </a:lnTo>
                  <a:lnTo>
                    <a:pt x="321" y="16"/>
                  </a:lnTo>
                  <a:lnTo>
                    <a:pt x="305" y="0"/>
                  </a:lnTo>
                  <a:lnTo>
                    <a:pt x="289" y="16"/>
                  </a:lnTo>
                  <a:lnTo>
                    <a:pt x="273" y="8"/>
                  </a:lnTo>
                  <a:lnTo>
                    <a:pt x="265" y="8"/>
                  </a:lnTo>
                  <a:lnTo>
                    <a:pt x="249" y="8"/>
                  </a:lnTo>
                  <a:lnTo>
                    <a:pt x="233" y="24"/>
                  </a:lnTo>
                  <a:lnTo>
                    <a:pt x="225" y="24"/>
                  </a:lnTo>
                  <a:lnTo>
                    <a:pt x="217" y="24"/>
                  </a:lnTo>
                  <a:lnTo>
                    <a:pt x="209" y="32"/>
                  </a:lnTo>
                  <a:lnTo>
                    <a:pt x="201" y="32"/>
                  </a:lnTo>
                  <a:lnTo>
                    <a:pt x="193" y="56"/>
                  </a:lnTo>
                  <a:lnTo>
                    <a:pt x="169" y="56"/>
                  </a:lnTo>
                  <a:lnTo>
                    <a:pt x="161" y="80"/>
                  </a:lnTo>
                  <a:lnTo>
                    <a:pt x="161" y="88"/>
                  </a:lnTo>
                  <a:lnTo>
                    <a:pt x="145" y="88"/>
                  </a:lnTo>
                  <a:lnTo>
                    <a:pt x="129" y="112"/>
                  </a:lnTo>
                  <a:lnTo>
                    <a:pt x="129" y="128"/>
                  </a:lnTo>
                  <a:lnTo>
                    <a:pt x="113" y="152"/>
                  </a:lnTo>
                  <a:lnTo>
                    <a:pt x="105" y="168"/>
                  </a:lnTo>
                  <a:lnTo>
                    <a:pt x="97" y="184"/>
                  </a:lnTo>
                  <a:lnTo>
                    <a:pt x="89" y="200"/>
                  </a:lnTo>
                  <a:lnTo>
                    <a:pt x="65" y="240"/>
                  </a:lnTo>
                  <a:lnTo>
                    <a:pt x="49" y="256"/>
                  </a:lnTo>
                  <a:lnTo>
                    <a:pt x="33" y="264"/>
                  </a:lnTo>
                  <a:lnTo>
                    <a:pt x="25" y="280"/>
                  </a:lnTo>
                  <a:lnTo>
                    <a:pt x="17" y="288"/>
                  </a:lnTo>
                  <a:lnTo>
                    <a:pt x="8" y="296"/>
                  </a:lnTo>
                  <a:lnTo>
                    <a:pt x="8" y="304"/>
                  </a:lnTo>
                  <a:lnTo>
                    <a:pt x="0" y="320"/>
                  </a:lnTo>
                  <a:lnTo>
                    <a:pt x="0" y="336"/>
                  </a:lnTo>
                  <a:lnTo>
                    <a:pt x="8" y="352"/>
                  </a:lnTo>
                  <a:lnTo>
                    <a:pt x="8" y="368"/>
                  </a:lnTo>
                  <a:lnTo>
                    <a:pt x="8" y="384"/>
                  </a:lnTo>
                  <a:lnTo>
                    <a:pt x="25" y="392"/>
                  </a:lnTo>
                  <a:lnTo>
                    <a:pt x="41" y="392"/>
                  </a:lnTo>
                  <a:lnTo>
                    <a:pt x="65" y="376"/>
                  </a:lnTo>
                  <a:lnTo>
                    <a:pt x="73" y="368"/>
                  </a:lnTo>
                  <a:lnTo>
                    <a:pt x="81" y="368"/>
                  </a:lnTo>
                  <a:lnTo>
                    <a:pt x="81" y="376"/>
                  </a:lnTo>
                  <a:lnTo>
                    <a:pt x="81" y="368"/>
                  </a:lnTo>
                  <a:lnTo>
                    <a:pt x="89" y="35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8" name="Freeform 704">
              <a:extLst>
                <a:ext uri="{FF2B5EF4-FFF2-40B4-BE49-F238E27FC236}">
                  <a16:creationId xmlns:a16="http://schemas.microsoft.com/office/drawing/2014/main" id="{A3D0CE68-5E93-4A63-A72C-BF96DE69A26D}"/>
                </a:ext>
              </a:extLst>
            </p:cNvPr>
            <p:cNvSpPr>
              <a:spLocks/>
            </p:cNvSpPr>
            <p:nvPr/>
          </p:nvSpPr>
          <p:spPr bwMode="auto">
            <a:xfrm>
              <a:off x="7689536" y="2729794"/>
              <a:ext cx="285994" cy="671209"/>
            </a:xfrm>
            <a:custGeom>
              <a:avLst/>
              <a:gdLst>
                <a:gd name="T0" fmla="*/ 2147483647 w 160"/>
                <a:gd name="T1" fmla="*/ 2147483647 h 376"/>
                <a:gd name="T2" fmla="*/ 2147483647 w 160"/>
                <a:gd name="T3" fmla="*/ 2147483647 h 376"/>
                <a:gd name="T4" fmla="*/ 2147483647 w 160"/>
                <a:gd name="T5" fmla="*/ 2147483647 h 376"/>
                <a:gd name="T6" fmla="*/ 2147483647 w 160"/>
                <a:gd name="T7" fmla="*/ 2147483647 h 376"/>
                <a:gd name="T8" fmla="*/ 2147483647 w 160"/>
                <a:gd name="T9" fmla="*/ 0 h 376"/>
                <a:gd name="T10" fmla="*/ 2147483647 w 160"/>
                <a:gd name="T11" fmla="*/ 2147483647 h 376"/>
                <a:gd name="T12" fmla="*/ 2147483647 w 160"/>
                <a:gd name="T13" fmla="*/ 2147483647 h 376"/>
                <a:gd name="T14" fmla="*/ 2147483647 w 160"/>
                <a:gd name="T15" fmla="*/ 2147483647 h 376"/>
                <a:gd name="T16" fmla="*/ 2147483647 w 160"/>
                <a:gd name="T17" fmla="*/ 2147483647 h 376"/>
                <a:gd name="T18" fmla="*/ 2147483647 w 160"/>
                <a:gd name="T19" fmla="*/ 2147483647 h 376"/>
                <a:gd name="T20" fmla="*/ 2147483647 w 160"/>
                <a:gd name="T21" fmla="*/ 2147483647 h 376"/>
                <a:gd name="T22" fmla="*/ 2147483647 w 160"/>
                <a:gd name="T23" fmla="*/ 2147483647 h 376"/>
                <a:gd name="T24" fmla="*/ 2147483647 w 160"/>
                <a:gd name="T25" fmla="*/ 2147483647 h 376"/>
                <a:gd name="T26" fmla="*/ 2147483647 w 160"/>
                <a:gd name="T27" fmla="*/ 2147483647 h 376"/>
                <a:gd name="T28" fmla="*/ 2147483647 w 160"/>
                <a:gd name="T29" fmla="*/ 2147483647 h 376"/>
                <a:gd name="T30" fmla="*/ 2147483647 w 160"/>
                <a:gd name="T31" fmla="*/ 2147483647 h 376"/>
                <a:gd name="T32" fmla="*/ 2147483647 w 160"/>
                <a:gd name="T33" fmla="*/ 2147483647 h 376"/>
                <a:gd name="T34" fmla="*/ 2147483647 w 160"/>
                <a:gd name="T35" fmla="*/ 2147483647 h 376"/>
                <a:gd name="T36" fmla="*/ 0 w 160"/>
                <a:gd name="T37" fmla="*/ 2147483647 h 376"/>
                <a:gd name="T38" fmla="*/ 2147483647 w 160"/>
                <a:gd name="T39" fmla="*/ 2147483647 h 376"/>
                <a:gd name="T40" fmla="*/ 2147483647 w 160"/>
                <a:gd name="T41" fmla="*/ 2147483647 h 376"/>
                <a:gd name="T42" fmla="*/ 2147483647 w 160"/>
                <a:gd name="T43" fmla="*/ 2147483647 h 376"/>
                <a:gd name="T44" fmla="*/ 2147483647 w 160"/>
                <a:gd name="T45" fmla="*/ 2147483647 h 376"/>
                <a:gd name="T46" fmla="*/ 2147483647 w 160"/>
                <a:gd name="T47" fmla="*/ 2147483647 h 376"/>
                <a:gd name="T48" fmla="*/ 2147483647 w 160"/>
                <a:gd name="T49" fmla="*/ 2147483647 h 376"/>
                <a:gd name="T50" fmla="*/ 2147483647 w 160"/>
                <a:gd name="T51" fmla="*/ 2147483647 h 376"/>
                <a:gd name="T52" fmla="*/ 2147483647 w 160"/>
                <a:gd name="T53" fmla="*/ 2147483647 h 376"/>
                <a:gd name="T54" fmla="*/ 2147483647 w 160"/>
                <a:gd name="T55" fmla="*/ 2147483647 h 376"/>
                <a:gd name="T56" fmla="*/ 2147483647 w 160"/>
                <a:gd name="T57" fmla="*/ 2147483647 h 376"/>
                <a:gd name="T58" fmla="*/ 2147483647 w 160"/>
                <a:gd name="T59" fmla="*/ 2147483647 h 376"/>
                <a:gd name="T60" fmla="*/ 2147483647 w 160"/>
                <a:gd name="T61" fmla="*/ 2147483647 h 376"/>
                <a:gd name="T62" fmla="*/ 2147483647 w 160"/>
                <a:gd name="T63" fmla="*/ 2147483647 h 376"/>
                <a:gd name="T64" fmla="*/ 2147483647 w 160"/>
                <a:gd name="T65" fmla="*/ 2147483647 h 376"/>
                <a:gd name="T66" fmla="*/ 2147483647 w 160"/>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0"/>
                <a:gd name="T103" fmla="*/ 0 h 376"/>
                <a:gd name="T104" fmla="*/ 160 w 160"/>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0" h="376">
                  <a:moveTo>
                    <a:pt x="160" y="88"/>
                  </a:moveTo>
                  <a:lnTo>
                    <a:pt x="160" y="80"/>
                  </a:lnTo>
                  <a:lnTo>
                    <a:pt x="160" y="72"/>
                  </a:lnTo>
                  <a:lnTo>
                    <a:pt x="160" y="56"/>
                  </a:lnTo>
                  <a:lnTo>
                    <a:pt x="160" y="40"/>
                  </a:lnTo>
                  <a:lnTo>
                    <a:pt x="152" y="24"/>
                  </a:lnTo>
                  <a:lnTo>
                    <a:pt x="144" y="24"/>
                  </a:lnTo>
                  <a:lnTo>
                    <a:pt x="136" y="16"/>
                  </a:lnTo>
                  <a:lnTo>
                    <a:pt x="128" y="8"/>
                  </a:lnTo>
                  <a:lnTo>
                    <a:pt x="120" y="0"/>
                  </a:lnTo>
                  <a:lnTo>
                    <a:pt x="112" y="8"/>
                  </a:lnTo>
                  <a:lnTo>
                    <a:pt x="112" y="16"/>
                  </a:lnTo>
                  <a:lnTo>
                    <a:pt x="104" y="16"/>
                  </a:lnTo>
                  <a:lnTo>
                    <a:pt x="96" y="16"/>
                  </a:lnTo>
                  <a:lnTo>
                    <a:pt x="88" y="32"/>
                  </a:lnTo>
                  <a:lnTo>
                    <a:pt x="80" y="32"/>
                  </a:lnTo>
                  <a:lnTo>
                    <a:pt x="72" y="40"/>
                  </a:lnTo>
                  <a:lnTo>
                    <a:pt x="64" y="48"/>
                  </a:lnTo>
                  <a:lnTo>
                    <a:pt x="72" y="64"/>
                  </a:lnTo>
                  <a:lnTo>
                    <a:pt x="64" y="72"/>
                  </a:lnTo>
                  <a:lnTo>
                    <a:pt x="56" y="96"/>
                  </a:lnTo>
                  <a:lnTo>
                    <a:pt x="48" y="96"/>
                  </a:lnTo>
                  <a:lnTo>
                    <a:pt x="40" y="120"/>
                  </a:lnTo>
                  <a:lnTo>
                    <a:pt x="32" y="136"/>
                  </a:lnTo>
                  <a:lnTo>
                    <a:pt x="40" y="144"/>
                  </a:lnTo>
                  <a:lnTo>
                    <a:pt x="40" y="160"/>
                  </a:lnTo>
                  <a:lnTo>
                    <a:pt x="24" y="160"/>
                  </a:lnTo>
                  <a:lnTo>
                    <a:pt x="16" y="168"/>
                  </a:lnTo>
                  <a:lnTo>
                    <a:pt x="16" y="184"/>
                  </a:lnTo>
                  <a:lnTo>
                    <a:pt x="8" y="200"/>
                  </a:lnTo>
                  <a:lnTo>
                    <a:pt x="16" y="224"/>
                  </a:lnTo>
                  <a:lnTo>
                    <a:pt x="24" y="232"/>
                  </a:lnTo>
                  <a:lnTo>
                    <a:pt x="16" y="240"/>
                  </a:lnTo>
                  <a:lnTo>
                    <a:pt x="16" y="248"/>
                  </a:lnTo>
                  <a:lnTo>
                    <a:pt x="16" y="264"/>
                  </a:lnTo>
                  <a:lnTo>
                    <a:pt x="8" y="272"/>
                  </a:lnTo>
                  <a:lnTo>
                    <a:pt x="0" y="288"/>
                  </a:lnTo>
                  <a:lnTo>
                    <a:pt x="0" y="296"/>
                  </a:lnTo>
                  <a:lnTo>
                    <a:pt x="8" y="312"/>
                  </a:lnTo>
                  <a:lnTo>
                    <a:pt x="8" y="328"/>
                  </a:lnTo>
                  <a:lnTo>
                    <a:pt x="16" y="352"/>
                  </a:lnTo>
                  <a:lnTo>
                    <a:pt x="16" y="360"/>
                  </a:lnTo>
                  <a:lnTo>
                    <a:pt x="24" y="368"/>
                  </a:lnTo>
                  <a:lnTo>
                    <a:pt x="24" y="376"/>
                  </a:lnTo>
                  <a:lnTo>
                    <a:pt x="40" y="376"/>
                  </a:lnTo>
                  <a:lnTo>
                    <a:pt x="40" y="368"/>
                  </a:lnTo>
                  <a:lnTo>
                    <a:pt x="48" y="360"/>
                  </a:lnTo>
                  <a:lnTo>
                    <a:pt x="64" y="360"/>
                  </a:lnTo>
                  <a:lnTo>
                    <a:pt x="72" y="344"/>
                  </a:lnTo>
                  <a:lnTo>
                    <a:pt x="72" y="312"/>
                  </a:lnTo>
                  <a:lnTo>
                    <a:pt x="72" y="296"/>
                  </a:lnTo>
                  <a:lnTo>
                    <a:pt x="80" y="296"/>
                  </a:lnTo>
                  <a:lnTo>
                    <a:pt x="96" y="288"/>
                  </a:lnTo>
                  <a:lnTo>
                    <a:pt x="96" y="272"/>
                  </a:lnTo>
                  <a:lnTo>
                    <a:pt x="88" y="256"/>
                  </a:lnTo>
                  <a:lnTo>
                    <a:pt x="80" y="248"/>
                  </a:lnTo>
                  <a:lnTo>
                    <a:pt x="80" y="224"/>
                  </a:lnTo>
                  <a:lnTo>
                    <a:pt x="80" y="200"/>
                  </a:lnTo>
                  <a:lnTo>
                    <a:pt x="96" y="184"/>
                  </a:lnTo>
                  <a:lnTo>
                    <a:pt x="104" y="176"/>
                  </a:lnTo>
                  <a:lnTo>
                    <a:pt x="128" y="160"/>
                  </a:lnTo>
                  <a:lnTo>
                    <a:pt x="136" y="144"/>
                  </a:lnTo>
                  <a:lnTo>
                    <a:pt x="128" y="136"/>
                  </a:lnTo>
                  <a:lnTo>
                    <a:pt x="136" y="120"/>
                  </a:lnTo>
                  <a:lnTo>
                    <a:pt x="152" y="104"/>
                  </a:lnTo>
                  <a:lnTo>
                    <a:pt x="160" y="112"/>
                  </a:lnTo>
                  <a:lnTo>
                    <a:pt x="160" y="104"/>
                  </a:lnTo>
                  <a:lnTo>
                    <a:pt x="160"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59" name="Freeform 705">
              <a:extLst>
                <a:ext uri="{FF2B5EF4-FFF2-40B4-BE49-F238E27FC236}">
                  <a16:creationId xmlns:a16="http://schemas.microsoft.com/office/drawing/2014/main" id="{FFD6BC60-C883-4969-BDCF-E7781731BED1}"/>
                </a:ext>
              </a:extLst>
            </p:cNvPr>
            <p:cNvSpPr>
              <a:spLocks/>
            </p:cNvSpPr>
            <p:nvPr/>
          </p:nvSpPr>
          <p:spPr bwMode="auto">
            <a:xfrm>
              <a:off x="7933214" y="3514815"/>
              <a:ext cx="414399" cy="271401"/>
            </a:xfrm>
            <a:custGeom>
              <a:avLst/>
              <a:gdLst>
                <a:gd name="T0" fmla="*/ 2147483647 w 232"/>
                <a:gd name="T1" fmla="*/ 2147483647 h 152"/>
                <a:gd name="T2" fmla="*/ 2147483647 w 232"/>
                <a:gd name="T3" fmla="*/ 2147483647 h 152"/>
                <a:gd name="T4" fmla="*/ 2147483647 w 232"/>
                <a:gd name="T5" fmla="*/ 2147483647 h 152"/>
                <a:gd name="T6" fmla="*/ 2147483647 w 232"/>
                <a:gd name="T7" fmla="*/ 2147483647 h 152"/>
                <a:gd name="T8" fmla="*/ 2147483647 w 232"/>
                <a:gd name="T9" fmla="*/ 2147483647 h 152"/>
                <a:gd name="T10" fmla="*/ 2147483647 w 232"/>
                <a:gd name="T11" fmla="*/ 2147483647 h 152"/>
                <a:gd name="T12" fmla="*/ 2147483647 w 232"/>
                <a:gd name="T13" fmla="*/ 2147483647 h 152"/>
                <a:gd name="T14" fmla="*/ 2147483647 w 232"/>
                <a:gd name="T15" fmla="*/ 2147483647 h 152"/>
                <a:gd name="T16" fmla="*/ 2147483647 w 232"/>
                <a:gd name="T17" fmla="*/ 2147483647 h 152"/>
                <a:gd name="T18" fmla="*/ 2147483647 w 232"/>
                <a:gd name="T19" fmla="*/ 2147483647 h 152"/>
                <a:gd name="T20" fmla="*/ 2147483647 w 232"/>
                <a:gd name="T21" fmla="*/ 2147483647 h 152"/>
                <a:gd name="T22" fmla="*/ 2147483647 w 232"/>
                <a:gd name="T23" fmla="*/ 0 h 152"/>
                <a:gd name="T24" fmla="*/ 2147483647 w 232"/>
                <a:gd name="T25" fmla="*/ 0 h 152"/>
                <a:gd name="T26" fmla="*/ 2147483647 w 232"/>
                <a:gd name="T27" fmla="*/ 2147483647 h 152"/>
                <a:gd name="T28" fmla="*/ 2147483647 w 232"/>
                <a:gd name="T29" fmla="*/ 2147483647 h 152"/>
                <a:gd name="T30" fmla="*/ 2147483647 w 232"/>
                <a:gd name="T31" fmla="*/ 2147483647 h 152"/>
                <a:gd name="T32" fmla="*/ 2147483647 w 232"/>
                <a:gd name="T33" fmla="*/ 2147483647 h 152"/>
                <a:gd name="T34" fmla="*/ 2147483647 w 232"/>
                <a:gd name="T35" fmla="*/ 2147483647 h 152"/>
                <a:gd name="T36" fmla="*/ 2147483647 w 232"/>
                <a:gd name="T37" fmla="*/ 2147483647 h 152"/>
                <a:gd name="T38" fmla="*/ 2147483647 w 232"/>
                <a:gd name="T39" fmla="*/ 2147483647 h 152"/>
                <a:gd name="T40" fmla="*/ 2147483647 w 232"/>
                <a:gd name="T41" fmla="*/ 2147483647 h 152"/>
                <a:gd name="T42" fmla="*/ 2147483647 w 232"/>
                <a:gd name="T43" fmla="*/ 2147483647 h 152"/>
                <a:gd name="T44" fmla="*/ 0 w 232"/>
                <a:gd name="T45" fmla="*/ 2147483647 h 152"/>
                <a:gd name="T46" fmla="*/ 0 w 232"/>
                <a:gd name="T47" fmla="*/ 2147483647 h 152"/>
                <a:gd name="T48" fmla="*/ 2147483647 w 232"/>
                <a:gd name="T49" fmla="*/ 2147483647 h 152"/>
                <a:gd name="T50" fmla="*/ 2147483647 w 232"/>
                <a:gd name="T51" fmla="*/ 2147483647 h 152"/>
                <a:gd name="T52" fmla="*/ 2147483647 w 232"/>
                <a:gd name="T53" fmla="*/ 2147483647 h 152"/>
                <a:gd name="T54" fmla="*/ 2147483647 w 232"/>
                <a:gd name="T55" fmla="*/ 2147483647 h 152"/>
                <a:gd name="T56" fmla="*/ 2147483647 w 232"/>
                <a:gd name="T57" fmla="*/ 2147483647 h 152"/>
                <a:gd name="T58" fmla="*/ 2147483647 w 232"/>
                <a:gd name="T59" fmla="*/ 2147483647 h 152"/>
                <a:gd name="T60" fmla="*/ 2147483647 w 232"/>
                <a:gd name="T61" fmla="*/ 2147483647 h 152"/>
                <a:gd name="T62" fmla="*/ 2147483647 w 232"/>
                <a:gd name="T63" fmla="*/ 2147483647 h 152"/>
                <a:gd name="T64" fmla="*/ 2147483647 w 232"/>
                <a:gd name="T65" fmla="*/ 2147483647 h 152"/>
                <a:gd name="T66" fmla="*/ 2147483647 w 232"/>
                <a:gd name="T67" fmla="*/ 2147483647 h 152"/>
                <a:gd name="T68" fmla="*/ 2147483647 w 232"/>
                <a:gd name="T69" fmla="*/ 2147483647 h 152"/>
                <a:gd name="T70" fmla="*/ 2147483647 w 232"/>
                <a:gd name="T71" fmla="*/ 2147483647 h 152"/>
                <a:gd name="T72" fmla="*/ 2147483647 w 232"/>
                <a:gd name="T73" fmla="*/ 2147483647 h 152"/>
                <a:gd name="T74" fmla="*/ 2147483647 w 232"/>
                <a:gd name="T75" fmla="*/ 2147483647 h 152"/>
                <a:gd name="T76" fmla="*/ 2147483647 w 232"/>
                <a:gd name="T77" fmla="*/ 2147483647 h 152"/>
                <a:gd name="T78" fmla="*/ 2147483647 w 232"/>
                <a:gd name="T79" fmla="*/ 2147483647 h 152"/>
                <a:gd name="T80" fmla="*/ 2147483647 w 232"/>
                <a:gd name="T81" fmla="*/ 2147483647 h 152"/>
                <a:gd name="T82" fmla="*/ 2147483647 w 232"/>
                <a:gd name="T83" fmla="*/ 2147483647 h 152"/>
                <a:gd name="T84" fmla="*/ 2147483647 w 232"/>
                <a:gd name="T85" fmla="*/ 2147483647 h 152"/>
                <a:gd name="T86" fmla="*/ 2147483647 w 232"/>
                <a:gd name="T87" fmla="*/ 2147483647 h 152"/>
                <a:gd name="T88" fmla="*/ 2147483647 w 232"/>
                <a:gd name="T89" fmla="*/ 2147483647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2"/>
                <a:gd name="T136" fmla="*/ 0 h 152"/>
                <a:gd name="T137" fmla="*/ 232 w 232"/>
                <a:gd name="T138" fmla="*/ 152 h 1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2" h="152">
                  <a:moveTo>
                    <a:pt x="216" y="88"/>
                  </a:moveTo>
                  <a:lnTo>
                    <a:pt x="224" y="88"/>
                  </a:lnTo>
                  <a:lnTo>
                    <a:pt x="232" y="64"/>
                  </a:lnTo>
                  <a:lnTo>
                    <a:pt x="232" y="56"/>
                  </a:lnTo>
                  <a:lnTo>
                    <a:pt x="208" y="48"/>
                  </a:lnTo>
                  <a:lnTo>
                    <a:pt x="192" y="40"/>
                  </a:lnTo>
                  <a:lnTo>
                    <a:pt x="184" y="40"/>
                  </a:lnTo>
                  <a:lnTo>
                    <a:pt x="168" y="32"/>
                  </a:lnTo>
                  <a:lnTo>
                    <a:pt x="160" y="16"/>
                  </a:lnTo>
                  <a:lnTo>
                    <a:pt x="136" y="8"/>
                  </a:lnTo>
                  <a:lnTo>
                    <a:pt x="128" y="8"/>
                  </a:lnTo>
                  <a:lnTo>
                    <a:pt x="128" y="0"/>
                  </a:lnTo>
                  <a:lnTo>
                    <a:pt x="120" y="0"/>
                  </a:lnTo>
                  <a:lnTo>
                    <a:pt x="112" y="24"/>
                  </a:lnTo>
                  <a:lnTo>
                    <a:pt x="96" y="24"/>
                  </a:lnTo>
                  <a:lnTo>
                    <a:pt x="72" y="24"/>
                  </a:lnTo>
                  <a:lnTo>
                    <a:pt x="48" y="16"/>
                  </a:lnTo>
                  <a:lnTo>
                    <a:pt x="32" y="16"/>
                  </a:lnTo>
                  <a:lnTo>
                    <a:pt x="24" y="16"/>
                  </a:lnTo>
                  <a:lnTo>
                    <a:pt x="24" y="32"/>
                  </a:lnTo>
                  <a:lnTo>
                    <a:pt x="16" y="40"/>
                  </a:lnTo>
                  <a:lnTo>
                    <a:pt x="8" y="64"/>
                  </a:lnTo>
                  <a:lnTo>
                    <a:pt x="0" y="64"/>
                  </a:lnTo>
                  <a:lnTo>
                    <a:pt x="0" y="72"/>
                  </a:lnTo>
                  <a:lnTo>
                    <a:pt x="8" y="80"/>
                  </a:lnTo>
                  <a:lnTo>
                    <a:pt x="16" y="88"/>
                  </a:lnTo>
                  <a:lnTo>
                    <a:pt x="48" y="80"/>
                  </a:lnTo>
                  <a:lnTo>
                    <a:pt x="72" y="80"/>
                  </a:lnTo>
                  <a:lnTo>
                    <a:pt x="96" y="96"/>
                  </a:lnTo>
                  <a:lnTo>
                    <a:pt x="104" y="112"/>
                  </a:lnTo>
                  <a:lnTo>
                    <a:pt x="88" y="120"/>
                  </a:lnTo>
                  <a:lnTo>
                    <a:pt x="88" y="136"/>
                  </a:lnTo>
                  <a:lnTo>
                    <a:pt x="96" y="136"/>
                  </a:lnTo>
                  <a:lnTo>
                    <a:pt x="104" y="128"/>
                  </a:lnTo>
                  <a:lnTo>
                    <a:pt x="120" y="120"/>
                  </a:lnTo>
                  <a:lnTo>
                    <a:pt x="136" y="120"/>
                  </a:lnTo>
                  <a:lnTo>
                    <a:pt x="144" y="128"/>
                  </a:lnTo>
                  <a:lnTo>
                    <a:pt x="136" y="136"/>
                  </a:lnTo>
                  <a:lnTo>
                    <a:pt x="152" y="152"/>
                  </a:lnTo>
                  <a:lnTo>
                    <a:pt x="184" y="136"/>
                  </a:lnTo>
                  <a:lnTo>
                    <a:pt x="168" y="128"/>
                  </a:lnTo>
                  <a:lnTo>
                    <a:pt x="176" y="112"/>
                  </a:lnTo>
                  <a:lnTo>
                    <a:pt x="200" y="112"/>
                  </a:lnTo>
                  <a:lnTo>
                    <a:pt x="208" y="104"/>
                  </a:lnTo>
                  <a:lnTo>
                    <a:pt x="216" y="8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0" name="Freeform 706">
              <a:extLst>
                <a:ext uri="{FF2B5EF4-FFF2-40B4-BE49-F238E27FC236}">
                  <a16:creationId xmlns:a16="http://schemas.microsoft.com/office/drawing/2014/main" id="{0BEF9503-30B2-43F8-986E-F7B9E4756D0B}"/>
                </a:ext>
              </a:extLst>
            </p:cNvPr>
            <p:cNvSpPr>
              <a:spLocks/>
            </p:cNvSpPr>
            <p:nvPr/>
          </p:nvSpPr>
          <p:spPr bwMode="auto">
            <a:xfrm>
              <a:off x="8175433" y="3514815"/>
              <a:ext cx="43775" cy="27723"/>
            </a:xfrm>
            <a:custGeom>
              <a:avLst/>
              <a:gdLst>
                <a:gd name="T0" fmla="*/ 2147483647 w 24"/>
                <a:gd name="T1" fmla="*/ 2147483647 h 16"/>
                <a:gd name="T2" fmla="*/ 2147483647 w 24"/>
                <a:gd name="T3" fmla="*/ 0 h 16"/>
                <a:gd name="T4" fmla="*/ 0 w 24"/>
                <a:gd name="T5" fmla="*/ 2147483647 h 16"/>
                <a:gd name="T6" fmla="*/ 2147483647 w 24"/>
                <a:gd name="T7" fmla="*/ 2147483647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24" y="16"/>
                  </a:moveTo>
                  <a:lnTo>
                    <a:pt x="8" y="0"/>
                  </a:lnTo>
                  <a:lnTo>
                    <a:pt x="0" y="8"/>
                  </a:lnTo>
                  <a:lnTo>
                    <a:pt x="24"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1" name="Freeform 707">
              <a:extLst>
                <a:ext uri="{FF2B5EF4-FFF2-40B4-BE49-F238E27FC236}">
                  <a16:creationId xmlns:a16="http://schemas.microsoft.com/office/drawing/2014/main" id="{9D0D6BE5-BA1E-4ED8-ACBE-DA5595BF3F9E}"/>
                </a:ext>
              </a:extLst>
            </p:cNvPr>
            <p:cNvSpPr>
              <a:spLocks/>
            </p:cNvSpPr>
            <p:nvPr/>
          </p:nvSpPr>
          <p:spPr bwMode="auto">
            <a:xfrm>
              <a:off x="7890898" y="3872307"/>
              <a:ext cx="141537" cy="142996"/>
            </a:xfrm>
            <a:custGeom>
              <a:avLst/>
              <a:gdLst>
                <a:gd name="T0" fmla="*/ 2147483647 w 80"/>
                <a:gd name="T1" fmla="*/ 2147483647 h 80"/>
                <a:gd name="T2" fmla="*/ 2147483647 w 80"/>
                <a:gd name="T3" fmla="*/ 0 h 80"/>
                <a:gd name="T4" fmla="*/ 2147483647 w 80"/>
                <a:gd name="T5" fmla="*/ 2147483647 h 80"/>
                <a:gd name="T6" fmla="*/ 2147483647 w 80"/>
                <a:gd name="T7" fmla="*/ 2147483647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w 80"/>
                <a:gd name="T21" fmla="*/ 2147483647 h 80"/>
                <a:gd name="T22" fmla="*/ 2147483647 w 80"/>
                <a:gd name="T23" fmla="*/ 2147483647 h 80"/>
                <a:gd name="T24" fmla="*/ 2147483647 w 80"/>
                <a:gd name="T25" fmla="*/ 2147483647 h 80"/>
                <a:gd name="T26" fmla="*/ 2147483647 w 80"/>
                <a:gd name="T27" fmla="*/ 2147483647 h 80"/>
                <a:gd name="T28" fmla="*/ 2147483647 w 80"/>
                <a:gd name="T29" fmla="*/ 2147483647 h 80"/>
                <a:gd name="T30" fmla="*/ 2147483647 w 80"/>
                <a:gd name="T31" fmla="*/ 2147483647 h 80"/>
                <a:gd name="T32" fmla="*/ 2147483647 w 80"/>
                <a:gd name="T33" fmla="*/ 2147483647 h 80"/>
                <a:gd name="T34" fmla="*/ 2147483647 w 80"/>
                <a:gd name="T35" fmla="*/ 2147483647 h 80"/>
                <a:gd name="T36" fmla="*/ 2147483647 w 80"/>
                <a:gd name="T37" fmla="*/ 2147483647 h 80"/>
                <a:gd name="T38" fmla="*/ 2147483647 w 80"/>
                <a:gd name="T39" fmla="*/ 2147483647 h 80"/>
                <a:gd name="T40" fmla="*/ 2147483647 w 80"/>
                <a:gd name="T41" fmla="*/ 2147483647 h 80"/>
                <a:gd name="T42" fmla="*/ 2147483647 w 80"/>
                <a:gd name="T43" fmla="*/ 2147483647 h 80"/>
                <a:gd name="T44" fmla="*/ 2147483647 w 80"/>
                <a:gd name="T45" fmla="*/ 2147483647 h 80"/>
                <a:gd name="T46" fmla="*/ 2147483647 w 80"/>
                <a:gd name="T47" fmla="*/ 2147483647 h 80"/>
                <a:gd name="T48" fmla="*/ 2147483647 w 80"/>
                <a:gd name="T49" fmla="*/ 2147483647 h 80"/>
                <a:gd name="T50" fmla="*/ 2147483647 w 80"/>
                <a:gd name="T51" fmla="*/ 2147483647 h 80"/>
                <a:gd name="T52" fmla="*/ 2147483647 w 80"/>
                <a:gd name="T53" fmla="*/ 2147483647 h 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
                <a:gd name="T82" fmla="*/ 0 h 80"/>
                <a:gd name="T83" fmla="*/ 80 w 80"/>
                <a:gd name="T84" fmla="*/ 80 h 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 h="80">
                  <a:moveTo>
                    <a:pt x="80" y="8"/>
                  </a:moveTo>
                  <a:lnTo>
                    <a:pt x="80" y="0"/>
                  </a:lnTo>
                  <a:lnTo>
                    <a:pt x="80" y="8"/>
                  </a:lnTo>
                  <a:lnTo>
                    <a:pt x="64" y="8"/>
                  </a:lnTo>
                  <a:lnTo>
                    <a:pt x="40" y="8"/>
                  </a:lnTo>
                  <a:lnTo>
                    <a:pt x="32" y="8"/>
                  </a:lnTo>
                  <a:lnTo>
                    <a:pt x="16" y="16"/>
                  </a:lnTo>
                  <a:lnTo>
                    <a:pt x="8" y="24"/>
                  </a:lnTo>
                  <a:lnTo>
                    <a:pt x="0" y="32"/>
                  </a:lnTo>
                  <a:lnTo>
                    <a:pt x="8" y="48"/>
                  </a:lnTo>
                  <a:lnTo>
                    <a:pt x="24" y="48"/>
                  </a:lnTo>
                  <a:lnTo>
                    <a:pt x="16" y="56"/>
                  </a:lnTo>
                  <a:lnTo>
                    <a:pt x="16" y="72"/>
                  </a:lnTo>
                  <a:lnTo>
                    <a:pt x="32" y="80"/>
                  </a:lnTo>
                  <a:lnTo>
                    <a:pt x="40" y="72"/>
                  </a:lnTo>
                  <a:lnTo>
                    <a:pt x="40" y="64"/>
                  </a:lnTo>
                  <a:lnTo>
                    <a:pt x="56" y="56"/>
                  </a:lnTo>
                  <a:lnTo>
                    <a:pt x="40" y="40"/>
                  </a:lnTo>
                  <a:lnTo>
                    <a:pt x="40" y="32"/>
                  </a:lnTo>
                  <a:lnTo>
                    <a:pt x="32" y="24"/>
                  </a:lnTo>
                  <a:lnTo>
                    <a:pt x="56" y="16"/>
                  </a:lnTo>
                  <a:lnTo>
                    <a:pt x="72" y="16"/>
                  </a:lnTo>
                  <a:lnTo>
                    <a:pt x="80" y="16"/>
                  </a:lnTo>
                  <a:lnTo>
                    <a:pt x="8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2" name="Freeform 708">
              <a:extLst>
                <a:ext uri="{FF2B5EF4-FFF2-40B4-BE49-F238E27FC236}">
                  <a16:creationId xmlns:a16="http://schemas.microsoft.com/office/drawing/2014/main" id="{A25D91DC-58E2-47E6-AB77-02D6E614BEAF}"/>
                </a:ext>
              </a:extLst>
            </p:cNvPr>
            <p:cNvSpPr>
              <a:spLocks/>
            </p:cNvSpPr>
            <p:nvPr/>
          </p:nvSpPr>
          <p:spPr bwMode="auto">
            <a:xfrm>
              <a:off x="8175433" y="3514815"/>
              <a:ext cx="43775" cy="27723"/>
            </a:xfrm>
            <a:custGeom>
              <a:avLst/>
              <a:gdLst>
                <a:gd name="T0" fmla="*/ 2147483647 w 24"/>
                <a:gd name="T1" fmla="*/ 2147483647 h 16"/>
                <a:gd name="T2" fmla="*/ 2147483647 w 24"/>
                <a:gd name="T3" fmla="*/ 0 h 16"/>
                <a:gd name="T4" fmla="*/ 0 w 24"/>
                <a:gd name="T5" fmla="*/ 2147483647 h 16"/>
                <a:gd name="T6" fmla="*/ 2147483647 w 24"/>
                <a:gd name="T7" fmla="*/ 2147483647 h 16"/>
                <a:gd name="T8" fmla="*/ 2147483647 w 24"/>
                <a:gd name="T9" fmla="*/ 2147483647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24" y="16"/>
                  </a:moveTo>
                  <a:lnTo>
                    <a:pt x="8" y="0"/>
                  </a:lnTo>
                  <a:lnTo>
                    <a:pt x="0" y="8"/>
                  </a:lnTo>
                  <a:lnTo>
                    <a:pt x="24"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3" name="Freeform 709">
              <a:extLst>
                <a:ext uri="{FF2B5EF4-FFF2-40B4-BE49-F238E27FC236}">
                  <a16:creationId xmlns:a16="http://schemas.microsoft.com/office/drawing/2014/main" id="{04B51736-44D9-4639-8212-2CF09F82E100}"/>
                </a:ext>
              </a:extLst>
            </p:cNvPr>
            <p:cNvSpPr>
              <a:spLocks/>
            </p:cNvSpPr>
            <p:nvPr/>
          </p:nvSpPr>
          <p:spPr bwMode="auto">
            <a:xfrm>
              <a:off x="7890898" y="3657813"/>
              <a:ext cx="227626" cy="156128"/>
            </a:xfrm>
            <a:custGeom>
              <a:avLst/>
              <a:gdLst>
                <a:gd name="T0" fmla="*/ 2147483647 w 128"/>
                <a:gd name="T1" fmla="*/ 2147483647 h 88"/>
                <a:gd name="T2" fmla="*/ 2147483647 w 128"/>
                <a:gd name="T3" fmla="*/ 2147483647 h 88"/>
                <a:gd name="T4" fmla="*/ 2147483647 w 128"/>
                <a:gd name="T5" fmla="*/ 2147483647 h 88"/>
                <a:gd name="T6" fmla="*/ 2147483647 w 128"/>
                <a:gd name="T7" fmla="*/ 0 h 88"/>
                <a:gd name="T8" fmla="*/ 2147483647 w 128"/>
                <a:gd name="T9" fmla="*/ 0 h 88"/>
                <a:gd name="T10" fmla="*/ 2147483647 w 128"/>
                <a:gd name="T11" fmla="*/ 2147483647 h 88"/>
                <a:gd name="T12" fmla="*/ 2147483647 w 128"/>
                <a:gd name="T13" fmla="*/ 0 h 88"/>
                <a:gd name="T14" fmla="*/ 2147483647 w 128"/>
                <a:gd name="T15" fmla="*/ 2147483647 h 88"/>
                <a:gd name="T16" fmla="*/ 2147483647 w 128"/>
                <a:gd name="T17" fmla="*/ 2147483647 h 88"/>
                <a:gd name="T18" fmla="*/ 0 w 128"/>
                <a:gd name="T19" fmla="*/ 2147483647 h 88"/>
                <a:gd name="T20" fmla="*/ 2147483647 w 128"/>
                <a:gd name="T21" fmla="*/ 2147483647 h 88"/>
                <a:gd name="T22" fmla="*/ 2147483647 w 128"/>
                <a:gd name="T23" fmla="*/ 2147483647 h 88"/>
                <a:gd name="T24" fmla="*/ 2147483647 w 128"/>
                <a:gd name="T25" fmla="*/ 2147483647 h 88"/>
                <a:gd name="T26" fmla="*/ 2147483647 w 128"/>
                <a:gd name="T27" fmla="*/ 2147483647 h 88"/>
                <a:gd name="T28" fmla="*/ 2147483647 w 128"/>
                <a:gd name="T29" fmla="*/ 2147483647 h 88"/>
                <a:gd name="T30" fmla="*/ 2147483647 w 128"/>
                <a:gd name="T31" fmla="*/ 2147483647 h 88"/>
                <a:gd name="T32" fmla="*/ 2147483647 w 128"/>
                <a:gd name="T33" fmla="*/ 2147483647 h 88"/>
                <a:gd name="T34" fmla="*/ 2147483647 w 128"/>
                <a:gd name="T35" fmla="*/ 2147483647 h 88"/>
                <a:gd name="T36" fmla="*/ 2147483647 w 128"/>
                <a:gd name="T37" fmla="*/ 2147483647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88"/>
                <a:gd name="T59" fmla="*/ 128 w 128"/>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88">
                  <a:moveTo>
                    <a:pt x="112" y="40"/>
                  </a:moveTo>
                  <a:lnTo>
                    <a:pt x="128" y="32"/>
                  </a:lnTo>
                  <a:lnTo>
                    <a:pt x="120" y="16"/>
                  </a:lnTo>
                  <a:lnTo>
                    <a:pt x="96" y="0"/>
                  </a:lnTo>
                  <a:lnTo>
                    <a:pt x="72" y="0"/>
                  </a:lnTo>
                  <a:lnTo>
                    <a:pt x="40" y="8"/>
                  </a:lnTo>
                  <a:lnTo>
                    <a:pt x="32" y="0"/>
                  </a:lnTo>
                  <a:lnTo>
                    <a:pt x="24" y="24"/>
                  </a:lnTo>
                  <a:lnTo>
                    <a:pt x="16" y="40"/>
                  </a:lnTo>
                  <a:lnTo>
                    <a:pt x="0" y="40"/>
                  </a:lnTo>
                  <a:lnTo>
                    <a:pt x="32" y="80"/>
                  </a:lnTo>
                  <a:lnTo>
                    <a:pt x="40" y="80"/>
                  </a:lnTo>
                  <a:lnTo>
                    <a:pt x="64" y="80"/>
                  </a:lnTo>
                  <a:lnTo>
                    <a:pt x="88" y="80"/>
                  </a:lnTo>
                  <a:lnTo>
                    <a:pt x="112" y="88"/>
                  </a:lnTo>
                  <a:lnTo>
                    <a:pt x="112" y="64"/>
                  </a:lnTo>
                  <a:lnTo>
                    <a:pt x="120" y="56"/>
                  </a:lnTo>
                  <a:lnTo>
                    <a:pt x="112" y="56"/>
                  </a:lnTo>
                  <a:lnTo>
                    <a:pt x="112"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4" name="Freeform 710">
              <a:extLst>
                <a:ext uri="{FF2B5EF4-FFF2-40B4-BE49-F238E27FC236}">
                  <a16:creationId xmlns:a16="http://schemas.microsoft.com/office/drawing/2014/main" id="{60F1058E-1114-46AA-8A9A-D7EF50C69518}"/>
                </a:ext>
              </a:extLst>
            </p:cNvPr>
            <p:cNvSpPr>
              <a:spLocks/>
            </p:cNvSpPr>
            <p:nvPr/>
          </p:nvSpPr>
          <p:spPr bwMode="auto">
            <a:xfrm>
              <a:off x="7890898" y="3729311"/>
              <a:ext cx="56907" cy="71498"/>
            </a:xfrm>
            <a:custGeom>
              <a:avLst/>
              <a:gdLst>
                <a:gd name="T0" fmla="*/ 2147483647 w 32"/>
                <a:gd name="T1" fmla="*/ 2147483647 h 40"/>
                <a:gd name="T2" fmla="*/ 2147483647 w 32"/>
                <a:gd name="T3" fmla="*/ 2147483647 h 40"/>
                <a:gd name="T4" fmla="*/ 0 w 32"/>
                <a:gd name="T5" fmla="*/ 0 h 40"/>
                <a:gd name="T6" fmla="*/ 2147483647 w 32"/>
                <a:gd name="T7" fmla="*/ 2147483647 h 40"/>
                <a:gd name="T8" fmla="*/ 2147483647 w 32"/>
                <a:gd name="T9" fmla="*/ 2147483647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32" y="32"/>
                  </a:moveTo>
                  <a:lnTo>
                    <a:pt x="32" y="40"/>
                  </a:lnTo>
                  <a:lnTo>
                    <a:pt x="0" y="0"/>
                  </a:lnTo>
                  <a:lnTo>
                    <a:pt x="8" y="16"/>
                  </a:lnTo>
                  <a:lnTo>
                    <a:pt x="32"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5" name="Freeform 711">
              <a:extLst>
                <a:ext uri="{FF2B5EF4-FFF2-40B4-BE49-F238E27FC236}">
                  <a16:creationId xmlns:a16="http://schemas.microsoft.com/office/drawing/2014/main" id="{F6291C5C-60BB-4A43-8CC1-61C9880C6FB0}"/>
                </a:ext>
              </a:extLst>
            </p:cNvPr>
            <p:cNvSpPr>
              <a:spLocks/>
            </p:cNvSpPr>
            <p:nvPr/>
          </p:nvSpPr>
          <p:spPr bwMode="auto">
            <a:xfrm>
              <a:off x="7704127" y="3571722"/>
              <a:ext cx="157589" cy="86091"/>
            </a:xfrm>
            <a:custGeom>
              <a:avLst/>
              <a:gdLst>
                <a:gd name="T0" fmla="*/ 2147483647 w 88"/>
                <a:gd name="T1" fmla="*/ 2147483647 h 48"/>
                <a:gd name="T2" fmla="*/ 2147483647 w 88"/>
                <a:gd name="T3" fmla="*/ 2147483647 h 48"/>
                <a:gd name="T4" fmla="*/ 2147483647 w 88"/>
                <a:gd name="T5" fmla="*/ 2147483647 h 48"/>
                <a:gd name="T6" fmla="*/ 2147483647 w 88"/>
                <a:gd name="T7" fmla="*/ 2147483647 h 48"/>
                <a:gd name="T8" fmla="*/ 2147483647 w 88"/>
                <a:gd name="T9" fmla="*/ 2147483647 h 48"/>
                <a:gd name="T10" fmla="*/ 2147483647 w 88"/>
                <a:gd name="T11" fmla="*/ 2147483647 h 48"/>
                <a:gd name="T12" fmla="*/ 2147483647 w 88"/>
                <a:gd name="T13" fmla="*/ 2147483647 h 48"/>
                <a:gd name="T14" fmla="*/ 2147483647 w 88"/>
                <a:gd name="T15" fmla="*/ 2147483647 h 48"/>
                <a:gd name="T16" fmla="*/ 2147483647 w 88"/>
                <a:gd name="T17" fmla="*/ 2147483647 h 48"/>
                <a:gd name="T18" fmla="*/ 2147483647 w 88"/>
                <a:gd name="T19" fmla="*/ 0 h 48"/>
                <a:gd name="T20" fmla="*/ 2147483647 w 88"/>
                <a:gd name="T21" fmla="*/ 0 h 48"/>
                <a:gd name="T22" fmla="*/ 2147483647 w 88"/>
                <a:gd name="T23" fmla="*/ 0 h 48"/>
                <a:gd name="T24" fmla="*/ 2147483647 w 88"/>
                <a:gd name="T25" fmla="*/ 2147483647 h 48"/>
                <a:gd name="T26" fmla="*/ 2147483647 w 88"/>
                <a:gd name="T27" fmla="*/ 2147483647 h 48"/>
                <a:gd name="T28" fmla="*/ 0 w 88"/>
                <a:gd name="T29" fmla="*/ 2147483647 h 48"/>
                <a:gd name="T30" fmla="*/ 2147483647 w 88"/>
                <a:gd name="T31" fmla="*/ 2147483647 h 48"/>
                <a:gd name="T32" fmla="*/ 2147483647 w 88"/>
                <a:gd name="T33" fmla="*/ 2147483647 h 48"/>
                <a:gd name="T34" fmla="*/ 2147483647 w 88"/>
                <a:gd name="T35" fmla="*/ 2147483647 h 48"/>
                <a:gd name="T36" fmla="*/ 2147483647 w 88"/>
                <a:gd name="T37" fmla="*/ 2147483647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8"/>
                <a:gd name="T58" fmla="*/ 0 h 48"/>
                <a:gd name="T59" fmla="*/ 88 w 88"/>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8" h="48">
                  <a:moveTo>
                    <a:pt x="40" y="40"/>
                  </a:moveTo>
                  <a:lnTo>
                    <a:pt x="56" y="40"/>
                  </a:lnTo>
                  <a:lnTo>
                    <a:pt x="64" y="40"/>
                  </a:lnTo>
                  <a:lnTo>
                    <a:pt x="64" y="48"/>
                  </a:lnTo>
                  <a:lnTo>
                    <a:pt x="80" y="40"/>
                  </a:lnTo>
                  <a:lnTo>
                    <a:pt x="80" y="32"/>
                  </a:lnTo>
                  <a:lnTo>
                    <a:pt x="88" y="24"/>
                  </a:lnTo>
                  <a:lnTo>
                    <a:pt x="72" y="16"/>
                  </a:lnTo>
                  <a:lnTo>
                    <a:pt x="56" y="8"/>
                  </a:lnTo>
                  <a:lnTo>
                    <a:pt x="40" y="0"/>
                  </a:lnTo>
                  <a:lnTo>
                    <a:pt x="32" y="0"/>
                  </a:lnTo>
                  <a:lnTo>
                    <a:pt x="24" y="0"/>
                  </a:lnTo>
                  <a:lnTo>
                    <a:pt x="16" y="8"/>
                  </a:lnTo>
                  <a:lnTo>
                    <a:pt x="8" y="8"/>
                  </a:lnTo>
                  <a:lnTo>
                    <a:pt x="0" y="16"/>
                  </a:lnTo>
                  <a:lnTo>
                    <a:pt x="8" y="16"/>
                  </a:lnTo>
                  <a:lnTo>
                    <a:pt x="16" y="24"/>
                  </a:lnTo>
                  <a:lnTo>
                    <a:pt x="24" y="40"/>
                  </a:lnTo>
                  <a:lnTo>
                    <a:pt x="40" y="4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6" name="Freeform 712">
              <a:extLst>
                <a:ext uri="{FF2B5EF4-FFF2-40B4-BE49-F238E27FC236}">
                  <a16:creationId xmlns:a16="http://schemas.microsoft.com/office/drawing/2014/main" id="{09EC71AC-893E-4A2F-8003-35F8E79A8035}"/>
                </a:ext>
              </a:extLst>
            </p:cNvPr>
            <p:cNvSpPr>
              <a:spLocks/>
            </p:cNvSpPr>
            <p:nvPr/>
          </p:nvSpPr>
          <p:spPr bwMode="auto">
            <a:xfrm>
              <a:off x="7804809" y="3657813"/>
              <a:ext cx="142996" cy="86089"/>
            </a:xfrm>
            <a:custGeom>
              <a:avLst/>
              <a:gdLst>
                <a:gd name="T0" fmla="*/ 2147483647 w 80"/>
                <a:gd name="T1" fmla="*/ 0 h 48"/>
                <a:gd name="T2" fmla="*/ 2147483647 w 80"/>
                <a:gd name="T3" fmla="*/ 0 h 48"/>
                <a:gd name="T4" fmla="*/ 2147483647 w 80"/>
                <a:gd name="T5" fmla="*/ 2147483647 h 48"/>
                <a:gd name="T6" fmla="*/ 2147483647 w 80"/>
                <a:gd name="T7" fmla="*/ 2147483647 h 48"/>
                <a:gd name="T8" fmla="*/ 2147483647 w 80"/>
                <a:gd name="T9" fmla="*/ 2147483647 h 48"/>
                <a:gd name="T10" fmla="*/ 2147483647 w 80"/>
                <a:gd name="T11" fmla="*/ 2147483647 h 48"/>
                <a:gd name="T12" fmla="*/ 2147483647 w 80"/>
                <a:gd name="T13" fmla="*/ 2147483647 h 48"/>
                <a:gd name="T14" fmla="*/ 0 w 80"/>
                <a:gd name="T15" fmla="*/ 2147483647 h 48"/>
                <a:gd name="T16" fmla="*/ 0 w 80"/>
                <a:gd name="T17" fmla="*/ 2147483647 h 48"/>
                <a:gd name="T18" fmla="*/ 2147483647 w 80"/>
                <a:gd name="T19" fmla="*/ 2147483647 h 48"/>
                <a:gd name="T20" fmla="*/ 2147483647 w 80"/>
                <a:gd name="T21" fmla="*/ 2147483647 h 48"/>
                <a:gd name="T22" fmla="*/ 2147483647 w 80"/>
                <a:gd name="T23" fmla="*/ 2147483647 h 48"/>
                <a:gd name="T24" fmla="*/ 2147483647 w 80"/>
                <a:gd name="T25" fmla="*/ 2147483647 h 48"/>
                <a:gd name="T26" fmla="*/ 2147483647 w 80"/>
                <a:gd name="T27" fmla="*/ 2147483647 h 48"/>
                <a:gd name="T28" fmla="*/ 2147483647 w 80"/>
                <a:gd name="T29" fmla="*/ 0 h 48"/>
                <a:gd name="T30" fmla="*/ 2147483647 w 80"/>
                <a:gd name="T31" fmla="*/ 0 h 48"/>
                <a:gd name="T32" fmla="*/ 2147483647 w 80"/>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0"/>
                <a:gd name="T52" fmla="*/ 0 h 48"/>
                <a:gd name="T53" fmla="*/ 80 w 80"/>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0" h="48">
                  <a:moveTo>
                    <a:pt x="56" y="0"/>
                  </a:moveTo>
                  <a:lnTo>
                    <a:pt x="48" y="0"/>
                  </a:lnTo>
                  <a:lnTo>
                    <a:pt x="32" y="8"/>
                  </a:lnTo>
                  <a:lnTo>
                    <a:pt x="24" y="8"/>
                  </a:lnTo>
                  <a:lnTo>
                    <a:pt x="16" y="8"/>
                  </a:lnTo>
                  <a:lnTo>
                    <a:pt x="8" y="8"/>
                  </a:lnTo>
                  <a:lnTo>
                    <a:pt x="8" y="16"/>
                  </a:lnTo>
                  <a:lnTo>
                    <a:pt x="0" y="24"/>
                  </a:lnTo>
                  <a:lnTo>
                    <a:pt x="0" y="32"/>
                  </a:lnTo>
                  <a:lnTo>
                    <a:pt x="16" y="40"/>
                  </a:lnTo>
                  <a:lnTo>
                    <a:pt x="32" y="48"/>
                  </a:lnTo>
                  <a:lnTo>
                    <a:pt x="48" y="40"/>
                  </a:lnTo>
                  <a:lnTo>
                    <a:pt x="64" y="40"/>
                  </a:lnTo>
                  <a:lnTo>
                    <a:pt x="72" y="24"/>
                  </a:lnTo>
                  <a:lnTo>
                    <a:pt x="80" y="0"/>
                  </a:lnTo>
                  <a:lnTo>
                    <a:pt x="72" y="0"/>
                  </a:lnTo>
                  <a:lnTo>
                    <a:pt x="56" y="0"/>
                  </a:lnTo>
                  <a:close/>
                </a:path>
              </a:pathLst>
            </a:custGeom>
            <a:solidFill>
              <a:schemeClr val="accent5">
                <a:lumMod val="60000"/>
                <a:lumOff val="40000"/>
              </a:schemeClr>
            </a:solidFill>
            <a:ln w="6350" cmpd="sng">
              <a:noFill/>
              <a:miter lim="800000"/>
              <a:headEnd/>
              <a:tailEnd/>
            </a:ln>
          </p:spPr>
          <p:txBody>
            <a:bodyPr/>
            <a:lstStyle/>
            <a:p>
              <a:pPr defTabSz="1219170"/>
              <a:endParaRPr lang="zh-CN" altLang="en-US" sz="3200">
                <a:cs typeface="+mn-ea"/>
                <a:sym typeface="+mn-lt"/>
              </a:endParaRPr>
            </a:p>
          </p:txBody>
        </p:sp>
        <p:sp>
          <p:nvSpPr>
            <p:cNvPr id="167" name="Freeform 713">
              <a:extLst>
                <a:ext uri="{FF2B5EF4-FFF2-40B4-BE49-F238E27FC236}">
                  <a16:creationId xmlns:a16="http://schemas.microsoft.com/office/drawing/2014/main" id="{BDCF9818-D8F8-45E4-8855-B6AA964B44EB}"/>
                </a:ext>
              </a:extLst>
            </p:cNvPr>
            <p:cNvSpPr>
              <a:spLocks/>
            </p:cNvSpPr>
            <p:nvPr/>
          </p:nvSpPr>
          <p:spPr bwMode="auto">
            <a:xfrm>
              <a:off x="7819400" y="3614038"/>
              <a:ext cx="128405" cy="58366"/>
            </a:xfrm>
            <a:custGeom>
              <a:avLst/>
              <a:gdLst>
                <a:gd name="T0" fmla="*/ 2147483647 w 72"/>
                <a:gd name="T1" fmla="*/ 2147483647 h 32"/>
                <a:gd name="T2" fmla="*/ 2147483647 w 72"/>
                <a:gd name="T3" fmla="*/ 0 h 32"/>
                <a:gd name="T4" fmla="*/ 2147483647 w 72"/>
                <a:gd name="T5" fmla="*/ 2147483647 h 32"/>
                <a:gd name="T6" fmla="*/ 2147483647 w 72"/>
                <a:gd name="T7" fmla="*/ 2147483647 h 32"/>
                <a:gd name="T8" fmla="*/ 0 w 72"/>
                <a:gd name="T9" fmla="*/ 2147483647 h 32"/>
                <a:gd name="T10" fmla="*/ 0 w 72"/>
                <a:gd name="T11" fmla="*/ 2147483647 h 32"/>
                <a:gd name="T12" fmla="*/ 2147483647 w 72"/>
                <a:gd name="T13" fmla="*/ 2147483647 h 32"/>
                <a:gd name="T14" fmla="*/ 2147483647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2147483647 w 72"/>
                <a:gd name="T27" fmla="*/ 2147483647 h 32"/>
                <a:gd name="T28" fmla="*/ 2147483647 w 72"/>
                <a:gd name="T29" fmla="*/ 2147483647 h 32"/>
                <a:gd name="T30" fmla="*/ 2147483647 w 72"/>
                <a:gd name="T31" fmla="*/ 2147483647 h 32"/>
                <a:gd name="T32" fmla="*/ 2147483647 w 72"/>
                <a:gd name="T33" fmla="*/ 2147483647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32"/>
                <a:gd name="T53" fmla="*/ 72 w 72"/>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32">
                  <a:moveTo>
                    <a:pt x="40" y="8"/>
                  </a:moveTo>
                  <a:lnTo>
                    <a:pt x="24" y="0"/>
                  </a:lnTo>
                  <a:lnTo>
                    <a:pt x="16" y="8"/>
                  </a:lnTo>
                  <a:lnTo>
                    <a:pt x="16" y="16"/>
                  </a:lnTo>
                  <a:lnTo>
                    <a:pt x="0" y="24"/>
                  </a:lnTo>
                  <a:lnTo>
                    <a:pt x="0" y="32"/>
                  </a:lnTo>
                  <a:lnTo>
                    <a:pt x="8" y="32"/>
                  </a:lnTo>
                  <a:lnTo>
                    <a:pt x="16" y="32"/>
                  </a:lnTo>
                  <a:lnTo>
                    <a:pt x="24" y="32"/>
                  </a:lnTo>
                  <a:lnTo>
                    <a:pt x="40" y="24"/>
                  </a:lnTo>
                  <a:lnTo>
                    <a:pt x="48" y="24"/>
                  </a:lnTo>
                  <a:lnTo>
                    <a:pt x="64" y="24"/>
                  </a:lnTo>
                  <a:lnTo>
                    <a:pt x="72" y="24"/>
                  </a:lnTo>
                  <a:lnTo>
                    <a:pt x="64" y="16"/>
                  </a:lnTo>
                  <a:lnTo>
                    <a:pt x="64" y="8"/>
                  </a:lnTo>
                  <a:lnTo>
                    <a:pt x="56" y="8"/>
                  </a:lnTo>
                  <a:lnTo>
                    <a:pt x="4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8" name="Freeform 714">
              <a:extLst>
                <a:ext uri="{FF2B5EF4-FFF2-40B4-BE49-F238E27FC236}">
                  <a16:creationId xmlns:a16="http://schemas.microsoft.com/office/drawing/2014/main" id="{E43BBA9E-7982-4200-B286-BA8F903A661C}"/>
                </a:ext>
              </a:extLst>
            </p:cNvPr>
            <p:cNvSpPr>
              <a:spLocks/>
            </p:cNvSpPr>
            <p:nvPr/>
          </p:nvSpPr>
          <p:spPr bwMode="auto">
            <a:xfrm>
              <a:off x="7890898" y="3729311"/>
              <a:ext cx="56907" cy="71498"/>
            </a:xfrm>
            <a:custGeom>
              <a:avLst/>
              <a:gdLst>
                <a:gd name="T0" fmla="*/ 2147483647 w 32"/>
                <a:gd name="T1" fmla="*/ 2147483647 h 40"/>
                <a:gd name="T2" fmla="*/ 2147483647 w 32"/>
                <a:gd name="T3" fmla="*/ 2147483647 h 40"/>
                <a:gd name="T4" fmla="*/ 0 w 32"/>
                <a:gd name="T5" fmla="*/ 0 h 40"/>
                <a:gd name="T6" fmla="*/ 2147483647 w 32"/>
                <a:gd name="T7" fmla="*/ 2147483647 h 40"/>
                <a:gd name="T8" fmla="*/ 2147483647 w 32"/>
                <a:gd name="T9" fmla="*/ 2147483647 h 40"/>
                <a:gd name="T10" fmla="*/ 0 60000 65536"/>
                <a:gd name="T11" fmla="*/ 0 60000 65536"/>
                <a:gd name="T12" fmla="*/ 0 60000 65536"/>
                <a:gd name="T13" fmla="*/ 0 60000 65536"/>
                <a:gd name="T14" fmla="*/ 0 60000 65536"/>
                <a:gd name="T15" fmla="*/ 0 w 32"/>
                <a:gd name="T16" fmla="*/ 0 h 40"/>
                <a:gd name="T17" fmla="*/ 32 w 32"/>
                <a:gd name="T18" fmla="*/ 40 h 40"/>
              </a:gdLst>
              <a:ahLst/>
              <a:cxnLst>
                <a:cxn ang="T10">
                  <a:pos x="T0" y="T1"/>
                </a:cxn>
                <a:cxn ang="T11">
                  <a:pos x="T2" y="T3"/>
                </a:cxn>
                <a:cxn ang="T12">
                  <a:pos x="T4" y="T5"/>
                </a:cxn>
                <a:cxn ang="T13">
                  <a:pos x="T6" y="T7"/>
                </a:cxn>
                <a:cxn ang="T14">
                  <a:pos x="T8" y="T9"/>
                </a:cxn>
              </a:cxnLst>
              <a:rect l="T15" t="T16" r="T17" b="T18"/>
              <a:pathLst>
                <a:path w="32" h="40">
                  <a:moveTo>
                    <a:pt x="32" y="32"/>
                  </a:moveTo>
                  <a:lnTo>
                    <a:pt x="32" y="40"/>
                  </a:lnTo>
                  <a:lnTo>
                    <a:pt x="0" y="0"/>
                  </a:lnTo>
                  <a:lnTo>
                    <a:pt x="8" y="16"/>
                  </a:lnTo>
                  <a:lnTo>
                    <a:pt x="32"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69" name="Freeform 715">
              <a:extLst>
                <a:ext uri="{FF2B5EF4-FFF2-40B4-BE49-F238E27FC236}">
                  <a16:creationId xmlns:a16="http://schemas.microsoft.com/office/drawing/2014/main" id="{AD5CFB10-06FA-4A82-82CA-93A30F95F866}"/>
                </a:ext>
              </a:extLst>
            </p:cNvPr>
            <p:cNvSpPr>
              <a:spLocks/>
            </p:cNvSpPr>
            <p:nvPr/>
          </p:nvSpPr>
          <p:spPr bwMode="auto">
            <a:xfrm>
              <a:off x="7819400" y="3614038"/>
              <a:ext cx="128405" cy="58366"/>
            </a:xfrm>
            <a:custGeom>
              <a:avLst/>
              <a:gdLst>
                <a:gd name="T0" fmla="*/ 2147483647 w 72"/>
                <a:gd name="T1" fmla="*/ 2147483647 h 32"/>
                <a:gd name="T2" fmla="*/ 2147483647 w 72"/>
                <a:gd name="T3" fmla="*/ 0 h 32"/>
                <a:gd name="T4" fmla="*/ 2147483647 w 72"/>
                <a:gd name="T5" fmla="*/ 0 h 32"/>
                <a:gd name="T6" fmla="*/ 2147483647 w 72"/>
                <a:gd name="T7" fmla="*/ 2147483647 h 32"/>
                <a:gd name="T8" fmla="*/ 2147483647 w 72"/>
                <a:gd name="T9" fmla="*/ 2147483647 h 32"/>
                <a:gd name="T10" fmla="*/ 0 w 72"/>
                <a:gd name="T11" fmla="*/ 2147483647 h 32"/>
                <a:gd name="T12" fmla="*/ 0 w 72"/>
                <a:gd name="T13" fmla="*/ 2147483647 h 32"/>
                <a:gd name="T14" fmla="*/ 0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2147483647 w 72"/>
                <a:gd name="T27" fmla="*/ 2147483647 h 32"/>
                <a:gd name="T28" fmla="*/ 2147483647 w 72"/>
                <a:gd name="T29" fmla="*/ 2147483647 h 32"/>
                <a:gd name="T30" fmla="*/ 2147483647 w 72"/>
                <a:gd name="T31" fmla="*/ 2147483647 h 32"/>
                <a:gd name="T32" fmla="*/ 2147483647 w 72"/>
                <a:gd name="T33" fmla="*/ 2147483647 h 32"/>
                <a:gd name="T34" fmla="*/ 2147483647 w 72"/>
                <a:gd name="T35" fmla="*/ 2147483647 h 32"/>
                <a:gd name="T36" fmla="*/ 2147483647 w 72"/>
                <a:gd name="T37" fmla="*/ 2147483647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32"/>
                <a:gd name="T59" fmla="*/ 72 w 7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32">
                  <a:moveTo>
                    <a:pt x="40" y="8"/>
                  </a:moveTo>
                  <a:lnTo>
                    <a:pt x="24" y="0"/>
                  </a:lnTo>
                  <a:lnTo>
                    <a:pt x="16" y="8"/>
                  </a:lnTo>
                  <a:lnTo>
                    <a:pt x="16" y="16"/>
                  </a:lnTo>
                  <a:lnTo>
                    <a:pt x="0" y="24"/>
                  </a:lnTo>
                  <a:lnTo>
                    <a:pt x="0" y="32"/>
                  </a:lnTo>
                  <a:lnTo>
                    <a:pt x="8" y="32"/>
                  </a:lnTo>
                  <a:lnTo>
                    <a:pt x="16" y="32"/>
                  </a:lnTo>
                  <a:lnTo>
                    <a:pt x="24" y="32"/>
                  </a:lnTo>
                  <a:lnTo>
                    <a:pt x="40" y="24"/>
                  </a:lnTo>
                  <a:lnTo>
                    <a:pt x="48" y="24"/>
                  </a:lnTo>
                  <a:lnTo>
                    <a:pt x="64" y="24"/>
                  </a:lnTo>
                  <a:lnTo>
                    <a:pt x="72" y="24"/>
                  </a:lnTo>
                  <a:lnTo>
                    <a:pt x="64" y="16"/>
                  </a:lnTo>
                  <a:lnTo>
                    <a:pt x="64" y="8"/>
                  </a:lnTo>
                  <a:lnTo>
                    <a:pt x="56" y="8"/>
                  </a:lnTo>
                  <a:lnTo>
                    <a:pt x="4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0" name="Freeform 716">
              <a:extLst>
                <a:ext uri="{FF2B5EF4-FFF2-40B4-BE49-F238E27FC236}">
                  <a16:creationId xmlns:a16="http://schemas.microsoft.com/office/drawing/2014/main" id="{2283EE63-31A7-472C-9F6E-E348EC497B88}"/>
                </a:ext>
              </a:extLst>
            </p:cNvPr>
            <p:cNvSpPr>
              <a:spLocks/>
            </p:cNvSpPr>
            <p:nvPr/>
          </p:nvSpPr>
          <p:spPr bwMode="auto">
            <a:xfrm>
              <a:off x="7947805" y="3800809"/>
              <a:ext cx="156128" cy="128405"/>
            </a:xfrm>
            <a:custGeom>
              <a:avLst/>
              <a:gdLst>
                <a:gd name="T0" fmla="*/ 2147483647 w 88"/>
                <a:gd name="T1" fmla="*/ 0 h 72"/>
                <a:gd name="T2" fmla="*/ 2147483647 w 88"/>
                <a:gd name="T3" fmla="*/ 0 h 72"/>
                <a:gd name="T4" fmla="*/ 0 w 88"/>
                <a:gd name="T5" fmla="*/ 0 h 72"/>
                <a:gd name="T6" fmla="*/ 0 w 88"/>
                <a:gd name="T7" fmla="*/ 2147483647 h 72"/>
                <a:gd name="T8" fmla="*/ 2147483647 w 88"/>
                <a:gd name="T9" fmla="*/ 2147483647 h 72"/>
                <a:gd name="T10" fmla="*/ 0 w 88"/>
                <a:gd name="T11" fmla="*/ 2147483647 h 72"/>
                <a:gd name="T12" fmla="*/ 2147483647 w 88"/>
                <a:gd name="T13" fmla="*/ 2147483647 h 72"/>
                <a:gd name="T14" fmla="*/ 2147483647 w 88"/>
                <a:gd name="T15" fmla="*/ 2147483647 h 72"/>
                <a:gd name="T16" fmla="*/ 2147483647 w 88"/>
                <a:gd name="T17" fmla="*/ 2147483647 h 72"/>
                <a:gd name="T18" fmla="*/ 2147483647 w 88"/>
                <a:gd name="T19" fmla="*/ 2147483647 h 72"/>
                <a:gd name="T20" fmla="*/ 2147483647 w 88"/>
                <a:gd name="T21" fmla="*/ 2147483647 h 72"/>
                <a:gd name="T22" fmla="*/ 2147483647 w 88"/>
                <a:gd name="T23" fmla="*/ 2147483647 h 72"/>
                <a:gd name="T24" fmla="*/ 2147483647 w 88"/>
                <a:gd name="T25" fmla="*/ 2147483647 h 72"/>
                <a:gd name="T26" fmla="*/ 2147483647 w 88"/>
                <a:gd name="T27" fmla="*/ 2147483647 h 72"/>
                <a:gd name="T28" fmla="*/ 2147483647 w 88"/>
                <a:gd name="T29" fmla="*/ 2147483647 h 72"/>
                <a:gd name="T30" fmla="*/ 2147483647 w 88"/>
                <a:gd name="T31" fmla="*/ 2147483647 h 72"/>
                <a:gd name="T32" fmla="*/ 2147483647 w 88"/>
                <a:gd name="T33" fmla="*/ 2147483647 h 72"/>
                <a:gd name="T34" fmla="*/ 2147483647 w 88"/>
                <a:gd name="T35" fmla="*/ 2147483647 h 72"/>
                <a:gd name="T36" fmla="*/ 2147483647 w 88"/>
                <a:gd name="T37" fmla="*/ 2147483647 h 72"/>
                <a:gd name="T38" fmla="*/ 2147483647 w 88"/>
                <a:gd name="T39" fmla="*/ 2147483647 h 72"/>
                <a:gd name="T40" fmla="*/ 2147483647 w 88"/>
                <a:gd name="T41" fmla="*/ 2147483647 h 72"/>
                <a:gd name="T42" fmla="*/ 2147483647 w 88"/>
                <a:gd name="T43" fmla="*/ 0 h 72"/>
                <a:gd name="T44" fmla="*/ 2147483647 w 88"/>
                <a:gd name="T45" fmla="*/ 0 h 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
                <a:gd name="T70" fmla="*/ 0 h 72"/>
                <a:gd name="T71" fmla="*/ 88 w 88"/>
                <a:gd name="T72" fmla="*/ 72 h 7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 h="72">
                  <a:moveTo>
                    <a:pt x="32" y="0"/>
                  </a:moveTo>
                  <a:lnTo>
                    <a:pt x="8" y="0"/>
                  </a:lnTo>
                  <a:lnTo>
                    <a:pt x="0" y="0"/>
                  </a:lnTo>
                  <a:lnTo>
                    <a:pt x="0" y="8"/>
                  </a:lnTo>
                  <a:lnTo>
                    <a:pt x="8" y="16"/>
                  </a:lnTo>
                  <a:lnTo>
                    <a:pt x="0" y="32"/>
                  </a:lnTo>
                  <a:lnTo>
                    <a:pt x="8" y="40"/>
                  </a:lnTo>
                  <a:lnTo>
                    <a:pt x="8" y="48"/>
                  </a:lnTo>
                  <a:lnTo>
                    <a:pt x="32" y="48"/>
                  </a:lnTo>
                  <a:lnTo>
                    <a:pt x="48" y="48"/>
                  </a:lnTo>
                  <a:lnTo>
                    <a:pt x="48" y="40"/>
                  </a:lnTo>
                  <a:lnTo>
                    <a:pt x="48" y="48"/>
                  </a:lnTo>
                  <a:lnTo>
                    <a:pt x="48" y="56"/>
                  </a:lnTo>
                  <a:lnTo>
                    <a:pt x="40" y="56"/>
                  </a:lnTo>
                  <a:lnTo>
                    <a:pt x="48" y="72"/>
                  </a:lnTo>
                  <a:lnTo>
                    <a:pt x="64" y="64"/>
                  </a:lnTo>
                  <a:lnTo>
                    <a:pt x="80" y="64"/>
                  </a:lnTo>
                  <a:lnTo>
                    <a:pt x="88" y="48"/>
                  </a:lnTo>
                  <a:lnTo>
                    <a:pt x="64" y="40"/>
                  </a:lnTo>
                  <a:lnTo>
                    <a:pt x="64" y="24"/>
                  </a:lnTo>
                  <a:lnTo>
                    <a:pt x="80" y="8"/>
                  </a:lnTo>
                  <a:lnTo>
                    <a:pt x="56" y="0"/>
                  </a:lnTo>
                  <a:lnTo>
                    <a:pt x="32"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1" name="Freeform 717">
              <a:extLst>
                <a:ext uri="{FF2B5EF4-FFF2-40B4-BE49-F238E27FC236}">
                  <a16:creationId xmlns:a16="http://schemas.microsoft.com/office/drawing/2014/main" id="{37DFB44A-4F46-48FB-BA8B-D134DCEB641C}"/>
                </a:ext>
              </a:extLst>
            </p:cNvPr>
            <p:cNvSpPr>
              <a:spLocks/>
            </p:cNvSpPr>
            <p:nvPr/>
          </p:nvSpPr>
          <p:spPr bwMode="auto">
            <a:xfrm>
              <a:off x="7847123" y="3729311"/>
              <a:ext cx="113814" cy="199903"/>
            </a:xfrm>
            <a:custGeom>
              <a:avLst/>
              <a:gdLst>
                <a:gd name="T0" fmla="*/ 2147483647 w 64"/>
                <a:gd name="T1" fmla="*/ 2147483647 h 112"/>
                <a:gd name="T2" fmla="*/ 2147483647 w 64"/>
                <a:gd name="T3" fmla="*/ 2147483647 h 112"/>
                <a:gd name="T4" fmla="*/ 2147483647 w 64"/>
                <a:gd name="T5" fmla="*/ 2147483647 h 112"/>
                <a:gd name="T6" fmla="*/ 2147483647 w 64"/>
                <a:gd name="T7" fmla="*/ 2147483647 h 112"/>
                <a:gd name="T8" fmla="*/ 2147483647 w 64"/>
                <a:gd name="T9" fmla="*/ 2147483647 h 112"/>
                <a:gd name="T10" fmla="*/ 2147483647 w 64"/>
                <a:gd name="T11" fmla="*/ 2147483647 h 112"/>
                <a:gd name="T12" fmla="*/ 2147483647 w 64"/>
                <a:gd name="T13" fmla="*/ 2147483647 h 112"/>
                <a:gd name="T14" fmla="*/ 2147483647 w 64"/>
                <a:gd name="T15" fmla="*/ 2147483647 h 112"/>
                <a:gd name="T16" fmla="*/ 2147483647 w 64"/>
                <a:gd name="T17" fmla="*/ 2147483647 h 112"/>
                <a:gd name="T18" fmla="*/ 2147483647 w 64"/>
                <a:gd name="T19" fmla="*/ 2147483647 h 112"/>
                <a:gd name="T20" fmla="*/ 2147483647 w 64"/>
                <a:gd name="T21" fmla="*/ 0 h 112"/>
                <a:gd name="T22" fmla="*/ 2147483647 w 64"/>
                <a:gd name="T23" fmla="*/ 2147483647 h 112"/>
                <a:gd name="T24" fmla="*/ 2147483647 w 64"/>
                <a:gd name="T25" fmla="*/ 2147483647 h 112"/>
                <a:gd name="T26" fmla="*/ 2147483647 w 64"/>
                <a:gd name="T27" fmla="*/ 2147483647 h 112"/>
                <a:gd name="T28" fmla="*/ 2147483647 w 64"/>
                <a:gd name="T29" fmla="*/ 2147483647 h 112"/>
                <a:gd name="T30" fmla="*/ 2147483647 w 64"/>
                <a:gd name="T31" fmla="*/ 2147483647 h 112"/>
                <a:gd name="T32" fmla="*/ 0 w 64"/>
                <a:gd name="T33" fmla="*/ 2147483647 h 112"/>
                <a:gd name="T34" fmla="*/ 2147483647 w 64"/>
                <a:gd name="T35" fmla="*/ 2147483647 h 112"/>
                <a:gd name="T36" fmla="*/ 2147483647 w 64"/>
                <a:gd name="T37" fmla="*/ 2147483647 h 112"/>
                <a:gd name="T38" fmla="*/ 2147483647 w 64"/>
                <a:gd name="T39" fmla="*/ 2147483647 h 112"/>
                <a:gd name="T40" fmla="*/ 2147483647 w 64"/>
                <a:gd name="T41" fmla="*/ 2147483647 h 112"/>
                <a:gd name="T42" fmla="*/ 2147483647 w 64"/>
                <a:gd name="T43" fmla="*/ 2147483647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4"/>
                <a:gd name="T67" fmla="*/ 0 h 112"/>
                <a:gd name="T68" fmla="*/ 64 w 64"/>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4" h="112">
                  <a:moveTo>
                    <a:pt x="40" y="96"/>
                  </a:moveTo>
                  <a:lnTo>
                    <a:pt x="56" y="88"/>
                  </a:lnTo>
                  <a:lnTo>
                    <a:pt x="64" y="88"/>
                  </a:lnTo>
                  <a:lnTo>
                    <a:pt x="64" y="80"/>
                  </a:lnTo>
                  <a:lnTo>
                    <a:pt x="56" y="72"/>
                  </a:lnTo>
                  <a:lnTo>
                    <a:pt x="64" y="56"/>
                  </a:lnTo>
                  <a:lnTo>
                    <a:pt x="56" y="48"/>
                  </a:lnTo>
                  <a:lnTo>
                    <a:pt x="56" y="40"/>
                  </a:lnTo>
                  <a:lnTo>
                    <a:pt x="56" y="32"/>
                  </a:lnTo>
                  <a:lnTo>
                    <a:pt x="32" y="16"/>
                  </a:lnTo>
                  <a:lnTo>
                    <a:pt x="24" y="0"/>
                  </a:lnTo>
                  <a:lnTo>
                    <a:pt x="8" y="8"/>
                  </a:lnTo>
                  <a:lnTo>
                    <a:pt x="16" y="16"/>
                  </a:lnTo>
                  <a:lnTo>
                    <a:pt x="16" y="24"/>
                  </a:lnTo>
                  <a:lnTo>
                    <a:pt x="16" y="40"/>
                  </a:lnTo>
                  <a:lnTo>
                    <a:pt x="8" y="56"/>
                  </a:lnTo>
                  <a:lnTo>
                    <a:pt x="0" y="72"/>
                  </a:lnTo>
                  <a:lnTo>
                    <a:pt x="16" y="88"/>
                  </a:lnTo>
                  <a:lnTo>
                    <a:pt x="16" y="96"/>
                  </a:lnTo>
                  <a:lnTo>
                    <a:pt x="24" y="112"/>
                  </a:lnTo>
                  <a:lnTo>
                    <a:pt x="32" y="104"/>
                  </a:lnTo>
                  <a:lnTo>
                    <a:pt x="40" y="9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2" name="Freeform 718">
              <a:extLst>
                <a:ext uri="{FF2B5EF4-FFF2-40B4-BE49-F238E27FC236}">
                  <a16:creationId xmlns:a16="http://schemas.microsoft.com/office/drawing/2014/main" id="{20D9F9D2-0513-4C53-94E5-A2780FCC5A96}"/>
                </a:ext>
              </a:extLst>
            </p:cNvPr>
            <p:cNvSpPr>
              <a:spLocks/>
            </p:cNvSpPr>
            <p:nvPr/>
          </p:nvSpPr>
          <p:spPr bwMode="auto">
            <a:xfrm>
              <a:off x="7747902" y="3700128"/>
              <a:ext cx="128405" cy="157589"/>
            </a:xfrm>
            <a:custGeom>
              <a:avLst/>
              <a:gdLst>
                <a:gd name="T0" fmla="*/ 2147483647 w 72"/>
                <a:gd name="T1" fmla="*/ 2147483647 h 88"/>
                <a:gd name="T2" fmla="*/ 2147483647 w 72"/>
                <a:gd name="T3" fmla="*/ 2147483647 h 88"/>
                <a:gd name="T4" fmla="*/ 2147483647 w 72"/>
                <a:gd name="T5" fmla="*/ 2147483647 h 88"/>
                <a:gd name="T6" fmla="*/ 2147483647 w 72"/>
                <a:gd name="T7" fmla="*/ 2147483647 h 88"/>
                <a:gd name="T8" fmla="*/ 2147483647 w 72"/>
                <a:gd name="T9" fmla="*/ 2147483647 h 88"/>
                <a:gd name="T10" fmla="*/ 2147483647 w 72"/>
                <a:gd name="T11" fmla="*/ 2147483647 h 88"/>
                <a:gd name="T12" fmla="*/ 2147483647 w 72"/>
                <a:gd name="T13" fmla="*/ 0 h 88"/>
                <a:gd name="T14" fmla="*/ 2147483647 w 72"/>
                <a:gd name="T15" fmla="*/ 2147483647 h 88"/>
                <a:gd name="T16" fmla="*/ 0 w 72"/>
                <a:gd name="T17" fmla="*/ 2147483647 h 88"/>
                <a:gd name="T18" fmla="*/ 0 w 72"/>
                <a:gd name="T19" fmla="*/ 2147483647 h 88"/>
                <a:gd name="T20" fmla="*/ 0 w 72"/>
                <a:gd name="T21" fmla="*/ 2147483647 h 88"/>
                <a:gd name="T22" fmla="*/ 2147483647 w 72"/>
                <a:gd name="T23" fmla="*/ 2147483647 h 88"/>
                <a:gd name="T24" fmla="*/ 2147483647 w 72"/>
                <a:gd name="T25" fmla="*/ 2147483647 h 88"/>
                <a:gd name="T26" fmla="*/ 2147483647 w 72"/>
                <a:gd name="T27" fmla="*/ 2147483647 h 88"/>
                <a:gd name="T28" fmla="*/ 2147483647 w 72"/>
                <a:gd name="T29" fmla="*/ 2147483647 h 88"/>
                <a:gd name="T30" fmla="*/ 2147483647 w 72"/>
                <a:gd name="T31" fmla="*/ 2147483647 h 88"/>
                <a:gd name="T32" fmla="*/ 2147483647 w 72"/>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88"/>
                <a:gd name="T53" fmla="*/ 72 w 72"/>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88">
                  <a:moveTo>
                    <a:pt x="72" y="56"/>
                  </a:moveTo>
                  <a:lnTo>
                    <a:pt x="72" y="40"/>
                  </a:lnTo>
                  <a:lnTo>
                    <a:pt x="72" y="32"/>
                  </a:lnTo>
                  <a:lnTo>
                    <a:pt x="64" y="24"/>
                  </a:lnTo>
                  <a:lnTo>
                    <a:pt x="48" y="16"/>
                  </a:lnTo>
                  <a:lnTo>
                    <a:pt x="32" y="8"/>
                  </a:lnTo>
                  <a:lnTo>
                    <a:pt x="32" y="0"/>
                  </a:lnTo>
                  <a:lnTo>
                    <a:pt x="16" y="8"/>
                  </a:lnTo>
                  <a:lnTo>
                    <a:pt x="0" y="8"/>
                  </a:lnTo>
                  <a:lnTo>
                    <a:pt x="0" y="24"/>
                  </a:lnTo>
                  <a:lnTo>
                    <a:pt x="0" y="32"/>
                  </a:lnTo>
                  <a:lnTo>
                    <a:pt x="8" y="32"/>
                  </a:lnTo>
                  <a:lnTo>
                    <a:pt x="24" y="48"/>
                  </a:lnTo>
                  <a:lnTo>
                    <a:pt x="32" y="72"/>
                  </a:lnTo>
                  <a:lnTo>
                    <a:pt x="56" y="88"/>
                  </a:lnTo>
                  <a:lnTo>
                    <a:pt x="64" y="72"/>
                  </a:lnTo>
                  <a:lnTo>
                    <a:pt x="72" y="5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3" name="Freeform 719">
              <a:extLst>
                <a:ext uri="{FF2B5EF4-FFF2-40B4-BE49-F238E27FC236}">
                  <a16:creationId xmlns:a16="http://schemas.microsoft.com/office/drawing/2014/main" id="{2CC4319C-53E5-45B0-8175-0E0BB80072E5}"/>
                </a:ext>
              </a:extLst>
            </p:cNvPr>
            <p:cNvSpPr>
              <a:spLocks/>
            </p:cNvSpPr>
            <p:nvPr/>
          </p:nvSpPr>
          <p:spPr bwMode="auto">
            <a:xfrm>
              <a:off x="7890898" y="3401003"/>
              <a:ext cx="70039" cy="42314"/>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0 h 24"/>
                <a:gd name="T10" fmla="*/ 2147483647 w 40"/>
                <a:gd name="T11" fmla="*/ 0 h 24"/>
                <a:gd name="T12" fmla="*/ 0 w 40"/>
                <a:gd name="T13" fmla="*/ 2147483647 h 24"/>
                <a:gd name="T14" fmla="*/ 0 w 40"/>
                <a:gd name="T15" fmla="*/ 2147483647 h 24"/>
                <a:gd name="T16" fmla="*/ 2147483647 w 40"/>
                <a:gd name="T17" fmla="*/ 2147483647 h 24"/>
                <a:gd name="T18" fmla="*/ 2147483647 w 40"/>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2" y="24"/>
                  </a:moveTo>
                  <a:lnTo>
                    <a:pt x="40" y="16"/>
                  </a:lnTo>
                  <a:lnTo>
                    <a:pt x="32" y="8"/>
                  </a:lnTo>
                  <a:lnTo>
                    <a:pt x="24" y="8"/>
                  </a:lnTo>
                  <a:lnTo>
                    <a:pt x="16" y="0"/>
                  </a:lnTo>
                  <a:lnTo>
                    <a:pt x="8" y="0"/>
                  </a:lnTo>
                  <a:lnTo>
                    <a:pt x="0" y="8"/>
                  </a:lnTo>
                  <a:lnTo>
                    <a:pt x="0" y="16"/>
                  </a:lnTo>
                  <a:lnTo>
                    <a:pt x="8" y="24"/>
                  </a:lnTo>
                  <a:lnTo>
                    <a:pt x="32"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4" name="Freeform 720">
              <a:extLst>
                <a:ext uri="{FF2B5EF4-FFF2-40B4-BE49-F238E27FC236}">
                  <a16:creationId xmlns:a16="http://schemas.microsoft.com/office/drawing/2014/main" id="{E8C6D29B-D3AB-4CF8-8077-E5C9ED031C3E}"/>
                </a:ext>
              </a:extLst>
            </p:cNvPr>
            <p:cNvSpPr>
              <a:spLocks/>
            </p:cNvSpPr>
            <p:nvPr/>
          </p:nvSpPr>
          <p:spPr bwMode="auto">
            <a:xfrm>
              <a:off x="7947805" y="3800809"/>
              <a:ext cx="156128" cy="128405"/>
            </a:xfrm>
            <a:custGeom>
              <a:avLst/>
              <a:gdLst>
                <a:gd name="T0" fmla="*/ 2147483647 w 88"/>
                <a:gd name="T1" fmla="*/ 0 h 72"/>
                <a:gd name="T2" fmla="*/ 2147483647 w 88"/>
                <a:gd name="T3" fmla="*/ 0 h 72"/>
                <a:gd name="T4" fmla="*/ 0 w 88"/>
                <a:gd name="T5" fmla="*/ 0 h 72"/>
                <a:gd name="T6" fmla="*/ 0 w 88"/>
                <a:gd name="T7" fmla="*/ 2147483647 h 72"/>
                <a:gd name="T8" fmla="*/ 2147483647 w 88"/>
                <a:gd name="T9" fmla="*/ 2147483647 h 72"/>
                <a:gd name="T10" fmla="*/ 0 w 88"/>
                <a:gd name="T11" fmla="*/ 2147483647 h 72"/>
                <a:gd name="T12" fmla="*/ 2147483647 w 88"/>
                <a:gd name="T13" fmla="*/ 2147483647 h 72"/>
                <a:gd name="T14" fmla="*/ 2147483647 w 88"/>
                <a:gd name="T15" fmla="*/ 2147483647 h 72"/>
                <a:gd name="T16" fmla="*/ 2147483647 w 88"/>
                <a:gd name="T17" fmla="*/ 2147483647 h 72"/>
                <a:gd name="T18" fmla="*/ 2147483647 w 88"/>
                <a:gd name="T19" fmla="*/ 2147483647 h 72"/>
                <a:gd name="T20" fmla="*/ 2147483647 w 88"/>
                <a:gd name="T21" fmla="*/ 2147483647 h 72"/>
                <a:gd name="T22" fmla="*/ 2147483647 w 88"/>
                <a:gd name="T23" fmla="*/ 2147483647 h 72"/>
                <a:gd name="T24" fmla="*/ 2147483647 w 88"/>
                <a:gd name="T25" fmla="*/ 2147483647 h 72"/>
                <a:gd name="T26" fmla="*/ 2147483647 w 88"/>
                <a:gd name="T27" fmla="*/ 2147483647 h 72"/>
                <a:gd name="T28" fmla="*/ 2147483647 w 88"/>
                <a:gd name="T29" fmla="*/ 2147483647 h 72"/>
                <a:gd name="T30" fmla="*/ 2147483647 w 88"/>
                <a:gd name="T31" fmla="*/ 2147483647 h 72"/>
                <a:gd name="T32" fmla="*/ 2147483647 w 88"/>
                <a:gd name="T33" fmla="*/ 2147483647 h 72"/>
                <a:gd name="T34" fmla="*/ 2147483647 w 88"/>
                <a:gd name="T35" fmla="*/ 2147483647 h 72"/>
                <a:gd name="T36" fmla="*/ 2147483647 w 88"/>
                <a:gd name="T37" fmla="*/ 2147483647 h 72"/>
                <a:gd name="T38" fmla="*/ 2147483647 w 88"/>
                <a:gd name="T39" fmla="*/ 2147483647 h 72"/>
                <a:gd name="T40" fmla="*/ 2147483647 w 88"/>
                <a:gd name="T41" fmla="*/ 2147483647 h 72"/>
                <a:gd name="T42" fmla="*/ 2147483647 w 88"/>
                <a:gd name="T43" fmla="*/ 2147483647 h 72"/>
                <a:gd name="T44" fmla="*/ 2147483647 w 88"/>
                <a:gd name="T45" fmla="*/ 2147483647 h 72"/>
                <a:gd name="T46" fmla="*/ 2147483647 w 88"/>
                <a:gd name="T47" fmla="*/ 2147483647 h 72"/>
                <a:gd name="T48" fmla="*/ 2147483647 w 88"/>
                <a:gd name="T49" fmla="*/ 0 h 72"/>
                <a:gd name="T50" fmla="*/ 2147483647 w 88"/>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72"/>
                <a:gd name="T80" fmla="*/ 88 w 88"/>
                <a:gd name="T81" fmla="*/ 72 h 7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72">
                  <a:moveTo>
                    <a:pt x="32" y="0"/>
                  </a:moveTo>
                  <a:lnTo>
                    <a:pt x="8" y="0"/>
                  </a:lnTo>
                  <a:lnTo>
                    <a:pt x="0" y="0"/>
                  </a:lnTo>
                  <a:lnTo>
                    <a:pt x="0" y="8"/>
                  </a:lnTo>
                  <a:lnTo>
                    <a:pt x="8" y="16"/>
                  </a:lnTo>
                  <a:lnTo>
                    <a:pt x="0" y="32"/>
                  </a:lnTo>
                  <a:lnTo>
                    <a:pt x="8" y="40"/>
                  </a:lnTo>
                  <a:lnTo>
                    <a:pt x="8" y="48"/>
                  </a:lnTo>
                  <a:lnTo>
                    <a:pt x="32" y="48"/>
                  </a:lnTo>
                  <a:lnTo>
                    <a:pt x="48" y="48"/>
                  </a:lnTo>
                  <a:lnTo>
                    <a:pt x="48" y="40"/>
                  </a:lnTo>
                  <a:lnTo>
                    <a:pt x="48" y="48"/>
                  </a:lnTo>
                  <a:lnTo>
                    <a:pt x="48" y="56"/>
                  </a:lnTo>
                  <a:lnTo>
                    <a:pt x="40" y="56"/>
                  </a:lnTo>
                  <a:lnTo>
                    <a:pt x="48" y="72"/>
                  </a:lnTo>
                  <a:lnTo>
                    <a:pt x="64" y="64"/>
                  </a:lnTo>
                  <a:lnTo>
                    <a:pt x="80" y="64"/>
                  </a:lnTo>
                  <a:lnTo>
                    <a:pt x="88" y="48"/>
                  </a:lnTo>
                  <a:lnTo>
                    <a:pt x="64" y="40"/>
                  </a:lnTo>
                  <a:lnTo>
                    <a:pt x="64" y="24"/>
                  </a:lnTo>
                  <a:lnTo>
                    <a:pt x="80" y="8"/>
                  </a:lnTo>
                  <a:lnTo>
                    <a:pt x="56" y="0"/>
                  </a:lnTo>
                  <a:lnTo>
                    <a:pt x="32"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5" name="Freeform 721">
              <a:extLst>
                <a:ext uri="{FF2B5EF4-FFF2-40B4-BE49-F238E27FC236}">
                  <a16:creationId xmlns:a16="http://schemas.microsoft.com/office/drawing/2014/main" id="{390253DA-D6F3-4197-81D3-6F39C7B5FA72}"/>
                </a:ext>
              </a:extLst>
            </p:cNvPr>
            <p:cNvSpPr>
              <a:spLocks/>
            </p:cNvSpPr>
            <p:nvPr/>
          </p:nvSpPr>
          <p:spPr bwMode="auto">
            <a:xfrm>
              <a:off x="7890898" y="3401003"/>
              <a:ext cx="70039" cy="42314"/>
            </a:xfrm>
            <a:custGeom>
              <a:avLst/>
              <a:gdLst>
                <a:gd name="T0" fmla="*/ 2147483647 w 40"/>
                <a:gd name="T1" fmla="*/ 2147483647 h 24"/>
                <a:gd name="T2" fmla="*/ 2147483647 w 40"/>
                <a:gd name="T3" fmla="*/ 2147483647 h 24"/>
                <a:gd name="T4" fmla="*/ 2147483647 w 40"/>
                <a:gd name="T5" fmla="*/ 2147483647 h 24"/>
                <a:gd name="T6" fmla="*/ 2147483647 w 40"/>
                <a:gd name="T7" fmla="*/ 2147483647 h 24"/>
                <a:gd name="T8" fmla="*/ 2147483647 w 40"/>
                <a:gd name="T9" fmla="*/ 0 h 24"/>
                <a:gd name="T10" fmla="*/ 2147483647 w 40"/>
                <a:gd name="T11" fmla="*/ 0 h 24"/>
                <a:gd name="T12" fmla="*/ 0 w 40"/>
                <a:gd name="T13" fmla="*/ 2147483647 h 24"/>
                <a:gd name="T14" fmla="*/ 0 w 40"/>
                <a:gd name="T15" fmla="*/ 2147483647 h 24"/>
                <a:gd name="T16" fmla="*/ 2147483647 w 40"/>
                <a:gd name="T17" fmla="*/ 2147483647 h 24"/>
                <a:gd name="T18" fmla="*/ 2147483647 w 40"/>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4"/>
                <a:gd name="T32" fmla="*/ 40 w 40"/>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4">
                  <a:moveTo>
                    <a:pt x="32" y="24"/>
                  </a:moveTo>
                  <a:lnTo>
                    <a:pt x="40" y="16"/>
                  </a:lnTo>
                  <a:lnTo>
                    <a:pt x="32" y="8"/>
                  </a:lnTo>
                  <a:lnTo>
                    <a:pt x="24" y="8"/>
                  </a:lnTo>
                  <a:lnTo>
                    <a:pt x="16" y="0"/>
                  </a:lnTo>
                  <a:lnTo>
                    <a:pt x="8" y="0"/>
                  </a:lnTo>
                  <a:lnTo>
                    <a:pt x="0" y="8"/>
                  </a:lnTo>
                  <a:lnTo>
                    <a:pt x="0" y="16"/>
                  </a:lnTo>
                  <a:lnTo>
                    <a:pt x="8" y="24"/>
                  </a:lnTo>
                  <a:lnTo>
                    <a:pt x="32"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6" name="Freeform 722">
              <a:extLst>
                <a:ext uri="{FF2B5EF4-FFF2-40B4-BE49-F238E27FC236}">
                  <a16:creationId xmlns:a16="http://schemas.microsoft.com/office/drawing/2014/main" id="{4022BD52-75D0-4CB5-9FD3-91A9A33DBC66}"/>
                </a:ext>
              </a:extLst>
            </p:cNvPr>
            <p:cNvSpPr>
              <a:spLocks/>
            </p:cNvSpPr>
            <p:nvPr/>
          </p:nvSpPr>
          <p:spPr bwMode="auto">
            <a:xfrm>
              <a:off x="7761034" y="3428726"/>
              <a:ext cx="214494" cy="199903"/>
            </a:xfrm>
            <a:custGeom>
              <a:avLst/>
              <a:gdLst>
                <a:gd name="T0" fmla="*/ 0 w 120"/>
                <a:gd name="T1" fmla="*/ 2147483647 h 112"/>
                <a:gd name="T2" fmla="*/ 0 w 120"/>
                <a:gd name="T3" fmla="*/ 2147483647 h 112"/>
                <a:gd name="T4" fmla="*/ 0 w 120"/>
                <a:gd name="T5" fmla="*/ 2147483647 h 112"/>
                <a:gd name="T6" fmla="*/ 2147483647 w 120"/>
                <a:gd name="T7" fmla="*/ 2147483647 h 112"/>
                <a:gd name="T8" fmla="*/ 2147483647 w 120"/>
                <a:gd name="T9" fmla="*/ 2147483647 h 112"/>
                <a:gd name="T10" fmla="*/ 2147483647 w 120"/>
                <a:gd name="T11" fmla="*/ 2147483647 h 112"/>
                <a:gd name="T12" fmla="*/ 2147483647 w 120"/>
                <a:gd name="T13" fmla="*/ 2147483647 h 112"/>
                <a:gd name="T14" fmla="*/ 2147483647 w 120"/>
                <a:gd name="T15" fmla="*/ 2147483647 h 112"/>
                <a:gd name="T16" fmla="*/ 2147483647 w 120"/>
                <a:gd name="T17" fmla="*/ 2147483647 h 112"/>
                <a:gd name="T18" fmla="*/ 2147483647 w 120"/>
                <a:gd name="T19" fmla="*/ 2147483647 h 112"/>
                <a:gd name="T20" fmla="*/ 2147483647 w 120"/>
                <a:gd name="T21" fmla="*/ 2147483647 h 112"/>
                <a:gd name="T22" fmla="*/ 2147483647 w 120"/>
                <a:gd name="T23" fmla="*/ 2147483647 h 112"/>
                <a:gd name="T24" fmla="*/ 2147483647 w 120"/>
                <a:gd name="T25" fmla="*/ 2147483647 h 112"/>
                <a:gd name="T26" fmla="*/ 2147483647 w 120"/>
                <a:gd name="T27" fmla="*/ 2147483647 h 112"/>
                <a:gd name="T28" fmla="*/ 2147483647 w 120"/>
                <a:gd name="T29" fmla="*/ 2147483647 h 112"/>
                <a:gd name="T30" fmla="*/ 2147483647 w 120"/>
                <a:gd name="T31" fmla="*/ 2147483647 h 112"/>
                <a:gd name="T32" fmla="*/ 2147483647 w 120"/>
                <a:gd name="T33" fmla="*/ 2147483647 h 112"/>
                <a:gd name="T34" fmla="*/ 2147483647 w 120"/>
                <a:gd name="T35" fmla="*/ 2147483647 h 112"/>
                <a:gd name="T36" fmla="*/ 2147483647 w 120"/>
                <a:gd name="T37" fmla="*/ 2147483647 h 112"/>
                <a:gd name="T38" fmla="*/ 2147483647 w 120"/>
                <a:gd name="T39" fmla="*/ 2147483647 h 112"/>
                <a:gd name="T40" fmla="*/ 2147483647 w 120"/>
                <a:gd name="T41" fmla="*/ 2147483647 h 112"/>
                <a:gd name="T42" fmla="*/ 2147483647 w 120"/>
                <a:gd name="T43" fmla="*/ 2147483647 h 112"/>
                <a:gd name="T44" fmla="*/ 2147483647 w 120"/>
                <a:gd name="T45" fmla="*/ 0 h 112"/>
                <a:gd name="T46" fmla="*/ 2147483647 w 120"/>
                <a:gd name="T47" fmla="*/ 0 h 112"/>
                <a:gd name="T48" fmla="*/ 2147483647 w 120"/>
                <a:gd name="T49" fmla="*/ 0 h 112"/>
                <a:gd name="T50" fmla="*/ 2147483647 w 120"/>
                <a:gd name="T51" fmla="*/ 2147483647 h 112"/>
                <a:gd name="T52" fmla="*/ 0 w 120"/>
                <a:gd name="T53" fmla="*/ 2147483647 h 112"/>
                <a:gd name="T54" fmla="*/ 0 w 120"/>
                <a:gd name="T55" fmla="*/ 2147483647 h 112"/>
                <a:gd name="T56" fmla="*/ 0 w 120"/>
                <a:gd name="T57" fmla="*/ 2147483647 h 1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0"/>
                <a:gd name="T88" fmla="*/ 0 h 112"/>
                <a:gd name="T89" fmla="*/ 120 w 120"/>
                <a:gd name="T90" fmla="*/ 112 h 1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0" h="112">
                  <a:moveTo>
                    <a:pt x="0" y="32"/>
                  </a:moveTo>
                  <a:lnTo>
                    <a:pt x="0" y="40"/>
                  </a:lnTo>
                  <a:lnTo>
                    <a:pt x="0" y="48"/>
                  </a:lnTo>
                  <a:lnTo>
                    <a:pt x="8" y="64"/>
                  </a:lnTo>
                  <a:lnTo>
                    <a:pt x="8" y="80"/>
                  </a:lnTo>
                  <a:lnTo>
                    <a:pt x="24" y="88"/>
                  </a:lnTo>
                  <a:lnTo>
                    <a:pt x="40" y="96"/>
                  </a:lnTo>
                  <a:lnTo>
                    <a:pt x="56" y="104"/>
                  </a:lnTo>
                  <a:lnTo>
                    <a:pt x="72" y="112"/>
                  </a:lnTo>
                  <a:lnTo>
                    <a:pt x="88" y="112"/>
                  </a:lnTo>
                  <a:lnTo>
                    <a:pt x="96" y="112"/>
                  </a:lnTo>
                  <a:lnTo>
                    <a:pt x="104" y="112"/>
                  </a:lnTo>
                  <a:lnTo>
                    <a:pt x="112" y="88"/>
                  </a:lnTo>
                  <a:lnTo>
                    <a:pt x="120" y="80"/>
                  </a:lnTo>
                  <a:lnTo>
                    <a:pt x="120" y="64"/>
                  </a:lnTo>
                  <a:lnTo>
                    <a:pt x="120" y="56"/>
                  </a:lnTo>
                  <a:lnTo>
                    <a:pt x="112" y="48"/>
                  </a:lnTo>
                  <a:lnTo>
                    <a:pt x="120" y="40"/>
                  </a:lnTo>
                  <a:lnTo>
                    <a:pt x="120" y="24"/>
                  </a:lnTo>
                  <a:lnTo>
                    <a:pt x="112" y="8"/>
                  </a:lnTo>
                  <a:lnTo>
                    <a:pt x="104" y="8"/>
                  </a:lnTo>
                  <a:lnTo>
                    <a:pt x="80" y="8"/>
                  </a:lnTo>
                  <a:lnTo>
                    <a:pt x="72" y="0"/>
                  </a:lnTo>
                  <a:lnTo>
                    <a:pt x="56" y="0"/>
                  </a:lnTo>
                  <a:lnTo>
                    <a:pt x="48" y="0"/>
                  </a:lnTo>
                  <a:lnTo>
                    <a:pt x="16" y="8"/>
                  </a:lnTo>
                  <a:lnTo>
                    <a:pt x="0" y="16"/>
                  </a:lnTo>
                  <a:lnTo>
                    <a:pt x="0" y="24"/>
                  </a:lnTo>
                  <a:lnTo>
                    <a:pt x="0"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7" name="Freeform 723">
              <a:extLst>
                <a:ext uri="{FF2B5EF4-FFF2-40B4-BE49-F238E27FC236}">
                  <a16:creationId xmlns:a16="http://schemas.microsoft.com/office/drawing/2014/main" id="{42D9B00E-D4FA-465F-8E8E-6569F30A8CF4}"/>
                </a:ext>
              </a:extLst>
            </p:cNvPr>
            <p:cNvSpPr>
              <a:spLocks/>
            </p:cNvSpPr>
            <p:nvPr/>
          </p:nvSpPr>
          <p:spPr bwMode="auto">
            <a:xfrm>
              <a:off x="7575722" y="3685537"/>
              <a:ext cx="100682" cy="58366"/>
            </a:xfrm>
            <a:custGeom>
              <a:avLst/>
              <a:gdLst>
                <a:gd name="T0" fmla="*/ 2147483647 w 56"/>
                <a:gd name="T1" fmla="*/ 2147483647 h 32"/>
                <a:gd name="T2" fmla="*/ 2147483647 w 56"/>
                <a:gd name="T3" fmla="*/ 0 h 32"/>
                <a:gd name="T4" fmla="*/ 2147483647 w 56"/>
                <a:gd name="T5" fmla="*/ 0 h 32"/>
                <a:gd name="T6" fmla="*/ 2147483647 w 56"/>
                <a:gd name="T7" fmla="*/ 0 h 32"/>
                <a:gd name="T8" fmla="*/ 2147483647 w 56"/>
                <a:gd name="T9" fmla="*/ 0 h 32"/>
                <a:gd name="T10" fmla="*/ 0 w 56"/>
                <a:gd name="T11" fmla="*/ 2147483647 h 32"/>
                <a:gd name="T12" fmla="*/ 0 w 56"/>
                <a:gd name="T13" fmla="*/ 2147483647 h 32"/>
                <a:gd name="T14" fmla="*/ 2147483647 w 56"/>
                <a:gd name="T15" fmla="*/ 2147483647 h 32"/>
                <a:gd name="T16" fmla="*/ 2147483647 w 56"/>
                <a:gd name="T17" fmla="*/ 2147483647 h 32"/>
                <a:gd name="T18" fmla="*/ 2147483647 w 56"/>
                <a:gd name="T19" fmla="*/ 2147483647 h 32"/>
                <a:gd name="T20" fmla="*/ 2147483647 w 56"/>
                <a:gd name="T21" fmla="*/ 2147483647 h 32"/>
                <a:gd name="T22" fmla="*/ 2147483647 w 56"/>
                <a:gd name="T23" fmla="*/ 2147483647 h 32"/>
                <a:gd name="T24" fmla="*/ 2147483647 w 56"/>
                <a:gd name="T25" fmla="*/ 2147483647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32"/>
                <a:gd name="T41" fmla="*/ 56 w 56"/>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32">
                  <a:moveTo>
                    <a:pt x="48" y="8"/>
                  </a:moveTo>
                  <a:lnTo>
                    <a:pt x="40" y="0"/>
                  </a:lnTo>
                  <a:lnTo>
                    <a:pt x="32" y="0"/>
                  </a:lnTo>
                  <a:lnTo>
                    <a:pt x="24" y="0"/>
                  </a:lnTo>
                  <a:lnTo>
                    <a:pt x="16" y="0"/>
                  </a:lnTo>
                  <a:lnTo>
                    <a:pt x="0" y="16"/>
                  </a:lnTo>
                  <a:lnTo>
                    <a:pt x="0" y="24"/>
                  </a:lnTo>
                  <a:lnTo>
                    <a:pt x="8" y="24"/>
                  </a:lnTo>
                  <a:lnTo>
                    <a:pt x="16" y="32"/>
                  </a:lnTo>
                  <a:lnTo>
                    <a:pt x="32" y="24"/>
                  </a:lnTo>
                  <a:lnTo>
                    <a:pt x="48" y="24"/>
                  </a:lnTo>
                  <a:lnTo>
                    <a:pt x="56" y="16"/>
                  </a:lnTo>
                  <a:lnTo>
                    <a:pt x="4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8" name="Freeform 724">
              <a:extLst>
                <a:ext uri="{FF2B5EF4-FFF2-40B4-BE49-F238E27FC236}">
                  <a16:creationId xmlns:a16="http://schemas.microsoft.com/office/drawing/2014/main" id="{BAE743FE-A06A-4658-8CA7-9EDCDDAFA65E}"/>
                </a:ext>
              </a:extLst>
            </p:cNvPr>
            <p:cNvSpPr>
              <a:spLocks/>
            </p:cNvSpPr>
            <p:nvPr/>
          </p:nvSpPr>
          <p:spPr bwMode="auto">
            <a:xfrm>
              <a:off x="7619497" y="3314912"/>
              <a:ext cx="70039" cy="113814"/>
            </a:xfrm>
            <a:custGeom>
              <a:avLst/>
              <a:gdLst>
                <a:gd name="T0" fmla="*/ 2147483647 w 40"/>
                <a:gd name="T1" fmla="*/ 2147483647 h 64"/>
                <a:gd name="T2" fmla="*/ 2147483647 w 40"/>
                <a:gd name="T3" fmla="*/ 2147483647 h 64"/>
                <a:gd name="T4" fmla="*/ 2147483647 w 40"/>
                <a:gd name="T5" fmla="*/ 2147483647 h 64"/>
                <a:gd name="T6" fmla="*/ 2147483647 w 40"/>
                <a:gd name="T7" fmla="*/ 2147483647 h 64"/>
                <a:gd name="T8" fmla="*/ 2147483647 w 40"/>
                <a:gd name="T9" fmla="*/ 2147483647 h 64"/>
                <a:gd name="T10" fmla="*/ 2147483647 w 40"/>
                <a:gd name="T11" fmla="*/ 2147483647 h 64"/>
                <a:gd name="T12" fmla="*/ 2147483647 w 40"/>
                <a:gd name="T13" fmla="*/ 2147483647 h 64"/>
                <a:gd name="T14" fmla="*/ 2147483647 w 40"/>
                <a:gd name="T15" fmla="*/ 0 h 64"/>
                <a:gd name="T16" fmla="*/ 2147483647 w 40"/>
                <a:gd name="T17" fmla="*/ 2147483647 h 64"/>
                <a:gd name="T18" fmla="*/ 2147483647 w 40"/>
                <a:gd name="T19" fmla="*/ 2147483647 h 64"/>
                <a:gd name="T20" fmla="*/ 0 w 40"/>
                <a:gd name="T21" fmla="*/ 2147483647 h 64"/>
                <a:gd name="T22" fmla="*/ 0 w 40"/>
                <a:gd name="T23" fmla="*/ 2147483647 h 64"/>
                <a:gd name="T24" fmla="*/ 2147483647 w 40"/>
                <a:gd name="T25" fmla="*/ 2147483647 h 64"/>
                <a:gd name="T26" fmla="*/ 2147483647 w 40"/>
                <a:gd name="T27" fmla="*/ 2147483647 h 64"/>
                <a:gd name="T28" fmla="*/ 2147483647 w 40"/>
                <a:gd name="T29" fmla="*/ 2147483647 h 64"/>
                <a:gd name="T30" fmla="*/ 2147483647 w 40"/>
                <a:gd name="T31" fmla="*/ 2147483647 h 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64"/>
                <a:gd name="T50" fmla="*/ 40 w 40"/>
                <a:gd name="T51" fmla="*/ 64 h 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64">
                  <a:moveTo>
                    <a:pt x="24" y="64"/>
                  </a:moveTo>
                  <a:lnTo>
                    <a:pt x="24" y="48"/>
                  </a:lnTo>
                  <a:lnTo>
                    <a:pt x="24" y="32"/>
                  </a:lnTo>
                  <a:lnTo>
                    <a:pt x="32" y="32"/>
                  </a:lnTo>
                  <a:lnTo>
                    <a:pt x="40" y="24"/>
                  </a:lnTo>
                  <a:lnTo>
                    <a:pt x="32" y="24"/>
                  </a:lnTo>
                  <a:lnTo>
                    <a:pt x="32" y="16"/>
                  </a:lnTo>
                  <a:lnTo>
                    <a:pt x="32" y="0"/>
                  </a:lnTo>
                  <a:lnTo>
                    <a:pt x="16" y="8"/>
                  </a:lnTo>
                  <a:lnTo>
                    <a:pt x="8" y="8"/>
                  </a:lnTo>
                  <a:lnTo>
                    <a:pt x="0" y="24"/>
                  </a:lnTo>
                  <a:lnTo>
                    <a:pt x="0" y="40"/>
                  </a:lnTo>
                  <a:lnTo>
                    <a:pt x="8" y="48"/>
                  </a:lnTo>
                  <a:lnTo>
                    <a:pt x="16" y="64"/>
                  </a:lnTo>
                  <a:lnTo>
                    <a:pt x="16" y="56"/>
                  </a:lnTo>
                  <a:lnTo>
                    <a:pt x="24" y="6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79" name="Freeform 725">
              <a:extLst>
                <a:ext uri="{FF2B5EF4-FFF2-40B4-BE49-F238E27FC236}">
                  <a16:creationId xmlns:a16="http://schemas.microsoft.com/office/drawing/2014/main" id="{C52E3E4D-DDFA-4D75-AC1A-67CDF27FD4F5}"/>
                </a:ext>
              </a:extLst>
            </p:cNvPr>
            <p:cNvSpPr>
              <a:spLocks/>
            </p:cNvSpPr>
            <p:nvPr/>
          </p:nvSpPr>
          <p:spPr bwMode="auto">
            <a:xfrm>
              <a:off x="7502765" y="3542539"/>
              <a:ext cx="72957" cy="71498"/>
            </a:xfrm>
            <a:custGeom>
              <a:avLst/>
              <a:gdLst>
                <a:gd name="T0" fmla="*/ 2147483647 w 41"/>
                <a:gd name="T1" fmla="*/ 2147483647 h 40"/>
                <a:gd name="T2" fmla="*/ 2147483647 w 41"/>
                <a:gd name="T3" fmla="*/ 2147483647 h 40"/>
                <a:gd name="T4" fmla="*/ 2147483647 w 41"/>
                <a:gd name="T5" fmla="*/ 2147483647 h 40"/>
                <a:gd name="T6" fmla="*/ 2147483647 w 41"/>
                <a:gd name="T7" fmla="*/ 2147483647 h 40"/>
                <a:gd name="T8" fmla="*/ 2147483647 w 41"/>
                <a:gd name="T9" fmla="*/ 2147483647 h 40"/>
                <a:gd name="T10" fmla="*/ 2147483647 w 41"/>
                <a:gd name="T11" fmla="*/ 2147483647 h 40"/>
                <a:gd name="T12" fmla="*/ 2147483647 w 41"/>
                <a:gd name="T13" fmla="*/ 2147483647 h 40"/>
                <a:gd name="T14" fmla="*/ 2147483647 w 41"/>
                <a:gd name="T15" fmla="*/ 2147483647 h 40"/>
                <a:gd name="T16" fmla="*/ 2147483647 w 41"/>
                <a:gd name="T17" fmla="*/ 2147483647 h 40"/>
                <a:gd name="T18" fmla="*/ 2147483647 w 41"/>
                <a:gd name="T19" fmla="*/ 2147483647 h 40"/>
                <a:gd name="T20" fmla="*/ 2147483647 w 41"/>
                <a:gd name="T21" fmla="*/ 2147483647 h 40"/>
                <a:gd name="T22" fmla="*/ 2147483647 w 41"/>
                <a:gd name="T23" fmla="*/ 0 h 40"/>
                <a:gd name="T24" fmla="*/ 0 w 41"/>
                <a:gd name="T25" fmla="*/ 2147483647 h 40"/>
                <a:gd name="T26" fmla="*/ 0 w 41"/>
                <a:gd name="T27" fmla="*/ 2147483647 h 40"/>
                <a:gd name="T28" fmla="*/ 2147483647 w 41"/>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
                <a:gd name="T46" fmla="*/ 0 h 40"/>
                <a:gd name="T47" fmla="*/ 41 w 41"/>
                <a:gd name="T48" fmla="*/ 40 h 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 h="40">
                  <a:moveTo>
                    <a:pt x="8" y="24"/>
                  </a:moveTo>
                  <a:lnTo>
                    <a:pt x="16" y="32"/>
                  </a:lnTo>
                  <a:lnTo>
                    <a:pt x="24" y="32"/>
                  </a:lnTo>
                  <a:lnTo>
                    <a:pt x="32" y="40"/>
                  </a:lnTo>
                  <a:lnTo>
                    <a:pt x="41" y="32"/>
                  </a:lnTo>
                  <a:lnTo>
                    <a:pt x="41" y="24"/>
                  </a:lnTo>
                  <a:lnTo>
                    <a:pt x="41" y="16"/>
                  </a:lnTo>
                  <a:lnTo>
                    <a:pt x="32" y="16"/>
                  </a:lnTo>
                  <a:lnTo>
                    <a:pt x="32" y="8"/>
                  </a:lnTo>
                  <a:lnTo>
                    <a:pt x="24" y="8"/>
                  </a:lnTo>
                  <a:lnTo>
                    <a:pt x="16" y="8"/>
                  </a:lnTo>
                  <a:lnTo>
                    <a:pt x="8" y="0"/>
                  </a:lnTo>
                  <a:lnTo>
                    <a:pt x="0" y="8"/>
                  </a:lnTo>
                  <a:lnTo>
                    <a:pt x="0" y="16"/>
                  </a:lnTo>
                  <a:lnTo>
                    <a:pt x="8"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0" name="Freeform 726">
              <a:extLst>
                <a:ext uri="{FF2B5EF4-FFF2-40B4-BE49-F238E27FC236}">
                  <a16:creationId xmlns:a16="http://schemas.microsoft.com/office/drawing/2014/main" id="{965318A6-7901-4CEF-8DC0-2A287E9719D2}"/>
                </a:ext>
              </a:extLst>
            </p:cNvPr>
            <p:cNvSpPr>
              <a:spLocks/>
            </p:cNvSpPr>
            <p:nvPr/>
          </p:nvSpPr>
          <p:spPr bwMode="auto">
            <a:xfrm>
              <a:off x="7575722" y="3685537"/>
              <a:ext cx="100682" cy="58366"/>
            </a:xfrm>
            <a:custGeom>
              <a:avLst/>
              <a:gdLst>
                <a:gd name="T0" fmla="*/ 2147483647 w 56"/>
                <a:gd name="T1" fmla="*/ 2147483647 h 32"/>
                <a:gd name="T2" fmla="*/ 2147483647 w 56"/>
                <a:gd name="T3" fmla="*/ 0 h 32"/>
                <a:gd name="T4" fmla="*/ 2147483647 w 56"/>
                <a:gd name="T5" fmla="*/ 0 h 32"/>
                <a:gd name="T6" fmla="*/ 2147483647 w 56"/>
                <a:gd name="T7" fmla="*/ 0 h 32"/>
                <a:gd name="T8" fmla="*/ 2147483647 w 56"/>
                <a:gd name="T9" fmla="*/ 0 h 32"/>
                <a:gd name="T10" fmla="*/ 2147483647 w 56"/>
                <a:gd name="T11" fmla="*/ 0 h 32"/>
                <a:gd name="T12" fmla="*/ 2147483647 w 56"/>
                <a:gd name="T13" fmla="*/ 0 h 32"/>
                <a:gd name="T14" fmla="*/ 0 w 56"/>
                <a:gd name="T15" fmla="*/ 2147483647 h 32"/>
                <a:gd name="T16" fmla="*/ 0 w 56"/>
                <a:gd name="T17" fmla="*/ 2147483647 h 32"/>
                <a:gd name="T18" fmla="*/ 2147483647 w 56"/>
                <a:gd name="T19" fmla="*/ 2147483647 h 32"/>
                <a:gd name="T20" fmla="*/ 2147483647 w 56"/>
                <a:gd name="T21" fmla="*/ 2147483647 h 32"/>
                <a:gd name="T22" fmla="*/ 2147483647 w 56"/>
                <a:gd name="T23" fmla="*/ 2147483647 h 32"/>
                <a:gd name="T24" fmla="*/ 2147483647 w 56"/>
                <a:gd name="T25" fmla="*/ 2147483647 h 32"/>
                <a:gd name="T26" fmla="*/ 2147483647 w 56"/>
                <a:gd name="T27" fmla="*/ 2147483647 h 32"/>
                <a:gd name="T28" fmla="*/ 2147483647 w 56"/>
                <a:gd name="T29" fmla="*/ 2147483647 h 32"/>
                <a:gd name="T30" fmla="*/ 2147483647 w 56"/>
                <a:gd name="T31" fmla="*/ 2147483647 h 32"/>
                <a:gd name="T32" fmla="*/ 2147483647 w 56"/>
                <a:gd name="T33" fmla="*/ 2147483647 h 32"/>
                <a:gd name="T34" fmla="*/ 2147483647 w 56"/>
                <a:gd name="T35" fmla="*/ 2147483647 h 32"/>
                <a:gd name="T36" fmla="*/ 2147483647 w 56"/>
                <a:gd name="T37" fmla="*/ 2147483647 h 32"/>
                <a:gd name="T38" fmla="*/ 2147483647 w 56"/>
                <a:gd name="T39" fmla="*/ 2147483647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
                <a:gd name="T61" fmla="*/ 0 h 32"/>
                <a:gd name="T62" fmla="*/ 56 w 56"/>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 h="32">
                  <a:moveTo>
                    <a:pt x="48" y="8"/>
                  </a:moveTo>
                  <a:lnTo>
                    <a:pt x="40" y="0"/>
                  </a:lnTo>
                  <a:lnTo>
                    <a:pt x="32" y="0"/>
                  </a:lnTo>
                  <a:lnTo>
                    <a:pt x="24" y="0"/>
                  </a:lnTo>
                  <a:lnTo>
                    <a:pt x="16" y="0"/>
                  </a:lnTo>
                  <a:lnTo>
                    <a:pt x="0" y="16"/>
                  </a:lnTo>
                  <a:lnTo>
                    <a:pt x="0" y="24"/>
                  </a:lnTo>
                  <a:lnTo>
                    <a:pt x="8" y="24"/>
                  </a:lnTo>
                  <a:lnTo>
                    <a:pt x="16" y="32"/>
                  </a:lnTo>
                  <a:lnTo>
                    <a:pt x="32" y="24"/>
                  </a:lnTo>
                  <a:lnTo>
                    <a:pt x="48" y="24"/>
                  </a:lnTo>
                  <a:lnTo>
                    <a:pt x="56" y="16"/>
                  </a:lnTo>
                  <a:lnTo>
                    <a:pt x="4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1" name="Freeform 727">
              <a:extLst>
                <a:ext uri="{FF2B5EF4-FFF2-40B4-BE49-F238E27FC236}">
                  <a16:creationId xmlns:a16="http://schemas.microsoft.com/office/drawing/2014/main" id="{B06AAE43-E0F4-4C27-A30B-C728A6DEE736}"/>
                </a:ext>
              </a:extLst>
            </p:cNvPr>
            <p:cNvSpPr>
              <a:spLocks/>
            </p:cNvSpPr>
            <p:nvPr/>
          </p:nvSpPr>
          <p:spPr bwMode="auto">
            <a:xfrm>
              <a:off x="7502765" y="3542539"/>
              <a:ext cx="72957" cy="71498"/>
            </a:xfrm>
            <a:custGeom>
              <a:avLst/>
              <a:gdLst>
                <a:gd name="T0" fmla="*/ 2147483647 w 41"/>
                <a:gd name="T1" fmla="*/ 2147483647 h 40"/>
                <a:gd name="T2" fmla="*/ 2147483647 w 41"/>
                <a:gd name="T3" fmla="*/ 2147483647 h 40"/>
                <a:gd name="T4" fmla="*/ 2147483647 w 41"/>
                <a:gd name="T5" fmla="*/ 2147483647 h 40"/>
                <a:gd name="T6" fmla="*/ 2147483647 w 41"/>
                <a:gd name="T7" fmla="*/ 2147483647 h 40"/>
                <a:gd name="T8" fmla="*/ 2147483647 w 41"/>
                <a:gd name="T9" fmla="*/ 2147483647 h 40"/>
                <a:gd name="T10" fmla="*/ 2147483647 w 41"/>
                <a:gd name="T11" fmla="*/ 2147483647 h 40"/>
                <a:gd name="T12" fmla="*/ 2147483647 w 41"/>
                <a:gd name="T13" fmla="*/ 2147483647 h 40"/>
                <a:gd name="T14" fmla="*/ 2147483647 w 41"/>
                <a:gd name="T15" fmla="*/ 2147483647 h 40"/>
                <a:gd name="T16" fmla="*/ 2147483647 w 41"/>
                <a:gd name="T17" fmla="*/ 2147483647 h 40"/>
                <a:gd name="T18" fmla="*/ 2147483647 w 41"/>
                <a:gd name="T19" fmla="*/ 2147483647 h 40"/>
                <a:gd name="T20" fmla="*/ 2147483647 w 41"/>
                <a:gd name="T21" fmla="*/ 2147483647 h 40"/>
                <a:gd name="T22" fmla="*/ 2147483647 w 41"/>
                <a:gd name="T23" fmla="*/ 2147483647 h 40"/>
                <a:gd name="T24" fmla="*/ 2147483647 w 41"/>
                <a:gd name="T25" fmla="*/ 2147483647 h 40"/>
                <a:gd name="T26" fmla="*/ 2147483647 w 41"/>
                <a:gd name="T27" fmla="*/ 0 h 40"/>
                <a:gd name="T28" fmla="*/ 0 w 41"/>
                <a:gd name="T29" fmla="*/ 2147483647 h 40"/>
                <a:gd name="T30" fmla="*/ 0 w 41"/>
                <a:gd name="T31" fmla="*/ 2147483647 h 40"/>
                <a:gd name="T32" fmla="*/ 0 w 41"/>
                <a:gd name="T33" fmla="*/ 2147483647 h 40"/>
                <a:gd name="T34" fmla="*/ 2147483647 w 41"/>
                <a:gd name="T35" fmla="*/ 2147483647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1"/>
                <a:gd name="T55" fmla="*/ 0 h 40"/>
                <a:gd name="T56" fmla="*/ 41 w 41"/>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1" h="40">
                  <a:moveTo>
                    <a:pt x="8" y="24"/>
                  </a:moveTo>
                  <a:lnTo>
                    <a:pt x="16" y="32"/>
                  </a:lnTo>
                  <a:lnTo>
                    <a:pt x="24" y="32"/>
                  </a:lnTo>
                  <a:lnTo>
                    <a:pt x="32" y="40"/>
                  </a:lnTo>
                  <a:lnTo>
                    <a:pt x="41" y="32"/>
                  </a:lnTo>
                  <a:lnTo>
                    <a:pt x="41" y="24"/>
                  </a:lnTo>
                  <a:lnTo>
                    <a:pt x="41" y="16"/>
                  </a:lnTo>
                  <a:lnTo>
                    <a:pt x="32" y="16"/>
                  </a:lnTo>
                  <a:lnTo>
                    <a:pt x="32" y="8"/>
                  </a:lnTo>
                  <a:lnTo>
                    <a:pt x="24" y="8"/>
                  </a:lnTo>
                  <a:lnTo>
                    <a:pt x="16" y="8"/>
                  </a:lnTo>
                  <a:lnTo>
                    <a:pt x="8" y="0"/>
                  </a:lnTo>
                  <a:lnTo>
                    <a:pt x="0" y="8"/>
                  </a:lnTo>
                  <a:lnTo>
                    <a:pt x="0" y="16"/>
                  </a:lnTo>
                  <a:lnTo>
                    <a:pt x="8"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2" name="Freeform 728">
              <a:extLst>
                <a:ext uri="{FF2B5EF4-FFF2-40B4-BE49-F238E27FC236}">
                  <a16:creationId xmlns:a16="http://schemas.microsoft.com/office/drawing/2014/main" id="{D0577A53-7BA3-4DB7-8409-CF2741DD569E}"/>
                </a:ext>
              </a:extLst>
            </p:cNvPr>
            <p:cNvSpPr>
              <a:spLocks/>
            </p:cNvSpPr>
            <p:nvPr/>
          </p:nvSpPr>
          <p:spPr bwMode="auto">
            <a:xfrm>
              <a:off x="7445858" y="4356744"/>
              <a:ext cx="358950" cy="271401"/>
            </a:xfrm>
            <a:custGeom>
              <a:avLst/>
              <a:gdLst>
                <a:gd name="T0" fmla="*/ 2147483647 w 201"/>
                <a:gd name="T1" fmla="*/ 2147483647 h 152"/>
                <a:gd name="T2" fmla="*/ 2147483647 w 201"/>
                <a:gd name="T3" fmla="*/ 2147483647 h 152"/>
                <a:gd name="T4" fmla="*/ 2147483647 w 201"/>
                <a:gd name="T5" fmla="*/ 2147483647 h 152"/>
                <a:gd name="T6" fmla="*/ 2147483647 w 201"/>
                <a:gd name="T7" fmla="*/ 2147483647 h 152"/>
                <a:gd name="T8" fmla="*/ 2147483647 w 201"/>
                <a:gd name="T9" fmla="*/ 2147483647 h 152"/>
                <a:gd name="T10" fmla="*/ 2147483647 w 201"/>
                <a:gd name="T11" fmla="*/ 2147483647 h 152"/>
                <a:gd name="T12" fmla="*/ 2147483647 w 201"/>
                <a:gd name="T13" fmla="*/ 2147483647 h 152"/>
                <a:gd name="T14" fmla="*/ 2147483647 w 201"/>
                <a:gd name="T15" fmla="*/ 2147483647 h 152"/>
                <a:gd name="T16" fmla="*/ 2147483647 w 201"/>
                <a:gd name="T17" fmla="*/ 2147483647 h 152"/>
                <a:gd name="T18" fmla="*/ 2147483647 w 201"/>
                <a:gd name="T19" fmla="*/ 2147483647 h 152"/>
                <a:gd name="T20" fmla="*/ 2147483647 w 201"/>
                <a:gd name="T21" fmla="*/ 2147483647 h 152"/>
                <a:gd name="T22" fmla="*/ 2147483647 w 201"/>
                <a:gd name="T23" fmla="*/ 2147483647 h 152"/>
                <a:gd name="T24" fmla="*/ 2147483647 w 201"/>
                <a:gd name="T25" fmla="*/ 2147483647 h 152"/>
                <a:gd name="T26" fmla="*/ 2147483647 w 201"/>
                <a:gd name="T27" fmla="*/ 0 h 152"/>
                <a:gd name="T28" fmla="*/ 2147483647 w 201"/>
                <a:gd name="T29" fmla="*/ 2147483647 h 152"/>
                <a:gd name="T30" fmla="*/ 2147483647 w 201"/>
                <a:gd name="T31" fmla="*/ 2147483647 h 152"/>
                <a:gd name="T32" fmla="*/ 2147483647 w 201"/>
                <a:gd name="T33" fmla="*/ 2147483647 h 152"/>
                <a:gd name="T34" fmla="*/ 2147483647 w 201"/>
                <a:gd name="T35" fmla="*/ 2147483647 h 152"/>
                <a:gd name="T36" fmla="*/ 2147483647 w 201"/>
                <a:gd name="T37" fmla="*/ 2147483647 h 152"/>
                <a:gd name="T38" fmla="*/ 0 w 201"/>
                <a:gd name="T39" fmla="*/ 2147483647 h 152"/>
                <a:gd name="T40" fmla="*/ 2147483647 w 201"/>
                <a:gd name="T41" fmla="*/ 2147483647 h 152"/>
                <a:gd name="T42" fmla="*/ 2147483647 w 201"/>
                <a:gd name="T43" fmla="*/ 2147483647 h 152"/>
                <a:gd name="T44" fmla="*/ 2147483647 w 201"/>
                <a:gd name="T45" fmla="*/ 2147483647 h 152"/>
                <a:gd name="T46" fmla="*/ 2147483647 w 201"/>
                <a:gd name="T47" fmla="*/ 2147483647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1"/>
                <a:gd name="T73" fmla="*/ 0 h 152"/>
                <a:gd name="T74" fmla="*/ 201 w 201"/>
                <a:gd name="T75" fmla="*/ 152 h 1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1" h="152">
                  <a:moveTo>
                    <a:pt x="40" y="152"/>
                  </a:move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3" name="Freeform 729">
              <a:extLst>
                <a:ext uri="{FF2B5EF4-FFF2-40B4-BE49-F238E27FC236}">
                  <a16:creationId xmlns:a16="http://schemas.microsoft.com/office/drawing/2014/main" id="{72B5297B-A5B1-45BA-BC62-AABF4D5B0253}"/>
                </a:ext>
              </a:extLst>
            </p:cNvPr>
            <p:cNvSpPr>
              <a:spLocks/>
            </p:cNvSpPr>
            <p:nvPr/>
          </p:nvSpPr>
          <p:spPr bwMode="auto">
            <a:xfrm>
              <a:off x="7159864" y="4329021"/>
              <a:ext cx="372083" cy="342899"/>
            </a:xfrm>
            <a:custGeom>
              <a:avLst/>
              <a:gdLst>
                <a:gd name="T0" fmla="*/ 2147483647 w 208"/>
                <a:gd name="T1" fmla="*/ 2147483647 h 192"/>
                <a:gd name="T2" fmla="*/ 2147483647 w 208"/>
                <a:gd name="T3" fmla="*/ 2147483647 h 192"/>
                <a:gd name="T4" fmla="*/ 2147483647 w 208"/>
                <a:gd name="T5" fmla="*/ 2147483647 h 192"/>
                <a:gd name="T6" fmla="*/ 2147483647 w 208"/>
                <a:gd name="T7" fmla="*/ 2147483647 h 192"/>
                <a:gd name="T8" fmla="*/ 2147483647 w 208"/>
                <a:gd name="T9" fmla="*/ 2147483647 h 192"/>
                <a:gd name="T10" fmla="*/ 2147483647 w 208"/>
                <a:gd name="T11" fmla="*/ 2147483647 h 192"/>
                <a:gd name="T12" fmla="*/ 2147483647 w 208"/>
                <a:gd name="T13" fmla="*/ 2147483647 h 192"/>
                <a:gd name="T14" fmla="*/ 2147483647 w 208"/>
                <a:gd name="T15" fmla="*/ 2147483647 h 192"/>
                <a:gd name="T16" fmla="*/ 2147483647 w 208"/>
                <a:gd name="T17" fmla="*/ 2147483647 h 192"/>
                <a:gd name="T18" fmla="*/ 2147483647 w 208"/>
                <a:gd name="T19" fmla="*/ 2147483647 h 192"/>
                <a:gd name="T20" fmla="*/ 2147483647 w 208"/>
                <a:gd name="T21" fmla="*/ 2147483647 h 192"/>
                <a:gd name="T22" fmla="*/ 2147483647 w 208"/>
                <a:gd name="T23" fmla="*/ 0 h 192"/>
                <a:gd name="T24" fmla="*/ 2147483647 w 208"/>
                <a:gd name="T25" fmla="*/ 0 h 192"/>
                <a:gd name="T26" fmla="*/ 2147483647 w 208"/>
                <a:gd name="T27" fmla="*/ 2147483647 h 192"/>
                <a:gd name="T28" fmla="*/ 2147483647 w 208"/>
                <a:gd name="T29" fmla="*/ 2147483647 h 192"/>
                <a:gd name="T30" fmla="*/ 2147483647 w 208"/>
                <a:gd name="T31" fmla="*/ 2147483647 h 192"/>
                <a:gd name="T32" fmla="*/ 2147483647 w 208"/>
                <a:gd name="T33" fmla="*/ 2147483647 h 192"/>
                <a:gd name="T34" fmla="*/ 2147483647 w 208"/>
                <a:gd name="T35" fmla="*/ 2147483647 h 192"/>
                <a:gd name="T36" fmla="*/ 0 w 208"/>
                <a:gd name="T37" fmla="*/ 2147483647 h 192"/>
                <a:gd name="T38" fmla="*/ 2147483647 w 208"/>
                <a:gd name="T39" fmla="*/ 2147483647 h 192"/>
                <a:gd name="T40" fmla="*/ 2147483647 w 208"/>
                <a:gd name="T41" fmla="*/ 2147483647 h 192"/>
                <a:gd name="T42" fmla="*/ 2147483647 w 208"/>
                <a:gd name="T43" fmla="*/ 2147483647 h 192"/>
                <a:gd name="T44" fmla="*/ 2147483647 w 208"/>
                <a:gd name="T45" fmla="*/ 2147483647 h 192"/>
                <a:gd name="T46" fmla="*/ 2147483647 w 208"/>
                <a:gd name="T47" fmla="*/ 2147483647 h 192"/>
                <a:gd name="T48" fmla="*/ 2147483647 w 208"/>
                <a:gd name="T49" fmla="*/ 2147483647 h 192"/>
                <a:gd name="T50" fmla="*/ 2147483647 w 208"/>
                <a:gd name="T51" fmla="*/ 2147483647 h 192"/>
                <a:gd name="T52" fmla="*/ 2147483647 w 208"/>
                <a:gd name="T53" fmla="*/ 2147483647 h 192"/>
                <a:gd name="T54" fmla="*/ 2147483647 w 208"/>
                <a:gd name="T55" fmla="*/ 2147483647 h 192"/>
                <a:gd name="T56" fmla="*/ 2147483647 w 208"/>
                <a:gd name="T57" fmla="*/ 2147483647 h 192"/>
                <a:gd name="T58" fmla="*/ 2147483647 w 208"/>
                <a:gd name="T59" fmla="*/ 2147483647 h 192"/>
                <a:gd name="T60" fmla="*/ 2147483647 w 208"/>
                <a:gd name="T61" fmla="*/ 2147483647 h 192"/>
                <a:gd name="T62" fmla="*/ 2147483647 w 208"/>
                <a:gd name="T63" fmla="*/ 2147483647 h 192"/>
                <a:gd name="T64" fmla="*/ 2147483647 w 208"/>
                <a:gd name="T65" fmla="*/ 2147483647 h 1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8"/>
                <a:gd name="T100" fmla="*/ 0 h 192"/>
                <a:gd name="T101" fmla="*/ 208 w 208"/>
                <a:gd name="T102" fmla="*/ 192 h 1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8" h="192">
                  <a:moveTo>
                    <a:pt x="96" y="176"/>
                  </a:moveTo>
                  <a:lnTo>
                    <a:pt x="112" y="160"/>
                  </a:lnTo>
                  <a:lnTo>
                    <a:pt x="128" y="144"/>
                  </a:lnTo>
                  <a:lnTo>
                    <a:pt x="152" y="128"/>
                  </a:lnTo>
                  <a:lnTo>
                    <a:pt x="160" y="128"/>
                  </a:lnTo>
                  <a:lnTo>
                    <a:pt x="176" y="128"/>
                  </a:lnTo>
                  <a:lnTo>
                    <a:pt x="200" y="128"/>
                  </a:lnTo>
                  <a:lnTo>
                    <a:pt x="208" y="112"/>
                  </a:lnTo>
                  <a:lnTo>
                    <a:pt x="208" y="80"/>
                  </a:lnTo>
                  <a:lnTo>
                    <a:pt x="200" y="80"/>
                  </a:lnTo>
                  <a:lnTo>
                    <a:pt x="192" y="72"/>
                  </a:lnTo>
                  <a:lnTo>
                    <a:pt x="88" y="0"/>
                  </a:lnTo>
                  <a:lnTo>
                    <a:pt x="72" y="0"/>
                  </a:lnTo>
                  <a:lnTo>
                    <a:pt x="88" y="112"/>
                  </a:lnTo>
                  <a:lnTo>
                    <a:pt x="96" y="120"/>
                  </a:lnTo>
                  <a:lnTo>
                    <a:pt x="80" y="128"/>
                  </a:lnTo>
                  <a:lnTo>
                    <a:pt x="24" y="128"/>
                  </a:lnTo>
                  <a:lnTo>
                    <a:pt x="16" y="120"/>
                  </a:lnTo>
                  <a:lnTo>
                    <a:pt x="0" y="136"/>
                  </a:lnTo>
                  <a:lnTo>
                    <a:pt x="8" y="152"/>
                  </a:lnTo>
                  <a:lnTo>
                    <a:pt x="16" y="168"/>
                  </a:lnTo>
                  <a:lnTo>
                    <a:pt x="8" y="168"/>
                  </a:lnTo>
                  <a:lnTo>
                    <a:pt x="24" y="168"/>
                  </a:lnTo>
                  <a:lnTo>
                    <a:pt x="40" y="168"/>
                  </a:lnTo>
                  <a:lnTo>
                    <a:pt x="48" y="176"/>
                  </a:lnTo>
                  <a:lnTo>
                    <a:pt x="56" y="192"/>
                  </a:lnTo>
                  <a:lnTo>
                    <a:pt x="64" y="192"/>
                  </a:lnTo>
                  <a:lnTo>
                    <a:pt x="72" y="192"/>
                  </a:lnTo>
                  <a:lnTo>
                    <a:pt x="80" y="192"/>
                  </a:lnTo>
                  <a:lnTo>
                    <a:pt x="88" y="192"/>
                  </a:lnTo>
                  <a:lnTo>
                    <a:pt x="96" y="192"/>
                  </a:lnTo>
                  <a:lnTo>
                    <a:pt x="96" y="184"/>
                  </a:lnTo>
                  <a:lnTo>
                    <a:pt x="96" y="17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4" name="Freeform 730">
              <a:extLst>
                <a:ext uri="{FF2B5EF4-FFF2-40B4-BE49-F238E27FC236}">
                  <a16:creationId xmlns:a16="http://schemas.microsoft.com/office/drawing/2014/main" id="{E2DB2A46-B8A2-4E59-B25C-3F3E355926BE}"/>
                </a:ext>
              </a:extLst>
            </p:cNvPr>
            <p:cNvSpPr>
              <a:spLocks/>
            </p:cNvSpPr>
            <p:nvPr/>
          </p:nvSpPr>
          <p:spPr bwMode="auto">
            <a:xfrm>
              <a:off x="8375336" y="4642738"/>
              <a:ext cx="214496" cy="300585"/>
            </a:xfrm>
            <a:custGeom>
              <a:avLst/>
              <a:gdLst>
                <a:gd name="T0" fmla="*/ 2147483647 w 120"/>
                <a:gd name="T1" fmla="*/ 2147483647 h 168"/>
                <a:gd name="T2" fmla="*/ 2147483647 w 120"/>
                <a:gd name="T3" fmla="*/ 2147483647 h 168"/>
                <a:gd name="T4" fmla="*/ 2147483647 w 120"/>
                <a:gd name="T5" fmla="*/ 2147483647 h 168"/>
                <a:gd name="T6" fmla="*/ 2147483647 w 120"/>
                <a:gd name="T7" fmla="*/ 2147483647 h 168"/>
                <a:gd name="T8" fmla="*/ 2147483647 w 120"/>
                <a:gd name="T9" fmla="*/ 2147483647 h 168"/>
                <a:gd name="T10" fmla="*/ 2147483647 w 120"/>
                <a:gd name="T11" fmla="*/ 2147483647 h 168"/>
                <a:gd name="T12" fmla="*/ 2147483647 w 120"/>
                <a:gd name="T13" fmla="*/ 2147483647 h 168"/>
                <a:gd name="T14" fmla="*/ 2147483647 w 120"/>
                <a:gd name="T15" fmla="*/ 2147483647 h 168"/>
                <a:gd name="T16" fmla="*/ 2147483647 w 120"/>
                <a:gd name="T17" fmla="*/ 2147483647 h 168"/>
                <a:gd name="T18" fmla="*/ 2147483647 w 120"/>
                <a:gd name="T19" fmla="*/ 2147483647 h 168"/>
                <a:gd name="T20" fmla="*/ 2147483647 w 120"/>
                <a:gd name="T21" fmla="*/ 2147483647 h 168"/>
                <a:gd name="T22" fmla="*/ 2147483647 w 120"/>
                <a:gd name="T23" fmla="*/ 2147483647 h 168"/>
                <a:gd name="T24" fmla="*/ 0 w 120"/>
                <a:gd name="T25" fmla="*/ 2147483647 h 168"/>
                <a:gd name="T26" fmla="*/ 0 w 120"/>
                <a:gd name="T27" fmla="*/ 2147483647 h 168"/>
                <a:gd name="T28" fmla="*/ 2147483647 w 120"/>
                <a:gd name="T29" fmla="*/ 2147483647 h 168"/>
                <a:gd name="T30" fmla="*/ 2147483647 w 120"/>
                <a:gd name="T31" fmla="*/ 2147483647 h 168"/>
                <a:gd name="T32" fmla="*/ 2147483647 w 120"/>
                <a:gd name="T33" fmla="*/ 2147483647 h 168"/>
                <a:gd name="T34" fmla="*/ 2147483647 w 120"/>
                <a:gd name="T35" fmla="*/ 2147483647 h 168"/>
                <a:gd name="T36" fmla="*/ 2147483647 w 120"/>
                <a:gd name="T37" fmla="*/ 2147483647 h 168"/>
                <a:gd name="T38" fmla="*/ 2147483647 w 120"/>
                <a:gd name="T39" fmla="*/ 0 h 168"/>
                <a:gd name="T40" fmla="*/ 2147483647 w 120"/>
                <a:gd name="T41" fmla="*/ 214748364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0"/>
                <a:gd name="T64" fmla="*/ 0 h 168"/>
                <a:gd name="T65" fmla="*/ 120 w 120"/>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0" h="168">
                  <a:moveTo>
                    <a:pt x="48" y="16"/>
                  </a:moveTo>
                  <a:lnTo>
                    <a:pt x="32" y="8"/>
                  </a:lnTo>
                  <a:lnTo>
                    <a:pt x="16" y="16"/>
                  </a:lnTo>
                  <a:lnTo>
                    <a:pt x="24" y="24"/>
                  </a:lnTo>
                  <a:lnTo>
                    <a:pt x="56" y="40"/>
                  </a:lnTo>
                  <a:lnTo>
                    <a:pt x="80" y="48"/>
                  </a:lnTo>
                  <a:lnTo>
                    <a:pt x="48" y="80"/>
                  </a:lnTo>
                  <a:lnTo>
                    <a:pt x="24" y="88"/>
                  </a:lnTo>
                  <a:lnTo>
                    <a:pt x="8" y="96"/>
                  </a:lnTo>
                  <a:lnTo>
                    <a:pt x="16" y="104"/>
                  </a:lnTo>
                  <a:lnTo>
                    <a:pt x="8" y="96"/>
                  </a:lnTo>
                  <a:lnTo>
                    <a:pt x="8" y="104"/>
                  </a:lnTo>
                  <a:lnTo>
                    <a:pt x="0" y="112"/>
                  </a:lnTo>
                  <a:lnTo>
                    <a:pt x="0" y="152"/>
                  </a:lnTo>
                  <a:lnTo>
                    <a:pt x="8" y="168"/>
                  </a:lnTo>
                  <a:lnTo>
                    <a:pt x="24" y="136"/>
                  </a:lnTo>
                  <a:lnTo>
                    <a:pt x="56" y="120"/>
                  </a:lnTo>
                  <a:lnTo>
                    <a:pt x="88" y="88"/>
                  </a:lnTo>
                  <a:lnTo>
                    <a:pt x="112" y="32"/>
                  </a:lnTo>
                  <a:lnTo>
                    <a:pt x="120" y="0"/>
                  </a:lnTo>
                  <a:lnTo>
                    <a:pt x="48"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5" name="Freeform 731">
              <a:extLst>
                <a:ext uri="{FF2B5EF4-FFF2-40B4-BE49-F238E27FC236}">
                  <a16:creationId xmlns:a16="http://schemas.microsoft.com/office/drawing/2014/main" id="{A72F77B5-BAF8-4BEE-B4E9-47AA632BCA72}"/>
                </a:ext>
              </a:extLst>
            </p:cNvPr>
            <p:cNvSpPr>
              <a:spLocks/>
            </p:cNvSpPr>
            <p:nvPr/>
          </p:nvSpPr>
          <p:spPr bwMode="auto">
            <a:xfrm>
              <a:off x="7445858" y="4356744"/>
              <a:ext cx="358950" cy="271401"/>
            </a:xfrm>
            <a:custGeom>
              <a:avLst/>
              <a:gdLst>
                <a:gd name="T0" fmla="*/ 2147483647 w 201"/>
                <a:gd name="T1" fmla="*/ 2147483647 h 152"/>
                <a:gd name="T2" fmla="*/ 2147483647 w 201"/>
                <a:gd name="T3" fmla="*/ 2147483647 h 152"/>
                <a:gd name="T4" fmla="*/ 2147483647 w 201"/>
                <a:gd name="T5" fmla="*/ 2147483647 h 152"/>
                <a:gd name="T6" fmla="*/ 2147483647 w 201"/>
                <a:gd name="T7" fmla="*/ 2147483647 h 152"/>
                <a:gd name="T8" fmla="*/ 2147483647 w 201"/>
                <a:gd name="T9" fmla="*/ 2147483647 h 152"/>
                <a:gd name="T10" fmla="*/ 2147483647 w 201"/>
                <a:gd name="T11" fmla="*/ 2147483647 h 152"/>
                <a:gd name="T12" fmla="*/ 2147483647 w 201"/>
                <a:gd name="T13" fmla="*/ 2147483647 h 152"/>
                <a:gd name="T14" fmla="*/ 2147483647 w 201"/>
                <a:gd name="T15" fmla="*/ 2147483647 h 152"/>
                <a:gd name="T16" fmla="*/ 2147483647 w 201"/>
                <a:gd name="T17" fmla="*/ 2147483647 h 152"/>
                <a:gd name="T18" fmla="*/ 2147483647 w 201"/>
                <a:gd name="T19" fmla="*/ 2147483647 h 152"/>
                <a:gd name="T20" fmla="*/ 2147483647 w 201"/>
                <a:gd name="T21" fmla="*/ 2147483647 h 152"/>
                <a:gd name="T22" fmla="*/ 2147483647 w 201"/>
                <a:gd name="T23" fmla="*/ 2147483647 h 152"/>
                <a:gd name="T24" fmla="*/ 2147483647 w 201"/>
                <a:gd name="T25" fmla="*/ 2147483647 h 152"/>
                <a:gd name="T26" fmla="*/ 2147483647 w 201"/>
                <a:gd name="T27" fmla="*/ 2147483647 h 152"/>
                <a:gd name="T28" fmla="*/ 2147483647 w 201"/>
                <a:gd name="T29" fmla="*/ 2147483647 h 152"/>
                <a:gd name="T30" fmla="*/ 2147483647 w 201"/>
                <a:gd name="T31" fmla="*/ 0 h 152"/>
                <a:gd name="T32" fmla="*/ 2147483647 w 201"/>
                <a:gd name="T33" fmla="*/ 2147483647 h 152"/>
                <a:gd name="T34" fmla="*/ 2147483647 w 201"/>
                <a:gd name="T35" fmla="*/ 2147483647 h 152"/>
                <a:gd name="T36" fmla="*/ 2147483647 w 201"/>
                <a:gd name="T37" fmla="*/ 2147483647 h 152"/>
                <a:gd name="T38" fmla="*/ 2147483647 w 201"/>
                <a:gd name="T39" fmla="*/ 2147483647 h 152"/>
                <a:gd name="T40" fmla="*/ 2147483647 w 201"/>
                <a:gd name="T41" fmla="*/ 2147483647 h 152"/>
                <a:gd name="T42" fmla="*/ 2147483647 w 201"/>
                <a:gd name="T43" fmla="*/ 2147483647 h 152"/>
                <a:gd name="T44" fmla="*/ 0 w 201"/>
                <a:gd name="T45" fmla="*/ 2147483647 h 152"/>
                <a:gd name="T46" fmla="*/ 2147483647 w 201"/>
                <a:gd name="T47" fmla="*/ 2147483647 h 152"/>
                <a:gd name="T48" fmla="*/ 2147483647 w 201"/>
                <a:gd name="T49" fmla="*/ 2147483647 h 152"/>
                <a:gd name="T50" fmla="*/ 2147483647 w 201"/>
                <a:gd name="T51" fmla="*/ 2147483647 h 152"/>
                <a:gd name="T52" fmla="*/ 2147483647 w 201"/>
                <a:gd name="T53" fmla="*/ 2147483647 h 152"/>
                <a:gd name="T54" fmla="*/ 2147483647 w 201"/>
                <a:gd name="T55" fmla="*/ 2147483647 h 152"/>
                <a:gd name="T56" fmla="*/ 2147483647 w 201"/>
                <a:gd name="T57" fmla="*/ 2147483647 h 152"/>
                <a:gd name="T58" fmla="*/ 2147483647 w 201"/>
                <a:gd name="T59" fmla="*/ 2147483647 h 152"/>
                <a:gd name="T60" fmla="*/ 2147483647 w 201"/>
                <a:gd name="T61" fmla="*/ 2147483647 h 152"/>
                <a:gd name="T62" fmla="*/ 2147483647 w 201"/>
                <a:gd name="T63" fmla="*/ 2147483647 h 152"/>
                <a:gd name="T64" fmla="*/ 2147483647 w 201"/>
                <a:gd name="T65" fmla="*/ 2147483647 h 152"/>
                <a:gd name="T66" fmla="*/ 2147483647 w 201"/>
                <a:gd name="T67" fmla="*/ 2147483647 h 152"/>
                <a:gd name="T68" fmla="*/ 2147483647 w 201"/>
                <a:gd name="T69" fmla="*/ 2147483647 h 152"/>
                <a:gd name="T70" fmla="*/ 2147483647 w 201"/>
                <a:gd name="T71" fmla="*/ 2147483647 h 152"/>
                <a:gd name="T72" fmla="*/ 2147483647 w 201"/>
                <a:gd name="T73" fmla="*/ 2147483647 h 152"/>
                <a:gd name="T74" fmla="*/ 2147483647 w 201"/>
                <a:gd name="T75" fmla="*/ 2147483647 h 152"/>
                <a:gd name="T76" fmla="*/ 2147483647 w 201"/>
                <a:gd name="T77" fmla="*/ 2147483647 h 152"/>
                <a:gd name="T78" fmla="*/ 2147483647 w 201"/>
                <a:gd name="T79" fmla="*/ 2147483647 h 152"/>
                <a:gd name="T80" fmla="*/ 2147483647 w 201"/>
                <a:gd name="T81" fmla="*/ 2147483647 h 152"/>
                <a:gd name="T82" fmla="*/ 2147483647 w 201"/>
                <a:gd name="T83" fmla="*/ 2147483647 h 152"/>
                <a:gd name="T84" fmla="*/ 2147483647 w 201"/>
                <a:gd name="T85" fmla="*/ 0 h 152"/>
                <a:gd name="T86" fmla="*/ 2147483647 w 201"/>
                <a:gd name="T87" fmla="*/ 2147483647 h 152"/>
                <a:gd name="T88" fmla="*/ 2147483647 w 201"/>
                <a:gd name="T89" fmla="*/ 2147483647 h 152"/>
                <a:gd name="T90" fmla="*/ 2147483647 w 201"/>
                <a:gd name="T91" fmla="*/ 2147483647 h 152"/>
                <a:gd name="T92" fmla="*/ 2147483647 w 201"/>
                <a:gd name="T93" fmla="*/ 2147483647 h 152"/>
                <a:gd name="T94" fmla="*/ 2147483647 w 201"/>
                <a:gd name="T95" fmla="*/ 2147483647 h 152"/>
                <a:gd name="T96" fmla="*/ 2147483647 w 201"/>
                <a:gd name="T97" fmla="*/ 2147483647 h 152"/>
                <a:gd name="T98" fmla="*/ 0 w 201"/>
                <a:gd name="T99" fmla="*/ 2147483647 h 152"/>
                <a:gd name="T100" fmla="*/ 2147483647 w 201"/>
                <a:gd name="T101" fmla="*/ 2147483647 h 152"/>
                <a:gd name="T102" fmla="*/ 2147483647 w 201"/>
                <a:gd name="T103" fmla="*/ 2147483647 h 152"/>
                <a:gd name="T104" fmla="*/ 2147483647 w 201"/>
                <a:gd name="T105" fmla="*/ 2147483647 h 152"/>
                <a:gd name="T106" fmla="*/ 2147483647 w 201"/>
                <a:gd name="T107" fmla="*/ 2147483647 h 152"/>
                <a:gd name="T108" fmla="*/ 2147483647 w 201"/>
                <a:gd name="T109" fmla="*/ 2147483647 h 1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1"/>
                <a:gd name="T166" fmla="*/ 0 h 152"/>
                <a:gd name="T167" fmla="*/ 201 w 201"/>
                <a:gd name="T168" fmla="*/ 152 h 15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1" h="152">
                  <a:moveTo>
                    <a:pt x="40" y="152"/>
                  </a:move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lnTo>
                    <a:pt x="48" y="136"/>
                  </a:lnTo>
                  <a:lnTo>
                    <a:pt x="64" y="136"/>
                  </a:lnTo>
                  <a:lnTo>
                    <a:pt x="89" y="144"/>
                  </a:lnTo>
                  <a:lnTo>
                    <a:pt x="105" y="136"/>
                  </a:lnTo>
                  <a:lnTo>
                    <a:pt x="129" y="136"/>
                  </a:lnTo>
                  <a:lnTo>
                    <a:pt x="153" y="136"/>
                  </a:lnTo>
                  <a:lnTo>
                    <a:pt x="169" y="120"/>
                  </a:lnTo>
                  <a:lnTo>
                    <a:pt x="193" y="96"/>
                  </a:lnTo>
                  <a:lnTo>
                    <a:pt x="201" y="48"/>
                  </a:lnTo>
                  <a:lnTo>
                    <a:pt x="193" y="40"/>
                  </a:lnTo>
                  <a:lnTo>
                    <a:pt x="185" y="16"/>
                  </a:lnTo>
                  <a:lnTo>
                    <a:pt x="177" y="8"/>
                  </a:lnTo>
                  <a:lnTo>
                    <a:pt x="145" y="0"/>
                  </a:lnTo>
                  <a:lnTo>
                    <a:pt x="73" y="48"/>
                  </a:lnTo>
                  <a:lnTo>
                    <a:pt x="48" y="64"/>
                  </a:lnTo>
                  <a:lnTo>
                    <a:pt x="48" y="96"/>
                  </a:lnTo>
                  <a:lnTo>
                    <a:pt x="40" y="112"/>
                  </a:lnTo>
                  <a:lnTo>
                    <a:pt x="16" y="112"/>
                  </a:lnTo>
                  <a:lnTo>
                    <a:pt x="0" y="112"/>
                  </a:lnTo>
                  <a:lnTo>
                    <a:pt x="8" y="128"/>
                  </a:lnTo>
                  <a:lnTo>
                    <a:pt x="24" y="144"/>
                  </a:lnTo>
                  <a:lnTo>
                    <a:pt x="32" y="144"/>
                  </a:lnTo>
                  <a:lnTo>
                    <a:pt x="40" y="15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6" name="Freeform 732">
              <a:extLst>
                <a:ext uri="{FF2B5EF4-FFF2-40B4-BE49-F238E27FC236}">
                  <a16:creationId xmlns:a16="http://schemas.microsoft.com/office/drawing/2014/main" id="{C6A16F04-2353-44D7-B66A-5E7EA51AD721}"/>
                </a:ext>
              </a:extLst>
            </p:cNvPr>
            <p:cNvSpPr>
              <a:spLocks/>
            </p:cNvSpPr>
            <p:nvPr/>
          </p:nvSpPr>
          <p:spPr bwMode="auto">
            <a:xfrm>
              <a:off x="8375336" y="4642738"/>
              <a:ext cx="214496" cy="300585"/>
            </a:xfrm>
            <a:custGeom>
              <a:avLst/>
              <a:gdLst>
                <a:gd name="T0" fmla="*/ 2147483647 w 120"/>
                <a:gd name="T1" fmla="*/ 2147483647 h 168"/>
                <a:gd name="T2" fmla="*/ 2147483647 w 120"/>
                <a:gd name="T3" fmla="*/ 2147483647 h 168"/>
                <a:gd name="T4" fmla="*/ 2147483647 w 120"/>
                <a:gd name="T5" fmla="*/ 2147483647 h 168"/>
                <a:gd name="T6" fmla="*/ 2147483647 w 120"/>
                <a:gd name="T7" fmla="*/ 2147483647 h 168"/>
                <a:gd name="T8" fmla="*/ 2147483647 w 120"/>
                <a:gd name="T9" fmla="*/ 2147483647 h 168"/>
                <a:gd name="T10" fmla="*/ 2147483647 w 120"/>
                <a:gd name="T11" fmla="*/ 2147483647 h 168"/>
                <a:gd name="T12" fmla="*/ 2147483647 w 120"/>
                <a:gd name="T13" fmla="*/ 2147483647 h 168"/>
                <a:gd name="T14" fmla="*/ 2147483647 w 120"/>
                <a:gd name="T15" fmla="*/ 2147483647 h 168"/>
                <a:gd name="T16" fmla="*/ 2147483647 w 120"/>
                <a:gd name="T17" fmla="*/ 2147483647 h 168"/>
                <a:gd name="T18" fmla="*/ 2147483647 w 120"/>
                <a:gd name="T19" fmla="*/ 2147483647 h 168"/>
                <a:gd name="T20" fmla="*/ 2147483647 w 120"/>
                <a:gd name="T21" fmla="*/ 2147483647 h 168"/>
                <a:gd name="T22" fmla="*/ 2147483647 w 120"/>
                <a:gd name="T23" fmla="*/ 2147483647 h 168"/>
                <a:gd name="T24" fmla="*/ 2147483647 w 120"/>
                <a:gd name="T25" fmla="*/ 2147483647 h 168"/>
                <a:gd name="T26" fmla="*/ 0 w 120"/>
                <a:gd name="T27" fmla="*/ 2147483647 h 168"/>
                <a:gd name="T28" fmla="*/ 0 w 120"/>
                <a:gd name="T29" fmla="*/ 2147483647 h 168"/>
                <a:gd name="T30" fmla="*/ 2147483647 w 120"/>
                <a:gd name="T31" fmla="*/ 2147483647 h 168"/>
                <a:gd name="T32" fmla="*/ 2147483647 w 120"/>
                <a:gd name="T33" fmla="*/ 2147483647 h 168"/>
                <a:gd name="T34" fmla="*/ 2147483647 w 120"/>
                <a:gd name="T35" fmla="*/ 2147483647 h 168"/>
                <a:gd name="T36" fmla="*/ 2147483647 w 120"/>
                <a:gd name="T37" fmla="*/ 2147483647 h 168"/>
                <a:gd name="T38" fmla="*/ 2147483647 w 120"/>
                <a:gd name="T39" fmla="*/ 2147483647 h 168"/>
                <a:gd name="T40" fmla="*/ 2147483647 w 120"/>
                <a:gd name="T41" fmla="*/ 0 h 168"/>
                <a:gd name="T42" fmla="*/ 2147483647 w 120"/>
                <a:gd name="T43" fmla="*/ 2147483647 h 1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68"/>
                <a:gd name="T68" fmla="*/ 120 w 120"/>
                <a:gd name="T69" fmla="*/ 168 h 1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68">
                  <a:moveTo>
                    <a:pt x="48" y="16"/>
                  </a:moveTo>
                  <a:lnTo>
                    <a:pt x="32" y="8"/>
                  </a:lnTo>
                  <a:lnTo>
                    <a:pt x="16" y="16"/>
                  </a:lnTo>
                  <a:lnTo>
                    <a:pt x="24" y="24"/>
                  </a:lnTo>
                  <a:lnTo>
                    <a:pt x="56" y="40"/>
                  </a:lnTo>
                  <a:lnTo>
                    <a:pt x="80" y="48"/>
                  </a:lnTo>
                  <a:lnTo>
                    <a:pt x="48" y="80"/>
                  </a:lnTo>
                  <a:lnTo>
                    <a:pt x="24" y="88"/>
                  </a:lnTo>
                  <a:lnTo>
                    <a:pt x="8" y="96"/>
                  </a:lnTo>
                  <a:lnTo>
                    <a:pt x="16" y="104"/>
                  </a:lnTo>
                  <a:lnTo>
                    <a:pt x="8" y="96"/>
                  </a:lnTo>
                  <a:lnTo>
                    <a:pt x="8" y="104"/>
                  </a:lnTo>
                  <a:lnTo>
                    <a:pt x="0" y="112"/>
                  </a:lnTo>
                  <a:lnTo>
                    <a:pt x="0" y="152"/>
                  </a:lnTo>
                  <a:lnTo>
                    <a:pt x="8" y="168"/>
                  </a:lnTo>
                  <a:lnTo>
                    <a:pt x="24" y="136"/>
                  </a:lnTo>
                  <a:lnTo>
                    <a:pt x="56" y="120"/>
                  </a:lnTo>
                  <a:lnTo>
                    <a:pt x="88" y="88"/>
                  </a:lnTo>
                  <a:lnTo>
                    <a:pt x="112" y="32"/>
                  </a:lnTo>
                  <a:lnTo>
                    <a:pt x="120" y="0"/>
                  </a:lnTo>
                  <a:lnTo>
                    <a:pt x="48" y="1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7" name="Freeform 733">
              <a:extLst>
                <a:ext uri="{FF2B5EF4-FFF2-40B4-BE49-F238E27FC236}">
                  <a16:creationId xmlns:a16="http://schemas.microsoft.com/office/drawing/2014/main" id="{46B68993-7B92-40AE-981B-411FC9DEDE00}"/>
                </a:ext>
              </a:extLst>
            </p:cNvPr>
            <p:cNvSpPr>
              <a:spLocks/>
            </p:cNvSpPr>
            <p:nvPr/>
          </p:nvSpPr>
          <p:spPr bwMode="auto">
            <a:xfrm>
              <a:off x="7761034" y="4628147"/>
              <a:ext cx="29184" cy="115273"/>
            </a:xfrm>
            <a:custGeom>
              <a:avLst/>
              <a:gdLst>
                <a:gd name="T0" fmla="*/ 2147483647 w 16"/>
                <a:gd name="T1" fmla="*/ 0 h 64"/>
                <a:gd name="T2" fmla="*/ 2147483647 w 16"/>
                <a:gd name="T3" fmla="*/ 2147483647 h 64"/>
                <a:gd name="T4" fmla="*/ 0 w 16"/>
                <a:gd name="T5" fmla="*/ 2147483647 h 64"/>
                <a:gd name="T6" fmla="*/ 0 w 16"/>
                <a:gd name="T7" fmla="*/ 2147483647 h 64"/>
                <a:gd name="T8" fmla="*/ 2147483647 w 16"/>
                <a:gd name="T9" fmla="*/ 2147483647 h 64"/>
                <a:gd name="T10" fmla="*/ 2147483647 w 16"/>
                <a:gd name="T11" fmla="*/ 2147483647 h 64"/>
                <a:gd name="T12" fmla="*/ 2147483647 w 16"/>
                <a:gd name="T13" fmla="*/ 0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16" y="24"/>
                  </a:lnTo>
                  <a:lnTo>
                    <a:pt x="0" y="32"/>
                  </a:lnTo>
                  <a:lnTo>
                    <a:pt x="0" y="40"/>
                  </a:lnTo>
                  <a:lnTo>
                    <a:pt x="8" y="64"/>
                  </a:lnTo>
                  <a:lnTo>
                    <a:pt x="16" y="64"/>
                  </a:lnTo>
                  <a:lnTo>
                    <a:pt x="8"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8" name="Freeform 734">
              <a:extLst>
                <a:ext uri="{FF2B5EF4-FFF2-40B4-BE49-F238E27FC236}">
                  <a16:creationId xmlns:a16="http://schemas.microsoft.com/office/drawing/2014/main" id="{0E456E68-69DE-4A49-8F29-C60BF9B10366}"/>
                </a:ext>
              </a:extLst>
            </p:cNvPr>
            <p:cNvSpPr>
              <a:spLocks/>
            </p:cNvSpPr>
            <p:nvPr/>
          </p:nvSpPr>
          <p:spPr bwMode="auto">
            <a:xfrm>
              <a:off x="7761034" y="4628147"/>
              <a:ext cx="29184" cy="115273"/>
            </a:xfrm>
            <a:custGeom>
              <a:avLst/>
              <a:gdLst>
                <a:gd name="T0" fmla="*/ 2147483647 w 16"/>
                <a:gd name="T1" fmla="*/ 0 h 64"/>
                <a:gd name="T2" fmla="*/ 2147483647 w 16"/>
                <a:gd name="T3" fmla="*/ 0 h 64"/>
                <a:gd name="T4" fmla="*/ 2147483647 w 16"/>
                <a:gd name="T5" fmla="*/ 2147483647 h 64"/>
                <a:gd name="T6" fmla="*/ 0 w 16"/>
                <a:gd name="T7" fmla="*/ 2147483647 h 64"/>
                <a:gd name="T8" fmla="*/ 0 w 16"/>
                <a:gd name="T9" fmla="*/ 2147483647 h 64"/>
                <a:gd name="T10" fmla="*/ 2147483647 w 16"/>
                <a:gd name="T11" fmla="*/ 2147483647 h 64"/>
                <a:gd name="T12" fmla="*/ 2147483647 w 16"/>
                <a:gd name="T13" fmla="*/ 2147483647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8" y="0"/>
                  </a:lnTo>
                  <a:lnTo>
                    <a:pt x="16" y="24"/>
                  </a:lnTo>
                  <a:lnTo>
                    <a:pt x="0" y="32"/>
                  </a:lnTo>
                  <a:lnTo>
                    <a:pt x="0" y="40"/>
                  </a:lnTo>
                  <a:lnTo>
                    <a:pt x="8" y="64"/>
                  </a:lnTo>
                  <a:lnTo>
                    <a:pt x="16" y="64"/>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89" name="Freeform 735">
              <a:extLst>
                <a:ext uri="{FF2B5EF4-FFF2-40B4-BE49-F238E27FC236}">
                  <a16:creationId xmlns:a16="http://schemas.microsoft.com/office/drawing/2014/main" id="{0609118F-0B89-417C-A869-429B4675C1ED}"/>
                </a:ext>
              </a:extLst>
            </p:cNvPr>
            <p:cNvSpPr>
              <a:spLocks/>
            </p:cNvSpPr>
            <p:nvPr/>
          </p:nvSpPr>
          <p:spPr bwMode="auto">
            <a:xfrm>
              <a:off x="7761034" y="4628147"/>
              <a:ext cx="29184" cy="115273"/>
            </a:xfrm>
            <a:custGeom>
              <a:avLst/>
              <a:gdLst>
                <a:gd name="T0" fmla="*/ 2147483647 w 16"/>
                <a:gd name="T1" fmla="*/ 0 h 64"/>
                <a:gd name="T2" fmla="*/ 2147483647 w 16"/>
                <a:gd name="T3" fmla="*/ 0 h 64"/>
                <a:gd name="T4" fmla="*/ 2147483647 w 16"/>
                <a:gd name="T5" fmla="*/ 2147483647 h 64"/>
                <a:gd name="T6" fmla="*/ 0 w 16"/>
                <a:gd name="T7" fmla="*/ 2147483647 h 64"/>
                <a:gd name="T8" fmla="*/ 0 w 16"/>
                <a:gd name="T9" fmla="*/ 2147483647 h 64"/>
                <a:gd name="T10" fmla="*/ 2147483647 w 16"/>
                <a:gd name="T11" fmla="*/ 2147483647 h 64"/>
                <a:gd name="T12" fmla="*/ 2147483647 w 16"/>
                <a:gd name="T13" fmla="*/ 2147483647 h 64"/>
                <a:gd name="T14" fmla="*/ 0 60000 65536"/>
                <a:gd name="T15" fmla="*/ 0 60000 65536"/>
                <a:gd name="T16" fmla="*/ 0 60000 65536"/>
                <a:gd name="T17" fmla="*/ 0 60000 65536"/>
                <a:gd name="T18" fmla="*/ 0 60000 65536"/>
                <a:gd name="T19" fmla="*/ 0 60000 65536"/>
                <a:gd name="T20" fmla="*/ 0 60000 65536"/>
                <a:gd name="T21" fmla="*/ 0 w 16"/>
                <a:gd name="T22" fmla="*/ 0 h 64"/>
                <a:gd name="T23" fmla="*/ 16 w 16"/>
                <a:gd name="T24" fmla="*/ 64 h 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4">
                  <a:moveTo>
                    <a:pt x="8" y="0"/>
                  </a:moveTo>
                  <a:lnTo>
                    <a:pt x="8" y="0"/>
                  </a:lnTo>
                  <a:lnTo>
                    <a:pt x="16" y="24"/>
                  </a:lnTo>
                  <a:lnTo>
                    <a:pt x="0" y="32"/>
                  </a:lnTo>
                  <a:lnTo>
                    <a:pt x="0" y="40"/>
                  </a:lnTo>
                  <a:lnTo>
                    <a:pt x="8" y="64"/>
                  </a:lnTo>
                  <a:lnTo>
                    <a:pt x="16" y="64"/>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0" name="Freeform 736">
              <a:extLst>
                <a:ext uri="{FF2B5EF4-FFF2-40B4-BE49-F238E27FC236}">
                  <a16:creationId xmlns:a16="http://schemas.microsoft.com/office/drawing/2014/main" id="{BE21C324-C44F-43EC-80C5-3A38BF9B4F68}"/>
                </a:ext>
              </a:extLst>
            </p:cNvPr>
            <p:cNvSpPr>
              <a:spLocks/>
            </p:cNvSpPr>
            <p:nvPr/>
          </p:nvSpPr>
          <p:spPr bwMode="auto">
            <a:xfrm>
              <a:off x="7747902" y="4371337"/>
              <a:ext cx="227626" cy="372083"/>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0 h 208"/>
                <a:gd name="T24" fmla="*/ 2147483647 w 128"/>
                <a:gd name="T25" fmla="*/ 2147483647 h 208"/>
                <a:gd name="T26" fmla="*/ 2147483647 w 128"/>
                <a:gd name="T27" fmla="*/ 2147483647 h 208"/>
                <a:gd name="T28" fmla="*/ 2147483647 w 128"/>
                <a:gd name="T29" fmla="*/ 2147483647 h 208"/>
                <a:gd name="T30" fmla="*/ 2147483647 w 128"/>
                <a:gd name="T31" fmla="*/ 2147483647 h 208"/>
                <a:gd name="T32" fmla="*/ 0 w 128"/>
                <a:gd name="T33" fmla="*/ 2147483647 h 208"/>
                <a:gd name="T34" fmla="*/ 2147483647 w 128"/>
                <a:gd name="T35" fmla="*/ 2147483647 h 208"/>
                <a:gd name="T36" fmla="*/ 0 w 128"/>
                <a:gd name="T37" fmla="*/ 2147483647 h 208"/>
                <a:gd name="T38" fmla="*/ 2147483647 w 128"/>
                <a:gd name="T39" fmla="*/ 2147483647 h 208"/>
                <a:gd name="T40" fmla="*/ 2147483647 w 128"/>
                <a:gd name="T41" fmla="*/ 2147483647 h 208"/>
                <a:gd name="T42" fmla="*/ 2147483647 w 128"/>
                <a:gd name="T43" fmla="*/ 2147483647 h 208"/>
                <a:gd name="T44" fmla="*/ 2147483647 w 128"/>
                <a:gd name="T45" fmla="*/ 2147483647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8"/>
                <a:gd name="T70" fmla="*/ 0 h 208"/>
                <a:gd name="T71" fmla="*/ 128 w 128"/>
                <a:gd name="T72" fmla="*/ 208 h 2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lnTo>
                    <a:pt x="24" y="20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1" name="Freeform 737">
              <a:extLst>
                <a:ext uri="{FF2B5EF4-FFF2-40B4-BE49-F238E27FC236}">
                  <a16:creationId xmlns:a16="http://schemas.microsoft.com/office/drawing/2014/main" id="{70546E3F-FB96-452E-B2ED-1F5FA03E1002}"/>
                </a:ext>
              </a:extLst>
            </p:cNvPr>
            <p:cNvSpPr>
              <a:spLocks/>
            </p:cNvSpPr>
            <p:nvPr/>
          </p:nvSpPr>
          <p:spPr bwMode="auto">
            <a:xfrm>
              <a:off x="7747902" y="4371337"/>
              <a:ext cx="227626" cy="372083"/>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2147483647 h 208"/>
                <a:gd name="T24" fmla="*/ 2147483647 w 128"/>
                <a:gd name="T25" fmla="*/ 0 h 208"/>
                <a:gd name="T26" fmla="*/ 2147483647 w 128"/>
                <a:gd name="T27" fmla="*/ 2147483647 h 208"/>
                <a:gd name="T28" fmla="*/ 2147483647 w 128"/>
                <a:gd name="T29" fmla="*/ 2147483647 h 208"/>
                <a:gd name="T30" fmla="*/ 2147483647 w 128"/>
                <a:gd name="T31" fmla="*/ 2147483647 h 208"/>
                <a:gd name="T32" fmla="*/ 2147483647 w 128"/>
                <a:gd name="T33" fmla="*/ 2147483647 h 208"/>
                <a:gd name="T34" fmla="*/ 2147483647 w 128"/>
                <a:gd name="T35" fmla="*/ 2147483647 h 208"/>
                <a:gd name="T36" fmla="*/ 0 w 128"/>
                <a:gd name="T37" fmla="*/ 2147483647 h 208"/>
                <a:gd name="T38" fmla="*/ 2147483647 w 128"/>
                <a:gd name="T39" fmla="*/ 2147483647 h 208"/>
                <a:gd name="T40" fmla="*/ 0 w 128"/>
                <a:gd name="T41" fmla="*/ 2147483647 h 208"/>
                <a:gd name="T42" fmla="*/ 0 w 128"/>
                <a:gd name="T43" fmla="*/ 2147483647 h 208"/>
                <a:gd name="T44" fmla="*/ 2147483647 w 128"/>
                <a:gd name="T45" fmla="*/ 2147483647 h 208"/>
                <a:gd name="T46" fmla="*/ 2147483647 w 128"/>
                <a:gd name="T47" fmla="*/ 2147483647 h 208"/>
                <a:gd name="T48" fmla="*/ 2147483647 w 128"/>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208"/>
                <a:gd name="T77" fmla="*/ 128 w 128"/>
                <a:gd name="T78" fmla="*/ 208 h 2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2" name="Freeform 738">
              <a:extLst>
                <a:ext uri="{FF2B5EF4-FFF2-40B4-BE49-F238E27FC236}">
                  <a16:creationId xmlns:a16="http://schemas.microsoft.com/office/drawing/2014/main" id="{2E605FB8-F9E6-4F30-ACC5-C3B8474EAB37}"/>
                </a:ext>
              </a:extLst>
            </p:cNvPr>
            <p:cNvSpPr>
              <a:spLocks/>
            </p:cNvSpPr>
            <p:nvPr/>
          </p:nvSpPr>
          <p:spPr bwMode="auto">
            <a:xfrm>
              <a:off x="7747902" y="4371337"/>
              <a:ext cx="227626" cy="372083"/>
            </a:xfrm>
            <a:custGeom>
              <a:avLst/>
              <a:gdLst>
                <a:gd name="T0" fmla="*/ 2147483647 w 128"/>
                <a:gd name="T1" fmla="*/ 2147483647 h 208"/>
                <a:gd name="T2" fmla="*/ 2147483647 w 128"/>
                <a:gd name="T3" fmla="*/ 2147483647 h 208"/>
                <a:gd name="T4" fmla="*/ 2147483647 w 128"/>
                <a:gd name="T5" fmla="*/ 2147483647 h 208"/>
                <a:gd name="T6" fmla="*/ 2147483647 w 128"/>
                <a:gd name="T7" fmla="*/ 2147483647 h 208"/>
                <a:gd name="T8" fmla="*/ 2147483647 w 128"/>
                <a:gd name="T9" fmla="*/ 2147483647 h 208"/>
                <a:gd name="T10" fmla="*/ 2147483647 w 128"/>
                <a:gd name="T11" fmla="*/ 2147483647 h 208"/>
                <a:gd name="T12" fmla="*/ 2147483647 w 128"/>
                <a:gd name="T13" fmla="*/ 2147483647 h 208"/>
                <a:gd name="T14" fmla="*/ 2147483647 w 128"/>
                <a:gd name="T15" fmla="*/ 2147483647 h 208"/>
                <a:gd name="T16" fmla="*/ 2147483647 w 128"/>
                <a:gd name="T17" fmla="*/ 2147483647 h 208"/>
                <a:gd name="T18" fmla="*/ 2147483647 w 128"/>
                <a:gd name="T19" fmla="*/ 2147483647 h 208"/>
                <a:gd name="T20" fmla="*/ 2147483647 w 128"/>
                <a:gd name="T21" fmla="*/ 2147483647 h 208"/>
                <a:gd name="T22" fmla="*/ 2147483647 w 128"/>
                <a:gd name="T23" fmla="*/ 2147483647 h 208"/>
                <a:gd name="T24" fmla="*/ 2147483647 w 128"/>
                <a:gd name="T25" fmla="*/ 0 h 208"/>
                <a:gd name="T26" fmla="*/ 2147483647 w 128"/>
                <a:gd name="T27" fmla="*/ 2147483647 h 208"/>
                <a:gd name="T28" fmla="*/ 2147483647 w 128"/>
                <a:gd name="T29" fmla="*/ 2147483647 h 208"/>
                <a:gd name="T30" fmla="*/ 2147483647 w 128"/>
                <a:gd name="T31" fmla="*/ 2147483647 h 208"/>
                <a:gd name="T32" fmla="*/ 2147483647 w 128"/>
                <a:gd name="T33" fmla="*/ 2147483647 h 208"/>
                <a:gd name="T34" fmla="*/ 2147483647 w 128"/>
                <a:gd name="T35" fmla="*/ 2147483647 h 208"/>
                <a:gd name="T36" fmla="*/ 0 w 128"/>
                <a:gd name="T37" fmla="*/ 2147483647 h 208"/>
                <a:gd name="T38" fmla="*/ 2147483647 w 128"/>
                <a:gd name="T39" fmla="*/ 2147483647 h 208"/>
                <a:gd name="T40" fmla="*/ 0 w 128"/>
                <a:gd name="T41" fmla="*/ 2147483647 h 208"/>
                <a:gd name="T42" fmla="*/ 0 w 128"/>
                <a:gd name="T43" fmla="*/ 2147483647 h 208"/>
                <a:gd name="T44" fmla="*/ 2147483647 w 128"/>
                <a:gd name="T45" fmla="*/ 2147483647 h 208"/>
                <a:gd name="T46" fmla="*/ 2147483647 w 128"/>
                <a:gd name="T47" fmla="*/ 2147483647 h 208"/>
                <a:gd name="T48" fmla="*/ 2147483647 w 128"/>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208"/>
                <a:gd name="T77" fmla="*/ 128 w 128"/>
                <a:gd name="T78" fmla="*/ 208 h 2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208">
                  <a:moveTo>
                    <a:pt x="24" y="208"/>
                  </a:moveTo>
                  <a:lnTo>
                    <a:pt x="40" y="200"/>
                  </a:lnTo>
                  <a:lnTo>
                    <a:pt x="64" y="192"/>
                  </a:lnTo>
                  <a:lnTo>
                    <a:pt x="64" y="184"/>
                  </a:lnTo>
                  <a:lnTo>
                    <a:pt x="88" y="184"/>
                  </a:lnTo>
                  <a:lnTo>
                    <a:pt x="120" y="160"/>
                  </a:lnTo>
                  <a:lnTo>
                    <a:pt x="104" y="136"/>
                  </a:lnTo>
                  <a:lnTo>
                    <a:pt x="112" y="128"/>
                  </a:lnTo>
                  <a:lnTo>
                    <a:pt x="112" y="104"/>
                  </a:lnTo>
                  <a:lnTo>
                    <a:pt x="128" y="96"/>
                  </a:lnTo>
                  <a:lnTo>
                    <a:pt x="128" y="48"/>
                  </a:lnTo>
                  <a:lnTo>
                    <a:pt x="32" y="0"/>
                  </a:lnTo>
                  <a:lnTo>
                    <a:pt x="16" y="8"/>
                  </a:lnTo>
                  <a:lnTo>
                    <a:pt x="24" y="32"/>
                  </a:lnTo>
                  <a:lnTo>
                    <a:pt x="32" y="40"/>
                  </a:lnTo>
                  <a:lnTo>
                    <a:pt x="24" y="88"/>
                  </a:lnTo>
                  <a:lnTo>
                    <a:pt x="0" y="112"/>
                  </a:lnTo>
                  <a:lnTo>
                    <a:pt x="8" y="112"/>
                  </a:lnTo>
                  <a:lnTo>
                    <a:pt x="0" y="112"/>
                  </a:lnTo>
                  <a:lnTo>
                    <a:pt x="8" y="128"/>
                  </a:lnTo>
                  <a:lnTo>
                    <a:pt x="16" y="128"/>
                  </a:lnTo>
                  <a:lnTo>
                    <a:pt x="16" y="144"/>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3" name="Freeform 739">
              <a:extLst>
                <a:ext uri="{FF2B5EF4-FFF2-40B4-BE49-F238E27FC236}">
                  <a16:creationId xmlns:a16="http://schemas.microsoft.com/office/drawing/2014/main" id="{28999C28-CEE0-4804-A21E-11022E35CC8D}"/>
                </a:ext>
              </a:extLst>
            </p:cNvPr>
            <p:cNvSpPr>
              <a:spLocks/>
            </p:cNvSpPr>
            <p:nvPr/>
          </p:nvSpPr>
          <p:spPr bwMode="auto">
            <a:xfrm>
              <a:off x="7819400" y="5414628"/>
              <a:ext cx="356032" cy="328308"/>
            </a:xfrm>
            <a:custGeom>
              <a:avLst/>
              <a:gdLst>
                <a:gd name="T0" fmla="*/ 2147483647 w 200"/>
                <a:gd name="T1" fmla="*/ 2147483647 h 184"/>
                <a:gd name="T2" fmla="*/ 2147483647 w 200"/>
                <a:gd name="T3" fmla="*/ 2147483647 h 184"/>
                <a:gd name="T4" fmla="*/ 2147483647 w 200"/>
                <a:gd name="T5" fmla="*/ 0 h 184"/>
                <a:gd name="T6" fmla="*/ 2147483647 w 200"/>
                <a:gd name="T7" fmla="*/ 2147483647 h 184"/>
                <a:gd name="T8" fmla="*/ 2147483647 w 200"/>
                <a:gd name="T9" fmla="*/ 2147483647 h 184"/>
                <a:gd name="T10" fmla="*/ 2147483647 w 200"/>
                <a:gd name="T11" fmla="*/ 2147483647 h 184"/>
                <a:gd name="T12" fmla="*/ 2147483647 w 200"/>
                <a:gd name="T13" fmla="*/ 2147483647 h 184"/>
                <a:gd name="T14" fmla="*/ 2147483647 w 200"/>
                <a:gd name="T15" fmla="*/ 2147483647 h 184"/>
                <a:gd name="T16" fmla="*/ 2147483647 w 200"/>
                <a:gd name="T17" fmla="*/ 2147483647 h 184"/>
                <a:gd name="T18" fmla="*/ 2147483647 w 200"/>
                <a:gd name="T19" fmla="*/ 2147483647 h 184"/>
                <a:gd name="T20" fmla="*/ 2147483647 w 200"/>
                <a:gd name="T21" fmla="*/ 2147483647 h 184"/>
                <a:gd name="T22" fmla="*/ 2147483647 w 200"/>
                <a:gd name="T23" fmla="*/ 2147483647 h 184"/>
                <a:gd name="T24" fmla="*/ 2147483647 w 200"/>
                <a:gd name="T25" fmla="*/ 2147483647 h 184"/>
                <a:gd name="T26" fmla="*/ 2147483647 w 200"/>
                <a:gd name="T27" fmla="*/ 2147483647 h 184"/>
                <a:gd name="T28" fmla="*/ 0 w 200"/>
                <a:gd name="T29" fmla="*/ 2147483647 h 184"/>
                <a:gd name="T30" fmla="*/ 0 w 200"/>
                <a:gd name="T31" fmla="*/ 2147483647 h 184"/>
                <a:gd name="T32" fmla="*/ 2147483647 w 200"/>
                <a:gd name="T33" fmla="*/ 2147483647 h 184"/>
                <a:gd name="T34" fmla="*/ 2147483647 w 200"/>
                <a:gd name="T35" fmla="*/ 2147483647 h 184"/>
                <a:gd name="T36" fmla="*/ 2147483647 w 200"/>
                <a:gd name="T37" fmla="*/ 2147483647 h 184"/>
                <a:gd name="T38" fmla="*/ 2147483647 w 200"/>
                <a:gd name="T39" fmla="*/ 2147483647 h 184"/>
                <a:gd name="T40" fmla="*/ 2147483647 w 200"/>
                <a:gd name="T41" fmla="*/ 2147483647 h 184"/>
                <a:gd name="T42" fmla="*/ 2147483647 w 200"/>
                <a:gd name="T43" fmla="*/ 2147483647 h 184"/>
                <a:gd name="T44" fmla="*/ 2147483647 w 200"/>
                <a:gd name="T45" fmla="*/ 2147483647 h 184"/>
                <a:gd name="T46" fmla="*/ 2147483647 w 200"/>
                <a:gd name="T47" fmla="*/ 2147483647 h 184"/>
                <a:gd name="T48" fmla="*/ 2147483647 w 200"/>
                <a:gd name="T49" fmla="*/ 2147483647 h 184"/>
                <a:gd name="T50" fmla="*/ 2147483647 w 200"/>
                <a:gd name="T51" fmla="*/ 2147483647 h 184"/>
                <a:gd name="T52" fmla="*/ 2147483647 w 200"/>
                <a:gd name="T53" fmla="*/ 2147483647 h 1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
                <a:gd name="T82" fmla="*/ 0 h 184"/>
                <a:gd name="T83" fmla="*/ 200 w 200"/>
                <a:gd name="T84" fmla="*/ 184 h 1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 h="184">
                  <a:moveTo>
                    <a:pt x="192" y="8"/>
                  </a:moveTo>
                  <a:lnTo>
                    <a:pt x="184" y="8"/>
                  </a:lnTo>
                  <a:lnTo>
                    <a:pt x="160" y="0"/>
                  </a:lnTo>
                  <a:lnTo>
                    <a:pt x="136" y="24"/>
                  </a:lnTo>
                  <a:lnTo>
                    <a:pt x="104" y="48"/>
                  </a:lnTo>
                  <a:lnTo>
                    <a:pt x="88" y="48"/>
                  </a:lnTo>
                  <a:lnTo>
                    <a:pt x="64" y="64"/>
                  </a:lnTo>
                  <a:lnTo>
                    <a:pt x="56" y="64"/>
                  </a:lnTo>
                  <a:lnTo>
                    <a:pt x="48" y="56"/>
                  </a:lnTo>
                  <a:lnTo>
                    <a:pt x="40" y="40"/>
                  </a:lnTo>
                  <a:lnTo>
                    <a:pt x="40" y="48"/>
                  </a:lnTo>
                  <a:lnTo>
                    <a:pt x="40" y="40"/>
                  </a:lnTo>
                  <a:lnTo>
                    <a:pt x="32" y="96"/>
                  </a:lnTo>
                  <a:lnTo>
                    <a:pt x="24" y="96"/>
                  </a:lnTo>
                  <a:lnTo>
                    <a:pt x="0" y="88"/>
                  </a:lnTo>
                  <a:lnTo>
                    <a:pt x="0" y="96"/>
                  </a:lnTo>
                  <a:lnTo>
                    <a:pt x="8" y="112"/>
                  </a:lnTo>
                  <a:lnTo>
                    <a:pt x="16" y="144"/>
                  </a:lnTo>
                  <a:lnTo>
                    <a:pt x="16" y="160"/>
                  </a:lnTo>
                  <a:lnTo>
                    <a:pt x="32" y="184"/>
                  </a:lnTo>
                  <a:lnTo>
                    <a:pt x="64" y="176"/>
                  </a:lnTo>
                  <a:lnTo>
                    <a:pt x="96" y="168"/>
                  </a:lnTo>
                  <a:lnTo>
                    <a:pt x="128" y="168"/>
                  </a:lnTo>
                  <a:lnTo>
                    <a:pt x="184" y="104"/>
                  </a:lnTo>
                  <a:lnTo>
                    <a:pt x="200" y="64"/>
                  </a:lnTo>
                  <a:lnTo>
                    <a:pt x="192" y="64"/>
                  </a:lnTo>
                  <a:lnTo>
                    <a:pt x="192"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4" name="Freeform 740">
              <a:extLst>
                <a:ext uri="{FF2B5EF4-FFF2-40B4-BE49-F238E27FC236}">
                  <a16:creationId xmlns:a16="http://schemas.microsoft.com/office/drawing/2014/main" id="{842769D6-5F71-42DA-BEF5-14E63F09EA82}"/>
                </a:ext>
              </a:extLst>
            </p:cNvPr>
            <p:cNvSpPr>
              <a:spLocks/>
            </p:cNvSpPr>
            <p:nvPr/>
          </p:nvSpPr>
          <p:spPr bwMode="auto">
            <a:xfrm>
              <a:off x="7890898" y="5313947"/>
              <a:ext cx="213035" cy="214496"/>
            </a:xfrm>
            <a:custGeom>
              <a:avLst/>
              <a:gdLst>
                <a:gd name="T0" fmla="*/ 2147483647 w 120"/>
                <a:gd name="T1" fmla="*/ 2147483647 h 120"/>
                <a:gd name="T2" fmla="*/ 2147483647 w 120"/>
                <a:gd name="T3" fmla="*/ 2147483647 h 120"/>
                <a:gd name="T4" fmla="*/ 2147483647 w 120"/>
                <a:gd name="T5" fmla="*/ 2147483647 h 120"/>
                <a:gd name="T6" fmla="*/ 2147483647 w 120"/>
                <a:gd name="T7" fmla="*/ 0 h 120"/>
                <a:gd name="T8" fmla="*/ 2147483647 w 120"/>
                <a:gd name="T9" fmla="*/ 0 h 120"/>
                <a:gd name="T10" fmla="*/ 2147483647 w 120"/>
                <a:gd name="T11" fmla="*/ 2147483647 h 120"/>
                <a:gd name="T12" fmla="*/ 2147483647 w 120"/>
                <a:gd name="T13" fmla="*/ 0 h 120"/>
                <a:gd name="T14" fmla="*/ 2147483647 w 120"/>
                <a:gd name="T15" fmla="*/ 0 h 120"/>
                <a:gd name="T16" fmla="*/ 2147483647 w 120"/>
                <a:gd name="T17" fmla="*/ 0 h 120"/>
                <a:gd name="T18" fmla="*/ 2147483647 w 120"/>
                <a:gd name="T19" fmla="*/ 2147483647 h 120"/>
                <a:gd name="T20" fmla="*/ 2147483647 w 120"/>
                <a:gd name="T21" fmla="*/ 2147483647 h 120"/>
                <a:gd name="T22" fmla="*/ 0 w 120"/>
                <a:gd name="T23" fmla="*/ 2147483647 h 120"/>
                <a:gd name="T24" fmla="*/ 0 w 120"/>
                <a:gd name="T25" fmla="*/ 2147483647 h 120"/>
                <a:gd name="T26" fmla="*/ 2147483647 w 120"/>
                <a:gd name="T27" fmla="*/ 2147483647 h 120"/>
                <a:gd name="T28" fmla="*/ 2147483647 w 120"/>
                <a:gd name="T29" fmla="*/ 2147483647 h 120"/>
                <a:gd name="T30" fmla="*/ 2147483647 w 120"/>
                <a:gd name="T31" fmla="*/ 2147483647 h 120"/>
                <a:gd name="T32" fmla="*/ 2147483647 w 120"/>
                <a:gd name="T33" fmla="*/ 2147483647 h 120"/>
                <a:gd name="T34" fmla="*/ 2147483647 w 120"/>
                <a:gd name="T35" fmla="*/ 2147483647 h 120"/>
                <a:gd name="T36" fmla="*/ 2147483647 w 120"/>
                <a:gd name="T37" fmla="*/ 2147483647 h 120"/>
                <a:gd name="T38" fmla="*/ 2147483647 w 120"/>
                <a:gd name="T39" fmla="*/ 2147483647 h 120"/>
                <a:gd name="T40" fmla="*/ 2147483647 w 120"/>
                <a:gd name="T41" fmla="*/ 2147483647 h 120"/>
                <a:gd name="T42" fmla="*/ 2147483647 w 120"/>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20"/>
                <a:gd name="T68" fmla="*/ 120 w 120"/>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20">
                  <a:moveTo>
                    <a:pt x="96" y="32"/>
                  </a:moveTo>
                  <a:lnTo>
                    <a:pt x="88" y="32"/>
                  </a:lnTo>
                  <a:lnTo>
                    <a:pt x="80" y="16"/>
                  </a:lnTo>
                  <a:lnTo>
                    <a:pt x="72" y="0"/>
                  </a:lnTo>
                  <a:lnTo>
                    <a:pt x="64" y="0"/>
                  </a:lnTo>
                  <a:lnTo>
                    <a:pt x="56" y="8"/>
                  </a:lnTo>
                  <a:lnTo>
                    <a:pt x="64" y="0"/>
                  </a:lnTo>
                  <a:lnTo>
                    <a:pt x="56" y="0"/>
                  </a:lnTo>
                  <a:lnTo>
                    <a:pt x="48" y="0"/>
                  </a:lnTo>
                  <a:lnTo>
                    <a:pt x="16" y="8"/>
                  </a:lnTo>
                  <a:lnTo>
                    <a:pt x="8" y="56"/>
                  </a:lnTo>
                  <a:lnTo>
                    <a:pt x="0" y="56"/>
                  </a:lnTo>
                  <a:lnTo>
                    <a:pt x="0" y="96"/>
                  </a:lnTo>
                  <a:lnTo>
                    <a:pt x="8" y="112"/>
                  </a:lnTo>
                  <a:lnTo>
                    <a:pt x="16" y="120"/>
                  </a:lnTo>
                  <a:lnTo>
                    <a:pt x="24" y="120"/>
                  </a:lnTo>
                  <a:lnTo>
                    <a:pt x="48" y="104"/>
                  </a:lnTo>
                  <a:lnTo>
                    <a:pt x="64" y="104"/>
                  </a:lnTo>
                  <a:lnTo>
                    <a:pt x="96" y="80"/>
                  </a:lnTo>
                  <a:lnTo>
                    <a:pt x="120" y="56"/>
                  </a:lnTo>
                  <a:lnTo>
                    <a:pt x="104" y="48"/>
                  </a:lnTo>
                  <a:lnTo>
                    <a:pt x="96"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5" name="Freeform 741">
              <a:extLst>
                <a:ext uri="{FF2B5EF4-FFF2-40B4-BE49-F238E27FC236}">
                  <a16:creationId xmlns:a16="http://schemas.microsoft.com/office/drawing/2014/main" id="{D2A5E7C1-18A0-42BF-80B0-E9C27A44FE9C}"/>
                </a:ext>
              </a:extLst>
            </p:cNvPr>
            <p:cNvSpPr>
              <a:spLocks/>
            </p:cNvSpPr>
            <p:nvPr/>
          </p:nvSpPr>
          <p:spPr bwMode="auto">
            <a:xfrm>
              <a:off x="8118526" y="5143226"/>
              <a:ext cx="243678" cy="385215"/>
            </a:xfrm>
            <a:custGeom>
              <a:avLst/>
              <a:gdLst>
                <a:gd name="T0" fmla="*/ 2147483647 w 136"/>
                <a:gd name="T1" fmla="*/ 2147483647 h 216"/>
                <a:gd name="T2" fmla="*/ 2147483647 w 136"/>
                <a:gd name="T3" fmla="*/ 2147483647 h 216"/>
                <a:gd name="T4" fmla="*/ 2147483647 w 136"/>
                <a:gd name="T5" fmla="*/ 2147483647 h 216"/>
                <a:gd name="T6" fmla="*/ 2147483647 w 136"/>
                <a:gd name="T7" fmla="*/ 2147483647 h 216"/>
                <a:gd name="T8" fmla="*/ 2147483647 w 136"/>
                <a:gd name="T9" fmla="*/ 2147483647 h 216"/>
                <a:gd name="T10" fmla="*/ 2147483647 w 136"/>
                <a:gd name="T11" fmla="*/ 2147483647 h 216"/>
                <a:gd name="T12" fmla="*/ 2147483647 w 136"/>
                <a:gd name="T13" fmla="*/ 2147483647 h 216"/>
                <a:gd name="T14" fmla="*/ 2147483647 w 136"/>
                <a:gd name="T15" fmla="*/ 2147483647 h 216"/>
                <a:gd name="T16" fmla="*/ 2147483647 w 136"/>
                <a:gd name="T17" fmla="*/ 2147483647 h 216"/>
                <a:gd name="T18" fmla="*/ 0 w 136"/>
                <a:gd name="T19" fmla="*/ 2147483647 h 216"/>
                <a:gd name="T20" fmla="*/ 2147483647 w 136"/>
                <a:gd name="T21" fmla="*/ 2147483647 h 216"/>
                <a:gd name="T22" fmla="*/ 0 w 136"/>
                <a:gd name="T23" fmla="*/ 2147483647 h 216"/>
                <a:gd name="T24" fmla="*/ 2147483647 w 136"/>
                <a:gd name="T25" fmla="*/ 2147483647 h 216"/>
                <a:gd name="T26" fmla="*/ 2147483647 w 136"/>
                <a:gd name="T27" fmla="*/ 2147483647 h 216"/>
                <a:gd name="T28" fmla="*/ 2147483647 w 136"/>
                <a:gd name="T29" fmla="*/ 2147483647 h 216"/>
                <a:gd name="T30" fmla="*/ 2147483647 w 136"/>
                <a:gd name="T31" fmla="*/ 2147483647 h 216"/>
                <a:gd name="T32" fmla="*/ 2147483647 w 136"/>
                <a:gd name="T33" fmla="*/ 2147483647 h 216"/>
                <a:gd name="T34" fmla="*/ 2147483647 w 136"/>
                <a:gd name="T35" fmla="*/ 2147483647 h 216"/>
                <a:gd name="T36" fmla="*/ 2147483647 w 136"/>
                <a:gd name="T37" fmla="*/ 2147483647 h 216"/>
                <a:gd name="T38" fmla="*/ 2147483647 w 136"/>
                <a:gd name="T39" fmla="*/ 2147483647 h 216"/>
                <a:gd name="T40" fmla="*/ 2147483647 w 136"/>
                <a:gd name="T41" fmla="*/ 2147483647 h 216"/>
                <a:gd name="T42" fmla="*/ 2147483647 w 136"/>
                <a:gd name="T43" fmla="*/ 2147483647 h 216"/>
                <a:gd name="T44" fmla="*/ 2147483647 w 136"/>
                <a:gd name="T45" fmla="*/ 2147483647 h 216"/>
                <a:gd name="T46" fmla="*/ 2147483647 w 136"/>
                <a:gd name="T47" fmla="*/ 2147483647 h 216"/>
                <a:gd name="T48" fmla="*/ 2147483647 w 136"/>
                <a:gd name="T49" fmla="*/ 2147483647 h 216"/>
                <a:gd name="T50" fmla="*/ 2147483647 w 136"/>
                <a:gd name="T51" fmla="*/ 2147483647 h 216"/>
                <a:gd name="T52" fmla="*/ 2147483647 w 136"/>
                <a:gd name="T53" fmla="*/ 2147483647 h 216"/>
                <a:gd name="T54" fmla="*/ 2147483647 w 136"/>
                <a:gd name="T55" fmla="*/ 2147483647 h 216"/>
                <a:gd name="T56" fmla="*/ 2147483647 w 136"/>
                <a:gd name="T57" fmla="*/ 2147483647 h 216"/>
                <a:gd name="T58" fmla="*/ 2147483647 w 136"/>
                <a:gd name="T59" fmla="*/ 0 h 216"/>
                <a:gd name="T60" fmla="*/ 2147483647 w 136"/>
                <a:gd name="T61" fmla="*/ 2147483647 h 216"/>
                <a:gd name="T62" fmla="*/ 2147483647 w 136"/>
                <a:gd name="T63" fmla="*/ 2147483647 h 2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6"/>
                <a:gd name="T97" fmla="*/ 0 h 216"/>
                <a:gd name="T98" fmla="*/ 136 w 136"/>
                <a:gd name="T99" fmla="*/ 216 h 2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6" h="216">
                  <a:moveTo>
                    <a:pt x="88" y="8"/>
                  </a:moveTo>
                  <a:lnTo>
                    <a:pt x="64" y="16"/>
                  </a:lnTo>
                  <a:lnTo>
                    <a:pt x="64" y="32"/>
                  </a:lnTo>
                  <a:lnTo>
                    <a:pt x="72" y="56"/>
                  </a:lnTo>
                  <a:lnTo>
                    <a:pt x="72" y="64"/>
                  </a:lnTo>
                  <a:lnTo>
                    <a:pt x="64" y="72"/>
                  </a:lnTo>
                  <a:lnTo>
                    <a:pt x="56" y="64"/>
                  </a:lnTo>
                  <a:lnTo>
                    <a:pt x="48" y="56"/>
                  </a:lnTo>
                  <a:lnTo>
                    <a:pt x="32" y="48"/>
                  </a:lnTo>
                  <a:lnTo>
                    <a:pt x="0" y="64"/>
                  </a:lnTo>
                  <a:lnTo>
                    <a:pt x="8" y="64"/>
                  </a:lnTo>
                  <a:lnTo>
                    <a:pt x="0" y="64"/>
                  </a:lnTo>
                  <a:lnTo>
                    <a:pt x="32" y="80"/>
                  </a:lnTo>
                  <a:lnTo>
                    <a:pt x="32" y="96"/>
                  </a:lnTo>
                  <a:lnTo>
                    <a:pt x="32" y="112"/>
                  </a:lnTo>
                  <a:lnTo>
                    <a:pt x="24" y="144"/>
                  </a:lnTo>
                  <a:lnTo>
                    <a:pt x="16" y="160"/>
                  </a:lnTo>
                  <a:lnTo>
                    <a:pt x="24" y="160"/>
                  </a:lnTo>
                  <a:lnTo>
                    <a:pt x="24" y="216"/>
                  </a:lnTo>
                  <a:lnTo>
                    <a:pt x="32" y="216"/>
                  </a:lnTo>
                  <a:lnTo>
                    <a:pt x="32" y="208"/>
                  </a:lnTo>
                  <a:lnTo>
                    <a:pt x="64" y="184"/>
                  </a:lnTo>
                  <a:lnTo>
                    <a:pt x="72" y="160"/>
                  </a:lnTo>
                  <a:lnTo>
                    <a:pt x="64" y="128"/>
                  </a:lnTo>
                  <a:lnTo>
                    <a:pt x="80" y="104"/>
                  </a:lnTo>
                  <a:lnTo>
                    <a:pt x="120" y="80"/>
                  </a:lnTo>
                  <a:lnTo>
                    <a:pt x="128" y="64"/>
                  </a:lnTo>
                  <a:lnTo>
                    <a:pt x="136" y="48"/>
                  </a:lnTo>
                  <a:lnTo>
                    <a:pt x="128" y="16"/>
                  </a:lnTo>
                  <a:lnTo>
                    <a:pt x="128" y="0"/>
                  </a:lnTo>
                  <a:lnTo>
                    <a:pt x="120" y="8"/>
                  </a:lnTo>
                  <a:lnTo>
                    <a:pt x="8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6" name="Freeform 742">
              <a:extLst>
                <a:ext uri="{FF2B5EF4-FFF2-40B4-BE49-F238E27FC236}">
                  <a16:creationId xmlns:a16="http://schemas.microsoft.com/office/drawing/2014/main" id="{D8ACD796-ADA9-48A7-8881-434510B011E5}"/>
                </a:ext>
              </a:extLst>
            </p:cNvPr>
            <p:cNvSpPr>
              <a:spLocks/>
            </p:cNvSpPr>
            <p:nvPr/>
          </p:nvSpPr>
          <p:spPr bwMode="auto">
            <a:xfrm>
              <a:off x="8118526" y="4928732"/>
              <a:ext cx="229087" cy="242219"/>
            </a:xfrm>
            <a:custGeom>
              <a:avLst/>
              <a:gdLst>
                <a:gd name="T0" fmla="*/ 2147483647 w 128"/>
                <a:gd name="T1" fmla="*/ 2147483647 h 136"/>
                <a:gd name="T2" fmla="*/ 2147483647 w 128"/>
                <a:gd name="T3" fmla="*/ 0 h 136"/>
                <a:gd name="T4" fmla="*/ 2147483647 w 128"/>
                <a:gd name="T5" fmla="*/ 0 h 136"/>
                <a:gd name="T6" fmla="*/ 2147483647 w 128"/>
                <a:gd name="T7" fmla="*/ 2147483647 h 136"/>
                <a:gd name="T8" fmla="*/ 2147483647 w 128"/>
                <a:gd name="T9" fmla="*/ 2147483647 h 136"/>
                <a:gd name="T10" fmla="*/ 2147483647 w 128"/>
                <a:gd name="T11" fmla="*/ 2147483647 h 136"/>
                <a:gd name="T12" fmla="*/ 2147483647 w 128"/>
                <a:gd name="T13" fmla="*/ 0 h 136"/>
                <a:gd name="T14" fmla="*/ 0 w 128"/>
                <a:gd name="T15" fmla="*/ 0 h 136"/>
                <a:gd name="T16" fmla="*/ 2147483647 w 128"/>
                <a:gd name="T17" fmla="*/ 2147483647 h 136"/>
                <a:gd name="T18" fmla="*/ 0 w 128"/>
                <a:gd name="T19" fmla="*/ 2147483647 h 136"/>
                <a:gd name="T20" fmla="*/ 2147483647 w 128"/>
                <a:gd name="T21" fmla="*/ 2147483647 h 136"/>
                <a:gd name="T22" fmla="*/ 2147483647 w 128"/>
                <a:gd name="T23" fmla="*/ 2147483647 h 136"/>
                <a:gd name="T24" fmla="*/ 2147483647 w 128"/>
                <a:gd name="T25" fmla="*/ 2147483647 h 136"/>
                <a:gd name="T26" fmla="*/ 2147483647 w 128"/>
                <a:gd name="T27" fmla="*/ 2147483647 h 136"/>
                <a:gd name="T28" fmla="*/ 2147483647 w 128"/>
                <a:gd name="T29" fmla="*/ 2147483647 h 136"/>
                <a:gd name="T30" fmla="*/ 2147483647 w 128"/>
                <a:gd name="T31" fmla="*/ 2147483647 h 136"/>
                <a:gd name="T32" fmla="*/ 2147483647 w 128"/>
                <a:gd name="T33" fmla="*/ 2147483647 h 136"/>
                <a:gd name="T34" fmla="*/ 2147483647 w 128"/>
                <a:gd name="T35" fmla="*/ 2147483647 h 136"/>
                <a:gd name="T36" fmla="*/ 2147483647 w 128"/>
                <a:gd name="T37" fmla="*/ 2147483647 h 136"/>
                <a:gd name="T38" fmla="*/ 2147483647 w 128"/>
                <a:gd name="T39" fmla="*/ 2147483647 h 136"/>
                <a:gd name="T40" fmla="*/ 2147483647 w 128"/>
                <a:gd name="T41" fmla="*/ 2147483647 h 136"/>
                <a:gd name="T42" fmla="*/ 2147483647 w 128"/>
                <a:gd name="T43" fmla="*/ 2147483647 h 136"/>
                <a:gd name="T44" fmla="*/ 2147483647 w 128"/>
                <a:gd name="T45" fmla="*/ 2147483647 h 136"/>
                <a:gd name="T46" fmla="*/ 2147483647 w 128"/>
                <a:gd name="T47" fmla="*/ 2147483647 h 136"/>
                <a:gd name="T48" fmla="*/ 2147483647 w 128"/>
                <a:gd name="T49" fmla="*/ 2147483647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8"/>
                <a:gd name="T76" fmla="*/ 0 h 136"/>
                <a:gd name="T77" fmla="*/ 128 w 128"/>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8" h="136">
                  <a:moveTo>
                    <a:pt x="96" y="24"/>
                  </a:moveTo>
                  <a:lnTo>
                    <a:pt x="56" y="0"/>
                  </a:lnTo>
                  <a:lnTo>
                    <a:pt x="48" y="0"/>
                  </a:lnTo>
                  <a:lnTo>
                    <a:pt x="48" y="8"/>
                  </a:lnTo>
                  <a:lnTo>
                    <a:pt x="48" y="16"/>
                  </a:lnTo>
                  <a:lnTo>
                    <a:pt x="32" y="16"/>
                  </a:lnTo>
                  <a:lnTo>
                    <a:pt x="24" y="0"/>
                  </a:lnTo>
                  <a:lnTo>
                    <a:pt x="0" y="0"/>
                  </a:lnTo>
                  <a:lnTo>
                    <a:pt x="8" y="32"/>
                  </a:lnTo>
                  <a:lnTo>
                    <a:pt x="0" y="40"/>
                  </a:lnTo>
                  <a:lnTo>
                    <a:pt x="8" y="72"/>
                  </a:lnTo>
                  <a:lnTo>
                    <a:pt x="16" y="96"/>
                  </a:lnTo>
                  <a:lnTo>
                    <a:pt x="32" y="104"/>
                  </a:lnTo>
                  <a:lnTo>
                    <a:pt x="56" y="104"/>
                  </a:lnTo>
                  <a:lnTo>
                    <a:pt x="56" y="112"/>
                  </a:lnTo>
                  <a:lnTo>
                    <a:pt x="64" y="136"/>
                  </a:lnTo>
                  <a:lnTo>
                    <a:pt x="88" y="128"/>
                  </a:lnTo>
                  <a:lnTo>
                    <a:pt x="120" y="128"/>
                  </a:lnTo>
                  <a:lnTo>
                    <a:pt x="128" y="120"/>
                  </a:lnTo>
                  <a:lnTo>
                    <a:pt x="120" y="112"/>
                  </a:lnTo>
                  <a:lnTo>
                    <a:pt x="120" y="72"/>
                  </a:lnTo>
                  <a:lnTo>
                    <a:pt x="112" y="56"/>
                  </a:lnTo>
                  <a:lnTo>
                    <a:pt x="120" y="48"/>
                  </a:lnTo>
                  <a:lnTo>
                    <a:pt x="96" y="32"/>
                  </a:lnTo>
                  <a:lnTo>
                    <a:pt x="96"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7" name="Freeform 743">
              <a:extLst>
                <a:ext uri="{FF2B5EF4-FFF2-40B4-BE49-F238E27FC236}">
                  <a16:creationId xmlns:a16="http://schemas.microsoft.com/office/drawing/2014/main" id="{847AAFA1-B38C-4BAC-AE6C-79EDA465F943}"/>
                </a:ext>
              </a:extLst>
            </p:cNvPr>
            <p:cNvSpPr>
              <a:spLocks/>
            </p:cNvSpPr>
            <p:nvPr/>
          </p:nvSpPr>
          <p:spPr bwMode="auto">
            <a:xfrm>
              <a:off x="7718718" y="5042544"/>
              <a:ext cx="271401" cy="271401"/>
            </a:xfrm>
            <a:custGeom>
              <a:avLst/>
              <a:gdLst>
                <a:gd name="T0" fmla="*/ 2147483647 w 152"/>
                <a:gd name="T1" fmla="*/ 2147483647 h 152"/>
                <a:gd name="T2" fmla="*/ 2147483647 w 152"/>
                <a:gd name="T3" fmla="*/ 2147483647 h 152"/>
                <a:gd name="T4" fmla="*/ 2147483647 w 152"/>
                <a:gd name="T5" fmla="*/ 2147483647 h 152"/>
                <a:gd name="T6" fmla="*/ 2147483647 w 152"/>
                <a:gd name="T7" fmla="*/ 2147483647 h 152"/>
                <a:gd name="T8" fmla="*/ 2147483647 w 152"/>
                <a:gd name="T9" fmla="*/ 2147483647 h 152"/>
                <a:gd name="T10" fmla="*/ 2147483647 w 152"/>
                <a:gd name="T11" fmla="*/ 2147483647 h 152"/>
                <a:gd name="T12" fmla="*/ 2147483647 w 152"/>
                <a:gd name="T13" fmla="*/ 2147483647 h 152"/>
                <a:gd name="T14" fmla="*/ 2147483647 w 152"/>
                <a:gd name="T15" fmla="*/ 2147483647 h 152"/>
                <a:gd name="T16" fmla="*/ 2147483647 w 152"/>
                <a:gd name="T17" fmla="*/ 2147483647 h 152"/>
                <a:gd name="T18" fmla="*/ 2147483647 w 152"/>
                <a:gd name="T19" fmla="*/ 2147483647 h 152"/>
                <a:gd name="T20" fmla="*/ 2147483647 w 152"/>
                <a:gd name="T21" fmla="*/ 2147483647 h 152"/>
                <a:gd name="T22" fmla="*/ 2147483647 w 152"/>
                <a:gd name="T23" fmla="*/ 2147483647 h 152"/>
                <a:gd name="T24" fmla="*/ 2147483647 w 152"/>
                <a:gd name="T25" fmla="*/ 2147483647 h 152"/>
                <a:gd name="T26" fmla="*/ 2147483647 w 152"/>
                <a:gd name="T27" fmla="*/ 2147483647 h 152"/>
                <a:gd name="T28" fmla="*/ 2147483647 w 152"/>
                <a:gd name="T29" fmla="*/ 2147483647 h 152"/>
                <a:gd name="T30" fmla="*/ 2147483647 w 152"/>
                <a:gd name="T31" fmla="*/ 2147483647 h 152"/>
                <a:gd name="T32" fmla="*/ 2147483647 w 152"/>
                <a:gd name="T33" fmla="*/ 0 h 152"/>
                <a:gd name="T34" fmla="*/ 2147483647 w 152"/>
                <a:gd name="T35" fmla="*/ 0 h 152"/>
                <a:gd name="T36" fmla="*/ 0 w 152"/>
                <a:gd name="T37" fmla="*/ 2147483647 h 152"/>
                <a:gd name="T38" fmla="*/ 2147483647 w 152"/>
                <a:gd name="T39" fmla="*/ 2147483647 h 152"/>
                <a:gd name="T40" fmla="*/ 2147483647 w 152"/>
                <a:gd name="T41" fmla="*/ 2147483647 h 152"/>
                <a:gd name="T42" fmla="*/ 0 w 152"/>
                <a:gd name="T43" fmla="*/ 2147483647 h 152"/>
                <a:gd name="T44" fmla="*/ 0 w 152"/>
                <a:gd name="T45" fmla="*/ 2147483647 h 152"/>
                <a:gd name="T46" fmla="*/ 2147483647 w 152"/>
                <a:gd name="T47" fmla="*/ 2147483647 h 152"/>
                <a:gd name="T48" fmla="*/ 2147483647 w 152"/>
                <a:gd name="T49" fmla="*/ 2147483647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2"/>
                <a:gd name="T76" fmla="*/ 0 h 152"/>
                <a:gd name="T77" fmla="*/ 152 w 152"/>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2" h="152">
                  <a:moveTo>
                    <a:pt x="16" y="144"/>
                  </a:moveTo>
                  <a:lnTo>
                    <a:pt x="72" y="144"/>
                  </a:lnTo>
                  <a:lnTo>
                    <a:pt x="80" y="152"/>
                  </a:lnTo>
                  <a:lnTo>
                    <a:pt x="112" y="152"/>
                  </a:lnTo>
                  <a:lnTo>
                    <a:pt x="136" y="144"/>
                  </a:lnTo>
                  <a:lnTo>
                    <a:pt x="128" y="128"/>
                  </a:lnTo>
                  <a:lnTo>
                    <a:pt x="128" y="88"/>
                  </a:lnTo>
                  <a:lnTo>
                    <a:pt x="152" y="80"/>
                  </a:lnTo>
                  <a:lnTo>
                    <a:pt x="152" y="64"/>
                  </a:lnTo>
                  <a:lnTo>
                    <a:pt x="144" y="64"/>
                  </a:lnTo>
                  <a:lnTo>
                    <a:pt x="152" y="64"/>
                  </a:lnTo>
                  <a:lnTo>
                    <a:pt x="128" y="64"/>
                  </a:lnTo>
                  <a:lnTo>
                    <a:pt x="120" y="16"/>
                  </a:lnTo>
                  <a:lnTo>
                    <a:pt x="96" y="16"/>
                  </a:lnTo>
                  <a:lnTo>
                    <a:pt x="80" y="24"/>
                  </a:lnTo>
                  <a:lnTo>
                    <a:pt x="72" y="24"/>
                  </a:lnTo>
                  <a:lnTo>
                    <a:pt x="48" y="0"/>
                  </a:lnTo>
                  <a:lnTo>
                    <a:pt x="16" y="0"/>
                  </a:lnTo>
                  <a:lnTo>
                    <a:pt x="0" y="8"/>
                  </a:lnTo>
                  <a:lnTo>
                    <a:pt x="8" y="56"/>
                  </a:lnTo>
                  <a:lnTo>
                    <a:pt x="16" y="80"/>
                  </a:lnTo>
                  <a:lnTo>
                    <a:pt x="0" y="112"/>
                  </a:lnTo>
                  <a:lnTo>
                    <a:pt x="0" y="144"/>
                  </a:lnTo>
                  <a:lnTo>
                    <a:pt x="8" y="136"/>
                  </a:lnTo>
                  <a:lnTo>
                    <a:pt x="16" y="14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8" name="Freeform 744">
              <a:extLst>
                <a:ext uri="{FF2B5EF4-FFF2-40B4-BE49-F238E27FC236}">
                  <a16:creationId xmlns:a16="http://schemas.microsoft.com/office/drawing/2014/main" id="{5DEBF2E9-E27C-4910-B7A3-2CD830DA94F7}"/>
                </a:ext>
              </a:extLst>
            </p:cNvPr>
            <p:cNvSpPr>
              <a:spLocks/>
            </p:cNvSpPr>
            <p:nvPr/>
          </p:nvSpPr>
          <p:spPr bwMode="auto">
            <a:xfrm>
              <a:off x="7718718" y="4785734"/>
              <a:ext cx="414399" cy="414399"/>
            </a:xfrm>
            <a:custGeom>
              <a:avLst/>
              <a:gdLst>
                <a:gd name="T0" fmla="*/ 2147483647 w 232"/>
                <a:gd name="T1" fmla="*/ 2147483647 h 232"/>
                <a:gd name="T2" fmla="*/ 2147483647 w 232"/>
                <a:gd name="T3" fmla="*/ 2147483647 h 232"/>
                <a:gd name="T4" fmla="*/ 2147483647 w 232"/>
                <a:gd name="T5" fmla="*/ 2147483647 h 232"/>
                <a:gd name="T6" fmla="*/ 2147483647 w 232"/>
                <a:gd name="T7" fmla="*/ 2147483647 h 232"/>
                <a:gd name="T8" fmla="*/ 2147483647 w 232"/>
                <a:gd name="T9" fmla="*/ 2147483647 h 232"/>
                <a:gd name="T10" fmla="*/ 2147483647 w 232"/>
                <a:gd name="T11" fmla="*/ 2147483647 h 232"/>
                <a:gd name="T12" fmla="*/ 0 w 232"/>
                <a:gd name="T13" fmla="*/ 2147483647 h 232"/>
                <a:gd name="T14" fmla="*/ 0 w 232"/>
                <a:gd name="T15" fmla="*/ 2147483647 h 232"/>
                <a:gd name="T16" fmla="*/ 2147483647 w 232"/>
                <a:gd name="T17" fmla="*/ 2147483647 h 232"/>
                <a:gd name="T18" fmla="*/ 2147483647 w 232"/>
                <a:gd name="T19" fmla="*/ 2147483647 h 232"/>
                <a:gd name="T20" fmla="*/ 2147483647 w 232"/>
                <a:gd name="T21" fmla="*/ 2147483647 h 232"/>
                <a:gd name="T22" fmla="*/ 2147483647 w 232"/>
                <a:gd name="T23" fmla="*/ 2147483647 h 232"/>
                <a:gd name="T24" fmla="*/ 2147483647 w 232"/>
                <a:gd name="T25" fmla="*/ 2147483647 h 232"/>
                <a:gd name="T26" fmla="*/ 2147483647 w 232"/>
                <a:gd name="T27" fmla="*/ 2147483647 h 232"/>
                <a:gd name="T28" fmla="*/ 2147483647 w 232"/>
                <a:gd name="T29" fmla="*/ 2147483647 h 232"/>
                <a:gd name="T30" fmla="*/ 2147483647 w 232"/>
                <a:gd name="T31" fmla="*/ 2147483647 h 232"/>
                <a:gd name="T32" fmla="*/ 2147483647 w 232"/>
                <a:gd name="T33" fmla="*/ 2147483647 h 232"/>
                <a:gd name="T34" fmla="*/ 2147483647 w 232"/>
                <a:gd name="T35" fmla="*/ 2147483647 h 232"/>
                <a:gd name="T36" fmla="*/ 2147483647 w 232"/>
                <a:gd name="T37" fmla="*/ 2147483647 h 232"/>
                <a:gd name="T38" fmla="*/ 2147483647 w 232"/>
                <a:gd name="T39" fmla="*/ 2147483647 h 232"/>
                <a:gd name="T40" fmla="*/ 2147483647 w 232"/>
                <a:gd name="T41" fmla="*/ 2147483647 h 232"/>
                <a:gd name="T42" fmla="*/ 2147483647 w 232"/>
                <a:gd name="T43" fmla="*/ 2147483647 h 232"/>
                <a:gd name="T44" fmla="*/ 2147483647 w 232"/>
                <a:gd name="T45" fmla="*/ 2147483647 h 232"/>
                <a:gd name="T46" fmla="*/ 2147483647 w 232"/>
                <a:gd name="T47" fmla="*/ 2147483647 h 232"/>
                <a:gd name="T48" fmla="*/ 2147483647 w 232"/>
                <a:gd name="T49" fmla="*/ 2147483647 h 232"/>
                <a:gd name="T50" fmla="*/ 2147483647 w 232"/>
                <a:gd name="T51" fmla="*/ 2147483647 h 232"/>
                <a:gd name="T52" fmla="*/ 2147483647 w 232"/>
                <a:gd name="T53" fmla="*/ 2147483647 h 232"/>
                <a:gd name="T54" fmla="*/ 2147483647 w 232"/>
                <a:gd name="T55" fmla="*/ 2147483647 h 232"/>
                <a:gd name="T56" fmla="*/ 2147483647 w 232"/>
                <a:gd name="T57" fmla="*/ 2147483647 h 232"/>
                <a:gd name="T58" fmla="*/ 2147483647 w 232"/>
                <a:gd name="T59" fmla="*/ 2147483647 h 232"/>
                <a:gd name="T60" fmla="*/ 2147483647 w 232"/>
                <a:gd name="T61" fmla="*/ 2147483647 h 232"/>
                <a:gd name="T62" fmla="*/ 2147483647 w 232"/>
                <a:gd name="T63" fmla="*/ 2147483647 h 232"/>
                <a:gd name="T64" fmla="*/ 2147483647 w 232"/>
                <a:gd name="T65" fmla="*/ 0 h 232"/>
                <a:gd name="T66" fmla="*/ 2147483647 w 232"/>
                <a:gd name="T67" fmla="*/ 0 h 232"/>
                <a:gd name="T68" fmla="*/ 2147483647 w 232"/>
                <a:gd name="T69" fmla="*/ 2147483647 h 232"/>
                <a:gd name="T70" fmla="*/ 2147483647 w 232"/>
                <a:gd name="T71" fmla="*/ 0 h 232"/>
                <a:gd name="T72" fmla="*/ 2147483647 w 232"/>
                <a:gd name="T73" fmla="*/ 2147483647 h 232"/>
                <a:gd name="T74" fmla="*/ 2147483647 w 232"/>
                <a:gd name="T75" fmla="*/ 2147483647 h 2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2"/>
                <a:gd name="T115" fmla="*/ 0 h 232"/>
                <a:gd name="T116" fmla="*/ 232 w 232"/>
                <a:gd name="T117" fmla="*/ 232 h 2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2" h="232">
                  <a:moveTo>
                    <a:pt x="80" y="24"/>
                  </a:moveTo>
                  <a:lnTo>
                    <a:pt x="72" y="72"/>
                  </a:lnTo>
                  <a:lnTo>
                    <a:pt x="56" y="80"/>
                  </a:lnTo>
                  <a:lnTo>
                    <a:pt x="40" y="112"/>
                  </a:lnTo>
                  <a:lnTo>
                    <a:pt x="24" y="128"/>
                  </a:lnTo>
                  <a:lnTo>
                    <a:pt x="8" y="128"/>
                  </a:lnTo>
                  <a:lnTo>
                    <a:pt x="0" y="136"/>
                  </a:lnTo>
                  <a:lnTo>
                    <a:pt x="0" y="152"/>
                  </a:lnTo>
                  <a:lnTo>
                    <a:pt x="16" y="144"/>
                  </a:lnTo>
                  <a:lnTo>
                    <a:pt x="48" y="144"/>
                  </a:lnTo>
                  <a:lnTo>
                    <a:pt x="72" y="168"/>
                  </a:lnTo>
                  <a:lnTo>
                    <a:pt x="80" y="168"/>
                  </a:lnTo>
                  <a:lnTo>
                    <a:pt x="96" y="160"/>
                  </a:lnTo>
                  <a:lnTo>
                    <a:pt x="120" y="160"/>
                  </a:lnTo>
                  <a:lnTo>
                    <a:pt x="128" y="208"/>
                  </a:lnTo>
                  <a:lnTo>
                    <a:pt x="152" y="208"/>
                  </a:lnTo>
                  <a:lnTo>
                    <a:pt x="168" y="208"/>
                  </a:lnTo>
                  <a:lnTo>
                    <a:pt x="192" y="224"/>
                  </a:lnTo>
                  <a:lnTo>
                    <a:pt x="216" y="232"/>
                  </a:lnTo>
                  <a:lnTo>
                    <a:pt x="216" y="224"/>
                  </a:lnTo>
                  <a:lnTo>
                    <a:pt x="208" y="208"/>
                  </a:lnTo>
                  <a:lnTo>
                    <a:pt x="208" y="200"/>
                  </a:lnTo>
                  <a:lnTo>
                    <a:pt x="216" y="176"/>
                  </a:lnTo>
                  <a:lnTo>
                    <a:pt x="224" y="168"/>
                  </a:lnTo>
                  <a:lnTo>
                    <a:pt x="216" y="144"/>
                  </a:lnTo>
                  <a:lnTo>
                    <a:pt x="216" y="120"/>
                  </a:lnTo>
                  <a:lnTo>
                    <a:pt x="208" y="96"/>
                  </a:lnTo>
                  <a:lnTo>
                    <a:pt x="216" y="72"/>
                  </a:lnTo>
                  <a:lnTo>
                    <a:pt x="232" y="40"/>
                  </a:lnTo>
                  <a:lnTo>
                    <a:pt x="232" y="16"/>
                  </a:lnTo>
                  <a:lnTo>
                    <a:pt x="224" y="8"/>
                  </a:lnTo>
                  <a:lnTo>
                    <a:pt x="200" y="8"/>
                  </a:lnTo>
                  <a:lnTo>
                    <a:pt x="192" y="0"/>
                  </a:lnTo>
                  <a:lnTo>
                    <a:pt x="160" y="0"/>
                  </a:lnTo>
                  <a:lnTo>
                    <a:pt x="128" y="8"/>
                  </a:lnTo>
                  <a:lnTo>
                    <a:pt x="104" y="0"/>
                  </a:lnTo>
                  <a:lnTo>
                    <a:pt x="80" y="8"/>
                  </a:lnTo>
                  <a:lnTo>
                    <a:pt x="80"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199" name="Freeform 745">
              <a:extLst>
                <a:ext uri="{FF2B5EF4-FFF2-40B4-BE49-F238E27FC236}">
                  <a16:creationId xmlns:a16="http://schemas.microsoft.com/office/drawing/2014/main" id="{380A8FD7-EB88-4D10-B273-A2070FEEAB71}"/>
                </a:ext>
              </a:extLst>
            </p:cNvPr>
            <p:cNvSpPr>
              <a:spLocks/>
            </p:cNvSpPr>
            <p:nvPr/>
          </p:nvSpPr>
          <p:spPr bwMode="auto">
            <a:xfrm>
              <a:off x="8190024" y="4499742"/>
              <a:ext cx="328308" cy="315176"/>
            </a:xfrm>
            <a:custGeom>
              <a:avLst/>
              <a:gdLst>
                <a:gd name="T0" fmla="*/ 2147483647 w 184"/>
                <a:gd name="T1" fmla="*/ 2147483647 h 176"/>
                <a:gd name="T2" fmla="*/ 2147483647 w 184"/>
                <a:gd name="T3" fmla="*/ 2147483647 h 176"/>
                <a:gd name="T4" fmla="*/ 2147483647 w 184"/>
                <a:gd name="T5" fmla="*/ 2147483647 h 176"/>
                <a:gd name="T6" fmla="*/ 2147483647 w 184"/>
                <a:gd name="T7" fmla="*/ 2147483647 h 176"/>
                <a:gd name="T8" fmla="*/ 2147483647 w 184"/>
                <a:gd name="T9" fmla="*/ 2147483647 h 176"/>
                <a:gd name="T10" fmla="*/ 2147483647 w 184"/>
                <a:gd name="T11" fmla="*/ 2147483647 h 176"/>
                <a:gd name="T12" fmla="*/ 2147483647 w 184"/>
                <a:gd name="T13" fmla="*/ 2147483647 h 176"/>
                <a:gd name="T14" fmla="*/ 2147483647 w 184"/>
                <a:gd name="T15" fmla="*/ 2147483647 h 176"/>
                <a:gd name="T16" fmla="*/ 2147483647 w 184"/>
                <a:gd name="T17" fmla="*/ 2147483647 h 176"/>
                <a:gd name="T18" fmla="*/ 2147483647 w 184"/>
                <a:gd name="T19" fmla="*/ 2147483647 h 176"/>
                <a:gd name="T20" fmla="*/ 2147483647 w 184"/>
                <a:gd name="T21" fmla="*/ 2147483647 h 176"/>
                <a:gd name="T22" fmla="*/ 2147483647 w 184"/>
                <a:gd name="T23" fmla="*/ 2147483647 h 176"/>
                <a:gd name="T24" fmla="*/ 2147483647 w 184"/>
                <a:gd name="T25" fmla="*/ 2147483647 h 176"/>
                <a:gd name="T26" fmla="*/ 2147483647 w 184"/>
                <a:gd name="T27" fmla="*/ 2147483647 h 176"/>
                <a:gd name="T28" fmla="*/ 2147483647 w 184"/>
                <a:gd name="T29" fmla="*/ 0 h 176"/>
                <a:gd name="T30" fmla="*/ 2147483647 w 184"/>
                <a:gd name="T31" fmla="*/ 0 h 176"/>
                <a:gd name="T32" fmla="*/ 2147483647 w 184"/>
                <a:gd name="T33" fmla="*/ 2147483647 h 176"/>
                <a:gd name="T34" fmla="*/ 2147483647 w 184"/>
                <a:gd name="T35" fmla="*/ 2147483647 h 176"/>
                <a:gd name="T36" fmla="*/ 2147483647 w 184"/>
                <a:gd name="T37" fmla="*/ 2147483647 h 176"/>
                <a:gd name="T38" fmla="*/ 2147483647 w 184"/>
                <a:gd name="T39" fmla="*/ 2147483647 h 176"/>
                <a:gd name="T40" fmla="*/ 2147483647 w 184"/>
                <a:gd name="T41" fmla="*/ 2147483647 h 176"/>
                <a:gd name="T42" fmla="*/ 0 w 184"/>
                <a:gd name="T43" fmla="*/ 2147483647 h 176"/>
                <a:gd name="T44" fmla="*/ 0 w 184"/>
                <a:gd name="T45" fmla="*/ 2147483647 h 176"/>
                <a:gd name="T46" fmla="*/ 2147483647 w 184"/>
                <a:gd name="T47" fmla="*/ 2147483647 h 176"/>
                <a:gd name="T48" fmla="*/ 2147483647 w 184"/>
                <a:gd name="T49" fmla="*/ 2147483647 h 176"/>
                <a:gd name="T50" fmla="*/ 2147483647 w 184"/>
                <a:gd name="T51" fmla="*/ 2147483647 h 176"/>
                <a:gd name="T52" fmla="*/ 2147483647 w 184"/>
                <a:gd name="T53" fmla="*/ 2147483647 h 176"/>
                <a:gd name="T54" fmla="*/ 2147483647 w 184"/>
                <a:gd name="T55" fmla="*/ 2147483647 h 176"/>
                <a:gd name="T56" fmla="*/ 2147483647 w 184"/>
                <a:gd name="T57" fmla="*/ 2147483647 h 1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4"/>
                <a:gd name="T88" fmla="*/ 0 h 176"/>
                <a:gd name="T89" fmla="*/ 184 w 184"/>
                <a:gd name="T90" fmla="*/ 176 h 1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4" h="176">
                  <a:moveTo>
                    <a:pt x="88" y="176"/>
                  </a:moveTo>
                  <a:lnTo>
                    <a:pt x="96" y="176"/>
                  </a:lnTo>
                  <a:lnTo>
                    <a:pt x="104" y="176"/>
                  </a:lnTo>
                  <a:lnTo>
                    <a:pt x="112" y="176"/>
                  </a:lnTo>
                  <a:lnTo>
                    <a:pt x="128" y="168"/>
                  </a:lnTo>
                  <a:lnTo>
                    <a:pt x="152" y="160"/>
                  </a:lnTo>
                  <a:lnTo>
                    <a:pt x="184" y="128"/>
                  </a:lnTo>
                  <a:lnTo>
                    <a:pt x="160" y="120"/>
                  </a:lnTo>
                  <a:lnTo>
                    <a:pt x="128" y="104"/>
                  </a:lnTo>
                  <a:lnTo>
                    <a:pt x="120" y="96"/>
                  </a:lnTo>
                  <a:lnTo>
                    <a:pt x="136" y="88"/>
                  </a:lnTo>
                  <a:lnTo>
                    <a:pt x="128" y="80"/>
                  </a:lnTo>
                  <a:lnTo>
                    <a:pt x="96" y="32"/>
                  </a:lnTo>
                  <a:lnTo>
                    <a:pt x="80" y="24"/>
                  </a:lnTo>
                  <a:lnTo>
                    <a:pt x="64" y="0"/>
                  </a:lnTo>
                  <a:lnTo>
                    <a:pt x="56" y="0"/>
                  </a:lnTo>
                  <a:lnTo>
                    <a:pt x="48" y="8"/>
                  </a:lnTo>
                  <a:lnTo>
                    <a:pt x="40" y="56"/>
                  </a:lnTo>
                  <a:lnTo>
                    <a:pt x="32" y="80"/>
                  </a:lnTo>
                  <a:lnTo>
                    <a:pt x="16" y="96"/>
                  </a:lnTo>
                  <a:lnTo>
                    <a:pt x="8" y="120"/>
                  </a:lnTo>
                  <a:lnTo>
                    <a:pt x="0" y="120"/>
                  </a:lnTo>
                  <a:lnTo>
                    <a:pt x="0" y="128"/>
                  </a:lnTo>
                  <a:lnTo>
                    <a:pt x="16" y="144"/>
                  </a:lnTo>
                  <a:lnTo>
                    <a:pt x="24" y="152"/>
                  </a:lnTo>
                  <a:lnTo>
                    <a:pt x="32" y="160"/>
                  </a:lnTo>
                  <a:lnTo>
                    <a:pt x="32" y="168"/>
                  </a:lnTo>
                  <a:lnTo>
                    <a:pt x="48" y="168"/>
                  </a:lnTo>
                  <a:lnTo>
                    <a:pt x="88" y="17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0" name="Freeform 746">
              <a:extLst>
                <a:ext uri="{FF2B5EF4-FFF2-40B4-BE49-F238E27FC236}">
                  <a16:creationId xmlns:a16="http://schemas.microsoft.com/office/drawing/2014/main" id="{A1296063-067C-4F72-98C5-3194F806A9EA}"/>
                </a:ext>
              </a:extLst>
            </p:cNvPr>
            <p:cNvSpPr>
              <a:spLocks/>
            </p:cNvSpPr>
            <p:nvPr/>
          </p:nvSpPr>
          <p:spPr bwMode="auto">
            <a:xfrm>
              <a:off x="8204615" y="4800326"/>
              <a:ext cx="185312" cy="214496"/>
            </a:xfrm>
            <a:custGeom>
              <a:avLst/>
              <a:gdLst>
                <a:gd name="T0" fmla="*/ 2147483647 w 104"/>
                <a:gd name="T1" fmla="*/ 2147483647 h 120"/>
                <a:gd name="T2" fmla="*/ 2147483647 w 104"/>
                <a:gd name="T3" fmla="*/ 2147483647 h 120"/>
                <a:gd name="T4" fmla="*/ 2147483647 w 104"/>
                <a:gd name="T5" fmla="*/ 2147483647 h 120"/>
                <a:gd name="T6" fmla="*/ 2147483647 w 104"/>
                <a:gd name="T7" fmla="*/ 2147483647 h 120"/>
                <a:gd name="T8" fmla="*/ 2147483647 w 104"/>
                <a:gd name="T9" fmla="*/ 2147483647 h 120"/>
                <a:gd name="T10" fmla="*/ 2147483647 w 104"/>
                <a:gd name="T11" fmla="*/ 2147483647 h 120"/>
                <a:gd name="T12" fmla="*/ 2147483647 w 104"/>
                <a:gd name="T13" fmla="*/ 0 h 120"/>
                <a:gd name="T14" fmla="*/ 2147483647 w 104"/>
                <a:gd name="T15" fmla="*/ 0 h 120"/>
                <a:gd name="T16" fmla="*/ 2147483647 w 104"/>
                <a:gd name="T17" fmla="*/ 0 h 120"/>
                <a:gd name="T18" fmla="*/ 0 w 104"/>
                <a:gd name="T19" fmla="*/ 2147483647 h 120"/>
                <a:gd name="T20" fmla="*/ 2147483647 w 104"/>
                <a:gd name="T21" fmla="*/ 2147483647 h 120"/>
                <a:gd name="T22" fmla="*/ 2147483647 w 104"/>
                <a:gd name="T23" fmla="*/ 2147483647 h 120"/>
                <a:gd name="T24" fmla="*/ 0 w 104"/>
                <a:gd name="T25" fmla="*/ 2147483647 h 120"/>
                <a:gd name="T26" fmla="*/ 2147483647 w 104"/>
                <a:gd name="T27" fmla="*/ 2147483647 h 120"/>
                <a:gd name="T28" fmla="*/ 2147483647 w 104"/>
                <a:gd name="T29" fmla="*/ 2147483647 h 120"/>
                <a:gd name="T30" fmla="*/ 2147483647 w 104"/>
                <a:gd name="T31" fmla="*/ 2147483647 h 120"/>
                <a:gd name="T32" fmla="*/ 2147483647 w 104"/>
                <a:gd name="T33" fmla="*/ 2147483647 h 120"/>
                <a:gd name="T34" fmla="*/ 2147483647 w 104"/>
                <a:gd name="T35" fmla="*/ 2147483647 h 120"/>
                <a:gd name="T36" fmla="*/ 2147483647 w 104"/>
                <a:gd name="T37" fmla="*/ 2147483647 h 120"/>
                <a:gd name="T38" fmla="*/ 2147483647 w 104"/>
                <a:gd name="T39" fmla="*/ 2147483647 h 120"/>
                <a:gd name="T40" fmla="*/ 2147483647 w 104"/>
                <a:gd name="T41" fmla="*/ 2147483647 h 120"/>
                <a:gd name="T42" fmla="*/ 2147483647 w 104"/>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4"/>
                <a:gd name="T67" fmla="*/ 0 h 120"/>
                <a:gd name="T68" fmla="*/ 104 w 104"/>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4" h="120">
                  <a:moveTo>
                    <a:pt x="96" y="24"/>
                  </a:moveTo>
                  <a:lnTo>
                    <a:pt x="104" y="16"/>
                  </a:lnTo>
                  <a:lnTo>
                    <a:pt x="104" y="8"/>
                  </a:lnTo>
                  <a:lnTo>
                    <a:pt x="96" y="8"/>
                  </a:lnTo>
                  <a:lnTo>
                    <a:pt x="88" y="8"/>
                  </a:lnTo>
                  <a:lnTo>
                    <a:pt x="80" y="8"/>
                  </a:lnTo>
                  <a:lnTo>
                    <a:pt x="40" y="0"/>
                  </a:lnTo>
                  <a:lnTo>
                    <a:pt x="24" y="0"/>
                  </a:lnTo>
                  <a:lnTo>
                    <a:pt x="16" y="0"/>
                  </a:lnTo>
                  <a:lnTo>
                    <a:pt x="0" y="8"/>
                  </a:lnTo>
                  <a:lnTo>
                    <a:pt x="8" y="16"/>
                  </a:lnTo>
                  <a:lnTo>
                    <a:pt x="8" y="32"/>
                  </a:lnTo>
                  <a:lnTo>
                    <a:pt x="0" y="48"/>
                  </a:lnTo>
                  <a:lnTo>
                    <a:pt x="8" y="72"/>
                  </a:lnTo>
                  <a:lnTo>
                    <a:pt x="48" y="96"/>
                  </a:lnTo>
                  <a:lnTo>
                    <a:pt x="48" y="104"/>
                  </a:lnTo>
                  <a:lnTo>
                    <a:pt x="72" y="120"/>
                  </a:lnTo>
                  <a:lnTo>
                    <a:pt x="72" y="112"/>
                  </a:lnTo>
                  <a:lnTo>
                    <a:pt x="88" y="88"/>
                  </a:lnTo>
                  <a:lnTo>
                    <a:pt x="104" y="80"/>
                  </a:lnTo>
                  <a:lnTo>
                    <a:pt x="96" y="64"/>
                  </a:lnTo>
                  <a:lnTo>
                    <a:pt x="96"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1" name="Freeform 747">
              <a:extLst>
                <a:ext uri="{FF2B5EF4-FFF2-40B4-BE49-F238E27FC236}">
                  <a16:creationId xmlns:a16="http://schemas.microsoft.com/office/drawing/2014/main" id="{5C3BA7F9-CD59-442C-A352-E4386AB65F96}"/>
                </a:ext>
              </a:extLst>
            </p:cNvPr>
            <p:cNvSpPr>
              <a:spLocks/>
            </p:cNvSpPr>
            <p:nvPr/>
          </p:nvSpPr>
          <p:spPr bwMode="auto">
            <a:xfrm>
              <a:off x="8004712" y="5257040"/>
              <a:ext cx="170721" cy="172180"/>
            </a:xfrm>
            <a:custGeom>
              <a:avLst/>
              <a:gdLst>
                <a:gd name="T0" fmla="*/ 2147483647 w 96"/>
                <a:gd name="T1" fmla="*/ 2147483647 h 96"/>
                <a:gd name="T2" fmla="*/ 2147483647 w 96"/>
                <a:gd name="T3" fmla="*/ 2147483647 h 96"/>
                <a:gd name="T4" fmla="*/ 2147483647 w 96"/>
                <a:gd name="T5" fmla="*/ 2147483647 h 96"/>
                <a:gd name="T6" fmla="*/ 0 w 96"/>
                <a:gd name="T7" fmla="*/ 2147483647 h 96"/>
                <a:gd name="T8" fmla="*/ 2147483647 w 96"/>
                <a:gd name="T9" fmla="*/ 2147483647 h 96"/>
                <a:gd name="T10" fmla="*/ 2147483647 w 96"/>
                <a:gd name="T11" fmla="*/ 2147483647 h 96"/>
                <a:gd name="T12" fmla="*/ 2147483647 w 96"/>
                <a:gd name="T13" fmla="*/ 2147483647 h 96"/>
                <a:gd name="T14" fmla="*/ 2147483647 w 96"/>
                <a:gd name="T15" fmla="*/ 2147483647 h 96"/>
                <a:gd name="T16" fmla="*/ 2147483647 w 96"/>
                <a:gd name="T17" fmla="*/ 2147483647 h 96"/>
                <a:gd name="T18" fmla="*/ 2147483647 w 96"/>
                <a:gd name="T19" fmla="*/ 2147483647 h 96"/>
                <a:gd name="T20" fmla="*/ 2147483647 w 96"/>
                <a:gd name="T21" fmla="*/ 2147483647 h 96"/>
                <a:gd name="T22" fmla="*/ 2147483647 w 96"/>
                <a:gd name="T23" fmla="*/ 2147483647 h 96"/>
                <a:gd name="T24" fmla="*/ 2147483647 w 96"/>
                <a:gd name="T25" fmla="*/ 2147483647 h 96"/>
                <a:gd name="T26" fmla="*/ 2147483647 w 96"/>
                <a:gd name="T27" fmla="*/ 2147483647 h 96"/>
                <a:gd name="T28" fmla="*/ 2147483647 w 96"/>
                <a:gd name="T29" fmla="*/ 2147483647 h 96"/>
                <a:gd name="T30" fmla="*/ 2147483647 w 96"/>
                <a:gd name="T31" fmla="*/ 0 h 96"/>
                <a:gd name="T32" fmla="*/ 2147483647 w 96"/>
                <a:gd name="T33" fmla="*/ 2147483647 h 96"/>
                <a:gd name="T34" fmla="*/ 2147483647 w 96"/>
                <a:gd name="T35" fmla="*/ 2147483647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96"/>
                <a:gd name="T56" fmla="*/ 96 w 96"/>
                <a:gd name="T57" fmla="*/ 96 h 9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96">
                  <a:moveTo>
                    <a:pt x="40" y="24"/>
                  </a:moveTo>
                  <a:lnTo>
                    <a:pt x="24" y="32"/>
                  </a:lnTo>
                  <a:lnTo>
                    <a:pt x="8" y="32"/>
                  </a:lnTo>
                  <a:lnTo>
                    <a:pt x="0" y="32"/>
                  </a:lnTo>
                  <a:lnTo>
                    <a:pt x="8" y="32"/>
                  </a:lnTo>
                  <a:lnTo>
                    <a:pt x="16" y="48"/>
                  </a:lnTo>
                  <a:lnTo>
                    <a:pt x="24" y="64"/>
                  </a:lnTo>
                  <a:lnTo>
                    <a:pt x="32" y="64"/>
                  </a:lnTo>
                  <a:lnTo>
                    <a:pt x="40" y="80"/>
                  </a:lnTo>
                  <a:lnTo>
                    <a:pt x="56" y="88"/>
                  </a:lnTo>
                  <a:lnTo>
                    <a:pt x="80" y="96"/>
                  </a:lnTo>
                  <a:lnTo>
                    <a:pt x="88" y="80"/>
                  </a:lnTo>
                  <a:lnTo>
                    <a:pt x="96" y="48"/>
                  </a:lnTo>
                  <a:lnTo>
                    <a:pt x="96" y="32"/>
                  </a:lnTo>
                  <a:lnTo>
                    <a:pt x="96" y="16"/>
                  </a:lnTo>
                  <a:lnTo>
                    <a:pt x="64" y="0"/>
                  </a:lnTo>
                  <a:lnTo>
                    <a:pt x="56" y="8"/>
                  </a:lnTo>
                  <a:lnTo>
                    <a:pt x="40"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2" name="Freeform 748">
              <a:extLst>
                <a:ext uri="{FF2B5EF4-FFF2-40B4-BE49-F238E27FC236}">
                  <a16:creationId xmlns:a16="http://schemas.microsoft.com/office/drawing/2014/main" id="{3FB0CBB4-5340-49D5-90F2-34D336D0B8C8}"/>
                </a:ext>
              </a:extLst>
            </p:cNvPr>
            <p:cNvSpPr>
              <a:spLocks/>
            </p:cNvSpPr>
            <p:nvPr/>
          </p:nvSpPr>
          <p:spPr bwMode="auto">
            <a:xfrm>
              <a:off x="7947805" y="4814917"/>
              <a:ext cx="299124" cy="499029"/>
            </a:xfrm>
            <a:custGeom>
              <a:avLst/>
              <a:gdLst>
                <a:gd name="T0" fmla="*/ 2147483647 w 168"/>
                <a:gd name="T1" fmla="*/ 2147483647 h 280"/>
                <a:gd name="T2" fmla="*/ 2147483647 w 168"/>
                <a:gd name="T3" fmla="*/ 2147483647 h 280"/>
                <a:gd name="T4" fmla="*/ 2147483647 w 168"/>
                <a:gd name="T5" fmla="*/ 2147483647 h 280"/>
                <a:gd name="T6" fmla="*/ 2147483647 w 168"/>
                <a:gd name="T7" fmla="*/ 2147483647 h 280"/>
                <a:gd name="T8" fmla="*/ 2147483647 w 168"/>
                <a:gd name="T9" fmla="*/ 2147483647 h 280"/>
                <a:gd name="T10" fmla="*/ 2147483647 w 168"/>
                <a:gd name="T11" fmla="*/ 2147483647 h 280"/>
                <a:gd name="T12" fmla="*/ 2147483647 w 168"/>
                <a:gd name="T13" fmla="*/ 2147483647 h 280"/>
                <a:gd name="T14" fmla="*/ 2147483647 w 168"/>
                <a:gd name="T15" fmla="*/ 2147483647 h 280"/>
                <a:gd name="T16" fmla="*/ 2147483647 w 168"/>
                <a:gd name="T17" fmla="*/ 2147483647 h 280"/>
                <a:gd name="T18" fmla="*/ 2147483647 w 168"/>
                <a:gd name="T19" fmla="*/ 2147483647 h 280"/>
                <a:gd name="T20" fmla="*/ 2147483647 w 168"/>
                <a:gd name="T21" fmla="*/ 2147483647 h 280"/>
                <a:gd name="T22" fmla="*/ 2147483647 w 168"/>
                <a:gd name="T23" fmla="*/ 2147483647 h 280"/>
                <a:gd name="T24" fmla="*/ 2147483647 w 168"/>
                <a:gd name="T25" fmla="*/ 2147483647 h 280"/>
                <a:gd name="T26" fmla="*/ 2147483647 w 168"/>
                <a:gd name="T27" fmla="*/ 2147483647 h 280"/>
                <a:gd name="T28" fmla="*/ 2147483647 w 168"/>
                <a:gd name="T29" fmla="*/ 2147483647 h 280"/>
                <a:gd name="T30" fmla="*/ 0 w 168"/>
                <a:gd name="T31" fmla="*/ 2147483647 h 280"/>
                <a:gd name="T32" fmla="*/ 0 w 168"/>
                <a:gd name="T33" fmla="*/ 2147483647 h 280"/>
                <a:gd name="T34" fmla="*/ 2147483647 w 168"/>
                <a:gd name="T35" fmla="*/ 2147483647 h 280"/>
                <a:gd name="T36" fmla="*/ 2147483647 w 168"/>
                <a:gd name="T37" fmla="*/ 2147483647 h 280"/>
                <a:gd name="T38" fmla="*/ 2147483647 w 168"/>
                <a:gd name="T39" fmla="*/ 2147483647 h 280"/>
                <a:gd name="T40" fmla="*/ 2147483647 w 168"/>
                <a:gd name="T41" fmla="*/ 2147483647 h 280"/>
                <a:gd name="T42" fmla="*/ 2147483647 w 168"/>
                <a:gd name="T43" fmla="*/ 2147483647 h 280"/>
                <a:gd name="T44" fmla="*/ 2147483647 w 168"/>
                <a:gd name="T45" fmla="*/ 2147483647 h 280"/>
                <a:gd name="T46" fmla="*/ 2147483647 w 168"/>
                <a:gd name="T47" fmla="*/ 2147483647 h 280"/>
                <a:gd name="T48" fmla="*/ 2147483647 w 168"/>
                <a:gd name="T49" fmla="*/ 2147483647 h 280"/>
                <a:gd name="T50" fmla="*/ 2147483647 w 168"/>
                <a:gd name="T51" fmla="*/ 2147483647 h 280"/>
                <a:gd name="T52" fmla="*/ 2147483647 w 168"/>
                <a:gd name="T53" fmla="*/ 2147483647 h 280"/>
                <a:gd name="T54" fmla="*/ 2147483647 w 168"/>
                <a:gd name="T55" fmla="*/ 2147483647 h 280"/>
                <a:gd name="T56" fmla="*/ 2147483647 w 168"/>
                <a:gd name="T57" fmla="*/ 2147483647 h 280"/>
                <a:gd name="T58" fmla="*/ 2147483647 w 168"/>
                <a:gd name="T59" fmla="*/ 2147483647 h 280"/>
                <a:gd name="T60" fmla="*/ 2147483647 w 168"/>
                <a:gd name="T61" fmla="*/ 2147483647 h 280"/>
                <a:gd name="T62" fmla="*/ 2147483647 w 168"/>
                <a:gd name="T63" fmla="*/ 2147483647 h 280"/>
                <a:gd name="T64" fmla="*/ 2147483647 w 168"/>
                <a:gd name="T65" fmla="*/ 2147483647 h 280"/>
                <a:gd name="T66" fmla="*/ 2147483647 w 168"/>
                <a:gd name="T67" fmla="*/ 2147483647 h 280"/>
                <a:gd name="T68" fmla="*/ 2147483647 w 168"/>
                <a:gd name="T69" fmla="*/ 2147483647 h 280"/>
                <a:gd name="T70" fmla="*/ 2147483647 w 168"/>
                <a:gd name="T71" fmla="*/ 2147483647 h 280"/>
                <a:gd name="T72" fmla="*/ 2147483647 w 168"/>
                <a:gd name="T73" fmla="*/ 2147483647 h 280"/>
                <a:gd name="T74" fmla="*/ 2147483647 w 168"/>
                <a:gd name="T75" fmla="*/ 2147483647 h 280"/>
                <a:gd name="T76" fmla="*/ 2147483647 w 168"/>
                <a:gd name="T77" fmla="*/ 2147483647 h 280"/>
                <a:gd name="T78" fmla="*/ 2147483647 w 168"/>
                <a:gd name="T79" fmla="*/ 2147483647 h 280"/>
                <a:gd name="T80" fmla="*/ 2147483647 w 168"/>
                <a:gd name="T81" fmla="*/ 2147483647 h 280"/>
                <a:gd name="T82" fmla="*/ 2147483647 w 168"/>
                <a:gd name="T83" fmla="*/ 2147483647 h 280"/>
                <a:gd name="T84" fmla="*/ 2147483647 w 168"/>
                <a:gd name="T85" fmla="*/ 2147483647 h 280"/>
                <a:gd name="T86" fmla="*/ 2147483647 w 168"/>
                <a:gd name="T87" fmla="*/ 2147483647 h 280"/>
                <a:gd name="T88" fmla="*/ 2147483647 w 168"/>
                <a:gd name="T89" fmla="*/ 2147483647 h 280"/>
                <a:gd name="T90" fmla="*/ 2147483647 w 168"/>
                <a:gd name="T91" fmla="*/ 2147483647 h 280"/>
                <a:gd name="T92" fmla="*/ 2147483647 w 168"/>
                <a:gd name="T93" fmla="*/ 2147483647 h 280"/>
                <a:gd name="T94" fmla="*/ 2147483647 w 168"/>
                <a:gd name="T95" fmla="*/ 2147483647 h 280"/>
                <a:gd name="T96" fmla="*/ 2147483647 w 168"/>
                <a:gd name="T97" fmla="*/ 2147483647 h 280"/>
                <a:gd name="T98" fmla="*/ 2147483647 w 168"/>
                <a:gd name="T99" fmla="*/ 2147483647 h 280"/>
                <a:gd name="T100" fmla="*/ 2147483647 w 168"/>
                <a:gd name="T101" fmla="*/ 2147483647 h 280"/>
                <a:gd name="T102" fmla="*/ 2147483647 w 168"/>
                <a:gd name="T103" fmla="*/ 2147483647 h 280"/>
                <a:gd name="T104" fmla="*/ 2147483647 w 168"/>
                <a:gd name="T105" fmla="*/ 0 h 280"/>
                <a:gd name="T106" fmla="*/ 2147483647 w 168"/>
                <a:gd name="T107" fmla="*/ 0 h 280"/>
                <a:gd name="T108" fmla="*/ 2147483647 w 168"/>
                <a:gd name="T109" fmla="*/ 2147483647 h 280"/>
                <a:gd name="T110" fmla="*/ 2147483647 w 168"/>
                <a:gd name="T111" fmla="*/ 0 h 280"/>
                <a:gd name="T112" fmla="*/ 2147483647 w 168"/>
                <a:gd name="T113" fmla="*/ 2147483647 h 2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8"/>
                <a:gd name="T172" fmla="*/ 0 h 280"/>
                <a:gd name="T173" fmla="*/ 168 w 168"/>
                <a:gd name="T174" fmla="*/ 280 h 28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8" h="280">
                  <a:moveTo>
                    <a:pt x="104" y="24"/>
                  </a:moveTo>
                  <a:lnTo>
                    <a:pt x="88" y="56"/>
                  </a:lnTo>
                  <a:lnTo>
                    <a:pt x="80" y="80"/>
                  </a:lnTo>
                  <a:lnTo>
                    <a:pt x="88" y="104"/>
                  </a:lnTo>
                  <a:lnTo>
                    <a:pt x="88" y="128"/>
                  </a:lnTo>
                  <a:lnTo>
                    <a:pt x="96" y="152"/>
                  </a:lnTo>
                  <a:lnTo>
                    <a:pt x="88" y="160"/>
                  </a:lnTo>
                  <a:lnTo>
                    <a:pt x="80" y="184"/>
                  </a:lnTo>
                  <a:lnTo>
                    <a:pt x="80" y="192"/>
                  </a:lnTo>
                  <a:lnTo>
                    <a:pt x="88" y="208"/>
                  </a:lnTo>
                  <a:lnTo>
                    <a:pt x="88" y="216"/>
                  </a:lnTo>
                  <a:lnTo>
                    <a:pt x="64" y="208"/>
                  </a:lnTo>
                  <a:lnTo>
                    <a:pt x="40" y="192"/>
                  </a:lnTo>
                  <a:lnTo>
                    <a:pt x="24" y="192"/>
                  </a:lnTo>
                  <a:lnTo>
                    <a:pt x="24" y="208"/>
                  </a:lnTo>
                  <a:lnTo>
                    <a:pt x="0" y="216"/>
                  </a:lnTo>
                  <a:lnTo>
                    <a:pt x="0" y="256"/>
                  </a:lnTo>
                  <a:lnTo>
                    <a:pt x="8" y="272"/>
                  </a:lnTo>
                  <a:lnTo>
                    <a:pt x="24" y="272"/>
                  </a:lnTo>
                  <a:lnTo>
                    <a:pt x="32" y="280"/>
                  </a:lnTo>
                  <a:lnTo>
                    <a:pt x="24" y="280"/>
                  </a:lnTo>
                  <a:lnTo>
                    <a:pt x="32" y="280"/>
                  </a:lnTo>
                  <a:lnTo>
                    <a:pt x="40" y="280"/>
                  </a:lnTo>
                  <a:lnTo>
                    <a:pt x="56" y="280"/>
                  </a:lnTo>
                  <a:lnTo>
                    <a:pt x="72" y="272"/>
                  </a:lnTo>
                  <a:lnTo>
                    <a:pt x="88" y="256"/>
                  </a:lnTo>
                  <a:lnTo>
                    <a:pt x="96" y="248"/>
                  </a:lnTo>
                  <a:lnTo>
                    <a:pt x="128" y="232"/>
                  </a:lnTo>
                  <a:lnTo>
                    <a:pt x="144" y="240"/>
                  </a:lnTo>
                  <a:lnTo>
                    <a:pt x="152" y="248"/>
                  </a:lnTo>
                  <a:lnTo>
                    <a:pt x="160" y="256"/>
                  </a:lnTo>
                  <a:lnTo>
                    <a:pt x="168" y="248"/>
                  </a:lnTo>
                  <a:lnTo>
                    <a:pt x="168" y="240"/>
                  </a:lnTo>
                  <a:lnTo>
                    <a:pt x="160" y="216"/>
                  </a:lnTo>
                  <a:lnTo>
                    <a:pt x="160" y="200"/>
                  </a:lnTo>
                  <a:lnTo>
                    <a:pt x="152" y="176"/>
                  </a:lnTo>
                  <a:lnTo>
                    <a:pt x="152" y="168"/>
                  </a:lnTo>
                  <a:lnTo>
                    <a:pt x="128" y="168"/>
                  </a:lnTo>
                  <a:lnTo>
                    <a:pt x="112" y="160"/>
                  </a:lnTo>
                  <a:lnTo>
                    <a:pt x="104" y="136"/>
                  </a:lnTo>
                  <a:lnTo>
                    <a:pt x="96" y="104"/>
                  </a:lnTo>
                  <a:lnTo>
                    <a:pt x="104" y="96"/>
                  </a:lnTo>
                  <a:lnTo>
                    <a:pt x="96" y="64"/>
                  </a:lnTo>
                  <a:lnTo>
                    <a:pt x="120" y="64"/>
                  </a:lnTo>
                  <a:lnTo>
                    <a:pt x="128" y="80"/>
                  </a:lnTo>
                  <a:lnTo>
                    <a:pt x="144" y="80"/>
                  </a:lnTo>
                  <a:lnTo>
                    <a:pt x="144" y="72"/>
                  </a:lnTo>
                  <a:lnTo>
                    <a:pt x="144" y="64"/>
                  </a:lnTo>
                  <a:lnTo>
                    <a:pt x="152" y="64"/>
                  </a:lnTo>
                  <a:lnTo>
                    <a:pt x="144" y="40"/>
                  </a:lnTo>
                  <a:lnTo>
                    <a:pt x="152" y="24"/>
                  </a:lnTo>
                  <a:lnTo>
                    <a:pt x="152" y="8"/>
                  </a:lnTo>
                  <a:lnTo>
                    <a:pt x="144" y="0"/>
                  </a:lnTo>
                  <a:lnTo>
                    <a:pt x="136" y="0"/>
                  </a:lnTo>
                  <a:lnTo>
                    <a:pt x="112" y="8"/>
                  </a:lnTo>
                  <a:lnTo>
                    <a:pt x="104" y="0"/>
                  </a:lnTo>
                  <a:lnTo>
                    <a:pt x="104"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3" name="Freeform 749">
              <a:extLst>
                <a:ext uri="{FF2B5EF4-FFF2-40B4-BE49-F238E27FC236}">
                  <a16:creationId xmlns:a16="http://schemas.microsoft.com/office/drawing/2014/main" id="{0ECB84B8-5B63-4CD5-88FD-9EC87C7203BA}"/>
                </a:ext>
              </a:extLst>
            </p:cNvPr>
            <p:cNvSpPr>
              <a:spLocks/>
            </p:cNvSpPr>
            <p:nvPr/>
          </p:nvSpPr>
          <p:spPr bwMode="auto">
            <a:xfrm>
              <a:off x="7332044" y="4558107"/>
              <a:ext cx="170719" cy="128405"/>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lnTo>
                    <a:pt x="72" y="5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4" name="Freeform 750">
              <a:extLst>
                <a:ext uri="{FF2B5EF4-FFF2-40B4-BE49-F238E27FC236}">
                  <a16:creationId xmlns:a16="http://schemas.microsoft.com/office/drawing/2014/main" id="{9EA269A2-88A0-4FF7-86BE-2A95BCAEF15E}"/>
                </a:ext>
              </a:extLst>
            </p:cNvPr>
            <p:cNvSpPr>
              <a:spLocks/>
            </p:cNvSpPr>
            <p:nvPr/>
          </p:nvSpPr>
          <p:spPr bwMode="auto">
            <a:xfrm>
              <a:off x="7879226" y="5313947"/>
              <a:ext cx="213035" cy="214496"/>
            </a:xfrm>
            <a:custGeom>
              <a:avLst/>
              <a:gdLst>
                <a:gd name="T0" fmla="*/ 2147483647 w 120"/>
                <a:gd name="T1" fmla="*/ 2147483647 h 120"/>
                <a:gd name="T2" fmla="*/ 2147483647 w 120"/>
                <a:gd name="T3" fmla="*/ 2147483647 h 120"/>
                <a:gd name="T4" fmla="*/ 2147483647 w 120"/>
                <a:gd name="T5" fmla="*/ 2147483647 h 120"/>
                <a:gd name="T6" fmla="*/ 2147483647 w 120"/>
                <a:gd name="T7" fmla="*/ 0 h 120"/>
                <a:gd name="T8" fmla="*/ 2147483647 w 120"/>
                <a:gd name="T9" fmla="*/ 0 h 120"/>
                <a:gd name="T10" fmla="*/ 2147483647 w 120"/>
                <a:gd name="T11" fmla="*/ 2147483647 h 120"/>
                <a:gd name="T12" fmla="*/ 2147483647 w 120"/>
                <a:gd name="T13" fmla="*/ 0 h 120"/>
                <a:gd name="T14" fmla="*/ 2147483647 w 120"/>
                <a:gd name="T15" fmla="*/ 0 h 120"/>
                <a:gd name="T16" fmla="*/ 2147483647 w 120"/>
                <a:gd name="T17" fmla="*/ 0 h 120"/>
                <a:gd name="T18" fmla="*/ 2147483647 w 120"/>
                <a:gd name="T19" fmla="*/ 2147483647 h 120"/>
                <a:gd name="T20" fmla="*/ 2147483647 w 120"/>
                <a:gd name="T21" fmla="*/ 2147483647 h 120"/>
                <a:gd name="T22" fmla="*/ 0 w 120"/>
                <a:gd name="T23" fmla="*/ 2147483647 h 120"/>
                <a:gd name="T24" fmla="*/ 0 w 120"/>
                <a:gd name="T25" fmla="*/ 2147483647 h 120"/>
                <a:gd name="T26" fmla="*/ 2147483647 w 120"/>
                <a:gd name="T27" fmla="*/ 2147483647 h 120"/>
                <a:gd name="T28" fmla="*/ 2147483647 w 120"/>
                <a:gd name="T29" fmla="*/ 2147483647 h 120"/>
                <a:gd name="T30" fmla="*/ 2147483647 w 120"/>
                <a:gd name="T31" fmla="*/ 2147483647 h 120"/>
                <a:gd name="T32" fmla="*/ 2147483647 w 120"/>
                <a:gd name="T33" fmla="*/ 2147483647 h 120"/>
                <a:gd name="T34" fmla="*/ 2147483647 w 120"/>
                <a:gd name="T35" fmla="*/ 2147483647 h 120"/>
                <a:gd name="T36" fmla="*/ 2147483647 w 120"/>
                <a:gd name="T37" fmla="*/ 2147483647 h 120"/>
                <a:gd name="T38" fmla="*/ 2147483647 w 120"/>
                <a:gd name="T39" fmla="*/ 2147483647 h 120"/>
                <a:gd name="T40" fmla="*/ 2147483647 w 120"/>
                <a:gd name="T41" fmla="*/ 2147483647 h 120"/>
                <a:gd name="T42" fmla="*/ 2147483647 w 120"/>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0"/>
                <a:gd name="T67" fmla="*/ 0 h 120"/>
                <a:gd name="T68" fmla="*/ 120 w 120"/>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0" h="120">
                  <a:moveTo>
                    <a:pt x="96" y="32"/>
                  </a:moveTo>
                  <a:lnTo>
                    <a:pt x="88" y="32"/>
                  </a:lnTo>
                  <a:lnTo>
                    <a:pt x="80" y="16"/>
                  </a:lnTo>
                  <a:lnTo>
                    <a:pt x="72" y="0"/>
                  </a:lnTo>
                  <a:lnTo>
                    <a:pt x="64" y="0"/>
                  </a:lnTo>
                  <a:lnTo>
                    <a:pt x="56" y="8"/>
                  </a:lnTo>
                  <a:lnTo>
                    <a:pt x="64" y="0"/>
                  </a:lnTo>
                  <a:lnTo>
                    <a:pt x="56" y="0"/>
                  </a:lnTo>
                  <a:lnTo>
                    <a:pt x="48" y="0"/>
                  </a:lnTo>
                  <a:lnTo>
                    <a:pt x="16" y="8"/>
                  </a:lnTo>
                  <a:lnTo>
                    <a:pt x="8" y="56"/>
                  </a:lnTo>
                  <a:lnTo>
                    <a:pt x="0" y="56"/>
                  </a:lnTo>
                  <a:lnTo>
                    <a:pt x="0" y="96"/>
                  </a:lnTo>
                  <a:lnTo>
                    <a:pt x="8" y="112"/>
                  </a:lnTo>
                  <a:lnTo>
                    <a:pt x="16" y="120"/>
                  </a:lnTo>
                  <a:lnTo>
                    <a:pt x="24" y="120"/>
                  </a:lnTo>
                  <a:lnTo>
                    <a:pt x="48" y="104"/>
                  </a:lnTo>
                  <a:lnTo>
                    <a:pt x="64" y="104"/>
                  </a:lnTo>
                  <a:lnTo>
                    <a:pt x="96" y="80"/>
                  </a:lnTo>
                  <a:lnTo>
                    <a:pt x="120" y="56"/>
                  </a:lnTo>
                  <a:lnTo>
                    <a:pt x="104" y="48"/>
                  </a:lnTo>
                  <a:lnTo>
                    <a:pt x="96"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5" name="Freeform 751">
              <a:extLst>
                <a:ext uri="{FF2B5EF4-FFF2-40B4-BE49-F238E27FC236}">
                  <a16:creationId xmlns:a16="http://schemas.microsoft.com/office/drawing/2014/main" id="{3DD3C2AC-90B3-497F-AB12-1D4B79045232}"/>
                </a:ext>
              </a:extLst>
            </p:cNvPr>
            <p:cNvSpPr>
              <a:spLocks/>
            </p:cNvSpPr>
            <p:nvPr/>
          </p:nvSpPr>
          <p:spPr bwMode="auto">
            <a:xfrm>
              <a:off x="7332044" y="4558107"/>
              <a:ext cx="170719" cy="128405"/>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6" name="Freeform 752">
              <a:extLst>
                <a:ext uri="{FF2B5EF4-FFF2-40B4-BE49-F238E27FC236}">
                  <a16:creationId xmlns:a16="http://schemas.microsoft.com/office/drawing/2014/main" id="{8147B39E-5EF4-480D-83B8-BE2AF90C902E}"/>
                </a:ext>
              </a:extLst>
            </p:cNvPr>
            <p:cNvSpPr>
              <a:spLocks/>
            </p:cNvSpPr>
            <p:nvPr/>
          </p:nvSpPr>
          <p:spPr bwMode="auto">
            <a:xfrm>
              <a:off x="7332044" y="4558107"/>
              <a:ext cx="170719" cy="128405"/>
            </a:xfrm>
            <a:custGeom>
              <a:avLst/>
              <a:gdLst>
                <a:gd name="T0" fmla="*/ 2147483647 w 96"/>
                <a:gd name="T1" fmla="*/ 2147483647 h 72"/>
                <a:gd name="T2" fmla="*/ 2147483647 w 96"/>
                <a:gd name="T3" fmla="*/ 2147483647 h 72"/>
                <a:gd name="T4" fmla="*/ 2147483647 w 96"/>
                <a:gd name="T5" fmla="*/ 2147483647 h 72"/>
                <a:gd name="T6" fmla="*/ 2147483647 w 96"/>
                <a:gd name="T7" fmla="*/ 2147483647 h 72"/>
                <a:gd name="T8" fmla="*/ 2147483647 w 96"/>
                <a:gd name="T9" fmla="*/ 2147483647 h 72"/>
                <a:gd name="T10" fmla="*/ 2147483647 w 96"/>
                <a:gd name="T11" fmla="*/ 2147483647 h 72"/>
                <a:gd name="T12" fmla="*/ 2147483647 w 96"/>
                <a:gd name="T13" fmla="*/ 0 h 72"/>
                <a:gd name="T14" fmla="*/ 2147483647 w 96"/>
                <a:gd name="T15" fmla="*/ 0 h 72"/>
                <a:gd name="T16" fmla="*/ 2147483647 w 96"/>
                <a:gd name="T17" fmla="*/ 2147483647 h 72"/>
                <a:gd name="T18" fmla="*/ 2147483647 w 96"/>
                <a:gd name="T19" fmla="*/ 2147483647 h 72"/>
                <a:gd name="T20" fmla="*/ 0 w 96"/>
                <a:gd name="T21" fmla="*/ 2147483647 h 72"/>
                <a:gd name="T22" fmla="*/ 0 w 96"/>
                <a:gd name="T23" fmla="*/ 2147483647 h 72"/>
                <a:gd name="T24" fmla="*/ 0 w 96"/>
                <a:gd name="T25" fmla="*/ 2147483647 h 72"/>
                <a:gd name="T26" fmla="*/ 0 w 96"/>
                <a:gd name="T27" fmla="*/ 2147483647 h 72"/>
                <a:gd name="T28" fmla="*/ 2147483647 w 96"/>
                <a:gd name="T29" fmla="*/ 2147483647 h 72"/>
                <a:gd name="T30" fmla="*/ 2147483647 w 96"/>
                <a:gd name="T31" fmla="*/ 2147483647 h 72"/>
                <a:gd name="T32" fmla="*/ 2147483647 w 96"/>
                <a:gd name="T33" fmla="*/ 2147483647 h 72"/>
                <a:gd name="T34" fmla="*/ 2147483647 w 96"/>
                <a:gd name="T35" fmla="*/ 2147483647 h 72"/>
                <a:gd name="T36" fmla="*/ 2147483647 w 96"/>
                <a:gd name="T37" fmla="*/ 2147483647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
                <a:gd name="T58" fmla="*/ 0 h 72"/>
                <a:gd name="T59" fmla="*/ 96 w 96"/>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 h="72">
                  <a:moveTo>
                    <a:pt x="72" y="56"/>
                  </a:moveTo>
                  <a:lnTo>
                    <a:pt x="80" y="56"/>
                  </a:lnTo>
                  <a:lnTo>
                    <a:pt x="88" y="40"/>
                  </a:lnTo>
                  <a:lnTo>
                    <a:pt x="96" y="32"/>
                  </a:lnTo>
                  <a:lnTo>
                    <a:pt x="88" y="32"/>
                  </a:lnTo>
                  <a:lnTo>
                    <a:pt x="72" y="16"/>
                  </a:lnTo>
                  <a:lnTo>
                    <a:pt x="64" y="0"/>
                  </a:lnTo>
                  <a:lnTo>
                    <a:pt x="56" y="0"/>
                  </a:lnTo>
                  <a:lnTo>
                    <a:pt x="32" y="16"/>
                  </a:lnTo>
                  <a:lnTo>
                    <a:pt x="16" y="32"/>
                  </a:lnTo>
                  <a:lnTo>
                    <a:pt x="0" y="48"/>
                  </a:lnTo>
                  <a:lnTo>
                    <a:pt x="0" y="56"/>
                  </a:lnTo>
                  <a:lnTo>
                    <a:pt x="0" y="64"/>
                  </a:lnTo>
                  <a:lnTo>
                    <a:pt x="0" y="72"/>
                  </a:lnTo>
                  <a:lnTo>
                    <a:pt x="24" y="72"/>
                  </a:lnTo>
                  <a:lnTo>
                    <a:pt x="24" y="56"/>
                  </a:lnTo>
                  <a:lnTo>
                    <a:pt x="48" y="56"/>
                  </a:lnTo>
                  <a:lnTo>
                    <a:pt x="64" y="56"/>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7" name="Freeform 753">
              <a:extLst>
                <a:ext uri="{FF2B5EF4-FFF2-40B4-BE49-F238E27FC236}">
                  <a16:creationId xmlns:a16="http://schemas.microsoft.com/office/drawing/2014/main" id="{57D4C7AF-7E97-431A-8523-D5BB0A465B61}"/>
                </a:ext>
              </a:extLst>
            </p:cNvPr>
            <p:cNvSpPr>
              <a:spLocks/>
            </p:cNvSpPr>
            <p:nvPr/>
          </p:nvSpPr>
          <p:spPr bwMode="auto">
            <a:xfrm>
              <a:off x="7445858" y="4657329"/>
              <a:ext cx="14591" cy="1460"/>
            </a:xfrm>
            <a:custGeom>
              <a:avLst/>
              <a:gdLst>
                <a:gd name="T0" fmla="*/ 0 w 8"/>
                <a:gd name="T1" fmla="*/ 0 h 1943"/>
                <a:gd name="T2" fmla="*/ 2147483647 w 8"/>
                <a:gd name="T3" fmla="*/ 0 h 1943"/>
                <a:gd name="T4" fmla="*/ 0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8" y="0"/>
                  </a:lnTo>
                  <a:lnTo>
                    <a:pt x="0" y="0"/>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8" name="Freeform 754">
              <a:extLst>
                <a:ext uri="{FF2B5EF4-FFF2-40B4-BE49-F238E27FC236}">
                  <a16:creationId xmlns:a16="http://schemas.microsoft.com/office/drawing/2014/main" id="{FD154533-DFA2-4D61-B04B-3F2FB98B085C}"/>
                </a:ext>
              </a:extLst>
            </p:cNvPr>
            <p:cNvSpPr>
              <a:spLocks/>
            </p:cNvSpPr>
            <p:nvPr/>
          </p:nvSpPr>
          <p:spPr bwMode="auto">
            <a:xfrm>
              <a:off x="7445858" y="4657329"/>
              <a:ext cx="14591" cy="1460"/>
            </a:xfrm>
            <a:custGeom>
              <a:avLst/>
              <a:gdLst>
                <a:gd name="T0" fmla="*/ 0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0" y="0"/>
                  </a:lnTo>
                  <a:lnTo>
                    <a:pt x="8" y="0"/>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09" name="Freeform 755">
              <a:extLst>
                <a:ext uri="{FF2B5EF4-FFF2-40B4-BE49-F238E27FC236}">
                  <a16:creationId xmlns:a16="http://schemas.microsoft.com/office/drawing/2014/main" id="{5E894C9E-223F-495B-B9FE-1A22E05E001D}"/>
                </a:ext>
              </a:extLst>
            </p:cNvPr>
            <p:cNvSpPr>
              <a:spLocks/>
            </p:cNvSpPr>
            <p:nvPr/>
          </p:nvSpPr>
          <p:spPr bwMode="auto">
            <a:xfrm>
              <a:off x="7445858" y="4657329"/>
              <a:ext cx="14591" cy="1460"/>
            </a:xfrm>
            <a:custGeom>
              <a:avLst/>
              <a:gdLst>
                <a:gd name="T0" fmla="*/ 0 w 8"/>
                <a:gd name="T1" fmla="*/ 0 h 1943"/>
                <a:gd name="T2" fmla="*/ 0 w 8"/>
                <a:gd name="T3" fmla="*/ 0 h 1943"/>
                <a:gd name="T4" fmla="*/ 2147483647 w 8"/>
                <a:gd name="T5" fmla="*/ 0 h 1943"/>
                <a:gd name="T6" fmla="*/ 0 60000 65536"/>
                <a:gd name="T7" fmla="*/ 0 60000 65536"/>
                <a:gd name="T8" fmla="*/ 0 60000 65536"/>
                <a:gd name="T9" fmla="*/ 0 w 8"/>
                <a:gd name="T10" fmla="*/ 0 h 1943"/>
                <a:gd name="T11" fmla="*/ 8 w 8"/>
                <a:gd name="T12" fmla="*/ 1943 h 1943"/>
              </a:gdLst>
              <a:ahLst/>
              <a:cxnLst>
                <a:cxn ang="T6">
                  <a:pos x="T0" y="T1"/>
                </a:cxn>
                <a:cxn ang="T7">
                  <a:pos x="T2" y="T3"/>
                </a:cxn>
                <a:cxn ang="T8">
                  <a:pos x="T4" y="T5"/>
                </a:cxn>
              </a:cxnLst>
              <a:rect l="T9" t="T10" r="T11" b="T12"/>
              <a:pathLst>
                <a:path w="8" h="1943">
                  <a:moveTo>
                    <a:pt x="0" y="0"/>
                  </a:moveTo>
                  <a:lnTo>
                    <a:pt x="0" y="0"/>
                  </a:lnTo>
                  <a:lnTo>
                    <a:pt x="8" y="0"/>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0" name="Freeform 756">
              <a:extLst>
                <a:ext uri="{FF2B5EF4-FFF2-40B4-BE49-F238E27FC236}">
                  <a16:creationId xmlns:a16="http://schemas.microsoft.com/office/drawing/2014/main" id="{3D33E208-7B71-4F1B-A4AE-87DA14BC2EFD}"/>
                </a:ext>
              </a:extLst>
            </p:cNvPr>
            <p:cNvSpPr>
              <a:spLocks/>
            </p:cNvSpPr>
            <p:nvPr/>
          </p:nvSpPr>
          <p:spPr bwMode="auto">
            <a:xfrm>
              <a:off x="7374360" y="4657329"/>
              <a:ext cx="86091" cy="128405"/>
            </a:xfrm>
            <a:custGeom>
              <a:avLst/>
              <a:gdLst>
                <a:gd name="T0" fmla="*/ 2147483647 w 48"/>
                <a:gd name="T1" fmla="*/ 2147483647 h 72"/>
                <a:gd name="T2" fmla="*/ 2147483647 w 48"/>
                <a:gd name="T3" fmla="*/ 0 h 72"/>
                <a:gd name="T4" fmla="*/ 2147483647 w 48"/>
                <a:gd name="T5" fmla="*/ 0 h 72"/>
                <a:gd name="T6" fmla="*/ 0 w 48"/>
                <a:gd name="T7" fmla="*/ 0 h 72"/>
                <a:gd name="T8" fmla="*/ 0 w 48"/>
                <a:gd name="T9" fmla="*/ 2147483647 h 72"/>
                <a:gd name="T10" fmla="*/ 2147483647 w 48"/>
                <a:gd name="T11" fmla="*/ 2147483647 h 72"/>
                <a:gd name="T12" fmla="*/ 0 w 48"/>
                <a:gd name="T13" fmla="*/ 2147483647 h 72"/>
                <a:gd name="T14" fmla="*/ 0 w 48"/>
                <a:gd name="T15" fmla="*/ 2147483647 h 72"/>
                <a:gd name="T16" fmla="*/ 0 w 48"/>
                <a:gd name="T17" fmla="*/ 2147483647 h 72"/>
                <a:gd name="T18" fmla="*/ 2147483647 w 48"/>
                <a:gd name="T19" fmla="*/ 2147483647 h 72"/>
                <a:gd name="T20" fmla="*/ 2147483647 w 48"/>
                <a:gd name="T21" fmla="*/ 2147483647 h 72"/>
                <a:gd name="T22" fmla="*/ 2147483647 w 48"/>
                <a:gd name="T23" fmla="*/ 2147483647 h 72"/>
                <a:gd name="T24" fmla="*/ 2147483647 w 48"/>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
                <a:gd name="T40" fmla="*/ 0 h 72"/>
                <a:gd name="T41" fmla="*/ 48 w 48"/>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 h="72">
                  <a:moveTo>
                    <a:pt x="40" y="8"/>
                  </a:moveTo>
                  <a:lnTo>
                    <a:pt x="40" y="0"/>
                  </a:lnTo>
                  <a:lnTo>
                    <a:pt x="24" y="0"/>
                  </a:lnTo>
                  <a:lnTo>
                    <a:pt x="0" y="0"/>
                  </a:lnTo>
                  <a:lnTo>
                    <a:pt x="0" y="16"/>
                  </a:lnTo>
                  <a:lnTo>
                    <a:pt x="8" y="32"/>
                  </a:lnTo>
                  <a:lnTo>
                    <a:pt x="0" y="48"/>
                  </a:lnTo>
                  <a:lnTo>
                    <a:pt x="0" y="56"/>
                  </a:lnTo>
                  <a:lnTo>
                    <a:pt x="0" y="72"/>
                  </a:lnTo>
                  <a:lnTo>
                    <a:pt x="24" y="72"/>
                  </a:lnTo>
                  <a:lnTo>
                    <a:pt x="48" y="64"/>
                  </a:lnTo>
                  <a:lnTo>
                    <a:pt x="40" y="24"/>
                  </a:lnTo>
                  <a:lnTo>
                    <a:pt x="40"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1" name="Freeform 757">
              <a:extLst>
                <a:ext uri="{FF2B5EF4-FFF2-40B4-BE49-F238E27FC236}">
                  <a16:creationId xmlns:a16="http://schemas.microsoft.com/office/drawing/2014/main" id="{54E8A8DC-E3C9-48F5-A794-3338F4B88B3D}"/>
                </a:ext>
              </a:extLst>
            </p:cNvPr>
            <p:cNvSpPr>
              <a:spLocks/>
            </p:cNvSpPr>
            <p:nvPr/>
          </p:nvSpPr>
          <p:spPr bwMode="auto">
            <a:xfrm>
              <a:off x="7502765" y="4571240"/>
              <a:ext cx="272861" cy="243678"/>
            </a:xfrm>
            <a:custGeom>
              <a:avLst/>
              <a:gdLst>
                <a:gd name="T0" fmla="*/ 2147483647 w 153"/>
                <a:gd name="T1" fmla="*/ 2147483647 h 136"/>
                <a:gd name="T2" fmla="*/ 2147483647 w 153"/>
                <a:gd name="T3" fmla="*/ 2147483647 h 136"/>
                <a:gd name="T4" fmla="*/ 2147483647 w 153"/>
                <a:gd name="T5" fmla="*/ 2147483647 h 136"/>
                <a:gd name="T6" fmla="*/ 2147483647 w 153"/>
                <a:gd name="T7" fmla="*/ 2147483647 h 136"/>
                <a:gd name="T8" fmla="*/ 2147483647 w 153"/>
                <a:gd name="T9" fmla="*/ 2147483647 h 136"/>
                <a:gd name="T10" fmla="*/ 2147483647 w 153"/>
                <a:gd name="T11" fmla="*/ 2147483647 h 136"/>
                <a:gd name="T12" fmla="*/ 2147483647 w 153"/>
                <a:gd name="T13" fmla="*/ 2147483647 h 136"/>
                <a:gd name="T14" fmla="*/ 2147483647 w 153"/>
                <a:gd name="T15" fmla="*/ 2147483647 h 136"/>
                <a:gd name="T16" fmla="*/ 2147483647 w 153"/>
                <a:gd name="T17" fmla="*/ 0 h 136"/>
                <a:gd name="T18" fmla="*/ 2147483647 w 153"/>
                <a:gd name="T19" fmla="*/ 2147483647 h 136"/>
                <a:gd name="T20" fmla="*/ 2147483647 w 153"/>
                <a:gd name="T21" fmla="*/ 2147483647 h 136"/>
                <a:gd name="T22" fmla="*/ 2147483647 w 153"/>
                <a:gd name="T23" fmla="*/ 2147483647 h 136"/>
                <a:gd name="T24" fmla="*/ 2147483647 w 153"/>
                <a:gd name="T25" fmla="*/ 2147483647 h 136"/>
                <a:gd name="T26" fmla="*/ 2147483647 w 153"/>
                <a:gd name="T27" fmla="*/ 2147483647 h 136"/>
                <a:gd name="T28" fmla="*/ 2147483647 w 153"/>
                <a:gd name="T29" fmla="*/ 2147483647 h 136"/>
                <a:gd name="T30" fmla="*/ 2147483647 w 153"/>
                <a:gd name="T31" fmla="*/ 2147483647 h 136"/>
                <a:gd name="T32" fmla="*/ 2147483647 w 153"/>
                <a:gd name="T33" fmla="*/ 2147483647 h 136"/>
                <a:gd name="T34" fmla="*/ 2147483647 w 153"/>
                <a:gd name="T35" fmla="*/ 2147483647 h 136"/>
                <a:gd name="T36" fmla="*/ 0 w 153"/>
                <a:gd name="T37" fmla="*/ 2147483647 h 136"/>
                <a:gd name="T38" fmla="*/ 0 w 153"/>
                <a:gd name="T39" fmla="*/ 2147483647 h 136"/>
                <a:gd name="T40" fmla="*/ 2147483647 w 153"/>
                <a:gd name="T41" fmla="*/ 2147483647 h 136"/>
                <a:gd name="T42" fmla="*/ 2147483647 w 153"/>
                <a:gd name="T43" fmla="*/ 2147483647 h 136"/>
                <a:gd name="T44" fmla="*/ 2147483647 w 153"/>
                <a:gd name="T45" fmla="*/ 2147483647 h 136"/>
                <a:gd name="T46" fmla="*/ 2147483647 w 153"/>
                <a:gd name="T47" fmla="*/ 2147483647 h 136"/>
                <a:gd name="T48" fmla="*/ 2147483647 w 153"/>
                <a:gd name="T49" fmla="*/ 2147483647 h 136"/>
                <a:gd name="T50" fmla="*/ 2147483647 w 153"/>
                <a:gd name="T51" fmla="*/ 2147483647 h 1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3"/>
                <a:gd name="T79" fmla="*/ 0 h 136"/>
                <a:gd name="T80" fmla="*/ 153 w 153"/>
                <a:gd name="T81" fmla="*/ 136 h 1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3" h="136">
                  <a:moveTo>
                    <a:pt x="81" y="96"/>
                  </a:moveTo>
                  <a:lnTo>
                    <a:pt x="105" y="104"/>
                  </a:lnTo>
                  <a:lnTo>
                    <a:pt x="121" y="80"/>
                  </a:lnTo>
                  <a:lnTo>
                    <a:pt x="137" y="48"/>
                  </a:lnTo>
                  <a:lnTo>
                    <a:pt x="137" y="32"/>
                  </a:lnTo>
                  <a:lnTo>
                    <a:pt x="153" y="32"/>
                  </a:lnTo>
                  <a:lnTo>
                    <a:pt x="153" y="16"/>
                  </a:lnTo>
                  <a:lnTo>
                    <a:pt x="145" y="16"/>
                  </a:lnTo>
                  <a:lnTo>
                    <a:pt x="137" y="0"/>
                  </a:lnTo>
                  <a:lnTo>
                    <a:pt x="121" y="16"/>
                  </a:lnTo>
                  <a:lnTo>
                    <a:pt x="97" y="16"/>
                  </a:lnTo>
                  <a:lnTo>
                    <a:pt x="73" y="16"/>
                  </a:lnTo>
                  <a:lnTo>
                    <a:pt x="57" y="24"/>
                  </a:lnTo>
                  <a:lnTo>
                    <a:pt x="32" y="16"/>
                  </a:lnTo>
                  <a:lnTo>
                    <a:pt x="16" y="16"/>
                  </a:lnTo>
                  <a:lnTo>
                    <a:pt x="8" y="32"/>
                  </a:lnTo>
                  <a:lnTo>
                    <a:pt x="8" y="40"/>
                  </a:lnTo>
                  <a:lnTo>
                    <a:pt x="8" y="56"/>
                  </a:lnTo>
                  <a:lnTo>
                    <a:pt x="0" y="88"/>
                  </a:lnTo>
                  <a:lnTo>
                    <a:pt x="0" y="104"/>
                  </a:lnTo>
                  <a:lnTo>
                    <a:pt x="16" y="104"/>
                  </a:lnTo>
                  <a:lnTo>
                    <a:pt x="32" y="128"/>
                  </a:lnTo>
                  <a:lnTo>
                    <a:pt x="49" y="128"/>
                  </a:lnTo>
                  <a:lnTo>
                    <a:pt x="65" y="136"/>
                  </a:lnTo>
                  <a:lnTo>
                    <a:pt x="73" y="112"/>
                  </a:lnTo>
                  <a:lnTo>
                    <a:pt x="81" y="9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2" name="Freeform 758">
              <a:extLst>
                <a:ext uri="{FF2B5EF4-FFF2-40B4-BE49-F238E27FC236}">
                  <a16:creationId xmlns:a16="http://schemas.microsoft.com/office/drawing/2014/main" id="{D2B1B892-7E04-4034-A756-E183D37396A8}"/>
                </a:ext>
              </a:extLst>
            </p:cNvPr>
            <p:cNvSpPr>
              <a:spLocks/>
            </p:cNvSpPr>
            <p:nvPr/>
          </p:nvSpPr>
          <p:spPr bwMode="auto">
            <a:xfrm>
              <a:off x="7775625" y="4657329"/>
              <a:ext cx="285994" cy="172180"/>
            </a:xfrm>
            <a:custGeom>
              <a:avLst/>
              <a:gdLst>
                <a:gd name="T0" fmla="*/ 2147483647 w 160"/>
                <a:gd name="T1" fmla="*/ 2147483647 h 96"/>
                <a:gd name="T2" fmla="*/ 2147483647 w 160"/>
                <a:gd name="T3" fmla="*/ 2147483647 h 96"/>
                <a:gd name="T4" fmla="*/ 2147483647 w 160"/>
                <a:gd name="T5" fmla="*/ 2147483647 h 96"/>
                <a:gd name="T6" fmla="*/ 2147483647 w 160"/>
                <a:gd name="T7" fmla="*/ 2147483647 h 96"/>
                <a:gd name="T8" fmla="*/ 0 w 160"/>
                <a:gd name="T9" fmla="*/ 2147483647 h 96"/>
                <a:gd name="T10" fmla="*/ 2147483647 w 160"/>
                <a:gd name="T11" fmla="*/ 2147483647 h 96"/>
                <a:gd name="T12" fmla="*/ 2147483647 w 160"/>
                <a:gd name="T13" fmla="*/ 2147483647 h 96"/>
                <a:gd name="T14" fmla="*/ 2147483647 w 160"/>
                <a:gd name="T15" fmla="*/ 2147483647 h 96"/>
                <a:gd name="T16" fmla="*/ 2147483647 w 160"/>
                <a:gd name="T17" fmla="*/ 2147483647 h 96"/>
                <a:gd name="T18" fmla="*/ 2147483647 w 160"/>
                <a:gd name="T19" fmla="*/ 2147483647 h 96"/>
                <a:gd name="T20" fmla="*/ 2147483647 w 160"/>
                <a:gd name="T21" fmla="*/ 2147483647 h 96"/>
                <a:gd name="T22" fmla="*/ 2147483647 w 160"/>
                <a:gd name="T23" fmla="*/ 2147483647 h 96"/>
                <a:gd name="T24" fmla="*/ 2147483647 w 160"/>
                <a:gd name="T25" fmla="*/ 2147483647 h 96"/>
                <a:gd name="T26" fmla="*/ 2147483647 w 160"/>
                <a:gd name="T27" fmla="*/ 2147483647 h 96"/>
                <a:gd name="T28" fmla="*/ 2147483647 w 160"/>
                <a:gd name="T29" fmla="*/ 2147483647 h 96"/>
                <a:gd name="T30" fmla="*/ 2147483647 w 160"/>
                <a:gd name="T31" fmla="*/ 2147483647 h 96"/>
                <a:gd name="T32" fmla="*/ 2147483647 w 160"/>
                <a:gd name="T33" fmla="*/ 2147483647 h 96"/>
                <a:gd name="T34" fmla="*/ 2147483647 w 160"/>
                <a:gd name="T35" fmla="*/ 2147483647 h 96"/>
                <a:gd name="T36" fmla="*/ 2147483647 w 160"/>
                <a:gd name="T37" fmla="*/ 0 h 96"/>
                <a:gd name="T38" fmla="*/ 2147483647 w 160"/>
                <a:gd name="T39" fmla="*/ 2147483647 h 96"/>
                <a:gd name="T40" fmla="*/ 2147483647 w 160"/>
                <a:gd name="T41" fmla="*/ 2147483647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96"/>
                <a:gd name="T65" fmla="*/ 160 w 160"/>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96">
                  <a:moveTo>
                    <a:pt x="48" y="24"/>
                  </a:moveTo>
                  <a:lnTo>
                    <a:pt x="48" y="32"/>
                  </a:lnTo>
                  <a:lnTo>
                    <a:pt x="24" y="40"/>
                  </a:lnTo>
                  <a:lnTo>
                    <a:pt x="8" y="48"/>
                  </a:lnTo>
                  <a:lnTo>
                    <a:pt x="0" y="72"/>
                  </a:lnTo>
                  <a:lnTo>
                    <a:pt x="8" y="88"/>
                  </a:lnTo>
                  <a:lnTo>
                    <a:pt x="8" y="96"/>
                  </a:lnTo>
                  <a:lnTo>
                    <a:pt x="24" y="88"/>
                  </a:lnTo>
                  <a:lnTo>
                    <a:pt x="40" y="88"/>
                  </a:lnTo>
                  <a:lnTo>
                    <a:pt x="48" y="96"/>
                  </a:lnTo>
                  <a:lnTo>
                    <a:pt x="48" y="80"/>
                  </a:lnTo>
                  <a:lnTo>
                    <a:pt x="72" y="72"/>
                  </a:lnTo>
                  <a:lnTo>
                    <a:pt x="96" y="80"/>
                  </a:lnTo>
                  <a:lnTo>
                    <a:pt x="128" y="72"/>
                  </a:lnTo>
                  <a:lnTo>
                    <a:pt x="160" y="72"/>
                  </a:lnTo>
                  <a:lnTo>
                    <a:pt x="136" y="48"/>
                  </a:lnTo>
                  <a:lnTo>
                    <a:pt x="120" y="40"/>
                  </a:lnTo>
                  <a:lnTo>
                    <a:pt x="112" y="16"/>
                  </a:lnTo>
                  <a:lnTo>
                    <a:pt x="104" y="0"/>
                  </a:lnTo>
                  <a:lnTo>
                    <a:pt x="72" y="24"/>
                  </a:lnTo>
                  <a:lnTo>
                    <a:pt x="48"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3" name="Freeform 759">
              <a:extLst>
                <a:ext uri="{FF2B5EF4-FFF2-40B4-BE49-F238E27FC236}">
                  <a16:creationId xmlns:a16="http://schemas.microsoft.com/office/drawing/2014/main" id="{0CBC4F40-9383-4231-A27B-3757A9CE76E8}"/>
                </a:ext>
              </a:extLst>
            </p:cNvPr>
            <p:cNvSpPr>
              <a:spLocks/>
            </p:cNvSpPr>
            <p:nvPr/>
          </p:nvSpPr>
          <p:spPr bwMode="auto">
            <a:xfrm>
              <a:off x="7502765" y="4571240"/>
              <a:ext cx="272861" cy="243678"/>
            </a:xfrm>
            <a:custGeom>
              <a:avLst/>
              <a:gdLst>
                <a:gd name="T0" fmla="*/ 2147483647 w 153"/>
                <a:gd name="T1" fmla="*/ 2147483647 h 136"/>
                <a:gd name="T2" fmla="*/ 2147483647 w 153"/>
                <a:gd name="T3" fmla="*/ 2147483647 h 136"/>
                <a:gd name="T4" fmla="*/ 2147483647 w 153"/>
                <a:gd name="T5" fmla="*/ 2147483647 h 136"/>
                <a:gd name="T6" fmla="*/ 2147483647 w 153"/>
                <a:gd name="T7" fmla="*/ 2147483647 h 136"/>
                <a:gd name="T8" fmla="*/ 2147483647 w 153"/>
                <a:gd name="T9" fmla="*/ 2147483647 h 136"/>
                <a:gd name="T10" fmla="*/ 2147483647 w 153"/>
                <a:gd name="T11" fmla="*/ 2147483647 h 136"/>
                <a:gd name="T12" fmla="*/ 2147483647 w 153"/>
                <a:gd name="T13" fmla="*/ 2147483647 h 136"/>
                <a:gd name="T14" fmla="*/ 2147483647 w 153"/>
                <a:gd name="T15" fmla="*/ 2147483647 h 136"/>
                <a:gd name="T16" fmla="*/ 2147483647 w 153"/>
                <a:gd name="T17" fmla="*/ 0 h 136"/>
                <a:gd name="T18" fmla="*/ 2147483647 w 153"/>
                <a:gd name="T19" fmla="*/ 0 h 136"/>
                <a:gd name="T20" fmla="*/ 2147483647 w 153"/>
                <a:gd name="T21" fmla="*/ 2147483647 h 136"/>
                <a:gd name="T22" fmla="*/ 2147483647 w 153"/>
                <a:gd name="T23" fmla="*/ 2147483647 h 136"/>
                <a:gd name="T24" fmla="*/ 2147483647 w 153"/>
                <a:gd name="T25" fmla="*/ 2147483647 h 136"/>
                <a:gd name="T26" fmla="*/ 2147483647 w 153"/>
                <a:gd name="T27" fmla="*/ 2147483647 h 136"/>
                <a:gd name="T28" fmla="*/ 2147483647 w 153"/>
                <a:gd name="T29" fmla="*/ 2147483647 h 136"/>
                <a:gd name="T30" fmla="*/ 2147483647 w 153"/>
                <a:gd name="T31" fmla="*/ 2147483647 h 136"/>
                <a:gd name="T32" fmla="*/ 2147483647 w 153"/>
                <a:gd name="T33" fmla="*/ 2147483647 h 136"/>
                <a:gd name="T34" fmla="*/ 2147483647 w 153"/>
                <a:gd name="T35" fmla="*/ 2147483647 h 136"/>
                <a:gd name="T36" fmla="*/ 2147483647 w 153"/>
                <a:gd name="T37" fmla="*/ 2147483647 h 136"/>
                <a:gd name="T38" fmla="*/ 0 w 153"/>
                <a:gd name="T39" fmla="*/ 2147483647 h 136"/>
                <a:gd name="T40" fmla="*/ 0 w 153"/>
                <a:gd name="T41" fmla="*/ 2147483647 h 136"/>
                <a:gd name="T42" fmla="*/ 2147483647 w 153"/>
                <a:gd name="T43" fmla="*/ 2147483647 h 136"/>
                <a:gd name="T44" fmla="*/ 2147483647 w 153"/>
                <a:gd name="T45" fmla="*/ 2147483647 h 136"/>
                <a:gd name="T46" fmla="*/ 2147483647 w 153"/>
                <a:gd name="T47" fmla="*/ 2147483647 h 136"/>
                <a:gd name="T48" fmla="*/ 2147483647 w 153"/>
                <a:gd name="T49" fmla="*/ 2147483647 h 136"/>
                <a:gd name="T50" fmla="*/ 2147483647 w 153"/>
                <a:gd name="T51" fmla="*/ 2147483647 h 136"/>
                <a:gd name="T52" fmla="*/ 2147483647 w 153"/>
                <a:gd name="T53" fmla="*/ 2147483647 h 1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3"/>
                <a:gd name="T82" fmla="*/ 0 h 136"/>
                <a:gd name="T83" fmla="*/ 153 w 153"/>
                <a:gd name="T84" fmla="*/ 136 h 1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3" h="136">
                  <a:moveTo>
                    <a:pt x="81" y="96"/>
                  </a:moveTo>
                  <a:lnTo>
                    <a:pt x="105" y="104"/>
                  </a:lnTo>
                  <a:lnTo>
                    <a:pt x="121" y="80"/>
                  </a:lnTo>
                  <a:lnTo>
                    <a:pt x="137" y="48"/>
                  </a:lnTo>
                  <a:lnTo>
                    <a:pt x="137" y="32"/>
                  </a:lnTo>
                  <a:lnTo>
                    <a:pt x="153" y="32"/>
                  </a:lnTo>
                  <a:lnTo>
                    <a:pt x="153" y="16"/>
                  </a:lnTo>
                  <a:lnTo>
                    <a:pt x="145" y="16"/>
                  </a:lnTo>
                  <a:lnTo>
                    <a:pt x="137" y="0"/>
                  </a:lnTo>
                  <a:lnTo>
                    <a:pt x="121" y="16"/>
                  </a:lnTo>
                  <a:lnTo>
                    <a:pt x="97" y="16"/>
                  </a:lnTo>
                  <a:lnTo>
                    <a:pt x="73" y="16"/>
                  </a:lnTo>
                  <a:lnTo>
                    <a:pt x="57" y="24"/>
                  </a:lnTo>
                  <a:lnTo>
                    <a:pt x="32" y="16"/>
                  </a:lnTo>
                  <a:lnTo>
                    <a:pt x="16" y="16"/>
                  </a:lnTo>
                  <a:lnTo>
                    <a:pt x="8" y="32"/>
                  </a:lnTo>
                  <a:lnTo>
                    <a:pt x="8" y="40"/>
                  </a:lnTo>
                  <a:lnTo>
                    <a:pt x="8" y="56"/>
                  </a:lnTo>
                  <a:lnTo>
                    <a:pt x="0" y="88"/>
                  </a:lnTo>
                  <a:lnTo>
                    <a:pt x="0" y="104"/>
                  </a:lnTo>
                  <a:lnTo>
                    <a:pt x="16" y="104"/>
                  </a:lnTo>
                  <a:lnTo>
                    <a:pt x="32" y="128"/>
                  </a:lnTo>
                  <a:lnTo>
                    <a:pt x="49" y="128"/>
                  </a:lnTo>
                  <a:lnTo>
                    <a:pt x="65" y="136"/>
                  </a:lnTo>
                  <a:lnTo>
                    <a:pt x="73" y="112"/>
                  </a:lnTo>
                  <a:lnTo>
                    <a:pt x="81" y="9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4" name="Freeform 760">
              <a:extLst>
                <a:ext uri="{FF2B5EF4-FFF2-40B4-BE49-F238E27FC236}">
                  <a16:creationId xmlns:a16="http://schemas.microsoft.com/office/drawing/2014/main" id="{595E02EF-B879-4D37-8060-AE4F71FA749F}"/>
                </a:ext>
              </a:extLst>
            </p:cNvPr>
            <p:cNvSpPr>
              <a:spLocks/>
            </p:cNvSpPr>
            <p:nvPr/>
          </p:nvSpPr>
          <p:spPr bwMode="auto">
            <a:xfrm>
              <a:off x="7775625" y="4657329"/>
              <a:ext cx="285994" cy="172180"/>
            </a:xfrm>
            <a:custGeom>
              <a:avLst/>
              <a:gdLst>
                <a:gd name="T0" fmla="*/ 2147483647 w 160"/>
                <a:gd name="T1" fmla="*/ 2147483647 h 96"/>
                <a:gd name="T2" fmla="*/ 2147483647 w 160"/>
                <a:gd name="T3" fmla="*/ 2147483647 h 96"/>
                <a:gd name="T4" fmla="*/ 2147483647 w 160"/>
                <a:gd name="T5" fmla="*/ 2147483647 h 96"/>
                <a:gd name="T6" fmla="*/ 2147483647 w 160"/>
                <a:gd name="T7" fmla="*/ 2147483647 h 96"/>
                <a:gd name="T8" fmla="*/ 0 w 160"/>
                <a:gd name="T9" fmla="*/ 2147483647 h 96"/>
                <a:gd name="T10" fmla="*/ 2147483647 w 160"/>
                <a:gd name="T11" fmla="*/ 2147483647 h 96"/>
                <a:gd name="T12" fmla="*/ 2147483647 w 160"/>
                <a:gd name="T13" fmla="*/ 2147483647 h 96"/>
                <a:gd name="T14" fmla="*/ 2147483647 w 160"/>
                <a:gd name="T15" fmla="*/ 2147483647 h 96"/>
                <a:gd name="T16" fmla="*/ 2147483647 w 160"/>
                <a:gd name="T17" fmla="*/ 2147483647 h 96"/>
                <a:gd name="T18" fmla="*/ 2147483647 w 160"/>
                <a:gd name="T19" fmla="*/ 2147483647 h 96"/>
                <a:gd name="T20" fmla="*/ 2147483647 w 160"/>
                <a:gd name="T21" fmla="*/ 2147483647 h 96"/>
                <a:gd name="T22" fmla="*/ 2147483647 w 160"/>
                <a:gd name="T23" fmla="*/ 2147483647 h 96"/>
                <a:gd name="T24" fmla="*/ 2147483647 w 160"/>
                <a:gd name="T25" fmla="*/ 2147483647 h 96"/>
                <a:gd name="T26" fmla="*/ 2147483647 w 160"/>
                <a:gd name="T27" fmla="*/ 2147483647 h 96"/>
                <a:gd name="T28" fmla="*/ 2147483647 w 160"/>
                <a:gd name="T29" fmla="*/ 2147483647 h 96"/>
                <a:gd name="T30" fmla="*/ 2147483647 w 160"/>
                <a:gd name="T31" fmla="*/ 2147483647 h 96"/>
                <a:gd name="T32" fmla="*/ 2147483647 w 160"/>
                <a:gd name="T33" fmla="*/ 2147483647 h 96"/>
                <a:gd name="T34" fmla="*/ 2147483647 w 160"/>
                <a:gd name="T35" fmla="*/ 2147483647 h 96"/>
                <a:gd name="T36" fmla="*/ 2147483647 w 160"/>
                <a:gd name="T37" fmla="*/ 2147483647 h 96"/>
                <a:gd name="T38" fmla="*/ 2147483647 w 160"/>
                <a:gd name="T39" fmla="*/ 0 h 96"/>
                <a:gd name="T40" fmla="*/ 2147483647 w 160"/>
                <a:gd name="T41" fmla="*/ 2147483647 h 96"/>
                <a:gd name="T42" fmla="*/ 2147483647 w 160"/>
                <a:gd name="T43" fmla="*/ 2147483647 h 9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0"/>
                <a:gd name="T67" fmla="*/ 0 h 96"/>
                <a:gd name="T68" fmla="*/ 160 w 160"/>
                <a:gd name="T69" fmla="*/ 96 h 9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0" h="96">
                  <a:moveTo>
                    <a:pt x="48" y="24"/>
                  </a:moveTo>
                  <a:lnTo>
                    <a:pt x="48" y="32"/>
                  </a:lnTo>
                  <a:lnTo>
                    <a:pt x="24" y="40"/>
                  </a:lnTo>
                  <a:lnTo>
                    <a:pt x="8" y="48"/>
                  </a:lnTo>
                  <a:lnTo>
                    <a:pt x="0" y="72"/>
                  </a:lnTo>
                  <a:lnTo>
                    <a:pt x="8" y="88"/>
                  </a:lnTo>
                  <a:lnTo>
                    <a:pt x="8" y="96"/>
                  </a:lnTo>
                  <a:lnTo>
                    <a:pt x="24" y="88"/>
                  </a:lnTo>
                  <a:lnTo>
                    <a:pt x="40" y="88"/>
                  </a:lnTo>
                  <a:lnTo>
                    <a:pt x="48" y="96"/>
                  </a:lnTo>
                  <a:lnTo>
                    <a:pt x="48" y="80"/>
                  </a:lnTo>
                  <a:lnTo>
                    <a:pt x="72" y="72"/>
                  </a:lnTo>
                  <a:lnTo>
                    <a:pt x="96" y="80"/>
                  </a:lnTo>
                  <a:lnTo>
                    <a:pt x="128" y="72"/>
                  </a:lnTo>
                  <a:lnTo>
                    <a:pt x="160" y="72"/>
                  </a:lnTo>
                  <a:lnTo>
                    <a:pt x="136" y="48"/>
                  </a:lnTo>
                  <a:lnTo>
                    <a:pt x="120" y="40"/>
                  </a:lnTo>
                  <a:lnTo>
                    <a:pt x="112" y="16"/>
                  </a:lnTo>
                  <a:lnTo>
                    <a:pt x="104" y="0"/>
                  </a:lnTo>
                  <a:lnTo>
                    <a:pt x="72" y="24"/>
                  </a:lnTo>
                  <a:lnTo>
                    <a:pt x="48" y="24"/>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5" name="Freeform 761">
              <a:extLst>
                <a:ext uri="{FF2B5EF4-FFF2-40B4-BE49-F238E27FC236}">
                  <a16:creationId xmlns:a16="http://schemas.microsoft.com/office/drawing/2014/main" id="{B86CF73E-858D-47A8-9805-765D50EA642B}"/>
                </a:ext>
              </a:extLst>
            </p:cNvPr>
            <p:cNvSpPr>
              <a:spLocks/>
            </p:cNvSpPr>
            <p:nvPr/>
          </p:nvSpPr>
          <p:spPr bwMode="auto">
            <a:xfrm>
              <a:off x="7689536" y="4814917"/>
              <a:ext cx="172180" cy="214496"/>
            </a:xfrm>
            <a:custGeom>
              <a:avLst/>
              <a:gdLst>
                <a:gd name="T0" fmla="*/ 2147483647 w 96"/>
                <a:gd name="T1" fmla="*/ 2147483647 h 120"/>
                <a:gd name="T2" fmla="*/ 2147483647 w 96"/>
                <a:gd name="T3" fmla="*/ 2147483647 h 120"/>
                <a:gd name="T4" fmla="*/ 2147483647 w 96"/>
                <a:gd name="T5" fmla="*/ 2147483647 h 120"/>
                <a:gd name="T6" fmla="*/ 2147483647 w 96"/>
                <a:gd name="T7" fmla="*/ 2147483647 h 120"/>
                <a:gd name="T8" fmla="*/ 2147483647 w 96"/>
                <a:gd name="T9" fmla="*/ 2147483647 h 120"/>
                <a:gd name="T10" fmla="*/ 2147483647 w 96"/>
                <a:gd name="T11" fmla="*/ 0 h 120"/>
                <a:gd name="T12" fmla="*/ 2147483647 w 96"/>
                <a:gd name="T13" fmla="*/ 0 h 120"/>
                <a:gd name="T14" fmla="*/ 2147483647 w 96"/>
                <a:gd name="T15" fmla="*/ 2147483647 h 120"/>
                <a:gd name="T16" fmla="*/ 2147483647 w 96"/>
                <a:gd name="T17" fmla="*/ 2147483647 h 120"/>
                <a:gd name="T18" fmla="*/ 2147483647 w 96"/>
                <a:gd name="T19" fmla="*/ 2147483647 h 120"/>
                <a:gd name="T20" fmla="*/ 2147483647 w 96"/>
                <a:gd name="T21" fmla="*/ 2147483647 h 120"/>
                <a:gd name="T22" fmla="*/ 2147483647 w 96"/>
                <a:gd name="T23" fmla="*/ 2147483647 h 120"/>
                <a:gd name="T24" fmla="*/ 2147483647 w 96"/>
                <a:gd name="T25" fmla="*/ 2147483647 h 120"/>
                <a:gd name="T26" fmla="*/ 2147483647 w 96"/>
                <a:gd name="T27" fmla="*/ 2147483647 h 120"/>
                <a:gd name="T28" fmla="*/ 2147483647 w 96"/>
                <a:gd name="T29" fmla="*/ 2147483647 h 120"/>
                <a:gd name="T30" fmla="*/ 2147483647 w 96"/>
                <a:gd name="T31" fmla="*/ 2147483647 h 120"/>
                <a:gd name="T32" fmla="*/ 2147483647 w 96"/>
                <a:gd name="T33" fmla="*/ 2147483647 h 120"/>
                <a:gd name="T34" fmla="*/ 0 w 96"/>
                <a:gd name="T35" fmla="*/ 2147483647 h 120"/>
                <a:gd name="T36" fmla="*/ 2147483647 w 96"/>
                <a:gd name="T37" fmla="*/ 2147483647 h 120"/>
                <a:gd name="T38" fmla="*/ 2147483647 w 96"/>
                <a:gd name="T39" fmla="*/ 2147483647 h 120"/>
                <a:gd name="T40" fmla="*/ 2147483647 w 96"/>
                <a:gd name="T41" fmla="*/ 2147483647 h 120"/>
                <a:gd name="T42" fmla="*/ 2147483647 w 96"/>
                <a:gd name="T43" fmla="*/ 2147483647 h 1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120"/>
                <a:gd name="T68" fmla="*/ 96 w 96"/>
                <a:gd name="T69" fmla="*/ 120 h 12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120">
                  <a:moveTo>
                    <a:pt x="40" y="112"/>
                  </a:moveTo>
                  <a:lnTo>
                    <a:pt x="56" y="96"/>
                  </a:lnTo>
                  <a:lnTo>
                    <a:pt x="72" y="64"/>
                  </a:lnTo>
                  <a:lnTo>
                    <a:pt x="88" y="56"/>
                  </a:lnTo>
                  <a:lnTo>
                    <a:pt x="96" y="8"/>
                  </a:lnTo>
                  <a:lnTo>
                    <a:pt x="88" y="0"/>
                  </a:lnTo>
                  <a:lnTo>
                    <a:pt x="72" y="0"/>
                  </a:lnTo>
                  <a:lnTo>
                    <a:pt x="56" y="8"/>
                  </a:lnTo>
                  <a:lnTo>
                    <a:pt x="48" y="16"/>
                  </a:lnTo>
                  <a:lnTo>
                    <a:pt x="40" y="24"/>
                  </a:lnTo>
                  <a:lnTo>
                    <a:pt x="32" y="24"/>
                  </a:lnTo>
                  <a:lnTo>
                    <a:pt x="32" y="32"/>
                  </a:lnTo>
                  <a:lnTo>
                    <a:pt x="40" y="40"/>
                  </a:lnTo>
                  <a:lnTo>
                    <a:pt x="32" y="56"/>
                  </a:lnTo>
                  <a:lnTo>
                    <a:pt x="32" y="80"/>
                  </a:lnTo>
                  <a:lnTo>
                    <a:pt x="16" y="80"/>
                  </a:lnTo>
                  <a:lnTo>
                    <a:pt x="8" y="88"/>
                  </a:lnTo>
                  <a:lnTo>
                    <a:pt x="0" y="96"/>
                  </a:lnTo>
                  <a:lnTo>
                    <a:pt x="8" y="104"/>
                  </a:lnTo>
                  <a:lnTo>
                    <a:pt x="16" y="120"/>
                  </a:lnTo>
                  <a:lnTo>
                    <a:pt x="24" y="112"/>
                  </a:lnTo>
                  <a:lnTo>
                    <a:pt x="40" y="11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6" name="Freeform 762">
              <a:extLst>
                <a:ext uri="{FF2B5EF4-FFF2-40B4-BE49-F238E27FC236}">
                  <a16:creationId xmlns:a16="http://schemas.microsoft.com/office/drawing/2014/main" id="{B49AD740-7D98-49A2-860B-7E64F7EF046E}"/>
                </a:ext>
              </a:extLst>
            </p:cNvPr>
            <p:cNvSpPr>
              <a:spLocks/>
            </p:cNvSpPr>
            <p:nvPr/>
          </p:nvSpPr>
          <p:spPr bwMode="auto">
            <a:xfrm>
              <a:off x="7647220" y="4857233"/>
              <a:ext cx="113814" cy="128405"/>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2147483647 w 64"/>
                <a:gd name="T11" fmla="*/ 0 h 72"/>
                <a:gd name="T12" fmla="*/ 2147483647 w 64"/>
                <a:gd name="T13" fmla="*/ 0 h 72"/>
                <a:gd name="T14" fmla="*/ 0 w 64"/>
                <a:gd name="T15" fmla="*/ 0 h 72"/>
                <a:gd name="T16" fmla="*/ 0 w 64"/>
                <a:gd name="T17" fmla="*/ 2147483647 h 72"/>
                <a:gd name="T18" fmla="*/ 0 w 64"/>
                <a:gd name="T19" fmla="*/ 2147483647 h 72"/>
                <a:gd name="T20" fmla="*/ 2147483647 w 64"/>
                <a:gd name="T21" fmla="*/ 2147483647 h 72"/>
                <a:gd name="T22" fmla="*/ 2147483647 w 64"/>
                <a:gd name="T23" fmla="*/ 2147483647 h 72"/>
                <a:gd name="T24" fmla="*/ 2147483647 w 64"/>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72"/>
                <a:gd name="T41" fmla="*/ 64 w 6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72">
                  <a:moveTo>
                    <a:pt x="40" y="56"/>
                  </a:moveTo>
                  <a:lnTo>
                    <a:pt x="56" y="56"/>
                  </a:lnTo>
                  <a:lnTo>
                    <a:pt x="56" y="32"/>
                  </a:lnTo>
                  <a:lnTo>
                    <a:pt x="64" y="16"/>
                  </a:lnTo>
                  <a:lnTo>
                    <a:pt x="56" y="8"/>
                  </a:lnTo>
                  <a:lnTo>
                    <a:pt x="56" y="0"/>
                  </a:lnTo>
                  <a:lnTo>
                    <a:pt x="32" y="0"/>
                  </a:lnTo>
                  <a:lnTo>
                    <a:pt x="0" y="0"/>
                  </a:lnTo>
                  <a:lnTo>
                    <a:pt x="0" y="16"/>
                  </a:lnTo>
                  <a:lnTo>
                    <a:pt x="0" y="40"/>
                  </a:lnTo>
                  <a:lnTo>
                    <a:pt x="24" y="72"/>
                  </a:lnTo>
                  <a:lnTo>
                    <a:pt x="32" y="64"/>
                  </a:lnTo>
                  <a:lnTo>
                    <a:pt x="40" y="5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7" name="Freeform 763">
              <a:extLst>
                <a:ext uri="{FF2B5EF4-FFF2-40B4-BE49-F238E27FC236}">
                  <a16:creationId xmlns:a16="http://schemas.microsoft.com/office/drawing/2014/main" id="{83191719-2122-422C-BF0D-40F07B6AAB4E}"/>
                </a:ext>
              </a:extLst>
            </p:cNvPr>
            <p:cNvSpPr>
              <a:spLocks/>
            </p:cNvSpPr>
            <p:nvPr/>
          </p:nvSpPr>
          <p:spPr bwMode="auto">
            <a:xfrm>
              <a:off x="7619497" y="4628147"/>
              <a:ext cx="170721" cy="229087"/>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2147483647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0 w 96"/>
                <a:gd name="T31" fmla="*/ 2147483647 h 128"/>
                <a:gd name="T32" fmla="*/ 2147483647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lnTo>
                    <a:pt x="96" y="11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8" name="Freeform 764">
              <a:extLst>
                <a:ext uri="{FF2B5EF4-FFF2-40B4-BE49-F238E27FC236}">
                  <a16:creationId xmlns:a16="http://schemas.microsoft.com/office/drawing/2014/main" id="{7E3D69C8-C17B-4C6E-ABF6-B854267FAE47}"/>
                </a:ext>
              </a:extLst>
            </p:cNvPr>
            <p:cNvSpPr>
              <a:spLocks/>
            </p:cNvSpPr>
            <p:nvPr/>
          </p:nvSpPr>
          <p:spPr bwMode="auto">
            <a:xfrm>
              <a:off x="7647220" y="4857233"/>
              <a:ext cx="113814" cy="128405"/>
            </a:xfrm>
            <a:custGeom>
              <a:avLst/>
              <a:gdLst>
                <a:gd name="T0" fmla="*/ 2147483647 w 64"/>
                <a:gd name="T1" fmla="*/ 2147483647 h 72"/>
                <a:gd name="T2" fmla="*/ 2147483647 w 64"/>
                <a:gd name="T3" fmla="*/ 2147483647 h 72"/>
                <a:gd name="T4" fmla="*/ 2147483647 w 64"/>
                <a:gd name="T5" fmla="*/ 2147483647 h 72"/>
                <a:gd name="T6" fmla="*/ 2147483647 w 64"/>
                <a:gd name="T7" fmla="*/ 2147483647 h 72"/>
                <a:gd name="T8" fmla="*/ 2147483647 w 64"/>
                <a:gd name="T9" fmla="*/ 2147483647 h 72"/>
                <a:gd name="T10" fmla="*/ 2147483647 w 64"/>
                <a:gd name="T11" fmla="*/ 0 h 72"/>
                <a:gd name="T12" fmla="*/ 2147483647 w 64"/>
                <a:gd name="T13" fmla="*/ 0 h 72"/>
                <a:gd name="T14" fmla="*/ 0 w 64"/>
                <a:gd name="T15" fmla="*/ 0 h 72"/>
                <a:gd name="T16" fmla="*/ 0 w 64"/>
                <a:gd name="T17" fmla="*/ 2147483647 h 72"/>
                <a:gd name="T18" fmla="*/ 0 w 64"/>
                <a:gd name="T19" fmla="*/ 2147483647 h 72"/>
                <a:gd name="T20" fmla="*/ 2147483647 w 64"/>
                <a:gd name="T21" fmla="*/ 2147483647 h 72"/>
                <a:gd name="T22" fmla="*/ 2147483647 w 64"/>
                <a:gd name="T23" fmla="*/ 2147483647 h 72"/>
                <a:gd name="T24" fmla="*/ 2147483647 w 64"/>
                <a:gd name="T25" fmla="*/ 214748364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72"/>
                <a:gd name="T41" fmla="*/ 64 w 64"/>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72">
                  <a:moveTo>
                    <a:pt x="40" y="56"/>
                  </a:moveTo>
                  <a:lnTo>
                    <a:pt x="56" y="56"/>
                  </a:lnTo>
                  <a:lnTo>
                    <a:pt x="56" y="32"/>
                  </a:lnTo>
                  <a:lnTo>
                    <a:pt x="64" y="16"/>
                  </a:lnTo>
                  <a:lnTo>
                    <a:pt x="56" y="8"/>
                  </a:lnTo>
                  <a:lnTo>
                    <a:pt x="56" y="0"/>
                  </a:lnTo>
                  <a:lnTo>
                    <a:pt x="32" y="0"/>
                  </a:lnTo>
                  <a:lnTo>
                    <a:pt x="0" y="0"/>
                  </a:lnTo>
                  <a:lnTo>
                    <a:pt x="0" y="16"/>
                  </a:lnTo>
                  <a:lnTo>
                    <a:pt x="0" y="40"/>
                  </a:lnTo>
                  <a:lnTo>
                    <a:pt x="24" y="72"/>
                  </a:lnTo>
                  <a:lnTo>
                    <a:pt x="32" y="64"/>
                  </a:lnTo>
                  <a:lnTo>
                    <a:pt x="40" y="56"/>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19" name="Freeform 765">
              <a:extLst>
                <a:ext uri="{FF2B5EF4-FFF2-40B4-BE49-F238E27FC236}">
                  <a16:creationId xmlns:a16="http://schemas.microsoft.com/office/drawing/2014/main" id="{66BA4C9D-E43C-46D3-9FC7-9FE0E6A0966B}"/>
                </a:ext>
              </a:extLst>
            </p:cNvPr>
            <p:cNvSpPr>
              <a:spLocks/>
            </p:cNvSpPr>
            <p:nvPr/>
          </p:nvSpPr>
          <p:spPr bwMode="auto">
            <a:xfrm>
              <a:off x="7619497" y="4628147"/>
              <a:ext cx="170721" cy="229087"/>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0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2147483647 w 96"/>
                <a:gd name="T31" fmla="*/ 2147483647 h 128"/>
                <a:gd name="T32" fmla="*/ 0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0" name="Freeform 766">
              <a:extLst>
                <a:ext uri="{FF2B5EF4-FFF2-40B4-BE49-F238E27FC236}">
                  <a16:creationId xmlns:a16="http://schemas.microsoft.com/office/drawing/2014/main" id="{24AD4148-4CCF-4EA4-9A21-FD4CB6372291}"/>
                </a:ext>
              </a:extLst>
            </p:cNvPr>
            <p:cNvSpPr>
              <a:spLocks/>
            </p:cNvSpPr>
            <p:nvPr/>
          </p:nvSpPr>
          <p:spPr bwMode="auto">
            <a:xfrm>
              <a:off x="7619497" y="4628147"/>
              <a:ext cx="170721" cy="229087"/>
            </a:xfrm>
            <a:custGeom>
              <a:avLst/>
              <a:gdLst>
                <a:gd name="T0" fmla="*/ 2147483647 w 96"/>
                <a:gd name="T1" fmla="*/ 2147483647 h 128"/>
                <a:gd name="T2" fmla="*/ 2147483647 w 96"/>
                <a:gd name="T3" fmla="*/ 2147483647 h 128"/>
                <a:gd name="T4" fmla="*/ 2147483647 w 96"/>
                <a:gd name="T5" fmla="*/ 2147483647 h 128"/>
                <a:gd name="T6" fmla="*/ 2147483647 w 96"/>
                <a:gd name="T7" fmla="*/ 2147483647 h 128"/>
                <a:gd name="T8" fmla="*/ 2147483647 w 96"/>
                <a:gd name="T9" fmla="*/ 2147483647 h 128"/>
                <a:gd name="T10" fmla="*/ 2147483647 w 96"/>
                <a:gd name="T11" fmla="*/ 2147483647 h 128"/>
                <a:gd name="T12" fmla="*/ 2147483647 w 96"/>
                <a:gd name="T13" fmla="*/ 2147483647 h 128"/>
                <a:gd name="T14" fmla="*/ 2147483647 w 96"/>
                <a:gd name="T15" fmla="*/ 2147483647 h 128"/>
                <a:gd name="T16" fmla="*/ 2147483647 w 96"/>
                <a:gd name="T17" fmla="*/ 0 h 128"/>
                <a:gd name="T18" fmla="*/ 2147483647 w 96"/>
                <a:gd name="T19" fmla="*/ 0 h 128"/>
                <a:gd name="T20" fmla="*/ 2147483647 w 96"/>
                <a:gd name="T21" fmla="*/ 0 h 128"/>
                <a:gd name="T22" fmla="*/ 2147483647 w 96"/>
                <a:gd name="T23" fmla="*/ 2147483647 h 128"/>
                <a:gd name="T24" fmla="*/ 2147483647 w 96"/>
                <a:gd name="T25" fmla="*/ 2147483647 h 128"/>
                <a:gd name="T26" fmla="*/ 2147483647 w 96"/>
                <a:gd name="T27" fmla="*/ 2147483647 h 128"/>
                <a:gd name="T28" fmla="*/ 2147483647 w 96"/>
                <a:gd name="T29" fmla="*/ 2147483647 h 128"/>
                <a:gd name="T30" fmla="*/ 2147483647 w 96"/>
                <a:gd name="T31" fmla="*/ 2147483647 h 128"/>
                <a:gd name="T32" fmla="*/ 0 w 96"/>
                <a:gd name="T33" fmla="*/ 2147483647 h 128"/>
                <a:gd name="T34" fmla="*/ 2147483647 w 96"/>
                <a:gd name="T35" fmla="*/ 2147483647 h 128"/>
                <a:gd name="T36" fmla="*/ 2147483647 w 96"/>
                <a:gd name="T37" fmla="*/ 2147483647 h 128"/>
                <a:gd name="T38" fmla="*/ 2147483647 w 96"/>
                <a:gd name="T39" fmla="*/ 2147483647 h 128"/>
                <a:gd name="T40" fmla="*/ 2147483647 w 96"/>
                <a:gd name="T41" fmla="*/ 2147483647 h 1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128"/>
                <a:gd name="T65" fmla="*/ 96 w 96"/>
                <a:gd name="T66" fmla="*/ 128 h 1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128">
                  <a:moveTo>
                    <a:pt x="96" y="112"/>
                  </a:moveTo>
                  <a:lnTo>
                    <a:pt x="96" y="104"/>
                  </a:lnTo>
                  <a:lnTo>
                    <a:pt x="88" y="88"/>
                  </a:lnTo>
                  <a:lnTo>
                    <a:pt x="96" y="64"/>
                  </a:lnTo>
                  <a:lnTo>
                    <a:pt x="88" y="64"/>
                  </a:lnTo>
                  <a:lnTo>
                    <a:pt x="80" y="40"/>
                  </a:lnTo>
                  <a:lnTo>
                    <a:pt x="80" y="32"/>
                  </a:lnTo>
                  <a:lnTo>
                    <a:pt x="96" y="24"/>
                  </a:lnTo>
                  <a:lnTo>
                    <a:pt x="88" y="0"/>
                  </a:lnTo>
                  <a:lnTo>
                    <a:pt x="72" y="0"/>
                  </a:lnTo>
                  <a:lnTo>
                    <a:pt x="72" y="16"/>
                  </a:lnTo>
                  <a:lnTo>
                    <a:pt x="56" y="48"/>
                  </a:lnTo>
                  <a:lnTo>
                    <a:pt x="40" y="72"/>
                  </a:lnTo>
                  <a:lnTo>
                    <a:pt x="16" y="64"/>
                  </a:lnTo>
                  <a:lnTo>
                    <a:pt x="8" y="80"/>
                  </a:lnTo>
                  <a:lnTo>
                    <a:pt x="0" y="104"/>
                  </a:lnTo>
                  <a:lnTo>
                    <a:pt x="16" y="104"/>
                  </a:lnTo>
                  <a:lnTo>
                    <a:pt x="16" y="128"/>
                  </a:lnTo>
                  <a:lnTo>
                    <a:pt x="48" y="128"/>
                  </a:lnTo>
                  <a:lnTo>
                    <a:pt x="72" y="128"/>
                  </a:lnTo>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1" name="Freeform 767">
              <a:extLst>
                <a:ext uri="{FF2B5EF4-FFF2-40B4-BE49-F238E27FC236}">
                  <a16:creationId xmlns:a16="http://schemas.microsoft.com/office/drawing/2014/main" id="{036E0E5B-33C6-406D-9184-25D2EDC0102F}"/>
                </a:ext>
              </a:extLst>
            </p:cNvPr>
            <p:cNvSpPr>
              <a:spLocks/>
            </p:cNvSpPr>
            <p:nvPr/>
          </p:nvSpPr>
          <p:spPr bwMode="auto">
            <a:xfrm>
              <a:off x="7460449" y="4615014"/>
              <a:ext cx="56907" cy="142996"/>
            </a:xfrm>
            <a:custGeom>
              <a:avLst/>
              <a:gdLst>
                <a:gd name="T0" fmla="*/ 2147483647 w 32"/>
                <a:gd name="T1" fmla="*/ 2147483647 h 80"/>
                <a:gd name="T2" fmla="*/ 2147483647 w 32"/>
                <a:gd name="T3" fmla="*/ 2147483647 h 80"/>
                <a:gd name="T4" fmla="*/ 2147483647 w 32"/>
                <a:gd name="T5" fmla="*/ 2147483647 h 80"/>
                <a:gd name="T6" fmla="*/ 2147483647 w 32"/>
                <a:gd name="T7" fmla="*/ 0 h 80"/>
                <a:gd name="T8" fmla="*/ 2147483647 w 32"/>
                <a:gd name="T9" fmla="*/ 2147483647 h 80"/>
                <a:gd name="T10" fmla="*/ 2147483647 w 32"/>
                <a:gd name="T11" fmla="*/ 2147483647 h 80"/>
                <a:gd name="T12" fmla="*/ 0 w 32"/>
                <a:gd name="T13" fmla="*/ 2147483647 h 80"/>
                <a:gd name="T14" fmla="*/ 0 w 32"/>
                <a:gd name="T15" fmla="*/ 2147483647 h 80"/>
                <a:gd name="T16" fmla="*/ 2147483647 w 32"/>
                <a:gd name="T17" fmla="*/ 2147483647 h 80"/>
                <a:gd name="T18" fmla="*/ 2147483647 w 32"/>
                <a:gd name="T19" fmla="*/ 2147483647 h 80"/>
                <a:gd name="T20" fmla="*/ 2147483647 w 32"/>
                <a:gd name="T21" fmla="*/ 2147483647 h 80"/>
                <a:gd name="T22" fmla="*/ 2147483647 w 32"/>
                <a:gd name="T23" fmla="*/ 2147483647 h 80"/>
                <a:gd name="T24" fmla="*/ 2147483647 w 32"/>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80"/>
                <a:gd name="T41" fmla="*/ 32 w 32"/>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80">
                  <a:moveTo>
                    <a:pt x="32" y="32"/>
                  </a:moveTo>
                  <a:lnTo>
                    <a:pt x="32" y="16"/>
                  </a:lnTo>
                  <a:lnTo>
                    <a:pt x="32" y="8"/>
                  </a:lnTo>
                  <a:lnTo>
                    <a:pt x="24" y="0"/>
                  </a:lnTo>
                  <a:lnTo>
                    <a:pt x="16" y="8"/>
                  </a:lnTo>
                  <a:lnTo>
                    <a:pt x="8" y="24"/>
                  </a:lnTo>
                  <a:lnTo>
                    <a:pt x="0" y="24"/>
                  </a:lnTo>
                  <a:lnTo>
                    <a:pt x="0" y="32"/>
                  </a:lnTo>
                  <a:lnTo>
                    <a:pt x="8" y="64"/>
                  </a:lnTo>
                  <a:lnTo>
                    <a:pt x="16" y="80"/>
                  </a:lnTo>
                  <a:lnTo>
                    <a:pt x="24" y="80"/>
                  </a:lnTo>
                  <a:lnTo>
                    <a:pt x="24" y="64"/>
                  </a:lnTo>
                  <a:lnTo>
                    <a:pt x="32"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2" name="Freeform 768">
              <a:extLst>
                <a:ext uri="{FF2B5EF4-FFF2-40B4-BE49-F238E27FC236}">
                  <a16:creationId xmlns:a16="http://schemas.microsoft.com/office/drawing/2014/main" id="{C08E8217-6B48-46CC-BCE2-A750F991F215}"/>
                </a:ext>
              </a:extLst>
            </p:cNvPr>
            <p:cNvSpPr>
              <a:spLocks/>
            </p:cNvSpPr>
            <p:nvPr/>
          </p:nvSpPr>
          <p:spPr bwMode="auto">
            <a:xfrm>
              <a:off x="7445858" y="4657329"/>
              <a:ext cx="42314" cy="113814"/>
            </a:xfrm>
            <a:custGeom>
              <a:avLst/>
              <a:gdLst>
                <a:gd name="T0" fmla="*/ 2147483647 w 24"/>
                <a:gd name="T1" fmla="*/ 2147483647 h 64"/>
                <a:gd name="T2" fmla="*/ 2147483647 w 24"/>
                <a:gd name="T3" fmla="*/ 0 h 64"/>
                <a:gd name="T4" fmla="*/ 0 w 24"/>
                <a:gd name="T5" fmla="*/ 0 h 64"/>
                <a:gd name="T6" fmla="*/ 0 w 24"/>
                <a:gd name="T7" fmla="*/ 2147483647 h 64"/>
                <a:gd name="T8" fmla="*/ 0 w 24"/>
                <a:gd name="T9" fmla="*/ 2147483647 h 64"/>
                <a:gd name="T10" fmla="*/ 2147483647 w 24"/>
                <a:gd name="T11" fmla="*/ 2147483647 h 64"/>
                <a:gd name="T12" fmla="*/ 2147483647 w 24"/>
                <a:gd name="T13" fmla="*/ 2147483647 h 64"/>
                <a:gd name="T14" fmla="*/ 2147483647 w 24"/>
                <a:gd name="T15" fmla="*/ 2147483647 h 64"/>
                <a:gd name="T16" fmla="*/ 2147483647 w 24"/>
                <a:gd name="T17" fmla="*/ 2147483647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64"/>
                <a:gd name="T29" fmla="*/ 24 w 24"/>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64">
                  <a:moveTo>
                    <a:pt x="8" y="8"/>
                  </a:moveTo>
                  <a:lnTo>
                    <a:pt x="8" y="0"/>
                  </a:lnTo>
                  <a:lnTo>
                    <a:pt x="0" y="0"/>
                  </a:lnTo>
                  <a:lnTo>
                    <a:pt x="0" y="8"/>
                  </a:lnTo>
                  <a:lnTo>
                    <a:pt x="0" y="24"/>
                  </a:lnTo>
                  <a:lnTo>
                    <a:pt x="8" y="64"/>
                  </a:lnTo>
                  <a:lnTo>
                    <a:pt x="24" y="56"/>
                  </a:lnTo>
                  <a:lnTo>
                    <a:pt x="16" y="40"/>
                  </a:lnTo>
                  <a:lnTo>
                    <a:pt x="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3" name="Freeform 769">
              <a:extLst>
                <a:ext uri="{FF2B5EF4-FFF2-40B4-BE49-F238E27FC236}">
                  <a16:creationId xmlns:a16="http://schemas.microsoft.com/office/drawing/2014/main" id="{F79004B4-30BE-49A7-8470-03A383CBE52E}"/>
                </a:ext>
              </a:extLst>
            </p:cNvPr>
            <p:cNvSpPr>
              <a:spLocks/>
            </p:cNvSpPr>
            <p:nvPr/>
          </p:nvSpPr>
          <p:spPr bwMode="auto">
            <a:xfrm>
              <a:off x="7460449" y="4615014"/>
              <a:ext cx="56907" cy="142996"/>
            </a:xfrm>
            <a:custGeom>
              <a:avLst/>
              <a:gdLst>
                <a:gd name="T0" fmla="*/ 2147483647 w 32"/>
                <a:gd name="T1" fmla="*/ 2147483647 h 80"/>
                <a:gd name="T2" fmla="*/ 2147483647 w 32"/>
                <a:gd name="T3" fmla="*/ 2147483647 h 80"/>
                <a:gd name="T4" fmla="*/ 2147483647 w 32"/>
                <a:gd name="T5" fmla="*/ 2147483647 h 80"/>
                <a:gd name="T6" fmla="*/ 2147483647 w 32"/>
                <a:gd name="T7" fmla="*/ 2147483647 h 80"/>
                <a:gd name="T8" fmla="*/ 2147483647 w 32"/>
                <a:gd name="T9" fmla="*/ 0 h 80"/>
                <a:gd name="T10" fmla="*/ 2147483647 w 32"/>
                <a:gd name="T11" fmla="*/ 2147483647 h 80"/>
                <a:gd name="T12" fmla="*/ 2147483647 w 32"/>
                <a:gd name="T13" fmla="*/ 2147483647 h 80"/>
                <a:gd name="T14" fmla="*/ 0 w 32"/>
                <a:gd name="T15" fmla="*/ 2147483647 h 80"/>
                <a:gd name="T16" fmla="*/ 0 w 32"/>
                <a:gd name="T17" fmla="*/ 2147483647 h 80"/>
                <a:gd name="T18" fmla="*/ 2147483647 w 32"/>
                <a:gd name="T19" fmla="*/ 2147483647 h 80"/>
                <a:gd name="T20" fmla="*/ 2147483647 w 32"/>
                <a:gd name="T21" fmla="*/ 2147483647 h 80"/>
                <a:gd name="T22" fmla="*/ 2147483647 w 32"/>
                <a:gd name="T23" fmla="*/ 2147483647 h 80"/>
                <a:gd name="T24" fmla="*/ 2147483647 w 32"/>
                <a:gd name="T25" fmla="*/ 2147483647 h 80"/>
                <a:gd name="T26" fmla="*/ 2147483647 w 32"/>
                <a:gd name="T27" fmla="*/ 2147483647 h 80"/>
                <a:gd name="T28" fmla="*/ 2147483647 w 32"/>
                <a:gd name="T29" fmla="*/ 2147483647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
                <a:gd name="T46" fmla="*/ 0 h 80"/>
                <a:gd name="T47" fmla="*/ 32 w 32"/>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 h="80">
                  <a:moveTo>
                    <a:pt x="32" y="32"/>
                  </a:moveTo>
                  <a:lnTo>
                    <a:pt x="32" y="16"/>
                  </a:lnTo>
                  <a:lnTo>
                    <a:pt x="32" y="8"/>
                  </a:lnTo>
                  <a:lnTo>
                    <a:pt x="24" y="0"/>
                  </a:lnTo>
                  <a:lnTo>
                    <a:pt x="16" y="8"/>
                  </a:lnTo>
                  <a:lnTo>
                    <a:pt x="8" y="24"/>
                  </a:lnTo>
                  <a:lnTo>
                    <a:pt x="0" y="24"/>
                  </a:lnTo>
                  <a:lnTo>
                    <a:pt x="0" y="32"/>
                  </a:lnTo>
                  <a:lnTo>
                    <a:pt x="8" y="64"/>
                  </a:lnTo>
                  <a:lnTo>
                    <a:pt x="16" y="80"/>
                  </a:lnTo>
                  <a:lnTo>
                    <a:pt x="24" y="80"/>
                  </a:lnTo>
                  <a:lnTo>
                    <a:pt x="24" y="64"/>
                  </a:lnTo>
                  <a:lnTo>
                    <a:pt x="32" y="32"/>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4" name="Freeform 770">
              <a:extLst>
                <a:ext uri="{FF2B5EF4-FFF2-40B4-BE49-F238E27FC236}">
                  <a16:creationId xmlns:a16="http://schemas.microsoft.com/office/drawing/2014/main" id="{2D6C6700-1375-4E52-809C-9257595026D4}"/>
                </a:ext>
              </a:extLst>
            </p:cNvPr>
            <p:cNvSpPr>
              <a:spLocks/>
            </p:cNvSpPr>
            <p:nvPr/>
          </p:nvSpPr>
          <p:spPr bwMode="auto">
            <a:xfrm>
              <a:off x="7445858" y="4657329"/>
              <a:ext cx="42314" cy="113814"/>
            </a:xfrm>
            <a:custGeom>
              <a:avLst/>
              <a:gdLst>
                <a:gd name="T0" fmla="*/ 2147483647 w 24"/>
                <a:gd name="T1" fmla="*/ 2147483647 h 64"/>
                <a:gd name="T2" fmla="*/ 2147483647 w 24"/>
                <a:gd name="T3" fmla="*/ 0 h 64"/>
                <a:gd name="T4" fmla="*/ 0 w 24"/>
                <a:gd name="T5" fmla="*/ 0 h 64"/>
                <a:gd name="T6" fmla="*/ 0 w 24"/>
                <a:gd name="T7" fmla="*/ 0 h 64"/>
                <a:gd name="T8" fmla="*/ 0 w 24"/>
                <a:gd name="T9" fmla="*/ 2147483647 h 64"/>
                <a:gd name="T10" fmla="*/ 0 w 24"/>
                <a:gd name="T11" fmla="*/ 2147483647 h 64"/>
                <a:gd name="T12" fmla="*/ 2147483647 w 24"/>
                <a:gd name="T13" fmla="*/ 2147483647 h 64"/>
                <a:gd name="T14" fmla="*/ 2147483647 w 24"/>
                <a:gd name="T15" fmla="*/ 2147483647 h 64"/>
                <a:gd name="T16" fmla="*/ 2147483647 w 24"/>
                <a:gd name="T17" fmla="*/ 2147483647 h 64"/>
                <a:gd name="T18" fmla="*/ 2147483647 w 24"/>
                <a:gd name="T19" fmla="*/ 2147483647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64"/>
                <a:gd name="T32" fmla="*/ 24 w 24"/>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64">
                  <a:moveTo>
                    <a:pt x="8" y="8"/>
                  </a:moveTo>
                  <a:lnTo>
                    <a:pt x="8" y="0"/>
                  </a:lnTo>
                  <a:lnTo>
                    <a:pt x="0" y="0"/>
                  </a:lnTo>
                  <a:lnTo>
                    <a:pt x="0" y="8"/>
                  </a:lnTo>
                  <a:lnTo>
                    <a:pt x="0" y="24"/>
                  </a:lnTo>
                  <a:lnTo>
                    <a:pt x="8" y="64"/>
                  </a:lnTo>
                  <a:lnTo>
                    <a:pt x="24" y="56"/>
                  </a:lnTo>
                  <a:lnTo>
                    <a:pt x="16" y="40"/>
                  </a:lnTo>
                  <a:lnTo>
                    <a:pt x="8" y="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5" name="Freeform 771">
              <a:extLst>
                <a:ext uri="{FF2B5EF4-FFF2-40B4-BE49-F238E27FC236}">
                  <a16:creationId xmlns:a16="http://schemas.microsoft.com/office/drawing/2014/main" id="{0FEA641D-124D-4E2D-8EBD-0C3502337BE5}"/>
                </a:ext>
              </a:extLst>
            </p:cNvPr>
            <p:cNvSpPr>
              <a:spLocks/>
            </p:cNvSpPr>
            <p:nvPr/>
          </p:nvSpPr>
          <p:spPr bwMode="auto">
            <a:xfrm>
              <a:off x="7704127" y="5286223"/>
              <a:ext cx="300585" cy="299125"/>
            </a:xfrm>
            <a:custGeom>
              <a:avLst/>
              <a:gdLst>
                <a:gd name="T0" fmla="*/ 2147483647 w 168"/>
                <a:gd name="T1" fmla="*/ 2147483647 h 168"/>
                <a:gd name="T2" fmla="*/ 2147483647 w 168"/>
                <a:gd name="T3" fmla="*/ 2147483647 h 168"/>
                <a:gd name="T4" fmla="*/ 2147483647 w 168"/>
                <a:gd name="T5" fmla="*/ 2147483647 h 168"/>
                <a:gd name="T6" fmla="*/ 2147483647 w 168"/>
                <a:gd name="T7" fmla="*/ 2147483647 h 168"/>
                <a:gd name="T8" fmla="*/ 2147483647 w 168"/>
                <a:gd name="T9" fmla="*/ 2147483647 h 168"/>
                <a:gd name="T10" fmla="*/ 2147483647 w 168"/>
                <a:gd name="T11" fmla="*/ 2147483647 h 168"/>
                <a:gd name="T12" fmla="*/ 2147483647 w 168"/>
                <a:gd name="T13" fmla="*/ 2147483647 h 168"/>
                <a:gd name="T14" fmla="*/ 2147483647 w 168"/>
                <a:gd name="T15" fmla="*/ 2147483647 h 168"/>
                <a:gd name="T16" fmla="*/ 2147483647 w 168"/>
                <a:gd name="T17" fmla="*/ 2147483647 h 168"/>
                <a:gd name="T18" fmla="*/ 2147483647 w 168"/>
                <a:gd name="T19" fmla="*/ 2147483647 h 168"/>
                <a:gd name="T20" fmla="*/ 2147483647 w 168"/>
                <a:gd name="T21" fmla="*/ 2147483647 h 168"/>
                <a:gd name="T22" fmla="*/ 2147483647 w 168"/>
                <a:gd name="T23" fmla="*/ 2147483647 h 168"/>
                <a:gd name="T24" fmla="*/ 2147483647 w 168"/>
                <a:gd name="T25" fmla="*/ 2147483647 h 168"/>
                <a:gd name="T26" fmla="*/ 2147483647 w 168"/>
                <a:gd name="T27" fmla="*/ 2147483647 h 168"/>
                <a:gd name="T28" fmla="*/ 2147483647 w 168"/>
                <a:gd name="T29" fmla="*/ 2147483647 h 168"/>
                <a:gd name="T30" fmla="*/ 2147483647 w 168"/>
                <a:gd name="T31" fmla="*/ 2147483647 h 168"/>
                <a:gd name="T32" fmla="*/ 2147483647 w 168"/>
                <a:gd name="T33" fmla="*/ 2147483647 h 168"/>
                <a:gd name="T34" fmla="*/ 2147483647 w 168"/>
                <a:gd name="T35" fmla="*/ 0 h 168"/>
                <a:gd name="T36" fmla="*/ 2147483647 w 168"/>
                <a:gd name="T37" fmla="*/ 2147483647 h 168"/>
                <a:gd name="T38" fmla="*/ 0 w 168"/>
                <a:gd name="T39" fmla="*/ 2147483647 h 168"/>
                <a:gd name="T40" fmla="*/ 2147483647 w 168"/>
                <a:gd name="T41" fmla="*/ 2147483647 h 168"/>
                <a:gd name="T42" fmla="*/ 2147483647 w 168"/>
                <a:gd name="T43" fmla="*/ 2147483647 h 168"/>
                <a:gd name="T44" fmla="*/ 2147483647 w 168"/>
                <a:gd name="T45" fmla="*/ 2147483647 h 168"/>
                <a:gd name="T46" fmla="*/ 2147483647 w 168"/>
                <a:gd name="T47" fmla="*/ 2147483647 h 168"/>
                <a:gd name="T48" fmla="*/ 2147483647 w 168"/>
                <a:gd name="T49" fmla="*/ 2147483647 h 168"/>
                <a:gd name="T50" fmla="*/ 2147483647 w 168"/>
                <a:gd name="T51" fmla="*/ 2147483647 h 1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8"/>
                <a:gd name="T79" fmla="*/ 0 h 168"/>
                <a:gd name="T80" fmla="*/ 168 w 168"/>
                <a:gd name="T81" fmla="*/ 168 h 1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8" h="168">
                  <a:moveTo>
                    <a:pt x="88" y="168"/>
                  </a:moveTo>
                  <a:lnTo>
                    <a:pt x="96" y="168"/>
                  </a:lnTo>
                  <a:lnTo>
                    <a:pt x="104" y="112"/>
                  </a:lnTo>
                  <a:lnTo>
                    <a:pt x="104" y="72"/>
                  </a:lnTo>
                  <a:lnTo>
                    <a:pt x="112" y="72"/>
                  </a:lnTo>
                  <a:lnTo>
                    <a:pt x="120" y="24"/>
                  </a:lnTo>
                  <a:lnTo>
                    <a:pt x="152" y="16"/>
                  </a:lnTo>
                  <a:lnTo>
                    <a:pt x="160" y="16"/>
                  </a:lnTo>
                  <a:lnTo>
                    <a:pt x="168" y="16"/>
                  </a:lnTo>
                  <a:lnTo>
                    <a:pt x="160" y="8"/>
                  </a:lnTo>
                  <a:lnTo>
                    <a:pt x="144" y="8"/>
                  </a:lnTo>
                  <a:lnTo>
                    <a:pt x="144" y="16"/>
                  </a:lnTo>
                  <a:lnTo>
                    <a:pt x="144" y="8"/>
                  </a:lnTo>
                  <a:lnTo>
                    <a:pt x="120" y="16"/>
                  </a:lnTo>
                  <a:lnTo>
                    <a:pt x="88" y="16"/>
                  </a:lnTo>
                  <a:lnTo>
                    <a:pt x="80" y="8"/>
                  </a:lnTo>
                  <a:lnTo>
                    <a:pt x="24" y="8"/>
                  </a:lnTo>
                  <a:lnTo>
                    <a:pt x="16" y="0"/>
                  </a:lnTo>
                  <a:lnTo>
                    <a:pt x="8" y="8"/>
                  </a:lnTo>
                  <a:lnTo>
                    <a:pt x="0" y="32"/>
                  </a:lnTo>
                  <a:lnTo>
                    <a:pt x="32" y="88"/>
                  </a:lnTo>
                  <a:lnTo>
                    <a:pt x="32" y="96"/>
                  </a:lnTo>
                  <a:lnTo>
                    <a:pt x="40" y="152"/>
                  </a:lnTo>
                  <a:lnTo>
                    <a:pt x="64" y="168"/>
                  </a:lnTo>
                  <a:lnTo>
                    <a:pt x="64" y="160"/>
                  </a:lnTo>
                  <a:lnTo>
                    <a:pt x="88" y="16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6" name="Freeform 772">
              <a:extLst>
                <a:ext uri="{FF2B5EF4-FFF2-40B4-BE49-F238E27FC236}">
                  <a16:creationId xmlns:a16="http://schemas.microsoft.com/office/drawing/2014/main" id="{B030FC71-14F6-4F79-ADFF-E3446A64701A}"/>
                </a:ext>
              </a:extLst>
            </p:cNvPr>
            <p:cNvSpPr>
              <a:spLocks/>
            </p:cNvSpPr>
            <p:nvPr/>
          </p:nvSpPr>
          <p:spPr bwMode="auto">
            <a:xfrm>
              <a:off x="7460449" y="4472018"/>
              <a:ext cx="71498" cy="86089"/>
            </a:xfrm>
            <a:custGeom>
              <a:avLst/>
              <a:gdLst>
                <a:gd name="T0" fmla="*/ 0 w 40"/>
                <a:gd name="T1" fmla="*/ 2147483647 h 48"/>
                <a:gd name="T2" fmla="*/ 2147483647 w 40"/>
                <a:gd name="T3" fmla="*/ 2147483647 h 48"/>
                <a:gd name="T4" fmla="*/ 2147483647 w 40"/>
                <a:gd name="T5" fmla="*/ 2147483647 h 48"/>
                <a:gd name="T6" fmla="*/ 2147483647 w 40"/>
                <a:gd name="T7" fmla="*/ 2147483647 h 48"/>
                <a:gd name="T8" fmla="*/ 2147483647 w 40"/>
                <a:gd name="T9" fmla="*/ 0 h 48"/>
                <a:gd name="T10" fmla="*/ 0 w 40"/>
                <a:gd name="T11" fmla="*/ 2147483647 h 48"/>
                <a:gd name="T12" fmla="*/ 0 60000 65536"/>
                <a:gd name="T13" fmla="*/ 0 60000 65536"/>
                <a:gd name="T14" fmla="*/ 0 60000 65536"/>
                <a:gd name="T15" fmla="*/ 0 60000 65536"/>
                <a:gd name="T16" fmla="*/ 0 60000 65536"/>
                <a:gd name="T17" fmla="*/ 0 60000 65536"/>
                <a:gd name="T18" fmla="*/ 0 w 40"/>
                <a:gd name="T19" fmla="*/ 0 h 48"/>
                <a:gd name="T20" fmla="*/ 40 w 4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0" h="48">
                  <a:moveTo>
                    <a:pt x="0" y="48"/>
                  </a:moveTo>
                  <a:lnTo>
                    <a:pt x="16" y="48"/>
                  </a:lnTo>
                  <a:lnTo>
                    <a:pt x="40" y="40"/>
                  </a:lnTo>
                  <a:lnTo>
                    <a:pt x="40" y="32"/>
                  </a:lnTo>
                  <a:lnTo>
                    <a:pt x="40" y="0"/>
                  </a:lnTo>
                  <a:lnTo>
                    <a:pt x="0" y="4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7" name="Freeform 774">
              <a:extLst>
                <a:ext uri="{FF2B5EF4-FFF2-40B4-BE49-F238E27FC236}">
                  <a16:creationId xmlns:a16="http://schemas.microsoft.com/office/drawing/2014/main" id="{25406B86-AFCC-4312-9B93-F8EAB172D952}"/>
                </a:ext>
              </a:extLst>
            </p:cNvPr>
            <p:cNvSpPr>
              <a:spLocks/>
            </p:cNvSpPr>
            <p:nvPr/>
          </p:nvSpPr>
          <p:spPr bwMode="auto">
            <a:xfrm>
              <a:off x="7704127" y="5286223"/>
              <a:ext cx="300585" cy="299125"/>
            </a:xfrm>
            <a:custGeom>
              <a:avLst/>
              <a:gdLst>
                <a:gd name="T0" fmla="*/ 2147483647 w 168"/>
                <a:gd name="T1" fmla="*/ 2147483647 h 168"/>
                <a:gd name="T2" fmla="*/ 2147483647 w 168"/>
                <a:gd name="T3" fmla="*/ 2147483647 h 168"/>
                <a:gd name="T4" fmla="*/ 2147483647 w 168"/>
                <a:gd name="T5" fmla="*/ 2147483647 h 168"/>
                <a:gd name="T6" fmla="*/ 2147483647 w 168"/>
                <a:gd name="T7" fmla="*/ 2147483647 h 168"/>
                <a:gd name="T8" fmla="*/ 2147483647 w 168"/>
                <a:gd name="T9" fmla="*/ 2147483647 h 168"/>
                <a:gd name="T10" fmla="*/ 2147483647 w 168"/>
                <a:gd name="T11" fmla="*/ 2147483647 h 168"/>
                <a:gd name="T12" fmla="*/ 2147483647 w 168"/>
                <a:gd name="T13" fmla="*/ 2147483647 h 168"/>
                <a:gd name="T14" fmla="*/ 2147483647 w 168"/>
                <a:gd name="T15" fmla="*/ 2147483647 h 168"/>
                <a:gd name="T16" fmla="*/ 2147483647 w 168"/>
                <a:gd name="T17" fmla="*/ 2147483647 h 168"/>
                <a:gd name="T18" fmla="*/ 2147483647 w 168"/>
                <a:gd name="T19" fmla="*/ 2147483647 h 168"/>
                <a:gd name="T20" fmla="*/ 2147483647 w 168"/>
                <a:gd name="T21" fmla="*/ 2147483647 h 168"/>
                <a:gd name="T22" fmla="*/ 2147483647 w 168"/>
                <a:gd name="T23" fmla="*/ 2147483647 h 168"/>
                <a:gd name="T24" fmla="*/ 2147483647 w 168"/>
                <a:gd name="T25" fmla="*/ 2147483647 h 168"/>
                <a:gd name="T26" fmla="*/ 2147483647 w 168"/>
                <a:gd name="T27" fmla="*/ 2147483647 h 168"/>
                <a:gd name="T28" fmla="*/ 2147483647 w 168"/>
                <a:gd name="T29" fmla="*/ 2147483647 h 168"/>
                <a:gd name="T30" fmla="*/ 2147483647 w 168"/>
                <a:gd name="T31" fmla="*/ 2147483647 h 168"/>
                <a:gd name="T32" fmla="*/ 2147483647 w 168"/>
                <a:gd name="T33" fmla="*/ 2147483647 h 168"/>
                <a:gd name="T34" fmla="*/ 2147483647 w 168"/>
                <a:gd name="T35" fmla="*/ 2147483647 h 168"/>
                <a:gd name="T36" fmla="*/ 2147483647 w 168"/>
                <a:gd name="T37" fmla="*/ 2147483647 h 168"/>
                <a:gd name="T38" fmla="*/ 2147483647 w 168"/>
                <a:gd name="T39" fmla="*/ 0 h 168"/>
                <a:gd name="T40" fmla="*/ 2147483647 w 168"/>
                <a:gd name="T41" fmla="*/ 2147483647 h 168"/>
                <a:gd name="T42" fmla="*/ 0 w 168"/>
                <a:gd name="T43" fmla="*/ 2147483647 h 168"/>
                <a:gd name="T44" fmla="*/ 2147483647 w 168"/>
                <a:gd name="T45" fmla="*/ 2147483647 h 168"/>
                <a:gd name="T46" fmla="*/ 2147483647 w 168"/>
                <a:gd name="T47" fmla="*/ 2147483647 h 168"/>
                <a:gd name="T48" fmla="*/ 2147483647 w 168"/>
                <a:gd name="T49" fmla="*/ 2147483647 h 168"/>
                <a:gd name="T50" fmla="*/ 2147483647 w 168"/>
                <a:gd name="T51" fmla="*/ 2147483647 h 168"/>
                <a:gd name="T52" fmla="*/ 2147483647 w 168"/>
                <a:gd name="T53" fmla="*/ 2147483647 h 168"/>
                <a:gd name="T54" fmla="*/ 2147483647 w 168"/>
                <a:gd name="T55" fmla="*/ 2147483647 h 1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8"/>
                <a:gd name="T85" fmla="*/ 0 h 168"/>
                <a:gd name="T86" fmla="*/ 168 w 168"/>
                <a:gd name="T87" fmla="*/ 168 h 1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8" h="168">
                  <a:moveTo>
                    <a:pt x="88" y="168"/>
                  </a:moveTo>
                  <a:lnTo>
                    <a:pt x="96" y="168"/>
                  </a:lnTo>
                  <a:lnTo>
                    <a:pt x="104" y="112"/>
                  </a:lnTo>
                  <a:lnTo>
                    <a:pt x="104" y="72"/>
                  </a:lnTo>
                  <a:lnTo>
                    <a:pt x="112" y="72"/>
                  </a:lnTo>
                  <a:lnTo>
                    <a:pt x="120" y="24"/>
                  </a:lnTo>
                  <a:lnTo>
                    <a:pt x="152" y="16"/>
                  </a:lnTo>
                  <a:lnTo>
                    <a:pt x="160" y="16"/>
                  </a:lnTo>
                  <a:lnTo>
                    <a:pt x="168" y="16"/>
                  </a:lnTo>
                  <a:lnTo>
                    <a:pt x="160" y="8"/>
                  </a:lnTo>
                  <a:lnTo>
                    <a:pt x="144" y="8"/>
                  </a:lnTo>
                  <a:lnTo>
                    <a:pt x="144" y="16"/>
                  </a:lnTo>
                  <a:lnTo>
                    <a:pt x="144" y="8"/>
                  </a:lnTo>
                  <a:lnTo>
                    <a:pt x="120" y="16"/>
                  </a:lnTo>
                  <a:lnTo>
                    <a:pt x="88" y="16"/>
                  </a:lnTo>
                  <a:lnTo>
                    <a:pt x="80" y="8"/>
                  </a:lnTo>
                  <a:lnTo>
                    <a:pt x="24" y="8"/>
                  </a:lnTo>
                  <a:lnTo>
                    <a:pt x="16" y="0"/>
                  </a:lnTo>
                  <a:lnTo>
                    <a:pt x="8" y="8"/>
                  </a:lnTo>
                  <a:lnTo>
                    <a:pt x="0" y="32"/>
                  </a:lnTo>
                  <a:lnTo>
                    <a:pt x="32" y="88"/>
                  </a:lnTo>
                  <a:lnTo>
                    <a:pt x="32" y="96"/>
                  </a:lnTo>
                  <a:lnTo>
                    <a:pt x="40" y="152"/>
                  </a:lnTo>
                  <a:lnTo>
                    <a:pt x="64" y="168"/>
                  </a:lnTo>
                  <a:lnTo>
                    <a:pt x="64" y="160"/>
                  </a:lnTo>
                  <a:lnTo>
                    <a:pt x="88" y="168"/>
                  </a:lnTo>
                  <a:close/>
                </a:path>
              </a:pathLst>
            </a:custGeom>
            <a:solidFill>
              <a:schemeClr val="accent5">
                <a:lumMod val="20000"/>
                <a:lumOff val="80000"/>
              </a:schemeClr>
            </a:solidFill>
            <a:ln w="6350" cmpd="sng">
              <a:noFill/>
              <a:miter lim="800000"/>
              <a:headEnd/>
              <a:tailEnd/>
            </a:ln>
          </p:spPr>
          <p:txBody>
            <a:bodyPr/>
            <a:lstStyle/>
            <a:p>
              <a:pPr defTabSz="1219170"/>
              <a:endParaRPr lang="zh-CN" altLang="en-US" sz="3200">
                <a:cs typeface="+mn-ea"/>
                <a:sym typeface="+mn-lt"/>
              </a:endParaRPr>
            </a:p>
          </p:txBody>
        </p:sp>
        <p:sp>
          <p:nvSpPr>
            <p:cNvPr id="228" name="Freeform 775">
              <a:extLst>
                <a:ext uri="{FF2B5EF4-FFF2-40B4-BE49-F238E27FC236}">
                  <a16:creationId xmlns:a16="http://schemas.microsoft.com/office/drawing/2014/main" id="{76EFD407-DE02-4CDC-8ADC-76BD5C1B5772}"/>
                </a:ext>
              </a:extLst>
            </p:cNvPr>
            <p:cNvSpPr>
              <a:spLocks/>
            </p:cNvSpPr>
            <p:nvPr/>
          </p:nvSpPr>
          <p:spPr bwMode="auto">
            <a:xfrm>
              <a:off x="2818075" y="2583879"/>
              <a:ext cx="614302" cy="841929"/>
            </a:xfrm>
            <a:custGeom>
              <a:avLst/>
              <a:gdLst>
                <a:gd name="T0" fmla="*/ 2147483647 w 344"/>
                <a:gd name="T1" fmla="*/ 2147483647 h 472"/>
                <a:gd name="T2" fmla="*/ 2147483647 w 344"/>
                <a:gd name="T3" fmla="*/ 2147483647 h 472"/>
                <a:gd name="T4" fmla="*/ 2147483647 w 344"/>
                <a:gd name="T5" fmla="*/ 2147483647 h 472"/>
                <a:gd name="T6" fmla="*/ 2147483647 w 344"/>
                <a:gd name="T7" fmla="*/ 2147483647 h 472"/>
                <a:gd name="T8" fmla="*/ 2147483647 w 344"/>
                <a:gd name="T9" fmla="*/ 2147483647 h 472"/>
                <a:gd name="T10" fmla="*/ 2147483647 w 344"/>
                <a:gd name="T11" fmla="*/ 2147483647 h 472"/>
                <a:gd name="T12" fmla="*/ 2147483647 w 344"/>
                <a:gd name="T13" fmla="*/ 2147483647 h 472"/>
                <a:gd name="T14" fmla="*/ 2147483647 w 344"/>
                <a:gd name="T15" fmla="*/ 0 h 472"/>
                <a:gd name="T16" fmla="*/ 2147483647 w 344"/>
                <a:gd name="T17" fmla="*/ 2147483647 h 472"/>
                <a:gd name="T18" fmla="*/ 2147483647 w 344"/>
                <a:gd name="T19" fmla="*/ 2147483647 h 472"/>
                <a:gd name="T20" fmla="*/ 2147483647 w 344"/>
                <a:gd name="T21" fmla="*/ 2147483647 h 472"/>
                <a:gd name="T22" fmla="*/ 2147483647 w 344"/>
                <a:gd name="T23" fmla="*/ 2147483647 h 472"/>
                <a:gd name="T24" fmla="*/ 2147483647 w 344"/>
                <a:gd name="T25" fmla="*/ 2147483647 h 472"/>
                <a:gd name="T26" fmla="*/ 2147483647 w 344"/>
                <a:gd name="T27" fmla="*/ 2147483647 h 472"/>
                <a:gd name="T28" fmla="*/ 2147483647 w 344"/>
                <a:gd name="T29" fmla="*/ 2147483647 h 472"/>
                <a:gd name="T30" fmla="*/ 2147483647 w 344"/>
                <a:gd name="T31" fmla="*/ 2147483647 h 472"/>
                <a:gd name="T32" fmla="*/ 2147483647 w 344"/>
                <a:gd name="T33" fmla="*/ 2147483647 h 472"/>
                <a:gd name="T34" fmla="*/ 2147483647 w 344"/>
                <a:gd name="T35" fmla="*/ 2147483647 h 472"/>
                <a:gd name="T36" fmla="*/ 2147483647 w 344"/>
                <a:gd name="T37" fmla="*/ 2147483647 h 472"/>
                <a:gd name="T38" fmla="*/ 0 w 344"/>
                <a:gd name="T39" fmla="*/ 2147483647 h 472"/>
                <a:gd name="T40" fmla="*/ 2147483647 w 344"/>
                <a:gd name="T41" fmla="*/ 2147483647 h 472"/>
                <a:gd name="T42" fmla="*/ 2147483647 w 344"/>
                <a:gd name="T43" fmla="*/ 2147483647 h 472"/>
                <a:gd name="T44" fmla="*/ 2147483647 w 344"/>
                <a:gd name="T45" fmla="*/ 2147483647 h 472"/>
                <a:gd name="T46" fmla="*/ 2147483647 w 344"/>
                <a:gd name="T47" fmla="*/ 2147483647 h 472"/>
                <a:gd name="T48" fmla="*/ 2147483647 w 344"/>
                <a:gd name="T49" fmla="*/ 2147483647 h 472"/>
                <a:gd name="T50" fmla="*/ 2147483647 w 344"/>
                <a:gd name="T51" fmla="*/ 2147483647 h 472"/>
                <a:gd name="T52" fmla="*/ 2147483647 w 344"/>
                <a:gd name="T53" fmla="*/ 2147483647 h 472"/>
                <a:gd name="T54" fmla="*/ 2147483647 w 344"/>
                <a:gd name="T55" fmla="*/ 2147483647 h 472"/>
                <a:gd name="T56" fmla="*/ 2147483647 w 344"/>
                <a:gd name="T57" fmla="*/ 2147483647 h 472"/>
                <a:gd name="T58" fmla="*/ 2147483647 w 344"/>
                <a:gd name="T59" fmla="*/ 2147483647 h 472"/>
                <a:gd name="T60" fmla="*/ 2147483647 w 344"/>
                <a:gd name="T61" fmla="*/ 2147483647 h 472"/>
                <a:gd name="T62" fmla="*/ 2147483647 w 344"/>
                <a:gd name="T63" fmla="*/ 2147483647 h 472"/>
                <a:gd name="T64" fmla="*/ 2147483647 w 344"/>
                <a:gd name="T65" fmla="*/ 2147483647 h 472"/>
                <a:gd name="T66" fmla="*/ 2147483647 w 344"/>
                <a:gd name="T67" fmla="*/ 2147483647 h 472"/>
                <a:gd name="T68" fmla="*/ 2147483647 w 344"/>
                <a:gd name="T69" fmla="*/ 2147483647 h 472"/>
                <a:gd name="T70" fmla="*/ 2147483647 w 344"/>
                <a:gd name="T71" fmla="*/ 2147483647 h 472"/>
                <a:gd name="T72" fmla="*/ 2147483647 w 344"/>
                <a:gd name="T73" fmla="*/ 2147483647 h 472"/>
                <a:gd name="T74" fmla="*/ 2147483647 w 344"/>
                <a:gd name="T75" fmla="*/ 2147483647 h 472"/>
                <a:gd name="T76" fmla="*/ 2147483647 w 344"/>
                <a:gd name="T77" fmla="*/ 2147483647 h 472"/>
                <a:gd name="T78" fmla="*/ 2147483647 w 344"/>
                <a:gd name="T79" fmla="*/ 2147483647 h 472"/>
                <a:gd name="T80" fmla="*/ 2147483647 w 344"/>
                <a:gd name="T81" fmla="*/ 2147483647 h 472"/>
                <a:gd name="T82" fmla="*/ 2147483647 w 344"/>
                <a:gd name="T83" fmla="*/ 2147483647 h 472"/>
                <a:gd name="T84" fmla="*/ 2147483647 w 344"/>
                <a:gd name="T85" fmla="*/ 2147483647 h 472"/>
                <a:gd name="T86" fmla="*/ 2147483647 w 344"/>
                <a:gd name="T87" fmla="*/ 2147483647 h 472"/>
                <a:gd name="T88" fmla="*/ 2147483647 w 344"/>
                <a:gd name="T89" fmla="*/ 2147483647 h 472"/>
                <a:gd name="T90" fmla="*/ 2147483647 w 344"/>
                <a:gd name="T91" fmla="*/ 2147483647 h 472"/>
                <a:gd name="T92" fmla="*/ 2147483647 w 344"/>
                <a:gd name="T93" fmla="*/ 2147483647 h 472"/>
                <a:gd name="T94" fmla="*/ 2147483647 w 344"/>
                <a:gd name="T95" fmla="*/ 2147483647 h 4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472"/>
                <a:gd name="T146" fmla="*/ 344 w 344"/>
                <a:gd name="T147" fmla="*/ 472 h 4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472">
                  <a:moveTo>
                    <a:pt x="336" y="64"/>
                  </a:moveTo>
                  <a:lnTo>
                    <a:pt x="328" y="48"/>
                  </a:lnTo>
                  <a:lnTo>
                    <a:pt x="288" y="56"/>
                  </a:lnTo>
                  <a:lnTo>
                    <a:pt x="240" y="32"/>
                  </a:lnTo>
                  <a:lnTo>
                    <a:pt x="216" y="32"/>
                  </a:lnTo>
                  <a:lnTo>
                    <a:pt x="192" y="24"/>
                  </a:lnTo>
                  <a:lnTo>
                    <a:pt x="192" y="8"/>
                  </a:lnTo>
                  <a:lnTo>
                    <a:pt x="152" y="0"/>
                  </a:lnTo>
                  <a:lnTo>
                    <a:pt x="136" y="16"/>
                  </a:lnTo>
                  <a:lnTo>
                    <a:pt x="104" y="24"/>
                  </a:lnTo>
                  <a:lnTo>
                    <a:pt x="80" y="40"/>
                  </a:lnTo>
                  <a:lnTo>
                    <a:pt x="64" y="80"/>
                  </a:lnTo>
                  <a:lnTo>
                    <a:pt x="32" y="88"/>
                  </a:lnTo>
                  <a:lnTo>
                    <a:pt x="32" y="112"/>
                  </a:lnTo>
                  <a:lnTo>
                    <a:pt x="56" y="144"/>
                  </a:lnTo>
                  <a:lnTo>
                    <a:pt x="80" y="160"/>
                  </a:lnTo>
                  <a:lnTo>
                    <a:pt x="80" y="176"/>
                  </a:lnTo>
                  <a:lnTo>
                    <a:pt x="64" y="184"/>
                  </a:lnTo>
                  <a:lnTo>
                    <a:pt x="40" y="176"/>
                  </a:lnTo>
                  <a:lnTo>
                    <a:pt x="0" y="200"/>
                  </a:lnTo>
                  <a:lnTo>
                    <a:pt x="16" y="216"/>
                  </a:lnTo>
                  <a:lnTo>
                    <a:pt x="32" y="232"/>
                  </a:lnTo>
                  <a:lnTo>
                    <a:pt x="64" y="232"/>
                  </a:lnTo>
                  <a:lnTo>
                    <a:pt x="96" y="232"/>
                  </a:lnTo>
                  <a:lnTo>
                    <a:pt x="80" y="264"/>
                  </a:lnTo>
                  <a:lnTo>
                    <a:pt x="48" y="272"/>
                  </a:lnTo>
                  <a:lnTo>
                    <a:pt x="24" y="288"/>
                  </a:lnTo>
                  <a:lnTo>
                    <a:pt x="24" y="312"/>
                  </a:lnTo>
                  <a:lnTo>
                    <a:pt x="48" y="328"/>
                  </a:lnTo>
                  <a:lnTo>
                    <a:pt x="56" y="352"/>
                  </a:lnTo>
                  <a:lnTo>
                    <a:pt x="72" y="360"/>
                  </a:lnTo>
                  <a:lnTo>
                    <a:pt x="80" y="384"/>
                  </a:lnTo>
                  <a:lnTo>
                    <a:pt x="104" y="384"/>
                  </a:lnTo>
                  <a:lnTo>
                    <a:pt x="144" y="384"/>
                  </a:lnTo>
                  <a:lnTo>
                    <a:pt x="120" y="416"/>
                  </a:lnTo>
                  <a:lnTo>
                    <a:pt x="64" y="472"/>
                  </a:lnTo>
                  <a:lnTo>
                    <a:pt x="128" y="432"/>
                  </a:lnTo>
                  <a:lnTo>
                    <a:pt x="184" y="376"/>
                  </a:lnTo>
                  <a:lnTo>
                    <a:pt x="176" y="368"/>
                  </a:lnTo>
                  <a:lnTo>
                    <a:pt x="208" y="328"/>
                  </a:lnTo>
                  <a:lnTo>
                    <a:pt x="216" y="344"/>
                  </a:lnTo>
                  <a:lnTo>
                    <a:pt x="224" y="360"/>
                  </a:lnTo>
                  <a:lnTo>
                    <a:pt x="248" y="344"/>
                  </a:lnTo>
                  <a:lnTo>
                    <a:pt x="272" y="328"/>
                  </a:lnTo>
                  <a:lnTo>
                    <a:pt x="288" y="336"/>
                  </a:lnTo>
                  <a:lnTo>
                    <a:pt x="344" y="344"/>
                  </a:lnTo>
                  <a:lnTo>
                    <a:pt x="344" y="64"/>
                  </a:lnTo>
                  <a:lnTo>
                    <a:pt x="336" y="64"/>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29" name="Freeform 777">
              <a:extLst>
                <a:ext uri="{FF2B5EF4-FFF2-40B4-BE49-F238E27FC236}">
                  <a16:creationId xmlns:a16="http://schemas.microsoft.com/office/drawing/2014/main" id="{AF126AB5-C4D3-49DC-ACB9-D23DBEA388B2}"/>
                </a:ext>
              </a:extLst>
            </p:cNvPr>
            <p:cNvSpPr>
              <a:spLocks/>
            </p:cNvSpPr>
            <p:nvPr/>
          </p:nvSpPr>
          <p:spPr bwMode="auto">
            <a:xfrm>
              <a:off x="3794300" y="3643220"/>
              <a:ext cx="1298642" cy="671209"/>
            </a:xfrm>
            <a:custGeom>
              <a:avLst/>
              <a:gdLst>
                <a:gd name="T0" fmla="*/ 2147483647 w 728"/>
                <a:gd name="T1" fmla="*/ 2147483647 h 376"/>
                <a:gd name="T2" fmla="*/ 2147483647 w 728"/>
                <a:gd name="T3" fmla="*/ 2147483647 h 376"/>
                <a:gd name="T4" fmla="*/ 2147483647 w 728"/>
                <a:gd name="T5" fmla="*/ 2147483647 h 376"/>
                <a:gd name="T6" fmla="*/ 2147483647 w 728"/>
                <a:gd name="T7" fmla="*/ 2147483647 h 376"/>
                <a:gd name="T8" fmla="*/ 2147483647 w 728"/>
                <a:gd name="T9" fmla="*/ 2147483647 h 376"/>
                <a:gd name="T10" fmla="*/ 2147483647 w 728"/>
                <a:gd name="T11" fmla="*/ 2147483647 h 376"/>
                <a:gd name="T12" fmla="*/ 2147483647 w 728"/>
                <a:gd name="T13" fmla="*/ 2147483647 h 376"/>
                <a:gd name="T14" fmla="*/ 2147483647 w 728"/>
                <a:gd name="T15" fmla="*/ 2147483647 h 376"/>
                <a:gd name="T16" fmla="*/ 2147483647 w 728"/>
                <a:gd name="T17" fmla="*/ 2147483647 h 376"/>
                <a:gd name="T18" fmla="*/ 2147483647 w 728"/>
                <a:gd name="T19" fmla="*/ 2147483647 h 376"/>
                <a:gd name="T20" fmla="*/ 2147483647 w 728"/>
                <a:gd name="T21" fmla="*/ 2147483647 h 376"/>
                <a:gd name="T22" fmla="*/ 2147483647 w 728"/>
                <a:gd name="T23" fmla="*/ 2147483647 h 376"/>
                <a:gd name="T24" fmla="*/ 2147483647 w 728"/>
                <a:gd name="T25" fmla="*/ 2147483647 h 376"/>
                <a:gd name="T26" fmla="*/ 2147483647 w 728"/>
                <a:gd name="T27" fmla="*/ 2147483647 h 376"/>
                <a:gd name="T28" fmla="*/ 2147483647 w 728"/>
                <a:gd name="T29" fmla="*/ 2147483647 h 376"/>
                <a:gd name="T30" fmla="*/ 2147483647 w 728"/>
                <a:gd name="T31" fmla="*/ 2147483647 h 376"/>
                <a:gd name="T32" fmla="*/ 2147483647 w 728"/>
                <a:gd name="T33" fmla="*/ 2147483647 h 376"/>
                <a:gd name="T34" fmla="*/ 2147483647 w 728"/>
                <a:gd name="T35" fmla="*/ 2147483647 h 376"/>
                <a:gd name="T36" fmla="*/ 2147483647 w 728"/>
                <a:gd name="T37" fmla="*/ 2147483647 h 376"/>
                <a:gd name="T38" fmla="*/ 2147483647 w 728"/>
                <a:gd name="T39" fmla="*/ 2147483647 h 376"/>
                <a:gd name="T40" fmla="*/ 2147483647 w 728"/>
                <a:gd name="T41" fmla="*/ 2147483647 h 376"/>
                <a:gd name="T42" fmla="*/ 2147483647 w 728"/>
                <a:gd name="T43" fmla="*/ 2147483647 h 376"/>
                <a:gd name="T44" fmla="*/ 2147483647 w 728"/>
                <a:gd name="T45" fmla="*/ 2147483647 h 376"/>
                <a:gd name="T46" fmla="*/ 2147483647 w 728"/>
                <a:gd name="T47" fmla="*/ 2147483647 h 376"/>
                <a:gd name="T48" fmla="*/ 2147483647 w 728"/>
                <a:gd name="T49" fmla="*/ 0 h 376"/>
                <a:gd name="T50" fmla="*/ 2147483647 w 728"/>
                <a:gd name="T51" fmla="*/ 2147483647 h 376"/>
                <a:gd name="T52" fmla="*/ 2147483647 w 728"/>
                <a:gd name="T53" fmla="*/ 2147483647 h 376"/>
                <a:gd name="T54" fmla="*/ 2147483647 w 728"/>
                <a:gd name="T55" fmla="*/ 2147483647 h 376"/>
                <a:gd name="T56" fmla="*/ 0 w 728"/>
                <a:gd name="T57" fmla="*/ 2147483647 h 376"/>
                <a:gd name="T58" fmla="*/ 2147483647 w 728"/>
                <a:gd name="T59" fmla="*/ 2147483647 h 376"/>
                <a:gd name="T60" fmla="*/ 2147483647 w 728"/>
                <a:gd name="T61" fmla="*/ 2147483647 h 376"/>
                <a:gd name="T62" fmla="*/ 2147483647 w 728"/>
                <a:gd name="T63" fmla="*/ 2147483647 h 376"/>
                <a:gd name="T64" fmla="*/ 2147483647 w 728"/>
                <a:gd name="T65" fmla="*/ 2147483647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8"/>
                <a:gd name="T100" fmla="*/ 0 h 376"/>
                <a:gd name="T101" fmla="*/ 728 w 728"/>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8" h="376">
                  <a:moveTo>
                    <a:pt x="168" y="288"/>
                  </a:moveTo>
                  <a:lnTo>
                    <a:pt x="200" y="288"/>
                  </a:lnTo>
                  <a:lnTo>
                    <a:pt x="208" y="280"/>
                  </a:lnTo>
                  <a:lnTo>
                    <a:pt x="232" y="288"/>
                  </a:lnTo>
                  <a:lnTo>
                    <a:pt x="264" y="320"/>
                  </a:lnTo>
                  <a:lnTo>
                    <a:pt x="288" y="312"/>
                  </a:lnTo>
                  <a:lnTo>
                    <a:pt x="304" y="328"/>
                  </a:lnTo>
                  <a:lnTo>
                    <a:pt x="312" y="344"/>
                  </a:lnTo>
                  <a:lnTo>
                    <a:pt x="328" y="360"/>
                  </a:lnTo>
                  <a:lnTo>
                    <a:pt x="352" y="368"/>
                  </a:lnTo>
                  <a:lnTo>
                    <a:pt x="352" y="336"/>
                  </a:lnTo>
                  <a:lnTo>
                    <a:pt x="368" y="320"/>
                  </a:lnTo>
                  <a:lnTo>
                    <a:pt x="376" y="312"/>
                  </a:lnTo>
                  <a:lnTo>
                    <a:pt x="416" y="312"/>
                  </a:lnTo>
                  <a:lnTo>
                    <a:pt x="440" y="312"/>
                  </a:lnTo>
                  <a:lnTo>
                    <a:pt x="472" y="304"/>
                  </a:lnTo>
                  <a:lnTo>
                    <a:pt x="496" y="304"/>
                  </a:lnTo>
                  <a:lnTo>
                    <a:pt x="512" y="304"/>
                  </a:lnTo>
                  <a:lnTo>
                    <a:pt x="520" y="320"/>
                  </a:lnTo>
                  <a:lnTo>
                    <a:pt x="528" y="352"/>
                  </a:lnTo>
                  <a:lnTo>
                    <a:pt x="552" y="376"/>
                  </a:lnTo>
                  <a:lnTo>
                    <a:pt x="560" y="376"/>
                  </a:lnTo>
                  <a:lnTo>
                    <a:pt x="560" y="336"/>
                  </a:lnTo>
                  <a:lnTo>
                    <a:pt x="544" y="296"/>
                  </a:lnTo>
                  <a:lnTo>
                    <a:pt x="560" y="272"/>
                  </a:lnTo>
                  <a:lnTo>
                    <a:pt x="584" y="264"/>
                  </a:lnTo>
                  <a:lnTo>
                    <a:pt x="616" y="224"/>
                  </a:lnTo>
                  <a:lnTo>
                    <a:pt x="616" y="200"/>
                  </a:lnTo>
                  <a:lnTo>
                    <a:pt x="608" y="176"/>
                  </a:lnTo>
                  <a:lnTo>
                    <a:pt x="624" y="184"/>
                  </a:lnTo>
                  <a:lnTo>
                    <a:pt x="624" y="168"/>
                  </a:lnTo>
                  <a:lnTo>
                    <a:pt x="632" y="168"/>
                  </a:lnTo>
                  <a:lnTo>
                    <a:pt x="640" y="160"/>
                  </a:lnTo>
                  <a:lnTo>
                    <a:pt x="648" y="144"/>
                  </a:lnTo>
                  <a:lnTo>
                    <a:pt x="664" y="136"/>
                  </a:lnTo>
                  <a:lnTo>
                    <a:pt x="688" y="128"/>
                  </a:lnTo>
                  <a:lnTo>
                    <a:pt x="688" y="96"/>
                  </a:lnTo>
                  <a:lnTo>
                    <a:pt x="728" y="72"/>
                  </a:lnTo>
                  <a:lnTo>
                    <a:pt x="720" y="32"/>
                  </a:lnTo>
                  <a:lnTo>
                    <a:pt x="704" y="32"/>
                  </a:lnTo>
                  <a:lnTo>
                    <a:pt x="672" y="72"/>
                  </a:lnTo>
                  <a:lnTo>
                    <a:pt x="632" y="80"/>
                  </a:lnTo>
                  <a:lnTo>
                    <a:pt x="616" y="80"/>
                  </a:lnTo>
                  <a:lnTo>
                    <a:pt x="584" y="104"/>
                  </a:lnTo>
                  <a:lnTo>
                    <a:pt x="536" y="120"/>
                  </a:lnTo>
                  <a:lnTo>
                    <a:pt x="536" y="96"/>
                  </a:lnTo>
                  <a:lnTo>
                    <a:pt x="512" y="48"/>
                  </a:lnTo>
                  <a:lnTo>
                    <a:pt x="440" y="16"/>
                  </a:lnTo>
                  <a:lnTo>
                    <a:pt x="416" y="8"/>
                  </a:lnTo>
                  <a:lnTo>
                    <a:pt x="376" y="0"/>
                  </a:lnTo>
                  <a:lnTo>
                    <a:pt x="24" y="0"/>
                  </a:lnTo>
                  <a:lnTo>
                    <a:pt x="32" y="24"/>
                  </a:lnTo>
                  <a:lnTo>
                    <a:pt x="16" y="32"/>
                  </a:lnTo>
                  <a:lnTo>
                    <a:pt x="24" y="16"/>
                  </a:lnTo>
                  <a:lnTo>
                    <a:pt x="0" y="8"/>
                  </a:lnTo>
                  <a:lnTo>
                    <a:pt x="8" y="48"/>
                  </a:lnTo>
                  <a:lnTo>
                    <a:pt x="8" y="80"/>
                  </a:lnTo>
                  <a:lnTo>
                    <a:pt x="0" y="112"/>
                  </a:lnTo>
                  <a:lnTo>
                    <a:pt x="8" y="136"/>
                  </a:lnTo>
                  <a:lnTo>
                    <a:pt x="8" y="152"/>
                  </a:lnTo>
                  <a:lnTo>
                    <a:pt x="24" y="192"/>
                  </a:lnTo>
                  <a:lnTo>
                    <a:pt x="40" y="224"/>
                  </a:lnTo>
                  <a:lnTo>
                    <a:pt x="56" y="240"/>
                  </a:lnTo>
                  <a:lnTo>
                    <a:pt x="88" y="264"/>
                  </a:lnTo>
                  <a:lnTo>
                    <a:pt x="96" y="272"/>
                  </a:lnTo>
                  <a:lnTo>
                    <a:pt x="128" y="272"/>
                  </a:lnTo>
                  <a:lnTo>
                    <a:pt x="168" y="288"/>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0" name="Freeform 779">
              <a:extLst>
                <a:ext uri="{FF2B5EF4-FFF2-40B4-BE49-F238E27FC236}">
                  <a16:creationId xmlns:a16="http://schemas.microsoft.com/office/drawing/2014/main" id="{38A4B671-631B-4D0B-82B2-8DE5CFF72201}"/>
                </a:ext>
              </a:extLst>
            </p:cNvPr>
            <p:cNvSpPr>
              <a:spLocks/>
            </p:cNvSpPr>
            <p:nvPr/>
          </p:nvSpPr>
          <p:spPr bwMode="auto">
            <a:xfrm>
              <a:off x="3794300" y="3643220"/>
              <a:ext cx="1298642" cy="671209"/>
            </a:xfrm>
            <a:custGeom>
              <a:avLst/>
              <a:gdLst>
                <a:gd name="T0" fmla="*/ 2147483647 w 728"/>
                <a:gd name="T1" fmla="*/ 2147483647 h 376"/>
                <a:gd name="T2" fmla="*/ 2147483647 w 728"/>
                <a:gd name="T3" fmla="*/ 2147483647 h 376"/>
                <a:gd name="T4" fmla="*/ 2147483647 w 728"/>
                <a:gd name="T5" fmla="*/ 2147483647 h 376"/>
                <a:gd name="T6" fmla="*/ 2147483647 w 728"/>
                <a:gd name="T7" fmla="*/ 2147483647 h 376"/>
                <a:gd name="T8" fmla="*/ 2147483647 w 728"/>
                <a:gd name="T9" fmla="*/ 2147483647 h 376"/>
                <a:gd name="T10" fmla="*/ 2147483647 w 728"/>
                <a:gd name="T11" fmla="*/ 2147483647 h 376"/>
                <a:gd name="T12" fmla="*/ 2147483647 w 728"/>
                <a:gd name="T13" fmla="*/ 2147483647 h 376"/>
                <a:gd name="T14" fmla="*/ 2147483647 w 728"/>
                <a:gd name="T15" fmla="*/ 2147483647 h 376"/>
                <a:gd name="T16" fmla="*/ 2147483647 w 728"/>
                <a:gd name="T17" fmla="*/ 2147483647 h 376"/>
                <a:gd name="T18" fmla="*/ 2147483647 w 728"/>
                <a:gd name="T19" fmla="*/ 2147483647 h 376"/>
                <a:gd name="T20" fmla="*/ 2147483647 w 728"/>
                <a:gd name="T21" fmla="*/ 2147483647 h 376"/>
                <a:gd name="T22" fmla="*/ 2147483647 w 728"/>
                <a:gd name="T23" fmla="*/ 2147483647 h 376"/>
                <a:gd name="T24" fmla="*/ 2147483647 w 728"/>
                <a:gd name="T25" fmla="*/ 2147483647 h 376"/>
                <a:gd name="T26" fmla="*/ 2147483647 w 728"/>
                <a:gd name="T27" fmla="*/ 2147483647 h 376"/>
                <a:gd name="T28" fmla="*/ 2147483647 w 728"/>
                <a:gd name="T29" fmla="*/ 2147483647 h 376"/>
                <a:gd name="T30" fmla="*/ 2147483647 w 728"/>
                <a:gd name="T31" fmla="*/ 2147483647 h 376"/>
                <a:gd name="T32" fmla="*/ 2147483647 w 728"/>
                <a:gd name="T33" fmla="*/ 2147483647 h 376"/>
                <a:gd name="T34" fmla="*/ 2147483647 w 728"/>
                <a:gd name="T35" fmla="*/ 2147483647 h 376"/>
                <a:gd name="T36" fmla="*/ 2147483647 w 728"/>
                <a:gd name="T37" fmla="*/ 2147483647 h 376"/>
                <a:gd name="T38" fmla="*/ 2147483647 w 728"/>
                <a:gd name="T39" fmla="*/ 2147483647 h 376"/>
                <a:gd name="T40" fmla="*/ 2147483647 w 728"/>
                <a:gd name="T41" fmla="*/ 2147483647 h 376"/>
                <a:gd name="T42" fmla="*/ 2147483647 w 728"/>
                <a:gd name="T43" fmla="*/ 2147483647 h 376"/>
                <a:gd name="T44" fmla="*/ 2147483647 w 728"/>
                <a:gd name="T45" fmla="*/ 2147483647 h 376"/>
                <a:gd name="T46" fmla="*/ 2147483647 w 728"/>
                <a:gd name="T47" fmla="*/ 2147483647 h 376"/>
                <a:gd name="T48" fmla="*/ 2147483647 w 728"/>
                <a:gd name="T49" fmla="*/ 2147483647 h 376"/>
                <a:gd name="T50" fmla="*/ 2147483647 w 728"/>
                <a:gd name="T51" fmla="*/ 0 h 376"/>
                <a:gd name="T52" fmla="*/ 2147483647 w 728"/>
                <a:gd name="T53" fmla="*/ 2147483647 h 376"/>
                <a:gd name="T54" fmla="*/ 2147483647 w 728"/>
                <a:gd name="T55" fmla="*/ 2147483647 h 376"/>
                <a:gd name="T56" fmla="*/ 2147483647 w 728"/>
                <a:gd name="T57" fmla="*/ 2147483647 h 376"/>
                <a:gd name="T58" fmla="*/ 0 w 728"/>
                <a:gd name="T59" fmla="*/ 2147483647 h 376"/>
                <a:gd name="T60" fmla="*/ 2147483647 w 728"/>
                <a:gd name="T61" fmla="*/ 2147483647 h 376"/>
                <a:gd name="T62" fmla="*/ 2147483647 w 728"/>
                <a:gd name="T63" fmla="*/ 2147483647 h 376"/>
                <a:gd name="T64" fmla="*/ 2147483647 w 728"/>
                <a:gd name="T65" fmla="*/ 2147483647 h 376"/>
                <a:gd name="T66" fmla="*/ 2147483647 w 728"/>
                <a:gd name="T67" fmla="*/ 2147483647 h 3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8"/>
                <a:gd name="T103" fmla="*/ 0 h 376"/>
                <a:gd name="T104" fmla="*/ 728 w 728"/>
                <a:gd name="T105" fmla="*/ 376 h 3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8" h="376">
                  <a:moveTo>
                    <a:pt x="168" y="288"/>
                  </a:moveTo>
                  <a:lnTo>
                    <a:pt x="200" y="288"/>
                  </a:lnTo>
                  <a:lnTo>
                    <a:pt x="208" y="280"/>
                  </a:lnTo>
                  <a:lnTo>
                    <a:pt x="232" y="288"/>
                  </a:lnTo>
                  <a:lnTo>
                    <a:pt x="264" y="320"/>
                  </a:lnTo>
                  <a:lnTo>
                    <a:pt x="288" y="312"/>
                  </a:lnTo>
                  <a:lnTo>
                    <a:pt x="304" y="328"/>
                  </a:lnTo>
                  <a:lnTo>
                    <a:pt x="312" y="344"/>
                  </a:lnTo>
                  <a:lnTo>
                    <a:pt x="328" y="360"/>
                  </a:lnTo>
                  <a:lnTo>
                    <a:pt x="352" y="368"/>
                  </a:lnTo>
                  <a:lnTo>
                    <a:pt x="352" y="336"/>
                  </a:lnTo>
                  <a:lnTo>
                    <a:pt x="368" y="320"/>
                  </a:lnTo>
                  <a:lnTo>
                    <a:pt x="376" y="312"/>
                  </a:lnTo>
                  <a:lnTo>
                    <a:pt x="416" y="312"/>
                  </a:lnTo>
                  <a:lnTo>
                    <a:pt x="440" y="312"/>
                  </a:lnTo>
                  <a:lnTo>
                    <a:pt x="472" y="304"/>
                  </a:lnTo>
                  <a:lnTo>
                    <a:pt x="496" y="304"/>
                  </a:lnTo>
                  <a:lnTo>
                    <a:pt x="512" y="304"/>
                  </a:lnTo>
                  <a:lnTo>
                    <a:pt x="520" y="320"/>
                  </a:lnTo>
                  <a:lnTo>
                    <a:pt x="528" y="352"/>
                  </a:lnTo>
                  <a:lnTo>
                    <a:pt x="552" y="376"/>
                  </a:lnTo>
                  <a:lnTo>
                    <a:pt x="560" y="376"/>
                  </a:lnTo>
                  <a:lnTo>
                    <a:pt x="560" y="336"/>
                  </a:lnTo>
                  <a:lnTo>
                    <a:pt x="544" y="296"/>
                  </a:lnTo>
                  <a:lnTo>
                    <a:pt x="560" y="272"/>
                  </a:lnTo>
                  <a:lnTo>
                    <a:pt x="584" y="264"/>
                  </a:lnTo>
                  <a:lnTo>
                    <a:pt x="616" y="224"/>
                  </a:lnTo>
                  <a:lnTo>
                    <a:pt x="616" y="200"/>
                  </a:lnTo>
                  <a:lnTo>
                    <a:pt x="608" y="176"/>
                  </a:lnTo>
                  <a:lnTo>
                    <a:pt x="624" y="184"/>
                  </a:lnTo>
                  <a:lnTo>
                    <a:pt x="624" y="168"/>
                  </a:lnTo>
                  <a:lnTo>
                    <a:pt x="632" y="168"/>
                  </a:lnTo>
                  <a:lnTo>
                    <a:pt x="640" y="160"/>
                  </a:lnTo>
                  <a:lnTo>
                    <a:pt x="648" y="144"/>
                  </a:lnTo>
                  <a:lnTo>
                    <a:pt x="664" y="136"/>
                  </a:lnTo>
                  <a:lnTo>
                    <a:pt x="688" y="128"/>
                  </a:lnTo>
                  <a:lnTo>
                    <a:pt x="688" y="96"/>
                  </a:lnTo>
                  <a:lnTo>
                    <a:pt x="728" y="72"/>
                  </a:lnTo>
                  <a:lnTo>
                    <a:pt x="720" y="32"/>
                  </a:lnTo>
                  <a:lnTo>
                    <a:pt x="704" y="32"/>
                  </a:lnTo>
                  <a:lnTo>
                    <a:pt x="672" y="72"/>
                  </a:lnTo>
                  <a:lnTo>
                    <a:pt x="632" y="80"/>
                  </a:lnTo>
                  <a:lnTo>
                    <a:pt x="616" y="80"/>
                  </a:lnTo>
                  <a:lnTo>
                    <a:pt x="584" y="104"/>
                  </a:lnTo>
                  <a:lnTo>
                    <a:pt x="536" y="120"/>
                  </a:lnTo>
                  <a:lnTo>
                    <a:pt x="536" y="96"/>
                  </a:lnTo>
                  <a:lnTo>
                    <a:pt x="512" y="48"/>
                  </a:lnTo>
                  <a:lnTo>
                    <a:pt x="440" y="16"/>
                  </a:lnTo>
                  <a:lnTo>
                    <a:pt x="416" y="8"/>
                  </a:lnTo>
                  <a:lnTo>
                    <a:pt x="376" y="0"/>
                  </a:lnTo>
                  <a:lnTo>
                    <a:pt x="24" y="0"/>
                  </a:lnTo>
                  <a:lnTo>
                    <a:pt x="32" y="24"/>
                  </a:lnTo>
                  <a:lnTo>
                    <a:pt x="16" y="32"/>
                  </a:lnTo>
                  <a:lnTo>
                    <a:pt x="24" y="16"/>
                  </a:lnTo>
                  <a:lnTo>
                    <a:pt x="0" y="8"/>
                  </a:lnTo>
                  <a:lnTo>
                    <a:pt x="8" y="48"/>
                  </a:lnTo>
                  <a:lnTo>
                    <a:pt x="8" y="80"/>
                  </a:lnTo>
                  <a:lnTo>
                    <a:pt x="0" y="112"/>
                  </a:lnTo>
                  <a:lnTo>
                    <a:pt x="8" y="136"/>
                  </a:lnTo>
                  <a:lnTo>
                    <a:pt x="8" y="152"/>
                  </a:lnTo>
                  <a:lnTo>
                    <a:pt x="24" y="192"/>
                  </a:lnTo>
                  <a:lnTo>
                    <a:pt x="40" y="224"/>
                  </a:lnTo>
                  <a:lnTo>
                    <a:pt x="56" y="240"/>
                  </a:lnTo>
                  <a:lnTo>
                    <a:pt x="88" y="264"/>
                  </a:lnTo>
                  <a:lnTo>
                    <a:pt x="96" y="272"/>
                  </a:lnTo>
                  <a:lnTo>
                    <a:pt x="128" y="272"/>
                  </a:lnTo>
                  <a:lnTo>
                    <a:pt x="168" y="288"/>
                  </a:lnTo>
                  <a:close/>
                </a:path>
              </a:pathLst>
            </a:custGeom>
            <a:solidFill>
              <a:schemeClr val="accent5">
                <a:lumMod val="60000"/>
                <a:lumOff val="40000"/>
              </a:schemeClr>
            </a:solidFill>
            <a:ln w="3175" cmpd="sng">
              <a:noFill/>
              <a:miter lim="800000"/>
              <a:headEnd/>
              <a:tailEnd/>
            </a:ln>
          </p:spPr>
          <p:txBody>
            <a:bodyPr/>
            <a:lstStyle/>
            <a:p>
              <a:pPr defTabSz="1219170"/>
              <a:endParaRPr lang="zh-CN" altLang="en-US" sz="3200">
                <a:cs typeface="+mn-ea"/>
                <a:sym typeface="+mn-lt"/>
              </a:endParaRPr>
            </a:p>
          </p:txBody>
        </p:sp>
        <p:sp>
          <p:nvSpPr>
            <p:cNvPr id="231" name="Freeform 780">
              <a:extLst>
                <a:ext uri="{FF2B5EF4-FFF2-40B4-BE49-F238E27FC236}">
                  <a16:creationId xmlns:a16="http://schemas.microsoft.com/office/drawing/2014/main" id="{43695F45-613D-4B56-B02D-21D5C9185434}"/>
                </a:ext>
              </a:extLst>
            </p:cNvPr>
            <p:cNvSpPr>
              <a:spLocks/>
            </p:cNvSpPr>
            <p:nvPr/>
          </p:nvSpPr>
          <p:spPr bwMode="auto">
            <a:xfrm>
              <a:off x="4621637" y="4558107"/>
              <a:ext cx="100682" cy="99221"/>
            </a:xfrm>
            <a:custGeom>
              <a:avLst/>
              <a:gdLst>
                <a:gd name="T0" fmla="*/ 2147483647 w 56"/>
                <a:gd name="T1" fmla="*/ 2147483647 h 56"/>
                <a:gd name="T2" fmla="*/ 2147483647 w 56"/>
                <a:gd name="T3" fmla="*/ 2147483647 h 56"/>
                <a:gd name="T4" fmla="*/ 2147483647 w 56"/>
                <a:gd name="T5" fmla="*/ 0 h 56"/>
                <a:gd name="T6" fmla="*/ 2147483647 w 56"/>
                <a:gd name="T7" fmla="*/ 2147483647 h 56"/>
                <a:gd name="T8" fmla="*/ 0 w 56"/>
                <a:gd name="T9" fmla="*/ 2147483647 h 56"/>
                <a:gd name="T10" fmla="*/ 2147483647 w 56"/>
                <a:gd name="T11" fmla="*/ 2147483647 h 56"/>
                <a:gd name="T12" fmla="*/ 2147483647 w 56"/>
                <a:gd name="T13" fmla="*/ 2147483647 h 56"/>
                <a:gd name="T14" fmla="*/ 2147483647 w 56"/>
                <a:gd name="T15" fmla="*/ 2147483647 h 56"/>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56"/>
                <a:gd name="T26" fmla="*/ 56 w 56"/>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56">
                  <a:moveTo>
                    <a:pt x="56" y="56"/>
                  </a:moveTo>
                  <a:lnTo>
                    <a:pt x="56" y="48"/>
                  </a:lnTo>
                  <a:lnTo>
                    <a:pt x="56" y="0"/>
                  </a:lnTo>
                  <a:lnTo>
                    <a:pt x="32" y="16"/>
                  </a:lnTo>
                  <a:lnTo>
                    <a:pt x="0" y="24"/>
                  </a:lnTo>
                  <a:lnTo>
                    <a:pt x="24" y="56"/>
                  </a:lnTo>
                  <a:lnTo>
                    <a:pt x="40" y="56"/>
                  </a:lnTo>
                  <a:lnTo>
                    <a:pt x="56" y="5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2" name="Freeform 781">
              <a:extLst>
                <a:ext uri="{FF2B5EF4-FFF2-40B4-BE49-F238E27FC236}">
                  <a16:creationId xmlns:a16="http://schemas.microsoft.com/office/drawing/2014/main" id="{0900824F-DE65-4EC9-9BE2-08D3168E082A}"/>
                </a:ext>
              </a:extLst>
            </p:cNvPr>
            <p:cNvSpPr>
              <a:spLocks/>
            </p:cNvSpPr>
            <p:nvPr/>
          </p:nvSpPr>
          <p:spPr bwMode="auto">
            <a:xfrm>
              <a:off x="4665410" y="4657329"/>
              <a:ext cx="84630" cy="56907"/>
            </a:xfrm>
            <a:custGeom>
              <a:avLst/>
              <a:gdLst>
                <a:gd name="T0" fmla="*/ 2147483647 w 48"/>
                <a:gd name="T1" fmla="*/ 0 h 32"/>
                <a:gd name="T2" fmla="*/ 2147483647 w 48"/>
                <a:gd name="T3" fmla="*/ 0 h 32"/>
                <a:gd name="T4" fmla="*/ 0 w 48"/>
                <a:gd name="T5" fmla="*/ 0 h 32"/>
                <a:gd name="T6" fmla="*/ 2147483647 w 48"/>
                <a:gd name="T7" fmla="*/ 2147483647 h 32"/>
                <a:gd name="T8" fmla="*/ 2147483647 w 48"/>
                <a:gd name="T9" fmla="*/ 2147483647 h 32"/>
                <a:gd name="T10" fmla="*/ 2147483647 w 48"/>
                <a:gd name="T11" fmla="*/ 2147483647 h 32"/>
                <a:gd name="T12" fmla="*/ 2147483647 w 48"/>
                <a:gd name="T13" fmla="*/ 0 h 32"/>
                <a:gd name="T14" fmla="*/ 0 60000 65536"/>
                <a:gd name="T15" fmla="*/ 0 60000 65536"/>
                <a:gd name="T16" fmla="*/ 0 60000 65536"/>
                <a:gd name="T17" fmla="*/ 0 60000 65536"/>
                <a:gd name="T18" fmla="*/ 0 60000 65536"/>
                <a:gd name="T19" fmla="*/ 0 60000 65536"/>
                <a:gd name="T20" fmla="*/ 0 60000 65536"/>
                <a:gd name="T21" fmla="*/ 0 w 48"/>
                <a:gd name="T22" fmla="*/ 0 h 32"/>
                <a:gd name="T23" fmla="*/ 48 w 48"/>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2">
                  <a:moveTo>
                    <a:pt x="32" y="0"/>
                  </a:moveTo>
                  <a:lnTo>
                    <a:pt x="16" y="0"/>
                  </a:lnTo>
                  <a:lnTo>
                    <a:pt x="0" y="0"/>
                  </a:lnTo>
                  <a:lnTo>
                    <a:pt x="8" y="8"/>
                  </a:lnTo>
                  <a:lnTo>
                    <a:pt x="40" y="32"/>
                  </a:lnTo>
                  <a:lnTo>
                    <a:pt x="48" y="16"/>
                  </a:lnTo>
                  <a:lnTo>
                    <a:pt x="32" y="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3" name="Freeform 782">
              <a:extLst>
                <a:ext uri="{FF2B5EF4-FFF2-40B4-BE49-F238E27FC236}">
                  <a16:creationId xmlns:a16="http://schemas.microsoft.com/office/drawing/2014/main" id="{9DBF9DCB-5506-46C5-9E11-9E6252470A3C}"/>
                </a:ext>
              </a:extLst>
            </p:cNvPr>
            <p:cNvSpPr>
              <a:spLocks/>
            </p:cNvSpPr>
            <p:nvPr/>
          </p:nvSpPr>
          <p:spPr bwMode="auto">
            <a:xfrm>
              <a:off x="4736910" y="4686512"/>
              <a:ext cx="128405" cy="56907"/>
            </a:xfrm>
            <a:custGeom>
              <a:avLst/>
              <a:gdLst>
                <a:gd name="T0" fmla="*/ 2147483647 w 72"/>
                <a:gd name="T1" fmla="*/ 2147483647 h 32"/>
                <a:gd name="T2" fmla="*/ 2147483647 w 72"/>
                <a:gd name="T3" fmla="*/ 2147483647 h 32"/>
                <a:gd name="T4" fmla="*/ 2147483647 w 72"/>
                <a:gd name="T5" fmla="*/ 2147483647 h 32"/>
                <a:gd name="T6" fmla="*/ 2147483647 w 72"/>
                <a:gd name="T7" fmla="*/ 0 h 32"/>
                <a:gd name="T8" fmla="*/ 0 w 72"/>
                <a:gd name="T9" fmla="*/ 2147483647 h 32"/>
                <a:gd name="T10" fmla="*/ 2147483647 w 72"/>
                <a:gd name="T11" fmla="*/ 2147483647 h 32"/>
                <a:gd name="T12" fmla="*/ 2147483647 w 72"/>
                <a:gd name="T13" fmla="*/ 2147483647 h 32"/>
                <a:gd name="T14" fmla="*/ 2147483647 w 72"/>
                <a:gd name="T15" fmla="*/ 2147483647 h 32"/>
                <a:gd name="T16" fmla="*/ 2147483647 w 72"/>
                <a:gd name="T17" fmla="*/ 2147483647 h 32"/>
                <a:gd name="T18" fmla="*/ 2147483647 w 72"/>
                <a:gd name="T19" fmla="*/ 2147483647 h 32"/>
                <a:gd name="T20" fmla="*/ 2147483647 w 72"/>
                <a:gd name="T21" fmla="*/ 2147483647 h 32"/>
                <a:gd name="T22" fmla="*/ 2147483647 w 72"/>
                <a:gd name="T23" fmla="*/ 2147483647 h 32"/>
                <a:gd name="T24" fmla="*/ 2147483647 w 72"/>
                <a:gd name="T25" fmla="*/ 2147483647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32"/>
                <a:gd name="T41" fmla="*/ 72 w 72"/>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32">
                  <a:moveTo>
                    <a:pt x="56" y="8"/>
                  </a:moveTo>
                  <a:lnTo>
                    <a:pt x="40" y="8"/>
                  </a:lnTo>
                  <a:lnTo>
                    <a:pt x="8" y="8"/>
                  </a:lnTo>
                  <a:lnTo>
                    <a:pt x="8" y="0"/>
                  </a:lnTo>
                  <a:lnTo>
                    <a:pt x="0" y="16"/>
                  </a:lnTo>
                  <a:lnTo>
                    <a:pt x="16" y="32"/>
                  </a:lnTo>
                  <a:lnTo>
                    <a:pt x="24" y="32"/>
                  </a:lnTo>
                  <a:lnTo>
                    <a:pt x="32" y="24"/>
                  </a:lnTo>
                  <a:lnTo>
                    <a:pt x="40" y="16"/>
                  </a:lnTo>
                  <a:lnTo>
                    <a:pt x="56" y="16"/>
                  </a:lnTo>
                  <a:lnTo>
                    <a:pt x="64" y="32"/>
                  </a:lnTo>
                  <a:lnTo>
                    <a:pt x="72" y="16"/>
                  </a:lnTo>
                  <a:lnTo>
                    <a:pt x="56" y="8"/>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4" name="Freeform 783">
              <a:extLst>
                <a:ext uri="{FF2B5EF4-FFF2-40B4-BE49-F238E27FC236}">
                  <a16:creationId xmlns:a16="http://schemas.microsoft.com/office/drawing/2014/main" id="{D497000A-5D0C-403E-96A2-D954AA387932}"/>
                </a:ext>
              </a:extLst>
            </p:cNvPr>
            <p:cNvSpPr>
              <a:spLocks/>
            </p:cNvSpPr>
            <p:nvPr/>
          </p:nvSpPr>
          <p:spPr bwMode="auto">
            <a:xfrm>
              <a:off x="4821541" y="4628147"/>
              <a:ext cx="271401" cy="285994"/>
            </a:xfrm>
            <a:custGeom>
              <a:avLst/>
              <a:gdLst>
                <a:gd name="T0" fmla="*/ 2147483647 w 152"/>
                <a:gd name="T1" fmla="*/ 2147483647 h 160"/>
                <a:gd name="T2" fmla="*/ 2147483647 w 152"/>
                <a:gd name="T3" fmla="*/ 2147483647 h 160"/>
                <a:gd name="T4" fmla="*/ 2147483647 w 152"/>
                <a:gd name="T5" fmla="*/ 2147483647 h 160"/>
                <a:gd name="T6" fmla="*/ 2147483647 w 152"/>
                <a:gd name="T7" fmla="*/ 2147483647 h 160"/>
                <a:gd name="T8" fmla="*/ 2147483647 w 152"/>
                <a:gd name="T9" fmla="*/ 2147483647 h 160"/>
                <a:gd name="T10" fmla="*/ 2147483647 w 152"/>
                <a:gd name="T11" fmla="*/ 2147483647 h 160"/>
                <a:gd name="T12" fmla="*/ 2147483647 w 152"/>
                <a:gd name="T13" fmla="*/ 2147483647 h 160"/>
                <a:gd name="T14" fmla="*/ 2147483647 w 152"/>
                <a:gd name="T15" fmla="*/ 2147483647 h 160"/>
                <a:gd name="T16" fmla="*/ 2147483647 w 152"/>
                <a:gd name="T17" fmla="*/ 0 h 160"/>
                <a:gd name="T18" fmla="*/ 2147483647 w 152"/>
                <a:gd name="T19" fmla="*/ 2147483647 h 160"/>
                <a:gd name="T20" fmla="*/ 2147483647 w 152"/>
                <a:gd name="T21" fmla="*/ 2147483647 h 160"/>
                <a:gd name="T22" fmla="*/ 2147483647 w 152"/>
                <a:gd name="T23" fmla="*/ 2147483647 h 160"/>
                <a:gd name="T24" fmla="*/ 2147483647 w 152"/>
                <a:gd name="T25" fmla="*/ 2147483647 h 160"/>
                <a:gd name="T26" fmla="*/ 2147483647 w 152"/>
                <a:gd name="T27" fmla="*/ 2147483647 h 160"/>
                <a:gd name="T28" fmla="*/ 2147483647 w 152"/>
                <a:gd name="T29" fmla="*/ 2147483647 h 160"/>
                <a:gd name="T30" fmla="*/ 2147483647 w 152"/>
                <a:gd name="T31" fmla="*/ 2147483647 h 160"/>
                <a:gd name="T32" fmla="*/ 2147483647 w 152"/>
                <a:gd name="T33" fmla="*/ 2147483647 h 160"/>
                <a:gd name="T34" fmla="*/ 2147483647 w 152"/>
                <a:gd name="T35" fmla="*/ 2147483647 h 160"/>
                <a:gd name="T36" fmla="*/ 2147483647 w 152"/>
                <a:gd name="T37" fmla="*/ 2147483647 h 160"/>
                <a:gd name="T38" fmla="*/ 2147483647 w 152"/>
                <a:gd name="T39" fmla="*/ 2147483647 h 160"/>
                <a:gd name="T40" fmla="*/ 0 w 152"/>
                <a:gd name="T41" fmla="*/ 2147483647 h 160"/>
                <a:gd name="T42" fmla="*/ 2147483647 w 152"/>
                <a:gd name="T43" fmla="*/ 2147483647 h 160"/>
                <a:gd name="T44" fmla="*/ 2147483647 w 152"/>
                <a:gd name="T45" fmla="*/ 2147483647 h 160"/>
                <a:gd name="T46" fmla="*/ 2147483647 w 152"/>
                <a:gd name="T47" fmla="*/ 2147483647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2"/>
                <a:gd name="T73" fmla="*/ 0 h 160"/>
                <a:gd name="T74" fmla="*/ 152 w 152"/>
                <a:gd name="T75" fmla="*/ 160 h 1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2" h="160">
                  <a:moveTo>
                    <a:pt x="152" y="136"/>
                  </a:moveTo>
                  <a:lnTo>
                    <a:pt x="152" y="104"/>
                  </a:lnTo>
                  <a:lnTo>
                    <a:pt x="144" y="88"/>
                  </a:lnTo>
                  <a:lnTo>
                    <a:pt x="144" y="80"/>
                  </a:lnTo>
                  <a:lnTo>
                    <a:pt x="128" y="80"/>
                  </a:lnTo>
                  <a:lnTo>
                    <a:pt x="88" y="64"/>
                  </a:lnTo>
                  <a:lnTo>
                    <a:pt x="80" y="40"/>
                  </a:lnTo>
                  <a:lnTo>
                    <a:pt x="80" y="8"/>
                  </a:lnTo>
                  <a:lnTo>
                    <a:pt x="96" y="0"/>
                  </a:lnTo>
                  <a:lnTo>
                    <a:pt x="72" y="8"/>
                  </a:lnTo>
                  <a:lnTo>
                    <a:pt x="56" y="16"/>
                  </a:lnTo>
                  <a:lnTo>
                    <a:pt x="48" y="32"/>
                  </a:lnTo>
                  <a:lnTo>
                    <a:pt x="40" y="40"/>
                  </a:lnTo>
                  <a:lnTo>
                    <a:pt x="24" y="48"/>
                  </a:lnTo>
                  <a:lnTo>
                    <a:pt x="16" y="64"/>
                  </a:lnTo>
                  <a:lnTo>
                    <a:pt x="16" y="72"/>
                  </a:lnTo>
                  <a:lnTo>
                    <a:pt x="24" y="88"/>
                  </a:lnTo>
                  <a:lnTo>
                    <a:pt x="24" y="104"/>
                  </a:lnTo>
                  <a:lnTo>
                    <a:pt x="24" y="120"/>
                  </a:lnTo>
                  <a:lnTo>
                    <a:pt x="8" y="128"/>
                  </a:lnTo>
                  <a:lnTo>
                    <a:pt x="0" y="136"/>
                  </a:lnTo>
                  <a:lnTo>
                    <a:pt x="32" y="152"/>
                  </a:lnTo>
                  <a:lnTo>
                    <a:pt x="48" y="160"/>
                  </a:lnTo>
                  <a:lnTo>
                    <a:pt x="152" y="13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5" name="Freeform 784">
              <a:extLst>
                <a:ext uri="{FF2B5EF4-FFF2-40B4-BE49-F238E27FC236}">
                  <a16:creationId xmlns:a16="http://schemas.microsoft.com/office/drawing/2014/main" id="{E37507DE-BA67-4C89-8526-F84BEDDB5CAD}"/>
                </a:ext>
              </a:extLst>
            </p:cNvPr>
            <p:cNvSpPr>
              <a:spLocks/>
            </p:cNvSpPr>
            <p:nvPr/>
          </p:nvSpPr>
          <p:spPr bwMode="auto">
            <a:xfrm>
              <a:off x="4907630" y="4871824"/>
              <a:ext cx="185312" cy="128405"/>
            </a:xfrm>
            <a:custGeom>
              <a:avLst/>
              <a:gdLst>
                <a:gd name="T0" fmla="*/ 0 w 104"/>
                <a:gd name="T1" fmla="*/ 2147483647 h 72"/>
                <a:gd name="T2" fmla="*/ 2147483647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0 h 72"/>
                <a:gd name="T22" fmla="*/ 0 w 104"/>
                <a:gd name="T23" fmla="*/ 2147483647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24" y="40"/>
                  </a:lnTo>
                  <a:lnTo>
                    <a:pt x="32" y="48"/>
                  </a:lnTo>
                  <a:lnTo>
                    <a:pt x="48" y="48"/>
                  </a:lnTo>
                  <a:lnTo>
                    <a:pt x="56" y="64"/>
                  </a:lnTo>
                  <a:lnTo>
                    <a:pt x="64" y="56"/>
                  </a:lnTo>
                  <a:lnTo>
                    <a:pt x="56" y="64"/>
                  </a:lnTo>
                  <a:lnTo>
                    <a:pt x="64" y="72"/>
                  </a:lnTo>
                  <a:lnTo>
                    <a:pt x="72" y="24"/>
                  </a:lnTo>
                  <a:lnTo>
                    <a:pt x="72" y="8"/>
                  </a:lnTo>
                  <a:lnTo>
                    <a:pt x="104" y="0"/>
                  </a:lnTo>
                  <a:lnTo>
                    <a:pt x="0" y="24"/>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6" name="Freeform 785">
              <a:extLst>
                <a:ext uri="{FF2B5EF4-FFF2-40B4-BE49-F238E27FC236}">
                  <a16:creationId xmlns:a16="http://schemas.microsoft.com/office/drawing/2014/main" id="{40D9C144-CD40-4AB3-8F62-4B58F7615A9D}"/>
                </a:ext>
              </a:extLst>
            </p:cNvPr>
            <p:cNvSpPr>
              <a:spLocks/>
            </p:cNvSpPr>
            <p:nvPr/>
          </p:nvSpPr>
          <p:spPr bwMode="auto">
            <a:xfrm>
              <a:off x="4907630" y="4871824"/>
              <a:ext cx="185312" cy="128405"/>
            </a:xfrm>
            <a:custGeom>
              <a:avLst/>
              <a:gdLst>
                <a:gd name="T0" fmla="*/ 0 w 104"/>
                <a:gd name="T1" fmla="*/ 2147483647 h 72"/>
                <a:gd name="T2" fmla="*/ 0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2147483647 h 72"/>
                <a:gd name="T22" fmla="*/ 2147483647 w 10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0" y="24"/>
                  </a:lnTo>
                  <a:lnTo>
                    <a:pt x="24" y="40"/>
                  </a:lnTo>
                  <a:lnTo>
                    <a:pt x="32" y="48"/>
                  </a:lnTo>
                  <a:lnTo>
                    <a:pt x="48" y="48"/>
                  </a:lnTo>
                  <a:lnTo>
                    <a:pt x="56" y="64"/>
                  </a:lnTo>
                  <a:lnTo>
                    <a:pt x="64" y="56"/>
                  </a:lnTo>
                  <a:lnTo>
                    <a:pt x="56" y="64"/>
                  </a:lnTo>
                  <a:lnTo>
                    <a:pt x="64" y="72"/>
                  </a:lnTo>
                  <a:lnTo>
                    <a:pt x="72" y="24"/>
                  </a:lnTo>
                  <a:lnTo>
                    <a:pt x="72" y="8"/>
                  </a:lnTo>
                  <a:lnTo>
                    <a:pt x="104" y="0"/>
                  </a:lnTo>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7" name="Freeform 786">
              <a:extLst>
                <a:ext uri="{FF2B5EF4-FFF2-40B4-BE49-F238E27FC236}">
                  <a16:creationId xmlns:a16="http://schemas.microsoft.com/office/drawing/2014/main" id="{1E569EB4-8339-475D-90F9-629C939E32A2}"/>
                </a:ext>
              </a:extLst>
            </p:cNvPr>
            <p:cNvSpPr>
              <a:spLocks/>
            </p:cNvSpPr>
            <p:nvPr/>
          </p:nvSpPr>
          <p:spPr bwMode="auto">
            <a:xfrm>
              <a:off x="4907630" y="4871824"/>
              <a:ext cx="185312" cy="128405"/>
            </a:xfrm>
            <a:custGeom>
              <a:avLst/>
              <a:gdLst>
                <a:gd name="T0" fmla="*/ 0 w 104"/>
                <a:gd name="T1" fmla="*/ 2147483647 h 72"/>
                <a:gd name="T2" fmla="*/ 0 w 104"/>
                <a:gd name="T3" fmla="*/ 2147483647 h 72"/>
                <a:gd name="T4" fmla="*/ 2147483647 w 104"/>
                <a:gd name="T5" fmla="*/ 2147483647 h 72"/>
                <a:gd name="T6" fmla="*/ 2147483647 w 104"/>
                <a:gd name="T7" fmla="*/ 2147483647 h 72"/>
                <a:gd name="T8" fmla="*/ 2147483647 w 104"/>
                <a:gd name="T9" fmla="*/ 2147483647 h 72"/>
                <a:gd name="T10" fmla="*/ 2147483647 w 104"/>
                <a:gd name="T11" fmla="*/ 2147483647 h 72"/>
                <a:gd name="T12" fmla="*/ 2147483647 w 104"/>
                <a:gd name="T13" fmla="*/ 2147483647 h 72"/>
                <a:gd name="T14" fmla="*/ 2147483647 w 104"/>
                <a:gd name="T15" fmla="*/ 2147483647 h 72"/>
                <a:gd name="T16" fmla="*/ 2147483647 w 104"/>
                <a:gd name="T17" fmla="*/ 2147483647 h 72"/>
                <a:gd name="T18" fmla="*/ 2147483647 w 104"/>
                <a:gd name="T19" fmla="*/ 2147483647 h 72"/>
                <a:gd name="T20" fmla="*/ 2147483647 w 104"/>
                <a:gd name="T21" fmla="*/ 2147483647 h 72"/>
                <a:gd name="T22" fmla="*/ 2147483647 w 10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72"/>
                <a:gd name="T38" fmla="*/ 104 w 104"/>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72">
                  <a:moveTo>
                    <a:pt x="0" y="24"/>
                  </a:moveTo>
                  <a:lnTo>
                    <a:pt x="0" y="24"/>
                  </a:lnTo>
                  <a:lnTo>
                    <a:pt x="24" y="40"/>
                  </a:lnTo>
                  <a:lnTo>
                    <a:pt x="32" y="48"/>
                  </a:lnTo>
                  <a:lnTo>
                    <a:pt x="48" y="48"/>
                  </a:lnTo>
                  <a:lnTo>
                    <a:pt x="56" y="64"/>
                  </a:lnTo>
                  <a:lnTo>
                    <a:pt x="64" y="56"/>
                  </a:lnTo>
                  <a:lnTo>
                    <a:pt x="56" y="64"/>
                  </a:lnTo>
                  <a:lnTo>
                    <a:pt x="64" y="72"/>
                  </a:lnTo>
                  <a:lnTo>
                    <a:pt x="72" y="24"/>
                  </a:lnTo>
                  <a:lnTo>
                    <a:pt x="72" y="8"/>
                  </a:lnTo>
                  <a:lnTo>
                    <a:pt x="104" y="0"/>
                  </a:lnTo>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8" name="Freeform 787">
              <a:extLst>
                <a:ext uri="{FF2B5EF4-FFF2-40B4-BE49-F238E27FC236}">
                  <a16:creationId xmlns:a16="http://schemas.microsoft.com/office/drawing/2014/main" id="{CAFAAFF1-D282-4281-AE06-A1E53D52EA98}"/>
                </a:ext>
              </a:extLst>
            </p:cNvPr>
            <p:cNvSpPr>
              <a:spLocks/>
            </p:cNvSpPr>
            <p:nvPr/>
          </p:nvSpPr>
          <p:spPr bwMode="auto">
            <a:xfrm>
              <a:off x="5222805" y="4714236"/>
              <a:ext cx="113814" cy="157589"/>
            </a:xfrm>
            <a:custGeom>
              <a:avLst/>
              <a:gdLst>
                <a:gd name="T0" fmla="*/ 2147483647 w 64"/>
                <a:gd name="T1" fmla="*/ 2147483647 h 88"/>
                <a:gd name="T2" fmla="*/ 2147483647 w 64"/>
                <a:gd name="T3" fmla="*/ 2147483647 h 88"/>
                <a:gd name="T4" fmla="*/ 2147483647 w 64"/>
                <a:gd name="T5" fmla="*/ 2147483647 h 88"/>
                <a:gd name="T6" fmla="*/ 2147483647 w 64"/>
                <a:gd name="T7" fmla="*/ 2147483647 h 88"/>
                <a:gd name="T8" fmla="*/ 2147483647 w 64"/>
                <a:gd name="T9" fmla="*/ 2147483647 h 88"/>
                <a:gd name="T10" fmla="*/ 2147483647 w 64"/>
                <a:gd name="T11" fmla="*/ 2147483647 h 88"/>
                <a:gd name="T12" fmla="*/ 2147483647 w 64"/>
                <a:gd name="T13" fmla="*/ 2147483647 h 88"/>
                <a:gd name="T14" fmla="*/ 2147483647 w 64"/>
                <a:gd name="T15" fmla="*/ 0 h 88"/>
                <a:gd name="T16" fmla="*/ 2147483647 w 64"/>
                <a:gd name="T17" fmla="*/ 2147483647 h 88"/>
                <a:gd name="T18" fmla="*/ 0 w 64"/>
                <a:gd name="T19" fmla="*/ 2147483647 h 88"/>
                <a:gd name="T20" fmla="*/ 2147483647 w 64"/>
                <a:gd name="T21" fmla="*/ 2147483647 h 88"/>
                <a:gd name="T22" fmla="*/ 2147483647 w 64"/>
                <a:gd name="T23" fmla="*/ 2147483647 h 88"/>
                <a:gd name="T24" fmla="*/ 2147483647 w 64"/>
                <a:gd name="T25" fmla="*/ 2147483647 h 88"/>
                <a:gd name="T26" fmla="*/ 2147483647 w 64"/>
                <a:gd name="T27" fmla="*/ 2147483647 h 88"/>
                <a:gd name="T28" fmla="*/ 2147483647 w 64"/>
                <a:gd name="T29" fmla="*/ 2147483647 h 88"/>
                <a:gd name="T30" fmla="*/ 2147483647 w 64"/>
                <a:gd name="T31" fmla="*/ 2147483647 h 88"/>
                <a:gd name="T32" fmla="*/ 2147483647 w 64"/>
                <a:gd name="T33" fmla="*/ 2147483647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4"/>
                <a:gd name="T52" fmla="*/ 0 h 88"/>
                <a:gd name="T53" fmla="*/ 64 w 64"/>
                <a:gd name="T54" fmla="*/ 88 h 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4" h="88">
                  <a:moveTo>
                    <a:pt x="64" y="80"/>
                  </a:move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39" name="Freeform 788">
              <a:extLst>
                <a:ext uri="{FF2B5EF4-FFF2-40B4-BE49-F238E27FC236}">
                  <a16:creationId xmlns:a16="http://schemas.microsoft.com/office/drawing/2014/main" id="{4E8D4583-82D2-4E1D-8FD6-1F73FC3CA536}"/>
                </a:ext>
              </a:extLst>
            </p:cNvPr>
            <p:cNvSpPr>
              <a:spLocks/>
            </p:cNvSpPr>
            <p:nvPr/>
          </p:nvSpPr>
          <p:spPr bwMode="auto">
            <a:xfrm>
              <a:off x="5378935" y="4771143"/>
              <a:ext cx="71498" cy="86091"/>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2147483647 w 40"/>
                <a:gd name="T9" fmla="*/ 0 h 48"/>
                <a:gd name="T10" fmla="*/ 2147483647 w 40"/>
                <a:gd name="T11" fmla="*/ 0 h 48"/>
                <a:gd name="T12" fmla="*/ 0 w 40"/>
                <a:gd name="T13" fmla="*/ 2147483647 h 48"/>
                <a:gd name="T14" fmla="*/ 2147483647 w 40"/>
                <a:gd name="T15" fmla="*/ 2147483647 h 48"/>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8"/>
                <a:gd name="T26" fmla="*/ 40 w 4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8">
                  <a:moveTo>
                    <a:pt x="8" y="32"/>
                  </a:moveTo>
                  <a:lnTo>
                    <a:pt x="8" y="48"/>
                  </a:lnTo>
                  <a:lnTo>
                    <a:pt x="24" y="40"/>
                  </a:lnTo>
                  <a:lnTo>
                    <a:pt x="40" y="16"/>
                  </a:lnTo>
                  <a:lnTo>
                    <a:pt x="16" y="0"/>
                  </a:lnTo>
                  <a:lnTo>
                    <a:pt x="8" y="0"/>
                  </a:lnTo>
                  <a:lnTo>
                    <a:pt x="0" y="16"/>
                  </a:lnTo>
                  <a:lnTo>
                    <a:pt x="8" y="32"/>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0" name="Freeform 789">
              <a:extLst>
                <a:ext uri="{FF2B5EF4-FFF2-40B4-BE49-F238E27FC236}">
                  <a16:creationId xmlns:a16="http://schemas.microsoft.com/office/drawing/2014/main" id="{823389EC-7407-451E-9764-5AEB5A6201B2}"/>
                </a:ext>
              </a:extLst>
            </p:cNvPr>
            <p:cNvSpPr>
              <a:spLocks/>
            </p:cNvSpPr>
            <p:nvPr/>
          </p:nvSpPr>
          <p:spPr bwMode="auto">
            <a:xfrm>
              <a:off x="5222805" y="4714236"/>
              <a:ext cx="113814" cy="157589"/>
            </a:xfrm>
            <a:custGeom>
              <a:avLst/>
              <a:gdLst>
                <a:gd name="T0" fmla="*/ 2147483647 w 64"/>
                <a:gd name="T1" fmla="*/ 2147483647 h 88"/>
                <a:gd name="T2" fmla="*/ 2147483647 w 64"/>
                <a:gd name="T3" fmla="*/ 2147483647 h 88"/>
                <a:gd name="T4" fmla="*/ 2147483647 w 64"/>
                <a:gd name="T5" fmla="*/ 2147483647 h 88"/>
                <a:gd name="T6" fmla="*/ 2147483647 w 64"/>
                <a:gd name="T7" fmla="*/ 2147483647 h 88"/>
                <a:gd name="T8" fmla="*/ 2147483647 w 64"/>
                <a:gd name="T9" fmla="*/ 2147483647 h 88"/>
                <a:gd name="T10" fmla="*/ 2147483647 w 64"/>
                <a:gd name="T11" fmla="*/ 2147483647 h 88"/>
                <a:gd name="T12" fmla="*/ 2147483647 w 64"/>
                <a:gd name="T13" fmla="*/ 2147483647 h 88"/>
                <a:gd name="T14" fmla="*/ 2147483647 w 64"/>
                <a:gd name="T15" fmla="*/ 0 h 88"/>
                <a:gd name="T16" fmla="*/ 2147483647 w 64"/>
                <a:gd name="T17" fmla="*/ 2147483647 h 88"/>
                <a:gd name="T18" fmla="*/ 0 w 64"/>
                <a:gd name="T19" fmla="*/ 2147483647 h 88"/>
                <a:gd name="T20" fmla="*/ 2147483647 w 64"/>
                <a:gd name="T21" fmla="*/ 2147483647 h 88"/>
                <a:gd name="T22" fmla="*/ 2147483647 w 64"/>
                <a:gd name="T23" fmla="*/ 2147483647 h 88"/>
                <a:gd name="T24" fmla="*/ 2147483647 w 64"/>
                <a:gd name="T25" fmla="*/ 2147483647 h 88"/>
                <a:gd name="T26" fmla="*/ 2147483647 w 64"/>
                <a:gd name="T27" fmla="*/ 2147483647 h 88"/>
                <a:gd name="T28" fmla="*/ 2147483647 w 64"/>
                <a:gd name="T29" fmla="*/ 2147483647 h 88"/>
                <a:gd name="T30" fmla="*/ 2147483647 w 64"/>
                <a:gd name="T31" fmla="*/ 2147483647 h 88"/>
                <a:gd name="T32" fmla="*/ 2147483647 w 64"/>
                <a:gd name="T33" fmla="*/ 2147483647 h 88"/>
                <a:gd name="T34" fmla="*/ 2147483647 w 64"/>
                <a:gd name="T35" fmla="*/ 2147483647 h 88"/>
                <a:gd name="T36" fmla="*/ 2147483647 w 64"/>
                <a:gd name="T37" fmla="*/ 2147483647 h 88"/>
                <a:gd name="T38" fmla="*/ 2147483647 w 64"/>
                <a:gd name="T39" fmla="*/ 2147483647 h 88"/>
                <a:gd name="T40" fmla="*/ 2147483647 w 64"/>
                <a:gd name="T41" fmla="*/ 2147483647 h 88"/>
                <a:gd name="T42" fmla="*/ 2147483647 w 64"/>
                <a:gd name="T43" fmla="*/ 2147483647 h 88"/>
                <a:gd name="T44" fmla="*/ 2147483647 w 64"/>
                <a:gd name="T45" fmla="*/ 2147483647 h 88"/>
                <a:gd name="T46" fmla="*/ 2147483647 w 64"/>
                <a:gd name="T47" fmla="*/ 2147483647 h 88"/>
                <a:gd name="T48" fmla="*/ 2147483647 w 64"/>
                <a:gd name="T49" fmla="*/ 0 h 88"/>
                <a:gd name="T50" fmla="*/ 2147483647 w 64"/>
                <a:gd name="T51" fmla="*/ 2147483647 h 88"/>
                <a:gd name="T52" fmla="*/ 0 w 64"/>
                <a:gd name="T53" fmla="*/ 2147483647 h 88"/>
                <a:gd name="T54" fmla="*/ 2147483647 w 64"/>
                <a:gd name="T55" fmla="*/ 2147483647 h 88"/>
                <a:gd name="T56" fmla="*/ 2147483647 w 64"/>
                <a:gd name="T57" fmla="*/ 2147483647 h 88"/>
                <a:gd name="T58" fmla="*/ 2147483647 w 64"/>
                <a:gd name="T59" fmla="*/ 2147483647 h 88"/>
                <a:gd name="T60" fmla="*/ 2147483647 w 64"/>
                <a:gd name="T61" fmla="*/ 2147483647 h 88"/>
                <a:gd name="T62" fmla="*/ 2147483647 w 64"/>
                <a:gd name="T63" fmla="*/ 2147483647 h 88"/>
                <a:gd name="T64" fmla="*/ 2147483647 w 64"/>
                <a:gd name="T65" fmla="*/ 2147483647 h 88"/>
                <a:gd name="T66" fmla="*/ 2147483647 w 64"/>
                <a:gd name="T67" fmla="*/ 2147483647 h 88"/>
                <a:gd name="T68" fmla="*/ 2147483647 w 64"/>
                <a:gd name="T69" fmla="*/ 2147483647 h 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88"/>
                <a:gd name="T107" fmla="*/ 64 w 64"/>
                <a:gd name="T108" fmla="*/ 88 h 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88">
                  <a:moveTo>
                    <a:pt x="64" y="80"/>
                  </a:move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lnTo>
                    <a:pt x="56" y="64"/>
                  </a:lnTo>
                  <a:lnTo>
                    <a:pt x="48" y="48"/>
                  </a:lnTo>
                  <a:lnTo>
                    <a:pt x="56" y="40"/>
                  </a:lnTo>
                  <a:lnTo>
                    <a:pt x="64" y="24"/>
                  </a:lnTo>
                  <a:lnTo>
                    <a:pt x="48" y="24"/>
                  </a:lnTo>
                  <a:lnTo>
                    <a:pt x="40" y="8"/>
                  </a:lnTo>
                  <a:lnTo>
                    <a:pt x="24" y="0"/>
                  </a:lnTo>
                  <a:lnTo>
                    <a:pt x="8" y="16"/>
                  </a:lnTo>
                  <a:lnTo>
                    <a:pt x="0" y="24"/>
                  </a:lnTo>
                  <a:lnTo>
                    <a:pt x="8" y="40"/>
                  </a:lnTo>
                  <a:lnTo>
                    <a:pt x="16" y="40"/>
                  </a:lnTo>
                  <a:lnTo>
                    <a:pt x="24" y="56"/>
                  </a:lnTo>
                  <a:lnTo>
                    <a:pt x="16" y="80"/>
                  </a:lnTo>
                  <a:lnTo>
                    <a:pt x="32" y="88"/>
                  </a:lnTo>
                  <a:lnTo>
                    <a:pt x="40" y="88"/>
                  </a:lnTo>
                  <a:lnTo>
                    <a:pt x="64" y="8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1" name="Freeform 790">
              <a:extLst>
                <a:ext uri="{FF2B5EF4-FFF2-40B4-BE49-F238E27FC236}">
                  <a16:creationId xmlns:a16="http://schemas.microsoft.com/office/drawing/2014/main" id="{DC81C49B-D955-4AF5-9E6D-ABFDA7332320}"/>
                </a:ext>
              </a:extLst>
            </p:cNvPr>
            <p:cNvSpPr>
              <a:spLocks/>
            </p:cNvSpPr>
            <p:nvPr/>
          </p:nvSpPr>
          <p:spPr bwMode="auto">
            <a:xfrm>
              <a:off x="5378935" y="4771143"/>
              <a:ext cx="71498" cy="86091"/>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2147483647 w 40"/>
                <a:gd name="T9" fmla="*/ 2147483647 h 48"/>
                <a:gd name="T10" fmla="*/ 2147483647 w 40"/>
                <a:gd name="T11" fmla="*/ 0 h 48"/>
                <a:gd name="T12" fmla="*/ 2147483647 w 40"/>
                <a:gd name="T13" fmla="*/ 0 h 48"/>
                <a:gd name="T14" fmla="*/ 0 w 40"/>
                <a:gd name="T15" fmla="*/ 2147483647 h 48"/>
                <a:gd name="T16" fmla="*/ 2147483647 w 40"/>
                <a:gd name="T17" fmla="*/ 2147483647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48"/>
                <a:gd name="T29" fmla="*/ 40 w 40"/>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48">
                  <a:moveTo>
                    <a:pt x="8" y="32"/>
                  </a:moveTo>
                  <a:lnTo>
                    <a:pt x="8" y="48"/>
                  </a:lnTo>
                  <a:lnTo>
                    <a:pt x="24" y="40"/>
                  </a:lnTo>
                  <a:lnTo>
                    <a:pt x="40" y="16"/>
                  </a:lnTo>
                  <a:lnTo>
                    <a:pt x="16" y="0"/>
                  </a:lnTo>
                  <a:lnTo>
                    <a:pt x="8" y="0"/>
                  </a:lnTo>
                  <a:lnTo>
                    <a:pt x="0" y="16"/>
                  </a:lnTo>
                  <a:lnTo>
                    <a:pt x="8" y="32"/>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2" name="Freeform 791">
              <a:extLst>
                <a:ext uri="{FF2B5EF4-FFF2-40B4-BE49-F238E27FC236}">
                  <a16:creationId xmlns:a16="http://schemas.microsoft.com/office/drawing/2014/main" id="{43C095D5-4AA1-4971-A817-CE9315005FCE}"/>
                </a:ext>
              </a:extLst>
            </p:cNvPr>
            <p:cNvSpPr>
              <a:spLocks/>
            </p:cNvSpPr>
            <p:nvPr/>
          </p:nvSpPr>
          <p:spPr bwMode="auto">
            <a:xfrm>
              <a:off x="4951404" y="5414628"/>
              <a:ext cx="442122" cy="913427"/>
            </a:xfrm>
            <a:custGeom>
              <a:avLst/>
              <a:gdLst>
                <a:gd name="T0" fmla="*/ 2147483647 w 248"/>
                <a:gd name="T1" fmla="*/ 2147483647 h 512"/>
                <a:gd name="T2" fmla="*/ 2147483647 w 248"/>
                <a:gd name="T3" fmla="*/ 2147483647 h 512"/>
                <a:gd name="T4" fmla="*/ 2147483647 w 248"/>
                <a:gd name="T5" fmla="*/ 2147483647 h 512"/>
                <a:gd name="T6" fmla="*/ 2147483647 w 248"/>
                <a:gd name="T7" fmla="*/ 2147483647 h 512"/>
                <a:gd name="T8" fmla="*/ 2147483647 w 248"/>
                <a:gd name="T9" fmla="*/ 2147483647 h 512"/>
                <a:gd name="T10" fmla="*/ 2147483647 w 248"/>
                <a:gd name="T11" fmla="*/ 2147483647 h 512"/>
                <a:gd name="T12" fmla="*/ 2147483647 w 248"/>
                <a:gd name="T13" fmla="*/ 2147483647 h 512"/>
                <a:gd name="T14" fmla="*/ 2147483647 w 248"/>
                <a:gd name="T15" fmla="*/ 2147483647 h 512"/>
                <a:gd name="T16" fmla="*/ 2147483647 w 248"/>
                <a:gd name="T17" fmla="*/ 2147483647 h 512"/>
                <a:gd name="T18" fmla="*/ 2147483647 w 248"/>
                <a:gd name="T19" fmla="*/ 2147483647 h 512"/>
                <a:gd name="T20" fmla="*/ 2147483647 w 248"/>
                <a:gd name="T21" fmla="*/ 2147483647 h 512"/>
                <a:gd name="T22" fmla="*/ 2147483647 w 248"/>
                <a:gd name="T23" fmla="*/ 2147483647 h 512"/>
                <a:gd name="T24" fmla="*/ 2147483647 w 248"/>
                <a:gd name="T25" fmla="*/ 2147483647 h 512"/>
                <a:gd name="T26" fmla="*/ 2147483647 w 248"/>
                <a:gd name="T27" fmla="*/ 2147483647 h 512"/>
                <a:gd name="T28" fmla="*/ 2147483647 w 248"/>
                <a:gd name="T29" fmla="*/ 0 h 512"/>
                <a:gd name="T30" fmla="*/ 2147483647 w 248"/>
                <a:gd name="T31" fmla="*/ 0 h 512"/>
                <a:gd name="T32" fmla="*/ 2147483647 w 248"/>
                <a:gd name="T33" fmla="*/ 2147483647 h 512"/>
                <a:gd name="T34" fmla="*/ 2147483647 w 248"/>
                <a:gd name="T35" fmla="*/ 0 h 512"/>
                <a:gd name="T36" fmla="*/ 2147483647 w 248"/>
                <a:gd name="T37" fmla="*/ 0 h 512"/>
                <a:gd name="T38" fmla="*/ 2147483647 w 248"/>
                <a:gd name="T39" fmla="*/ 2147483647 h 512"/>
                <a:gd name="T40" fmla="*/ 2147483647 w 248"/>
                <a:gd name="T41" fmla="*/ 2147483647 h 512"/>
                <a:gd name="T42" fmla="*/ 2147483647 w 248"/>
                <a:gd name="T43" fmla="*/ 2147483647 h 512"/>
                <a:gd name="T44" fmla="*/ 2147483647 w 248"/>
                <a:gd name="T45" fmla="*/ 2147483647 h 512"/>
                <a:gd name="T46" fmla="*/ 2147483647 w 248"/>
                <a:gd name="T47" fmla="*/ 2147483647 h 512"/>
                <a:gd name="T48" fmla="*/ 2147483647 w 248"/>
                <a:gd name="T49" fmla="*/ 2147483647 h 512"/>
                <a:gd name="T50" fmla="*/ 2147483647 w 248"/>
                <a:gd name="T51" fmla="*/ 2147483647 h 512"/>
                <a:gd name="T52" fmla="*/ 2147483647 w 248"/>
                <a:gd name="T53" fmla="*/ 2147483647 h 512"/>
                <a:gd name="T54" fmla="*/ 2147483647 w 248"/>
                <a:gd name="T55" fmla="*/ 2147483647 h 512"/>
                <a:gd name="T56" fmla="*/ 2147483647 w 248"/>
                <a:gd name="T57" fmla="*/ 2147483647 h 512"/>
                <a:gd name="T58" fmla="*/ 2147483647 w 248"/>
                <a:gd name="T59" fmla="*/ 2147483647 h 512"/>
                <a:gd name="T60" fmla="*/ 2147483647 w 248"/>
                <a:gd name="T61" fmla="*/ 2147483647 h 512"/>
                <a:gd name="T62" fmla="*/ 2147483647 w 248"/>
                <a:gd name="T63" fmla="*/ 2147483647 h 512"/>
                <a:gd name="T64" fmla="*/ 0 w 248"/>
                <a:gd name="T65" fmla="*/ 2147483647 h 512"/>
                <a:gd name="T66" fmla="*/ 2147483647 w 248"/>
                <a:gd name="T67" fmla="*/ 2147483647 h 512"/>
                <a:gd name="T68" fmla="*/ 2147483647 w 248"/>
                <a:gd name="T69" fmla="*/ 2147483647 h 512"/>
                <a:gd name="T70" fmla="*/ 2147483647 w 248"/>
                <a:gd name="T71" fmla="*/ 2147483647 h 512"/>
                <a:gd name="T72" fmla="*/ 2147483647 w 248"/>
                <a:gd name="T73" fmla="*/ 2147483647 h 512"/>
                <a:gd name="T74" fmla="*/ 2147483647 w 248"/>
                <a:gd name="T75" fmla="*/ 2147483647 h 512"/>
                <a:gd name="T76" fmla="*/ 2147483647 w 248"/>
                <a:gd name="T77" fmla="*/ 2147483647 h 512"/>
                <a:gd name="T78" fmla="*/ 2147483647 w 248"/>
                <a:gd name="T79" fmla="*/ 2147483647 h 512"/>
                <a:gd name="T80" fmla="*/ 2147483647 w 248"/>
                <a:gd name="T81" fmla="*/ 2147483647 h 512"/>
                <a:gd name="T82" fmla="*/ 2147483647 w 248"/>
                <a:gd name="T83" fmla="*/ 2147483647 h 512"/>
                <a:gd name="T84" fmla="*/ 2147483647 w 248"/>
                <a:gd name="T85" fmla="*/ 2147483647 h 512"/>
                <a:gd name="T86" fmla="*/ 2147483647 w 248"/>
                <a:gd name="T87" fmla="*/ 2147483647 h 512"/>
                <a:gd name="T88" fmla="*/ 2147483647 w 248"/>
                <a:gd name="T89" fmla="*/ 2147483647 h 512"/>
                <a:gd name="T90" fmla="*/ 2147483647 w 248"/>
                <a:gd name="T91" fmla="*/ 2147483647 h 512"/>
                <a:gd name="T92" fmla="*/ 2147483647 w 248"/>
                <a:gd name="T93" fmla="*/ 2147483647 h 512"/>
                <a:gd name="T94" fmla="*/ 2147483647 w 248"/>
                <a:gd name="T95" fmla="*/ 2147483647 h 512"/>
                <a:gd name="T96" fmla="*/ 2147483647 w 248"/>
                <a:gd name="T97" fmla="*/ 2147483647 h 512"/>
                <a:gd name="T98" fmla="*/ 2147483647 w 248"/>
                <a:gd name="T99" fmla="*/ 2147483647 h 512"/>
                <a:gd name="T100" fmla="*/ 2147483647 w 248"/>
                <a:gd name="T101" fmla="*/ 2147483647 h 512"/>
                <a:gd name="T102" fmla="*/ 2147483647 w 248"/>
                <a:gd name="T103" fmla="*/ 2147483647 h 512"/>
                <a:gd name="T104" fmla="*/ 2147483647 w 248"/>
                <a:gd name="T105" fmla="*/ 2147483647 h 512"/>
                <a:gd name="T106" fmla="*/ 2147483647 w 248"/>
                <a:gd name="T107" fmla="*/ 2147483647 h 512"/>
                <a:gd name="T108" fmla="*/ 2147483647 w 248"/>
                <a:gd name="T109" fmla="*/ 2147483647 h 512"/>
                <a:gd name="T110" fmla="*/ 2147483647 w 248"/>
                <a:gd name="T111" fmla="*/ 2147483647 h 512"/>
                <a:gd name="T112" fmla="*/ 2147483647 w 248"/>
                <a:gd name="T113" fmla="*/ 2147483647 h 512"/>
                <a:gd name="T114" fmla="*/ 2147483647 w 248"/>
                <a:gd name="T115" fmla="*/ 2147483647 h 512"/>
                <a:gd name="T116" fmla="*/ 2147483647 w 248"/>
                <a:gd name="T117" fmla="*/ 2147483647 h 512"/>
                <a:gd name="T118" fmla="*/ 2147483647 w 248"/>
                <a:gd name="T119" fmla="*/ 2147483647 h 512"/>
                <a:gd name="T120" fmla="*/ 2147483647 w 248"/>
                <a:gd name="T121" fmla="*/ 2147483647 h 512"/>
                <a:gd name="T122" fmla="*/ 2147483647 w 248"/>
                <a:gd name="T123" fmla="*/ 2147483647 h 51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
                <a:gd name="T187" fmla="*/ 0 h 512"/>
                <a:gd name="T188" fmla="*/ 248 w 248"/>
                <a:gd name="T189" fmla="*/ 512 h 51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 h="512">
                  <a:moveTo>
                    <a:pt x="192" y="144"/>
                  </a:moveTo>
                  <a:lnTo>
                    <a:pt x="192" y="128"/>
                  </a:lnTo>
                  <a:lnTo>
                    <a:pt x="200" y="112"/>
                  </a:lnTo>
                  <a:lnTo>
                    <a:pt x="232" y="88"/>
                  </a:lnTo>
                  <a:lnTo>
                    <a:pt x="240" y="80"/>
                  </a:lnTo>
                  <a:lnTo>
                    <a:pt x="248" y="56"/>
                  </a:lnTo>
                  <a:lnTo>
                    <a:pt x="248" y="48"/>
                  </a:lnTo>
                  <a:lnTo>
                    <a:pt x="232" y="56"/>
                  </a:lnTo>
                  <a:lnTo>
                    <a:pt x="208" y="72"/>
                  </a:lnTo>
                  <a:lnTo>
                    <a:pt x="192" y="64"/>
                  </a:lnTo>
                  <a:lnTo>
                    <a:pt x="192" y="40"/>
                  </a:lnTo>
                  <a:lnTo>
                    <a:pt x="184" y="32"/>
                  </a:lnTo>
                  <a:lnTo>
                    <a:pt x="160" y="24"/>
                  </a:lnTo>
                  <a:lnTo>
                    <a:pt x="144" y="16"/>
                  </a:lnTo>
                  <a:lnTo>
                    <a:pt x="136" y="0"/>
                  </a:lnTo>
                  <a:lnTo>
                    <a:pt x="120" y="0"/>
                  </a:lnTo>
                  <a:lnTo>
                    <a:pt x="112" y="8"/>
                  </a:lnTo>
                  <a:lnTo>
                    <a:pt x="96" y="0"/>
                  </a:lnTo>
                  <a:lnTo>
                    <a:pt x="88" y="0"/>
                  </a:lnTo>
                  <a:lnTo>
                    <a:pt x="80" y="8"/>
                  </a:lnTo>
                  <a:lnTo>
                    <a:pt x="80" y="24"/>
                  </a:lnTo>
                  <a:lnTo>
                    <a:pt x="64" y="40"/>
                  </a:lnTo>
                  <a:lnTo>
                    <a:pt x="64" y="64"/>
                  </a:lnTo>
                  <a:lnTo>
                    <a:pt x="56" y="80"/>
                  </a:lnTo>
                  <a:lnTo>
                    <a:pt x="48" y="128"/>
                  </a:lnTo>
                  <a:lnTo>
                    <a:pt x="48" y="168"/>
                  </a:lnTo>
                  <a:lnTo>
                    <a:pt x="24" y="224"/>
                  </a:lnTo>
                  <a:lnTo>
                    <a:pt x="24" y="280"/>
                  </a:lnTo>
                  <a:lnTo>
                    <a:pt x="24" y="304"/>
                  </a:lnTo>
                  <a:lnTo>
                    <a:pt x="16" y="336"/>
                  </a:lnTo>
                  <a:lnTo>
                    <a:pt x="24" y="352"/>
                  </a:lnTo>
                  <a:lnTo>
                    <a:pt x="16" y="416"/>
                  </a:lnTo>
                  <a:lnTo>
                    <a:pt x="0" y="440"/>
                  </a:lnTo>
                  <a:lnTo>
                    <a:pt x="8" y="464"/>
                  </a:lnTo>
                  <a:lnTo>
                    <a:pt x="16" y="488"/>
                  </a:lnTo>
                  <a:lnTo>
                    <a:pt x="80" y="512"/>
                  </a:lnTo>
                  <a:lnTo>
                    <a:pt x="64" y="496"/>
                  </a:lnTo>
                  <a:lnTo>
                    <a:pt x="56" y="472"/>
                  </a:lnTo>
                  <a:lnTo>
                    <a:pt x="64" y="448"/>
                  </a:lnTo>
                  <a:lnTo>
                    <a:pt x="80" y="424"/>
                  </a:lnTo>
                  <a:lnTo>
                    <a:pt x="88" y="416"/>
                  </a:lnTo>
                  <a:lnTo>
                    <a:pt x="96" y="392"/>
                  </a:lnTo>
                  <a:lnTo>
                    <a:pt x="88" y="384"/>
                  </a:lnTo>
                  <a:lnTo>
                    <a:pt x="80" y="368"/>
                  </a:lnTo>
                  <a:lnTo>
                    <a:pt x="96" y="344"/>
                  </a:lnTo>
                  <a:lnTo>
                    <a:pt x="112" y="328"/>
                  </a:lnTo>
                  <a:lnTo>
                    <a:pt x="120" y="304"/>
                  </a:lnTo>
                  <a:lnTo>
                    <a:pt x="120" y="296"/>
                  </a:lnTo>
                  <a:lnTo>
                    <a:pt x="112" y="296"/>
                  </a:lnTo>
                  <a:lnTo>
                    <a:pt x="112" y="288"/>
                  </a:lnTo>
                  <a:lnTo>
                    <a:pt x="136" y="280"/>
                  </a:lnTo>
                  <a:lnTo>
                    <a:pt x="144" y="264"/>
                  </a:lnTo>
                  <a:lnTo>
                    <a:pt x="152" y="248"/>
                  </a:lnTo>
                  <a:lnTo>
                    <a:pt x="192" y="232"/>
                  </a:lnTo>
                  <a:lnTo>
                    <a:pt x="200" y="224"/>
                  </a:lnTo>
                  <a:lnTo>
                    <a:pt x="208" y="224"/>
                  </a:lnTo>
                  <a:lnTo>
                    <a:pt x="216" y="200"/>
                  </a:lnTo>
                  <a:lnTo>
                    <a:pt x="208" y="184"/>
                  </a:lnTo>
                  <a:lnTo>
                    <a:pt x="192" y="176"/>
                  </a:lnTo>
                  <a:lnTo>
                    <a:pt x="208" y="176"/>
                  </a:lnTo>
                  <a:lnTo>
                    <a:pt x="192" y="168"/>
                  </a:lnTo>
                  <a:lnTo>
                    <a:pt x="192" y="144"/>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3" name="Freeform 792">
              <a:extLst>
                <a:ext uri="{FF2B5EF4-FFF2-40B4-BE49-F238E27FC236}">
                  <a16:creationId xmlns:a16="http://schemas.microsoft.com/office/drawing/2014/main" id="{EB0E22FC-1D99-4C97-A8C9-89C1546C2976}"/>
                </a:ext>
              </a:extLst>
            </p:cNvPr>
            <p:cNvSpPr>
              <a:spLocks/>
            </p:cNvSpPr>
            <p:nvPr/>
          </p:nvSpPr>
          <p:spPr bwMode="auto">
            <a:xfrm>
              <a:off x="5193623" y="5357720"/>
              <a:ext cx="199903" cy="185312"/>
            </a:xfrm>
            <a:custGeom>
              <a:avLst/>
              <a:gdLst>
                <a:gd name="T0" fmla="*/ 2147483647 w 112"/>
                <a:gd name="T1" fmla="*/ 0 h 104"/>
                <a:gd name="T2" fmla="*/ 0 w 112"/>
                <a:gd name="T3" fmla="*/ 2147483647 h 104"/>
                <a:gd name="T4" fmla="*/ 0 w 112"/>
                <a:gd name="T5" fmla="*/ 2147483647 h 104"/>
                <a:gd name="T6" fmla="*/ 2147483647 w 112"/>
                <a:gd name="T7" fmla="*/ 2147483647 h 104"/>
                <a:gd name="T8" fmla="*/ 2147483647 w 112"/>
                <a:gd name="T9" fmla="*/ 2147483647 h 104"/>
                <a:gd name="T10" fmla="*/ 2147483647 w 112"/>
                <a:gd name="T11" fmla="*/ 2147483647 h 104"/>
                <a:gd name="T12" fmla="*/ 2147483647 w 112"/>
                <a:gd name="T13" fmla="*/ 2147483647 h 104"/>
                <a:gd name="T14" fmla="*/ 2147483647 w 112"/>
                <a:gd name="T15" fmla="*/ 2147483647 h 104"/>
                <a:gd name="T16" fmla="*/ 2147483647 w 112"/>
                <a:gd name="T17" fmla="*/ 2147483647 h 104"/>
                <a:gd name="T18" fmla="*/ 2147483647 w 112"/>
                <a:gd name="T19" fmla="*/ 2147483647 h 104"/>
                <a:gd name="T20" fmla="*/ 2147483647 w 112"/>
                <a:gd name="T21" fmla="*/ 2147483647 h 104"/>
                <a:gd name="T22" fmla="*/ 2147483647 w 112"/>
                <a:gd name="T23" fmla="*/ 2147483647 h 104"/>
                <a:gd name="T24" fmla="*/ 2147483647 w 112"/>
                <a:gd name="T25" fmla="*/ 2147483647 h 104"/>
                <a:gd name="T26" fmla="*/ 2147483647 w 112"/>
                <a:gd name="T27" fmla="*/ 2147483647 h 104"/>
                <a:gd name="T28" fmla="*/ 2147483647 w 112"/>
                <a:gd name="T29" fmla="*/ 2147483647 h 104"/>
                <a:gd name="T30" fmla="*/ 2147483647 w 112"/>
                <a:gd name="T31" fmla="*/ 2147483647 h 104"/>
                <a:gd name="T32" fmla="*/ 2147483647 w 112"/>
                <a:gd name="T33" fmla="*/ 2147483647 h 104"/>
                <a:gd name="T34" fmla="*/ 2147483647 w 112"/>
                <a:gd name="T35" fmla="*/ 0 h 104"/>
                <a:gd name="T36" fmla="*/ 2147483647 w 112"/>
                <a:gd name="T37" fmla="*/ 0 h 104"/>
                <a:gd name="T38" fmla="*/ 2147483647 w 112"/>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104"/>
                <a:gd name="T62" fmla="*/ 112 w 112"/>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104">
                  <a:moveTo>
                    <a:pt x="32" y="0"/>
                  </a:moveTo>
                  <a:lnTo>
                    <a:pt x="0" y="24"/>
                  </a:lnTo>
                  <a:lnTo>
                    <a:pt x="0" y="32"/>
                  </a:lnTo>
                  <a:lnTo>
                    <a:pt x="8" y="48"/>
                  </a:lnTo>
                  <a:lnTo>
                    <a:pt x="24" y="56"/>
                  </a:lnTo>
                  <a:lnTo>
                    <a:pt x="48" y="64"/>
                  </a:lnTo>
                  <a:lnTo>
                    <a:pt x="56" y="72"/>
                  </a:lnTo>
                  <a:lnTo>
                    <a:pt x="56" y="96"/>
                  </a:lnTo>
                  <a:lnTo>
                    <a:pt x="72" y="104"/>
                  </a:lnTo>
                  <a:lnTo>
                    <a:pt x="96" y="88"/>
                  </a:lnTo>
                  <a:lnTo>
                    <a:pt x="112" y="80"/>
                  </a:lnTo>
                  <a:lnTo>
                    <a:pt x="104" y="72"/>
                  </a:lnTo>
                  <a:lnTo>
                    <a:pt x="104" y="56"/>
                  </a:lnTo>
                  <a:lnTo>
                    <a:pt x="96" y="56"/>
                  </a:lnTo>
                  <a:lnTo>
                    <a:pt x="80" y="32"/>
                  </a:lnTo>
                  <a:lnTo>
                    <a:pt x="72" y="24"/>
                  </a:lnTo>
                  <a:lnTo>
                    <a:pt x="56" y="8"/>
                  </a:lnTo>
                  <a:lnTo>
                    <a:pt x="56" y="0"/>
                  </a:lnTo>
                  <a:lnTo>
                    <a:pt x="48" y="0"/>
                  </a:lnTo>
                  <a:lnTo>
                    <a:pt x="32" y="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4" name="Freeform 793">
              <a:extLst>
                <a:ext uri="{FF2B5EF4-FFF2-40B4-BE49-F238E27FC236}">
                  <a16:creationId xmlns:a16="http://schemas.microsoft.com/office/drawing/2014/main" id="{7B605FA2-3523-48D3-A773-9524C0251701}"/>
                </a:ext>
              </a:extLst>
            </p:cNvPr>
            <p:cNvSpPr>
              <a:spLocks/>
            </p:cNvSpPr>
            <p:nvPr/>
          </p:nvSpPr>
          <p:spPr bwMode="auto">
            <a:xfrm>
              <a:off x="5292845" y="5614532"/>
              <a:ext cx="115273" cy="142996"/>
            </a:xfrm>
            <a:custGeom>
              <a:avLst/>
              <a:gdLst>
                <a:gd name="T0" fmla="*/ 2147483647 w 64"/>
                <a:gd name="T1" fmla="*/ 2147483647 h 80"/>
                <a:gd name="T2" fmla="*/ 2147483647 w 64"/>
                <a:gd name="T3" fmla="*/ 2147483647 h 80"/>
                <a:gd name="T4" fmla="*/ 2147483647 w 64"/>
                <a:gd name="T5" fmla="*/ 0 h 80"/>
                <a:gd name="T6" fmla="*/ 0 w 64"/>
                <a:gd name="T7" fmla="*/ 2147483647 h 80"/>
                <a:gd name="T8" fmla="*/ 0 w 64"/>
                <a:gd name="T9" fmla="*/ 2147483647 h 80"/>
                <a:gd name="T10" fmla="*/ 0 w 64"/>
                <a:gd name="T11" fmla="*/ 2147483647 h 80"/>
                <a:gd name="T12" fmla="*/ 2147483647 w 64"/>
                <a:gd name="T13" fmla="*/ 2147483647 h 80"/>
                <a:gd name="T14" fmla="*/ 2147483647 w 64"/>
                <a:gd name="T15" fmla="*/ 2147483647 h 80"/>
                <a:gd name="T16" fmla="*/ 2147483647 w 64"/>
                <a:gd name="T17" fmla="*/ 2147483647 h 80"/>
                <a:gd name="T18" fmla="*/ 2147483647 w 64"/>
                <a:gd name="T19" fmla="*/ 2147483647 h 80"/>
                <a:gd name="T20" fmla="*/ 2147483647 w 64"/>
                <a:gd name="T21" fmla="*/ 2147483647 h 80"/>
                <a:gd name="T22" fmla="*/ 2147483647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40" y="16"/>
                  </a:moveTo>
                  <a:lnTo>
                    <a:pt x="24" y="8"/>
                  </a:lnTo>
                  <a:lnTo>
                    <a:pt x="8" y="0"/>
                  </a:lnTo>
                  <a:lnTo>
                    <a:pt x="0" y="16"/>
                  </a:lnTo>
                  <a:lnTo>
                    <a:pt x="0" y="32"/>
                  </a:lnTo>
                  <a:lnTo>
                    <a:pt x="0" y="56"/>
                  </a:lnTo>
                  <a:lnTo>
                    <a:pt x="16" y="64"/>
                  </a:lnTo>
                  <a:lnTo>
                    <a:pt x="24" y="72"/>
                  </a:lnTo>
                  <a:lnTo>
                    <a:pt x="40" y="80"/>
                  </a:lnTo>
                  <a:lnTo>
                    <a:pt x="64" y="64"/>
                  </a:lnTo>
                  <a:lnTo>
                    <a:pt x="64" y="56"/>
                  </a:lnTo>
                  <a:lnTo>
                    <a:pt x="56" y="32"/>
                  </a:lnTo>
                  <a:lnTo>
                    <a:pt x="40" y="1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5" name="Freeform 794">
              <a:extLst>
                <a:ext uri="{FF2B5EF4-FFF2-40B4-BE49-F238E27FC236}">
                  <a16:creationId xmlns:a16="http://schemas.microsoft.com/office/drawing/2014/main" id="{5B57448B-FA8E-48FC-B251-2D68FFE43132}"/>
                </a:ext>
              </a:extLst>
            </p:cNvPr>
            <p:cNvSpPr>
              <a:spLocks/>
            </p:cNvSpPr>
            <p:nvPr/>
          </p:nvSpPr>
          <p:spPr bwMode="auto">
            <a:xfrm>
              <a:off x="5036035" y="5128635"/>
              <a:ext cx="256810" cy="300585"/>
            </a:xfrm>
            <a:custGeom>
              <a:avLst/>
              <a:gdLst>
                <a:gd name="T0" fmla="*/ 2147483647 w 144"/>
                <a:gd name="T1" fmla="*/ 2147483647 h 168"/>
                <a:gd name="T2" fmla="*/ 2147483647 w 144"/>
                <a:gd name="T3" fmla="*/ 2147483647 h 168"/>
                <a:gd name="T4" fmla="*/ 2147483647 w 144"/>
                <a:gd name="T5" fmla="*/ 2147483647 h 168"/>
                <a:gd name="T6" fmla="*/ 2147483647 w 144"/>
                <a:gd name="T7" fmla="*/ 2147483647 h 168"/>
                <a:gd name="T8" fmla="*/ 2147483647 w 144"/>
                <a:gd name="T9" fmla="*/ 2147483647 h 168"/>
                <a:gd name="T10" fmla="*/ 2147483647 w 144"/>
                <a:gd name="T11" fmla="*/ 2147483647 h 168"/>
                <a:gd name="T12" fmla="*/ 2147483647 w 144"/>
                <a:gd name="T13" fmla="*/ 2147483647 h 168"/>
                <a:gd name="T14" fmla="*/ 2147483647 w 144"/>
                <a:gd name="T15" fmla="*/ 2147483647 h 168"/>
                <a:gd name="T16" fmla="*/ 2147483647 w 144"/>
                <a:gd name="T17" fmla="*/ 2147483647 h 168"/>
                <a:gd name="T18" fmla="*/ 2147483647 w 144"/>
                <a:gd name="T19" fmla="*/ 2147483647 h 168"/>
                <a:gd name="T20" fmla="*/ 2147483647 w 144"/>
                <a:gd name="T21" fmla="*/ 2147483647 h 168"/>
                <a:gd name="T22" fmla="*/ 2147483647 w 144"/>
                <a:gd name="T23" fmla="*/ 2147483647 h 168"/>
                <a:gd name="T24" fmla="*/ 2147483647 w 144"/>
                <a:gd name="T25" fmla="*/ 2147483647 h 168"/>
                <a:gd name="T26" fmla="*/ 2147483647 w 144"/>
                <a:gd name="T27" fmla="*/ 0 h 168"/>
                <a:gd name="T28" fmla="*/ 2147483647 w 144"/>
                <a:gd name="T29" fmla="*/ 2147483647 h 168"/>
                <a:gd name="T30" fmla="*/ 0 w 144"/>
                <a:gd name="T31" fmla="*/ 2147483647 h 168"/>
                <a:gd name="T32" fmla="*/ 2147483647 w 144"/>
                <a:gd name="T33" fmla="*/ 2147483647 h 168"/>
                <a:gd name="T34" fmla="*/ 2147483647 w 144"/>
                <a:gd name="T35" fmla="*/ 2147483647 h 168"/>
                <a:gd name="T36" fmla="*/ 0 w 144"/>
                <a:gd name="T37" fmla="*/ 2147483647 h 168"/>
                <a:gd name="T38" fmla="*/ 0 w 144"/>
                <a:gd name="T39" fmla="*/ 2147483647 h 168"/>
                <a:gd name="T40" fmla="*/ 2147483647 w 144"/>
                <a:gd name="T41" fmla="*/ 2147483647 h 168"/>
                <a:gd name="T42" fmla="*/ 2147483647 w 144"/>
                <a:gd name="T43" fmla="*/ 2147483647 h 168"/>
                <a:gd name="T44" fmla="*/ 2147483647 w 144"/>
                <a:gd name="T45" fmla="*/ 2147483647 h 168"/>
                <a:gd name="T46" fmla="*/ 2147483647 w 144"/>
                <a:gd name="T47" fmla="*/ 2147483647 h 168"/>
                <a:gd name="T48" fmla="*/ 2147483647 w 144"/>
                <a:gd name="T49" fmla="*/ 2147483647 h 168"/>
                <a:gd name="T50" fmla="*/ 2147483647 w 144"/>
                <a:gd name="T51" fmla="*/ 2147483647 h 168"/>
                <a:gd name="T52" fmla="*/ 2147483647 w 144"/>
                <a:gd name="T53" fmla="*/ 2147483647 h 168"/>
                <a:gd name="T54" fmla="*/ 2147483647 w 144"/>
                <a:gd name="T55" fmla="*/ 2147483647 h 168"/>
                <a:gd name="T56" fmla="*/ 2147483647 w 144"/>
                <a:gd name="T57" fmla="*/ 2147483647 h 1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68"/>
                <a:gd name="T89" fmla="*/ 144 w 144"/>
                <a:gd name="T90" fmla="*/ 168 h 1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68">
                  <a:moveTo>
                    <a:pt x="88" y="160"/>
                  </a:moveTo>
                  <a:lnTo>
                    <a:pt x="88" y="152"/>
                  </a:lnTo>
                  <a:lnTo>
                    <a:pt x="120" y="128"/>
                  </a:lnTo>
                  <a:lnTo>
                    <a:pt x="136" y="128"/>
                  </a:lnTo>
                  <a:lnTo>
                    <a:pt x="144" y="128"/>
                  </a:lnTo>
                  <a:lnTo>
                    <a:pt x="144" y="104"/>
                  </a:lnTo>
                  <a:lnTo>
                    <a:pt x="144" y="88"/>
                  </a:lnTo>
                  <a:lnTo>
                    <a:pt x="120" y="80"/>
                  </a:lnTo>
                  <a:lnTo>
                    <a:pt x="112" y="72"/>
                  </a:lnTo>
                  <a:lnTo>
                    <a:pt x="112" y="56"/>
                  </a:lnTo>
                  <a:lnTo>
                    <a:pt x="88" y="40"/>
                  </a:lnTo>
                  <a:lnTo>
                    <a:pt x="64" y="32"/>
                  </a:lnTo>
                  <a:lnTo>
                    <a:pt x="56" y="8"/>
                  </a:lnTo>
                  <a:lnTo>
                    <a:pt x="32" y="0"/>
                  </a:lnTo>
                  <a:lnTo>
                    <a:pt x="16" y="16"/>
                  </a:lnTo>
                  <a:lnTo>
                    <a:pt x="0" y="16"/>
                  </a:lnTo>
                  <a:lnTo>
                    <a:pt x="8" y="32"/>
                  </a:lnTo>
                  <a:lnTo>
                    <a:pt x="8" y="64"/>
                  </a:lnTo>
                  <a:lnTo>
                    <a:pt x="0" y="88"/>
                  </a:lnTo>
                  <a:lnTo>
                    <a:pt x="0" y="104"/>
                  </a:lnTo>
                  <a:lnTo>
                    <a:pt x="16" y="112"/>
                  </a:lnTo>
                  <a:lnTo>
                    <a:pt x="8" y="128"/>
                  </a:lnTo>
                  <a:lnTo>
                    <a:pt x="24" y="160"/>
                  </a:lnTo>
                  <a:lnTo>
                    <a:pt x="32" y="168"/>
                  </a:lnTo>
                  <a:lnTo>
                    <a:pt x="40" y="160"/>
                  </a:lnTo>
                  <a:lnTo>
                    <a:pt x="48" y="160"/>
                  </a:lnTo>
                  <a:lnTo>
                    <a:pt x="64" y="168"/>
                  </a:lnTo>
                  <a:lnTo>
                    <a:pt x="72" y="160"/>
                  </a:lnTo>
                  <a:lnTo>
                    <a:pt x="88" y="16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6" name="Freeform 795">
              <a:extLst>
                <a:ext uri="{FF2B5EF4-FFF2-40B4-BE49-F238E27FC236}">
                  <a16:creationId xmlns:a16="http://schemas.microsoft.com/office/drawing/2014/main" id="{8D1E3064-56BE-4CE4-BB20-AC27346C9D07}"/>
                </a:ext>
              </a:extLst>
            </p:cNvPr>
            <p:cNvSpPr>
              <a:spLocks/>
            </p:cNvSpPr>
            <p:nvPr/>
          </p:nvSpPr>
          <p:spPr bwMode="auto">
            <a:xfrm>
              <a:off x="4951404" y="4785734"/>
              <a:ext cx="871112" cy="928019"/>
            </a:xfrm>
            <a:custGeom>
              <a:avLst/>
              <a:gdLst>
                <a:gd name="T0" fmla="*/ 2147483647 w 488"/>
                <a:gd name="T1" fmla="*/ 2147483647 h 520"/>
                <a:gd name="T2" fmla="*/ 2147483647 w 488"/>
                <a:gd name="T3" fmla="*/ 2147483647 h 520"/>
                <a:gd name="T4" fmla="*/ 2147483647 w 488"/>
                <a:gd name="T5" fmla="*/ 2147483647 h 520"/>
                <a:gd name="T6" fmla="*/ 2147483647 w 488"/>
                <a:gd name="T7" fmla="*/ 2147483647 h 520"/>
                <a:gd name="T8" fmla="*/ 2147483647 w 488"/>
                <a:gd name="T9" fmla="*/ 2147483647 h 520"/>
                <a:gd name="T10" fmla="*/ 2147483647 w 488"/>
                <a:gd name="T11" fmla="*/ 2147483647 h 520"/>
                <a:gd name="T12" fmla="*/ 2147483647 w 488"/>
                <a:gd name="T13" fmla="*/ 2147483647 h 520"/>
                <a:gd name="T14" fmla="*/ 2147483647 w 488"/>
                <a:gd name="T15" fmla="*/ 2147483647 h 520"/>
                <a:gd name="T16" fmla="*/ 2147483647 w 488"/>
                <a:gd name="T17" fmla="*/ 2147483647 h 520"/>
                <a:gd name="T18" fmla="*/ 2147483647 w 488"/>
                <a:gd name="T19" fmla="*/ 2147483647 h 520"/>
                <a:gd name="T20" fmla="*/ 2147483647 w 488"/>
                <a:gd name="T21" fmla="*/ 2147483647 h 520"/>
                <a:gd name="T22" fmla="*/ 2147483647 w 488"/>
                <a:gd name="T23" fmla="*/ 2147483647 h 520"/>
                <a:gd name="T24" fmla="*/ 2147483647 w 488"/>
                <a:gd name="T25" fmla="*/ 2147483647 h 520"/>
                <a:gd name="T26" fmla="*/ 2147483647 w 488"/>
                <a:gd name="T27" fmla="*/ 2147483647 h 520"/>
                <a:gd name="T28" fmla="*/ 2147483647 w 488"/>
                <a:gd name="T29" fmla="*/ 2147483647 h 520"/>
                <a:gd name="T30" fmla="*/ 2147483647 w 488"/>
                <a:gd name="T31" fmla="*/ 2147483647 h 520"/>
                <a:gd name="T32" fmla="*/ 2147483647 w 488"/>
                <a:gd name="T33" fmla="*/ 2147483647 h 520"/>
                <a:gd name="T34" fmla="*/ 2147483647 w 488"/>
                <a:gd name="T35" fmla="*/ 2147483647 h 520"/>
                <a:gd name="T36" fmla="*/ 2147483647 w 488"/>
                <a:gd name="T37" fmla="*/ 2147483647 h 520"/>
                <a:gd name="T38" fmla="*/ 2147483647 w 488"/>
                <a:gd name="T39" fmla="*/ 2147483647 h 520"/>
                <a:gd name="T40" fmla="*/ 2147483647 w 488"/>
                <a:gd name="T41" fmla="*/ 2147483647 h 520"/>
                <a:gd name="T42" fmla="*/ 2147483647 w 488"/>
                <a:gd name="T43" fmla="*/ 2147483647 h 520"/>
                <a:gd name="T44" fmla="*/ 2147483647 w 488"/>
                <a:gd name="T45" fmla="*/ 2147483647 h 520"/>
                <a:gd name="T46" fmla="*/ 2147483647 w 488"/>
                <a:gd name="T47" fmla="*/ 0 h 520"/>
                <a:gd name="T48" fmla="*/ 2147483647 w 488"/>
                <a:gd name="T49" fmla="*/ 2147483647 h 520"/>
                <a:gd name="T50" fmla="*/ 2147483647 w 488"/>
                <a:gd name="T51" fmla="*/ 2147483647 h 520"/>
                <a:gd name="T52" fmla="*/ 2147483647 w 488"/>
                <a:gd name="T53" fmla="*/ 2147483647 h 520"/>
                <a:gd name="T54" fmla="*/ 2147483647 w 488"/>
                <a:gd name="T55" fmla="*/ 2147483647 h 520"/>
                <a:gd name="T56" fmla="*/ 2147483647 w 488"/>
                <a:gd name="T57" fmla="*/ 2147483647 h 520"/>
                <a:gd name="T58" fmla="*/ 2147483647 w 488"/>
                <a:gd name="T59" fmla="*/ 2147483647 h 520"/>
                <a:gd name="T60" fmla="*/ 0 w 488"/>
                <a:gd name="T61" fmla="*/ 2147483647 h 520"/>
                <a:gd name="T62" fmla="*/ 2147483647 w 488"/>
                <a:gd name="T63" fmla="*/ 2147483647 h 520"/>
                <a:gd name="T64" fmla="*/ 2147483647 w 488"/>
                <a:gd name="T65" fmla="*/ 2147483647 h 520"/>
                <a:gd name="T66" fmla="*/ 2147483647 w 488"/>
                <a:gd name="T67" fmla="*/ 2147483647 h 520"/>
                <a:gd name="T68" fmla="*/ 2147483647 w 488"/>
                <a:gd name="T69" fmla="*/ 2147483647 h 520"/>
                <a:gd name="T70" fmla="*/ 2147483647 w 488"/>
                <a:gd name="T71" fmla="*/ 2147483647 h 520"/>
                <a:gd name="T72" fmla="*/ 2147483647 w 488"/>
                <a:gd name="T73" fmla="*/ 2147483647 h 520"/>
                <a:gd name="T74" fmla="*/ 2147483647 w 488"/>
                <a:gd name="T75" fmla="*/ 2147483647 h 520"/>
                <a:gd name="T76" fmla="*/ 2147483647 w 488"/>
                <a:gd name="T77" fmla="*/ 2147483647 h 5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8"/>
                <a:gd name="T118" fmla="*/ 0 h 520"/>
                <a:gd name="T119" fmla="*/ 488 w 488"/>
                <a:gd name="T120" fmla="*/ 520 h 5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8" h="520">
                  <a:moveTo>
                    <a:pt x="248" y="400"/>
                  </a:moveTo>
                  <a:lnTo>
                    <a:pt x="248" y="408"/>
                  </a:lnTo>
                  <a:lnTo>
                    <a:pt x="240" y="432"/>
                  </a:lnTo>
                  <a:lnTo>
                    <a:pt x="232" y="440"/>
                  </a:lnTo>
                  <a:lnTo>
                    <a:pt x="200" y="464"/>
                  </a:lnTo>
                  <a:lnTo>
                    <a:pt x="208" y="464"/>
                  </a:lnTo>
                  <a:lnTo>
                    <a:pt x="200" y="464"/>
                  </a:lnTo>
                  <a:lnTo>
                    <a:pt x="216" y="472"/>
                  </a:lnTo>
                  <a:lnTo>
                    <a:pt x="232" y="480"/>
                  </a:lnTo>
                  <a:lnTo>
                    <a:pt x="248" y="496"/>
                  </a:lnTo>
                  <a:lnTo>
                    <a:pt x="256" y="520"/>
                  </a:lnTo>
                  <a:lnTo>
                    <a:pt x="264" y="504"/>
                  </a:lnTo>
                  <a:lnTo>
                    <a:pt x="280" y="488"/>
                  </a:lnTo>
                  <a:lnTo>
                    <a:pt x="296" y="472"/>
                  </a:lnTo>
                  <a:lnTo>
                    <a:pt x="312" y="416"/>
                  </a:lnTo>
                  <a:lnTo>
                    <a:pt x="328" y="392"/>
                  </a:lnTo>
                  <a:lnTo>
                    <a:pt x="368" y="368"/>
                  </a:lnTo>
                  <a:lnTo>
                    <a:pt x="400" y="360"/>
                  </a:lnTo>
                  <a:lnTo>
                    <a:pt x="408" y="360"/>
                  </a:lnTo>
                  <a:lnTo>
                    <a:pt x="416" y="344"/>
                  </a:lnTo>
                  <a:lnTo>
                    <a:pt x="416" y="328"/>
                  </a:lnTo>
                  <a:lnTo>
                    <a:pt x="432" y="304"/>
                  </a:lnTo>
                  <a:lnTo>
                    <a:pt x="432" y="296"/>
                  </a:lnTo>
                  <a:lnTo>
                    <a:pt x="440" y="232"/>
                  </a:lnTo>
                  <a:lnTo>
                    <a:pt x="448" y="224"/>
                  </a:lnTo>
                  <a:lnTo>
                    <a:pt x="488" y="176"/>
                  </a:lnTo>
                  <a:lnTo>
                    <a:pt x="488" y="160"/>
                  </a:lnTo>
                  <a:lnTo>
                    <a:pt x="480" y="136"/>
                  </a:lnTo>
                  <a:lnTo>
                    <a:pt x="456" y="128"/>
                  </a:lnTo>
                  <a:lnTo>
                    <a:pt x="424" y="104"/>
                  </a:lnTo>
                  <a:lnTo>
                    <a:pt x="384" y="104"/>
                  </a:lnTo>
                  <a:lnTo>
                    <a:pt x="368" y="96"/>
                  </a:lnTo>
                  <a:lnTo>
                    <a:pt x="360" y="88"/>
                  </a:lnTo>
                  <a:lnTo>
                    <a:pt x="328" y="72"/>
                  </a:lnTo>
                  <a:lnTo>
                    <a:pt x="304" y="56"/>
                  </a:lnTo>
                  <a:lnTo>
                    <a:pt x="296" y="40"/>
                  </a:lnTo>
                  <a:lnTo>
                    <a:pt x="288" y="8"/>
                  </a:lnTo>
                  <a:lnTo>
                    <a:pt x="280" y="8"/>
                  </a:lnTo>
                  <a:lnTo>
                    <a:pt x="264" y="32"/>
                  </a:lnTo>
                  <a:lnTo>
                    <a:pt x="248" y="40"/>
                  </a:lnTo>
                  <a:lnTo>
                    <a:pt x="224" y="40"/>
                  </a:lnTo>
                  <a:lnTo>
                    <a:pt x="216" y="40"/>
                  </a:lnTo>
                  <a:lnTo>
                    <a:pt x="192" y="48"/>
                  </a:lnTo>
                  <a:lnTo>
                    <a:pt x="184" y="48"/>
                  </a:lnTo>
                  <a:lnTo>
                    <a:pt x="168" y="40"/>
                  </a:lnTo>
                  <a:lnTo>
                    <a:pt x="176" y="16"/>
                  </a:lnTo>
                  <a:lnTo>
                    <a:pt x="168" y="0"/>
                  </a:lnTo>
                  <a:lnTo>
                    <a:pt x="160" y="0"/>
                  </a:lnTo>
                  <a:lnTo>
                    <a:pt x="160" y="8"/>
                  </a:lnTo>
                  <a:lnTo>
                    <a:pt x="144" y="16"/>
                  </a:lnTo>
                  <a:lnTo>
                    <a:pt x="112" y="16"/>
                  </a:lnTo>
                  <a:lnTo>
                    <a:pt x="120" y="32"/>
                  </a:lnTo>
                  <a:lnTo>
                    <a:pt x="128" y="48"/>
                  </a:lnTo>
                  <a:lnTo>
                    <a:pt x="88" y="56"/>
                  </a:lnTo>
                  <a:lnTo>
                    <a:pt x="80" y="48"/>
                  </a:lnTo>
                  <a:lnTo>
                    <a:pt x="48" y="56"/>
                  </a:lnTo>
                  <a:lnTo>
                    <a:pt x="48" y="72"/>
                  </a:lnTo>
                  <a:lnTo>
                    <a:pt x="40" y="120"/>
                  </a:lnTo>
                  <a:lnTo>
                    <a:pt x="32" y="112"/>
                  </a:lnTo>
                  <a:lnTo>
                    <a:pt x="32" y="120"/>
                  </a:lnTo>
                  <a:lnTo>
                    <a:pt x="16" y="128"/>
                  </a:lnTo>
                  <a:lnTo>
                    <a:pt x="0" y="152"/>
                  </a:lnTo>
                  <a:lnTo>
                    <a:pt x="0" y="176"/>
                  </a:lnTo>
                  <a:lnTo>
                    <a:pt x="16" y="192"/>
                  </a:lnTo>
                  <a:lnTo>
                    <a:pt x="40" y="184"/>
                  </a:lnTo>
                  <a:lnTo>
                    <a:pt x="40" y="208"/>
                  </a:lnTo>
                  <a:lnTo>
                    <a:pt x="48" y="208"/>
                  </a:lnTo>
                  <a:lnTo>
                    <a:pt x="64" y="208"/>
                  </a:lnTo>
                  <a:lnTo>
                    <a:pt x="80" y="192"/>
                  </a:lnTo>
                  <a:lnTo>
                    <a:pt x="104" y="200"/>
                  </a:lnTo>
                  <a:lnTo>
                    <a:pt x="112" y="224"/>
                  </a:lnTo>
                  <a:lnTo>
                    <a:pt x="136" y="232"/>
                  </a:lnTo>
                  <a:lnTo>
                    <a:pt x="160" y="248"/>
                  </a:lnTo>
                  <a:lnTo>
                    <a:pt x="160" y="264"/>
                  </a:lnTo>
                  <a:lnTo>
                    <a:pt x="168" y="272"/>
                  </a:lnTo>
                  <a:lnTo>
                    <a:pt x="192" y="280"/>
                  </a:lnTo>
                  <a:lnTo>
                    <a:pt x="192" y="296"/>
                  </a:lnTo>
                  <a:lnTo>
                    <a:pt x="192" y="320"/>
                  </a:lnTo>
                  <a:lnTo>
                    <a:pt x="248" y="40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7" name="Freeform 796">
              <a:extLst>
                <a:ext uri="{FF2B5EF4-FFF2-40B4-BE49-F238E27FC236}">
                  <a16:creationId xmlns:a16="http://schemas.microsoft.com/office/drawing/2014/main" id="{F4927054-2090-4769-A80A-0B13700537A7}"/>
                </a:ext>
              </a:extLst>
            </p:cNvPr>
            <p:cNvSpPr>
              <a:spLocks/>
            </p:cNvSpPr>
            <p:nvPr/>
          </p:nvSpPr>
          <p:spPr bwMode="auto">
            <a:xfrm>
              <a:off x="5292845" y="5357720"/>
              <a:ext cx="100682" cy="142996"/>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w 56"/>
                <a:gd name="T17" fmla="*/ 0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80"/>
                <a:gd name="T29" fmla="*/ 56 w 56"/>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80">
                  <a:moveTo>
                    <a:pt x="0" y="0"/>
                  </a:moveTo>
                  <a:lnTo>
                    <a:pt x="0" y="8"/>
                  </a:lnTo>
                  <a:lnTo>
                    <a:pt x="16" y="24"/>
                  </a:lnTo>
                  <a:lnTo>
                    <a:pt x="24" y="32"/>
                  </a:lnTo>
                  <a:lnTo>
                    <a:pt x="40" y="56"/>
                  </a:lnTo>
                  <a:lnTo>
                    <a:pt x="48" y="64"/>
                  </a:lnTo>
                  <a:lnTo>
                    <a:pt x="48" y="72"/>
                  </a:lnTo>
                  <a:lnTo>
                    <a:pt x="56" y="80"/>
                  </a:lnTo>
                  <a:lnTo>
                    <a:pt x="0" y="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8" name="Freeform 797">
              <a:extLst>
                <a:ext uri="{FF2B5EF4-FFF2-40B4-BE49-F238E27FC236}">
                  <a16:creationId xmlns:a16="http://schemas.microsoft.com/office/drawing/2014/main" id="{8947BB0C-5AEE-4AD3-BC56-BA5FACB4805C}"/>
                </a:ext>
              </a:extLst>
            </p:cNvPr>
            <p:cNvSpPr>
              <a:spLocks/>
            </p:cNvSpPr>
            <p:nvPr/>
          </p:nvSpPr>
          <p:spPr bwMode="auto">
            <a:xfrm>
              <a:off x="5292845" y="5614532"/>
              <a:ext cx="115273" cy="142996"/>
            </a:xfrm>
            <a:custGeom>
              <a:avLst/>
              <a:gdLst>
                <a:gd name="T0" fmla="*/ 2147483647 w 64"/>
                <a:gd name="T1" fmla="*/ 2147483647 h 80"/>
                <a:gd name="T2" fmla="*/ 2147483647 w 64"/>
                <a:gd name="T3" fmla="*/ 2147483647 h 80"/>
                <a:gd name="T4" fmla="*/ 2147483647 w 64"/>
                <a:gd name="T5" fmla="*/ 0 h 80"/>
                <a:gd name="T6" fmla="*/ 0 w 64"/>
                <a:gd name="T7" fmla="*/ 2147483647 h 80"/>
                <a:gd name="T8" fmla="*/ 0 w 64"/>
                <a:gd name="T9" fmla="*/ 2147483647 h 80"/>
                <a:gd name="T10" fmla="*/ 0 w 64"/>
                <a:gd name="T11" fmla="*/ 2147483647 h 80"/>
                <a:gd name="T12" fmla="*/ 2147483647 w 64"/>
                <a:gd name="T13" fmla="*/ 2147483647 h 80"/>
                <a:gd name="T14" fmla="*/ 2147483647 w 64"/>
                <a:gd name="T15" fmla="*/ 2147483647 h 80"/>
                <a:gd name="T16" fmla="*/ 2147483647 w 64"/>
                <a:gd name="T17" fmla="*/ 2147483647 h 80"/>
                <a:gd name="T18" fmla="*/ 2147483647 w 64"/>
                <a:gd name="T19" fmla="*/ 2147483647 h 80"/>
                <a:gd name="T20" fmla="*/ 2147483647 w 64"/>
                <a:gd name="T21" fmla="*/ 2147483647 h 80"/>
                <a:gd name="T22" fmla="*/ 2147483647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40" y="16"/>
                  </a:moveTo>
                  <a:lnTo>
                    <a:pt x="24" y="8"/>
                  </a:lnTo>
                  <a:lnTo>
                    <a:pt x="8" y="0"/>
                  </a:lnTo>
                  <a:lnTo>
                    <a:pt x="0" y="16"/>
                  </a:lnTo>
                  <a:lnTo>
                    <a:pt x="0" y="32"/>
                  </a:lnTo>
                  <a:lnTo>
                    <a:pt x="0" y="56"/>
                  </a:lnTo>
                  <a:lnTo>
                    <a:pt x="16" y="64"/>
                  </a:lnTo>
                  <a:lnTo>
                    <a:pt x="24" y="72"/>
                  </a:lnTo>
                  <a:lnTo>
                    <a:pt x="40" y="80"/>
                  </a:lnTo>
                  <a:lnTo>
                    <a:pt x="64" y="64"/>
                  </a:lnTo>
                  <a:lnTo>
                    <a:pt x="64" y="56"/>
                  </a:lnTo>
                  <a:lnTo>
                    <a:pt x="56" y="32"/>
                  </a:lnTo>
                  <a:lnTo>
                    <a:pt x="40" y="1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49" name="Freeform 798">
              <a:extLst>
                <a:ext uri="{FF2B5EF4-FFF2-40B4-BE49-F238E27FC236}">
                  <a16:creationId xmlns:a16="http://schemas.microsoft.com/office/drawing/2014/main" id="{2AD84FB8-AF61-43C4-9887-2ED70E29AB5A}"/>
                </a:ext>
              </a:extLst>
            </p:cNvPr>
            <p:cNvSpPr>
              <a:spLocks/>
            </p:cNvSpPr>
            <p:nvPr/>
          </p:nvSpPr>
          <p:spPr bwMode="auto">
            <a:xfrm>
              <a:off x="5292845" y="5357720"/>
              <a:ext cx="100682" cy="142996"/>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80"/>
                <a:gd name="T26" fmla="*/ 56 w 5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80">
                  <a:moveTo>
                    <a:pt x="0" y="0"/>
                  </a:moveTo>
                  <a:lnTo>
                    <a:pt x="0" y="8"/>
                  </a:lnTo>
                  <a:lnTo>
                    <a:pt x="16" y="24"/>
                  </a:lnTo>
                  <a:lnTo>
                    <a:pt x="24" y="32"/>
                  </a:lnTo>
                  <a:lnTo>
                    <a:pt x="40" y="56"/>
                  </a:lnTo>
                  <a:lnTo>
                    <a:pt x="48" y="64"/>
                  </a:lnTo>
                  <a:lnTo>
                    <a:pt x="48" y="72"/>
                  </a:lnTo>
                  <a:lnTo>
                    <a:pt x="56" y="80"/>
                  </a:lnTo>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0" name="Freeform 799">
              <a:extLst>
                <a:ext uri="{FF2B5EF4-FFF2-40B4-BE49-F238E27FC236}">
                  <a16:creationId xmlns:a16="http://schemas.microsoft.com/office/drawing/2014/main" id="{799836FB-A089-4621-A9B2-A77956C97C54}"/>
                </a:ext>
              </a:extLst>
            </p:cNvPr>
            <p:cNvSpPr>
              <a:spLocks/>
            </p:cNvSpPr>
            <p:nvPr/>
          </p:nvSpPr>
          <p:spPr bwMode="auto">
            <a:xfrm>
              <a:off x="5292845" y="5357720"/>
              <a:ext cx="100682" cy="142996"/>
            </a:xfrm>
            <a:custGeom>
              <a:avLst/>
              <a:gdLst>
                <a:gd name="T0" fmla="*/ 0 w 56"/>
                <a:gd name="T1" fmla="*/ 0 h 80"/>
                <a:gd name="T2" fmla="*/ 0 w 56"/>
                <a:gd name="T3" fmla="*/ 2147483647 h 80"/>
                <a:gd name="T4" fmla="*/ 2147483647 w 56"/>
                <a:gd name="T5" fmla="*/ 2147483647 h 80"/>
                <a:gd name="T6" fmla="*/ 2147483647 w 56"/>
                <a:gd name="T7" fmla="*/ 2147483647 h 80"/>
                <a:gd name="T8" fmla="*/ 2147483647 w 56"/>
                <a:gd name="T9" fmla="*/ 2147483647 h 80"/>
                <a:gd name="T10" fmla="*/ 2147483647 w 56"/>
                <a:gd name="T11" fmla="*/ 2147483647 h 80"/>
                <a:gd name="T12" fmla="*/ 2147483647 w 56"/>
                <a:gd name="T13" fmla="*/ 2147483647 h 80"/>
                <a:gd name="T14" fmla="*/ 2147483647 w 56"/>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80"/>
                <a:gd name="T26" fmla="*/ 56 w 56"/>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80">
                  <a:moveTo>
                    <a:pt x="0" y="0"/>
                  </a:moveTo>
                  <a:lnTo>
                    <a:pt x="0" y="8"/>
                  </a:lnTo>
                  <a:lnTo>
                    <a:pt x="16" y="24"/>
                  </a:lnTo>
                  <a:lnTo>
                    <a:pt x="24" y="32"/>
                  </a:lnTo>
                  <a:lnTo>
                    <a:pt x="40" y="56"/>
                  </a:lnTo>
                  <a:lnTo>
                    <a:pt x="48" y="64"/>
                  </a:lnTo>
                  <a:lnTo>
                    <a:pt x="48" y="72"/>
                  </a:lnTo>
                  <a:lnTo>
                    <a:pt x="56" y="80"/>
                  </a:lnTo>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1" name="Freeform 800">
              <a:extLst>
                <a:ext uri="{FF2B5EF4-FFF2-40B4-BE49-F238E27FC236}">
                  <a16:creationId xmlns:a16="http://schemas.microsoft.com/office/drawing/2014/main" id="{E275F9D1-489F-4586-985C-8FADB2E137AC}"/>
                </a:ext>
              </a:extLst>
            </p:cNvPr>
            <p:cNvSpPr>
              <a:spLocks/>
            </p:cNvSpPr>
            <p:nvPr/>
          </p:nvSpPr>
          <p:spPr bwMode="auto">
            <a:xfrm>
              <a:off x="5307437" y="4758010"/>
              <a:ext cx="86091" cy="99221"/>
            </a:xfrm>
            <a:custGeom>
              <a:avLst/>
              <a:gdLst>
                <a:gd name="T0" fmla="*/ 2147483647 w 48"/>
                <a:gd name="T1" fmla="*/ 2147483647 h 56"/>
                <a:gd name="T2" fmla="*/ 2147483647 w 48"/>
                <a:gd name="T3" fmla="*/ 2147483647 h 56"/>
                <a:gd name="T4" fmla="*/ 2147483647 w 48"/>
                <a:gd name="T5" fmla="*/ 2147483647 h 56"/>
                <a:gd name="T6" fmla="*/ 2147483647 w 48"/>
                <a:gd name="T7" fmla="*/ 2147483647 h 56"/>
                <a:gd name="T8" fmla="*/ 2147483647 w 48"/>
                <a:gd name="T9" fmla="*/ 2147483647 h 56"/>
                <a:gd name="T10" fmla="*/ 2147483647 w 48"/>
                <a:gd name="T11" fmla="*/ 0 h 56"/>
                <a:gd name="T12" fmla="*/ 2147483647 w 48"/>
                <a:gd name="T13" fmla="*/ 2147483647 h 56"/>
                <a:gd name="T14" fmla="*/ 0 w 48"/>
                <a:gd name="T15" fmla="*/ 2147483647 h 56"/>
                <a:gd name="T16" fmla="*/ 2147483647 w 48"/>
                <a:gd name="T17" fmla="*/ 2147483647 h 56"/>
                <a:gd name="T18" fmla="*/ 2147483647 w 48"/>
                <a:gd name="T19" fmla="*/ 2147483647 h 56"/>
                <a:gd name="T20" fmla="*/ 2147483647 w 48"/>
                <a:gd name="T21" fmla="*/ 2147483647 h 56"/>
                <a:gd name="T22" fmla="*/ 2147483647 w 48"/>
                <a:gd name="T23" fmla="*/ 2147483647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56"/>
                <a:gd name="T38" fmla="*/ 48 w 48"/>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56">
                  <a:moveTo>
                    <a:pt x="48" y="56"/>
                  </a:moveTo>
                  <a:lnTo>
                    <a:pt x="48" y="40"/>
                  </a:lnTo>
                  <a:lnTo>
                    <a:pt x="40" y="24"/>
                  </a:lnTo>
                  <a:lnTo>
                    <a:pt x="48" y="8"/>
                  </a:lnTo>
                  <a:lnTo>
                    <a:pt x="16" y="8"/>
                  </a:lnTo>
                  <a:lnTo>
                    <a:pt x="16" y="0"/>
                  </a:lnTo>
                  <a:lnTo>
                    <a:pt x="8" y="16"/>
                  </a:lnTo>
                  <a:lnTo>
                    <a:pt x="0" y="24"/>
                  </a:lnTo>
                  <a:lnTo>
                    <a:pt x="8" y="40"/>
                  </a:lnTo>
                  <a:lnTo>
                    <a:pt x="16" y="56"/>
                  </a:lnTo>
                  <a:lnTo>
                    <a:pt x="24" y="56"/>
                  </a:lnTo>
                  <a:lnTo>
                    <a:pt x="48" y="5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2" name="Freeform 801">
              <a:extLst>
                <a:ext uri="{FF2B5EF4-FFF2-40B4-BE49-F238E27FC236}">
                  <a16:creationId xmlns:a16="http://schemas.microsoft.com/office/drawing/2014/main" id="{DCC64AE9-2F04-484B-AD3D-98830B14826B}"/>
                </a:ext>
              </a:extLst>
            </p:cNvPr>
            <p:cNvSpPr>
              <a:spLocks/>
            </p:cNvSpPr>
            <p:nvPr/>
          </p:nvSpPr>
          <p:spPr bwMode="auto">
            <a:xfrm>
              <a:off x="4964537" y="4628147"/>
              <a:ext cx="300585" cy="258270"/>
            </a:xfrm>
            <a:custGeom>
              <a:avLst/>
              <a:gdLst>
                <a:gd name="T0" fmla="*/ 2147483647 w 168"/>
                <a:gd name="T1" fmla="*/ 2147483647 h 144"/>
                <a:gd name="T2" fmla="*/ 2147483647 w 168"/>
                <a:gd name="T3" fmla="*/ 2147483647 h 144"/>
                <a:gd name="T4" fmla="*/ 2147483647 w 168"/>
                <a:gd name="T5" fmla="*/ 2147483647 h 144"/>
                <a:gd name="T6" fmla="*/ 2147483647 w 168"/>
                <a:gd name="T7" fmla="*/ 2147483647 h 144"/>
                <a:gd name="T8" fmla="*/ 2147483647 w 168"/>
                <a:gd name="T9" fmla="*/ 2147483647 h 144"/>
                <a:gd name="T10" fmla="*/ 2147483647 w 168"/>
                <a:gd name="T11" fmla="*/ 2147483647 h 144"/>
                <a:gd name="T12" fmla="*/ 2147483647 w 168"/>
                <a:gd name="T13" fmla="*/ 2147483647 h 144"/>
                <a:gd name="T14" fmla="*/ 2147483647 w 168"/>
                <a:gd name="T15" fmla="*/ 2147483647 h 144"/>
                <a:gd name="T16" fmla="*/ 2147483647 w 168"/>
                <a:gd name="T17" fmla="*/ 2147483647 h 144"/>
                <a:gd name="T18" fmla="*/ 2147483647 w 168"/>
                <a:gd name="T19" fmla="*/ 2147483647 h 144"/>
                <a:gd name="T20" fmla="*/ 2147483647 w 168"/>
                <a:gd name="T21" fmla="*/ 2147483647 h 144"/>
                <a:gd name="T22" fmla="*/ 2147483647 w 168"/>
                <a:gd name="T23" fmla="*/ 2147483647 h 144"/>
                <a:gd name="T24" fmla="*/ 2147483647 w 168"/>
                <a:gd name="T25" fmla="*/ 0 h 144"/>
                <a:gd name="T26" fmla="*/ 0 w 168"/>
                <a:gd name="T27" fmla="*/ 2147483647 h 144"/>
                <a:gd name="T28" fmla="*/ 0 w 168"/>
                <a:gd name="T29" fmla="*/ 2147483647 h 144"/>
                <a:gd name="T30" fmla="*/ 2147483647 w 168"/>
                <a:gd name="T31" fmla="*/ 2147483647 h 144"/>
                <a:gd name="T32" fmla="*/ 2147483647 w 168"/>
                <a:gd name="T33" fmla="*/ 2147483647 h 144"/>
                <a:gd name="T34" fmla="*/ 2147483647 w 168"/>
                <a:gd name="T35" fmla="*/ 2147483647 h 144"/>
                <a:gd name="T36" fmla="*/ 2147483647 w 168"/>
                <a:gd name="T37" fmla="*/ 2147483647 h 144"/>
                <a:gd name="T38" fmla="*/ 2147483647 w 168"/>
                <a:gd name="T39" fmla="*/ 2147483647 h 144"/>
                <a:gd name="T40" fmla="*/ 2147483647 w 168"/>
                <a:gd name="T41" fmla="*/ 2147483647 h 144"/>
                <a:gd name="T42" fmla="*/ 2147483647 w 168"/>
                <a:gd name="T43" fmla="*/ 2147483647 h 144"/>
                <a:gd name="T44" fmla="*/ 2147483647 w 168"/>
                <a:gd name="T45" fmla="*/ 2147483647 h 144"/>
                <a:gd name="T46" fmla="*/ 2147483647 w 168"/>
                <a:gd name="T47" fmla="*/ 2147483647 h 144"/>
                <a:gd name="T48" fmla="*/ 2147483647 w 168"/>
                <a:gd name="T49" fmla="*/ 2147483647 h 144"/>
                <a:gd name="T50" fmla="*/ 2147483647 w 168"/>
                <a:gd name="T51" fmla="*/ 2147483647 h 144"/>
                <a:gd name="T52" fmla="*/ 2147483647 w 168"/>
                <a:gd name="T53" fmla="*/ 2147483647 h 144"/>
                <a:gd name="T54" fmla="*/ 2147483647 w 168"/>
                <a:gd name="T55" fmla="*/ 2147483647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8"/>
                <a:gd name="T85" fmla="*/ 0 h 144"/>
                <a:gd name="T86" fmla="*/ 168 w 168"/>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8" h="144">
                  <a:moveTo>
                    <a:pt x="152" y="88"/>
                  </a:moveTo>
                  <a:lnTo>
                    <a:pt x="144" y="72"/>
                  </a:lnTo>
                  <a:lnTo>
                    <a:pt x="152" y="64"/>
                  </a:lnTo>
                  <a:lnTo>
                    <a:pt x="168" y="48"/>
                  </a:lnTo>
                  <a:lnTo>
                    <a:pt x="152" y="40"/>
                  </a:lnTo>
                  <a:lnTo>
                    <a:pt x="152" y="32"/>
                  </a:lnTo>
                  <a:lnTo>
                    <a:pt x="128" y="24"/>
                  </a:lnTo>
                  <a:lnTo>
                    <a:pt x="88" y="24"/>
                  </a:lnTo>
                  <a:lnTo>
                    <a:pt x="64" y="24"/>
                  </a:lnTo>
                  <a:lnTo>
                    <a:pt x="64" y="16"/>
                  </a:lnTo>
                  <a:lnTo>
                    <a:pt x="40" y="8"/>
                  </a:lnTo>
                  <a:lnTo>
                    <a:pt x="24" y="16"/>
                  </a:lnTo>
                  <a:lnTo>
                    <a:pt x="16" y="0"/>
                  </a:lnTo>
                  <a:lnTo>
                    <a:pt x="0" y="8"/>
                  </a:lnTo>
                  <a:lnTo>
                    <a:pt x="0" y="40"/>
                  </a:lnTo>
                  <a:lnTo>
                    <a:pt x="8" y="64"/>
                  </a:lnTo>
                  <a:lnTo>
                    <a:pt x="48" y="80"/>
                  </a:lnTo>
                  <a:lnTo>
                    <a:pt x="64" y="80"/>
                  </a:lnTo>
                  <a:lnTo>
                    <a:pt x="64" y="88"/>
                  </a:lnTo>
                  <a:lnTo>
                    <a:pt x="72" y="104"/>
                  </a:lnTo>
                  <a:lnTo>
                    <a:pt x="72" y="136"/>
                  </a:lnTo>
                  <a:lnTo>
                    <a:pt x="80" y="144"/>
                  </a:lnTo>
                  <a:lnTo>
                    <a:pt x="120" y="136"/>
                  </a:lnTo>
                  <a:lnTo>
                    <a:pt x="112" y="120"/>
                  </a:lnTo>
                  <a:lnTo>
                    <a:pt x="104" y="104"/>
                  </a:lnTo>
                  <a:lnTo>
                    <a:pt x="136" y="104"/>
                  </a:lnTo>
                  <a:lnTo>
                    <a:pt x="152" y="96"/>
                  </a:lnTo>
                  <a:lnTo>
                    <a:pt x="152" y="88"/>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3" name="Freeform 802">
              <a:extLst>
                <a:ext uri="{FF2B5EF4-FFF2-40B4-BE49-F238E27FC236}">
                  <a16:creationId xmlns:a16="http://schemas.microsoft.com/office/drawing/2014/main" id="{E29D2A98-A725-4959-84C4-A0F4493F33CF}"/>
                </a:ext>
              </a:extLst>
            </p:cNvPr>
            <p:cNvSpPr>
              <a:spLocks/>
            </p:cNvSpPr>
            <p:nvPr/>
          </p:nvSpPr>
          <p:spPr bwMode="auto">
            <a:xfrm>
              <a:off x="4764634" y="4914139"/>
              <a:ext cx="285994" cy="399806"/>
            </a:xfrm>
            <a:custGeom>
              <a:avLst/>
              <a:gdLst>
                <a:gd name="T0" fmla="*/ 2147483647 w 160"/>
                <a:gd name="T1" fmla="*/ 2147483647 h 224"/>
                <a:gd name="T2" fmla="*/ 2147483647 w 160"/>
                <a:gd name="T3" fmla="*/ 2147483647 h 224"/>
                <a:gd name="T4" fmla="*/ 2147483647 w 160"/>
                <a:gd name="T5" fmla="*/ 2147483647 h 224"/>
                <a:gd name="T6" fmla="*/ 2147483647 w 160"/>
                <a:gd name="T7" fmla="*/ 2147483647 h 224"/>
                <a:gd name="T8" fmla="*/ 2147483647 w 160"/>
                <a:gd name="T9" fmla="*/ 2147483647 h 224"/>
                <a:gd name="T10" fmla="*/ 2147483647 w 160"/>
                <a:gd name="T11" fmla="*/ 2147483647 h 224"/>
                <a:gd name="T12" fmla="*/ 2147483647 w 160"/>
                <a:gd name="T13" fmla="*/ 2147483647 h 224"/>
                <a:gd name="T14" fmla="*/ 2147483647 w 160"/>
                <a:gd name="T15" fmla="*/ 2147483647 h 224"/>
                <a:gd name="T16" fmla="*/ 2147483647 w 160"/>
                <a:gd name="T17" fmla="*/ 2147483647 h 224"/>
                <a:gd name="T18" fmla="*/ 2147483647 w 160"/>
                <a:gd name="T19" fmla="*/ 2147483647 h 224"/>
                <a:gd name="T20" fmla="*/ 2147483647 w 160"/>
                <a:gd name="T21" fmla="*/ 2147483647 h 224"/>
                <a:gd name="T22" fmla="*/ 2147483647 w 160"/>
                <a:gd name="T23" fmla="*/ 2147483647 h 224"/>
                <a:gd name="T24" fmla="*/ 2147483647 w 160"/>
                <a:gd name="T25" fmla="*/ 0 h 224"/>
                <a:gd name="T26" fmla="*/ 2147483647 w 160"/>
                <a:gd name="T27" fmla="*/ 2147483647 h 224"/>
                <a:gd name="T28" fmla="*/ 2147483647 w 160"/>
                <a:gd name="T29" fmla="*/ 2147483647 h 224"/>
                <a:gd name="T30" fmla="*/ 2147483647 w 160"/>
                <a:gd name="T31" fmla="*/ 2147483647 h 224"/>
                <a:gd name="T32" fmla="*/ 2147483647 w 160"/>
                <a:gd name="T33" fmla="*/ 2147483647 h 224"/>
                <a:gd name="T34" fmla="*/ 2147483647 w 160"/>
                <a:gd name="T35" fmla="*/ 2147483647 h 224"/>
                <a:gd name="T36" fmla="*/ 2147483647 w 160"/>
                <a:gd name="T37" fmla="*/ 2147483647 h 224"/>
                <a:gd name="T38" fmla="*/ 0 w 160"/>
                <a:gd name="T39" fmla="*/ 2147483647 h 224"/>
                <a:gd name="T40" fmla="*/ 2147483647 w 160"/>
                <a:gd name="T41" fmla="*/ 2147483647 h 224"/>
                <a:gd name="T42" fmla="*/ 2147483647 w 160"/>
                <a:gd name="T43" fmla="*/ 2147483647 h 224"/>
                <a:gd name="T44" fmla="*/ 2147483647 w 160"/>
                <a:gd name="T45" fmla="*/ 2147483647 h 224"/>
                <a:gd name="T46" fmla="*/ 2147483647 w 160"/>
                <a:gd name="T47" fmla="*/ 2147483647 h 224"/>
                <a:gd name="T48" fmla="*/ 2147483647 w 160"/>
                <a:gd name="T49" fmla="*/ 2147483647 h 224"/>
                <a:gd name="T50" fmla="*/ 2147483647 w 160"/>
                <a:gd name="T51" fmla="*/ 2147483647 h 224"/>
                <a:gd name="T52" fmla="*/ 2147483647 w 160"/>
                <a:gd name="T53" fmla="*/ 2147483647 h 224"/>
                <a:gd name="T54" fmla="*/ 2147483647 w 160"/>
                <a:gd name="T55" fmla="*/ 2147483647 h 224"/>
                <a:gd name="T56" fmla="*/ 2147483647 w 160"/>
                <a:gd name="T57" fmla="*/ 2147483647 h 224"/>
                <a:gd name="T58" fmla="*/ 2147483647 w 160"/>
                <a:gd name="T59" fmla="*/ 2147483647 h 2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0"/>
                <a:gd name="T91" fmla="*/ 0 h 224"/>
                <a:gd name="T92" fmla="*/ 160 w 160"/>
                <a:gd name="T93" fmla="*/ 224 h 2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0" h="224">
                  <a:moveTo>
                    <a:pt x="152" y="136"/>
                  </a:move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4" name="Freeform 803">
              <a:extLst>
                <a:ext uri="{FF2B5EF4-FFF2-40B4-BE49-F238E27FC236}">
                  <a16:creationId xmlns:a16="http://schemas.microsoft.com/office/drawing/2014/main" id="{AFF02A9C-7666-4689-961A-FD871FC36CD9}"/>
                </a:ext>
              </a:extLst>
            </p:cNvPr>
            <p:cNvSpPr>
              <a:spLocks/>
            </p:cNvSpPr>
            <p:nvPr/>
          </p:nvSpPr>
          <p:spPr bwMode="auto">
            <a:xfrm>
              <a:off x="5307437" y="4758010"/>
              <a:ext cx="86091" cy="99221"/>
            </a:xfrm>
            <a:custGeom>
              <a:avLst/>
              <a:gdLst>
                <a:gd name="T0" fmla="*/ 2147483647 w 48"/>
                <a:gd name="T1" fmla="*/ 2147483647 h 56"/>
                <a:gd name="T2" fmla="*/ 2147483647 w 48"/>
                <a:gd name="T3" fmla="*/ 2147483647 h 56"/>
                <a:gd name="T4" fmla="*/ 2147483647 w 48"/>
                <a:gd name="T5" fmla="*/ 2147483647 h 56"/>
                <a:gd name="T6" fmla="*/ 2147483647 w 48"/>
                <a:gd name="T7" fmla="*/ 2147483647 h 56"/>
                <a:gd name="T8" fmla="*/ 2147483647 w 48"/>
                <a:gd name="T9" fmla="*/ 2147483647 h 56"/>
                <a:gd name="T10" fmla="*/ 2147483647 w 48"/>
                <a:gd name="T11" fmla="*/ 0 h 56"/>
                <a:gd name="T12" fmla="*/ 2147483647 w 48"/>
                <a:gd name="T13" fmla="*/ 2147483647 h 56"/>
                <a:gd name="T14" fmla="*/ 0 w 48"/>
                <a:gd name="T15" fmla="*/ 2147483647 h 56"/>
                <a:gd name="T16" fmla="*/ 2147483647 w 48"/>
                <a:gd name="T17" fmla="*/ 2147483647 h 56"/>
                <a:gd name="T18" fmla="*/ 2147483647 w 48"/>
                <a:gd name="T19" fmla="*/ 2147483647 h 56"/>
                <a:gd name="T20" fmla="*/ 2147483647 w 48"/>
                <a:gd name="T21" fmla="*/ 2147483647 h 56"/>
                <a:gd name="T22" fmla="*/ 2147483647 w 48"/>
                <a:gd name="T23" fmla="*/ 2147483647 h 56"/>
                <a:gd name="T24" fmla="*/ 2147483647 w 48"/>
                <a:gd name="T25" fmla="*/ 2147483647 h 56"/>
                <a:gd name="T26" fmla="*/ 2147483647 w 48"/>
                <a:gd name="T27" fmla="*/ 2147483647 h 56"/>
                <a:gd name="T28" fmla="*/ 2147483647 w 48"/>
                <a:gd name="T29" fmla="*/ 2147483647 h 56"/>
                <a:gd name="T30" fmla="*/ 2147483647 w 48"/>
                <a:gd name="T31" fmla="*/ 2147483647 h 56"/>
                <a:gd name="T32" fmla="*/ 2147483647 w 48"/>
                <a:gd name="T33" fmla="*/ 2147483647 h 56"/>
                <a:gd name="T34" fmla="*/ 2147483647 w 48"/>
                <a:gd name="T35" fmla="*/ 2147483647 h 56"/>
                <a:gd name="T36" fmla="*/ 2147483647 w 48"/>
                <a:gd name="T37" fmla="*/ 0 h 56"/>
                <a:gd name="T38" fmla="*/ 2147483647 w 48"/>
                <a:gd name="T39" fmla="*/ 2147483647 h 56"/>
                <a:gd name="T40" fmla="*/ 0 w 48"/>
                <a:gd name="T41" fmla="*/ 2147483647 h 56"/>
                <a:gd name="T42" fmla="*/ 2147483647 w 48"/>
                <a:gd name="T43" fmla="*/ 2147483647 h 56"/>
                <a:gd name="T44" fmla="*/ 2147483647 w 48"/>
                <a:gd name="T45" fmla="*/ 2147483647 h 56"/>
                <a:gd name="T46" fmla="*/ 2147483647 w 48"/>
                <a:gd name="T47" fmla="*/ 2147483647 h 56"/>
                <a:gd name="T48" fmla="*/ 2147483647 w 48"/>
                <a:gd name="T49" fmla="*/ 2147483647 h 56"/>
                <a:gd name="T50" fmla="*/ 2147483647 w 48"/>
                <a:gd name="T51" fmla="*/ 2147483647 h 56"/>
                <a:gd name="T52" fmla="*/ 2147483647 w 48"/>
                <a:gd name="T53" fmla="*/ 2147483647 h 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56"/>
                <a:gd name="T83" fmla="*/ 48 w 48"/>
                <a:gd name="T84" fmla="*/ 56 h 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56">
                  <a:moveTo>
                    <a:pt x="48" y="56"/>
                  </a:moveTo>
                  <a:lnTo>
                    <a:pt x="48" y="40"/>
                  </a:lnTo>
                  <a:lnTo>
                    <a:pt x="40" y="24"/>
                  </a:lnTo>
                  <a:lnTo>
                    <a:pt x="48" y="8"/>
                  </a:lnTo>
                  <a:lnTo>
                    <a:pt x="16" y="8"/>
                  </a:lnTo>
                  <a:lnTo>
                    <a:pt x="16" y="0"/>
                  </a:lnTo>
                  <a:lnTo>
                    <a:pt x="8" y="16"/>
                  </a:lnTo>
                  <a:lnTo>
                    <a:pt x="0" y="24"/>
                  </a:lnTo>
                  <a:lnTo>
                    <a:pt x="8" y="40"/>
                  </a:lnTo>
                  <a:lnTo>
                    <a:pt x="16" y="56"/>
                  </a:lnTo>
                  <a:lnTo>
                    <a:pt x="24" y="56"/>
                  </a:lnTo>
                  <a:lnTo>
                    <a:pt x="48" y="56"/>
                  </a:lnTo>
                  <a:lnTo>
                    <a:pt x="48" y="40"/>
                  </a:lnTo>
                  <a:lnTo>
                    <a:pt x="40" y="24"/>
                  </a:lnTo>
                  <a:lnTo>
                    <a:pt x="48" y="8"/>
                  </a:lnTo>
                  <a:lnTo>
                    <a:pt x="16" y="8"/>
                  </a:lnTo>
                  <a:lnTo>
                    <a:pt x="16" y="0"/>
                  </a:lnTo>
                  <a:lnTo>
                    <a:pt x="8" y="16"/>
                  </a:lnTo>
                  <a:lnTo>
                    <a:pt x="0" y="24"/>
                  </a:lnTo>
                  <a:lnTo>
                    <a:pt x="8" y="40"/>
                  </a:lnTo>
                  <a:lnTo>
                    <a:pt x="16" y="56"/>
                  </a:lnTo>
                  <a:lnTo>
                    <a:pt x="24" y="56"/>
                  </a:lnTo>
                  <a:lnTo>
                    <a:pt x="48" y="5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5" name="Freeform 804">
              <a:extLst>
                <a:ext uri="{FF2B5EF4-FFF2-40B4-BE49-F238E27FC236}">
                  <a16:creationId xmlns:a16="http://schemas.microsoft.com/office/drawing/2014/main" id="{D9B1F8A3-1210-47BB-A85C-F0C1D0877D62}"/>
                </a:ext>
              </a:extLst>
            </p:cNvPr>
            <p:cNvSpPr>
              <a:spLocks/>
            </p:cNvSpPr>
            <p:nvPr/>
          </p:nvSpPr>
          <p:spPr bwMode="auto">
            <a:xfrm>
              <a:off x="4764634" y="4914139"/>
              <a:ext cx="285994" cy="399806"/>
            </a:xfrm>
            <a:custGeom>
              <a:avLst/>
              <a:gdLst>
                <a:gd name="T0" fmla="*/ 2147483647 w 160"/>
                <a:gd name="T1" fmla="*/ 2147483647 h 224"/>
                <a:gd name="T2" fmla="*/ 2147483647 w 160"/>
                <a:gd name="T3" fmla="*/ 2147483647 h 224"/>
                <a:gd name="T4" fmla="*/ 2147483647 w 160"/>
                <a:gd name="T5" fmla="*/ 2147483647 h 224"/>
                <a:gd name="T6" fmla="*/ 2147483647 w 160"/>
                <a:gd name="T7" fmla="*/ 2147483647 h 224"/>
                <a:gd name="T8" fmla="*/ 2147483647 w 160"/>
                <a:gd name="T9" fmla="*/ 2147483647 h 224"/>
                <a:gd name="T10" fmla="*/ 2147483647 w 160"/>
                <a:gd name="T11" fmla="*/ 2147483647 h 224"/>
                <a:gd name="T12" fmla="*/ 2147483647 w 160"/>
                <a:gd name="T13" fmla="*/ 2147483647 h 224"/>
                <a:gd name="T14" fmla="*/ 2147483647 w 160"/>
                <a:gd name="T15" fmla="*/ 2147483647 h 224"/>
                <a:gd name="T16" fmla="*/ 2147483647 w 160"/>
                <a:gd name="T17" fmla="*/ 2147483647 h 224"/>
                <a:gd name="T18" fmla="*/ 2147483647 w 160"/>
                <a:gd name="T19" fmla="*/ 2147483647 h 224"/>
                <a:gd name="T20" fmla="*/ 2147483647 w 160"/>
                <a:gd name="T21" fmla="*/ 2147483647 h 224"/>
                <a:gd name="T22" fmla="*/ 2147483647 w 160"/>
                <a:gd name="T23" fmla="*/ 2147483647 h 224"/>
                <a:gd name="T24" fmla="*/ 2147483647 w 160"/>
                <a:gd name="T25" fmla="*/ 2147483647 h 224"/>
                <a:gd name="T26" fmla="*/ 2147483647 w 160"/>
                <a:gd name="T27" fmla="*/ 0 h 224"/>
                <a:gd name="T28" fmla="*/ 2147483647 w 160"/>
                <a:gd name="T29" fmla="*/ 0 h 224"/>
                <a:gd name="T30" fmla="*/ 2147483647 w 160"/>
                <a:gd name="T31" fmla="*/ 2147483647 h 224"/>
                <a:gd name="T32" fmla="*/ 2147483647 w 160"/>
                <a:gd name="T33" fmla="*/ 2147483647 h 224"/>
                <a:gd name="T34" fmla="*/ 2147483647 w 160"/>
                <a:gd name="T35" fmla="*/ 2147483647 h 224"/>
                <a:gd name="T36" fmla="*/ 2147483647 w 160"/>
                <a:gd name="T37" fmla="*/ 2147483647 h 224"/>
                <a:gd name="T38" fmla="*/ 2147483647 w 160"/>
                <a:gd name="T39" fmla="*/ 2147483647 h 224"/>
                <a:gd name="T40" fmla="*/ 2147483647 w 160"/>
                <a:gd name="T41" fmla="*/ 2147483647 h 224"/>
                <a:gd name="T42" fmla="*/ 0 w 160"/>
                <a:gd name="T43" fmla="*/ 2147483647 h 224"/>
                <a:gd name="T44" fmla="*/ 2147483647 w 160"/>
                <a:gd name="T45" fmla="*/ 2147483647 h 224"/>
                <a:gd name="T46" fmla="*/ 2147483647 w 160"/>
                <a:gd name="T47" fmla="*/ 2147483647 h 224"/>
                <a:gd name="T48" fmla="*/ 2147483647 w 160"/>
                <a:gd name="T49" fmla="*/ 2147483647 h 224"/>
                <a:gd name="T50" fmla="*/ 2147483647 w 160"/>
                <a:gd name="T51" fmla="*/ 2147483647 h 224"/>
                <a:gd name="T52" fmla="*/ 2147483647 w 160"/>
                <a:gd name="T53" fmla="*/ 2147483647 h 224"/>
                <a:gd name="T54" fmla="*/ 2147483647 w 160"/>
                <a:gd name="T55" fmla="*/ 2147483647 h 224"/>
                <a:gd name="T56" fmla="*/ 2147483647 w 160"/>
                <a:gd name="T57" fmla="*/ 2147483647 h 224"/>
                <a:gd name="T58" fmla="*/ 2147483647 w 160"/>
                <a:gd name="T59" fmla="*/ 2147483647 h 224"/>
                <a:gd name="T60" fmla="*/ 2147483647 w 160"/>
                <a:gd name="T61" fmla="*/ 2147483647 h 224"/>
                <a:gd name="T62" fmla="*/ 2147483647 w 160"/>
                <a:gd name="T63" fmla="*/ 2147483647 h 224"/>
                <a:gd name="T64" fmla="*/ 2147483647 w 160"/>
                <a:gd name="T65" fmla="*/ 2147483647 h 224"/>
                <a:gd name="T66" fmla="*/ 2147483647 w 160"/>
                <a:gd name="T67" fmla="*/ 2147483647 h 224"/>
                <a:gd name="T68" fmla="*/ 2147483647 w 160"/>
                <a:gd name="T69" fmla="*/ 2147483647 h 224"/>
                <a:gd name="T70" fmla="*/ 2147483647 w 160"/>
                <a:gd name="T71" fmla="*/ 2147483647 h 224"/>
                <a:gd name="T72" fmla="*/ 2147483647 w 160"/>
                <a:gd name="T73" fmla="*/ 2147483647 h 224"/>
                <a:gd name="T74" fmla="*/ 2147483647 w 160"/>
                <a:gd name="T75" fmla="*/ 2147483647 h 224"/>
                <a:gd name="T76" fmla="*/ 2147483647 w 160"/>
                <a:gd name="T77" fmla="*/ 2147483647 h 224"/>
                <a:gd name="T78" fmla="*/ 2147483647 w 160"/>
                <a:gd name="T79" fmla="*/ 2147483647 h 224"/>
                <a:gd name="T80" fmla="*/ 2147483647 w 160"/>
                <a:gd name="T81" fmla="*/ 2147483647 h 224"/>
                <a:gd name="T82" fmla="*/ 2147483647 w 160"/>
                <a:gd name="T83" fmla="*/ 2147483647 h 224"/>
                <a:gd name="T84" fmla="*/ 2147483647 w 160"/>
                <a:gd name="T85" fmla="*/ 2147483647 h 224"/>
                <a:gd name="T86" fmla="*/ 2147483647 w 160"/>
                <a:gd name="T87" fmla="*/ 2147483647 h 224"/>
                <a:gd name="T88" fmla="*/ 2147483647 w 160"/>
                <a:gd name="T89" fmla="*/ 0 h 224"/>
                <a:gd name="T90" fmla="*/ 2147483647 w 160"/>
                <a:gd name="T91" fmla="*/ 0 h 224"/>
                <a:gd name="T92" fmla="*/ 2147483647 w 160"/>
                <a:gd name="T93" fmla="*/ 2147483647 h 224"/>
                <a:gd name="T94" fmla="*/ 2147483647 w 160"/>
                <a:gd name="T95" fmla="*/ 2147483647 h 224"/>
                <a:gd name="T96" fmla="*/ 2147483647 w 160"/>
                <a:gd name="T97" fmla="*/ 2147483647 h 224"/>
                <a:gd name="T98" fmla="*/ 2147483647 w 160"/>
                <a:gd name="T99" fmla="*/ 2147483647 h 224"/>
                <a:gd name="T100" fmla="*/ 2147483647 w 160"/>
                <a:gd name="T101" fmla="*/ 2147483647 h 224"/>
                <a:gd name="T102" fmla="*/ 2147483647 w 160"/>
                <a:gd name="T103" fmla="*/ 2147483647 h 224"/>
                <a:gd name="T104" fmla="*/ 0 w 160"/>
                <a:gd name="T105" fmla="*/ 2147483647 h 224"/>
                <a:gd name="T106" fmla="*/ 2147483647 w 160"/>
                <a:gd name="T107" fmla="*/ 2147483647 h 224"/>
                <a:gd name="T108" fmla="*/ 2147483647 w 160"/>
                <a:gd name="T109" fmla="*/ 2147483647 h 224"/>
                <a:gd name="T110" fmla="*/ 2147483647 w 160"/>
                <a:gd name="T111" fmla="*/ 2147483647 h 224"/>
                <a:gd name="T112" fmla="*/ 2147483647 w 160"/>
                <a:gd name="T113" fmla="*/ 2147483647 h 224"/>
                <a:gd name="T114" fmla="*/ 2147483647 w 160"/>
                <a:gd name="T115" fmla="*/ 2147483647 h 224"/>
                <a:gd name="T116" fmla="*/ 2147483647 w 160"/>
                <a:gd name="T117" fmla="*/ 2147483647 h 224"/>
                <a:gd name="T118" fmla="*/ 2147483647 w 160"/>
                <a:gd name="T119" fmla="*/ 2147483647 h 224"/>
                <a:gd name="T120" fmla="*/ 2147483647 w 160"/>
                <a:gd name="T121" fmla="*/ 2147483647 h 224"/>
                <a:gd name="T122" fmla="*/ 2147483647 w 160"/>
                <a:gd name="T123" fmla="*/ 2147483647 h 224"/>
                <a:gd name="T124" fmla="*/ 2147483647 w 160"/>
                <a:gd name="T125" fmla="*/ 2147483647 h 2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0"/>
                <a:gd name="T190" fmla="*/ 0 h 224"/>
                <a:gd name="T191" fmla="*/ 160 w 160"/>
                <a:gd name="T192" fmla="*/ 224 h 2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0" h="224">
                  <a:moveTo>
                    <a:pt x="152" y="136"/>
                  </a:moveTo>
                  <a:lnTo>
                    <a:pt x="152" y="136"/>
                  </a:ln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lnTo>
                    <a:pt x="144" y="136"/>
                  </a:lnTo>
                  <a:lnTo>
                    <a:pt x="144" y="112"/>
                  </a:lnTo>
                  <a:lnTo>
                    <a:pt x="120" y="120"/>
                  </a:lnTo>
                  <a:lnTo>
                    <a:pt x="104" y="104"/>
                  </a:lnTo>
                  <a:lnTo>
                    <a:pt x="104" y="80"/>
                  </a:lnTo>
                  <a:lnTo>
                    <a:pt x="120" y="56"/>
                  </a:lnTo>
                  <a:lnTo>
                    <a:pt x="136" y="48"/>
                  </a:lnTo>
                  <a:lnTo>
                    <a:pt x="136" y="40"/>
                  </a:lnTo>
                  <a:lnTo>
                    <a:pt x="128" y="24"/>
                  </a:lnTo>
                  <a:lnTo>
                    <a:pt x="112" y="24"/>
                  </a:lnTo>
                  <a:lnTo>
                    <a:pt x="104" y="16"/>
                  </a:lnTo>
                  <a:lnTo>
                    <a:pt x="80" y="0"/>
                  </a:lnTo>
                  <a:lnTo>
                    <a:pt x="72" y="16"/>
                  </a:lnTo>
                  <a:lnTo>
                    <a:pt x="56" y="32"/>
                  </a:lnTo>
                  <a:lnTo>
                    <a:pt x="48" y="40"/>
                  </a:lnTo>
                  <a:lnTo>
                    <a:pt x="32" y="56"/>
                  </a:lnTo>
                  <a:lnTo>
                    <a:pt x="16" y="48"/>
                  </a:lnTo>
                  <a:lnTo>
                    <a:pt x="16" y="40"/>
                  </a:lnTo>
                  <a:lnTo>
                    <a:pt x="0" y="48"/>
                  </a:lnTo>
                  <a:lnTo>
                    <a:pt x="16" y="80"/>
                  </a:lnTo>
                  <a:lnTo>
                    <a:pt x="40" y="120"/>
                  </a:lnTo>
                  <a:lnTo>
                    <a:pt x="64" y="168"/>
                  </a:lnTo>
                  <a:lnTo>
                    <a:pt x="64" y="176"/>
                  </a:lnTo>
                  <a:lnTo>
                    <a:pt x="144" y="224"/>
                  </a:lnTo>
                  <a:lnTo>
                    <a:pt x="152" y="224"/>
                  </a:lnTo>
                  <a:lnTo>
                    <a:pt x="152" y="208"/>
                  </a:lnTo>
                  <a:lnTo>
                    <a:pt x="160" y="184"/>
                  </a:lnTo>
                  <a:lnTo>
                    <a:pt x="160" y="152"/>
                  </a:lnTo>
                  <a:lnTo>
                    <a:pt x="152" y="136"/>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6" name="Freeform 805">
              <a:extLst>
                <a:ext uri="{FF2B5EF4-FFF2-40B4-BE49-F238E27FC236}">
                  <a16:creationId xmlns:a16="http://schemas.microsoft.com/office/drawing/2014/main" id="{4AEBD577-093C-4629-9193-4E09AC8ACA25}"/>
                </a:ext>
              </a:extLst>
            </p:cNvPr>
            <p:cNvSpPr>
              <a:spLocks/>
            </p:cNvSpPr>
            <p:nvPr/>
          </p:nvSpPr>
          <p:spPr bwMode="auto">
            <a:xfrm>
              <a:off x="4793817" y="4871824"/>
              <a:ext cx="113814" cy="142996"/>
            </a:xfrm>
            <a:custGeom>
              <a:avLst/>
              <a:gdLst>
                <a:gd name="T0" fmla="*/ 2147483647 w 64"/>
                <a:gd name="T1" fmla="*/ 2147483647 h 80"/>
                <a:gd name="T2" fmla="*/ 2147483647 w 64"/>
                <a:gd name="T3" fmla="*/ 2147483647 h 80"/>
                <a:gd name="T4" fmla="*/ 2147483647 w 64"/>
                <a:gd name="T5" fmla="*/ 2147483647 h 80"/>
                <a:gd name="T6" fmla="*/ 2147483647 w 64"/>
                <a:gd name="T7" fmla="*/ 2147483647 h 80"/>
                <a:gd name="T8" fmla="*/ 2147483647 w 64"/>
                <a:gd name="T9" fmla="*/ 2147483647 h 80"/>
                <a:gd name="T10" fmla="*/ 2147483647 w 64"/>
                <a:gd name="T11" fmla="*/ 2147483647 h 80"/>
                <a:gd name="T12" fmla="*/ 2147483647 w 64"/>
                <a:gd name="T13" fmla="*/ 0 h 80"/>
                <a:gd name="T14" fmla="*/ 2147483647 w 64"/>
                <a:gd name="T15" fmla="*/ 2147483647 h 80"/>
                <a:gd name="T16" fmla="*/ 0 w 64"/>
                <a:gd name="T17" fmla="*/ 2147483647 h 80"/>
                <a:gd name="T18" fmla="*/ 2147483647 w 64"/>
                <a:gd name="T19" fmla="*/ 2147483647 h 80"/>
                <a:gd name="T20" fmla="*/ 0 w 64"/>
                <a:gd name="T21" fmla="*/ 2147483647 h 80"/>
                <a:gd name="T22" fmla="*/ 0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16" y="80"/>
                  </a:moveTo>
                  <a:lnTo>
                    <a:pt x="32" y="64"/>
                  </a:lnTo>
                  <a:lnTo>
                    <a:pt x="40" y="56"/>
                  </a:lnTo>
                  <a:lnTo>
                    <a:pt x="56" y="40"/>
                  </a:lnTo>
                  <a:lnTo>
                    <a:pt x="64" y="24"/>
                  </a:lnTo>
                  <a:lnTo>
                    <a:pt x="48" y="16"/>
                  </a:lnTo>
                  <a:lnTo>
                    <a:pt x="16" y="0"/>
                  </a:lnTo>
                  <a:lnTo>
                    <a:pt x="16" y="8"/>
                  </a:lnTo>
                  <a:lnTo>
                    <a:pt x="0" y="48"/>
                  </a:lnTo>
                  <a:lnTo>
                    <a:pt x="8" y="64"/>
                  </a:lnTo>
                  <a:lnTo>
                    <a:pt x="0" y="64"/>
                  </a:lnTo>
                  <a:lnTo>
                    <a:pt x="0" y="72"/>
                  </a:lnTo>
                  <a:lnTo>
                    <a:pt x="16" y="8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7" name="Freeform 806">
              <a:extLst>
                <a:ext uri="{FF2B5EF4-FFF2-40B4-BE49-F238E27FC236}">
                  <a16:creationId xmlns:a16="http://schemas.microsoft.com/office/drawing/2014/main" id="{7257BBE6-28B8-40E8-9457-375A0BA10743}"/>
                </a:ext>
              </a:extLst>
            </p:cNvPr>
            <p:cNvSpPr>
              <a:spLocks/>
            </p:cNvSpPr>
            <p:nvPr/>
          </p:nvSpPr>
          <p:spPr bwMode="auto">
            <a:xfrm>
              <a:off x="4593914" y="4543516"/>
              <a:ext cx="128405" cy="56907"/>
            </a:xfrm>
            <a:custGeom>
              <a:avLst/>
              <a:gdLst>
                <a:gd name="T0" fmla="*/ 2147483647 w 72"/>
                <a:gd name="T1" fmla="*/ 2147483647 h 32"/>
                <a:gd name="T2" fmla="*/ 2147483647 w 72"/>
                <a:gd name="T3" fmla="*/ 0 h 32"/>
                <a:gd name="T4" fmla="*/ 2147483647 w 72"/>
                <a:gd name="T5" fmla="*/ 0 h 32"/>
                <a:gd name="T6" fmla="*/ 0 w 72"/>
                <a:gd name="T7" fmla="*/ 2147483647 h 32"/>
                <a:gd name="T8" fmla="*/ 0 w 72"/>
                <a:gd name="T9" fmla="*/ 2147483647 h 32"/>
                <a:gd name="T10" fmla="*/ 2147483647 w 72"/>
                <a:gd name="T11" fmla="*/ 2147483647 h 32"/>
                <a:gd name="T12" fmla="*/ 2147483647 w 72"/>
                <a:gd name="T13" fmla="*/ 2147483647 h 32"/>
                <a:gd name="T14" fmla="*/ 2147483647 w 72"/>
                <a:gd name="T15" fmla="*/ 2147483647 h 32"/>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32"/>
                <a:gd name="T26" fmla="*/ 72 w 72"/>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32">
                  <a:moveTo>
                    <a:pt x="72" y="8"/>
                  </a:moveTo>
                  <a:lnTo>
                    <a:pt x="32" y="0"/>
                  </a:lnTo>
                  <a:lnTo>
                    <a:pt x="16" y="0"/>
                  </a:lnTo>
                  <a:lnTo>
                    <a:pt x="0" y="8"/>
                  </a:lnTo>
                  <a:lnTo>
                    <a:pt x="0" y="24"/>
                  </a:lnTo>
                  <a:lnTo>
                    <a:pt x="16" y="32"/>
                  </a:lnTo>
                  <a:lnTo>
                    <a:pt x="48" y="24"/>
                  </a:lnTo>
                  <a:lnTo>
                    <a:pt x="72" y="8"/>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8" name="Freeform 807">
              <a:extLst>
                <a:ext uri="{FF2B5EF4-FFF2-40B4-BE49-F238E27FC236}">
                  <a16:creationId xmlns:a16="http://schemas.microsoft.com/office/drawing/2014/main" id="{237CA8AA-98B8-467D-8E7B-E851F5E5BD1B}"/>
                </a:ext>
              </a:extLst>
            </p:cNvPr>
            <p:cNvSpPr>
              <a:spLocks/>
            </p:cNvSpPr>
            <p:nvPr/>
          </p:nvSpPr>
          <p:spPr bwMode="auto">
            <a:xfrm>
              <a:off x="4522414" y="4499742"/>
              <a:ext cx="99221" cy="86091"/>
            </a:xfrm>
            <a:custGeom>
              <a:avLst/>
              <a:gdLst>
                <a:gd name="T0" fmla="*/ 2147483647 w 56"/>
                <a:gd name="T1" fmla="*/ 2147483647 h 48"/>
                <a:gd name="T2" fmla="*/ 2147483647 w 56"/>
                <a:gd name="T3" fmla="*/ 2147483647 h 48"/>
                <a:gd name="T4" fmla="*/ 2147483647 w 56"/>
                <a:gd name="T5" fmla="*/ 0 h 48"/>
                <a:gd name="T6" fmla="*/ 2147483647 w 56"/>
                <a:gd name="T7" fmla="*/ 0 h 48"/>
                <a:gd name="T8" fmla="*/ 2147483647 w 56"/>
                <a:gd name="T9" fmla="*/ 2147483647 h 48"/>
                <a:gd name="T10" fmla="*/ 2147483647 w 56"/>
                <a:gd name="T11" fmla="*/ 2147483647 h 48"/>
                <a:gd name="T12" fmla="*/ 2147483647 w 56"/>
                <a:gd name="T13" fmla="*/ 2147483647 h 48"/>
                <a:gd name="T14" fmla="*/ 0 w 56"/>
                <a:gd name="T15" fmla="*/ 2147483647 h 48"/>
                <a:gd name="T16" fmla="*/ 0 w 56"/>
                <a:gd name="T17" fmla="*/ 2147483647 h 48"/>
                <a:gd name="T18" fmla="*/ 0 w 56"/>
                <a:gd name="T19" fmla="*/ 2147483647 h 48"/>
                <a:gd name="T20" fmla="*/ 2147483647 w 56"/>
                <a:gd name="T21" fmla="*/ 2147483647 h 48"/>
                <a:gd name="T22" fmla="*/ 2147483647 w 56"/>
                <a:gd name="T23" fmla="*/ 2147483647 h 48"/>
                <a:gd name="T24" fmla="*/ 2147483647 w 56"/>
                <a:gd name="T25" fmla="*/ 2147483647 h 48"/>
                <a:gd name="T26" fmla="*/ 2147483647 w 56"/>
                <a:gd name="T27" fmla="*/ 21474836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48"/>
                <a:gd name="T44" fmla="*/ 56 w 5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48">
                  <a:moveTo>
                    <a:pt x="56" y="24"/>
                  </a:moveTo>
                  <a:lnTo>
                    <a:pt x="40" y="16"/>
                  </a:lnTo>
                  <a:lnTo>
                    <a:pt x="40" y="0"/>
                  </a:lnTo>
                  <a:lnTo>
                    <a:pt x="24" y="0"/>
                  </a:lnTo>
                  <a:lnTo>
                    <a:pt x="16" y="8"/>
                  </a:lnTo>
                  <a:lnTo>
                    <a:pt x="24" y="24"/>
                  </a:lnTo>
                  <a:lnTo>
                    <a:pt x="8" y="24"/>
                  </a:lnTo>
                  <a:lnTo>
                    <a:pt x="0" y="32"/>
                  </a:lnTo>
                  <a:lnTo>
                    <a:pt x="0" y="40"/>
                  </a:lnTo>
                  <a:lnTo>
                    <a:pt x="0" y="48"/>
                  </a:lnTo>
                  <a:lnTo>
                    <a:pt x="24" y="48"/>
                  </a:lnTo>
                  <a:lnTo>
                    <a:pt x="40" y="48"/>
                  </a:lnTo>
                  <a:lnTo>
                    <a:pt x="40" y="32"/>
                  </a:lnTo>
                  <a:lnTo>
                    <a:pt x="56" y="24"/>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59" name="Freeform 808">
              <a:extLst>
                <a:ext uri="{FF2B5EF4-FFF2-40B4-BE49-F238E27FC236}">
                  <a16:creationId xmlns:a16="http://schemas.microsoft.com/office/drawing/2014/main" id="{66C10F3F-693A-4173-B7B9-4E451097DD95}"/>
                </a:ext>
              </a:extLst>
            </p:cNvPr>
            <p:cNvSpPr>
              <a:spLocks/>
            </p:cNvSpPr>
            <p:nvPr/>
          </p:nvSpPr>
          <p:spPr bwMode="auto">
            <a:xfrm>
              <a:off x="3965019" y="4129117"/>
              <a:ext cx="685800" cy="442122"/>
            </a:xfrm>
            <a:custGeom>
              <a:avLst/>
              <a:gdLst>
                <a:gd name="T0" fmla="*/ 2147483647 w 384"/>
                <a:gd name="T1" fmla="*/ 2147483647 h 248"/>
                <a:gd name="T2" fmla="*/ 2147483647 w 384"/>
                <a:gd name="T3" fmla="*/ 2147483647 h 248"/>
                <a:gd name="T4" fmla="*/ 2147483647 w 384"/>
                <a:gd name="T5" fmla="*/ 2147483647 h 248"/>
                <a:gd name="T6" fmla="*/ 2147483647 w 384"/>
                <a:gd name="T7" fmla="*/ 2147483647 h 248"/>
                <a:gd name="T8" fmla="*/ 2147483647 w 384"/>
                <a:gd name="T9" fmla="*/ 2147483647 h 248"/>
                <a:gd name="T10" fmla="*/ 2147483647 w 384"/>
                <a:gd name="T11" fmla="*/ 2147483647 h 248"/>
                <a:gd name="T12" fmla="*/ 2147483647 w 384"/>
                <a:gd name="T13" fmla="*/ 2147483647 h 248"/>
                <a:gd name="T14" fmla="*/ 2147483647 w 384"/>
                <a:gd name="T15" fmla="*/ 2147483647 h 248"/>
                <a:gd name="T16" fmla="*/ 2147483647 w 384"/>
                <a:gd name="T17" fmla="*/ 2147483647 h 248"/>
                <a:gd name="T18" fmla="*/ 2147483647 w 384"/>
                <a:gd name="T19" fmla="*/ 2147483647 h 248"/>
                <a:gd name="T20" fmla="*/ 2147483647 w 384"/>
                <a:gd name="T21" fmla="*/ 2147483647 h 248"/>
                <a:gd name="T22" fmla="*/ 2147483647 w 384"/>
                <a:gd name="T23" fmla="*/ 2147483647 h 248"/>
                <a:gd name="T24" fmla="*/ 2147483647 w 384"/>
                <a:gd name="T25" fmla="*/ 2147483647 h 248"/>
                <a:gd name="T26" fmla="*/ 2147483647 w 384"/>
                <a:gd name="T27" fmla="*/ 2147483647 h 248"/>
                <a:gd name="T28" fmla="*/ 2147483647 w 384"/>
                <a:gd name="T29" fmla="*/ 2147483647 h 248"/>
                <a:gd name="T30" fmla="*/ 2147483647 w 384"/>
                <a:gd name="T31" fmla="*/ 2147483647 h 248"/>
                <a:gd name="T32" fmla="*/ 2147483647 w 384"/>
                <a:gd name="T33" fmla="*/ 2147483647 h 248"/>
                <a:gd name="T34" fmla="*/ 2147483647 w 384"/>
                <a:gd name="T35" fmla="*/ 2147483647 h 248"/>
                <a:gd name="T36" fmla="*/ 2147483647 w 384"/>
                <a:gd name="T37" fmla="*/ 2147483647 h 248"/>
                <a:gd name="T38" fmla="*/ 2147483647 w 384"/>
                <a:gd name="T39" fmla="*/ 2147483647 h 248"/>
                <a:gd name="T40" fmla="*/ 2147483647 w 384"/>
                <a:gd name="T41" fmla="*/ 2147483647 h 248"/>
                <a:gd name="T42" fmla="*/ 2147483647 w 384"/>
                <a:gd name="T43" fmla="*/ 2147483647 h 248"/>
                <a:gd name="T44" fmla="*/ 2147483647 w 384"/>
                <a:gd name="T45" fmla="*/ 2147483647 h 248"/>
                <a:gd name="T46" fmla="*/ 2147483647 w 384"/>
                <a:gd name="T47" fmla="*/ 0 h 248"/>
                <a:gd name="T48" fmla="*/ 0 w 384"/>
                <a:gd name="T49" fmla="*/ 0 h 248"/>
                <a:gd name="T50" fmla="*/ 2147483647 w 384"/>
                <a:gd name="T51" fmla="*/ 2147483647 h 248"/>
                <a:gd name="T52" fmla="*/ 2147483647 w 384"/>
                <a:gd name="T53" fmla="*/ 2147483647 h 248"/>
                <a:gd name="T54" fmla="*/ 2147483647 w 384"/>
                <a:gd name="T55" fmla="*/ 2147483647 h 248"/>
                <a:gd name="T56" fmla="*/ 2147483647 w 384"/>
                <a:gd name="T57" fmla="*/ 2147483647 h 248"/>
                <a:gd name="T58" fmla="*/ 2147483647 w 384"/>
                <a:gd name="T59" fmla="*/ 2147483647 h 248"/>
                <a:gd name="T60" fmla="*/ 2147483647 w 384"/>
                <a:gd name="T61" fmla="*/ 2147483647 h 248"/>
                <a:gd name="T62" fmla="*/ 2147483647 w 384"/>
                <a:gd name="T63" fmla="*/ 2147483647 h 248"/>
                <a:gd name="T64" fmla="*/ 2147483647 w 384"/>
                <a:gd name="T65" fmla="*/ 2147483647 h 248"/>
                <a:gd name="T66" fmla="*/ 2147483647 w 384"/>
                <a:gd name="T67" fmla="*/ 2147483647 h 248"/>
                <a:gd name="T68" fmla="*/ 2147483647 w 384"/>
                <a:gd name="T69" fmla="*/ 2147483647 h 248"/>
                <a:gd name="T70" fmla="*/ 2147483647 w 384"/>
                <a:gd name="T71" fmla="*/ 2147483647 h 248"/>
                <a:gd name="T72" fmla="*/ 2147483647 w 384"/>
                <a:gd name="T73" fmla="*/ 2147483647 h 248"/>
                <a:gd name="T74" fmla="*/ 2147483647 w 384"/>
                <a:gd name="T75" fmla="*/ 2147483647 h 248"/>
                <a:gd name="T76" fmla="*/ 2147483647 w 384"/>
                <a:gd name="T77" fmla="*/ 2147483647 h 248"/>
                <a:gd name="T78" fmla="*/ 2147483647 w 384"/>
                <a:gd name="T79" fmla="*/ 2147483647 h 248"/>
                <a:gd name="T80" fmla="*/ 2147483647 w 384"/>
                <a:gd name="T81" fmla="*/ 2147483647 h 248"/>
                <a:gd name="T82" fmla="*/ 2147483647 w 384"/>
                <a:gd name="T83" fmla="*/ 2147483647 h 248"/>
                <a:gd name="T84" fmla="*/ 2147483647 w 384"/>
                <a:gd name="T85" fmla="*/ 2147483647 h 248"/>
                <a:gd name="T86" fmla="*/ 2147483647 w 384"/>
                <a:gd name="T87" fmla="*/ 2147483647 h 248"/>
                <a:gd name="T88" fmla="*/ 2147483647 w 384"/>
                <a:gd name="T89" fmla="*/ 2147483647 h 248"/>
                <a:gd name="T90" fmla="*/ 2147483647 w 384"/>
                <a:gd name="T91" fmla="*/ 2147483647 h 248"/>
                <a:gd name="T92" fmla="*/ 2147483647 w 384"/>
                <a:gd name="T93" fmla="*/ 2147483647 h 248"/>
                <a:gd name="T94" fmla="*/ 2147483647 w 384"/>
                <a:gd name="T95" fmla="*/ 2147483647 h 248"/>
                <a:gd name="T96" fmla="*/ 2147483647 w 384"/>
                <a:gd name="T97" fmla="*/ 2147483647 h 248"/>
                <a:gd name="T98" fmla="*/ 2147483647 w 384"/>
                <a:gd name="T99" fmla="*/ 2147483647 h 248"/>
                <a:gd name="T100" fmla="*/ 2147483647 w 384"/>
                <a:gd name="T101" fmla="*/ 2147483647 h 248"/>
                <a:gd name="T102" fmla="*/ 2147483647 w 384"/>
                <a:gd name="T103" fmla="*/ 2147483647 h 248"/>
                <a:gd name="T104" fmla="*/ 2147483647 w 384"/>
                <a:gd name="T105" fmla="*/ 2147483647 h 248"/>
                <a:gd name="T106" fmla="*/ 2147483647 w 384"/>
                <a:gd name="T107" fmla="*/ 2147483647 h 248"/>
                <a:gd name="T108" fmla="*/ 2147483647 w 384"/>
                <a:gd name="T109" fmla="*/ 2147483647 h 2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4"/>
                <a:gd name="T166" fmla="*/ 0 h 248"/>
                <a:gd name="T167" fmla="*/ 384 w 384"/>
                <a:gd name="T168" fmla="*/ 248 h 2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4" h="248">
                  <a:moveTo>
                    <a:pt x="320" y="232"/>
                  </a:moveTo>
                  <a:lnTo>
                    <a:pt x="336" y="232"/>
                  </a:lnTo>
                  <a:lnTo>
                    <a:pt x="328" y="216"/>
                  </a:lnTo>
                  <a:lnTo>
                    <a:pt x="336" y="208"/>
                  </a:lnTo>
                  <a:lnTo>
                    <a:pt x="352" y="208"/>
                  </a:lnTo>
                  <a:lnTo>
                    <a:pt x="360" y="200"/>
                  </a:lnTo>
                  <a:lnTo>
                    <a:pt x="376" y="192"/>
                  </a:lnTo>
                  <a:lnTo>
                    <a:pt x="384" y="160"/>
                  </a:lnTo>
                  <a:lnTo>
                    <a:pt x="336" y="168"/>
                  </a:lnTo>
                  <a:lnTo>
                    <a:pt x="312" y="192"/>
                  </a:lnTo>
                  <a:lnTo>
                    <a:pt x="280" y="200"/>
                  </a:lnTo>
                  <a:lnTo>
                    <a:pt x="248" y="160"/>
                  </a:lnTo>
                  <a:lnTo>
                    <a:pt x="248" y="104"/>
                  </a:lnTo>
                  <a:lnTo>
                    <a:pt x="256" y="96"/>
                  </a:lnTo>
                  <a:lnTo>
                    <a:pt x="232" y="88"/>
                  </a:lnTo>
                  <a:lnTo>
                    <a:pt x="216" y="72"/>
                  </a:lnTo>
                  <a:lnTo>
                    <a:pt x="208" y="56"/>
                  </a:lnTo>
                  <a:lnTo>
                    <a:pt x="192" y="40"/>
                  </a:lnTo>
                  <a:lnTo>
                    <a:pt x="168" y="48"/>
                  </a:lnTo>
                  <a:lnTo>
                    <a:pt x="136" y="16"/>
                  </a:lnTo>
                  <a:lnTo>
                    <a:pt x="112" y="8"/>
                  </a:lnTo>
                  <a:lnTo>
                    <a:pt x="104" y="16"/>
                  </a:lnTo>
                  <a:lnTo>
                    <a:pt x="72" y="16"/>
                  </a:lnTo>
                  <a:lnTo>
                    <a:pt x="32" y="0"/>
                  </a:lnTo>
                  <a:lnTo>
                    <a:pt x="0" y="0"/>
                  </a:lnTo>
                  <a:lnTo>
                    <a:pt x="24" y="48"/>
                  </a:lnTo>
                  <a:lnTo>
                    <a:pt x="40" y="72"/>
                  </a:lnTo>
                  <a:lnTo>
                    <a:pt x="32" y="80"/>
                  </a:lnTo>
                  <a:lnTo>
                    <a:pt x="64" y="96"/>
                  </a:lnTo>
                  <a:lnTo>
                    <a:pt x="64" y="120"/>
                  </a:lnTo>
                  <a:lnTo>
                    <a:pt x="80" y="128"/>
                  </a:lnTo>
                  <a:lnTo>
                    <a:pt x="96" y="144"/>
                  </a:lnTo>
                  <a:lnTo>
                    <a:pt x="96" y="128"/>
                  </a:lnTo>
                  <a:lnTo>
                    <a:pt x="80" y="120"/>
                  </a:lnTo>
                  <a:lnTo>
                    <a:pt x="64" y="80"/>
                  </a:lnTo>
                  <a:lnTo>
                    <a:pt x="40" y="40"/>
                  </a:lnTo>
                  <a:lnTo>
                    <a:pt x="32" y="16"/>
                  </a:lnTo>
                  <a:lnTo>
                    <a:pt x="48" y="24"/>
                  </a:lnTo>
                  <a:lnTo>
                    <a:pt x="72" y="64"/>
                  </a:lnTo>
                  <a:lnTo>
                    <a:pt x="80" y="80"/>
                  </a:lnTo>
                  <a:lnTo>
                    <a:pt x="96" y="88"/>
                  </a:lnTo>
                  <a:lnTo>
                    <a:pt x="96" y="104"/>
                  </a:lnTo>
                  <a:lnTo>
                    <a:pt x="112" y="112"/>
                  </a:lnTo>
                  <a:lnTo>
                    <a:pt x="120" y="120"/>
                  </a:lnTo>
                  <a:lnTo>
                    <a:pt x="144" y="144"/>
                  </a:lnTo>
                  <a:lnTo>
                    <a:pt x="144" y="168"/>
                  </a:lnTo>
                  <a:lnTo>
                    <a:pt x="144" y="184"/>
                  </a:lnTo>
                  <a:lnTo>
                    <a:pt x="200" y="216"/>
                  </a:lnTo>
                  <a:lnTo>
                    <a:pt x="224" y="224"/>
                  </a:lnTo>
                  <a:lnTo>
                    <a:pt x="264" y="240"/>
                  </a:lnTo>
                  <a:lnTo>
                    <a:pt x="280" y="232"/>
                  </a:lnTo>
                  <a:lnTo>
                    <a:pt x="288" y="232"/>
                  </a:lnTo>
                  <a:lnTo>
                    <a:pt x="312" y="248"/>
                  </a:lnTo>
                  <a:lnTo>
                    <a:pt x="312" y="240"/>
                  </a:lnTo>
                  <a:lnTo>
                    <a:pt x="320" y="232"/>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60" name="Freeform 809">
              <a:extLst>
                <a:ext uri="{FF2B5EF4-FFF2-40B4-BE49-F238E27FC236}">
                  <a16:creationId xmlns:a16="http://schemas.microsoft.com/office/drawing/2014/main" id="{15383B05-378A-47DB-83DF-E7577C02DB24}"/>
                </a:ext>
              </a:extLst>
            </p:cNvPr>
            <p:cNvSpPr>
              <a:spLocks/>
            </p:cNvSpPr>
            <p:nvPr/>
          </p:nvSpPr>
          <p:spPr bwMode="auto">
            <a:xfrm>
              <a:off x="4793817" y="4871824"/>
              <a:ext cx="113814" cy="142996"/>
            </a:xfrm>
            <a:custGeom>
              <a:avLst/>
              <a:gdLst>
                <a:gd name="T0" fmla="*/ 2147483647 w 64"/>
                <a:gd name="T1" fmla="*/ 2147483647 h 80"/>
                <a:gd name="T2" fmla="*/ 2147483647 w 64"/>
                <a:gd name="T3" fmla="*/ 2147483647 h 80"/>
                <a:gd name="T4" fmla="*/ 2147483647 w 64"/>
                <a:gd name="T5" fmla="*/ 2147483647 h 80"/>
                <a:gd name="T6" fmla="*/ 2147483647 w 64"/>
                <a:gd name="T7" fmla="*/ 2147483647 h 80"/>
                <a:gd name="T8" fmla="*/ 2147483647 w 64"/>
                <a:gd name="T9" fmla="*/ 2147483647 h 80"/>
                <a:gd name="T10" fmla="*/ 2147483647 w 64"/>
                <a:gd name="T11" fmla="*/ 2147483647 h 80"/>
                <a:gd name="T12" fmla="*/ 2147483647 w 64"/>
                <a:gd name="T13" fmla="*/ 0 h 80"/>
                <a:gd name="T14" fmla="*/ 2147483647 w 64"/>
                <a:gd name="T15" fmla="*/ 2147483647 h 80"/>
                <a:gd name="T16" fmla="*/ 0 w 64"/>
                <a:gd name="T17" fmla="*/ 2147483647 h 80"/>
                <a:gd name="T18" fmla="*/ 2147483647 w 64"/>
                <a:gd name="T19" fmla="*/ 2147483647 h 80"/>
                <a:gd name="T20" fmla="*/ 0 w 64"/>
                <a:gd name="T21" fmla="*/ 2147483647 h 80"/>
                <a:gd name="T22" fmla="*/ 0 w 64"/>
                <a:gd name="T23" fmla="*/ 2147483647 h 80"/>
                <a:gd name="T24" fmla="*/ 2147483647 w 64"/>
                <a:gd name="T25" fmla="*/ 2147483647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80"/>
                <a:gd name="T41" fmla="*/ 64 w 64"/>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80">
                  <a:moveTo>
                    <a:pt x="16" y="80"/>
                  </a:moveTo>
                  <a:lnTo>
                    <a:pt x="32" y="64"/>
                  </a:lnTo>
                  <a:lnTo>
                    <a:pt x="40" y="56"/>
                  </a:lnTo>
                  <a:lnTo>
                    <a:pt x="56" y="40"/>
                  </a:lnTo>
                  <a:lnTo>
                    <a:pt x="64" y="24"/>
                  </a:lnTo>
                  <a:lnTo>
                    <a:pt x="48" y="16"/>
                  </a:lnTo>
                  <a:lnTo>
                    <a:pt x="16" y="0"/>
                  </a:lnTo>
                  <a:lnTo>
                    <a:pt x="16" y="8"/>
                  </a:lnTo>
                  <a:lnTo>
                    <a:pt x="0" y="48"/>
                  </a:lnTo>
                  <a:lnTo>
                    <a:pt x="8" y="64"/>
                  </a:lnTo>
                  <a:lnTo>
                    <a:pt x="0" y="64"/>
                  </a:lnTo>
                  <a:lnTo>
                    <a:pt x="0" y="72"/>
                  </a:lnTo>
                  <a:lnTo>
                    <a:pt x="16" y="80"/>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61" name="Freeform 810">
              <a:extLst>
                <a:ext uri="{FF2B5EF4-FFF2-40B4-BE49-F238E27FC236}">
                  <a16:creationId xmlns:a16="http://schemas.microsoft.com/office/drawing/2014/main" id="{5E3EAAE0-F54C-4269-B8E1-08A75D9FC812}"/>
                </a:ext>
              </a:extLst>
            </p:cNvPr>
            <p:cNvSpPr>
              <a:spLocks/>
            </p:cNvSpPr>
            <p:nvPr/>
          </p:nvSpPr>
          <p:spPr bwMode="auto">
            <a:xfrm>
              <a:off x="3965019" y="4129117"/>
              <a:ext cx="685800" cy="442122"/>
            </a:xfrm>
            <a:custGeom>
              <a:avLst/>
              <a:gdLst>
                <a:gd name="T0" fmla="*/ 2147483647 w 384"/>
                <a:gd name="T1" fmla="*/ 2147483647 h 248"/>
                <a:gd name="T2" fmla="*/ 2147483647 w 384"/>
                <a:gd name="T3" fmla="*/ 2147483647 h 248"/>
                <a:gd name="T4" fmla="*/ 2147483647 w 384"/>
                <a:gd name="T5" fmla="*/ 2147483647 h 248"/>
                <a:gd name="T6" fmla="*/ 2147483647 w 384"/>
                <a:gd name="T7" fmla="*/ 2147483647 h 248"/>
                <a:gd name="T8" fmla="*/ 2147483647 w 384"/>
                <a:gd name="T9" fmla="*/ 2147483647 h 248"/>
                <a:gd name="T10" fmla="*/ 2147483647 w 384"/>
                <a:gd name="T11" fmla="*/ 2147483647 h 248"/>
                <a:gd name="T12" fmla="*/ 2147483647 w 384"/>
                <a:gd name="T13" fmla="*/ 2147483647 h 248"/>
                <a:gd name="T14" fmla="*/ 2147483647 w 384"/>
                <a:gd name="T15" fmla="*/ 2147483647 h 248"/>
                <a:gd name="T16" fmla="*/ 2147483647 w 384"/>
                <a:gd name="T17" fmla="*/ 2147483647 h 248"/>
                <a:gd name="T18" fmla="*/ 2147483647 w 384"/>
                <a:gd name="T19" fmla="*/ 2147483647 h 248"/>
                <a:gd name="T20" fmla="*/ 2147483647 w 384"/>
                <a:gd name="T21" fmla="*/ 2147483647 h 248"/>
                <a:gd name="T22" fmla="*/ 2147483647 w 384"/>
                <a:gd name="T23" fmla="*/ 2147483647 h 248"/>
                <a:gd name="T24" fmla="*/ 2147483647 w 384"/>
                <a:gd name="T25" fmla="*/ 2147483647 h 248"/>
                <a:gd name="T26" fmla="*/ 2147483647 w 384"/>
                <a:gd name="T27" fmla="*/ 2147483647 h 248"/>
                <a:gd name="T28" fmla="*/ 2147483647 w 384"/>
                <a:gd name="T29" fmla="*/ 2147483647 h 248"/>
                <a:gd name="T30" fmla="*/ 2147483647 w 384"/>
                <a:gd name="T31" fmla="*/ 2147483647 h 248"/>
                <a:gd name="T32" fmla="*/ 2147483647 w 384"/>
                <a:gd name="T33" fmla="*/ 2147483647 h 248"/>
                <a:gd name="T34" fmla="*/ 2147483647 w 384"/>
                <a:gd name="T35" fmla="*/ 2147483647 h 248"/>
                <a:gd name="T36" fmla="*/ 2147483647 w 384"/>
                <a:gd name="T37" fmla="*/ 2147483647 h 248"/>
                <a:gd name="T38" fmla="*/ 2147483647 w 384"/>
                <a:gd name="T39" fmla="*/ 2147483647 h 248"/>
                <a:gd name="T40" fmla="*/ 2147483647 w 384"/>
                <a:gd name="T41" fmla="*/ 2147483647 h 248"/>
                <a:gd name="T42" fmla="*/ 2147483647 w 384"/>
                <a:gd name="T43" fmla="*/ 2147483647 h 248"/>
                <a:gd name="T44" fmla="*/ 2147483647 w 384"/>
                <a:gd name="T45" fmla="*/ 2147483647 h 248"/>
                <a:gd name="T46" fmla="*/ 2147483647 w 384"/>
                <a:gd name="T47" fmla="*/ 2147483647 h 248"/>
                <a:gd name="T48" fmla="*/ 2147483647 w 384"/>
                <a:gd name="T49" fmla="*/ 0 h 248"/>
                <a:gd name="T50" fmla="*/ 0 w 384"/>
                <a:gd name="T51" fmla="*/ 0 h 248"/>
                <a:gd name="T52" fmla="*/ 2147483647 w 384"/>
                <a:gd name="T53" fmla="*/ 2147483647 h 248"/>
                <a:gd name="T54" fmla="*/ 2147483647 w 384"/>
                <a:gd name="T55" fmla="*/ 2147483647 h 248"/>
                <a:gd name="T56" fmla="*/ 2147483647 w 384"/>
                <a:gd name="T57" fmla="*/ 2147483647 h 248"/>
                <a:gd name="T58" fmla="*/ 2147483647 w 384"/>
                <a:gd name="T59" fmla="*/ 2147483647 h 248"/>
                <a:gd name="T60" fmla="*/ 2147483647 w 384"/>
                <a:gd name="T61" fmla="*/ 2147483647 h 248"/>
                <a:gd name="T62" fmla="*/ 2147483647 w 384"/>
                <a:gd name="T63" fmla="*/ 2147483647 h 248"/>
                <a:gd name="T64" fmla="*/ 2147483647 w 384"/>
                <a:gd name="T65" fmla="*/ 2147483647 h 248"/>
                <a:gd name="T66" fmla="*/ 2147483647 w 384"/>
                <a:gd name="T67" fmla="*/ 2147483647 h 248"/>
                <a:gd name="T68" fmla="*/ 2147483647 w 384"/>
                <a:gd name="T69" fmla="*/ 2147483647 h 248"/>
                <a:gd name="T70" fmla="*/ 2147483647 w 384"/>
                <a:gd name="T71" fmla="*/ 2147483647 h 248"/>
                <a:gd name="T72" fmla="*/ 2147483647 w 384"/>
                <a:gd name="T73" fmla="*/ 2147483647 h 248"/>
                <a:gd name="T74" fmla="*/ 2147483647 w 384"/>
                <a:gd name="T75" fmla="*/ 2147483647 h 248"/>
                <a:gd name="T76" fmla="*/ 2147483647 w 384"/>
                <a:gd name="T77" fmla="*/ 2147483647 h 248"/>
                <a:gd name="T78" fmla="*/ 2147483647 w 384"/>
                <a:gd name="T79" fmla="*/ 2147483647 h 248"/>
                <a:gd name="T80" fmla="*/ 2147483647 w 384"/>
                <a:gd name="T81" fmla="*/ 2147483647 h 248"/>
                <a:gd name="T82" fmla="*/ 2147483647 w 384"/>
                <a:gd name="T83" fmla="*/ 2147483647 h 248"/>
                <a:gd name="T84" fmla="*/ 2147483647 w 384"/>
                <a:gd name="T85" fmla="*/ 2147483647 h 248"/>
                <a:gd name="T86" fmla="*/ 2147483647 w 384"/>
                <a:gd name="T87" fmla="*/ 2147483647 h 248"/>
                <a:gd name="T88" fmla="*/ 2147483647 w 384"/>
                <a:gd name="T89" fmla="*/ 2147483647 h 248"/>
                <a:gd name="T90" fmla="*/ 2147483647 w 384"/>
                <a:gd name="T91" fmla="*/ 2147483647 h 248"/>
                <a:gd name="T92" fmla="*/ 2147483647 w 384"/>
                <a:gd name="T93" fmla="*/ 2147483647 h 248"/>
                <a:gd name="T94" fmla="*/ 2147483647 w 384"/>
                <a:gd name="T95" fmla="*/ 2147483647 h 248"/>
                <a:gd name="T96" fmla="*/ 2147483647 w 384"/>
                <a:gd name="T97" fmla="*/ 2147483647 h 248"/>
                <a:gd name="T98" fmla="*/ 2147483647 w 384"/>
                <a:gd name="T99" fmla="*/ 2147483647 h 248"/>
                <a:gd name="T100" fmla="*/ 2147483647 w 384"/>
                <a:gd name="T101" fmla="*/ 2147483647 h 248"/>
                <a:gd name="T102" fmla="*/ 2147483647 w 384"/>
                <a:gd name="T103" fmla="*/ 2147483647 h 248"/>
                <a:gd name="T104" fmla="*/ 2147483647 w 384"/>
                <a:gd name="T105" fmla="*/ 2147483647 h 248"/>
                <a:gd name="T106" fmla="*/ 2147483647 w 384"/>
                <a:gd name="T107" fmla="*/ 2147483647 h 248"/>
                <a:gd name="T108" fmla="*/ 2147483647 w 384"/>
                <a:gd name="T109" fmla="*/ 2147483647 h 248"/>
                <a:gd name="T110" fmla="*/ 2147483647 w 384"/>
                <a:gd name="T111" fmla="*/ 2147483647 h 2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4"/>
                <a:gd name="T169" fmla="*/ 0 h 248"/>
                <a:gd name="T170" fmla="*/ 384 w 384"/>
                <a:gd name="T171" fmla="*/ 248 h 2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4" h="248">
                  <a:moveTo>
                    <a:pt x="320" y="232"/>
                  </a:moveTo>
                  <a:lnTo>
                    <a:pt x="336" y="232"/>
                  </a:lnTo>
                  <a:lnTo>
                    <a:pt x="328" y="216"/>
                  </a:lnTo>
                  <a:lnTo>
                    <a:pt x="336" y="208"/>
                  </a:lnTo>
                  <a:lnTo>
                    <a:pt x="352" y="208"/>
                  </a:lnTo>
                  <a:lnTo>
                    <a:pt x="360" y="200"/>
                  </a:lnTo>
                  <a:lnTo>
                    <a:pt x="376" y="192"/>
                  </a:lnTo>
                  <a:lnTo>
                    <a:pt x="384" y="160"/>
                  </a:lnTo>
                  <a:lnTo>
                    <a:pt x="336" y="168"/>
                  </a:lnTo>
                  <a:lnTo>
                    <a:pt x="312" y="192"/>
                  </a:lnTo>
                  <a:lnTo>
                    <a:pt x="280" y="200"/>
                  </a:lnTo>
                  <a:lnTo>
                    <a:pt x="248" y="160"/>
                  </a:lnTo>
                  <a:lnTo>
                    <a:pt x="248" y="104"/>
                  </a:lnTo>
                  <a:lnTo>
                    <a:pt x="256" y="96"/>
                  </a:lnTo>
                  <a:lnTo>
                    <a:pt x="232" y="88"/>
                  </a:lnTo>
                  <a:lnTo>
                    <a:pt x="216" y="72"/>
                  </a:lnTo>
                  <a:lnTo>
                    <a:pt x="208" y="56"/>
                  </a:lnTo>
                  <a:lnTo>
                    <a:pt x="192" y="40"/>
                  </a:lnTo>
                  <a:lnTo>
                    <a:pt x="168" y="48"/>
                  </a:lnTo>
                  <a:lnTo>
                    <a:pt x="136" y="16"/>
                  </a:lnTo>
                  <a:lnTo>
                    <a:pt x="112" y="8"/>
                  </a:lnTo>
                  <a:lnTo>
                    <a:pt x="104" y="16"/>
                  </a:lnTo>
                  <a:lnTo>
                    <a:pt x="72" y="16"/>
                  </a:lnTo>
                  <a:lnTo>
                    <a:pt x="32" y="0"/>
                  </a:lnTo>
                  <a:lnTo>
                    <a:pt x="0" y="0"/>
                  </a:lnTo>
                  <a:lnTo>
                    <a:pt x="24" y="48"/>
                  </a:lnTo>
                  <a:lnTo>
                    <a:pt x="40" y="72"/>
                  </a:lnTo>
                  <a:lnTo>
                    <a:pt x="32" y="80"/>
                  </a:lnTo>
                  <a:lnTo>
                    <a:pt x="64" y="96"/>
                  </a:lnTo>
                  <a:lnTo>
                    <a:pt x="64" y="120"/>
                  </a:lnTo>
                  <a:lnTo>
                    <a:pt x="80" y="128"/>
                  </a:lnTo>
                  <a:lnTo>
                    <a:pt x="96" y="144"/>
                  </a:lnTo>
                  <a:lnTo>
                    <a:pt x="96" y="128"/>
                  </a:lnTo>
                  <a:lnTo>
                    <a:pt x="80" y="120"/>
                  </a:lnTo>
                  <a:lnTo>
                    <a:pt x="64" y="80"/>
                  </a:lnTo>
                  <a:lnTo>
                    <a:pt x="40" y="40"/>
                  </a:lnTo>
                  <a:lnTo>
                    <a:pt x="32" y="16"/>
                  </a:lnTo>
                  <a:lnTo>
                    <a:pt x="48" y="24"/>
                  </a:lnTo>
                  <a:lnTo>
                    <a:pt x="72" y="64"/>
                  </a:lnTo>
                  <a:lnTo>
                    <a:pt x="80" y="80"/>
                  </a:lnTo>
                  <a:lnTo>
                    <a:pt x="96" y="88"/>
                  </a:lnTo>
                  <a:lnTo>
                    <a:pt x="96" y="104"/>
                  </a:lnTo>
                  <a:lnTo>
                    <a:pt x="112" y="112"/>
                  </a:lnTo>
                  <a:lnTo>
                    <a:pt x="120" y="120"/>
                  </a:lnTo>
                  <a:lnTo>
                    <a:pt x="144" y="144"/>
                  </a:lnTo>
                  <a:lnTo>
                    <a:pt x="144" y="168"/>
                  </a:lnTo>
                  <a:lnTo>
                    <a:pt x="144" y="184"/>
                  </a:lnTo>
                  <a:lnTo>
                    <a:pt x="200" y="216"/>
                  </a:lnTo>
                  <a:lnTo>
                    <a:pt x="224" y="224"/>
                  </a:lnTo>
                  <a:lnTo>
                    <a:pt x="264" y="240"/>
                  </a:lnTo>
                  <a:lnTo>
                    <a:pt x="280" y="232"/>
                  </a:lnTo>
                  <a:lnTo>
                    <a:pt x="288" y="232"/>
                  </a:lnTo>
                  <a:lnTo>
                    <a:pt x="312" y="248"/>
                  </a:lnTo>
                  <a:lnTo>
                    <a:pt x="312" y="240"/>
                  </a:lnTo>
                  <a:lnTo>
                    <a:pt x="320" y="232"/>
                  </a:lnTo>
                  <a:close/>
                </a:path>
              </a:pathLst>
            </a:custGeom>
            <a:solidFill>
              <a:schemeClr val="accent5">
                <a:lumMod val="20000"/>
                <a:lumOff val="80000"/>
              </a:schemeClr>
            </a:solidFill>
            <a:ln w="3175" cmpd="sng">
              <a:noFill/>
              <a:miter lim="800000"/>
              <a:headEnd/>
              <a:tailEnd/>
            </a:ln>
          </p:spPr>
          <p:txBody>
            <a:bodyPr/>
            <a:lstStyle/>
            <a:p>
              <a:pPr defTabSz="1219170"/>
              <a:endParaRPr lang="zh-CN" altLang="en-US" sz="3200">
                <a:cs typeface="+mn-ea"/>
                <a:sym typeface="+mn-lt"/>
              </a:endParaRPr>
            </a:p>
          </p:txBody>
        </p:sp>
        <p:sp>
          <p:nvSpPr>
            <p:cNvPr id="262" name="Freeform 778">
              <a:extLst>
                <a:ext uri="{FF2B5EF4-FFF2-40B4-BE49-F238E27FC236}">
                  <a16:creationId xmlns:a16="http://schemas.microsoft.com/office/drawing/2014/main" id="{B4E01E6C-3736-4A80-AFBA-69CBAE2C4D16}"/>
                </a:ext>
              </a:extLst>
            </p:cNvPr>
            <p:cNvSpPr>
              <a:spLocks/>
            </p:cNvSpPr>
            <p:nvPr/>
          </p:nvSpPr>
          <p:spPr bwMode="auto">
            <a:xfrm>
              <a:off x="3428053" y="2528431"/>
              <a:ext cx="1928995" cy="1329284"/>
            </a:xfrm>
            <a:custGeom>
              <a:avLst/>
              <a:gdLst>
                <a:gd name="T0" fmla="*/ 2147483647 w 1080"/>
                <a:gd name="T1" fmla="*/ 2147483647 h 744"/>
                <a:gd name="T2" fmla="*/ 2147483647 w 1080"/>
                <a:gd name="T3" fmla="*/ 2147483647 h 744"/>
                <a:gd name="T4" fmla="*/ 2147483647 w 1080"/>
                <a:gd name="T5" fmla="*/ 2147483647 h 744"/>
                <a:gd name="T6" fmla="*/ 2147483647 w 1080"/>
                <a:gd name="T7" fmla="*/ 2147483647 h 744"/>
                <a:gd name="T8" fmla="*/ 2147483647 w 1080"/>
                <a:gd name="T9" fmla="*/ 2147483647 h 744"/>
                <a:gd name="T10" fmla="*/ 2147483647 w 1080"/>
                <a:gd name="T11" fmla="*/ 2147483647 h 744"/>
                <a:gd name="T12" fmla="*/ 2147483647 w 1080"/>
                <a:gd name="T13" fmla="*/ 2147483647 h 744"/>
                <a:gd name="T14" fmla="*/ 2147483647 w 1080"/>
                <a:gd name="T15" fmla="*/ 2147483647 h 744"/>
                <a:gd name="T16" fmla="*/ 2147483647 w 1080"/>
                <a:gd name="T17" fmla="*/ 2147483647 h 744"/>
                <a:gd name="T18" fmla="*/ 2147483647 w 1080"/>
                <a:gd name="T19" fmla="*/ 2147483647 h 744"/>
                <a:gd name="T20" fmla="*/ 2147483647 w 1080"/>
                <a:gd name="T21" fmla="*/ 2147483647 h 744"/>
                <a:gd name="T22" fmla="*/ 2147483647 w 1080"/>
                <a:gd name="T23" fmla="*/ 2147483647 h 744"/>
                <a:gd name="T24" fmla="*/ 2147483647 w 1080"/>
                <a:gd name="T25" fmla="*/ 2147483647 h 744"/>
                <a:gd name="T26" fmla="*/ 2147483647 w 1080"/>
                <a:gd name="T27" fmla="*/ 2147483647 h 744"/>
                <a:gd name="T28" fmla="*/ 2147483647 w 1080"/>
                <a:gd name="T29" fmla="*/ 2147483647 h 744"/>
                <a:gd name="T30" fmla="*/ 2147483647 w 1080"/>
                <a:gd name="T31" fmla="*/ 2147483647 h 744"/>
                <a:gd name="T32" fmla="*/ 2147483647 w 1080"/>
                <a:gd name="T33" fmla="*/ 2147483647 h 744"/>
                <a:gd name="T34" fmla="*/ 2147483647 w 1080"/>
                <a:gd name="T35" fmla="*/ 2147483647 h 744"/>
                <a:gd name="T36" fmla="*/ 2147483647 w 1080"/>
                <a:gd name="T37" fmla="*/ 2147483647 h 744"/>
                <a:gd name="T38" fmla="*/ 2147483647 w 1080"/>
                <a:gd name="T39" fmla="*/ 2147483647 h 744"/>
                <a:gd name="T40" fmla="*/ 2147483647 w 1080"/>
                <a:gd name="T41" fmla="*/ 2147483647 h 744"/>
                <a:gd name="T42" fmla="*/ 2147483647 w 1080"/>
                <a:gd name="T43" fmla="*/ 2147483647 h 744"/>
                <a:gd name="T44" fmla="*/ 2147483647 w 1080"/>
                <a:gd name="T45" fmla="*/ 2147483647 h 744"/>
                <a:gd name="T46" fmla="*/ 2147483647 w 1080"/>
                <a:gd name="T47" fmla="*/ 2147483647 h 744"/>
                <a:gd name="T48" fmla="*/ 2147483647 w 1080"/>
                <a:gd name="T49" fmla="*/ 2147483647 h 744"/>
                <a:gd name="T50" fmla="*/ 2147483647 w 1080"/>
                <a:gd name="T51" fmla="*/ 2147483647 h 744"/>
                <a:gd name="T52" fmla="*/ 2147483647 w 1080"/>
                <a:gd name="T53" fmla="*/ 2147483647 h 744"/>
                <a:gd name="T54" fmla="*/ 2147483647 w 1080"/>
                <a:gd name="T55" fmla="*/ 2147483647 h 744"/>
                <a:gd name="T56" fmla="*/ 2147483647 w 1080"/>
                <a:gd name="T57" fmla="*/ 2147483647 h 744"/>
                <a:gd name="T58" fmla="*/ 2147483647 w 1080"/>
                <a:gd name="T59" fmla="*/ 2147483647 h 744"/>
                <a:gd name="T60" fmla="*/ 2147483647 w 1080"/>
                <a:gd name="T61" fmla="*/ 2147483647 h 744"/>
                <a:gd name="T62" fmla="*/ 2147483647 w 1080"/>
                <a:gd name="T63" fmla="*/ 2147483647 h 744"/>
                <a:gd name="T64" fmla="*/ 2147483647 w 1080"/>
                <a:gd name="T65" fmla="*/ 2147483647 h 744"/>
                <a:gd name="T66" fmla="*/ 2147483647 w 1080"/>
                <a:gd name="T67" fmla="*/ 2147483647 h 744"/>
                <a:gd name="T68" fmla="*/ 2147483647 w 1080"/>
                <a:gd name="T69" fmla="*/ 2147483647 h 744"/>
                <a:gd name="T70" fmla="*/ 2147483647 w 1080"/>
                <a:gd name="T71" fmla="*/ 2147483647 h 744"/>
                <a:gd name="T72" fmla="*/ 2147483647 w 1080"/>
                <a:gd name="T73" fmla="*/ 2147483647 h 744"/>
                <a:gd name="T74" fmla="*/ 2147483647 w 1080"/>
                <a:gd name="T75" fmla="*/ 2147483647 h 744"/>
                <a:gd name="T76" fmla="*/ 2147483647 w 1080"/>
                <a:gd name="T77" fmla="*/ 2147483647 h 744"/>
                <a:gd name="T78" fmla="*/ 2147483647 w 1080"/>
                <a:gd name="T79" fmla="*/ 2147483647 h 744"/>
                <a:gd name="T80" fmla="*/ 2147483647 w 1080"/>
                <a:gd name="T81" fmla="*/ 0 h 744"/>
                <a:gd name="T82" fmla="*/ 2147483647 w 1080"/>
                <a:gd name="T83" fmla="*/ 2147483647 h 744"/>
                <a:gd name="T84" fmla="*/ 2147483647 w 1080"/>
                <a:gd name="T85" fmla="*/ 2147483647 h 744"/>
                <a:gd name="T86" fmla="*/ 2147483647 w 1080"/>
                <a:gd name="T87" fmla="*/ 2147483647 h 744"/>
                <a:gd name="T88" fmla="*/ 2147483647 w 1080"/>
                <a:gd name="T89" fmla="*/ 2147483647 h 744"/>
                <a:gd name="T90" fmla="*/ 2147483647 w 1080"/>
                <a:gd name="T91" fmla="*/ 2147483647 h 744"/>
                <a:gd name="T92" fmla="*/ 2147483647 w 1080"/>
                <a:gd name="T93" fmla="*/ 2147483647 h 744"/>
                <a:gd name="T94" fmla="*/ 2147483647 w 1080"/>
                <a:gd name="T95" fmla="*/ 2147483647 h 744"/>
                <a:gd name="T96" fmla="*/ 2147483647 w 1080"/>
                <a:gd name="T97" fmla="*/ 2147483647 h 744"/>
                <a:gd name="T98" fmla="*/ 2147483647 w 1080"/>
                <a:gd name="T99" fmla="*/ 2147483647 h 744"/>
                <a:gd name="T100" fmla="*/ 2147483647 w 1080"/>
                <a:gd name="T101" fmla="*/ 2147483647 h 744"/>
                <a:gd name="T102" fmla="*/ 2147483647 w 1080"/>
                <a:gd name="T103" fmla="*/ 2147483647 h 744"/>
                <a:gd name="T104" fmla="*/ 2147483647 w 1080"/>
                <a:gd name="T105" fmla="*/ 2147483647 h 744"/>
                <a:gd name="T106" fmla="*/ 2147483647 w 1080"/>
                <a:gd name="T107" fmla="*/ 2147483647 h 744"/>
                <a:gd name="T108" fmla="*/ 2147483647 w 1080"/>
                <a:gd name="T109" fmla="*/ 2147483647 h 744"/>
                <a:gd name="T110" fmla="*/ 0 w 1080"/>
                <a:gd name="T111" fmla="*/ 2147483647 h 744"/>
                <a:gd name="T112" fmla="*/ 2147483647 w 1080"/>
                <a:gd name="T113" fmla="*/ 2147483647 h 744"/>
                <a:gd name="T114" fmla="*/ 2147483647 w 1080"/>
                <a:gd name="T115" fmla="*/ 2147483647 h 744"/>
                <a:gd name="T116" fmla="*/ 2147483647 w 1080"/>
                <a:gd name="T117" fmla="*/ 2147483647 h 744"/>
                <a:gd name="T118" fmla="*/ 2147483647 w 1080"/>
                <a:gd name="T119" fmla="*/ 2147483647 h 744"/>
                <a:gd name="T120" fmla="*/ 2147483647 w 1080"/>
                <a:gd name="T121" fmla="*/ 2147483647 h 744"/>
                <a:gd name="T122" fmla="*/ 2147483647 w 1080"/>
                <a:gd name="T123" fmla="*/ 2147483647 h 7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0"/>
                <a:gd name="T187" fmla="*/ 0 h 744"/>
                <a:gd name="T188" fmla="*/ 1080 w 1080"/>
                <a:gd name="T189" fmla="*/ 744 h 7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0" h="744">
                  <a:moveTo>
                    <a:pt x="624" y="632"/>
                  </a:moveTo>
                  <a:lnTo>
                    <a:pt x="648" y="640"/>
                  </a:lnTo>
                  <a:lnTo>
                    <a:pt x="720" y="672"/>
                  </a:lnTo>
                  <a:lnTo>
                    <a:pt x="744" y="720"/>
                  </a:lnTo>
                  <a:lnTo>
                    <a:pt x="744" y="744"/>
                  </a:lnTo>
                  <a:lnTo>
                    <a:pt x="792" y="728"/>
                  </a:lnTo>
                  <a:lnTo>
                    <a:pt x="824" y="704"/>
                  </a:lnTo>
                  <a:lnTo>
                    <a:pt x="840" y="704"/>
                  </a:lnTo>
                  <a:lnTo>
                    <a:pt x="880" y="696"/>
                  </a:lnTo>
                  <a:lnTo>
                    <a:pt x="912" y="656"/>
                  </a:lnTo>
                  <a:lnTo>
                    <a:pt x="928" y="656"/>
                  </a:lnTo>
                  <a:lnTo>
                    <a:pt x="936" y="696"/>
                  </a:lnTo>
                  <a:lnTo>
                    <a:pt x="952" y="688"/>
                  </a:lnTo>
                  <a:lnTo>
                    <a:pt x="968" y="688"/>
                  </a:lnTo>
                  <a:lnTo>
                    <a:pt x="960" y="704"/>
                  </a:lnTo>
                  <a:lnTo>
                    <a:pt x="968" y="720"/>
                  </a:lnTo>
                  <a:lnTo>
                    <a:pt x="1000" y="688"/>
                  </a:lnTo>
                  <a:lnTo>
                    <a:pt x="1016" y="672"/>
                  </a:lnTo>
                  <a:lnTo>
                    <a:pt x="976" y="672"/>
                  </a:lnTo>
                  <a:lnTo>
                    <a:pt x="960" y="648"/>
                  </a:lnTo>
                  <a:lnTo>
                    <a:pt x="976" y="632"/>
                  </a:lnTo>
                  <a:lnTo>
                    <a:pt x="976" y="616"/>
                  </a:lnTo>
                  <a:lnTo>
                    <a:pt x="920" y="632"/>
                  </a:lnTo>
                  <a:lnTo>
                    <a:pt x="896" y="656"/>
                  </a:lnTo>
                  <a:lnTo>
                    <a:pt x="904" y="624"/>
                  </a:lnTo>
                  <a:lnTo>
                    <a:pt x="936" y="608"/>
                  </a:lnTo>
                  <a:lnTo>
                    <a:pt x="952" y="592"/>
                  </a:lnTo>
                  <a:lnTo>
                    <a:pt x="1000" y="600"/>
                  </a:lnTo>
                  <a:lnTo>
                    <a:pt x="1032" y="592"/>
                  </a:lnTo>
                  <a:lnTo>
                    <a:pt x="1064" y="576"/>
                  </a:lnTo>
                  <a:lnTo>
                    <a:pt x="1080" y="560"/>
                  </a:lnTo>
                  <a:lnTo>
                    <a:pt x="1064" y="520"/>
                  </a:lnTo>
                  <a:lnTo>
                    <a:pt x="1064" y="496"/>
                  </a:lnTo>
                  <a:lnTo>
                    <a:pt x="1008" y="472"/>
                  </a:lnTo>
                  <a:lnTo>
                    <a:pt x="1008" y="456"/>
                  </a:lnTo>
                  <a:lnTo>
                    <a:pt x="968" y="368"/>
                  </a:lnTo>
                  <a:lnTo>
                    <a:pt x="952" y="408"/>
                  </a:lnTo>
                  <a:lnTo>
                    <a:pt x="928" y="416"/>
                  </a:lnTo>
                  <a:lnTo>
                    <a:pt x="920" y="408"/>
                  </a:lnTo>
                  <a:lnTo>
                    <a:pt x="904" y="408"/>
                  </a:lnTo>
                  <a:lnTo>
                    <a:pt x="904" y="352"/>
                  </a:lnTo>
                  <a:lnTo>
                    <a:pt x="880" y="344"/>
                  </a:lnTo>
                  <a:lnTo>
                    <a:pt x="864" y="320"/>
                  </a:lnTo>
                  <a:lnTo>
                    <a:pt x="840" y="320"/>
                  </a:lnTo>
                  <a:lnTo>
                    <a:pt x="816" y="312"/>
                  </a:lnTo>
                  <a:lnTo>
                    <a:pt x="800" y="320"/>
                  </a:lnTo>
                  <a:lnTo>
                    <a:pt x="800" y="336"/>
                  </a:lnTo>
                  <a:lnTo>
                    <a:pt x="800" y="360"/>
                  </a:lnTo>
                  <a:lnTo>
                    <a:pt x="800" y="400"/>
                  </a:lnTo>
                  <a:lnTo>
                    <a:pt x="792" y="416"/>
                  </a:lnTo>
                  <a:lnTo>
                    <a:pt x="816" y="464"/>
                  </a:lnTo>
                  <a:lnTo>
                    <a:pt x="776" y="504"/>
                  </a:lnTo>
                  <a:lnTo>
                    <a:pt x="784" y="560"/>
                  </a:lnTo>
                  <a:lnTo>
                    <a:pt x="768" y="576"/>
                  </a:lnTo>
                  <a:lnTo>
                    <a:pt x="752" y="568"/>
                  </a:lnTo>
                  <a:lnTo>
                    <a:pt x="744" y="496"/>
                  </a:lnTo>
                  <a:lnTo>
                    <a:pt x="704" y="488"/>
                  </a:lnTo>
                  <a:lnTo>
                    <a:pt x="632" y="448"/>
                  </a:lnTo>
                  <a:lnTo>
                    <a:pt x="616" y="448"/>
                  </a:lnTo>
                  <a:lnTo>
                    <a:pt x="600" y="408"/>
                  </a:lnTo>
                  <a:lnTo>
                    <a:pt x="592" y="400"/>
                  </a:lnTo>
                  <a:lnTo>
                    <a:pt x="624" y="304"/>
                  </a:lnTo>
                  <a:lnTo>
                    <a:pt x="640" y="280"/>
                  </a:lnTo>
                  <a:lnTo>
                    <a:pt x="664" y="272"/>
                  </a:lnTo>
                  <a:lnTo>
                    <a:pt x="672" y="272"/>
                  </a:lnTo>
                  <a:lnTo>
                    <a:pt x="688" y="232"/>
                  </a:lnTo>
                  <a:lnTo>
                    <a:pt x="696" y="200"/>
                  </a:lnTo>
                  <a:lnTo>
                    <a:pt x="736" y="192"/>
                  </a:lnTo>
                  <a:lnTo>
                    <a:pt x="752" y="176"/>
                  </a:lnTo>
                  <a:lnTo>
                    <a:pt x="744" y="136"/>
                  </a:lnTo>
                  <a:lnTo>
                    <a:pt x="752" y="112"/>
                  </a:lnTo>
                  <a:lnTo>
                    <a:pt x="736" y="96"/>
                  </a:lnTo>
                  <a:lnTo>
                    <a:pt x="712" y="88"/>
                  </a:lnTo>
                  <a:lnTo>
                    <a:pt x="704" y="128"/>
                  </a:lnTo>
                  <a:lnTo>
                    <a:pt x="680" y="168"/>
                  </a:lnTo>
                  <a:lnTo>
                    <a:pt x="672" y="120"/>
                  </a:lnTo>
                  <a:lnTo>
                    <a:pt x="656" y="104"/>
                  </a:lnTo>
                  <a:lnTo>
                    <a:pt x="640" y="128"/>
                  </a:lnTo>
                  <a:lnTo>
                    <a:pt x="632" y="104"/>
                  </a:lnTo>
                  <a:lnTo>
                    <a:pt x="616" y="80"/>
                  </a:lnTo>
                  <a:lnTo>
                    <a:pt x="608" y="40"/>
                  </a:lnTo>
                  <a:lnTo>
                    <a:pt x="584" y="0"/>
                  </a:lnTo>
                  <a:lnTo>
                    <a:pt x="568" y="56"/>
                  </a:lnTo>
                  <a:lnTo>
                    <a:pt x="568" y="80"/>
                  </a:lnTo>
                  <a:lnTo>
                    <a:pt x="592" y="104"/>
                  </a:lnTo>
                  <a:lnTo>
                    <a:pt x="600" y="128"/>
                  </a:lnTo>
                  <a:lnTo>
                    <a:pt x="576" y="144"/>
                  </a:lnTo>
                  <a:lnTo>
                    <a:pt x="568" y="136"/>
                  </a:lnTo>
                  <a:lnTo>
                    <a:pt x="552" y="136"/>
                  </a:lnTo>
                  <a:lnTo>
                    <a:pt x="544" y="160"/>
                  </a:lnTo>
                  <a:lnTo>
                    <a:pt x="512" y="152"/>
                  </a:lnTo>
                  <a:lnTo>
                    <a:pt x="472" y="152"/>
                  </a:lnTo>
                  <a:lnTo>
                    <a:pt x="448" y="136"/>
                  </a:lnTo>
                  <a:lnTo>
                    <a:pt x="416" y="144"/>
                  </a:lnTo>
                  <a:lnTo>
                    <a:pt x="416" y="152"/>
                  </a:lnTo>
                  <a:lnTo>
                    <a:pt x="424" y="176"/>
                  </a:lnTo>
                  <a:lnTo>
                    <a:pt x="408" y="176"/>
                  </a:lnTo>
                  <a:lnTo>
                    <a:pt x="392" y="152"/>
                  </a:lnTo>
                  <a:lnTo>
                    <a:pt x="344" y="160"/>
                  </a:lnTo>
                  <a:lnTo>
                    <a:pt x="328" y="144"/>
                  </a:lnTo>
                  <a:lnTo>
                    <a:pt x="336" y="128"/>
                  </a:lnTo>
                  <a:lnTo>
                    <a:pt x="304" y="120"/>
                  </a:lnTo>
                  <a:lnTo>
                    <a:pt x="272" y="104"/>
                  </a:lnTo>
                  <a:lnTo>
                    <a:pt x="232" y="88"/>
                  </a:lnTo>
                  <a:lnTo>
                    <a:pt x="200" y="96"/>
                  </a:lnTo>
                  <a:lnTo>
                    <a:pt x="176" y="64"/>
                  </a:lnTo>
                  <a:lnTo>
                    <a:pt x="96" y="104"/>
                  </a:lnTo>
                  <a:lnTo>
                    <a:pt x="80" y="120"/>
                  </a:lnTo>
                  <a:lnTo>
                    <a:pt x="48" y="112"/>
                  </a:lnTo>
                  <a:lnTo>
                    <a:pt x="24" y="96"/>
                  </a:lnTo>
                  <a:lnTo>
                    <a:pt x="0" y="88"/>
                  </a:lnTo>
                  <a:lnTo>
                    <a:pt x="0" y="368"/>
                  </a:lnTo>
                  <a:lnTo>
                    <a:pt x="40" y="392"/>
                  </a:lnTo>
                  <a:lnTo>
                    <a:pt x="72" y="376"/>
                  </a:lnTo>
                  <a:lnTo>
                    <a:pt x="120" y="456"/>
                  </a:lnTo>
                  <a:lnTo>
                    <a:pt x="144" y="472"/>
                  </a:lnTo>
                  <a:lnTo>
                    <a:pt x="144" y="504"/>
                  </a:lnTo>
                  <a:lnTo>
                    <a:pt x="152" y="528"/>
                  </a:lnTo>
                  <a:lnTo>
                    <a:pt x="184" y="576"/>
                  </a:lnTo>
                  <a:lnTo>
                    <a:pt x="232" y="600"/>
                  </a:lnTo>
                  <a:lnTo>
                    <a:pt x="232" y="624"/>
                  </a:lnTo>
                  <a:lnTo>
                    <a:pt x="584" y="624"/>
                  </a:lnTo>
                  <a:lnTo>
                    <a:pt x="624" y="632"/>
                  </a:lnTo>
                  <a:close/>
                </a:path>
              </a:pathLst>
            </a:custGeom>
            <a:solidFill>
              <a:schemeClr val="accent5">
                <a:lumMod val="60000"/>
                <a:lumOff val="40000"/>
              </a:schemeClr>
            </a:solidFill>
            <a:ln w="3175" cmpd="sng">
              <a:noFill/>
              <a:miter lim="800000"/>
              <a:headEnd/>
              <a:tailEnd/>
            </a:ln>
          </p:spPr>
          <p:txBody>
            <a:bodyPr/>
            <a:lstStyle/>
            <a:p>
              <a:pPr defTabSz="1219170"/>
              <a:endParaRPr lang="zh-CN" altLang="en-US" sz="3200">
                <a:cs typeface="+mn-ea"/>
                <a:sym typeface="+mn-lt"/>
              </a:endParaRPr>
            </a:p>
          </p:txBody>
        </p:sp>
        <p:grpSp>
          <p:nvGrpSpPr>
            <p:cNvPr id="271" name="组合 270"/>
            <p:cNvGrpSpPr/>
            <p:nvPr/>
          </p:nvGrpSpPr>
          <p:grpSpPr>
            <a:xfrm>
              <a:off x="4593915" y="1882674"/>
              <a:ext cx="3423497" cy="1795985"/>
              <a:chOff x="2684339" y="1483617"/>
              <a:chExt cx="3423497" cy="2029867"/>
            </a:xfrm>
          </p:grpSpPr>
          <p:grpSp>
            <p:nvGrpSpPr>
              <p:cNvPr id="6" name="组合 5"/>
              <p:cNvGrpSpPr/>
              <p:nvPr/>
            </p:nvGrpSpPr>
            <p:grpSpPr>
              <a:xfrm>
                <a:off x="2684339" y="1483617"/>
                <a:ext cx="2845592" cy="1331813"/>
                <a:chOff x="4247090" y="1072633"/>
                <a:chExt cx="2845592" cy="1331813"/>
              </a:xfrm>
            </p:grpSpPr>
            <p:sp>
              <p:nvSpPr>
                <p:cNvPr id="3" name="矩形 2"/>
                <p:cNvSpPr/>
                <p:nvPr/>
              </p:nvSpPr>
              <p:spPr>
                <a:xfrm>
                  <a:off x="4247090" y="1072633"/>
                  <a:ext cx="2693964" cy="1331812"/>
                </a:xfrm>
                <a:prstGeom prst="rect">
                  <a:avLst/>
                </a:prstGeom>
                <a:solidFill>
                  <a:schemeClr val="bg1"/>
                </a:solidFill>
                <a:ln>
                  <a:noFill/>
                </a:ln>
                <a:effectLst>
                  <a:outerShdw blurRad="50800" dist="38100" dir="8100000" sx="102000" sy="102000" algn="tr"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2018.7, ITU-T</a:t>
                  </a:r>
                </a:p>
                <a:p>
                  <a:pPr algn="just">
                    <a:spcBef>
                      <a:spcPts val="1200"/>
                    </a:spcBef>
                  </a:pPr>
                  <a:r>
                    <a:rPr lang="en-US" altLang="zh-CN" sz="16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Established a focus group called </a:t>
                  </a:r>
                  <a:r>
                    <a:rPr lang="en-US" altLang="zh-CN" sz="1600" i="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Technologies for Network 2030</a:t>
                  </a:r>
                  <a:endParaRPr lang="en-US" altLang="zh-CN" sz="1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4" name="矩形 3"/>
                <p:cNvSpPr/>
                <p:nvPr/>
              </p:nvSpPr>
              <p:spPr>
                <a:xfrm>
                  <a:off x="6908830" y="1072634"/>
                  <a:ext cx="183852" cy="1331812"/>
                </a:xfrm>
                <a:prstGeom prst="rect">
                  <a:avLst/>
                </a:prstGeom>
                <a:solidFill>
                  <a:schemeClr val="accent5">
                    <a:lumMod val="75000"/>
                  </a:schemeClr>
                </a:solidFill>
                <a:ln>
                  <a:noFill/>
                </a:ln>
                <a:effectLst>
                  <a:outerShdw blurRad="50800" dist="38100" dir="5400000" algn="t"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grpSp>
            <p:nvGrpSpPr>
              <p:cNvPr id="263" name="组 260">
                <a:extLst>
                  <a:ext uri="{FF2B5EF4-FFF2-40B4-BE49-F238E27FC236}">
                    <a16:creationId xmlns:a16="http://schemas.microsoft.com/office/drawing/2014/main" id="{11E1634F-D6ED-42F2-8A00-647C0C1E688E}"/>
                  </a:ext>
                </a:extLst>
              </p:cNvPr>
              <p:cNvGrpSpPr/>
              <p:nvPr/>
            </p:nvGrpSpPr>
            <p:grpSpPr>
              <a:xfrm flipH="1">
                <a:off x="5787934" y="3101610"/>
                <a:ext cx="319902" cy="411874"/>
                <a:chOff x="2305050" y="1762125"/>
                <a:chExt cx="762000" cy="981075"/>
              </a:xfrm>
              <a:solidFill>
                <a:schemeClr val="accent5">
                  <a:lumMod val="75000"/>
                </a:schemeClr>
              </a:solidFill>
            </p:grpSpPr>
            <p:sp>
              <p:nvSpPr>
                <p:cNvPr id="264" name="Freeform 114">
                  <a:extLst>
                    <a:ext uri="{FF2B5EF4-FFF2-40B4-BE49-F238E27FC236}">
                      <a16:creationId xmlns:a16="http://schemas.microsoft.com/office/drawing/2014/main" id="{82012071-7387-46D6-B8BC-5D8E53A31CFD}"/>
                    </a:ext>
                  </a:extLst>
                </p:cNvPr>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65" name="Freeform 115">
                  <a:extLst>
                    <a:ext uri="{FF2B5EF4-FFF2-40B4-BE49-F238E27FC236}">
                      <a16:creationId xmlns:a16="http://schemas.microsoft.com/office/drawing/2014/main" id="{7DB29ED4-D24C-40BD-AC3B-98977291CE37}"/>
                    </a:ext>
                  </a:extLst>
                </p:cNvPr>
                <p:cNvSpPr>
                  <a:spLocks/>
                </p:cNvSpPr>
                <p:nvPr/>
              </p:nvSpPr>
              <p:spPr bwMode="auto">
                <a:xfrm>
                  <a:off x="2552700" y="2009775"/>
                  <a:ext cx="266700" cy="266700"/>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grpSp>
          <p:cxnSp>
            <p:nvCxnSpPr>
              <p:cNvPr id="267" name="直接连接符 266"/>
              <p:cNvCxnSpPr/>
              <p:nvPr/>
            </p:nvCxnSpPr>
            <p:spPr>
              <a:xfrm>
                <a:off x="5507777" y="2297408"/>
                <a:ext cx="429326" cy="242415"/>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a:off x="5935695" y="2539823"/>
                <a:ext cx="1408" cy="567668"/>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12" name="组合 311"/>
            <p:cNvGrpSpPr/>
            <p:nvPr/>
          </p:nvGrpSpPr>
          <p:grpSpPr>
            <a:xfrm>
              <a:off x="6590373" y="3729160"/>
              <a:ext cx="3461440" cy="2617697"/>
              <a:chOff x="5403802" y="3667594"/>
              <a:chExt cx="3461440" cy="2617697"/>
            </a:xfrm>
          </p:grpSpPr>
          <p:grpSp>
            <p:nvGrpSpPr>
              <p:cNvPr id="273" name="组合 272"/>
              <p:cNvGrpSpPr/>
              <p:nvPr/>
            </p:nvGrpSpPr>
            <p:grpSpPr>
              <a:xfrm>
                <a:off x="5403802" y="4515343"/>
                <a:ext cx="2912881" cy="1769948"/>
                <a:chOff x="4230645" y="1053660"/>
                <a:chExt cx="2912881" cy="1769948"/>
              </a:xfrm>
            </p:grpSpPr>
            <p:sp>
              <p:nvSpPr>
                <p:cNvPr id="279" name="矩形 278"/>
                <p:cNvSpPr/>
                <p:nvPr/>
              </p:nvSpPr>
              <p:spPr>
                <a:xfrm>
                  <a:off x="4230645" y="1053660"/>
                  <a:ext cx="2745680" cy="1751146"/>
                </a:xfrm>
                <a:prstGeom prst="rect">
                  <a:avLst/>
                </a:prstGeom>
                <a:solidFill>
                  <a:schemeClr val="bg1"/>
                </a:solidFill>
                <a:ln>
                  <a:noFill/>
                </a:ln>
                <a:effectLst>
                  <a:outerShdw blurRad="50800" dist="38100" dir="8100000" sx="102000" sy="102000" algn="tr"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just"/>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2019.11, China</a:t>
                  </a:r>
                </a:p>
                <a:p>
                  <a:pPr algn="just">
                    <a:spcBef>
                      <a:spcPts val="1200"/>
                    </a:spcBef>
                  </a:pPr>
                  <a:r>
                    <a:rPr lang="en-US" altLang="zh-CN" sz="16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The country's Ministry of Science and Technology officially announced the start of work to create a 6G network </a:t>
                  </a:r>
                  <a:endParaRPr lang="en-US" altLang="zh-CN" sz="1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80" name="矩形 279"/>
                <p:cNvSpPr/>
                <p:nvPr/>
              </p:nvSpPr>
              <p:spPr>
                <a:xfrm>
                  <a:off x="6955644" y="1072634"/>
                  <a:ext cx="187882" cy="1750974"/>
                </a:xfrm>
                <a:prstGeom prst="rect">
                  <a:avLst/>
                </a:prstGeom>
                <a:solidFill>
                  <a:schemeClr val="accent5">
                    <a:lumMod val="75000"/>
                  </a:schemeClr>
                </a:solidFill>
                <a:ln>
                  <a:noFill/>
                </a:ln>
                <a:effectLst>
                  <a:outerShdw blurRad="50800" dist="38100" dir="5400000" algn="t"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grpSp>
            <p:nvGrpSpPr>
              <p:cNvPr id="274" name="组 260">
                <a:extLst>
                  <a:ext uri="{FF2B5EF4-FFF2-40B4-BE49-F238E27FC236}">
                    <a16:creationId xmlns:a16="http://schemas.microsoft.com/office/drawing/2014/main" id="{11E1634F-D6ED-42F2-8A00-647C0C1E688E}"/>
                  </a:ext>
                </a:extLst>
              </p:cNvPr>
              <p:cNvGrpSpPr/>
              <p:nvPr/>
            </p:nvGrpSpPr>
            <p:grpSpPr>
              <a:xfrm flipH="1">
                <a:off x="8545340" y="3667594"/>
                <a:ext cx="319902" cy="411874"/>
                <a:chOff x="2305050" y="1762125"/>
                <a:chExt cx="762000" cy="981075"/>
              </a:xfrm>
              <a:solidFill>
                <a:schemeClr val="accent5">
                  <a:lumMod val="75000"/>
                </a:schemeClr>
              </a:solidFill>
            </p:grpSpPr>
            <p:sp>
              <p:nvSpPr>
                <p:cNvPr id="277" name="Freeform 114">
                  <a:extLst>
                    <a:ext uri="{FF2B5EF4-FFF2-40B4-BE49-F238E27FC236}">
                      <a16:creationId xmlns:a16="http://schemas.microsoft.com/office/drawing/2014/main" id="{82012071-7387-46D6-B8BC-5D8E53A31CFD}"/>
                    </a:ext>
                  </a:extLst>
                </p:cNvPr>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78" name="Freeform 115">
                  <a:extLst>
                    <a:ext uri="{FF2B5EF4-FFF2-40B4-BE49-F238E27FC236}">
                      <a16:creationId xmlns:a16="http://schemas.microsoft.com/office/drawing/2014/main" id="{7DB29ED4-D24C-40BD-AC3B-98977291CE37}"/>
                    </a:ext>
                  </a:extLst>
                </p:cNvPr>
                <p:cNvSpPr>
                  <a:spLocks/>
                </p:cNvSpPr>
                <p:nvPr/>
              </p:nvSpPr>
              <p:spPr bwMode="auto">
                <a:xfrm>
                  <a:off x="2552700" y="2009775"/>
                  <a:ext cx="266700" cy="266700"/>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grpSp>
          <p:cxnSp>
            <p:nvCxnSpPr>
              <p:cNvPr id="275" name="直接连接符 274"/>
              <p:cNvCxnSpPr/>
              <p:nvPr/>
            </p:nvCxnSpPr>
            <p:spPr>
              <a:xfrm flipH="1">
                <a:off x="8252484" y="4595762"/>
                <a:ext cx="455259" cy="309180"/>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a:off x="8701387" y="4042687"/>
                <a:ext cx="1408" cy="567668"/>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83" name="组合 282"/>
            <p:cNvGrpSpPr/>
            <p:nvPr/>
          </p:nvGrpSpPr>
          <p:grpSpPr>
            <a:xfrm flipH="1">
              <a:off x="7875776" y="1583372"/>
              <a:ext cx="3888919" cy="1539068"/>
              <a:chOff x="2218917" y="1773991"/>
              <a:chExt cx="3888919" cy="1739493"/>
            </a:xfrm>
          </p:grpSpPr>
          <p:grpSp>
            <p:nvGrpSpPr>
              <p:cNvPr id="284" name="组合 283"/>
              <p:cNvGrpSpPr/>
              <p:nvPr/>
            </p:nvGrpSpPr>
            <p:grpSpPr>
              <a:xfrm>
                <a:off x="2218917" y="1773991"/>
                <a:ext cx="3263927" cy="1343296"/>
                <a:chOff x="3781668" y="1363007"/>
                <a:chExt cx="3263927" cy="1343296"/>
              </a:xfrm>
            </p:grpSpPr>
            <p:sp>
              <p:nvSpPr>
                <p:cNvPr id="290" name="矩形 289"/>
                <p:cNvSpPr/>
                <p:nvPr/>
              </p:nvSpPr>
              <p:spPr>
                <a:xfrm>
                  <a:off x="3781668" y="1374491"/>
                  <a:ext cx="3148356" cy="1331812"/>
                </a:xfrm>
                <a:prstGeom prst="rect">
                  <a:avLst/>
                </a:prstGeom>
                <a:solidFill>
                  <a:schemeClr val="bg1"/>
                </a:solidFill>
                <a:ln>
                  <a:noFill/>
                </a:ln>
                <a:effectLst>
                  <a:outerShdw blurRad="50800" dist="38100" dir="8100000" sx="102000" sy="102000" algn="tr"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2019, Finland</a:t>
                  </a:r>
                </a:p>
                <a:p>
                  <a:pPr algn="just">
                    <a:spcBef>
                      <a:spcPts val="1200"/>
                    </a:spcBef>
                  </a:pPr>
                  <a:r>
                    <a:rPr lang="en-US" altLang="zh-CN" sz="16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The Oulu university published the first </a:t>
                  </a:r>
                  <a:r>
                    <a:rPr lang="en-US" altLang="zh-CN" sz="1600" i="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white paper</a:t>
                  </a:r>
                  <a:r>
                    <a:rPr lang="en-US" altLang="zh-CN" sz="16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for 6G</a:t>
                  </a:r>
                  <a:endParaRPr lang="en-US" altLang="zh-CN" sz="1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91" name="矩形 290"/>
                <p:cNvSpPr/>
                <p:nvPr/>
              </p:nvSpPr>
              <p:spPr>
                <a:xfrm>
                  <a:off x="6879927" y="1363007"/>
                  <a:ext cx="165668" cy="1343296"/>
                </a:xfrm>
                <a:prstGeom prst="rect">
                  <a:avLst/>
                </a:prstGeom>
                <a:solidFill>
                  <a:schemeClr val="accent5">
                    <a:lumMod val="75000"/>
                  </a:schemeClr>
                </a:solidFill>
                <a:ln>
                  <a:noFill/>
                </a:ln>
                <a:effectLst>
                  <a:outerShdw blurRad="50800" dist="38100" dir="5400000" algn="t"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grpSp>
            <p:nvGrpSpPr>
              <p:cNvPr id="285" name="组 260">
                <a:extLst>
                  <a:ext uri="{FF2B5EF4-FFF2-40B4-BE49-F238E27FC236}">
                    <a16:creationId xmlns:a16="http://schemas.microsoft.com/office/drawing/2014/main" id="{11E1634F-D6ED-42F2-8A00-647C0C1E688E}"/>
                  </a:ext>
                </a:extLst>
              </p:cNvPr>
              <p:cNvGrpSpPr/>
              <p:nvPr/>
            </p:nvGrpSpPr>
            <p:grpSpPr>
              <a:xfrm flipH="1">
                <a:off x="5787934" y="3101610"/>
                <a:ext cx="319902" cy="411874"/>
                <a:chOff x="2305050" y="1762125"/>
                <a:chExt cx="762000" cy="981075"/>
              </a:xfrm>
              <a:solidFill>
                <a:schemeClr val="accent5">
                  <a:lumMod val="75000"/>
                </a:schemeClr>
              </a:solidFill>
            </p:grpSpPr>
            <p:sp>
              <p:nvSpPr>
                <p:cNvPr id="288" name="Freeform 114">
                  <a:extLst>
                    <a:ext uri="{FF2B5EF4-FFF2-40B4-BE49-F238E27FC236}">
                      <a16:creationId xmlns:a16="http://schemas.microsoft.com/office/drawing/2014/main" id="{82012071-7387-46D6-B8BC-5D8E53A31CFD}"/>
                    </a:ext>
                  </a:extLst>
                </p:cNvPr>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89" name="Freeform 115">
                  <a:extLst>
                    <a:ext uri="{FF2B5EF4-FFF2-40B4-BE49-F238E27FC236}">
                      <a16:creationId xmlns:a16="http://schemas.microsoft.com/office/drawing/2014/main" id="{7DB29ED4-D24C-40BD-AC3B-98977291CE37}"/>
                    </a:ext>
                  </a:extLst>
                </p:cNvPr>
                <p:cNvSpPr>
                  <a:spLocks/>
                </p:cNvSpPr>
                <p:nvPr/>
              </p:nvSpPr>
              <p:spPr bwMode="auto">
                <a:xfrm>
                  <a:off x="2552700" y="2009775"/>
                  <a:ext cx="266700" cy="266700"/>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grpSp>
          <p:cxnSp>
            <p:nvCxnSpPr>
              <p:cNvPr id="286" name="直接连接符 285"/>
              <p:cNvCxnSpPr>
                <a:stCxn id="291" idx="3"/>
              </p:cNvCxnSpPr>
              <p:nvPr/>
            </p:nvCxnSpPr>
            <p:spPr>
              <a:xfrm>
                <a:off x="5482844" y="2445640"/>
                <a:ext cx="454259" cy="346568"/>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a:off x="5930938" y="2784793"/>
                <a:ext cx="6165" cy="322698"/>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95" name="组合 294"/>
            <p:cNvGrpSpPr/>
            <p:nvPr/>
          </p:nvGrpSpPr>
          <p:grpSpPr>
            <a:xfrm>
              <a:off x="437266" y="2404630"/>
              <a:ext cx="3218498" cy="1178361"/>
              <a:chOff x="3874184" y="1072633"/>
              <a:chExt cx="3218498" cy="1331813"/>
            </a:xfrm>
          </p:grpSpPr>
          <p:sp>
            <p:nvSpPr>
              <p:cNvPr id="301" name="矩形 300"/>
              <p:cNvSpPr/>
              <p:nvPr/>
            </p:nvSpPr>
            <p:spPr>
              <a:xfrm>
                <a:off x="3874184" y="1072633"/>
                <a:ext cx="3066870" cy="1331812"/>
              </a:xfrm>
              <a:prstGeom prst="rect">
                <a:avLst/>
              </a:prstGeom>
              <a:solidFill>
                <a:schemeClr val="bg1"/>
              </a:solidFill>
              <a:ln>
                <a:noFill/>
              </a:ln>
              <a:effectLst>
                <a:outerShdw blurRad="50800" dist="38100" dir="8100000" sx="102000" sy="102000" algn="tr"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2019.9, Huawei (Canada)</a:t>
                </a:r>
              </a:p>
              <a:p>
                <a:pPr algn="just">
                  <a:spcBef>
                    <a:spcPts val="1200"/>
                  </a:spcBef>
                </a:pPr>
                <a:r>
                  <a:rPr lang="en-US" altLang="zh-CN" sz="16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Started research on future 6G mobile technology</a:t>
                </a:r>
                <a:endParaRPr lang="en-US" altLang="zh-CN" sz="1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02" name="矩形 301"/>
              <p:cNvSpPr/>
              <p:nvPr/>
            </p:nvSpPr>
            <p:spPr>
              <a:xfrm>
                <a:off x="6908830" y="1072634"/>
                <a:ext cx="183852" cy="1331812"/>
              </a:xfrm>
              <a:prstGeom prst="rect">
                <a:avLst/>
              </a:prstGeom>
              <a:solidFill>
                <a:schemeClr val="accent5">
                  <a:lumMod val="75000"/>
                </a:schemeClr>
              </a:solidFill>
              <a:ln>
                <a:noFill/>
              </a:ln>
              <a:effectLst>
                <a:outerShdw blurRad="50800" dist="38100" dir="5400000" algn="t"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grpSp>
          <p:nvGrpSpPr>
            <p:cNvPr id="296" name="组 260">
              <a:extLst>
                <a:ext uri="{FF2B5EF4-FFF2-40B4-BE49-F238E27FC236}">
                  <a16:creationId xmlns:a16="http://schemas.microsoft.com/office/drawing/2014/main" id="{11E1634F-D6ED-42F2-8A00-647C0C1E688E}"/>
                </a:ext>
              </a:extLst>
            </p:cNvPr>
            <p:cNvGrpSpPr/>
            <p:nvPr/>
          </p:nvGrpSpPr>
          <p:grpSpPr>
            <a:xfrm flipH="1">
              <a:off x="3940504" y="2904187"/>
              <a:ext cx="319902" cy="364418"/>
              <a:chOff x="2305050" y="1762125"/>
              <a:chExt cx="762000" cy="981075"/>
            </a:xfrm>
            <a:solidFill>
              <a:schemeClr val="accent5">
                <a:lumMod val="75000"/>
              </a:schemeClr>
            </a:solidFill>
          </p:grpSpPr>
          <p:sp>
            <p:nvSpPr>
              <p:cNvPr id="299" name="Freeform 114">
                <a:extLst>
                  <a:ext uri="{FF2B5EF4-FFF2-40B4-BE49-F238E27FC236}">
                    <a16:creationId xmlns:a16="http://schemas.microsoft.com/office/drawing/2014/main" id="{82012071-7387-46D6-B8BC-5D8E53A31CFD}"/>
                  </a:ext>
                </a:extLst>
              </p:cNvPr>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300" name="Freeform 115">
                <a:extLst>
                  <a:ext uri="{FF2B5EF4-FFF2-40B4-BE49-F238E27FC236}">
                    <a16:creationId xmlns:a16="http://schemas.microsoft.com/office/drawing/2014/main" id="{7DB29ED4-D24C-40BD-AC3B-98977291CE37}"/>
                  </a:ext>
                </a:extLst>
              </p:cNvPr>
              <p:cNvSpPr>
                <a:spLocks/>
              </p:cNvSpPr>
              <p:nvPr/>
            </p:nvSpPr>
            <p:spPr bwMode="auto">
              <a:xfrm>
                <a:off x="2552700" y="2009775"/>
                <a:ext cx="266700" cy="266700"/>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grpSp>
        <p:cxnSp>
          <p:nvCxnSpPr>
            <p:cNvPr id="297" name="直接连接符 296"/>
            <p:cNvCxnSpPr/>
            <p:nvPr/>
          </p:nvCxnSpPr>
          <p:spPr>
            <a:xfrm>
              <a:off x="3617519" y="2647377"/>
              <a:ext cx="482936" cy="82417"/>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p:nvPr/>
          </p:nvCxnSpPr>
          <p:spPr>
            <a:xfrm>
              <a:off x="4088265" y="2724774"/>
              <a:ext cx="1408" cy="184617"/>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313" name="组合 312"/>
            <p:cNvGrpSpPr/>
            <p:nvPr/>
          </p:nvGrpSpPr>
          <p:grpSpPr>
            <a:xfrm>
              <a:off x="1186571" y="3605292"/>
              <a:ext cx="3408030" cy="2351189"/>
              <a:chOff x="5457212" y="3667594"/>
              <a:chExt cx="3408030" cy="2351189"/>
            </a:xfrm>
          </p:grpSpPr>
          <p:grpSp>
            <p:nvGrpSpPr>
              <p:cNvPr id="314" name="组合 313"/>
              <p:cNvGrpSpPr/>
              <p:nvPr/>
            </p:nvGrpSpPr>
            <p:grpSpPr>
              <a:xfrm>
                <a:off x="5457212" y="4515343"/>
                <a:ext cx="2817603" cy="1503440"/>
                <a:chOff x="4284055" y="1053660"/>
                <a:chExt cx="2817603" cy="1503440"/>
              </a:xfrm>
            </p:grpSpPr>
            <p:sp>
              <p:nvSpPr>
                <p:cNvPr id="320" name="矩形 319"/>
                <p:cNvSpPr/>
                <p:nvPr/>
              </p:nvSpPr>
              <p:spPr>
                <a:xfrm>
                  <a:off x="4284055" y="1053660"/>
                  <a:ext cx="2692270" cy="1500713"/>
                </a:xfrm>
                <a:prstGeom prst="rect">
                  <a:avLst/>
                </a:prstGeom>
                <a:solidFill>
                  <a:schemeClr val="bg1"/>
                </a:solidFill>
                <a:ln>
                  <a:noFill/>
                </a:ln>
                <a:effectLst>
                  <a:outerShdw blurRad="50800" dist="38100" dir="8100000" sx="102000" sy="102000" algn="tr"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just"/>
                  <a:r>
                    <a:rPr lang="en-US" altLang="zh-CN"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2020.5, US</a:t>
                  </a:r>
                </a:p>
                <a:p>
                  <a:pPr algn="just">
                    <a:spcBef>
                      <a:spcPts val="1200"/>
                    </a:spcBef>
                  </a:pPr>
                  <a:r>
                    <a:rPr lang="en-US" altLang="zh-CN" sz="16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The president announced the start of several 6G research programs</a:t>
                  </a:r>
                  <a:endParaRPr lang="en-US" altLang="zh-CN" sz="1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21" name="矩形 320"/>
                <p:cNvSpPr/>
                <p:nvPr/>
              </p:nvSpPr>
              <p:spPr>
                <a:xfrm>
                  <a:off x="6949615" y="1075361"/>
                  <a:ext cx="152043" cy="1481739"/>
                </a:xfrm>
                <a:prstGeom prst="rect">
                  <a:avLst/>
                </a:prstGeom>
                <a:solidFill>
                  <a:schemeClr val="accent5">
                    <a:lumMod val="75000"/>
                  </a:schemeClr>
                </a:solidFill>
                <a:ln>
                  <a:noFill/>
                </a:ln>
                <a:effectLst>
                  <a:outerShdw blurRad="50800" dist="38100" dir="5400000" algn="t" rotWithShape="0">
                    <a:prstClr val="black">
                      <a:alpha val="2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grpSp>
            <p:nvGrpSpPr>
              <p:cNvPr id="315" name="组 260">
                <a:extLst>
                  <a:ext uri="{FF2B5EF4-FFF2-40B4-BE49-F238E27FC236}">
                    <a16:creationId xmlns:a16="http://schemas.microsoft.com/office/drawing/2014/main" id="{11E1634F-D6ED-42F2-8A00-647C0C1E688E}"/>
                  </a:ext>
                </a:extLst>
              </p:cNvPr>
              <p:cNvGrpSpPr/>
              <p:nvPr/>
            </p:nvGrpSpPr>
            <p:grpSpPr>
              <a:xfrm flipH="1">
                <a:off x="8545340" y="3667594"/>
                <a:ext cx="319902" cy="411874"/>
                <a:chOff x="2305050" y="1762125"/>
                <a:chExt cx="762000" cy="981075"/>
              </a:xfrm>
              <a:solidFill>
                <a:schemeClr val="accent5">
                  <a:lumMod val="75000"/>
                </a:schemeClr>
              </a:solidFill>
            </p:grpSpPr>
            <p:sp>
              <p:nvSpPr>
                <p:cNvPr id="318" name="Freeform 114">
                  <a:extLst>
                    <a:ext uri="{FF2B5EF4-FFF2-40B4-BE49-F238E27FC236}">
                      <a16:creationId xmlns:a16="http://schemas.microsoft.com/office/drawing/2014/main" id="{82012071-7387-46D6-B8BC-5D8E53A31CFD}"/>
                    </a:ext>
                  </a:extLst>
                </p:cNvPr>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319" name="Freeform 115">
                  <a:extLst>
                    <a:ext uri="{FF2B5EF4-FFF2-40B4-BE49-F238E27FC236}">
                      <a16:creationId xmlns:a16="http://schemas.microsoft.com/office/drawing/2014/main" id="{7DB29ED4-D24C-40BD-AC3B-98977291CE37}"/>
                    </a:ext>
                  </a:extLst>
                </p:cNvPr>
                <p:cNvSpPr>
                  <a:spLocks/>
                </p:cNvSpPr>
                <p:nvPr/>
              </p:nvSpPr>
              <p:spPr bwMode="auto">
                <a:xfrm>
                  <a:off x="2552700" y="2009775"/>
                  <a:ext cx="266700" cy="266700"/>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grpSp>
          <p:cxnSp>
            <p:nvCxnSpPr>
              <p:cNvPr id="316" name="直接连接符 315"/>
              <p:cNvCxnSpPr/>
              <p:nvPr/>
            </p:nvCxnSpPr>
            <p:spPr>
              <a:xfrm flipH="1">
                <a:off x="8252484" y="4595762"/>
                <a:ext cx="455259" cy="309180"/>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7" name="直接连接符 316"/>
              <p:cNvCxnSpPr/>
              <p:nvPr/>
            </p:nvCxnSpPr>
            <p:spPr>
              <a:xfrm>
                <a:off x="8701387" y="4042687"/>
                <a:ext cx="1408" cy="567668"/>
              </a:xfrm>
              <a:prstGeom prst="line">
                <a:avLst/>
              </a:prstGeom>
              <a:ln w="222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323" name="矩形 322"/>
          <p:cNvSpPr/>
          <p:nvPr/>
        </p:nvSpPr>
        <p:spPr>
          <a:xfrm>
            <a:off x="1087912" y="1124621"/>
            <a:ext cx="9287777" cy="461665"/>
          </a:xfrm>
          <a:prstGeom prst="rect">
            <a:avLst/>
          </a:prstGeom>
        </p:spPr>
        <p:txBody>
          <a:bodyPr wrap="square">
            <a:spAutoFit/>
          </a:bodyPr>
          <a:lstStyle/>
          <a:p>
            <a:pPr marL="342900" indent="-342900" algn="just">
              <a:spcBef>
                <a:spcPts val="1800"/>
              </a:spcBef>
              <a:buFont typeface="Arial" panose="020B0604020202020204" pitchFamily="34" charset="0"/>
              <a:buChar char="•"/>
              <a:defRPr/>
            </a:pPr>
            <a:r>
              <a:rPr lang="en-US" altLang="zh-CN" sz="2400" dirty="0">
                <a:solidFill>
                  <a:prstClr val="black"/>
                </a:solidFill>
                <a:latin typeface="Arial" panose="020B0604020202020204" pitchFamily="34" charset="0"/>
                <a:ea typeface="Microsoft YaHei" panose="020B0503020204020204" pitchFamily="34" charset="-122"/>
                <a:cs typeface="Arial" panose="020B0604020202020204" pitchFamily="34" charset="0"/>
              </a:rPr>
              <a:t>A number of 6G projects have been started around the world.</a:t>
            </a:r>
            <a:endParaRPr lang="en-US" altLang="zh-CN" sz="2400" dirty="0">
              <a:solidFill>
                <a:srgbClr val="C00000"/>
              </a:solidFill>
              <a:latin typeface="Arial" panose="020B0604020202020204" pitchFamily="34" charset="0"/>
              <a:ea typeface="Microsoft YaHei" panose="020B0503020204020204" pitchFamily="34" charset="-122"/>
              <a:cs typeface="Arial" panose="020B0604020202020204" pitchFamily="34" charset="0"/>
            </a:endParaRPr>
          </a:p>
        </p:txBody>
      </p:sp>
      <p:sp>
        <p:nvSpPr>
          <p:cNvPr id="324" name="矩形 323"/>
          <p:cNvSpPr/>
          <p:nvPr/>
        </p:nvSpPr>
        <p:spPr>
          <a:xfrm>
            <a:off x="152736" y="6410468"/>
            <a:ext cx="11098421" cy="430887"/>
          </a:xfrm>
          <a:prstGeom prst="rect">
            <a:avLst/>
          </a:prstGeom>
        </p:spPr>
        <p:txBody>
          <a:bodyPr wrap="square">
            <a:spAutoFit/>
          </a:bodyPr>
          <a:lstStyle/>
          <a:p>
            <a:r>
              <a:rPr lang="en-US" altLang="zh-CN" sz="1100" dirty="0">
                <a:solidFill>
                  <a:schemeClr val="bg1">
                    <a:lumMod val="50000"/>
                  </a:schemeClr>
                </a:solidFill>
                <a:latin typeface="Arial" panose="020B0604020202020204" pitchFamily="34" charset="0"/>
                <a:cs typeface="Arial" panose="020B0604020202020204" pitchFamily="34" charset="0"/>
              </a:rPr>
              <a:t>[1] </a:t>
            </a:r>
            <a:r>
              <a:rPr lang="zh-CN" altLang="en-US" sz="1100" dirty="0">
                <a:solidFill>
                  <a:schemeClr val="bg1">
                    <a:lumMod val="50000"/>
                  </a:schemeClr>
                </a:solidFill>
                <a:latin typeface="Arial" panose="020B0604020202020204" pitchFamily="34" charset="0"/>
                <a:cs typeface="Arial" panose="020B0604020202020204" pitchFamily="34" charset="0"/>
              </a:rPr>
              <a:t>L. U. Khan, I. Yaqoob, M. Imran, Z. Han and C. S. Hong, "6G Wireless Systems: A Vision, Architectural Elements, and Future Directions," </a:t>
            </a:r>
            <a:r>
              <a:rPr lang="zh-CN" altLang="en-US" sz="1100" i="1" dirty="0">
                <a:solidFill>
                  <a:schemeClr val="bg1">
                    <a:lumMod val="50000"/>
                  </a:schemeClr>
                </a:solidFill>
                <a:latin typeface="Arial" panose="020B0604020202020204" pitchFamily="34" charset="0"/>
                <a:cs typeface="Arial" panose="020B0604020202020204" pitchFamily="34" charset="0"/>
              </a:rPr>
              <a:t>IEEE Access</a:t>
            </a:r>
            <a:r>
              <a:rPr lang="zh-CN" altLang="en-US" sz="1100" dirty="0">
                <a:solidFill>
                  <a:schemeClr val="bg1">
                    <a:lumMod val="50000"/>
                  </a:schemeClr>
                </a:solidFill>
                <a:latin typeface="Arial" panose="020B0604020202020204" pitchFamily="34" charset="0"/>
                <a:cs typeface="Arial" panose="020B0604020202020204" pitchFamily="34" charset="0"/>
              </a:rPr>
              <a:t>, vol. 8, pp. 147029-147044, </a:t>
            </a:r>
            <a:r>
              <a:rPr lang="en-US" altLang="zh-CN" sz="1100" dirty="0">
                <a:solidFill>
                  <a:schemeClr val="bg1">
                    <a:lumMod val="50000"/>
                  </a:schemeClr>
                </a:solidFill>
                <a:latin typeface="Arial" panose="020B0604020202020204" pitchFamily="34" charset="0"/>
                <a:cs typeface="Arial" panose="020B0604020202020204" pitchFamily="34" charset="0"/>
              </a:rPr>
              <a:t>Aug. </a:t>
            </a:r>
            <a:r>
              <a:rPr lang="zh-CN" altLang="en-US" sz="1100" dirty="0">
                <a:solidFill>
                  <a:schemeClr val="bg1">
                    <a:lumMod val="50000"/>
                  </a:schemeClr>
                </a:solidFill>
                <a:latin typeface="Arial" panose="020B0604020202020204" pitchFamily="34" charset="0"/>
                <a:cs typeface="Arial" panose="020B0604020202020204" pitchFamily="34" charset="0"/>
              </a:rPr>
              <a:t>2020</a:t>
            </a:r>
            <a:r>
              <a:rPr lang="en-US" altLang="zh-CN" sz="1100" dirty="0">
                <a:solidFill>
                  <a:schemeClr val="bg1">
                    <a:lumMod val="50000"/>
                  </a:schemeClr>
                </a:solidFill>
                <a:latin typeface="Arial" panose="020B0604020202020204" pitchFamily="34" charset="0"/>
                <a:cs typeface="Arial" panose="020B0604020202020204" pitchFamily="34" charset="0"/>
              </a:rPr>
              <a:t>.</a:t>
            </a:r>
            <a:endParaRPr lang="zh-CN" altLang="en-US" sz="1100" dirty="0">
              <a:solidFill>
                <a:schemeClr val="bg1">
                  <a:lumMod val="50000"/>
                </a:schemeClr>
              </a:solidFill>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a:xfrm>
            <a:off x="8966657" y="6407447"/>
            <a:ext cx="2743200" cy="365125"/>
          </a:xfrm>
        </p:spPr>
        <p:txBody>
          <a:bodyPr/>
          <a:lstStyle/>
          <a:p>
            <a:fld id="{EA7D5E4A-1FF7-5446-9BF7-57824CD54030}" type="slidenum">
              <a:rPr kumimoji="1" lang="zh-CN" altLang="en-US" b="1" smtClean="0">
                <a:solidFill>
                  <a:srgbClr val="C00000"/>
                </a:solidFill>
              </a:rPr>
              <a:pPr/>
              <a:t>4</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441048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Barrier Function</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40</a:t>
            </a:fld>
            <a:endParaRPr lang="zh-CN" altLang="en-US" sz="1400" dirty="0"/>
          </a:p>
        </p:txBody>
      </p:sp>
      <p:pic>
        <p:nvPicPr>
          <p:cNvPr id="6" name="Picture 4">
            <a:extLst>
              <a:ext uri="{FF2B5EF4-FFF2-40B4-BE49-F238E27FC236}">
                <a16:creationId xmlns:a16="http://schemas.microsoft.com/office/drawing/2014/main" id="{1232A983-8F51-4F2A-9A08-8733A98EC7B8}"/>
              </a:ext>
            </a:extLst>
          </p:cNvPr>
          <p:cNvPicPr>
            <a:picLocks noChangeAspect="1"/>
          </p:cNvPicPr>
          <p:nvPr/>
        </p:nvPicPr>
        <p:blipFill>
          <a:blip r:embed="rId3"/>
          <a:stretch>
            <a:fillRect/>
          </a:stretch>
        </p:blipFill>
        <p:spPr>
          <a:xfrm>
            <a:off x="2500331" y="1260936"/>
            <a:ext cx="7191339" cy="5048384"/>
          </a:xfrm>
          <a:prstGeom prst="rect">
            <a:avLst/>
          </a:prstGeom>
        </p:spPr>
      </p:pic>
    </p:spTree>
    <p:extLst>
      <p:ext uri="{BB962C8B-B14F-4D97-AF65-F5344CB8AC3E}">
        <p14:creationId xmlns:p14="http://schemas.microsoft.com/office/powerpoint/2010/main" val="1887477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Interior Point Method</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41</a:t>
            </a:fld>
            <a:endParaRPr lang="zh-CN" altLang="en-US" sz="1400" dirty="0"/>
          </a:p>
        </p:txBody>
      </p:sp>
      <p:pic>
        <p:nvPicPr>
          <p:cNvPr id="5" name="Picture 2">
            <a:extLst>
              <a:ext uri="{FF2B5EF4-FFF2-40B4-BE49-F238E27FC236}">
                <a16:creationId xmlns:a16="http://schemas.microsoft.com/office/drawing/2014/main" id="{8AD71327-A8F3-425A-BB66-2EE545BA0C0B}"/>
              </a:ext>
            </a:extLst>
          </p:cNvPr>
          <p:cNvPicPr>
            <a:picLocks noChangeAspect="1"/>
          </p:cNvPicPr>
          <p:nvPr/>
        </p:nvPicPr>
        <p:blipFill>
          <a:blip r:embed="rId3"/>
          <a:stretch>
            <a:fillRect/>
          </a:stretch>
        </p:blipFill>
        <p:spPr>
          <a:xfrm>
            <a:off x="2102071" y="1340768"/>
            <a:ext cx="7987854" cy="2071617"/>
          </a:xfrm>
          <a:prstGeom prst="rect">
            <a:avLst/>
          </a:prstGeom>
        </p:spPr>
      </p:pic>
      <p:pic>
        <p:nvPicPr>
          <p:cNvPr id="7" name="Picture 4">
            <a:extLst>
              <a:ext uri="{FF2B5EF4-FFF2-40B4-BE49-F238E27FC236}">
                <a16:creationId xmlns:a16="http://schemas.microsoft.com/office/drawing/2014/main" id="{37970881-FF80-4AAB-AB89-A8A27801D245}"/>
              </a:ext>
            </a:extLst>
          </p:cNvPr>
          <p:cNvPicPr>
            <a:picLocks noChangeAspect="1"/>
          </p:cNvPicPr>
          <p:nvPr/>
        </p:nvPicPr>
        <p:blipFill>
          <a:blip r:embed="rId4"/>
          <a:stretch>
            <a:fillRect/>
          </a:stretch>
        </p:blipFill>
        <p:spPr>
          <a:xfrm>
            <a:off x="4104661" y="3493627"/>
            <a:ext cx="3982677" cy="2902470"/>
          </a:xfrm>
          <a:prstGeom prst="rect">
            <a:avLst/>
          </a:prstGeom>
        </p:spPr>
      </p:pic>
    </p:spTree>
    <p:extLst>
      <p:ext uri="{BB962C8B-B14F-4D97-AF65-F5344CB8AC3E}">
        <p14:creationId xmlns:p14="http://schemas.microsoft.com/office/powerpoint/2010/main" val="2623323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983432" y="1052736"/>
            <a:ext cx="10513784" cy="4985980"/>
          </a:xfrm>
          <a:prstGeom prst="rect">
            <a:avLst/>
          </a:prstGeom>
        </p:spPr>
        <p:txBody>
          <a:bodyPr wrap="square">
            <a:spAutoFit/>
          </a:bodyPr>
          <a:lstStyle/>
          <a:p>
            <a:pPr algn="just">
              <a:spcBef>
                <a:spcPts val="600"/>
              </a:spcBef>
              <a:defRPr/>
            </a:pPr>
            <a:r>
              <a:rPr lang="en-US" altLang="zh-CN" sz="24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Holographic Radio Basics</a:t>
            </a:r>
            <a:r>
              <a:rPr lang="en-US" altLang="zh-CN" sz="2000"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	</a:t>
            </a:r>
            <a:endParaRPr lang="en-US" altLang="zh-CN" sz="28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RHS-aided Wireless Communications</a:t>
            </a: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RHS-aided Holographic Beamforming</a:t>
            </a: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A Limited Number of Radiation Amplitudes</a:t>
            </a: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HDMA: Holographic-Pattern Division Multiple Access</a:t>
            </a: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RHS-aided Satellite Communications</a:t>
            </a: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RHS-aided Sensing</a:t>
            </a:r>
            <a:endParaRPr lang="en-US" altLang="zh-CN" sz="2800" b="1" dirty="0">
              <a:latin typeface="Arial" panose="020B0604020202020204" pitchFamily="34" charset="0"/>
              <a:ea typeface="黑体" panose="02010609060101010101" pitchFamily="49" charset="-122"/>
              <a:cs typeface="Arial" panose="020B0604020202020204" pitchFamily="34" charset="0"/>
            </a:endParaRP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RHS Radar</a:t>
            </a:r>
          </a:p>
          <a:p>
            <a:pPr marL="742950" lvl="1" indent="-285750" algn="just">
              <a:spcBef>
                <a:spcPts val="600"/>
              </a:spcBef>
              <a:buFont typeface="Arial" panose="020B0604020202020204" pitchFamily="34" charset="0"/>
              <a:buChar char="•"/>
              <a:defRPr/>
            </a:pPr>
            <a:r>
              <a:rPr lang="en-US" altLang="zh-CN" dirty="0">
                <a:latin typeface="Arial" panose="020B0604020202020204" pitchFamily="34" charset="0"/>
                <a:ea typeface="黑体" panose="02010609060101010101" pitchFamily="49" charset="-122"/>
                <a:cs typeface="Arial" panose="020B0604020202020204" pitchFamily="34" charset="0"/>
              </a:rPr>
              <a:t>Holographic Integrated Sensing and Communication</a:t>
            </a:r>
            <a:endParaRPr lang="en-US" altLang="zh-CN" b="1" dirty="0">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Physical Implementations and Prototypes</a:t>
            </a:r>
          </a:p>
          <a:p>
            <a:pPr marL="742950" lvl="1" indent="-285750" algn="just">
              <a:spcBef>
                <a:spcPts val="600"/>
              </a:spcBef>
              <a:buFont typeface="Arial" panose="020B0604020202020204" pitchFamily="34" charset="0"/>
              <a:buChar char="•"/>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RHS-aided Communication and Sensing Platform</a:t>
            </a:r>
          </a:p>
        </p:txBody>
      </p:sp>
    </p:spTree>
    <p:extLst>
      <p:ext uri="{BB962C8B-B14F-4D97-AF65-F5344CB8AC3E}">
        <p14:creationId xmlns:p14="http://schemas.microsoft.com/office/powerpoint/2010/main" val="56677707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标题 1">
            <a:extLst>
              <a:ext uri="{FF2B5EF4-FFF2-40B4-BE49-F238E27FC236}">
                <a16:creationId xmlns:a16="http://schemas.microsoft.com/office/drawing/2014/main" id="{C71932D5-43EF-9D4F-A941-BD7C6AF6432F}"/>
              </a:ext>
            </a:extLst>
          </p:cNvPr>
          <p:cNvSpPr txBox="1">
            <a:spLocks/>
          </p:cNvSpPr>
          <p:nvPr/>
        </p:nvSpPr>
        <p:spPr>
          <a:xfrm>
            <a:off x="1135413" y="289769"/>
            <a:ext cx="988977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New Challenges</a:t>
            </a:r>
          </a:p>
        </p:txBody>
      </p:sp>
      <p:sp>
        <p:nvSpPr>
          <p:cNvPr id="35" name="矩形: 圆角 198">
            <a:extLst>
              <a:ext uri="{FF2B5EF4-FFF2-40B4-BE49-F238E27FC236}">
                <a16:creationId xmlns:a16="http://schemas.microsoft.com/office/drawing/2014/main" id="{CD56BDFD-B66F-4FEC-9D17-0A17F6F9A8E4}"/>
              </a:ext>
            </a:extLst>
          </p:cNvPr>
          <p:cNvSpPr/>
          <p:nvPr/>
        </p:nvSpPr>
        <p:spPr>
          <a:xfrm>
            <a:off x="212615" y="889215"/>
            <a:ext cx="11688164" cy="255769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pic>
        <p:nvPicPr>
          <p:cNvPr id="36" name="图片 35">
            <a:extLst>
              <a:ext uri="{FF2B5EF4-FFF2-40B4-BE49-F238E27FC236}">
                <a16:creationId xmlns:a16="http://schemas.microsoft.com/office/drawing/2014/main" id="{AE967DBD-80AC-44D7-979B-08D694CC756A}"/>
              </a:ext>
            </a:extLst>
          </p:cNvPr>
          <p:cNvPicPr>
            <a:picLocks noChangeAspect="1"/>
          </p:cNvPicPr>
          <p:nvPr/>
        </p:nvPicPr>
        <p:blipFill rotWithShape="1">
          <a:blip r:embed="rId3">
            <a:extLst>
              <a:ext uri="{28A0092B-C50C-407E-A947-70E740481C1C}">
                <a14:useLocalDpi xmlns:a14="http://schemas.microsoft.com/office/drawing/2010/main" val="0"/>
              </a:ext>
            </a:extLst>
          </a:blip>
          <a:srcRect t="2463" r="2153"/>
          <a:stretch/>
        </p:blipFill>
        <p:spPr>
          <a:xfrm>
            <a:off x="7251791" y="1021679"/>
            <a:ext cx="3191423" cy="1840941"/>
          </a:xfrm>
          <a:prstGeom prst="rect">
            <a:avLst/>
          </a:prstGeom>
        </p:spPr>
      </p:pic>
      <p:grpSp>
        <p:nvGrpSpPr>
          <p:cNvPr id="37" name="组合 36">
            <a:extLst>
              <a:ext uri="{FF2B5EF4-FFF2-40B4-BE49-F238E27FC236}">
                <a16:creationId xmlns:a16="http://schemas.microsoft.com/office/drawing/2014/main" id="{AE2C9410-16DD-4B63-A643-2B8846BB0786}"/>
              </a:ext>
            </a:extLst>
          </p:cNvPr>
          <p:cNvGrpSpPr>
            <a:grpSpLocks noChangeAspect="1"/>
          </p:cNvGrpSpPr>
          <p:nvPr/>
        </p:nvGrpSpPr>
        <p:grpSpPr>
          <a:xfrm>
            <a:off x="2333235" y="1214389"/>
            <a:ext cx="2320664" cy="1662544"/>
            <a:chOff x="8272792" y="3790147"/>
            <a:chExt cx="2897208" cy="2075586"/>
          </a:xfrm>
        </p:grpSpPr>
        <p:grpSp>
          <p:nvGrpSpPr>
            <p:cNvPr id="38" name="组合 37">
              <a:extLst>
                <a:ext uri="{FF2B5EF4-FFF2-40B4-BE49-F238E27FC236}">
                  <a16:creationId xmlns:a16="http://schemas.microsoft.com/office/drawing/2014/main" id="{96D3974D-C6DA-4100-A4C5-35A937889270}"/>
                </a:ext>
              </a:extLst>
            </p:cNvPr>
            <p:cNvGrpSpPr/>
            <p:nvPr/>
          </p:nvGrpSpPr>
          <p:grpSpPr>
            <a:xfrm>
              <a:off x="8805846" y="3792902"/>
              <a:ext cx="400110" cy="1149966"/>
              <a:chOff x="8544272" y="4206200"/>
              <a:chExt cx="400110" cy="1149966"/>
            </a:xfrm>
          </p:grpSpPr>
          <p:grpSp>
            <p:nvGrpSpPr>
              <p:cNvPr id="84" name="组合 83">
                <a:extLst>
                  <a:ext uri="{FF2B5EF4-FFF2-40B4-BE49-F238E27FC236}">
                    <a16:creationId xmlns:a16="http://schemas.microsoft.com/office/drawing/2014/main" id="{5E52B9F6-5911-4854-9F87-E7D027E415E2}"/>
                  </a:ext>
                </a:extLst>
              </p:cNvPr>
              <p:cNvGrpSpPr/>
              <p:nvPr/>
            </p:nvGrpSpPr>
            <p:grpSpPr>
              <a:xfrm>
                <a:off x="8544272" y="4725144"/>
                <a:ext cx="400110" cy="400110"/>
                <a:chOff x="8544272" y="4725144"/>
                <a:chExt cx="400110" cy="400110"/>
              </a:xfrm>
            </p:grpSpPr>
            <p:sp>
              <p:nvSpPr>
                <p:cNvPr id="88" name="矩形 87">
                  <a:extLst>
                    <a:ext uri="{FF2B5EF4-FFF2-40B4-BE49-F238E27FC236}">
                      <a16:creationId xmlns:a16="http://schemas.microsoft.com/office/drawing/2014/main" id="{261C4F2F-2F51-476A-927F-B8AB34DD00AB}"/>
                    </a:ext>
                  </a:extLst>
                </p:cNvPr>
                <p:cNvSpPr/>
                <p:nvPr/>
              </p:nvSpPr>
              <p:spPr>
                <a:xfrm>
                  <a:off x="8544272" y="4725144"/>
                  <a:ext cx="400110" cy="400110"/>
                </a:xfrm>
                <a:prstGeom prst="rect">
                  <a:avLst/>
                </a:prstGeom>
                <a:solidFill>
                  <a:schemeClr val="bg1"/>
                </a:solid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89" name="直接箭头连接符 88">
                  <a:extLst>
                    <a:ext uri="{FF2B5EF4-FFF2-40B4-BE49-F238E27FC236}">
                      <a16:creationId xmlns:a16="http://schemas.microsoft.com/office/drawing/2014/main" id="{685D9E35-7586-40F7-9875-4639793B7144}"/>
                    </a:ext>
                  </a:extLst>
                </p:cNvPr>
                <p:cNvCxnSpPr/>
                <p:nvPr/>
              </p:nvCxnSpPr>
              <p:spPr>
                <a:xfrm flipV="1">
                  <a:off x="8600311" y="4782264"/>
                  <a:ext cx="288032" cy="288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等腰三角形 84">
                <a:extLst>
                  <a:ext uri="{FF2B5EF4-FFF2-40B4-BE49-F238E27FC236}">
                    <a16:creationId xmlns:a16="http://schemas.microsoft.com/office/drawing/2014/main" id="{2EE34D34-7699-4F99-9EBE-C2C580CAFF31}"/>
                  </a:ext>
                </a:extLst>
              </p:cNvPr>
              <p:cNvSpPr/>
              <p:nvPr/>
            </p:nvSpPr>
            <p:spPr>
              <a:xfrm flipV="1">
                <a:off x="8577268" y="4206200"/>
                <a:ext cx="334117" cy="288032"/>
              </a:xfrm>
              <a:prstGeom prst="triangle">
                <a:avLst/>
              </a:prstGeom>
              <a:no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86" name="直接连接符 85">
                <a:extLst>
                  <a:ext uri="{FF2B5EF4-FFF2-40B4-BE49-F238E27FC236}">
                    <a16:creationId xmlns:a16="http://schemas.microsoft.com/office/drawing/2014/main" id="{C1E4C25B-2C38-4E1D-BEED-4FE83BD566A3}"/>
                  </a:ext>
                </a:extLst>
              </p:cNvPr>
              <p:cNvCxnSpPr>
                <a:stCxn id="85" idx="0"/>
                <a:endCxn id="88" idx="0"/>
              </p:cNvCxnSpPr>
              <p:nvPr/>
            </p:nvCxnSpPr>
            <p:spPr>
              <a:xfrm>
                <a:off x="8744327" y="4494232"/>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02FFFFD1-90A4-4B09-9BE8-490187A3F801}"/>
                  </a:ext>
                </a:extLst>
              </p:cNvPr>
              <p:cNvCxnSpPr/>
              <p:nvPr/>
            </p:nvCxnSpPr>
            <p:spPr>
              <a:xfrm>
                <a:off x="8744704" y="5125254"/>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矩形 43">
              <a:extLst>
                <a:ext uri="{FF2B5EF4-FFF2-40B4-BE49-F238E27FC236}">
                  <a16:creationId xmlns:a16="http://schemas.microsoft.com/office/drawing/2014/main" id="{BBC13D0A-D0EC-4B10-BA71-1EAD3981A274}"/>
                </a:ext>
              </a:extLst>
            </p:cNvPr>
            <p:cNvSpPr/>
            <p:nvPr/>
          </p:nvSpPr>
          <p:spPr>
            <a:xfrm>
              <a:off x="8838842" y="4942868"/>
              <a:ext cx="1839212" cy="327124"/>
            </a:xfrm>
            <a:prstGeom prst="rect">
              <a:avLst/>
            </a:prstGeom>
            <a:no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en-US" altLang="zh-CN" sz="1600" dirty="0">
                  <a:latin typeface="Arial" panose="020B0604020202020204" pitchFamily="34" charset="0"/>
                  <a:ea typeface="微软雅黑" panose="020B0503020204020204" pitchFamily="34" charset="-122"/>
                  <a:cs typeface="Arial" panose="020B0604020202020204" pitchFamily="34" charset="0"/>
                </a:rPr>
                <a:t>Power Divider</a:t>
              </a:r>
              <a:endParaRPr kumimoji="1"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45" name="直接连接符 44">
              <a:extLst>
                <a:ext uri="{FF2B5EF4-FFF2-40B4-BE49-F238E27FC236}">
                  <a16:creationId xmlns:a16="http://schemas.microsoft.com/office/drawing/2014/main" id="{EEA9FBC6-F6BD-4476-A806-76CA22C3E8BE}"/>
                </a:ext>
              </a:extLst>
            </p:cNvPr>
            <p:cNvCxnSpPr/>
            <p:nvPr/>
          </p:nvCxnSpPr>
          <p:spPr>
            <a:xfrm>
              <a:off x="9741950" y="5269992"/>
              <a:ext cx="0" cy="230912"/>
            </a:xfrm>
            <a:prstGeom prst="line">
              <a:avLst/>
            </a:prstGeom>
            <a:ln w="19050">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5683BFDD-0531-4C34-AEA6-2D412857031B}"/>
                </a:ext>
              </a:extLst>
            </p:cNvPr>
            <p:cNvSpPr/>
            <p:nvPr/>
          </p:nvSpPr>
          <p:spPr>
            <a:xfrm>
              <a:off x="9389525" y="5443069"/>
              <a:ext cx="812909" cy="422664"/>
            </a:xfrm>
            <a:prstGeom prst="rect">
              <a:avLst/>
            </a:prstGeom>
          </p:spPr>
          <p:txBody>
            <a:bodyPr wrap="none">
              <a:spAutoFit/>
            </a:bodyPr>
            <a:lstStyle/>
            <a:p>
              <a:r>
                <a:rPr lang="en-US" altLang="zh-CN" sz="1600" dirty="0">
                  <a:latin typeface="Arial" panose="020B0604020202020204" pitchFamily="34" charset="0"/>
                  <a:ea typeface="微软雅黑" panose="020B0503020204020204" pitchFamily="34" charset="-122"/>
                  <a:cs typeface="Arial" panose="020B0604020202020204" pitchFamily="34" charset="0"/>
                </a:rPr>
                <a:t>Feed</a:t>
              </a:r>
              <a:endParaRPr lang="zh-CN" altLang="en-US" sz="1600" dirty="0">
                <a:latin typeface="Arial" panose="020B0604020202020204" pitchFamily="34" charset="0"/>
                <a:ea typeface="微软雅黑" panose="020B0503020204020204" pitchFamily="34" charset="-122"/>
              </a:endParaRPr>
            </a:p>
          </p:txBody>
        </p:sp>
        <p:grpSp>
          <p:nvGrpSpPr>
            <p:cNvPr id="48" name="组合 47">
              <a:extLst>
                <a:ext uri="{FF2B5EF4-FFF2-40B4-BE49-F238E27FC236}">
                  <a16:creationId xmlns:a16="http://schemas.microsoft.com/office/drawing/2014/main" id="{DD90E9B0-B19C-438C-87EC-AA8C6A39850B}"/>
                </a:ext>
              </a:extLst>
            </p:cNvPr>
            <p:cNvGrpSpPr/>
            <p:nvPr/>
          </p:nvGrpSpPr>
          <p:grpSpPr>
            <a:xfrm>
              <a:off x="9306253" y="3792902"/>
              <a:ext cx="400110" cy="1149966"/>
              <a:chOff x="8544272" y="4206200"/>
              <a:chExt cx="400110" cy="1149966"/>
            </a:xfrm>
          </p:grpSpPr>
          <p:grpSp>
            <p:nvGrpSpPr>
              <p:cNvPr id="78" name="组合 77">
                <a:extLst>
                  <a:ext uri="{FF2B5EF4-FFF2-40B4-BE49-F238E27FC236}">
                    <a16:creationId xmlns:a16="http://schemas.microsoft.com/office/drawing/2014/main" id="{A0B08C9B-CF14-4687-8C36-D2AC3EFE27F4}"/>
                  </a:ext>
                </a:extLst>
              </p:cNvPr>
              <p:cNvGrpSpPr/>
              <p:nvPr/>
            </p:nvGrpSpPr>
            <p:grpSpPr>
              <a:xfrm>
                <a:off x="8544272" y="4725144"/>
                <a:ext cx="400110" cy="400110"/>
                <a:chOff x="8544272" y="4725144"/>
                <a:chExt cx="400110" cy="400110"/>
              </a:xfrm>
            </p:grpSpPr>
            <p:sp>
              <p:nvSpPr>
                <p:cNvPr id="82" name="矩形 81">
                  <a:extLst>
                    <a:ext uri="{FF2B5EF4-FFF2-40B4-BE49-F238E27FC236}">
                      <a16:creationId xmlns:a16="http://schemas.microsoft.com/office/drawing/2014/main" id="{272EFBF6-6F1D-4B20-A298-9893E6D37ECC}"/>
                    </a:ext>
                  </a:extLst>
                </p:cNvPr>
                <p:cNvSpPr/>
                <p:nvPr/>
              </p:nvSpPr>
              <p:spPr>
                <a:xfrm>
                  <a:off x="8544272" y="4725144"/>
                  <a:ext cx="400110" cy="400110"/>
                </a:xfrm>
                <a:prstGeom prst="rect">
                  <a:avLst/>
                </a:prstGeom>
                <a:solidFill>
                  <a:schemeClr val="bg1"/>
                </a:solidFill>
                <a:ln w="19050">
                  <a:solidFill>
                    <a:schemeClr val="tx1"/>
                  </a:solidFill>
                </a:ln>
                <a:effectLst>
                  <a:outerShdw blurRad="101600" dist="50800" dir="5400000" algn="ctr" rotWithShape="0">
                    <a:schemeClr val="accent1">
                      <a:lumMod val="60000"/>
                      <a:lumOff val="40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83" name="直接箭头连接符 82">
                  <a:extLst>
                    <a:ext uri="{FF2B5EF4-FFF2-40B4-BE49-F238E27FC236}">
                      <a16:creationId xmlns:a16="http://schemas.microsoft.com/office/drawing/2014/main" id="{731B9A93-6FCD-4F08-B671-14A2F85FEEB3}"/>
                    </a:ext>
                  </a:extLst>
                </p:cNvPr>
                <p:cNvCxnSpPr/>
                <p:nvPr/>
              </p:nvCxnSpPr>
              <p:spPr>
                <a:xfrm flipV="1">
                  <a:off x="8600311" y="4782264"/>
                  <a:ext cx="288032" cy="288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等腰三角形 78">
                <a:extLst>
                  <a:ext uri="{FF2B5EF4-FFF2-40B4-BE49-F238E27FC236}">
                    <a16:creationId xmlns:a16="http://schemas.microsoft.com/office/drawing/2014/main" id="{873D8D86-8445-4516-B7AD-534D27DBD034}"/>
                  </a:ext>
                </a:extLst>
              </p:cNvPr>
              <p:cNvSpPr/>
              <p:nvPr/>
            </p:nvSpPr>
            <p:spPr>
              <a:xfrm flipV="1">
                <a:off x="8577268" y="4206200"/>
                <a:ext cx="334117" cy="288032"/>
              </a:xfrm>
              <a:prstGeom prst="triangle">
                <a:avLst/>
              </a:prstGeom>
              <a:no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80" name="直接连接符 79">
                <a:extLst>
                  <a:ext uri="{FF2B5EF4-FFF2-40B4-BE49-F238E27FC236}">
                    <a16:creationId xmlns:a16="http://schemas.microsoft.com/office/drawing/2014/main" id="{24898A66-3D04-48F2-97FE-BC3B5D535D0D}"/>
                  </a:ext>
                </a:extLst>
              </p:cNvPr>
              <p:cNvCxnSpPr>
                <a:stCxn id="79" idx="0"/>
                <a:endCxn id="82" idx="0"/>
              </p:cNvCxnSpPr>
              <p:nvPr/>
            </p:nvCxnSpPr>
            <p:spPr>
              <a:xfrm>
                <a:off x="8744327" y="4494232"/>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7092B46F-2788-4012-BE35-CBE26CC9EC2E}"/>
                  </a:ext>
                </a:extLst>
              </p:cNvPr>
              <p:cNvCxnSpPr/>
              <p:nvPr/>
            </p:nvCxnSpPr>
            <p:spPr>
              <a:xfrm>
                <a:off x="8744704" y="5125254"/>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组合 49">
              <a:extLst>
                <a:ext uri="{FF2B5EF4-FFF2-40B4-BE49-F238E27FC236}">
                  <a16:creationId xmlns:a16="http://schemas.microsoft.com/office/drawing/2014/main" id="{71673C24-E7CB-43F0-84A3-8F4B0028638B}"/>
                </a:ext>
              </a:extLst>
            </p:cNvPr>
            <p:cNvGrpSpPr/>
            <p:nvPr/>
          </p:nvGrpSpPr>
          <p:grpSpPr>
            <a:xfrm>
              <a:off x="9801234" y="3792902"/>
              <a:ext cx="400110" cy="1149966"/>
              <a:chOff x="8544272" y="4206200"/>
              <a:chExt cx="400110" cy="1149966"/>
            </a:xfrm>
          </p:grpSpPr>
          <p:grpSp>
            <p:nvGrpSpPr>
              <p:cNvPr id="72" name="组合 71">
                <a:extLst>
                  <a:ext uri="{FF2B5EF4-FFF2-40B4-BE49-F238E27FC236}">
                    <a16:creationId xmlns:a16="http://schemas.microsoft.com/office/drawing/2014/main" id="{B4446588-3B53-45B3-881E-E34FC8050D1D}"/>
                  </a:ext>
                </a:extLst>
              </p:cNvPr>
              <p:cNvGrpSpPr/>
              <p:nvPr/>
            </p:nvGrpSpPr>
            <p:grpSpPr>
              <a:xfrm>
                <a:off x="8544272" y="4725144"/>
                <a:ext cx="400110" cy="400110"/>
                <a:chOff x="8544272" y="4725144"/>
                <a:chExt cx="400110" cy="400110"/>
              </a:xfrm>
            </p:grpSpPr>
            <p:sp>
              <p:nvSpPr>
                <p:cNvPr id="76" name="矩形 75">
                  <a:extLst>
                    <a:ext uri="{FF2B5EF4-FFF2-40B4-BE49-F238E27FC236}">
                      <a16:creationId xmlns:a16="http://schemas.microsoft.com/office/drawing/2014/main" id="{8CC6A080-8556-4166-B048-10F398FBEBA0}"/>
                    </a:ext>
                  </a:extLst>
                </p:cNvPr>
                <p:cNvSpPr/>
                <p:nvPr/>
              </p:nvSpPr>
              <p:spPr>
                <a:xfrm>
                  <a:off x="8544272" y="4725144"/>
                  <a:ext cx="400110" cy="400110"/>
                </a:xfrm>
                <a:prstGeom prst="rect">
                  <a:avLst/>
                </a:prstGeom>
                <a:solidFill>
                  <a:schemeClr val="bg1"/>
                </a:solid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77" name="直接箭头连接符 76">
                  <a:extLst>
                    <a:ext uri="{FF2B5EF4-FFF2-40B4-BE49-F238E27FC236}">
                      <a16:creationId xmlns:a16="http://schemas.microsoft.com/office/drawing/2014/main" id="{493878F7-8C3E-4429-BA38-05C8CB5D6976}"/>
                    </a:ext>
                  </a:extLst>
                </p:cNvPr>
                <p:cNvCxnSpPr/>
                <p:nvPr/>
              </p:nvCxnSpPr>
              <p:spPr>
                <a:xfrm flipV="1">
                  <a:off x="8600311" y="4782264"/>
                  <a:ext cx="288032" cy="288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等腰三角形 72">
                <a:extLst>
                  <a:ext uri="{FF2B5EF4-FFF2-40B4-BE49-F238E27FC236}">
                    <a16:creationId xmlns:a16="http://schemas.microsoft.com/office/drawing/2014/main" id="{A077DCF3-04B7-41C6-820A-DAD95896BC89}"/>
                  </a:ext>
                </a:extLst>
              </p:cNvPr>
              <p:cNvSpPr/>
              <p:nvPr/>
            </p:nvSpPr>
            <p:spPr>
              <a:xfrm flipV="1">
                <a:off x="8577268" y="4206200"/>
                <a:ext cx="334117" cy="288032"/>
              </a:xfrm>
              <a:prstGeom prst="triangle">
                <a:avLst/>
              </a:prstGeom>
              <a:no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74" name="直接连接符 73">
                <a:extLst>
                  <a:ext uri="{FF2B5EF4-FFF2-40B4-BE49-F238E27FC236}">
                    <a16:creationId xmlns:a16="http://schemas.microsoft.com/office/drawing/2014/main" id="{EE8D41D1-0E1A-4E43-B385-1DB5FA28DD72}"/>
                  </a:ext>
                </a:extLst>
              </p:cNvPr>
              <p:cNvCxnSpPr>
                <a:stCxn id="73" idx="0"/>
                <a:endCxn id="76" idx="0"/>
              </p:cNvCxnSpPr>
              <p:nvPr/>
            </p:nvCxnSpPr>
            <p:spPr>
              <a:xfrm>
                <a:off x="8744327" y="4494232"/>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866BF4C8-8593-401B-B094-3E27CDEA8C38}"/>
                  </a:ext>
                </a:extLst>
              </p:cNvPr>
              <p:cNvCxnSpPr/>
              <p:nvPr/>
            </p:nvCxnSpPr>
            <p:spPr>
              <a:xfrm>
                <a:off x="8744704" y="5125254"/>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组合 50">
              <a:extLst>
                <a:ext uri="{FF2B5EF4-FFF2-40B4-BE49-F238E27FC236}">
                  <a16:creationId xmlns:a16="http://schemas.microsoft.com/office/drawing/2014/main" id="{57F490E4-F904-4FB3-BFEA-A2E2F23AC013}"/>
                </a:ext>
              </a:extLst>
            </p:cNvPr>
            <p:cNvGrpSpPr/>
            <p:nvPr/>
          </p:nvGrpSpPr>
          <p:grpSpPr>
            <a:xfrm>
              <a:off x="10296214" y="3790147"/>
              <a:ext cx="400110" cy="1149966"/>
              <a:chOff x="8544272" y="4206200"/>
              <a:chExt cx="400110" cy="1149966"/>
            </a:xfrm>
          </p:grpSpPr>
          <p:grpSp>
            <p:nvGrpSpPr>
              <p:cNvPr id="59" name="组合 58">
                <a:extLst>
                  <a:ext uri="{FF2B5EF4-FFF2-40B4-BE49-F238E27FC236}">
                    <a16:creationId xmlns:a16="http://schemas.microsoft.com/office/drawing/2014/main" id="{DA386B2C-21BF-42C4-9F74-29BD1D486BBF}"/>
                  </a:ext>
                </a:extLst>
              </p:cNvPr>
              <p:cNvGrpSpPr/>
              <p:nvPr/>
            </p:nvGrpSpPr>
            <p:grpSpPr>
              <a:xfrm>
                <a:off x="8544272" y="4725144"/>
                <a:ext cx="400110" cy="400110"/>
                <a:chOff x="8544272" y="4725144"/>
                <a:chExt cx="400110" cy="400110"/>
              </a:xfrm>
            </p:grpSpPr>
            <p:sp>
              <p:nvSpPr>
                <p:cNvPr id="70" name="矩形 69">
                  <a:extLst>
                    <a:ext uri="{FF2B5EF4-FFF2-40B4-BE49-F238E27FC236}">
                      <a16:creationId xmlns:a16="http://schemas.microsoft.com/office/drawing/2014/main" id="{F2CBB8BF-68BD-49F2-A372-1E964F5FEB16}"/>
                    </a:ext>
                  </a:extLst>
                </p:cNvPr>
                <p:cNvSpPr/>
                <p:nvPr/>
              </p:nvSpPr>
              <p:spPr>
                <a:xfrm>
                  <a:off x="8544272" y="4725144"/>
                  <a:ext cx="400110" cy="400110"/>
                </a:xfrm>
                <a:prstGeom prst="rect">
                  <a:avLst/>
                </a:prstGeom>
                <a:solidFill>
                  <a:schemeClr val="bg1"/>
                </a:solid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71" name="直接箭头连接符 70">
                  <a:extLst>
                    <a:ext uri="{FF2B5EF4-FFF2-40B4-BE49-F238E27FC236}">
                      <a16:creationId xmlns:a16="http://schemas.microsoft.com/office/drawing/2014/main" id="{813222C3-155F-46AF-9E5E-8A085B076FC4}"/>
                    </a:ext>
                  </a:extLst>
                </p:cNvPr>
                <p:cNvCxnSpPr/>
                <p:nvPr/>
              </p:nvCxnSpPr>
              <p:spPr>
                <a:xfrm flipV="1">
                  <a:off x="8600311" y="4782264"/>
                  <a:ext cx="288032" cy="2880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等腰三角形 59">
                <a:extLst>
                  <a:ext uri="{FF2B5EF4-FFF2-40B4-BE49-F238E27FC236}">
                    <a16:creationId xmlns:a16="http://schemas.microsoft.com/office/drawing/2014/main" id="{0A855DE1-7E59-43E3-A2CB-561CA0324110}"/>
                  </a:ext>
                </a:extLst>
              </p:cNvPr>
              <p:cNvSpPr/>
              <p:nvPr/>
            </p:nvSpPr>
            <p:spPr>
              <a:xfrm flipV="1">
                <a:off x="8577268" y="4206200"/>
                <a:ext cx="334117" cy="288032"/>
              </a:xfrm>
              <a:prstGeom prst="triangle">
                <a:avLst/>
              </a:prstGeom>
              <a:noFill/>
              <a:ln w="19050">
                <a:solidFill>
                  <a:schemeClr val="tx1"/>
                </a:solidFill>
              </a:ln>
              <a:effectLst>
                <a:outerShdw blurRad="101600" dist="50800" dir="5400000" algn="ctr" rotWithShape="0">
                  <a:schemeClr val="accent1">
                    <a:lumMod val="75000"/>
                    <a:alpha val="60000"/>
                  </a:scheme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latin typeface="Arial" panose="020B0604020202020204" pitchFamily="34" charset="0"/>
                  <a:ea typeface="微软雅黑" panose="020B0503020204020204" pitchFamily="34" charset="-122"/>
                </a:endParaRPr>
              </a:p>
            </p:txBody>
          </p:sp>
          <p:cxnSp>
            <p:nvCxnSpPr>
              <p:cNvPr id="65" name="直接连接符 64">
                <a:extLst>
                  <a:ext uri="{FF2B5EF4-FFF2-40B4-BE49-F238E27FC236}">
                    <a16:creationId xmlns:a16="http://schemas.microsoft.com/office/drawing/2014/main" id="{8FDD853D-A221-45A0-B242-8AA9A05F358C}"/>
                  </a:ext>
                </a:extLst>
              </p:cNvPr>
              <p:cNvCxnSpPr>
                <a:stCxn id="60" idx="0"/>
                <a:endCxn id="70" idx="0"/>
              </p:cNvCxnSpPr>
              <p:nvPr/>
            </p:nvCxnSpPr>
            <p:spPr>
              <a:xfrm>
                <a:off x="8744327" y="4494232"/>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AF43F9F6-2CEE-4C2D-9E10-F348F55EF0FD}"/>
                  </a:ext>
                </a:extLst>
              </p:cNvPr>
              <p:cNvCxnSpPr/>
              <p:nvPr/>
            </p:nvCxnSpPr>
            <p:spPr>
              <a:xfrm>
                <a:off x="8744704" y="5125254"/>
                <a:ext cx="0" cy="2309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矩形 51">
              <a:extLst>
                <a:ext uri="{FF2B5EF4-FFF2-40B4-BE49-F238E27FC236}">
                  <a16:creationId xmlns:a16="http://schemas.microsoft.com/office/drawing/2014/main" id="{B27F7F32-B04C-4209-8497-151783F21FD3}"/>
                </a:ext>
              </a:extLst>
            </p:cNvPr>
            <p:cNvSpPr/>
            <p:nvPr/>
          </p:nvSpPr>
          <p:spPr>
            <a:xfrm>
              <a:off x="8272792" y="3924495"/>
              <a:ext cx="681883" cy="422664"/>
            </a:xfrm>
            <a:prstGeom prst="rect">
              <a:avLst/>
            </a:prstGeom>
          </p:spPr>
          <p:txBody>
            <a:bodyPr wrap="square">
              <a:spAutoFit/>
            </a:bodyPr>
            <a:lstStyle/>
            <a:p>
              <a:endParaRPr lang="zh-CN" altLang="en-US" sz="1600" dirty="0">
                <a:latin typeface="Arial" panose="020B0604020202020204" pitchFamily="34" charset="0"/>
                <a:ea typeface="微软雅黑" panose="020B0503020204020204" pitchFamily="34" charset="-122"/>
              </a:endParaRPr>
            </a:p>
          </p:txBody>
        </p:sp>
        <p:cxnSp>
          <p:nvCxnSpPr>
            <p:cNvPr id="53" name="直接箭头连接符 52">
              <a:extLst>
                <a:ext uri="{FF2B5EF4-FFF2-40B4-BE49-F238E27FC236}">
                  <a16:creationId xmlns:a16="http://schemas.microsoft.com/office/drawing/2014/main" id="{B1B072DE-9017-43C8-AFDD-482D39C59848}"/>
                </a:ext>
              </a:extLst>
            </p:cNvPr>
            <p:cNvCxnSpPr>
              <a:cxnSpLocks/>
            </p:cNvCxnSpPr>
            <p:nvPr/>
          </p:nvCxnSpPr>
          <p:spPr>
            <a:xfrm flipV="1">
              <a:off x="8672550" y="3921413"/>
              <a:ext cx="166292" cy="166107"/>
            </a:xfrm>
            <a:prstGeom prst="straightConnector1">
              <a:avLst/>
            </a:prstGeom>
            <a:ln w="28575">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E8D4A0C0-E0B5-4B32-BB67-1EE44613C4E8}"/>
                </a:ext>
              </a:extLst>
            </p:cNvPr>
            <p:cNvSpPr/>
            <p:nvPr/>
          </p:nvSpPr>
          <p:spPr>
            <a:xfrm>
              <a:off x="10663030" y="3920594"/>
              <a:ext cx="506970" cy="422664"/>
            </a:xfrm>
            <a:prstGeom prst="rect">
              <a:avLst/>
            </a:prstGeom>
          </p:spPr>
          <p:txBody>
            <a:bodyPr wrap="square">
              <a:spAutoFit/>
            </a:bodyPr>
            <a:lstStyle/>
            <a:p>
              <a:endParaRPr lang="zh-CN" altLang="en-US" sz="1600" dirty="0">
                <a:latin typeface="Arial" panose="020B0604020202020204" pitchFamily="34" charset="0"/>
                <a:ea typeface="微软雅黑" panose="020B0503020204020204" pitchFamily="34" charset="-122"/>
              </a:endParaRPr>
            </a:p>
          </p:txBody>
        </p:sp>
      </p:grpSp>
      <p:sp>
        <p:nvSpPr>
          <p:cNvPr id="90" name="矩形 89">
            <a:extLst>
              <a:ext uri="{FF2B5EF4-FFF2-40B4-BE49-F238E27FC236}">
                <a16:creationId xmlns:a16="http://schemas.microsoft.com/office/drawing/2014/main" id="{8776C8A9-DB16-4085-88BA-FB1C665589E7}"/>
              </a:ext>
            </a:extLst>
          </p:cNvPr>
          <p:cNvSpPr/>
          <p:nvPr/>
        </p:nvSpPr>
        <p:spPr>
          <a:xfrm>
            <a:off x="9926373" y="2518663"/>
            <a:ext cx="184731" cy="369332"/>
          </a:xfrm>
          <a:prstGeom prst="rect">
            <a:avLst/>
          </a:prstGeom>
        </p:spPr>
        <p:txBody>
          <a:bodyPr wrap="none">
            <a:spAutoFit/>
          </a:bodyPr>
          <a:lstStyle/>
          <a:p>
            <a:endParaRPr lang="zh-CN" altLang="en-US" dirty="0">
              <a:latin typeface="Arial" panose="020B0604020202020204" pitchFamily="34" charset="0"/>
              <a:ea typeface="微软雅黑" panose="020B0503020204020204" pitchFamily="34" charset="-122"/>
            </a:endParaRPr>
          </a:p>
        </p:txBody>
      </p:sp>
      <p:sp>
        <p:nvSpPr>
          <p:cNvPr id="91" name="矩形 90">
            <a:extLst>
              <a:ext uri="{FF2B5EF4-FFF2-40B4-BE49-F238E27FC236}">
                <a16:creationId xmlns:a16="http://schemas.microsoft.com/office/drawing/2014/main" id="{0BA9244A-49BC-4677-9888-0F36AC2A96D5}"/>
              </a:ext>
            </a:extLst>
          </p:cNvPr>
          <p:cNvSpPr/>
          <p:nvPr/>
        </p:nvSpPr>
        <p:spPr>
          <a:xfrm>
            <a:off x="916867" y="2985889"/>
            <a:ext cx="3132845" cy="400110"/>
          </a:xfrm>
          <a:prstGeom prst="rect">
            <a:avLst/>
          </a:prstGeom>
        </p:spPr>
        <p:txBody>
          <a:bodyPr wrap="none">
            <a:spAutoFit/>
          </a:bodyPr>
          <a:lstStyle/>
          <a:p>
            <a:r>
              <a:rPr lang="en-US" altLang="zh-CN" sz="2000" b="1" dirty="0">
                <a:latin typeface="Arial" panose="020B0604020202020204" pitchFamily="34" charset="0"/>
                <a:ea typeface="微软雅黑" panose="020B0503020204020204" pitchFamily="34" charset="-122"/>
              </a:rPr>
              <a:t>Traditional phase arrays</a:t>
            </a:r>
            <a:endParaRPr lang="zh-CN" altLang="en-US" sz="2000" b="1" dirty="0">
              <a:latin typeface="Arial" panose="020B0604020202020204" pitchFamily="34" charset="0"/>
              <a:ea typeface="微软雅黑" panose="020B0503020204020204" pitchFamily="34" charset="-122"/>
            </a:endParaRPr>
          </a:p>
        </p:txBody>
      </p:sp>
      <p:sp>
        <p:nvSpPr>
          <p:cNvPr id="92" name="矩形 91">
            <a:extLst>
              <a:ext uri="{FF2B5EF4-FFF2-40B4-BE49-F238E27FC236}">
                <a16:creationId xmlns:a16="http://schemas.microsoft.com/office/drawing/2014/main" id="{0DA6ED4D-F65F-42D7-B94A-22A1302D988F}"/>
              </a:ext>
            </a:extLst>
          </p:cNvPr>
          <p:cNvSpPr/>
          <p:nvPr/>
        </p:nvSpPr>
        <p:spPr>
          <a:xfrm>
            <a:off x="8366547" y="2957159"/>
            <a:ext cx="728084" cy="400110"/>
          </a:xfrm>
          <a:prstGeom prst="rect">
            <a:avLst/>
          </a:prstGeom>
        </p:spPr>
        <p:txBody>
          <a:bodyPr wrap="none">
            <a:spAutoFit/>
          </a:bodyPr>
          <a:lstStyle/>
          <a:p>
            <a:r>
              <a:rPr lang="en-US" altLang="zh-CN" sz="2000" b="1" dirty="0">
                <a:latin typeface="Arial" panose="020B0604020202020204" pitchFamily="34" charset="0"/>
                <a:ea typeface="微软雅黑" panose="020B0503020204020204" pitchFamily="34" charset="-122"/>
              </a:rPr>
              <a:t>RHS</a:t>
            </a:r>
            <a:endParaRPr lang="zh-CN" altLang="en-US" sz="2000" b="1" dirty="0">
              <a:latin typeface="Arial" panose="020B0604020202020204" pitchFamily="34" charset="0"/>
              <a:ea typeface="微软雅黑" panose="020B0503020204020204" pitchFamily="34" charset="-122"/>
            </a:endParaRPr>
          </a:p>
        </p:txBody>
      </p:sp>
      <p:cxnSp>
        <p:nvCxnSpPr>
          <p:cNvPr id="93" name="直接箭头连接符 92">
            <a:extLst>
              <a:ext uri="{FF2B5EF4-FFF2-40B4-BE49-F238E27FC236}">
                <a16:creationId xmlns:a16="http://schemas.microsoft.com/office/drawing/2014/main" id="{4332CF53-D905-4C2A-91AF-05798BEB0283}"/>
              </a:ext>
            </a:extLst>
          </p:cNvPr>
          <p:cNvCxnSpPr>
            <a:cxnSpLocks/>
          </p:cNvCxnSpPr>
          <p:nvPr/>
        </p:nvCxnSpPr>
        <p:spPr>
          <a:xfrm flipH="1" flipV="1">
            <a:off x="9264599" y="2302304"/>
            <a:ext cx="112481" cy="257051"/>
          </a:xfrm>
          <a:prstGeom prst="straightConnector1">
            <a:avLst/>
          </a:prstGeom>
          <a:ln w="28575">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85368394-C4E4-409F-A169-B9AA9E978DD4}"/>
              </a:ext>
            </a:extLst>
          </p:cNvPr>
          <p:cNvCxnSpPr>
            <a:cxnSpLocks/>
          </p:cNvCxnSpPr>
          <p:nvPr/>
        </p:nvCxnSpPr>
        <p:spPr>
          <a:xfrm flipH="1" flipV="1">
            <a:off x="9016008" y="2344367"/>
            <a:ext cx="348569" cy="195089"/>
          </a:xfrm>
          <a:prstGeom prst="straightConnector1">
            <a:avLst/>
          </a:prstGeom>
          <a:ln w="28575">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5" name="箭头: 右 73">
            <a:extLst>
              <a:ext uri="{FF2B5EF4-FFF2-40B4-BE49-F238E27FC236}">
                <a16:creationId xmlns:a16="http://schemas.microsoft.com/office/drawing/2014/main" id="{8832DABF-FB97-475D-B0DB-27ED37034AA3}"/>
              </a:ext>
            </a:extLst>
          </p:cNvPr>
          <p:cNvSpPr/>
          <p:nvPr/>
        </p:nvSpPr>
        <p:spPr>
          <a:xfrm>
            <a:off x="4787798" y="1890376"/>
            <a:ext cx="2295249" cy="377231"/>
          </a:xfrm>
          <a:prstGeom prst="rightArrow">
            <a:avLst>
              <a:gd name="adj1" fmla="val 54897"/>
              <a:gd name="adj2"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highlight>
                <a:srgbClr val="800000"/>
              </a:highlight>
              <a:latin typeface="Arial" panose="020B0604020202020204" pitchFamily="34" charset="0"/>
              <a:ea typeface="微软雅黑" panose="020B0503020204020204" pitchFamily="34" charset="-122"/>
            </a:endParaRPr>
          </a:p>
        </p:txBody>
      </p:sp>
      <p:sp>
        <p:nvSpPr>
          <p:cNvPr id="96" name="文本框 95">
            <a:extLst>
              <a:ext uri="{FF2B5EF4-FFF2-40B4-BE49-F238E27FC236}">
                <a16:creationId xmlns:a16="http://schemas.microsoft.com/office/drawing/2014/main" id="{7FA2656D-F1C9-4D80-B6BD-0E31E9BF3F48}"/>
              </a:ext>
            </a:extLst>
          </p:cNvPr>
          <p:cNvSpPr txBox="1"/>
          <p:nvPr/>
        </p:nvSpPr>
        <p:spPr>
          <a:xfrm>
            <a:off x="4708756" y="1214389"/>
            <a:ext cx="2513399" cy="646331"/>
          </a:xfrm>
          <a:prstGeom prst="rect">
            <a:avLst/>
          </a:prstGeom>
          <a:noFill/>
        </p:spPr>
        <p:txBody>
          <a:bodyPr wrap="square" rtlCol="0">
            <a:spAutoFit/>
          </a:bodyPr>
          <a:lstStyle/>
          <a:p>
            <a:r>
              <a:rPr lang="en-US" altLang="zh-CN" dirty="0">
                <a:solidFill>
                  <a:srgbClr val="C00000"/>
                </a:solidFill>
                <a:latin typeface="Arial" panose="020B0604020202020204" pitchFamily="34" charset="0"/>
                <a:ea typeface="微软雅黑" panose="020B0503020204020204" pitchFamily="34" charset="-122"/>
              </a:rPr>
              <a:t>Parallel transmission </a:t>
            </a:r>
            <a:r>
              <a:rPr lang="zh-CN" altLang="en-US" dirty="0">
                <a:latin typeface="Arial" panose="020B0604020202020204" pitchFamily="34" charset="0"/>
                <a:ea typeface="微软雅黑" panose="020B0503020204020204" pitchFamily="34" charset="-122"/>
              </a:rPr>
              <a:t>→</a:t>
            </a:r>
            <a:r>
              <a:rPr lang="zh-CN" altLang="en-US" dirty="0">
                <a:solidFill>
                  <a:srgbClr val="C00000"/>
                </a:solidFill>
                <a:latin typeface="Arial" panose="020B0604020202020204" pitchFamily="34" charset="0"/>
                <a:ea typeface="微软雅黑" panose="020B0503020204020204" pitchFamily="34" charset="-122"/>
              </a:rPr>
              <a:t> </a:t>
            </a:r>
            <a:r>
              <a:rPr lang="en-US" altLang="zh-CN" dirty="0">
                <a:solidFill>
                  <a:srgbClr val="C00000"/>
                </a:solidFill>
                <a:latin typeface="Arial" panose="020B0604020202020204" pitchFamily="34" charset="0"/>
                <a:ea typeface="微软雅黑" panose="020B0503020204020204" pitchFamily="34" charset="-122"/>
              </a:rPr>
              <a:t>Serial transmission</a:t>
            </a:r>
            <a:endParaRPr lang="zh-CN" altLang="en-US" dirty="0">
              <a:latin typeface="Arial" panose="020B0604020202020204" pitchFamily="34" charset="0"/>
              <a:ea typeface="微软雅黑" panose="020B0503020204020204" pitchFamily="34" charset="-122"/>
            </a:endParaRPr>
          </a:p>
        </p:txBody>
      </p:sp>
      <p:sp>
        <p:nvSpPr>
          <p:cNvPr id="97" name="文本框 96">
            <a:extLst>
              <a:ext uri="{FF2B5EF4-FFF2-40B4-BE49-F238E27FC236}">
                <a16:creationId xmlns:a16="http://schemas.microsoft.com/office/drawing/2014/main" id="{D6811DCC-A480-4B55-9B03-35821288F6C0}"/>
              </a:ext>
            </a:extLst>
          </p:cNvPr>
          <p:cNvSpPr txBox="1"/>
          <p:nvPr/>
        </p:nvSpPr>
        <p:spPr>
          <a:xfrm>
            <a:off x="4615268" y="2216290"/>
            <a:ext cx="2273164" cy="646331"/>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ea typeface="微软雅黑" panose="020B0503020204020204" pitchFamily="34" charset="-122"/>
              </a:rPr>
              <a:t>Phase control</a:t>
            </a:r>
          </a:p>
          <a:p>
            <a:pPr algn="ctr"/>
            <a:r>
              <a:rPr lang="zh-CN" altLang="en-US" dirty="0">
                <a:latin typeface="Arial" panose="020B0604020202020204" pitchFamily="34" charset="0"/>
                <a:ea typeface="微软雅黑" panose="020B0503020204020204" pitchFamily="34" charset="-122"/>
              </a:rPr>
              <a:t>→</a:t>
            </a:r>
            <a:r>
              <a:rPr lang="zh-CN" altLang="en-US" dirty="0">
                <a:solidFill>
                  <a:srgbClr val="C00000"/>
                </a:solidFill>
                <a:latin typeface="Arial" panose="020B0604020202020204" pitchFamily="34" charset="0"/>
                <a:ea typeface="微软雅黑" panose="020B0503020204020204" pitchFamily="34" charset="-122"/>
              </a:rPr>
              <a:t> </a:t>
            </a:r>
            <a:r>
              <a:rPr lang="en-US" altLang="zh-CN" dirty="0">
                <a:solidFill>
                  <a:srgbClr val="C00000"/>
                </a:solidFill>
                <a:latin typeface="Arial" panose="020B0604020202020204" pitchFamily="34" charset="0"/>
                <a:ea typeface="微软雅黑" panose="020B0503020204020204" pitchFamily="34" charset="-122"/>
              </a:rPr>
              <a:t>Amplitude control </a:t>
            </a:r>
            <a:endParaRPr lang="zh-CN" altLang="en-US" dirty="0">
              <a:solidFill>
                <a:srgbClr val="C00000"/>
              </a:solidFill>
              <a:latin typeface="Arial" panose="020B0604020202020204" pitchFamily="34" charset="0"/>
              <a:ea typeface="微软雅黑" panose="020B0503020204020204" pitchFamily="34" charset="-122"/>
            </a:endParaRPr>
          </a:p>
        </p:txBody>
      </p:sp>
      <p:pic>
        <p:nvPicPr>
          <p:cNvPr id="98" name="图片 97">
            <a:extLst>
              <a:ext uri="{FF2B5EF4-FFF2-40B4-BE49-F238E27FC236}">
                <a16:creationId xmlns:a16="http://schemas.microsoft.com/office/drawing/2014/main" id="{015B1691-38D7-440D-A879-6509B390D2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4464" y="1273562"/>
            <a:ext cx="1372050" cy="1502836"/>
          </a:xfrm>
          <a:prstGeom prst="rect">
            <a:avLst/>
          </a:prstGeom>
        </p:spPr>
      </p:pic>
      <p:grpSp>
        <p:nvGrpSpPr>
          <p:cNvPr id="99" name="组合 98"/>
          <p:cNvGrpSpPr/>
          <p:nvPr/>
        </p:nvGrpSpPr>
        <p:grpSpPr>
          <a:xfrm>
            <a:off x="324024" y="1318342"/>
            <a:ext cx="2203721" cy="1569653"/>
            <a:chOff x="9368368" y="1908724"/>
            <a:chExt cx="2001838" cy="1346742"/>
          </a:xfrm>
        </p:grpSpPr>
        <p:pic>
          <p:nvPicPr>
            <p:cNvPr id="100" name="图片 99">
              <a:extLst>
                <a:ext uri="{FF2B5EF4-FFF2-40B4-BE49-F238E27FC236}">
                  <a16:creationId xmlns:a16="http://schemas.microsoft.com/office/drawing/2014/main" id="{89CB23EC-D399-4753-817B-9C93D7F6CC55}"/>
                </a:ext>
              </a:extLst>
            </p:cNvPr>
            <p:cNvPicPr>
              <a:picLocks noChangeAspect="1"/>
            </p:cNvPicPr>
            <p:nvPr/>
          </p:nvPicPr>
          <p:blipFill>
            <a:blip r:embed="rId5"/>
            <a:stretch>
              <a:fillRect/>
            </a:stretch>
          </p:blipFill>
          <p:spPr>
            <a:xfrm>
              <a:off x="9368368" y="1908724"/>
              <a:ext cx="1961024" cy="1346742"/>
            </a:xfrm>
            <a:prstGeom prst="rect">
              <a:avLst/>
            </a:prstGeom>
          </p:spPr>
        </p:pic>
        <p:sp>
          <p:nvSpPr>
            <p:cNvPr id="101" name="矩形 100"/>
            <p:cNvSpPr/>
            <p:nvPr/>
          </p:nvSpPr>
          <p:spPr>
            <a:xfrm>
              <a:off x="10648910" y="2780928"/>
              <a:ext cx="721296" cy="474538"/>
            </a:xfrm>
            <a:prstGeom prst="rect">
              <a:avLst/>
            </a:prstGeom>
            <a:solidFill>
              <a:srgbClr val="DEEBF7"/>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sp>
        <p:nvSpPr>
          <p:cNvPr id="102" name="矩形: 圆角 200">
            <a:extLst>
              <a:ext uri="{FF2B5EF4-FFF2-40B4-BE49-F238E27FC236}">
                <a16:creationId xmlns:a16="http://schemas.microsoft.com/office/drawing/2014/main" id="{323C8845-C610-4017-B4BD-1D61F2A71B30}"/>
              </a:ext>
            </a:extLst>
          </p:cNvPr>
          <p:cNvSpPr/>
          <p:nvPr/>
        </p:nvSpPr>
        <p:spPr>
          <a:xfrm>
            <a:off x="224269" y="3626599"/>
            <a:ext cx="11623282" cy="285884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03" name="文本框 102">
            <a:extLst>
              <a:ext uri="{FF2B5EF4-FFF2-40B4-BE49-F238E27FC236}">
                <a16:creationId xmlns:a16="http://schemas.microsoft.com/office/drawing/2014/main" id="{2E22D97C-73EE-4AB8-AFD1-56ADF2D17D8E}"/>
              </a:ext>
            </a:extLst>
          </p:cNvPr>
          <p:cNvSpPr txBox="1"/>
          <p:nvPr/>
        </p:nvSpPr>
        <p:spPr>
          <a:xfrm>
            <a:off x="7765404" y="5056023"/>
            <a:ext cx="4197529" cy="1200329"/>
          </a:xfrm>
          <a:prstGeom prst="rect">
            <a:avLst/>
          </a:prstGeom>
          <a:noFill/>
        </p:spPr>
        <p:txBody>
          <a:bodyPr wrap="square" rtlCol="0">
            <a:spAutoFit/>
          </a:bodyPr>
          <a:lstStyle>
            <a:defPPr>
              <a:defRPr lang="zh-CN"/>
            </a:defPPr>
            <a:lvl1pPr>
              <a:lnSpc>
                <a:spcPct val="120000"/>
              </a:lnSpc>
              <a:defRPr>
                <a:latin typeface="黑体" panose="02010609060101010101" pitchFamily="49" charset="-122"/>
                <a:ea typeface="黑体" panose="02010609060101010101" pitchFamily="49" charset="-122"/>
              </a:defRPr>
            </a:lvl1pPr>
          </a:lstStyle>
          <a:p>
            <a:r>
              <a:rPr lang="en-US" altLang="zh-CN" sz="2000" dirty="0">
                <a:latin typeface="Arial" panose="020B0604020202020204" pitchFamily="34" charset="0"/>
                <a:ea typeface="微软雅黑" panose="020B0503020204020204" pitchFamily="34" charset="-122"/>
              </a:rPr>
              <a:t>Low-complexity space-domain multiplexing based on holographic pattern superposition</a:t>
            </a:r>
            <a:endParaRPr lang="zh-CN" altLang="en-US" sz="2000" dirty="0">
              <a:latin typeface="Arial" panose="020B0604020202020204" pitchFamily="34" charset="0"/>
              <a:ea typeface="微软雅黑" panose="020B0503020204020204" pitchFamily="34" charset="-122"/>
            </a:endParaRPr>
          </a:p>
        </p:txBody>
      </p:sp>
      <p:sp>
        <p:nvSpPr>
          <p:cNvPr id="104" name="Rectangle 508">
            <a:extLst>
              <a:ext uri="{FF2B5EF4-FFF2-40B4-BE49-F238E27FC236}">
                <a16:creationId xmlns:a16="http://schemas.microsoft.com/office/drawing/2014/main" id="{3F0779DC-674F-4397-A012-321D06F93362}"/>
              </a:ext>
            </a:extLst>
          </p:cNvPr>
          <p:cNvSpPr>
            <a:spLocks noChangeArrowheads="1"/>
          </p:cNvSpPr>
          <p:nvPr/>
        </p:nvSpPr>
        <p:spPr bwMode="auto">
          <a:xfrm>
            <a:off x="535244" y="3846944"/>
            <a:ext cx="3732265" cy="2379019"/>
          </a:xfrm>
          <a:prstGeom prst="rect">
            <a:avLst/>
          </a:prstGeom>
          <a:noFill/>
          <a:ln w="25400" cap="flat" cmpd="sng" algn="ctr">
            <a:noFill/>
            <a:prstDash val="solid"/>
            <a:headEnd/>
            <a:tailEnd/>
          </a:ln>
          <a:effectLst/>
        </p:spPr>
        <p:txBody>
          <a:bodyPr/>
          <a:lstStyle/>
          <a:p>
            <a:pPr lvl="1" indent="-457200" algn="just" eaLnBrk="0" fontAlgn="base" hangingPunct="0">
              <a:lnSpc>
                <a:spcPct val="120000"/>
              </a:lnSpc>
              <a:spcAft>
                <a:spcPts val="600"/>
              </a:spcAft>
              <a:buFont typeface="+mj-lt"/>
              <a:buAutoNum type="arabicPeriod"/>
              <a:defRPr/>
            </a:pPr>
            <a:r>
              <a:rPr lang="en-US" altLang="zh-CN" sz="2000" b="1" kern="0" dirty="0">
                <a:solidFill>
                  <a:srgbClr val="C00000"/>
                </a:solidFill>
                <a:latin typeface="Arial" panose="020B0604020202020204" pitchFamily="34" charset="0"/>
                <a:ea typeface="微软雅黑" panose="020B0503020204020204" pitchFamily="34" charset="-122"/>
                <a:cs typeface="+mn-ea"/>
                <a:sym typeface="+mn-lt"/>
              </a:rPr>
              <a:t>Transmission model</a:t>
            </a:r>
            <a:r>
              <a:rPr lang="zh-CN" altLang="en-US" sz="2000" b="1" kern="0" dirty="0">
                <a:solidFill>
                  <a:srgbClr val="000000"/>
                </a:solidFill>
                <a:latin typeface="Arial" panose="020B0604020202020204" pitchFamily="34" charset="0"/>
                <a:ea typeface="微软雅黑" panose="020B0503020204020204" pitchFamily="34" charset="-122"/>
                <a:cs typeface="+mn-ea"/>
                <a:sym typeface="+mn-lt"/>
              </a:rPr>
              <a:t>：</a:t>
            </a:r>
            <a:endParaRPr lang="en-US" altLang="zh-CN" sz="2000" b="1" kern="0" dirty="0">
              <a:solidFill>
                <a:srgbClr val="000000"/>
              </a:solidFill>
              <a:latin typeface="Arial" panose="020B0604020202020204" pitchFamily="34" charset="0"/>
              <a:ea typeface="微软雅黑" panose="020B0503020204020204" pitchFamily="34" charset="-122"/>
              <a:cs typeface="+mn-ea"/>
              <a:sym typeface="+mn-lt"/>
            </a:endParaRPr>
          </a:p>
          <a:p>
            <a:pPr marL="342900" lvl="1" indent="-342900" algn="just" eaLnBrk="0" fontAlgn="base" hangingPunct="0">
              <a:lnSpc>
                <a:spcPct val="120000"/>
              </a:lnSpc>
              <a:spcAft>
                <a:spcPts val="600"/>
              </a:spcAft>
              <a:buFont typeface="Arial" panose="020B0604020202020204" pitchFamily="34" charset="0"/>
              <a:buChar char="•"/>
              <a:defRPr/>
            </a:pPr>
            <a:r>
              <a:rPr lang="en-US" altLang="zh-CN" sz="2000" kern="0" dirty="0">
                <a:solidFill>
                  <a:srgbClr val="000000"/>
                </a:solidFill>
                <a:latin typeface="Arial" panose="020B0604020202020204" pitchFamily="34" charset="0"/>
                <a:ea typeface="微软雅黑" panose="020B0503020204020204" pitchFamily="34" charset="-122"/>
                <a:cs typeface="+mn-ea"/>
                <a:sym typeface="+mn-lt"/>
              </a:rPr>
              <a:t>signal propagates along the surface, urging new models</a:t>
            </a:r>
            <a:endParaRPr lang="en-US" altLang="zh-CN" sz="1100" kern="0" dirty="0">
              <a:solidFill>
                <a:srgbClr val="000000"/>
              </a:solidFill>
              <a:latin typeface="Arial" panose="020B0604020202020204" pitchFamily="34" charset="0"/>
              <a:ea typeface="微软雅黑" panose="020B0503020204020204" pitchFamily="34" charset="-122"/>
              <a:cs typeface="+mn-ea"/>
              <a:sym typeface="+mn-lt"/>
            </a:endParaRPr>
          </a:p>
          <a:p>
            <a:pPr marL="0" lvl="1" algn="just" eaLnBrk="0" fontAlgn="base" hangingPunct="0">
              <a:lnSpc>
                <a:spcPct val="120000"/>
              </a:lnSpc>
              <a:spcAft>
                <a:spcPts val="600"/>
              </a:spcAft>
              <a:defRPr/>
            </a:pPr>
            <a:r>
              <a:rPr kumimoji="0" lang="en-US" altLang="zh-CN" sz="2000" b="1" i="0" u="none" strike="noStrike" kern="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mn-lt"/>
              </a:rPr>
              <a:t>2.    Amplitude</a:t>
            </a:r>
            <a:r>
              <a:rPr kumimoji="0" lang="en-US" altLang="zh-CN" sz="2000" b="1" i="0" u="none" strike="noStrike" kern="0" cap="none" spc="0" normalizeH="0" noProof="0" dirty="0">
                <a:ln>
                  <a:noFill/>
                </a:ln>
                <a:solidFill>
                  <a:srgbClr val="C00000"/>
                </a:solidFill>
                <a:effectLst/>
                <a:uLnTx/>
                <a:uFillTx/>
                <a:latin typeface="Arial" panose="020B0604020202020204" pitchFamily="34" charset="0"/>
                <a:ea typeface="微软雅黑" panose="020B0503020204020204" pitchFamily="34" charset="-122"/>
                <a:cs typeface="+mn-ea"/>
                <a:sym typeface="+mn-lt"/>
              </a:rPr>
              <a:t> control</a:t>
            </a:r>
            <a:r>
              <a:rPr kumimoji="0" lang="zh-CN" altLang="en-US" sz="20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mn-ea"/>
                <a:sym typeface="+mn-lt"/>
              </a:rPr>
              <a:t>：</a:t>
            </a:r>
            <a:endParaRPr kumimoji="0" lang="en-US" altLang="zh-CN" sz="2000" b="1"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mn-ea"/>
              <a:sym typeface="+mn-lt"/>
            </a:endParaRPr>
          </a:p>
          <a:p>
            <a:pPr marL="342900" lvl="1" indent="-342900" algn="just" eaLnBrk="0" fontAlgn="base" hangingPunct="0">
              <a:lnSpc>
                <a:spcPct val="120000"/>
              </a:lnSpc>
              <a:spcAft>
                <a:spcPts val="600"/>
              </a:spcAft>
              <a:buFont typeface="Arial" panose="020B0604020202020204" pitchFamily="34" charset="0"/>
              <a:buChar char="•"/>
              <a:defRPr/>
            </a:pPr>
            <a:r>
              <a:rPr lang="en-US" altLang="zh-CN" sz="2000" dirty="0">
                <a:solidFill>
                  <a:srgbClr val="0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traditional phase-controlled beamforming does not apply</a:t>
            </a:r>
          </a:p>
        </p:txBody>
      </p:sp>
      <p:sp>
        <p:nvSpPr>
          <p:cNvPr id="105" name="文本框 104">
            <a:extLst>
              <a:ext uri="{FF2B5EF4-FFF2-40B4-BE49-F238E27FC236}">
                <a16:creationId xmlns:a16="http://schemas.microsoft.com/office/drawing/2014/main" id="{2B1BDD84-CF56-4D5F-96DD-0A6B7F146835}"/>
              </a:ext>
            </a:extLst>
          </p:cNvPr>
          <p:cNvSpPr txBox="1"/>
          <p:nvPr/>
        </p:nvSpPr>
        <p:spPr>
          <a:xfrm>
            <a:off x="7765404" y="3846944"/>
            <a:ext cx="3475259" cy="830997"/>
          </a:xfrm>
          <a:prstGeom prst="rect">
            <a:avLst/>
          </a:prstGeom>
          <a:noFill/>
        </p:spPr>
        <p:txBody>
          <a:bodyPr wrap="square" rtlCol="0">
            <a:spAutoFit/>
          </a:bodyPr>
          <a:lstStyle/>
          <a:p>
            <a:pPr>
              <a:lnSpc>
                <a:spcPct val="120000"/>
              </a:lnSpc>
            </a:pPr>
            <a:r>
              <a:rPr lang="en-US" altLang="zh-CN" sz="2000" dirty="0">
                <a:latin typeface="Arial" panose="020B0604020202020204" pitchFamily="34" charset="0"/>
                <a:ea typeface="微软雅黑" panose="020B0503020204020204" pitchFamily="34" charset="-122"/>
              </a:rPr>
              <a:t>Holographic beamforming for multiple beams</a:t>
            </a:r>
            <a:endParaRPr lang="zh-CN" altLang="en-US" sz="2000" dirty="0">
              <a:solidFill>
                <a:srgbClr val="FF0000"/>
              </a:solidFill>
              <a:latin typeface="Arial" panose="020B0604020202020204" pitchFamily="34" charset="0"/>
              <a:ea typeface="微软雅黑" panose="020B0503020204020204" pitchFamily="34" charset="-122"/>
            </a:endParaRPr>
          </a:p>
        </p:txBody>
      </p:sp>
      <p:sp>
        <p:nvSpPr>
          <p:cNvPr id="106" name="右箭头 7">
            <a:extLst>
              <a:ext uri="{FF2B5EF4-FFF2-40B4-BE49-F238E27FC236}">
                <a16:creationId xmlns:a16="http://schemas.microsoft.com/office/drawing/2014/main" id="{EE4E10FB-A87D-4798-AA0F-2EAAF73695C6}"/>
              </a:ext>
            </a:extLst>
          </p:cNvPr>
          <p:cNvSpPr/>
          <p:nvPr/>
        </p:nvSpPr>
        <p:spPr>
          <a:xfrm>
            <a:off x="4435362" y="4596209"/>
            <a:ext cx="674176" cy="1059978"/>
          </a:xfrm>
          <a:prstGeom prst="rightArrow">
            <a:avLst>
              <a:gd name="adj1" fmla="val 50000"/>
              <a:gd name="adj2" fmla="val 59922"/>
            </a:avLst>
          </a:prstGeom>
          <a:solidFill>
            <a:schemeClr val="accent1">
              <a:lumMod val="40000"/>
              <a:lumOff val="6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ea"/>
              <a:sym typeface="+mn-lt"/>
            </a:endParaRPr>
          </a:p>
        </p:txBody>
      </p:sp>
      <p:sp>
        <p:nvSpPr>
          <p:cNvPr id="107" name="矩形 106">
            <a:extLst>
              <a:ext uri="{FF2B5EF4-FFF2-40B4-BE49-F238E27FC236}">
                <a16:creationId xmlns:a16="http://schemas.microsoft.com/office/drawing/2014/main" id="{D0F48E36-738B-400F-9A97-3E4470888B7B}"/>
              </a:ext>
            </a:extLst>
          </p:cNvPr>
          <p:cNvSpPr/>
          <p:nvPr/>
        </p:nvSpPr>
        <p:spPr>
          <a:xfrm>
            <a:off x="5664099" y="3887043"/>
            <a:ext cx="1917983" cy="771792"/>
          </a:xfrm>
          <a:prstGeom prst="rect">
            <a:avLst/>
          </a:prstGeom>
          <a:solidFill>
            <a:schemeClr val="accent1">
              <a:lumMod val="40000"/>
              <a:lumOff val="60000"/>
            </a:schemeClr>
          </a:solidFill>
          <a:ln w="25400" cap="flat" cmpd="sng" algn="ctr">
            <a:solidFill>
              <a:schemeClr val="accent1">
                <a:lumMod val="75000"/>
              </a:scheme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2000" b="1" kern="0" dirty="0">
                <a:solidFill>
                  <a:srgbClr val="000000"/>
                </a:solidFill>
                <a:latin typeface="Arial" panose="020B0604020202020204" pitchFamily="34" charset="0"/>
                <a:ea typeface="微软雅黑" panose="020B0503020204020204" pitchFamily="34" charset="-122"/>
                <a:cs typeface="+mn-ea"/>
                <a:sym typeface="+mn-lt"/>
              </a:rPr>
              <a:t>Beamforming technique</a:t>
            </a:r>
            <a:endParaRPr kumimoji="0" lang="zh-CN" altLang="en-US" sz="2000" b="1"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ea"/>
              <a:sym typeface="+mn-lt"/>
            </a:endParaRPr>
          </a:p>
        </p:txBody>
      </p:sp>
      <p:sp>
        <p:nvSpPr>
          <p:cNvPr id="108" name="矩形 107">
            <a:extLst>
              <a:ext uri="{FF2B5EF4-FFF2-40B4-BE49-F238E27FC236}">
                <a16:creationId xmlns:a16="http://schemas.microsoft.com/office/drawing/2014/main" id="{5E9842C1-4ECE-4318-84EE-18988FE9E0F0}"/>
              </a:ext>
            </a:extLst>
          </p:cNvPr>
          <p:cNvSpPr/>
          <p:nvPr/>
        </p:nvSpPr>
        <p:spPr>
          <a:xfrm>
            <a:off x="5669990" y="5327410"/>
            <a:ext cx="1889922" cy="771792"/>
          </a:xfrm>
          <a:prstGeom prst="rect">
            <a:avLst/>
          </a:prstGeom>
          <a:solidFill>
            <a:schemeClr val="accent1">
              <a:lumMod val="40000"/>
              <a:lumOff val="60000"/>
            </a:schemeClr>
          </a:solidFill>
          <a:ln w="25400" cap="flat" cmpd="sng" algn="ctr">
            <a:solidFill>
              <a:schemeClr val="accent1">
                <a:lumMod val="75000"/>
              </a:schemeClr>
            </a:solidFill>
            <a:prstDash val="solid"/>
          </a:ln>
          <a:effectLst/>
        </p:spPr>
        <p:txBody>
          <a:bodyPr rtlCol="0" anchor="ctr"/>
          <a:lstStyle/>
          <a:p>
            <a:pPr algn="ctr" fontAlgn="base">
              <a:spcBef>
                <a:spcPct val="0"/>
              </a:spcBef>
              <a:spcAft>
                <a:spcPct val="0"/>
              </a:spcAft>
            </a:pPr>
            <a:r>
              <a:rPr lang="en-US" altLang="zh-CN" sz="2000" b="1" kern="0" dirty="0">
                <a:solidFill>
                  <a:srgbClr val="000000"/>
                </a:solidFill>
                <a:latin typeface="Arial" panose="020B0604020202020204" pitchFamily="34" charset="0"/>
                <a:ea typeface="微软雅黑" panose="020B0503020204020204" pitchFamily="34" charset="-122"/>
                <a:cs typeface="+mn-ea"/>
                <a:sym typeface="+mn-lt"/>
              </a:rPr>
              <a:t>Multiple Access</a:t>
            </a:r>
            <a:endParaRPr lang="zh-CN" altLang="en-US" sz="2000" b="1" kern="0" dirty="0">
              <a:solidFill>
                <a:srgbClr val="000000"/>
              </a:solidFill>
              <a:latin typeface="Arial" panose="020B0604020202020204" pitchFamily="34" charset="0"/>
              <a:ea typeface="微软雅黑" panose="020B0503020204020204" pitchFamily="34" charset="-122"/>
              <a:cs typeface="+mn-ea"/>
              <a:sym typeface="+mn-lt"/>
            </a:endParaRPr>
          </a:p>
        </p:txBody>
      </p:sp>
      <p:sp>
        <p:nvSpPr>
          <p:cNvPr id="109" name="左大括号 108">
            <a:extLst>
              <a:ext uri="{FF2B5EF4-FFF2-40B4-BE49-F238E27FC236}">
                <a16:creationId xmlns:a16="http://schemas.microsoft.com/office/drawing/2014/main" id="{62651F2B-9541-4B52-BE63-D15580D8BDD9}"/>
              </a:ext>
            </a:extLst>
          </p:cNvPr>
          <p:cNvSpPr/>
          <p:nvPr/>
        </p:nvSpPr>
        <p:spPr>
          <a:xfrm>
            <a:off x="5277392" y="4294316"/>
            <a:ext cx="303393" cy="1658848"/>
          </a:xfrm>
          <a:prstGeom prst="leftBrace">
            <a:avLst/>
          </a:prstGeom>
          <a:noFill/>
          <a:ln w="28575" cap="flat" cmpd="sng" algn="ctr">
            <a:solidFill>
              <a:srgbClr val="A2C7E8"/>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cs typeface="+mn-ea"/>
              <a:sym typeface="+mn-lt"/>
            </a:endParaRPr>
          </a:p>
        </p:txBody>
      </p:sp>
      <p:sp>
        <p:nvSpPr>
          <p:cNvPr id="3" name="灯片编号占位符 2"/>
          <p:cNvSpPr>
            <a:spLocks noGrp="1"/>
          </p:cNvSpPr>
          <p:nvPr>
            <p:ph type="sldNum" sz="quarter" idx="12"/>
          </p:nvPr>
        </p:nvSpPr>
        <p:spPr>
          <a:xfrm>
            <a:off x="9065740" y="6451871"/>
            <a:ext cx="2743200" cy="365125"/>
          </a:xfrm>
        </p:spPr>
        <p:txBody>
          <a:bodyPr/>
          <a:lstStyle/>
          <a:p>
            <a:fld id="{EA7D5E4A-1FF7-5446-9BF7-57824CD54030}" type="slidenum">
              <a:rPr kumimoji="1" lang="zh-CN" altLang="en-US" b="1" smtClean="0">
                <a:solidFill>
                  <a:srgbClr val="C00000"/>
                </a:solidFill>
              </a:rPr>
              <a:pPr/>
              <a:t>43</a:t>
            </a:fld>
            <a:r>
              <a:rPr kumimoji="1" lang="en-US" altLang="zh-CN" dirty="0"/>
              <a:t>/97</a:t>
            </a:r>
            <a:endParaRPr kumimoji="1" lang="zh-CN" altLang="en-US" dirty="0">
              <a:solidFill>
                <a:srgbClr val="0070C0"/>
              </a:solidFill>
            </a:endParaRPr>
          </a:p>
        </p:txBody>
      </p:sp>
    </p:spTree>
    <p:extLst>
      <p:ext uri="{BB962C8B-B14F-4D97-AF65-F5344CB8AC3E}">
        <p14:creationId xmlns:p14="http://schemas.microsoft.com/office/powerpoint/2010/main" val="2278046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D656679-80D6-4259-B2CB-72693CB9BEC0}"/>
              </a:ext>
            </a:extLst>
          </p:cNvPr>
          <p:cNvSpPr/>
          <p:nvPr/>
        </p:nvSpPr>
        <p:spPr>
          <a:xfrm>
            <a:off x="211122" y="332656"/>
            <a:ext cx="1147142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 RHS-aided Holographic Beamforming</a:t>
            </a: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8" name="文本框 7">
            <a:extLst>
              <a:ext uri="{FF2B5EF4-FFF2-40B4-BE49-F238E27FC236}">
                <a16:creationId xmlns:a16="http://schemas.microsoft.com/office/drawing/2014/main" id="{7822B668-C169-4113-9D48-49B7C017ACAA}"/>
              </a:ext>
            </a:extLst>
          </p:cNvPr>
          <p:cNvSpPr txBox="1"/>
          <p:nvPr/>
        </p:nvSpPr>
        <p:spPr>
          <a:xfrm>
            <a:off x="211123" y="1772816"/>
            <a:ext cx="11980877" cy="2748253"/>
          </a:xfrm>
          <a:prstGeom prst="rect">
            <a:avLst/>
          </a:prstGeom>
          <a:noFill/>
        </p:spPr>
        <p:txBody>
          <a:bodyPr wrap="square" rtlCol="0">
            <a:spAutoFit/>
          </a:bodyPr>
          <a:lstStyle/>
          <a:p>
            <a:pPr algn="ctr">
              <a:lnSpc>
                <a:spcPct val="150000"/>
              </a:lnSpc>
            </a:pPr>
            <a:r>
              <a:rPr lang="en-US" altLang="zh-CN" sz="4000" b="1" dirty="0">
                <a:solidFill>
                  <a:srgbClr val="0070C0"/>
                </a:solidFill>
                <a:latin typeface="Arial" panose="020B0604020202020204" pitchFamily="34" charset="0"/>
                <a:cs typeface="Arial" panose="020B0604020202020204" pitchFamily="34" charset="0"/>
              </a:rPr>
              <a:t>RHS Enabled Multi-User Wireless Communications: </a:t>
            </a:r>
          </a:p>
          <a:p>
            <a:pPr algn="ctr">
              <a:lnSpc>
                <a:spcPct val="150000"/>
              </a:lnSpc>
            </a:pPr>
            <a:r>
              <a:rPr lang="en-US" altLang="zh-CN" sz="3600" b="1" dirty="0">
                <a:solidFill>
                  <a:schemeClr val="accent5"/>
                </a:solidFill>
                <a:latin typeface="Arial" panose="020B0604020202020204" pitchFamily="34" charset="0"/>
                <a:cs typeface="Arial" panose="020B0604020202020204" pitchFamily="34" charset="0"/>
              </a:rPr>
              <a:t>Amplitude-Controlled Holographic Beamforming</a:t>
            </a:r>
            <a:endParaRPr lang="zh-CN" altLang="en-US" sz="4000" b="1" dirty="0">
              <a:solidFill>
                <a:schemeClr val="accent5"/>
              </a:solidFill>
              <a:latin typeface="Arial" panose="020B0604020202020204" pitchFamily="34" charset="0"/>
              <a:cs typeface="Arial" panose="020B0604020202020204" pitchFamily="34" charset="0"/>
            </a:endParaRPr>
          </a:p>
        </p:txBody>
      </p:sp>
      <p:sp>
        <p:nvSpPr>
          <p:cNvPr id="5" name="矩形 4"/>
          <p:cNvSpPr/>
          <p:nvPr/>
        </p:nvSpPr>
        <p:spPr>
          <a:xfrm>
            <a:off x="722938" y="6198255"/>
            <a:ext cx="10798756" cy="523220"/>
          </a:xfrm>
          <a:prstGeom prst="rect">
            <a:avLst/>
          </a:prstGeom>
          <a:noFill/>
        </p:spPr>
        <p:txBody>
          <a:bodyPr wrap="square">
            <a:spAutoFit/>
          </a:bodyPr>
          <a:lstStyle/>
          <a:p>
            <a:r>
              <a:rPr lang="en-US" altLang="zh-CN" sz="1400" dirty="0" err="1">
                <a:latin typeface="Arial" panose="020B0604020202020204" pitchFamily="34" charset="0"/>
                <a:cs typeface="Arial" panose="020B0604020202020204" pitchFamily="34" charset="0"/>
              </a:rPr>
              <a:t>Ruoqi</a:t>
            </a:r>
            <a:r>
              <a:rPr lang="en-US" altLang="zh-CN" sz="1400" dirty="0">
                <a:latin typeface="Arial" panose="020B0604020202020204" pitchFamily="34" charset="0"/>
                <a:cs typeface="Arial" panose="020B0604020202020204" pitchFamily="34" charset="0"/>
              </a:rPr>
              <a:t> Deng, Boya Di, </a:t>
            </a:r>
            <a:r>
              <a:rPr lang="en-US" altLang="zh-CN" sz="1400" dirty="0" err="1">
                <a:latin typeface="Arial" panose="020B0604020202020204" pitchFamily="34" charset="0"/>
                <a:cs typeface="Arial" panose="020B0604020202020204" pitchFamily="34" charset="0"/>
              </a:rPr>
              <a:t>Hongliang</a:t>
            </a:r>
            <a:r>
              <a:rPr lang="en-US" altLang="zh-CN" sz="1400" dirty="0">
                <a:latin typeface="Arial" panose="020B0604020202020204" pitchFamily="34" charset="0"/>
                <a:cs typeface="Arial" panose="020B0604020202020204" pitchFamily="34" charset="0"/>
              </a:rPr>
              <a:t> Zhang, </a:t>
            </a:r>
            <a:r>
              <a:rPr lang="en-US" altLang="zh-CN" sz="1400" dirty="0" err="1">
                <a:latin typeface="Arial" panose="020B0604020202020204" pitchFamily="34" charset="0"/>
                <a:cs typeface="Arial" panose="020B0604020202020204" pitchFamily="34" charset="0"/>
              </a:rPr>
              <a:t>Yunhua</a:t>
            </a:r>
            <a:r>
              <a:rPr lang="en-US" altLang="zh-CN" sz="1400" dirty="0">
                <a:latin typeface="Arial" panose="020B0604020202020204" pitchFamily="34" charset="0"/>
                <a:cs typeface="Arial" panose="020B0604020202020204" pitchFamily="34" charset="0"/>
              </a:rPr>
              <a:t> Tan, and </a:t>
            </a:r>
            <a:r>
              <a:rPr lang="en-US" altLang="zh-CN" sz="1400" dirty="0" err="1">
                <a:latin typeface="Arial" panose="020B0604020202020204" pitchFamily="34" charset="0"/>
                <a:cs typeface="Arial" panose="020B0604020202020204" pitchFamily="34" charset="0"/>
              </a:rPr>
              <a:t>Lingyang</a:t>
            </a:r>
            <a:r>
              <a:rPr lang="en-US" altLang="zh-CN" sz="1400" dirty="0">
                <a:latin typeface="Arial" panose="020B0604020202020204" pitchFamily="34" charset="0"/>
                <a:cs typeface="Arial" panose="020B0604020202020204" pitchFamily="34" charset="0"/>
              </a:rPr>
              <a:t> Song, “Reconfigurable holographic surface-enabled multi-user wireless communications: amplitude-controlled holographic beamforming”, IEEE Trans. Wireless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vol. 21, no. 8, Aug. 2022.</a:t>
            </a:r>
            <a:endParaRPr lang="zh-CN" altLang="en-US" sz="1400"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a:xfrm>
            <a:off x="9120336" y="6456055"/>
            <a:ext cx="2743200" cy="365125"/>
          </a:xfrm>
        </p:spPr>
        <p:txBody>
          <a:bodyPr/>
          <a:lstStyle/>
          <a:p>
            <a:fld id="{EA7D5E4A-1FF7-5446-9BF7-57824CD54030}" type="slidenum">
              <a:rPr kumimoji="1" lang="zh-CN" altLang="en-US" b="1" smtClean="0">
                <a:solidFill>
                  <a:srgbClr val="C00000"/>
                </a:solidFill>
              </a:rPr>
              <a:pPr/>
              <a:t>44</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845706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D3A09C92-1DD8-4A82-BEEC-EC01673C4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075" y="996005"/>
            <a:ext cx="4991908" cy="2993782"/>
          </a:xfrm>
          <a:prstGeom prst="rect">
            <a:avLst/>
          </a:prstGeom>
        </p:spPr>
      </p:pic>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System Model</a:t>
            </a:r>
          </a:p>
        </p:txBody>
      </p:sp>
      <p:sp>
        <p:nvSpPr>
          <p:cNvPr id="5" name="矩形 4"/>
          <p:cNvSpPr/>
          <p:nvPr/>
        </p:nvSpPr>
        <p:spPr>
          <a:xfrm>
            <a:off x="370408" y="3670194"/>
            <a:ext cx="2685351" cy="577850"/>
          </a:xfrm>
          <a:prstGeom prst="rect">
            <a:avLst/>
          </a:prstGeom>
        </p:spPr>
        <p:txBody>
          <a:bodyPr wrap="non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Key Questions</a:t>
            </a:r>
          </a:p>
        </p:txBody>
      </p:sp>
      <p:sp>
        <p:nvSpPr>
          <p:cNvPr id="6" name="矩形 5"/>
          <p:cNvSpPr/>
          <p:nvPr/>
        </p:nvSpPr>
        <p:spPr>
          <a:xfrm>
            <a:off x="767408" y="4980701"/>
            <a:ext cx="9751387" cy="400110"/>
          </a:xfrm>
          <a:prstGeom prst="rect">
            <a:avLst/>
          </a:prstGeom>
        </p:spPr>
        <p:txBody>
          <a:bodyPr wrap="none">
            <a:spAutoFit/>
          </a:bodyPr>
          <a:lstStyle/>
          <a:p>
            <a:pPr marL="342900" indent="-342900">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How to generate multiple beams via the RHS-enabled holographic beamforming?</a:t>
            </a:r>
            <a:endParaRPr lang="zh-CN" altLang="en-US" sz="2000" dirty="0"/>
          </a:p>
        </p:txBody>
      </p:sp>
      <p:sp>
        <p:nvSpPr>
          <p:cNvPr id="17" name="矩形 16"/>
          <p:cNvSpPr/>
          <p:nvPr/>
        </p:nvSpPr>
        <p:spPr>
          <a:xfrm>
            <a:off x="767407" y="4420690"/>
            <a:ext cx="6527749" cy="400110"/>
          </a:xfrm>
          <a:prstGeom prst="rect">
            <a:avLst/>
          </a:prstGeom>
        </p:spPr>
        <p:txBody>
          <a:bodyPr wrap="none">
            <a:spAutoFit/>
          </a:bodyPr>
          <a:lstStyle/>
          <a:p>
            <a:pPr marL="342900" indent="-342900">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How to model the signal propagation on the surface?</a:t>
            </a:r>
            <a:endParaRPr lang="zh-CN" altLang="en-US" sz="2000" dirty="0"/>
          </a:p>
        </p:txBody>
      </p:sp>
      <mc:AlternateContent xmlns:mc="http://schemas.openxmlformats.org/markup-compatibility/2006" xmlns:a14="http://schemas.microsoft.com/office/drawing/2010/main">
        <mc:Choice Requires="a14">
          <p:sp>
            <p:nvSpPr>
              <p:cNvPr id="10" name="矩形 9"/>
              <p:cNvSpPr/>
              <p:nvPr/>
            </p:nvSpPr>
            <p:spPr>
              <a:xfrm>
                <a:off x="346406" y="984122"/>
                <a:ext cx="8269874" cy="2387385"/>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Scenario</a:t>
                </a:r>
              </a:p>
              <a:p>
                <a:pPr marL="800100" lvl="1" indent="-342900">
                  <a:lnSpc>
                    <a:spcPct val="150000"/>
                  </a:lnSpc>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Downlink RHS-aided multi-user communication system</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A BS equipped with an RHS transmits to </a:t>
                </a:r>
                <a14:m>
                  <m:oMath xmlns:m="http://schemas.openxmlformats.org/officeDocument/2006/math">
                    <m:r>
                      <a:rPr lang="en-US" altLang="zh-CN" b="0"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𝐾</m:t>
                    </m:r>
                  </m:oMath>
                </a14:m>
                <a:r>
                  <a:rPr lang="en-US" altLang="zh-CN" dirty="0">
                    <a:latin typeface="Arial" panose="020B0604020202020204" pitchFamily="34" charset="0"/>
                    <a:ea typeface="微软雅黑" panose="020B0503020204020204" pitchFamily="34" charset="-122"/>
                    <a:cs typeface="Arial" panose="020B0604020202020204" pitchFamily="34" charset="0"/>
                  </a:rPr>
                  <a:t> users</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Each user equipped with a single antenna</a:t>
                </a:r>
                <a:endPar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RHS: </a:t>
                </a:r>
                <a:r>
                  <a:rPr lang="zh-CN" altLang="en-US" dirty="0">
                    <a:solidFill>
                      <a:srgbClr val="C00000"/>
                    </a:solidFill>
                    <a:latin typeface="Arial" panose="020B0604020202020204" pitchFamily="34" charset="0"/>
                    <a:ea typeface="微软雅黑" panose="020B0503020204020204" pitchFamily="34" charset="-122"/>
                    <a:cs typeface="Arial" panose="020B0604020202020204" pitchFamily="34" charset="0"/>
                  </a:rPr>
                  <a:t>𝐾</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feeds, </a:t>
                </a:r>
                <a14:m>
                  <m:oMath xmlns:m="http://schemas.openxmlformats.org/officeDocument/2006/math">
                    <m:sSub>
                      <m:sSubPr>
                        <m:ctrlP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𝑁</m:t>
                        </m:r>
                      </m:e>
                      <m:sub>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zh-CN" altLang="en-US"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𝑁</m:t>
                        </m:r>
                      </m:e>
                      <m:sub>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𝑧</m:t>
                        </m:r>
                      </m:sub>
                    </m:sSub>
                    <m:r>
                      <a:rPr lang="zh-CN" altLang="en-US" i="1" dirty="0" smtClean="0">
                        <a:latin typeface="Cambria Math" panose="02040503050406030204" pitchFamily="18" charset="0"/>
                        <a:ea typeface="微软雅黑" panose="020B0503020204020204" pitchFamily="34" charset="-122"/>
                        <a:cs typeface="Arial" panose="020B0604020202020204" pitchFamily="34" charset="0"/>
                      </a:rPr>
                      <m:t> </m:t>
                    </m:r>
                  </m:oMath>
                </a14:m>
                <a:r>
                  <a:rPr lang="en-US" altLang="zh-CN" dirty="0">
                    <a:latin typeface="Arial" panose="020B0604020202020204" pitchFamily="34" charset="0"/>
                    <a:ea typeface="微软雅黑" panose="020B0503020204020204" pitchFamily="34" charset="-122"/>
                    <a:cs typeface="Arial" panose="020B0604020202020204" pitchFamily="34" charset="0"/>
                  </a:rPr>
                  <a:t>radiation elements</a:t>
                </a:r>
              </a:p>
            </p:txBody>
          </p:sp>
        </mc:Choice>
        <mc:Fallback xmlns="">
          <p:sp>
            <p:nvSpPr>
              <p:cNvPr id="10" name="矩形 9"/>
              <p:cNvSpPr>
                <a:spLocks noRot="1" noChangeAspect="1" noMove="1" noResize="1" noEditPoints="1" noAdjustHandles="1" noChangeArrowheads="1" noChangeShapeType="1" noTextEdit="1"/>
              </p:cNvSpPr>
              <p:nvPr/>
            </p:nvSpPr>
            <p:spPr>
              <a:xfrm>
                <a:off x="346406" y="984122"/>
                <a:ext cx="8269874" cy="2387385"/>
              </a:xfrm>
              <a:prstGeom prst="rect">
                <a:avLst/>
              </a:prstGeom>
              <a:blipFill>
                <a:blip r:embed="rId4"/>
                <a:stretch>
                  <a:fillRect l="-1032" b="-510"/>
                </a:stretch>
              </a:blipFill>
            </p:spPr>
            <p:txBody>
              <a:bodyPr/>
              <a:lstStyle/>
              <a:p>
                <a:r>
                  <a:rPr lang="zh-CN" altLang="en-US">
                    <a:noFill/>
                  </a:rPr>
                  <a:t> </a:t>
                </a:r>
              </a:p>
            </p:txBody>
          </p:sp>
        </mc:Fallback>
      </mc:AlternateContent>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45</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4292901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D3A09C92-1DD8-4A82-BEEC-EC01673C4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075" y="996005"/>
            <a:ext cx="4991908" cy="2993782"/>
          </a:xfrm>
          <a:prstGeom prst="rect">
            <a:avLst/>
          </a:prstGeom>
        </p:spPr>
      </p:pic>
      <p:pic>
        <p:nvPicPr>
          <p:cNvPr id="8" name="图片 7">
            <a:extLst>
              <a:ext uri="{FF2B5EF4-FFF2-40B4-BE49-F238E27FC236}">
                <a16:creationId xmlns:a16="http://schemas.microsoft.com/office/drawing/2014/main" id="{016C7350-154A-4B5E-9739-623A86D2D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598" y="4365104"/>
            <a:ext cx="7197074" cy="2101800"/>
          </a:xfrm>
          <a:prstGeom prst="rect">
            <a:avLst/>
          </a:prstGeom>
        </p:spPr>
      </p:pic>
      <mc:AlternateContent xmlns:mc="http://schemas.openxmlformats.org/markup-compatibility/2006" xmlns:a14="http://schemas.microsoft.com/office/drawing/2010/main">
        <mc:Choice Requires="a14">
          <p:sp>
            <p:nvSpPr>
              <p:cNvPr id="24" name="矩形 23"/>
              <p:cNvSpPr/>
              <p:nvPr/>
            </p:nvSpPr>
            <p:spPr>
              <a:xfrm>
                <a:off x="276261" y="3443515"/>
                <a:ext cx="8269874" cy="1569660"/>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RHS-aided hybrid beamforming framework</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BS: Digital beamforming </a:t>
                </a:r>
                <a14:m>
                  <m:oMath xmlns:m="http://schemas.openxmlformats.org/officeDocument/2006/math">
                    <m:r>
                      <a:rPr lang="en-US" altLang="zh-CN" sz="2000" b="1" i="0" dirty="0" smtClean="0">
                        <a:latin typeface="Cambria Math" panose="02040503050406030204" pitchFamily="18" charset="0"/>
                        <a:ea typeface="微软雅黑" panose="020B0503020204020204" pitchFamily="34" charset="-122"/>
                        <a:cs typeface="Arial" panose="020B0604020202020204" pitchFamily="34" charset="0"/>
                      </a:rPr>
                      <m:t>𝐕</m:t>
                    </m:r>
                  </m:oMath>
                </a14:m>
                <a:endParaRPr lang="en-US" altLang="zh-CN" sz="2000" b="1" dirty="0">
                  <a:latin typeface="Arial" panose="020B0604020202020204" pitchFamily="34" charset="0"/>
                  <a:ea typeface="微软雅黑" panose="020B0503020204020204" pitchFamily="34" charset="-122"/>
                  <a:cs typeface="Arial" panose="020B0604020202020204" pitchFamily="34" charset="0"/>
                </a:endParaRPr>
              </a:p>
              <a:p>
                <a:pPr marL="800100" lvl="1" indent="-342900">
                  <a:lnSpc>
                    <a:spcPct val="150000"/>
                  </a:lnSpc>
                  <a:buFont typeface="Arial" panose="020B0604020202020204" pitchFamily="34" charset="0"/>
                  <a:buChar char="•"/>
                </a:pP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RHS: Holographic beamforming </a:t>
                </a:r>
                <a14:m>
                  <m:oMath xmlns:m="http://schemas.openxmlformats.org/officeDocument/2006/math">
                    <m:r>
                      <a:rPr lang="en-US" altLang="zh-CN" sz="2000" b="1" i="0" dirty="0"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𝐌</m:t>
                    </m:r>
                  </m:oMath>
                </a14:m>
                <a:endPar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276261" y="3443515"/>
                <a:ext cx="8269874" cy="1569660"/>
              </a:xfrm>
              <a:prstGeom prst="rect">
                <a:avLst/>
              </a:prstGeom>
              <a:blipFill>
                <a:blip r:embed="rId5"/>
                <a:stretch>
                  <a:fillRect l="-958" b="-2724"/>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System Model</a:t>
            </a:r>
          </a:p>
        </p:txBody>
      </p:sp>
      <p:sp>
        <p:nvSpPr>
          <p:cNvPr id="15" name="任意形状 6">
            <a:extLst>
              <a:ext uri="{FF2B5EF4-FFF2-40B4-BE49-F238E27FC236}">
                <a16:creationId xmlns:a16="http://schemas.microsoft.com/office/drawing/2014/main" id="{7D02409A-4809-4DFE-A62A-12204DF72A1F}"/>
              </a:ext>
            </a:extLst>
          </p:cNvPr>
          <p:cNvSpPr/>
          <p:nvPr/>
        </p:nvSpPr>
        <p:spPr>
          <a:xfrm>
            <a:off x="4295800" y="4303019"/>
            <a:ext cx="2160240" cy="494133"/>
          </a:xfrm>
          <a:custGeom>
            <a:avLst/>
            <a:gdLst>
              <a:gd name="connsiteX0" fmla="*/ 0 w 1868129"/>
              <a:gd name="connsiteY0" fmla="*/ 0 h 265471"/>
              <a:gd name="connsiteX1" fmla="*/ 1868129 w 1868129"/>
              <a:gd name="connsiteY1" fmla="*/ 0 h 265471"/>
              <a:gd name="connsiteX2" fmla="*/ 1868129 w 1868129"/>
              <a:gd name="connsiteY2" fmla="*/ 265471 h 265471"/>
            </a:gdLst>
            <a:ahLst/>
            <a:cxnLst>
              <a:cxn ang="0">
                <a:pos x="connsiteX0" y="connsiteY0"/>
              </a:cxn>
              <a:cxn ang="0">
                <a:pos x="connsiteX1" y="connsiteY1"/>
              </a:cxn>
              <a:cxn ang="0">
                <a:pos x="connsiteX2" y="connsiteY2"/>
              </a:cxn>
            </a:cxnLst>
            <a:rect l="l" t="t" r="r" b="b"/>
            <a:pathLst>
              <a:path w="1868129" h="265471">
                <a:moveTo>
                  <a:pt x="0" y="0"/>
                </a:moveTo>
                <a:lnTo>
                  <a:pt x="1868129" y="0"/>
                </a:lnTo>
                <a:lnTo>
                  <a:pt x="1868129" y="265471"/>
                </a:lnTo>
              </a:path>
            </a:pathLst>
          </a:custGeom>
          <a:noFill/>
          <a:ln w="28575">
            <a:solidFill>
              <a:schemeClr val="accent3"/>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4" name="组合 33">
            <a:extLst>
              <a:ext uri="{FF2B5EF4-FFF2-40B4-BE49-F238E27FC236}">
                <a16:creationId xmlns:a16="http://schemas.microsoft.com/office/drawing/2014/main" id="{C86715FB-A98A-461D-95D9-1A2E3F8D9A66}"/>
              </a:ext>
            </a:extLst>
          </p:cNvPr>
          <p:cNvGrpSpPr/>
          <p:nvPr/>
        </p:nvGrpSpPr>
        <p:grpSpPr>
          <a:xfrm>
            <a:off x="4943872" y="4941168"/>
            <a:ext cx="4460770" cy="1647298"/>
            <a:chOff x="4727848" y="4797152"/>
            <a:chExt cx="4680520" cy="1872208"/>
          </a:xfrm>
        </p:grpSpPr>
        <p:cxnSp>
          <p:nvCxnSpPr>
            <p:cNvPr id="27" name="直接连接符 26">
              <a:extLst>
                <a:ext uri="{FF2B5EF4-FFF2-40B4-BE49-F238E27FC236}">
                  <a16:creationId xmlns:a16="http://schemas.microsoft.com/office/drawing/2014/main" id="{DAC70C18-16E6-4467-9FF2-9E75736467A2}"/>
                </a:ext>
              </a:extLst>
            </p:cNvPr>
            <p:cNvCxnSpPr/>
            <p:nvPr/>
          </p:nvCxnSpPr>
          <p:spPr>
            <a:xfrm>
              <a:off x="4727848" y="4797152"/>
              <a:ext cx="0" cy="1872208"/>
            </a:xfrm>
            <a:prstGeom prst="line">
              <a:avLst/>
            </a:prstGeom>
            <a:ln w="28575">
              <a:solidFill>
                <a:schemeClr val="accent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29" name="直接连接符 28">
              <a:extLst>
                <a:ext uri="{FF2B5EF4-FFF2-40B4-BE49-F238E27FC236}">
                  <a16:creationId xmlns:a16="http://schemas.microsoft.com/office/drawing/2014/main" id="{4CF5D4A2-0FE9-4897-A2FF-B450CB40FE14}"/>
                </a:ext>
              </a:extLst>
            </p:cNvPr>
            <p:cNvCxnSpPr>
              <a:cxnSpLocks/>
            </p:cNvCxnSpPr>
            <p:nvPr/>
          </p:nvCxnSpPr>
          <p:spPr>
            <a:xfrm>
              <a:off x="4727848" y="6669360"/>
              <a:ext cx="4680520" cy="0"/>
            </a:xfrm>
            <a:prstGeom prst="line">
              <a:avLst/>
            </a:prstGeom>
            <a:ln w="28575">
              <a:solidFill>
                <a:schemeClr val="accent2">
                  <a:lumMod val="60000"/>
                  <a:lumOff val="40000"/>
                </a:schemeClr>
              </a:solidFill>
            </a:ln>
          </p:spPr>
          <p:style>
            <a:lnRef idx="2">
              <a:schemeClr val="accent2"/>
            </a:lnRef>
            <a:fillRef idx="0">
              <a:schemeClr val="accent2"/>
            </a:fillRef>
            <a:effectRef idx="1">
              <a:schemeClr val="accent2"/>
            </a:effectRef>
            <a:fontRef idx="minor">
              <a:schemeClr val="tx1"/>
            </a:fontRef>
          </p:style>
        </p:cxnSp>
        <p:cxnSp>
          <p:nvCxnSpPr>
            <p:cNvPr id="31" name="直接箭头连接符 30">
              <a:extLst>
                <a:ext uri="{FF2B5EF4-FFF2-40B4-BE49-F238E27FC236}">
                  <a16:creationId xmlns:a16="http://schemas.microsoft.com/office/drawing/2014/main" id="{372305C3-CDDA-4745-BA2E-63528DC6A67B}"/>
                </a:ext>
              </a:extLst>
            </p:cNvPr>
            <p:cNvCxnSpPr/>
            <p:nvPr/>
          </p:nvCxnSpPr>
          <p:spPr>
            <a:xfrm flipV="1">
              <a:off x="9408368" y="6453336"/>
              <a:ext cx="0" cy="216024"/>
            </a:xfrm>
            <a:prstGeom prst="straightConnector1">
              <a:avLst/>
            </a:prstGeom>
            <a:ln w="28575">
              <a:solidFill>
                <a:schemeClr val="accent2">
                  <a:lumMod val="60000"/>
                  <a:lumOff val="40000"/>
                </a:schemeClr>
              </a:solidFill>
              <a:headEnd type="none" w="med" len="med"/>
              <a:tailEnd type="arrow" w="med" len="med"/>
            </a:ln>
          </p:spPr>
          <p:style>
            <a:lnRef idx="2">
              <a:schemeClr val="accent2"/>
            </a:lnRef>
            <a:fillRef idx="0">
              <a:schemeClr val="accent2"/>
            </a:fillRef>
            <a:effectRef idx="1">
              <a:schemeClr val="accent2"/>
            </a:effectRef>
            <a:fontRef idx="minor">
              <a:schemeClr val="tx1"/>
            </a:fontRef>
          </p:style>
        </p:cxnSp>
      </p:grpSp>
      <mc:AlternateContent xmlns:mc="http://schemas.openxmlformats.org/markup-compatibility/2006" xmlns:a14="http://schemas.microsoft.com/office/drawing/2010/main">
        <mc:Choice Requires="a14">
          <p:sp>
            <p:nvSpPr>
              <p:cNvPr id="2" name="矩形 1"/>
              <p:cNvSpPr/>
              <p:nvPr/>
            </p:nvSpPr>
            <p:spPr>
              <a:xfrm>
                <a:off x="5000756" y="5347710"/>
                <a:ext cx="750328" cy="415498"/>
              </a:xfrm>
              <a:prstGeom prst="rect">
                <a:avLst/>
              </a:prstGeom>
              <a:solidFill>
                <a:schemeClr val="bg1"/>
              </a:solidFill>
            </p:spPr>
            <p:txBody>
              <a:bodyPr wrap="square">
                <a:spAutoFit/>
              </a:bodyPr>
              <a:lstStyle/>
              <a:p>
                <a14:m>
                  <m:oMath xmlns:m="http://schemas.openxmlformats.org/officeDocument/2006/math">
                    <m:r>
                      <a:rPr lang="en-US" altLang="zh-CN" sz="1050" i="1" dirty="0">
                        <a:latin typeface="Cambria Math" panose="02040503050406030204" pitchFamily="18" charset="0"/>
                        <a:ea typeface="微软雅黑" panose="020B0503020204020204" pitchFamily="34" charset="-122"/>
                        <a:cs typeface="Arial" panose="020B0604020202020204" pitchFamily="34" charset="0"/>
                      </a:rPr>
                      <m:t>𝐾</m:t>
                    </m:r>
                  </m:oMath>
                </a14:m>
                <a:r>
                  <a:rPr lang="zh-CN" altLang="en-US" sz="1050" dirty="0"/>
                  <a:t> </a:t>
                </a:r>
                <a:r>
                  <a:rPr lang="en-US" altLang="zh-CN" sz="1050" dirty="0">
                    <a:latin typeface="Arial" panose="020B0604020202020204" pitchFamily="34" charset="0"/>
                    <a:cs typeface="Arial" panose="020B0604020202020204" pitchFamily="34" charset="0"/>
                  </a:rPr>
                  <a:t>data streams</a:t>
                </a:r>
                <a:endParaRPr lang="zh-CN" altLang="en-US" sz="1050" dirty="0">
                  <a:latin typeface="Arial" panose="020B0604020202020204" pitchFamily="34" charset="0"/>
                  <a:cs typeface="Arial" panose="020B0604020202020204" pitchFamily="34"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000756" y="5347710"/>
                <a:ext cx="750328" cy="415498"/>
              </a:xfrm>
              <a:prstGeom prst="rect">
                <a:avLst/>
              </a:prstGeom>
              <a:blipFill>
                <a:blip r:embed="rId6"/>
                <a:stretch>
                  <a:fillRect b="-8824"/>
                </a:stretch>
              </a:blipFill>
            </p:spPr>
            <p:txBody>
              <a:bodyPr/>
              <a:lstStyle/>
              <a:p>
                <a:r>
                  <a:rPr lang="zh-CN" altLang="en-US">
                    <a:noFill/>
                  </a:rPr>
                  <a:t> </a:t>
                </a:r>
              </a:p>
            </p:txBody>
          </p:sp>
        </mc:Fallback>
      </mc:AlternateContent>
      <p:sp>
        <p:nvSpPr>
          <p:cNvPr id="3" name="文本框 2"/>
          <p:cNvSpPr txBox="1"/>
          <p:nvPr/>
        </p:nvSpPr>
        <p:spPr>
          <a:xfrm>
            <a:off x="873558" y="5385035"/>
            <a:ext cx="3744415" cy="707886"/>
          </a:xfrm>
          <a:prstGeom prst="rect">
            <a:avLst/>
          </a:prstGeom>
          <a:solidFill>
            <a:srgbClr val="FFFF00"/>
          </a:solidFill>
        </p:spPr>
        <p:txBody>
          <a:bodyPr wrap="square" rtlCol="0">
            <a:spAutoFit/>
          </a:bodyPr>
          <a:lstStyle/>
          <a:p>
            <a:pPr algn="ctr"/>
            <a:r>
              <a:rPr lang="en-US" altLang="zh-CN" sz="2000" b="1" dirty="0">
                <a:solidFill>
                  <a:srgbClr val="C00000"/>
                </a:solidFill>
              </a:rPr>
              <a:t>Enabling the function of traditional analog beamforming</a:t>
            </a:r>
            <a:endParaRPr lang="zh-CN" altLang="en-US" sz="2000" b="1" dirty="0">
              <a:solidFill>
                <a:srgbClr val="C00000"/>
              </a:solidFill>
            </a:endParaRPr>
          </a:p>
        </p:txBody>
      </p:sp>
      <p:sp>
        <p:nvSpPr>
          <p:cNvPr id="4" name="下箭头 3"/>
          <p:cNvSpPr/>
          <p:nvPr/>
        </p:nvSpPr>
        <p:spPr>
          <a:xfrm>
            <a:off x="2567608" y="5013176"/>
            <a:ext cx="432048" cy="334534"/>
          </a:xfrm>
          <a:prstGeom prst="downArrow">
            <a:avLst/>
          </a:prstGeom>
          <a:solidFill>
            <a:schemeClr val="accent5">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16" name="矩形 15"/>
              <p:cNvSpPr/>
              <p:nvPr/>
            </p:nvSpPr>
            <p:spPr>
              <a:xfrm>
                <a:off x="346406" y="984122"/>
                <a:ext cx="8269874" cy="2387385"/>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Scenario</a:t>
                </a:r>
              </a:p>
              <a:p>
                <a:pPr marL="800100" lvl="1" indent="-342900">
                  <a:lnSpc>
                    <a:spcPct val="150000"/>
                  </a:lnSpc>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Downlink RHS-aided multi-user communication system</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A BS equipped with an RHS transmits to </a:t>
                </a:r>
                <a14:m>
                  <m:oMath xmlns:m="http://schemas.openxmlformats.org/officeDocument/2006/math">
                    <m:r>
                      <a:rPr lang="en-US" altLang="zh-CN" b="0"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𝐾</m:t>
                    </m:r>
                  </m:oMath>
                </a14:m>
                <a:r>
                  <a:rPr lang="en-US" altLang="zh-CN" dirty="0">
                    <a:latin typeface="Arial" panose="020B0604020202020204" pitchFamily="34" charset="0"/>
                    <a:ea typeface="微软雅黑" panose="020B0503020204020204" pitchFamily="34" charset="-122"/>
                    <a:cs typeface="Arial" panose="020B0604020202020204" pitchFamily="34" charset="0"/>
                  </a:rPr>
                  <a:t> users</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Each user equipped with a single antenna</a:t>
                </a:r>
                <a:endPar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RHS: </a:t>
                </a:r>
                <a:r>
                  <a:rPr lang="zh-CN" altLang="en-US" dirty="0">
                    <a:solidFill>
                      <a:srgbClr val="C00000"/>
                    </a:solidFill>
                    <a:latin typeface="Arial" panose="020B0604020202020204" pitchFamily="34" charset="0"/>
                    <a:ea typeface="微软雅黑" panose="020B0503020204020204" pitchFamily="34" charset="-122"/>
                    <a:cs typeface="Arial" panose="020B0604020202020204" pitchFamily="34" charset="0"/>
                  </a:rPr>
                  <a:t>𝐾</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feeds, </a:t>
                </a:r>
                <a14:m>
                  <m:oMath xmlns:m="http://schemas.openxmlformats.org/officeDocument/2006/math">
                    <m:sSub>
                      <m:sSubPr>
                        <m:ctrlP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𝑁</m:t>
                        </m:r>
                      </m:e>
                      <m:sub>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zh-CN" altLang="en-US"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𝑁</m:t>
                        </m:r>
                      </m:e>
                      <m:sub>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𝑧</m:t>
                        </m:r>
                      </m:sub>
                    </m:sSub>
                    <m:r>
                      <a:rPr lang="zh-CN" altLang="en-US" i="1" dirty="0" smtClean="0">
                        <a:latin typeface="Cambria Math" panose="02040503050406030204" pitchFamily="18" charset="0"/>
                        <a:ea typeface="微软雅黑" panose="020B0503020204020204" pitchFamily="34" charset="-122"/>
                        <a:cs typeface="Arial" panose="020B0604020202020204" pitchFamily="34" charset="0"/>
                      </a:rPr>
                      <m:t> </m:t>
                    </m:r>
                  </m:oMath>
                </a14:m>
                <a:r>
                  <a:rPr lang="en-US" altLang="zh-CN" dirty="0">
                    <a:latin typeface="Arial" panose="020B0604020202020204" pitchFamily="34" charset="0"/>
                    <a:ea typeface="微软雅黑" panose="020B0503020204020204" pitchFamily="34" charset="-122"/>
                    <a:cs typeface="Arial" panose="020B0604020202020204" pitchFamily="34" charset="0"/>
                  </a:rPr>
                  <a:t>radiation elements</a:t>
                </a:r>
              </a:p>
            </p:txBody>
          </p:sp>
        </mc:Choice>
        <mc:Fallback xmlns="">
          <p:sp>
            <p:nvSpPr>
              <p:cNvPr id="16" name="矩形 15"/>
              <p:cNvSpPr>
                <a:spLocks noRot="1" noChangeAspect="1" noMove="1" noResize="1" noEditPoints="1" noAdjustHandles="1" noChangeArrowheads="1" noChangeShapeType="1" noTextEdit="1"/>
              </p:cNvSpPr>
              <p:nvPr/>
            </p:nvSpPr>
            <p:spPr>
              <a:xfrm>
                <a:off x="346406" y="984122"/>
                <a:ext cx="8269874" cy="2387385"/>
              </a:xfrm>
              <a:prstGeom prst="rect">
                <a:avLst/>
              </a:prstGeom>
              <a:blipFill>
                <a:blip r:embed="rId7"/>
                <a:stretch>
                  <a:fillRect l="-1032" b="-510"/>
                </a:stretch>
              </a:blipFill>
            </p:spPr>
            <p:txBody>
              <a:bodyPr/>
              <a:lstStyle/>
              <a:p>
                <a:r>
                  <a:rPr lang="zh-CN" altLang="en-US">
                    <a:noFill/>
                  </a:rPr>
                  <a:t> </a:t>
                </a:r>
              </a:p>
            </p:txBody>
          </p:sp>
        </mc:Fallback>
      </mc:AlternateContent>
      <p:sp>
        <p:nvSpPr>
          <p:cNvPr id="6" name="灯片编号占位符 5"/>
          <p:cNvSpPr>
            <a:spLocks noGrp="1"/>
          </p:cNvSpPr>
          <p:nvPr>
            <p:ph type="sldNum" sz="quarter" idx="12"/>
          </p:nvPr>
        </p:nvSpPr>
        <p:spPr/>
        <p:txBody>
          <a:bodyPr/>
          <a:lstStyle/>
          <a:p>
            <a:fld id="{EA7D5E4A-1FF7-5446-9BF7-57824CD54030}" type="slidenum">
              <a:rPr kumimoji="1" lang="zh-CN" altLang="en-US" b="1" smtClean="0">
                <a:solidFill>
                  <a:srgbClr val="C00000"/>
                </a:solidFill>
              </a:rPr>
              <a:pPr/>
              <a:t>46</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686284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6">
            <a:extLst>
              <a:ext uri="{FF2B5EF4-FFF2-40B4-BE49-F238E27FC236}">
                <a16:creationId xmlns:a16="http://schemas.microsoft.com/office/drawing/2014/main" id="{D5D6346F-FC06-4846-A0A7-EF9C8F2AC1ED}"/>
              </a:ext>
            </a:extLst>
          </p:cNvPr>
          <p:cNvSpPr/>
          <p:nvPr/>
        </p:nvSpPr>
        <p:spPr>
          <a:xfrm>
            <a:off x="322736" y="1109620"/>
            <a:ext cx="11398272" cy="1440074"/>
          </a:xfrm>
          <a:prstGeom prst="roundRect">
            <a:avLst>
              <a:gd name="adj" fmla="val 22371"/>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5" name="矩形: 圆角 6">
            <a:extLst>
              <a:ext uri="{FF2B5EF4-FFF2-40B4-BE49-F238E27FC236}">
                <a16:creationId xmlns:a16="http://schemas.microsoft.com/office/drawing/2014/main" id="{D5D6346F-FC06-4846-A0A7-EF9C8F2AC1ED}"/>
              </a:ext>
            </a:extLst>
          </p:cNvPr>
          <p:cNvSpPr/>
          <p:nvPr/>
        </p:nvSpPr>
        <p:spPr>
          <a:xfrm>
            <a:off x="710396" y="3066336"/>
            <a:ext cx="9490060" cy="558795"/>
          </a:xfrm>
          <a:prstGeom prst="roundRect">
            <a:avLst>
              <a:gd name="adj" fmla="val 22371"/>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26569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Holographic Beamforming Model</a:t>
            </a:r>
          </a:p>
        </p:txBody>
      </p:sp>
      <p:sp>
        <p:nvSpPr>
          <p:cNvPr id="25" name="文本框 4">
            <a:extLst>
              <a:ext uri="{FF2B5EF4-FFF2-40B4-BE49-F238E27FC236}">
                <a16:creationId xmlns:a16="http://schemas.microsoft.com/office/drawing/2014/main" id="{18EB8F70-0F19-440A-A294-C641A12742AD}"/>
              </a:ext>
            </a:extLst>
          </p:cNvPr>
          <p:cNvSpPr txBox="1">
            <a:spLocks noChangeArrowheads="1"/>
          </p:cNvSpPr>
          <p:nvPr/>
        </p:nvSpPr>
        <p:spPr bwMode="auto">
          <a:xfrm>
            <a:off x="514793" y="1055194"/>
            <a:ext cx="7776864" cy="53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等线" panose="02010600030101010101" pitchFamily="2" charset="-122"/>
              </a:defRPr>
            </a:lvl1pPr>
            <a:lvl2pPr marL="800100" indent="-34290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nSpc>
                <a:spcPct val="150000"/>
              </a:lnSpc>
            </a:pPr>
            <a:r>
              <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beamformer</a:t>
            </a:r>
            <a:r>
              <a:rPr lang="en-US" altLang="zh-CN" sz="2200" dirty="0">
                <a:latin typeface="Arial" panose="020B0604020202020204" pitchFamily="34" charset="0"/>
                <a:ea typeface="微软雅黑" panose="020B0503020204020204" pitchFamily="34" charset="-122"/>
                <a:cs typeface="Arial" panose="020B0604020202020204" pitchFamily="34" charset="0"/>
              </a:rPr>
              <a:t>: </a:t>
            </a:r>
            <a:endParaRPr lang="en-US" altLang="zh-CN" sz="2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矩形 2"/>
              <p:cNvSpPr/>
              <p:nvPr/>
            </p:nvSpPr>
            <p:spPr>
              <a:xfrm>
                <a:off x="407368" y="2636912"/>
                <a:ext cx="10691517" cy="422360"/>
              </a:xfrm>
              <a:prstGeom prst="rect">
                <a:avLst/>
              </a:prstGeom>
            </p:spPr>
            <p:txBody>
              <a:bodyPr wrap="none">
                <a:spAutoFit/>
              </a:bodyPr>
              <a:lstStyle/>
              <a:p>
                <a:pPr marL="285750" indent="-285750">
                  <a:spcAft>
                    <a:spcPts val="1200"/>
                  </a:spcAft>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𝑚</m:t>
                        </m:r>
                      </m:e>
                      <m:sub>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i="1">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𝑧</m:t>
                            </m:r>
                          </m:sub>
                        </m:sSub>
                      </m:sub>
                    </m:sSub>
                    <m:r>
                      <a:rPr lang="en-US" altLang="zh-CN" i="1" smtClean="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altLang="zh-CN" i="1" smtClean="0">
                            <a:latin typeface="Cambria Math" panose="02040503050406030204" pitchFamily="18" charset="0"/>
                            <a:ea typeface="Cambria Math" panose="02040503050406030204" pitchFamily="18" charset="0"/>
                            <a:cs typeface="Arial" panose="020B0604020202020204" pitchFamily="34" charset="0"/>
                          </a:rPr>
                        </m:ctrlPr>
                      </m:dPr>
                      <m:e>
                        <m:r>
                          <a:rPr lang="en-US" altLang="zh-CN" b="0" i="1" smtClean="0">
                            <a:latin typeface="Cambria Math" panose="02040503050406030204" pitchFamily="18" charset="0"/>
                            <a:ea typeface="Cambria Math" panose="02040503050406030204" pitchFamily="18" charset="0"/>
                            <a:cs typeface="Arial" panose="020B0604020202020204" pitchFamily="34" charset="0"/>
                          </a:rPr>
                          <m:t>0,1</m:t>
                        </m:r>
                      </m:e>
                    </m:d>
                  </m:oMath>
                </a14:m>
                <a:r>
                  <a:rPr lang="en-US" altLang="zh-CN" dirty="0">
                    <a:latin typeface="Arial" panose="020B0604020202020204" pitchFamily="34" charset="0"/>
                    <a:ea typeface="微软雅黑" panose="020B0503020204020204" pitchFamily="34" charset="-122"/>
                    <a:cs typeface="Arial" panose="020B0604020202020204" pitchFamily="34" charset="0"/>
                  </a:rPr>
                  <a:t>: 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radiation</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amplitude response </a:t>
                </a:r>
                <a:r>
                  <a:rPr lang="en-US" altLang="zh-CN" dirty="0">
                    <a:latin typeface="Arial" panose="020B0604020202020204" pitchFamily="34" charset="0"/>
                    <a:ea typeface="微软雅黑" panose="020B0503020204020204" pitchFamily="34" charset="-122"/>
                    <a:cs typeface="Arial" panose="020B0604020202020204" pitchFamily="34" charset="0"/>
                  </a:rPr>
                  <a:t>of the </a:t>
                </a:r>
                <a14:m>
                  <m:oMath xmlns:m="http://schemas.openxmlformats.org/officeDocument/2006/math">
                    <m:d>
                      <m:dPr>
                        <m:ctrlPr>
                          <a:rPr lang="en-US" altLang="zh-CN" i="1" smtClean="0">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b="0" i="1" smtClean="0">
                                <a:latin typeface="Cambria Math" panose="02040503050406030204" pitchFamily="18" charset="0"/>
                                <a:ea typeface="微软雅黑" panose="020B0503020204020204" pitchFamily="34" charset="-122"/>
                                <a:cs typeface="Arial" panose="020B0604020202020204" pitchFamily="34" charset="0"/>
                              </a:rPr>
                              <m:t>𝑛</m:t>
                            </m:r>
                          </m:e>
                          <m:sub>
                            <m:r>
                              <a:rPr lang="en-US" altLang="zh-CN" b="0" i="1" smtClean="0">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b="0" i="1" smtClean="0">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b="0" i="1" smtClean="0">
                                <a:latin typeface="Cambria Math" panose="02040503050406030204" pitchFamily="18" charset="0"/>
                                <a:ea typeface="微软雅黑" panose="020B0503020204020204" pitchFamily="34" charset="-122"/>
                                <a:cs typeface="Arial" panose="020B0604020202020204" pitchFamily="34" charset="0"/>
                              </a:rPr>
                              <m:t>𝑛</m:t>
                            </m:r>
                          </m:e>
                          <m:sub>
                            <m:r>
                              <a:rPr lang="en-US" altLang="zh-CN" b="0" i="1" smtClean="0">
                                <a:latin typeface="Cambria Math" panose="02040503050406030204" pitchFamily="18" charset="0"/>
                                <a:ea typeface="微软雅黑" panose="020B0503020204020204" pitchFamily="34" charset="-122"/>
                                <a:cs typeface="Arial" panose="020B0604020202020204" pitchFamily="34" charset="0"/>
                              </a:rPr>
                              <m:t>𝑧</m:t>
                            </m:r>
                          </m:sub>
                        </m:sSub>
                      </m:e>
                    </m:d>
                  </m:oMath>
                </a14:m>
                <a:r>
                  <a:rPr lang="en-US" altLang="zh-CN" dirty="0"/>
                  <a:t>-</a:t>
                </a:r>
                <a:r>
                  <a:rPr lang="en-US" altLang="zh-CN" dirty="0" err="1"/>
                  <a:t>th</a:t>
                </a:r>
                <a:r>
                  <a:rPr lang="en-US" altLang="zh-CN" dirty="0"/>
                  <a:t> RHS element, controlled via the </a:t>
                </a:r>
                <a:r>
                  <a:rPr lang="en-US" altLang="zh-CN" dirty="0">
                    <a:solidFill>
                      <a:srgbClr val="C00000"/>
                    </a:solidFill>
                  </a:rPr>
                  <a:t>diode</a:t>
                </a:r>
              </a:p>
            </p:txBody>
          </p:sp>
        </mc:Choice>
        <mc:Fallback xmlns="">
          <p:sp>
            <p:nvSpPr>
              <p:cNvPr id="3" name="矩形 2"/>
              <p:cNvSpPr>
                <a:spLocks noRot="1" noChangeAspect="1" noMove="1" noResize="1" noEditPoints="1" noAdjustHandles="1" noChangeArrowheads="1" noChangeShapeType="1" noTextEdit="1"/>
              </p:cNvSpPr>
              <p:nvPr/>
            </p:nvSpPr>
            <p:spPr>
              <a:xfrm>
                <a:off x="407368" y="2636912"/>
                <a:ext cx="10691517" cy="422360"/>
              </a:xfrm>
              <a:prstGeom prst="rect">
                <a:avLst/>
              </a:prstGeom>
              <a:blipFill>
                <a:blip r:embed="rId3"/>
                <a:stretch>
                  <a:fillRect l="-399" t="-7246" b="-13043"/>
                </a:stretch>
              </a:blipFill>
            </p:spPr>
            <p:txBody>
              <a:bodyPr/>
              <a:lstStyle/>
              <a:p>
                <a:r>
                  <a:rPr lang="zh-CN" altLang="en-US">
                    <a:noFill/>
                  </a:rPr>
                  <a:t> </a:t>
                </a:r>
              </a:p>
            </p:txBody>
          </p:sp>
        </mc:Fallback>
      </mc:AlternateContent>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2707" r="1540" b="6390"/>
          <a:stretch/>
        </p:blipFill>
        <p:spPr>
          <a:xfrm>
            <a:off x="8138053" y="3625131"/>
            <a:ext cx="3384376" cy="3096344"/>
          </a:xfrm>
          <a:prstGeom prst="rect">
            <a:avLst/>
          </a:prstGeom>
        </p:spPr>
      </p:pic>
      <mc:AlternateContent xmlns:mc="http://schemas.openxmlformats.org/markup-compatibility/2006" xmlns:a14="http://schemas.microsoft.com/office/drawing/2010/main">
        <mc:Choice Requires="a14">
          <p:sp>
            <p:nvSpPr>
              <p:cNvPr id="10" name="文本框 9"/>
              <p:cNvSpPr txBox="1"/>
              <p:nvPr/>
            </p:nvSpPr>
            <p:spPr>
              <a:xfrm>
                <a:off x="4087245" y="1210224"/>
                <a:ext cx="1491049" cy="313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0" smtClean="0">
                          <a:latin typeface="Cambria Math" panose="02040503050406030204" pitchFamily="18" charset="0"/>
                        </a:rPr>
                        <m:t>𝐌</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ℂ</m:t>
                          </m:r>
                        </m:e>
                        <m:sup>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𝑁</m:t>
                              </m:r>
                            </m:e>
                            <m:sub>
                              <m:r>
                                <a:rPr lang="en-US" altLang="zh-CN" sz="2000" b="0" i="1" smtClean="0">
                                  <a:latin typeface="Cambria Math" panose="02040503050406030204" pitchFamily="18" charset="0"/>
                                  <a:ea typeface="Cambria Math" panose="02040503050406030204" pitchFamily="18" charset="0"/>
                                </a:rPr>
                                <m:t>𝑦</m:t>
                              </m:r>
                            </m:sub>
                          </m:sSub>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𝑁</m:t>
                              </m:r>
                            </m:e>
                            <m:sub>
                              <m:r>
                                <a:rPr lang="en-US" altLang="zh-CN" sz="2000" b="0" i="1" smtClean="0">
                                  <a:latin typeface="Cambria Math" panose="02040503050406030204" pitchFamily="18" charset="0"/>
                                  <a:ea typeface="Cambria Math" panose="02040503050406030204" pitchFamily="18" charset="0"/>
                                </a:rPr>
                                <m:t>𝑧</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𝐾</m:t>
                          </m:r>
                        </m:sup>
                      </m:sSup>
                    </m:oMath>
                  </m:oMathPara>
                </a14:m>
                <a:endParaRPr lang="zh-CN" altLang="en-US" sz="2000" dirty="0"/>
              </a:p>
            </p:txBody>
          </p:sp>
        </mc:Choice>
        <mc:Fallback xmlns="">
          <p:sp>
            <p:nvSpPr>
              <p:cNvPr id="10" name="文本框 9"/>
              <p:cNvSpPr txBox="1">
                <a:spLocks noRot="1" noChangeAspect="1" noMove="1" noResize="1" noEditPoints="1" noAdjustHandles="1" noChangeArrowheads="1" noChangeShapeType="1" noTextEdit="1"/>
              </p:cNvSpPr>
              <p:nvPr/>
            </p:nvSpPr>
            <p:spPr>
              <a:xfrm>
                <a:off x="4087245" y="1210224"/>
                <a:ext cx="1491049" cy="313804"/>
              </a:xfrm>
              <a:prstGeom prst="rect">
                <a:avLst/>
              </a:prstGeom>
              <a:blipFill>
                <a:blip r:embed="rId5"/>
                <a:stretch>
                  <a:fillRect l="-3265" t="-3922" r="-1224" b="-5882"/>
                </a:stretch>
              </a:blipFill>
            </p:spPr>
            <p:txBody>
              <a:bodyPr/>
              <a:lstStyle/>
              <a:p>
                <a:r>
                  <a:rPr lang="zh-CN" altLang="en-US">
                    <a:noFill/>
                  </a:rPr>
                  <a:t> </a:t>
                </a:r>
              </a:p>
            </p:txBody>
          </p:sp>
        </mc:Fallback>
      </mc:AlternateContent>
      <p:cxnSp>
        <p:nvCxnSpPr>
          <p:cNvPr id="19" name="直接箭头连接符 18"/>
          <p:cNvCxnSpPr/>
          <p:nvPr/>
        </p:nvCxnSpPr>
        <p:spPr>
          <a:xfrm flipV="1">
            <a:off x="10200456" y="4653136"/>
            <a:ext cx="1022502" cy="14401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矩形 20"/>
              <p:cNvSpPr/>
              <p:nvPr/>
            </p:nvSpPr>
            <p:spPr>
              <a:xfrm>
                <a:off x="11222958" y="4489375"/>
                <a:ext cx="895245" cy="307777"/>
              </a:xfrm>
              <a:prstGeom prst="rect">
                <a:avLst/>
              </a:prstGeom>
            </p:spPr>
            <p:txBody>
              <a:bodyPr wrap="none">
                <a:spAutoFit/>
              </a:bodyPr>
              <a:lstStyle/>
              <a:p>
                <a14:m>
                  <m:oMath xmlns:m="http://schemas.openxmlformats.org/officeDocument/2006/math">
                    <m:r>
                      <a:rPr lang="en-US" altLang="zh-CN" sz="1400" i="1" dirty="0" smtClean="0">
                        <a:solidFill>
                          <a:srgbClr val="C00000"/>
                        </a:solidFill>
                        <a:latin typeface="Cambria Math" panose="02040503050406030204" pitchFamily="18" charset="0"/>
                        <a:cs typeface="Arial" panose="020B0604020202020204" pitchFamily="34" charset="0"/>
                      </a:rPr>
                      <m:t>𝑘</m:t>
                    </m:r>
                  </m:oMath>
                </a14:m>
                <a:r>
                  <a:rPr lang="en-US" altLang="zh-CN" sz="1400" dirty="0">
                    <a:solidFill>
                      <a:srgbClr val="C00000"/>
                    </a:solidFill>
                    <a:latin typeface="Arial" panose="020B0604020202020204" pitchFamily="34" charset="0"/>
                    <a:cs typeface="Arial" panose="020B0604020202020204" pitchFamily="34" charset="0"/>
                  </a:rPr>
                  <a:t>-</a:t>
                </a:r>
                <a:r>
                  <a:rPr lang="en-US" altLang="zh-CN" sz="1400" dirty="0" err="1">
                    <a:solidFill>
                      <a:srgbClr val="C00000"/>
                    </a:solidFill>
                    <a:latin typeface="Arial" panose="020B0604020202020204" pitchFamily="34" charset="0"/>
                    <a:cs typeface="Arial" panose="020B0604020202020204" pitchFamily="34" charset="0"/>
                  </a:rPr>
                  <a:t>th</a:t>
                </a:r>
                <a:r>
                  <a:rPr lang="en-US" altLang="zh-CN" sz="1400" dirty="0">
                    <a:solidFill>
                      <a:srgbClr val="C00000"/>
                    </a:solidFill>
                    <a:latin typeface="Arial" panose="020B0604020202020204" pitchFamily="34" charset="0"/>
                    <a:cs typeface="Arial" panose="020B0604020202020204" pitchFamily="34" charset="0"/>
                  </a:rPr>
                  <a:t> feed</a:t>
                </a:r>
                <a:endParaRPr lang="zh-CN" altLang="en-US" sz="1400" dirty="0">
                  <a:solidFill>
                    <a:srgbClr val="C00000"/>
                  </a:solidFill>
                </a:endParaRPr>
              </a:p>
            </p:txBody>
          </p:sp>
        </mc:Choice>
        <mc:Fallback xmlns="">
          <p:sp>
            <p:nvSpPr>
              <p:cNvPr id="21" name="矩形 20"/>
              <p:cNvSpPr>
                <a:spLocks noRot="1" noChangeAspect="1" noMove="1" noResize="1" noEditPoints="1" noAdjustHandles="1" noChangeArrowheads="1" noChangeShapeType="1" noTextEdit="1"/>
              </p:cNvSpPr>
              <p:nvPr/>
            </p:nvSpPr>
            <p:spPr>
              <a:xfrm>
                <a:off x="11222958" y="4489375"/>
                <a:ext cx="895245" cy="307777"/>
              </a:xfrm>
              <a:prstGeom prst="rect">
                <a:avLst/>
              </a:prstGeom>
              <a:blipFill>
                <a:blip r:embed="rId6"/>
                <a:stretch>
                  <a:fillRect t="-1961" r="-680" b="-19608"/>
                </a:stretch>
              </a:blipFill>
            </p:spPr>
            <p:txBody>
              <a:bodyPr/>
              <a:lstStyle/>
              <a:p>
                <a:r>
                  <a:rPr lang="zh-CN" altLang="en-US">
                    <a:noFill/>
                  </a:rPr>
                  <a:t> </a:t>
                </a:r>
              </a:p>
            </p:txBody>
          </p:sp>
        </mc:Fallback>
      </mc:AlternateContent>
      <p:cxnSp>
        <p:nvCxnSpPr>
          <p:cNvPr id="26" name="直接箭头连接符 25"/>
          <p:cNvCxnSpPr/>
          <p:nvPr/>
        </p:nvCxnSpPr>
        <p:spPr>
          <a:xfrm flipH="1">
            <a:off x="9552384" y="4221088"/>
            <a:ext cx="504056"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矩形 23"/>
              <p:cNvSpPr/>
              <p:nvPr/>
            </p:nvSpPr>
            <p:spPr>
              <a:xfrm>
                <a:off x="8526151" y="4011801"/>
                <a:ext cx="1137291" cy="555601"/>
              </a:xfrm>
              <a:prstGeom prst="rect">
                <a:avLst/>
              </a:prstGeom>
            </p:spPr>
            <p:txBody>
              <a:bodyPr wrap="square">
                <a:spAutoFit/>
              </a:bodyPr>
              <a:lstStyle/>
              <a:p>
                <a14:m>
                  <m:oMath xmlns:m="http://schemas.openxmlformats.org/officeDocument/2006/math">
                    <m:d>
                      <m:dPr>
                        <m:ctrlPr>
                          <a:rPr lang="en-US" altLang="zh-CN" sz="1400" i="1"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𝑛</m:t>
                            </m:r>
                          </m:e>
                          <m: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𝑛</m:t>
                            </m:r>
                          </m:e>
                          <m: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𝑧</m:t>
                            </m:r>
                          </m:sub>
                        </m:sSub>
                      </m:e>
                    </m:d>
                  </m:oMath>
                </a14:m>
                <a:r>
                  <a:rPr lang="en-US" altLang="zh-CN" sz="1400" dirty="0">
                    <a:solidFill>
                      <a:srgbClr val="C00000"/>
                    </a:solidFill>
                  </a:rPr>
                  <a:t>-</a:t>
                </a:r>
                <a:r>
                  <a:rPr lang="en-US" altLang="zh-CN" sz="1400" dirty="0" err="1">
                    <a:solidFill>
                      <a:srgbClr val="C00000"/>
                    </a:solidFill>
                  </a:rPr>
                  <a:t>th</a:t>
                </a:r>
                <a:r>
                  <a:rPr lang="en-US" altLang="zh-CN" sz="1400" dirty="0">
                    <a:solidFill>
                      <a:srgbClr val="C00000"/>
                    </a:solidFill>
                  </a:rPr>
                  <a:t> RHS element</a:t>
                </a:r>
                <a:endParaRPr lang="zh-CN" altLang="en-US" sz="1400" dirty="0">
                  <a:solidFill>
                    <a:srgbClr val="C00000"/>
                  </a:solidFill>
                </a:endParaRPr>
              </a:p>
            </p:txBody>
          </p:sp>
        </mc:Choice>
        <mc:Fallback xmlns="">
          <p:sp>
            <p:nvSpPr>
              <p:cNvPr id="24" name="矩形 23"/>
              <p:cNvSpPr>
                <a:spLocks noRot="1" noChangeAspect="1" noMove="1" noResize="1" noEditPoints="1" noAdjustHandles="1" noChangeArrowheads="1" noChangeShapeType="1" noTextEdit="1"/>
              </p:cNvSpPr>
              <p:nvPr/>
            </p:nvSpPr>
            <p:spPr>
              <a:xfrm>
                <a:off x="8526151" y="4011801"/>
                <a:ext cx="1137291" cy="555601"/>
              </a:xfrm>
              <a:prstGeom prst="rect">
                <a:avLst/>
              </a:prstGeom>
              <a:blipFill>
                <a:blip r:embed="rId7"/>
                <a:stretch>
                  <a:fillRect l="-1613" b="-120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矩形 28"/>
              <p:cNvSpPr/>
              <p:nvPr/>
            </p:nvSpPr>
            <p:spPr>
              <a:xfrm>
                <a:off x="377806" y="5006487"/>
                <a:ext cx="7055842" cy="483081"/>
              </a:xfrm>
              <a:prstGeom prst="rect">
                <a:avLst/>
              </a:prstGeom>
            </p:spPr>
            <p:txBody>
              <a:bodyPr wrap="none">
                <a:spAutoFit/>
              </a:bodyPr>
              <a:lstStyle/>
              <a:p>
                <a:pPr marL="285750" indent="-285750">
                  <a:buFont typeface="Arial" panose="020B0604020202020204" pitchFamily="34" charset="0"/>
                  <a:buChar char="•"/>
                </a:pPr>
                <a14:m>
                  <m:oMath xmlns:m="http://schemas.openxmlformats.org/officeDocument/2006/math">
                    <m:sSup>
                      <m:sSupPr>
                        <m:ctrlPr>
                          <a:rPr lang="zh-CN" altLang="en-US" i="1">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𝛼</m:t>
                        </m:r>
                        <m:d>
                          <m:dPr>
                            <m:begChr m:val="|"/>
                            <m:endChr m:val="|"/>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e>
                        </m:d>
                      </m:sup>
                    </m:sSup>
                  </m:oMath>
                </a14:m>
                <a:r>
                  <a:rPr lang="en-US" altLang="zh-CN" dirty="0"/>
                  <a:t>: </a:t>
                </a:r>
                <a:r>
                  <a:rPr lang="en-US" altLang="zh-CN" dirty="0">
                    <a:latin typeface="Arial" panose="020B0604020202020204" pitchFamily="34" charset="0"/>
                    <a:cs typeface="Arial" panose="020B0604020202020204" pitchFamily="34" charset="0"/>
                  </a:rPr>
                  <a:t>propagation loss of the reference wave on the surface</a:t>
                </a:r>
                <a:endParaRPr lang="zh-CN" altLang="en-US" dirty="0">
                  <a:latin typeface="Arial" panose="020B0604020202020204" pitchFamily="34" charset="0"/>
                  <a:cs typeface="Arial" panose="020B0604020202020204" pitchFamily="34" charset="0"/>
                </a:endParaRPr>
              </a:p>
            </p:txBody>
          </p:sp>
        </mc:Choice>
        <mc:Fallback xmlns="">
          <p:sp>
            <p:nvSpPr>
              <p:cNvPr id="29" name="矩形 28"/>
              <p:cNvSpPr>
                <a:spLocks noRot="1" noChangeAspect="1" noMove="1" noResize="1" noEditPoints="1" noAdjustHandles="1" noChangeArrowheads="1" noChangeShapeType="1" noTextEdit="1"/>
              </p:cNvSpPr>
              <p:nvPr/>
            </p:nvSpPr>
            <p:spPr>
              <a:xfrm>
                <a:off x="377806" y="5006487"/>
                <a:ext cx="7055842" cy="483081"/>
              </a:xfrm>
              <a:prstGeom prst="rect">
                <a:avLst/>
              </a:prstGeom>
              <a:blipFill>
                <a:blip r:embed="rId8"/>
                <a:stretch>
                  <a:fillRect b="-1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矩形 30"/>
              <p:cNvSpPr/>
              <p:nvPr/>
            </p:nvSpPr>
            <p:spPr>
              <a:xfrm>
                <a:off x="377807" y="5517117"/>
                <a:ext cx="7848872" cy="864211"/>
              </a:xfrm>
              <a:prstGeom prst="rect">
                <a:avLst/>
              </a:prstGeom>
            </p:spPr>
            <p:txBody>
              <a:bodyPr wrap="square">
                <a:spAutoFit/>
              </a:bodyPr>
              <a:lstStyle/>
              <a:p>
                <a:pPr marL="285750" indent="-285750">
                  <a:lnSpc>
                    <a:spcPct val="120000"/>
                  </a:lnSpc>
                  <a:buFont typeface="Arial" panose="020B0604020202020204" pitchFamily="34" charset="0"/>
                  <a:buChar char="•"/>
                </a:pPr>
                <a14:m>
                  <m:oMath xmlns:m="http://schemas.openxmlformats.org/officeDocument/2006/math">
                    <m:sSup>
                      <m:sSupPr>
                        <m:ctrlPr>
                          <a:rPr lang="zh-CN" altLang="en-US" i="1">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𝑗</m:t>
                        </m:r>
                        <m:sSub>
                          <m:sSubPr>
                            <m:ctrlPr>
                              <a:rPr lang="zh-CN" altLang="en-US" i="1">
                                <a:latin typeface="Cambria Math" panose="02040503050406030204" pitchFamily="18" charset="0"/>
                              </a:rPr>
                            </m:ctrlPr>
                          </m:sSubPr>
                          <m:e>
                            <m:r>
                              <a:rPr lang="zh-CN" altLang="en-US" b="1" i="0">
                                <a:latin typeface="Cambria Math" panose="02040503050406030204" pitchFamily="18" charset="0"/>
                              </a:rPr>
                              <m:t>𝐤</m:t>
                            </m:r>
                          </m:e>
                          <m:sub>
                            <m:r>
                              <a:rPr lang="zh-CN" altLang="en-US" b="0" i="1">
                                <a:latin typeface="Cambria Math" panose="02040503050406030204" pitchFamily="18" charset="0"/>
                              </a:rPr>
                              <m:t>𝑠</m:t>
                            </m:r>
                          </m:sub>
                        </m:sSub>
                        <m:r>
                          <a:rPr lang="zh-CN" altLang="en-US" b="0" i="0">
                            <a:latin typeface="Cambria Math" panose="02040503050406030204" pitchFamily="18" charset="0"/>
                          </a:rPr>
                          <m:t>⋅</m:t>
                        </m:r>
                        <m:sSubSup>
                          <m:sSubSupPr>
                            <m:ctrlPr>
                              <a:rPr lang="zh-CN" altLang="en-US" b="0"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sup>
                    </m:sSup>
                  </m:oMath>
                </a14:m>
                <a:r>
                  <a:rPr lang="en-US" altLang="zh-CN" dirty="0"/>
                  <a:t>: </a:t>
                </a:r>
                <a:r>
                  <a:rPr lang="en-US" altLang="zh-CN" dirty="0">
                    <a:latin typeface="Arial" panose="020B0604020202020204" pitchFamily="34" charset="0"/>
                    <a:ea typeface="微软雅黑" panose="020B0503020204020204" pitchFamily="34" charset="-122"/>
                    <a:cs typeface="Arial" panose="020B0604020202020204" pitchFamily="34" charset="0"/>
                  </a:rPr>
                  <a:t>phase of the reference wave, which naturally varies along  </a:t>
                </a:r>
              </a:p>
              <a:p>
                <a:pPr>
                  <a:lnSpc>
                    <a:spcPct val="120000"/>
                  </a:lnSpc>
                </a:pPr>
                <a:r>
                  <a:rPr lang="en-US" altLang="zh-CN" dirty="0">
                    <a:latin typeface="Arial" panose="020B0604020202020204" pitchFamily="34" charset="0"/>
                    <a:ea typeface="微软雅黑" panose="020B0503020204020204" pitchFamily="34" charset="-122"/>
                    <a:cs typeface="Arial" panose="020B0604020202020204" pitchFamily="34" charset="0"/>
                  </a:rPr>
                  <a:t>                       its propagation</a:t>
                </a:r>
                <a:r>
                  <a:rPr lang="en-US" altLang="zh-CN" dirty="0">
                    <a:latin typeface="Arial" panose="020B0604020202020204" pitchFamily="34" charset="0"/>
                    <a:cs typeface="Arial" panose="020B0604020202020204" pitchFamily="34" charset="0"/>
                  </a:rPr>
                  <a:t> on the surface</a:t>
                </a:r>
                <a:endParaRPr lang="zh-CN" altLang="en-US" dirty="0">
                  <a:latin typeface="Arial" panose="020B0604020202020204" pitchFamily="34" charset="0"/>
                  <a:cs typeface="Arial" panose="020B0604020202020204" pitchFamily="34" charset="0"/>
                </a:endParaRPr>
              </a:p>
            </p:txBody>
          </p:sp>
        </mc:Choice>
        <mc:Fallback xmlns="">
          <p:sp>
            <p:nvSpPr>
              <p:cNvPr id="31" name="矩形 30"/>
              <p:cNvSpPr>
                <a:spLocks noRot="1" noChangeAspect="1" noMove="1" noResize="1" noEditPoints="1" noAdjustHandles="1" noChangeArrowheads="1" noChangeShapeType="1" noTextEdit="1"/>
              </p:cNvSpPr>
              <p:nvPr/>
            </p:nvSpPr>
            <p:spPr>
              <a:xfrm>
                <a:off x="377807" y="5517117"/>
                <a:ext cx="7848872" cy="864211"/>
              </a:xfrm>
              <a:prstGeom prst="rect">
                <a:avLst/>
              </a:prstGeom>
              <a:blipFill>
                <a:blip r:embed="rId9"/>
                <a:stretch>
                  <a:fillRect l="-543" b="-704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矩形 34"/>
              <p:cNvSpPr/>
              <p:nvPr/>
            </p:nvSpPr>
            <p:spPr>
              <a:xfrm>
                <a:off x="377807" y="4547294"/>
                <a:ext cx="8012963" cy="433645"/>
              </a:xfrm>
              <a:prstGeom prst="rect">
                <a:avLst/>
              </a:prstGeom>
            </p:spPr>
            <p:txBody>
              <a:bodyPr wrap="none">
                <a:spAutoFit/>
              </a:bodyPr>
              <a:lstStyle/>
              <a:p>
                <a:pPr marL="285750" indent="-285750">
                  <a:buFont typeface="Arial" panose="020B0604020202020204" pitchFamily="34" charset="0"/>
                  <a:buChar char="•"/>
                </a:pPr>
                <a14:m>
                  <m:oMath xmlns:m="http://schemas.openxmlformats.org/officeDocument/2006/math">
                    <m:sSubSup>
                      <m:sSubSupPr>
                        <m:ctrlPr>
                          <a:rPr lang="zh-CN" altLang="en-US" i="1">
                            <a:latin typeface="Cambria Math" panose="02040503050406030204" pitchFamily="18" charset="0"/>
                          </a:rPr>
                        </m:ctrlPr>
                      </m:sSubSupPr>
                      <m:e>
                        <m:r>
                          <a:rPr lang="zh-CN" altLang="en-US" b="1">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up>
                        <m:r>
                          <a:rPr lang="zh-CN" altLang="en-US" i="1">
                            <a:latin typeface="Cambria Math" panose="02040503050406030204" pitchFamily="18" charset="0"/>
                          </a:rPr>
                          <m:t>𝑘</m:t>
                        </m:r>
                      </m:sup>
                    </m:sSubSup>
                  </m:oMath>
                </a14:m>
                <a:r>
                  <a:rPr lang="en-US" altLang="zh-CN" dirty="0"/>
                  <a:t>:  </a:t>
                </a:r>
                <a:r>
                  <a:rPr lang="en-US" altLang="zh-CN" dirty="0">
                    <a:latin typeface="Arial" panose="020B0604020202020204" pitchFamily="34" charset="0"/>
                    <a:cs typeface="Arial" panose="020B0604020202020204" pitchFamily="34" charset="0"/>
                  </a:rPr>
                  <a:t>distance vector from the </a:t>
                </a:r>
                <a14:m>
                  <m:oMath xmlns:m="http://schemas.openxmlformats.org/officeDocument/2006/math">
                    <m:r>
                      <a:rPr lang="en-US" altLang="zh-CN" i="1" dirty="0" smtClean="0">
                        <a:solidFill>
                          <a:schemeClr val="tx1"/>
                        </a:solidFill>
                        <a:latin typeface="Cambria Math" panose="02040503050406030204" pitchFamily="18" charset="0"/>
                        <a:cs typeface="Arial" panose="020B0604020202020204" pitchFamily="34" charset="0"/>
                      </a:rPr>
                      <m:t>𝑘</m:t>
                    </m:r>
                  </m:oMath>
                </a14:m>
                <a:r>
                  <a:rPr lang="en-US" altLang="zh-CN" dirty="0">
                    <a:solidFill>
                      <a:schemeClr val="tx1"/>
                    </a:solidFill>
                    <a:latin typeface="Arial" panose="020B0604020202020204" pitchFamily="34" charset="0"/>
                    <a:cs typeface="Arial" panose="020B0604020202020204" pitchFamily="34" charset="0"/>
                  </a:rPr>
                  <a:t>-</a:t>
                </a:r>
                <a:r>
                  <a:rPr lang="en-US" altLang="zh-CN" dirty="0" err="1">
                    <a:solidFill>
                      <a:schemeClr val="tx1"/>
                    </a:solidFill>
                    <a:latin typeface="Arial" panose="020B0604020202020204" pitchFamily="34" charset="0"/>
                    <a:cs typeface="Arial" panose="020B0604020202020204" pitchFamily="34" charset="0"/>
                  </a:rPr>
                  <a:t>th</a:t>
                </a:r>
                <a:r>
                  <a:rPr lang="en-US" altLang="zh-CN" dirty="0">
                    <a:solidFill>
                      <a:schemeClr val="tx1"/>
                    </a:solidFill>
                    <a:latin typeface="Arial" panose="020B0604020202020204" pitchFamily="34" charset="0"/>
                    <a:cs typeface="Arial" panose="020B0604020202020204" pitchFamily="34" charset="0"/>
                  </a:rPr>
                  <a:t> feed</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to </a:t>
                </a:r>
                <a:r>
                  <a:rPr lang="en-US" altLang="zh-CN" dirty="0">
                    <a:latin typeface="Arial" panose="020B0604020202020204" pitchFamily="34" charset="0"/>
                    <a:ea typeface="微软雅黑" panose="020B0503020204020204" pitchFamily="34" charset="-122"/>
                    <a:cs typeface="Arial" panose="020B0604020202020204" pitchFamily="34" charset="0"/>
                  </a:rPr>
                  <a:t>the </a:t>
                </a:r>
                <a14:m>
                  <m:oMath xmlns:m="http://schemas.openxmlformats.org/officeDocument/2006/math">
                    <m:d>
                      <m:dPr>
                        <m:ctrlPr>
                          <a:rPr lang="en-US" altLang="zh-CN" i="1">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i="1">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𝑧</m:t>
                            </m:r>
                          </m:sub>
                        </m:sSub>
                      </m:e>
                    </m:d>
                  </m:oMath>
                </a14:m>
                <a:r>
                  <a:rPr lang="en-US" altLang="zh-CN" dirty="0">
                    <a:latin typeface="Arial" panose="020B0604020202020204" pitchFamily="34" charset="0"/>
                    <a:cs typeface="Arial" panose="020B0604020202020204" pitchFamily="34" charset="0"/>
                  </a:rPr>
                  <a:t>-</a:t>
                </a:r>
                <a:r>
                  <a:rPr lang="en-US" altLang="zh-CN" dirty="0" err="1">
                    <a:latin typeface="Arial" panose="020B0604020202020204" pitchFamily="34" charset="0"/>
                    <a:cs typeface="Arial" panose="020B0604020202020204" pitchFamily="34" charset="0"/>
                  </a:rPr>
                  <a:t>th</a:t>
                </a:r>
                <a:r>
                  <a:rPr lang="en-US" altLang="zh-CN" dirty="0">
                    <a:latin typeface="Arial" panose="020B0604020202020204" pitchFamily="34" charset="0"/>
                    <a:cs typeface="Arial" panose="020B0604020202020204" pitchFamily="34" charset="0"/>
                  </a:rPr>
                  <a:t> RHS element  </a:t>
                </a:r>
                <a:endParaRPr lang="zh-CN" altLang="en-US" dirty="0">
                  <a:latin typeface="Arial" panose="020B0604020202020204" pitchFamily="34" charset="0"/>
                  <a:cs typeface="Arial" panose="020B0604020202020204" pitchFamily="34" charset="0"/>
                </a:endParaRPr>
              </a:p>
            </p:txBody>
          </p:sp>
        </mc:Choice>
        <mc:Fallback xmlns="">
          <p:sp>
            <p:nvSpPr>
              <p:cNvPr id="35" name="矩形 34"/>
              <p:cNvSpPr>
                <a:spLocks noRot="1" noChangeAspect="1" noMove="1" noResize="1" noEditPoints="1" noAdjustHandles="1" noChangeArrowheads="1" noChangeShapeType="1" noTextEdit="1"/>
              </p:cNvSpPr>
              <p:nvPr/>
            </p:nvSpPr>
            <p:spPr>
              <a:xfrm>
                <a:off x="377807" y="4547294"/>
                <a:ext cx="8012963" cy="433645"/>
              </a:xfrm>
              <a:prstGeom prst="rect">
                <a:avLst/>
              </a:prstGeom>
              <a:blipFill>
                <a:blip r:embed="rId10"/>
                <a:stretch>
                  <a:fillRect l="-533" t="-5634" b="-112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矩形 39"/>
              <p:cNvSpPr/>
              <p:nvPr/>
            </p:nvSpPr>
            <p:spPr>
              <a:xfrm>
                <a:off x="407367" y="3804146"/>
                <a:ext cx="7632848" cy="646331"/>
              </a:xfrm>
              <a:prstGeom prst="rect">
                <a:avLst/>
              </a:prstGeom>
            </p:spPr>
            <p:txBody>
              <a:bodyPr wrap="square">
                <a:spAutoFit/>
              </a:bodyPr>
              <a:lstStyle/>
              <a:p>
                <a:pPr marL="285750" indent="-285750">
                  <a:spcAft>
                    <a:spcPts val="600"/>
                  </a:spcAft>
                  <a:buFont typeface="Arial" panose="020B0604020202020204" pitchFamily="34" charset="0"/>
                  <a:buChar char="•"/>
                </a:pPr>
                <a14:m>
                  <m:oMath xmlns:m="http://schemas.openxmlformats.org/officeDocument/2006/math">
                    <m:r>
                      <a:rPr lang="zh-CN" altLang="en-US" i="1">
                        <a:latin typeface="Cambria Math" panose="02040503050406030204" pitchFamily="18" charset="0"/>
                        <a:cs typeface="Arial" panose="020B0604020202020204" pitchFamily="34" charset="0"/>
                      </a:rPr>
                      <m:t>𝜂</m:t>
                    </m:r>
                    <m:r>
                      <a:rPr lang="en-US" altLang="zh-CN" i="1">
                        <a:latin typeface="Cambria Math" panose="02040503050406030204" pitchFamily="18" charset="0"/>
                        <a:cs typeface="Arial" panose="020B0604020202020204" pitchFamily="34" charset="0"/>
                      </a:rPr>
                      <m:t>&lt;1</m:t>
                    </m:r>
                  </m:oMath>
                </a14:m>
                <a:r>
                  <a:rPr lang="en-US" altLang="zh-CN" dirty="0">
                    <a:latin typeface="Arial" panose="020B0604020202020204" pitchFamily="34" charset="0"/>
                    <a:cs typeface="Arial" panose="020B0604020202020204" pitchFamily="34" charset="0"/>
                  </a:rPr>
                  <a:t>: the ratio of the power accepted by the RHS element </a:t>
                </a:r>
                <a14:m>
                  <m:oMath xmlns:m="http://schemas.openxmlformats.org/officeDocument/2006/math">
                    <m:sSub>
                      <m:sSubPr>
                        <m:ctrlPr>
                          <a:rPr lang="en-US" altLang="zh-CN" i="1">
                            <a:latin typeface="Cambria Math" panose="02040503050406030204" pitchFamily="18" charset="0"/>
                            <a:cs typeface="Arial" panose="020B0604020202020204" pitchFamily="34" charset="0"/>
                          </a:rPr>
                        </m:ctrlPr>
                      </m:sSubPr>
                      <m:e>
                        <m:r>
                          <a:rPr lang="en-US" altLang="zh-CN" i="1">
                            <a:latin typeface="Cambria Math" panose="02040503050406030204" pitchFamily="18" charset="0"/>
                            <a:cs typeface="Arial" panose="020B0604020202020204" pitchFamily="34" charset="0"/>
                          </a:rPr>
                          <m:t>𝑃</m:t>
                        </m:r>
                      </m:e>
                      <m:sub>
                        <m:r>
                          <a:rPr lang="en-US" altLang="zh-CN" i="1">
                            <a:latin typeface="Cambria Math" panose="02040503050406030204" pitchFamily="18" charset="0"/>
                            <a:cs typeface="Arial" panose="020B0604020202020204" pitchFamily="34" charset="0"/>
                          </a:rPr>
                          <m:t>𝑎</m:t>
                        </m:r>
                      </m:sub>
                    </m:sSub>
                  </m:oMath>
                </a14:m>
                <a:r>
                  <a:rPr lang="en-US" altLang="zh-CN" dirty="0">
                    <a:latin typeface="Arial" panose="020B0604020202020204" pitchFamily="34" charset="0"/>
                    <a:cs typeface="Arial" panose="020B0604020202020204" pitchFamily="34" charset="0"/>
                  </a:rPr>
                  <a:t> to the total transmit power </a:t>
                </a:r>
                <a14:m>
                  <m:oMath xmlns:m="http://schemas.openxmlformats.org/officeDocument/2006/math">
                    <m:sSub>
                      <m:sSubPr>
                        <m:ctrlPr>
                          <a:rPr lang="en-US" altLang="zh-CN" i="1">
                            <a:solidFill>
                              <a:srgbClr val="C00000"/>
                            </a:solidFill>
                            <a:latin typeface="Cambria Math" panose="02040503050406030204" pitchFamily="18" charset="0"/>
                            <a:cs typeface="Arial" panose="020B0604020202020204" pitchFamily="34" charset="0"/>
                          </a:rPr>
                        </m:ctrlPr>
                      </m:sSubPr>
                      <m:e>
                        <m:r>
                          <a:rPr lang="en-US" altLang="zh-CN" i="1">
                            <a:solidFill>
                              <a:srgbClr val="C00000"/>
                            </a:solidFill>
                            <a:latin typeface="Cambria Math" panose="02040503050406030204" pitchFamily="18" charset="0"/>
                            <a:cs typeface="Arial" panose="020B0604020202020204" pitchFamily="34" charset="0"/>
                          </a:rPr>
                          <m:t>𝑃</m:t>
                        </m:r>
                      </m:e>
                      <m:sub>
                        <m:r>
                          <a:rPr lang="en-US" altLang="zh-CN" i="1">
                            <a:solidFill>
                              <a:srgbClr val="C00000"/>
                            </a:solidFill>
                            <a:latin typeface="Cambria Math" panose="02040503050406030204" pitchFamily="18" charset="0"/>
                            <a:cs typeface="Arial" panose="020B0604020202020204" pitchFamily="34" charset="0"/>
                          </a:rPr>
                          <m:t>𝑡</m:t>
                        </m:r>
                      </m:sub>
                    </m:sSub>
                  </m:oMath>
                </a14:m>
                <a:r>
                  <a:rPr lang="en-US" altLang="zh-CN" dirty="0">
                    <a:latin typeface="Arial" panose="020B0604020202020204" pitchFamily="34" charset="0"/>
                    <a:cs typeface="Arial" panose="020B0604020202020204" pitchFamily="34" charset="0"/>
                  </a:rPr>
                  <a:t>:  </a:t>
                </a:r>
                <a14:m>
                  <m:oMath xmlns:m="http://schemas.openxmlformats.org/officeDocument/2006/math">
                    <m:r>
                      <a:rPr lang="zh-CN" altLang="en-US" i="1">
                        <a:latin typeface="Cambria Math" panose="02040503050406030204" pitchFamily="18" charset="0"/>
                        <a:cs typeface="Arial" panose="020B0604020202020204" pitchFamily="34" charset="0"/>
                      </a:rPr>
                      <m:t>𝜂</m:t>
                    </m:r>
                    <m:r>
                      <a:rPr lang="en-US" altLang="zh-CN" i="1">
                        <a:latin typeface="Cambria Math" panose="02040503050406030204" pitchFamily="18" charset="0"/>
                        <a:cs typeface="Arial" panose="020B0604020202020204" pitchFamily="34" charset="0"/>
                      </a:rPr>
                      <m:t>=</m:t>
                    </m:r>
                    <m:sSub>
                      <m:sSubPr>
                        <m:ctrlPr>
                          <a:rPr lang="en-US" altLang="zh-CN" i="1">
                            <a:latin typeface="Cambria Math" panose="02040503050406030204" pitchFamily="18" charset="0"/>
                            <a:cs typeface="Arial" panose="020B0604020202020204" pitchFamily="34" charset="0"/>
                          </a:rPr>
                        </m:ctrlPr>
                      </m:sSubPr>
                      <m:e>
                        <m:r>
                          <a:rPr lang="en-US" altLang="zh-CN" i="1">
                            <a:latin typeface="Cambria Math" panose="02040503050406030204" pitchFamily="18" charset="0"/>
                            <a:cs typeface="Arial" panose="020B0604020202020204" pitchFamily="34" charset="0"/>
                          </a:rPr>
                          <m:t>𝑃</m:t>
                        </m:r>
                      </m:e>
                      <m:sub>
                        <m:r>
                          <a:rPr lang="en-US" altLang="zh-CN" i="1">
                            <a:latin typeface="Cambria Math" panose="02040503050406030204" pitchFamily="18" charset="0"/>
                            <a:cs typeface="Arial" panose="020B0604020202020204" pitchFamily="34" charset="0"/>
                          </a:rPr>
                          <m:t>𝑎</m:t>
                        </m:r>
                      </m:sub>
                    </m:sSub>
                    <m:r>
                      <a:rPr lang="en-US" altLang="zh-CN" i="1">
                        <a:latin typeface="Cambria Math" panose="02040503050406030204" pitchFamily="18" charset="0"/>
                        <a:cs typeface="Arial" panose="020B0604020202020204" pitchFamily="34" charset="0"/>
                      </a:rPr>
                      <m:t>/</m:t>
                    </m:r>
                    <m:sSub>
                      <m:sSubPr>
                        <m:ctrlPr>
                          <a:rPr lang="en-US" altLang="zh-CN" i="1">
                            <a:latin typeface="Cambria Math" panose="02040503050406030204" pitchFamily="18" charset="0"/>
                            <a:cs typeface="Arial" panose="020B0604020202020204" pitchFamily="34" charset="0"/>
                          </a:rPr>
                        </m:ctrlPr>
                      </m:sSubPr>
                      <m:e>
                        <m:r>
                          <a:rPr lang="en-US" altLang="zh-CN" i="1">
                            <a:latin typeface="Cambria Math" panose="02040503050406030204" pitchFamily="18" charset="0"/>
                            <a:cs typeface="Arial" panose="020B0604020202020204" pitchFamily="34" charset="0"/>
                          </a:rPr>
                          <m:t>𝑃</m:t>
                        </m:r>
                      </m:e>
                      <m:sub>
                        <m:r>
                          <a:rPr lang="en-US" altLang="zh-CN" i="1">
                            <a:latin typeface="Cambria Math" panose="02040503050406030204" pitchFamily="18" charset="0"/>
                            <a:cs typeface="Arial" panose="020B0604020202020204" pitchFamily="34" charset="0"/>
                          </a:rPr>
                          <m:t>𝑡</m:t>
                        </m:r>
                      </m:sub>
                    </m:sSub>
                  </m:oMath>
                </a14:m>
                <a:endParaRPr lang="zh-CN" altLang="en-US" dirty="0">
                  <a:solidFill>
                    <a:srgbClr val="C00000"/>
                  </a:solidFill>
                </a:endParaRPr>
              </a:p>
            </p:txBody>
          </p:sp>
        </mc:Choice>
        <mc:Fallback xmlns="">
          <p:sp>
            <p:nvSpPr>
              <p:cNvPr id="40" name="矩形 39"/>
              <p:cNvSpPr>
                <a:spLocks noRot="1" noChangeAspect="1" noMove="1" noResize="1" noEditPoints="1" noAdjustHandles="1" noChangeArrowheads="1" noChangeShapeType="1" noTextEdit="1"/>
              </p:cNvSpPr>
              <p:nvPr/>
            </p:nvSpPr>
            <p:spPr>
              <a:xfrm>
                <a:off x="407367" y="3804146"/>
                <a:ext cx="7632848" cy="646331"/>
              </a:xfrm>
              <a:prstGeom prst="rect">
                <a:avLst/>
              </a:prstGeom>
              <a:blipFill>
                <a:blip r:embed="rId11"/>
                <a:stretch>
                  <a:fillRect l="-559" t="-4717" b="-13208"/>
                </a:stretch>
              </a:blipFill>
            </p:spPr>
            <p:txBody>
              <a:bodyPr/>
              <a:lstStyle/>
              <a:p>
                <a:r>
                  <a:rPr lang="zh-CN" altLang="en-US">
                    <a:noFill/>
                  </a:rPr>
                  <a:t> </a:t>
                </a:r>
              </a:p>
            </p:txBody>
          </p:sp>
        </mc:Fallback>
      </mc:AlternateContent>
      <p:grpSp>
        <p:nvGrpSpPr>
          <p:cNvPr id="53" name="组合 52"/>
          <p:cNvGrpSpPr/>
          <p:nvPr/>
        </p:nvGrpSpPr>
        <p:grpSpPr>
          <a:xfrm>
            <a:off x="3313279" y="1282219"/>
            <a:ext cx="4624984" cy="1373687"/>
            <a:chOff x="3762636" y="1263225"/>
            <a:chExt cx="4624984" cy="1373687"/>
          </a:xfrm>
        </p:grpSpPr>
        <mc:AlternateContent xmlns:mc="http://schemas.openxmlformats.org/markup-compatibility/2006" xmlns:a14="http://schemas.microsoft.com/office/drawing/2010/main">
          <mc:Choice Requires="a14">
            <p:sp>
              <p:nvSpPr>
                <p:cNvPr id="8" name="矩形 7"/>
                <p:cNvSpPr/>
                <p:nvPr/>
              </p:nvSpPr>
              <p:spPr>
                <a:xfrm>
                  <a:off x="3762636" y="1592012"/>
                  <a:ext cx="4624984" cy="5424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𝑀</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up>
                            <m:r>
                              <a:rPr lang="zh-CN" altLang="en-US" i="1">
                                <a:latin typeface="Cambria Math" panose="02040503050406030204" pitchFamily="18" charset="0"/>
                              </a:rPr>
                              <m:t>𝑘</m:t>
                            </m:r>
                          </m:sup>
                        </m:sSubSup>
                        <m:r>
                          <a:rPr lang="zh-CN" altLang="en-US" i="0">
                            <a:latin typeface="Cambria Math" panose="02040503050406030204" pitchFamily="18" charset="0"/>
                          </a:rPr>
                          <m:t>=</m:t>
                        </m:r>
                        <m:rad>
                          <m:radPr>
                            <m:degHide m:val="on"/>
                            <m:ctrlPr>
                              <a:rPr lang="zh-CN" altLang="en-US" i="1">
                                <a:latin typeface="Cambria Math" panose="02040503050406030204" pitchFamily="18" charset="0"/>
                              </a:rPr>
                            </m:ctrlPr>
                          </m:radPr>
                          <m:deg/>
                          <m:e>
                            <m:r>
                              <a:rPr lang="zh-CN" altLang="en-US" i="1">
                                <a:latin typeface="Cambria Math" panose="02040503050406030204" pitchFamily="18" charset="0"/>
                              </a:rPr>
                              <m:t>𝜂</m:t>
                            </m:r>
                          </m:e>
                        </m:rad>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𝑚</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Sub>
                        <m:r>
                          <a:rPr lang="zh-CN" altLang="en-US" i="0">
                            <a:latin typeface="Cambria Math" panose="02040503050406030204" pitchFamily="18" charset="0"/>
                          </a:rPr>
                          <m:t>⋅</m:t>
                        </m:r>
                        <m:sSup>
                          <m:sSupPr>
                            <m:ctrlPr>
                              <a:rPr lang="zh-CN" altLang="en-US" i="1">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𝛼</m:t>
                            </m:r>
                            <m:d>
                              <m:dPr>
                                <m:begChr m:val="|"/>
                                <m:endChr m:val="|"/>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e>
                            </m:d>
                          </m:sup>
                        </m:sSup>
                        <m:r>
                          <a:rPr lang="zh-CN" altLang="en-US" b="0" i="0">
                            <a:latin typeface="Cambria Math" panose="02040503050406030204" pitchFamily="18" charset="0"/>
                          </a:rPr>
                          <m:t>⋅</m:t>
                        </m:r>
                        <m:sSup>
                          <m:sSupPr>
                            <m:ctrlPr>
                              <a:rPr lang="zh-CN" altLang="en-US" b="0" i="1">
                                <a:latin typeface="Cambria Math" panose="02040503050406030204" pitchFamily="18" charset="0"/>
                              </a:rPr>
                            </m:ctrlPr>
                          </m:sSupPr>
                          <m:e>
                            <m:r>
                              <a:rPr lang="zh-CN" altLang="en-US" b="0" i="1">
                                <a:latin typeface="Cambria Math" panose="02040503050406030204" pitchFamily="18" charset="0"/>
                              </a:rPr>
                              <m:t>𝑒</m:t>
                            </m:r>
                          </m:e>
                          <m:sup>
                            <m:r>
                              <a:rPr lang="zh-CN" altLang="en-US" b="0" i="0">
                                <a:latin typeface="Cambria Math" panose="02040503050406030204" pitchFamily="18" charset="0"/>
                              </a:rPr>
                              <m:t>−</m:t>
                            </m:r>
                            <m:r>
                              <a:rPr lang="zh-CN" altLang="en-US" b="0" i="1">
                                <a:latin typeface="Cambria Math" panose="02040503050406030204" pitchFamily="18" charset="0"/>
                              </a:rPr>
                              <m:t>𝑗</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𝐤</m:t>
                                </m:r>
                              </m:e>
                              <m:sub>
                                <m:r>
                                  <a:rPr lang="zh-CN" altLang="en-US" b="0" i="1">
                                    <a:latin typeface="Cambria Math" panose="02040503050406030204" pitchFamily="18" charset="0"/>
                                  </a:rPr>
                                  <m:t>𝑠</m:t>
                                </m:r>
                              </m:sub>
                            </m:sSub>
                            <m:r>
                              <a:rPr lang="zh-CN" altLang="en-US" b="0" i="0">
                                <a:latin typeface="Cambria Math" panose="02040503050406030204" pitchFamily="18" charset="0"/>
                              </a:rPr>
                              <m:t>⋅</m:t>
                            </m:r>
                            <m:sSubSup>
                              <m:sSubSupPr>
                                <m:ctrlPr>
                                  <a:rPr lang="zh-CN" altLang="en-US" b="0"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sup>
                        </m:sSup>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3762636" y="1592012"/>
                  <a:ext cx="4624984" cy="542456"/>
                </a:xfrm>
                <a:prstGeom prst="rect">
                  <a:avLst/>
                </a:prstGeom>
                <a:blipFill>
                  <a:blip r:embed="rId12"/>
                  <a:stretch>
                    <a:fillRect/>
                  </a:stretch>
                </a:blipFill>
              </p:spPr>
              <p:txBody>
                <a:bodyPr/>
                <a:lstStyle/>
                <a:p>
                  <a:r>
                    <a:rPr lang="zh-CN" altLang="en-US">
                      <a:noFill/>
                    </a:rPr>
                    <a:t> </a:t>
                  </a:r>
                </a:p>
              </p:txBody>
            </p:sp>
          </mc:Fallback>
        </mc:AlternateContent>
        <p:sp>
          <p:nvSpPr>
            <p:cNvPr id="43" name="椭圆 42"/>
            <p:cNvSpPr/>
            <p:nvPr/>
          </p:nvSpPr>
          <p:spPr>
            <a:xfrm>
              <a:off x="6023992" y="1592013"/>
              <a:ext cx="2363628" cy="611980"/>
            </a:xfrm>
            <a:prstGeom prst="ellipse">
              <a:avLst/>
            </a:prstGeom>
            <a:noFill/>
            <a:ln w="12700">
              <a:solidFill>
                <a:schemeClr val="accent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5" name="椭圆 44"/>
            <p:cNvSpPr/>
            <p:nvPr/>
          </p:nvSpPr>
          <p:spPr>
            <a:xfrm>
              <a:off x="5231904" y="1613388"/>
              <a:ext cx="720080" cy="611980"/>
            </a:xfrm>
            <a:prstGeom prst="ellipse">
              <a:avLst/>
            </a:prstGeom>
            <a:noFill/>
            <a:ln w="1270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46" name="直接箭头连接符 45"/>
            <p:cNvCxnSpPr>
              <a:stCxn id="45" idx="3"/>
            </p:cNvCxnSpPr>
            <p:nvPr/>
          </p:nvCxnSpPr>
          <p:spPr>
            <a:xfrm flipH="1">
              <a:off x="4367808" y="2135746"/>
              <a:ext cx="969549" cy="501166"/>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6518851" y="1263225"/>
              <a:ext cx="1762021" cy="369332"/>
            </a:xfrm>
            <a:prstGeom prst="rect">
              <a:avLst/>
            </a:prstGeom>
          </p:spPr>
          <p:txBody>
            <a:bodyPr wrap="none">
              <a:spAutoFit/>
            </a:bodyPr>
            <a:lstStyle/>
            <a:p>
              <a:r>
                <a:rPr lang="en-US" altLang="zh-CN"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reference wave</a:t>
              </a:r>
              <a:endParaRPr lang="zh-CN" altLang="en-US" dirty="0">
                <a:solidFill>
                  <a:schemeClr val="accent1">
                    <a:lumMod val="75000"/>
                  </a:schemeClr>
                </a:solidFill>
              </a:endParaRPr>
            </a:p>
          </p:txBody>
        </p:sp>
      </p:grpSp>
      <mc:AlternateContent xmlns:mc="http://schemas.openxmlformats.org/markup-compatibility/2006" xmlns:a14="http://schemas.microsoft.com/office/drawing/2010/main">
        <mc:Choice Requires="a14">
          <p:sp>
            <p:nvSpPr>
              <p:cNvPr id="54" name="矩形 53"/>
              <p:cNvSpPr/>
              <p:nvPr/>
            </p:nvSpPr>
            <p:spPr>
              <a:xfrm>
                <a:off x="8526151" y="1751561"/>
                <a:ext cx="2746265" cy="391582"/>
              </a:xfrm>
              <a:prstGeom prst="rect">
                <a:avLst/>
              </a:prstGeom>
            </p:spPr>
            <p:txBody>
              <a:bodyPr wrap="none">
                <a:spAutoFit/>
              </a:bodyPr>
              <a:lstStyle/>
              <a:p>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Element-wise</a:t>
                </a:r>
                <a:r>
                  <a:rPr lang="en-US" altLang="zh-CN" dirty="0">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lang="en-US" altLang="zh-CN" i="1">
                            <a:solidFill>
                              <a:srgbClr val="C00000"/>
                            </a:solidFill>
                            <a:latin typeface="Cambria Math" panose="02040503050406030204" pitchFamily="18" charset="0"/>
                            <a:cs typeface="Arial" panose="020B0604020202020204" pitchFamily="34" charset="0"/>
                          </a:rPr>
                        </m:ctrlPr>
                      </m:sSubPr>
                      <m:e>
                        <m:r>
                          <m:rPr>
                            <m:sty m:val="p"/>
                          </m:rPr>
                          <a:rPr lang="el-GR" altLang="zh-CN"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i="1">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sSub>
                      <m:sSubPr>
                        <m:ctrlPr>
                          <a:rPr lang="en-US" altLang="zh-CN" i="1">
                            <a:solidFill>
                              <a:srgbClr val="C00000"/>
                            </a:solidFill>
                            <a:latin typeface="Cambria Math" panose="02040503050406030204" pitchFamily="18" charset="0"/>
                            <a:cs typeface="Arial" panose="020B0604020202020204" pitchFamily="34" charset="0"/>
                          </a:rPr>
                        </m:ctrlPr>
                      </m:sSubPr>
                      <m:e>
                        <m:r>
                          <a:rPr lang="en-US" altLang="zh-CN" i="1">
                            <a:solidFill>
                              <a:srgbClr val="C00000"/>
                            </a:solidFill>
                            <a:latin typeface="Cambria Math" panose="02040503050406030204" pitchFamily="18" charset="0"/>
                            <a:cs typeface="Arial" panose="020B0604020202020204" pitchFamily="34" charset="0"/>
                          </a:rPr>
                          <m:t> </m:t>
                        </m:r>
                        <m:r>
                          <m:rPr>
                            <m:sty m:val="p"/>
                          </m:rPr>
                          <a:rPr lang="el-GR" altLang="zh-CN"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i="1">
                            <a:solidFill>
                              <a:srgbClr val="C00000"/>
                            </a:solidFill>
                            <a:latin typeface="Cambria Math" panose="02040503050406030204" pitchFamily="18" charset="0"/>
                            <a:cs typeface="Arial" panose="020B0604020202020204" pitchFamily="34" charset="0"/>
                          </a:rPr>
                          <m:t>𝑟𝑒𝑓</m:t>
                        </m:r>
                      </m:sub>
                    </m:sSub>
                  </m:oMath>
                </a14:m>
                <a:r>
                  <a:rPr lang="en-US" altLang="zh-CN" dirty="0">
                    <a:latin typeface="Arial" panose="020B0604020202020204" pitchFamily="34" charset="0"/>
                    <a:ea typeface="微软雅黑" panose="020B0503020204020204" pitchFamily="34" charset="-122"/>
                    <a:cs typeface="Arial" panose="020B0604020202020204" pitchFamily="34" charset="0"/>
                  </a:rPr>
                  <a:t> </a:t>
                </a:r>
                <a:endParaRPr lang="zh-CN" altLang="en-US" dirty="0"/>
              </a:p>
            </p:txBody>
          </p:sp>
        </mc:Choice>
        <mc:Fallback xmlns="">
          <p:sp>
            <p:nvSpPr>
              <p:cNvPr id="54" name="矩形 53"/>
              <p:cNvSpPr>
                <a:spLocks noRot="1" noChangeAspect="1" noMove="1" noResize="1" noEditPoints="1" noAdjustHandles="1" noChangeArrowheads="1" noChangeShapeType="1" noTextEdit="1"/>
              </p:cNvSpPr>
              <p:nvPr/>
            </p:nvSpPr>
            <p:spPr>
              <a:xfrm>
                <a:off x="8526151" y="1751561"/>
                <a:ext cx="2746265" cy="391582"/>
              </a:xfrm>
              <a:prstGeom prst="rect">
                <a:avLst/>
              </a:prstGeom>
              <a:blipFill>
                <a:blip r:embed="rId13"/>
                <a:stretch>
                  <a:fillRect l="-2000" t="-7692" b="-1692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5" name="矩形 54"/>
              <p:cNvSpPr/>
              <p:nvPr/>
            </p:nvSpPr>
            <p:spPr>
              <a:xfrm>
                <a:off x="810542" y="3113698"/>
                <a:ext cx="9528186" cy="504369"/>
              </a:xfrm>
              <a:prstGeom prst="rect">
                <a:avLst/>
              </a:prstGeom>
            </p:spPr>
            <p:txBody>
              <a:bodyPr wrap="none">
                <a:spAutoFit/>
              </a:bodyPr>
              <a:lstStyle/>
              <a:p>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pattern </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of the RHS is recorded via 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amplitudes</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 of all elements, i.e.,</a:t>
                </a:r>
                <a:r>
                  <a:rPr lang="en-US" altLang="zh-CN" dirty="0">
                    <a:solidFill>
                      <a:schemeClr val="tx1"/>
                    </a:solidFill>
                  </a:rPr>
                  <a:t> </a:t>
                </a:r>
                <a14:m>
                  <m:oMath xmlns:m="http://schemas.openxmlformats.org/officeDocument/2006/math">
                    <m:d>
                      <m:dPr>
                        <m:begChr m:val="{"/>
                        <m:endChr m:val="}"/>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𝑚</m:t>
                            </m:r>
                          </m:e>
                          <m:sub>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𝑛</m:t>
                                </m:r>
                              </m:e>
                              <m:sub>
                                <m:r>
                                  <a:rPr lang="zh-CN" altLang="en-US" i="1">
                                    <a:solidFill>
                                      <a:schemeClr val="tx1"/>
                                    </a:solidFill>
                                    <a:latin typeface="Cambria Math" panose="02040503050406030204" pitchFamily="18" charset="0"/>
                                  </a:rPr>
                                  <m:t>𝑦</m:t>
                                </m:r>
                              </m:sub>
                            </m:sSub>
                            <m:r>
                              <a:rPr lang="zh-CN" altLang="en-US">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𝑛</m:t>
                                </m:r>
                              </m:e>
                              <m:sub>
                                <m:r>
                                  <a:rPr lang="zh-CN" altLang="en-US" i="1">
                                    <a:solidFill>
                                      <a:schemeClr val="tx1"/>
                                    </a:solidFill>
                                    <a:latin typeface="Cambria Math" panose="02040503050406030204" pitchFamily="18" charset="0"/>
                                  </a:rPr>
                                  <m:t>𝑧</m:t>
                                </m:r>
                              </m:sub>
                            </m:sSub>
                          </m:sub>
                        </m:sSub>
                      </m:e>
                    </m:d>
                  </m:oMath>
                </a14:m>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 </a:t>
                </a:r>
                <a:endParaRPr lang="zh-CN" altLang="en-US" dirty="0">
                  <a:solidFill>
                    <a:schemeClr val="tx1"/>
                  </a:solidFill>
                </a:endParaRPr>
              </a:p>
            </p:txBody>
          </p:sp>
        </mc:Choice>
        <mc:Fallback xmlns="">
          <p:sp>
            <p:nvSpPr>
              <p:cNvPr id="55" name="矩形 54"/>
              <p:cNvSpPr>
                <a:spLocks noRot="1" noChangeAspect="1" noMove="1" noResize="1" noEditPoints="1" noAdjustHandles="1" noChangeArrowheads="1" noChangeShapeType="1" noTextEdit="1"/>
              </p:cNvSpPr>
              <p:nvPr/>
            </p:nvSpPr>
            <p:spPr>
              <a:xfrm>
                <a:off x="810542" y="3113698"/>
                <a:ext cx="9528186" cy="504369"/>
              </a:xfrm>
              <a:prstGeom prst="rect">
                <a:avLst/>
              </a:prstGeom>
              <a:blipFill>
                <a:blip r:embed="rId14"/>
                <a:stretch>
                  <a:fillRect l="-576" b="-4819"/>
                </a:stretch>
              </a:blipFill>
            </p:spPr>
            <p:txBody>
              <a:bodyPr/>
              <a:lstStyle/>
              <a:p>
                <a:r>
                  <a:rPr lang="zh-CN" altLang="en-US">
                    <a:noFill/>
                  </a:rPr>
                  <a:t> </a:t>
                </a:r>
              </a:p>
            </p:txBody>
          </p:sp>
        </mc:Fallback>
      </mc:AlternateContent>
      <p:sp>
        <p:nvSpPr>
          <p:cNvPr id="57" name="右箭头 56"/>
          <p:cNvSpPr/>
          <p:nvPr/>
        </p:nvSpPr>
        <p:spPr>
          <a:xfrm>
            <a:off x="8223422" y="1829657"/>
            <a:ext cx="252717" cy="231191"/>
          </a:xfrm>
          <a:prstGeom prst="rightArrow">
            <a:avLst/>
          </a:prstGeom>
          <a:solidFill>
            <a:schemeClr val="accent1">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 name="灯片编号占位符 3"/>
          <p:cNvSpPr>
            <a:spLocks noGrp="1"/>
          </p:cNvSpPr>
          <p:nvPr>
            <p:ph type="sldNum" sz="quarter" idx="12"/>
          </p:nvPr>
        </p:nvSpPr>
        <p:spPr>
          <a:xfrm>
            <a:off x="9340107" y="6397838"/>
            <a:ext cx="2743200" cy="365125"/>
          </a:xfrm>
        </p:spPr>
        <p:txBody>
          <a:bodyPr/>
          <a:lstStyle/>
          <a:p>
            <a:fld id="{EA7D5E4A-1FF7-5446-9BF7-57824CD54030}" type="slidenum">
              <a:rPr kumimoji="1" lang="zh-CN" altLang="en-US" b="1" smtClean="0">
                <a:solidFill>
                  <a:srgbClr val="C00000"/>
                </a:solidFill>
              </a:rPr>
              <a:pPr/>
              <a:t>47</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354291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圆角 6">
            <a:extLst>
              <a:ext uri="{FF2B5EF4-FFF2-40B4-BE49-F238E27FC236}">
                <a16:creationId xmlns:a16="http://schemas.microsoft.com/office/drawing/2014/main" id="{D5D6346F-FC06-4846-A0A7-EF9C8F2AC1ED}"/>
              </a:ext>
            </a:extLst>
          </p:cNvPr>
          <p:cNvSpPr/>
          <p:nvPr/>
        </p:nvSpPr>
        <p:spPr>
          <a:xfrm>
            <a:off x="322736" y="1109620"/>
            <a:ext cx="11398272" cy="1440074"/>
          </a:xfrm>
          <a:prstGeom prst="roundRect">
            <a:avLst>
              <a:gd name="adj" fmla="val 22371"/>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5" name="矩形: 圆角 6">
            <a:extLst>
              <a:ext uri="{FF2B5EF4-FFF2-40B4-BE49-F238E27FC236}">
                <a16:creationId xmlns:a16="http://schemas.microsoft.com/office/drawing/2014/main" id="{D5D6346F-FC06-4846-A0A7-EF9C8F2AC1ED}"/>
              </a:ext>
            </a:extLst>
          </p:cNvPr>
          <p:cNvSpPr/>
          <p:nvPr/>
        </p:nvSpPr>
        <p:spPr>
          <a:xfrm>
            <a:off x="710396" y="3066336"/>
            <a:ext cx="9490060" cy="558795"/>
          </a:xfrm>
          <a:prstGeom prst="roundRect">
            <a:avLst>
              <a:gd name="adj" fmla="val 22371"/>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26569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Holographic Beamforming Model</a:t>
            </a:r>
          </a:p>
        </p:txBody>
      </p:sp>
      <mc:AlternateContent xmlns:mc="http://schemas.openxmlformats.org/markup-compatibility/2006" xmlns:a14="http://schemas.microsoft.com/office/drawing/2010/main">
        <mc:Choice Requires="a14">
          <p:sp>
            <p:nvSpPr>
              <p:cNvPr id="3" name="矩形 2"/>
              <p:cNvSpPr/>
              <p:nvPr/>
            </p:nvSpPr>
            <p:spPr>
              <a:xfrm>
                <a:off x="407368" y="2636912"/>
                <a:ext cx="10691517" cy="422360"/>
              </a:xfrm>
              <a:prstGeom prst="rect">
                <a:avLst/>
              </a:prstGeom>
            </p:spPr>
            <p:txBody>
              <a:bodyPr wrap="none">
                <a:spAutoFit/>
              </a:bodyPr>
              <a:lstStyle/>
              <a:p>
                <a:pPr marL="285750" indent="-285750">
                  <a:spcAft>
                    <a:spcPts val="1200"/>
                  </a:spcAft>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𝑚</m:t>
                        </m:r>
                      </m:e>
                      <m:sub>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i="1">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𝑧</m:t>
                            </m:r>
                          </m:sub>
                        </m:sSub>
                      </m:sub>
                    </m:sSub>
                    <m:r>
                      <a:rPr lang="en-US" altLang="zh-CN" i="1" smtClean="0">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altLang="zh-CN" i="1" smtClean="0">
                            <a:latin typeface="Cambria Math" panose="02040503050406030204" pitchFamily="18" charset="0"/>
                            <a:ea typeface="Cambria Math" panose="02040503050406030204" pitchFamily="18" charset="0"/>
                            <a:cs typeface="Arial" panose="020B0604020202020204" pitchFamily="34" charset="0"/>
                          </a:rPr>
                        </m:ctrlPr>
                      </m:dPr>
                      <m:e>
                        <m:r>
                          <a:rPr lang="en-US" altLang="zh-CN" b="0" i="1" smtClean="0">
                            <a:latin typeface="Cambria Math" panose="02040503050406030204" pitchFamily="18" charset="0"/>
                            <a:ea typeface="Cambria Math" panose="02040503050406030204" pitchFamily="18" charset="0"/>
                            <a:cs typeface="Arial" panose="020B0604020202020204" pitchFamily="34" charset="0"/>
                          </a:rPr>
                          <m:t>0,1</m:t>
                        </m:r>
                      </m:e>
                    </m:d>
                  </m:oMath>
                </a14:m>
                <a:r>
                  <a:rPr lang="en-US" altLang="zh-CN" dirty="0">
                    <a:latin typeface="Arial" panose="020B0604020202020204" pitchFamily="34" charset="0"/>
                    <a:ea typeface="微软雅黑" panose="020B0503020204020204" pitchFamily="34" charset="-122"/>
                    <a:cs typeface="Arial" panose="020B0604020202020204" pitchFamily="34" charset="0"/>
                  </a:rPr>
                  <a:t>: 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radiation</a:t>
                </a:r>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amplitude response </a:t>
                </a:r>
                <a:r>
                  <a:rPr lang="en-US" altLang="zh-CN" dirty="0">
                    <a:latin typeface="Arial" panose="020B0604020202020204" pitchFamily="34" charset="0"/>
                    <a:ea typeface="微软雅黑" panose="020B0503020204020204" pitchFamily="34" charset="-122"/>
                    <a:cs typeface="Arial" panose="020B0604020202020204" pitchFamily="34" charset="0"/>
                  </a:rPr>
                  <a:t>of the </a:t>
                </a:r>
                <a14:m>
                  <m:oMath xmlns:m="http://schemas.openxmlformats.org/officeDocument/2006/math">
                    <m:d>
                      <m:dPr>
                        <m:ctrlPr>
                          <a:rPr lang="en-US" altLang="zh-CN" i="1" smtClean="0">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b="0" i="1" smtClean="0">
                                <a:latin typeface="Cambria Math" panose="02040503050406030204" pitchFamily="18" charset="0"/>
                                <a:ea typeface="微软雅黑" panose="020B0503020204020204" pitchFamily="34" charset="-122"/>
                                <a:cs typeface="Arial" panose="020B0604020202020204" pitchFamily="34" charset="0"/>
                              </a:rPr>
                              <m:t>𝑛</m:t>
                            </m:r>
                          </m:e>
                          <m:sub>
                            <m:r>
                              <a:rPr lang="en-US" altLang="zh-CN" b="0" i="1" smtClean="0">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b="0" i="1" smtClean="0">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b="0" i="1" smtClean="0">
                                <a:latin typeface="Cambria Math" panose="02040503050406030204" pitchFamily="18" charset="0"/>
                                <a:ea typeface="微软雅黑" panose="020B0503020204020204" pitchFamily="34" charset="-122"/>
                                <a:cs typeface="Arial" panose="020B0604020202020204" pitchFamily="34" charset="0"/>
                              </a:rPr>
                              <m:t>𝑛</m:t>
                            </m:r>
                          </m:e>
                          <m:sub>
                            <m:r>
                              <a:rPr lang="en-US" altLang="zh-CN" b="0" i="1" smtClean="0">
                                <a:latin typeface="Cambria Math" panose="02040503050406030204" pitchFamily="18" charset="0"/>
                                <a:ea typeface="微软雅黑" panose="020B0503020204020204" pitchFamily="34" charset="-122"/>
                                <a:cs typeface="Arial" panose="020B0604020202020204" pitchFamily="34" charset="0"/>
                              </a:rPr>
                              <m:t>𝑧</m:t>
                            </m:r>
                          </m:sub>
                        </m:sSub>
                      </m:e>
                    </m:d>
                  </m:oMath>
                </a14:m>
                <a:r>
                  <a:rPr lang="en-US" altLang="zh-CN" dirty="0"/>
                  <a:t>-</a:t>
                </a:r>
                <a:r>
                  <a:rPr lang="en-US" altLang="zh-CN" dirty="0" err="1"/>
                  <a:t>th</a:t>
                </a:r>
                <a:r>
                  <a:rPr lang="en-US" altLang="zh-CN" dirty="0"/>
                  <a:t> RHS element, controlled via the </a:t>
                </a:r>
                <a:r>
                  <a:rPr lang="en-US" altLang="zh-CN" dirty="0">
                    <a:solidFill>
                      <a:srgbClr val="C00000"/>
                    </a:solidFill>
                  </a:rPr>
                  <a:t>diode</a:t>
                </a:r>
              </a:p>
            </p:txBody>
          </p:sp>
        </mc:Choice>
        <mc:Fallback xmlns="">
          <p:sp>
            <p:nvSpPr>
              <p:cNvPr id="3" name="矩形 2"/>
              <p:cNvSpPr>
                <a:spLocks noRot="1" noChangeAspect="1" noMove="1" noResize="1" noEditPoints="1" noAdjustHandles="1" noChangeArrowheads="1" noChangeShapeType="1" noTextEdit="1"/>
              </p:cNvSpPr>
              <p:nvPr/>
            </p:nvSpPr>
            <p:spPr>
              <a:xfrm>
                <a:off x="407368" y="2636912"/>
                <a:ext cx="10691517" cy="422360"/>
              </a:xfrm>
              <a:prstGeom prst="rect">
                <a:avLst/>
              </a:prstGeom>
              <a:blipFill>
                <a:blip r:embed="rId3"/>
                <a:stretch>
                  <a:fillRect l="-399" t="-7246" b="-13043"/>
                </a:stretch>
              </a:blipFill>
            </p:spPr>
            <p:txBody>
              <a:bodyPr/>
              <a:lstStyle/>
              <a:p>
                <a:r>
                  <a:rPr lang="zh-CN" altLang="en-US">
                    <a:noFill/>
                  </a:rPr>
                  <a:t> </a:t>
                </a:r>
              </a:p>
            </p:txBody>
          </p:sp>
        </mc:Fallback>
      </mc:AlternateContent>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2707" r="1540" b="6390"/>
          <a:stretch/>
        </p:blipFill>
        <p:spPr>
          <a:xfrm>
            <a:off x="8138053" y="3625131"/>
            <a:ext cx="3384376" cy="3096344"/>
          </a:xfrm>
          <a:prstGeom prst="rect">
            <a:avLst/>
          </a:prstGeom>
        </p:spPr>
      </p:pic>
      <p:cxnSp>
        <p:nvCxnSpPr>
          <p:cNvPr id="19" name="直接箭头连接符 18"/>
          <p:cNvCxnSpPr/>
          <p:nvPr/>
        </p:nvCxnSpPr>
        <p:spPr>
          <a:xfrm flipV="1">
            <a:off x="10200456" y="4653136"/>
            <a:ext cx="1022502" cy="14401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矩形 20"/>
              <p:cNvSpPr/>
              <p:nvPr/>
            </p:nvSpPr>
            <p:spPr>
              <a:xfrm>
                <a:off x="11222958" y="4489375"/>
                <a:ext cx="895245" cy="307777"/>
              </a:xfrm>
              <a:prstGeom prst="rect">
                <a:avLst/>
              </a:prstGeom>
            </p:spPr>
            <p:txBody>
              <a:bodyPr wrap="none">
                <a:spAutoFit/>
              </a:bodyPr>
              <a:lstStyle/>
              <a:p>
                <a14:m>
                  <m:oMath xmlns:m="http://schemas.openxmlformats.org/officeDocument/2006/math">
                    <m:r>
                      <a:rPr lang="en-US" altLang="zh-CN" sz="1400" i="1" dirty="0" smtClean="0">
                        <a:solidFill>
                          <a:srgbClr val="C00000"/>
                        </a:solidFill>
                        <a:latin typeface="Cambria Math" panose="02040503050406030204" pitchFamily="18" charset="0"/>
                        <a:cs typeface="Arial" panose="020B0604020202020204" pitchFamily="34" charset="0"/>
                      </a:rPr>
                      <m:t>𝑘</m:t>
                    </m:r>
                  </m:oMath>
                </a14:m>
                <a:r>
                  <a:rPr lang="en-US" altLang="zh-CN" sz="1400" dirty="0">
                    <a:solidFill>
                      <a:srgbClr val="C00000"/>
                    </a:solidFill>
                    <a:latin typeface="Arial" panose="020B0604020202020204" pitchFamily="34" charset="0"/>
                    <a:cs typeface="Arial" panose="020B0604020202020204" pitchFamily="34" charset="0"/>
                  </a:rPr>
                  <a:t>-</a:t>
                </a:r>
                <a:r>
                  <a:rPr lang="en-US" altLang="zh-CN" sz="1400" dirty="0" err="1">
                    <a:solidFill>
                      <a:srgbClr val="C00000"/>
                    </a:solidFill>
                    <a:latin typeface="Arial" panose="020B0604020202020204" pitchFamily="34" charset="0"/>
                    <a:cs typeface="Arial" panose="020B0604020202020204" pitchFamily="34" charset="0"/>
                  </a:rPr>
                  <a:t>th</a:t>
                </a:r>
                <a:r>
                  <a:rPr lang="en-US" altLang="zh-CN" sz="1400" dirty="0">
                    <a:solidFill>
                      <a:srgbClr val="C00000"/>
                    </a:solidFill>
                    <a:latin typeface="Arial" panose="020B0604020202020204" pitchFamily="34" charset="0"/>
                    <a:cs typeface="Arial" panose="020B0604020202020204" pitchFamily="34" charset="0"/>
                  </a:rPr>
                  <a:t> feed</a:t>
                </a:r>
                <a:endParaRPr lang="zh-CN" altLang="en-US" sz="1400" dirty="0">
                  <a:solidFill>
                    <a:srgbClr val="C00000"/>
                  </a:solidFill>
                </a:endParaRPr>
              </a:p>
            </p:txBody>
          </p:sp>
        </mc:Choice>
        <mc:Fallback xmlns="">
          <p:sp>
            <p:nvSpPr>
              <p:cNvPr id="21" name="矩形 20"/>
              <p:cNvSpPr>
                <a:spLocks noRot="1" noChangeAspect="1" noMove="1" noResize="1" noEditPoints="1" noAdjustHandles="1" noChangeArrowheads="1" noChangeShapeType="1" noTextEdit="1"/>
              </p:cNvSpPr>
              <p:nvPr/>
            </p:nvSpPr>
            <p:spPr>
              <a:xfrm>
                <a:off x="11222958" y="4489375"/>
                <a:ext cx="895245" cy="307777"/>
              </a:xfrm>
              <a:prstGeom prst="rect">
                <a:avLst/>
              </a:prstGeom>
              <a:blipFill>
                <a:blip r:embed="rId5"/>
                <a:stretch>
                  <a:fillRect t="-1961" r="-680" b="-19608"/>
                </a:stretch>
              </a:blipFill>
            </p:spPr>
            <p:txBody>
              <a:bodyPr/>
              <a:lstStyle/>
              <a:p>
                <a:r>
                  <a:rPr lang="zh-CN" altLang="en-US">
                    <a:noFill/>
                  </a:rPr>
                  <a:t> </a:t>
                </a:r>
              </a:p>
            </p:txBody>
          </p:sp>
        </mc:Fallback>
      </mc:AlternateContent>
      <p:cxnSp>
        <p:nvCxnSpPr>
          <p:cNvPr id="26" name="直接箭头连接符 25"/>
          <p:cNvCxnSpPr/>
          <p:nvPr/>
        </p:nvCxnSpPr>
        <p:spPr>
          <a:xfrm flipH="1">
            <a:off x="9552384" y="4221088"/>
            <a:ext cx="504056"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矩形 23"/>
              <p:cNvSpPr/>
              <p:nvPr/>
            </p:nvSpPr>
            <p:spPr>
              <a:xfrm>
                <a:off x="8526151" y="4011801"/>
                <a:ext cx="1137291" cy="555601"/>
              </a:xfrm>
              <a:prstGeom prst="rect">
                <a:avLst/>
              </a:prstGeom>
            </p:spPr>
            <p:txBody>
              <a:bodyPr wrap="square">
                <a:spAutoFit/>
              </a:bodyPr>
              <a:lstStyle/>
              <a:p>
                <a14:m>
                  <m:oMath xmlns:m="http://schemas.openxmlformats.org/officeDocument/2006/math">
                    <m:d>
                      <m:dPr>
                        <m:ctrlPr>
                          <a:rPr lang="en-US" altLang="zh-CN" sz="1400" i="1"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𝑛</m:t>
                            </m:r>
                          </m:e>
                          <m: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𝑛</m:t>
                            </m:r>
                          </m:e>
                          <m: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𝑧</m:t>
                            </m:r>
                          </m:sub>
                        </m:sSub>
                      </m:e>
                    </m:d>
                  </m:oMath>
                </a14:m>
                <a:r>
                  <a:rPr lang="en-US" altLang="zh-CN" sz="1400" dirty="0">
                    <a:solidFill>
                      <a:srgbClr val="C00000"/>
                    </a:solidFill>
                  </a:rPr>
                  <a:t>-</a:t>
                </a:r>
                <a:r>
                  <a:rPr lang="en-US" altLang="zh-CN" sz="1400" dirty="0" err="1">
                    <a:solidFill>
                      <a:srgbClr val="C00000"/>
                    </a:solidFill>
                  </a:rPr>
                  <a:t>th</a:t>
                </a:r>
                <a:r>
                  <a:rPr lang="en-US" altLang="zh-CN" sz="1400" dirty="0">
                    <a:solidFill>
                      <a:srgbClr val="C00000"/>
                    </a:solidFill>
                  </a:rPr>
                  <a:t> RHS element</a:t>
                </a:r>
                <a:endParaRPr lang="zh-CN" altLang="en-US" sz="1400" dirty="0">
                  <a:solidFill>
                    <a:srgbClr val="C00000"/>
                  </a:solidFill>
                </a:endParaRPr>
              </a:p>
            </p:txBody>
          </p:sp>
        </mc:Choice>
        <mc:Fallback xmlns="">
          <p:sp>
            <p:nvSpPr>
              <p:cNvPr id="24" name="矩形 23"/>
              <p:cNvSpPr>
                <a:spLocks noRot="1" noChangeAspect="1" noMove="1" noResize="1" noEditPoints="1" noAdjustHandles="1" noChangeArrowheads="1" noChangeShapeType="1" noTextEdit="1"/>
              </p:cNvSpPr>
              <p:nvPr/>
            </p:nvSpPr>
            <p:spPr>
              <a:xfrm>
                <a:off x="8526151" y="4011801"/>
                <a:ext cx="1137291" cy="555601"/>
              </a:xfrm>
              <a:prstGeom prst="rect">
                <a:avLst/>
              </a:prstGeom>
              <a:blipFill>
                <a:blip r:embed="rId6"/>
                <a:stretch>
                  <a:fillRect l="-1613" b="-12088"/>
                </a:stretch>
              </a:blipFill>
            </p:spPr>
            <p:txBody>
              <a:bodyPr/>
              <a:lstStyle/>
              <a:p>
                <a:r>
                  <a:rPr lang="zh-CN" altLang="en-US">
                    <a:noFill/>
                  </a:rPr>
                  <a:t> </a:t>
                </a:r>
              </a:p>
            </p:txBody>
          </p:sp>
        </mc:Fallback>
      </mc:AlternateContent>
      <p:grpSp>
        <p:nvGrpSpPr>
          <p:cNvPr id="53" name="组合 52"/>
          <p:cNvGrpSpPr/>
          <p:nvPr/>
        </p:nvGrpSpPr>
        <p:grpSpPr>
          <a:xfrm>
            <a:off x="3313279" y="1282219"/>
            <a:ext cx="4624984" cy="1373687"/>
            <a:chOff x="3762636" y="1263225"/>
            <a:chExt cx="4624984" cy="1373687"/>
          </a:xfrm>
        </p:grpSpPr>
        <mc:AlternateContent xmlns:mc="http://schemas.openxmlformats.org/markup-compatibility/2006" xmlns:a14="http://schemas.microsoft.com/office/drawing/2010/main">
          <mc:Choice Requires="a14">
            <p:sp>
              <p:nvSpPr>
                <p:cNvPr id="8" name="矩形 7"/>
                <p:cNvSpPr/>
                <p:nvPr/>
              </p:nvSpPr>
              <p:spPr>
                <a:xfrm>
                  <a:off x="3762636" y="1592012"/>
                  <a:ext cx="4624984" cy="5424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𝑀</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up>
                            <m:r>
                              <a:rPr lang="zh-CN" altLang="en-US" i="1">
                                <a:latin typeface="Cambria Math" panose="02040503050406030204" pitchFamily="18" charset="0"/>
                              </a:rPr>
                              <m:t>𝑘</m:t>
                            </m:r>
                          </m:sup>
                        </m:sSubSup>
                        <m:r>
                          <a:rPr lang="zh-CN" altLang="en-US" i="0">
                            <a:latin typeface="Cambria Math" panose="02040503050406030204" pitchFamily="18" charset="0"/>
                          </a:rPr>
                          <m:t>=</m:t>
                        </m:r>
                        <m:rad>
                          <m:radPr>
                            <m:degHide m:val="on"/>
                            <m:ctrlPr>
                              <a:rPr lang="zh-CN" altLang="en-US" i="1">
                                <a:latin typeface="Cambria Math" panose="02040503050406030204" pitchFamily="18" charset="0"/>
                              </a:rPr>
                            </m:ctrlPr>
                          </m:radPr>
                          <m:deg/>
                          <m:e>
                            <m:r>
                              <a:rPr lang="zh-CN" altLang="en-US" i="1">
                                <a:latin typeface="Cambria Math" panose="02040503050406030204" pitchFamily="18" charset="0"/>
                              </a:rPr>
                              <m:t>𝜂</m:t>
                            </m:r>
                          </m:e>
                        </m:rad>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𝑚</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Sub>
                        <m:r>
                          <a:rPr lang="zh-CN" altLang="en-US" i="0">
                            <a:latin typeface="Cambria Math" panose="02040503050406030204" pitchFamily="18" charset="0"/>
                          </a:rPr>
                          <m:t>⋅</m:t>
                        </m:r>
                        <m:sSup>
                          <m:sSupPr>
                            <m:ctrlPr>
                              <a:rPr lang="zh-CN" altLang="en-US" i="1">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𝛼</m:t>
                            </m:r>
                            <m:d>
                              <m:dPr>
                                <m:begChr m:val="|"/>
                                <m:endChr m:val="|"/>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e>
                            </m:d>
                          </m:sup>
                        </m:sSup>
                        <m:r>
                          <a:rPr lang="zh-CN" altLang="en-US" b="0" i="0">
                            <a:latin typeface="Cambria Math" panose="02040503050406030204" pitchFamily="18" charset="0"/>
                          </a:rPr>
                          <m:t>⋅</m:t>
                        </m:r>
                        <m:sSup>
                          <m:sSupPr>
                            <m:ctrlPr>
                              <a:rPr lang="zh-CN" altLang="en-US" b="0" i="1">
                                <a:latin typeface="Cambria Math" panose="02040503050406030204" pitchFamily="18" charset="0"/>
                              </a:rPr>
                            </m:ctrlPr>
                          </m:sSupPr>
                          <m:e>
                            <m:r>
                              <a:rPr lang="zh-CN" altLang="en-US" b="0" i="1">
                                <a:latin typeface="Cambria Math" panose="02040503050406030204" pitchFamily="18" charset="0"/>
                              </a:rPr>
                              <m:t>𝑒</m:t>
                            </m:r>
                          </m:e>
                          <m:sup>
                            <m:r>
                              <a:rPr lang="zh-CN" altLang="en-US" b="0" i="0">
                                <a:latin typeface="Cambria Math" panose="02040503050406030204" pitchFamily="18" charset="0"/>
                              </a:rPr>
                              <m:t>−</m:t>
                            </m:r>
                            <m:r>
                              <a:rPr lang="zh-CN" altLang="en-US" b="0" i="1">
                                <a:latin typeface="Cambria Math" panose="02040503050406030204" pitchFamily="18" charset="0"/>
                              </a:rPr>
                              <m:t>𝑗</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𝐤</m:t>
                                </m:r>
                              </m:e>
                              <m:sub>
                                <m:r>
                                  <a:rPr lang="zh-CN" altLang="en-US" b="0" i="1">
                                    <a:latin typeface="Cambria Math" panose="02040503050406030204" pitchFamily="18" charset="0"/>
                                  </a:rPr>
                                  <m:t>𝑠</m:t>
                                </m:r>
                              </m:sub>
                            </m:sSub>
                            <m:r>
                              <a:rPr lang="zh-CN" altLang="en-US" b="0" i="0">
                                <a:latin typeface="Cambria Math" panose="02040503050406030204" pitchFamily="18" charset="0"/>
                              </a:rPr>
                              <m:t>⋅</m:t>
                            </m:r>
                            <m:sSubSup>
                              <m:sSubSupPr>
                                <m:ctrlPr>
                                  <a:rPr lang="zh-CN" altLang="en-US" b="0"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sup>
                        </m:sSup>
                      </m:oMath>
                    </m:oMathPara>
                  </a14:m>
                  <a:endParaRPr lang="zh-CN" altLang="en-US" dirty="0"/>
                </a:p>
              </p:txBody>
            </p:sp>
          </mc:Choice>
          <mc:Fallback xmlns="">
            <p:sp>
              <p:nvSpPr>
                <p:cNvPr id="8" name="矩形 7"/>
                <p:cNvSpPr>
                  <a:spLocks noRot="1" noChangeAspect="1" noMove="1" noResize="1" noEditPoints="1" noAdjustHandles="1" noChangeArrowheads="1" noChangeShapeType="1" noTextEdit="1"/>
                </p:cNvSpPr>
                <p:nvPr/>
              </p:nvSpPr>
              <p:spPr>
                <a:xfrm>
                  <a:off x="3762636" y="1592012"/>
                  <a:ext cx="4624984" cy="542456"/>
                </a:xfrm>
                <a:prstGeom prst="rect">
                  <a:avLst/>
                </a:prstGeom>
                <a:blipFill>
                  <a:blip r:embed="rId7"/>
                  <a:stretch>
                    <a:fillRect/>
                  </a:stretch>
                </a:blipFill>
              </p:spPr>
              <p:txBody>
                <a:bodyPr/>
                <a:lstStyle/>
                <a:p>
                  <a:r>
                    <a:rPr lang="zh-CN" altLang="en-US">
                      <a:noFill/>
                    </a:rPr>
                    <a:t> </a:t>
                  </a:r>
                </a:p>
              </p:txBody>
            </p:sp>
          </mc:Fallback>
        </mc:AlternateContent>
        <p:sp>
          <p:nvSpPr>
            <p:cNvPr id="43" name="椭圆 42"/>
            <p:cNvSpPr/>
            <p:nvPr/>
          </p:nvSpPr>
          <p:spPr>
            <a:xfrm>
              <a:off x="6023992" y="1592013"/>
              <a:ext cx="2363628" cy="611980"/>
            </a:xfrm>
            <a:prstGeom prst="ellipse">
              <a:avLst/>
            </a:prstGeom>
            <a:noFill/>
            <a:ln w="12700">
              <a:solidFill>
                <a:schemeClr val="accent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5" name="椭圆 44"/>
            <p:cNvSpPr/>
            <p:nvPr/>
          </p:nvSpPr>
          <p:spPr>
            <a:xfrm>
              <a:off x="5231904" y="1613388"/>
              <a:ext cx="720080" cy="611980"/>
            </a:xfrm>
            <a:prstGeom prst="ellipse">
              <a:avLst/>
            </a:prstGeom>
            <a:noFill/>
            <a:ln w="12700">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46" name="直接箭头连接符 45"/>
            <p:cNvCxnSpPr>
              <a:stCxn id="45" idx="3"/>
            </p:cNvCxnSpPr>
            <p:nvPr/>
          </p:nvCxnSpPr>
          <p:spPr>
            <a:xfrm flipH="1">
              <a:off x="4367808" y="2135746"/>
              <a:ext cx="969549" cy="501166"/>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6518851" y="1263225"/>
              <a:ext cx="1762021" cy="369332"/>
            </a:xfrm>
            <a:prstGeom prst="rect">
              <a:avLst/>
            </a:prstGeom>
          </p:spPr>
          <p:txBody>
            <a:bodyPr wrap="none">
              <a:spAutoFit/>
            </a:bodyPr>
            <a:lstStyle/>
            <a:p>
              <a:r>
                <a:rPr lang="en-US" altLang="zh-CN" dirty="0">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reference wave</a:t>
              </a:r>
              <a:endParaRPr lang="zh-CN" altLang="en-US" dirty="0">
                <a:solidFill>
                  <a:schemeClr val="accent1">
                    <a:lumMod val="75000"/>
                  </a:schemeClr>
                </a:solidFill>
              </a:endParaRPr>
            </a:p>
          </p:txBody>
        </p:sp>
      </p:grpSp>
      <mc:AlternateContent xmlns:mc="http://schemas.openxmlformats.org/markup-compatibility/2006" xmlns:a14="http://schemas.microsoft.com/office/drawing/2010/main">
        <mc:Choice Requires="a14">
          <p:sp>
            <p:nvSpPr>
              <p:cNvPr id="55" name="矩形 54"/>
              <p:cNvSpPr/>
              <p:nvPr/>
            </p:nvSpPr>
            <p:spPr>
              <a:xfrm>
                <a:off x="810542" y="3113698"/>
                <a:ext cx="9528186" cy="504369"/>
              </a:xfrm>
              <a:prstGeom prst="rect">
                <a:avLst/>
              </a:prstGeom>
            </p:spPr>
            <p:txBody>
              <a:bodyPr wrap="none">
                <a:spAutoFit/>
              </a:bodyPr>
              <a:lstStyle/>
              <a:p>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pattern </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of the RHS is recorded via 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amplitudes</a:t>
                </a: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 of all elements, i.e.,</a:t>
                </a:r>
                <a:r>
                  <a:rPr lang="en-US" altLang="zh-CN" dirty="0">
                    <a:solidFill>
                      <a:schemeClr val="tx1"/>
                    </a:solidFill>
                  </a:rPr>
                  <a:t> </a:t>
                </a:r>
                <a14:m>
                  <m:oMath xmlns:m="http://schemas.openxmlformats.org/officeDocument/2006/math">
                    <m:d>
                      <m:dPr>
                        <m:begChr m:val="{"/>
                        <m:endChr m:val="}"/>
                        <m:ctrlPr>
                          <a:rPr lang="en-US" altLang="zh-CN" i="1">
                            <a:solidFill>
                              <a:schemeClr val="tx1"/>
                            </a:solidFill>
                            <a:latin typeface="Cambria Math" panose="02040503050406030204" pitchFamily="18" charset="0"/>
                          </a:rPr>
                        </m:ctrlPr>
                      </m:dPr>
                      <m:e>
                        <m:sSub>
                          <m:sSubPr>
                            <m:ctrlPr>
                              <a:rPr lang="en-US" altLang="zh-CN" i="1">
                                <a:solidFill>
                                  <a:schemeClr val="tx1"/>
                                </a:solidFill>
                                <a:latin typeface="Cambria Math" panose="02040503050406030204" pitchFamily="18" charset="0"/>
                              </a:rPr>
                            </m:ctrlPr>
                          </m:sSubPr>
                          <m:e>
                            <m:r>
                              <a:rPr lang="en-US" altLang="zh-CN" i="1">
                                <a:solidFill>
                                  <a:schemeClr val="tx1"/>
                                </a:solidFill>
                                <a:latin typeface="Cambria Math" panose="02040503050406030204" pitchFamily="18" charset="0"/>
                              </a:rPr>
                              <m:t>𝑚</m:t>
                            </m:r>
                          </m:e>
                          <m:sub>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𝑛</m:t>
                                </m:r>
                              </m:e>
                              <m:sub>
                                <m:r>
                                  <a:rPr lang="zh-CN" altLang="en-US" i="1">
                                    <a:solidFill>
                                      <a:schemeClr val="tx1"/>
                                    </a:solidFill>
                                    <a:latin typeface="Cambria Math" panose="02040503050406030204" pitchFamily="18" charset="0"/>
                                  </a:rPr>
                                  <m:t>𝑦</m:t>
                                </m:r>
                              </m:sub>
                            </m:sSub>
                            <m:r>
                              <a:rPr lang="zh-CN" altLang="en-US">
                                <a:solidFill>
                                  <a:schemeClr val="tx1"/>
                                </a:solidFill>
                                <a:latin typeface="Cambria Math" panose="02040503050406030204" pitchFamily="18" charset="0"/>
                              </a:rPr>
                              <m:t>,</m:t>
                            </m:r>
                            <m:sSub>
                              <m:sSubPr>
                                <m:ctrlPr>
                                  <a:rPr lang="zh-CN" altLang="en-US" i="1">
                                    <a:solidFill>
                                      <a:schemeClr val="tx1"/>
                                    </a:solidFill>
                                    <a:latin typeface="Cambria Math" panose="02040503050406030204" pitchFamily="18" charset="0"/>
                                  </a:rPr>
                                </m:ctrlPr>
                              </m:sSubPr>
                              <m:e>
                                <m:r>
                                  <a:rPr lang="zh-CN" altLang="en-US" i="1">
                                    <a:solidFill>
                                      <a:schemeClr val="tx1"/>
                                    </a:solidFill>
                                    <a:latin typeface="Cambria Math" panose="02040503050406030204" pitchFamily="18" charset="0"/>
                                  </a:rPr>
                                  <m:t>𝑛</m:t>
                                </m:r>
                              </m:e>
                              <m:sub>
                                <m:r>
                                  <a:rPr lang="zh-CN" altLang="en-US" i="1">
                                    <a:solidFill>
                                      <a:schemeClr val="tx1"/>
                                    </a:solidFill>
                                    <a:latin typeface="Cambria Math" panose="02040503050406030204" pitchFamily="18" charset="0"/>
                                  </a:rPr>
                                  <m:t>𝑧</m:t>
                                </m:r>
                              </m:sub>
                            </m:sSub>
                          </m:sub>
                        </m:sSub>
                      </m:e>
                    </m:d>
                  </m:oMath>
                </a14:m>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 </a:t>
                </a:r>
                <a:endParaRPr lang="zh-CN" altLang="en-US" dirty="0">
                  <a:solidFill>
                    <a:schemeClr val="tx1"/>
                  </a:solidFill>
                </a:endParaRPr>
              </a:p>
            </p:txBody>
          </p:sp>
        </mc:Choice>
        <mc:Fallback xmlns="">
          <p:sp>
            <p:nvSpPr>
              <p:cNvPr id="55" name="矩形 54"/>
              <p:cNvSpPr>
                <a:spLocks noRot="1" noChangeAspect="1" noMove="1" noResize="1" noEditPoints="1" noAdjustHandles="1" noChangeArrowheads="1" noChangeShapeType="1" noTextEdit="1"/>
              </p:cNvSpPr>
              <p:nvPr/>
            </p:nvSpPr>
            <p:spPr>
              <a:xfrm>
                <a:off x="810542" y="3113698"/>
                <a:ext cx="9528186" cy="504369"/>
              </a:xfrm>
              <a:prstGeom prst="rect">
                <a:avLst/>
              </a:prstGeom>
              <a:blipFill>
                <a:blip r:embed="rId8"/>
                <a:stretch>
                  <a:fillRect l="-576" b="-4819"/>
                </a:stretch>
              </a:blipFill>
            </p:spPr>
            <p:txBody>
              <a:bodyPr/>
              <a:lstStyle/>
              <a:p>
                <a:r>
                  <a:rPr lang="zh-CN" altLang="en-US">
                    <a:noFill/>
                  </a:rPr>
                  <a:t> </a:t>
                </a:r>
              </a:p>
            </p:txBody>
          </p:sp>
        </mc:Fallback>
      </mc:AlternateContent>
      <p:sp>
        <p:nvSpPr>
          <p:cNvPr id="27" name="矩形 26"/>
          <p:cNvSpPr/>
          <p:nvPr/>
        </p:nvSpPr>
        <p:spPr>
          <a:xfrm>
            <a:off x="421271" y="4771401"/>
            <a:ext cx="7560839" cy="1279488"/>
          </a:xfrm>
          <a:prstGeom prst="rect">
            <a:avLst/>
          </a:prstGeom>
          <a:solidFill>
            <a:srgbClr val="FFFF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8" name="矩形 27"/>
          <p:cNvSpPr/>
          <p:nvPr/>
        </p:nvSpPr>
        <p:spPr>
          <a:xfrm>
            <a:off x="565286" y="4833368"/>
            <a:ext cx="6394699" cy="400110"/>
          </a:xfrm>
          <a:prstGeom prst="rect">
            <a:avLst/>
          </a:prstGeom>
        </p:spPr>
        <p:txBody>
          <a:bodyPr wrap="none">
            <a:spAutoFit/>
          </a:bodyPr>
          <a:lstStyle/>
          <a:p>
            <a:r>
              <a:rPr lang="en-US" altLang="zh-CN" sz="2000" b="1" dirty="0">
                <a:solidFill>
                  <a:srgbClr val="C00000"/>
                </a:solidFill>
                <a:latin typeface="Arial" panose="020B0604020202020204" pitchFamily="34" charset="0"/>
                <a:ea typeface="微软雅黑" panose="020B0503020204020204" pitchFamily="34" charset="-122"/>
                <a:cs typeface="Arial" panose="020B0604020202020204" pitchFamily="34" charset="0"/>
              </a:rPr>
              <a:t>Unique power constraint brought by series feeding</a:t>
            </a:r>
            <a:endParaRPr lang="zh-CN" altLang="en-US" sz="2000" b="1" dirty="0">
              <a:solidFill>
                <a:srgbClr val="C00000"/>
              </a:solidFill>
            </a:endParaRPr>
          </a:p>
        </p:txBody>
      </p:sp>
      <mc:AlternateContent xmlns:mc="http://schemas.openxmlformats.org/markup-compatibility/2006" xmlns:a14="http://schemas.microsoft.com/office/drawing/2010/main">
        <mc:Choice Requires="a14">
          <p:sp>
            <p:nvSpPr>
              <p:cNvPr id="30" name="文本框 29"/>
              <p:cNvSpPr txBox="1"/>
              <p:nvPr/>
            </p:nvSpPr>
            <p:spPr>
              <a:xfrm>
                <a:off x="5245806" y="5334217"/>
                <a:ext cx="2640916" cy="5422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limLoc m:val="subSup"/>
                          <m:supHide m:val="on"/>
                          <m:ctrlPr>
                            <a:rPr lang="zh-CN" altLang="en-US" sz="1700" i="1" smtClean="0">
                              <a:latin typeface="Cambria Math" panose="02040503050406030204" pitchFamily="18" charset="0"/>
                            </a:rPr>
                          </m:ctrlPr>
                        </m:naryPr>
                        <m:sub>
                          <m:sSub>
                            <m:sSubPr>
                              <m:ctrlPr>
                                <a:rPr lang="zh-CN" altLang="en-US" sz="1700" i="1">
                                  <a:latin typeface="Cambria Math" panose="02040503050406030204" pitchFamily="18" charset="0"/>
                                </a:rPr>
                              </m:ctrlPr>
                            </m:sSubPr>
                            <m:e>
                              <m:r>
                                <a:rPr lang="zh-CN" altLang="en-US" sz="1700" i="1">
                                  <a:latin typeface="Cambria Math" panose="02040503050406030204" pitchFamily="18" charset="0"/>
                                </a:rPr>
                                <m:t>𝑛</m:t>
                              </m:r>
                            </m:e>
                            <m:sub>
                              <m:r>
                                <a:rPr lang="zh-CN" altLang="en-US" sz="1700" i="1">
                                  <a:latin typeface="Cambria Math" panose="02040503050406030204" pitchFamily="18" charset="0"/>
                                </a:rPr>
                                <m:t>𝑧</m:t>
                              </m:r>
                            </m:sub>
                          </m:sSub>
                        </m:sub>
                        <m:sup/>
                        <m:e>
                          <m:nary>
                            <m:naryPr>
                              <m:chr m:val="∑"/>
                              <m:limLoc m:val="subSup"/>
                              <m:supHide m:val="on"/>
                              <m:ctrlPr>
                                <a:rPr lang="en-US" altLang="zh-CN" sz="1700" i="1" smtClean="0">
                                  <a:latin typeface="Cambria Math" panose="02040503050406030204" pitchFamily="18" charset="0"/>
                                </a:rPr>
                              </m:ctrlPr>
                            </m:naryPr>
                            <m:sub>
                              <m:sSub>
                                <m:sSubPr>
                                  <m:ctrlPr>
                                    <a:rPr lang="zh-CN" altLang="en-US" sz="1700" i="1">
                                      <a:latin typeface="Cambria Math" panose="02040503050406030204" pitchFamily="18" charset="0"/>
                                    </a:rPr>
                                  </m:ctrlPr>
                                </m:sSubPr>
                                <m:e>
                                  <m:r>
                                    <a:rPr lang="zh-CN" altLang="en-US" sz="1700" i="1">
                                      <a:latin typeface="Cambria Math" panose="02040503050406030204" pitchFamily="18" charset="0"/>
                                    </a:rPr>
                                    <m:t>𝑛</m:t>
                                  </m:r>
                                </m:e>
                                <m:sub>
                                  <m:r>
                                    <a:rPr lang="zh-CN" altLang="en-US" sz="1700" i="1">
                                      <a:latin typeface="Cambria Math" panose="02040503050406030204" pitchFamily="18" charset="0"/>
                                    </a:rPr>
                                    <m:t>𝑦</m:t>
                                  </m:r>
                                </m:sub>
                              </m:sSub>
                            </m:sub>
                            <m:sup/>
                            <m:e>
                              <m:r>
                                <a:rPr lang="zh-CN" altLang="en-US" sz="1700" i="1">
                                  <a:latin typeface="Cambria Math" panose="02040503050406030204" pitchFamily="18" charset="0"/>
                                </a:rPr>
                                <m:t>𝜂</m:t>
                              </m:r>
                              <m:sSub>
                                <m:sSubPr>
                                  <m:ctrlPr>
                                    <a:rPr lang="zh-CN" altLang="en-US" sz="1700" i="1">
                                      <a:latin typeface="Cambria Math" panose="02040503050406030204" pitchFamily="18" charset="0"/>
                                    </a:rPr>
                                  </m:ctrlPr>
                                </m:sSubPr>
                                <m:e>
                                  <m:r>
                                    <a:rPr lang="zh-CN" altLang="en-US" sz="1700" i="1">
                                      <a:latin typeface="Cambria Math" panose="02040503050406030204" pitchFamily="18" charset="0"/>
                                    </a:rPr>
                                    <m:t>𝑃</m:t>
                                  </m:r>
                                </m:e>
                                <m:sub>
                                  <m:r>
                                    <a:rPr lang="zh-CN" altLang="en-US" sz="1700" i="1">
                                      <a:latin typeface="Cambria Math" panose="02040503050406030204" pitchFamily="18" charset="0"/>
                                    </a:rPr>
                                    <m:t>𝑡</m:t>
                                  </m:r>
                                </m:sub>
                              </m:sSub>
                              <m:r>
                                <a:rPr lang="zh-CN" altLang="en-US" sz="1700">
                                  <a:latin typeface="Cambria Math" panose="02040503050406030204" pitchFamily="18" charset="0"/>
                                </a:rPr>
                                <m:t>⋅</m:t>
                              </m:r>
                              <m:sSubSup>
                                <m:sSubSupPr>
                                  <m:ctrlPr>
                                    <a:rPr lang="zh-CN" altLang="en-US" sz="1700" i="1">
                                      <a:latin typeface="Cambria Math" panose="02040503050406030204" pitchFamily="18" charset="0"/>
                                    </a:rPr>
                                  </m:ctrlPr>
                                </m:sSubSupPr>
                                <m:e>
                                  <m:r>
                                    <a:rPr lang="zh-CN" altLang="en-US" sz="1700" i="1">
                                      <a:latin typeface="Cambria Math" panose="02040503050406030204" pitchFamily="18" charset="0"/>
                                    </a:rPr>
                                    <m:t>𝑚</m:t>
                                  </m:r>
                                </m:e>
                                <m:sub>
                                  <m:sSub>
                                    <m:sSubPr>
                                      <m:ctrlPr>
                                        <a:rPr lang="zh-CN" altLang="en-US" sz="1700" i="1">
                                          <a:latin typeface="Cambria Math" panose="02040503050406030204" pitchFamily="18" charset="0"/>
                                        </a:rPr>
                                      </m:ctrlPr>
                                    </m:sSubPr>
                                    <m:e>
                                      <m:r>
                                        <a:rPr lang="zh-CN" altLang="en-US" sz="1700" i="1">
                                          <a:latin typeface="Cambria Math" panose="02040503050406030204" pitchFamily="18" charset="0"/>
                                        </a:rPr>
                                        <m:t>𝑛</m:t>
                                      </m:r>
                                    </m:e>
                                    <m:sub>
                                      <m:r>
                                        <a:rPr lang="zh-CN" altLang="en-US" sz="1700" i="1">
                                          <a:latin typeface="Cambria Math" panose="02040503050406030204" pitchFamily="18" charset="0"/>
                                        </a:rPr>
                                        <m:t>𝑦</m:t>
                                      </m:r>
                                    </m:sub>
                                  </m:sSub>
                                  <m:r>
                                    <a:rPr lang="zh-CN" altLang="en-US" sz="1700">
                                      <a:latin typeface="Cambria Math" panose="02040503050406030204" pitchFamily="18" charset="0"/>
                                    </a:rPr>
                                    <m:t>,</m:t>
                                  </m:r>
                                  <m:sSub>
                                    <m:sSubPr>
                                      <m:ctrlPr>
                                        <a:rPr lang="zh-CN" altLang="en-US" sz="1700" i="1">
                                          <a:latin typeface="Cambria Math" panose="02040503050406030204" pitchFamily="18" charset="0"/>
                                        </a:rPr>
                                      </m:ctrlPr>
                                    </m:sSubPr>
                                    <m:e>
                                      <m:r>
                                        <a:rPr lang="zh-CN" altLang="en-US" sz="1700" i="1">
                                          <a:latin typeface="Cambria Math" panose="02040503050406030204" pitchFamily="18" charset="0"/>
                                        </a:rPr>
                                        <m:t>𝑛</m:t>
                                      </m:r>
                                    </m:e>
                                    <m:sub>
                                      <m:r>
                                        <a:rPr lang="zh-CN" altLang="en-US" sz="1700" i="1">
                                          <a:latin typeface="Cambria Math" panose="02040503050406030204" pitchFamily="18" charset="0"/>
                                        </a:rPr>
                                        <m:t>𝑧</m:t>
                                      </m:r>
                                    </m:sub>
                                  </m:sSub>
                                </m:sub>
                                <m:sup>
                                  <m:r>
                                    <a:rPr lang="zh-CN" altLang="en-US" sz="1700">
                                      <a:latin typeface="Cambria Math" panose="02040503050406030204" pitchFamily="18" charset="0"/>
                                    </a:rPr>
                                    <m:t>2</m:t>
                                  </m:r>
                                </m:sup>
                              </m:sSubSup>
                              <m:r>
                                <a:rPr lang="zh-CN" altLang="en-US" sz="1700" i="1" smtClean="0">
                                  <a:latin typeface="Cambria Math" panose="02040503050406030204" pitchFamily="18" charset="0"/>
                                </a:rPr>
                                <m:t>≤</m:t>
                              </m:r>
                              <m:sSub>
                                <m:sSubPr>
                                  <m:ctrlPr>
                                    <a:rPr lang="zh-CN" altLang="en-US" sz="1700" i="1">
                                      <a:latin typeface="Cambria Math" panose="02040503050406030204" pitchFamily="18" charset="0"/>
                                    </a:rPr>
                                  </m:ctrlPr>
                                </m:sSubPr>
                                <m:e>
                                  <m:r>
                                    <a:rPr lang="zh-CN" altLang="en-US" sz="1700" i="1">
                                      <a:latin typeface="Cambria Math" panose="02040503050406030204" pitchFamily="18" charset="0"/>
                                    </a:rPr>
                                    <m:t>𝑃</m:t>
                                  </m:r>
                                </m:e>
                                <m:sub>
                                  <m:r>
                                    <a:rPr lang="zh-CN" altLang="en-US" sz="1700" i="1">
                                      <a:latin typeface="Cambria Math" panose="02040503050406030204" pitchFamily="18" charset="0"/>
                                    </a:rPr>
                                    <m:t>𝑡</m:t>
                                  </m:r>
                                </m:sub>
                              </m:sSub>
                            </m:e>
                          </m:nary>
                        </m:e>
                      </m:nary>
                    </m:oMath>
                  </m:oMathPara>
                </a14:m>
                <a:endParaRPr lang="zh-CN" altLang="en-US" sz="1700" dirty="0"/>
              </a:p>
            </p:txBody>
          </p:sp>
        </mc:Choice>
        <mc:Fallback xmlns="">
          <p:sp>
            <p:nvSpPr>
              <p:cNvPr id="30" name="文本框 29"/>
              <p:cNvSpPr txBox="1">
                <a:spLocks noRot="1" noChangeAspect="1" noMove="1" noResize="1" noEditPoints="1" noAdjustHandles="1" noChangeArrowheads="1" noChangeShapeType="1" noTextEdit="1"/>
              </p:cNvSpPr>
              <p:nvPr/>
            </p:nvSpPr>
            <p:spPr>
              <a:xfrm>
                <a:off x="5245806" y="5334217"/>
                <a:ext cx="2640916" cy="542264"/>
              </a:xfrm>
              <a:prstGeom prst="rect">
                <a:avLst/>
              </a:prstGeom>
              <a:blipFill>
                <a:blip r:embed="rId9"/>
                <a:stretch>
                  <a:fillRect l="-29330" t="-178652" b="-241573"/>
                </a:stretch>
              </a:blipFill>
            </p:spPr>
            <p:txBody>
              <a:bodyPr/>
              <a:lstStyle/>
              <a:p>
                <a:r>
                  <a:rPr lang="zh-CN" altLang="en-US">
                    <a:noFill/>
                  </a:rPr>
                  <a:t> </a:t>
                </a:r>
              </a:p>
            </p:txBody>
          </p:sp>
        </mc:Fallback>
      </mc:AlternateContent>
      <p:sp>
        <p:nvSpPr>
          <p:cNvPr id="32" name="矩形 31"/>
          <p:cNvSpPr/>
          <p:nvPr/>
        </p:nvSpPr>
        <p:spPr>
          <a:xfrm>
            <a:off x="565286" y="5291706"/>
            <a:ext cx="4392488" cy="646331"/>
          </a:xfrm>
          <a:prstGeom prst="rect">
            <a:avLst/>
          </a:prstGeom>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cs typeface="Arial" panose="020B0604020202020204" pitchFamily="34" charset="0"/>
              </a:rPr>
              <a:t>Sum of radiated power from all RHS elements is limited by transmit power </a:t>
            </a:r>
            <a:endParaRPr lang="zh-CN" altLang="en-US" dirty="0"/>
          </a:p>
        </p:txBody>
      </p:sp>
      <p:sp>
        <p:nvSpPr>
          <p:cNvPr id="33" name="下箭头 32"/>
          <p:cNvSpPr/>
          <p:nvPr/>
        </p:nvSpPr>
        <p:spPr>
          <a:xfrm rot="16200000">
            <a:off x="4933975" y="5438081"/>
            <a:ext cx="264501" cy="334534"/>
          </a:xfrm>
          <a:prstGeom prst="downArrow">
            <a:avLst/>
          </a:prstGeom>
          <a:solidFill>
            <a:schemeClr val="accent5">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4" name="矩形 33"/>
              <p:cNvSpPr/>
              <p:nvPr/>
            </p:nvSpPr>
            <p:spPr>
              <a:xfrm>
                <a:off x="407367" y="3804146"/>
                <a:ext cx="7632848" cy="646331"/>
              </a:xfrm>
              <a:prstGeom prst="rect">
                <a:avLst/>
              </a:prstGeom>
            </p:spPr>
            <p:txBody>
              <a:bodyPr wrap="square">
                <a:spAutoFit/>
              </a:bodyPr>
              <a:lstStyle/>
              <a:p>
                <a:pPr marL="285750" indent="-285750">
                  <a:spcAft>
                    <a:spcPts val="600"/>
                  </a:spcAft>
                  <a:buFont typeface="Arial" panose="020B0604020202020204" pitchFamily="34" charset="0"/>
                  <a:buChar char="•"/>
                </a:pPr>
                <a14:m>
                  <m:oMath xmlns:m="http://schemas.openxmlformats.org/officeDocument/2006/math">
                    <m:r>
                      <a:rPr lang="zh-CN" altLang="en-US" i="1">
                        <a:latin typeface="Cambria Math" panose="02040503050406030204" pitchFamily="18" charset="0"/>
                        <a:cs typeface="Arial" panose="020B0604020202020204" pitchFamily="34" charset="0"/>
                      </a:rPr>
                      <m:t>𝜂</m:t>
                    </m:r>
                    <m:r>
                      <a:rPr lang="en-US" altLang="zh-CN" i="1">
                        <a:latin typeface="Cambria Math" panose="02040503050406030204" pitchFamily="18" charset="0"/>
                        <a:cs typeface="Arial" panose="020B0604020202020204" pitchFamily="34" charset="0"/>
                      </a:rPr>
                      <m:t>&lt;1</m:t>
                    </m:r>
                  </m:oMath>
                </a14:m>
                <a:r>
                  <a:rPr lang="en-US" altLang="zh-CN" dirty="0">
                    <a:latin typeface="Arial" panose="020B0604020202020204" pitchFamily="34" charset="0"/>
                    <a:cs typeface="Arial" panose="020B0604020202020204" pitchFamily="34" charset="0"/>
                  </a:rPr>
                  <a:t>: the ratio of the power accepted by the RHS element </a:t>
                </a:r>
                <a14:m>
                  <m:oMath xmlns:m="http://schemas.openxmlformats.org/officeDocument/2006/math">
                    <m:sSub>
                      <m:sSubPr>
                        <m:ctrlPr>
                          <a:rPr lang="en-US" altLang="zh-CN" i="1">
                            <a:latin typeface="Cambria Math" panose="02040503050406030204" pitchFamily="18" charset="0"/>
                            <a:cs typeface="Arial" panose="020B0604020202020204" pitchFamily="34" charset="0"/>
                          </a:rPr>
                        </m:ctrlPr>
                      </m:sSubPr>
                      <m:e>
                        <m:r>
                          <a:rPr lang="en-US" altLang="zh-CN" i="1">
                            <a:latin typeface="Cambria Math" panose="02040503050406030204" pitchFamily="18" charset="0"/>
                            <a:cs typeface="Arial" panose="020B0604020202020204" pitchFamily="34" charset="0"/>
                          </a:rPr>
                          <m:t>𝑃</m:t>
                        </m:r>
                      </m:e>
                      <m:sub>
                        <m:r>
                          <a:rPr lang="en-US" altLang="zh-CN" i="1">
                            <a:latin typeface="Cambria Math" panose="02040503050406030204" pitchFamily="18" charset="0"/>
                            <a:cs typeface="Arial" panose="020B0604020202020204" pitchFamily="34" charset="0"/>
                          </a:rPr>
                          <m:t>𝑎</m:t>
                        </m:r>
                      </m:sub>
                    </m:sSub>
                  </m:oMath>
                </a14:m>
                <a:r>
                  <a:rPr lang="en-US" altLang="zh-CN" dirty="0">
                    <a:latin typeface="Arial" panose="020B0604020202020204" pitchFamily="34" charset="0"/>
                    <a:cs typeface="Arial" panose="020B0604020202020204" pitchFamily="34" charset="0"/>
                  </a:rPr>
                  <a:t> to the total transmit power </a:t>
                </a:r>
                <a14:m>
                  <m:oMath xmlns:m="http://schemas.openxmlformats.org/officeDocument/2006/math">
                    <m:sSub>
                      <m:sSubPr>
                        <m:ctrlPr>
                          <a:rPr lang="en-US" altLang="zh-CN" i="1">
                            <a:solidFill>
                              <a:srgbClr val="C00000"/>
                            </a:solidFill>
                            <a:latin typeface="Cambria Math" panose="02040503050406030204" pitchFamily="18" charset="0"/>
                            <a:cs typeface="Arial" panose="020B0604020202020204" pitchFamily="34" charset="0"/>
                          </a:rPr>
                        </m:ctrlPr>
                      </m:sSubPr>
                      <m:e>
                        <m:r>
                          <a:rPr lang="en-US" altLang="zh-CN" i="1">
                            <a:solidFill>
                              <a:srgbClr val="C00000"/>
                            </a:solidFill>
                            <a:latin typeface="Cambria Math" panose="02040503050406030204" pitchFamily="18" charset="0"/>
                            <a:cs typeface="Arial" panose="020B0604020202020204" pitchFamily="34" charset="0"/>
                          </a:rPr>
                          <m:t>𝑃</m:t>
                        </m:r>
                      </m:e>
                      <m:sub>
                        <m:r>
                          <a:rPr lang="en-US" altLang="zh-CN" i="1">
                            <a:solidFill>
                              <a:srgbClr val="C00000"/>
                            </a:solidFill>
                            <a:latin typeface="Cambria Math" panose="02040503050406030204" pitchFamily="18" charset="0"/>
                            <a:cs typeface="Arial" panose="020B0604020202020204" pitchFamily="34" charset="0"/>
                          </a:rPr>
                          <m:t>𝑡</m:t>
                        </m:r>
                      </m:sub>
                    </m:sSub>
                  </m:oMath>
                </a14:m>
                <a:r>
                  <a:rPr lang="en-US" altLang="zh-CN" dirty="0">
                    <a:latin typeface="Arial" panose="020B0604020202020204" pitchFamily="34" charset="0"/>
                    <a:cs typeface="Arial" panose="020B0604020202020204" pitchFamily="34" charset="0"/>
                  </a:rPr>
                  <a:t>:  </a:t>
                </a:r>
                <a14:m>
                  <m:oMath xmlns:m="http://schemas.openxmlformats.org/officeDocument/2006/math">
                    <m:r>
                      <a:rPr lang="zh-CN" altLang="en-US" i="1">
                        <a:latin typeface="Cambria Math" panose="02040503050406030204" pitchFamily="18" charset="0"/>
                        <a:cs typeface="Arial" panose="020B0604020202020204" pitchFamily="34" charset="0"/>
                      </a:rPr>
                      <m:t>𝜂</m:t>
                    </m:r>
                    <m:r>
                      <a:rPr lang="en-US" altLang="zh-CN" i="1">
                        <a:latin typeface="Cambria Math" panose="02040503050406030204" pitchFamily="18" charset="0"/>
                        <a:cs typeface="Arial" panose="020B0604020202020204" pitchFamily="34" charset="0"/>
                      </a:rPr>
                      <m:t>=</m:t>
                    </m:r>
                    <m:sSub>
                      <m:sSubPr>
                        <m:ctrlPr>
                          <a:rPr lang="en-US" altLang="zh-CN" i="1">
                            <a:latin typeface="Cambria Math" panose="02040503050406030204" pitchFamily="18" charset="0"/>
                            <a:cs typeface="Arial" panose="020B0604020202020204" pitchFamily="34" charset="0"/>
                          </a:rPr>
                        </m:ctrlPr>
                      </m:sSubPr>
                      <m:e>
                        <m:r>
                          <a:rPr lang="en-US" altLang="zh-CN" i="1">
                            <a:latin typeface="Cambria Math" panose="02040503050406030204" pitchFamily="18" charset="0"/>
                            <a:cs typeface="Arial" panose="020B0604020202020204" pitchFamily="34" charset="0"/>
                          </a:rPr>
                          <m:t>𝑃</m:t>
                        </m:r>
                      </m:e>
                      <m:sub>
                        <m:r>
                          <a:rPr lang="en-US" altLang="zh-CN" i="1">
                            <a:latin typeface="Cambria Math" panose="02040503050406030204" pitchFamily="18" charset="0"/>
                            <a:cs typeface="Arial" panose="020B0604020202020204" pitchFamily="34" charset="0"/>
                          </a:rPr>
                          <m:t>𝑎</m:t>
                        </m:r>
                      </m:sub>
                    </m:sSub>
                    <m:r>
                      <a:rPr lang="en-US" altLang="zh-CN" i="1">
                        <a:latin typeface="Cambria Math" panose="02040503050406030204" pitchFamily="18" charset="0"/>
                        <a:cs typeface="Arial" panose="020B0604020202020204" pitchFamily="34" charset="0"/>
                      </a:rPr>
                      <m:t>/</m:t>
                    </m:r>
                    <m:sSub>
                      <m:sSubPr>
                        <m:ctrlPr>
                          <a:rPr lang="en-US" altLang="zh-CN" i="1">
                            <a:latin typeface="Cambria Math" panose="02040503050406030204" pitchFamily="18" charset="0"/>
                            <a:cs typeface="Arial" panose="020B0604020202020204" pitchFamily="34" charset="0"/>
                          </a:rPr>
                        </m:ctrlPr>
                      </m:sSubPr>
                      <m:e>
                        <m:r>
                          <a:rPr lang="en-US" altLang="zh-CN" i="1">
                            <a:latin typeface="Cambria Math" panose="02040503050406030204" pitchFamily="18" charset="0"/>
                            <a:cs typeface="Arial" panose="020B0604020202020204" pitchFamily="34" charset="0"/>
                          </a:rPr>
                          <m:t>𝑃</m:t>
                        </m:r>
                      </m:e>
                      <m:sub>
                        <m:r>
                          <a:rPr lang="en-US" altLang="zh-CN" i="1">
                            <a:latin typeface="Cambria Math" panose="02040503050406030204" pitchFamily="18" charset="0"/>
                            <a:cs typeface="Arial" panose="020B0604020202020204" pitchFamily="34" charset="0"/>
                          </a:rPr>
                          <m:t>𝑡</m:t>
                        </m:r>
                      </m:sub>
                    </m:sSub>
                  </m:oMath>
                </a14:m>
                <a:endParaRPr lang="zh-CN" altLang="en-US" dirty="0">
                  <a:solidFill>
                    <a:srgbClr val="C00000"/>
                  </a:solidFill>
                </a:endParaRPr>
              </a:p>
            </p:txBody>
          </p:sp>
        </mc:Choice>
        <mc:Fallback xmlns="">
          <p:sp>
            <p:nvSpPr>
              <p:cNvPr id="34" name="矩形 33"/>
              <p:cNvSpPr>
                <a:spLocks noRot="1" noChangeAspect="1" noMove="1" noResize="1" noEditPoints="1" noAdjustHandles="1" noChangeArrowheads="1" noChangeShapeType="1" noTextEdit="1"/>
              </p:cNvSpPr>
              <p:nvPr/>
            </p:nvSpPr>
            <p:spPr>
              <a:xfrm>
                <a:off x="407367" y="3804146"/>
                <a:ext cx="7632848" cy="646331"/>
              </a:xfrm>
              <a:prstGeom prst="rect">
                <a:avLst/>
              </a:prstGeom>
              <a:blipFill>
                <a:blip r:embed="rId10"/>
                <a:stretch>
                  <a:fillRect l="-559" t="-4717" b="-13208"/>
                </a:stretch>
              </a:blipFill>
            </p:spPr>
            <p:txBody>
              <a:bodyPr/>
              <a:lstStyle/>
              <a:p>
                <a:r>
                  <a:rPr lang="zh-CN" altLang="en-US">
                    <a:noFill/>
                  </a:rPr>
                  <a:t> </a:t>
                </a:r>
              </a:p>
            </p:txBody>
          </p:sp>
        </mc:Fallback>
      </mc:AlternateContent>
      <p:sp>
        <p:nvSpPr>
          <p:cNvPr id="36" name="文本框 4">
            <a:extLst>
              <a:ext uri="{FF2B5EF4-FFF2-40B4-BE49-F238E27FC236}">
                <a16:creationId xmlns:a16="http://schemas.microsoft.com/office/drawing/2014/main" id="{18EB8F70-0F19-440A-A294-C641A12742AD}"/>
              </a:ext>
            </a:extLst>
          </p:cNvPr>
          <p:cNvSpPr txBox="1">
            <a:spLocks noChangeArrowheads="1"/>
          </p:cNvSpPr>
          <p:nvPr/>
        </p:nvSpPr>
        <p:spPr bwMode="auto">
          <a:xfrm>
            <a:off x="514793" y="1055194"/>
            <a:ext cx="7776864" cy="53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等线" panose="02010600030101010101" pitchFamily="2" charset="-122"/>
              </a:defRPr>
            </a:lvl1pPr>
            <a:lvl2pPr marL="800100" indent="-34290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nSpc>
                <a:spcPct val="150000"/>
              </a:lnSpc>
            </a:pPr>
            <a:r>
              <a:rPr lang="en-US" altLang="zh-CN" sz="2200" b="1"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beamformer</a:t>
            </a:r>
            <a:r>
              <a:rPr lang="en-US" altLang="zh-CN" sz="2200" dirty="0">
                <a:latin typeface="Arial" panose="020B0604020202020204" pitchFamily="34" charset="0"/>
                <a:ea typeface="微软雅黑" panose="020B0503020204020204" pitchFamily="34" charset="-122"/>
                <a:cs typeface="Arial" panose="020B0604020202020204" pitchFamily="34" charset="0"/>
              </a:rPr>
              <a:t>: </a:t>
            </a:r>
            <a:endParaRPr lang="en-US" altLang="zh-CN" sz="2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7" name="文本框 36"/>
              <p:cNvSpPr txBox="1"/>
              <p:nvPr/>
            </p:nvSpPr>
            <p:spPr>
              <a:xfrm>
                <a:off x="4087245" y="1210224"/>
                <a:ext cx="1491049" cy="313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000" b="1" i="0" smtClean="0">
                          <a:latin typeface="Cambria Math" panose="02040503050406030204" pitchFamily="18" charset="0"/>
                        </a:rPr>
                        <m:t>𝐌</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ℂ</m:t>
                          </m:r>
                        </m:e>
                        <m:sup>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𝑁</m:t>
                              </m:r>
                            </m:e>
                            <m:sub>
                              <m:r>
                                <a:rPr lang="en-US" altLang="zh-CN" sz="2000" b="0" i="1" smtClean="0">
                                  <a:latin typeface="Cambria Math" panose="02040503050406030204" pitchFamily="18" charset="0"/>
                                  <a:ea typeface="Cambria Math" panose="02040503050406030204" pitchFamily="18" charset="0"/>
                                </a:rPr>
                                <m:t>𝑦</m:t>
                              </m:r>
                            </m:sub>
                          </m:sSub>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𝑁</m:t>
                              </m:r>
                            </m:e>
                            <m:sub>
                              <m:r>
                                <a:rPr lang="en-US" altLang="zh-CN" sz="2000" b="0" i="1" smtClean="0">
                                  <a:latin typeface="Cambria Math" panose="02040503050406030204" pitchFamily="18" charset="0"/>
                                  <a:ea typeface="Cambria Math" panose="02040503050406030204" pitchFamily="18" charset="0"/>
                                </a:rPr>
                                <m:t>𝑧</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𝐾</m:t>
                          </m:r>
                        </m:sup>
                      </m:sSup>
                    </m:oMath>
                  </m:oMathPara>
                </a14:m>
                <a:endParaRPr lang="zh-CN" altLang="en-US" sz="2000" dirty="0"/>
              </a:p>
            </p:txBody>
          </p:sp>
        </mc:Choice>
        <mc:Fallback xmlns="">
          <p:sp>
            <p:nvSpPr>
              <p:cNvPr id="37" name="文本框 36"/>
              <p:cNvSpPr txBox="1">
                <a:spLocks noRot="1" noChangeAspect="1" noMove="1" noResize="1" noEditPoints="1" noAdjustHandles="1" noChangeArrowheads="1" noChangeShapeType="1" noTextEdit="1"/>
              </p:cNvSpPr>
              <p:nvPr/>
            </p:nvSpPr>
            <p:spPr>
              <a:xfrm>
                <a:off x="4087245" y="1210224"/>
                <a:ext cx="1491049" cy="313804"/>
              </a:xfrm>
              <a:prstGeom prst="rect">
                <a:avLst/>
              </a:prstGeom>
              <a:blipFill>
                <a:blip r:embed="rId11"/>
                <a:stretch>
                  <a:fillRect l="-3265" t="-3922" r="-1224" b="-58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矩形 37"/>
              <p:cNvSpPr/>
              <p:nvPr/>
            </p:nvSpPr>
            <p:spPr>
              <a:xfrm>
                <a:off x="8526151" y="1751561"/>
                <a:ext cx="2746265" cy="391582"/>
              </a:xfrm>
              <a:prstGeom prst="rect">
                <a:avLst/>
              </a:prstGeom>
            </p:spPr>
            <p:txBody>
              <a:bodyPr wrap="none">
                <a:spAutoFit/>
              </a:bodyPr>
              <a:lstStyle/>
              <a:p>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Element-wise</a:t>
                </a:r>
                <a:r>
                  <a:rPr lang="en-US" altLang="zh-CN" dirty="0">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lang="en-US" altLang="zh-CN" i="1">
                            <a:solidFill>
                              <a:srgbClr val="C00000"/>
                            </a:solidFill>
                            <a:latin typeface="Cambria Math" panose="02040503050406030204" pitchFamily="18" charset="0"/>
                            <a:cs typeface="Arial" panose="020B0604020202020204" pitchFamily="34" charset="0"/>
                          </a:rPr>
                        </m:ctrlPr>
                      </m:sSubPr>
                      <m:e>
                        <m:r>
                          <m:rPr>
                            <m:sty m:val="p"/>
                          </m:rPr>
                          <a:rPr lang="el-GR" altLang="zh-CN"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i="1">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sSub>
                      <m:sSubPr>
                        <m:ctrlPr>
                          <a:rPr lang="en-US" altLang="zh-CN" i="1">
                            <a:solidFill>
                              <a:srgbClr val="C00000"/>
                            </a:solidFill>
                            <a:latin typeface="Cambria Math" panose="02040503050406030204" pitchFamily="18" charset="0"/>
                            <a:cs typeface="Arial" panose="020B0604020202020204" pitchFamily="34" charset="0"/>
                          </a:rPr>
                        </m:ctrlPr>
                      </m:sSubPr>
                      <m:e>
                        <m:r>
                          <a:rPr lang="en-US" altLang="zh-CN" i="1">
                            <a:solidFill>
                              <a:srgbClr val="C00000"/>
                            </a:solidFill>
                            <a:latin typeface="Cambria Math" panose="02040503050406030204" pitchFamily="18" charset="0"/>
                            <a:cs typeface="Arial" panose="020B0604020202020204" pitchFamily="34" charset="0"/>
                          </a:rPr>
                          <m:t> </m:t>
                        </m:r>
                        <m:r>
                          <m:rPr>
                            <m:sty m:val="p"/>
                          </m:rPr>
                          <a:rPr lang="el-GR" altLang="zh-CN"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i="1">
                            <a:solidFill>
                              <a:srgbClr val="C00000"/>
                            </a:solidFill>
                            <a:latin typeface="Cambria Math" panose="02040503050406030204" pitchFamily="18" charset="0"/>
                            <a:cs typeface="Arial" panose="020B0604020202020204" pitchFamily="34" charset="0"/>
                          </a:rPr>
                          <m:t>𝑟𝑒𝑓</m:t>
                        </m:r>
                      </m:sub>
                    </m:sSub>
                  </m:oMath>
                </a14:m>
                <a:r>
                  <a:rPr lang="en-US" altLang="zh-CN" dirty="0">
                    <a:latin typeface="Arial" panose="020B0604020202020204" pitchFamily="34" charset="0"/>
                    <a:ea typeface="微软雅黑" panose="020B0503020204020204" pitchFamily="34" charset="-122"/>
                    <a:cs typeface="Arial" panose="020B0604020202020204" pitchFamily="34" charset="0"/>
                  </a:rPr>
                  <a:t> </a:t>
                </a:r>
                <a:endParaRPr lang="zh-CN" altLang="en-US" dirty="0"/>
              </a:p>
            </p:txBody>
          </p:sp>
        </mc:Choice>
        <mc:Fallback xmlns="">
          <p:sp>
            <p:nvSpPr>
              <p:cNvPr id="38" name="矩形 37"/>
              <p:cNvSpPr>
                <a:spLocks noRot="1" noChangeAspect="1" noMove="1" noResize="1" noEditPoints="1" noAdjustHandles="1" noChangeArrowheads="1" noChangeShapeType="1" noTextEdit="1"/>
              </p:cNvSpPr>
              <p:nvPr/>
            </p:nvSpPr>
            <p:spPr>
              <a:xfrm>
                <a:off x="8526151" y="1751561"/>
                <a:ext cx="2746265" cy="391582"/>
              </a:xfrm>
              <a:prstGeom prst="rect">
                <a:avLst/>
              </a:prstGeom>
              <a:blipFill>
                <a:blip r:embed="rId12"/>
                <a:stretch>
                  <a:fillRect l="-2000" t="-7692" b="-16923"/>
                </a:stretch>
              </a:blipFill>
            </p:spPr>
            <p:txBody>
              <a:bodyPr/>
              <a:lstStyle/>
              <a:p>
                <a:r>
                  <a:rPr lang="zh-CN" altLang="en-US">
                    <a:noFill/>
                  </a:rPr>
                  <a:t> </a:t>
                </a:r>
              </a:p>
            </p:txBody>
          </p:sp>
        </mc:Fallback>
      </mc:AlternateContent>
      <p:sp>
        <p:nvSpPr>
          <p:cNvPr id="39" name="右箭头 38"/>
          <p:cNvSpPr/>
          <p:nvPr/>
        </p:nvSpPr>
        <p:spPr>
          <a:xfrm>
            <a:off x="8223422" y="1829657"/>
            <a:ext cx="252717" cy="231191"/>
          </a:xfrm>
          <a:prstGeom prst="rightArrow">
            <a:avLst/>
          </a:prstGeom>
          <a:solidFill>
            <a:schemeClr val="accent1">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 name="灯片编号占位符 3"/>
          <p:cNvSpPr>
            <a:spLocks noGrp="1"/>
          </p:cNvSpPr>
          <p:nvPr>
            <p:ph type="sldNum" sz="quarter" idx="12"/>
          </p:nvPr>
        </p:nvSpPr>
        <p:spPr>
          <a:xfrm>
            <a:off x="9340107" y="6492875"/>
            <a:ext cx="2743200" cy="365125"/>
          </a:xfrm>
        </p:spPr>
        <p:txBody>
          <a:bodyPr/>
          <a:lstStyle/>
          <a:p>
            <a:fld id="{EA7D5E4A-1FF7-5446-9BF7-57824CD54030}" type="slidenum">
              <a:rPr kumimoji="1" lang="zh-CN" altLang="en-US" b="1" smtClean="0">
                <a:solidFill>
                  <a:srgbClr val="C00000"/>
                </a:solidFill>
              </a:rPr>
              <a:pPr/>
              <a:t>48</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738857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圆角 6">
            <a:extLst>
              <a:ext uri="{FF2B5EF4-FFF2-40B4-BE49-F238E27FC236}">
                <a16:creationId xmlns:a16="http://schemas.microsoft.com/office/drawing/2014/main" id="{D5D6346F-FC06-4846-A0A7-EF9C8F2AC1ED}"/>
              </a:ext>
            </a:extLst>
          </p:cNvPr>
          <p:cNvSpPr/>
          <p:nvPr/>
        </p:nvSpPr>
        <p:spPr>
          <a:xfrm>
            <a:off x="322736" y="1109620"/>
            <a:ext cx="11398272" cy="1440074"/>
          </a:xfrm>
          <a:prstGeom prst="roundRect">
            <a:avLst>
              <a:gd name="adj" fmla="val 22371"/>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4" name="矩形 23"/>
          <p:cNvSpPr/>
          <p:nvPr/>
        </p:nvSpPr>
        <p:spPr>
          <a:xfrm>
            <a:off x="566406" y="1090528"/>
            <a:ext cx="8269874" cy="2308324"/>
          </a:xfrm>
          <a:prstGeom prst="rect">
            <a:avLst/>
          </a:prstGeom>
        </p:spPr>
        <p:txBody>
          <a:bodyPr wrap="square">
            <a:spAutoFit/>
          </a:bodyPr>
          <a:lstStyle/>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Achievable rate of each user</a:t>
            </a:r>
            <a:endParaRPr lang="en-US" altLang="zh-CN" sz="22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800100" lvl="1" indent="-342900">
              <a:lnSpc>
                <a:spcPct val="150000"/>
              </a:lnSpc>
              <a:buFont typeface="Arial" panose="020B0604020202020204" pitchFamily="34" charset="0"/>
              <a:buChar char="•"/>
            </a:pPr>
            <a:endPar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endParaRPr lang="en-US" altLang="zh-CN" sz="32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Sum rate maximization problem</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Problem Formulation</a:t>
            </a:r>
          </a:p>
        </p:txBody>
      </p:sp>
      <p:sp>
        <p:nvSpPr>
          <p:cNvPr id="28" name="任意形状 36">
            <a:extLst>
              <a:ext uri="{FF2B5EF4-FFF2-40B4-BE49-F238E27FC236}">
                <a16:creationId xmlns:a16="http://schemas.microsoft.com/office/drawing/2014/main" id="{428A2848-5795-4DFF-978D-B72D11CFA1D4}"/>
              </a:ext>
            </a:extLst>
          </p:cNvPr>
          <p:cNvSpPr/>
          <p:nvPr/>
        </p:nvSpPr>
        <p:spPr>
          <a:xfrm>
            <a:off x="6200400" y="1420485"/>
            <a:ext cx="2415880" cy="245500"/>
          </a:xfrm>
          <a:custGeom>
            <a:avLst/>
            <a:gdLst>
              <a:gd name="connsiteX0" fmla="*/ 2231922 w 2231922"/>
              <a:gd name="connsiteY0" fmla="*/ 0 h 363794"/>
              <a:gd name="connsiteX1" fmla="*/ 0 w 2231922"/>
              <a:gd name="connsiteY1" fmla="*/ 0 h 363794"/>
              <a:gd name="connsiteX2" fmla="*/ 0 w 2231922"/>
              <a:gd name="connsiteY2" fmla="*/ 363794 h 363794"/>
            </a:gdLst>
            <a:ahLst/>
            <a:cxnLst>
              <a:cxn ang="0">
                <a:pos x="connsiteX0" y="connsiteY0"/>
              </a:cxn>
              <a:cxn ang="0">
                <a:pos x="connsiteX1" y="connsiteY1"/>
              </a:cxn>
              <a:cxn ang="0">
                <a:pos x="connsiteX2" y="connsiteY2"/>
              </a:cxn>
            </a:cxnLst>
            <a:rect l="l" t="t" r="r" b="b"/>
            <a:pathLst>
              <a:path w="2231922" h="363794">
                <a:moveTo>
                  <a:pt x="2231922" y="0"/>
                </a:moveTo>
                <a:lnTo>
                  <a:pt x="0" y="0"/>
                </a:lnTo>
                <a:lnTo>
                  <a:pt x="0" y="363794"/>
                </a:lnTo>
              </a:path>
            </a:pathLst>
          </a:custGeom>
          <a:noFill/>
          <a:ln w="28575">
            <a:solidFill>
              <a:schemeClr val="accent3"/>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D4FD5267-545D-4E7F-95F9-7A0DCAB0900D}"/>
                  </a:ext>
                </a:extLst>
              </p:cNvPr>
              <p:cNvSpPr txBox="1"/>
              <p:nvPr/>
            </p:nvSpPr>
            <p:spPr>
              <a:xfrm>
                <a:off x="8345584" y="1136083"/>
                <a:ext cx="3031232" cy="646331"/>
              </a:xfrm>
              <a:prstGeom prst="rect">
                <a:avLst/>
              </a:prstGeom>
              <a:noFill/>
            </p:spPr>
            <p:txBody>
              <a:bodyPr wrap="square" rtlCol="0">
                <a:spAutoFit/>
              </a:bodyPr>
              <a:lstStyle/>
              <a:p>
                <a:pPr algn="ctr"/>
                <a:r>
                  <a:rPr lang="en-US" altLang="zh-CN" dirty="0">
                    <a:solidFill>
                      <a:schemeClr val="accent1"/>
                    </a:solidFill>
                    <a:latin typeface="Arial" panose="020B0604020202020204" pitchFamily="34" charset="0"/>
                    <a:cs typeface="Arial" panose="020B0604020202020204" pitchFamily="34" charset="0"/>
                  </a:rPr>
                  <a:t>Channel matrix between RHS and user </a:t>
                </a:r>
                <a14:m>
                  <m:oMath xmlns:m="http://schemas.openxmlformats.org/officeDocument/2006/math">
                    <m:r>
                      <a:rPr lang="en-US" altLang="zh-CN" b="0" i="1" dirty="0" smtClean="0">
                        <a:solidFill>
                          <a:schemeClr val="accent1"/>
                        </a:solidFill>
                        <a:latin typeface="Cambria Math" panose="02040503050406030204" pitchFamily="18" charset="0"/>
                        <a:cs typeface="Arial" panose="020B0604020202020204" pitchFamily="34" charset="0"/>
                      </a:rPr>
                      <m:t>𝑘</m:t>
                    </m:r>
                  </m:oMath>
                </a14:m>
                <a:endParaRPr lang="zh-CN" altLang="en-US" dirty="0">
                  <a:solidFill>
                    <a:schemeClr val="accent1"/>
                  </a:solidFill>
                  <a:latin typeface="Arial" panose="020B0604020202020204" pitchFamily="34" charset="0"/>
                  <a:cs typeface="Arial" panose="020B0604020202020204" pitchFamily="34" charset="0"/>
                </a:endParaRPr>
              </a:p>
            </p:txBody>
          </p:sp>
        </mc:Choice>
        <mc:Fallback xmlns="">
          <p:sp>
            <p:nvSpPr>
              <p:cNvPr id="2" name="文本框 1">
                <a:extLst>
                  <a:ext uri="{FF2B5EF4-FFF2-40B4-BE49-F238E27FC236}">
                    <a16:creationId xmlns:a16="http://schemas.microsoft.com/office/drawing/2014/main" id="{D4FD5267-545D-4E7F-95F9-7A0DCAB0900D}"/>
                  </a:ext>
                </a:extLst>
              </p:cNvPr>
              <p:cNvSpPr txBox="1">
                <a:spLocks noRot="1" noChangeAspect="1" noMove="1" noResize="1" noEditPoints="1" noAdjustHandles="1" noChangeArrowheads="1" noChangeShapeType="1" noTextEdit="1"/>
              </p:cNvSpPr>
              <p:nvPr/>
            </p:nvSpPr>
            <p:spPr>
              <a:xfrm>
                <a:off x="8345584" y="1136083"/>
                <a:ext cx="3031232" cy="646331"/>
              </a:xfrm>
              <a:prstGeom prst="rect">
                <a:avLst/>
              </a:prstGeom>
              <a:blipFill>
                <a:blip r:embed="rId3"/>
                <a:stretch>
                  <a:fillRect t="-4717" b="-14151"/>
                </a:stretch>
              </a:blipFill>
            </p:spPr>
            <p:txBody>
              <a:bodyPr/>
              <a:lstStyle/>
              <a:p>
                <a:r>
                  <a:rPr lang="zh-CN" altLang="en-US">
                    <a:noFill/>
                  </a:rPr>
                  <a:t> </a:t>
                </a:r>
              </a:p>
            </p:txBody>
          </p:sp>
        </mc:Fallback>
      </mc:AlternateContent>
      <p:sp>
        <p:nvSpPr>
          <p:cNvPr id="30" name="矩形 29">
            <a:extLst>
              <a:ext uri="{FF2B5EF4-FFF2-40B4-BE49-F238E27FC236}">
                <a16:creationId xmlns:a16="http://schemas.microsoft.com/office/drawing/2014/main" id="{8BF85236-88D0-4F76-AEF6-AB8921133D8E}"/>
              </a:ext>
            </a:extLst>
          </p:cNvPr>
          <p:cNvSpPr/>
          <p:nvPr/>
        </p:nvSpPr>
        <p:spPr>
          <a:xfrm>
            <a:off x="4511824" y="3893989"/>
            <a:ext cx="2370198" cy="1200329"/>
          </a:xfrm>
          <a:prstGeom prst="rect">
            <a:avLst/>
          </a:prstGeom>
        </p:spPr>
        <p:txBody>
          <a:bodyPr wrap="square">
            <a:spAutoFit/>
          </a:bodyPr>
          <a:lstStyle/>
          <a:p>
            <a:pPr lvl="1" algn="ctr">
              <a:lnSpc>
                <a:spcPct val="120000"/>
              </a:lnSpc>
            </a:pPr>
            <a:r>
              <a:rPr lang="en-US" altLang="zh-CN" sz="2000" b="1" i="1" dirty="0">
                <a:latin typeface="Times New Roman" panose="02020603050405020304" pitchFamily="18" charset="0"/>
                <a:ea typeface="微软雅黑" panose="020B0503020204020204" pitchFamily="34" charset="-122"/>
                <a:cs typeface="Times New Roman" panose="02020603050405020304" pitchFamily="18" charset="0"/>
              </a:rPr>
              <a:t>Problem</a:t>
            </a:r>
          </a:p>
          <a:p>
            <a:pPr lvl="1" algn="ctr">
              <a:lnSpc>
                <a:spcPct val="120000"/>
              </a:lnSpc>
            </a:pPr>
            <a:endParaRPr lang="en-US" altLang="zh-CN" sz="2000" b="1" i="1" dirty="0">
              <a:latin typeface="Times New Roman" panose="02020603050405020304" pitchFamily="18" charset="0"/>
              <a:ea typeface="微软雅黑" panose="020B0503020204020204" pitchFamily="34" charset="-122"/>
              <a:cs typeface="Times New Roman" panose="02020603050405020304" pitchFamily="18" charset="0"/>
            </a:endParaRPr>
          </a:p>
          <a:p>
            <a:pPr lvl="1" algn="ctr">
              <a:lnSpc>
                <a:spcPct val="120000"/>
              </a:lnSpc>
            </a:pPr>
            <a:r>
              <a:rPr lang="en-US" altLang="zh-CN" sz="2000" b="1" i="1" dirty="0">
                <a:latin typeface="Times New Roman" panose="02020603050405020304" pitchFamily="18" charset="0"/>
                <a:ea typeface="微软雅黑" panose="020B0503020204020204" pitchFamily="34" charset="-122"/>
                <a:cs typeface="Times New Roman" panose="02020603050405020304" pitchFamily="18" charset="0"/>
              </a:rPr>
              <a:t>Decomposition</a:t>
            </a:r>
            <a:endParaRPr lang="en-US" altLang="zh-CN" b="1" i="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右箭头 5">
            <a:extLst>
              <a:ext uri="{FF2B5EF4-FFF2-40B4-BE49-F238E27FC236}">
                <a16:creationId xmlns:a16="http://schemas.microsoft.com/office/drawing/2014/main" id="{DD81DA7B-6559-4B5F-89BD-99CB1C9A3C3A}"/>
              </a:ext>
            </a:extLst>
          </p:cNvPr>
          <p:cNvSpPr/>
          <p:nvPr/>
        </p:nvSpPr>
        <p:spPr>
          <a:xfrm>
            <a:off x="4974917" y="4239511"/>
            <a:ext cx="2064696" cy="509286"/>
          </a:xfrm>
          <a:prstGeom prst="rightArrow">
            <a:avLst/>
          </a:prstGeom>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矩形 6"/>
              <p:cNvSpPr/>
              <p:nvPr/>
            </p:nvSpPr>
            <p:spPr>
              <a:xfrm>
                <a:off x="3547278" y="1637318"/>
                <a:ext cx="4075539" cy="721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𝑅</m:t>
                          </m:r>
                        </m:e>
                        <m:sub>
                          <m:r>
                            <a:rPr lang="zh-CN" altLang="en-US" i="1">
                              <a:latin typeface="Cambria Math" panose="02040503050406030204" pitchFamily="18" charset="0"/>
                            </a:rPr>
                            <m:t>𝑘</m:t>
                          </m:r>
                        </m:sub>
                      </m:sSub>
                      <m:r>
                        <a:rPr lang="zh-CN" altLang="en-US" i="0">
                          <a:latin typeface="Cambria Math" panose="02040503050406030204" pitchFamily="18" charset="0"/>
                        </a:rPr>
                        <m:t>=</m:t>
                      </m:r>
                      <m:func>
                        <m:funcPr>
                          <m:ctrlPr>
                            <a:rPr lang="zh-CN" altLang="en-US" i="1">
                              <a:latin typeface="Cambria Math" panose="02040503050406030204" pitchFamily="18" charset="0"/>
                            </a:rPr>
                          </m:ctrlPr>
                        </m:funcPr>
                        <m:fNa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log</m:t>
                              </m:r>
                            </m:e>
                            <m:sub>
                              <m:r>
                                <a:rPr lang="zh-CN" altLang="en-US" i="0">
                                  <a:latin typeface="Cambria Math" panose="02040503050406030204" pitchFamily="18" charset="0"/>
                                </a:rPr>
                                <m:t>2</m:t>
                              </m:r>
                            </m:sub>
                          </m:sSub>
                        </m:fName>
                        <m:e>
                          <m:d>
                            <m:dPr>
                              <m:ctrlPr>
                                <a:rPr lang="zh-CN" altLang="en-US" i="1">
                                  <a:latin typeface="Cambria Math" panose="02040503050406030204" pitchFamily="18" charset="0"/>
                                </a:rPr>
                              </m:ctrlPr>
                            </m:dPr>
                            <m:e>
                              <m:r>
                                <a:rPr lang="zh-CN" altLang="en-US" i="0">
                                  <a:latin typeface="Cambria Math" panose="02040503050406030204" pitchFamily="18" charset="0"/>
                                </a:rPr>
                                <m:t>1+</m:t>
                              </m:r>
                              <m:f>
                                <m:fPr>
                                  <m:ctrlPr>
                                    <a:rPr lang="zh-CN" altLang="en-US" i="1">
                                      <a:latin typeface="Cambria Math" panose="02040503050406030204" pitchFamily="18" charset="0"/>
                                    </a:rPr>
                                  </m:ctrlPr>
                                </m:fPr>
                                <m:num>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b="1" i="0">
                                                  <a:latin typeface="Cambria Math" panose="02040503050406030204" pitchFamily="18" charset="0"/>
                                                </a:rPr>
                                                <m:t>𝐇</m:t>
                                              </m:r>
                                            </m:e>
                                            <m:sub>
                                              <m:r>
                                                <a:rPr lang="zh-CN" altLang="en-US" b="0" i="1">
                                                  <a:latin typeface="Cambria Math" panose="02040503050406030204" pitchFamily="18" charset="0"/>
                                                </a:rPr>
                                                <m:t>𝑘</m:t>
                                              </m:r>
                                            </m:sub>
                                          </m:sSub>
                                          <m:r>
                                            <a:rPr lang="zh-CN" altLang="en-US" b="1" i="0">
                                              <a:latin typeface="Cambria Math" panose="02040503050406030204" pitchFamily="18" charset="0"/>
                                            </a:rPr>
                                            <m:t>𝐌</m:t>
                                          </m:r>
                                          <m:sSub>
                                            <m:sSubPr>
                                              <m:ctrlPr>
                                                <a:rPr lang="zh-CN" altLang="en-US" b="1" i="1">
                                                  <a:latin typeface="Cambria Math" panose="02040503050406030204" pitchFamily="18" charset="0"/>
                                                </a:rPr>
                                              </m:ctrlPr>
                                            </m:sSubPr>
                                            <m:e>
                                              <m:r>
                                                <a:rPr lang="zh-CN" altLang="en-US" b="1" i="0">
                                                  <a:latin typeface="Cambria Math" panose="02040503050406030204" pitchFamily="18" charset="0"/>
                                                </a:rPr>
                                                <m:t>𝐕</m:t>
                                              </m:r>
                                            </m:e>
                                            <m:sub>
                                              <m:r>
                                                <a:rPr lang="zh-CN" altLang="en-US" b="0" i="1">
                                                  <a:latin typeface="Cambria Math" panose="02040503050406030204" pitchFamily="18" charset="0"/>
                                                </a:rPr>
                                                <m:t>𝑘</m:t>
                                              </m:r>
                                            </m:sub>
                                          </m:sSub>
                                        </m:e>
                                      </m:d>
                                    </m:e>
                                    <m:sup>
                                      <m:r>
                                        <a:rPr lang="zh-CN" altLang="en-US" b="0" i="0">
                                          <a:latin typeface="Cambria Math" panose="02040503050406030204" pitchFamily="18" charset="0"/>
                                        </a:rPr>
                                        <m:t>2</m:t>
                                      </m:r>
                                    </m:sup>
                                  </m:sSup>
                                </m:num>
                                <m:den>
                                  <m:sSup>
                                    <m:sSupPr>
                                      <m:ctrlPr>
                                        <a:rPr lang="zh-CN" altLang="en-US" b="0" i="1">
                                          <a:latin typeface="Cambria Math" panose="02040503050406030204" pitchFamily="18" charset="0"/>
                                        </a:rPr>
                                      </m:ctrlPr>
                                    </m:sSupPr>
                                    <m:e>
                                      <m:r>
                                        <a:rPr lang="zh-CN" altLang="en-US" b="0" i="1">
                                          <a:latin typeface="Cambria Math" panose="02040503050406030204" pitchFamily="18" charset="0"/>
                                        </a:rPr>
                                        <m:t>𝜎</m:t>
                                      </m:r>
                                    </m:e>
                                    <m:sup>
                                      <m:r>
                                        <a:rPr lang="zh-CN" altLang="en-US" b="0" i="0">
                                          <a:latin typeface="Cambria Math" panose="02040503050406030204" pitchFamily="18" charset="0"/>
                                        </a:rPr>
                                        <m:t>2</m:t>
                                      </m:r>
                                    </m:sup>
                                  </m:sSup>
                                  <m:r>
                                    <a:rPr lang="zh-CN" altLang="en-US" b="0" i="0">
                                      <a:latin typeface="Cambria Math" panose="02040503050406030204" pitchFamily="18" charset="0"/>
                                    </a:rPr>
                                    <m:t>+</m:t>
                                  </m:r>
                                  <m:nary>
                                    <m:naryPr>
                                      <m:chr m:val="∑"/>
                                      <m:limLoc m:val="undOvr"/>
                                      <m:grow m:val="on"/>
                                      <m:supHide m:val="on"/>
                                      <m:ctrlPr>
                                        <a:rPr lang="zh-CN" altLang="en-US" b="0" i="1">
                                          <a:latin typeface="Cambria Math" panose="02040503050406030204" pitchFamily="18" charset="0"/>
                                        </a:rPr>
                                      </m:ctrlPr>
                                    </m:naryPr>
                                    <m:sub>
                                      <m:sSup>
                                        <m:sSupPr>
                                          <m:ctrlPr>
                                            <a:rPr lang="zh-CN" altLang="en-US" b="0" i="1">
                                              <a:latin typeface="Cambria Math" panose="02040503050406030204" pitchFamily="18" charset="0"/>
                                            </a:rPr>
                                          </m:ctrlPr>
                                        </m:sSupPr>
                                        <m:e>
                                          <m:r>
                                            <a:rPr lang="zh-CN" altLang="en-US" b="0" i="1">
                                              <a:latin typeface="Cambria Math" panose="02040503050406030204" pitchFamily="18" charset="0"/>
                                            </a:rPr>
                                            <m:t>𝑙</m:t>
                                          </m:r>
                                        </m:e>
                                        <m:sup>
                                          <m:r>
                                            <a:rPr lang="zh-CN" altLang="en-US" b="0" i="0">
                                              <a:latin typeface="Cambria Math" panose="02040503050406030204" pitchFamily="18" charset="0"/>
                                            </a:rPr>
                                            <m:t>′</m:t>
                                          </m:r>
                                        </m:sup>
                                      </m:sSup>
                                      <m:r>
                                        <a:rPr lang="zh-CN" altLang="en-US" b="0" i="0">
                                          <a:latin typeface="Cambria Math" panose="02040503050406030204" pitchFamily="18" charset="0"/>
                                        </a:rPr>
                                        <m:t>≠</m:t>
                                      </m:r>
                                      <m:r>
                                        <a:rPr lang="zh-CN" altLang="en-US" b="0" i="1">
                                          <a:latin typeface="Cambria Math" panose="02040503050406030204" pitchFamily="18" charset="0"/>
                                        </a:rPr>
                                        <m:t>𝑘</m:t>
                                      </m:r>
                                    </m:sub>
                                    <m:sup/>
                                    <m:e>
                                      <m:r>
                                        <a:rPr lang="zh-CN" altLang="en-US" b="0" i="0">
                                          <a:latin typeface="Cambria Math" panose="02040503050406030204" pitchFamily="18" charset="0"/>
                                        </a:rPr>
                                        <m:t> </m:t>
                                      </m:r>
                                    </m:e>
                                  </m:nary>
                                  <m:sSup>
                                    <m:sSupPr>
                                      <m:ctrlPr>
                                        <a:rPr lang="zh-CN" altLang="en-US" b="0" i="1">
                                          <a:latin typeface="Cambria Math" panose="02040503050406030204" pitchFamily="18" charset="0"/>
                                        </a:rPr>
                                      </m:ctrlPr>
                                    </m:sSupPr>
                                    <m:e>
                                      <m:d>
                                        <m:dPr>
                                          <m:begChr m:val="|"/>
                                          <m:endChr m:val="|"/>
                                          <m:ctrlPr>
                                            <a:rPr lang="zh-CN" altLang="en-US" b="0" i="1">
                                              <a:latin typeface="Cambria Math" panose="02040503050406030204" pitchFamily="18" charset="0"/>
                                            </a:rPr>
                                          </m:ctrlPr>
                                        </m:dPr>
                                        <m:e>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𝐇</m:t>
                                              </m:r>
                                            </m:e>
                                            <m:sub>
                                              <m:r>
                                                <a:rPr lang="zh-CN" altLang="en-US" b="0" i="1">
                                                  <a:latin typeface="Cambria Math" panose="02040503050406030204" pitchFamily="18" charset="0"/>
                                                </a:rPr>
                                                <m:t>𝑘</m:t>
                                              </m:r>
                                            </m:sub>
                                          </m:sSub>
                                          <m:r>
                                            <a:rPr lang="zh-CN" altLang="en-US" b="1" i="0">
                                              <a:latin typeface="Cambria Math" panose="02040503050406030204" pitchFamily="18" charset="0"/>
                                            </a:rPr>
                                            <m:t>𝐌</m:t>
                                          </m:r>
                                          <m:sSub>
                                            <m:sSubPr>
                                              <m:ctrlPr>
                                                <a:rPr lang="zh-CN" altLang="en-US" b="1" i="1">
                                                  <a:latin typeface="Cambria Math" panose="02040503050406030204" pitchFamily="18" charset="0"/>
                                                </a:rPr>
                                              </m:ctrlPr>
                                            </m:sSubPr>
                                            <m:e>
                                              <m:r>
                                                <a:rPr lang="zh-CN" altLang="en-US" b="1" i="0">
                                                  <a:latin typeface="Cambria Math" panose="02040503050406030204" pitchFamily="18" charset="0"/>
                                                </a:rPr>
                                                <m:t>𝐕</m:t>
                                              </m:r>
                                            </m:e>
                                            <m:sub>
                                              <m:sSup>
                                                <m:sSupPr>
                                                  <m:ctrlPr>
                                                    <a:rPr lang="zh-CN" altLang="en-US" b="1" i="1">
                                                      <a:latin typeface="Cambria Math" panose="02040503050406030204" pitchFamily="18" charset="0"/>
                                                    </a:rPr>
                                                  </m:ctrlPr>
                                                </m:sSupPr>
                                                <m:e>
                                                  <m:r>
                                                    <a:rPr lang="zh-CN" altLang="en-US" b="0" i="1">
                                                      <a:latin typeface="Cambria Math" panose="02040503050406030204" pitchFamily="18" charset="0"/>
                                                    </a:rPr>
                                                    <m:t>𝑙</m:t>
                                                  </m:r>
                                                </m:e>
                                                <m:sup>
                                                  <m:r>
                                                    <a:rPr lang="zh-CN" altLang="en-US" b="0" i="0">
                                                      <a:latin typeface="Cambria Math" panose="02040503050406030204" pitchFamily="18" charset="0"/>
                                                    </a:rPr>
                                                    <m:t>′</m:t>
                                                  </m:r>
                                                </m:sup>
                                              </m:sSup>
                                            </m:sub>
                                          </m:sSub>
                                        </m:e>
                                      </m:d>
                                    </m:e>
                                    <m:sup>
                                      <m:r>
                                        <a:rPr lang="zh-CN" altLang="en-US" b="0" i="0">
                                          <a:latin typeface="Cambria Math" panose="02040503050406030204" pitchFamily="18" charset="0"/>
                                        </a:rPr>
                                        <m:t>2</m:t>
                                      </m:r>
                                    </m:sup>
                                  </m:sSup>
                                </m:den>
                              </m:f>
                            </m:e>
                          </m:d>
                        </m:e>
                      </m:func>
                    </m:oMath>
                  </m:oMathPara>
                </a14:m>
                <a:endParaRPr lang="zh-CN" altLang="en-US" dirty="0"/>
              </a:p>
            </p:txBody>
          </p:sp>
        </mc:Choice>
        <mc:Fallback xmlns="">
          <p:sp>
            <p:nvSpPr>
              <p:cNvPr id="7" name="矩形 6"/>
              <p:cNvSpPr>
                <a:spLocks noRot="1" noChangeAspect="1" noMove="1" noResize="1" noEditPoints="1" noAdjustHandles="1" noChangeArrowheads="1" noChangeShapeType="1" noTextEdit="1"/>
              </p:cNvSpPr>
              <p:nvPr/>
            </p:nvSpPr>
            <p:spPr>
              <a:xfrm>
                <a:off x="3547278" y="1637318"/>
                <a:ext cx="4075539" cy="721288"/>
              </a:xfrm>
              <a:prstGeom prst="rect">
                <a:avLst/>
              </a:prstGeom>
              <a:blipFill>
                <a:blip r:embed="rId4"/>
                <a:stretch>
                  <a:fillRect/>
                </a:stretch>
              </a:blipFill>
            </p:spPr>
            <p:txBody>
              <a:bodyPr/>
              <a:lstStyle/>
              <a:p>
                <a:r>
                  <a:rPr lang="zh-CN" altLang="en-US">
                    <a:noFill/>
                  </a:rPr>
                  <a:t> </a:t>
                </a:r>
              </a:p>
            </p:txBody>
          </p:sp>
        </mc:Fallback>
      </mc:AlternateContent>
      <p:grpSp>
        <p:nvGrpSpPr>
          <p:cNvPr id="15" name="组合 14"/>
          <p:cNvGrpSpPr/>
          <p:nvPr/>
        </p:nvGrpSpPr>
        <p:grpSpPr>
          <a:xfrm>
            <a:off x="7109162" y="3068066"/>
            <a:ext cx="4742221" cy="3140556"/>
            <a:chOff x="7109162" y="3068066"/>
            <a:chExt cx="4742221" cy="3140556"/>
          </a:xfrm>
        </p:grpSpPr>
        <p:grpSp>
          <p:nvGrpSpPr>
            <p:cNvPr id="31" name="组合 30">
              <a:extLst>
                <a:ext uri="{FF2B5EF4-FFF2-40B4-BE49-F238E27FC236}">
                  <a16:creationId xmlns:a16="http://schemas.microsoft.com/office/drawing/2014/main" id="{417600C6-7C47-404B-9D0B-5266AFBBF13A}"/>
                </a:ext>
              </a:extLst>
            </p:cNvPr>
            <p:cNvGrpSpPr/>
            <p:nvPr/>
          </p:nvGrpSpPr>
          <p:grpSpPr>
            <a:xfrm>
              <a:off x="7112278" y="3105696"/>
              <a:ext cx="4586087" cy="1066044"/>
              <a:chOff x="6262441" y="3933056"/>
              <a:chExt cx="4586087" cy="1066044"/>
            </a:xfrm>
          </p:grpSpPr>
          <p:pic>
            <p:nvPicPr>
              <p:cNvPr id="32" name="图片 31">
                <a:extLst>
                  <a:ext uri="{FF2B5EF4-FFF2-40B4-BE49-F238E27FC236}">
                    <a16:creationId xmlns:a16="http://schemas.microsoft.com/office/drawing/2014/main" id="{603E0846-634B-464B-B681-5EE150D50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7596" y="3933056"/>
                <a:ext cx="1872402" cy="1048803"/>
              </a:xfrm>
              <a:prstGeom prst="rect">
                <a:avLst/>
              </a:prstGeom>
            </p:spPr>
          </p:pic>
          <p:sp>
            <p:nvSpPr>
              <p:cNvPr id="33" name="圆角矩形 11">
                <a:extLst>
                  <a:ext uri="{FF2B5EF4-FFF2-40B4-BE49-F238E27FC236}">
                    <a16:creationId xmlns:a16="http://schemas.microsoft.com/office/drawing/2014/main" id="{54BC7433-F8A3-4B99-9443-A25D81D0E09A}"/>
                  </a:ext>
                </a:extLst>
              </p:cNvPr>
              <p:cNvSpPr/>
              <p:nvPr/>
            </p:nvSpPr>
            <p:spPr>
              <a:xfrm>
                <a:off x="6262441" y="3940439"/>
                <a:ext cx="4327313" cy="1058661"/>
              </a:xfrm>
              <a:prstGeom prst="roundRect">
                <a:avLst/>
              </a:prstGeom>
              <a:noFill/>
              <a:ln w="222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16337EC1-7376-457E-A1B9-2FAF424D5754}"/>
                  </a:ext>
                </a:extLst>
              </p:cNvPr>
              <p:cNvSpPr txBox="1"/>
              <p:nvPr/>
            </p:nvSpPr>
            <p:spPr>
              <a:xfrm>
                <a:off x="8245217" y="4149080"/>
                <a:ext cx="2603311" cy="369332"/>
              </a:xfrm>
              <a:prstGeom prst="rect">
                <a:avLst/>
              </a:prstGeom>
              <a:noFill/>
            </p:spPr>
            <p:txBody>
              <a:bodyPr wrap="square" rtlCol="0">
                <a:spAutoFit/>
              </a:bodyPr>
              <a:lstStyle/>
              <a:p>
                <a:pPr algn="l"/>
                <a:r>
                  <a:rPr kumimoji="1" lang="en-US" altLang="zh-CN" b="1" dirty="0">
                    <a:solidFill>
                      <a:schemeClr val="accent1">
                        <a:lumMod val="75000"/>
                      </a:schemeClr>
                    </a:solidFill>
                    <a:cs typeface="Arial" panose="020B0604020202020204" pitchFamily="34" charset="0"/>
                  </a:rPr>
                  <a:t>Digital beamforming</a:t>
                </a:r>
                <a:endParaRPr kumimoji="1" lang="zh-CN" altLang="en-US" b="1" dirty="0">
                  <a:solidFill>
                    <a:schemeClr val="accent1">
                      <a:lumMod val="75000"/>
                    </a:schemeClr>
                  </a:solidFill>
                  <a:cs typeface="Arial" panose="020B0604020202020204" pitchFamily="34" charset="0"/>
                </a:endParaRPr>
              </a:p>
            </p:txBody>
          </p:sp>
        </p:grpSp>
        <p:grpSp>
          <p:nvGrpSpPr>
            <p:cNvPr id="35" name="组合 34">
              <a:extLst>
                <a:ext uri="{FF2B5EF4-FFF2-40B4-BE49-F238E27FC236}">
                  <a16:creationId xmlns:a16="http://schemas.microsoft.com/office/drawing/2014/main" id="{5251D6A5-0EBC-4647-8987-65D0C0E8140E}"/>
                </a:ext>
              </a:extLst>
            </p:cNvPr>
            <p:cNvGrpSpPr/>
            <p:nvPr/>
          </p:nvGrpSpPr>
          <p:grpSpPr>
            <a:xfrm>
              <a:off x="7109162" y="4531995"/>
              <a:ext cx="4742221" cy="1676627"/>
              <a:chOff x="6250393" y="5085184"/>
              <a:chExt cx="4742221" cy="1676627"/>
            </a:xfrm>
          </p:grpSpPr>
          <p:pic>
            <p:nvPicPr>
              <p:cNvPr id="36" name="图片 35">
                <a:extLst>
                  <a:ext uri="{FF2B5EF4-FFF2-40B4-BE49-F238E27FC236}">
                    <a16:creationId xmlns:a16="http://schemas.microsoft.com/office/drawing/2014/main" id="{6759AFC8-B778-4E96-8D87-0D380A9B9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0393" y="5102425"/>
                <a:ext cx="2752038" cy="1659386"/>
              </a:xfrm>
              <a:prstGeom prst="rect">
                <a:avLst/>
              </a:prstGeom>
            </p:spPr>
          </p:pic>
          <p:sp>
            <p:nvSpPr>
              <p:cNvPr id="37" name="圆角矩形 11">
                <a:extLst>
                  <a:ext uri="{FF2B5EF4-FFF2-40B4-BE49-F238E27FC236}">
                    <a16:creationId xmlns:a16="http://schemas.microsoft.com/office/drawing/2014/main" id="{FDCF90A6-C6C3-4295-8185-60F40CE21FA2}"/>
                  </a:ext>
                </a:extLst>
              </p:cNvPr>
              <p:cNvSpPr/>
              <p:nvPr/>
            </p:nvSpPr>
            <p:spPr>
              <a:xfrm>
                <a:off x="6262439" y="5085184"/>
                <a:ext cx="4343929" cy="1636291"/>
              </a:xfrm>
              <a:prstGeom prst="roundRect">
                <a:avLst/>
              </a:prstGeom>
              <a:noFill/>
              <a:ln w="222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D92E4AEE-59CD-4286-9BA2-07E202012B39}"/>
                  </a:ext>
                </a:extLst>
              </p:cNvPr>
              <p:cNvSpPr txBox="1"/>
              <p:nvPr/>
            </p:nvSpPr>
            <p:spPr>
              <a:xfrm>
                <a:off x="7563135" y="5307535"/>
                <a:ext cx="3429479" cy="369332"/>
              </a:xfrm>
              <a:prstGeom prst="rect">
                <a:avLst/>
              </a:prstGeom>
              <a:noFill/>
            </p:spPr>
            <p:txBody>
              <a:bodyPr wrap="square" rtlCol="0">
                <a:spAutoFit/>
              </a:bodyPr>
              <a:lstStyle/>
              <a:p>
                <a:pPr algn="ctr"/>
                <a:r>
                  <a:rPr kumimoji="1" lang="en-US" altLang="zh-CN" b="1" dirty="0">
                    <a:solidFill>
                      <a:srgbClr val="C00000"/>
                    </a:solidFill>
                    <a:cs typeface="Arial" panose="020B0604020202020204" pitchFamily="34" charset="0"/>
                  </a:rPr>
                  <a:t>Holographic beamforming</a:t>
                </a:r>
                <a:endParaRPr kumimoji="1" lang="zh-CN" altLang="en-US" b="1" dirty="0">
                  <a:solidFill>
                    <a:srgbClr val="C00000"/>
                  </a:solidFill>
                  <a:cs typeface="Arial" panose="020B0604020202020204" pitchFamily="34" charset="0"/>
                </a:endParaRPr>
              </a:p>
            </p:txBody>
          </p:sp>
        </p:grpSp>
        <p:sp>
          <p:nvSpPr>
            <p:cNvPr id="47" name="矩形 46"/>
            <p:cNvSpPr/>
            <p:nvPr/>
          </p:nvSpPr>
          <p:spPr>
            <a:xfrm>
              <a:off x="7971161" y="4535552"/>
              <a:ext cx="144016" cy="18466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8" name="文本框 47"/>
                <p:cNvSpPr txBox="1"/>
                <p:nvPr/>
              </p:nvSpPr>
              <p:spPr>
                <a:xfrm>
                  <a:off x="7887610" y="4494365"/>
                  <a:ext cx="24367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dirty="0" smtClean="0">
                            <a:latin typeface="Cambria Math" panose="02040503050406030204" pitchFamily="18" charset="0"/>
                          </a:rPr>
                          <m:t>𝐾</m:t>
                        </m:r>
                      </m:oMath>
                    </m:oMathPara>
                  </a14:m>
                  <a:endParaRPr lang="zh-CN" altLang="en-US" sz="1400" dirty="0"/>
                </a:p>
              </p:txBody>
            </p:sp>
          </mc:Choice>
          <mc:Fallback xmlns="">
            <p:sp>
              <p:nvSpPr>
                <p:cNvPr id="48" name="文本框 47"/>
                <p:cNvSpPr txBox="1">
                  <a:spLocks noRot="1" noChangeAspect="1" noMove="1" noResize="1" noEditPoints="1" noAdjustHandles="1" noChangeArrowheads="1" noChangeShapeType="1" noTextEdit="1"/>
                </p:cNvSpPr>
                <p:nvPr/>
              </p:nvSpPr>
              <p:spPr>
                <a:xfrm>
                  <a:off x="7887610" y="4494365"/>
                  <a:ext cx="243670" cy="307777"/>
                </a:xfrm>
                <a:prstGeom prst="rect">
                  <a:avLst/>
                </a:prstGeom>
                <a:blipFill>
                  <a:blip r:embed="rId7"/>
                  <a:stretch>
                    <a:fillRect r="-12500"/>
                  </a:stretch>
                </a:blipFill>
              </p:spPr>
              <p:txBody>
                <a:bodyPr/>
                <a:lstStyle/>
                <a:p>
                  <a:r>
                    <a:rPr lang="zh-CN" altLang="en-US">
                      <a:noFill/>
                    </a:rPr>
                    <a:t> </a:t>
                  </a:r>
                </a:p>
              </p:txBody>
            </p:sp>
          </mc:Fallback>
        </mc:AlternateContent>
        <p:sp>
          <p:nvSpPr>
            <p:cNvPr id="49" name="矩形 48"/>
            <p:cNvSpPr/>
            <p:nvPr/>
          </p:nvSpPr>
          <p:spPr>
            <a:xfrm>
              <a:off x="7865429" y="3128221"/>
              <a:ext cx="144016" cy="18466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50" name="文本框 49"/>
                <p:cNvSpPr txBox="1"/>
                <p:nvPr/>
              </p:nvSpPr>
              <p:spPr>
                <a:xfrm>
                  <a:off x="7810739" y="3068066"/>
                  <a:ext cx="24367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dirty="0" smtClean="0">
                            <a:latin typeface="Cambria Math" panose="02040503050406030204" pitchFamily="18" charset="0"/>
                          </a:rPr>
                          <m:t>𝐾</m:t>
                        </m:r>
                      </m:oMath>
                    </m:oMathPara>
                  </a14:m>
                  <a:endParaRPr lang="zh-CN" altLang="en-US" sz="1400" dirty="0"/>
                </a:p>
              </p:txBody>
            </p:sp>
          </mc:Choice>
          <mc:Fallback xmlns="">
            <p:sp>
              <p:nvSpPr>
                <p:cNvPr id="50" name="文本框 49"/>
                <p:cNvSpPr txBox="1">
                  <a:spLocks noRot="1" noChangeAspect="1" noMove="1" noResize="1" noEditPoints="1" noAdjustHandles="1" noChangeArrowheads="1" noChangeShapeType="1" noTextEdit="1"/>
                </p:cNvSpPr>
                <p:nvPr/>
              </p:nvSpPr>
              <p:spPr>
                <a:xfrm>
                  <a:off x="7810739" y="3068066"/>
                  <a:ext cx="243670" cy="307777"/>
                </a:xfrm>
                <a:prstGeom prst="rect">
                  <a:avLst/>
                </a:prstGeom>
                <a:blipFill>
                  <a:blip r:embed="rId7"/>
                  <a:stretch>
                    <a:fillRect r="-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flipH="1">
                  <a:off x="8193634" y="3348806"/>
                  <a:ext cx="156873"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a:latin typeface="Cambria Math" panose="02040503050406030204" pitchFamily="18" charset="0"/>
                          </a:rPr>
                          <m:t>𝑘</m:t>
                        </m:r>
                      </m:oMath>
                    </m:oMathPara>
                  </a14:m>
                  <a:endParaRPr lang="zh-CN" altLang="en-US" sz="1200" dirty="0"/>
                </a:p>
              </p:txBody>
            </p:sp>
          </mc:Choice>
          <mc:Fallback xmlns="">
            <p:sp>
              <p:nvSpPr>
                <p:cNvPr id="10" name="矩形 9"/>
                <p:cNvSpPr>
                  <a:spLocks noRot="1" noChangeAspect="1" noMove="1" noResize="1" noEditPoints="1" noAdjustHandles="1" noChangeArrowheads="1" noChangeShapeType="1" noTextEdit="1"/>
                </p:cNvSpPr>
                <p:nvPr/>
              </p:nvSpPr>
              <p:spPr>
                <a:xfrm flipH="1">
                  <a:off x="8193634" y="3348806"/>
                  <a:ext cx="156873" cy="276999"/>
                </a:xfrm>
                <a:prstGeom prst="rect">
                  <a:avLst/>
                </a:prstGeom>
                <a:blipFill>
                  <a:blip r:embed="rId8"/>
                  <a:stretch>
                    <a:fillRect r="-3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矩形 50"/>
                <p:cNvSpPr/>
                <p:nvPr/>
              </p:nvSpPr>
              <p:spPr>
                <a:xfrm flipH="1">
                  <a:off x="7742924" y="3571217"/>
                  <a:ext cx="156873"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a:latin typeface="Cambria Math" panose="02040503050406030204" pitchFamily="18" charset="0"/>
                          </a:rPr>
                          <m:t>𝑘</m:t>
                        </m:r>
                      </m:oMath>
                    </m:oMathPara>
                  </a14:m>
                  <a:endParaRPr lang="zh-CN" altLang="en-US" sz="1200" dirty="0"/>
                </a:p>
              </p:txBody>
            </p:sp>
          </mc:Choice>
          <mc:Fallback xmlns="">
            <p:sp>
              <p:nvSpPr>
                <p:cNvPr id="51" name="矩形 50"/>
                <p:cNvSpPr>
                  <a:spLocks noRot="1" noChangeAspect="1" noMove="1" noResize="1" noEditPoints="1" noAdjustHandles="1" noChangeArrowheads="1" noChangeShapeType="1" noTextEdit="1"/>
                </p:cNvSpPr>
                <p:nvPr/>
              </p:nvSpPr>
              <p:spPr>
                <a:xfrm flipH="1">
                  <a:off x="7742924" y="3571217"/>
                  <a:ext cx="156873" cy="276999"/>
                </a:xfrm>
                <a:prstGeom prst="rect">
                  <a:avLst/>
                </a:prstGeom>
                <a:blipFill>
                  <a:blip r:embed="rId9"/>
                  <a:stretch>
                    <a:fillRect r="-423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矩形 51"/>
                <p:cNvSpPr/>
                <p:nvPr/>
              </p:nvSpPr>
              <p:spPr>
                <a:xfrm flipH="1">
                  <a:off x="8272070" y="4743021"/>
                  <a:ext cx="156873"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a:latin typeface="Cambria Math" panose="02040503050406030204" pitchFamily="18" charset="0"/>
                          </a:rPr>
                          <m:t>𝑘</m:t>
                        </m:r>
                      </m:oMath>
                    </m:oMathPara>
                  </a14:m>
                  <a:endParaRPr lang="zh-CN" altLang="en-US" sz="1200" dirty="0"/>
                </a:p>
              </p:txBody>
            </p:sp>
          </mc:Choice>
          <mc:Fallback xmlns="">
            <p:sp>
              <p:nvSpPr>
                <p:cNvPr id="52" name="矩形 51"/>
                <p:cNvSpPr>
                  <a:spLocks noRot="1" noChangeAspect="1" noMove="1" noResize="1" noEditPoints="1" noAdjustHandles="1" noChangeArrowheads="1" noChangeShapeType="1" noTextEdit="1"/>
                </p:cNvSpPr>
                <p:nvPr/>
              </p:nvSpPr>
              <p:spPr>
                <a:xfrm flipH="1">
                  <a:off x="8272070" y="4743021"/>
                  <a:ext cx="156873" cy="276999"/>
                </a:xfrm>
                <a:prstGeom prst="rect">
                  <a:avLst/>
                </a:prstGeom>
                <a:blipFill>
                  <a:blip r:embed="rId10"/>
                  <a:stretch>
                    <a:fillRect r="-3846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 name="矩形 52"/>
                <p:cNvSpPr/>
                <p:nvPr/>
              </p:nvSpPr>
              <p:spPr>
                <a:xfrm flipH="1">
                  <a:off x="7852572" y="4917571"/>
                  <a:ext cx="156873"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a:latin typeface="Cambria Math" panose="02040503050406030204" pitchFamily="18" charset="0"/>
                          </a:rPr>
                          <m:t>𝑘</m:t>
                        </m:r>
                      </m:oMath>
                    </m:oMathPara>
                  </a14:m>
                  <a:endParaRPr lang="zh-CN" altLang="en-US" sz="1200" dirty="0"/>
                </a:p>
              </p:txBody>
            </p:sp>
          </mc:Choice>
          <mc:Fallback xmlns="">
            <p:sp>
              <p:nvSpPr>
                <p:cNvPr id="53" name="矩形 52"/>
                <p:cNvSpPr>
                  <a:spLocks noRot="1" noChangeAspect="1" noMove="1" noResize="1" noEditPoints="1" noAdjustHandles="1" noChangeArrowheads="1" noChangeShapeType="1" noTextEdit="1"/>
                </p:cNvSpPr>
                <p:nvPr/>
              </p:nvSpPr>
              <p:spPr>
                <a:xfrm flipH="1">
                  <a:off x="7852572" y="4917571"/>
                  <a:ext cx="156873" cy="276999"/>
                </a:xfrm>
                <a:prstGeom prst="rect">
                  <a:avLst/>
                </a:prstGeom>
                <a:blipFill>
                  <a:blip r:embed="rId9"/>
                  <a:stretch>
                    <a:fillRect r="-42308"/>
                  </a:stretch>
                </a:blipFill>
              </p:spPr>
              <p:txBody>
                <a:bodyPr/>
                <a:lstStyle/>
                <a:p>
                  <a:r>
                    <a:rPr lang="zh-CN" altLang="en-US">
                      <a:noFill/>
                    </a:rPr>
                    <a:t> </a:t>
                  </a:r>
                </a:p>
              </p:txBody>
            </p:sp>
          </mc:Fallback>
        </mc:AlternateContent>
      </p:grpSp>
      <p:grpSp>
        <p:nvGrpSpPr>
          <p:cNvPr id="13" name="组合 12"/>
          <p:cNvGrpSpPr/>
          <p:nvPr/>
        </p:nvGrpSpPr>
        <p:grpSpPr>
          <a:xfrm>
            <a:off x="1702094" y="3238424"/>
            <a:ext cx="3619456" cy="2833790"/>
            <a:chOff x="1702094" y="3238424"/>
            <a:chExt cx="3619456" cy="2833790"/>
          </a:xfrm>
        </p:grpSpPr>
        <p:pic>
          <p:nvPicPr>
            <p:cNvPr id="39" name="图片 38">
              <a:extLst>
                <a:ext uri="{FF2B5EF4-FFF2-40B4-BE49-F238E27FC236}">
                  <a16:creationId xmlns:a16="http://schemas.microsoft.com/office/drawing/2014/main" id="{F60C52F9-32D5-4C0F-9481-6549BCA05D8F}"/>
                </a:ext>
              </a:extLst>
            </p:cNvPr>
            <p:cNvPicPr>
              <a:picLocks noChangeAspect="1"/>
            </p:cNvPicPr>
            <p:nvPr/>
          </p:nvPicPr>
          <p:blipFill rotWithShape="1">
            <a:blip r:embed="rId11">
              <a:extLst>
                <a:ext uri="{28A0092B-C50C-407E-A947-70E740481C1C}">
                  <a14:useLocalDpi xmlns:a14="http://schemas.microsoft.com/office/drawing/2010/main" val="0"/>
                </a:ext>
              </a:extLst>
            </a:blip>
            <a:srcRect l="3486" r="8120"/>
            <a:stretch/>
          </p:blipFill>
          <p:spPr>
            <a:xfrm>
              <a:off x="1702094" y="3238424"/>
              <a:ext cx="3619456" cy="2833790"/>
            </a:xfrm>
            <a:prstGeom prst="rect">
              <a:avLst/>
            </a:prstGeom>
          </p:spPr>
        </p:pic>
        <p:sp>
          <p:nvSpPr>
            <p:cNvPr id="42" name="矩形: 圆角 12">
              <a:extLst>
                <a:ext uri="{FF2B5EF4-FFF2-40B4-BE49-F238E27FC236}">
                  <a16:creationId xmlns:a16="http://schemas.microsoft.com/office/drawing/2014/main" id="{66CB7E1A-753F-4363-B144-89CC920630D5}"/>
                </a:ext>
              </a:extLst>
            </p:cNvPr>
            <p:cNvSpPr/>
            <p:nvPr/>
          </p:nvSpPr>
          <p:spPr>
            <a:xfrm>
              <a:off x="2556112" y="4681647"/>
              <a:ext cx="2152104" cy="656514"/>
            </a:xfrm>
            <a:prstGeom prst="roundRect">
              <a:avLst/>
            </a:prstGeom>
            <a:noFill/>
            <a:ln w="19050">
              <a:solidFill>
                <a:srgbClr val="C0000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CN" altLang="en-US"/>
            </a:p>
          </p:txBody>
        </p:sp>
        <p:sp>
          <p:nvSpPr>
            <p:cNvPr id="43" name="矩形: 圆角 12">
              <a:extLst>
                <a:ext uri="{FF2B5EF4-FFF2-40B4-BE49-F238E27FC236}">
                  <a16:creationId xmlns:a16="http://schemas.microsoft.com/office/drawing/2014/main" id="{66CB7E1A-753F-4363-B144-89CC920630D5}"/>
                </a:ext>
              </a:extLst>
            </p:cNvPr>
            <p:cNvSpPr/>
            <p:nvPr/>
          </p:nvSpPr>
          <p:spPr>
            <a:xfrm>
              <a:off x="2566311" y="5409683"/>
              <a:ext cx="2604997" cy="516379"/>
            </a:xfrm>
            <a:prstGeom prst="roundRect">
              <a:avLst/>
            </a:prstGeom>
            <a:noFill/>
            <a:ln w="19050">
              <a:solidFill>
                <a:srgbClr val="0070C0"/>
              </a:solidFill>
              <a:prstDash val="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zh-CN" altLang="en-US"/>
            </a:p>
          </p:txBody>
        </p:sp>
        <p:sp>
          <p:nvSpPr>
            <p:cNvPr id="9" name="矩形 8"/>
            <p:cNvSpPr/>
            <p:nvPr/>
          </p:nvSpPr>
          <p:spPr>
            <a:xfrm>
              <a:off x="2855640" y="3321720"/>
              <a:ext cx="144016" cy="18466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8" name="文本框 7"/>
                <p:cNvSpPr txBox="1"/>
                <p:nvPr/>
              </p:nvSpPr>
              <p:spPr>
                <a:xfrm>
                  <a:off x="2755986" y="3303824"/>
                  <a:ext cx="24367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dirty="0" smtClean="0">
                            <a:latin typeface="Cambria Math" panose="02040503050406030204" pitchFamily="18" charset="0"/>
                          </a:rPr>
                          <m:t>𝐾</m:t>
                        </m:r>
                      </m:oMath>
                    </m:oMathPara>
                  </a14:m>
                  <a:endParaRPr lang="zh-CN" altLang="en-US" sz="1400" dirty="0"/>
                </a:p>
              </p:txBody>
            </p:sp>
          </mc:Choice>
          <mc:Fallback xmlns="">
            <p:sp>
              <p:nvSpPr>
                <p:cNvPr id="8" name="文本框 7"/>
                <p:cNvSpPr txBox="1">
                  <a:spLocks noRot="1" noChangeAspect="1" noMove="1" noResize="1" noEditPoints="1" noAdjustHandles="1" noChangeArrowheads="1" noChangeShapeType="1" noTextEdit="1"/>
                </p:cNvSpPr>
                <p:nvPr/>
              </p:nvSpPr>
              <p:spPr>
                <a:xfrm>
                  <a:off x="2755986" y="3303824"/>
                  <a:ext cx="243670" cy="307777"/>
                </a:xfrm>
                <a:prstGeom prst="rect">
                  <a:avLst/>
                </a:prstGeom>
                <a:blipFill>
                  <a:blip r:embed="rId12"/>
                  <a:stretch>
                    <a:fillRect r="-12500"/>
                  </a:stretch>
                </a:blipFill>
              </p:spPr>
              <p:txBody>
                <a:bodyPr/>
                <a:lstStyle/>
                <a:p>
                  <a:r>
                    <a:rPr lang="zh-CN" altLang="en-US">
                      <a:noFill/>
                    </a:rPr>
                    <a:t> </a:t>
                  </a:r>
                </a:p>
              </p:txBody>
            </p:sp>
          </mc:Fallback>
        </mc:AlternateContent>
        <p:sp>
          <p:nvSpPr>
            <p:cNvPr id="55" name="矩形 54"/>
            <p:cNvSpPr/>
            <p:nvPr/>
          </p:nvSpPr>
          <p:spPr>
            <a:xfrm>
              <a:off x="2758158" y="3926966"/>
              <a:ext cx="313506" cy="16061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57" name="矩形 56"/>
            <p:cNvSpPr/>
            <p:nvPr/>
          </p:nvSpPr>
          <p:spPr>
            <a:xfrm>
              <a:off x="3316567" y="3687600"/>
              <a:ext cx="313506" cy="16061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54" name="矩形 53"/>
                <p:cNvSpPr/>
                <p:nvPr/>
              </p:nvSpPr>
              <p:spPr>
                <a:xfrm flipH="1">
                  <a:off x="2629570" y="3847583"/>
                  <a:ext cx="614419"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smtClean="0">
                            <a:latin typeface="Cambria Math" panose="02040503050406030204" pitchFamily="18" charset="0"/>
                          </a:rPr>
                          <m:t>𝑘</m:t>
                        </m:r>
                        <m:r>
                          <a:rPr lang="en-US" altLang="zh-CN" sz="1200" b="0" i="1" smtClean="0">
                            <a:latin typeface="Cambria Math" panose="02040503050406030204" pitchFamily="18" charset="0"/>
                          </a:rPr>
                          <m:t>=1</m:t>
                        </m:r>
                      </m:oMath>
                    </m:oMathPara>
                  </a14:m>
                  <a:endParaRPr lang="zh-CN" altLang="en-US" sz="1200" dirty="0"/>
                </a:p>
              </p:txBody>
            </p:sp>
          </mc:Choice>
          <mc:Fallback xmlns="">
            <p:sp>
              <p:nvSpPr>
                <p:cNvPr id="54" name="矩形 53"/>
                <p:cNvSpPr>
                  <a:spLocks noRot="1" noChangeAspect="1" noMove="1" noResize="1" noEditPoints="1" noAdjustHandles="1" noChangeArrowheads="1" noChangeShapeType="1" noTextEdit="1"/>
                </p:cNvSpPr>
                <p:nvPr/>
              </p:nvSpPr>
              <p:spPr>
                <a:xfrm flipH="1">
                  <a:off x="2629570" y="3847583"/>
                  <a:ext cx="614419" cy="276999"/>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203058" y="3611601"/>
                  <a:ext cx="32938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sz="1400" i="1">
                            <a:latin typeface="Cambria Math" panose="02040503050406030204" pitchFamily="18" charset="0"/>
                          </a:rPr>
                          <m:t>𝑘</m:t>
                        </m:r>
                      </m:oMath>
                    </m:oMathPara>
                  </a14:m>
                  <a:endParaRPr lang="zh-CN" altLang="en-US" sz="1400" dirty="0"/>
                </a:p>
              </p:txBody>
            </p:sp>
          </mc:Choice>
          <mc:Fallback xmlns="">
            <p:sp>
              <p:nvSpPr>
                <p:cNvPr id="11" name="矩形 10"/>
                <p:cNvSpPr>
                  <a:spLocks noRot="1" noChangeAspect="1" noMove="1" noResize="1" noEditPoints="1" noAdjustHandles="1" noChangeArrowheads="1" noChangeShapeType="1" noTextEdit="1"/>
                </p:cNvSpPr>
                <p:nvPr/>
              </p:nvSpPr>
              <p:spPr>
                <a:xfrm>
                  <a:off x="3203058" y="3611601"/>
                  <a:ext cx="329386" cy="307777"/>
                </a:xfrm>
                <a:prstGeom prst="rect">
                  <a:avLst/>
                </a:prstGeom>
                <a:blipFill>
                  <a:blip r:embed="rId14"/>
                  <a:stretch>
                    <a:fillRect/>
                  </a:stretch>
                </a:blipFill>
              </p:spPr>
              <p:txBody>
                <a:bodyPr/>
                <a:lstStyle/>
                <a:p>
                  <a:r>
                    <a:rPr lang="zh-CN" altLang="en-US">
                      <a:noFill/>
                    </a:rPr>
                    <a:t> </a:t>
                  </a:r>
                </a:p>
              </p:txBody>
            </p:sp>
          </mc:Fallback>
        </mc:AlternateContent>
      </p:grpSp>
      <p:sp>
        <p:nvSpPr>
          <p:cNvPr id="3" name="矩形 2"/>
          <p:cNvSpPr/>
          <p:nvPr/>
        </p:nvSpPr>
        <p:spPr>
          <a:xfrm>
            <a:off x="491329" y="4825238"/>
            <a:ext cx="2121093" cy="369332"/>
          </a:xfrm>
          <a:prstGeom prst="rect">
            <a:avLst/>
          </a:prstGeom>
        </p:spPr>
        <p:txBody>
          <a:bodyPr wrap="none">
            <a:spAutoFit/>
          </a:bodyPr>
          <a:lstStyle/>
          <a:p>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Power constraint </a:t>
            </a:r>
            <a:endParaRPr lang="zh-CN" altLang="en-US" dirty="0"/>
          </a:p>
        </p:txBody>
      </p:sp>
      <p:sp>
        <p:nvSpPr>
          <p:cNvPr id="44" name="矩形 43"/>
          <p:cNvSpPr/>
          <p:nvPr/>
        </p:nvSpPr>
        <p:spPr>
          <a:xfrm>
            <a:off x="66424" y="5509878"/>
            <a:ext cx="2557110" cy="369332"/>
          </a:xfrm>
          <a:prstGeom prst="rect">
            <a:avLst/>
          </a:prstGeom>
        </p:spPr>
        <p:txBody>
          <a:bodyPr wrap="none">
            <a:spAutoFit/>
          </a:bodyPr>
          <a:lstStyle/>
          <a:p>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Amplitude constraint </a:t>
            </a:r>
            <a:endParaRPr lang="zh-CN" altLang="en-US" dirty="0"/>
          </a:p>
        </p:txBody>
      </p:sp>
      <p:sp>
        <p:nvSpPr>
          <p:cNvPr id="5" name="灯片编号占位符 4"/>
          <p:cNvSpPr>
            <a:spLocks noGrp="1"/>
          </p:cNvSpPr>
          <p:nvPr>
            <p:ph type="sldNum" sz="quarter" idx="12"/>
          </p:nvPr>
        </p:nvSpPr>
        <p:spPr>
          <a:xfrm>
            <a:off x="9086094" y="6390637"/>
            <a:ext cx="2743200" cy="365125"/>
          </a:xfrm>
        </p:spPr>
        <p:txBody>
          <a:bodyPr/>
          <a:lstStyle/>
          <a:p>
            <a:fld id="{EA7D5E4A-1FF7-5446-9BF7-57824CD54030}" type="slidenum">
              <a:rPr kumimoji="1" lang="zh-CN" altLang="en-US" b="1" smtClean="0">
                <a:solidFill>
                  <a:srgbClr val="C00000"/>
                </a:solidFill>
              </a:rPr>
              <a:pPr/>
              <a:t>49</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84599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 name="矩形 271"/>
          <p:cNvSpPr/>
          <p:nvPr/>
        </p:nvSpPr>
        <p:spPr>
          <a:xfrm>
            <a:off x="424115" y="6502550"/>
            <a:ext cx="11035952" cy="261610"/>
          </a:xfrm>
          <a:prstGeom prst="rect">
            <a:avLst/>
          </a:prstGeom>
        </p:spPr>
        <p:txBody>
          <a:bodyPr wrap="square">
            <a:spAutoFit/>
          </a:bodyPr>
          <a:lstStyle/>
          <a:p>
            <a:r>
              <a:rPr lang="en-US" altLang="zh-CN" sz="1100" dirty="0">
                <a:solidFill>
                  <a:schemeClr val="bg1">
                    <a:lumMod val="50000"/>
                  </a:schemeClr>
                </a:solidFill>
                <a:latin typeface="Arial" panose="020B0604020202020204" pitchFamily="34" charset="0"/>
                <a:cs typeface="Arial" panose="020B0604020202020204" pitchFamily="34" charset="0"/>
              </a:rPr>
              <a:t>[1] W. Jiang, B. Han, M. A. </a:t>
            </a:r>
            <a:r>
              <a:rPr lang="en-US" altLang="zh-CN" sz="1100" dirty="0" err="1">
                <a:solidFill>
                  <a:schemeClr val="bg1">
                    <a:lumMod val="50000"/>
                  </a:schemeClr>
                </a:solidFill>
                <a:latin typeface="Arial" panose="020B0604020202020204" pitchFamily="34" charset="0"/>
                <a:cs typeface="Arial" panose="020B0604020202020204" pitchFamily="34" charset="0"/>
              </a:rPr>
              <a:t>Habibi</a:t>
            </a:r>
            <a:r>
              <a:rPr lang="en-US" altLang="zh-CN" sz="1100" dirty="0">
                <a:solidFill>
                  <a:schemeClr val="bg1">
                    <a:lumMod val="50000"/>
                  </a:schemeClr>
                </a:solidFill>
                <a:latin typeface="Arial" panose="020B0604020202020204" pitchFamily="34" charset="0"/>
                <a:cs typeface="Arial" panose="020B0604020202020204" pitchFamily="34" charset="0"/>
              </a:rPr>
              <a:t> and H. D. </a:t>
            </a:r>
            <a:r>
              <a:rPr lang="en-US" altLang="zh-CN" sz="1100" dirty="0" err="1">
                <a:solidFill>
                  <a:schemeClr val="bg1">
                    <a:lumMod val="50000"/>
                  </a:schemeClr>
                </a:solidFill>
                <a:latin typeface="Arial" panose="020B0604020202020204" pitchFamily="34" charset="0"/>
                <a:cs typeface="Arial" panose="020B0604020202020204" pitchFamily="34" charset="0"/>
              </a:rPr>
              <a:t>Schotten</a:t>
            </a:r>
            <a:r>
              <a:rPr lang="en-US" altLang="zh-CN" sz="1100" dirty="0">
                <a:solidFill>
                  <a:schemeClr val="bg1">
                    <a:lumMod val="50000"/>
                  </a:schemeClr>
                </a:solidFill>
                <a:latin typeface="Arial" panose="020B0604020202020204" pitchFamily="34" charset="0"/>
                <a:cs typeface="Arial" panose="020B0604020202020204" pitchFamily="34" charset="0"/>
              </a:rPr>
              <a:t>, "The Road Towards 6G: A Comprehensive Survey,"  </a:t>
            </a:r>
            <a:r>
              <a:rPr lang="en-US" altLang="zh-CN" sz="1100" i="1" dirty="0">
                <a:solidFill>
                  <a:schemeClr val="bg1">
                    <a:lumMod val="50000"/>
                  </a:schemeClr>
                </a:solidFill>
                <a:latin typeface="Arial" panose="020B0604020202020204" pitchFamily="34" charset="0"/>
                <a:cs typeface="Arial" panose="020B0604020202020204" pitchFamily="34" charset="0"/>
              </a:rPr>
              <a:t>IEEE Open J. </a:t>
            </a:r>
            <a:r>
              <a:rPr lang="en-US" altLang="zh-CN" sz="1100" i="1" dirty="0" err="1">
                <a:solidFill>
                  <a:schemeClr val="bg1">
                    <a:lumMod val="50000"/>
                  </a:schemeClr>
                </a:solidFill>
                <a:latin typeface="Arial" panose="020B0604020202020204" pitchFamily="34" charset="0"/>
                <a:cs typeface="Arial" panose="020B0604020202020204" pitchFamily="34" charset="0"/>
              </a:rPr>
              <a:t>Commun</a:t>
            </a:r>
            <a:r>
              <a:rPr lang="en-US" altLang="zh-CN" sz="1100" i="1" dirty="0">
                <a:solidFill>
                  <a:schemeClr val="bg1">
                    <a:lumMod val="50000"/>
                  </a:schemeClr>
                </a:solidFill>
                <a:latin typeface="Arial" panose="020B0604020202020204" pitchFamily="34" charset="0"/>
                <a:cs typeface="Arial" panose="020B0604020202020204" pitchFamily="34" charset="0"/>
              </a:rPr>
              <a:t>. Society</a:t>
            </a:r>
            <a:r>
              <a:rPr lang="en-US" altLang="zh-CN" sz="1100" dirty="0">
                <a:solidFill>
                  <a:schemeClr val="bg1">
                    <a:lumMod val="50000"/>
                  </a:schemeClr>
                </a:solidFill>
                <a:latin typeface="Arial" panose="020B0604020202020204" pitchFamily="34" charset="0"/>
                <a:cs typeface="Arial" panose="020B0604020202020204" pitchFamily="34" charset="0"/>
              </a:rPr>
              <a:t>, vol. 2, pp. 334-366, Feb. 2021</a:t>
            </a:r>
            <a:endParaRPr lang="zh-CN" altLang="en-US" sz="1100" dirty="0">
              <a:solidFill>
                <a:schemeClr val="bg1">
                  <a:lumMod val="50000"/>
                </a:schemeClr>
              </a:solidFill>
              <a:latin typeface="Arial" panose="020B0604020202020204" pitchFamily="34" charset="0"/>
              <a:cs typeface="Arial" panose="020B0604020202020204" pitchFamily="34" charset="0"/>
            </a:endParaRPr>
          </a:p>
        </p:txBody>
      </p:sp>
      <p:sp>
        <p:nvSpPr>
          <p:cNvPr id="17" name="标题 1">
            <a:extLst>
              <a:ext uri="{FF2B5EF4-FFF2-40B4-BE49-F238E27FC236}">
                <a16:creationId xmlns:a16="http://schemas.microsoft.com/office/drawing/2014/main" id="{DDF72DBA-997D-E144-AD33-702615BD76C5}"/>
              </a:ext>
            </a:extLst>
          </p:cNvPr>
          <p:cNvSpPr txBox="1">
            <a:spLocks/>
          </p:cNvSpPr>
          <p:nvPr/>
        </p:nvSpPr>
        <p:spPr>
          <a:xfrm>
            <a:off x="785700" y="254442"/>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General 6G KPI Targets</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000" y="1268760"/>
            <a:ext cx="9686000" cy="4843000"/>
          </a:xfrm>
          <a:prstGeom prst="rect">
            <a:avLst/>
          </a:prstGeom>
        </p:spPr>
      </p:pic>
      <p:sp>
        <p:nvSpPr>
          <p:cNvPr id="6" name="矩形 5">
            <a:extLst>
              <a:ext uri="{FF2B5EF4-FFF2-40B4-BE49-F238E27FC236}">
                <a16:creationId xmlns:a16="http://schemas.microsoft.com/office/drawing/2014/main" id="{ED90E4ED-B4A8-48CE-B47D-AE9BECF51BE9}"/>
              </a:ext>
            </a:extLst>
          </p:cNvPr>
          <p:cNvSpPr/>
          <p:nvPr/>
        </p:nvSpPr>
        <p:spPr>
          <a:xfrm>
            <a:off x="5519936" y="1124744"/>
            <a:ext cx="864096" cy="432048"/>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C67BA46F-1357-4100-993F-BC225FECEB1A}"/>
              </a:ext>
            </a:extLst>
          </p:cNvPr>
          <p:cNvSpPr txBox="1"/>
          <p:nvPr/>
        </p:nvSpPr>
        <p:spPr>
          <a:xfrm>
            <a:off x="5020154" y="1163361"/>
            <a:ext cx="2151691" cy="338554"/>
          </a:xfrm>
          <a:prstGeom prst="rect">
            <a:avLst/>
          </a:prstGeom>
          <a:noFill/>
        </p:spPr>
        <p:txBody>
          <a:bodyPr wrap="square" rtlCol="0">
            <a:spAutoFit/>
          </a:bodyPr>
          <a:lstStyle/>
          <a:p>
            <a:r>
              <a:rPr lang="en-US" altLang="zh-CN" sz="1600" b="1" dirty="0">
                <a:solidFill>
                  <a:srgbClr val="FF0000"/>
                </a:solidFill>
                <a:latin typeface="Arial" panose="020B0604020202020204" pitchFamily="34" charset="0"/>
                <a:cs typeface="Arial" panose="020B0604020202020204" pitchFamily="34" charset="0"/>
              </a:rPr>
              <a:t>Peak data rate 50x</a:t>
            </a:r>
            <a:endParaRPr lang="zh-CN" altLang="en-US" sz="1600" b="1" dirty="0">
              <a:solidFill>
                <a:srgbClr val="FF0000"/>
              </a:solidFill>
              <a:latin typeface="Arial" panose="020B0604020202020204" pitchFamily="34" charset="0"/>
              <a:cs typeface="Arial" panose="020B0604020202020204" pitchFamily="34" charset="0"/>
            </a:endParaRPr>
          </a:p>
        </p:txBody>
      </p:sp>
      <p:sp>
        <p:nvSpPr>
          <p:cNvPr id="10" name="圆角矩形 4">
            <a:extLst>
              <a:ext uri="{FF2B5EF4-FFF2-40B4-BE49-F238E27FC236}">
                <a16:creationId xmlns:a16="http://schemas.microsoft.com/office/drawing/2014/main" id="{240C1D84-0705-400E-BFD3-000ACF8B1F46}"/>
              </a:ext>
            </a:extLst>
          </p:cNvPr>
          <p:cNvSpPr/>
          <p:nvPr/>
        </p:nvSpPr>
        <p:spPr>
          <a:xfrm>
            <a:off x="4799856" y="1124744"/>
            <a:ext cx="2480001" cy="415789"/>
          </a:xfrm>
          <a:prstGeom prst="roundRect">
            <a:avLst/>
          </a:prstGeom>
          <a:noFill/>
          <a:ln w="15875">
            <a:solidFill>
              <a:srgbClr val="C0000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 name="灯片编号占位符 1"/>
          <p:cNvSpPr>
            <a:spLocks noGrp="1"/>
          </p:cNvSpPr>
          <p:nvPr>
            <p:ph type="sldNum" sz="quarter" idx="12"/>
          </p:nvPr>
        </p:nvSpPr>
        <p:spPr>
          <a:xfrm>
            <a:off x="9048328" y="6450792"/>
            <a:ext cx="2743200" cy="365125"/>
          </a:xfrm>
        </p:spPr>
        <p:txBody>
          <a:bodyPr/>
          <a:lstStyle/>
          <a:p>
            <a:fld id="{EA7D5E4A-1FF7-5446-9BF7-57824CD54030}" type="slidenum">
              <a:rPr kumimoji="1" lang="zh-CN" altLang="en-US" b="1" smtClean="0">
                <a:solidFill>
                  <a:srgbClr val="C00000"/>
                </a:solidFill>
              </a:rPr>
              <a:pPr/>
              <a:t>5</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55566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62742" y="764704"/>
            <a:ext cx="8629914" cy="4431983"/>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Overall iterative algorithm</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Two </a:t>
            </a:r>
            <a:r>
              <a:rPr lang="en-US" altLang="zh-CN" sz="2000" dirty="0" err="1">
                <a:latin typeface="Arial" panose="020B0604020202020204" pitchFamily="34" charset="0"/>
                <a:ea typeface="微软雅黑" panose="020B0503020204020204" pitchFamily="34" charset="-122"/>
                <a:cs typeface="Arial" panose="020B0604020202020204" pitchFamily="34" charset="0"/>
              </a:rPr>
              <a:t>subproblems</a:t>
            </a:r>
            <a:r>
              <a:rPr lang="en-US" altLang="zh-CN" sz="2000" dirty="0">
                <a:latin typeface="Arial" panose="020B0604020202020204" pitchFamily="34" charset="0"/>
                <a:ea typeface="微软雅黑" panose="020B0503020204020204" pitchFamily="34" charset="-122"/>
                <a:cs typeface="Arial" panose="020B0604020202020204" pitchFamily="34" charset="0"/>
              </a:rPr>
              <a:t> will be solved alternatively</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Until the difference of the sum</a:t>
            </a:r>
            <a:r>
              <a:rPr lang="en-US" altLang="zh-CN" sz="2400" b="1"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rate </a:t>
            </a:r>
            <a:r>
              <a:rPr lang="zh-CN" altLang="en-US" sz="2000" dirty="0">
                <a:latin typeface="Arial" panose="020B0604020202020204" pitchFamily="34" charset="0"/>
                <a:ea typeface="微软雅黑" panose="020B0503020204020204" pitchFamily="34" charset="-122"/>
                <a:cs typeface="Arial" panose="020B0604020202020204" pitchFamily="34" charset="0"/>
              </a:rPr>
              <a:t>𝑅 </a:t>
            </a:r>
            <a:r>
              <a:rPr lang="en-US" altLang="zh-CN" sz="2000" dirty="0">
                <a:latin typeface="Arial" panose="020B0604020202020204" pitchFamily="34" charset="0"/>
                <a:ea typeface="微软雅黑" panose="020B0503020204020204" pitchFamily="34" charset="-122"/>
                <a:cs typeface="Arial" panose="020B0604020202020204" pitchFamily="34" charset="0"/>
              </a:rPr>
              <a:t>between two adjacent  iterations (</a:t>
            </a:r>
            <a:r>
              <a:rPr lang="zh-CN" altLang="en-US" sz="2000" dirty="0">
                <a:latin typeface="Arial" panose="020B0604020202020204" pitchFamily="34" charset="0"/>
                <a:ea typeface="微软雅黑" panose="020B0503020204020204" pitchFamily="34" charset="-122"/>
                <a:cs typeface="Arial" panose="020B0604020202020204" pitchFamily="34" charset="0"/>
              </a:rPr>
              <a:t>𝑖 </a:t>
            </a:r>
            <a:r>
              <a:rPr lang="en-US" altLang="zh-CN" sz="2000" dirty="0">
                <a:latin typeface="Arial" panose="020B0604020202020204" pitchFamily="34" charset="0"/>
                <a:ea typeface="微软雅黑" panose="020B0503020204020204" pitchFamily="34" charset="-122"/>
                <a:cs typeface="Arial" panose="020B0604020202020204" pitchFamily="34" charset="0"/>
              </a:rPr>
              <a:t>and </a:t>
            </a:r>
            <a:r>
              <a:rPr lang="zh-CN" altLang="en-US" sz="2000" dirty="0">
                <a:latin typeface="Arial" panose="020B0604020202020204" pitchFamily="34" charset="0"/>
                <a:ea typeface="微软雅黑" panose="020B0503020204020204" pitchFamily="34" charset="-122"/>
                <a:cs typeface="Arial" panose="020B0604020202020204" pitchFamily="34" charset="0"/>
              </a:rPr>
              <a:t>𝑖</a:t>
            </a:r>
            <a:r>
              <a:rPr lang="en-US" altLang="zh-CN" sz="2000" dirty="0">
                <a:latin typeface="Arial" panose="020B0604020202020204" pitchFamily="34" charset="0"/>
                <a:ea typeface="微软雅黑" panose="020B0503020204020204" pitchFamily="34" charset="-122"/>
                <a:cs typeface="Arial" panose="020B0604020202020204" pitchFamily="34" charset="0"/>
              </a:rPr>
              <a:t>+1) is less than a predefined threshold </a:t>
            </a:r>
            <a:r>
              <a:rPr lang="zh-CN" altLang="en-US" sz="2000" dirty="0">
                <a:latin typeface="Arial" panose="020B0604020202020204" pitchFamily="34" charset="0"/>
                <a:ea typeface="微软雅黑" panose="020B0503020204020204" pitchFamily="34" charset="-122"/>
                <a:cs typeface="Arial" panose="020B0604020202020204" pitchFamily="34" charset="0"/>
              </a:rPr>
              <a:t>𝜖</a:t>
            </a:r>
            <a:endPar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Solutions to sub-problems</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Digital beamforming: </a:t>
            </a:r>
            <a:r>
              <a:rPr lang="en-US" altLang="zh-CN" sz="2000" dirty="0">
                <a:solidFill>
                  <a:srgbClr val="C00000"/>
                </a:solidFill>
                <a:latin typeface="Arial" panose="020B0604020202020204" pitchFamily="34" charset="0"/>
                <a:cs typeface="Arial" panose="020B0604020202020204" pitchFamily="34" charset="0"/>
              </a:rPr>
              <a:t>Zero-forcing</a:t>
            </a:r>
            <a:r>
              <a:rPr lang="en-US" altLang="zh-CN" sz="2000" dirty="0">
                <a:latin typeface="Arial" panose="020B0604020202020204" pitchFamily="34" charset="0"/>
                <a:cs typeface="Arial" panose="020B0604020202020204" pitchFamily="34" charset="0"/>
              </a:rPr>
              <a:t>+ Power allocation</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Holographic beamforming:  Fractional programming technique</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Eliminate the non-convex ratio                                     </a:t>
            </a:r>
          </a:p>
          <a:p>
            <a:pPr lvl="2">
              <a:lnSpc>
                <a:spcPct val="150000"/>
              </a:lnSpc>
            </a:pPr>
            <a:r>
              <a:rPr lang="en-US" altLang="zh-CN" dirty="0">
                <a:latin typeface="Arial" panose="020B0604020202020204" pitchFamily="34" charset="0"/>
                <a:ea typeface="微软雅黑" panose="020B0503020204020204" pitchFamily="34" charset="-122"/>
                <a:cs typeface="Arial" panose="020B0604020202020204" pitchFamily="34" charset="0"/>
              </a:rPr>
              <a:t>     in </a:t>
            </a:r>
            <a:r>
              <a:rPr lang="zh-CN" altLang="en-US" dirty="0">
                <a:latin typeface="Arial" panose="020B0604020202020204" pitchFamily="34" charset="0"/>
                <a:ea typeface="微软雅黑" panose="020B0503020204020204" pitchFamily="34" charset="-122"/>
                <a:cs typeface="Arial" panose="020B0604020202020204" pitchFamily="34" charset="0"/>
              </a:rPr>
              <a:t>𝑅</a:t>
            </a:r>
            <a:r>
              <a:rPr lang="zh-CN" altLang="en-US" baseline="-25000" dirty="0">
                <a:latin typeface="Arial" panose="020B0604020202020204" pitchFamily="34" charset="0"/>
                <a:ea typeface="微软雅黑" panose="020B0503020204020204" pitchFamily="34" charset="-122"/>
                <a:cs typeface="Arial" panose="020B0604020202020204" pitchFamily="34" charset="0"/>
              </a:rPr>
              <a:t>𝑙</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and recast </a:t>
            </a:r>
            <a:r>
              <a:rPr lang="zh-CN" altLang="en-US" dirty="0">
                <a:latin typeface="Arial" panose="020B0604020202020204" pitchFamily="34" charset="0"/>
                <a:ea typeface="微软雅黑" panose="020B0503020204020204" pitchFamily="34" charset="-122"/>
                <a:cs typeface="Arial" panose="020B0604020202020204" pitchFamily="34" charset="0"/>
              </a:rPr>
              <a:t>𝑅</a:t>
            </a:r>
            <a:r>
              <a:rPr lang="zh-CN" altLang="en-US" baseline="-25000" dirty="0">
                <a:latin typeface="Arial" panose="020B0604020202020204" pitchFamily="34" charset="0"/>
                <a:ea typeface="微软雅黑" panose="020B0503020204020204" pitchFamily="34" charset="-122"/>
                <a:cs typeface="Arial" panose="020B0604020202020204" pitchFamily="34" charset="0"/>
              </a:rPr>
              <a:t>𝑙</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into the maxima of a concave function</a:t>
            </a: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Sum Rate Maximization Algorithm</a:t>
            </a:r>
          </a:p>
        </p:txBody>
      </p:sp>
      <mc:AlternateContent xmlns:mc="http://schemas.openxmlformats.org/markup-compatibility/2006" xmlns:a14="http://schemas.microsoft.com/office/drawing/2010/main">
        <mc:Choice Requires="a14">
          <p:sp>
            <p:nvSpPr>
              <p:cNvPr id="40" name="流程图: 过程 39">
                <a:extLst>
                  <a:ext uri="{FF2B5EF4-FFF2-40B4-BE49-F238E27FC236}">
                    <a16:creationId xmlns:a16="http://schemas.microsoft.com/office/drawing/2014/main" id="{491A0154-62A6-448D-91D3-3BB7DEB05AEA}"/>
                  </a:ext>
                </a:extLst>
              </p:cNvPr>
              <p:cNvSpPr/>
              <p:nvPr/>
            </p:nvSpPr>
            <p:spPr>
              <a:xfrm>
                <a:off x="8404688" y="1668283"/>
                <a:ext cx="2504676" cy="74615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accent4">
                        <a:lumMod val="50000"/>
                      </a:schemeClr>
                    </a:solidFill>
                    <a:latin typeface="Arial" panose="020B0604020202020204" pitchFamily="34" charset="0"/>
                    <a:cs typeface="Arial" panose="020B0604020202020204" pitchFamily="34" charset="0"/>
                  </a:rPr>
                  <a:t>Optimize the digital beamformer </a:t>
                </a:r>
                <a14:m>
                  <m:oMath xmlns:m="http://schemas.openxmlformats.org/officeDocument/2006/math">
                    <m:r>
                      <a:rPr lang="en-US" altLang="zh-CN" sz="1600" b="1" i="0" dirty="0" smtClean="0">
                        <a:solidFill>
                          <a:schemeClr val="accent4">
                            <a:lumMod val="50000"/>
                          </a:schemeClr>
                        </a:solidFill>
                        <a:latin typeface="Cambria Math" panose="02040503050406030204" pitchFamily="18" charset="0"/>
                        <a:cs typeface="Arial" panose="020B0604020202020204" pitchFamily="34" charset="0"/>
                      </a:rPr>
                      <m:t>𝐕</m:t>
                    </m:r>
                  </m:oMath>
                </a14:m>
                <a:endParaRPr lang="en-US" altLang="zh-CN" sz="1600" b="1" dirty="0">
                  <a:solidFill>
                    <a:schemeClr val="accent4">
                      <a:lumMod val="50000"/>
                    </a:schemeClr>
                  </a:solidFill>
                  <a:latin typeface="Arial" panose="020B0604020202020204" pitchFamily="34" charset="0"/>
                  <a:cs typeface="Arial" panose="020B0604020202020204" pitchFamily="34" charset="0"/>
                </a:endParaRPr>
              </a:p>
            </p:txBody>
          </p:sp>
        </mc:Choice>
        <mc:Fallback xmlns="">
          <p:sp>
            <p:nvSpPr>
              <p:cNvPr id="40" name="流程图: 过程 39">
                <a:extLst>
                  <a:ext uri="{FF2B5EF4-FFF2-40B4-BE49-F238E27FC236}">
                    <a16:creationId xmlns:a16="http://schemas.microsoft.com/office/drawing/2014/main" id="{491A0154-62A6-448D-91D3-3BB7DEB05AEA}"/>
                  </a:ext>
                </a:extLst>
              </p:cNvPr>
              <p:cNvSpPr>
                <a:spLocks noRot="1" noChangeAspect="1" noMove="1" noResize="1" noEditPoints="1" noAdjustHandles="1" noChangeArrowheads="1" noChangeShapeType="1" noTextEdit="1"/>
              </p:cNvSpPr>
              <p:nvPr/>
            </p:nvSpPr>
            <p:spPr>
              <a:xfrm>
                <a:off x="8404688" y="1668283"/>
                <a:ext cx="2504676" cy="746153"/>
              </a:xfrm>
              <a:prstGeom prst="flowChartProcess">
                <a:avLst/>
              </a:prstGeom>
              <a:blipFill>
                <a:blip r:embed="rId3"/>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流程图: 过程 41">
                <a:extLst>
                  <a:ext uri="{FF2B5EF4-FFF2-40B4-BE49-F238E27FC236}">
                    <a16:creationId xmlns:a16="http://schemas.microsoft.com/office/drawing/2014/main" id="{7B5A163E-273D-49C6-89D6-6F2FBDF1E222}"/>
                  </a:ext>
                </a:extLst>
              </p:cNvPr>
              <p:cNvSpPr/>
              <p:nvPr/>
            </p:nvSpPr>
            <p:spPr>
              <a:xfrm>
                <a:off x="8404687" y="3832389"/>
                <a:ext cx="2504677" cy="746153"/>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accent6">
                        <a:lumMod val="50000"/>
                      </a:schemeClr>
                    </a:solidFill>
                    <a:latin typeface="Arial" panose="020B0604020202020204" pitchFamily="34" charset="0"/>
                    <a:cs typeface="Arial" panose="020B0604020202020204" pitchFamily="34" charset="0"/>
                  </a:rPr>
                  <a:t>Optimize the holographic beamformer </a:t>
                </a:r>
                <a14:m>
                  <m:oMath xmlns:m="http://schemas.openxmlformats.org/officeDocument/2006/math">
                    <m:r>
                      <m:rPr>
                        <m:sty m:val="p"/>
                      </m:rPr>
                      <a:rPr lang="en-US" altLang="zh-CN" sz="1600" i="0" dirty="0" smtClean="0">
                        <a:solidFill>
                          <a:schemeClr val="accent6">
                            <a:lumMod val="50000"/>
                          </a:schemeClr>
                        </a:solidFill>
                        <a:latin typeface="Cambria Math" panose="02040503050406030204" pitchFamily="18" charset="0"/>
                        <a:cs typeface="Arial" panose="020B0604020202020204" pitchFamily="34" charset="0"/>
                      </a:rPr>
                      <m:t>M</m:t>
                    </m:r>
                    <m:r>
                      <a:rPr lang="en-US" altLang="zh-CN" sz="1600" i="1" baseline="-25000" dirty="0" err="1" smtClean="0">
                        <a:solidFill>
                          <a:schemeClr val="accent6">
                            <a:lumMod val="50000"/>
                          </a:schemeClr>
                        </a:solidFill>
                        <a:latin typeface="Cambria Math" panose="02040503050406030204" pitchFamily="18" charset="0"/>
                        <a:cs typeface="Arial" panose="020B0604020202020204" pitchFamily="34" charset="0"/>
                      </a:rPr>
                      <m:t>𝑚</m:t>
                    </m:r>
                    <m:r>
                      <a:rPr lang="en-US" altLang="zh-CN" sz="1600" b="0" i="1" baseline="-25000" dirty="0" smtClean="0">
                        <a:solidFill>
                          <a:schemeClr val="accent6">
                            <a:lumMod val="50000"/>
                          </a:schemeClr>
                        </a:solidFill>
                        <a:latin typeface="Cambria Math" panose="02040503050406030204" pitchFamily="18" charset="0"/>
                        <a:cs typeface="Arial" panose="020B0604020202020204" pitchFamily="34" charset="0"/>
                      </a:rPr>
                      <m:t>,</m:t>
                    </m:r>
                    <m:r>
                      <a:rPr lang="en-US" altLang="zh-CN" sz="1600" i="1" baseline="-25000" dirty="0" err="1" smtClean="0">
                        <a:solidFill>
                          <a:schemeClr val="accent6">
                            <a:lumMod val="50000"/>
                          </a:schemeClr>
                        </a:solidFill>
                        <a:latin typeface="Cambria Math" panose="02040503050406030204" pitchFamily="18" charset="0"/>
                        <a:cs typeface="Arial" panose="020B0604020202020204" pitchFamily="34" charset="0"/>
                      </a:rPr>
                      <m:t>𝑛</m:t>
                    </m:r>
                  </m:oMath>
                </a14:m>
                <a:endParaRPr lang="en-US" altLang="zh-CN" sz="1600" baseline="-25000" dirty="0">
                  <a:solidFill>
                    <a:schemeClr val="accent6">
                      <a:lumMod val="50000"/>
                    </a:schemeClr>
                  </a:solidFill>
                  <a:latin typeface="Arial" panose="020B0604020202020204" pitchFamily="34" charset="0"/>
                  <a:cs typeface="Arial" panose="020B0604020202020204" pitchFamily="34" charset="0"/>
                </a:endParaRPr>
              </a:p>
            </p:txBody>
          </p:sp>
        </mc:Choice>
        <mc:Fallback xmlns="">
          <p:sp>
            <p:nvSpPr>
              <p:cNvPr id="42" name="流程图: 过程 41">
                <a:extLst>
                  <a:ext uri="{FF2B5EF4-FFF2-40B4-BE49-F238E27FC236}">
                    <a16:creationId xmlns:a16="http://schemas.microsoft.com/office/drawing/2014/main" id="{7B5A163E-273D-49C6-89D6-6F2FBDF1E222}"/>
                  </a:ext>
                </a:extLst>
              </p:cNvPr>
              <p:cNvSpPr>
                <a:spLocks noRot="1" noChangeAspect="1" noMove="1" noResize="1" noEditPoints="1" noAdjustHandles="1" noChangeArrowheads="1" noChangeShapeType="1" noTextEdit="1"/>
              </p:cNvSpPr>
              <p:nvPr/>
            </p:nvSpPr>
            <p:spPr>
              <a:xfrm>
                <a:off x="8404687" y="3832389"/>
                <a:ext cx="2504677" cy="746153"/>
              </a:xfrm>
              <a:prstGeom prst="flowChartProcess">
                <a:avLst/>
              </a:prstGeom>
              <a:blipFill>
                <a:blip r:embed="rId4"/>
                <a:stretch>
                  <a:fillRect r="-243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流程图: 决策 42">
                <a:extLst>
                  <a:ext uri="{FF2B5EF4-FFF2-40B4-BE49-F238E27FC236}">
                    <a16:creationId xmlns:a16="http://schemas.microsoft.com/office/drawing/2014/main" id="{80C0E7F3-2F93-443F-B5C2-9B866FE78CEC}"/>
                  </a:ext>
                </a:extLst>
              </p:cNvPr>
              <p:cNvSpPr/>
              <p:nvPr/>
            </p:nvSpPr>
            <p:spPr>
              <a:xfrm>
                <a:off x="7892830" y="5044092"/>
                <a:ext cx="3528392" cy="566943"/>
              </a:xfrm>
              <a:prstGeom prst="flowChartDecisi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i="1" dirty="0">
                    <a:solidFill>
                      <a:schemeClr val="accent2">
                        <a:lumMod val="50000"/>
                      </a:schemeClr>
                    </a:solidFill>
                    <a:latin typeface="Times New Roman" panose="02020603050405020304" pitchFamily="18" charset="0"/>
                    <a:cs typeface="Times New Roman" panose="02020603050405020304" pitchFamily="18" charset="0"/>
                  </a:rPr>
                  <a:t>|R</a:t>
                </a:r>
                <a:r>
                  <a:rPr lang="en-US" altLang="zh-CN" sz="1600" dirty="0">
                    <a:solidFill>
                      <a:schemeClr val="accent2">
                        <a:lumMod val="50000"/>
                      </a:schemeClr>
                    </a:solidFill>
                    <a:latin typeface="Times New Roman" panose="02020603050405020304" pitchFamily="18" charset="0"/>
                    <a:cs typeface="Times New Roman" panose="02020603050405020304" pitchFamily="18" charset="0"/>
                  </a:rPr>
                  <a:t>(</a:t>
                </a:r>
                <a:r>
                  <a:rPr lang="en-US" altLang="zh-CN" sz="1600" i="1" dirty="0">
                    <a:solidFill>
                      <a:schemeClr val="accent2">
                        <a:lumMod val="50000"/>
                      </a:schemeClr>
                    </a:solidFill>
                    <a:latin typeface="Times New Roman" panose="02020603050405020304" pitchFamily="18" charset="0"/>
                    <a:cs typeface="Times New Roman" panose="02020603050405020304" pitchFamily="18" charset="0"/>
                  </a:rPr>
                  <a:t>i+</a:t>
                </a:r>
                <a:r>
                  <a:rPr lang="en-US" altLang="zh-CN" sz="1600" dirty="0">
                    <a:solidFill>
                      <a:schemeClr val="accent2">
                        <a:lumMod val="50000"/>
                      </a:schemeClr>
                    </a:solidFill>
                    <a:latin typeface="Times New Roman" panose="02020603050405020304" pitchFamily="18" charset="0"/>
                    <a:cs typeface="Times New Roman" panose="02020603050405020304" pitchFamily="18" charset="0"/>
                  </a:rPr>
                  <a:t>1)-</a:t>
                </a:r>
                <a:r>
                  <a:rPr lang="en-US" altLang="zh-CN" sz="1600" i="1" dirty="0">
                    <a:solidFill>
                      <a:schemeClr val="accent2">
                        <a:lumMod val="50000"/>
                      </a:schemeClr>
                    </a:solidFill>
                    <a:latin typeface="Times New Roman" panose="02020603050405020304" pitchFamily="18" charset="0"/>
                    <a:cs typeface="Times New Roman" panose="02020603050405020304" pitchFamily="18" charset="0"/>
                  </a:rPr>
                  <a:t>R</a:t>
                </a:r>
                <a:r>
                  <a:rPr lang="en-US" altLang="zh-CN" sz="1600" dirty="0">
                    <a:solidFill>
                      <a:schemeClr val="accent2">
                        <a:lumMod val="50000"/>
                      </a:schemeClr>
                    </a:solidFill>
                    <a:latin typeface="Times New Roman" panose="02020603050405020304" pitchFamily="18" charset="0"/>
                    <a:cs typeface="Times New Roman" panose="02020603050405020304" pitchFamily="18" charset="0"/>
                  </a:rPr>
                  <a:t>(</a:t>
                </a:r>
                <a:r>
                  <a:rPr lang="en-US" altLang="zh-CN" sz="1600" i="1" dirty="0" err="1">
                    <a:solidFill>
                      <a:schemeClr val="accent2">
                        <a:lumMod val="50000"/>
                      </a:schemeClr>
                    </a:solidFill>
                    <a:latin typeface="Times New Roman" panose="02020603050405020304" pitchFamily="18" charset="0"/>
                    <a:cs typeface="Times New Roman" panose="02020603050405020304" pitchFamily="18" charset="0"/>
                  </a:rPr>
                  <a:t>i</a:t>
                </a:r>
                <a:r>
                  <a:rPr lang="en-US" altLang="zh-CN" sz="1600" dirty="0">
                    <a:solidFill>
                      <a:schemeClr val="accent2">
                        <a:lumMod val="50000"/>
                      </a:schemeClr>
                    </a:solidFill>
                    <a:latin typeface="Times New Roman" panose="02020603050405020304" pitchFamily="18" charset="0"/>
                    <a:cs typeface="Times New Roman" panose="02020603050405020304" pitchFamily="18" charset="0"/>
                  </a:rPr>
                  <a:t>)</a:t>
                </a:r>
                <a:r>
                  <a:rPr lang="en-US" altLang="zh-CN" sz="1600" i="1" dirty="0">
                    <a:solidFill>
                      <a:schemeClr val="accent2">
                        <a:lumMod val="50000"/>
                      </a:schemeClr>
                    </a:solidFill>
                    <a:latin typeface="Times New Roman" panose="02020603050405020304" pitchFamily="18" charset="0"/>
                    <a:cs typeface="Times New Roman" panose="02020603050405020304" pitchFamily="18" charset="0"/>
                  </a:rPr>
                  <a:t>|&lt;</a:t>
                </a:r>
                <a14:m>
                  <m:oMath xmlns:m="http://schemas.openxmlformats.org/officeDocument/2006/math">
                    <m:r>
                      <a:rPr lang="zh-CN" altLang="en-US" sz="1600" i="1" smtClean="0">
                        <a:solidFill>
                          <a:schemeClr val="accent2">
                            <a:lumMod val="50000"/>
                          </a:schemeClr>
                        </a:solidFill>
                        <a:latin typeface="Cambria Math" panose="02040503050406030204" pitchFamily="18" charset="0"/>
                        <a:cs typeface="Times New Roman" panose="02020603050405020304" pitchFamily="18" charset="0"/>
                      </a:rPr>
                      <m:t>𝜖</m:t>
                    </m:r>
                  </m:oMath>
                </a14:m>
                <a:r>
                  <a:rPr lang="en-US" altLang="zh-CN" sz="1600" dirty="0">
                    <a:solidFill>
                      <a:schemeClr val="accent2">
                        <a:lumMod val="50000"/>
                      </a:schemeClr>
                    </a:solidFill>
                  </a:rPr>
                  <a:t>?</a:t>
                </a:r>
                <a:endParaRPr lang="zh-CN" altLang="en-US" sz="1600" dirty="0">
                  <a:solidFill>
                    <a:schemeClr val="accent2">
                      <a:lumMod val="50000"/>
                    </a:schemeClr>
                  </a:solidFill>
                </a:endParaRPr>
              </a:p>
            </p:txBody>
          </p:sp>
        </mc:Choice>
        <mc:Fallback xmlns="">
          <p:sp>
            <p:nvSpPr>
              <p:cNvPr id="43" name="流程图: 决策 42">
                <a:extLst>
                  <a:ext uri="{FF2B5EF4-FFF2-40B4-BE49-F238E27FC236}">
                    <a16:creationId xmlns:a16="http://schemas.microsoft.com/office/drawing/2014/main" id="{80C0E7F3-2F93-443F-B5C2-9B866FE78CEC}"/>
                  </a:ext>
                </a:extLst>
              </p:cNvPr>
              <p:cNvSpPr>
                <a:spLocks noRot="1" noChangeAspect="1" noMove="1" noResize="1" noEditPoints="1" noAdjustHandles="1" noChangeArrowheads="1" noChangeShapeType="1" noTextEdit="1"/>
              </p:cNvSpPr>
              <p:nvPr/>
            </p:nvSpPr>
            <p:spPr>
              <a:xfrm>
                <a:off x="7892830" y="5044092"/>
                <a:ext cx="3528392" cy="566943"/>
              </a:xfrm>
              <a:prstGeom prst="flowChartDecision">
                <a:avLst/>
              </a:prstGeom>
              <a:blipFill>
                <a:blip r:embed="rId5"/>
                <a:stretch>
                  <a:fillRect/>
                </a:stretch>
              </a:blipFill>
              <a:ln>
                <a:noFill/>
              </a:ln>
            </p:spPr>
            <p:txBody>
              <a:bodyPr/>
              <a:lstStyle/>
              <a:p>
                <a:r>
                  <a:rPr lang="zh-CN" altLang="en-US">
                    <a:noFill/>
                  </a:rPr>
                  <a:t> </a:t>
                </a:r>
              </a:p>
            </p:txBody>
          </p:sp>
        </mc:Fallback>
      </mc:AlternateContent>
      <p:sp>
        <p:nvSpPr>
          <p:cNvPr id="44" name="流程图: 可选过程 43">
            <a:extLst>
              <a:ext uri="{FF2B5EF4-FFF2-40B4-BE49-F238E27FC236}">
                <a16:creationId xmlns:a16="http://schemas.microsoft.com/office/drawing/2014/main" id="{A9D65145-9798-465D-8125-3A11C81C2EE5}"/>
              </a:ext>
            </a:extLst>
          </p:cNvPr>
          <p:cNvSpPr/>
          <p:nvPr/>
        </p:nvSpPr>
        <p:spPr>
          <a:xfrm>
            <a:off x="9276925" y="5993312"/>
            <a:ext cx="760202" cy="276231"/>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95000"/>
                    <a:lumOff val="5000"/>
                  </a:schemeClr>
                </a:solidFill>
              </a:rPr>
              <a:t>End</a:t>
            </a:r>
            <a:endParaRPr lang="zh-CN" altLang="en-US" dirty="0">
              <a:solidFill>
                <a:schemeClr val="tx1">
                  <a:lumMod val="95000"/>
                  <a:lumOff val="5000"/>
                </a:schemeClr>
              </a:solidFill>
            </a:endParaRPr>
          </a:p>
        </p:txBody>
      </p:sp>
      <p:cxnSp>
        <p:nvCxnSpPr>
          <p:cNvPr id="45" name="直接箭头连接符 44">
            <a:extLst>
              <a:ext uri="{FF2B5EF4-FFF2-40B4-BE49-F238E27FC236}">
                <a16:creationId xmlns:a16="http://schemas.microsoft.com/office/drawing/2014/main" id="{900A7325-43BB-4E2B-B24D-9D842453FD72}"/>
              </a:ext>
            </a:extLst>
          </p:cNvPr>
          <p:cNvCxnSpPr>
            <a:cxnSpLocks/>
            <a:stCxn id="40" idx="2"/>
            <a:endCxn id="53" idx="0"/>
          </p:cNvCxnSpPr>
          <p:nvPr/>
        </p:nvCxnSpPr>
        <p:spPr>
          <a:xfrm>
            <a:off x="9657026" y="2414436"/>
            <a:ext cx="0" cy="299451"/>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5968454B-C258-4725-9F33-427C50E04D73}"/>
              </a:ext>
            </a:extLst>
          </p:cNvPr>
          <p:cNvCxnSpPr>
            <a:cxnSpLocks/>
            <a:stCxn id="42" idx="2"/>
            <a:endCxn id="43" idx="0"/>
          </p:cNvCxnSpPr>
          <p:nvPr/>
        </p:nvCxnSpPr>
        <p:spPr>
          <a:xfrm>
            <a:off x="9657026" y="4578542"/>
            <a:ext cx="0" cy="465550"/>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ADFE089D-F8DD-494E-80DD-8C08DF134DCB}"/>
              </a:ext>
            </a:extLst>
          </p:cNvPr>
          <p:cNvCxnSpPr>
            <a:cxnSpLocks/>
            <a:stCxn id="43" idx="2"/>
            <a:endCxn id="44" idx="0"/>
          </p:cNvCxnSpPr>
          <p:nvPr/>
        </p:nvCxnSpPr>
        <p:spPr>
          <a:xfrm>
            <a:off x="9657026" y="5611035"/>
            <a:ext cx="0" cy="382277"/>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肘形连接符 22">
            <a:extLst>
              <a:ext uri="{FF2B5EF4-FFF2-40B4-BE49-F238E27FC236}">
                <a16:creationId xmlns:a16="http://schemas.microsoft.com/office/drawing/2014/main" id="{37D56FC3-761F-4767-B840-032D24E16A82}"/>
              </a:ext>
            </a:extLst>
          </p:cNvPr>
          <p:cNvCxnSpPr>
            <a:cxnSpLocks/>
            <a:stCxn id="43" idx="3"/>
            <a:endCxn id="40" idx="3"/>
          </p:cNvCxnSpPr>
          <p:nvPr/>
        </p:nvCxnSpPr>
        <p:spPr>
          <a:xfrm flipH="1" flipV="1">
            <a:off x="10909364" y="2041360"/>
            <a:ext cx="511858" cy="3286204"/>
          </a:xfrm>
          <a:prstGeom prst="bentConnector3">
            <a:avLst>
              <a:gd name="adj1" fmla="val -44661"/>
            </a:avLst>
          </a:prstGeom>
          <a:ln w="19050">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00EBF1DB-541A-461C-BC59-0C37CFE49179}"/>
              </a:ext>
            </a:extLst>
          </p:cNvPr>
          <p:cNvSpPr/>
          <p:nvPr/>
        </p:nvSpPr>
        <p:spPr>
          <a:xfrm>
            <a:off x="11641119" y="3323239"/>
            <a:ext cx="575561" cy="369332"/>
          </a:xfrm>
          <a:prstGeom prst="rect">
            <a:avLst/>
          </a:prstGeom>
        </p:spPr>
        <p:txBody>
          <a:bodyPr wrap="square">
            <a:spAutoFit/>
          </a:bodyPr>
          <a:lstStyle/>
          <a:p>
            <a:pPr algn="ctr"/>
            <a:r>
              <a:rPr lang="en-US" altLang="zh-CN" dirty="0">
                <a:solidFill>
                  <a:schemeClr val="tx1">
                    <a:lumMod val="95000"/>
                    <a:lumOff val="5000"/>
                  </a:schemeClr>
                </a:solidFill>
              </a:rPr>
              <a:t>No</a:t>
            </a:r>
            <a:endParaRPr lang="zh-CN" altLang="en-US" dirty="0">
              <a:solidFill>
                <a:schemeClr val="tx1">
                  <a:lumMod val="95000"/>
                  <a:lumOff val="5000"/>
                </a:schemeClr>
              </a:solidFill>
            </a:endParaRPr>
          </a:p>
        </p:txBody>
      </p:sp>
      <p:sp>
        <p:nvSpPr>
          <p:cNvPr id="50" name="矩形 49">
            <a:extLst>
              <a:ext uri="{FF2B5EF4-FFF2-40B4-BE49-F238E27FC236}">
                <a16:creationId xmlns:a16="http://schemas.microsoft.com/office/drawing/2014/main" id="{35AC6C55-F36E-4DC0-A252-FFF16CB6C67E}"/>
              </a:ext>
            </a:extLst>
          </p:cNvPr>
          <p:cNvSpPr/>
          <p:nvPr/>
        </p:nvSpPr>
        <p:spPr>
          <a:xfrm>
            <a:off x="8666994" y="5564485"/>
            <a:ext cx="1145705" cy="369332"/>
          </a:xfrm>
          <a:prstGeom prst="rect">
            <a:avLst/>
          </a:prstGeom>
        </p:spPr>
        <p:txBody>
          <a:bodyPr wrap="square">
            <a:spAutoFit/>
          </a:bodyPr>
          <a:lstStyle/>
          <a:p>
            <a:pPr algn="ctr"/>
            <a:r>
              <a:rPr lang="en-US" altLang="zh-CN" dirty="0">
                <a:solidFill>
                  <a:schemeClr val="tx1">
                    <a:lumMod val="95000"/>
                    <a:lumOff val="5000"/>
                  </a:schemeClr>
                </a:solidFill>
              </a:rPr>
              <a:t>Yes</a:t>
            </a:r>
            <a:endParaRPr lang="zh-CN" altLang="en-US" dirty="0">
              <a:solidFill>
                <a:schemeClr val="tx1">
                  <a:lumMod val="95000"/>
                  <a:lumOff val="5000"/>
                </a:schemeClr>
              </a:solidFill>
            </a:endParaRPr>
          </a:p>
        </p:txBody>
      </p:sp>
      <p:sp>
        <p:nvSpPr>
          <p:cNvPr id="51" name="流程图: 可选过程 50">
            <a:extLst>
              <a:ext uri="{FF2B5EF4-FFF2-40B4-BE49-F238E27FC236}">
                <a16:creationId xmlns:a16="http://schemas.microsoft.com/office/drawing/2014/main" id="{AF3D63E5-980B-470D-9CB4-1969B11B2E5F}"/>
              </a:ext>
            </a:extLst>
          </p:cNvPr>
          <p:cNvSpPr/>
          <p:nvPr/>
        </p:nvSpPr>
        <p:spPr>
          <a:xfrm>
            <a:off x="9276925" y="1115821"/>
            <a:ext cx="760202" cy="276231"/>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95000"/>
                    <a:lumOff val="5000"/>
                  </a:schemeClr>
                </a:solidFill>
              </a:rPr>
              <a:t>Begin</a:t>
            </a:r>
            <a:endParaRPr lang="zh-CN" altLang="en-US" dirty="0">
              <a:solidFill>
                <a:schemeClr val="tx1">
                  <a:lumMod val="95000"/>
                  <a:lumOff val="5000"/>
                </a:schemeClr>
              </a:solidFill>
            </a:endParaRPr>
          </a:p>
        </p:txBody>
      </p:sp>
      <p:cxnSp>
        <p:nvCxnSpPr>
          <p:cNvPr id="52" name="直接箭头连接符 51">
            <a:extLst>
              <a:ext uri="{FF2B5EF4-FFF2-40B4-BE49-F238E27FC236}">
                <a16:creationId xmlns:a16="http://schemas.microsoft.com/office/drawing/2014/main" id="{674A40B4-39E4-4883-826D-15BDB141B325}"/>
              </a:ext>
            </a:extLst>
          </p:cNvPr>
          <p:cNvCxnSpPr>
            <a:cxnSpLocks/>
            <a:stCxn id="51" idx="2"/>
            <a:endCxn id="40" idx="0"/>
          </p:cNvCxnSpPr>
          <p:nvPr/>
        </p:nvCxnSpPr>
        <p:spPr>
          <a:xfrm>
            <a:off x="9657026" y="1392052"/>
            <a:ext cx="0" cy="276231"/>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流程图: 过程 52">
                <a:extLst>
                  <a:ext uri="{FF2B5EF4-FFF2-40B4-BE49-F238E27FC236}">
                    <a16:creationId xmlns:a16="http://schemas.microsoft.com/office/drawing/2014/main" id="{BAB3AFDF-D870-473A-9C6E-50CC7FDDD718}"/>
                  </a:ext>
                </a:extLst>
              </p:cNvPr>
              <p:cNvSpPr/>
              <p:nvPr/>
            </p:nvSpPr>
            <p:spPr>
              <a:xfrm>
                <a:off x="8404688" y="2713887"/>
                <a:ext cx="2504675" cy="746153"/>
              </a:xfrm>
              <a:prstGeom prst="flowChartProces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accent1">
                        <a:lumMod val="50000"/>
                      </a:schemeClr>
                    </a:solidFill>
                    <a:latin typeface="Arial" panose="020B0604020202020204" pitchFamily="34" charset="0"/>
                    <a:cs typeface="Arial" panose="020B0604020202020204" pitchFamily="34" charset="0"/>
                  </a:rPr>
                  <a:t>Optimize the RF combiner </a:t>
                </a:r>
                <a14:m>
                  <m:oMath xmlns:m="http://schemas.openxmlformats.org/officeDocument/2006/math">
                    <m:r>
                      <a:rPr lang="en-US" altLang="zh-CN" sz="1600" b="1" i="0" dirty="0" smtClean="0">
                        <a:solidFill>
                          <a:schemeClr val="accent1">
                            <a:lumMod val="50000"/>
                          </a:schemeClr>
                        </a:solidFill>
                        <a:latin typeface="Cambria Math" panose="02040503050406030204" pitchFamily="18" charset="0"/>
                        <a:cs typeface="Arial" panose="020B0604020202020204" pitchFamily="34" charset="0"/>
                      </a:rPr>
                      <m:t>𝐖</m:t>
                    </m:r>
                  </m:oMath>
                </a14:m>
                <a:endParaRPr lang="en-US" altLang="zh-CN" sz="1600" b="1" dirty="0">
                  <a:solidFill>
                    <a:schemeClr val="accent1">
                      <a:lumMod val="50000"/>
                    </a:schemeClr>
                  </a:solidFill>
                  <a:latin typeface="Arial" panose="020B0604020202020204" pitchFamily="34" charset="0"/>
                  <a:cs typeface="Arial" panose="020B0604020202020204" pitchFamily="34" charset="0"/>
                </a:endParaRPr>
              </a:p>
            </p:txBody>
          </p:sp>
        </mc:Choice>
        <mc:Fallback xmlns="">
          <p:sp>
            <p:nvSpPr>
              <p:cNvPr id="53" name="流程图: 过程 52">
                <a:extLst>
                  <a:ext uri="{FF2B5EF4-FFF2-40B4-BE49-F238E27FC236}">
                    <a16:creationId xmlns:a16="http://schemas.microsoft.com/office/drawing/2014/main" id="{BAB3AFDF-D870-473A-9C6E-50CC7FDDD718}"/>
                  </a:ext>
                </a:extLst>
              </p:cNvPr>
              <p:cNvSpPr>
                <a:spLocks noRot="1" noChangeAspect="1" noMove="1" noResize="1" noEditPoints="1" noAdjustHandles="1" noChangeArrowheads="1" noChangeShapeType="1" noTextEdit="1"/>
              </p:cNvSpPr>
              <p:nvPr/>
            </p:nvSpPr>
            <p:spPr>
              <a:xfrm>
                <a:off x="8404688" y="2713887"/>
                <a:ext cx="2504675" cy="746153"/>
              </a:xfrm>
              <a:prstGeom prst="flowChartProcess">
                <a:avLst/>
              </a:prstGeom>
              <a:blipFill>
                <a:blip r:embed="rId6"/>
                <a:stretch>
                  <a:fillRect/>
                </a:stretch>
              </a:blipFill>
              <a:ln>
                <a:noFill/>
              </a:ln>
            </p:spPr>
            <p:txBody>
              <a:bodyPr/>
              <a:lstStyle/>
              <a:p>
                <a:r>
                  <a:rPr lang="zh-CN" altLang="en-US">
                    <a:noFill/>
                  </a:rPr>
                  <a:t> </a:t>
                </a:r>
              </a:p>
            </p:txBody>
          </p:sp>
        </mc:Fallback>
      </mc:AlternateContent>
      <p:cxnSp>
        <p:nvCxnSpPr>
          <p:cNvPr id="54" name="直接箭头连接符 53">
            <a:extLst>
              <a:ext uri="{FF2B5EF4-FFF2-40B4-BE49-F238E27FC236}">
                <a16:creationId xmlns:a16="http://schemas.microsoft.com/office/drawing/2014/main" id="{28460DA5-2FB2-4C60-AF9D-64A06CB3CCE9}"/>
              </a:ext>
            </a:extLst>
          </p:cNvPr>
          <p:cNvCxnSpPr>
            <a:cxnSpLocks/>
            <a:stCxn id="53" idx="2"/>
            <a:endCxn id="42" idx="0"/>
          </p:cNvCxnSpPr>
          <p:nvPr/>
        </p:nvCxnSpPr>
        <p:spPr>
          <a:xfrm>
            <a:off x="9657026" y="3460040"/>
            <a:ext cx="0" cy="372349"/>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61" name="图片 60">
            <a:extLst>
              <a:ext uri="{FF2B5EF4-FFF2-40B4-BE49-F238E27FC236}">
                <a16:creationId xmlns:a16="http://schemas.microsoft.com/office/drawing/2014/main" id="{D6AE00A7-0D72-4887-9F7A-BEE7BD2E0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2094" y="4289692"/>
            <a:ext cx="2306605" cy="435452"/>
          </a:xfrm>
          <a:prstGeom prst="rect">
            <a:avLst/>
          </a:prstGeom>
        </p:spPr>
      </p:pic>
      <p:sp>
        <p:nvSpPr>
          <p:cNvPr id="62" name="圆角矩形 11">
            <a:extLst>
              <a:ext uri="{FF2B5EF4-FFF2-40B4-BE49-F238E27FC236}">
                <a16:creationId xmlns:a16="http://schemas.microsoft.com/office/drawing/2014/main" id="{74705CF3-AD43-4628-AC0E-2C58A565CDAA}"/>
              </a:ext>
            </a:extLst>
          </p:cNvPr>
          <p:cNvSpPr/>
          <p:nvPr/>
        </p:nvSpPr>
        <p:spPr>
          <a:xfrm>
            <a:off x="1198467" y="5480193"/>
            <a:ext cx="1895987" cy="952905"/>
          </a:xfrm>
          <a:prstGeom prst="roundRect">
            <a:avLst/>
          </a:prstGeom>
          <a:solidFill>
            <a:schemeClr val="accent1">
              <a:lumMod val="40000"/>
              <a:lumOff val="60000"/>
            </a:schemeClr>
          </a:solidFill>
          <a:ln w="222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DA564CD1-E027-4757-A810-67B1E8C12F18}"/>
                  </a:ext>
                </a:extLst>
              </p:cNvPr>
              <p:cNvSpPr txBox="1"/>
              <p:nvPr/>
            </p:nvSpPr>
            <p:spPr>
              <a:xfrm>
                <a:off x="1025096" y="5523491"/>
                <a:ext cx="2304256" cy="85376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rPr>
                          </m:ctrlPr>
                        </m:funcPr>
                        <m:fName>
                          <m:limLow>
                            <m:limLowPr>
                              <m:ctrlPr>
                                <a:rPr lang="en-US" altLang="zh-CN" i="1" smtClean="0">
                                  <a:latin typeface="Cambria Math" panose="02040503050406030204" pitchFamily="18" charset="0"/>
                                </a:rPr>
                              </m:ctrlPr>
                            </m:limLowPr>
                            <m:e>
                              <m:r>
                                <m:rPr>
                                  <m:sty m:val="p"/>
                                </m:rPr>
                                <a:rPr lang="en-US" altLang="zh-CN" i="0" smtClean="0">
                                  <a:latin typeface="Cambria Math" panose="02040503050406030204" pitchFamily="18" charset="0"/>
                                </a:rPr>
                                <m:t>max</m:t>
                              </m:r>
                            </m:e>
                            <m:lim>
                              <m:r>
                                <a:rPr lang="en-US" altLang="zh-CN" b="0" i="1" smtClean="0">
                                  <a:latin typeface="Cambria Math" panose="02040503050406030204" pitchFamily="18" charset="0"/>
                                </a:rPr>
                                <m:t>𝑥</m:t>
                              </m:r>
                            </m:lim>
                          </m:limLow>
                        </m:fName>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num>
                            <m:den>
                              <m:r>
                                <a:rPr lang="en-US" altLang="zh-CN" b="0" i="1" smtClean="0">
                                  <a:latin typeface="Cambria Math" panose="02040503050406030204" pitchFamily="18" charset="0"/>
                                </a:rPr>
                                <m:t>𝐵</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den>
                          </m:f>
                        </m:e>
                      </m:func>
                      <m:r>
                        <a:rPr lang="en-US" altLang="zh-CN" b="0" i="0" smtClean="0">
                          <a:latin typeface="Cambria Math" panose="02040503050406030204" pitchFamily="18" charset="0"/>
                        </a:rPr>
                        <m:t>, </m:t>
                      </m:r>
                    </m:oMath>
                  </m:oMathPara>
                </a14:m>
                <a:endParaRPr lang="en-US" altLang="zh-CN"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𝑠</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en-US" altLang="zh-CN" b="0" i="0" smtClean="0">
                          <a:latin typeface="Cambria Math" panose="02040503050406030204" pitchFamily="18" charset="0"/>
                        </a:rPr>
                        <m:t> </m:t>
                      </m:r>
                      <m:r>
                        <a:rPr lang="en-US" altLang="zh-CN" b="0" i="1" smtClean="0">
                          <a:latin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𝑋</m:t>
                      </m:r>
                    </m:oMath>
                  </m:oMathPara>
                </a14:m>
                <a:endParaRPr lang="zh-CN" altLang="en-US" i="1" dirty="0"/>
              </a:p>
            </p:txBody>
          </p:sp>
        </mc:Choice>
        <mc:Fallback xmlns="">
          <p:sp>
            <p:nvSpPr>
              <p:cNvPr id="63" name="文本框 62">
                <a:extLst>
                  <a:ext uri="{FF2B5EF4-FFF2-40B4-BE49-F238E27FC236}">
                    <a16:creationId xmlns:a16="http://schemas.microsoft.com/office/drawing/2014/main" id="{DA564CD1-E027-4757-A810-67B1E8C12F18}"/>
                  </a:ext>
                </a:extLst>
              </p:cNvPr>
              <p:cNvSpPr txBox="1">
                <a:spLocks noRot="1" noChangeAspect="1" noMove="1" noResize="1" noEditPoints="1" noAdjustHandles="1" noChangeArrowheads="1" noChangeShapeType="1" noTextEdit="1"/>
              </p:cNvSpPr>
              <p:nvPr/>
            </p:nvSpPr>
            <p:spPr>
              <a:xfrm>
                <a:off x="1025096" y="5523491"/>
                <a:ext cx="2304256" cy="853760"/>
              </a:xfrm>
              <a:prstGeom prst="rect">
                <a:avLst/>
              </a:prstGeom>
              <a:blipFill>
                <a:blip r:embed="rId8"/>
                <a:stretch>
                  <a:fillRect b="-2143"/>
                </a:stretch>
              </a:blipFill>
            </p:spPr>
            <p:txBody>
              <a:bodyPr/>
              <a:lstStyle/>
              <a:p>
                <a:r>
                  <a:rPr lang="zh-CN" altLang="en-US">
                    <a:noFill/>
                  </a:rPr>
                  <a:t> </a:t>
                </a:r>
              </a:p>
            </p:txBody>
          </p:sp>
        </mc:Fallback>
      </mc:AlternateContent>
      <p:sp>
        <p:nvSpPr>
          <p:cNvPr id="64" name="圆角矩形 11">
            <a:extLst>
              <a:ext uri="{FF2B5EF4-FFF2-40B4-BE49-F238E27FC236}">
                <a16:creationId xmlns:a16="http://schemas.microsoft.com/office/drawing/2014/main" id="{4B6B0B1F-CC59-4169-979E-E2316AB634FE}"/>
              </a:ext>
            </a:extLst>
          </p:cNvPr>
          <p:cNvSpPr/>
          <p:nvPr/>
        </p:nvSpPr>
        <p:spPr>
          <a:xfrm>
            <a:off x="4437124" y="5473919"/>
            <a:ext cx="2970033" cy="952905"/>
          </a:xfrm>
          <a:prstGeom prst="roundRect">
            <a:avLst/>
          </a:prstGeom>
          <a:solidFill>
            <a:schemeClr val="accent4">
              <a:lumMod val="40000"/>
              <a:lumOff val="60000"/>
            </a:schemeClr>
          </a:solidFill>
          <a:ln w="222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下箭头 30">
            <a:extLst>
              <a:ext uri="{FF2B5EF4-FFF2-40B4-BE49-F238E27FC236}">
                <a16:creationId xmlns:a16="http://schemas.microsoft.com/office/drawing/2014/main" id="{DCEE14F5-C486-4CB3-9B91-20F546909152}"/>
              </a:ext>
            </a:extLst>
          </p:cNvPr>
          <p:cNvSpPr/>
          <p:nvPr/>
        </p:nvSpPr>
        <p:spPr>
          <a:xfrm rot="16200000">
            <a:off x="3622155" y="5579192"/>
            <a:ext cx="439838" cy="860789"/>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B7888A26-B4D8-45CD-9089-2E51D8AC8D51}"/>
                  </a:ext>
                </a:extLst>
              </p:cNvPr>
              <p:cNvSpPr txBox="1"/>
              <p:nvPr/>
            </p:nvSpPr>
            <p:spPr>
              <a:xfrm>
                <a:off x="4202918" y="5635040"/>
                <a:ext cx="3474401" cy="7165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rPr>
                          </m:ctrlPr>
                        </m:funcPr>
                        <m:fName>
                          <m:limLow>
                            <m:limLowPr>
                              <m:ctrlPr>
                                <a:rPr lang="en-US" altLang="zh-CN" i="1" smtClean="0">
                                  <a:latin typeface="Cambria Math" panose="02040503050406030204" pitchFamily="18" charset="0"/>
                                </a:rPr>
                              </m:ctrlPr>
                            </m:limLowPr>
                            <m:e>
                              <m:r>
                                <m:rPr>
                                  <m:sty m:val="p"/>
                                </m:rPr>
                                <a:rPr lang="en-US" altLang="zh-CN" i="0" smtClean="0">
                                  <a:latin typeface="Cambria Math" panose="02040503050406030204" pitchFamily="18" charset="0"/>
                                </a:rPr>
                                <m:t>max</m:t>
                              </m:r>
                            </m:e>
                            <m:lim>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lim>
                          </m:limLow>
                        </m:fName>
                        <m:e>
                          <m:r>
                            <a:rPr lang="en-US" altLang="zh-CN" b="0" i="1" smtClean="0">
                              <a:latin typeface="Cambria Math" panose="02040503050406030204" pitchFamily="18" charset="0"/>
                            </a:rPr>
                            <m:t>2</m:t>
                          </m:r>
                          <m:r>
                            <a:rPr lang="en-US" altLang="zh-CN" b="0" i="1" smtClean="0">
                              <a:latin typeface="Cambria Math" panose="02040503050406030204" pitchFamily="18" charset="0"/>
                            </a:rPr>
                            <m:t>𝑦</m:t>
                          </m:r>
                          <m:rad>
                            <m:radPr>
                              <m:degHide m:val="on"/>
                              <m:ctrlPr>
                                <a:rPr lang="en-US" altLang="zh-CN" b="0" i="1" smtClean="0">
                                  <a:latin typeface="Cambria Math" panose="02040503050406030204" pitchFamily="18" charset="0"/>
                                </a:rPr>
                              </m:ctrlPr>
                            </m:radPr>
                            <m:deg/>
                            <m:e>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e>
                          </m:rad>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𝑦</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𝐵</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r>
                            <a:rPr lang="en-US" altLang="zh-CN" b="0" i="1" smtClean="0">
                              <a:latin typeface="Cambria Math" panose="02040503050406030204" pitchFamily="18" charset="0"/>
                            </a:rPr>
                            <m:t>)</m:t>
                          </m:r>
                        </m:e>
                      </m:func>
                      <m:r>
                        <a:rPr lang="en-US" altLang="zh-CN" b="0" i="0" smtClean="0">
                          <a:latin typeface="Cambria Math" panose="02040503050406030204" pitchFamily="18" charset="0"/>
                        </a:rPr>
                        <m:t>, </m:t>
                      </m:r>
                    </m:oMath>
                  </m:oMathPara>
                </a14:m>
                <a:endParaRPr lang="en-US" altLang="zh-CN" b="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𝑠</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en-US" altLang="zh-CN" b="0" i="0" smtClean="0">
                          <a:latin typeface="Cambria Math" panose="02040503050406030204" pitchFamily="18" charset="0"/>
                        </a:rPr>
                        <m:t> </m:t>
                      </m:r>
                      <m:r>
                        <a:rPr lang="en-US" altLang="zh-CN" b="0" i="1" smtClean="0">
                          <a:latin typeface="Cambria Math" panose="02040503050406030204" pitchFamily="18" charset="0"/>
                        </a:rPr>
                        <m:t>𝑥</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𝑋</m:t>
                      </m:r>
                    </m:oMath>
                  </m:oMathPara>
                </a14:m>
                <a:endParaRPr lang="zh-CN" altLang="en-US" i="1" dirty="0"/>
              </a:p>
            </p:txBody>
          </p:sp>
        </mc:Choice>
        <mc:Fallback xmlns="">
          <p:sp>
            <p:nvSpPr>
              <p:cNvPr id="66" name="文本框 65">
                <a:extLst>
                  <a:ext uri="{FF2B5EF4-FFF2-40B4-BE49-F238E27FC236}">
                    <a16:creationId xmlns:a16="http://schemas.microsoft.com/office/drawing/2014/main" id="{B7888A26-B4D8-45CD-9089-2E51D8AC8D51}"/>
                  </a:ext>
                </a:extLst>
              </p:cNvPr>
              <p:cNvSpPr txBox="1">
                <a:spLocks noRot="1" noChangeAspect="1" noMove="1" noResize="1" noEditPoints="1" noAdjustHandles="1" noChangeArrowheads="1" noChangeShapeType="1" noTextEdit="1"/>
              </p:cNvSpPr>
              <p:nvPr/>
            </p:nvSpPr>
            <p:spPr>
              <a:xfrm>
                <a:off x="4202918" y="5635040"/>
                <a:ext cx="3474401" cy="716543"/>
              </a:xfrm>
              <a:prstGeom prst="rect">
                <a:avLst/>
              </a:prstGeom>
              <a:blipFill>
                <a:blip r:embed="rId9"/>
                <a:stretch>
                  <a:fillRect b="-2542"/>
                </a:stretch>
              </a:blipFill>
            </p:spPr>
            <p:txBody>
              <a:bodyPr/>
              <a:lstStyle/>
              <a:p>
                <a:r>
                  <a:rPr lang="zh-CN" altLang="en-US">
                    <a:noFill/>
                  </a:rPr>
                  <a:t> </a:t>
                </a:r>
              </a:p>
            </p:txBody>
          </p:sp>
        </mc:Fallback>
      </mc:AlternateContent>
      <p:sp>
        <p:nvSpPr>
          <p:cNvPr id="2" name="灯片编号占位符 1"/>
          <p:cNvSpPr>
            <a:spLocks noGrp="1"/>
          </p:cNvSpPr>
          <p:nvPr>
            <p:ph type="sldNum" sz="quarter" idx="12"/>
          </p:nvPr>
        </p:nvSpPr>
        <p:spPr>
          <a:xfrm>
            <a:off x="9120336" y="6426824"/>
            <a:ext cx="2743200" cy="365125"/>
          </a:xfrm>
        </p:spPr>
        <p:txBody>
          <a:bodyPr/>
          <a:lstStyle/>
          <a:p>
            <a:fld id="{EA7D5E4A-1FF7-5446-9BF7-57824CD54030}" type="slidenum">
              <a:rPr kumimoji="1" lang="zh-CN" altLang="en-US" b="1" smtClean="0">
                <a:solidFill>
                  <a:srgbClr val="C00000"/>
                </a:solidFill>
              </a:rPr>
              <a:pPr/>
              <a:t>50</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228754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Simulation Results</a:t>
            </a:r>
          </a:p>
        </p:txBody>
      </p:sp>
      <p:pic>
        <p:nvPicPr>
          <p:cNvPr id="3" name="图片 2">
            <a:extLst>
              <a:ext uri="{FF2B5EF4-FFF2-40B4-BE49-F238E27FC236}">
                <a16:creationId xmlns:a16="http://schemas.microsoft.com/office/drawing/2014/main" id="{140F9DE6-561D-47E7-974B-CE8073028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11" y="948170"/>
            <a:ext cx="4800410" cy="3948895"/>
          </a:xfrm>
          <a:prstGeom prst="rect">
            <a:avLst/>
          </a:prstGeom>
        </p:spPr>
      </p:pic>
      <p:cxnSp>
        <p:nvCxnSpPr>
          <p:cNvPr id="29" name="直接连接符 28">
            <a:extLst>
              <a:ext uri="{FF2B5EF4-FFF2-40B4-BE49-F238E27FC236}">
                <a16:creationId xmlns:a16="http://schemas.microsoft.com/office/drawing/2014/main" id="{AA5964B9-5248-4350-9150-25E56B95A129}"/>
              </a:ext>
            </a:extLst>
          </p:cNvPr>
          <p:cNvCxnSpPr>
            <a:cxnSpLocks/>
          </p:cNvCxnSpPr>
          <p:nvPr/>
        </p:nvCxnSpPr>
        <p:spPr>
          <a:xfrm>
            <a:off x="5879976" y="992273"/>
            <a:ext cx="0" cy="5509142"/>
          </a:xfrm>
          <a:prstGeom prst="line">
            <a:avLst/>
          </a:prstGeom>
          <a:ln w="19050">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圆角矩形 11">
            <a:extLst>
              <a:ext uri="{FF2B5EF4-FFF2-40B4-BE49-F238E27FC236}">
                <a16:creationId xmlns:a16="http://schemas.microsoft.com/office/drawing/2014/main" id="{CE088849-F117-427B-A4BD-4A57CB7CD5B7}"/>
              </a:ext>
            </a:extLst>
          </p:cNvPr>
          <p:cNvSpPr/>
          <p:nvPr/>
        </p:nvSpPr>
        <p:spPr>
          <a:xfrm>
            <a:off x="983432" y="4897065"/>
            <a:ext cx="4104448" cy="1484263"/>
          </a:xfrm>
          <a:prstGeom prst="roundRect">
            <a:avLst/>
          </a:prstGeom>
          <a:solidFill>
            <a:schemeClr val="accent6">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lstStyle/>
          <a:p>
            <a:pPr marL="285750" indent="-285750">
              <a:lnSpc>
                <a:spcPct val="12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sum rate grows rapidly with a small size of RHS and </a:t>
            </a:r>
            <a:r>
              <a:rPr lang="en-US" altLang="zh-CN" dirty="0">
                <a:solidFill>
                  <a:srgbClr val="C00000"/>
                </a:solidFill>
                <a:latin typeface="Arial" panose="020B0604020202020204" pitchFamily="34" charset="0"/>
                <a:cs typeface="Arial" panose="020B0604020202020204" pitchFamily="34" charset="0"/>
              </a:rPr>
              <a:t>gradually flattens</a:t>
            </a:r>
            <a:r>
              <a:rPr lang="en-US" altLang="zh-CN" dirty="0">
                <a:latin typeface="Arial" panose="020B0604020202020204" pitchFamily="34" charset="0"/>
                <a:cs typeface="Arial" panose="020B0604020202020204" pitchFamily="34" charset="0"/>
              </a:rPr>
              <a:t> as the size of RHS continues to increase.</a:t>
            </a:r>
          </a:p>
        </p:txBody>
      </p:sp>
      <p:sp>
        <p:nvSpPr>
          <p:cNvPr id="31" name="圆角矩形 11">
            <a:extLst>
              <a:ext uri="{FF2B5EF4-FFF2-40B4-BE49-F238E27FC236}">
                <a16:creationId xmlns:a16="http://schemas.microsoft.com/office/drawing/2014/main" id="{58A9DA45-3E40-43BF-9AD9-CF6F836BEF89}"/>
              </a:ext>
            </a:extLst>
          </p:cNvPr>
          <p:cNvSpPr/>
          <p:nvPr/>
        </p:nvSpPr>
        <p:spPr>
          <a:xfrm>
            <a:off x="6828171" y="5376143"/>
            <a:ext cx="4269975" cy="980207"/>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lstStyle/>
          <a:p>
            <a:pPr marL="285750" lvl="0" indent="-285750" defTabSz="1244600">
              <a:lnSpc>
                <a:spcPct val="140000"/>
              </a:lnSpc>
              <a:buFont typeface="Arial" panose="020B0604020202020204" pitchFamily="34" charset="0"/>
              <a:buChar char="•"/>
              <a:defRPr/>
            </a:pP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The RHS can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achieve a higher cost efficiency </a:t>
            </a: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than a phased array</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5" name="图片 4">
            <a:extLst>
              <a:ext uri="{FF2B5EF4-FFF2-40B4-BE49-F238E27FC236}">
                <a16:creationId xmlns:a16="http://schemas.microsoft.com/office/drawing/2014/main" id="{57659186-EFB4-4116-8F56-872ECBD768AB}"/>
              </a:ext>
            </a:extLst>
          </p:cNvPr>
          <p:cNvPicPr>
            <a:picLocks noChangeAspect="1"/>
          </p:cNvPicPr>
          <p:nvPr/>
        </p:nvPicPr>
        <p:blipFill>
          <a:blip r:embed="rId4"/>
          <a:stretch>
            <a:fillRect/>
          </a:stretch>
        </p:blipFill>
        <p:spPr>
          <a:xfrm>
            <a:off x="6547187" y="1110194"/>
            <a:ext cx="4676218" cy="3614949"/>
          </a:xfrm>
          <a:prstGeom prst="rect">
            <a:avLst/>
          </a:prstGeom>
        </p:spPr>
      </p:pic>
      <p:sp>
        <p:nvSpPr>
          <p:cNvPr id="6" name="矩形 5">
            <a:extLst>
              <a:ext uri="{FF2B5EF4-FFF2-40B4-BE49-F238E27FC236}">
                <a16:creationId xmlns:a16="http://schemas.microsoft.com/office/drawing/2014/main" id="{D629D9D7-ACB2-4541-90B2-17F1FA2A0426}"/>
              </a:ext>
            </a:extLst>
          </p:cNvPr>
          <p:cNvSpPr/>
          <p:nvPr/>
        </p:nvSpPr>
        <p:spPr>
          <a:xfrm>
            <a:off x="6650376" y="4758255"/>
            <a:ext cx="4800406" cy="584775"/>
          </a:xfrm>
          <a:prstGeom prst="rect">
            <a:avLst/>
          </a:prstGeom>
        </p:spPr>
        <p:txBody>
          <a:bodyPr wrap="square">
            <a:spAutoFit/>
          </a:bodyPr>
          <a:lstStyle/>
          <a:p>
            <a:pPr algn="ctr"/>
            <a:r>
              <a:rPr lang="en-US" altLang="zh-CN" sz="1600" dirty="0">
                <a:solidFill>
                  <a:srgbClr val="0070C0"/>
                </a:solidFill>
              </a:rPr>
              <a:t>c is the cost ratio of the phased array’s T/R module to the metamaterial radiation element</a:t>
            </a:r>
            <a:endParaRPr lang="zh-CN" altLang="en-US" sz="1600" dirty="0">
              <a:solidFill>
                <a:srgbClr val="0070C0"/>
              </a:solidFill>
            </a:endParaRPr>
          </a:p>
        </p:txBody>
      </p:sp>
      <p:sp>
        <p:nvSpPr>
          <p:cNvPr id="4" name="灯片编号占位符 3"/>
          <p:cNvSpPr>
            <a:spLocks noGrp="1"/>
          </p:cNvSpPr>
          <p:nvPr>
            <p:ph type="sldNum" sz="quarter" idx="12"/>
          </p:nvPr>
        </p:nvSpPr>
        <p:spPr>
          <a:xfrm>
            <a:off x="9050579" y="6381328"/>
            <a:ext cx="2743200" cy="365125"/>
          </a:xfrm>
        </p:spPr>
        <p:txBody>
          <a:bodyPr/>
          <a:lstStyle/>
          <a:p>
            <a:fld id="{EA7D5E4A-1FF7-5446-9BF7-57824CD54030}" type="slidenum">
              <a:rPr kumimoji="1" lang="zh-CN" altLang="en-US" b="1" smtClean="0">
                <a:solidFill>
                  <a:srgbClr val="C00000"/>
                </a:solidFill>
              </a:rPr>
              <a:pPr/>
              <a:t>51</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646449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D656679-80D6-4259-B2CB-72693CB9BEC0}"/>
              </a:ext>
            </a:extLst>
          </p:cNvPr>
          <p:cNvSpPr/>
          <p:nvPr/>
        </p:nvSpPr>
        <p:spPr>
          <a:xfrm>
            <a:off x="176980" y="620688"/>
            <a:ext cx="11505569"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II: Limited Radiation Amplitudes </a:t>
            </a: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5" name="文本框 4">
            <a:extLst>
              <a:ext uri="{FF2B5EF4-FFF2-40B4-BE49-F238E27FC236}">
                <a16:creationId xmlns:a16="http://schemas.microsoft.com/office/drawing/2014/main" id="{C3AF6EB1-B8BF-4853-8D4D-13CAE842B209}"/>
              </a:ext>
            </a:extLst>
          </p:cNvPr>
          <p:cNvSpPr txBox="1"/>
          <p:nvPr/>
        </p:nvSpPr>
        <p:spPr>
          <a:xfrm>
            <a:off x="777297" y="1700808"/>
            <a:ext cx="10637405" cy="2748253"/>
          </a:xfrm>
          <a:prstGeom prst="rect">
            <a:avLst/>
          </a:prstGeom>
          <a:noFill/>
        </p:spPr>
        <p:txBody>
          <a:bodyPr wrap="square" rtlCol="0">
            <a:spAutoFit/>
          </a:bodyPr>
          <a:lstStyle/>
          <a:p>
            <a:pPr algn="ctr">
              <a:lnSpc>
                <a:spcPct val="150000"/>
              </a:lnSpc>
            </a:pPr>
            <a:r>
              <a:rPr lang="en-US" altLang="zh-CN" sz="4000" b="1" dirty="0">
                <a:solidFill>
                  <a:srgbClr val="0070C0"/>
                </a:solidFill>
                <a:latin typeface="Arial" panose="020B0604020202020204" pitchFamily="34" charset="0"/>
                <a:cs typeface="Arial" panose="020B0604020202020204" pitchFamily="34" charset="0"/>
              </a:rPr>
              <a:t>RHS Aided Wireless Communications With Limited Radiation Amplitudes: </a:t>
            </a:r>
          </a:p>
          <a:p>
            <a:pPr algn="ctr">
              <a:lnSpc>
                <a:spcPct val="150000"/>
              </a:lnSpc>
            </a:pPr>
            <a:r>
              <a:rPr lang="en-US" altLang="zh-CN" sz="3600" b="1" dirty="0">
                <a:solidFill>
                  <a:schemeClr val="accent5"/>
                </a:solidFill>
                <a:latin typeface="Arial" panose="020B0604020202020204" pitchFamily="34" charset="0"/>
                <a:cs typeface="Arial" panose="020B0604020202020204" pitchFamily="34" charset="0"/>
              </a:rPr>
              <a:t>How Many Quantized Bits Do We Need?</a:t>
            </a:r>
            <a:endParaRPr lang="zh-CN" altLang="en-US" sz="3600" b="1" dirty="0">
              <a:solidFill>
                <a:schemeClr val="accent5"/>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BDA8D2E2-5F29-4603-B1CD-949F8F4A53D3}"/>
              </a:ext>
            </a:extLst>
          </p:cNvPr>
          <p:cNvSpPr txBox="1"/>
          <p:nvPr/>
        </p:nvSpPr>
        <p:spPr>
          <a:xfrm>
            <a:off x="777297" y="6094740"/>
            <a:ext cx="10637405" cy="523220"/>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X. Hu, R. Deng, B. Di, H. Zhang, and L. Song, “Holographic beamforming for ultra massive MIMO with limited radiation amplitudes: How many quantized bits do we need?” </a:t>
            </a:r>
            <a:r>
              <a:rPr lang="en-US" altLang="zh-CN" sz="1400" i="1" dirty="0">
                <a:latin typeface="Arial" panose="020B0604020202020204" pitchFamily="34" charset="0"/>
                <a:cs typeface="Arial" panose="020B0604020202020204" pitchFamily="34" charset="0"/>
              </a:rPr>
              <a:t>IEEE </a:t>
            </a:r>
            <a:r>
              <a:rPr lang="en-US" altLang="zh-CN" sz="1400" i="1" dirty="0" err="1">
                <a:latin typeface="Arial" panose="020B0604020202020204" pitchFamily="34" charset="0"/>
                <a:cs typeface="Arial" panose="020B0604020202020204" pitchFamily="34" charset="0"/>
              </a:rPr>
              <a:t>Commun</a:t>
            </a:r>
            <a:r>
              <a:rPr lang="en-US" altLang="zh-CN" sz="1400" i="1" dirty="0">
                <a:latin typeface="Arial" panose="020B0604020202020204" pitchFamily="34" charset="0"/>
                <a:cs typeface="Arial" panose="020B0604020202020204" pitchFamily="34" charset="0"/>
              </a:rPr>
              <a:t>. Lett.</a:t>
            </a:r>
            <a:r>
              <a:rPr lang="en-US" altLang="zh-CN" sz="1400" dirty="0">
                <a:latin typeface="Arial" panose="020B0604020202020204" pitchFamily="34" charset="0"/>
                <a:cs typeface="Arial" panose="020B0604020202020204" pitchFamily="34" charset="0"/>
              </a:rPr>
              <a:t>, vol. 26, no. 6, pp. 1403-1407, Jun. 2022.</a:t>
            </a:r>
          </a:p>
        </p:txBody>
      </p:sp>
      <p:sp>
        <p:nvSpPr>
          <p:cNvPr id="2" name="灯片编号占位符 1"/>
          <p:cNvSpPr>
            <a:spLocks noGrp="1"/>
          </p:cNvSpPr>
          <p:nvPr>
            <p:ph type="sldNum" sz="quarter" idx="12"/>
          </p:nvPr>
        </p:nvSpPr>
        <p:spPr>
          <a:xfrm>
            <a:off x="9120336" y="6356350"/>
            <a:ext cx="2743200" cy="365125"/>
          </a:xfrm>
        </p:spPr>
        <p:txBody>
          <a:bodyPr/>
          <a:lstStyle/>
          <a:p>
            <a:fld id="{EA7D5E4A-1FF7-5446-9BF7-57824CD54030}" type="slidenum">
              <a:rPr kumimoji="1" lang="zh-CN" altLang="en-US" b="1" smtClean="0">
                <a:solidFill>
                  <a:srgbClr val="C00000"/>
                </a:solidFill>
              </a:rPr>
              <a:pPr/>
              <a:t>52</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2516946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271245" y="983949"/>
            <a:ext cx="11153347" cy="5181355"/>
          </a:xfrm>
          <a:prstGeom prst="rect">
            <a:avLst/>
          </a:prstGeom>
        </p:spPr>
        <p:txBody>
          <a:bodyPr wrap="square">
            <a:spAutoFit/>
          </a:bodyPr>
          <a:lstStyle/>
          <a:p>
            <a:pPr marL="342900" indent="-342900">
              <a:lnSpc>
                <a:spcPct val="13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Motivations</a:t>
            </a:r>
          </a:p>
          <a:p>
            <a:pPr marL="800100" lvl="1" indent="-342900">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Most works assume that the RHS elements can control the radiation amplitude of the electromagnetic wave continuously, which is hard to be implemented in practice</a:t>
            </a:r>
          </a:p>
          <a:p>
            <a:pPr marL="800100" lvl="1" indent="-342900">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It is worthwhile to reveal the relation between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the radiation amplitude quantized bits </a:t>
            </a:r>
            <a:r>
              <a:rPr lang="en-US" altLang="zh-CN" sz="2000" dirty="0">
                <a:latin typeface="Arial" panose="020B0604020202020204" pitchFamily="34" charset="0"/>
                <a:ea typeface="微软雅黑" panose="020B0503020204020204" pitchFamily="34" charset="-122"/>
                <a:cs typeface="Arial" panose="020B0604020202020204" pitchFamily="34" charset="0"/>
              </a:rPr>
              <a:t>and the sum rate</a:t>
            </a:r>
          </a:p>
          <a:p>
            <a:pPr marL="342900" indent="-342900">
              <a:lnSpc>
                <a:spcPct val="13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Contributions</a:t>
            </a:r>
          </a:p>
          <a:p>
            <a:pPr marL="800100" lvl="1" indent="-342900">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We discuss the relation between the sum rate with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continuous</a:t>
            </a:r>
            <a:r>
              <a:rPr lang="en-US" altLang="zh-CN" sz="2000" dirty="0">
                <a:latin typeface="Arial" panose="020B0604020202020204" pitchFamily="34" charset="0"/>
                <a:ea typeface="微软雅黑" panose="020B0503020204020204" pitchFamily="34" charset="-122"/>
                <a:cs typeface="Arial" panose="020B0604020202020204" pitchFamily="34" charset="0"/>
              </a:rPr>
              <a:t> amplitude values and that with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discrete</a:t>
            </a:r>
            <a:r>
              <a:rPr lang="en-US" altLang="zh-CN" sz="2000" dirty="0">
                <a:latin typeface="Arial" panose="020B0604020202020204" pitchFamily="34" charset="0"/>
                <a:ea typeface="微软雅黑" panose="020B0503020204020204" pitchFamily="34" charset="-122"/>
                <a:cs typeface="Arial" panose="020B0604020202020204" pitchFamily="34" charset="0"/>
              </a:rPr>
              <a:t> amplitude values to evaluate the performance degradation limited by radiation amplitude quantification</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We derive the closed-form expressions of the minimum quantized bits to reach the sum rate threshold. The relations among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the size of the RHS</a:t>
            </a:r>
            <a:r>
              <a:rPr lang="en-US" altLang="zh-CN" sz="2000" dirty="0">
                <a:latin typeface="Arial" panose="020B0604020202020204" pitchFamily="34" charset="0"/>
                <a:ea typeface="微软雅黑" panose="020B0503020204020204" pitchFamily="34" charset="-122"/>
                <a:cs typeface="Arial" panose="020B0604020202020204" pitchFamily="34" charset="0"/>
              </a:rPr>
              <a:t>,</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the number of users</a:t>
            </a:r>
            <a:r>
              <a:rPr lang="en-US" altLang="zh-CN"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data rates</a:t>
            </a:r>
            <a:r>
              <a:rPr lang="en-US" altLang="zh-CN" sz="2000" dirty="0">
                <a:latin typeface="Arial" panose="020B0604020202020204" pitchFamily="34" charset="0"/>
                <a:ea typeface="微软雅黑" panose="020B0503020204020204" pitchFamily="34" charset="-122"/>
                <a:cs typeface="Arial" panose="020B0604020202020204" pitchFamily="34" charset="0"/>
              </a:rPr>
              <a:t>, and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quantized bits </a:t>
            </a:r>
            <a:r>
              <a:rPr lang="en-US" altLang="zh-CN" sz="2000" dirty="0">
                <a:latin typeface="Arial" panose="020B0604020202020204" pitchFamily="34" charset="0"/>
                <a:ea typeface="微软雅黑" panose="020B0503020204020204" pitchFamily="34" charset="-122"/>
                <a:cs typeface="Arial" panose="020B0604020202020204" pitchFamily="34" charset="0"/>
              </a:rPr>
              <a:t>are also revealed</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7949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Motivations and Contributions</a:t>
            </a:r>
          </a:p>
        </p:txBody>
      </p:sp>
      <p:sp>
        <p:nvSpPr>
          <p:cNvPr id="2" name="灯片编号占位符 1"/>
          <p:cNvSpPr>
            <a:spLocks noGrp="1"/>
          </p:cNvSpPr>
          <p:nvPr>
            <p:ph type="sldNum" sz="quarter" idx="12"/>
          </p:nvPr>
        </p:nvSpPr>
        <p:spPr>
          <a:xfrm>
            <a:off x="9192344" y="6351905"/>
            <a:ext cx="2743200" cy="365125"/>
          </a:xfrm>
        </p:spPr>
        <p:txBody>
          <a:bodyPr/>
          <a:lstStyle/>
          <a:p>
            <a:fld id="{EA7D5E4A-1FF7-5446-9BF7-57824CD54030}" type="slidenum">
              <a:rPr kumimoji="1" lang="zh-CN" altLang="en-US" b="1" smtClean="0">
                <a:solidFill>
                  <a:srgbClr val="C00000"/>
                </a:solidFill>
              </a:rPr>
              <a:pPr/>
              <a:t>53</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284486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矩形 23"/>
              <p:cNvSpPr/>
              <p:nvPr/>
            </p:nvSpPr>
            <p:spPr>
              <a:xfrm>
                <a:off x="346406" y="764704"/>
                <a:ext cx="10574130" cy="4395627"/>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Scenario</a:t>
                </a:r>
              </a:p>
              <a:p>
                <a:pPr marL="800100" lvl="1" indent="-342900">
                  <a:lnSpc>
                    <a:spcPct val="150000"/>
                  </a:lnSpc>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Downlink RHS-aided multi-user communication system</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A BS equipped with an RHS transmits to </a:t>
                </a:r>
                <a14:m>
                  <m:oMath xmlns:m="http://schemas.openxmlformats.org/officeDocument/2006/math">
                    <m:r>
                      <a:rPr lang="en-US" altLang="zh-CN" i="1" dirty="0" smtClean="0">
                        <a:latin typeface="Cambria Math" panose="02040503050406030204" pitchFamily="18" charset="0"/>
                        <a:ea typeface="微软雅黑" panose="020B0503020204020204" pitchFamily="34" charset="-122"/>
                        <a:cs typeface="Arial" panose="020B0604020202020204" pitchFamily="34" charset="0"/>
                      </a:rPr>
                      <m:t>𝐿</m:t>
                    </m:r>
                  </m:oMath>
                </a14:m>
                <a:r>
                  <a:rPr lang="en-US" altLang="zh-CN" dirty="0">
                    <a:latin typeface="Arial" panose="020B0604020202020204" pitchFamily="34" charset="0"/>
                    <a:ea typeface="微软雅黑" panose="020B0503020204020204" pitchFamily="34" charset="-122"/>
                    <a:cs typeface="Arial" panose="020B0604020202020204" pitchFamily="34" charset="0"/>
                  </a:rPr>
                  <a:t> single-antenna users</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RHS: </a:t>
                </a:r>
                <a:r>
                  <a:rPr lang="zh-CN" altLang="en-US" dirty="0">
                    <a:latin typeface="Arial" panose="020B0604020202020204" pitchFamily="34" charset="0"/>
                    <a:ea typeface="微软雅黑" panose="020B0503020204020204" pitchFamily="34" charset="-122"/>
                    <a:cs typeface="Arial" panose="020B0604020202020204" pitchFamily="34" charset="0"/>
                  </a:rPr>
                  <a:t>𝐾 </a:t>
                </a:r>
                <a:r>
                  <a:rPr lang="en-US" altLang="zh-CN" dirty="0">
                    <a:latin typeface="Arial" panose="020B0604020202020204" pitchFamily="34" charset="0"/>
                    <a:ea typeface="微软雅黑" panose="020B0503020204020204" pitchFamily="34" charset="-122"/>
                    <a:cs typeface="Arial" panose="020B0604020202020204" pitchFamily="34" charset="0"/>
                  </a:rPr>
                  <a:t>feeds, </a:t>
                </a:r>
                <a14:m>
                  <m:oMath xmlns:m="http://schemas.openxmlformats.org/officeDocument/2006/math">
                    <m:r>
                      <a:rPr lang="en-US" altLang="zh-CN" b="0" i="1" dirty="0" smtClean="0">
                        <a:latin typeface="Cambria Math" panose="02040503050406030204" pitchFamily="18" charset="0"/>
                        <a:ea typeface="微软雅黑" panose="020B0503020204020204" pitchFamily="34" charset="-122"/>
                        <a:cs typeface="Arial" panose="020B0604020202020204" pitchFamily="34" charset="0"/>
                      </a:rPr>
                      <m:t>𝑈</m:t>
                    </m:r>
                    <m:r>
                      <a:rPr lang="en-US" altLang="zh-CN" i="1" dirty="0" smtClean="0">
                        <a:latin typeface="Cambria Math" panose="02040503050406030204" pitchFamily="18" charset="0"/>
                        <a:ea typeface="微软雅黑" panose="020B0503020204020204" pitchFamily="34" charset="-122"/>
                        <a:cs typeface="Arial" panose="020B0604020202020204" pitchFamily="34" charset="0"/>
                      </a:rPr>
                      <m:t>×</m:t>
                    </m:r>
                    <m:r>
                      <a:rPr lang="en-US" altLang="zh-CN" b="0" i="1" dirty="0" smtClean="0">
                        <a:latin typeface="Cambria Math" panose="02040503050406030204" pitchFamily="18" charset="0"/>
                        <a:ea typeface="微软雅黑" panose="020B0503020204020204" pitchFamily="34" charset="-122"/>
                        <a:cs typeface="Arial" panose="020B0604020202020204" pitchFamily="34" charset="0"/>
                      </a:rPr>
                      <m:t>𝑉</m:t>
                    </m:r>
                    <m:r>
                      <a:rPr lang="en-US" altLang="zh-CN" b="0" i="1" dirty="0" smtClean="0">
                        <a:latin typeface="Cambria Math" panose="02040503050406030204" pitchFamily="18" charset="0"/>
                        <a:ea typeface="微软雅黑" panose="020B0503020204020204" pitchFamily="34" charset="-122"/>
                        <a:cs typeface="Arial" panose="020B0604020202020204" pitchFamily="34" charset="0"/>
                      </a:rPr>
                      <m:t> </m:t>
                    </m:r>
                  </m:oMath>
                </a14:m>
                <a:r>
                  <a:rPr lang="en-US" altLang="zh-CN" dirty="0">
                    <a:latin typeface="Arial" panose="020B0604020202020204" pitchFamily="34" charset="0"/>
                    <a:ea typeface="微软雅黑" panose="020B0503020204020204" pitchFamily="34" charset="-122"/>
                    <a:cs typeface="Arial" panose="020B0604020202020204" pitchFamily="34" charset="0"/>
                  </a:rPr>
                  <a:t>radiation elements</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Radiation amplitude of RHS element: </a:t>
                </a:r>
                <a14:m>
                  <m:oMath xmlns:m="http://schemas.openxmlformats.org/officeDocument/2006/math">
                    <m:r>
                      <a:rPr lang="en-US" altLang="zh-CN" i="1" dirty="0"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t>𝑄</m:t>
                    </m:r>
                  </m:oMath>
                </a14:m>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-bit quantized</a:t>
                </a:r>
                <a:r>
                  <a:rPr lang="en-US" altLang="zh-CN" dirty="0">
                    <a:latin typeface="Arial" panose="020B0604020202020204" pitchFamily="34" charset="0"/>
                    <a:ea typeface="微软雅黑" panose="020B0503020204020204" pitchFamily="34" charset="-122"/>
                    <a:cs typeface="Arial" panose="020B0604020202020204" pitchFamily="34" charset="0"/>
                  </a:rPr>
                  <a:t>, i.e., </a:t>
                </a:r>
                <a14:m>
                  <m:oMath xmlns:m="http://schemas.openxmlformats.org/officeDocument/2006/math">
                    <m:sSup>
                      <m:sSupPr>
                        <m:ctrlPr>
                          <a:rPr lang="en-US" altLang="zh-CN" i="1" dirty="0"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i="1" dirty="0" smtClean="0">
                            <a:latin typeface="Cambria Math" panose="02040503050406030204" pitchFamily="18" charset="0"/>
                            <a:ea typeface="微软雅黑" panose="020B0503020204020204" pitchFamily="34" charset="-122"/>
                            <a:cs typeface="Arial" panose="020B0604020202020204" pitchFamily="34" charset="0"/>
                          </a:rPr>
                          <m:t>2</m:t>
                        </m:r>
                      </m:e>
                      <m:sup>
                        <m:r>
                          <a:rPr lang="en-US" altLang="zh-CN" i="1" dirty="0" smtClean="0">
                            <a:latin typeface="Cambria Math" panose="02040503050406030204" pitchFamily="18" charset="0"/>
                            <a:ea typeface="微软雅黑" panose="020B0503020204020204" pitchFamily="34" charset="-122"/>
                            <a:cs typeface="Arial" panose="020B0604020202020204" pitchFamily="34" charset="0"/>
                          </a:rPr>
                          <m:t>𝑄</m:t>
                        </m:r>
                      </m:sup>
                    </m:sSup>
                  </m:oMath>
                </a14:m>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uniformly-spaced </a:t>
                </a:r>
              </a:p>
              <a:p>
                <a:pPr marL="342900" indent="-342900">
                  <a:lnSpc>
                    <a:spcPct val="150000"/>
                  </a:lnSpc>
                  <a:spcBef>
                    <a:spcPts val="600"/>
                  </a:spcBef>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RHS-aided hybrid beamforming</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BS: Digital beamforming</a:t>
                </a:r>
                <a14:m>
                  <m:oMath xmlns:m="http://schemas.openxmlformats.org/officeDocument/2006/math">
                    <m:r>
                      <a:rPr lang="en-US" altLang="zh-CN" sz="2000" b="0" i="0" dirty="0" smtClean="0">
                        <a:latin typeface="Cambria Math" panose="02040503050406030204" pitchFamily="18" charset="0"/>
                        <a:ea typeface="微软雅黑" panose="020B0503020204020204" pitchFamily="34" charset="-122"/>
                        <a:cs typeface="Arial" panose="020B0604020202020204" pitchFamily="34" charset="0"/>
                      </a:rPr>
                      <m:t> </m:t>
                    </m:r>
                    <m:r>
                      <a:rPr lang="en-US" altLang="zh-CN" sz="2000" b="1" dirty="0">
                        <a:latin typeface="Cambria Math" panose="02040503050406030204" pitchFamily="18" charset="0"/>
                        <a:ea typeface="微软雅黑" panose="020B0503020204020204" pitchFamily="34" charset="-122"/>
                        <a:cs typeface="Arial" panose="020B0604020202020204" pitchFamily="34" charset="0"/>
                      </a:rPr>
                      <m:t>𝐖</m:t>
                    </m:r>
                  </m:oMath>
                </a14:m>
                <a:endParaRPr lang="en-US" altLang="zh-CN" sz="2000" b="1" dirty="0">
                  <a:latin typeface="Arial" panose="020B0604020202020204" pitchFamily="34" charset="0"/>
                  <a:ea typeface="微软雅黑" panose="020B0503020204020204" pitchFamily="34" charset="-122"/>
                  <a:cs typeface="Arial" panose="020B0604020202020204" pitchFamily="34" charset="0"/>
                </a:endParaRPr>
              </a:p>
              <a:p>
                <a:pPr marL="800100" lvl="1" indent="-342900">
                  <a:lnSpc>
                    <a:spcPct val="150000"/>
                  </a:lnSpc>
                  <a:buFont typeface="Arial" panose="020B0604020202020204" pitchFamily="34" charset="0"/>
                  <a:buChar char="•"/>
                </a:pP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RHS: Holographic beamforming </a:t>
                </a:r>
                <a14:m>
                  <m:oMath xmlns:m="http://schemas.openxmlformats.org/officeDocument/2006/math">
                    <m:r>
                      <a:rPr lang="en-US" altLang="zh-CN" sz="2000" b="1" i="0" dirty="0"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𝐌</m:t>
                    </m:r>
                  </m:oMath>
                </a14:m>
                <a:endPar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Achievable rate of each user:</a:t>
                </a:r>
              </a:p>
            </p:txBody>
          </p:sp>
        </mc:Choice>
        <mc:Fallback xmlns="">
          <p:sp>
            <p:nvSpPr>
              <p:cNvPr id="24" name="矩形 23"/>
              <p:cNvSpPr>
                <a:spLocks noRot="1" noChangeAspect="1" noMove="1" noResize="1" noEditPoints="1" noAdjustHandles="1" noChangeArrowheads="1" noChangeShapeType="1" noTextEdit="1"/>
              </p:cNvSpPr>
              <p:nvPr/>
            </p:nvSpPr>
            <p:spPr>
              <a:xfrm>
                <a:off x="346406" y="764704"/>
                <a:ext cx="10574130" cy="4395627"/>
              </a:xfrm>
              <a:prstGeom prst="rect">
                <a:avLst/>
              </a:prstGeom>
              <a:blipFill>
                <a:blip r:embed="rId3"/>
                <a:stretch>
                  <a:fillRect l="-807"/>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System Model</a:t>
            </a:r>
          </a:p>
        </p:txBody>
      </p:sp>
      <p:pic>
        <p:nvPicPr>
          <p:cNvPr id="3" name="图片 2">
            <a:extLst>
              <a:ext uri="{FF2B5EF4-FFF2-40B4-BE49-F238E27FC236}">
                <a16:creationId xmlns:a16="http://schemas.microsoft.com/office/drawing/2014/main" id="{C64FD6DA-13D1-4A94-9D4D-A7BEDD0EE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796" y="3459388"/>
            <a:ext cx="6200485" cy="2993948"/>
          </a:xfrm>
          <a:prstGeom prst="rect">
            <a:avLst/>
          </a:prstGeom>
        </p:spPr>
      </p:pic>
      <p:pic>
        <p:nvPicPr>
          <p:cNvPr id="5" name="图片 4">
            <a:extLst>
              <a:ext uri="{FF2B5EF4-FFF2-40B4-BE49-F238E27FC236}">
                <a16:creationId xmlns:a16="http://schemas.microsoft.com/office/drawing/2014/main" id="{76302D2C-A440-48A2-84DA-24580767B9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439" y="5160331"/>
            <a:ext cx="5048357" cy="966088"/>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B5D358FF-A2F7-4A6E-87CE-C8CA4E1DA58D}"/>
                  </a:ext>
                </a:extLst>
              </p:cNvPr>
              <p:cNvSpPr txBox="1"/>
              <p:nvPr/>
            </p:nvSpPr>
            <p:spPr>
              <a:xfrm>
                <a:off x="2200481" y="6268670"/>
                <a:ext cx="4532117" cy="369332"/>
              </a:xfrm>
              <a:prstGeom prst="rect">
                <a:avLst/>
              </a:prstGeom>
              <a:noFill/>
            </p:spPr>
            <p:txBody>
              <a:bodyPr wrap="square" rtlCol="0">
                <a:spAutoFit/>
              </a:bodyPr>
              <a:lstStyle/>
              <a:p>
                <a:pPr algn="ctr"/>
                <a:r>
                  <a:rPr lang="en-US" altLang="zh-CN" dirty="0">
                    <a:solidFill>
                      <a:schemeClr val="accent1"/>
                    </a:solidFill>
                    <a:latin typeface="Arial" panose="020B0604020202020204" pitchFamily="34" charset="0"/>
                    <a:cs typeface="Arial" panose="020B0604020202020204" pitchFamily="34" charset="0"/>
                  </a:rPr>
                  <a:t>Channel matrix between RHS and user </a:t>
                </a:r>
                <a14:m>
                  <m:oMath xmlns:m="http://schemas.openxmlformats.org/officeDocument/2006/math">
                    <m:r>
                      <a:rPr lang="en-US" altLang="zh-CN" i="1" dirty="0" smtClean="0">
                        <a:solidFill>
                          <a:schemeClr val="accent1"/>
                        </a:solidFill>
                        <a:latin typeface="Cambria Math" panose="02040503050406030204" pitchFamily="18" charset="0"/>
                        <a:cs typeface="Arial" panose="020B0604020202020204" pitchFamily="34" charset="0"/>
                      </a:rPr>
                      <m:t>𝑙</m:t>
                    </m:r>
                  </m:oMath>
                </a14:m>
                <a:endParaRPr lang="zh-CN" altLang="en-US" dirty="0">
                  <a:solidFill>
                    <a:schemeClr val="accent1"/>
                  </a:solidFill>
                  <a:latin typeface="Arial" panose="020B0604020202020204" pitchFamily="34" charset="0"/>
                  <a:cs typeface="Arial" panose="020B0604020202020204" pitchFamily="34" charset="0"/>
                </a:endParaRPr>
              </a:p>
            </p:txBody>
          </p:sp>
        </mc:Choice>
        <mc:Fallback xmlns="">
          <p:sp>
            <p:nvSpPr>
              <p:cNvPr id="18" name="文本框 17">
                <a:extLst>
                  <a:ext uri="{FF2B5EF4-FFF2-40B4-BE49-F238E27FC236}">
                    <a16:creationId xmlns:a16="http://schemas.microsoft.com/office/drawing/2014/main" id="{B5D358FF-A2F7-4A6E-87CE-C8CA4E1DA58D}"/>
                  </a:ext>
                </a:extLst>
              </p:cNvPr>
              <p:cNvSpPr txBox="1">
                <a:spLocks noRot="1" noChangeAspect="1" noMove="1" noResize="1" noEditPoints="1" noAdjustHandles="1" noChangeArrowheads="1" noChangeShapeType="1" noTextEdit="1"/>
              </p:cNvSpPr>
              <p:nvPr/>
            </p:nvSpPr>
            <p:spPr>
              <a:xfrm>
                <a:off x="2200481" y="6268670"/>
                <a:ext cx="4532117" cy="369332"/>
              </a:xfrm>
              <a:prstGeom prst="rect">
                <a:avLst/>
              </a:prstGeom>
              <a:blipFill>
                <a:blip r:embed="rId6"/>
                <a:stretch>
                  <a:fillRect t="-8197" b="-24590"/>
                </a:stretch>
              </a:blipFill>
            </p:spPr>
            <p:txBody>
              <a:bodyPr/>
              <a:lstStyle/>
              <a:p>
                <a:r>
                  <a:rPr lang="zh-CN" altLang="en-US">
                    <a:noFill/>
                  </a:rPr>
                  <a:t> </a:t>
                </a:r>
              </a:p>
            </p:txBody>
          </p:sp>
        </mc:Fallback>
      </mc:AlternateContent>
      <p:cxnSp>
        <p:nvCxnSpPr>
          <p:cNvPr id="10" name="直接箭头连接符 9">
            <a:extLst>
              <a:ext uri="{FF2B5EF4-FFF2-40B4-BE49-F238E27FC236}">
                <a16:creationId xmlns:a16="http://schemas.microsoft.com/office/drawing/2014/main" id="{94E98B5D-8303-4A14-B0D8-D93429BEA07D}"/>
              </a:ext>
            </a:extLst>
          </p:cNvPr>
          <p:cNvCxnSpPr/>
          <p:nvPr/>
        </p:nvCxnSpPr>
        <p:spPr>
          <a:xfrm flipV="1">
            <a:off x="4489806" y="5922884"/>
            <a:ext cx="0" cy="40707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p:cNvSpPr>
            <a:spLocks noGrp="1"/>
          </p:cNvSpPr>
          <p:nvPr>
            <p:ph type="sldNum" sz="quarter" idx="12"/>
          </p:nvPr>
        </p:nvSpPr>
        <p:spPr>
          <a:xfrm>
            <a:off x="9037755" y="6449526"/>
            <a:ext cx="2743200" cy="365125"/>
          </a:xfrm>
        </p:spPr>
        <p:txBody>
          <a:bodyPr/>
          <a:lstStyle/>
          <a:p>
            <a:fld id="{EA7D5E4A-1FF7-5446-9BF7-57824CD54030}" type="slidenum">
              <a:rPr kumimoji="1" lang="zh-CN" altLang="en-US" b="1" smtClean="0">
                <a:solidFill>
                  <a:srgbClr val="C00000"/>
                </a:solidFill>
              </a:rPr>
              <a:pPr/>
              <a:t>54</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9408303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圆角矩形 11 1">
            <a:extLst>
              <a:ext uri="{FF2B5EF4-FFF2-40B4-BE49-F238E27FC236}">
                <a16:creationId xmlns:a16="http://schemas.microsoft.com/office/drawing/2014/main" id="{961A3228-BE57-4D12-BF93-532E1E638E9C}"/>
              </a:ext>
            </a:extLst>
          </p:cNvPr>
          <p:cNvSpPr/>
          <p:nvPr/>
        </p:nvSpPr>
        <p:spPr>
          <a:xfrm>
            <a:off x="4883436" y="6098045"/>
            <a:ext cx="2425125" cy="565194"/>
          </a:xfrm>
          <a:prstGeom prst="roundRect">
            <a:avLst/>
          </a:prstGeom>
          <a:solidFill>
            <a:schemeClr val="accent4">
              <a:lumMod val="40000"/>
              <a:lumOff val="60000"/>
            </a:schemeClr>
          </a:solidFill>
          <a:ln w="2222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5A6321-A790-4A10-A8F9-590A3A8BF461}"/>
              </a:ext>
            </a:extLst>
          </p:cNvPr>
          <p:cNvSpPr txBox="1">
            <a:spLocks/>
          </p:cNvSpPr>
          <p:nvPr/>
        </p:nvSpPr>
        <p:spPr>
          <a:xfrm>
            <a:off x="166664" y="207491"/>
            <a:ext cx="12025336" cy="1769590"/>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Analysis on Radiation Amplitude Quantization</a:t>
            </a:r>
          </a:p>
        </p:txBody>
      </p:sp>
      <p:pic>
        <p:nvPicPr>
          <p:cNvPr id="36" name="图片 35" descr="\documentclass{article}&#10;\usepackage{amsmath}&#10;\pagestyle{empty}&#10;\begin{document}&#10;&#10;&#10;$$ Q_{min}=\Bigg\lceil \log_2 \left( \Bigg\lceil \left(&#10;  \frac{\sum_{l=1}^{L}\frac{Y_l}{Z_l}+\sqrt{(\sum_{l=1}^{L}\frac{Y_l}{Z_l})^2+(2^{(1-\varepsilon_{0})R_{sum}+2}-4)\sum_{l &lt; l'} \frac{Y_l Y_{l'}}{Z_l Z_{l'}}}}&#10;  {2^{(1-\varepsilon_{0})R_{sum}+1}-2}&#10;  \right)^{\frac{1}{2}}  \Bigg\rceil  \right) \Bigg\rceil$$&#10;&#10;\end{document}" title="IguanaTex Bitmap Display">
            <a:extLst>
              <a:ext uri="{FF2B5EF4-FFF2-40B4-BE49-F238E27FC236}">
                <a16:creationId xmlns:a16="http://schemas.microsoft.com/office/drawing/2014/main" id="{2CC08612-B915-4783-A8EC-F10D9E47C6B4}"/>
              </a:ext>
            </a:extLst>
          </p:cNvPr>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378514" y="4777448"/>
            <a:ext cx="7745830" cy="897219"/>
          </a:xfrm>
          <a:prstGeom prst="rect">
            <a:avLst/>
          </a:prstGeom>
        </p:spPr>
      </p:pic>
      <p:sp>
        <p:nvSpPr>
          <p:cNvPr id="23" name="矩形 22">
            <a:extLst>
              <a:ext uri="{FF2B5EF4-FFF2-40B4-BE49-F238E27FC236}">
                <a16:creationId xmlns:a16="http://schemas.microsoft.com/office/drawing/2014/main" id="{296BCA4C-5D40-4916-BEB6-B910E8BCF62E}"/>
              </a:ext>
            </a:extLst>
          </p:cNvPr>
          <p:cNvSpPr/>
          <p:nvPr/>
        </p:nvSpPr>
        <p:spPr>
          <a:xfrm>
            <a:off x="566350" y="1516396"/>
            <a:ext cx="8269874" cy="496996"/>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Quantized bits minimization problem</a:t>
            </a:r>
          </a:p>
        </p:txBody>
      </p:sp>
      <p:cxnSp>
        <p:nvCxnSpPr>
          <p:cNvPr id="28" name="直接箭头连接符 27">
            <a:extLst>
              <a:ext uri="{FF2B5EF4-FFF2-40B4-BE49-F238E27FC236}">
                <a16:creationId xmlns:a16="http://schemas.microsoft.com/office/drawing/2014/main" id="{1F7EED2C-E928-45FE-A9AF-A298271F618E}"/>
              </a:ext>
            </a:extLst>
          </p:cNvPr>
          <p:cNvCxnSpPr>
            <a:cxnSpLocks/>
          </p:cNvCxnSpPr>
          <p:nvPr/>
        </p:nvCxnSpPr>
        <p:spPr>
          <a:xfrm flipH="1">
            <a:off x="7221737" y="2273633"/>
            <a:ext cx="577457" cy="0"/>
          </a:xfrm>
          <a:prstGeom prst="straightConnector1">
            <a:avLst/>
          </a:prstGeom>
          <a:ln w="285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68BB246C-74C6-4E1E-A335-40B0BBC414CA}"/>
              </a:ext>
            </a:extLst>
          </p:cNvPr>
          <p:cNvSpPr txBox="1"/>
          <p:nvPr/>
        </p:nvSpPr>
        <p:spPr>
          <a:xfrm>
            <a:off x="7510465" y="2082711"/>
            <a:ext cx="1608045" cy="369332"/>
          </a:xfrm>
          <a:prstGeom prst="rect">
            <a:avLst/>
          </a:prstGeom>
          <a:noFill/>
        </p:spPr>
        <p:txBody>
          <a:bodyPr wrap="square" rtlCol="0">
            <a:spAutoFit/>
          </a:bodyPr>
          <a:lstStyle/>
          <a:p>
            <a:pPr algn="ctr"/>
            <a:r>
              <a:rPr lang="en-US" altLang="zh-CN" dirty="0">
                <a:solidFill>
                  <a:schemeClr val="accent1"/>
                </a:solidFill>
                <a:latin typeface="Arial" panose="020B0604020202020204" pitchFamily="34" charset="0"/>
                <a:cs typeface="Arial" panose="020B0604020202020204" pitchFamily="34" charset="0"/>
              </a:rPr>
              <a:t>Threshold</a:t>
            </a:r>
            <a:endParaRPr lang="zh-CN" altLang="en-US" dirty="0">
              <a:solidFill>
                <a:schemeClr val="accent1"/>
              </a:solidFill>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6CBBC112-9433-4202-911B-A8220C661859}"/>
              </a:ext>
            </a:extLst>
          </p:cNvPr>
          <p:cNvSpPr/>
          <p:nvPr/>
        </p:nvSpPr>
        <p:spPr>
          <a:xfrm>
            <a:off x="575446" y="2440454"/>
            <a:ext cx="11059297" cy="1208729"/>
          </a:xfrm>
          <a:prstGeom prst="rect">
            <a:avLst/>
          </a:prstGeom>
        </p:spPr>
        <p:txBody>
          <a:bodyPr wrap="square">
            <a:spAutoFit/>
          </a:bodyPr>
          <a:lstStyle/>
          <a:p>
            <a:pPr marL="342900"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closed-form solution of the minimum quantized bit Q is hard to derive since          is not an explicit function of </a:t>
            </a:r>
            <a:r>
              <a:rPr lang="en-US" altLang="zh-CN" sz="2000" i="1" dirty="0">
                <a:latin typeface="Arial" panose="020B0604020202020204" pitchFamily="34" charset="0"/>
                <a:ea typeface="微软雅黑" panose="020B0503020204020204" pitchFamily="34" charset="-122"/>
                <a:cs typeface="Arial" panose="020B0604020202020204" pitchFamily="34" charset="0"/>
              </a:rPr>
              <a:t>Q</a:t>
            </a:r>
            <a:r>
              <a:rPr lang="en-US" altLang="zh-CN" sz="2000" dirty="0">
                <a:latin typeface="Arial" panose="020B0604020202020204" pitchFamily="34" charset="0"/>
                <a:ea typeface="微软雅黑" panose="020B0503020204020204" pitchFamily="34" charset="-122"/>
                <a:cs typeface="Arial" panose="020B0604020202020204" pitchFamily="34" charset="0"/>
              </a:rPr>
              <a:t>: use lower bound of          instead</a:t>
            </a:r>
          </a:p>
          <a:p>
            <a:pPr marL="342900"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lower bound of          :</a:t>
            </a:r>
          </a:p>
        </p:txBody>
      </p:sp>
      <p:sp>
        <p:nvSpPr>
          <p:cNvPr id="34" name="矩形 33">
            <a:extLst>
              <a:ext uri="{FF2B5EF4-FFF2-40B4-BE49-F238E27FC236}">
                <a16:creationId xmlns:a16="http://schemas.microsoft.com/office/drawing/2014/main" id="{95C4C362-24D9-46B1-9433-E6499A6E1AEB}"/>
              </a:ext>
            </a:extLst>
          </p:cNvPr>
          <p:cNvSpPr/>
          <p:nvPr/>
        </p:nvSpPr>
        <p:spPr>
          <a:xfrm>
            <a:off x="649683" y="5607751"/>
            <a:ext cx="11059297" cy="439287"/>
          </a:xfrm>
          <a:prstGeom prst="rect">
            <a:avLst/>
          </a:prstGeom>
        </p:spPr>
        <p:txBody>
          <a:bodyPr wrap="square">
            <a:spAutoFit/>
          </a:bodyPr>
          <a:lstStyle/>
          <a:p>
            <a:pPr marL="342900"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In the single user scenario, 1 bit is enough when the RHS size (</a:t>
            </a:r>
            <a:r>
              <a:rPr lang="en-US" altLang="zh-CN" sz="2000" i="1" dirty="0">
                <a:latin typeface="Arial" panose="020B0604020202020204" pitchFamily="34" charset="0"/>
                <a:ea typeface="微软雅黑" panose="020B0503020204020204" pitchFamily="34" charset="-122"/>
                <a:cs typeface="Arial" panose="020B0604020202020204" pitchFamily="34" charset="0"/>
              </a:rPr>
              <a:t>UV</a:t>
            </a:r>
            <a:r>
              <a:rPr lang="en-US" altLang="zh-CN" sz="2000" dirty="0">
                <a:latin typeface="Arial" panose="020B0604020202020204" pitchFamily="34" charset="0"/>
                <a:ea typeface="微软雅黑" panose="020B0503020204020204" pitchFamily="34" charset="-122"/>
                <a:cs typeface="Arial" panose="020B0604020202020204" pitchFamily="34" charset="0"/>
              </a:rPr>
              <a:t>) is sufficiently large.</a:t>
            </a:r>
          </a:p>
        </p:txBody>
      </p:sp>
      <p:pic>
        <p:nvPicPr>
          <p:cNvPr id="40" name="图片 39" descr="\documentclass{article}&#10;\usepackage{amsmath}&#10;\pagestyle{empty}&#10;\begin{document}&#10;&#10;&#10;$$\lim_{UV \to \infty} Q_{min} =1$$&#10;&#10;\end{document}" title="IguanaTex Bitmap Display">
            <a:extLst>
              <a:ext uri="{FF2B5EF4-FFF2-40B4-BE49-F238E27FC236}">
                <a16:creationId xmlns:a16="http://schemas.microsoft.com/office/drawing/2014/main" id="{1A28CB06-E399-4E1B-9209-88FA3CDDDA0F}"/>
              </a:ext>
            </a:extLst>
          </p:cNvPr>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302808" y="6262317"/>
            <a:ext cx="1604571" cy="309943"/>
          </a:xfrm>
          <a:prstGeom prst="rect">
            <a:avLst/>
          </a:prstGeom>
        </p:spPr>
      </p:pic>
      <p:sp>
        <p:nvSpPr>
          <p:cNvPr id="13" name="矩形 12">
            <a:extLst>
              <a:ext uri="{FF2B5EF4-FFF2-40B4-BE49-F238E27FC236}">
                <a16:creationId xmlns:a16="http://schemas.microsoft.com/office/drawing/2014/main" id="{28FC42C5-8A10-4A4E-9D89-CA41E49D46EF}"/>
              </a:ext>
            </a:extLst>
          </p:cNvPr>
          <p:cNvSpPr/>
          <p:nvPr/>
        </p:nvSpPr>
        <p:spPr>
          <a:xfrm>
            <a:off x="566351" y="924432"/>
            <a:ext cx="11059297" cy="496996"/>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         (with continuous amplitude)                                             (with discrete amplitude)</a:t>
            </a:r>
          </a:p>
        </p:txBody>
      </p:sp>
      <p:pic>
        <p:nvPicPr>
          <p:cNvPr id="14" name="图片 13" descr="\documentclass{article}&#10;&#10;\usepackage{stfloats}&#10;\usepackage{amssymb}&#10;\usepackage{amsmath}&#10;\usepackage{bm}&#10;\usepackage{amsfonts}&#10;\usepackage{cuted}&#10;\usepackage{enumerate}&#10;\usepackage{url}&#10;\usepackage[ruled]{algorithm2e} &#10;\usepackage{epstopdf}&#10;\usepackage{mathtools}&#10;\usepackage{dsfont}&#10;\usepackage{color,xcolor}&#10;\usepackage{footmisc}&#10;&#10;\pagestyle{empty}&#10;\begin{document}&#10;&#10;&#10;$$ R_{sum} $$&#10;&#10;\end{document}" title="IguanaTex Bitmap Display">
            <a:extLst>
              <a:ext uri="{FF2B5EF4-FFF2-40B4-BE49-F238E27FC236}">
                <a16:creationId xmlns:a16="http://schemas.microsoft.com/office/drawing/2014/main" id="{3A966EA8-CF7D-4693-9A4F-924857151011}"/>
              </a:ext>
            </a:extLst>
          </p:cNvPr>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023610" y="1134483"/>
            <a:ext cx="569905" cy="211810"/>
          </a:xfrm>
          <a:prstGeom prst="rect">
            <a:avLst/>
          </a:prstGeom>
        </p:spPr>
      </p:pic>
      <p:pic>
        <p:nvPicPr>
          <p:cNvPr id="15" name="图片 14" descr="\documentclass{article}&#10;\usepackage{amsmath}&#10;\pagestyle{empty}&#10;\begin{document}&#10;&#10;&#10;$$\hat{R}_{sum}$$&#10;&#10;\end{document}" title="IguanaTex Bitmap Display">
            <a:extLst>
              <a:ext uri="{FF2B5EF4-FFF2-40B4-BE49-F238E27FC236}">
                <a16:creationId xmlns:a16="http://schemas.microsoft.com/office/drawing/2014/main" id="{D6AC3807-3FAF-4730-9B48-8CC2E02DF6FC}"/>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7229289" y="1085861"/>
            <a:ext cx="569905" cy="278857"/>
          </a:xfrm>
          <a:prstGeom prst="rect">
            <a:avLst/>
          </a:prstGeom>
        </p:spPr>
      </p:pic>
      <p:cxnSp>
        <p:nvCxnSpPr>
          <p:cNvPr id="16" name="直接箭头连接符 15">
            <a:extLst>
              <a:ext uri="{FF2B5EF4-FFF2-40B4-BE49-F238E27FC236}">
                <a16:creationId xmlns:a16="http://schemas.microsoft.com/office/drawing/2014/main" id="{02F05C0C-5CD9-4712-BF7D-5D2F4E332EDE}"/>
              </a:ext>
            </a:extLst>
          </p:cNvPr>
          <p:cNvCxnSpPr>
            <a:cxnSpLocks/>
          </p:cNvCxnSpPr>
          <p:nvPr/>
        </p:nvCxnSpPr>
        <p:spPr>
          <a:xfrm flipV="1">
            <a:off x="4855915" y="1246722"/>
            <a:ext cx="2310144" cy="1"/>
          </a:xfrm>
          <a:prstGeom prst="straightConnector1">
            <a:avLst/>
          </a:prstGeom>
          <a:ln w="2540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B6149751-78E9-468D-B195-3C2E3803E916}"/>
              </a:ext>
            </a:extLst>
          </p:cNvPr>
          <p:cNvSpPr txBox="1"/>
          <p:nvPr/>
        </p:nvSpPr>
        <p:spPr>
          <a:xfrm>
            <a:off x="4583781" y="887287"/>
            <a:ext cx="2747388" cy="369332"/>
          </a:xfrm>
          <a:prstGeom prst="rect">
            <a:avLst/>
          </a:prstGeom>
          <a:noFill/>
        </p:spPr>
        <p:txBody>
          <a:bodyPr wrap="square" rtlCol="0">
            <a:spAutoFit/>
          </a:bodyPr>
          <a:lstStyle/>
          <a:p>
            <a:pPr algn="ctr"/>
            <a:r>
              <a:rPr lang="en-US" altLang="zh-CN" i="1" dirty="0">
                <a:solidFill>
                  <a:srgbClr val="C00000"/>
                </a:solidFill>
                <a:latin typeface="Arial" panose="020B0604020202020204" pitchFamily="34" charset="0"/>
                <a:cs typeface="Arial" panose="020B0604020202020204" pitchFamily="34" charset="0"/>
              </a:rPr>
              <a:t>Q</a:t>
            </a:r>
            <a:r>
              <a:rPr lang="en-US" altLang="zh-CN" dirty="0">
                <a:solidFill>
                  <a:srgbClr val="C00000"/>
                </a:solidFill>
                <a:latin typeface="Arial" panose="020B0604020202020204" pitchFamily="34" charset="0"/>
                <a:cs typeface="Arial" panose="020B0604020202020204" pitchFamily="34" charset="0"/>
              </a:rPr>
              <a:t>-bit Quantization</a:t>
            </a:r>
            <a:endParaRPr lang="zh-CN" altLang="en-US" dirty="0">
              <a:solidFill>
                <a:srgbClr val="C00000"/>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E8985ECF-EFFD-488C-8660-4452A6B89802}"/>
              </a:ext>
            </a:extLst>
          </p:cNvPr>
          <p:cNvSpPr txBox="1"/>
          <p:nvPr/>
        </p:nvSpPr>
        <p:spPr>
          <a:xfrm>
            <a:off x="4583781" y="1243587"/>
            <a:ext cx="2854411" cy="369332"/>
          </a:xfrm>
          <a:prstGeom prst="rect">
            <a:avLst/>
          </a:prstGeom>
          <a:noFill/>
        </p:spPr>
        <p:txBody>
          <a:bodyPr wrap="square" rtlCol="0">
            <a:spAutoFit/>
          </a:bodyPr>
          <a:lstStyle/>
          <a:p>
            <a:pPr algn="ctr"/>
            <a:r>
              <a:rPr lang="en-US" altLang="zh-CN" dirty="0">
                <a:solidFill>
                  <a:srgbClr val="C00000"/>
                </a:solidFill>
                <a:latin typeface="Arial" panose="020B0604020202020204" pitchFamily="34" charset="0"/>
                <a:cs typeface="Arial" panose="020B0604020202020204" pitchFamily="34" charset="0"/>
              </a:rPr>
              <a:t>Sum rate degradation</a:t>
            </a:r>
            <a:endParaRPr lang="zh-CN" altLang="en-US" dirty="0">
              <a:solidFill>
                <a:srgbClr val="C00000"/>
              </a:solidFill>
              <a:latin typeface="Arial" panose="020B0604020202020204" pitchFamily="34" charset="0"/>
              <a:cs typeface="Arial" panose="020B0604020202020204" pitchFamily="34" charset="0"/>
            </a:endParaRPr>
          </a:p>
        </p:txBody>
      </p:sp>
      <p:pic>
        <p:nvPicPr>
          <p:cNvPr id="12" name="图片 11" descr="\documentclass{article}&#10;&#10;\usepackage{stfloats}&#10;\usepackage{amssymb}&#10;\usepackage{amsmath}&#10;\usepackage{bm}&#10;\usepackage{amsfonts}&#10;\usepackage{cuted}&#10;\usepackage{enumerate}&#10;\usepackage{url}&#10;\usepackage[ruled]{algorithm2e} &#10;\usepackage{epstopdf}&#10;\usepackage{mathtools}&#10;\usepackage{dsfont}&#10;\usepackage{color,xcolor}&#10;\usepackage{footmisc}&#10;&#10;\pagestyle{empty}&#10;\begin{document}&#10;&#10;&#10;$$&#10;\min_{ Q \in \mathbb{N} } \ Q \qquad s.t. \ \frac&#10;{\hat{R}_{sum}}{R_{sum}} \ge \varepsilon_{0}&#10;$$&#10;&#10;\end{document}" title="IguanaTex Bitmap Display">
            <a:extLst>
              <a:ext uri="{FF2B5EF4-FFF2-40B4-BE49-F238E27FC236}">
                <a16:creationId xmlns:a16="http://schemas.microsoft.com/office/drawing/2014/main" id="{133FCB6B-4C27-4E25-B294-6EC50D3C57FC}"/>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4421666" y="1955475"/>
            <a:ext cx="2600228" cy="560914"/>
          </a:xfrm>
          <a:prstGeom prst="rect">
            <a:avLst/>
          </a:prstGeom>
        </p:spPr>
      </p:pic>
      <p:pic>
        <p:nvPicPr>
          <p:cNvPr id="24" name="图片 23" descr="\documentclass{article}&#10;\usepackage{amsmath}&#10;\pagestyle{empty}&#10;\begin{document}&#10;&#10;&#10;$$\hat{R}_{sum}$$&#10;&#10;\end{document}" title="IguanaTex Bitmap Display">
            <a:extLst>
              <a:ext uri="{FF2B5EF4-FFF2-40B4-BE49-F238E27FC236}">
                <a16:creationId xmlns:a16="http://schemas.microsoft.com/office/drawing/2014/main" id="{FA917A3D-C2EE-441C-A5A4-6E2C9512BA9F}"/>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9970723" y="2529483"/>
            <a:ext cx="569905" cy="278857"/>
          </a:xfrm>
          <a:prstGeom prst="rect">
            <a:avLst/>
          </a:prstGeom>
        </p:spPr>
      </p:pic>
      <p:pic>
        <p:nvPicPr>
          <p:cNvPr id="27" name="图片 26" descr="\documentclass{article}&#10;\usepackage{amsmath}&#10;\pagestyle{empty}&#10;\begin{document}&#10;&#10;&#10;$$\hat{R}_{sum}$$&#10;&#10;\end{document}" title="IguanaTex Bitmap Display">
            <a:extLst>
              <a:ext uri="{FF2B5EF4-FFF2-40B4-BE49-F238E27FC236}">
                <a16:creationId xmlns:a16="http://schemas.microsoft.com/office/drawing/2014/main" id="{AC87507E-36A1-47D6-8856-8A724C4C0BAD}"/>
              </a:ext>
            </a:extLst>
          </p:cNvPr>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5995068" y="2907941"/>
            <a:ext cx="569905" cy="278857"/>
          </a:xfrm>
          <a:prstGeom prst="rect">
            <a:avLst/>
          </a:prstGeom>
        </p:spPr>
      </p:pic>
      <p:sp>
        <p:nvSpPr>
          <p:cNvPr id="6" name="矩形 5">
            <a:extLst>
              <a:ext uri="{FF2B5EF4-FFF2-40B4-BE49-F238E27FC236}">
                <a16:creationId xmlns:a16="http://schemas.microsoft.com/office/drawing/2014/main" id="{3C9666C6-FF47-4A90-B0C0-DCD689D95283}"/>
              </a:ext>
            </a:extLst>
          </p:cNvPr>
          <p:cNvSpPr/>
          <p:nvPr/>
        </p:nvSpPr>
        <p:spPr>
          <a:xfrm>
            <a:off x="575445" y="4347282"/>
            <a:ext cx="9380037" cy="439287"/>
          </a:xfrm>
          <a:prstGeom prst="rect">
            <a:avLst/>
          </a:prstGeom>
        </p:spPr>
        <p:txBody>
          <a:bodyPr wrap="square">
            <a:spAutoFit/>
          </a:bodyPr>
          <a:lstStyle/>
          <a:p>
            <a:pPr marL="342900"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closed-form expression of the minimum quantized bits:</a:t>
            </a:r>
          </a:p>
        </p:txBody>
      </p:sp>
      <p:pic>
        <p:nvPicPr>
          <p:cNvPr id="29" name="图片 28" descr="\documentclass{article}&#10;\usepackage{amsmath}&#10;\pagestyle{empty}&#10;\begin{document}&#10;&#10;&#10;$$\hat{R}_{sum}$$&#10;&#10;\end{document}" title="IguanaTex Bitmap Display">
            <a:extLst>
              <a:ext uri="{FF2B5EF4-FFF2-40B4-BE49-F238E27FC236}">
                <a16:creationId xmlns:a16="http://schemas.microsoft.com/office/drawing/2014/main" id="{E34FC54B-FEBD-4E73-8ACA-F09C5845141B}"/>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3244416" y="3291590"/>
            <a:ext cx="569905" cy="278857"/>
          </a:xfrm>
          <a:prstGeom prst="rect">
            <a:avLst/>
          </a:prstGeom>
        </p:spPr>
      </p:pic>
      <p:pic>
        <p:nvPicPr>
          <p:cNvPr id="8" name="图片 7" descr="\documentclass{article}&#10;\usepackage{amsmath}&#10;\pagestyle{empty}&#10;\begin{document}&#10;&#10;&#10;&#10;$$\widetilde{R}_{sum}=R_{sum}-\log_2\left(1 + 2^{-2Q} \sum_{l=1}^{L}\frac{Y_l}{Z_l} + 2^{-4Q} \sum_{l &lt; l'}\frac{Y_l Y_{l'}}{Z_l Z_{l'}} \right)$$&#10;\end{document}" title="IguanaTex Bitmap Display">
            <a:extLst>
              <a:ext uri="{FF2B5EF4-FFF2-40B4-BE49-F238E27FC236}">
                <a16:creationId xmlns:a16="http://schemas.microsoft.com/office/drawing/2014/main" id="{67C61AEE-388E-48D8-B94E-402D23F1A9FC}"/>
              </a:ext>
            </a:extLst>
          </p:cNvPr>
          <p:cNvPicPr>
            <a:picLocks noChangeAspect="1"/>
          </p:cNvPicPr>
          <p:nvPr>
            <p:custDataLst>
              <p:tags r:id="rId9"/>
            </p:custDataLst>
          </p:nvPr>
        </p:nvPicPr>
        <p:blipFill>
          <a:blip r:embed="rId16" cstate="print">
            <a:extLst>
              <a:ext uri="{28A0092B-C50C-407E-A947-70E740481C1C}">
                <a14:useLocalDpi xmlns:a14="http://schemas.microsoft.com/office/drawing/2010/main" val="0"/>
              </a:ext>
            </a:extLst>
          </a:blip>
          <a:stretch>
            <a:fillRect/>
          </a:stretch>
        </p:blipFill>
        <p:spPr>
          <a:xfrm>
            <a:off x="1645370" y="3662788"/>
            <a:ext cx="5722971" cy="685714"/>
          </a:xfrm>
          <a:prstGeom prst="rect">
            <a:avLst/>
          </a:prstGeom>
        </p:spPr>
      </p:pic>
      <p:grpSp>
        <p:nvGrpSpPr>
          <p:cNvPr id="30" name="组合 29">
            <a:extLst>
              <a:ext uri="{FF2B5EF4-FFF2-40B4-BE49-F238E27FC236}">
                <a16:creationId xmlns:a16="http://schemas.microsoft.com/office/drawing/2014/main" id="{09892BF6-B8E9-44FE-BAA6-9C16BA2BA933}"/>
              </a:ext>
            </a:extLst>
          </p:cNvPr>
          <p:cNvGrpSpPr/>
          <p:nvPr/>
        </p:nvGrpSpPr>
        <p:grpSpPr>
          <a:xfrm>
            <a:off x="7570023" y="3746589"/>
            <a:ext cx="4186617" cy="490558"/>
            <a:chOff x="7676703" y="3876495"/>
            <a:chExt cx="4186617" cy="490558"/>
          </a:xfrm>
        </p:grpSpPr>
        <p:sp>
          <p:nvSpPr>
            <p:cNvPr id="18" name="矩形 17">
              <a:extLst>
                <a:ext uri="{FF2B5EF4-FFF2-40B4-BE49-F238E27FC236}">
                  <a16:creationId xmlns:a16="http://schemas.microsoft.com/office/drawing/2014/main" id="{3C3A2A67-E233-4DED-B7B9-B4172D26E41D}"/>
                </a:ext>
              </a:extLst>
            </p:cNvPr>
            <p:cNvSpPr/>
            <p:nvPr/>
          </p:nvSpPr>
          <p:spPr>
            <a:xfrm>
              <a:off x="7676703" y="3937108"/>
              <a:ext cx="4186617" cy="369332"/>
            </a:xfrm>
            <a:prstGeom prst="rect">
              <a:avLst/>
            </a:prstGeom>
          </p:spPr>
          <p:txBody>
            <a:bodyPr wrap="square">
              <a:spAutoFit/>
            </a:bodyPr>
            <a:lstStyle/>
            <a:p>
              <a:pPr algn="ctr"/>
              <a:r>
                <a:rPr lang="en-US" altLang="zh-CN" dirty="0">
                  <a:latin typeface="Arial" panose="020B0604020202020204" pitchFamily="34" charset="0"/>
                  <a:ea typeface="宋体" panose="02010600030101010101" pitchFamily="2" charset="-122"/>
                  <a:cs typeface="Arial" panose="020B0604020202020204" pitchFamily="34" charset="0"/>
                </a:rPr>
                <a:t>I</a:t>
              </a:r>
              <a:r>
                <a:rPr lang="zh-CN" altLang="en-US" dirty="0">
                  <a:latin typeface="Arial" panose="020B0604020202020204" pitchFamily="34" charset="0"/>
                  <a:ea typeface="宋体" panose="02010600030101010101" pitchFamily="2" charset="-122"/>
                  <a:cs typeface="Arial" panose="020B0604020202020204" pitchFamily="34" charset="0"/>
                </a:rPr>
                <a:t>ncrease as the quantized bit </a:t>
              </a:r>
              <a:r>
                <a:rPr lang="zh-CN" altLang="en-US" i="1" dirty="0">
                  <a:latin typeface="Arial" panose="020B0604020202020204" pitchFamily="34" charset="0"/>
                  <a:ea typeface="宋体" panose="02010600030101010101" pitchFamily="2" charset="-122"/>
                  <a:cs typeface="Arial" panose="020B0604020202020204" pitchFamily="34" charset="0"/>
                </a:rPr>
                <a:t>Q</a:t>
              </a:r>
              <a:r>
                <a:rPr lang="zh-CN" altLang="en-US" dirty="0">
                  <a:latin typeface="Arial" panose="020B0604020202020204" pitchFamily="34" charset="0"/>
                  <a:ea typeface="宋体" panose="02010600030101010101" pitchFamily="2" charset="-122"/>
                  <a:cs typeface="Arial" panose="020B0604020202020204" pitchFamily="34" charset="0"/>
                </a:rPr>
                <a:t> grows</a:t>
              </a:r>
            </a:p>
          </p:txBody>
        </p:sp>
        <p:sp>
          <p:nvSpPr>
            <p:cNvPr id="33" name="圆角矩形 11 2">
              <a:extLst>
                <a:ext uri="{FF2B5EF4-FFF2-40B4-BE49-F238E27FC236}">
                  <a16:creationId xmlns:a16="http://schemas.microsoft.com/office/drawing/2014/main" id="{AB5CDFA2-1785-49B5-8163-E00C290A723D}"/>
                </a:ext>
              </a:extLst>
            </p:cNvPr>
            <p:cNvSpPr/>
            <p:nvPr/>
          </p:nvSpPr>
          <p:spPr>
            <a:xfrm>
              <a:off x="7676703" y="3876495"/>
              <a:ext cx="4186617" cy="490558"/>
            </a:xfrm>
            <a:prstGeom prst="roundRect">
              <a:avLst/>
            </a:prstGeom>
            <a:noFill/>
            <a:ln w="2222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灯片编号占位符 3"/>
          <p:cNvSpPr>
            <a:spLocks noGrp="1"/>
          </p:cNvSpPr>
          <p:nvPr>
            <p:ph type="sldNum" sz="quarter" idx="12"/>
          </p:nvPr>
        </p:nvSpPr>
        <p:spPr>
          <a:xfrm>
            <a:off x="9013440" y="6356350"/>
            <a:ext cx="2743200" cy="365125"/>
          </a:xfrm>
        </p:spPr>
        <p:txBody>
          <a:bodyPr/>
          <a:lstStyle/>
          <a:p>
            <a:fld id="{EA7D5E4A-1FF7-5446-9BF7-57824CD54030}" type="slidenum">
              <a:rPr kumimoji="1" lang="zh-CN" altLang="en-US" b="1" smtClean="0">
                <a:solidFill>
                  <a:srgbClr val="C00000"/>
                </a:solidFill>
              </a:rPr>
              <a:pPr/>
              <a:t>55</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439037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Simulation Results</a:t>
            </a:r>
          </a:p>
        </p:txBody>
      </p:sp>
      <p:cxnSp>
        <p:nvCxnSpPr>
          <p:cNvPr id="29" name="直接连接符 28">
            <a:extLst>
              <a:ext uri="{FF2B5EF4-FFF2-40B4-BE49-F238E27FC236}">
                <a16:creationId xmlns:a16="http://schemas.microsoft.com/office/drawing/2014/main" id="{AA5964B9-5248-4350-9150-25E56B95A129}"/>
              </a:ext>
            </a:extLst>
          </p:cNvPr>
          <p:cNvCxnSpPr>
            <a:cxnSpLocks/>
          </p:cNvCxnSpPr>
          <p:nvPr/>
        </p:nvCxnSpPr>
        <p:spPr>
          <a:xfrm>
            <a:off x="5951984" y="992273"/>
            <a:ext cx="0" cy="5509142"/>
          </a:xfrm>
          <a:prstGeom prst="line">
            <a:avLst/>
          </a:prstGeom>
          <a:ln w="19050">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圆角矩形 11">
                <a:extLst>
                  <a:ext uri="{FF2B5EF4-FFF2-40B4-BE49-F238E27FC236}">
                    <a16:creationId xmlns:a16="http://schemas.microsoft.com/office/drawing/2014/main" id="{CE088849-F117-427B-A4BD-4A57CB7CD5B7}"/>
                  </a:ext>
                </a:extLst>
              </p:cNvPr>
              <p:cNvSpPr/>
              <p:nvPr/>
            </p:nvSpPr>
            <p:spPr>
              <a:xfrm>
                <a:off x="458860" y="4895043"/>
                <a:ext cx="5394874" cy="1606371"/>
              </a:xfrm>
              <a:prstGeom prst="roundRect">
                <a:avLst/>
              </a:prstGeom>
              <a:solidFill>
                <a:schemeClr val="accent6">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lstStyle/>
              <a:p>
                <a:pPr marL="285750" indent="-28575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system performance level increases as quantized bit </a:t>
                </a:r>
                <a14:m>
                  <m:oMath xmlns:m="http://schemas.openxmlformats.org/officeDocument/2006/math">
                    <m:r>
                      <a:rPr lang="en-US" altLang="zh-CN" i="1" dirty="0" smtClean="0">
                        <a:latin typeface="Cambria Math" panose="02040503050406030204" pitchFamily="18" charset="0"/>
                        <a:cs typeface="Arial" panose="020B0604020202020204" pitchFamily="34" charset="0"/>
                      </a:rPr>
                      <m:t>𝑄</m:t>
                    </m:r>
                  </m:oMath>
                </a14:m>
                <a:r>
                  <a:rPr lang="en-US" altLang="zh-CN" dirty="0">
                    <a:latin typeface="Arial" panose="020B0604020202020204" pitchFamily="34" charset="0"/>
                    <a:cs typeface="Arial" panose="020B0604020202020204" pitchFamily="34" charset="0"/>
                  </a:rPr>
                  <a:t> grows.</a:t>
                </a:r>
              </a:p>
              <a:p>
                <a:pPr marL="285750" indent="-28575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derived minimum quantized bit </a:t>
                </a:r>
                <a14:m>
                  <m:oMath xmlns:m="http://schemas.openxmlformats.org/officeDocument/2006/math">
                    <m:r>
                      <a:rPr lang="en-US" altLang="zh-CN" i="1" dirty="0" smtClean="0">
                        <a:latin typeface="Cambria Math" panose="02040503050406030204" pitchFamily="18" charset="0"/>
                        <a:cs typeface="Arial" panose="020B0604020202020204" pitchFamily="34" charset="0"/>
                      </a:rPr>
                      <m:t>𝑄</m:t>
                    </m:r>
                  </m:oMath>
                </a14:m>
                <a:r>
                  <a:rPr lang="en-US" altLang="zh-CN" dirty="0">
                    <a:latin typeface="Arial" panose="020B0604020202020204" pitchFamily="34" charset="0"/>
                    <a:cs typeface="Arial" panose="020B0604020202020204" pitchFamily="34" charset="0"/>
                  </a:rPr>
                  <a:t> </a:t>
                </a:r>
                <a:r>
                  <a:rPr lang="en-US" altLang="zh-CN" dirty="0">
                    <a:solidFill>
                      <a:srgbClr val="C00000"/>
                    </a:solidFill>
                    <a:latin typeface="Arial" panose="020B0604020202020204" pitchFamily="34" charset="0"/>
                    <a:cs typeface="Arial" panose="020B0604020202020204" pitchFamily="34" charset="0"/>
                  </a:rPr>
                  <a:t>perfectly match </a:t>
                </a:r>
                <a:r>
                  <a:rPr lang="en-US" altLang="zh-CN" dirty="0">
                    <a:latin typeface="Arial" panose="020B0604020202020204" pitchFamily="34" charset="0"/>
                    <a:cs typeface="Arial" panose="020B0604020202020204" pitchFamily="34" charset="0"/>
                  </a:rPr>
                  <a:t>the practical minimum quantized bits.</a:t>
                </a:r>
                <a:endParaRPr lang="en-US" altLang="zh-CN" dirty="0">
                  <a:solidFill>
                    <a:srgbClr val="C00000"/>
                  </a:solidFill>
                  <a:latin typeface="Arial" panose="020B0604020202020204" pitchFamily="34" charset="0"/>
                  <a:cs typeface="Arial" panose="020B0604020202020204" pitchFamily="34" charset="0"/>
                </a:endParaRPr>
              </a:p>
            </p:txBody>
          </p:sp>
        </mc:Choice>
        <mc:Fallback xmlns="">
          <p:sp>
            <p:nvSpPr>
              <p:cNvPr id="30" name="圆角矩形 11">
                <a:extLst>
                  <a:ext uri="{FF2B5EF4-FFF2-40B4-BE49-F238E27FC236}">
                    <a16:creationId xmlns:a16="http://schemas.microsoft.com/office/drawing/2014/main" id="{CE088849-F117-427B-A4BD-4A57CB7CD5B7}"/>
                  </a:ext>
                </a:extLst>
              </p:cNvPr>
              <p:cNvSpPr>
                <a:spLocks noRot="1" noChangeAspect="1" noMove="1" noResize="1" noEditPoints="1" noAdjustHandles="1" noChangeArrowheads="1" noChangeShapeType="1" noTextEdit="1"/>
              </p:cNvSpPr>
              <p:nvPr/>
            </p:nvSpPr>
            <p:spPr>
              <a:xfrm>
                <a:off x="458860" y="4895043"/>
                <a:ext cx="5394874" cy="1606371"/>
              </a:xfrm>
              <a:prstGeom prst="roundRect">
                <a:avLst/>
              </a:prstGeom>
              <a:blipFill>
                <a:blip r:embed="rId3"/>
                <a:stretch>
                  <a:fillRect/>
                </a:stretch>
              </a:blipFill>
              <a:ln>
                <a:noFill/>
              </a:ln>
            </p:spPr>
            <p:txBody>
              <a:bodyPr/>
              <a:lstStyle/>
              <a:p>
                <a:r>
                  <a:rPr lang="zh-CN" altLang="en-US">
                    <a:noFill/>
                  </a:rPr>
                  <a:t> </a:t>
                </a:r>
              </a:p>
            </p:txBody>
          </p:sp>
        </mc:Fallback>
      </mc:AlternateContent>
      <p:sp>
        <p:nvSpPr>
          <p:cNvPr id="31" name="圆角矩形 11">
            <a:extLst>
              <a:ext uri="{FF2B5EF4-FFF2-40B4-BE49-F238E27FC236}">
                <a16:creationId xmlns:a16="http://schemas.microsoft.com/office/drawing/2014/main" id="{58A9DA45-3E40-43BF-9AD9-CF6F836BEF89}"/>
              </a:ext>
            </a:extLst>
          </p:cNvPr>
          <p:cNvSpPr/>
          <p:nvPr/>
        </p:nvSpPr>
        <p:spPr>
          <a:xfrm>
            <a:off x="6479242" y="4895044"/>
            <a:ext cx="5253898" cy="1606370"/>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lstStyle/>
          <a:p>
            <a:pPr marL="285750" lvl="0" indent="-285750" defTabSz="1244600">
              <a:lnSpc>
                <a:spcPct val="125000"/>
              </a:lnSpc>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2 bits </a:t>
            </a: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are sufficient to approximate the sum rate with continuous amplitude values in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multi-user case</a:t>
            </a: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 and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1 bit </a:t>
            </a: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is already enough in the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single-user case</a:t>
            </a: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 </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3" name="图片 2">
            <a:extLst>
              <a:ext uri="{FF2B5EF4-FFF2-40B4-BE49-F238E27FC236}">
                <a16:creationId xmlns:a16="http://schemas.microsoft.com/office/drawing/2014/main" id="{80BCC423-3305-49BF-858D-8B1604DC7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04" y="867623"/>
            <a:ext cx="4925534" cy="3924501"/>
          </a:xfrm>
          <a:prstGeom prst="rect">
            <a:avLst/>
          </a:prstGeom>
        </p:spPr>
      </p:pic>
      <p:pic>
        <p:nvPicPr>
          <p:cNvPr id="7" name="图片 6">
            <a:extLst>
              <a:ext uri="{FF2B5EF4-FFF2-40B4-BE49-F238E27FC236}">
                <a16:creationId xmlns:a16="http://schemas.microsoft.com/office/drawing/2014/main" id="{512B53A4-FAA8-452A-877E-8AA6921E3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9242" y="992273"/>
            <a:ext cx="4964640" cy="3893589"/>
          </a:xfrm>
          <a:prstGeom prst="rect">
            <a:avLst/>
          </a:prstGeom>
        </p:spPr>
      </p:pic>
      <p:sp>
        <p:nvSpPr>
          <p:cNvPr id="4" name="灯片编号占位符 3"/>
          <p:cNvSpPr>
            <a:spLocks noGrp="1"/>
          </p:cNvSpPr>
          <p:nvPr>
            <p:ph type="sldNum" sz="quarter" idx="12"/>
          </p:nvPr>
        </p:nvSpPr>
        <p:spPr>
          <a:xfrm>
            <a:off x="9125935" y="6492875"/>
            <a:ext cx="2743200" cy="365125"/>
          </a:xfrm>
        </p:spPr>
        <p:txBody>
          <a:bodyPr/>
          <a:lstStyle/>
          <a:p>
            <a:fld id="{EA7D5E4A-1FF7-5446-9BF7-57824CD54030}" type="slidenum">
              <a:rPr kumimoji="1" lang="zh-CN" altLang="en-US" b="1" smtClean="0">
                <a:solidFill>
                  <a:srgbClr val="C00000"/>
                </a:solidFill>
              </a:rPr>
              <a:pPr/>
              <a:t>56</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712677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D656679-80D6-4259-B2CB-72693CB9BEC0}"/>
              </a:ext>
            </a:extLst>
          </p:cNvPr>
          <p:cNvSpPr/>
          <p:nvPr/>
        </p:nvSpPr>
        <p:spPr>
          <a:xfrm>
            <a:off x="119336" y="811886"/>
            <a:ext cx="11434288"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a:t>
            </a:r>
            <a:r>
              <a:rPr lang="en-US" altLang="zh-CN" sz="3200" b="1">
                <a:solidFill>
                  <a:srgbClr val="C00000"/>
                </a:solidFill>
                <a:latin typeface="Arial" panose="020B0604020202020204" pitchFamily="34" charset="0"/>
                <a:ea typeface="黑体" panose="02010609060101010101" pitchFamily="49" charset="-122"/>
                <a:cs typeface="Arial" panose="020B0604020202020204" pitchFamily="34" charset="0"/>
              </a:rPr>
              <a:t>Study III: </a:t>
            </a: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Multiple Access Technology Based on RHS</a:t>
            </a: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5" name="文本框 4">
            <a:extLst>
              <a:ext uri="{FF2B5EF4-FFF2-40B4-BE49-F238E27FC236}">
                <a16:creationId xmlns:a16="http://schemas.microsoft.com/office/drawing/2014/main" id="{C3AF6EB1-B8BF-4853-8D4D-13CAE842B209}"/>
              </a:ext>
            </a:extLst>
          </p:cNvPr>
          <p:cNvSpPr txBox="1"/>
          <p:nvPr/>
        </p:nvSpPr>
        <p:spPr>
          <a:xfrm>
            <a:off x="484320" y="1988840"/>
            <a:ext cx="11223359" cy="1744004"/>
          </a:xfrm>
          <a:prstGeom prst="rect">
            <a:avLst/>
          </a:prstGeom>
          <a:noFill/>
        </p:spPr>
        <p:txBody>
          <a:bodyPr wrap="square" rtlCol="0">
            <a:spAutoFit/>
          </a:bodyPr>
          <a:lstStyle/>
          <a:p>
            <a:pPr algn="ctr">
              <a:lnSpc>
                <a:spcPct val="150000"/>
              </a:lnSpc>
            </a:pPr>
            <a:r>
              <a:rPr lang="en-US" altLang="zh-CN" sz="4000" b="1" dirty="0">
                <a:solidFill>
                  <a:srgbClr val="0070C0"/>
                </a:solidFill>
                <a:latin typeface="Arial" panose="020B0604020202020204" pitchFamily="34" charset="0"/>
                <a:cs typeface="Arial" panose="020B0604020202020204" pitchFamily="34" charset="0"/>
              </a:rPr>
              <a:t>HDMA: </a:t>
            </a:r>
          </a:p>
          <a:p>
            <a:pPr algn="ctr">
              <a:lnSpc>
                <a:spcPct val="150000"/>
              </a:lnSpc>
            </a:pPr>
            <a:r>
              <a:rPr lang="en-US" altLang="zh-CN" sz="3600" b="1" dirty="0">
                <a:solidFill>
                  <a:schemeClr val="accent5"/>
                </a:solidFill>
                <a:latin typeface="Arial" panose="020B0604020202020204" pitchFamily="34" charset="0"/>
                <a:cs typeface="Arial" panose="020B0604020202020204" pitchFamily="34" charset="0"/>
              </a:rPr>
              <a:t>Holographic-Pattern Division Multiple Access</a:t>
            </a:r>
            <a:endParaRPr lang="zh-CN" altLang="en-US" sz="3200" b="1" dirty="0">
              <a:solidFill>
                <a:schemeClr val="accent5"/>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96BA7E9B-8ECE-488D-9935-A2D27220C717}"/>
              </a:ext>
            </a:extLst>
          </p:cNvPr>
          <p:cNvSpPr txBox="1"/>
          <p:nvPr/>
        </p:nvSpPr>
        <p:spPr>
          <a:xfrm>
            <a:off x="695400" y="6046134"/>
            <a:ext cx="10582732" cy="523220"/>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R. Deng, B. Di, H. Zhang, and L. Song, “HDMA: Holographic-pattern division multiple access,” IEEE J. Sel. Areas </a:t>
            </a:r>
            <a:r>
              <a:rPr lang="en-US" altLang="zh-CN" sz="1400" dirty="0" err="1">
                <a:latin typeface="Arial" panose="020B0604020202020204" pitchFamily="34" charset="0"/>
                <a:cs typeface="Arial" panose="020B0604020202020204" pitchFamily="34" charset="0"/>
              </a:rPr>
              <a:t>Commun</a:t>
            </a:r>
            <a:r>
              <a:rPr lang="en-US" altLang="zh-CN" sz="1400" dirty="0">
                <a:latin typeface="Arial" panose="020B0604020202020204" pitchFamily="34" charset="0"/>
                <a:cs typeface="Arial" panose="020B0604020202020204" pitchFamily="34" charset="0"/>
              </a:rPr>
              <a:t>., vol. 40, no. 4, pp. 1317-1332, Apr. 2022.</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57</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414292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CCA8D74-0F39-4801-8BFB-49AC0501AB3F}"/>
              </a:ext>
            </a:extLst>
          </p:cNvPr>
          <p:cNvPicPr>
            <a:picLocks noChangeAspect="1"/>
          </p:cNvPicPr>
          <p:nvPr/>
        </p:nvPicPr>
        <p:blipFill rotWithShape="1">
          <a:blip r:embed="rId3"/>
          <a:srcRect l="11590" r="-692"/>
          <a:stretch/>
        </p:blipFill>
        <p:spPr>
          <a:xfrm>
            <a:off x="1127448" y="4099234"/>
            <a:ext cx="7815328" cy="2642134"/>
          </a:xfrm>
          <a:prstGeom prst="rect">
            <a:avLst/>
          </a:prstGeom>
          <a:ln>
            <a:noFill/>
            <a:prstDash val="sysDash"/>
          </a:ln>
        </p:spPr>
      </p:pic>
      <p:grpSp>
        <p:nvGrpSpPr>
          <p:cNvPr id="11" name="组合 10"/>
          <p:cNvGrpSpPr>
            <a:grpSpLocks noChangeAspect="1"/>
          </p:cNvGrpSpPr>
          <p:nvPr/>
        </p:nvGrpSpPr>
        <p:grpSpPr>
          <a:xfrm>
            <a:off x="8748387" y="1102538"/>
            <a:ext cx="3454869" cy="3533417"/>
            <a:chOff x="7923524" y="2341921"/>
            <a:chExt cx="4104457" cy="4024094"/>
          </a:xfrm>
        </p:grpSpPr>
        <p:grpSp>
          <p:nvGrpSpPr>
            <p:cNvPr id="6" name="组合 5"/>
            <p:cNvGrpSpPr/>
            <p:nvPr/>
          </p:nvGrpSpPr>
          <p:grpSpPr>
            <a:xfrm>
              <a:off x="7923524" y="2341921"/>
              <a:ext cx="4104457" cy="4024094"/>
              <a:chOff x="7907982" y="2341921"/>
              <a:chExt cx="4104457" cy="4024094"/>
            </a:xfrm>
          </p:grpSpPr>
          <p:pic>
            <p:nvPicPr>
              <p:cNvPr id="3" name="图片 2"/>
              <p:cNvPicPr>
                <a:picLocks noChangeAspect="1"/>
              </p:cNvPicPr>
              <p:nvPr/>
            </p:nvPicPr>
            <p:blipFill rotWithShape="1">
              <a:blip r:embed="rId4"/>
              <a:srcRect l="7009" r="13622" b="8231"/>
              <a:stretch/>
            </p:blipFill>
            <p:spPr>
              <a:xfrm>
                <a:off x="7907982" y="2341921"/>
                <a:ext cx="4104457" cy="4024094"/>
              </a:xfrm>
              <a:prstGeom prst="roundRect">
                <a:avLst>
                  <a:gd name="adj" fmla="val 9612"/>
                </a:avLst>
              </a:prstGeom>
              <a:ln>
                <a:noFill/>
                <a:prstDash val="sysDash"/>
              </a:ln>
            </p:spPr>
          </p:pic>
          <p:sp>
            <p:nvSpPr>
              <p:cNvPr id="5" name="矩形 4"/>
              <p:cNvSpPr/>
              <p:nvPr/>
            </p:nvSpPr>
            <p:spPr>
              <a:xfrm>
                <a:off x="7907982" y="2636912"/>
                <a:ext cx="720080" cy="292635"/>
              </a:xfrm>
              <a:prstGeom prst="rect">
                <a:avLst/>
              </a:prstGeom>
              <a:solidFill>
                <a:schemeClr val="bg1"/>
              </a:solidFill>
              <a:ln>
                <a:noFill/>
              </a:ln>
            </p:spPr>
            <p:txBody>
              <a:bodyPr wrap="square">
                <a:spAutoFit/>
              </a:bodyPr>
              <a:lstStyle/>
              <a:p>
                <a:pPr algn="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BS</a:t>
                </a:r>
                <a:endParaRPr lang="zh-CN" altLang="en-US" sz="1600" b="1" dirty="0">
                  <a:latin typeface="Times New Roman" panose="02020603050405020304" pitchFamily="18" charset="0"/>
                  <a:cs typeface="Times New Roman" panose="02020603050405020304" pitchFamily="18" charset="0"/>
                </a:endParaRPr>
              </a:p>
            </p:txBody>
          </p:sp>
        </p:grpSp>
        <p:sp>
          <p:nvSpPr>
            <p:cNvPr id="16" name="矩形 15"/>
            <p:cNvSpPr/>
            <p:nvPr/>
          </p:nvSpPr>
          <p:spPr>
            <a:xfrm>
              <a:off x="9963970" y="2609490"/>
              <a:ext cx="1532630" cy="505460"/>
            </a:xfrm>
            <a:prstGeom prst="rect">
              <a:avLst/>
            </a:prstGeom>
            <a:solidFill>
              <a:schemeClr val="bg1"/>
            </a:solidFill>
            <a:ln>
              <a:noFill/>
            </a:ln>
          </p:spPr>
          <p:txBody>
            <a:bodyPr wrap="square">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RHS</a:t>
              </a:r>
            </a:p>
            <a:p>
              <a:endParaRPr lang="zh-CN" altLang="en-US" sz="1600" b="1"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4" name="矩形 23"/>
              <p:cNvSpPr/>
              <p:nvPr/>
            </p:nvSpPr>
            <p:spPr>
              <a:xfrm>
                <a:off x="346406" y="692696"/>
                <a:ext cx="9205978" cy="3934731"/>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Scenario</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BS equipped with an RHS transmits to </a:t>
                </a:r>
                <a14:m>
                  <m:oMath xmlns:m="http://schemas.openxmlformats.org/officeDocument/2006/math">
                    <m:r>
                      <a:rPr lang="en-US" altLang="zh-CN" sz="2000" i="1" dirty="0" smtClean="0">
                        <a:latin typeface="Cambria Math" panose="02040503050406030204" pitchFamily="18" charset="0"/>
                        <a:ea typeface="微软雅黑" panose="020B0503020204020204" pitchFamily="34" charset="-122"/>
                        <a:cs typeface="Arial" panose="020B0604020202020204" pitchFamily="34" charset="0"/>
                      </a:rPr>
                      <m:t>𝐿</m:t>
                    </m:r>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users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via multiple access</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RHS: </a:t>
                </a:r>
                <a14:m>
                  <m:oMath xmlns:m="http://schemas.openxmlformats.org/officeDocument/2006/math">
                    <m:r>
                      <a:rPr lang="en-US" altLang="zh-CN" i="1" dirty="0" smtClean="0">
                        <a:latin typeface="Cambria Math" panose="02040503050406030204" pitchFamily="18" charset="0"/>
                        <a:ea typeface="微软雅黑" panose="020B0503020204020204" pitchFamily="34" charset="-122"/>
                        <a:cs typeface="Arial" panose="020B0604020202020204" pitchFamily="34" charset="0"/>
                      </a:rPr>
                      <m:t>𝐾</m:t>
                    </m:r>
                    <m:r>
                      <a:rPr lang="en-US" altLang="zh-CN" i="1" dirty="0" smtClean="0">
                        <a:latin typeface="Cambria Math" panose="02040503050406030204" pitchFamily="18" charset="0"/>
                        <a:ea typeface="微软雅黑" panose="020B0503020204020204" pitchFamily="34" charset="-122"/>
                        <a:cs typeface="Arial" panose="020B0604020202020204" pitchFamily="34" charset="0"/>
                      </a:rPr>
                      <m:t> </m:t>
                    </m:r>
                  </m:oMath>
                </a14:m>
                <a:r>
                  <a:rPr lang="en-US" altLang="zh-CN" dirty="0">
                    <a:latin typeface="Arial" panose="020B0604020202020204" pitchFamily="34" charset="0"/>
                    <a:ea typeface="微软雅黑" panose="020B0503020204020204" pitchFamily="34" charset="-122"/>
                    <a:cs typeface="Arial" panose="020B0604020202020204" pitchFamily="34" charset="0"/>
                  </a:rPr>
                  <a:t>feeds,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𝑁</m:t>
                        </m:r>
                      </m:e>
                      <m:sub>
                        <m:r>
                          <a:rPr lang="en-US" altLang="zh-CN" i="1">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i="1">
                        <a:latin typeface="Cambria Math" panose="02040503050406030204" pitchFamily="18" charset="0"/>
                        <a:ea typeface="Cambria Math" panose="02040503050406030204" pitchFamily="18" charset="0"/>
                        <a:cs typeface="Arial" panose="020B0604020202020204" pitchFamily="34" charset="0"/>
                      </a:rPr>
                      <m:t>×</m:t>
                    </m:r>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𝑁</m:t>
                        </m:r>
                      </m:e>
                      <m:sub>
                        <m:r>
                          <a:rPr lang="en-US" altLang="zh-CN" i="1">
                            <a:latin typeface="Cambria Math" panose="02040503050406030204" pitchFamily="18" charset="0"/>
                            <a:ea typeface="微软雅黑" panose="020B0503020204020204" pitchFamily="34" charset="-122"/>
                            <a:cs typeface="Arial" panose="020B0604020202020204" pitchFamily="34" charset="0"/>
                          </a:rPr>
                          <m:t>𝑧</m:t>
                        </m:r>
                      </m:sub>
                    </m:sSub>
                  </m:oMath>
                </a14:m>
                <a:r>
                  <a:rPr lang="en-US" altLang="zh-CN" dirty="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elements</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Each user requires a single data stream</a:t>
                </a:r>
              </a:p>
              <a:p>
                <a:pPr marL="342900" indent="-342900">
                  <a:lnSpc>
                    <a:spcPct val="150000"/>
                  </a:lnSpc>
                  <a:buFont typeface="Arial" panose="020B0604020202020204" pitchFamily="34" charset="0"/>
                  <a:buChar char="•"/>
                </a:pPr>
                <a:r>
                  <a:rPr lang="en-US" altLang="zh-CN" sz="2400" dirty="0">
                    <a:solidFill>
                      <a:srgbClr val="C00000"/>
                    </a:solidFill>
                    <a:latin typeface="Arial" panose="020B0604020202020204" pitchFamily="34" charset="0"/>
                    <a:ea typeface="微软雅黑" panose="020B0503020204020204" pitchFamily="34" charset="-122"/>
                    <a:cs typeface="Arial" panose="020B0604020202020204" pitchFamily="34" charset="0"/>
                  </a:rPr>
                  <a:t>RHS-aided transmission scheme</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Power allocation and digital beamforming performed at the BS</a:t>
                </a:r>
              </a:p>
              <a:p>
                <a:pPr marL="800100" lvl="1" indent="-342900">
                  <a:lnSpc>
                    <a:spcPct val="150000"/>
                  </a:lnSpc>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beamforming performed at the RHS</a:t>
                </a:r>
              </a:p>
              <a:p>
                <a:pPr marL="342900" indent="-342900">
                  <a:lnSpc>
                    <a:spcPct val="150000"/>
                  </a:lnSpc>
                  <a:buFont typeface="Arial" panose="020B0604020202020204" pitchFamily="34" charset="0"/>
                  <a:buChar char="•"/>
                </a:pP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346406" y="692696"/>
                <a:ext cx="9205978" cy="3934731"/>
              </a:xfrm>
              <a:prstGeom prst="rect">
                <a:avLst/>
              </a:prstGeom>
              <a:blipFill>
                <a:blip r:embed="rId5"/>
                <a:stretch>
                  <a:fillRect l="-927"/>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HDMA Wireless Communication </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58</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666553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92119" y="830906"/>
            <a:ext cx="2679545" cy="522451"/>
          </a:xfrm>
          <a:prstGeom prst="rect">
            <a:avLst/>
          </a:prstGeom>
        </p:spPr>
        <p:txBody>
          <a:bodyPr wrap="square">
            <a:spAutoFit/>
          </a:bodyPr>
          <a:lstStyle/>
          <a:p>
            <a:pPr>
              <a:lnSpc>
                <a:spcPct val="130000"/>
              </a:lnSpc>
            </a:pPr>
            <a:r>
              <a:rPr lang="en-US" altLang="zh-CN" sz="2400" b="1" dirty="0">
                <a:latin typeface="Arial" panose="020B0604020202020204" pitchFamily="34" charset="0"/>
                <a:ea typeface="微软雅黑" panose="020B0503020204020204" pitchFamily="34" charset="-122"/>
                <a:cs typeface="Arial" panose="020B0604020202020204" pitchFamily="34" charset="0"/>
              </a:rPr>
              <a:t>Motivations</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17867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Motivations and Contributions</a:t>
            </a:r>
          </a:p>
        </p:txBody>
      </p:sp>
      <p:sp>
        <p:nvSpPr>
          <p:cNvPr id="5" name="矩形 4"/>
          <p:cNvSpPr/>
          <p:nvPr/>
        </p:nvSpPr>
        <p:spPr>
          <a:xfrm>
            <a:off x="767408" y="1361977"/>
            <a:ext cx="8568952" cy="414985"/>
          </a:xfrm>
          <a:prstGeom prst="rect">
            <a:avLst/>
          </a:prstGeom>
        </p:spPr>
        <p:txBody>
          <a:bodyPr wrap="square">
            <a:spAutoFit/>
          </a:bodyPr>
          <a:lstStyle/>
          <a:p>
            <a:pPr marL="342900" indent="-342900">
              <a:lnSpc>
                <a:spcPct val="13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Recall the holographic beamforming for multi-beam generation</a:t>
            </a:r>
          </a:p>
        </p:txBody>
      </p:sp>
      <mc:AlternateContent xmlns:mc="http://schemas.openxmlformats.org/markup-compatibility/2006" xmlns:a14="http://schemas.microsoft.com/office/drawing/2010/main">
        <mc:Choice Requires="a14">
          <p:sp>
            <p:nvSpPr>
              <p:cNvPr id="10" name="文本框 9"/>
              <p:cNvSpPr txBox="1"/>
              <p:nvPr/>
            </p:nvSpPr>
            <p:spPr>
              <a:xfrm>
                <a:off x="767409" y="1824312"/>
                <a:ext cx="10513167" cy="781368"/>
              </a:xfrm>
              <a:prstGeom prst="rect">
                <a:avLst/>
              </a:prstGeom>
              <a:noFill/>
            </p:spPr>
            <p:txBody>
              <a:bodyPr wrap="square" rtlCol="0">
                <a:spAutoFit/>
              </a:bodyPr>
              <a:lstStyle/>
              <a:p>
                <a:pPr marL="342900" indent="-342900">
                  <a:buFont typeface="Arial" panose="020B0604020202020204" pitchFamily="34" charset="0"/>
                  <a:buChar char="•"/>
                </a:pPr>
                <a:r>
                  <a:rPr lang="en-US" altLang="zh-CN" dirty="0">
                    <a:solidFill>
                      <a:schemeClr val="tx1"/>
                    </a:solidFill>
                    <a:latin typeface="Arial" panose="020B0604020202020204" pitchFamily="34" charset="0"/>
                    <a:cs typeface="Arial" panose="020B0604020202020204" pitchFamily="34" charset="0"/>
                  </a:rPr>
                  <a:t>Number of variables for the holographic </a:t>
                </a:r>
                <a:r>
                  <a:rPr lang="en-US" altLang="zh-CN" dirty="0" err="1">
                    <a:solidFill>
                      <a:schemeClr val="tx1"/>
                    </a:solidFill>
                    <a:latin typeface="Arial" panose="020B0604020202020204" pitchFamily="34" charset="0"/>
                    <a:cs typeface="Arial" panose="020B0604020202020204" pitchFamily="34" charset="0"/>
                  </a:rPr>
                  <a:t>beamformer</a:t>
                </a:r>
                <a:r>
                  <a:rPr lang="en-US" altLang="zh-CN" dirty="0">
                    <a:solidFill>
                      <a:schemeClr val="tx1"/>
                    </a:solidFill>
                    <a:latin typeface="Arial" panose="020B0604020202020204" pitchFamily="34" charset="0"/>
                    <a:cs typeface="Arial" panose="020B0604020202020204" pitchFamily="34" charset="0"/>
                  </a:rPr>
                  <a:t> optimization </a:t>
                </a:r>
                <a14:m>
                  <m:oMath xmlns:m="http://schemas.openxmlformats.org/officeDocument/2006/math">
                    <m:d>
                      <m:dPr>
                        <m:begChr m:val="{"/>
                        <m:endChr m:val="}"/>
                        <m:ctrlPr>
                          <a:rPr lang="en-US" altLang="zh-CN" i="1" smtClean="0">
                            <a:solidFill>
                              <a:srgbClr val="C00000"/>
                            </a:solidFill>
                            <a:latin typeface="Cambria Math" panose="02040503050406030204" pitchFamily="18" charset="0"/>
                          </a:rPr>
                        </m:ctrlPr>
                      </m:dPr>
                      <m:e>
                        <m:sSub>
                          <m:sSubPr>
                            <m:ctrlPr>
                              <a:rPr lang="en-US" altLang="zh-CN" i="1" smtClean="0">
                                <a:solidFill>
                                  <a:srgbClr val="C00000"/>
                                </a:solidFill>
                                <a:latin typeface="Cambria Math" panose="02040503050406030204" pitchFamily="18" charset="0"/>
                              </a:rPr>
                            </m:ctrlPr>
                          </m:sSubPr>
                          <m:e>
                            <m:r>
                              <a:rPr lang="en-US" altLang="zh-CN" b="0" i="1" smtClean="0">
                                <a:solidFill>
                                  <a:srgbClr val="C00000"/>
                                </a:solidFill>
                                <a:latin typeface="Cambria Math" panose="02040503050406030204" pitchFamily="18" charset="0"/>
                              </a:rPr>
                              <m:t>𝑚</m:t>
                            </m:r>
                          </m:e>
                          <m:sub>
                            <m:sSub>
                              <m:sSubPr>
                                <m:ctrlPr>
                                  <a:rPr lang="zh-CN" altLang="en-US" i="1">
                                    <a:solidFill>
                                      <a:srgbClr val="C00000"/>
                                    </a:solidFill>
                                    <a:latin typeface="Cambria Math" panose="02040503050406030204" pitchFamily="18" charset="0"/>
                                  </a:rPr>
                                </m:ctrlPr>
                              </m:sSubPr>
                              <m:e>
                                <m:r>
                                  <a:rPr lang="zh-CN" altLang="en-US" b="0" i="1">
                                    <a:solidFill>
                                      <a:srgbClr val="C00000"/>
                                    </a:solidFill>
                                    <a:latin typeface="Cambria Math" panose="02040503050406030204" pitchFamily="18" charset="0"/>
                                  </a:rPr>
                                  <m:t>𝑛</m:t>
                                </m:r>
                              </m:e>
                              <m:sub>
                                <m:r>
                                  <a:rPr lang="zh-CN" altLang="en-US" b="0" i="1">
                                    <a:solidFill>
                                      <a:srgbClr val="C00000"/>
                                    </a:solidFill>
                                    <a:latin typeface="Cambria Math" panose="02040503050406030204" pitchFamily="18" charset="0"/>
                                  </a:rPr>
                                  <m:t>𝑦</m:t>
                                </m:r>
                              </m:sub>
                            </m:sSub>
                            <m:r>
                              <a:rPr lang="zh-CN" altLang="en-US" b="0">
                                <a:solidFill>
                                  <a:srgbClr val="C00000"/>
                                </a:solidFill>
                                <a:latin typeface="Cambria Math" panose="02040503050406030204" pitchFamily="18" charset="0"/>
                              </a:rPr>
                              <m:t>,</m:t>
                            </m:r>
                            <m:sSub>
                              <m:sSubPr>
                                <m:ctrlPr>
                                  <a:rPr lang="zh-CN" altLang="en-US" i="1">
                                    <a:solidFill>
                                      <a:srgbClr val="C00000"/>
                                    </a:solidFill>
                                    <a:latin typeface="Cambria Math" panose="02040503050406030204" pitchFamily="18" charset="0"/>
                                  </a:rPr>
                                </m:ctrlPr>
                              </m:sSubPr>
                              <m:e>
                                <m:r>
                                  <a:rPr lang="zh-CN" altLang="en-US" b="0" i="1">
                                    <a:solidFill>
                                      <a:srgbClr val="C00000"/>
                                    </a:solidFill>
                                    <a:latin typeface="Cambria Math" panose="02040503050406030204" pitchFamily="18" charset="0"/>
                                  </a:rPr>
                                  <m:t>𝑛</m:t>
                                </m:r>
                              </m:e>
                              <m:sub>
                                <m:r>
                                  <a:rPr lang="zh-CN" altLang="en-US" b="0" i="1">
                                    <a:solidFill>
                                      <a:srgbClr val="C00000"/>
                                    </a:solidFill>
                                    <a:latin typeface="Cambria Math" panose="02040503050406030204" pitchFamily="18" charset="0"/>
                                  </a:rPr>
                                  <m:t>𝑧</m:t>
                                </m:r>
                              </m:sub>
                            </m:sSub>
                          </m:sub>
                        </m:sSub>
                      </m:e>
                    </m:d>
                  </m:oMath>
                </a14:m>
                <a:r>
                  <a:rPr lang="en-US" altLang="zh-CN" dirty="0">
                    <a:solidFill>
                      <a:schemeClr val="tx1"/>
                    </a:solidFill>
                    <a:latin typeface="Arial" panose="020B0604020202020204" pitchFamily="34" charset="0"/>
                    <a:cs typeface="Arial" panose="020B0604020202020204" pitchFamily="34" charset="0"/>
                  </a:rPr>
                  <a:t> equals the number of RHS elements</a:t>
                </a:r>
                <a:endParaRPr lang="zh-CN" altLang="en-US" dirty="0">
                  <a:solidFill>
                    <a:schemeClr val="tx1"/>
                  </a:solidFill>
                  <a:latin typeface="Arial" panose="020B0604020202020204" pitchFamily="34" charset="0"/>
                  <a:cs typeface="Arial" panose="020B0604020202020204" pitchFamily="34" charset="0"/>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767409" y="1824312"/>
                <a:ext cx="10513167" cy="781368"/>
              </a:xfrm>
              <a:prstGeom prst="rect">
                <a:avLst/>
              </a:prstGeom>
              <a:blipFill>
                <a:blip r:embed="rId3"/>
                <a:stretch>
                  <a:fillRect l="-406" b="-11719"/>
                </a:stretch>
              </a:blipFill>
            </p:spPr>
            <p:txBody>
              <a:bodyPr/>
              <a:lstStyle/>
              <a:p>
                <a:r>
                  <a:rPr lang="zh-CN" altLang="en-US">
                    <a:noFill/>
                  </a:rPr>
                  <a:t> </a:t>
                </a:r>
              </a:p>
            </p:txBody>
          </p:sp>
        </mc:Fallback>
      </mc:AlternateContent>
      <p:sp>
        <p:nvSpPr>
          <p:cNvPr id="3" name="矩形 2"/>
          <p:cNvSpPr/>
          <p:nvPr/>
        </p:nvSpPr>
        <p:spPr>
          <a:xfrm>
            <a:off x="5879976" y="3057475"/>
            <a:ext cx="5832648" cy="830997"/>
          </a:xfrm>
          <a:prstGeom prst="rect">
            <a:avLst/>
          </a:prstGeom>
          <a:solidFill>
            <a:srgbClr val="FFFF00"/>
          </a:solidFill>
        </p:spPr>
        <p:txBody>
          <a:bodyPr wrap="square">
            <a:spAutoFit/>
          </a:bodyPr>
          <a:lstStyle/>
          <a:p>
            <a:pPr>
              <a:lnSpc>
                <a:spcPct val="120000"/>
              </a:lnSpc>
            </a:pPr>
            <a:r>
              <a:rPr lang="en-US" altLang="zh-CN" sz="2000" b="1" dirty="0">
                <a:latin typeface="Arial" panose="020B0604020202020204" pitchFamily="34" charset="0"/>
                <a:cs typeface="Arial" panose="020B0604020202020204" pitchFamily="34" charset="0"/>
              </a:rPr>
              <a:t>For ultra-massive MIMO, the </a:t>
            </a:r>
            <a:r>
              <a:rPr lang="en-US" altLang="zh-CN" sz="2000" b="1" dirty="0">
                <a:solidFill>
                  <a:srgbClr val="C00000"/>
                </a:solidFill>
                <a:latin typeface="Arial" panose="020B0604020202020204" pitchFamily="34" charset="0"/>
                <a:cs typeface="Arial" panose="020B0604020202020204" pitchFamily="34" charset="0"/>
              </a:rPr>
              <a:t>complexity scales up</a:t>
            </a:r>
            <a:r>
              <a:rPr lang="en-US" altLang="zh-CN" sz="2000" b="1" dirty="0">
                <a:latin typeface="Arial" panose="020B0604020202020204" pitchFamily="34" charset="0"/>
                <a:cs typeface="Arial" panose="020B0604020202020204" pitchFamily="34" charset="0"/>
              </a:rPr>
              <a:t> with the growing number of RHS elements!</a:t>
            </a:r>
            <a:endParaRPr lang="zh-CN" altLang="en-US" sz="2000" b="1" dirty="0"/>
          </a:p>
        </p:txBody>
      </p:sp>
      <p:sp>
        <p:nvSpPr>
          <p:cNvPr id="14" name="矩形 13"/>
          <p:cNvSpPr/>
          <p:nvPr/>
        </p:nvSpPr>
        <p:spPr>
          <a:xfrm>
            <a:off x="392119" y="4509120"/>
            <a:ext cx="2679545" cy="522451"/>
          </a:xfrm>
          <a:prstGeom prst="rect">
            <a:avLst/>
          </a:prstGeom>
        </p:spPr>
        <p:txBody>
          <a:bodyPr wrap="square">
            <a:spAutoFit/>
          </a:bodyPr>
          <a:lstStyle/>
          <a:p>
            <a:pPr>
              <a:lnSpc>
                <a:spcPct val="130000"/>
              </a:lnSpc>
            </a:pPr>
            <a:r>
              <a:rPr lang="en-US" altLang="zh-CN" sz="2400" b="1" dirty="0">
                <a:latin typeface="Arial" panose="020B0604020202020204" pitchFamily="34" charset="0"/>
                <a:ea typeface="微软雅黑" panose="020B0503020204020204" pitchFamily="34" charset="-122"/>
                <a:cs typeface="Arial" panose="020B0604020202020204" pitchFamily="34" charset="0"/>
              </a:rPr>
              <a:t>Contributions</a:t>
            </a:r>
          </a:p>
        </p:txBody>
      </p:sp>
      <p:sp>
        <p:nvSpPr>
          <p:cNvPr id="15" name="矩形 14"/>
          <p:cNvSpPr/>
          <p:nvPr/>
        </p:nvSpPr>
        <p:spPr>
          <a:xfrm>
            <a:off x="760274" y="5495082"/>
            <a:ext cx="10297144" cy="757130"/>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Propose a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low-complexity</a:t>
            </a:r>
            <a:r>
              <a:rPr lang="en-US" altLang="zh-CN" dirty="0">
                <a:latin typeface="Arial" panose="020B0604020202020204" pitchFamily="34" charset="0"/>
                <a:ea typeface="微软雅黑" panose="020B0503020204020204" pitchFamily="34" charset="-122"/>
                <a:cs typeface="Arial" panose="020B0604020202020204" pitchFamily="34" charset="0"/>
              </a:rPr>
              <a:t> holographic beamforming scheme based on a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weighted sum </a:t>
            </a:r>
            <a:r>
              <a:rPr lang="en-US" altLang="zh-CN" dirty="0">
                <a:latin typeface="Arial" panose="020B0604020202020204" pitchFamily="34" charset="0"/>
                <a:ea typeface="微软雅黑" panose="020B0503020204020204" pitchFamily="34" charset="-122"/>
                <a:cs typeface="Arial" panose="020B0604020202020204" pitchFamily="34" charset="0"/>
              </a:rPr>
              <a:t>of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different single-beam holographic patterns </a:t>
            </a:r>
          </a:p>
        </p:txBody>
      </p:sp>
      <p:sp>
        <p:nvSpPr>
          <p:cNvPr id="16" name="矩形 15"/>
          <p:cNvSpPr/>
          <p:nvPr/>
        </p:nvSpPr>
        <p:spPr>
          <a:xfrm>
            <a:off x="767409" y="5021625"/>
            <a:ext cx="10945215" cy="452432"/>
          </a:xfrm>
          <a:prstGeom prst="rect">
            <a:avLst/>
          </a:prstGeom>
        </p:spPr>
        <p:txBody>
          <a:bodyPr wrap="square">
            <a:spAutoFit/>
          </a:bodyPr>
          <a:lstStyle/>
          <a:p>
            <a:pPr marL="342900" indent="-342900">
              <a:lnSpc>
                <a:spcPct val="13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Leverage the feature of amplitude control: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patterns</a:t>
            </a:r>
            <a:r>
              <a:rPr lang="en-US" altLang="zh-CN" dirty="0">
                <a:latin typeface="Arial" panose="020B0604020202020204" pitchFamily="34" charset="0"/>
                <a:ea typeface="微软雅黑" panose="020B0503020204020204" pitchFamily="34" charset="-122"/>
                <a:cs typeface="Arial" panose="020B0604020202020204" pitchFamily="34" charset="0"/>
              </a:rPr>
              <a:t> can be superposed</a:t>
            </a:r>
          </a:p>
        </p:txBody>
      </p:sp>
      <p:sp>
        <p:nvSpPr>
          <p:cNvPr id="11" name="矩形 10"/>
          <p:cNvSpPr/>
          <p:nvPr/>
        </p:nvSpPr>
        <p:spPr>
          <a:xfrm>
            <a:off x="4943873" y="6237312"/>
            <a:ext cx="6768751" cy="427746"/>
          </a:xfrm>
          <a:prstGeom prst="rect">
            <a:avLst/>
          </a:prstGeom>
          <a:solidFill>
            <a:srgbClr val="FFFF00"/>
          </a:solidFill>
        </p:spPr>
        <p:txBody>
          <a:bodyPr wrap="square">
            <a:spAutoFit/>
          </a:bodyPr>
          <a:lstStyle/>
          <a:p>
            <a:pPr algn="r">
              <a:lnSpc>
                <a:spcPct val="120000"/>
              </a:lnSpc>
            </a:pPr>
            <a:r>
              <a:rPr lang="en-US" altLang="zh-CN" sz="2000" b="1" dirty="0">
                <a:latin typeface="Arial" panose="020B0604020202020204" pitchFamily="34" charset="0"/>
                <a:cs typeface="Arial" panose="020B0604020202020204" pitchFamily="34" charset="0"/>
              </a:rPr>
              <a:t>Multiplexing over different users in the space domain</a:t>
            </a:r>
            <a:endParaRPr lang="zh-CN" altLang="en-US" sz="2000" b="1" dirty="0">
              <a:latin typeface="Arial" panose="020B0604020202020204" pitchFamily="34" charset="0"/>
              <a:cs typeface="Arial" panose="020B0604020202020204" pitchFamily="34" charset="0"/>
            </a:endParaRPr>
          </a:p>
        </p:txBody>
      </p:sp>
      <p:grpSp>
        <p:nvGrpSpPr>
          <p:cNvPr id="19" name="组合 18"/>
          <p:cNvGrpSpPr/>
          <p:nvPr/>
        </p:nvGrpSpPr>
        <p:grpSpPr>
          <a:xfrm>
            <a:off x="1166625" y="1340377"/>
            <a:ext cx="4742221" cy="3080401"/>
            <a:chOff x="7109162" y="3128221"/>
            <a:chExt cx="4742221" cy="3080401"/>
          </a:xfrm>
        </p:grpSpPr>
        <p:grpSp>
          <p:nvGrpSpPr>
            <p:cNvPr id="21" name="组合 20">
              <a:extLst>
                <a:ext uri="{FF2B5EF4-FFF2-40B4-BE49-F238E27FC236}">
                  <a16:creationId xmlns:a16="http://schemas.microsoft.com/office/drawing/2014/main" id="{5251D6A5-0EBC-4647-8987-65D0C0E8140E}"/>
                </a:ext>
              </a:extLst>
            </p:cNvPr>
            <p:cNvGrpSpPr/>
            <p:nvPr/>
          </p:nvGrpSpPr>
          <p:grpSpPr>
            <a:xfrm>
              <a:off x="7109162" y="4531995"/>
              <a:ext cx="4742221" cy="1676627"/>
              <a:chOff x="6250393" y="5085184"/>
              <a:chExt cx="4742221" cy="1676627"/>
            </a:xfrm>
          </p:grpSpPr>
          <p:pic>
            <p:nvPicPr>
              <p:cNvPr id="31" name="图片 30">
                <a:extLst>
                  <a:ext uri="{FF2B5EF4-FFF2-40B4-BE49-F238E27FC236}">
                    <a16:creationId xmlns:a16="http://schemas.microsoft.com/office/drawing/2014/main" id="{6759AFC8-B778-4E96-8D87-0D380A9B9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393" y="5102425"/>
                <a:ext cx="2752038" cy="1659386"/>
              </a:xfrm>
              <a:prstGeom prst="rect">
                <a:avLst/>
              </a:prstGeom>
            </p:spPr>
          </p:pic>
          <p:sp>
            <p:nvSpPr>
              <p:cNvPr id="32" name="圆角矩形 11">
                <a:extLst>
                  <a:ext uri="{FF2B5EF4-FFF2-40B4-BE49-F238E27FC236}">
                    <a16:creationId xmlns:a16="http://schemas.microsoft.com/office/drawing/2014/main" id="{FDCF90A6-C6C3-4295-8185-60F40CE21FA2}"/>
                  </a:ext>
                </a:extLst>
              </p:cNvPr>
              <p:cNvSpPr/>
              <p:nvPr/>
            </p:nvSpPr>
            <p:spPr>
              <a:xfrm>
                <a:off x="6262439" y="5085184"/>
                <a:ext cx="4343929" cy="1636291"/>
              </a:xfrm>
              <a:prstGeom prst="roundRect">
                <a:avLst/>
              </a:prstGeom>
              <a:noFill/>
              <a:ln w="222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92E4AEE-59CD-4286-9BA2-07E202012B39}"/>
                  </a:ext>
                </a:extLst>
              </p:cNvPr>
              <p:cNvSpPr txBox="1"/>
              <p:nvPr/>
            </p:nvSpPr>
            <p:spPr>
              <a:xfrm>
                <a:off x="7563135" y="5307535"/>
                <a:ext cx="3429479" cy="369332"/>
              </a:xfrm>
              <a:prstGeom prst="rect">
                <a:avLst/>
              </a:prstGeom>
              <a:noFill/>
            </p:spPr>
            <p:txBody>
              <a:bodyPr wrap="square" rtlCol="0">
                <a:spAutoFit/>
              </a:bodyPr>
              <a:lstStyle/>
              <a:p>
                <a:pPr algn="ctr"/>
                <a:r>
                  <a:rPr kumimoji="1" lang="en-US" altLang="zh-CN" b="1" dirty="0">
                    <a:solidFill>
                      <a:schemeClr val="bg2">
                        <a:lumMod val="25000"/>
                      </a:schemeClr>
                    </a:solidFill>
                    <a:cs typeface="Arial" panose="020B0604020202020204" pitchFamily="34" charset="0"/>
                  </a:rPr>
                  <a:t>Holographic beamforming</a:t>
                </a:r>
                <a:endParaRPr kumimoji="1" lang="zh-CN" altLang="en-US" b="1" dirty="0">
                  <a:solidFill>
                    <a:schemeClr val="bg2">
                      <a:lumMod val="25000"/>
                    </a:schemeClr>
                  </a:solidFill>
                  <a:cs typeface="Arial" panose="020B0604020202020204" pitchFamily="34" charset="0"/>
                </a:endParaRPr>
              </a:p>
            </p:txBody>
          </p:sp>
        </p:grpSp>
        <p:sp>
          <p:nvSpPr>
            <p:cNvPr id="22" name="矩形 21"/>
            <p:cNvSpPr/>
            <p:nvPr/>
          </p:nvSpPr>
          <p:spPr>
            <a:xfrm>
              <a:off x="7971161" y="4535552"/>
              <a:ext cx="144016" cy="18466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3" name="文本框 22"/>
                <p:cNvSpPr txBox="1"/>
                <p:nvPr/>
              </p:nvSpPr>
              <p:spPr>
                <a:xfrm>
                  <a:off x="7887610" y="4494365"/>
                  <a:ext cx="243670"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i="1" dirty="0" smtClean="0">
                            <a:latin typeface="Cambria Math" panose="02040503050406030204" pitchFamily="18" charset="0"/>
                          </a:rPr>
                          <m:t>𝐾</m:t>
                        </m:r>
                      </m:oMath>
                    </m:oMathPara>
                  </a14:m>
                  <a:endParaRPr lang="zh-CN" altLang="en-US" sz="1400" dirty="0"/>
                </a:p>
              </p:txBody>
            </p:sp>
          </mc:Choice>
          <mc:Fallback xmlns="">
            <p:sp>
              <p:nvSpPr>
                <p:cNvPr id="23" name="文本框 22"/>
                <p:cNvSpPr txBox="1">
                  <a:spLocks noRot="1" noChangeAspect="1" noMove="1" noResize="1" noEditPoints="1" noAdjustHandles="1" noChangeArrowheads="1" noChangeShapeType="1" noTextEdit="1"/>
                </p:cNvSpPr>
                <p:nvPr/>
              </p:nvSpPr>
              <p:spPr>
                <a:xfrm>
                  <a:off x="7887610" y="4494365"/>
                  <a:ext cx="243670" cy="307777"/>
                </a:xfrm>
                <a:prstGeom prst="rect">
                  <a:avLst/>
                </a:prstGeom>
                <a:blipFill>
                  <a:blip r:embed="rId5"/>
                  <a:stretch>
                    <a:fillRect r="-12500"/>
                  </a:stretch>
                </a:blipFill>
              </p:spPr>
              <p:txBody>
                <a:bodyPr/>
                <a:lstStyle/>
                <a:p>
                  <a:r>
                    <a:rPr lang="zh-CN" altLang="en-US">
                      <a:noFill/>
                    </a:rPr>
                    <a:t> </a:t>
                  </a:r>
                </a:p>
              </p:txBody>
            </p:sp>
          </mc:Fallback>
        </mc:AlternateContent>
        <p:sp>
          <p:nvSpPr>
            <p:cNvPr id="25" name="矩形 24"/>
            <p:cNvSpPr/>
            <p:nvPr/>
          </p:nvSpPr>
          <p:spPr>
            <a:xfrm>
              <a:off x="7865429" y="3128221"/>
              <a:ext cx="144016" cy="18466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29" name="矩形 28"/>
                <p:cNvSpPr/>
                <p:nvPr/>
              </p:nvSpPr>
              <p:spPr>
                <a:xfrm flipH="1">
                  <a:off x="8272070" y="4743021"/>
                  <a:ext cx="156873"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a:latin typeface="Cambria Math" panose="02040503050406030204" pitchFamily="18" charset="0"/>
                          </a:rPr>
                          <m:t>𝑘</m:t>
                        </m:r>
                      </m:oMath>
                    </m:oMathPara>
                  </a14:m>
                  <a:endParaRPr lang="zh-CN" altLang="en-US" sz="1200" dirty="0"/>
                </a:p>
              </p:txBody>
            </p:sp>
          </mc:Choice>
          <mc:Fallback xmlns="">
            <p:sp>
              <p:nvSpPr>
                <p:cNvPr id="29" name="矩形 28"/>
                <p:cNvSpPr>
                  <a:spLocks noRot="1" noChangeAspect="1" noMove="1" noResize="1" noEditPoints="1" noAdjustHandles="1" noChangeArrowheads="1" noChangeShapeType="1" noTextEdit="1"/>
                </p:cNvSpPr>
                <p:nvPr/>
              </p:nvSpPr>
              <p:spPr>
                <a:xfrm flipH="1">
                  <a:off x="8272070" y="4743021"/>
                  <a:ext cx="156873" cy="276999"/>
                </a:xfrm>
                <a:prstGeom prst="rect">
                  <a:avLst/>
                </a:prstGeom>
                <a:blipFill>
                  <a:blip r:embed="rId6"/>
                  <a:stretch>
                    <a:fillRect r="-4230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0" name="矩形 29"/>
                <p:cNvSpPr/>
                <p:nvPr/>
              </p:nvSpPr>
              <p:spPr>
                <a:xfrm flipH="1">
                  <a:off x="7852572" y="4917571"/>
                  <a:ext cx="156873" cy="2769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a:latin typeface="Cambria Math" panose="02040503050406030204" pitchFamily="18" charset="0"/>
                          </a:rPr>
                          <m:t>𝑘</m:t>
                        </m:r>
                      </m:oMath>
                    </m:oMathPara>
                  </a14:m>
                  <a:endParaRPr lang="zh-CN" altLang="en-US" sz="1200" dirty="0"/>
                </a:p>
              </p:txBody>
            </p:sp>
          </mc:Choice>
          <mc:Fallback xmlns="">
            <p:sp>
              <p:nvSpPr>
                <p:cNvPr id="30" name="矩形 29"/>
                <p:cNvSpPr>
                  <a:spLocks noRot="1" noChangeAspect="1" noMove="1" noResize="1" noEditPoints="1" noAdjustHandles="1" noChangeArrowheads="1" noChangeShapeType="1" noTextEdit="1"/>
                </p:cNvSpPr>
                <p:nvPr/>
              </p:nvSpPr>
              <p:spPr>
                <a:xfrm flipH="1">
                  <a:off x="7852572" y="4917571"/>
                  <a:ext cx="156873" cy="276999"/>
                </a:xfrm>
                <a:prstGeom prst="rect">
                  <a:avLst/>
                </a:prstGeom>
                <a:blipFill>
                  <a:blip r:embed="rId7"/>
                  <a:stretch>
                    <a:fillRect r="-42308"/>
                  </a:stretch>
                </a:blipFill>
              </p:spPr>
              <p:txBody>
                <a:bodyPr/>
                <a:lstStyle/>
                <a:p>
                  <a:r>
                    <a:rPr lang="zh-CN" altLang="en-US">
                      <a:noFill/>
                    </a:rPr>
                    <a:t> </a:t>
                  </a:r>
                </a:p>
              </p:txBody>
            </p:sp>
          </mc:Fallback>
        </mc:AlternateContent>
      </p:grpSp>
      <p:sp>
        <p:nvSpPr>
          <p:cNvPr id="37" name="椭圆 36"/>
          <p:cNvSpPr/>
          <p:nvPr/>
        </p:nvSpPr>
        <p:spPr>
          <a:xfrm>
            <a:off x="1252077" y="3089391"/>
            <a:ext cx="720080" cy="231643"/>
          </a:xfrm>
          <a:prstGeom prst="ellipse">
            <a:avLst/>
          </a:prstGeom>
          <a:noFill/>
          <a:ln w="15875">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 name="灯片编号占位符 3"/>
          <p:cNvSpPr>
            <a:spLocks noGrp="1"/>
          </p:cNvSpPr>
          <p:nvPr>
            <p:ph type="sldNum" sz="quarter" idx="12"/>
          </p:nvPr>
        </p:nvSpPr>
        <p:spPr>
          <a:xfrm>
            <a:off x="9390498" y="6492875"/>
            <a:ext cx="2743200" cy="365125"/>
          </a:xfrm>
        </p:spPr>
        <p:txBody>
          <a:bodyPr/>
          <a:lstStyle/>
          <a:p>
            <a:fld id="{EA7D5E4A-1FF7-5446-9BF7-57824CD54030}" type="slidenum">
              <a:rPr kumimoji="1" lang="zh-CN" altLang="en-US" b="1" smtClean="0">
                <a:solidFill>
                  <a:srgbClr val="C00000"/>
                </a:solidFill>
              </a:rPr>
              <a:pPr/>
              <a:t>59</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18920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EBB0B89-951B-974C-82FB-1107A5F50E71}"/>
              </a:ext>
            </a:extLst>
          </p:cNvPr>
          <p:cNvSpPr/>
          <p:nvPr/>
        </p:nvSpPr>
        <p:spPr>
          <a:xfrm>
            <a:off x="211287" y="1057456"/>
            <a:ext cx="11580241" cy="3431709"/>
          </a:xfrm>
          <a:prstGeom prst="rect">
            <a:avLst/>
          </a:prstGeom>
        </p:spPr>
        <p:txBody>
          <a:bodyPr wrap="square">
            <a:spAutoFit/>
          </a:bodyPr>
          <a:lstStyle/>
          <a:p>
            <a:pPr algn="just">
              <a:lnSpc>
                <a:spcPct val="150000"/>
              </a:lnSpc>
              <a:spcBef>
                <a:spcPts val="6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Massive multiple input multiple output (MIMO)</a:t>
            </a:r>
          </a:p>
          <a:p>
            <a:pPr marL="800100" lvl="1" indent="-342900" algn="just">
              <a:lnSpc>
                <a:spcPct val="150000"/>
              </a:lnSpc>
              <a:spcBef>
                <a:spcPts val="600"/>
              </a:spcBef>
              <a:buFont typeface="Arial" panose="020B0604020202020204" pitchFamily="34" charset="0"/>
              <a:buChar char="•"/>
              <a:defRPr/>
            </a:pP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Principle: Exploit </a:t>
            </a:r>
            <a:r>
              <a:rPr lang="en-US" altLang="zh-CN" sz="2200" dirty="0">
                <a:solidFill>
                  <a:srgbClr val="BB0036"/>
                </a:solidFill>
                <a:latin typeface="Arial" panose="020B0604020202020204" pitchFamily="34" charset="0"/>
                <a:ea typeface="黑体" panose="02010609060101010101" pitchFamily="49" charset="-122"/>
                <a:cs typeface="Arial" panose="020B0604020202020204" pitchFamily="34" charset="0"/>
              </a:rPr>
              <a:t>spatial diversity through </a:t>
            </a:r>
            <a:r>
              <a:rPr lang="en-US" altLang="zh-CN" sz="2200" dirty="0">
                <a:latin typeface="Arial" panose="020B0604020202020204" pitchFamily="34" charset="0"/>
                <a:ea typeface="黑体" panose="02010609060101010101" pitchFamily="49" charset="-122"/>
                <a:cs typeface="Arial" panose="020B0604020202020204" pitchFamily="34" charset="0"/>
              </a:rPr>
              <a:t>highly directional beamforming</a:t>
            </a:r>
          </a:p>
          <a:p>
            <a:pPr marL="800100" lvl="1" indent="-342900">
              <a:lnSpc>
                <a:spcPct val="150000"/>
              </a:lnSpc>
              <a:spcBef>
                <a:spcPts val="600"/>
              </a:spcBef>
              <a:buFont typeface="Arial" panose="020B0604020202020204"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Development: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MIMO → Massive MIMO →Ultra-massive MIMO</a:t>
            </a:r>
          </a:p>
          <a:p>
            <a:pPr marL="1257300" lvl="2" indent="-342900">
              <a:lnSpc>
                <a:spcPct val="150000"/>
              </a:lnSpc>
              <a:spcBef>
                <a:spcPts val="6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Phase-controlled beamforming achieved by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phased array</a:t>
            </a:r>
          </a:p>
          <a:p>
            <a:pPr marL="1257300" lvl="2" indent="-342900">
              <a:lnSpc>
                <a:spcPct val="150000"/>
              </a:lnSpc>
              <a:spcBef>
                <a:spcPts val="6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Scaling up MIMO and size of phased array for significant</a:t>
            </a:r>
          </a:p>
          <a:p>
            <a:pPr lvl="2">
              <a:lnSpc>
                <a:spcPct val="150000"/>
              </a:lnSpc>
              <a:spcBef>
                <a:spcPts val="6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data rate enhancement</a:t>
            </a: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8800" y="363600"/>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6G Ultra-massive MIMO</a:t>
            </a:r>
          </a:p>
        </p:txBody>
      </p:sp>
      <p:pic>
        <p:nvPicPr>
          <p:cNvPr id="44" name="图片 43"/>
          <p:cNvPicPr>
            <a:picLocks noChangeAspect="1"/>
          </p:cNvPicPr>
          <p:nvPr/>
        </p:nvPicPr>
        <p:blipFill rotWithShape="1">
          <a:blip r:embed="rId3"/>
          <a:srcRect l="15885" r="17250" b="10211"/>
          <a:stretch/>
        </p:blipFill>
        <p:spPr>
          <a:xfrm>
            <a:off x="9192344" y="2191852"/>
            <a:ext cx="2349518" cy="2422569"/>
          </a:xfrm>
          <a:prstGeom prst="rect">
            <a:avLst/>
          </a:prstGeom>
        </p:spPr>
      </p:pic>
      <p:grpSp>
        <p:nvGrpSpPr>
          <p:cNvPr id="7" name="组合 6"/>
          <p:cNvGrpSpPr/>
          <p:nvPr/>
        </p:nvGrpSpPr>
        <p:grpSpPr>
          <a:xfrm>
            <a:off x="848749" y="4874549"/>
            <a:ext cx="9716599" cy="1374734"/>
            <a:chOff x="1275945" y="1910250"/>
            <a:chExt cx="9716599" cy="1374734"/>
          </a:xfrm>
        </p:grpSpPr>
        <p:sp>
          <p:nvSpPr>
            <p:cNvPr id="34" name="任意多边形: 形状 5">
              <a:extLst>
                <a:ext uri="{FF2B5EF4-FFF2-40B4-BE49-F238E27FC236}">
                  <a16:creationId xmlns:a16="http://schemas.microsoft.com/office/drawing/2014/main" id="{8F99EB8E-E7D0-4ABD-AAF7-92EB503CC0FB}"/>
                </a:ext>
              </a:extLst>
            </p:cNvPr>
            <p:cNvSpPr/>
            <p:nvPr/>
          </p:nvSpPr>
          <p:spPr>
            <a:xfrm rot="5400000">
              <a:off x="8288953" y="581393"/>
              <a:ext cx="1374733" cy="4032448"/>
            </a:xfrm>
            <a:custGeom>
              <a:avLst/>
              <a:gdLst>
                <a:gd name="connsiteX0" fmla="*/ 0 w 958889"/>
                <a:gd name="connsiteY0" fmla="*/ 3271529 h 3271529"/>
                <a:gd name="connsiteX1" fmla="*/ 0 w 958889"/>
                <a:gd name="connsiteY1" fmla="*/ 1736629 h 3271529"/>
                <a:gd name="connsiteX2" fmla="*/ 1 w 958889"/>
                <a:gd name="connsiteY2" fmla="*/ 1736629 h 3271529"/>
                <a:gd name="connsiteX3" fmla="*/ 1 w 958889"/>
                <a:gd name="connsiteY3" fmla="*/ 300592 h 3271529"/>
                <a:gd name="connsiteX4" fmla="*/ 479445 w 958889"/>
                <a:gd name="connsiteY4" fmla="*/ 0 h 3271529"/>
                <a:gd name="connsiteX5" fmla="*/ 958889 w 958889"/>
                <a:gd name="connsiteY5" fmla="*/ 300592 h 3271529"/>
                <a:gd name="connsiteX6" fmla="*/ 958889 w 958889"/>
                <a:gd name="connsiteY6" fmla="*/ 1835492 h 3271529"/>
                <a:gd name="connsiteX7" fmla="*/ 958888 w 958889"/>
                <a:gd name="connsiteY7" fmla="*/ 1835492 h 3271529"/>
                <a:gd name="connsiteX8" fmla="*/ 958888 w 958889"/>
                <a:gd name="connsiteY8" fmla="*/ 3271529 h 32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889" h="3271529">
                  <a:moveTo>
                    <a:pt x="0" y="3271529"/>
                  </a:moveTo>
                  <a:lnTo>
                    <a:pt x="0" y="1736629"/>
                  </a:lnTo>
                  <a:lnTo>
                    <a:pt x="1" y="1736629"/>
                  </a:lnTo>
                  <a:lnTo>
                    <a:pt x="1" y="300592"/>
                  </a:lnTo>
                  <a:lnTo>
                    <a:pt x="479445" y="0"/>
                  </a:lnTo>
                  <a:lnTo>
                    <a:pt x="958889" y="300592"/>
                  </a:lnTo>
                  <a:lnTo>
                    <a:pt x="958889" y="1835492"/>
                  </a:lnTo>
                  <a:lnTo>
                    <a:pt x="958888" y="1835492"/>
                  </a:lnTo>
                  <a:lnTo>
                    <a:pt x="958888" y="3271529"/>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a:extLst>
                <a:ext uri="{FF2B5EF4-FFF2-40B4-BE49-F238E27FC236}">
                  <a16:creationId xmlns:a16="http://schemas.microsoft.com/office/drawing/2014/main" id="{5C8AAE5C-EDF2-46C6-9B9B-F0B13CA4B87C}"/>
                </a:ext>
              </a:extLst>
            </p:cNvPr>
            <p:cNvSpPr txBox="1"/>
            <p:nvPr/>
          </p:nvSpPr>
          <p:spPr>
            <a:xfrm>
              <a:off x="7313874" y="2053878"/>
              <a:ext cx="3678670" cy="1200329"/>
            </a:xfrm>
            <a:prstGeom prst="rect">
              <a:avLst/>
            </a:prstGeom>
            <a:noFill/>
          </p:spPr>
          <p:txBody>
            <a:bodyPr wrap="square" rtlCol="0">
              <a:spAutoFit/>
            </a:bodyPr>
            <a:lstStyle/>
            <a:p>
              <a:r>
                <a:rPr lang="en-US" altLang="zh-CN" sz="2400" b="1" dirty="0">
                  <a:solidFill>
                    <a:schemeClr val="bg1"/>
                  </a:solidFill>
                </a:rPr>
                <a:t>Ultra-massive MIMO  </a:t>
              </a:r>
              <a:endParaRPr lang="en-US" altLang="zh-CN" sz="2000" b="1" dirty="0">
                <a:solidFill>
                  <a:schemeClr val="bg1"/>
                </a:solidFill>
              </a:endParaRPr>
            </a:p>
            <a:p>
              <a:endParaRPr lang="en-US" altLang="zh-CN" sz="1200" dirty="0">
                <a:solidFill>
                  <a:schemeClr val="bg1"/>
                </a:solidFill>
              </a:endParaRPr>
            </a:p>
            <a:p>
              <a:r>
                <a:rPr lang="en-US" altLang="zh-CN" dirty="0">
                  <a:solidFill>
                    <a:schemeClr val="bg1"/>
                  </a:solidFill>
                </a:rPr>
                <a:t>To meet the explosively increasing mobile data demands in 6G era</a:t>
              </a:r>
              <a:endParaRPr lang="zh-CN" altLang="en-US" dirty="0">
                <a:solidFill>
                  <a:schemeClr val="bg1"/>
                </a:solidFill>
              </a:endParaRPr>
            </a:p>
          </p:txBody>
        </p:sp>
        <p:sp>
          <p:nvSpPr>
            <p:cNvPr id="39" name="任意多边形: 形状 7">
              <a:extLst>
                <a:ext uri="{FF2B5EF4-FFF2-40B4-BE49-F238E27FC236}">
                  <a16:creationId xmlns:a16="http://schemas.microsoft.com/office/drawing/2014/main" id="{95E2755C-C15E-4B7B-B895-E6C412DA2494}"/>
                </a:ext>
              </a:extLst>
            </p:cNvPr>
            <p:cNvSpPr/>
            <p:nvPr/>
          </p:nvSpPr>
          <p:spPr>
            <a:xfrm rot="5400000">
              <a:off x="4951620" y="916469"/>
              <a:ext cx="1374731" cy="3362299"/>
            </a:xfrm>
            <a:custGeom>
              <a:avLst/>
              <a:gdLst>
                <a:gd name="connsiteX0" fmla="*/ 0 w 958889"/>
                <a:gd name="connsiteY0" fmla="*/ 3271529 h 3271529"/>
                <a:gd name="connsiteX1" fmla="*/ 0 w 958889"/>
                <a:gd name="connsiteY1" fmla="*/ 1736629 h 3271529"/>
                <a:gd name="connsiteX2" fmla="*/ 1 w 958889"/>
                <a:gd name="connsiteY2" fmla="*/ 1736629 h 3271529"/>
                <a:gd name="connsiteX3" fmla="*/ 1 w 958889"/>
                <a:gd name="connsiteY3" fmla="*/ 300592 h 3271529"/>
                <a:gd name="connsiteX4" fmla="*/ 479445 w 958889"/>
                <a:gd name="connsiteY4" fmla="*/ 0 h 3271529"/>
                <a:gd name="connsiteX5" fmla="*/ 958889 w 958889"/>
                <a:gd name="connsiteY5" fmla="*/ 300592 h 3271529"/>
                <a:gd name="connsiteX6" fmla="*/ 958889 w 958889"/>
                <a:gd name="connsiteY6" fmla="*/ 1835492 h 3271529"/>
                <a:gd name="connsiteX7" fmla="*/ 958888 w 958889"/>
                <a:gd name="connsiteY7" fmla="*/ 1835492 h 3271529"/>
                <a:gd name="connsiteX8" fmla="*/ 958888 w 958889"/>
                <a:gd name="connsiteY8" fmla="*/ 3271529 h 32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889" h="3271529">
                  <a:moveTo>
                    <a:pt x="0" y="3271529"/>
                  </a:moveTo>
                  <a:lnTo>
                    <a:pt x="0" y="1736629"/>
                  </a:lnTo>
                  <a:lnTo>
                    <a:pt x="1" y="1736629"/>
                  </a:lnTo>
                  <a:lnTo>
                    <a:pt x="1" y="300592"/>
                  </a:lnTo>
                  <a:lnTo>
                    <a:pt x="479445" y="0"/>
                  </a:lnTo>
                  <a:lnTo>
                    <a:pt x="958889" y="300592"/>
                  </a:lnTo>
                  <a:lnTo>
                    <a:pt x="958889" y="1835492"/>
                  </a:lnTo>
                  <a:lnTo>
                    <a:pt x="958888" y="1835492"/>
                  </a:lnTo>
                  <a:lnTo>
                    <a:pt x="958888" y="3271529"/>
                  </a:lnTo>
                  <a:close/>
                </a:path>
              </a:pathLst>
            </a:custGeom>
            <a:solidFill>
              <a:srgbClr val="00A8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a:extLst>
                <a:ext uri="{FF2B5EF4-FFF2-40B4-BE49-F238E27FC236}">
                  <a16:creationId xmlns:a16="http://schemas.microsoft.com/office/drawing/2014/main" id="{D62386A7-1129-4EF9-A63E-EFB8B345965E}"/>
                </a:ext>
              </a:extLst>
            </p:cNvPr>
            <p:cNvSpPr txBox="1"/>
            <p:nvPr/>
          </p:nvSpPr>
          <p:spPr>
            <a:xfrm>
              <a:off x="4386988" y="2053878"/>
              <a:ext cx="2789132" cy="1231106"/>
            </a:xfrm>
            <a:prstGeom prst="rect">
              <a:avLst/>
            </a:prstGeom>
            <a:noFill/>
          </p:spPr>
          <p:txBody>
            <a:bodyPr wrap="square" rtlCol="0">
              <a:spAutoFit/>
            </a:bodyPr>
            <a:lstStyle/>
            <a:p>
              <a:r>
                <a:rPr lang="en-US" altLang="zh-CN" sz="2400" b="1" dirty="0">
                  <a:solidFill>
                    <a:schemeClr val="bg1"/>
                  </a:solidFill>
                </a:rPr>
                <a:t>Massive MIMO </a:t>
              </a:r>
            </a:p>
            <a:p>
              <a:endParaRPr lang="en-US" altLang="zh-CN" sz="1200" dirty="0">
                <a:solidFill>
                  <a:schemeClr val="bg1"/>
                </a:solidFill>
              </a:endParaRPr>
            </a:p>
            <a:p>
              <a:r>
                <a:rPr lang="en-US" altLang="zh-CN" dirty="0">
                  <a:solidFill>
                    <a:schemeClr val="bg1"/>
                  </a:solidFill>
                </a:rPr>
                <a:t>Scaling up MIMO by orders of magnitude</a:t>
              </a:r>
              <a:endParaRPr lang="zh-CN" altLang="en-US" dirty="0">
                <a:solidFill>
                  <a:schemeClr val="bg1"/>
                </a:solidFill>
              </a:endParaRPr>
            </a:p>
          </p:txBody>
        </p:sp>
        <p:sp>
          <p:nvSpPr>
            <p:cNvPr id="41" name="任意多边形: 形状 9">
              <a:extLst>
                <a:ext uri="{FF2B5EF4-FFF2-40B4-BE49-F238E27FC236}">
                  <a16:creationId xmlns:a16="http://schemas.microsoft.com/office/drawing/2014/main" id="{604697E2-7709-4B5F-9F70-C1CB561F3736}"/>
                </a:ext>
              </a:extLst>
            </p:cNvPr>
            <p:cNvSpPr/>
            <p:nvPr/>
          </p:nvSpPr>
          <p:spPr>
            <a:xfrm rot="5400000">
              <a:off x="2134511" y="1051688"/>
              <a:ext cx="1374729" cy="3091862"/>
            </a:xfrm>
            <a:custGeom>
              <a:avLst/>
              <a:gdLst>
                <a:gd name="connsiteX0" fmla="*/ 0 w 958889"/>
                <a:gd name="connsiteY0" fmla="*/ 3271529 h 3271529"/>
                <a:gd name="connsiteX1" fmla="*/ 0 w 958889"/>
                <a:gd name="connsiteY1" fmla="*/ 1736629 h 3271529"/>
                <a:gd name="connsiteX2" fmla="*/ 1 w 958889"/>
                <a:gd name="connsiteY2" fmla="*/ 1736629 h 3271529"/>
                <a:gd name="connsiteX3" fmla="*/ 1 w 958889"/>
                <a:gd name="connsiteY3" fmla="*/ 300592 h 3271529"/>
                <a:gd name="connsiteX4" fmla="*/ 479445 w 958889"/>
                <a:gd name="connsiteY4" fmla="*/ 0 h 3271529"/>
                <a:gd name="connsiteX5" fmla="*/ 958889 w 958889"/>
                <a:gd name="connsiteY5" fmla="*/ 300592 h 3271529"/>
                <a:gd name="connsiteX6" fmla="*/ 958889 w 958889"/>
                <a:gd name="connsiteY6" fmla="*/ 1835492 h 3271529"/>
                <a:gd name="connsiteX7" fmla="*/ 958888 w 958889"/>
                <a:gd name="connsiteY7" fmla="*/ 1835492 h 3271529"/>
                <a:gd name="connsiteX8" fmla="*/ 958888 w 958889"/>
                <a:gd name="connsiteY8" fmla="*/ 3271529 h 32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889" h="3271529">
                  <a:moveTo>
                    <a:pt x="0" y="3271529"/>
                  </a:moveTo>
                  <a:lnTo>
                    <a:pt x="0" y="1736629"/>
                  </a:lnTo>
                  <a:lnTo>
                    <a:pt x="1" y="1736629"/>
                  </a:lnTo>
                  <a:lnTo>
                    <a:pt x="1" y="300592"/>
                  </a:lnTo>
                  <a:lnTo>
                    <a:pt x="479445" y="0"/>
                  </a:lnTo>
                  <a:lnTo>
                    <a:pt x="958889" y="300592"/>
                  </a:lnTo>
                  <a:lnTo>
                    <a:pt x="958889" y="1835492"/>
                  </a:lnTo>
                  <a:lnTo>
                    <a:pt x="958888" y="1835492"/>
                  </a:lnTo>
                  <a:lnTo>
                    <a:pt x="958888" y="3271529"/>
                  </a:lnTo>
                  <a:close/>
                </a:path>
              </a:pathLst>
            </a:cu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a:extLst>
                <a:ext uri="{FF2B5EF4-FFF2-40B4-BE49-F238E27FC236}">
                  <a16:creationId xmlns:a16="http://schemas.microsoft.com/office/drawing/2014/main" id="{0228769A-A4CC-478C-9F7B-71332BB1B7B3}"/>
                </a:ext>
              </a:extLst>
            </p:cNvPr>
            <p:cNvSpPr txBox="1"/>
            <p:nvPr/>
          </p:nvSpPr>
          <p:spPr>
            <a:xfrm>
              <a:off x="1409415" y="2053878"/>
              <a:ext cx="2814377" cy="1231106"/>
            </a:xfrm>
            <a:prstGeom prst="rect">
              <a:avLst/>
            </a:prstGeom>
            <a:noFill/>
          </p:spPr>
          <p:txBody>
            <a:bodyPr wrap="square" rtlCol="0">
              <a:spAutoFit/>
            </a:bodyPr>
            <a:lstStyle/>
            <a:p>
              <a:r>
                <a:rPr lang="en-US" altLang="zh-CN" sz="2400" b="1" dirty="0">
                  <a:solidFill>
                    <a:schemeClr val="bg1"/>
                  </a:solidFill>
                </a:rPr>
                <a:t>MIMO </a:t>
              </a:r>
            </a:p>
            <a:p>
              <a:endParaRPr lang="en-US" altLang="zh-CN" sz="1200" dirty="0">
                <a:solidFill>
                  <a:schemeClr val="bg1"/>
                </a:solidFill>
              </a:endParaRPr>
            </a:p>
            <a:p>
              <a:r>
                <a:rPr lang="en-US" altLang="zh-CN" dirty="0">
                  <a:solidFill>
                    <a:schemeClr val="bg1"/>
                  </a:solidFill>
                </a:rPr>
                <a:t>From single-antenna system to multi-antenna system</a:t>
              </a:r>
              <a:endParaRPr lang="zh-CN" altLang="en-US" dirty="0">
                <a:solidFill>
                  <a:schemeClr val="bg1"/>
                </a:solidFill>
              </a:endParaRPr>
            </a:p>
          </p:txBody>
        </p:sp>
      </p:gr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6</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334288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矩形: 圆角 6">
            <a:extLst>
              <a:ext uri="{FF2B5EF4-FFF2-40B4-BE49-F238E27FC236}">
                <a16:creationId xmlns:a16="http://schemas.microsoft.com/office/drawing/2014/main" id="{D5D6346F-FC06-4846-A0A7-EF9C8F2AC1ED}"/>
              </a:ext>
            </a:extLst>
          </p:cNvPr>
          <p:cNvSpPr/>
          <p:nvPr/>
        </p:nvSpPr>
        <p:spPr>
          <a:xfrm>
            <a:off x="346546" y="1067236"/>
            <a:ext cx="11222062" cy="2903748"/>
          </a:xfrm>
          <a:prstGeom prst="roundRect">
            <a:avLst>
              <a:gd name="adj" fmla="val 22371"/>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260648"/>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Holographic Pattern Design for a Single Beam</a:t>
            </a:r>
          </a:p>
        </p:txBody>
      </p:sp>
      <mc:AlternateContent xmlns:mc="http://schemas.openxmlformats.org/markup-compatibility/2006" xmlns:a14="http://schemas.microsoft.com/office/drawing/2010/main">
        <mc:Choice Requires="a14">
          <p:sp>
            <p:nvSpPr>
              <p:cNvPr id="170" name="矩形 169"/>
              <p:cNvSpPr/>
              <p:nvPr/>
            </p:nvSpPr>
            <p:spPr>
              <a:xfrm>
                <a:off x="623392" y="1196752"/>
                <a:ext cx="10945215" cy="991362"/>
              </a:xfrm>
              <a:prstGeom prst="rect">
                <a:avLst/>
              </a:prstGeom>
            </p:spPr>
            <p:txBody>
              <a:bodyPr wrap="square">
                <a:spAutoFit/>
              </a:bodyPr>
              <a:lstStyle/>
              <a:p>
                <a:pPr>
                  <a:lnSpc>
                    <a:spcPct val="130000"/>
                  </a:lnSpc>
                </a:pPr>
                <a:r>
                  <a:rPr lang="en-US" altLang="zh-CN" b="1" dirty="0">
                    <a:latin typeface="Arial" panose="020B0604020202020204" pitchFamily="34" charset="0"/>
                    <a:ea typeface="微软雅黑" panose="020B0503020204020204" pitchFamily="34" charset="-122"/>
                    <a:cs typeface="Arial" panose="020B0604020202020204" pitchFamily="34" charset="0"/>
                  </a:rPr>
                  <a:t>Proposition 1</a:t>
                </a:r>
                <a:r>
                  <a:rPr lang="en-US" altLang="zh-CN" dirty="0">
                    <a:latin typeface="Arial" panose="020B0604020202020204" pitchFamily="34" charset="0"/>
                    <a:ea typeface="微软雅黑" panose="020B0503020204020204" pitchFamily="34" charset="-122"/>
                    <a:cs typeface="Arial" panose="020B0604020202020204" pitchFamily="34" charset="0"/>
                  </a:rPr>
                  <a:t>: To generate a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single beam </a:t>
                </a:r>
                <a:r>
                  <a:rPr lang="en-US" altLang="zh-CN" dirty="0">
                    <a:latin typeface="Arial" panose="020B0604020202020204" pitchFamily="34" charset="0"/>
                    <a:ea typeface="微软雅黑" panose="020B0503020204020204" pitchFamily="34" charset="-122"/>
                    <a:cs typeface="Arial" panose="020B0604020202020204" pitchFamily="34" charset="0"/>
                  </a:rPr>
                  <a:t>towards the direction </a:t>
                </a:r>
                <a14:m>
                  <m:oMath xmlns:m="http://schemas.openxmlformats.org/officeDocument/2006/math">
                    <m:d>
                      <m:dPr>
                        <m:ctrlPr>
                          <a:rPr lang="en-US" altLang="zh-CN" i="1">
                            <a:latin typeface="Cambria Math" panose="02040503050406030204" pitchFamily="18" charset="0"/>
                            <a:ea typeface="微软雅黑" panose="020B0503020204020204" pitchFamily="34" charset="-122"/>
                            <a:cs typeface="Arial" panose="020B0604020202020204" pitchFamily="34"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a:latin typeface="Cambria Math" panose="02040503050406030204" pitchFamily="18" charset="0"/>
                              </a:rPr>
                              <m:t>0</m:t>
                            </m:r>
                          </m:sub>
                        </m:sSub>
                        <m:r>
                          <a:rPr lang="zh-CN" altLang="en-US">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a:latin typeface="Cambria Math" panose="02040503050406030204" pitchFamily="18" charset="0"/>
                              </a:rPr>
                              <m:t>0</m:t>
                            </m:r>
                          </m:sub>
                        </m:sSub>
                      </m:e>
                    </m:d>
                  </m:oMath>
                </a14:m>
                <a:r>
                  <a:rPr lang="en-US" altLang="zh-CN" dirty="0">
                    <a:latin typeface="Arial" panose="020B0604020202020204" pitchFamily="34" charset="0"/>
                    <a:ea typeface="微软雅黑" panose="020B0503020204020204" pitchFamily="34" charset="-122"/>
                    <a:cs typeface="Arial" panose="020B0604020202020204" pitchFamily="34" charset="0"/>
                  </a:rPr>
                  <a:t> via a 2D RHS, 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radiation amplitude </a:t>
                </a:r>
                <a:r>
                  <a:rPr lang="en-US" altLang="zh-CN" dirty="0">
                    <a:latin typeface="Arial" panose="020B0604020202020204" pitchFamily="34" charset="0"/>
                    <a:ea typeface="微软雅黑" panose="020B0503020204020204" pitchFamily="34" charset="-122"/>
                    <a:cs typeface="Arial" panose="020B0604020202020204" pitchFamily="34" charset="0"/>
                  </a:rPr>
                  <a:t>of each  </a:t>
                </a:r>
                <a14:m>
                  <m:oMath xmlns:m="http://schemas.openxmlformats.org/officeDocument/2006/math">
                    <m:d>
                      <m:dPr>
                        <m:ctrlPr>
                          <a:rPr lang="en-US" altLang="zh-CN" i="1">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i="1">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𝑛</m:t>
                            </m:r>
                          </m:e>
                          <m:sub>
                            <m:r>
                              <a:rPr lang="en-US" altLang="zh-CN" i="1">
                                <a:latin typeface="Cambria Math" panose="02040503050406030204" pitchFamily="18" charset="0"/>
                                <a:ea typeface="微软雅黑" panose="020B0503020204020204" pitchFamily="34" charset="-122"/>
                                <a:cs typeface="Arial" panose="020B0604020202020204" pitchFamily="34" charset="0"/>
                              </a:rPr>
                              <m:t>𝑧</m:t>
                            </m:r>
                          </m:sub>
                        </m:sSub>
                      </m:e>
                    </m:d>
                  </m:oMath>
                </a14:m>
                <a:r>
                  <a:rPr lang="en-US" altLang="zh-CN" dirty="0"/>
                  <a:t>-</a:t>
                </a:r>
                <a:r>
                  <a:rPr lang="en-US" altLang="zh-CN" dirty="0" err="1"/>
                  <a:t>th</a:t>
                </a:r>
                <a:r>
                  <a:rPr lang="en-US" altLang="zh-CN" dirty="0"/>
                  <a:t> </a:t>
                </a:r>
                <a:r>
                  <a:rPr lang="en-US" altLang="zh-CN" dirty="0">
                    <a:latin typeface="Arial" panose="020B0604020202020204" pitchFamily="34" charset="0"/>
                    <a:ea typeface="微软雅黑" panose="020B0503020204020204" pitchFamily="34" charset="-122"/>
                    <a:cs typeface="Arial" panose="020B0604020202020204" pitchFamily="34" charset="0"/>
                  </a:rPr>
                  <a:t>RHS element, denoted as </a:t>
                </a:r>
                <a14:m>
                  <m:oMath xmlns:m="http://schemas.openxmlformats.org/officeDocument/2006/math">
                    <m:r>
                      <a:rPr lang="en-US" altLang="zh-CN" i="1">
                        <a:latin typeface="Cambria Math" panose="02040503050406030204" pitchFamily="18" charset="0"/>
                      </a:rPr>
                      <m:t>𝑚</m:t>
                    </m:r>
                    <m:d>
                      <m:dPr>
                        <m:ctrlPr>
                          <a:rPr lang="zh-CN" altLang="zh-CN" i="1">
                            <a:latin typeface="Cambria Math" panose="02040503050406030204" pitchFamily="18" charset="0"/>
                          </a:rPr>
                        </m:ctrlPr>
                      </m:dPr>
                      <m:e>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𝐫</m:t>
                            </m:r>
                          </m:e>
                          <m:sub>
                            <m:sSub>
                              <m:sSubPr>
                                <m:ctrlPr>
                                  <a:rPr lang="zh-CN" altLang="zh-CN" i="1">
                                    <a:latin typeface="Cambria Math" panose="02040503050406030204" pitchFamily="18" charset="0"/>
                                  </a:rPr>
                                </m:ctrlPr>
                              </m:sSubPr>
                              <m:e>
                                <m:r>
                                  <a:rPr lang="en-US" altLang="zh-CN" i="1">
                                    <a:latin typeface="Cambria Math" panose="02040503050406030204" pitchFamily="18" charset="0"/>
                                  </a:rPr>
                                  <m:t>𝑛</m:t>
                                </m:r>
                              </m:e>
                              <m:sub>
                                <m:r>
                                  <a:rPr lang="en-US" altLang="zh-CN" i="1">
                                    <a:latin typeface="Cambria Math" panose="02040503050406030204" pitchFamily="18" charset="0"/>
                                  </a:rPr>
                                  <m:t>𝑦</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𝑛</m:t>
                                </m:r>
                              </m:e>
                              <m:sub>
                                <m:r>
                                  <a:rPr lang="en-US" altLang="zh-CN" i="1">
                                    <a:latin typeface="Cambria Math" panose="02040503050406030204" pitchFamily="18" charset="0"/>
                                  </a:rPr>
                                  <m:t>𝑧</m:t>
                                </m:r>
                              </m:sub>
                            </m:sSub>
                          </m:sub>
                          <m:sup/>
                        </m:sSubSup>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𝜃</m:t>
                            </m:r>
                          </m:e>
                          <m:sub>
                            <m:r>
                              <a:rPr lang="en-US" altLang="zh-CN" i="1">
                                <a:latin typeface="Cambria Math" panose="02040503050406030204" pitchFamily="18" charset="0"/>
                              </a:rPr>
                              <m:t>0</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𝜑</m:t>
                            </m:r>
                          </m:e>
                          <m:sub>
                            <m:r>
                              <a:rPr lang="en-US" altLang="zh-CN" i="1">
                                <a:latin typeface="Cambria Math" panose="02040503050406030204" pitchFamily="18" charset="0"/>
                              </a:rPr>
                              <m:t>0</m:t>
                            </m:r>
                          </m:sub>
                        </m:sSub>
                      </m:e>
                    </m:d>
                  </m:oMath>
                </a14:m>
                <a:r>
                  <a:rPr lang="en-US" altLang="zh-CN" dirty="0">
                    <a:latin typeface="Arial" panose="020B0604020202020204" pitchFamily="34" charset="0"/>
                    <a:ea typeface="微软雅黑" panose="020B0503020204020204" pitchFamily="34" charset="-122"/>
                    <a:cs typeface="Arial" panose="020B0604020202020204" pitchFamily="34" charset="0"/>
                  </a:rPr>
                  <a:t>, can be set as</a:t>
                </a:r>
              </a:p>
            </p:txBody>
          </p:sp>
        </mc:Choice>
        <mc:Fallback xmlns="">
          <p:sp>
            <p:nvSpPr>
              <p:cNvPr id="170" name="矩形 169"/>
              <p:cNvSpPr>
                <a:spLocks noRot="1" noChangeAspect="1" noMove="1" noResize="1" noEditPoints="1" noAdjustHandles="1" noChangeArrowheads="1" noChangeShapeType="1" noTextEdit="1"/>
              </p:cNvSpPr>
              <p:nvPr/>
            </p:nvSpPr>
            <p:spPr>
              <a:xfrm>
                <a:off x="623392" y="1196752"/>
                <a:ext cx="10945215" cy="991362"/>
              </a:xfrm>
              <a:prstGeom prst="rect">
                <a:avLst/>
              </a:prstGeom>
              <a:blipFill>
                <a:blip r:embed="rId3"/>
                <a:stretch>
                  <a:fillRect l="-44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3" name="矩形 182"/>
              <p:cNvSpPr/>
              <p:nvPr/>
            </p:nvSpPr>
            <p:spPr>
              <a:xfrm>
                <a:off x="2207568" y="2128743"/>
                <a:ext cx="4497705" cy="6894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1600" i="1" smtClean="0">
                          <a:latin typeface="Cambria Math" panose="02040503050406030204" pitchFamily="18" charset="0"/>
                        </a:rPr>
                        <m:t>𝑚</m:t>
                      </m:r>
                      <m:d>
                        <m:dPr>
                          <m:ctrlPr>
                            <a:rPr lang="zh-CN" altLang="zh-CN" sz="1600" i="1">
                              <a:latin typeface="Cambria Math" panose="02040503050406030204" pitchFamily="18" charset="0"/>
                            </a:rPr>
                          </m:ctrlPr>
                        </m:dPr>
                        <m:e>
                          <m:sSubSup>
                            <m:sSubSupPr>
                              <m:ctrlPr>
                                <a:rPr lang="zh-CN" altLang="zh-CN" sz="1600" i="1">
                                  <a:latin typeface="Cambria Math" panose="02040503050406030204" pitchFamily="18" charset="0"/>
                                </a:rPr>
                              </m:ctrlPr>
                            </m:sSubSupPr>
                            <m:e>
                              <m:r>
                                <a:rPr lang="en-US" altLang="zh-CN" sz="1600" b="1" i="1">
                                  <a:latin typeface="Cambria Math" panose="02040503050406030204" pitchFamily="18" charset="0"/>
                                </a:rPr>
                                <m:t>𝐫</m:t>
                              </m:r>
                            </m:e>
                            <m:sub>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𝑛</m:t>
                                  </m:r>
                                </m:e>
                                <m:sub>
                                  <m:r>
                                    <a:rPr lang="en-US" altLang="zh-CN" sz="1600" i="1">
                                      <a:latin typeface="Cambria Math" panose="02040503050406030204" pitchFamily="18" charset="0"/>
                                    </a:rPr>
                                    <m:t>𝑦</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𝑛</m:t>
                                  </m:r>
                                </m:e>
                                <m:sub>
                                  <m:r>
                                    <a:rPr lang="en-US" altLang="zh-CN" sz="1600" i="1">
                                      <a:latin typeface="Cambria Math" panose="02040503050406030204" pitchFamily="18" charset="0"/>
                                    </a:rPr>
                                    <m:t>𝑧</m:t>
                                  </m:r>
                                </m:sub>
                              </m:sSub>
                            </m:sub>
                            <m:sup/>
                          </m:sSubSup>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𝜃</m:t>
                              </m:r>
                            </m:e>
                            <m:sub>
                              <m:r>
                                <a:rPr lang="en-US" altLang="zh-CN" sz="1600" i="1">
                                  <a:latin typeface="Cambria Math" panose="02040503050406030204" pitchFamily="18" charset="0"/>
                                </a:rPr>
                                <m:t>0</m:t>
                              </m:r>
                            </m:sub>
                          </m:sSub>
                          <m:r>
                            <a:rPr lang="en-US" altLang="zh-CN" sz="1600" i="1">
                              <a:latin typeface="Cambria Math" panose="02040503050406030204" pitchFamily="18" charset="0"/>
                            </a:rPr>
                            <m:t>,</m:t>
                          </m:r>
                          <m:sSub>
                            <m:sSubPr>
                              <m:ctrlPr>
                                <a:rPr lang="zh-CN" altLang="zh-CN" sz="1600" i="1">
                                  <a:latin typeface="Cambria Math" panose="02040503050406030204" pitchFamily="18" charset="0"/>
                                </a:rPr>
                              </m:ctrlPr>
                            </m:sSubPr>
                            <m:e>
                              <m:r>
                                <a:rPr lang="en-US" altLang="zh-CN" sz="1600" i="1">
                                  <a:latin typeface="Cambria Math" panose="02040503050406030204" pitchFamily="18" charset="0"/>
                                </a:rPr>
                                <m:t>𝜑</m:t>
                              </m:r>
                            </m:e>
                            <m:sub>
                              <m:r>
                                <a:rPr lang="en-US" altLang="zh-CN" sz="1600" i="1">
                                  <a:latin typeface="Cambria Math" panose="02040503050406030204" pitchFamily="18" charset="0"/>
                                </a:rPr>
                                <m:t>0</m:t>
                              </m:r>
                            </m:sub>
                          </m:sSub>
                        </m:e>
                      </m:d>
                      <m:r>
                        <a:rPr lang="en-US" altLang="zh-CN" sz="1600" i="1">
                          <a:latin typeface="Cambria Math" panose="02040503050406030204" pitchFamily="18" charset="0"/>
                        </a:rPr>
                        <m:t>=</m:t>
                      </m:r>
                      <m:f>
                        <m:fPr>
                          <m:ctrlPr>
                            <a:rPr lang="zh-CN" altLang="zh-CN" sz="1600" i="1">
                              <a:latin typeface="Cambria Math" panose="02040503050406030204" pitchFamily="18" charset="0"/>
                            </a:rPr>
                          </m:ctrlPr>
                        </m:fPr>
                        <m:num>
                          <m:r>
                            <a:rPr lang="en-US" altLang="zh-CN" sz="1600" i="1">
                              <a:latin typeface="Cambria Math" panose="02040503050406030204" pitchFamily="18" charset="0"/>
                            </a:rPr>
                            <m:t>𝑅𝑒</m:t>
                          </m:r>
                          <m:d>
                            <m:dPr>
                              <m:begChr m:val="["/>
                              <m:endChr m:val="]"/>
                              <m:ctrlPr>
                                <a:rPr lang="zh-CN" altLang="zh-CN" sz="1600" i="1">
                                  <a:latin typeface="Cambria Math" panose="02040503050406030204" pitchFamily="18" charset="0"/>
                                </a:rPr>
                              </m:ctrlPr>
                            </m:dPr>
                            <m:e>
                              <m:r>
                                <m:rPr>
                                  <m:sty m:val="p"/>
                                </m:rPr>
                                <a:rPr lang="en-US" altLang="zh-CN" sz="1600" dirty="0">
                                  <a:solidFill>
                                    <a:srgbClr val="C00000"/>
                                  </a:solidFill>
                                  <a:latin typeface="Cambria Math" panose="02040503050406030204" pitchFamily="18" charset="0"/>
                                  <a:cs typeface="Arial" panose="020B0604020202020204" pitchFamily="34" charset="0"/>
                                </a:rPr>
                                <m:t>Ψ</m:t>
                              </m:r>
                              <m:r>
                                <a:rPr lang="en-US" altLang="zh-CN" sz="1600" i="1" baseline="-25000" dirty="0">
                                  <a:solidFill>
                                    <a:srgbClr val="C00000"/>
                                  </a:solidFill>
                                  <a:latin typeface="Cambria Math" panose="02040503050406030204" pitchFamily="18" charset="0"/>
                                  <a:cs typeface="Arial" panose="020B0604020202020204" pitchFamily="34" charset="0"/>
                                </a:rPr>
                                <m:t>h</m:t>
                              </m:r>
                              <m:r>
                                <a:rPr lang="en-US" altLang="zh-CN" sz="1600" b="0" i="1" baseline="-25000" dirty="0" smtClean="0">
                                  <a:solidFill>
                                    <a:srgbClr val="C00000"/>
                                  </a:solidFill>
                                  <a:latin typeface="Cambria Math" panose="02040503050406030204" pitchFamily="18" charset="0"/>
                                  <a:cs typeface="Arial" panose="020B0604020202020204" pitchFamily="34" charset="0"/>
                                </a:rPr>
                                <m:t>𝑜𝑙𝑜</m:t>
                              </m:r>
                              <m:d>
                                <m:dPr>
                                  <m:ctrlPr>
                                    <a:rPr lang="zh-CN" altLang="zh-CN" sz="1600" i="1">
                                      <a:solidFill>
                                        <a:srgbClr val="C00000"/>
                                      </a:solidFill>
                                      <a:latin typeface="Cambria Math" panose="02040503050406030204" pitchFamily="18" charset="0"/>
                                    </a:rPr>
                                  </m:ctrlPr>
                                </m:dPr>
                                <m:e>
                                  <m:sSubSup>
                                    <m:sSubSupPr>
                                      <m:ctrlPr>
                                        <a:rPr lang="zh-CN" altLang="zh-CN" sz="1600" i="1">
                                          <a:solidFill>
                                            <a:srgbClr val="C00000"/>
                                          </a:solidFill>
                                          <a:latin typeface="Cambria Math" panose="02040503050406030204" pitchFamily="18" charset="0"/>
                                        </a:rPr>
                                      </m:ctrlPr>
                                    </m:sSubSupPr>
                                    <m:e>
                                      <m:r>
                                        <a:rPr lang="en-US" altLang="zh-CN" sz="1600" b="1" i="1">
                                          <a:solidFill>
                                            <a:srgbClr val="C00000"/>
                                          </a:solidFill>
                                          <a:latin typeface="Cambria Math" panose="02040503050406030204" pitchFamily="18" charset="0"/>
                                        </a:rPr>
                                        <m:t>𝐫</m:t>
                                      </m:r>
                                    </m:e>
                                    <m:sub>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𝑛</m:t>
                                          </m:r>
                                        </m:e>
                                        <m:sub>
                                          <m:r>
                                            <a:rPr lang="en-US" altLang="zh-CN" sz="1600" i="1">
                                              <a:solidFill>
                                                <a:srgbClr val="C00000"/>
                                              </a:solidFill>
                                              <a:latin typeface="Cambria Math" panose="02040503050406030204" pitchFamily="18" charset="0"/>
                                            </a:rPr>
                                            <m:t>𝑦</m:t>
                                          </m:r>
                                        </m:sub>
                                      </m:sSub>
                                      <m:r>
                                        <a:rPr lang="en-US" altLang="zh-CN" sz="1600" i="1">
                                          <a:solidFill>
                                            <a:srgbClr val="C00000"/>
                                          </a:solidFill>
                                          <a:latin typeface="Cambria Math" panose="02040503050406030204" pitchFamily="18" charset="0"/>
                                        </a:rPr>
                                        <m:t>,</m:t>
                                      </m:r>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𝑛</m:t>
                                          </m:r>
                                        </m:e>
                                        <m:sub>
                                          <m:r>
                                            <a:rPr lang="en-US" altLang="zh-CN" sz="1600" i="1">
                                              <a:solidFill>
                                                <a:srgbClr val="C00000"/>
                                              </a:solidFill>
                                              <a:latin typeface="Cambria Math" panose="02040503050406030204" pitchFamily="18" charset="0"/>
                                            </a:rPr>
                                            <m:t>𝑧</m:t>
                                          </m:r>
                                        </m:sub>
                                      </m:sSub>
                                    </m:sub>
                                    <m:sup/>
                                  </m:sSubSup>
                                  <m:r>
                                    <a:rPr lang="en-US" altLang="zh-CN" sz="1600" i="1">
                                      <a:solidFill>
                                        <a:srgbClr val="C00000"/>
                                      </a:solidFill>
                                      <a:latin typeface="Cambria Math" panose="02040503050406030204" pitchFamily="18" charset="0"/>
                                    </a:rPr>
                                    <m:t>,</m:t>
                                  </m:r>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𝜃</m:t>
                                      </m:r>
                                    </m:e>
                                    <m:sub>
                                      <m:r>
                                        <a:rPr lang="en-US" altLang="zh-CN" sz="1600" i="1">
                                          <a:solidFill>
                                            <a:srgbClr val="C00000"/>
                                          </a:solidFill>
                                          <a:latin typeface="Cambria Math" panose="02040503050406030204" pitchFamily="18" charset="0"/>
                                        </a:rPr>
                                        <m:t>0</m:t>
                                      </m:r>
                                    </m:sub>
                                  </m:sSub>
                                  <m:r>
                                    <a:rPr lang="en-US" altLang="zh-CN" sz="1600" i="1">
                                      <a:solidFill>
                                        <a:srgbClr val="C00000"/>
                                      </a:solidFill>
                                      <a:latin typeface="Cambria Math" panose="02040503050406030204" pitchFamily="18" charset="0"/>
                                    </a:rPr>
                                    <m:t>,</m:t>
                                  </m:r>
                                  <m:sSub>
                                    <m:sSubPr>
                                      <m:ctrlPr>
                                        <a:rPr lang="zh-CN" altLang="zh-CN" sz="1600" i="1">
                                          <a:solidFill>
                                            <a:srgbClr val="C00000"/>
                                          </a:solidFill>
                                          <a:latin typeface="Cambria Math" panose="02040503050406030204" pitchFamily="18" charset="0"/>
                                        </a:rPr>
                                      </m:ctrlPr>
                                    </m:sSubPr>
                                    <m:e>
                                      <m:r>
                                        <a:rPr lang="en-US" altLang="zh-CN" sz="1600" i="1">
                                          <a:solidFill>
                                            <a:srgbClr val="C00000"/>
                                          </a:solidFill>
                                          <a:latin typeface="Cambria Math" panose="02040503050406030204" pitchFamily="18" charset="0"/>
                                        </a:rPr>
                                        <m:t>𝜑</m:t>
                                      </m:r>
                                    </m:e>
                                    <m:sub>
                                      <m:r>
                                        <a:rPr lang="en-US" altLang="zh-CN" sz="1600" i="1">
                                          <a:solidFill>
                                            <a:srgbClr val="C00000"/>
                                          </a:solidFill>
                                          <a:latin typeface="Cambria Math" panose="02040503050406030204" pitchFamily="18" charset="0"/>
                                        </a:rPr>
                                        <m:t>0</m:t>
                                      </m:r>
                                    </m:sub>
                                  </m:sSub>
                                </m:e>
                              </m:d>
                            </m:e>
                          </m:d>
                          <m:r>
                            <a:rPr lang="en-US" altLang="zh-CN" sz="1600" i="1">
                              <a:latin typeface="Cambria Math" panose="02040503050406030204" pitchFamily="18" charset="0"/>
                            </a:rPr>
                            <m:t>+1</m:t>
                          </m:r>
                        </m:num>
                        <m:den>
                          <m:r>
                            <a:rPr lang="en-US" altLang="zh-CN" sz="1600" i="1">
                              <a:latin typeface="Cambria Math" panose="02040503050406030204" pitchFamily="18" charset="0"/>
                            </a:rPr>
                            <m:t>2</m:t>
                          </m:r>
                        </m:den>
                      </m:f>
                    </m:oMath>
                  </m:oMathPara>
                </a14:m>
                <a:endParaRPr lang="zh-CN" altLang="en-US" sz="1600" dirty="0"/>
              </a:p>
            </p:txBody>
          </p:sp>
        </mc:Choice>
        <mc:Fallback xmlns="">
          <p:sp>
            <p:nvSpPr>
              <p:cNvPr id="183" name="矩形 182"/>
              <p:cNvSpPr>
                <a:spLocks noRot="1" noChangeAspect="1" noMove="1" noResize="1" noEditPoints="1" noAdjustHandles="1" noChangeArrowheads="1" noChangeShapeType="1" noTextEdit="1"/>
              </p:cNvSpPr>
              <p:nvPr/>
            </p:nvSpPr>
            <p:spPr>
              <a:xfrm>
                <a:off x="2207568" y="2128743"/>
                <a:ext cx="4497705" cy="68942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3" name="矩形 192">
                <a:extLst>
                  <a:ext uri="{FF2B5EF4-FFF2-40B4-BE49-F238E27FC236}">
                    <a16:creationId xmlns:a16="http://schemas.microsoft.com/office/drawing/2014/main" id="{85BCA1C0-4B47-49A7-9028-490FAAC9CDB7}"/>
                  </a:ext>
                </a:extLst>
              </p:cNvPr>
              <p:cNvSpPr/>
              <p:nvPr/>
            </p:nvSpPr>
            <p:spPr>
              <a:xfrm>
                <a:off x="-564740" y="2914600"/>
                <a:ext cx="11150786" cy="4523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dirty="0" smtClean="0">
                          <a:solidFill>
                            <a:schemeClr val="tx1"/>
                          </a:solidFill>
                          <a:latin typeface="Cambria Math" panose="02040503050406030204" pitchFamily="18" charset="0"/>
                          <a:cs typeface="Arial" panose="020B0604020202020204" pitchFamily="34" charset="0"/>
                        </a:rPr>
                        <m:t>𝑅𝑒</m:t>
                      </m:r>
                      <m:r>
                        <a:rPr lang="en-US" altLang="zh-CN" dirty="0" smtClean="0">
                          <a:solidFill>
                            <a:schemeClr val="tx1"/>
                          </a:solidFill>
                          <a:latin typeface="Cambria Math" panose="02040503050406030204" pitchFamily="18" charset="0"/>
                          <a:cs typeface="Arial" panose="020B0604020202020204" pitchFamily="34" charset="0"/>
                        </a:rPr>
                        <m:t>[</m:t>
                      </m:r>
                      <m:r>
                        <m:rPr>
                          <m:sty m:val="p"/>
                        </m:rPr>
                        <a:rPr lang="en-US" altLang="zh-CN" dirty="0" smtClean="0">
                          <a:solidFill>
                            <a:srgbClr val="C00000"/>
                          </a:solidFill>
                          <a:latin typeface="Cambria Math" panose="02040503050406030204" pitchFamily="18" charset="0"/>
                          <a:cs typeface="Arial" panose="020B0604020202020204" pitchFamily="34" charset="0"/>
                        </a:rPr>
                        <m:t>Ψ</m:t>
                      </m:r>
                      <m:r>
                        <a:rPr lang="en-US" altLang="zh-CN" b="0" i="1" baseline="-25000" dirty="0" smtClean="0">
                          <a:solidFill>
                            <a:srgbClr val="C00000"/>
                          </a:solidFill>
                          <a:latin typeface="Cambria Math" panose="02040503050406030204" pitchFamily="18" charset="0"/>
                          <a:cs typeface="Arial" panose="020B0604020202020204" pitchFamily="34" charset="0"/>
                        </a:rPr>
                        <m:t>h𝑜𝑙𝑜</m:t>
                      </m:r>
                      <m:r>
                        <a:rPr lang="en-US" altLang="zh-CN" i="1" dirty="0">
                          <a:solidFill>
                            <a:srgbClr val="C00000"/>
                          </a:solidFill>
                          <a:latin typeface="Cambria Math" panose="02040503050406030204" pitchFamily="18" charset="0"/>
                          <a:cs typeface="Arial" panose="020B0604020202020204" pitchFamily="34" charset="0"/>
                        </a:rPr>
                        <m:t>(</m:t>
                      </m:r>
                      <m:sSubSup>
                        <m:sSubSupPr>
                          <m:ctrlPr>
                            <a:rPr lang="en-US" altLang="zh-CN" b="1" i="1" dirty="0">
                              <a:solidFill>
                                <a:srgbClr val="C00000"/>
                              </a:solidFill>
                              <a:latin typeface="Cambria Math" panose="02040503050406030204" pitchFamily="18" charset="0"/>
                              <a:cs typeface="Arial" panose="020B0604020202020204" pitchFamily="34" charset="0"/>
                            </a:rPr>
                          </m:ctrlPr>
                        </m:sSubSupPr>
                        <m:e>
                          <m:r>
                            <a:rPr lang="en-US" altLang="zh-CN" b="1" dirty="0">
                              <a:solidFill>
                                <a:srgbClr val="C00000"/>
                              </a:solidFill>
                              <a:latin typeface="Cambria Math" panose="02040503050406030204" pitchFamily="18" charset="0"/>
                              <a:cs typeface="Arial" panose="020B0604020202020204" pitchFamily="34" charset="0"/>
                            </a:rPr>
                            <m:t>𝐫</m:t>
                          </m:r>
                        </m:e>
                        <m:sub>
                          <m:sSub>
                            <m:sSubPr>
                              <m:ctrlPr>
                                <a:rPr lang="en-US" altLang="zh-CN" i="1" dirty="0">
                                  <a:solidFill>
                                    <a:srgbClr val="C00000"/>
                                  </a:solidFill>
                                  <a:latin typeface="Cambria Math" panose="02040503050406030204" pitchFamily="18" charset="0"/>
                                  <a:cs typeface="Arial" panose="020B0604020202020204" pitchFamily="34" charset="0"/>
                                </a:rPr>
                              </m:ctrlPr>
                            </m:sSubPr>
                            <m:e>
                              <m:r>
                                <a:rPr lang="en-US" altLang="zh-CN" i="1" dirty="0">
                                  <a:solidFill>
                                    <a:srgbClr val="C00000"/>
                                  </a:solidFill>
                                  <a:latin typeface="Cambria Math" panose="02040503050406030204" pitchFamily="18" charset="0"/>
                                  <a:cs typeface="Arial" panose="020B0604020202020204" pitchFamily="34" charset="0"/>
                                </a:rPr>
                                <m:t>𝑛</m:t>
                              </m:r>
                            </m:e>
                            <m:sub>
                              <m:r>
                                <a:rPr lang="en-US" altLang="zh-CN" i="1" dirty="0">
                                  <a:solidFill>
                                    <a:srgbClr val="C00000"/>
                                  </a:solidFill>
                                  <a:latin typeface="Cambria Math" panose="02040503050406030204" pitchFamily="18" charset="0"/>
                                  <a:cs typeface="Arial" panose="020B0604020202020204" pitchFamily="34" charset="0"/>
                                </a:rPr>
                                <m:t>𝑦</m:t>
                              </m:r>
                            </m:sub>
                          </m:sSub>
                          <m:r>
                            <a:rPr lang="en-US" altLang="zh-CN" i="1" dirty="0">
                              <a:solidFill>
                                <a:srgbClr val="C00000"/>
                              </a:solidFill>
                              <a:latin typeface="Cambria Math" panose="02040503050406030204" pitchFamily="18" charset="0"/>
                              <a:cs typeface="Arial" panose="020B0604020202020204" pitchFamily="34" charset="0"/>
                            </a:rPr>
                            <m:t>,</m:t>
                          </m:r>
                          <m:sSub>
                            <m:sSubPr>
                              <m:ctrlPr>
                                <a:rPr lang="en-US" altLang="zh-CN" i="1" dirty="0">
                                  <a:solidFill>
                                    <a:srgbClr val="C00000"/>
                                  </a:solidFill>
                                  <a:latin typeface="Cambria Math" panose="02040503050406030204" pitchFamily="18" charset="0"/>
                                  <a:cs typeface="Arial" panose="020B0604020202020204" pitchFamily="34" charset="0"/>
                                </a:rPr>
                              </m:ctrlPr>
                            </m:sSubPr>
                            <m:e>
                              <m:r>
                                <a:rPr lang="en-US" altLang="zh-CN" i="1" dirty="0">
                                  <a:solidFill>
                                    <a:srgbClr val="C00000"/>
                                  </a:solidFill>
                                  <a:latin typeface="Cambria Math" panose="02040503050406030204" pitchFamily="18" charset="0"/>
                                  <a:cs typeface="Arial" panose="020B0604020202020204" pitchFamily="34" charset="0"/>
                                </a:rPr>
                                <m:t>𝑛</m:t>
                              </m:r>
                            </m:e>
                            <m:sub>
                              <m:r>
                                <a:rPr lang="en-US" altLang="zh-CN" i="1" dirty="0">
                                  <a:solidFill>
                                    <a:srgbClr val="C00000"/>
                                  </a:solidFill>
                                  <a:latin typeface="Cambria Math" panose="02040503050406030204" pitchFamily="18" charset="0"/>
                                  <a:cs typeface="Arial" panose="020B0604020202020204" pitchFamily="34" charset="0"/>
                                </a:rPr>
                                <m:t>𝑧</m:t>
                              </m:r>
                            </m:sub>
                          </m:sSub>
                        </m:sub>
                        <m:sup/>
                      </m:sSubSup>
                      <m:r>
                        <a:rPr lang="en-US" altLang="zh-CN" i="1" dirty="0">
                          <a:solidFill>
                            <a:srgbClr val="C00000"/>
                          </a:solidFill>
                          <a:latin typeface="Cambria Math" panose="02040503050406030204" pitchFamily="18" charset="0"/>
                          <a:cs typeface="Arial" panose="020B0604020202020204" pitchFamily="34" charset="0"/>
                        </a:rPr>
                        <m:t> ,</m:t>
                      </m:r>
                      <m:sSub>
                        <m:sSubPr>
                          <m:ctrlPr>
                            <a:rPr lang="en-US" altLang="zh-CN" i="1" dirty="0">
                              <a:solidFill>
                                <a:srgbClr val="C00000"/>
                              </a:solidFill>
                              <a:latin typeface="Cambria Math" panose="02040503050406030204" pitchFamily="18" charset="0"/>
                              <a:cs typeface="Arial" panose="020B0604020202020204" pitchFamily="34" charset="0"/>
                            </a:rPr>
                          </m:ctrlPr>
                        </m:sSubPr>
                        <m:e>
                          <m:r>
                            <a:rPr lang="zh-CN" altLang="en-US" i="1" dirty="0">
                              <a:solidFill>
                                <a:srgbClr val="C00000"/>
                              </a:solidFill>
                              <a:latin typeface="Cambria Math" panose="02040503050406030204" pitchFamily="18" charset="0"/>
                              <a:cs typeface="Arial" panose="020B0604020202020204" pitchFamily="34" charset="0"/>
                            </a:rPr>
                            <m:t>𝜃</m:t>
                          </m:r>
                        </m:e>
                        <m:sub>
                          <m:r>
                            <a:rPr lang="en-US" altLang="zh-CN" i="1" dirty="0">
                              <a:solidFill>
                                <a:srgbClr val="C00000"/>
                              </a:solidFill>
                              <a:latin typeface="Cambria Math" panose="02040503050406030204" pitchFamily="18" charset="0"/>
                              <a:cs typeface="Arial" panose="020B0604020202020204" pitchFamily="34" charset="0"/>
                            </a:rPr>
                            <m:t>0</m:t>
                          </m:r>
                        </m:sub>
                      </m:sSub>
                      <m:r>
                        <a:rPr lang="en-US" altLang="zh-CN" i="1" dirty="0">
                          <a:solidFill>
                            <a:srgbClr val="C00000"/>
                          </a:solidFill>
                          <a:latin typeface="Cambria Math" panose="02040503050406030204" pitchFamily="18" charset="0"/>
                          <a:cs typeface="Arial" panose="020B0604020202020204" pitchFamily="34" charset="0"/>
                        </a:rPr>
                        <m:t>, </m:t>
                      </m:r>
                      <m:sSub>
                        <m:sSubPr>
                          <m:ctrlPr>
                            <a:rPr lang="en-US" altLang="zh-CN" i="1" dirty="0">
                              <a:solidFill>
                                <a:srgbClr val="C00000"/>
                              </a:solidFill>
                              <a:latin typeface="Cambria Math" panose="02040503050406030204" pitchFamily="18" charset="0"/>
                              <a:cs typeface="Arial" panose="020B0604020202020204" pitchFamily="34" charset="0"/>
                            </a:rPr>
                          </m:ctrlPr>
                        </m:sSubPr>
                        <m:e>
                          <m:r>
                            <a:rPr lang="zh-CN" altLang="en-US" i="1" dirty="0">
                              <a:solidFill>
                                <a:srgbClr val="C00000"/>
                              </a:solidFill>
                              <a:latin typeface="Cambria Math" panose="02040503050406030204" pitchFamily="18" charset="0"/>
                              <a:cs typeface="Arial" panose="020B0604020202020204" pitchFamily="34" charset="0"/>
                            </a:rPr>
                            <m:t>𝜑</m:t>
                          </m:r>
                        </m:e>
                        <m:sub>
                          <m:r>
                            <a:rPr lang="en-US" altLang="zh-CN" i="1" dirty="0">
                              <a:solidFill>
                                <a:srgbClr val="C00000"/>
                              </a:solidFill>
                              <a:latin typeface="Cambria Math" panose="02040503050406030204" pitchFamily="18" charset="0"/>
                              <a:cs typeface="Arial" panose="020B0604020202020204" pitchFamily="34" charset="0"/>
                            </a:rPr>
                            <m:t>0</m:t>
                          </m:r>
                        </m:sub>
                      </m:sSub>
                      <m:r>
                        <a:rPr lang="en-US" altLang="zh-CN" i="1" dirty="0">
                          <a:solidFill>
                            <a:srgbClr val="C00000"/>
                          </a:solidFill>
                          <a:latin typeface="Cambria Math" panose="02040503050406030204" pitchFamily="18" charset="0"/>
                          <a:cs typeface="Arial" panose="020B0604020202020204" pitchFamily="34" charset="0"/>
                        </a:rPr>
                        <m:t>)</m:t>
                      </m:r>
                      <m:r>
                        <a:rPr lang="en-US" altLang="zh-CN" i="1" dirty="0" smtClean="0">
                          <a:solidFill>
                            <a:schemeClr val="tx1"/>
                          </a:solidFill>
                          <a:latin typeface="Cambria Math" panose="02040503050406030204" pitchFamily="18" charset="0"/>
                          <a:cs typeface="Arial" panose="020B0604020202020204" pitchFamily="34" charset="0"/>
                        </a:rPr>
                        <m:t>]=</m:t>
                      </m:r>
                      <m:func>
                        <m:funcPr>
                          <m:ctrlPr>
                            <a:rPr lang="en-US" altLang="zh-CN" i="1" dirty="0">
                              <a:latin typeface="Cambria Math" panose="02040503050406030204" pitchFamily="18" charset="0"/>
                              <a:cs typeface="Arial" panose="020B0604020202020204" pitchFamily="34" charset="0"/>
                            </a:rPr>
                          </m:ctrlPr>
                        </m:funcPr>
                        <m:fName>
                          <m:r>
                            <m:rPr>
                              <m:sty m:val="p"/>
                            </m:rPr>
                            <a:rPr lang="en-US" altLang="zh-CN" dirty="0">
                              <a:latin typeface="Cambria Math" panose="02040503050406030204" pitchFamily="18" charset="0"/>
                              <a:cs typeface="Arial" panose="020B0604020202020204" pitchFamily="34" charset="0"/>
                            </a:rPr>
                            <m:t>cos</m:t>
                          </m:r>
                        </m:fName>
                        <m:e>
                          <m:r>
                            <a:rPr lang="en-US" altLang="zh-CN" i="1" dirty="0">
                              <a:latin typeface="Cambria Math" panose="02040503050406030204" pitchFamily="18" charset="0"/>
                              <a:cs typeface="Arial" panose="020B0604020202020204" pitchFamily="34" charset="0"/>
                            </a:rPr>
                            <m:t>(</m:t>
                          </m:r>
                          <m:sSub>
                            <m:sSubPr>
                              <m:ctrlPr>
                                <a:rPr lang="en-US" altLang="zh-CN" b="1" i="1" dirty="0">
                                  <a:latin typeface="Cambria Math" panose="02040503050406030204" pitchFamily="18" charset="0"/>
                                  <a:cs typeface="Arial" panose="020B0604020202020204" pitchFamily="34" charset="0"/>
                                </a:rPr>
                              </m:ctrlPr>
                            </m:sSubPr>
                            <m:e>
                              <m:r>
                                <a:rPr lang="en-US" altLang="zh-CN" b="1" i="1" dirty="0">
                                  <a:latin typeface="Cambria Math" panose="02040503050406030204" pitchFamily="18" charset="0"/>
                                  <a:cs typeface="Arial" panose="020B0604020202020204" pitchFamily="34" charset="0"/>
                                </a:rPr>
                                <m:t>𝒌</m:t>
                              </m:r>
                            </m:e>
                            <m:sub>
                              <m:r>
                                <a:rPr lang="en-US" altLang="zh-CN" b="1" i="1" dirty="0">
                                  <a:latin typeface="Cambria Math" panose="02040503050406030204" pitchFamily="18" charset="0"/>
                                  <a:cs typeface="Arial" panose="020B0604020202020204" pitchFamily="34" charset="0"/>
                                </a:rPr>
                                <m:t>𝒔</m:t>
                              </m:r>
                            </m:sub>
                          </m:sSub>
                          <m:r>
                            <a:rPr lang="en-US" altLang="zh-CN" i="1" dirty="0">
                              <a:latin typeface="Cambria Math" panose="02040503050406030204" pitchFamily="18" charset="0"/>
                              <a:ea typeface="Cambria Math" panose="02040503050406030204" pitchFamily="18" charset="0"/>
                              <a:cs typeface="Arial" panose="020B0604020202020204" pitchFamily="34" charset="0"/>
                            </a:rPr>
                            <m:t>∙</m:t>
                          </m:r>
                          <m:sSubSup>
                            <m:sSubSupPr>
                              <m:ctrlPr>
                                <a:rPr lang="en-US" altLang="zh-CN" b="1" i="1" dirty="0">
                                  <a:latin typeface="Cambria Math" panose="02040503050406030204" pitchFamily="18" charset="0"/>
                                  <a:cs typeface="Arial" panose="020B0604020202020204" pitchFamily="34" charset="0"/>
                                </a:rPr>
                              </m:ctrlPr>
                            </m:sSubSupPr>
                            <m:e>
                              <m:r>
                                <a:rPr lang="en-US" altLang="zh-CN" b="1" dirty="0">
                                  <a:latin typeface="Cambria Math" panose="02040503050406030204" pitchFamily="18" charset="0"/>
                                  <a:cs typeface="Arial" panose="020B0604020202020204" pitchFamily="34" charset="0"/>
                                </a:rPr>
                                <m:t>𝐫</m:t>
                              </m:r>
                            </m:e>
                            <m:sub>
                              <m:sSub>
                                <m:sSubPr>
                                  <m:ctrlPr>
                                    <a:rPr lang="en-US" altLang="zh-CN" i="1" dirty="0">
                                      <a:latin typeface="Cambria Math" panose="02040503050406030204" pitchFamily="18" charset="0"/>
                                      <a:cs typeface="Arial" panose="020B0604020202020204" pitchFamily="34" charset="0"/>
                                    </a:rPr>
                                  </m:ctrlPr>
                                </m:sSubPr>
                                <m:e>
                                  <m:r>
                                    <a:rPr lang="en-US" altLang="zh-CN" i="1" dirty="0">
                                      <a:latin typeface="Cambria Math" panose="02040503050406030204" pitchFamily="18" charset="0"/>
                                      <a:cs typeface="Arial" panose="020B0604020202020204" pitchFamily="34" charset="0"/>
                                    </a:rPr>
                                    <m:t>𝑛</m:t>
                                  </m:r>
                                </m:e>
                                <m:sub>
                                  <m:r>
                                    <a:rPr lang="en-US" altLang="zh-CN" i="1" dirty="0">
                                      <a:latin typeface="Cambria Math" panose="02040503050406030204" pitchFamily="18" charset="0"/>
                                      <a:cs typeface="Arial" panose="020B0604020202020204" pitchFamily="34" charset="0"/>
                                    </a:rPr>
                                    <m:t>𝑦</m:t>
                                  </m:r>
                                </m:sub>
                              </m:sSub>
                              <m:r>
                                <a:rPr lang="en-US" altLang="zh-CN" i="1" dirty="0">
                                  <a:latin typeface="Cambria Math" panose="02040503050406030204" pitchFamily="18" charset="0"/>
                                  <a:cs typeface="Arial" panose="020B0604020202020204" pitchFamily="34" charset="0"/>
                                </a:rPr>
                                <m:t>,</m:t>
                              </m:r>
                              <m:sSub>
                                <m:sSubPr>
                                  <m:ctrlPr>
                                    <a:rPr lang="en-US" altLang="zh-CN" i="1" dirty="0">
                                      <a:latin typeface="Cambria Math" panose="02040503050406030204" pitchFamily="18" charset="0"/>
                                      <a:cs typeface="Arial" panose="020B0604020202020204" pitchFamily="34" charset="0"/>
                                    </a:rPr>
                                  </m:ctrlPr>
                                </m:sSubPr>
                                <m:e>
                                  <m:r>
                                    <a:rPr lang="en-US" altLang="zh-CN" i="1" dirty="0">
                                      <a:latin typeface="Cambria Math" panose="02040503050406030204" pitchFamily="18" charset="0"/>
                                      <a:cs typeface="Arial" panose="020B0604020202020204" pitchFamily="34" charset="0"/>
                                    </a:rPr>
                                    <m:t>𝑛</m:t>
                                  </m:r>
                                </m:e>
                                <m:sub>
                                  <m:r>
                                    <a:rPr lang="en-US" altLang="zh-CN" i="1" dirty="0">
                                      <a:latin typeface="Cambria Math" panose="02040503050406030204" pitchFamily="18" charset="0"/>
                                      <a:cs typeface="Arial" panose="020B0604020202020204" pitchFamily="34" charset="0"/>
                                    </a:rPr>
                                    <m:t>𝑧</m:t>
                                  </m:r>
                                </m:sub>
                              </m:sSub>
                            </m:sub>
                            <m:sup/>
                          </m:sSubSup>
                          <m:r>
                            <a:rPr lang="en-US" altLang="zh-CN" i="1" dirty="0">
                              <a:latin typeface="Cambria Math" panose="02040503050406030204" pitchFamily="18" charset="0"/>
                              <a:cs typeface="Arial" panose="020B0604020202020204" pitchFamily="34" charset="0"/>
                            </a:rPr>
                            <m:t>−</m:t>
                          </m:r>
                          <m:sSub>
                            <m:sSubPr>
                              <m:ctrlPr>
                                <a:rPr lang="en-US" altLang="zh-CN" b="1" i="1" dirty="0">
                                  <a:latin typeface="Cambria Math" panose="02040503050406030204" pitchFamily="18" charset="0"/>
                                  <a:cs typeface="Arial" panose="020B0604020202020204" pitchFamily="34" charset="0"/>
                                </a:rPr>
                              </m:ctrlPr>
                            </m:sSubPr>
                            <m:e>
                              <m:r>
                                <a:rPr lang="en-US" altLang="zh-CN" b="1" i="1" dirty="0">
                                  <a:latin typeface="Cambria Math" panose="02040503050406030204" pitchFamily="18" charset="0"/>
                                  <a:cs typeface="Arial" panose="020B0604020202020204" pitchFamily="34" charset="0"/>
                                </a:rPr>
                                <m:t>𝒌</m:t>
                              </m:r>
                            </m:e>
                            <m:sub>
                              <m:r>
                                <a:rPr lang="en-US" altLang="zh-CN" b="1" i="1" dirty="0">
                                  <a:latin typeface="Cambria Math" panose="02040503050406030204" pitchFamily="18" charset="0"/>
                                  <a:cs typeface="Arial" panose="020B0604020202020204" pitchFamily="34" charset="0"/>
                                </a:rPr>
                                <m:t>𝒇</m:t>
                              </m:r>
                            </m:sub>
                          </m:sSub>
                          <m:sSub>
                            <m:sSubPr>
                              <m:ctrlPr>
                                <a:rPr lang="en-US" altLang="zh-CN" b="1" i="1" dirty="0">
                                  <a:latin typeface="Cambria Math" panose="02040503050406030204" pitchFamily="18" charset="0"/>
                                  <a:cs typeface="Arial" panose="020B0604020202020204" pitchFamily="34" charset="0"/>
                                </a:rPr>
                              </m:ctrlPr>
                            </m:sSubPr>
                            <m:e>
                              <m:r>
                                <a:rPr lang="en-US" altLang="zh-CN" b="1" i="1" dirty="0">
                                  <a:latin typeface="Cambria Math" panose="02040503050406030204" pitchFamily="18" charset="0"/>
                                  <a:ea typeface="Cambria Math" panose="02040503050406030204" pitchFamily="18" charset="0"/>
                                  <a:cs typeface="Arial" panose="020B0604020202020204" pitchFamily="34" charset="0"/>
                                </a:rPr>
                                <m:t>∙</m:t>
                              </m:r>
                              <m:r>
                                <a:rPr lang="en-US" altLang="zh-CN" b="1" dirty="0">
                                  <a:latin typeface="Cambria Math" panose="02040503050406030204" pitchFamily="18" charset="0"/>
                                  <a:cs typeface="Arial" panose="020B0604020202020204" pitchFamily="34" charset="0"/>
                                </a:rPr>
                                <m:t>𝐫</m:t>
                              </m:r>
                            </m:e>
                            <m:sub>
                              <m:sSub>
                                <m:sSubPr>
                                  <m:ctrlPr>
                                    <a:rPr lang="en-US" altLang="zh-CN" i="1" dirty="0">
                                      <a:latin typeface="Cambria Math" panose="02040503050406030204" pitchFamily="18" charset="0"/>
                                      <a:cs typeface="Arial" panose="020B0604020202020204" pitchFamily="34" charset="0"/>
                                    </a:rPr>
                                  </m:ctrlPr>
                                </m:sSubPr>
                                <m:e>
                                  <m:r>
                                    <a:rPr lang="en-US" altLang="zh-CN" i="1" dirty="0">
                                      <a:latin typeface="Cambria Math" panose="02040503050406030204" pitchFamily="18" charset="0"/>
                                      <a:cs typeface="Arial" panose="020B0604020202020204" pitchFamily="34" charset="0"/>
                                    </a:rPr>
                                    <m:t>𝑛</m:t>
                                  </m:r>
                                </m:e>
                                <m:sub>
                                  <m:r>
                                    <a:rPr lang="en-US" altLang="zh-CN" i="1" dirty="0">
                                      <a:latin typeface="Cambria Math" panose="02040503050406030204" pitchFamily="18" charset="0"/>
                                      <a:cs typeface="Arial" panose="020B0604020202020204" pitchFamily="34" charset="0"/>
                                    </a:rPr>
                                    <m:t>𝑦</m:t>
                                  </m:r>
                                </m:sub>
                              </m:sSub>
                              <m:r>
                                <a:rPr lang="en-US" altLang="zh-CN" i="1" dirty="0">
                                  <a:latin typeface="Cambria Math" panose="02040503050406030204" pitchFamily="18" charset="0"/>
                                  <a:cs typeface="Arial" panose="020B0604020202020204" pitchFamily="34" charset="0"/>
                                </a:rPr>
                                <m:t>,</m:t>
                              </m:r>
                              <m:sSub>
                                <m:sSubPr>
                                  <m:ctrlPr>
                                    <a:rPr lang="en-US" altLang="zh-CN" i="1" dirty="0">
                                      <a:latin typeface="Cambria Math" panose="02040503050406030204" pitchFamily="18" charset="0"/>
                                      <a:cs typeface="Arial" panose="020B0604020202020204" pitchFamily="34" charset="0"/>
                                    </a:rPr>
                                  </m:ctrlPr>
                                </m:sSubPr>
                                <m:e>
                                  <m:r>
                                    <a:rPr lang="en-US" altLang="zh-CN" i="1" dirty="0">
                                      <a:latin typeface="Cambria Math" panose="02040503050406030204" pitchFamily="18" charset="0"/>
                                      <a:cs typeface="Arial" panose="020B0604020202020204" pitchFamily="34" charset="0"/>
                                    </a:rPr>
                                    <m:t>𝑛</m:t>
                                  </m:r>
                                </m:e>
                                <m:sub>
                                  <m:r>
                                    <a:rPr lang="en-US" altLang="zh-CN" i="1" dirty="0">
                                      <a:latin typeface="Cambria Math" panose="02040503050406030204" pitchFamily="18" charset="0"/>
                                      <a:cs typeface="Arial" panose="020B0604020202020204" pitchFamily="34" charset="0"/>
                                    </a:rPr>
                                    <m:t>𝑧</m:t>
                                  </m:r>
                                </m:sub>
                              </m:sSub>
                            </m:sub>
                          </m:sSub>
                          <m:r>
                            <a:rPr lang="en-US" altLang="zh-CN" i="1" dirty="0">
                              <a:latin typeface="Cambria Math" panose="02040503050406030204" pitchFamily="18" charset="0"/>
                              <a:cs typeface="Arial" panose="020B0604020202020204" pitchFamily="34" charset="0"/>
                            </a:rPr>
                            <m:t>)</m:t>
                          </m:r>
                        </m:e>
                      </m:func>
                      <m:r>
                        <a:rPr lang="en-US" altLang="zh-CN" dirty="0">
                          <a:latin typeface="Cambria Math" panose="02040503050406030204" pitchFamily="18" charset="0"/>
                          <a:cs typeface="Arial" panose="020B0604020202020204" pitchFamily="34" charset="0"/>
                        </a:rPr>
                        <m:t> </m:t>
                      </m:r>
                    </m:oMath>
                  </m:oMathPara>
                </a14:m>
                <a:endParaRPr lang="zh-CN" altLang="en-US" dirty="0"/>
              </a:p>
            </p:txBody>
          </p:sp>
        </mc:Choice>
        <mc:Fallback xmlns="">
          <p:sp>
            <p:nvSpPr>
              <p:cNvPr id="193" name="矩形 192">
                <a:extLst>
                  <a:ext uri="{FF2B5EF4-FFF2-40B4-BE49-F238E27FC236}">
                    <a16:creationId xmlns:a16="http://schemas.microsoft.com/office/drawing/2014/main" id="{85BCA1C0-4B47-49A7-9028-490FAAC9CDB7}"/>
                  </a:ext>
                </a:extLst>
              </p:cNvPr>
              <p:cNvSpPr>
                <a:spLocks noRot="1" noChangeAspect="1" noMove="1" noResize="1" noEditPoints="1" noAdjustHandles="1" noChangeArrowheads="1" noChangeShapeType="1" noTextEdit="1"/>
              </p:cNvSpPr>
              <p:nvPr/>
            </p:nvSpPr>
            <p:spPr>
              <a:xfrm>
                <a:off x="-564740" y="2914600"/>
                <a:ext cx="11150786" cy="452368"/>
              </a:xfrm>
              <a:prstGeom prst="rect">
                <a:avLst/>
              </a:prstGeom>
              <a:blipFill>
                <a:blip r:embed="rId5"/>
                <a:stretch>
                  <a:fillRect b="-4054"/>
                </a:stretch>
              </a:blipFill>
            </p:spPr>
            <p:txBody>
              <a:bodyPr/>
              <a:lstStyle/>
              <a:p>
                <a:r>
                  <a:rPr lang="zh-CN" altLang="en-US">
                    <a:noFill/>
                  </a:rPr>
                  <a:t> </a:t>
                </a:r>
              </a:p>
            </p:txBody>
          </p:sp>
        </mc:Fallback>
      </mc:AlternateContent>
      <p:sp>
        <p:nvSpPr>
          <p:cNvPr id="198" name="文本框 197"/>
          <p:cNvSpPr txBox="1"/>
          <p:nvPr/>
        </p:nvSpPr>
        <p:spPr>
          <a:xfrm>
            <a:off x="436837" y="4521746"/>
            <a:ext cx="6612422" cy="1760738"/>
          </a:xfrm>
          <a:prstGeom prst="rect">
            <a:avLst/>
          </a:prstGeom>
          <a:noFill/>
        </p:spPr>
        <p:txBody>
          <a:bodyPr wrap="square" rtlCol="0">
            <a:spAutoFit/>
          </a:bodyPr>
          <a:lstStyle/>
          <a:p>
            <a:pPr lvl="1" algn="just">
              <a:lnSpc>
                <a:spcPct val="120000"/>
              </a:lnSpc>
              <a:spcBef>
                <a:spcPts val="600"/>
              </a:spcBef>
              <a:defRPr/>
            </a:pPr>
            <a:r>
              <a:rPr lang="en-US" altLang="zh-CN" sz="2000" b="1" dirty="0">
                <a:latin typeface="Arial" panose="020B0604020202020204" pitchFamily="34" charset="0"/>
                <a:cs typeface="Arial" panose="020B0604020202020204" pitchFamily="34" charset="0"/>
              </a:rPr>
              <a:t>Intuitive interpretation</a:t>
            </a:r>
            <a:r>
              <a:rPr lang="en-US" altLang="zh-CN" sz="2000"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when the phase shift of the reference wave at an element </a:t>
            </a:r>
            <a:r>
              <a:rPr lang="en-US" altLang="zh-CN" dirty="0">
                <a:solidFill>
                  <a:srgbClr val="C00000"/>
                </a:solidFill>
                <a:latin typeface="Arial" panose="020B0604020202020204" pitchFamily="34" charset="0"/>
                <a:cs typeface="Arial" panose="020B0604020202020204" pitchFamily="34" charset="0"/>
              </a:rPr>
              <a:t>is different from</a:t>
            </a:r>
            <a:r>
              <a:rPr lang="en-US" altLang="zh-CN" dirty="0">
                <a:latin typeface="Arial" panose="020B0604020202020204" pitchFamily="34" charset="0"/>
                <a:cs typeface="Arial" panose="020B0604020202020204" pitchFamily="34" charset="0"/>
              </a:rPr>
              <a:t> that of the objective wave, the element is detuned and </a:t>
            </a:r>
            <a:r>
              <a:rPr lang="en-US" altLang="zh-CN" dirty="0">
                <a:solidFill>
                  <a:srgbClr val="C00000"/>
                </a:solidFill>
                <a:latin typeface="Arial" panose="020B0604020202020204" pitchFamily="34" charset="0"/>
                <a:cs typeface="Arial" panose="020B0604020202020204" pitchFamily="34" charset="0"/>
              </a:rPr>
              <a:t>radiates little energy </a:t>
            </a:r>
            <a:r>
              <a:rPr lang="en-US" altLang="zh-CN" dirty="0">
                <a:latin typeface="Arial" panose="020B0604020202020204" pitchFamily="34" charset="0"/>
                <a:cs typeface="Arial" panose="020B0604020202020204" pitchFamily="34" charset="0"/>
              </a:rPr>
              <a:t>into free space (</a:t>
            </a:r>
            <a:r>
              <a:rPr lang="en-US" altLang="zh-CN" dirty="0">
                <a:solidFill>
                  <a:srgbClr val="C00000"/>
                </a:solidFill>
                <a:latin typeface="Arial" panose="020B0604020202020204" pitchFamily="34" charset="0"/>
                <a:cs typeface="Arial" panose="020B0604020202020204" pitchFamily="34" charset="0"/>
              </a:rPr>
              <a:t>small amplitude</a:t>
            </a:r>
            <a:r>
              <a:rPr lang="en-US" altLang="zh-CN" dirty="0">
                <a:latin typeface="Arial" panose="020B0604020202020204" pitchFamily="34" charset="0"/>
                <a:cs typeface="Arial" panose="020B0604020202020204" pitchFamily="34" charset="0"/>
              </a:rPr>
              <a:t>). Otherwise, the element is tuned to </a:t>
            </a:r>
            <a:r>
              <a:rPr lang="en-US" altLang="zh-CN" dirty="0">
                <a:solidFill>
                  <a:srgbClr val="C00000"/>
                </a:solidFill>
                <a:latin typeface="Arial" panose="020B0604020202020204" pitchFamily="34" charset="0"/>
                <a:cs typeface="Arial" panose="020B0604020202020204" pitchFamily="34" charset="0"/>
              </a:rPr>
              <a:t>radiate much energy </a:t>
            </a:r>
            <a:r>
              <a:rPr lang="en-US" altLang="zh-CN" dirty="0">
                <a:latin typeface="Arial" panose="020B0604020202020204" pitchFamily="34" charset="0"/>
                <a:cs typeface="Arial" panose="020B0604020202020204" pitchFamily="34" charset="0"/>
              </a:rPr>
              <a:t>(</a:t>
            </a:r>
            <a:r>
              <a:rPr lang="en-US" altLang="zh-CN" dirty="0">
                <a:solidFill>
                  <a:srgbClr val="C00000"/>
                </a:solidFill>
                <a:latin typeface="Arial" panose="020B0604020202020204" pitchFamily="34" charset="0"/>
                <a:cs typeface="Arial" panose="020B0604020202020204" pitchFamily="34" charset="0"/>
              </a:rPr>
              <a:t>large amplitude</a:t>
            </a:r>
            <a:r>
              <a:rPr lang="en-US" altLang="zh-CN" dirty="0">
                <a:latin typeface="Arial" panose="020B0604020202020204" pitchFamily="34" charset="0"/>
                <a:cs typeface="Arial" panose="020B0604020202020204" pitchFamily="34" charset="0"/>
              </a:rPr>
              <a:t>).</a:t>
            </a:r>
          </a:p>
        </p:txBody>
      </p:sp>
      <p:sp>
        <p:nvSpPr>
          <p:cNvPr id="199" name="圆角矩形 198"/>
          <p:cNvSpPr/>
          <p:nvPr/>
        </p:nvSpPr>
        <p:spPr>
          <a:xfrm>
            <a:off x="792203" y="4419522"/>
            <a:ext cx="6336704" cy="2010842"/>
          </a:xfrm>
          <a:prstGeom prst="roundRect">
            <a:avLst/>
          </a:prstGeom>
          <a:noFill/>
          <a:ln w="19050">
            <a:solidFill>
              <a:srgbClr val="C0000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2000"/>
          </a:p>
        </p:txBody>
      </p:sp>
      <p:pic>
        <p:nvPicPr>
          <p:cNvPr id="200" name="图片 19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396" b="94628" l="1693" r="98549">
                        <a14:foregroundMark x1="8222" y1="67155" x2="8222" y2="67155"/>
                        <a14:foregroundMark x1="11487" y1="44444" x2="11487" y2="44444"/>
                        <a14:foregroundMark x1="3628" y1="67399" x2="3628" y2="67399"/>
                        <a14:foregroundMark x1="90689" y1="66056" x2="90689" y2="66056"/>
                        <a14:foregroundMark x1="95647" y1="66911" x2="95647" y2="66911"/>
                        <a14:foregroundMark x1="83434" y1="62759" x2="83434" y2="62759"/>
                      </a14:backgroundRemoval>
                    </a14:imgEffect>
                  </a14:imgLayer>
                </a14:imgProps>
              </a:ext>
              <a:ext uri="{28A0092B-C50C-407E-A947-70E740481C1C}">
                <a14:useLocalDpi xmlns:a14="http://schemas.microsoft.com/office/drawing/2010/main" val="0"/>
              </a:ext>
            </a:extLst>
          </a:blip>
          <a:srcRect t="2707" r="1540" b="6390"/>
          <a:stretch/>
        </p:blipFill>
        <p:spPr>
          <a:xfrm>
            <a:off x="8112224" y="4023518"/>
            <a:ext cx="3148319" cy="2880377"/>
          </a:xfrm>
          <a:prstGeom prst="rect">
            <a:avLst/>
          </a:prstGeom>
        </p:spPr>
      </p:pic>
      <p:cxnSp>
        <p:nvCxnSpPr>
          <p:cNvPr id="201" name="直接箭头连接符 200"/>
          <p:cNvCxnSpPr/>
          <p:nvPr/>
        </p:nvCxnSpPr>
        <p:spPr>
          <a:xfrm flipH="1" flipV="1">
            <a:off x="8901511" y="4578318"/>
            <a:ext cx="990881" cy="10222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矩形 201"/>
              <p:cNvSpPr/>
              <p:nvPr/>
            </p:nvSpPr>
            <p:spPr>
              <a:xfrm>
                <a:off x="7889304" y="4320372"/>
                <a:ext cx="1137291" cy="555601"/>
              </a:xfrm>
              <a:prstGeom prst="rect">
                <a:avLst/>
              </a:prstGeom>
            </p:spPr>
            <p:txBody>
              <a:bodyPr wrap="square">
                <a:spAutoFit/>
              </a:bodyPr>
              <a:lstStyle/>
              <a:p>
                <a14:m>
                  <m:oMath xmlns:m="http://schemas.openxmlformats.org/officeDocument/2006/math">
                    <m:d>
                      <m:dPr>
                        <m:ctrlPr>
                          <a:rPr lang="en-US" altLang="zh-CN" sz="1400" i="1" smtClean="0">
                            <a:solidFill>
                              <a:srgbClr val="C00000"/>
                            </a:solidFill>
                            <a:latin typeface="Cambria Math" panose="02040503050406030204" pitchFamily="18" charset="0"/>
                            <a:ea typeface="微软雅黑" panose="020B0503020204020204" pitchFamily="34" charset="-122"/>
                            <a:cs typeface="Arial" panose="020B0604020202020204" pitchFamily="34" charset="0"/>
                          </a:rPr>
                        </m:ctrlPr>
                      </m:dPr>
                      <m:e>
                        <m:sSub>
                          <m:sSubPr>
                            <m:ctrlP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𝑛</m:t>
                            </m:r>
                          </m:e>
                          <m: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𝑦</m:t>
                            </m:r>
                          </m:sub>
                        </m:s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𝑛</m:t>
                            </m:r>
                          </m:e>
                          <m:sub>
                            <m:r>
                              <a:rPr lang="en-US" altLang="zh-CN" sz="1400" i="1">
                                <a:solidFill>
                                  <a:srgbClr val="C00000"/>
                                </a:solidFill>
                                <a:latin typeface="Cambria Math" panose="02040503050406030204" pitchFamily="18" charset="0"/>
                                <a:ea typeface="微软雅黑" panose="020B0503020204020204" pitchFamily="34" charset="-122"/>
                                <a:cs typeface="Arial" panose="020B0604020202020204" pitchFamily="34" charset="0"/>
                              </a:rPr>
                              <m:t>𝑧</m:t>
                            </m:r>
                          </m:sub>
                        </m:sSub>
                      </m:e>
                    </m:d>
                  </m:oMath>
                </a14:m>
                <a:r>
                  <a:rPr lang="en-US" altLang="zh-CN" sz="1400" dirty="0">
                    <a:solidFill>
                      <a:srgbClr val="C00000"/>
                    </a:solidFill>
                  </a:rPr>
                  <a:t>-</a:t>
                </a:r>
                <a:r>
                  <a:rPr lang="en-US" altLang="zh-CN" sz="1400" dirty="0" err="1">
                    <a:solidFill>
                      <a:srgbClr val="C00000"/>
                    </a:solidFill>
                  </a:rPr>
                  <a:t>th</a:t>
                </a:r>
                <a:r>
                  <a:rPr lang="en-US" altLang="zh-CN" sz="1400" dirty="0">
                    <a:solidFill>
                      <a:srgbClr val="C00000"/>
                    </a:solidFill>
                  </a:rPr>
                  <a:t> RHS element</a:t>
                </a:r>
                <a:endParaRPr lang="zh-CN" altLang="en-US" sz="1400" dirty="0">
                  <a:solidFill>
                    <a:srgbClr val="C00000"/>
                  </a:solidFill>
                </a:endParaRPr>
              </a:p>
            </p:txBody>
          </p:sp>
        </mc:Choice>
        <mc:Fallback xmlns="">
          <p:sp>
            <p:nvSpPr>
              <p:cNvPr id="202" name="矩形 201"/>
              <p:cNvSpPr>
                <a:spLocks noRot="1" noChangeAspect="1" noMove="1" noResize="1" noEditPoints="1" noAdjustHandles="1" noChangeArrowheads="1" noChangeShapeType="1" noTextEdit="1"/>
              </p:cNvSpPr>
              <p:nvPr/>
            </p:nvSpPr>
            <p:spPr>
              <a:xfrm>
                <a:off x="7889304" y="4320372"/>
                <a:ext cx="1137291" cy="555601"/>
              </a:xfrm>
              <a:prstGeom prst="rect">
                <a:avLst/>
              </a:prstGeom>
              <a:blipFill>
                <a:blip r:embed="rId8"/>
                <a:stretch>
                  <a:fillRect l="-1604" b="-109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3" name="矩形 202"/>
              <p:cNvSpPr/>
              <p:nvPr/>
            </p:nvSpPr>
            <p:spPr>
              <a:xfrm>
                <a:off x="699612" y="3392920"/>
                <a:ext cx="10364940" cy="504369"/>
              </a:xfrm>
              <a:prstGeom prst="rect">
                <a:avLst/>
              </a:prstGeom>
            </p:spPr>
            <p:txBody>
              <a:bodyPr wrap="square">
                <a:spAutoFit/>
              </a:bodyPr>
              <a:lstStyle/>
              <a:p>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pattern </a:t>
                </a:r>
                <a:r>
                  <a:rPr lang="en-US" altLang="zh-CN" dirty="0">
                    <a:latin typeface="Arial" panose="020B0604020202020204" pitchFamily="34" charset="0"/>
                    <a:ea typeface="微软雅黑" panose="020B0503020204020204" pitchFamily="34" charset="-122"/>
                    <a:cs typeface="Arial" panose="020B0604020202020204" pitchFamily="34" charset="0"/>
                  </a:rPr>
                  <a:t>is recorded via these amplitude information at each element, i.e., </a:t>
                </a:r>
                <a14:m>
                  <m:oMath xmlns:m="http://schemas.openxmlformats.org/officeDocument/2006/math">
                    <m:d>
                      <m:dPr>
                        <m:begChr m:val="{"/>
                        <m:endChr m:val="}"/>
                        <m:ctrlPr>
                          <a:rPr lang="en-US" altLang="zh-CN" i="1">
                            <a:solidFill>
                              <a:srgbClr val="C00000"/>
                            </a:solidFill>
                            <a:latin typeface="Cambria Math" panose="02040503050406030204" pitchFamily="18" charset="0"/>
                          </a:rPr>
                        </m:ctrlPr>
                      </m:dPr>
                      <m:e>
                        <m:sSub>
                          <m:sSubPr>
                            <m:ctrlPr>
                              <a:rPr lang="en-US"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𝑚</m:t>
                            </m:r>
                          </m:e>
                          <m:sub>
                            <m:sSub>
                              <m:sSubPr>
                                <m:ctrlPr>
                                  <a:rPr lang="zh-CN" altLang="en-US" i="1">
                                    <a:solidFill>
                                      <a:srgbClr val="C00000"/>
                                    </a:solidFill>
                                    <a:latin typeface="Cambria Math" panose="02040503050406030204" pitchFamily="18" charset="0"/>
                                  </a:rPr>
                                </m:ctrlPr>
                              </m:sSubPr>
                              <m:e>
                                <m:r>
                                  <a:rPr lang="zh-CN" altLang="en-US" i="1">
                                    <a:solidFill>
                                      <a:srgbClr val="C00000"/>
                                    </a:solidFill>
                                    <a:latin typeface="Cambria Math" panose="02040503050406030204" pitchFamily="18" charset="0"/>
                                  </a:rPr>
                                  <m:t>𝑛</m:t>
                                </m:r>
                              </m:e>
                              <m:sub>
                                <m:r>
                                  <a:rPr lang="zh-CN" altLang="en-US" i="1">
                                    <a:solidFill>
                                      <a:srgbClr val="C00000"/>
                                    </a:solidFill>
                                    <a:latin typeface="Cambria Math" panose="02040503050406030204" pitchFamily="18" charset="0"/>
                                  </a:rPr>
                                  <m:t>𝑦</m:t>
                                </m:r>
                              </m:sub>
                            </m:sSub>
                            <m:r>
                              <a:rPr lang="zh-CN" altLang="en-US">
                                <a:solidFill>
                                  <a:srgbClr val="C00000"/>
                                </a:solidFill>
                                <a:latin typeface="Cambria Math" panose="02040503050406030204" pitchFamily="18" charset="0"/>
                              </a:rPr>
                              <m:t>,</m:t>
                            </m:r>
                            <m:sSub>
                              <m:sSubPr>
                                <m:ctrlPr>
                                  <a:rPr lang="zh-CN" altLang="en-US" i="1">
                                    <a:solidFill>
                                      <a:srgbClr val="C00000"/>
                                    </a:solidFill>
                                    <a:latin typeface="Cambria Math" panose="02040503050406030204" pitchFamily="18" charset="0"/>
                                  </a:rPr>
                                </m:ctrlPr>
                              </m:sSubPr>
                              <m:e>
                                <m:r>
                                  <a:rPr lang="zh-CN" altLang="en-US" i="1">
                                    <a:solidFill>
                                      <a:srgbClr val="C00000"/>
                                    </a:solidFill>
                                    <a:latin typeface="Cambria Math" panose="02040503050406030204" pitchFamily="18" charset="0"/>
                                  </a:rPr>
                                  <m:t>𝑛</m:t>
                                </m:r>
                              </m:e>
                              <m:sub>
                                <m:r>
                                  <a:rPr lang="zh-CN" altLang="en-US" i="1">
                                    <a:solidFill>
                                      <a:srgbClr val="C00000"/>
                                    </a:solidFill>
                                    <a:latin typeface="Cambria Math" panose="02040503050406030204" pitchFamily="18" charset="0"/>
                                  </a:rPr>
                                  <m:t>𝑧</m:t>
                                </m:r>
                              </m:sub>
                            </m:sSub>
                          </m:sub>
                        </m:sSub>
                      </m:e>
                    </m:d>
                  </m:oMath>
                </a14:m>
                <a:r>
                  <a:rPr lang="en-US" altLang="zh-CN" dirty="0">
                    <a:latin typeface="Arial" panose="020B0604020202020204" pitchFamily="34" charset="0"/>
                    <a:ea typeface="微软雅黑" panose="020B0503020204020204" pitchFamily="34" charset="-122"/>
                    <a:cs typeface="Arial" panose="020B0604020202020204" pitchFamily="34" charset="0"/>
                  </a:rPr>
                  <a:t> </a:t>
                </a:r>
              </a:p>
            </p:txBody>
          </p:sp>
        </mc:Choice>
        <mc:Fallback xmlns="">
          <p:sp>
            <p:nvSpPr>
              <p:cNvPr id="203" name="矩形 202"/>
              <p:cNvSpPr>
                <a:spLocks noRot="1" noChangeAspect="1" noMove="1" noResize="1" noEditPoints="1" noAdjustHandles="1" noChangeArrowheads="1" noChangeShapeType="1" noTextEdit="1"/>
              </p:cNvSpPr>
              <p:nvPr/>
            </p:nvSpPr>
            <p:spPr>
              <a:xfrm>
                <a:off x="699612" y="3392920"/>
                <a:ext cx="10364940" cy="504369"/>
              </a:xfrm>
              <a:prstGeom prst="rect">
                <a:avLst/>
              </a:prstGeom>
              <a:blipFill>
                <a:blip r:embed="rId9"/>
                <a:stretch>
                  <a:fillRect l="-529" b="-609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8136024" y="5929223"/>
                <a:ext cx="1651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a:latin typeface="Cambria Math" panose="02040503050406030204" pitchFamily="18" charset="0"/>
                        </a:rPr>
                        <m:t>x</m:t>
                      </m:r>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8136024" y="5929223"/>
                <a:ext cx="165109" cy="276999"/>
              </a:xfrm>
              <a:prstGeom prst="rect">
                <a:avLst/>
              </a:prstGeom>
              <a:blipFill>
                <a:blip r:embed="rId10"/>
                <a:stretch>
                  <a:fillRect l="-22222" r="-1851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4" name="文本框 203"/>
              <p:cNvSpPr txBox="1"/>
              <p:nvPr/>
            </p:nvSpPr>
            <p:spPr>
              <a:xfrm>
                <a:off x="11113881" y="5929223"/>
                <a:ext cx="18671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zh-CN" altLang="en-US" dirty="0"/>
              </a:p>
            </p:txBody>
          </p:sp>
        </mc:Choice>
        <mc:Fallback xmlns="">
          <p:sp>
            <p:nvSpPr>
              <p:cNvPr id="204" name="文本框 203"/>
              <p:cNvSpPr txBox="1">
                <a:spLocks noRot="1" noChangeAspect="1" noMove="1" noResize="1" noEditPoints="1" noAdjustHandles="1" noChangeArrowheads="1" noChangeShapeType="1" noTextEdit="1"/>
              </p:cNvSpPr>
              <p:nvPr/>
            </p:nvSpPr>
            <p:spPr>
              <a:xfrm>
                <a:off x="11113881" y="5929223"/>
                <a:ext cx="186718" cy="276999"/>
              </a:xfrm>
              <a:prstGeom prst="rect">
                <a:avLst/>
              </a:prstGeom>
              <a:blipFill>
                <a:blip r:embed="rId11"/>
                <a:stretch>
                  <a:fillRect l="-32258" r="-25806" b="-26667"/>
                </a:stretch>
              </a:blipFill>
            </p:spPr>
            <p:txBody>
              <a:bodyPr/>
              <a:lstStyle/>
              <a:p>
                <a:r>
                  <a:rPr lang="zh-CN" altLang="en-US">
                    <a:noFill/>
                  </a:rPr>
                  <a:t> </a:t>
                </a:r>
              </a:p>
            </p:txBody>
          </p:sp>
        </mc:Fallback>
      </mc:AlternateContent>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60</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534887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999656" y="5013176"/>
            <a:ext cx="1656184" cy="413423"/>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260648"/>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altLang="zh-CN" sz="40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447246" y="1070687"/>
                <a:ext cx="11297508" cy="904863"/>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200" dirty="0">
                    <a:latin typeface="Arial" panose="020B0604020202020204" pitchFamily="34" charset="0"/>
                    <a:ea typeface="微软雅黑" panose="020B0503020204020204" pitchFamily="34" charset="-122"/>
                    <a:cs typeface="Arial" panose="020B0604020202020204" pitchFamily="34" charset="0"/>
                  </a:rPr>
                  <a:t>Given </a:t>
                </a:r>
                <a14:m>
                  <m:oMath xmlns:m="http://schemas.openxmlformats.org/officeDocument/2006/math">
                    <m:r>
                      <a:rPr lang="en-US" altLang="zh-CN" sz="2200" b="0" i="1" dirty="0" smtClean="0">
                        <a:latin typeface="Cambria Math" panose="02040503050406030204" pitchFamily="18" charset="0"/>
                        <a:ea typeface="微软雅黑" panose="020B0503020204020204" pitchFamily="34" charset="-122"/>
                        <a:cs typeface="Arial" panose="020B0604020202020204" pitchFamily="34" charset="0"/>
                      </a:rPr>
                      <m:t>𝐾</m:t>
                    </m:r>
                  </m:oMath>
                </a14:m>
                <a:r>
                  <a:rPr lang="en-US" altLang="zh-CN" sz="2200" dirty="0">
                    <a:latin typeface="Arial" panose="020B0604020202020204" pitchFamily="34" charset="0"/>
                    <a:ea typeface="微软雅黑" panose="020B0503020204020204" pitchFamily="34" charset="-122"/>
                    <a:cs typeface="Arial" panose="020B0604020202020204" pitchFamily="34" charset="0"/>
                  </a:rPr>
                  <a:t> single-beam holographic patterns, can we obtain a </a:t>
                </a:r>
                <a14:m>
                  <m:oMath xmlns:m="http://schemas.openxmlformats.org/officeDocument/2006/math">
                    <m:r>
                      <a:rPr lang="en-US" altLang="zh-CN" sz="2200" b="0" i="1" dirty="0" smtClean="0">
                        <a:latin typeface="Cambria Math" panose="02040503050406030204" pitchFamily="18" charset="0"/>
                        <a:ea typeface="微软雅黑" panose="020B0503020204020204" pitchFamily="34" charset="-122"/>
                        <a:cs typeface="Arial" panose="020B0604020202020204" pitchFamily="34" charset="0"/>
                      </a:rPr>
                      <m:t>𝐾</m:t>
                    </m:r>
                  </m:oMath>
                </a14:m>
                <a:r>
                  <a:rPr lang="en-US" altLang="zh-CN" sz="2200" dirty="0">
                    <a:latin typeface="Arial" panose="020B0604020202020204" pitchFamily="34" charset="0"/>
                    <a:ea typeface="微软雅黑" panose="020B0503020204020204" pitchFamily="34" charset="-122"/>
                    <a:cs typeface="Arial" panose="020B0604020202020204" pitchFamily="34" charset="0"/>
                  </a:rPr>
                  <a:t>-beam holographic pattern </a:t>
                </a:r>
                <a:r>
                  <a:rPr lang="en-US" altLang="zh-CN" sz="2200" b="1" dirty="0">
                    <a:latin typeface="Arial" panose="020B0604020202020204" pitchFamily="34" charset="0"/>
                    <a:ea typeface="微软雅黑" panose="020B0503020204020204" pitchFamily="34" charset="-122"/>
                    <a:cs typeface="Arial" panose="020B0604020202020204" pitchFamily="34" charset="0"/>
                  </a:rPr>
                  <a:t>directly</a:t>
                </a:r>
                <a:r>
                  <a:rPr lang="en-US" altLang="zh-CN" sz="2200" dirty="0">
                    <a:latin typeface="Arial" panose="020B0604020202020204" pitchFamily="34" charset="0"/>
                    <a:ea typeface="微软雅黑" panose="020B0503020204020204" pitchFamily="34" charset="-122"/>
                    <a:cs typeface="Arial" panose="020B0604020202020204" pitchFamily="34" charset="0"/>
                  </a:rPr>
                  <a:t>?</a:t>
                </a:r>
              </a:p>
            </p:txBody>
          </p:sp>
        </mc:Choice>
        <mc:Fallback xmlns="">
          <p:sp>
            <p:nvSpPr>
              <p:cNvPr id="24" name="矩形 23"/>
              <p:cNvSpPr>
                <a:spLocks noRot="1" noChangeAspect="1" noMove="1" noResize="1" noEditPoints="1" noAdjustHandles="1" noChangeArrowheads="1" noChangeShapeType="1" noTextEdit="1"/>
              </p:cNvSpPr>
              <p:nvPr/>
            </p:nvSpPr>
            <p:spPr>
              <a:xfrm>
                <a:off x="447246" y="1070687"/>
                <a:ext cx="11297508" cy="904863"/>
              </a:xfrm>
              <a:prstGeom prst="rect">
                <a:avLst/>
              </a:prstGeom>
              <a:blipFill>
                <a:blip r:embed="rId3"/>
                <a:stretch>
                  <a:fillRect l="-593" t="-676" b="-9459"/>
                </a:stretch>
              </a:blipFill>
            </p:spPr>
            <p:txBody>
              <a:bodyPr/>
              <a:lstStyle/>
              <a:p>
                <a:r>
                  <a:rPr lang="zh-CN" altLang="en-US">
                    <a:noFill/>
                  </a:rPr>
                  <a:t> </a:t>
                </a:r>
              </a:p>
            </p:txBody>
          </p:sp>
        </mc:Fallback>
      </mc:AlternateContent>
      <p:sp>
        <p:nvSpPr>
          <p:cNvPr id="170" name="标题 1">
            <a:extLst>
              <a:ext uri="{FF2B5EF4-FFF2-40B4-BE49-F238E27FC236}">
                <a16:creationId xmlns:a16="http://schemas.microsoft.com/office/drawing/2014/main" id="{C71932D5-43EF-9D4F-A941-BD7C6AF6432F}"/>
              </a:ext>
            </a:extLst>
          </p:cNvPr>
          <p:cNvSpPr txBox="1">
            <a:spLocks/>
          </p:cNvSpPr>
          <p:nvPr/>
        </p:nvSpPr>
        <p:spPr>
          <a:xfrm>
            <a:off x="-312712" y="323754"/>
            <a:ext cx="126014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Holographic Pattern Superposition for Multi-beams</a:t>
            </a:r>
          </a:p>
        </p:txBody>
      </p:sp>
      <p:sp>
        <p:nvSpPr>
          <p:cNvPr id="183" name="矩形: 圆角 6">
            <a:extLst>
              <a:ext uri="{FF2B5EF4-FFF2-40B4-BE49-F238E27FC236}">
                <a16:creationId xmlns:a16="http://schemas.microsoft.com/office/drawing/2014/main" id="{D5D6346F-FC06-4846-A0A7-EF9C8F2AC1ED}"/>
              </a:ext>
            </a:extLst>
          </p:cNvPr>
          <p:cNvSpPr/>
          <p:nvPr/>
        </p:nvSpPr>
        <p:spPr>
          <a:xfrm>
            <a:off x="571323" y="2060848"/>
            <a:ext cx="10905338" cy="958070"/>
          </a:xfrm>
          <a:prstGeom prst="roundRect">
            <a:avLst>
              <a:gd name="adj" fmla="val 43183"/>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93" name="矩形 192"/>
          <p:cNvSpPr/>
          <p:nvPr/>
        </p:nvSpPr>
        <p:spPr>
          <a:xfrm>
            <a:off x="864607" y="2123632"/>
            <a:ext cx="10318769" cy="812530"/>
          </a:xfrm>
          <a:prstGeom prst="rect">
            <a:avLst/>
          </a:prstGeom>
        </p:spPr>
        <p:txBody>
          <a:bodyPr wrap="square">
            <a:spAutoFit/>
          </a:bodyPr>
          <a:lstStyle/>
          <a:p>
            <a:pPr>
              <a:lnSpc>
                <a:spcPct val="130000"/>
              </a:lnSpc>
            </a:pPr>
            <a:r>
              <a:rPr lang="en-US" altLang="zh-CN" b="1" dirty="0">
                <a:latin typeface="Arial" panose="020B0604020202020204" pitchFamily="34" charset="0"/>
                <a:ea typeface="微软雅黑" panose="020B0503020204020204" pitchFamily="34" charset="-122"/>
                <a:cs typeface="Arial" panose="020B0604020202020204" pitchFamily="34" charset="0"/>
              </a:rPr>
              <a:t>Observation</a:t>
            </a:r>
            <a:r>
              <a:rPr lang="en-US" altLang="zh-CN" dirty="0">
                <a:latin typeface="Arial" panose="020B0604020202020204" pitchFamily="34" charset="0"/>
                <a:ea typeface="微软雅黑" panose="020B0503020204020204" pitchFamily="34" charset="-122"/>
                <a:cs typeface="Arial" panose="020B0604020202020204" pitchFamily="34" charset="0"/>
              </a:rPr>
              <a:t>: The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amplitude</a:t>
            </a:r>
            <a:r>
              <a:rPr lang="en-US" altLang="zh-CN" dirty="0">
                <a:latin typeface="Arial" panose="020B0604020202020204" pitchFamily="34" charset="0"/>
                <a:ea typeface="微软雅黑" panose="020B0503020204020204" pitchFamily="34" charset="-122"/>
                <a:cs typeface="Arial" panose="020B0604020202020204" pitchFamily="34" charset="0"/>
              </a:rPr>
              <a:t> of an RHS element is a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real number</a:t>
            </a:r>
            <a:r>
              <a:rPr lang="en-US" altLang="zh-CN" dirty="0">
                <a:latin typeface="Arial" panose="020B0604020202020204" pitchFamily="34" charset="0"/>
                <a:ea typeface="微软雅黑" panose="020B0503020204020204" pitchFamily="34" charset="-122"/>
                <a:cs typeface="Arial" panose="020B0604020202020204" pitchFamily="34" charset="0"/>
              </a:rPr>
              <a:t>, reflecting the radiated energy.  </a:t>
            </a:r>
          </a:p>
          <a:p>
            <a:pPr>
              <a:lnSpc>
                <a:spcPct val="130000"/>
              </a:lnSpc>
            </a:pPr>
            <a:r>
              <a:rPr lang="en-US" altLang="zh-CN" dirty="0">
                <a:latin typeface="Arial" panose="020B0604020202020204" pitchFamily="34" charset="0"/>
                <a:ea typeface="微软雅黑" panose="020B0503020204020204" pitchFamily="34" charset="-122"/>
                <a:cs typeface="Arial" panose="020B0604020202020204" pitchFamily="34" charset="0"/>
              </a:rPr>
              <a:t>                       Each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pattern </a:t>
            </a:r>
            <a:r>
              <a:rPr lang="en-US" altLang="zh-CN" dirty="0">
                <a:latin typeface="Arial" panose="020B0604020202020204" pitchFamily="34" charset="0"/>
                <a:ea typeface="微软雅黑" panose="020B0503020204020204" pitchFamily="34" charset="-122"/>
                <a:cs typeface="Arial" panose="020B0604020202020204" pitchFamily="34" charset="0"/>
              </a:rPr>
              <a:t>is recorded via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the amplitude distribution </a:t>
            </a:r>
            <a:r>
              <a:rPr lang="en-US" altLang="zh-CN" dirty="0">
                <a:latin typeface="Arial" panose="020B0604020202020204" pitchFamily="34" charset="0"/>
                <a:ea typeface="微软雅黑" panose="020B0503020204020204" pitchFamily="34" charset="-122"/>
                <a:cs typeface="Arial" panose="020B0604020202020204" pitchFamily="34" charset="0"/>
              </a:rPr>
              <a:t>of the RHS.</a:t>
            </a:r>
          </a:p>
        </p:txBody>
      </p:sp>
      <p:sp>
        <p:nvSpPr>
          <p:cNvPr id="197" name="矩形: 圆角 6">
            <a:extLst>
              <a:ext uri="{FF2B5EF4-FFF2-40B4-BE49-F238E27FC236}">
                <a16:creationId xmlns:a16="http://schemas.microsoft.com/office/drawing/2014/main" id="{D5D6346F-FC06-4846-A0A7-EF9C8F2AC1ED}"/>
              </a:ext>
            </a:extLst>
          </p:cNvPr>
          <p:cNvSpPr/>
          <p:nvPr/>
        </p:nvSpPr>
        <p:spPr>
          <a:xfrm>
            <a:off x="571323" y="3599416"/>
            <a:ext cx="10905338" cy="934075"/>
          </a:xfrm>
          <a:prstGeom prst="roundRect">
            <a:avLst>
              <a:gd name="adj" fmla="val 40251"/>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mc:AlternateContent xmlns:mc="http://schemas.openxmlformats.org/markup-compatibility/2006" xmlns:a14="http://schemas.microsoft.com/office/drawing/2010/main">
        <mc:Choice Requires="a14">
          <p:sp>
            <p:nvSpPr>
              <p:cNvPr id="198" name="矩形 197"/>
              <p:cNvSpPr/>
              <p:nvPr/>
            </p:nvSpPr>
            <p:spPr>
              <a:xfrm>
                <a:off x="864607" y="3675079"/>
                <a:ext cx="10318769" cy="812530"/>
              </a:xfrm>
              <a:prstGeom prst="rect">
                <a:avLst/>
              </a:prstGeom>
            </p:spPr>
            <p:txBody>
              <a:bodyPr wrap="square">
                <a:spAutoFit/>
              </a:bodyPr>
              <a:lstStyle/>
              <a:p>
                <a:pPr>
                  <a:lnSpc>
                    <a:spcPct val="130000"/>
                  </a:lnSpc>
                </a:pPr>
                <a:r>
                  <a:rPr lang="en-US" altLang="zh-CN" b="1" dirty="0">
                    <a:latin typeface="Arial" panose="020B0604020202020204" pitchFamily="34" charset="0"/>
                    <a:ea typeface="微软雅黑" panose="020B0503020204020204" pitchFamily="34" charset="-122"/>
                    <a:cs typeface="Arial" panose="020B0604020202020204" pitchFamily="34" charset="0"/>
                  </a:rPr>
                  <a:t>Proposition 2:</a:t>
                </a:r>
                <a:r>
                  <a:rPr lang="en-US" altLang="zh-CN" dirty="0">
                    <a:latin typeface="Arial" panose="020B0604020202020204" pitchFamily="34" charset="0"/>
                    <a:ea typeface="微软雅黑" panose="020B0503020204020204" pitchFamily="34" charset="-122"/>
                    <a:cs typeface="Arial" panose="020B0604020202020204" pitchFamily="34" charset="0"/>
                  </a:rPr>
                  <a:t> A  </a:t>
                </a:r>
                <a14:m>
                  <m:oMath xmlns:m="http://schemas.openxmlformats.org/officeDocument/2006/math">
                    <m:r>
                      <a:rPr lang="en-US" altLang="zh-CN" i="1" dirty="0">
                        <a:latin typeface="Cambria Math" panose="02040503050406030204" pitchFamily="18" charset="0"/>
                        <a:ea typeface="微软雅黑" panose="020B0503020204020204" pitchFamily="34" charset="-122"/>
                        <a:cs typeface="Arial" panose="020B0604020202020204" pitchFamily="34" charset="0"/>
                      </a:rPr>
                      <m:t>𝐾</m:t>
                    </m:r>
                  </m:oMath>
                </a14:m>
                <a:r>
                  <a:rPr lang="en-US" altLang="zh-CN" dirty="0">
                    <a:latin typeface="Arial" panose="020B0604020202020204" pitchFamily="34" charset="0"/>
                    <a:ea typeface="微软雅黑" panose="020B0503020204020204" pitchFamily="34" charset="-122"/>
                    <a:cs typeface="Arial" panose="020B0604020202020204" pitchFamily="34" charset="0"/>
                  </a:rPr>
                  <a:t>-beam holographic pattern can be obtained by a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weighted sum </a:t>
                </a:r>
                <a:r>
                  <a:rPr lang="en-US" altLang="zh-CN" dirty="0">
                    <a:latin typeface="Arial" panose="020B0604020202020204" pitchFamily="34" charset="0"/>
                    <a:ea typeface="微软雅黑" panose="020B0503020204020204" pitchFamily="34" charset="-122"/>
                    <a:cs typeface="Arial" panose="020B0604020202020204" pitchFamily="34" charset="0"/>
                  </a:rPr>
                  <a:t>of multiple single-beam holographic patterns  </a:t>
                </a:r>
              </a:p>
            </p:txBody>
          </p:sp>
        </mc:Choice>
        <mc:Fallback xmlns="">
          <p:sp>
            <p:nvSpPr>
              <p:cNvPr id="198" name="矩形 197"/>
              <p:cNvSpPr>
                <a:spLocks noRot="1" noChangeAspect="1" noMove="1" noResize="1" noEditPoints="1" noAdjustHandles="1" noChangeArrowheads="1" noChangeShapeType="1" noTextEdit="1"/>
              </p:cNvSpPr>
              <p:nvPr/>
            </p:nvSpPr>
            <p:spPr>
              <a:xfrm>
                <a:off x="864607" y="3675079"/>
                <a:ext cx="10318769" cy="812530"/>
              </a:xfrm>
              <a:prstGeom prst="rect">
                <a:avLst/>
              </a:prstGeom>
              <a:blipFill>
                <a:blip r:embed="rId4"/>
                <a:stretch>
                  <a:fillRect l="-532" b="-6767"/>
                </a:stretch>
              </a:blipFill>
            </p:spPr>
            <p:txBody>
              <a:bodyPr/>
              <a:lstStyle/>
              <a:p>
                <a:r>
                  <a:rPr lang="zh-CN" altLang="en-US">
                    <a:noFill/>
                  </a:rPr>
                  <a:t> </a:t>
                </a:r>
              </a:p>
            </p:txBody>
          </p:sp>
        </mc:Fallback>
      </mc:AlternateContent>
      <p:sp>
        <p:nvSpPr>
          <p:cNvPr id="2" name="下箭头 1"/>
          <p:cNvSpPr/>
          <p:nvPr/>
        </p:nvSpPr>
        <p:spPr>
          <a:xfrm>
            <a:off x="5267908" y="3065165"/>
            <a:ext cx="864096" cy="442258"/>
          </a:xfrm>
          <a:prstGeom prst="downArrow">
            <a:avLst/>
          </a:prstGeom>
          <a:solidFill>
            <a:schemeClr val="accent1">
              <a:lumMod val="60000"/>
              <a:lumOff val="40000"/>
            </a:schemeClr>
          </a:solidFill>
          <a:ln w="25400">
            <a:solidFill>
              <a:schemeClr val="bg1"/>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 name="矩形 2"/>
          <p:cNvSpPr/>
          <p:nvPr/>
        </p:nvSpPr>
        <p:spPr>
          <a:xfrm>
            <a:off x="6240016" y="3094581"/>
            <a:ext cx="4489883" cy="400110"/>
          </a:xfrm>
          <a:prstGeom prst="rect">
            <a:avLst/>
          </a:prstGeom>
        </p:spPr>
        <p:txBody>
          <a:bodyPr wrap="none">
            <a:spAutoFit/>
          </a:bodyPr>
          <a:lstStyle/>
          <a:p>
            <a:r>
              <a:rPr lang="en-US" altLang="zh-CN" sz="2000" b="1" dirty="0">
                <a:solidFill>
                  <a:srgbClr val="C00000"/>
                </a:solidFill>
              </a:rPr>
              <a:t>Additivity holds for holographic patterns</a:t>
            </a:r>
            <a:endParaRPr lang="zh-CN" altLang="en-US" sz="2000" b="1" dirty="0">
              <a:solidFill>
                <a:srgbClr val="C00000"/>
              </a:solidFill>
            </a:endParaRPr>
          </a:p>
        </p:txBody>
      </p:sp>
      <p:pic>
        <p:nvPicPr>
          <p:cNvPr id="199" name="图片 198">
            <a:extLst>
              <a:ext uri="{FF2B5EF4-FFF2-40B4-BE49-F238E27FC236}">
                <a16:creationId xmlns:a16="http://schemas.microsoft.com/office/drawing/2014/main" id="{31F490E1-A9E8-4F15-BAFC-0292F6EBCF8A}"/>
              </a:ext>
            </a:extLst>
          </p:cNvPr>
          <p:cNvPicPr>
            <a:picLocks noChangeAspect="1"/>
          </p:cNvPicPr>
          <p:nvPr/>
        </p:nvPicPr>
        <p:blipFill rotWithShape="1">
          <a:blip r:embed="rId5">
            <a:extLst>
              <a:ext uri="{28A0092B-C50C-407E-A947-70E740481C1C}">
                <a14:useLocalDpi xmlns:a14="http://schemas.microsoft.com/office/drawing/2010/main" val="0"/>
              </a:ext>
            </a:extLst>
          </a:blip>
          <a:srcRect l="23019" t="3428"/>
          <a:stretch/>
        </p:blipFill>
        <p:spPr>
          <a:xfrm>
            <a:off x="6059073" y="4644320"/>
            <a:ext cx="3467510" cy="2123040"/>
          </a:xfrm>
          <a:prstGeom prst="rect">
            <a:avLst/>
          </a:prstGeom>
        </p:spPr>
      </p:pic>
      <p:pic>
        <p:nvPicPr>
          <p:cNvPr id="200" name="图片 199">
            <a:extLst>
              <a:ext uri="{FF2B5EF4-FFF2-40B4-BE49-F238E27FC236}">
                <a16:creationId xmlns:a16="http://schemas.microsoft.com/office/drawing/2014/main" id="{6AC20A94-480B-4351-9211-1C15FE5ED66B}"/>
              </a:ext>
            </a:extLst>
          </p:cNvPr>
          <p:cNvPicPr>
            <a:picLocks noChangeAspect="1"/>
          </p:cNvPicPr>
          <p:nvPr/>
        </p:nvPicPr>
        <p:blipFill rotWithShape="1">
          <a:blip r:embed="rId6">
            <a:extLst>
              <a:ext uri="{28A0092B-C50C-407E-A947-70E740481C1C}">
                <a14:useLocalDpi xmlns:a14="http://schemas.microsoft.com/office/drawing/2010/main" val="0"/>
              </a:ext>
            </a:extLst>
          </a:blip>
          <a:srcRect l="5244" t="18595"/>
          <a:stretch/>
        </p:blipFill>
        <p:spPr>
          <a:xfrm>
            <a:off x="9771856" y="4831620"/>
            <a:ext cx="1296144" cy="1734831"/>
          </a:xfrm>
          <a:prstGeom prst="rect">
            <a:avLst/>
          </a:prstGeom>
        </p:spPr>
      </p:pic>
      <p:sp>
        <p:nvSpPr>
          <p:cNvPr id="201" name="矩形 200"/>
          <p:cNvSpPr/>
          <p:nvPr/>
        </p:nvSpPr>
        <p:spPr>
          <a:xfrm>
            <a:off x="3386124" y="1480503"/>
            <a:ext cx="818494" cy="461665"/>
          </a:xfrm>
          <a:prstGeom prst="rect">
            <a:avLst/>
          </a:prstGeom>
        </p:spPr>
        <p:txBody>
          <a:bodyPr wrap="none">
            <a:spAutoFit/>
          </a:bodyPr>
          <a:lstStyle/>
          <a:p>
            <a:r>
              <a:rPr lang="en-US" altLang="zh-CN" sz="2400" b="1" dirty="0">
                <a:solidFill>
                  <a:srgbClr val="C00000"/>
                </a:solidFill>
                <a:latin typeface="Arial" panose="020B0604020202020204" pitchFamily="34" charset="0"/>
                <a:cs typeface="Arial" panose="020B0604020202020204" pitchFamily="34" charset="0"/>
              </a:rPr>
              <a:t>Yes!</a:t>
            </a:r>
            <a:endParaRPr lang="zh-CN" altLang="en-US" sz="24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矩形 3"/>
              <p:cNvSpPr/>
              <p:nvPr/>
            </p:nvSpPr>
            <p:spPr>
              <a:xfrm>
                <a:off x="1230377" y="4763345"/>
                <a:ext cx="3595280" cy="871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a:rPr lang="zh-CN" altLang="en-US" i="1">
                              <a:latin typeface="Cambria Math" panose="02040503050406030204" pitchFamily="18" charset="0"/>
                            </a:rPr>
                            <m:t>𝑚</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Sub>
                      <m:r>
                        <a:rPr lang="zh-CN" altLang="en-US" i="0">
                          <a:latin typeface="Cambria Math" panose="02040503050406030204" pitchFamily="18" charset="0"/>
                        </a:rPr>
                        <m:t>=</m:t>
                      </m:r>
                      <m:nary>
                        <m:naryPr>
                          <m:chr m:val="∑"/>
                          <m:limLoc m:val="undOvr"/>
                          <m:grow m:val="on"/>
                          <m:ctrlPr>
                            <a:rPr lang="zh-CN" altLang="en-US" i="1">
                              <a:latin typeface="Cambria Math" panose="02040503050406030204" pitchFamily="18" charset="0"/>
                            </a:rPr>
                          </m:ctrlPr>
                        </m:naryPr>
                        <m:sub>
                          <m:r>
                            <m:rPr>
                              <m:brk/>
                              <m:aln/>
                            </m:rPr>
                            <a:rPr lang="en-US" altLang="zh-CN" b="0" i="1" smtClean="0">
                              <a:latin typeface="Cambria Math" panose="02040503050406030204" pitchFamily="18" charset="0"/>
                            </a:rPr>
                            <m:t>𝑘</m:t>
                          </m:r>
                          <m:r>
                            <a:rPr lang="zh-CN" altLang="en-US" i="0">
                              <a:latin typeface="Cambria Math" panose="02040503050406030204" pitchFamily="18" charset="0"/>
                            </a:rPr>
                            <m:t>=1</m:t>
                          </m:r>
                        </m:sub>
                        <m:sup>
                          <m:r>
                            <a:rPr lang="en-US" altLang="zh-CN" b="0" i="1" smtClean="0">
                              <a:latin typeface="Cambria Math" panose="02040503050406030204" pitchFamily="18" charset="0"/>
                            </a:rPr>
                            <m:t>𝐾</m:t>
                          </m:r>
                        </m:sup>
                        <m:e>
                          <m:r>
                            <a:rPr lang="zh-CN" altLang="en-US" i="0">
                              <a:latin typeface="Cambria Math" panose="02040503050406030204" pitchFamily="18" charset="0"/>
                            </a:rPr>
                            <m:t> </m:t>
                          </m:r>
                        </m:e>
                      </m:nary>
                      <m:sSub>
                        <m:sSubPr>
                          <m:ctrlPr>
                            <a:rPr lang="zh-CN" altLang="en-US" i="1" smtClean="0">
                              <a:solidFill>
                                <a:srgbClr val="C00000"/>
                              </a:solidFill>
                              <a:latin typeface="Cambria Math" panose="02040503050406030204" pitchFamily="18" charset="0"/>
                            </a:rPr>
                          </m:ctrlPr>
                        </m:sSubPr>
                        <m:e>
                          <m:r>
                            <a:rPr lang="zh-CN" altLang="en-US" i="1">
                              <a:solidFill>
                                <a:srgbClr val="C00000"/>
                              </a:solidFill>
                              <a:latin typeface="Cambria Math" panose="02040503050406030204" pitchFamily="18" charset="0"/>
                            </a:rPr>
                            <m:t>𝑎</m:t>
                          </m:r>
                        </m:e>
                        <m:sub>
                          <m:r>
                            <a:rPr lang="en-US" altLang="zh-CN" b="0" i="1" smtClean="0">
                              <a:solidFill>
                                <a:srgbClr val="C00000"/>
                              </a:solidFill>
                              <a:latin typeface="Cambria Math" panose="02040503050406030204" pitchFamily="18" charset="0"/>
                            </a:rPr>
                            <m:t>𝑘</m:t>
                          </m:r>
                        </m:sub>
                      </m:sSub>
                      <m:r>
                        <a:rPr lang="zh-CN" altLang="en-US" i="1">
                          <a:latin typeface="Cambria Math" panose="02040503050406030204" pitchFamily="18" charset="0"/>
                        </a:rPr>
                        <m:t>𝑚</m:t>
                      </m:r>
                      <m:d>
                        <m:dPr>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sSubSup>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𝜃</m:t>
                              </m:r>
                            </m:e>
                            <m:sub>
                              <m:r>
                                <a:rPr lang="en-US" altLang="zh-CN" b="0" i="1" smtClean="0">
                                  <a:latin typeface="Cambria Math" panose="02040503050406030204" pitchFamily="18" charset="0"/>
                                </a:rPr>
                                <m:t>𝑘</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𝜑</m:t>
                              </m:r>
                            </m:e>
                            <m:sub>
                              <m:r>
                                <a:rPr lang="en-US" altLang="zh-CN" b="0" i="1" smtClean="0">
                                  <a:latin typeface="Cambria Math" panose="02040503050406030204" pitchFamily="18" charset="0"/>
                                </a:rPr>
                                <m:t>𝑘</m:t>
                              </m:r>
                            </m:sub>
                          </m:sSub>
                        </m:e>
                      </m:d>
                    </m:oMath>
                  </m:oMathPara>
                </a14:m>
                <a:endParaRPr lang="zh-CN"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230377" y="4763345"/>
                <a:ext cx="3595280" cy="871201"/>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2" name="文本框 201">
                <a:extLst>
                  <a:ext uri="{FF2B5EF4-FFF2-40B4-BE49-F238E27FC236}">
                    <a16:creationId xmlns:a16="http://schemas.microsoft.com/office/drawing/2014/main" id="{EEFDFEFD-FD9A-49DA-BB73-1CBE445DAFBF}"/>
                  </a:ext>
                </a:extLst>
              </p:cNvPr>
              <p:cNvSpPr txBox="1"/>
              <p:nvPr/>
            </p:nvSpPr>
            <p:spPr>
              <a:xfrm>
                <a:off x="1491261" y="5852378"/>
                <a:ext cx="1615025" cy="523220"/>
              </a:xfrm>
              <a:prstGeom prst="rect">
                <a:avLst/>
              </a:prstGeom>
              <a:noFill/>
            </p:spPr>
            <p:txBody>
              <a:bodyPr wrap="square" rtlCol="0">
                <a:spAutoFit/>
              </a:bodyPr>
              <a:lstStyle/>
              <a:p>
                <a:pPr algn="ctr"/>
                <a:r>
                  <a:rPr lang="en-US" altLang="zh-CN" sz="1400" dirty="0">
                    <a:solidFill>
                      <a:srgbClr val="C00000"/>
                    </a:solidFill>
                    <a:latin typeface="Arial" panose="020B0604020202020204" pitchFamily="34" charset="0"/>
                    <a:cs typeface="Arial" panose="020B0604020202020204" pitchFamily="34" charset="0"/>
                  </a:rPr>
                  <a:t>Weighting factor for </a:t>
                </a:r>
                <a14:m>
                  <m:oMath xmlns:m="http://schemas.openxmlformats.org/officeDocument/2006/math">
                    <m:r>
                      <a:rPr lang="en-US" altLang="zh-CN" sz="1400" i="1" dirty="0" smtClean="0">
                        <a:solidFill>
                          <a:srgbClr val="C00000"/>
                        </a:solidFill>
                        <a:latin typeface="Cambria Math" panose="02040503050406030204" pitchFamily="18" charset="0"/>
                        <a:cs typeface="Arial" panose="020B0604020202020204" pitchFamily="34" charset="0"/>
                      </a:rPr>
                      <m:t>𝑘</m:t>
                    </m:r>
                  </m:oMath>
                </a14:m>
                <a:r>
                  <a:rPr lang="en-US" altLang="zh-CN" sz="1400" dirty="0">
                    <a:solidFill>
                      <a:srgbClr val="C00000"/>
                    </a:solidFill>
                    <a:latin typeface="Arial" panose="020B0604020202020204" pitchFamily="34" charset="0"/>
                    <a:cs typeface="Arial" panose="020B0604020202020204" pitchFamily="34" charset="0"/>
                  </a:rPr>
                  <a:t>-</a:t>
                </a:r>
                <a:r>
                  <a:rPr lang="en-US" altLang="zh-CN" sz="1400" dirty="0" err="1">
                    <a:solidFill>
                      <a:srgbClr val="C00000"/>
                    </a:solidFill>
                    <a:latin typeface="Arial" panose="020B0604020202020204" pitchFamily="34" charset="0"/>
                    <a:cs typeface="Arial" panose="020B0604020202020204" pitchFamily="34" charset="0"/>
                  </a:rPr>
                  <a:t>th</a:t>
                </a:r>
                <a:r>
                  <a:rPr lang="en-US" altLang="zh-CN" sz="1400" dirty="0">
                    <a:solidFill>
                      <a:srgbClr val="C00000"/>
                    </a:solidFill>
                    <a:latin typeface="Arial" panose="020B0604020202020204" pitchFamily="34" charset="0"/>
                    <a:cs typeface="Arial" panose="020B0604020202020204" pitchFamily="34" charset="0"/>
                  </a:rPr>
                  <a:t> beam</a:t>
                </a:r>
                <a:endParaRPr kumimoji="1" lang="zh-CN" altLang="en-US" sz="1600" dirty="0">
                  <a:solidFill>
                    <a:srgbClr val="C00000"/>
                  </a:solidFill>
                  <a:latin typeface="Arial" panose="020B0604020202020204" pitchFamily="34" charset="0"/>
                  <a:cs typeface="Arial" panose="020B0604020202020204" pitchFamily="34" charset="0"/>
                </a:endParaRPr>
              </a:p>
            </p:txBody>
          </p:sp>
        </mc:Choice>
        <mc:Fallback xmlns="">
          <p:sp>
            <p:nvSpPr>
              <p:cNvPr id="202" name="文本框 201">
                <a:extLst>
                  <a:ext uri="{FF2B5EF4-FFF2-40B4-BE49-F238E27FC236}">
                    <a16:creationId xmlns:a16="http://schemas.microsoft.com/office/drawing/2014/main" id="{EEFDFEFD-FD9A-49DA-BB73-1CBE445DAFBF}"/>
                  </a:ext>
                </a:extLst>
              </p:cNvPr>
              <p:cNvSpPr txBox="1">
                <a:spLocks noRot="1" noChangeAspect="1" noMove="1" noResize="1" noEditPoints="1" noAdjustHandles="1" noChangeArrowheads="1" noChangeShapeType="1" noTextEdit="1"/>
              </p:cNvSpPr>
              <p:nvPr/>
            </p:nvSpPr>
            <p:spPr>
              <a:xfrm>
                <a:off x="1491261" y="5852378"/>
                <a:ext cx="1615025" cy="523220"/>
              </a:xfrm>
              <a:prstGeom prst="rect">
                <a:avLst/>
              </a:prstGeom>
              <a:blipFill>
                <a:blip r:embed="rId8"/>
                <a:stretch>
                  <a:fillRect t="-2326" b="-11628"/>
                </a:stretch>
              </a:blipFill>
            </p:spPr>
            <p:txBody>
              <a:bodyPr/>
              <a:lstStyle/>
              <a:p>
                <a:r>
                  <a:rPr lang="zh-CN" altLang="en-US">
                    <a:noFill/>
                  </a:rPr>
                  <a:t> </a:t>
                </a:r>
              </a:p>
            </p:txBody>
          </p:sp>
        </mc:Fallback>
      </mc:AlternateContent>
      <p:cxnSp>
        <p:nvCxnSpPr>
          <p:cNvPr id="203" name="直接箭头连接符 202"/>
          <p:cNvCxnSpPr>
            <a:cxnSpLocks/>
          </p:cNvCxnSpPr>
          <p:nvPr/>
        </p:nvCxnSpPr>
        <p:spPr>
          <a:xfrm flipV="1">
            <a:off x="2526521" y="5426599"/>
            <a:ext cx="299928" cy="425779"/>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4" name="直接箭头连接符 203"/>
          <p:cNvCxnSpPr>
            <a:cxnSpLocks/>
          </p:cNvCxnSpPr>
          <p:nvPr/>
        </p:nvCxnSpPr>
        <p:spPr>
          <a:xfrm flipH="1" flipV="1">
            <a:off x="3928334" y="5455182"/>
            <a:ext cx="326379" cy="358728"/>
          </a:xfrm>
          <a:prstGeom prst="straightConnector1">
            <a:avLst/>
          </a:prstGeom>
          <a:ln w="25400">
            <a:solidFill>
              <a:schemeClr val="accent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5" name="文本框 204">
                <a:extLst>
                  <a:ext uri="{FF2B5EF4-FFF2-40B4-BE49-F238E27FC236}">
                    <a16:creationId xmlns:a16="http://schemas.microsoft.com/office/drawing/2014/main" id="{EEFDFEFD-FD9A-49DA-BB73-1CBE445DAFBF}"/>
                  </a:ext>
                </a:extLst>
              </p:cNvPr>
              <p:cNvSpPr txBox="1"/>
              <p:nvPr/>
            </p:nvSpPr>
            <p:spPr>
              <a:xfrm>
                <a:off x="3386124" y="5825993"/>
                <a:ext cx="2295923" cy="738664"/>
              </a:xfrm>
              <a:prstGeom prst="rect">
                <a:avLst/>
              </a:prstGeom>
              <a:noFill/>
            </p:spPr>
            <p:txBody>
              <a:bodyPr wrap="square" rtlCol="0">
                <a:spAutoFit/>
              </a:bodyPr>
              <a:lstStyle/>
              <a:p>
                <a:pPr algn="ctr"/>
                <a:r>
                  <a:rPr lang="en-US" altLang="zh-CN" sz="1400" b="1" dirty="0">
                    <a:solidFill>
                      <a:srgbClr val="C00000"/>
                    </a:solidFill>
                    <a:latin typeface="Arial" panose="020B0604020202020204" pitchFamily="34" charset="0"/>
                    <a:cs typeface="Arial" panose="020B0604020202020204" pitchFamily="34" charset="0"/>
                  </a:rPr>
                  <a:t>Pre-defined</a:t>
                </a:r>
                <a:r>
                  <a:rPr lang="en-US" altLang="zh-CN" sz="1400" dirty="0">
                    <a:solidFill>
                      <a:schemeClr val="accent1">
                        <a:lumMod val="75000"/>
                      </a:schemeClr>
                    </a:solidFill>
                    <a:latin typeface="Arial" panose="020B0604020202020204" pitchFamily="34" charset="0"/>
                    <a:cs typeface="Arial" panose="020B0604020202020204" pitchFamily="34" charset="0"/>
                  </a:rPr>
                  <a:t> single-beam holographic pattern towards direction </a:t>
                </a:r>
                <a14:m>
                  <m:oMath xmlns:m="http://schemas.openxmlformats.org/officeDocument/2006/math">
                    <m:d>
                      <m:dPr>
                        <m:ctrlPr>
                          <a:rPr lang="en-US" altLang="zh-CN" sz="1400" i="1" smtClean="0">
                            <a:solidFill>
                              <a:schemeClr val="accent1">
                                <a:lumMod val="75000"/>
                              </a:schemeClr>
                            </a:solidFill>
                            <a:latin typeface="Cambria Math" panose="02040503050406030204" pitchFamily="18" charset="0"/>
                            <a:cs typeface="Arial" panose="020B0604020202020204" pitchFamily="34" charset="0"/>
                          </a:rPr>
                        </m:ctrlPr>
                      </m:dPr>
                      <m:e>
                        <m:sSub>
                          <m:sSubPr>
                            <m:ctrlPr>
                              <a:rPr lang="zh-CN" altLang="en-US" sz="1400" i="1">
                                <a:solidFill>
                                  <a:schemeClr val="accent1">
                                    <a:lumMod val="75000"/>
                                  </a:schemeClr>
                                </a:solidFill>
                                <a:latin typeface="Cambria Math" panose="02040503050406030204" pitchFamily="18" charset="0"/>
                              </a:rPr>
                            </m:ctrlPr>
                          </m:sSubPr>
                          <m:e>
                            <m:r>
                              <a:rPr lang="zh-CN" altLang="en-US" sz="1400" i="1">
                                <a:solidFill>
                                  <a:schemeClr val="accent1">
                                    <a:lumMod val="75000"/>
                                  </a:schemeClr>
                                </a:solidFill>
                                <a:latin typeface="Cambria Math" panose="02040503050406030204" pitchFamily="18" charset="0"/>
                              </a:rPr>
                              <m:t>𝜃</m:t>
                            </m:r>
                          </m:e>
                          <m:sub>
                            <m:r>
                              <a:rPr lang="en-US" altLang="zh-CN" sz="1400" i="1">
                                <a:solidFill>
                                  <a:schemeClr val="accent1">
                                    <a:lumMod val="75000"/>
                                  </a:schemeClr>
                                </a:solidFill>
                                <a:latin typeface="Cambria Math" panose="02040503050406030204" pitchFamily="18" charset="0"/>
                              </a:rPr>
                              <m:t>𝑘</m:t>
                            </m:r>
                          </m:sub>
                        </m:sSub>
                        <m:r>
                          <a:rPr lang="zh-CN" altLang="en-US" sz="1400">
                            <a:solidFill>
                              <a:schemeClr val="accent1">
                                <a:lumMod val="75000"/>
                              </a:schemeClr>
                            </a:solidFill>
                            <a:latin typeface="Cambria Math" panose="02040503050406030204" pitchFamily="18" charset="0"/>
                          </a:rPr>
                          <m:t>,</m:t>
                        </m:r>
                        <m:sSub>
                          <m:sSubPr>
                            <m:ctrlPr>
                              <a:rPr lang="zh-CN" altLang="en-US" sz="1400" i="1">
                                <a:solidFill>
                                  <a:schemeClr val="accent1">
                                    <a:lumMod val="75000"/>
                                  </a:schemeClr>
                                </a:solidFill>
                                <a:latin typeface="Cambria Math" panose="02040503050406030204" pitchFamily="18" charset="0"/>
                              </a:rPr>
                            </m:ctrlPr>
                          </m:sSubPr>
                          <m:e>
                            <m:r>
                              <a:rPr lang="zh-CN" altLang="en-US" sz="1400" i="1">
                                <a:solidFill>
                                  <a:schemeClr val="accent1">
                                    <a:lumMod val="75000"/>
                                  </a:schemeClr>
                                </a:solidFill>
                                <a:latin typeface="Cambria Math" panose="02040503050406030204" pitchFamily="18" charset="0"/>
                              </a:rPr>
                              <m:t>𝜑</m:t>
                            </m:r>
                          </m:e>
                          <m:sub>
                            <m:r>
                              <a:rPr lang="en-US" altLang="zh-CN" sz="1400" i="1">
                                <a:solidFill>
                                  <a:schemeClr val="accent1">
                                    <a:lumMod val="75000"/>
                                  </a:schemeClr>
                                </a:solidFill>
                                <a:latin typeface="Cambria Math" panose="02040503050406030204" pitchFamily="18" charset="0"/>
                              </a:rPr>
                              <m:t>𝑘</m:t>
                            </m:r>
                          </m:sub>
                        </m:sSub>
                      </m:e>
                    </m:d>
                  </m:oMath>
                </a14:m>
                <a:endParaRPr kumimoji="1" lang="zh-CN" altLang="en-US" sz="16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205" name="文本框 204">
                <a:extLst>
                  <a:ext uri="{FF2B5EF4-FFF2-40B4-BE49-F238E27FC236}">
                    <a16:creationId xmlns:a16="http://schemas.microsoft.com/office/drawing/2014/main" id="{EEFDFEFD-FD9A-49DA-BB73-1CBE445DAFBF}"/>
                  </a:ext>
                </a:extLst>
              </p:cNvPr>
              <p:cNvSpPr txBox="1">
                <a:spLocks noRot="1" noChangeAspect="1" noMove="1" noResize="1" noEditPoints="1" noAdjustHandles="1" noChangeArrowheads="1" noChangeShapeType="1" noTextEdit="1"/>
              </p:cNvSpPr>
              <p:nvPr/>
            </p:nvSpPr>
            <p:spPr>
              <a:xfrm>
                <a:off x="3386124" y="5825993"/>
                <a:ext cx="2295923" cy="738664"/>
              </a:xfrm>
              <a:prstGeom prst="rect">
                <a:avLst/>
              </a:prstGeom>
              <a:blipFill>
                <a:blip r:embed="rId9"/>
                <a:stretch>
                  <a:fillRect t="-1653" b="-7438"/>
                </a:stretch>
              </a:blipFill>
            </p:spPr>
            <p:txBody>
              <a:bodyPr/>
              <a:lstStyle/>
              <a:p>
                <a:r>
                  <a:rPr lang="zh-CN" altLang="en-US">
                    <a:noFill/>
                  </a:rPr>
                  <a:t> </a:t>
                </a:r>
              </a:p>
            </p:txBody>
          </p:sp>
        </mc:Fallback>
      </mc:AlternateContent>
      <p:sp>
        <p:nvSpPr>
          <p:cNvPr id="14" name="圆角矩形 13"/>
          <p:cNvSpPr/>
          <p:nvPr/>
        </p:nvSpPr>
        <p:spPr>
          <a:xfrm>
            <a:off x="6023991" y="6569117"/>
            <a:ext cx="3636404" cy="200909"/>
          </a:xfrm>
          <a:prstGeom prst="roundRect">
            <a:avLst/>
          </a:prstGeom>
          <a:noFill/>
          <a:ln w="22225">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6" name="灯片编号占位符 5"/>
          <p:cNvSpPr>
            <a:spLocks noGrp="1"/>
          </p:cNvSpPr>
          <p:nvPr>
            <p:ph type="sldNum" sz="quarter" idx="12"/>
          </p:nvPr>
        </p:nvSpPr>
        <p:spPr/>
        <p:txBody>
          <a:bodyPr/>
          <a:lstStyle/>
          <a:p>
            <a:fld id="{EA7D5E4A-1FF7-5446-9BF7-57824CD54030}" type="slidenum">
              <a:rPr kumimoji="1" lang="zh-CN" altLang="en-US" b="1" smtClean="0">
                <a:solidFill>
                  <a:srgbClr val="C00000"/>
                </a:solidFill>
              </a:rPr>
              <a:pPr/>
              <a:t>61</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411460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矩形: 圆角 6">
            <a:extLst>
              <a:ext uri="{FF2B5EF4-FFF2-40B4-BE49-F238E27FC236}">
                <a16:creationId xmlns:a16="http://schemas.microsoft.com/office/drawing/2014/main" id="{D5D6346F-FC06-4846-A0A7-EF9C8F2AC1ED}"/>
              </a:ext>
            </a:extLst>
          </p:cNvPr>
          <p:cNvSpPr/>
          <p:nvPr/>
        </p:nvSpPr>
        <p:spPr>
          <a:xfrm>
            <a:off x="335360" y="1134715"/>
            <a:ext cx="11089232" cy="1814721"/>
          </a:xfrm>
          <a:prstGeom prst="roundRect">
            <a:avLst>
              <a:gd name="adj" fmla="val 24826"/>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260648"/>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altLang="zh-CN" sz="4000" b="1" dirty="0">
              <a:solidFill>
                <a:srgbClr val="0070C0"/>
              </a:solidFill>
              <a:latin typeface="Arial" panose="020B0604020202020204" pitchFamily="34" charset="0"/>
              <a:ea typeface="黑体" pitchFamily="2" charset="-122"/>
              <a:cs typeface="Arial" panose="020B0604020202020204" pitchFamily="34" charset="0"/>
            </a:endParaRPr>
          </a:p>
        </p:txBody>
      </p:sp>
      <p:sp>
        <p:nvSpPr>
          <p:cNvPr id="24" name="矩形 23"/>
          <p:cNvSpPr/>
          <p:nvPr/>
        </p:nvSpPr>
        <p:spPr>
          <a:xfrm>
            <a:off x="83332" y="1175617"/>
            <a:ext cx="11297508" cy="1769715"/>
          </a:xfrm>
          <a:prstGeom prst="rect">
            <a:avLst/>
          </a:prstGeom>
        </p:spPr>
        <p:txBody>
          <a:bodyPr wrap="square">
            <a:spAutoFit/>
          </a:bodyPr>
          <a:lstStyle/>
          <a:p>
            <a:pPr marL="800100" lvl="1" indent="-342900">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Map the transmitted data onto a single holographic pattern utilizing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superposition</a:t>
            </a:r>
          </a:p>
          <a:p>
            <a:pPr lvl="1">
              <a:lnSpc>
                <a:spcPct val="130000"/>
              </a:lnSpc>
              <a:spcAft>
                <a:spcPts val="600"/>
              </a:spcAft>
            </a:pPr>
            <a:r>
              <a:rPr lang="en-US" altLang="zh-CN" sz="2000" dirty="0">
                <a:latin typeface="Arial" panose="020B0604020202020204" pitchFamily="34" charset="0"/>
                <a:ea typeface="微软雅黑" panose="020B0503020204020204" pitchFamily="34" charset="-122"/>
                <a:cs typeface="Arial" panose="020B0604020202020204" pitchFamily="34" charset="0"/>
              </a:rPr>
              <a:t>     of the holographic patterns corresponding a single beam</a:t>
            </a:r>
          </a:p>
          <a:p>
            <a:pPr marL="800100" lvl="1" indent="-342900">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Based on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superposed holographic pattern</a:t>
            </a:r>
            <a:r>
              <a:rPr lang="en-US" altLang="zh-CN" sz="2000" dirty="0">
                <a:latin typeface="Arial" panose="020B0604020202020204" pitchFamily="34" charset="0"/>
                <a:ea typeface="微软雅黑" panose="020B0503020204020204" pitchFamily="34" charset="-122"/>
                <a:cs typeface="Arial" panose="020B0604020202020204" pitchFamily="34" charset="0"/>
              </a:rPr>
              <a:t>, the RHS can control the radiation amplitude of the leaky wave at each element to generate multiple desired beams</a:t>
            </a:r>
          </a:p>
        </p:txBody>
      </p:sp>
      <p:grpSp>
        <p:nvGrpSpPr>
          <p:cNvPr id="196" name="组合 195"/>
          <p:cNvGrpSpPr/>
          <p:nvPr/>
        </p:nvGrpSpPr>
        <p:grpSpPr>
          <a:xfrm>
            <a:off x="1368676" y="3311949"/>
            <a:ext cx="8588730" cy="2383584"/>
            <a:chOff x="-1203992" y="3188378"/>
            <a:chExt cx="10609619" cy="3117305"/>
          </a:xfrm>
        </p:grpSpPr>
        <p:grpSp>
          <p:nvGrpSpPr>
            <p:cNvPr id="188" name="组合 187"/>
            <p:cNvGrpSpPr/>
            <p:nvPr/>
          </p:nvGrpSpPr>
          <p:grpSpPr>
            <a:xfrm>
              <a:off x="1517882" y="3188378"/>
              <a:ext cx="3077417" cy="2902039"/>
              <a:chOff x="1203884" y="3117810"/>
              <a:chExt cx="3077417" cy="2902039"/>
            </a:xfrm>
          </p:grpSpPr>
          <p:grpSp>
            <p:nvGrpSpPr>
              <p:cNvPr id="186" name="组合 185"/>
              <p:cNvGrpSpPr/>
              <p:nvPr/>
            </p:nvGrpSpPr>
            <p:grpSpPr>
              <a:xfrm>
                <a:off x="1203884" y="3117810"/>
                <a:ext cx="3077417" cy="1224136"/>
                <a:chOff x="2317911" y="4650258"/>
                <a:chExt cx="3077417" cy="1224136"/>
              </a:xfrm>
            </p:grpSpPr>
            <p:grpSp>
              <p:nvGrpSpPr>
                <p:cNvPr id="172" name="组合 171"/>
                <p:cNvGrpSpPr/>
                <p:nvPr/>
              </p:nvGrpSpPr>
              <p:grpSpPr>
                <a:xfrm>
                  <a:off x="2317911" y="4650258"/>
                  <a:ext cx="2039590" cy="1224136"/>
                  <a:chOff x="2317911" y="4650258"/>
                  <a:chExt cx="2039590" cy="1224136"/>
                </a:xfrm>
              </p:grpSpPr>
              <p:sp>
                <p:nvSpPr>
                  <p:cNvPr id="8" name="矩形 7"/>
                  <p:cNvSpPr/>
                  <p:nvPr/>
                </p:nvSpPr>
                <p:spPr>
                  <a:xfrm>
                    <a:off x="2317911" y="4650258"/>
                    <a:ext cx="2039590" cy="1224136"/>
                  </a:xfrm>
                  <a:prstGeom prst="rect">
                    <a:avLst/>
                  </a:prstGeom>
                  <a:solidFill>
                    <a:srgbClr val="FFEFDF"/>
                  </a:solidFill>
                  <a:ln>
                    <a:noFill/>
                  </a:ln>
                  <a:effectLst>
                    <a:outerShdw blurRad="50800" dist="101600" dir="2700000" sx="101000" sy="101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 name="矩形 8"/>
                  <p:cNvSpPr/>
                  <p:nvPr/>
                </p:nvSpPr>
                <p:spPr>
                  <a:xfrm>
                    <a:off x="2378484" y="476258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 name="矩形 15"/>
                  <p:cNvSpPr/>
                  <p:nvPr/>
                </p:nvSpPr>
                <p:spPr>
                  <a:xfrm>
                    <a:off x="2602892" y="476258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7" name="矩形 16"/>
                  <p:cNvSpPr/>
                  <p:nvPr/>
                </p:nvSpPr>
                <p:spPr>
                  <a:xfrm>
                    <a:off x="2827300" y="476258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8" name="矩形 17"/>
                  <p:cNvSpPr/>
                  <p:nvPr/>
                </p:nvSpPr>
                <p:spPr>
                  <a:xfrm>
                    <a:off x="3046995" y="476258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9" name="矩形 18"/>
                  <p:cNvSpPr/>
                  <p:nvPr/>
                </p:nvSpPr>
                <p:spPr>
                  <a:xfrm>
                    <a:off x="3266690" y="4762587"/>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0" name="矩形 19"/>
                  <p:cNvSpPr/>
                  <p:nvPr/>
                </p:nvSpPr>
                <p:spPr>
                  <a:xfrm>
                    <a:off x="3488866" y="476258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1" name="矩形 20"/>
                  <p:cNvSpPr/>
                  <p:nvPr/>
                </p:nvSpPr>
                <p:spPr>
                  <a:xfrm>
                    <a:off x="3711042" y="476258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2" name="矩形 21"/>
                  <p:cNvSpPr/>
                  <p:nvPr/>
                </p:nvSpPr>
                <p:spPr>
                  <a:xfrm>
                    <a:off x="3933218" y="4759709"/>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3" name="矩形 22"/>
                  <p:cNvSpPr/>
                  <p:nvPr/>
                </p:nvSpPr>
                <p:spPr>
                  <a:xfrm>
                    <a:off x="4152913" y="476258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6" name="矩形 25"/>
                  <p:cNvSpPr/>
                  <p:nvPr/>
                </p:nvSpPr>
                <p:spPr>
                  <a:xfrm>
                    <a:off x="2378484" y="497717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7" name="矩形 26"/>
                  <p:cNvSpPr/>
                  <p:nvPr/>
                </p:nvSpPr>
                <p:spPr>
                  <a:xfrm>
                    <a:off x="2602892" y="497717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8" name="矩形 27"/>
                  <p:cNvSpPr/>
                  <p:nvPr/>
                </p:nvSpPr>
                <p:spPr>
                  <a:xfrm>
                    <a:off x="2827300" y="497717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29" name="矩形 28"/>
                  <p:cNvSpPr/>
                  <p:nvPr/>
                </p:nvSpPr>
                <p:spPr>
                  <a:xfrm>
                    <a:off x="3046995" y="4977172"/>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0" name="矩形 29"/>
                  <p:cNvSpPr/>
                  <p:nvPr/>
                </p:nvSpPr>
                <p:spPr>
                  <a:xfrm>
                    <a:off x="3266690" y="497717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1" name="矩形 30"/>
                  <p:cNvSpPr/>
                  <p:nvPr/>
                </p:nvSpPr>
                <p:spPr>
                  <a:xfrm>
                    <a:off x="3488866" y="4977172"/>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2" name="矩形 31"/>
                  <p:cNvSpPr/>
                  <p:nvPr/>
                </p:nvSpPr>
                <p:spPr>
                  <a:xfrm>
                    <a:off x="3711042" y="497717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3" name="矩形 32"/>
                  <p:cNvSpPr/>
                  <p:nvPr/>
                </p:nvSpPr>
                <p:spPr>
                  <a:xfrm>
                    <a:off x="3933218" y="4974294"/>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4" name="矩形 33"/>
                  <p:cNvSpPr/>
                  <p:nvPr/>
                </p:nvSpPr>
                <p:spPr>
                  <a:xfrm>
                    <a:off x="4152913" y="497717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6" name="矩形 35"/>
                  <p:cNvSpPr/>
                  <p:nvPr/>
                </p:nvSpPr>
                <p:spPr>
                  <a:xfrm>
                    <a:off x="2378484" y="519175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7" name="矩形 36"/>
                  <p:cNvSpPr/>
                  <p:nvPr/>
                </p:nvSpPr>
                <p:spPr>
                  <a:xfrm>
                    <a:off x="2602892" y="519175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8" name="矩形 37"/>
                  <p:cNvSpPr/>
                  <p:nvPr/>
                </p:nvSpPr>
                <p:spPr>
                  <a:xfrm>
                    <a:off x="2827300" y="5191757"/>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39" name="矩形 38"/>
                  <p:cNvSpPr/>
                  <p:nvPr/>
                </p:nvSpPr>
                <p:spPr>
                  <a:xfrm>
                    <a:off x="3046995" y="519175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40" name="矩形 39"/>
                  <p:cNvSpPr/>
                  <p:nvPr/>
                </p:nvSpPr>
                <p:spPr>
                  <a:xfrm>
                    <a:off x="3266690" y="519175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42" name="矩形 41"/>
                  <p:cNvSpPr/>
                  <p:nvPr/>
                </p:nvSpPr>
                <p:spPr>
                  <a:xfrm>
                    <a:off x="3488866" y="519175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43" name="矩形 42"/>
                  <p:cNvSpPr/>
                  <p:nvPr/>
                </p:nvSpPr>
                <p:spPr>
                  <a:xfrm>
                    <a:off x="3711042" y="5191757"/>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44" name="矩形 43"/>
                  <p:cNvSpPr/>
                  <p:nvPr/>
                </p:nvSpPr>
                <p:spPr>
                  <a:xfrm>
                    <a:off x="3933218" y="5188879"/>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45" name="矩形 44"/>
                  <p:cNvSpPr/>
                  <p:nvPr/>
                </p:nvSpPr>
                <p:spPr>
                  <a:xfrm>
                    <a:off x="4152913" y="519175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47" name="矩形 46"/>
                  <p:cNvSpPr/>
                  <p:nvPr/>
                </p:nvSpPr>
                <p:spPr>
                  <a:xfrm>
                    <a:off x="2378484" y="540634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48" name="矩形 47"/>
                  <p:cNvSpPr/>
                  <p:nvPr/>
                </p:nvSpPr>
                <p:spPr>
                  <a:xfrm>
                    <a:off x="2602892" y="5406342"/>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0" name="矩形 49"/>
                  <p:cNvSpPr/>
                  <p:nvPr/>
                </p:nvSpPr>
                <p:spPr>
                  <a:xfrm>
                    <a:off x="2827300" y="540634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1" name="矩形 50"/>
                  <p:cNvSpPr/>
                  <p:nvPr/>
                </p:nvSpPr>
                <p:spPr>
                  <a:xfrm>
                    <a:off x="3046995" y="540634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2" name="矩形 51"/>
                  <p:cNvSpPr/>
                  <p:nvPr/>
                </p:nvSpPr>
                <p:spPr>
                  <a:xfrm>
                    <a:off x="3266690" y="540634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3" name="矩形 52"/>
                  <p:cNvSpPr/>
                  <p:nvPr/>
                </p:nvSpPr>
                <p:spPr>
                  <a:xfrm>
                    <a:off x="3488866" y="540634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4" name="矩形 53"/>
                  <p:cNvSpPr/>
                  <p:nvPr/>
                </p:nvSpPr>
                <p:spPr>
                  <a:xfrm>
                    <a:off x="3711042" y="540634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5" name="矩形 54"/>
                  <p:cNvSpPr/>
                  <p:nvPr/>
                </p:nvSpPr>
                <p:spPr>
                  <a:xfrm>
                    <a:off x="3933218" y="5403464"/>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6" name="矩形 55"/>
                  <p:cNvSpPr/>
                  <p:nvPr/>
                </p:nvSpPr>
                <p:spPr>
                  <a:xfrm>
                    <a:off x="4152913" y="5406342"/>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8" name="矩形 57"/>
                  <p:cNvSpPr/>
                  <p:nvPr/>
                </p:nvSpPr>
                <p:spPr>
                  <a:xfrm>
                    <a:off x="2378484" y="5620927"/>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59" name="矩形 58"/>
                  <p:cNvSpPr/>
                  <p:nvPr/>
                </p:nvSpPr>
                <p:spPr>
                  <a:xfrm>
                    <a:off x="2602892" y="562092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60" name="矩形 59"/>
                  <p:cNvSpPr/>
                  <p:nvPr/>
                </p:nvSpPr>
                <p:spPr>
                  <a:xfrm>
                    <a:off x="2827300" y="562092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61" name="矩形 60"/>
                  <p:cNvSpPr/>
                  <p:nvPr/>
                </p:nvSpPr>
                <p:spPr>
                  <a:xfrm>
                    <a:off x="3046995" y="562092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62" name="矩形 61"/>
                  <p:cNvSpPr/>
                  <p:nvPr/>
                </p:nvSpPr>
                <p:spPr>
                  <a:xfrm>
                    <a:off x="3266690" y="562092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63" name="矩形 62"/>
                  <p:cNvSpPr/>
                  <p:nvPr/>
                </p:nvSpPr>
                <p:spPr>
                  <a:xfrm>
                    <a:off x="3488866" y="562092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64" name="矩形 63"/>
                  <p:cNvSpPr/>
                  <p:nvPr/>
                </p:nvSpPr>
                <p:spPr>
                  <a:xfrm>
                    <a:off x="3711042" y="5620927"/>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65" name="矩形 64"/>
                  <p:cNvSpPr/>
                  <p:nvPr/>
                </p:nvSpPr>
                <p:spPr>
                  <a:xfrm>
                    <a:off x="3933218" y="5618049"/>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66" name="矩形 65"/>
                  <p:cNvSpPr/>
                  <p:nvPr/>
                </p:nvSpPr>
                <p:spPr>
                  <a:xfrm>
                    <a:off x="4152913" y="5620927"/>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grpSp>
            <p:grpSp>
              <p:nvGrpSpPr>
                <p:cNvPr id="173" name="组合 172"/>
                <p:cNvGrpSpPr/>
                <p:nvPr/>
              </p:nvGrpSpPr>
              <p:grpSpPr>
                <a:xfrm>
                  <a:off x="3275597" y="4797286"/>
                  <a:ext cx="2119731" cy="248700"/>
                  <a:chOff x="3275597" y="4797286"/>
                  <a:chExt cx="2119731" cy="248700"/>
                </a:xfrm>
              </p:grpSpPr>
              <p:sp>
                <p:nvSpPr>
                  <p:cNvPr id="171"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0"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gradFill flip="none" rotWithShape="1">
                    <a:gsLst>
                      <a:gs pos="0">
                        <a:srgbClr val="8DC5B8">
                          <a:alpha val="20000"/>
                        </a:srgbClr>
                      </a:gs>
                      <a:gs pos="36000">
                        <a:srgbClr val="8DC5B8">
                          <a:alpha val="50000"/>
                        </a:srgbClr>
                      </a:gs>
                      <a:gs pos="100000">
                        <a:srgbClr val="8DC5B8"/>
                      </a:gs>
                    </a:gsLst>
                    <a:lin ang="10800000" scaled="0"/>
                    <a:tileRect/>
                  </a:gra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grpSp>
            <p:nvGrpSpPr>
              <p:cNvPr id="185" name="组合 184"/>
              <p:cNvGrpSpPr/>
              <p:nvPr/>
            </p:nvGrpSpPr>
            <p:grpSpPr>
              <a:xfrm>
                <a:off x="1221589" y="4795713"/>
                <a:ext cx="3038883" cy="1224136"/>
                <a:chOff x="5577979" y="4651697"/>
                <a:chExt cx="3038883" cy="1224136"/>
              </a:xfrm>
            </p:grpSpPr>
            <p:sp>
              <p:nvSpPr>
                <p:cNvPr id="72" name="矩形 71"/>
                <p:cNvSpPr/>
                <p:nvPr/>
              </p:nvSpPr>
              <p:spPr>
                <a:xfrm>
                  <a:off x="5577979" y="4651697"/>
                  <a:ext cx="2039590" cy="1224136"/>
                </a:xfrm>
                <a:prstGeom prst="rect">
                  <a:avLst/>
                </a:prstGeom>
                <a:solidFill>
                  <a:srgbClr val="FFEFDF"/>
                </a:solidFill>
                <a:ln>
                  <a:noFill/>
                </a:ln>
                <a:effectLst>
                  <a:outerShdw blurRad="50800" dist="101600" dir="2700000" sx="101000" sy="101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73" name="矩形 72"/>
                <p:cNvSpPr/>
                <p:nvPr/>
              </p:nvSpPr>
              <p:spPr>
                <a:xfrm>
                  <a:off x="5638552" y="4764026"/>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74" name="矩形 73"/>
                <p:cNvSpPr/>
                <p:nvPr/>
              </p:nvSpPr>
              <p:spPr>
                <a:xfrm>
                  <a:off x="5862960" y="476402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75" name="矩形 74"/>
                <p:cNvSpPr/>
                <p:nvPr/>
              </p:nvSpPr>
              <p:spPr>
                <a:xfrm>
                  <a:off x="6087368" y="476402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76" name="矩形 75"/>
                <p:cNvSpPr/>
                <p:nvPr/>
              </p:nvSpPr>
              <p:spPr>
                <a:xfrm>
                  <a:off x="6307063" y="476402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77" name="矩形 76"/>
                <p:cNvSpPr/>
                <p:nvPr/>
              </p:nvSpPr>
              <p:spPr>
                <a:xfrm>
                  <a:off x="6526758" y="476402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78" name="矩形 77"/>
                <p:cNvSpPr/>
                <p:nvPr/>
              </p:nvSpPr>
              <p:spPr>
                <a:xfrm>
                  <a:off x="6748934" y="476402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79" name="矩形 78"/>
                <p:cNvSpPr/>
                <p:nvPr/>
              </p:nvSpPr>
              <p:spPr>
                <a:xfrm>
                  <a:off x="6971110" y="476402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0" name="矩形 79"/>
                <p:cNvSpPr/>
                <p:nvPr/>
              </p:nvSpPr>
              <p:spPr>
                <a:xfrm>
                  <a:off x="7193286" y="4761148"/>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1" name="矩形 80"/>
                <p:cNvSpPr/>
                <p:nvPr/>
              </p:nvSpPr>
              <p:spPr>
                <a:xfrm>
                  <a:off x="7412981" y="4764026"/>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2" name="矩形 81"/>
                <p:cNvSpPr/>
                <p:nvPr/>
              </p:nvSpPr>
              <p:spPr>
                <a:xfrm>
                  <a:off x="5638552" y="497861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3" name="矩形 82"/>
                <p:cNvSpPr/>
                <p:nvPr/>
              </p:nvSpPr>
              <p:spPr>
                <a:xfrm>
                  <a:off x="5862960" y="4978611"/>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4" name="矩形 83"/>
                <p:cNvSpPr/>
                <p:nvPr/>
              </p:nvSpPr>
              <p:spPr>
                <a:xfrm>
                  <a:off x="6087368" y="497861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5" name="矩形 84"/>
                <p:cNvSpPr/>
                <p:nvPr/>
              </p:nvSpPr>
              <p:spPr>
                <a:xfrm>
                  <a:off x="6307063" y="497861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6" name="矩形 85"/>
                <p:cNvSpPr/>
                <p:nvPr/>
              </p:nvSpPr>
              <p:spPr>
                <a:xfrm>
                  <a:off x="6526758" y="497861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7" name="矩形 86"/>
                <p:cNvSpPr/>
                <p:nvPr/>
              </p:nvSpPr>
              <p:spPr>
                <a:xfrm>
                  <a:off x="6748934" y="497861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8" name="矩形 87"/>
                <p:cNvSpPr/>
                <p:nvPr/>
              </p:nvSpPr>
              <p:spPr>
                <a:xfrm>
                  <a:off x="6971110" y="497861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89" name="矩形 88"/>
                <p:cNvSpPr/>
                <p:nvPr/>
              </p:nvSpPr>
              <p:spPr>
                <a:xfrm>
                  <a:off x="7193286" y="4975733"/>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0" name="矩形 89"/>
                <p:cNvSpPr/>
                <p:nvPr/>
              </p:nvSpPr>
              <p:spPr>
                <a:xfrm>
                  <a:off x="7412981" y="497861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1" name="矩形 90"/>
                <p:cNvSpPr/>
                <p:nvPr/>
              </p:nvSpPr>
              <p:spPr>
                <a:xfrm>
                  <a:off x="5638552" y="519319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2" name="矩形 91"/>
                <p:cNvSpPr/>
                <p:nvPr/>
              </p:nvSpPr>
              <p:spPr>
                <a:xfrm>
                  <a:off x="5862960" y="519319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3" name="矩形 92"/>
                <p:cNvSpPr/>
                <p:nvPr/>
              </p:nvSpPr>
              <p:spPr>
                <a:xfrm>
                  <a:off x="6087368" y="5193196"/>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4" name="矩形 93"/>
                <p:cNvSpPr/>
                <p:nvPr/>
              </p:nvSpPr>
              <p:spPr>
                <a:xfrm>
                  <a:off x="6307063" y="519319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5" name="矩形 94"/>
                <p:cNvSpPr/>
                <p:nvPr/>
              </p:nvSpPr>
              <p:spPr>
                <a:xfrm>
                  <a:off x="6526758" y="519319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6" name="矩形 95"/>
                <p:cNvSpPr/>
                <p:nvPr/>
              </p:nvSpPr>
              <p:spPr>
                <a:xfrm>
                  <a:off x="6748934" y="519319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7" name="矩形 96"/>
                <p:cNvSpPr/>
                <p:nvPr/>
              </p:nvSpPr>
              <p:spPr>
                <a:xfrm>
                  <a:off x="6971110" y="5193196"/>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8" name="矩形 97"/>
                <p:cNvSpPr/>
                <p:nvPr/>
              </p:nvSpPr>
              <p:spPr>
                <a:xfrm>
                  <a:off x="7193286" y="5190318"/>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99" name="矩形 98"/>
                <p:cNvSpPr/>
                <p:nvPr/>
              </p:nvSpPr>
              <p:spPr>
                <a:xfrm>
                  <a:off x="7412981" y="519319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0" name="矩形 99"/>
                <p:cNvSpPr/>
                <p:nvPr/>
              </p:nvSpPr>
              <p:spPr>
                <a:xfrm>
                  <a:off x="5638552" y="540778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1" name="矩形 100"/>
                <p:cNvSpPr/>
                <p:nvPr/>
              </p:nvSpPr>
              <p:spPr>
                <a:xfrm>
                  <a:off x="5862960" y="540778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2" name="矩形 101"/>
                <p:cNvSpPr/>
                <p:nvPr/>
              </p:nvSpPr>
              <p:spPr>
                <a:xfrm>
                  <a:off x="6087368" y="540778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3" name="矩形 102"/>
                <p:cNvSpPr/>
                <p:nvPr/>
              </p:nvSpPr>
              <p:spPr>
                <a:xfrm>
                  <a:off x="6307063" y="5407781"/>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4" name="矩形 103"/>
                <p:cNvSpPr/>
                <p:nvPr/>
              </p:nvSpPr>
              <p:spPr>
                <a:xfrm>
                  <a:off x="6526758" y="540778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5" name="矩形 104"/>
                <p:cNvSpPr/>
                <p:nvPr/>
              </p:nvSpPr>
              <p:spPr>
                <a:xfrm>
                  <a:off x="6748934" y="5407781"/>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6" name="矩形 105"/>
                <p:cNvSpPr/>
                <p:nvPr/>
              </p:nvSpPr>
              <p:spPr>
                <a:xfrm>
                  <a:off x="6971110" y="540778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7" name="矩形 106"/>
                <p:cNvSpPr/>
                <p:nvPr/>
              </p:nvSpPr>
              <p:spPr>
                <a:xfrm>
                  <a:off x="7193286" y="5404903"/>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8" name="矩形 107"/>
                <p:cNvSpPr/>
                <p:nvPr/>
              </p:nvSpPr>
              <p:spPr>
                <a:xfrm>
                  <a:off x="7412981" y="5407781"/>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09" name="矩形 108"/>
                <p:cNvSpPr/>
                <p:nvPr/>
              </p:nvSpPr>
              <p:spPr>
                <a:xfrm>
                  <a:off x="5638552" y="562236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0" name="矩形 109"/>
                <p:cNvSpPr/>
                <p:nvPr/>
              </p:nvSpPr>
              <p:spPr>
                <a:xfrm>
                  <a:off x="5862960" y="562236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1" name="矩形 110"/>
                <p:cNvSpPr/>
                <p:nvPr/>
              </p:nvSpPr>
              <p:spPr>
                <a:xfrm>
                  <a:off x="6087368" y="562236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2" name="矩形 111"/>
                <p:cNvSpPr/>
                <p:nvPr/>
              </p:nvSpPr>
              <p:spPr>
                <a:xfrm>
                  <a:off x="6307063" y="562236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3" name="矩形 112"/>
                <p:cNvSpPr/>
                <p:nvPr/>
              </p:nvSpPr>
              <p:spPr>
                <a:xfrm>
                  <a:off x="6526758" y="5622366"/>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4" name="矩形 113"/>
                <p:cNvSpPr/>
                <p:nvPr/>
              </p:nvSpPr>
              <p:spPr>
                <a:xfrm>
                  <a:off x="6748934" y="562236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5" name="矩形 114"/>
                <p:cNvSpPr/>
                <p:nvPr/>
              </p:nvSpPr>
              <p:spPr>
                <a:xfrm>
                  <a:off x="6971110" y="562236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6" name="矩形 115"/>
                <p:cNvSpPr/>
                <p:nvPr/>
              </p:nvSpPr>
              <p:spPr>
                <a:xfrm>
                  <a:off x="7193286" y="5619488"/>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17" name="矩形 116"/>
                <p:cNvSpPr/>
                <p:nvPr/>
              </p:nvSpPr>
              <p:spPr>
                <a:xfrm>
                  <a:off x="7412981" y="5622366"/>
                  <a:ext cx="144016" cy="144016"/>
                </a:xfrm>
                <a:prstGeom prst="rect">
                  <a:avLst/>
                </a:prstGeom>
                <a:solidFill>
                  <a:schemeClr val="bg2">
                    <a:lumMod val="9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grpSp>
              <p:nvGrpSpPr>
                <p:cNvPr id="174" name="组合 173"/>
                <p:cNvGrpSpPr/>
                <p:nvPr/>
              </p:nvGrpSpPr>
              <p:grpSpPr>
                <a:xfrm flipV="1">
                  <a:off x="6497131" y="5498016"/>
                  <a:ext cx="2119731" cy="248700"/>
                  <a:chOff x="3275597" y="4797286"/>
                  <a:chExt cx="2119731" cy="248700"/>
                </a:xfrm>
              </p:grpSpPr>
              <p:sp>
                <p:nvSpPr>
                  <p:cNvPr id="175"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6"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gradFill flip="none" rotWithShape="1">
                    <a:gsLst>
                      <a:gs pos="0">
                        <a:srgbClr val="8DC5B8">
                          <a:alpha val="20000"/>
                        </a:srgbClr>
                      </a:gs>
                      <a:gs pos="36000">
                        <a:srgbClr val="8DC5B8">
                          <a:alpha val="50000"/>
                        </a:srgbClr>
                      </a:gs>
                      <a:gs pos="100000">
                        <a:srgbClr val="8DC5B8"/>
                      </a:gs>
                    </a:gsLst>
                    <a:lin ang="10800000" scaled="0"/>
                    <a:tileRect/>
                  </a:gra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grpSp>
        <p:grpSp>
          <p:nvGrpSpPr>
            <p:cNvPr id="184" name="组合 183"/>
            <p:cNvGrpSpPr/>
            <p:nvPr/>
          </p:nvGrpSpPr>
          <p:grpSpPr>
            <a:xfrm>
              <a:off x="5513702" y="4027329"/>
              <a:ext cx="3068510" cy="1224136"/>
              <a:chOff x="6970830" y="2474659"/>
              <a:chExt cx="3068510" cy="1224136"/>
            </a:xfrm>
          </p:grpSpPr>
          <p:sp>
            <p:nvSpPr>
              <p:cNvPr id="121" name="矩形 120"/>
              <p:cNvSpPr/>
              <p:nvPr/>
            </p:nvSpPr>
            <p:spPr>
              <a:xfrm>
                <a:off x="6970830" y="2474659"/>
                <a:ext cx="2039590" cy="1224136"/>
              </a:xfrm>
              <a:prstGeom prst="rect">
                <a:avLst/>
              </a:prstGeom>
              <a:solidFill>
                <a:srgbClr val="FFEFDF"/>
              </a:solidFill>
              <a:ln>
                <a:noFill/>
              </a:ln>
              <a:effectLst>
                <a:outerShdw blurRad="50800" dist="101600" dir="2700000" sx="101000" sy="101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2" name="矩形 121"/>
              <p:cNvSpPr/>
              <p:nvPr/>
            </p:nvSpPr>
            <p:spPr>
              <a:xfrm>
                <a:off x="7031403" y="258698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3" name="矩形 122"/>
              <p:cNvSpPr/>
              <p:nvPr/>
            </p:nvSpPr>
            <p:spPr>
              <a:xfrm>
                <a:off x="7255811" y="258698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4" name="矩形 123"/>
              <p:cNvSpPr/>
              <p:nvPr/>
            </p:nvSpPr>
            <p:spPr>
              <a:xfrm>
                <a:off x="7480219" y="258698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5" name="矩形 124"/>
              <p:cNvSpPr/>
              <p:nvPr/>
            </p:nvSpPr>
            <p:spPr>
              <a:xfrm>
                <a:off x="7699914" y="258698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6" name="矩形 125"/>
              <p:cNvSpPr/>
              <p:nvPr/>
            </p:nvSpPr>
            <p:spPr>
              <a:xfrm>
                <a:off x="7919609" y="258698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7" name="矩形 126"/>
              <p:cNvSpPr/>
              <p:nvPr/>
            </p:nvSpPr>
            <p:spPr>
              <a:xfrm>
                <a:off x="8141785" y="258698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8" name="矩形 127"/>
              <p:cNvSpPr/>
              <p:nvPr/>
            </p:nvSpPr>
            <p:spPr>
              <a:xfrm>
                <a:off x="8363961" y="258698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29" name="矩形 128"/>
              <p:cNvSpPr/>
              <p:nvPr/>
            </p:nvSpPr>
            <p:spPr>
              <a:xfrm>
                <a:off x="8586137" y="2584110"/>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0" name="矩形 129"/>
              <p:cNvSpPr/>
              <p:nvPr/>
            </p:nvSpPr>
            <p:spPr>
              <a:xfrm>
                <a:off x="8805832" y="258698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1" name="矩形 130"/>
              <p:cNvSpPr/>
              <p:nvPr/>
            </p:nvSpPr>
            <p:spPr>
              <a:xfrm>
                <a:off x="7031403" y="280157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2" name="矩形 131"/>
              <p:cNvSpPr/>
              <p:nvPr/>
            </p:nvSpPr>
            <p:spPr>
              <a:xfrm>
                <a:off x="7255811" y="2801573"/>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3" name="矩形 132"/>
              <p:cNvSpPr/>
              <p:nvPr/>
            </p:nvSpPr>
            <p:spPr>
              <a:xfrm>
                <a:off x="7480219" y="280157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4" name="矩形 133"/>
              <p:cNvSpPr/>
              <p:nvPr/>
            </p:nvSpPr>
            <p:spPr>
              <a:xfrm>
                <a:off x="7699914" y="2801573"/>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5" name="矩形 134"/>
              <p:cNvSpPr/>
              <p:nvPr/>
            </p:nvSpPr>
            <p:spPr>
              <a:xfrm>
                <a:off x="7919609" y="280157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6" name="矩形 135"/>
              <p:cNvSpPr/>
              <p:nvPr/>
            </p:nvSpPr>
            <p:spPr>
              <a:xfrm>
                <a:off x="8141785" y="2801573"/>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7" name="矩形 136"/>
              <p:cNvSpPr/>
              <p:nvPr/>
            </p:nvSpPr>
            <p:spPr>
              <a:xfrm>
                <a:off x="8363961" y="280157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8" name="矩形 137"/>
              <p:cNvSpPr/>
              <p:nvPr/>
            </p:nvSpPr>
            <p:spPr>
              <a:xfrm>
                <a:off x="8586137" y="2798695"/>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39" name="矩形 138"/>
              <p:cNvSpPr/>
              <p:nvPr/>
            </p:nvSpPr>
            <p:spPr>
              <a:xfrm>
                <a:off x="8805832" y="280157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0" name="矩形 139"/>
              <p:cNvSpPr/>
              <p:nvPr/>
            </p:nvSpPr>
            <p:spPr>
              <a:xfrm>
                <a:off x="7031403" y="301615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1" name="矩形 140"/>
              <p:cNvSpPr/>
              <p:nvPr/>
            </p:nvSpPr>
            <p:spPr>
              <a:xfrm>
                <a:off x="7255811" y="301615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2" name="矩形 141"/>
              <p:cNvSpPr/>
              <p:nvPr/>
            </p:nvSpPr>
            <p:spPr>
              <a:xfrm>
                <a:off x="7480219" y="301615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3" name="矩形 142"/>
              <p:cNvSpPr/>
              <p:nvPr/>
            </p:nvSpPr>
            <p:spPr>
              <a:xfrm>
                <a:off x="7699914" y="301615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4" name="矩形 143"/>
              <p:cNvSpPr/>
              <p:nvPr/>
            </p:nvSpPr>
            <p:spPr>
              <a:xfrm>
                <a:off x="7919609" y="301615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5" name="矩形 144"/>
              <p:cNvSpPr/>
              <p:nvPr/>
            </p:nvSpPr>
            <p:spPr>
              <a:xfrm>
                <a:off x="8141785" y="301615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6" name="矩形 145"/>
              <p:cNvSpPr/>
              <p:nvPr/>
            </p:nvSpPr>
            <p:spPr>
              <a:xfrm>
                <a:off x="8363961" y="301615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7" name="矩形 146"/>
              <p:cNvSpPr/>
              <p:nvPr/>
            </p:nvSpPr>
            <p:spPr>
              <a:xfrm>
                <a:off x="8586137" y="3013280"/>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8" name="矩形 147"/>
              <p:cNvSpPr/>
              <p:nvPr/>
            </p:nvSpPr>
            <p:spPr>
              <a:xfrm>
                <a:off x="8805832" y="301615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49" name="矩形 148"/>
              <p:cNvSpPr/>
              <p:nvPr/>
            </p:nvSpPr>
            <p:spPr>
              <a:xfrm>
                <a:off x="7031403" y="323074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0" name="矩形 149"/>
              <p:cNvSpPr/>
              <p:nvPr/>
            </p:nvSpPr>
            <p:spPr>
              <a:xfrm>
                <a:off x="7255811" y="3230743"/>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1" name="矩形 150"/>
              <p:cNvSpPr/>
              <p:nvPr/>
            </p:nvSpPr>
            <p:spPr>
              <a:xfrm>
                <a:off x="7480219" y="323074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2" name="矩形 151"/>
              <p:cNvSpPr/>
              <p:nvPr/>
            </p:nvSpPr>
            <p:spPr>
              <a:xfrm>
                <a:off x="7699914" y="3230743"/>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3" name="矩形 152"/>
              <p:cNvSpPr/>
              <p:nvPr/>
            </p:nvSpPr>
            <p:spPr>
              <a:xfrm>
                <a:off x="7919609" y="323074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4" name="矩形 153"/>
              <p:cNvSpPr/>
              <p:nvPr/>
            </p:nvSpPr>
            <p:spPr>
              <a:xfrm>
                <a:off x="8141785" y="3230743"/>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5" name="矩形 154"/>
              <p:cNvSpPr/>
              <p:nvPr/>
            </p:nvSpPr>
            <p:spPr>
              <a:xfrm>
                <a:off x="8363961" y="323074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6" name="矩形 155"/>
              <p:cNvSpPr/>
              <p:nvPr/>
            </p:nvSpPr>
            <p:spPr>
              <a:xfrm>
                <a:off x="8586137" y="3227865"/>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7" name="矩形 156"/>
              <p:cNvSpPr/>
              <p:nvPr/>
            </p:nvSpPr>
            <p:spPr>
              <a:xfrm>
                <a:off x="8805832" y="3230743"/>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8" name="矩形 157"/>
              <p:cNvSpPr/>
              <p:nvPr/>
            </p:nvSpPr>
            <p:spPr>
              <a:xfrm>
                <a:off x="7031403" y="344532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59" name="矩形 158"/>
              <p:cNvSpPr/>
              <p:nvPr/>
            </p:nvSpPr>
            <p:spPr>
              <a:xfrm>
                <a:off x="7255811" y="344532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0" name="矩形 159"/>
              <p:cNvSpPr/>
              <p:nvPr/>
            </p:nvSpPr>
            <p:spPr>
              <a:xfrm>
                <a:off x="7480219" y="344532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1" name="矩形 160"/>
              <p:cNvSpPr/>
              <p:nvPr/>
            </p:nvSpPr>
            <p:spPr>
              <a:xfrm>
                <a:off x="7699914" y="344532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2" name="矩形 161"/>
              <p:cNvSpPr/>
              <p:nvPr/>
            </p:nvSpPr>
            <p:spPr>
              <a:xfrm>
                <a:off x="7919609" y="344532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3" name="矩形 162"/>
              <p:cNvSpPr/>
              <p:nvPr/>
            </p:nvSpPr>
            <p:spPr>
              <a:xfrm>
                <a:off x="8141785" y="344532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4" name="矩形 163"/>
              <p:cNvSpPr/>
              <p:nvPr/>
            </p:nvSpPr>
            <p:spPr>
              <a:xfrm>
                <a:off x="8363961" y="3445328"/>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5" name="矩形 164"/>
              <p:cNvSpPr/>
              <p:nvPr/>
            </p:nvSpPr>
            <p:spPr>
              <a:xfrm>
                <a:off x="8586137" y="3442450"/>
                <a:ext cx="144016" cy="144016"/>
              </a:xfrm>
              <a:prstGeom prst="rect">
                <a:avLst/>
              </a:prstGeom>
              <a:solidFill>
                <a:srgbClr val="C9C9C9"/>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66" name="矩形 165"/>
              <p:cNvSpPr/>
              <p:nvPr/>
            </p:nvSpPr>
            <p:spPr>
              <a:xfrm>
                <a:off x="8805832" y="3445328"/>
                <a:ext cx="144016" cy="144016"/>
              </a:xfrm>
              <a:prstGeom prst="rect">
                <a:avLst/>
              </a:prstGeom>
              <a:solidFill>
                <a:srgbClr val="C000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grpSp>
            <p:nvGrpSpPr>
              <p:cNvPr id="177" name="组合 176"/>
              <p:cNvGrpSpPr/>
              <p:nvPr/>
            </p:nvGrpSpPr>
            <p:grpSpPr>
              <a:xfrm>
                <a:off x="7919608" y="2621510"/>
                <a:ext cx="2119731" cy="248700"/>
                <a:chOff x="3275597" y="4797286"/>
                <a:chExt cx="2119731" cy="248700"/>
              </a:xfrm>
            </p:grpSpPr>
            <p:sp>
              <p:nvSpPr>
                <p:cNvPr id="178"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9"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gradFill flip="none" rotWithShape="1">
                  <a:gsLst>
                    <a:gs pos="0">
                      <a:srgbClr val="8DC5B8">
                        <a:alpha val="20000"/>
                      </a:srgbClr>
                    </a:gs>
                    <a:gs pos="36000">
                      <a:srgbClr val="8DC5B8">
                        <a:alpha val="50000"/>
                      </a:srgbClr>
                    </a:gs>
                    <a:gs pos="100000">
                      <a:srgbClr val="8DC5B8"/>
                    </a:gs>
                  </a:gsLst>
                  <a:lin ang="10800000" scaled="0"/>
                  <a:tileRect/>
                </a:gra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180" name="组合 179"/>
              <p:cNvGrpSpPr/>
              <p:nvPr/>
            </p:nvGrpSpPr>
            <p:grpSpPr>
              <a:xfrm flipV="1">
                <a:off x="7919609" y="3340644"/>
                <a:ext cx="2119731" cy="248700"/>
                <a:chOff x="3275597" y="4797286"/>
                <a:chExt cx="2119731" cy="248700"/>
              </a:xfrm>
            </p:grpSpPr>
            <p:sp>
              <p:nvSpPr>
                <p:cNvPr id="181"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solidFill>
                  <a:schemeClr val="bg1"/>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82" name="椭圆 22">
                  <a:extLst>
                    <a:ext uri="{FF2B5EF4-FFF2-40B4-BE49-F238E27FC236}">
                      <a16:creationId xmlns:a16="http://schemas.microsoft.com/office/drawing/2014/main" id="{91A9FCBB-C457-42B7-A243-77091B557C11}"/>
                    </a:ext>
                  </a:extLst>
                </p:cNvPr>
                <p:cNvSpPr/>
                <p:nvPr/>
              </p:nvSpPr>
              <p:spPr>
                <a:xfrm rot="20448401">
                  <a:off x="3275597" y="4797286"/>
                  <a:ext cx="2119731" cy="248700"/>
                </a:xfrm>
                <a:custGeom>
                  <a:avLst/>
                  <a:gdLst>
                    <a:gd name="connsiteX0" fmla="*/ 0 w 1910899"/>
                    <a:gd name="connsiteY0" fmla="*/ 181175 h 362350"/>
                    <a:gd name="connsiteX1" fmla="*/ 955450 w 1910899"/>
                    <a:gd name="connsiteY1" fmla="*/ 0 h 362350"/>
                    <a:gd name="connsiteX2" fmla="*/ 1910900 w 1910899"/>
                    <a:gd name="connsiteY2" fmla="*/ 181175 h 362350"/>
                    <a:gd name="connsiteX3" fmla="*/ 955450 w 1910899"/>
                    <a:gd name="connsiteY3" fmla="*/ 362350 h 362350"/>
                    <a:gd name="connsiteX4" fmla="*/ 0 w 1910899"/>
                    <a:gd name="connsiteY4" fmla="*/ 181175 h 362350"/>
                    <a:gd name="connsiteX0" fmla="*/ 17826 w 1928726"/>
                    <a:gd name="connsiteY0" fmla="*/ 190313 h 371488"/>
                    <a:gd name="connsiteX1" fmla="*/ 396957 w 1928726"/>
                    <a:gd name="connsiteY1" fmla="*/ 43852 h 371488"/>
                    <a:gd name="connsiteX2" fmla="*/ 973276 w 1928726"/>
                    <a:gd name="connsiteY2" fmla="*/ 9138 h 371488"/>
                    <a:gd name="connsiteX3" fmla="*/ 1928726 w 1928726"/>
                    <a:gd name="connsiteY3" fmla="*/ 190313 h 371488"/>
                    <a:gd name="connsiteX4" fmla="*/ 973276 w 1928726"/>
                    <a:gd name="connsiteY4" fmla="*/ 371488 h 371488"/>
                    <a:gd name="connsiteX5" fmla="*/ 17826 w 1928726"/>
                    <a:gd name="connsiteY5" fmla="*/ 190313 h 371488"/>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83109 h 364284"/>
                    <a:gd name="connsiteX1" fmla="*/ 396957 w 1928726"/>
                    <a:gd name="connsiteY1" fmla="*/ 93209 h 364284"/>
                    <a:gd name="connsiteX2" fmla="*/ 973276 w 1928726"/>
                    <a:gd name="connsiteY2" fmla="*/ 1934 h 364284"/>
                    <a:gd name="connsiteX3" fmla="*/ 1928726 w 1928726"/>
                    <a:gd name="connsiteY3" fmla="*/ 183109 h 364284"/>
                    <a:gd name="connsiteX4" fmla="*/ 973276 w 1928726"/>
                    <a:gd name="connsiteY4" fmla="*/ 364284 h 364284"/>
                    <a:gd name="connsiteX5" fmla="*/ 17826 w 1928726"/>
                    <a:gd name="connsiteY5" fmla="*/ 183109 h 364284"/>
                    <a:gd name="connsiteX0" fmla="*/ 17826 w 1928726"/>
                    <a:gd name="connsiteY0" fmla="*/ 192347 h 373522"/>
                    <a:gd name="connsiteX1" fmla="*/ 396957 w 1928726"/>
                    <a:gd name="connsiteY1" fmla="*/ 102447 h 373522"/>
                    <a:gd name="connsiteX2" fmla="*/ 1406909 w 1928726"/>
                    <a:gd name="connsiteY2" fmla="*/ 1746 h 373522"/>
                    <a:gd name="connsiteX3" fmla="*/ 1928726 w 1928726"/>
                    <a:gd name="connsiteY3" fmla="*/ 192347 h 373522"/>
                    <a:gd name="connsiteX4" fmla="*/ 973276 w 1928726"/>
                    <a:gd name="connsiteY4" fmla="*/ 373522 h 373522"/>
                    <a:gd name="connsiteX5" fmla="*/ 17826 w 1928726"/>
                    <a:gd name="connsiteY5" fmla="*/ 192347 h 373522"/>
                    <a:gd name="connsiteX0" fmla="*/ 40349 w 1951249"/>
                    <a:gd name="connsiteY0" fmla="*/ 192347 h 354668"/>
                    <a:gd name="connsiteX1" fmla="*/ 419480 w 1951249"/>
                    <a:gd name="connsiteY1" fmla="*/ 102447 h 354668"/>
                    <a:gd name="connsiteX2" fmla="*/ 1429432 w 1951249"/>
                    <a:gd name="connsiteY2" fmla="*/ 1746 h 354668"/>
                    <a:gd name="connsiteX3" fmla="*/ 1951249 w 1951249"/>
                    <a:gd name="connsiteY3" fmla="*/ 192347 h 354668"/>
                    <a:gd name="connsiteX4" fmla="*/ 1410578 w 1951249"/>
                    <a:gd name="connsiteY4" fmla="*/ 354668 h 354668"/>
                    <a:gd name="connsiteX5" fmla="*/ 40349 w 1951249"/>
                    <a:gd name="connsiteY5" fmla="*/ 192347 h 354668"/>
                    <a:gd name="connsiteX0" fmla="*/ 13 w 1910913"/>
                    <a:gd name="connsiteY0" fmla="*/ 192347 h 355229"/>
                    <a:gd name="connsiteX1" fmla="*/ 379144 w 1910913"/>
                    <a:gd name="connsiteY1" fmla="*/ 102447 h 355229"/>
                    <a:gd name="connsiteX2" fmla="*/ 1389096 w 1910913"/>
                    <a:gd name="connsiteY2" fmla="*/ 1746 h 355229"/>
                    <a:gd name="connsiteX3" fmla="*/ 1910913 w 1910913"/>
                    <a:gd name="connsiteY3" fmla="*/ 192347 h 355229"/>
                    <a:gd name="connsiteX4" fmla="*/ 1370242 w 1910913"/>
                    <a:gd name="connsiteY4" fmla="*/ 354668 h 355229"/>
                    <a:gd name="connsiteX5" fmla="*/ 369717 w 1910913"/>
                    <a:gd name="connsiteY5" fmla="*/ 243849 h 355229"/>
                    <a:gd name="connsiteX6" fmla="*/ 13 w 1910913"/>
                    <a:gd name="connsiteY6" fmla="*/ 192347 h 355229"/>
                    <a:gd name="connsiteX0" fmla="*/ 13 w 1910913"/>
                    <a:gd name="connsiteY0" fmla="*/ 192347 h 355510"/>
                    <a:gd name="connsiteX1" fmla="*/ 379144 w 1910913"/>
                    <a:gd name="connsiteY1" fmla="*/ 102447 h 355510"/>
                    <a:gd name="connsiteX2" fmla="*/ 1389096 w 1910913"/>
                    <a:gd name="connsiteY2" fmla="*/ 1746 h 355510"/>
                    <a:gd name="connsiteX3" fmla="*/ 1910913 w 1910913"/>
                    <a:gd name="connsiteY3" fmla="*/ 192347 h 355510"/>
                    <a:gd name="connsiteX4" fmla="*/ 1370242 w 1910913"/>
                    <a:gd name="connsiteY4" fmla="*/ 354668 h 355510"/>
                    <a:gd name="connsiteX5" fmla="*/ 369717 w 1910913"/>
                    <a:gd name="connsiteY5" fmla="*/ 253276 h 355510"/>
                    <a:gd name="connsiteX6" fmla="*/ 13 w 1910913"/>
                    <a:gd name="connsiteY6" fmla="*/ 192347 h 355510"/>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3 w 1910913"/>
                    <a:gd name="connsiteY0" fmla="*/ 192347 h 356309"/>
                    <a:gd name="connsiteX1" fmla="*/ 379144 w 1910913"/>
                    <a:gd name="connsiteY1" fmla="*/ 102447 h 356309"/>
                    <a:gd name="connsiteX2" fmla="*/ 1389096 w 1910913"/>
                    <a:gd name="connsiteY2" fmla="*/ 1746 h 356309"/>
                    <a:gd name="connsiteX3" fmla="*/ 1910913 w 1910913"/>
                    <a:gd name="connsiteY3" fmla="*/ 192347 h 356309"/>
                    <a:gd name="connsiteX4" fmla="*/ 1370242 w 1910913"/>
                    <a:gd name="connsiteY4" fmla="*/ 354668 h 356309"/>
                    <a:gd name="connsiteX5" fmla="*/ 369717 w 1910913"/>
                    <a:gd name="connsiteY5" fmla="*/ 253276 h 356309"/>
                    <a:gd name="connsiteX6" fmla="*/ 13 w 1910913"/>
                    <a:gd name="connsiteY6" fmla="*/ 192347 h 356309"/>
                    <a:gd name="connsiteX0" fmla="*/ 193 w 1911093"/>
                    <a:gd name="connsiteY0" fmla="*/ 191560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191560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986 h 355522"/>
                    <a:gd name="connsiteX1" fmla="*/ 407604 w 1911093"/>
                    <a:gd name="connsiteY1" fmla="*/ 120514 h 355522"/>
                    <a:gd name="connsiteX2" fmla="*/ 1389276 w 1911093"/>
                    <a:gd name="connsiteY2" fmla="*/ 959 h 355522"/>
                    <a:gd name="connsiteX3" fmla="*/ 1911093 w 1911093"/>
                    <a:gd name="connsiteY3" fmla="*/ 191560 h 355522"/>
                    <a:gd name="connsiteX4" fmla="*/ 1370422 w 1911093"/>
                    <a:gd name="connsiteY4" fmla="*/ 353881 h 355522"/>
                    <a:gd name="connsiteX5" fmla="*/ 369897 w 1911093"/>
                    <a:gd name="connsiteY5" fmla="*/ 252489 h 355522"/>
                    <a:gd name="connsiteX6" fmla="*/ 193 w 1911093"/>
                    <a:gd name="connsiteY6" fmla="*/ 200986 h 355522"/>
                    <a:gd name="connsiteX0" fmla="*/ 193 w 1911093"/>
                    <a:gd name="connsiteY0" fmla="*/ 200047 h 354583"/>
                    <a:gd name="connsiteX1" fmla="*/ 1389276 w 1911093"/>
                    <a:gd name="connsiteY1" fmla="*/ 20 h 354583"/>
                    <a:gd name="connsiteX2" fmla="*/ 1911093 w 1911093"/>
                    <a:gd name="connsiteY2" fmla="*/ 190621 h 354583"/>
                    <a:gd name="connsiteX3" fmla="*/ 1370422 w 1911093"/>
                    <a:gd name="connsiteY3" fmla="*/ 352942 h 354583"/>
                    <a:gd name="connsiteX4" fmla="*/ 369897 w 1911093"/>
                    <a:gd name="connsiteY4" fmla="*/ 251550 h 354583"/>
                    <a:gd name="connsiteX5" fmla="*/ 193 w 1911093"/>
                    <a:gd name="connsiteY5" fmla="*/ 200047 h 354583"/>
                    <a:gd name="connsiteX0" fmla="*/ 8 w 1910908"/>
                    <a:gd name="connsiteY0" fmla="*/ 200047 h 352961"/>
                    <a:gd name="connsiteX1" fmla="*/ 1389091 w 1910908"/>
                    <a:gd name="connsiteY1" fmla="*/ 20 h 352961"/>
                    <a:gd name="connsiteX2" fmla="*/ 1910908 w 1910908"/>
                    <a:gd name="connsiteY2" fmla="*/ 190621 h 352961"/>
                    <a:gd name="connsiteX3" fmla="*/ 1370237 w 1910908"/>
                    <a:gd name="connsiteY3" fmla="*/ 352942 h 352961"/>
                    <a:gd name="connsiteX4" fmla="*/ 8 w 1910908"/>
                    <a:gd name="connsiteY4" fmla="*/ 200047 h 352961"/>
                    <a:gd name="connsiteX0" fmla="*/ 61 w 1910961"/>
                    <a:gd name="connsiteY0" fmla="*/ 200047 h 390663"/>
                    <a:gd name="connsiteX1" fmla="*/ 1389144 w 1910961"/>
                    <a:gd name="connsiteY1" fmla="*/ 20 h 390663"/>
                    <a:gd name="connsiteX2" fmla="*/ 1910961 w 1910961"/>
                    <a:gd name="connsiteY2" fmla="*/ 190621 h 390663"/>
                    <a:gd name="connsiteX3" fmla="*/ 1445704 w 1910961"/>
                    <a:gd name="connsiteY3" fmla="*/ 390649 h 390663"/>
                    <a:gd name="connsiteX4" fmla="*/ 61 w 1910961"/>
                    <a:gd name="connsiteY4" fmla="*/ 200047 h 390663"/>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 name="connsiteX0" fmla="*/ 7 w 1910907"/>
                    <a:gd name="connsiteY0" fmla="*/ 228322 h 418938"/>
                    <a:gd name="connsiteX1" fmla="*/ 1464504 w 1910907"/>
                    <a:gd name="connsiteY1" fmla="*/ 15 h 418938"/>
                    <a:gd name="connsiteX2" fmla="*/ 1910907 w 1910907"/>
                    <a:gd name="connsiteY2" fmla="*/ 218896 h 418938"/>
                    <a:gd name="connsiteX3" fmla="*/ 1445650 w 1910907"/>
                    <a:gd name="connsiteY3" fmla="*/ 418924 h 418938"/>
                    <a:gd name="connsiteX4" fmla="*/ 7 w 1910907"/>
                    <a:gd name="connsiteY4" fmla="*/ 228322 h 418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907" h="418938">
                      <a:moveTo>
                        <a:pt x="7" y="228322"/>
                      </a:moveTo>
                      <a:cubicBezTo>
                        <a:pt x="3149" y="158504"/>
                        <a:pt x="1202582" y="1586"/>
                        <a:pt x="1464504" y="15"/>
                      </a:cubicBezTo>
                      <a:cubicBezTo>
                        <a:pt x="1726426" y="-1556"/>
                        <a:pt x="1910907" y="118836"/>
                        <a:pt x="1910907" y="218896"/>
                      </a:cubicBezTo>
                      <a:cubicBezTo>
                        <a:pt x="1910907" y="318956"/>
                        <a:pt x="1702516" y="408769"/>
                        <a:pt x="1445650" y="418924"/>
                      </a:cubicBezTo>
                      <a:cubicBezTo>
                        <a:pt x="1127167" y="420495"/>
                        <a:pt x="-3135" y="298140"/>
                        <a:pt x="7" y="228322"/>
                      </a:cubicBezTo>
                      <a:close/>
                    </a:path>
                  </a:pathLst>
                </a:custGeom>
                <a:gradFill flip="none" rotWithShape="1">
                  <a:gsLst>
                    <a:gs pos="0">
                      <a:srgbClr val="8DC5B8">
                        <a:alpha val="20000"/>
                      </a:srgbClr>
                    </a:gs>
                    <a:gs pos="36000">
                      <a:srgbClr val="8DC5B8">
                        <a:alpha val="50000"/>
                      </a:srgbClr>
                    </a:gs>
                    <a:gs pos="100000">
                      <a:srgbClr val="8DC5B8"/>
                    </a:gs>
                  </a:gsLst>
                  <a:lin ang="10800000" scaled="0"/>
                  <a:tileRect/>
                </a:gra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sp>
          <p:nvSpPr>
            <p:cNvPr id="187" name="右箭头 186"/>
            <p:cNvSpPr/>
            <p:nvPr/>
          </p:nvSpPr>
          <p:spPr>
            <a:xfrm>
              <a:off x="4115909" y="4394885"/>
              <a:ext cx="955921" cy="489024"/>
            </a:xfrm>
            <a:prstGeom prst="rightArrow">
              <a:avLst/>
            </a:prstGeom>
            <a:solidFill>
              <a:srgbClr val="0070C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600"/>
            </a:p>
          </p:txBody>
        </p:sp>
        <p:sp>
          <p:nvSpPr>
            <p:cNvPr id="189" name="矩形 188"/>
            <p:cNvSpPr/>
            <p:nvPr/>
          </p:nvSpPr>
          <p:spPr>
            <a:xfrm>
              <a:off x="3689667" y="4007183"/>
              <a:ext cx="1931073" cy="442768"/>
            </a:xfrm>
            <a:prstGeom prst="rect">
              <a:avLst/>
            </a:prstGeom>
          </p:spPr>
          <p:txBody>
            <a:bodyPr wrap="none">
              <a:spAutoFit/>
            </a:bodyPr>
            <a:lstStyle/>
            <a:p>
              <a:r>
                <a:rPr lang="en-US" altLang="zh-CN" sz="1600" b="1" dirty="0">
                  <a:latin typeface="Arial" panose="020B0604020202020204" pitchFamily="34" charset="0"/>
                  <a:ea typeface="微软雅黑" panose="020B0503020204020204" pitchFamily="34" charset="-122"/>
                  <a:cs typeface="Arial" panose="020B0604020202020204" pitchFamily="34" charset="0"/>
                </a:rPr>
                <a:t>Superposition</a:t>
              </a:r>
              <a:endParaRPr lang="zh-CN" altLang="en-US" sz="1600" b="1" dirty="0"/>
            </a:p>
          </p:txBody>
        </p:sp>
        <p:sp>
          <p:nvSpPr>
            <p:cNvPr id="190" name="矩形 189"/>
            <p:cNvSpPr/>
            <p:nvPr/>
          </p:nvSpPr>
          <p:spPr>
            <a:xfrm>
              <a:off x="-1203992" y="4276115"/>
              <a:ext cx="2776612" cy="764782"/>
            </a:xfrm>
            <a:prstGeom prst="rect">
              <a:avLst/>
            </a:prstGeom>
          </p:spPr>
          <p:txBody>
            <a:bodyPr wrap="none">
              <a:spAutoFit/>
            </a:bodyPr>
            <a:lstStyle/>
            <a:p>
              <a:pPr algn="ctr"/>
              <a:r>
                <a:rPr lang="en-US" altLang="zh-CN" sz="1600" b="1" dirty="0">
                  <a:latin typeface="Arial" panose="020B0604020202020204" pitchFamily="34" charset="0"/>
                  <a:ea typeface="微软雅黑" panose="020B0503020204020204" pitchFamily="34" charset="-122"/>
                  <a:cs typeface="Arial" panose="020B0604020202020204" pitchFamily="34" charset="0"/>
                </a:rPr>
                <a:t>Holographic patterns</a:t>
              </a:r>
            </a:p>
            <a:p>
              <a:pPr algn="ctr"/>
              <a:r>
                <a:rPr lang="en-US" altLang="zh-CN" sz="1600" b="1" dirty="0">
                  <a:latin typeface="Arial" panose="020B0604020202020204" pitchFamily="34" charset="0"/>
                  <a:ea typeface="微软雅黑" panose="020B0503020204020204" pitchFamily="34" charset="-122"/>
                  <a:cs typeface="Arial" panose="020B0604020202020204" pitchFamily="34" charset="0"/>
                </a:rPr>
                <a:t>(Single beam)</a:t>
              </a:r>
              <a:endParaRPr lang="zh-CN" altLang="en-US" sz="1600" b="1" dirty="0"/>
            </a:p>
          </p:txBody>
        </p:sp>
        <p:sp>
          <p:nvSpPr>
            <p:cNvPr id="191" name="矩形 190"/>
            <p:cNvSpPr/>
            <p:nvPr/>
          </p:nvSpPr>
          <p:spPr>
            <a:xfrm>
              <a:off x="4541376" y="5540901"/>
              <a:ext cx="4140957" cy="764782"/>
            </a:xfrm>
            <a:prstGeom prst="rect">
              <a:avLst/>
            </a:prstGeom>
          </p:spPr>
          <p:txBody>
            <a:bodyPr wrap="none">
              <a:spAutoFit/>
            </a:bodyPr>
            <a:lstStyle/>
            <a:p>
              <a:r>
                <a:rPr lang="en-US" altLang="zh-CN" sz="1600" b="1" dirty="0">
                  <a:latin typeface="Arial" panose="020B0604020202020204" pitchFamily="34" charset="0"/>
                  <a:ea typeface="微软雅黑" panose="020B0503020204020204" pitchFamily="34" charset="-122"/>
                  <a:cs typeface="Arial" panose="020B0604020202020204" pitchFamily="34" charset="0"/>
                </a:rPr>
                <a:t>Superposed holographic pattern</a:t>
              </a:r>
            </a:p>
            <a:p>
              <a:pPr algn="ctr"/>
              <a:r>
                <a:rPr lang="en-US" altLang="zh-CN" sz="1600" b="1" dirty="0">
                  <a:latin typeface="Arial" panose="020B0604020202020204" pitchFamily="34" charset="0"/>
                  <a:ea typeface="微软雅黑" panose="020B0503020204020204" pitchFamily="34" charset="-122"/>
                  <a:cs typeface="Arial" panose="020B0604020202020204" pitchFamily="34" charset="0"/>
                </a:rPr>
                <a:t>(Multiple beams)</a:t>
              </a:r>
              <a:endParaRPr lang="zh-CN" altLang="en-US" sz="1600" b="1" dirty="0"/>
            </a:p>
          </p:txBody>
        </p:sp>
        <p:pic>
          <p:nvPicPr>
            <p:cNvPr id="192" name="图片 191" descr="connection, mobile, mobile phone, phone, smartphone, wifi icon">
              <a:extLst>
                <a:ext uri="{FF2B5EF4-FFF2-40B4-BE49-F238E27FC236}">
                  <a16:creationId xmlns:a16="http://schemas.microsoft.com/office/drawing/2014/main" id="{4EA8AD90-570D-4273-9655-1E066F91B6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077" r="24263"/>
            <a:stretch>
              <a:fillRect/>
            </a:stretch>
          </p:blipFill>
          <p:spPr bwMode="auto">
            <a:xfrm>
              <a:off x="8681863" y="3584422"/>
              <a:ext cx="404828" cy="754427"/>
            </a:xfrm>
            <a:custGeom>
              <a:avLst/>
              <a:gdLst>
                <a:gd name="connsiteX0" fmla="*/ 0 w 619760"/>
                <a:gd name="connsiteY0" fmla="*/ 0 h 1154967"/>
                <a:gd name="connsiteX1" fmla="*/ 619760 w 619760"/>
                <a:gd name="connsiteY1" fmla="*/ 0 h 1154967"/>
                <a:gd name="connsiteX2" fmla="*/ 619760 w 619760"/>
                <a:gd name="connsiteY2" fmla="*/ 1154967 h 1154967"/>
                <a:gd name="connsiteX3" fmla="*/ 0 w 619760"/>
                <a:gd name="connsiteY3" fmla="*/ 1154967 h 1154967"/>
              </a:gdLst>
              <a:ahLst/>
              <a:cxnLst>
                <a:cxn ang="0">
                  <a:pos x="connsiteX0" y="connsiteY0"/>
                </a:cxn>
                <a:cxn ang="0">
                  <a:pos x="connsiteX1" y="connsiteY1"/>
                </a:cxn>
                <a:cxn ang="0">
                  <a:pos x="connsiteX2" y="connsiteY2"/>
                </a:cxn>
                <a:cxn ang="0">
                  <a:pos x="connsiteX3" y="connsiteY3"/>
                </a:cxn>
              </a:cxnLst>
              <a:rect l="l" t="t" r="r" b="b"/>
              <a:pathLst>
                <a:path w="619760" h="1154967">
                  <a:moveTo>
                    <a:pt x="0" y="0"/>
                  </a:moveTo>
                  <a:lnTo>
                    <a:pt x="619760" y="0"/>
                  </a:lnTo>
                  <a:lnTo>
                    <a:pt x="619760" y="1154967"/>
                  </a:lnTo>
                  <a:lnTo>
                    <a:pt x="0" y="1154967"/>
                  </a:lnTo>
                  <a:close/>
                </a:path>
              </a:pathLst>
            </a:custGeom>
            <a:noFill/>
            <a:extLst>
              <a:ext uri="{909E8E84-426E-40DD-AFC4-6F175D3DCCD1}">
                <a14:hiddenFill xmlns:a14="http://schemas.microsoft.com/office/drawing/2010/main">
                  <a:solidFill>
                    <a:srgbClr val="FFFFFF"/>
                  </a:solidFill>
                </a14:hiddenFill>
              </a:ext>
            </a:extLst>
          </p:spPr>
        </p:pic>
        <p:pic>
          <p:nvPicPr>
            <p:cNvPr id="194" name="图片 193" descr="connection, mobile, mobile phone, phone, smartphone, wifi icon">
              <a:extLst>
                <a:ext uri="{FF2B5EF4-FFF2-40B4-BE49-F238E27FC236}">
                  <a16:creationId xmlns:a16="http://schemas.microsoft.com/office/drawing/2014/main" id="{4EA8AD90-570D-4273-9655-1E066F91B6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077" r="24263"/>
            <a:stretch>
              <a:fillRect/>
            </a:stretch>
          </p:blipFill>
          <p:spPr bwMode="auto">
            <a:xfrm>
              <a:off x="8699222" y="5030567"/>
              <a:ext cx="404828" cy="754427"/>
            </a:xfrm>
            <a:custGeom>
              <a:avLst/>
              <a:gdLst>
                <a:gd name="connsiteX0" fmla="*/ 0 w 619760"/>
                <a:gd name="connsiteY0" fmla="*/ 0 h 1154967"/>
                <a:gd name="connsiteX1" fmla="*/ 619760 w 619760"/>
                <a:gd name="connsiteY1" fmla="*/ 0 h 1154967"/>
                <a:gd name="connsiteX2" fmla="*/ 619760 w 619760"/>
                <a:gd name="connsiteY2" fmla="*/ 1154967 h 1154967"/>
                <a:gd name="connsiteX3" fmla="*/ 0 w 619760"/>
                <a:gd name="connsiteY3" fmla="*/ 1154967 h 1154967"/>
              </a:gdLst>
              <a:ahLst/>
              <a:cxnLst>
                <a:cxn ang="0">
                  <a:pos x="connsiteX0" y="connsiteY0"/>
                </a:cxn>
                <a:cxn ang="0">
                  <a:pos x="connsiteX1" y="connsiteY1"/>
                </a:cxn>
                <a:cxn ang="0">
                  <a:pos x="connsiteX2" y="connsiteY2"/>
                </a:cxn>
                <a:cxn ang="0">
                  <a:pos x="connsiteX3" y="connsiteY3"/>
                </a:cxn>
              </a:cxnLst>
              <a:rect l="l" t="t" r="r" b="b"/>
              <a:pathLst>
                <a:path w="619760" h="1154967">
                  <a:moveTo>
                    <a:pt x="0" y="0"/>
                  </a:moveTo>
                  <a:lnTo>
                    <a:pt x="619760" y="0"/>
                  </a:lnTo>
                  <a:lnTo>
                    <a:pt x="619760" y="1154967"/>
                  </a:lnTo>
                  <a:lnTo>
                    <a:pt x="0" y="1154967"/>
                  </a:lnTo>
                  <a:close/>
                </a:path>
              </a:pathLst>
            </a:custGeom>
            <a:noFill/>
            <a:extLst>
              <a:ext uri="{909E8E84-426E-40DD-AFC4-6F175D3DCCD1}">
                <a14:hiddenFill xmlns:a14="http://schemas.microsoft.com/office/drawing/2010/main">
                  <a:solidFill>
                    <a:srgbClr val="FFFFFF"/>
                  </a:solidFill>
                </a14:hiddenFill>
              </a:ext>
            </a:extLst>
          </p:spPr>
        </p:pic>
        <p:sp>
          <p:nvSpPr>
            <p:cNvPr id="195" name="矩形 194"/>
            <p:cNvSpPr/>
            <p:nvPr/>
          </p:nvSpPr>
          <p:spPr>
            <a:xfrm>
              <a:off x="8474545" y="3228705"/>
              <a:ext cx="931082" cy="442769"/>
            </a:xfrm>
            <a:prstGeom prst="rect">
              <a:avLst/>
            </a:prstGeom>
          </p:spPr>
          <p:txBody>
            <a:bodyPr wrap="none">
              <a:spAutoFit/>
            </a:bodyPr>
            <a:lstStyle/>
            <a:p>
              <a:r>
                <a:rPr lang="en-US" altLang="zh-CN" sz="1600" b="1" dirty="0">
                  <a:latin typeface="Arial" panose="020B0604020202020204" pitchFamily="34" charset="0"/>
                  <a:ea typeface="微软雅黑" panose="020B0503020204020204" pitchFamily="34" charset="-122"/>
                  <a:cs typeface="Arial" panose="020B0604020202020204" pitchFamily="34" charset="0"/>
                </a:rPr>
                <a:t>Users</a:t>
              </a:r>
              <a:endParaRPr lang="zh-CN" altLang="en-US" sz="1600" b="1" dirty="0"/>
            </a:p>
          </p:txBody>
        </p:sp>
      </p:grpSp>
      <p:sp>
        <p:nvSpPr>
          <p:cNvPr id="170" name="标题 1">
            <a:extLst>
              <a:ext uri="{FF2B5EF4-FFF2-40B4-BE49-F238E27FC236}">
                <a16:creationId xmlns:a16="http://schemas.microsoft.com/office/drawing/2014/main" id="{C71932D5-43EF-9D4F-A941-BD7C6AF6432F}"/>
              </a:ext>
            </a:extLst>
          </p:cNvPr>
          <p:cNvSpPr txBox="1">
            <a:spLocks/>
          </p:cNvSpPr>
          <p:nvPr/>
        </p:nvSpPr>
        <p:spPr>
          <a:xfrm>
            <a:off x="166664" y="323754"/>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HDMA Principle</a:t>
            </a:r>
          </a:p>
          <a:p>
            <a:pPr algn="ctr"/>
            <a:endParaRPr lang="en-US" altLang="zh-CN" sz="3600" b="1" dirty="0">
              <a:solidFill>
                <a:srgbClr val="0070C0"/>
              </a:solidFill>
              <a:latin typeface="Arial" panose="020B0604020202020204" pitchFamily="34" charset="0"/>
              <a:ea typeface="黑体" pitchFamily="2" charset="-122"/>
              <a:cs typeface="Arial" panose="020B0604020202020204" pitchFamily="34" charset="0"/>
            </a:endParaRP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62</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4237621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260648"/>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altLang="zh-CN" sz="4000" b="1" dirty="0">
              <a:solidFill>
                <a:srgbClr val="0070C0"/>
              </a:solidFill>
              <a:latin typeface="Arial" panose="020B0604020202020204" pitchFamily="34" charset="0"/>
              <a:ea typeface="黑体" pitchFamily="2" charset="-122"/>
              <a:cs typeface="Arial" panose="020B0604020202020204" pitchFamily="34" charset="0"/>
            </a:endParaRPr>
          </a:p>
        </p:txBody>
      </p:sp>
      <p:sp>
        <p:nvSpPr>
          <p:cNvPr id="170" name="标题 1">
            <a:extLst>
              <a:ext uri="{FF2B5EF4-FFF2-40B4-BE49-F238E27FC236}">
                <a16:creationId xmlns:a16="http://schemas.microsoft.com/office/drawing/2014/main" id="{C71932D5-43EF-9D4F-A941-BD7C6AF6432F}"/>
              </a:ext>
            </a:extLst>
          </p:cNvPr>
          <p:cNvSpPr txBox="1">
            <a:spLocks/>
          </p:cNvSpPr>
          <p:nvPr/>
        </p:nvSpPr>
        <p:spPr>
          <a:xfrm>
            <a:off x="166664" y="323754"/>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HDMA Principle</a:t>
            </a:r>
          </a:p>
          <a:p>
            <a:pPr algn="ctr"/>
            <a:endParaRPr lang="en-US" altLang="zh-CN" sz="36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69" name="矩形 168"/>
              <p:cNvSpPr/>
              <p:nvPr/>
            </p:nvSpPr>
            <p:spPr>
              <a:xfrm>
                <a:off x="1020451" y="5656258"/>
                <a:ext cx="10151097" cy="797078"/>
              </a:xfrm>
              <a:prstGeom prst="rect">
                <a:avLst/>
              </a:prstGeom>
              <a:solidFill>
                <a:srgbClr val="FFFF00"/>
              </a:solidFill>
            </p:spPr>
            <p:txBody>
              <a:bodyPr wrap="square">
                <a:spAutoFit/>
              </a:bodyPr>
              <a:lstStyle/>
              <a:p>
                <a:pPr algn="ctr">
                  <a:lnSpc>
                    <a:spcPct val="120000"/>
                  </a:lnSpc>
                </a:pPr>
                <a:r>
                  <a:rPr lang="en-US" altLang="zh-CN" sz="2000" b="1" dirty="0">
                    <a:latin typeface="Arial" panose="020B0604020202020204" pitchFamily="34" charset="0"/>
                    <a:cs typeface="Arial" panose="020B0604020202020204" pitchFamily="34" charset="0"/>
                  </a:rPr>
                  <a:t>Multi-beam holographic pattern optimization can be achieved via optimizing the weighting factors </a:t>
                </a:r>
                <a14:m>
                  <m:oMath xmlns:m="http://schemas.openxmlformats.org/officeDocument/2006/math">
                    <m:d>
                      <m:dPr>
                        <m:begChr m:val="{"/>
                        <m:endChr m:val="}"/>
                        <m:ctrlPr>
                          <a:rPr lang="en-US" altLang="zh-CN" sz="2000" b="1" i="1" smtClean="0">
                            <a:solidFill>
                              <a:srgbClr val="C00000"/>
                            </a:solidFill>
                            <a:latin typeface="Cambria Math" panose="02040503050406030204" pitchFamily="18" charset="0"/>
                            <a:cs typeface="Arial" panose="020B0604020202020204" pitchFamily="34" charset="0"/>
                          </a:rPr>
                        </m:ctrlPr>
                      </m:dPr>
                      <m:e>
                        <m:sSub>
                          <m:sSubPr>
                            <m:ctrlPr>
                              <a:rPr lang="zh-CN" altLang="en-US" sz="2000" i="1">
                                <a:solidFill>
                                  <a:srgbClr val="C00000"/>
                                </a:solidFill>
                                <a:latin typeface="Cambria Math" panose="02040503050406030204" pitchFamily="18" charset="0"/>
                              </a:rPr>
                            </m:ctrlPr>
                          </m:sSubPr>
                          <m:e>
                            <m:r>
                              <a:rPr lang="zh-CN" altLang="en-US" sz="2000" i="1">
                                <a:solidFill>
                                  <a:srgbClr val="C00000"/>
                                </a:solidFill>
                                <a:latin typeface="Cambria Math" panose="02040503050406030204" pitchFamily="18" charset="0"/>
                              </a:rPr>
                              <m:t>𝑎</m:t>
                            </m:r>
                          </m:e>
                          <m:sub>
                            <m:r>
                              <a:rPr lang="en-US" altLang="zh-CN" sz="2000" i="1">
                                <a:solidFill>
                                  <a:srgbClr val="C00000"/>
                                </a:solidFill>
                                <a:latin typeface="Cambria Math" panose="02040503050406030204" pitchFamily="18" charset="0"/>
                              </a:rPr>
                              <m:t>𝑘</m:t>
                            </m:r>
                          </m:sub>
                        </m:sSub>
                      </m:e>
                    </m:d>
                  </m:oMath>
                </a14:m>
                <a:r>
                  <a:rPr lang="en-US" altLang="zh-CN" sz="2000" b="1" dirty="0">
                    <a:latin typeface="Arial" panose="020B0604020202020204" pitchFamily="34" charset="0"/>
                    <a:cs typeface="Arial" panose="020B0604020202020204" pitchFamily="34" charset="0"/>
                  </a:rPr>
                  <a:t>. Complexity is only proportional to the number of users </a:t>
                </a:r>
                <a14:m>
                  <m:oMath xmlns:m="http://schemas.openxmlformats.org/officeDocument/2006/math">
                    <m:r>
                      <a:rPr lang="en-US" altLang="zh-CN" sz="2000" b="0" i="1" dirty="0" smtClean="0">
                        <a:solidFill>
                          <a:srgbClr val="C00000"/>
                        </a:solidFill>
                        <a:latin typeface="Cambria Math" panose="02040503050406030204" pitchFamily="18" charset="0"/>
                        <a:cs typeface="Arial" panose="020B0604020202020204" pitchFamily="34" charset="0"/>
                      </a:rPr>
                      <m:t>𝐾</m:t>
                    </m:r>
                  </m:oMath>
                </a14:m>
                <a:r>
                  <a:rPr lang="en-US" altLang="zh-CN" sz="2000" b="1" dirty="0">
                    <a:latin typeface="Arial" panose="020B0604020202020204" pitchFamily="34" charset="0"/>
                    <a:cs typeface="Arial" panose="020B0604020202020204" pitchFamily="34" charset="0"/>
                  </a:rPr>
                  <a:t>!</a:t>
                </a:r>
                <a:endParaRPr lang="zh-CN" altLang="en-US" sz="2000" b="1" dirty="0">
                  <a:latin typeface="Arial" panose="020B0604020202020204" pitchFamily="34" charset="0"/>
                  <a:cs typeface="Arial" panose="020B0604020202020204" pitchFamily="34" charset="0"/>
                </a:endParaRPr>
              </a:p>
            </p:txBody>
          </p:sp>
        </mc:Choice>
        <mc:Fallback xmlns="">
          <p:sp>
            <p:nvSpPr>
              <p:cNvPr id="169" name="矩形 168"/>
              <p:cNvSpPr>
                <a:spLocks noRot="1" noChangeAspect="1" noMove="1" noResize="1" noEditPoints="1" noAdjustHandles="1" noChangeArrowheads="1" noChangeShapeType="1" noTextEdit="1"/>
              </p:cNvSpPr>
              <p:nvPr/>
            </p:nvSpPr>
            <p:spPr>
              <a:xfrm>
                <a:off x="1020451" y="5656258"/>
                <a:ext cx="10151097" cy="797078"/>
              </a:xfrm>
              <a:prstGeom prst="rect">
                <a:avLst/>
              </a:prstGeom>
              <a:blipFill>
                <a:blip r:embed="rId3"/>
                <a:stretch>
                  <a:fillRect t="-763" b="-12977"/>
                </a:stretch>
              </a:blipFill>
            </p:spPr>
            <p:txBody>
              <a:bodyPr/>
              <a:lstStyle/>
              <a:p>
                <a:r>
                  <a:rPr lang="zh-CN" altLang="en-US">
                    <a:noFill/>
                  </a:rPr>
                  <a:t> </a:t>
                </a:r>
              </a:p>
            </p:txBody>
          </p:sp>
        </mc:Fallback>
      </mc:AlternateContent>
      <p:sp>
        <p:nvSpPr>
          <p:cNvPr id="183" name="矩形 182"/>
          <p:cNvSpPr/>
          <p:nvPr/>
        </p:nvSpPr>
        <p:spPr>
          <a:xfrm>
            <a:off x="2918904" y="3560475"/>
            <a:ext cx="1656184" cy="413423"/>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pic>
        <p:nvPicPr>
          <p:cNvPr id="193" name="图片 192">
            <a:extLst>
              <a:ext uri="{FF2B5EF4-FFF2-40B4-BE49-F238E27FC236}">
                <a16:creationId xmlns:a16="http://schemas.microsoft.com/office/drawing/2014/main" id="{31F490E1-A9E8-4F15-BAFC-0292F6EBCF8A}"/>
              </a:ext>
            </a:extLst>
          </p:cNvPr>
          <p:cNvPicPr>
            <a:picLocks noChangeAspect="1"/>
          </p:cNvPicPr>
          <p:nvPr/>
        </p:nvPicPr>
        <p:blipFill rotWithShape="1">
          <a:blip r:embed="rId4">
            <a:extLst>
              <a:ext uri="{28A0092B-C50C-407E-A947-70E740481C1C}">
                <a14:useLocalDpi xmlns:a14="http://schemas.microsoft.com/office/drawing/2010/main" val="0"/>
              </a:ext>
            </a:extLst>
          </a:blip>
          <a:srcRect l="23019" t="3428"/>
          <a:stretch/>
        </p:blipFill>
        <p:spPr>
          <a:xfrm>
            <a:off x="5978321" y="3191619"/>
            <a:ext cx="3467510" cy="2123040"/>
          </a:xfrm>
          <a:prstGeom prst="rect">
            <a:avLst/>
          </a:prstGeom>
        </p:spPr>
      </p:pic>
      <p:pic>
        <p:nvPicPr>
          <p:cNvPr id="197" name="图片 196">
            <a:extLst>
              <a:ext uri="{FF2B5EF4-FFF2-40B4-BE49-F238E27FC236}">
                <a16:creationId xmlns:a16="http://schemas.microsoft.com/office/drawing/2014/main" id="{6AC20A94-480B-4351-9211-1C15FE5ED66B}"/>
              </a:ext>
            </a:extLst>
          </p:cNvPr>
          <p:cNvPicPr>
            <a:picLocks noChangeAspect="1"/>
          </p:cNvPicPr>
          <p:nvPr/>
        </p:nvPicPr>
        <p:blipFill rotWithShape="1">
          <a:blip r:embed="rId5">
            <a:extLst>
              <a:ext uri="{28A0092B-C50C-407E-A947-70E740481C1C}">
                <a14:useLocalDpi xmlns:a14="http://schemas.microsoft.com/office/drawing/2010/main" val="0"/>
              </a:ext>
            </a:extLst>
          </a:blip>
          <a:srcRect l="5244" t="18595"/>
          <a:stretch/>
        </p:blipFill>
        <p:spPr>
          <a:xfrm>
            <a:off x="9691104" y="3378919"/>
            <a:ext cx="1296144" cy="1734831"/>
          </a:xfrm>
          <a:prstGeom prst="rect">
            <a:avLst/>
          </a:prstGeom>
        </p:spPr>
      </p:pic>
      <mc:AlternateContent xmlns:mc="http://schemas.openxmlformats.org/markup-compatibility/2006" xmlns:a14="http://schemas.microsoft.com/office/drawing/2010/main">
        <mc:Choice Requires="a14">
          <p:sp>
            <p:nvSpPr>
              <p:cNvPr id="198" name="矩形 197"/>
              <p:cNvSpPr/>
              <p:nvPr/>
            </p:nvSpPr>
            <p:spPr>
              <a:xfrm>
                <a:off x="1149625" y="3310644"/>
                <a:ext cx="3595280" cy="871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a:rPr lang="zh-CN" altLang="en-US" i="1">
                              <a:latin typeface="Cambria Math" panose="02040503050406030204" pitchFamily="18" charset="0"/>
                            </a:rPr>
                            <m:t>𝑚</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Sub>
                      <m:r>
                        <a:rPr lang="zh-CN" altLang="en-US" i="0">
                          <a:latin typeface="Cambria Math" panose="02040503050406030204" pitchFamily="18" charset="0"/>
                        </a:rPr>
                        <m:t>=</m:t>
                      </m:r>
                      <m:nary>
                        <m:naryPr>
                          <m:chr m:val="∑"/>
                          <m:limLoc m:val="undOvr"/>
                          <m:grow m:val="on"/>
                          <m:ctrlPr>
                            <a:rPr lang="zh-CN" altLang="en-US" i="1">
                              <a:latin typeface="Cambria Math" panose="02040503050406030204" pitchFamily="18" charset="0"/>
                            </a:rPr>
                          </m:ctrlPr>
                        </m:naryPr>
                        <m:sub>
                          <m:r>
                            <m:rPr>
                              <m:brk/>
                              <m:aln/>
                            </m:rPr>
                            <a:rPr lang="en-US" altLang="zh-CN" b="0" i="1" smtClean="0">
                              <a:latin typeface="Cambria Math" panose="02040503050406030204" pitchFamily="18" charset="0"/>
                            </a:rPr>
                            <m:t>𝑘</m:t>
                          </m:r>
                          <m:r>
                            <a:rPr lang="zh-CN" altLang="en-US" i="0">
                              <a:latin typeface="Cambria Math" panose="02040503050406030204" pitchFamily="18" charset="0"/>
                            </a:rPr>
                            <m:t>=1</m:t>
                          </m:r>
                        </m:sub>
                        <m:sup>
                          <m:r>
                            <a:rPr lang="en-US" altLang="zh-CN" b="0" i="1" smtClean="0">
                              <a:latin typeface="Cambria Math" panose="02040503050406030204" pitchFamily="18" charset="0"/>
                            </a:rPr>
                            <m:t>𝐾</m:t>
                          </m:r>
                        </m:sup>
                        <m:e>
                          <m:r>
                            <a:rPr lang="zh-CN" altLang="en-US" i="0">
                              <a:latin typeface="Cambria Math" panose="02040503050406030204" pitchFamily="18" charset="0"/>
                            </a:rPr>
                            <m:t> </m:t>
                          </m:r>
                        </m:e>
                      </m:nary>
                      <m:sSub>
                        <m:sSubPr>
                          <m:ctrlPr>
                            <a:rPr lang="zh-CN" altLang="en-US" i="1" smtClean="0">
                              <a:solidFill>
                                <a:srgbClr val="C00000"/>
                              </a:solidFill>
                              <a:latin typeface="Cambria Math" panose="02040503050406030204" pitchFamily="18" charset="0"/>
                            </a:rPr>
                          </m:ctrlPr>
                        </m:sSubPr>
                        <m:e>
                          <m:r>
                            <a:rPr lang="zh-CN" altLang="en-US" i="1">
                              <a:solidFill>
                                <a:srgbClr val="C00000"/>
                              </a:solidFill>
                              <a:latin typeface="Cambria Math" panose="02040503050406030204" pitchFamily="18" charset="0"/>
                            </a:rPr>
                            <m:t>𝑎</m:t>
                          </m:r>
                        </m:e>
                        <m:sub>
                          <m:r>
                            <a:rPr lang="en-US" altLang="zh-CN" b="0" i="1" smtClean="0">
                              <a:solidFill>
                                <a:srgbClr val="C00000"/>
                              </a:solidFill>
                              <a:latin typeface="Cambria Math" panose="02040503050406030204" pitchFamily="18" charset="0"/>
                            </a:rPr>
                            <m:t>𝑘</m:t>
                          </m:r>
                        </m:sub>
                      </m:sSub>
                      <m:r>
                        <a:rPr lang="zh-CN" altLang="en-US" i="1">
                          <a:latin typeface="Cambria Math" panose="02040503050406030204" pitchFamily="18" charset="0"/>
                        </a:rPr>
                        <m:t>𝑚</m:t>
                      </m:r>
                      <m:d>
                        <m:dPr>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sSubSup>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𝜃</m:t>
                              </m:r>
                            </m:e>
                            <m:sub>
                              <m:r>
                                <a:rPr lang="en-US" altLang="zh-CN" b="0" i="1" smtClean="0">
                                  <a:latin typeface="Cambria Math" panose="02040503050406030204" pitchFamily="18" charset="0"/>
                                </a:rPr>
                                <m:t>𝑘</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𝜑</m:t>
                              </m:r>
                            </m:e>
                            <m:sub>
                              <m:r>
                                <a:rPr lang="en-US" altLang="zh-CN" b="0" i="1" smtClean="0">
                                  <a:latin typeface="Cambria Math" panose="02040503050406030204" pitchFamily="18" charset="0"/>
                                </a:rPr>
                                <m:t>𝑘</m:t>
                              </m:r>
                            </m:sub>
                          </m:sSub>
                        </m:e>
                      </m:d>
                    </m:oMath>
                  </m:oMathPara>
                </a14:m>
                <a:endParaRPr lang="zh-CN" altLang="en-US" dirty="0"/>
              </a:p>
            </p:txBody>
          </p:sp>
        </mc:Choice>
        <mc:Fallback xmlns="">
          <p:sp>
            <p:nvSpPr>
              <p:cNvPr id="198" name="矩形 197"/>
              <p:cNvSpPr>
                <a:spLocks noRot="1" noChangeAspect="1" noMove="1" noResize="1" noEditPoints="1" noAdjustHandles="1" noChangeArrowheads="1" noChangeShapeType="1" noTextEdit="1"/>
              </p:cNvSpPr>
              <p:nvPr/>
            </p:nvSpPr>
            <p:spPr>
              <a:xfrm>
                <a:off x="1149625" y="3310644"/>
                <a:ext cx="3595280" cy="871201"/>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9" name="文本框 198">
                <a:extLst>
                  <a:ext uri="{FF2B5EF4-FFF2-40B4-BE49-F238E27FC236}">
                    <a16:creationId xmlns:a16="http://schemas.microsoft.com/office/drawing/2014/main" id="{EEFDFEFD-FD9A-49DA-BB73-1CBE445DAFBF}"/>
                  </a:ext>
                </a:extLst>
              </p:cNvPr>
              <p:cNvSpPr txBox="1"/>
              <p:nvPr/>
            </p:nvSpPr>
            <p:spPr>
              <a:xfrm>
                <a:off x="1410509" y="4399677"/>
                <a:ext cx="1615025" cy="523220"/>
              </a:xfrm>
              <a:prstGeom prst="rect">
                <a:avLst/>
              </a:prstGeom>
              <a:noFill/>
            </p:spPr>
            <p:txBody>
              <a:bodyPr wrap="square" rtlCol="0">
                <a:spAutoFit/>
              </a:bodyPr>
              <a:lstStyle/>
              <a:p>
                <a:pPr algn="ctr"/>
                <a:r>
                  <a:rPr lang="en-US" altLang="zh-CN" sz="1400" dirty="0">
                    <a:solidFill>
                      <a:srgbClr val="C00000"/>
                    </a:solidFill>
                    <a:latin typeface="Arial" panose="020B0604020202020204" pitchFamily="34" charset="0"/>
                    <a:cs typeface="Arial" panose="020B0604020202020204" pitchFamily="34" charset="0"/>
                  </a:rPr>
                  <a:t>Weighting factor for </a:t>
                </a:r>
                <a14:m>
                  <m:oMath xmlns:m="http://schemas.openxmlformats.org/officeDocument/2006/math">
                    <m:r>
                      <a:rPr lang="en-US" altLang="zh-CN" sz="1400" i="1" dirty="0" smtClean="0">
                        <a:solidFill>
                          <a:srgbClr val="C00000"/>
                        </a:solidFill>
                        <a:latin typeface="Cambria Math" panose="02040503050406030204" pitchFamily="18" charset="0"/>
                        <a:cs typeface="Arial" panose="020B0604020202020204" pitchFamily="34" charset="0"/>
                      </a:rPr>
                      <m:t>𝑘</m:t>
                    </m:r>
                  </m:oMath>
                </a14:m>
                <a:r>
                  <a:rPr lang="en-US" altLang="zh-CN" sz="1400" dirty="0">
                    <a:solidFill>
                      <a:srgbClr val="C00000"/>
                    </a:solidFill>
                    <a:latin typeface="Arial" panose="020B0604020202020204" pitchFamily="34" charset="0"/>
                    <a:cs typeface="Arial" panose="020B0604020202020204" pitchFamily="34" charset="0"/>
                  </a:rPr>
                  <a:t>-</a:t>
                </a:r>
                <a:r>
                  <a:rPr lang="en-US" altLang="zh-CN" sz="1400" dirty="0" err="1">
                    <a:solidFill>
                      <a:srgbClr val="C00000"/>
                    </a:solidFill>
                    <a:latin typeface="Arial" panose="020B0604020202020204" pitchFamily="34" charset="0"/>
                    <a:cs typeface="Arial" panose="020B0604020202020204" pitchFamily="34" charset="0"/>
                  </a:rPr>
                  <a:t>th</a:t>
                </a:r>
                <a:r>
                  <a:rPr lang="en-US" altLang="zh-CN" sz="1400" dirty="0">
                    <a:solidFill>
                      <a:srgbClr val="C00000"/>
                    </a:solidFill>
                    <a:latin typeface="Arial" panose="020B0604020202020204" pitchFamily="34" charset="0"/>
                    <a:cs typeface="Arial" panose="020B0604020202020204" pitchFamily="34" charset="0"/>
                  </a:rPr>
                  <a:t> beam</a:t>
                </a:r>
                <a:endParaRPr kumimoji="1" lang="zh-CN" altLang="en-US" sz="1600" dirty="0">
                  <a:solidFill>
                    <a:srgbClr val="C00000"/>
                  </a:solidFill>
                  <a:latin typeface="Arial" panose="020B0604020202020204" pitchFamily="34" charset="0"/>
                  <a:cs typeface="Arial" panose="020B0604020202020204" pitchFamily="34" charset="0"/>
                </a:endParaRPr>
              </a:p>
            </p:txBody>
          </p:sp>
        </mc:Choice>
        <mc:Fallback xmlns="">
          <p:sp>
            <p:nvSpPr>
              <p:cNvPr id="199" name="文本框 198">
                <a:extLst>
                  <a:ext uri="{FF2B5EF4-FFF2-40B4-BE49-F238E27FC236}">
                    <a16:creationId xmlns:a16="http://schemas.microsoft.com/office/drawing/2014/main" id="{EEFDFEFD-FD9A-49DA-BB73-1CBE445DAFBF}"/>
                  </a:ext>
                </a:extLst>
              </p:cNvPr>
              <p:cNvSpPr txBox="1">
                <a:spLocks noRot="1" noChangeAspect="1" noMove="1" noResize="1" noEditPoints="1" noAdjustHandles="1" noChangeArrowheads="1" noChangeShapeType="1" noTextEdit="1"/>
              </p:cNvSpPr>
              <p:nvPr/>
            </p:nvSpPr>
            <p:spPr>
              <a:xfrm>
                <a:off x="1410509" y="4399677"/>
                <a:ext cx="1615025" cy="523220"/>
              </a:xfrm>
              <a:prstGeom prst="rect">
                <a:avLst/>
              </a:prstGeom>
              <a:blipFill>
                <a:blip r:embed="rId7"/>
                <a:stretch>
                  <a:fillRect t="-2326" b="-10465"/>
                </a:stretch>
              </a:blipFill>
            </p:spPr>
            <p:txBody>
              <a:bodyPr/>
              <a:lstStyle/>
              <a:p>
                <a:r>
                  <a:rPr lang="zh-CN" altLang="en-US">
                    <a:noFill/>
                  </a:rPr>
                  <a:t> </a:t>
                </a:r>
              </a:p>
            </p:txBody>
          </p:sp>
        </mc:Fallback>
      </mc:AlternateContent>
      <p:cxnSp>
        <p:nvCxnSpPr>
          <p:cNvPr id="200" name="直接箭头连接符 199"/>
          <p:cNvCxnSpPr>
            <a:cxnSpLocks/>
          </p:cNvCxnSpPr>
          <p:nvPr/>
        </p:nvCxnSpPr>
        <p:spPr>
          <a:xfrm flipV="1">
            <a:off x="2445769" y="3973898"/>
            <a:ext cx="299928" cy="425779"/>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01" name="直接箭头连接符 200"/>
          <p:cNvCxnSpPr>
            <a:cxnSpLocks/>
          </p:cNvCxnSpPr>
          <p:nvPr/>
        </p:nvCxnSpPr>
        <p:spPr>
          <a:xfrm flipH="1" flipV="1">
            <a:off x="3847582" y="4002481"/>
            <a:ext cx="326379" cy="358728"/>
          </a:xfrm>
          <a:prstGeom prst="straightConnector1">
            <a:avLst/>
          </a:prstGeom>
          <a:ln w="25400">
            <a:solidFill>
              <a:schemeClr val="accent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2" name="文本框 201">
                <a:extLst>
                  <a:ext uri="{FF2B5EF4-FFF2-40B4-BE49-F238E27FC236}">
                    <a16:creationId xmlns:a16="http://schemas.microsoft.com/office/drawing/2014/main" id="{EEFDFEFD-FD9A-49DA-BB73-1CBE445DAFBF}"/>
                  </a:ext>
                </a:extLst>
              </p:cNvPr>
              <p:cNvSpPr txBox="1"/>
              <p:nvPr/>
            </p:nvSpPr>
            <p:spPr>
              <a:xfrm>
                <a:off x="3305372" y="4373292"/>
                <a:ext cx="2295923" cy="738664"/>
              </a:xfrm>
              <a:prstGeom prst="rect">
                <a:avLst/>
              </a:prstGeom>
              <a:noFill/>
            </p:spPr>
            <p:txBody>
              <a:bodyPr wrap="square" rtlCol="0">
                <a:spAutoFit/>
              </a:bodyPr>
              <a:lstStyle/>
              <a:p>
                <a:pPr algn="ctr"/>
                <a:r>
                  <a:rPr lang="en-US" altLang="zh-CN" sz="1400" b="1" dirty="0">
                    <a:solidFill>
                      <a:srgbClr val="C00000"/>
                    </a:solidFill>
                    <a:latin typeface="Arial" panose="020B0604020202020204" pitchFamily="34" charset="0"/>
                    <a:cs typeface="Arial" panose="020B0604020202020204" pitchFamily="34" charset="0"/>
                  </a:rPr>
                  <a:t>Pre-defined</a:t>
                </a:r>
                <a:r>
                  <a:rPr lang="en-US" altLang="zh-CN" sz="1400" dirty="0">
                    <a:solidFill>
                      <a:schemeClr val="accent1">
                        <a:lumMod val="75000"/>
                      </a:schemeClr>
                    </a:solidFill>
                    <a:latin typeface="Arial" panose="020B0604020202020204" pitchFamily="34" charset="0"/>
                    <a:cs typeface="Arial" panose="020B0604020202020204" pitchFamily="34" charset="0"/>
                  </a:rPr>
                  <a:t> single-beam holographic pattern towards direction </a:t>
                </a:r>
                <a14:m>
                  <m:oMath xmlns:m="http://schemas.openxmlformats.org/officeDocument/2006/math">
                    <m:d>
                      <m:dPr>
                        <m:ctrlPr>
                          <a:rPr lang="en-US" altLang="zh-CN" sz="1400" i="1" smtClean="0">
                            <a:solidFill>
                              <a:schemeClr val="accent1">
                                <a:lumMod val="75000"/>
                              </a:schemeClr>
                            </a:solidFill>
                            <a:latin typeface="Cambria Math" panose="02040503050406030204" pitchFamily="18" charset="0"/>
                            <a:cs typeface="Arial" panose="020B0604020202020204" pitchFamily="34" charset="0"/>
                          </a:rPr>
                        </m:ctrlPr>
                      </m:dPr>
                      <m:e>
                        <m:sSub>
                          <m:sSubPr>
                            <m:ctrlPr>
                              <a:rPr lang="zh-CN" altLang="en-US" sz="1400" i="1">
                                <a:solidFill>
                                  <a:schemeClr val="accent1">
                                    <a:lumMod val="75000"/>
                                  </a:schemeClr>
                                </a:solidFill>
                                <a:latin typeface="Cambria Math" panose="02040503050406030204" pitchFamily="18" charset="0"/>
                              </a:rPr>
                            </m:ctrlPr>
                          </m:sSubPr>
                          <m:e>
                            <m:r>
                              <a:rPr lang="zh-CN" altLang="en-US" sz="1400" i="1">
                                <a:solidFill>
                                  <a:schemeClr val="accent1">
                                    <a:lumMod val="75000"/>
                                  </a:schemeClr>
                                </a:solidFill>
                                <a:latin typeface="Cambria Math" panose="02040503050406030204" pitchFamily="18" charset="0"/>
                              </a:rPr>
                              <m:t>𝜃</m:t>
                            </m:r>
                          </m:e>
                          <m:sub>
                            <m:r>
                              <a:rPr lang="en-US" altLang="zh-CN" sz="1400" i="1">
                                <a:solidFill>
                                  <a:schemeClr val="accent1">
                                    <a:lumMod val="75000"/>
                                  </a:schemeClr>
                                </a:solidFill>
                                <a:latin typeface="Cambria Math" panose="02040503050406030204" pitchFamily="18" charset="0"/>
                              </a:rPr>
                              <m:t>𝑘</m:t>
                            </m:r>
                          </m:sub>
                        </m:sSub>
                        <m:r>
                          <a:rPr lang="zh-CN" altLang="en-US" sz="1400">
                            <a:solidFill>
                              <a:schemeClr val="accent1">
                                <a:lumMod val="75000"/>
                              </a:schemeClr>
                            </a:solidFill>
                            <a:latin typeface="Cambria Math" panose="02040503050406030204" pitchFamily="18" charset="0"/>
                          </a:rPr>
                          <m:t>,</m:t>
                        </m:r>
                        <m:sSub>
                          <m:sSubPr>
                            <m:ctrlPr>
                              <a:rPr lang="zh-CN" altLang="en-US" sz="1400" i="1">
                                <a:solidFill>
                                  <a:schemeClr val="accent1">
                                    <a:lumMod val="75000"/>
                                  </a:schemeClr>
                                </a:solidFill>
                                <a:latin typeface="Cambria Math" panose="02040503050406030204" pitchFamily="18" charset="0"/>
                              </a:rPr>
                            </m:ctrlPr>
                          </m:sSubPr>
                          <m:e>
                            <m:r>
                              <a:rPr lang="zh-CN" altLang="en-US" sz="1400" i="1">
                                <a:solidFill>
                                  <a:schemeClr val="accent1">
                                    <a:lumMod val="75000"/>
                                  </a:schemeClr>
                                </a:solidFill>
                                <a:latin typeface="Cambria Math" panose="02040503050406030204" pitchFamily="18" charset="0"/>
                              </a:rPr>
                              <m:t>𝜑</m:t>
                            </m:r>
                          </m:e>
                          <m:sub>
                            <m:r>
                              <a:rPr lang="en-US" altLang="zh-CN" sz="1400" i="1">
                                <a:solidFill>
                                  <a:schemeClr val="accent1">
                                    <a:lumMod val="75000"/>
                                  </a:schemeClr>
                                </a:solidFill>
                                <a:latin typeface="Cambria Math" panose="02040503050406030204" pitchFamily="18" charset="0"/>
                              </a:rPr>
                              <m:t>𝑘</m:t>
                            </m:r>
                          </m:sub>
                        </m:sSub>
                      </m:e>
                    </m:d>
                  </m:oMath>
                </a14:m>
                <a:endParaRPr kumimoji="1" lang="zh-CN" altLang="en-US" sz="1600" dirty="0">
                  <a:solidFill>
                    <a:schemeClr val="accent1">
                      <a:lumMod val="75000"/>
                    </a:schemeClr>
                  </a:solidFill>
                  <a:latin typeface="Arial" panose="020B0604020202020204" pitchFamily="34" charset="0"/>
                  <a:cs typeface="Arial" panose="020B0604020202020204" pitchFamily="34" charset="0"/>
                </a:endParaRPr>
              </a:p>
            </p:txBody>
          </p:sp>
        </mc:Choice>
        <mc:Fallback xmlns="">
          <p:sp>
            <p:nvSpPr>
              <p:cNvPr id="202" name="文本框 201">
                <a:extLst>
                  <a:ext uri="{FF2B5EF4-FFF2-40B4-BE49-F238E27FC236}">
                    <a16:creationId xmlns:a16="http://schemas.microsoft.com/office/drawing/2014/main" id="{EEFDFEFD-FD9A-49DA-BB73-1CBE445DAFBF}"/>
                  </a:ext>
                </a:extLst>
              </p:cNvPr>
              <p:cNvSpPr txBox="1">
                <a:spLocks noRot="1" noChangeAspect="1" noMove="1" noResize="1" noEditPoints="1" noAdjustHandles="1" noChangeArrowheads="1" noChangeShapeType="1" noTextEdit="1"/>
              </p:cNvSpPr>
              <p:nvPr/>
            </p:nvSpPr>
            <p:spPr>
              <a:xfrm>
                <a:off x="3305372" y="4373292"/>
                <a:ext cx="2295923" cy="738664"/>
              </a:xfrm>
              <a:prstGeom prst="rect">
                <a:avLst/>
              </a:prstGeom>
              <a:blipFill>
                <a:blip r:embed="rId8"/>
                <a:stretch>
                  <a:fillRect t="-820" b="-7377"/>
                </a:stretch>
              </a:blipFill>
            </p:spPr>
            <p:txBody>
              <a:bodyPr/>
              <a:lstStyle/>
              <a:p>
                <a:r>
                  <a:rPr lang="zh-CN" altLang="en-US">
                    <a:noFill/>
                  </a:rPr>
                  <a:t> </a:t>
                </a:r>
              </a:p>
            </p:txBody>
          </p:sp>
        </mc:Fallback>
      </mc:AlternateContent>
      <p:sp>
        <p:nvSpPr>
          <p:cNvPr id="203" name="圆角矩形 202"/>
          <p:cNvSpPr/>
          <p:nvPr/>
        </p:nvSpPr>
        <p:spPr>
          <a:xfrm>
            <a:off x="5943239" y="5116416"/>
            <a:ext cx="3636404" cy="200909"/>
          </a:xfrm>
          <a:prstGeom prst="roundRect">
            <a:avLst/>
          </a:prstGeom>
          <a:noFill/>
          <a:ln w="22225">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04" name="矩形: 圆角 6">
            <a:extLst>
              <a:ext uri="{FF2B5EF4-FFF2-40B4-BE49-F238E27FC236}">
                <a16:creationId xmlns:a16="http://schemas.microsoft.com/office/drawing/2014/main" id="{D5D6346F-FC06-4846-A0A7-EF9C8F2AC1ED}"/>
              </a:ext>
            </a:extLst>
          </p:cNvPr>
          <p:cNvSpPr/>
          <p:nvPr/>
        </p:nvSpPr>
        <p:spPr>
          <a:xfrm>
            <a:off x="335360" y="1134715"/>
            <a:ext cx="11089232" cy="1814721"/>
          </a:xfrm>
          <a:prstGeom prst="roundRect">
            <a:avLst>
              <a:gd name="adj" fmla="val 24826"/>
            </a:avLst>
          </a:prstGeom>
          <a:solidFill>
            <a:schemeClr val="accent5">
              <a:lumMod val="20000"/>
              <a:lumOff val="80000"/>
            </a:scheme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05" name="矩形 204"/>
          <p:cNvSpPr/>
          <p:nvPr/>
        </p:nvSpPr>
        <p:spPr>
          <a:xfrm>
            <a:off x="83332" y="1175617"/>
            <a:ext cx="11297508" cy="1769715"/>
          </a:xfrm>
          <a:prstGeom prst="rect">
            <a:avLst/>
          </a:prstGeom>
        </p:spPr>
        <p:txBody>
          <a:bodyPr wrap="square">
            <a:spAutoFit/>
          </a:bodyPr>
          <a:lstStyle/>
          <a:p>
            <a:pPr marL="800100" lvl="1" indent="-342900">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Map the transmitted data onto a single holographic pattern utilizing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superposition</a:t>
            </a:r>
          </a:p>
          <a:p>
            <a:pPr lvl="1">
              <a:lnSpc>
                <a:spcPct val="130000"/>
              </a:lnSpc>
              <a:spcAft>
                <a:spcPts val="600"/>
              </a:spcAft>
            </a:pPr>
            <a:r>
              <a:rPr lang="en-US" altLang="zh-CN" sz="2000" dirty="0">
                <a:latin typeface="Arial" panose="020B0604020202020204" pitchFamily="34" charset="0"/>
                <a:ea typeface="微软雅黑" panose="020B0503020204020204" pitchFamily="34" charset="-122"/>
                <a:cs typeface="Arial" panose="020B0604020202020204" pitchFamily="34" charset="0"/>
              </a:rPr>
              <a:t>     of the holographic patterns corresponding a single beam</a:t>
            </a:r>
          </a:p>
          <a:p>
            <a:pPr marL="800100" lvl="1" indent="-342900">
              <a:lnSpc>
                <a:spcPct val="13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Based on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superposed holographic pattern</a:t>
            </a:r>
            <a:r>
              <a:rPr lang="en-US" altLang="zh-CN" sz="2000" dirty="0">
                <a:latin typeface="Arial" panose="020B0604020202020204" pitchFamily="34" charset="0"/>
                <a:ea typeface="微软雅黑" panose="020B0503020204020204" pitchFamily="34" charset="-122"/>
                <a:cs typeface="Arial" panose="020B0604020202020204" pitchFamily="34" charset="0"/>
              </a:rPr>
              <a:t>, the RHS can control the radiation amplitude of the leaky wave at each element to generate multiple desired beams</a:t>
            </a: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63</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8223860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4">
            <a:extLst>
              <a:ext uri="{FF2B5EF4-FFF2-40B4-BE49-F238E27FC236}">
                <a16:creationId xmlns:a16="http://schemas.microsoft.com/office/drawing/2014/main" id="{D777F7E0-837F-4857-B870-55B96D6F907B}"/>
              </a:ext>
            </a:extLst>
          </p:cNvPr>
          <p:cNvSpPr/>
          <p:nvPr/>
        </p:nvSpPr>
        <p:spPr>
          <a:xfrm>
            <a:off x="8813449" y="1756334"/>
            <a:ext cx="3042214" cy="1202795"/>
          </a:xfrm>
          <a:prstGeom prst="roundRect">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CN" altLang="en-US" dirty="0"/>
          </a:p>
        </p:txBody>
      </p:sp>
      <p:sp>
        <p:nvSpPr>
          <p:cNvPr id="24" name="矩形 23"/>
          <p:cNvSpPr/>
          <p:nvPr/>
        </p:nvSpPr>
        <p:spPr>
          <a:xfrm>
            <a:off x="346406" y="1091836"/>
            <a:ext cx="8269874" cy="577850"/>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Received signals at users: </a:t>
            </a:r>
            <a:endParaRPr lang="en-US" altLang="zh-CN" sz="2000" b="1" dirty="0">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6640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Holographic Pattern Optimization</a:t>
            </a:r>
          </a:p>
        </p:txBody>
      </p:sp>
      <p:pic>
        <p:nvPicPr>
          <p:cNvPr id="19" name="图片 18">
            <a:extLst>
              <a:ext uri="{FF2B5EF4-FFF2-40B4-BE49-F238E27FC236}">
                <a16:creationId xmlns:a16="http://schemas.microsoft.com/office/drawing/2014/main" id="{6294C0EF-8DE9-4F10-BE03-3B278C069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462" y="1091836"/>
            <a:ext cx="2563589" cy="645944"/>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982C75C-0CDD-4BC0-969D-41044CD2E133}"/>
                  </a:ext>
                </a:extLst>
              </p:cNvPr>
              <p:cNvSpPr txBox="1"/>
              <p:nvPr/>
            </p:nvSpPr>
            <p:spPr>
              <a:xfrm>
                <a:off x="346406" y="1654158"/>
                <a:ext cx="7693810" cy="156966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HDMA optimization problem</a:t>
                </a:r>
              </a:p>
              <a:p>
                <a:pPr marL="742950" lvl="1"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Optimize weight factor </a:t>
                </a:r>
                <a14:m>
                  <m:oMath xmlns:m="http://schemas.openxmlformats.org/officeDocument/2006/math">
                    <m:sSub>
                      <m:sSubPr>
                        <m:ctrlPr>
                          <a:rPr lang="en-US" altLang="zh-CN" sz="200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𝑎</m:t>
                        </m:r>
                      </m:e>
                      <m:sub>
                        <m:r>
                          <a:rPr lang="en-US" altLang="zh-CN" sz="2000" b="0" i="1" smtClean="0">
                            <a:latin typeface="Cambria Math" panose="02040503050406030204" pitchFamily="18" charset="0"/>
                            <a:cs typeface="Arial" panose="020B0604020202020204" pitchFamily="34" charset="0"/>
                          </a:rPr>
                          <m:t>𝑘</m:t>
                        </m:r>
                      </m:sub>
                    </m:sSub>
                  </m:oMath>
                </a14:m>
                <a:r>
                  <a:rPr lang="en-US" altLang="zh-CN" sz="2000" dirty="0">
                    <a:latin typeface="Arial" panose="020B0604020202020204" pitchFamily="34" charset="0"/>
                    <a:cs typeface="Arial" panose="020B0604020202020204" pitchFamily="34" charset="0"/>
                  </a:rPr>
                  <a:t> of each holographic pattern for sum rate maximization: </a:t>
                </a:r>
                <a:endParaRPr lang="zh-CN" altLang="en-US" sz="2000" dirty="0">
                  <a:latin typeface="Arial" panose="020B0604020202020204" pitchFamily="34" charset="0"/>
                  <a:cs typeface="Arial" panose="020B0604020202020204" pitchFamily="34" charset="0"/>
                </a:endParaRPr>
              </a:p>
            </p:txBody>
          </p:sp>
        </mc:Choice>
        <mc:Fallback xmlns="">
          <p:sp>
            <p:nvSpPr>
              <p:cNvPr id="3" name="文本框 2">
                <a:extLst>
                  <a:ext uri="{FF2B5EF4-FFF2-40B4-BE49-F238E27FC236}">
                    <a16:creationId xmlns:a16="http://schemas.microsoft.com/office/drawing/2014/main" id="{C982C75C-0CDD-4BC0-969D-41044CD2E133}"/>
                  </a:ext>
                </a:extLst>
              </p:cNvPr>
              <p:cNvSpPr txBox="1">
                <a:spLocks noRot="1" noChangeAspect="1" noMove="1" noResize="1" noEditPoints="1" noAdjustHandles="1" noChangeArrowheads="1" noChangeShapeType="1" noTextEdit="1"/>
              </p:cNvSpPr>
              <p:nvPr/>
            </p:nvSpPr>
            <p:spPr>
              <a:xfrm>
                <a:off x="346406" y="1654158"/>
                <a:ext cx="7693810" cy="1569660"/>
              </a:xfrm>
              <a:prstGeom prst="rect">
                <a:avLst/>
              </a:prstGeom>
              <a:blipFill>
                <a:blip r:embed="rId4"/>
                <a:stretch>
                  <a:fillRect l="-1109" b="-2326"/>
                </a:stretch>
              </a:blipFill>
            </p:spPr>
            <p:txBody>
              <a:bodyPr/>
              <a:lstStyle/>
              <a:p>
                <a:r>
                  <a:rPr lang="zh-CN" altLang="en-US">
                    <a:noFill/>
                  </a:rPr>
                  <a:t> </a:t>
                </a:r>
              </a:p>
            </p:txBody>
          </p:sp>
        </mc:Fallback>
      </mc:AlternateContent>
      <p:grpSp>
        <p:nvGrpSpPr>
          <p:cNvPr id="17" name="组合 16">
            <a:extLst>
              <a:ext uri="{FF2B5EF4-FFF2-40B4-BE49-F238E27FC236}">
                <a16:creationId xmlns:a16="http://schemas.microsoft.com/office/drawing/2014/main" id="{92E22E4B-5473-44F1-A965-355AD21201D9}"/>
              </a:ext>
            </a:extLst>
          </p:cNvPr>
          <p:cNvGrpSpPr/>
          <p:nvPr/>
        </p:nvGrpSpPr>
        <p:grpSpPr>
          <a:xfrm>
            <a:off x="8400256" y="4933111"/>
            <a:ext cx="3258238" cy="1062327"/>
            <a:chOff x="4583832" y="4454905"/>
            <a:chExt cx="3258238" cy="1062327"/>
          </a:xfrm>
        </p:grpSpPr>
        <p:sp>
          <p:nvSpPr>
            <p:cNvPr id="13" name="文本框 12">
              <a:extLst>
                <a:ext uri="{FF2B5EF4-FFF2-40B4-BE49-F238E27FC236}">
                  <a16:creationId xmlns:a16="http://schemas.microsoft.com/office/drawing/2014/main" id="{A60CDDB6-01A3-4702-87A7-A6DCDD70CF5E}"/>
                </a:ext>
              </a:extLst>
            </p:cNvPr>
            <p:cNvSpPr txBox="1"/>
            <p:nvPr/>
          </p:nvSpPr>
          <p:spPr>
            <a:xfrm>
              <a:off x="4601710" y="4469678"/>
              <a:ext cx="3240360" cy="872034"/>
            </a:xfrm>
            <a:prstGeom prst="rect">
              <a:avLst/>
            </a:prstGeom>
            <a:noFill/>
          </p:spPr>
          <p:txBody>
            <a:bodyPr wrap="square" rtlCol="0">
              <a:spAutoFit/>
            </a:bodyPr>
            <a:lstStyle/>
            <a:p>
              <a:pPr>
                <a:lnSpc>
                  <a:spcPct val="150000"/>
                </a:lnSpc>
              </a:pPr>
              <a:r>
                <a:rPr lang="en-US" altLang="zh-CN" dirty="0">
                  <a:solidFill>
                    <a:srgbClr val="C00000"/>
                  </a:solidFill>
                  <a:latin typeface="Arial" panose="020B0604020202020204" pitchFamily="34" charset="0"/>
                  <a:cs typeface="Arial" panose="020B0604020202020204" pitchFamily="34" charset="0"/>
                </a:rPr>
                <a:t>Utilize the </a:t>
              </a:r>
              <a:r>
                <a:rPr lang="en-US" altLang="zh-CN" dirty="0" err="1">
                  <a:solidFill>
                    <a:srgbClr val="C00000"/>
                  </a:solidFill>
                  <a:latin typeface="Arial" panose="020B0604020202020204" pitchFamily="34" charset="0"/>
                  <a:cs typeface="Arial" panose="020B0604020202020204" pitchFamily="34" charset="0"/>
                </a:rPr>
                <a:t>Lagrangian</a:t>
              </a:r>
              <a:r>
                <a:rPr lang="en-US" altLang="zh-CN" dirty="0">
                  <a:solidFill>
                    <a:srgbClr val="C00000"/>
                  </a:solidFill>
                  <a:latin typeface="Arial" panose="020B0604020202020204" pitchFamily="34" charset="0"/>
                  <a:cs typeface="Arial" panose="020B0604020202020204" pitchFamily="34" charset="0"/>
                </a:rPr>
                <a:t> dual form to relax the constraint</a:t>
              </a:r>
              <a:endParaRPr lang="zh-CN" altLang="en-US" dirty="0">
                <a:solidFill>
                  <a:srgbClr val="C00000"/>
                </a:solidFill>
                <a:latin typeface="Arial" panose="020B0604020202020204" pitchFamily="34" charset="0"/>
                <a:cs typeface="Arial" panose="020B0604020202020204" pitchFamily="34" charset="0"/>
              </a:endParaRPr>
            </a:p>
          </p:txBody>
        </p:sp>
        <p:sp>
          <p:nvSpPr>
            <p:cNvPr id="15" name="矩形: 圆角 14">
              <a:extLst>
                <a:ext uri="{FF2B5EF4-FFF2-40B4-BE49-F238E27FC236}">
                  <a16:creationId xmlns:a16="http://schemas.microsoft.com/office/drawing/2014/main" id="{5BBE378A-1744-4BC5-BF11-91F826B45177}"/>
                </a:ext>
              </a:extLst>
            </p:cNvPr>
            <p:cNvSpPr/>
            <p:nvPr/>
          </p:nvSpPr>
          <p:spPr>
            <a:xfrm>
              <a:off x="4583832" y="4454905"/>
              <a:ext cx="3007984" cy="1062327"/>
            </a:xfrm>
            <a:prstGeom prst="roundRect">
              <a:avLst/>
            </a:prstGeom>
            <a:noFill/>
            <a:ln w="19050">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pic>
        <p:nvPicPr>
          <p:cNvPr id="32" name="图片 31">
            <a:extLst>
              <a:ext uri="{FF2B5EF4-FFF2-40B4-BE49-F238E27FC236}">
                <a16:creationId xmlns:a16="http://schemas.microsoft.com/office/drawing/2014/main" id="{6ED1D88F-BA52-4009-9E45-8BE02A1567B9}"/>
              </a:ext>
            </a:extLst>
          </p:cNvPr>
          <p:cNvPicPr>
            <a:picLocks noChangeAspect="1"/>
          </p:cNvPicPr>
          <p:nvPr/>
        </p:nvPicPr>
        <p:blipFill rotWithShape="1">
          <a:blip r:embed="rId5"/>
          <a:srcRect l="11590" r="-692"/>
          <a:stretch/>
        </p:blipFill>
        <p:spPr>
          <a:xfrm>
            <a:off x="953350" y="4378068"/>
            <a:ext cx="6866334" cy="2321307"/>
          </a:xfrm>
          <a:prstGeom prst="rect">
            <a:avLst/>
          </a:prstGeom>
          <a:ln>
            <a:noFill/>
            <a:prstDash val="sysDash"/>
          </a:ln>
        </p:spPr>
      </p:pic>
      <p:cxnSp>
        <p:nvCxnSpPr>
          <p:cNvPr id="27" name="直接箭头连接符 26">
            <a:extLst>
              <a:ext uri="{FF2B5EF4-FFF2-40B4-BE49-F238E27FC236}">
                <a16:creationId xmlns:a16="http://schemas.microsoft.com/office/drawing/2014/main" id="{D36F5C13-AC82-40CA-8CE9-00A41D3D13A6}"/>
              </a:ext>
            </a:extLst>
          </p:cNvPr>
          <p:cNvCxnSpPr>
            <a:cxnSpLocks/>
          </p:cNvCxnSpPr>
          <p:nvPr/>
        </p:nvCxnSpPr>
        <p:spPr>
          <a:xfrm flipH="1" flipV="1">
            <a:off x="8184232" y="4077072"/>
            <a:ext cx="1440160" cy="792088"/>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8881793" y="1886394"/>
            <a:ext cx="2845045" cy="1015663"/>
          </a:xfrm>
          <a:prstGeom prst="rect">
            <a:avLst/>
          </a:prstGeom>
        </p:spPr>
        <p:txBody>
          <a:bodyPr wrap="square">
            <a:spAutoFit/>
          </a:bodyPr>
          <a:lstStyle/>
          <a:p>
            <a:pPr algn="just"/>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The superposition of holographic patterns brings a low complexity</a:t>
            </a:r>
            <a:endParaRPr lang="zh-CN" altLang="en-US" sz="2000"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1735988" y="3290501"/>
                <a:ext cx="7512496" cy="8712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limLow>
                        <m:limLowPr>
                          <m:ctrlPr>
                            <a:rPr lang="zh-CN" altLang="en-US" i="1">
                              <a:latin typeface="Cambria Math" panose="02040503050406030204" pitchFamily="18" charset="0"/>
                            </a:rPr>
                          </m:ctrlPr>
                        </m:limLowPr>
                        <m:e>
                          <m:r>
                            <a:rPr lang="zh-CN" altLang="en-US" i="1">
                              <a:latin typeface="Cambria Math" panose="02040503050406030204" pitchFamily="18" charset="0"/>
                            </a:rPr>
                            <m:t>𝑚𝑎𝑥</m:t>
                          </m:r>
                        </m:e>
                        <m:lim>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𝑎</m:t>
                                  </m:r>
                                </m:e>
                                <m:sub>
                                  <m:r>
                                    <a:rPr lang="zh-CN" altLang="en-US" i="1">
                                      <a:latin typeface="Cambria Math" panose="02040503050406030204" pitchFamily="18" charset="0"/>
                                    </a:rPr>
                                    <m:t>𝑘</m:t>
                                  </m:r>
                                </m:sub>
                              </m:sSub>
                            </m:e>
                          </m:d>
                        </m:lim>
                      </m:limLow>
                      <m:r>
                        <a:rPr lang="zh-CN" altLang="en-US" i="0">
                          <a:latin typeface="Cambria Math" panose="02040503050406030204" pitchFamily="18" charset="0"/>
                        </a:rPr>
                        <m:t> </m:t>
                      </m:r>
                      <m:nary>
                        <m:naryPr>
                          <m:chr m:val="∑"/>
                          <m:limLoc m:val="undOvr"/>
                          <m:grow m:val="on"/>
                          <m:ctrlPr>
                            <a:rPr lang="zh-CN" altLang="en-US" i="1">
                              <a:latin typeface="Cambria Math" panose="02040503050406030204" pitchFamily="18" charset="0"/>
                            </a:rPr>
                          </m:ctrlPr>
                        </m:naryPr>
                        <m:sub>
                          <m:r>
                            <a:rPr lang="zh-CN" altLang="en-US" i="1">
                              <a:latin typeface="Cambria Math" panose="02040503050406030204" pitchFamily="18" charset="0"/>
                            </a:rPr>
                            <m:t>𝑘</m:t>
                          </m:r>
                          <m:r>
                            <a:rPr lang="zh-CN" altLang="en-US" i="0">
                              <a:latin typeface="Cambria Math" panose="02040503050406030204" pitchFamily="18" charset="0"/>
                            </a:rPr>
                            <m:t>=1</m:t>
                          </m:r>
                        </m:sub>
                        <m:sup>
                          <m:r>
                            <a:rPr lang="zh-CN" altLang="en-US" i="1">
                              <a:latin typeface="Cambria Math" panose="02040503050406030204" pitchFamily="18" charset="0"/>
                            </a:rPr>
                            <m:t>𝐾</m:t>
                          </m:r>
                        </m:sup>
                        <m:e>
                          <m:r>
                            <a:rPr lang="zh-CN" altLang="en-US" i="0">
                              <a:latin typeface="Cambria Math" panose="02040503050406030204" pitchFamily="18" charset="0"/>
                            </a:rPr>
                            <m:t> </m:t>
                          </m:r>
                        </m:e>
                      </m:nary>
                      <m:func>
                        <m:funcPr>
                          <m:ctrlPr>
                            <a:rPr lang="zh-CN" altLang="en-US" i="1">
                              <a:latin typeface="Cambria Math" panose="02040503050406030204" pitchFamily="18" charset="0"/>
                            </a:rPr>
                          </m:ctrlPr>
                        </m:funcPr>
                        <m:fNa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log</m:t>
                              </m:r>
                            </m:e>
                            <m:sub>
                              <m:r>
                                <a:rPr lang="zh-CN" altLang="en-US" i="0">
                                  <a:latin typeface="Cambria Math" panose="02040503050406030204" pitchFamily="18" charset="0"/>
                                </a:rPr>
                                <m:t>2</m:t>
                              </m:r>
                            </m:sub>
                          </m:sSub>
                        </m:fName>
                        <m:e>
                          <m:d>
                            <m:dPr>
                              <m:ctrlPr>
                                <a:rPr lang="zh-CN" altLang="en-US" i="1">
                                  <a:latin typeface="Cambria Math" panose="02040503050406030204" pitchFamily="18" charset="0"/>
                                </a:rPr>
                              </m:ctrlPr>
                            </m:dPr>
                            <m:e>
                              <m:r>
                                <a:rPr lang="zh-CN" altLang="en-US" i="0">
                                  <a:latin typeface="Cambria Math" panose="02040503050406030204" pitchFamily="18" charset="0"/>
                                </a:rPr>
                                <m:t>1+</m:t>
                              </m:r>
                              <m:f>
                                <m:fPr>
                                  <m:ctrlPr>
                                    <a:rPr lang="zh-CN" altLang="en-US" i="1">
                                      <a:latin typeface="Cambria Math" panose="02040503050406030204" pitchFamily="18" charset="0"/>
                                    </a:rPr>
                                  </m:ctrlPr>
                                </m:fPr>
                                <m:num>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b="1" i="0">
                                                  <a:latin typeface="Cambria Math" panose="02040503050406030204" pitchFamily="18" charset="0"/>
                                                </a:rPr>
                                                <m:t>𝐇</m:t>
                                              </m:r>
                                            </m:e>
                                            <m:sub>
                                              <m:r>
                                                <a:rPr lang="zh-CN" altLang="en-US" b="0" i="1">
                                                  <a:latin typeface="Cambria Math" panose="02040503050406030204" pitchFamily="18" charset="0"/>
                                                </a:rPr>
                                                <m:t>𝑘</m:t>
                                              </m:r>
                                            </m:sub>
                                          </m:sSub>
                                          <m:r>
                                            <a:rPr lang="zh-CN" altLang="en-US" b="1" i="0">
                                              <a:latin typeface="Cambria Math" panose="02040503050406030204" pitchFamily="18" charset="0"/>
                                            </a:rPr>
                                            <m:t>𝐌</m:t>
                                          </m:r>
                                          <m:sSub>
                                            <m:sSubPr>
                                              <m:ctrlPr>
                                                <a:rPr lang="zh-CN" altLang="en-US" b="1" i="1">
                                                  <a:latin typeface="Cambria Math" panose="02040503050406030204" pitchFamily="18" charset="0"/>
                                                </a:rPr>
                                              </m:ctrlPr>
                                            </m:sSubPr>
                                            <m:e>
                                              <m:r>
                                                <a:rPr lang="zh-CN" altLang="en-US" b="1" i="0">
                                                  <a:latin typeface="Cambria Math" panose="02040503050406030204" pitchFamily="18" charset="0"/>
                                                </a:rPr>
                                                <m:t>𝐕</m:t>
                                              </m:r>
                                            </m:e>
                                            <m:sub>
                                              <m:r>
                                                <a:rPr lang="zh-CN" altLang="en-US" b="0" i="1">
                                                  <a:latin typeface="Cambria Math" panose="02040503050406030204" pitchFamily="18" charset="0"/>
                                                </a:rPr>
                                                <m:t>𝑘</m:t>
                                              </m:r>
                                            </m:sub>
                                          </m:sSub>
                                          <m:sSub>
                                            <m:sSubPr>
                                              <m:ctrlPr>
                                                <a:rPr lang="zh-CN" altLang="en-US" b="1" i="1">
                                                  <a:latin typeface="Cambria Math" panose="02040503050406030204" pitchFamily="18" charset="0"/>
                                                </a:rPr>
                                              </m:ctrlPr>
                                            </m:sSubPr>
                                            <m:e>
                                              <m:r>
                                                <a:rPr lang="zh-CN" altLang="en-US" b="1" i="0">
                                                  <a:latin typeface="Cambria Math" panose="02040503050406030204" pitchFamily="18" charset="0"/>
                                                </a:rPr>
                                                <m:t>𝐏</m:t>
                                              </m:r>
                                            </m:e>
                                            <m:sub>
                                              <m:r>
                                                <a:rPr lang="zh-CN" altLang="en-US" b="0" i="1">
                                                  <a:latin typeface="Cambria Math" panose="02040503050406030204" pitchFamily="18" charset="0"/>
                                                </a:rPr>
                                                <m:t>𝑘</m:t>
                                              </m:r>
                                            </m:sub>
                                          </m:sSub>
                                        </m:e>
                                      </m:d>
                                    </m:e>
                                    <m:sup>
                                      <m:r>
                                        <a:rPr lang="zh-CN" altLang="en-US" b="0" i="0">
                                          <a:latin typeface="Cambria Math" panose="02040503050406030204" pitchFamily="18" charset="0"/>
                                        </a:rPr>
                                        <m:t>2</m:t>
                                      </m:r>
                                    </m:sup>
                                  </m:sSup>
                                </m:num>
                                <m:den>
                                  <m:sSup>
                                    <m:sSupPr>
                                      <m:ctrlPr>
                                        <a:rPr lang="zh-CN" altLang="en-US" b="0" i="1">
                                          <a:latin typeface="Cambria Math" panose="02040503050406030204" pitchFamily="18" charset="0"/>
                                        </a:rPr>
                                      </m:ctrlPr>
                                    </m:sSupPr>
                                    <m:e>
                                      <m:r>
                                        <a:rPr lang="zh-CN" altLang="en-US" b="0" i="1">
                                          <a:latin typeface="Cambria Math" panose="02040503050406030204" pitchFamily="18" charset="0"/>
                                        </a:rPr>
                                        <m:t>𝜎</m:t>
                                      </m:r>
                                    </m:e>
                                    <m:sup>
                                      <m:r>
                                        <a:rPr lang="zh-CN" altLang="en-US" b="0" i="0">
                                          <a:latin typeface="Cambria Math" panose="02040503050406030204" pitchFamily="18" charset="0"/>
                                        </a:rPr>
                                        <m:t>2</m:t>
                                      </m:r>
                                    </m:sup>
                                  </m:sSup>
                                  <m:r>
                                    <a:rPr lang="zh-CN" altLang="en-US" b="0" i="0">
                                      <a:latin typeface="Cambria Math" panose="02040503050406030204" pitchFamily="18" charset="0"/>
                                    </a:rPr>
                                    <m:t>+</m:t>
                                  </m:r>
                                  <m:nary>
                                    <m:naryPr>
                                      <m:chr m:val="∑"/>
                                      <m:limLoc m:val="undOvr"/>
                                      <m:grow m:val="on"/>
                                      <m:supHide m:val="on"/>
                                      <m:ctrlPr>
                                        <a:rPr lang="zh-CN" altLang="en-US" b="0" i="1">
                                          <a:latin typeface="Cambria Math" panose="02040503050406030204" pitchFamily="18" charset="0"/>
                                        </a:rPr>
                                      </m:ctrlPr>
                                    </m:naryPr>
                                    <m:sub>
                                      <m:sSup>
                                        <m:sSupPr>
                                          <m:ctrlPr>
                                            <a:rPr lang="zh-CN" altLang="en-US" b="0" i="1">
                                              <a:latin typeface="Cambria Math" panose="02040503050406030204" pitchFamily="18" charset="0"/>
                                            </a:rPr>
                                          </m:ctrlPr>
                                        </m:sSupPr>
                                        <m:e>
                                          <m:r>
                                            <a:rPr lang="zh-CN" altLang="en-US" b="0" i="1">
                                              <a:latin typeface="Cambria Math" panose="02040503050406030204" pitchFamily="18" charset="0"/>
                                            </a:rPr>
                                            <m:t>𝑙</m:t>
                                          </m:r>
                                        </m:e>
                                        <m:sup>
                                          <m:r>
                                            <a:rPr lang="zh-CN" altLang="en-US" b="0" i="0">
                                              <a:latin typeface="Cambria Math" panose="02040503050406030204" pitchFamily="18" charset="0"/>
                                            </a:rPr>
                                            <m:t>′</m:t>
                                          </m:r>
                                        </m:sup>
                                      </m:sSup>
                                      <m:r>
                                        <a:rPr lang="zh-CN" altLang="en-US" b="0" i="0">
                                          <a:latin typeface="Cambria Math" panose="02040503050406030204" pitchFamily="18" charset="0"/>
                                        </a:rPr>
                                        <m:t>≠</m:t>
                                      </m:r>
                                      <m:r>
                                        <a:rPr lang="zh-CN" altLang="en-US" b="0" i="1">
                                          <a:latin typeface="Cambria Math" panose="02040503050406030204" pitchFamily="18" charset="0"/>
                                        </a:rPr>
                                        <m:t>𝑘</m:t>
                                      </m:r>
                                    </m:sub>
                                    <m:sup/>
                                    <m:e>
                                      <m:r>
                                        <a:rPr lang="zh-CN" altLang="en-US" b="0" i="0">
                                          <a:latin typeface="Cambria Math" panose="02040503050406030204" pitchFamily="18" charset="0"/>
                                        </a:rPr>
                                        <m:t> </m:t>
                                      </m:r>
                                    </m:e>
                                  </m:nary>
                                  <m:sSup>
                                    <m:sSupPr>
                                      <m:ctrlPr>
                                        <a:rPr lang="zh-CN" altLang="en-US" b="0" i="1">
                                          <a:latin typeface="Cambria Math" panose="02040503050406030204" pitchFamily="18" charset="0"/>
                                        </a:rPr>
                                      </m:ctrlPr>
                                    </m:sSupPr>
                                    <m:e>
                                      <m:d>
                                        <m:dPr>
                                          <m:begChr m:val="|"/>
                                          <m:endChr m:val="|"/>
                                          <m:ctrlPr>
                                            <a:rPr lang="zh-CN" altLang="en-US" b="0" i="1">
                                              <a:latin typeface="Cambria Math" panose="02040503050406030204" pitchFamily="18" charset="0"/>
                                            </a:rPr>
                                          </m:ctrlPr>
                                        </m:dPr>
                                        <m:e>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𝐇</m:t>
                                              </m:r>
                                            </m:e>
                                            <m:sub>
                                              <m:r>
                                                <a:rPr lang="zh-CN" altLang="en-US" b="0" i="1">
                                                  <a:latin typeface="Cambria Math" panose="02040503050406030204" pitchFamily="18" charset="0"/>
                                                </a:rPr>
                                                <m:t>𝑘</m:t>
                                              </m:r>
                                            </m:sub>
                                          </m:sSub>
                                          <m:r>
                                            <a:rPr lang="zh-CN" altLang="en-US" b="1" i="0">
                                              <a:latin typeface="Cambria Math" panose="02040503050406030204" pitchFamily="18" charset="0"/>
                                            </a:rPr>
                                            <m:t>𝐌</m:t>
                                          </m:r>
                                          <m:sSub>
                                            <m:sSubPr>
                                              <m:ctrlPr>
                                                <a:rPr lang="zh-CN" altLang="en-US" b="1" i="1">
                                                  <a:latin typeface="Cambria Math" panose="02040503050406030204" pitchFamily="18" charset="0"/>
                                                </a:rPr>
                                              </m:ctrlPr>
                                            </m:sSubPr>
                                            <m:e>
                                              <m:r>
                                                <a:rPr lang="zh-CN" altLang="en-US" b="1" i="0">
                                                  <a:latin typeface="Cambria Math" panose="02040503050406030204" pitchFamily="18" charset="0"/>
                                                </a:rPr>
                                                <m:t>𝐕</m:t>
                                              </m:r>
                                            </m:e>
                                            <m:sub>
                                              <m:sSup>
                                                <m:sSupPr>
                                                  <m:ctrlPr>
                                                    <a:rPr lang="zh-CN" altLang="en-US" b="1" i="1">
                                                      <a:latin typeface="Cambria Math" panose="02040503050406030204" pitchFamily="18" charset="0"/>
                                                    </a:rPr>
                                                  </m:ctrlPr>
                                                </m:sSupPr>
                                                <m:e>
                                                  <m:r>
                                                    <a:rPr lang="zh-CN" altLang="en-US" b="0" i="1">
                                                      <a:latin typeface="Cambria Math" panose="02040503050406030204" pitchFamily="18" charset="0"/>
                                                    </a:rPr>
                                                    <m:t>𝑙</m:t>
                                                  </m:r>
                                                </m:e>
                                                <m:sup>
                                                  <m:r>
                                                    <a:rPr lang="zh-CN" altLang="en-US" b="0" i="0">
                                                      <a:latin typeface="Cambria Math" panose="02040503050406030204" pitchFamily="18" charset="0"/>
                                                    </a:rPr>
                                                    <m:t>′</m:t>
                                                  </m:r>
                                                </m:sup>
                                              </m:sSup>
                                            </m:sub>
                                          </m:sSub>
                                          <m:sSub>
                                            <m:sSubPr>
                                              <m:ctrlPr>
                                                <a:rPr lang="zh-CN" altLang="en-US" b="1" i="1">
                                                  <a:latin typeface="Cambria Math" panose="02040503050406030204" pitchFamily="18" charset="0"/>
                                                </a:rPr>
                                              </m:ctrlPr>
                                            </m:sSubPr>
                                            <m:e>
                                              <m:r>
                                                <a:rPr lang="zh-CN" altLang="en-US" b="1" i="0">
                                                  <a:latin typeface="Cambria Math" panose="02040503050406030204" pitchFamily="18" charset="0"/>
                                                </a:rPr>
                                                <m:t>𝐏</m:t>
                                              </m:r>
                                            </m:e>
                                            <m:sub>
                                              <m:sSup>
                                                <m:sSupPr>
                                                  <m:ctrlPr>
                                                    <a:rPr lang="zh-CN" altLang="en-US" b="1" i="1">
                                                      <a:latin typeface="Cambria Math" panose="02040503050406030204" pitchFamily="18" charset="0"/>
                                                    </a:rPr>
                                                  </m:ctrlPr>
                                                </m:sSupPr>
                                                <m:e>
                                                  <m:r>
                                                    <a:rPr lang="zh-CN" altLang="en-US" b="0" i="1">
                                                      <a:latin typeface="Cambria Math" panose="02040503050406030204" pitchFamily="18" charset="0"/>
                                                    </a:rPr>
                                                    <m:t>𝑙</m:t>
                                                  </m:r>
                                                </m:e>
                                                <m:sup>
                                                  <m:r>
                                                    <a:rPr lang="zh-CN" altLang="en-US" b="0" i="0">
                                                      <a:latin typeface="Cambria Math" panose="02040503050406030204" pitchFamily="18" charset="0"/>
                                                    </a:rPr>
                                                    <m:t>′</m:t>
                                                  </m:r>
                                                </m:sup>
                                              </m:sSup>
                                            </m:sub>
                                          </m:sSub>
                                        </m:e>
                                      </m:d>
                                    </m:e>
                                    <m:sup>
                                      <m:r>
                                        <a:rPr lang="zh-CN" altLang="en-US" b="0" i="0">
                                          <a:latin typeface="Cambria Math" panose="02040503050406030204" pitchFamily="18" charset="0"/>
                                        </a:rPr>
                                        <m:t>2</m:t>
                                      </m:r>
                                    </m:sup>
                                  </m:sSup>
                                </m:den>
                              </m:f>
                            </m:e>
                          </m:d>
                        </m:e>
                      </m:func>
                      <m:r>
                        <a:rPr lang="zh-CN" altLang="en-US" b="0" i="0">
                          <a:latin typeface="Cambria Math" panose="02040503050406030204" pitchFamily="18" charset="0"/>
                        </a:rPr>
                        <m:t>,</m:t>
                      </m:r>
                      <m:r>
                        <m:rPr>
                          <m:nor/>
                        </m:rPr>
                        <a:rPr lang="zh-CN" altLang="en-US" b="0" i="1">
                          <a:latin typeface="Cambria Math" panose="02040503050406030204" pitchFamily="18" charset="0"/>
                        </a:rPr>
                        <m:t> </m:t>
                      </m:r>
                      <m:r>
                        <m:rPr>
                          <m:nor/>
                        </m:rPr>
                        <a:rPr lang="zh-CN" altLang="en-US" b="0" i="1">
                          <a:latin typeface="Cambria Math" panose="02040503050406030204" pitchFamily="18" charset="0"/>
                        </a:rPr>
                        <m:t>s</m:t>
                      </m:r>
                      <m:r>
                        <m:rPr>
                          <m:nor/>
                        </m:rPr>
                        <a:rPr lang="zh-CN" altLang="en-US" b="0" i="1">
                          <a:latin typeface="Cambria Math" panose="02040503050406030204" pitchFamily="18" charset="0"/>
                        </a:rPr>
                        <m:t>.</m:t>
                      </m:r>
                      <m:r>
                        <m:rPr>
                          <m:nor/>
                        </m:rPr>
                        <a:rPr lang="zh-CN" altLang="en-US" b="0" i="1">
                          <a:latin typeface="Cambria Math" panose="02040503050406030204" pitchFamily="18" charset="0"/>
                        </a:rPr>
                        <m:t>t</m:t>
                      </m:r>
                      <m:r>
                        <m:rPr>
                          <m:nor/>
                        </m:rPr>
                        <a:rPr lang="zh-CN" altLang="en-US" b="0" i="1">
                          <a:latin typeface="Cambria Math" panose="02040503050406030204" pitchFamily="18" charset="0"/>
                        </a:rPr>
                        <m:t>. </m:t>
                      </m:r>
                      <m:nary>
                        <m:naryPr>
                          <m:chr m:val="∑"/>
                          <m:limLoc m:val="undOvr"/>
                          <m:grow m:val="on"/>
                          <m:ctrlPr>
                            <a:rPr lang="zh-CN" altLang="en-US" b="0" i="1">
                              <a:latin typeface="Cambria Math" panose="02040503050406030204" pitchFamily="18" charset="0"/>
                            </a:rPr>
                          </m:ctrlPr>
                        </m:naryPr>
                        <m:sub>
                          <m:r>
                            <a:rPr lang="zh-CN" altLang="en-US" b="0" i="1">
                              <a:latin typeface="Cambria Math" panose="02040503050406030204" pitchFamily="18" charset="0"/>
                            </a:rPr>
                            <m:t>𝑘</m:t>
                          </m:r>
                          <m:r>
                            <a:rPr lang="zh-CN" altLang="en-US" b="0" i="0">
                              <a:latin typeface="Cambria Math" panose="02040503050406030204" pitchFamily="18" charset="0"/>
                            </a:rPr>
                            <m:t>=1</m:t>
                          </m:r>
                        </m:sub>
                        <m:sup>
                          <m:r>
                            <a:rPr lang="zh-CN" altLang="en-US" b="0" i="1">
                              <a:latin typeface="Cambria Math" panose="02040503050406030204" pitchFamily="18" charset="0"/>
                            </a:rPr>
                            <m:t>𝐾</m:t>
                          </m:r>
                        </m:sup>
                        <m:e>
                          <m:r>
                            <a:rPr lang="zh-CN" altLang="en-US" b="0" i="0">
                              <a:latin typeface="Cambria Math" panose="02040503050406030204" pitchFamily="18" charset="0"/>
                            </a:rPr>
                            <m:t> </m:t>
                          </m:r>
                        </m:e>
                      </m:nary>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𝑎</m:t>
                          </m:r>
                        </m:e>
                        <m:sub>
                          <m:r>
                            <a:rPr lang="zh-CN" altLang="en-US" b="0" i="1">
                              <a:latin typeface="Cambria Math" panose="02040503050406030204" pitchFamily="18" charset="0"/>
                            </a:rPr>
                            <m:t>𝑘</m:t>
                          </m:r>
                        </m:sub>
                      </m:sSub>
                      <m:r>
                        <a:rPr lang="zh-CN" altLang="en-US" b="0" i="0">
                          <a:latin typeface="Cambria Math" panose="02040503050406030204" pitchFamily="18" charset="0"/>
                        </a:rPr>
                        <m:t>=1.</m:t>
                      </m:r>
                    </m:oMath>
                  </m:oMathPara>
                </a14:m>
                <a:endParaRPr lang="zh-CN" altLang="en-US" dirty="0"/>
              </a:p>
            </p:txBody>
          </p:sp>
        </mc:Choice>
        <mc:Fallback xmlns="">
          <p:sp>
            <p:nvSpPr>
              <p:cNvPr id="5" name="矩形 4"/>
              <p:cNvSpPr>
                <a:spLocks noRot="1" noChangeAspect="1" noMove="1" noResize="1" noEditPoints="1" noAdjustHandles="1" noChangeArrowheads="1" noChangeShapeType="1" noTextEdit="1"/>
              </p:cNvSpPr>
              <p:nvPr/>
            </p:nvSpPr>
            <p:spPr>
              <a:xfrm>
                <a:off x="1735988" y="3290501"/>
                <a:ext cx="7512496" cy="871201"/>
              </a:xfrm>
              <a:prstGeom prst="rect">
                <a:avLst/>
              </a:prstGeom>
              <a:blipFill>
                <a:blip r:embed="rId6"/>
                <a:stretch>
                  <a:fillRect/>
                </a:stretch>
              </a:blipFill>
            </p:spPr>
            <p:txBody>
              <a:bodyPr/>
              <a:lstStyle/>
              <a:p>
                <a:r>
                  <a:rPr lang="zh-CN" altLang="en-US">
                    <a:noFill/>
                  </a:rPr>
                  <a:t> </a:t>
                </a:r>
              </a:p>
            </p:txBody>
          </p:sp>
        </mc:Fallback>
      </mc:AlternateContent>
      <p:sp>
        <p:nvSpPr>
          <p:cNvPr id="6" name="灯片编号占位符 5"/>
          <p:cNvSpPr>
            <a:spLocks noGrp="1"/>
          </p:cNvSpPr>
          <p:nvPr>
            <p:ph type="sldNum" sz="quarter" idx="12"/>
          </p:nvPr>
        </p:nvSpPr>
        <p:spPr/>
        <p:txBody>
          <a:bodyPr/>
          <a:lstStyle/>
          <a:p>
            <a:fld id="{EA7D5E4A-1FF7-5446-9BF7-57824CD54030}" type="slidenum">
              <a:rPr kumimoji="1" lang="zh-CN" altLang="en-US" b="1" smtClean="0">
                <a:solidFill>
                  <a:srgbClr val="C00000"/>
                </a:solidFill>
              </a:rPr>
              <a:pPr/>
              <a:t>64</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841431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0" y="27153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Comparison Between HDMA and SDMA</a:t>
            </a:r>
          </a:p>
        </p:txBody>
      </p:sp>
      <mc:AlternateContent xmlns:mc="http://schemas.openxmlformats.org/markup-compatibility/2006" xmlns:a14="http://schemas.microsoft.com/office/drawing/2010/main">
        <mc:Choice Requires="a14">
          <p:sp>
            <p:nvSpPr>
              <p:cNvPr id="24" name="矩形 23"/>
              <p:cNvSpPr/>
              <p:nvPr/>
            </p:nvSpPr>
            <p:spPr>
              <a:xfrm>
                <a:off x="166664" y="953778"/>
                <a:ext cx="11113912" cy="3564566"/>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Cost efficiency: The ratio of the sum rate to the hardware cost</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Cost ratio of phased array to RHS of the same number of elements is about 2-10</a:t>
                </a:r>
              </a:p>
              <a:p>
                <a:pPr marL="1257300" lvl="2" indent="-34290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Cost ratio:</a:t>
                </a:r>
                <a14:m>
                  <m:oMath xmlns:m="http://schemas.openxmlformats.org/officeDocument/2006/math">
                    <m:r>
                      <a:rPr lang="en-US" altLang="zh-CN" b="0" i="0" smtClean="0">
                        <a:solidFill>
                          <a:srgbClr val="C00000"/>
                        </a:solidFill>
                        <a:latin typeface="Cambria Math" panose="02040503050406030204" pitchFamily="18" charset="0"/>
                        <a:cs typeface="Arial" panose="020B0604020202020204" pitchFamily="34" charset="0"/>
                      </a:rPr>
                      <m:t> </m:t>
                    </m:r>
                    <m:r>
                      <a:rPr lang="zh-CN" altLang="en-US" i="1">
                        <a:solidFill>
                          <a:srgbClr val="C00000"/>
                        </a:solidFill>
                        <a:latin typeface="Cambria Math" panose="02040503050406030204" pitchFamily="18" charset="0"/>
                        <a:cs typeface="Arial" panose="020B0604020202020204" pitchFamily="34" charset="0"/>
                      </a:rPr>
                      <m:t>𝛽</m:t>
                    </m:r>
                    <m:r>
                      <a:rPr lang="en-US" altLang="zh-CN" b="0" i="1" smtClean="0">
                        <a:solidFill>
                          <a:srgbClr val="C00000"/>
                        </a:solidFill>
                        <a:latin typeface="Cambria Math" panose="02040503050406030204" pitchFamily="18" charset="0"/>
                        <a:cs typeface="Arial" panose="020B0604020202020204" pitchFamily="34" charset="0"/>
                      </a:rPr>
                      <m:t>=</m:t>
                    </m:r>
                    <m:f>
                      <m:fPr>
                        <m:ctrlPr>
                          <a:rPr lang="en-US" altLang="zh-CN" b="0" i="1" smtClean="0">
                            <a:solidFill>
                              <a:srgbClr val="C00000"/>
                            </a:solidFill>
                            <a:latin typeface="Cambria Math" panose="02040503050406030204" pitchFamily="18" charset="0"/>
                            <a:cs typeface="Arial" panose="020B0604020202020204" pitchFamily="34" charset="0"/>
                          </a:rPr>
                        </m:ctrlPr>
                      </m:fPr>
                      <m:num>
                        <m:r>
                          <m:rPr>
                            <m:sty m:val="p"/>
                          </m:rPr>
                          <a:rPr lang="en-US" altLang="zh-CN" b="0" i="0" smtClean="0">
                            <a:solidFill>
                              <a:srgbClr val="C00000"/>
                            </a:solidFill>
                            <a:latin typeface="Cambria Math" panose="02040503050406030204" pitchFamily="18" charset="0"/>
                            <a:cs typeface="Arial" panose="020B0604020202020204" pitchFamily="34" charset="0"/>
                          </a:rPr>
                          <m:t>Hardware</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cost</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of</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a</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phased</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array</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with</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N</m:t>
                        </m:r>
                        <m:r>
                          <a:rPr lang="en-US" altLang="zh-CN" b="0" i="1" smtClean="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elements</m:t>
                        </m:r>
                      </m:num>
                      <m:den>
                        <m:r>
                          <m:rPr>
                            <m:sty m:val="p"/>
                          </m:rPr>
                          <a:rPr lang="en-US" altLang="zh-CN" i="0">
                            <a:solidFill>
                              <a:srgbClr val="C00000"/>
                            </a:solidFill>
                            <a:latin typeface="Cambria Math" panose="02040503050406030204" pitchFamily="18" charset="0"/>
                            <a:cs typeface="Arial" panose="020B0604020202020204" pitchFamily="34" charset="0"/>
                          </a:rPr>
                          <m:t>Hardware</m:t>
                        </m:r>
                        <m:r>
                          <a:rPr lang="en-US" altLang="zh-CN" i="0">
                            <a:solidFill>
                              <a:srgbClr val="C00000"/>
                            </a:solidFill>
                            <a:latin typeface="Cambria Math" panose="02040503050406030204" pitchFamily="18" charset="0"/>
                            <a:cs typeface="Arial" panose="020B0604020202020204" pitchFamily="34" charset="0"/>
                          </a:rPr>
                          <m:t> </m:t>
                        </m:r>
                        <m:r>
                          <m:rPr>
                            <m:sty m:val="p"/>
                          </m:rPr>
                          <a:rPr lang="en-US" altLang="zh-CN" i="0">
                            <a:solidFill>
                              <a:srgbClr val="C00000"/>
                            </a:solidFill>
                            <a:latin typeface="Cambria Math" panose="02040503050406030204" pitchFamily="18" charset="0"/>
                            <a:cs typeface="Arial" panose="020B0604020202020204" pitchFamily="34" charset="0"/>
                          </a:rPr>
                          <m:t>cost</m:t>
                        </m:r>
                        <m:r>
                          <a:rPr lang="en-US" altLang="zh-CN" i="0">
                            <a:solidFill>
                              <a:srgbClr val="C00000"/>
                            </a:solidFill>
                            <a:latin typeface="Cambria Math" panose="02040503050406030204" pitchFamily="18" charset="0"/>
                            <a:cs typeface="Arial" panose="020B0604020202020204" pitchFamily="34" charset="0"/>
                          </a:rPr>
                          <m:t> </m:t>
                        </m:r>
                        <m:r>
                          <m:rPr>
                            <m:sty m:val="p"/>
                          </m:rPr>
                          <a:rPr lang="en-US" altLang="zh-CN" i="0">
                            <a:solidFill>
                              <a:srgbClr val="C00000"/>
                            </a:solidFill>
                            <a:latin typeface="Cambria Math" panose="02040503050406030204" pitchFamily="18" charset="0"/>
                            <a:cs typeface="Arial" panose="020B0604020202020204" pitchFamily="34" charset="0"/>
                          </a:rPr>
                          <m:t>of</m:t>
                        </m:r>
                        <m:r>
                          <a:rPr lang="en-US" altLang="zh-CN" i="0">
                            <a:solidFill>
                              <a:srgbClr val="C00000"/>
                            </a:solidFill>
                            <a:latin typeface="Cambria Math" panose="02040503050406030204" pitchFamily="18" charset="0"/>
                            <a:cs typeface="Arial" panose="020B0604020202020204" pitchFamily="34" charset="0"/>
                          </a:rPr>
                          <m:t> </m:t>
                        </m:r>
                        <m:r>
                          <m:rPr>
                            <m:sty m:val="p"/>
                          </m:rPr>
                          <a:rPr lang="en-US" altLang="zh-CN" i="0">
                            <a:solidFill>
                              <a:srgbClr val="C00000"/>
                            </a:solidFill>
                            <a:latin typeface="Cambria Math" panose="02040503050406030204" pitchFamily="18" charset="0"/>
                            <a:cs typeface="Arial" panose="020B0604020202020204" pitchFamily="34" charset="0"/>
                          </a:rPr>
                          <m:t>an</m:t>
                        </m:r>
                        <m:r>
                          <a:rPr lang="en-US" altLang="zh-CN" i="0">
                            <a:solidFill>
                              <a:srgbClr val="C00000"/>
                            </a:solidFill>
                            <a:latin typeface="Cambria Math" panose="02040503050406030204" pitchFamily="18" charset="0"/>
                            <a:cs typeface="Arial" panose="020B0604020202020204" pitchFamily="34" charset="0"/>
                          </a:rPr>
                          <m:t> </m:t>
                        </m:r>
                        <m:r>
                          <m:rPr>
                            <m:sty m:val="p"/>
                          </m:rPr>
                          <a:rPr lang="en-US" altLang="zh-CN" b="0" i="0" smtClean="0">
                            <a:solidFill>
                              <a:srgbClr val="C00000"/>
                            </a:solidFill>
                            <a:latin typeface="Cambria Math" panose="02040503050406030204" pitchFamily="18" charset="0"/>
                            <a:cs typeface="Arial" panose="020B0604020202020204" pitchFamily="34" charset="0"/>
                          </a:rPr>
                          <m:t>RHS</m:t>
                        </m:r>
                        <m:r>
                          <a:rPr lang="en-US" altLang="zh-CN" b="0" i="0" smtClean="0">
                            <a:solidFill>
                              <a:srgbClr val="C00000"/>
                            </a:solidFill>
                            <a:latin typeface="Cambria Math" panose="02040503050406030204" pitchFamily="18" charset="0"/>
                            <a:cs typeface="Arial" panose="020B0604020202020204" pitchFamily="34" charset="0"/>
                          </a:rPr>
                          <m:t> </m:t>
                        </m:r>
                        <m:r>
                          <m:rPr>
                            <m:sty m:val="p"/>
                          </m:rPr>
                          <a:rPr lang="en-US" altLang="zh-CN" i="0">
                            <a:solidFill>
                              <a:srgbClr val="C00000"/>
                            </a:solidFill>
                            <a:latin typeface="Cambria Math" panose="02040503050406030204" pitchFamily="18" charset="0"/>
                            <a:cs typeface="Arial" panose="020B0604020202020204" pitchFamily="34" charset="0"/>
                          </a:rPr>
                          <m:t>with</m:t>
                        </m:r>
                        <m:r>
                          <a:rPr lang="en-US" altLang="zh-CN" i="0">
                            <a:solidFill>
                              <a:srgbClr val="C00000"/>
                            </a:solidFill>
                            <a:latin typeface="Cambria Math" panose="02040503050406030204" pitchFamily="18" charset="0"/>
                            <a:cs typeface="Arial" panose="020B0604020202020204" pitchFamily="34" charset="0"/>
                          </a:rPr>
                          <m:t> </m:t>
                        </m:r>
                        <m:r>
                          <m:rPr>
                            <m:sty m:val="p"/>
                          </m:rPr>
                          <a:rPr lang="en-US" altLang="zh-CN" i="0">
                            <a:solidFill>
                              <a:srgbClr val="C00000"/>
                            </a:solidFill>
                            <a:latin typeface="Cambria Math" panose="02040503050406030204" pitchFamily="18" charset="0"/>
                            <a:cs typeface="Arial" panose="020B0604020202020204" pitchFamily="34" charset="0"/>
                          </a:rPr>
                          <m:t>N</m:t>
                        </m:r>
                        <m:r>
                          <a:rPr lang="en-US" altLang="zh-CN" i="0">
                            <a:solidFill>
                              <a:srgbClr val="C00000"/>
                            </a:solidFill>
                            <a:latin typeface="Cambria Math" panose="02040503050406030204" pitchFamily="18" charset="0"/>
                            <a:cs typeface="Arial" panose="020B0604020202020204" pitchFamily="34" charset="0"/>
                          </a:rPr>
                          <m:t> </m:t>
                        </m:r>
                        <m:r>
                          <m:rPr>
                            <m:sty m:val="p"/>
                          </m:rPr>
                          <a:rPr lang="en-US" altLang="zh-CN" i="0">
                            <a:solidFill>
                              <a:srgbClr val="C00000"/>
                            </a:solidFill>
                            <a:latin typeface="Cambria Math" panose="02040503050406030204" pitchFamily="18" charset="0"/>
                            <a:cs typeface="Arial" panose="020B0604020202020204" pitchFamily="34" charset="0"/>
                          </a:rPr>
                          <m:t>elements</m:t>
                        </m:r>
                      </m:den>
                    </m:f>
                  </m:oMath>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physical dimension as well as  the element spacing of the phased array and those of the RHS is set as the same </a:t>
                </a:r>
              </a:p>
              <a:p>
                <a:pPr marL="342900" indent="-342900">
                  <a:lnSpc>
                    <a:spcPct val="140000"/>
                  </a:lnSpc>
                  <a:buFont typeface="Arial" panose="020B0604020202020204" pitchFamily="34" charset="0"/>
                  <a:buChar char="•"/>
                </a:pP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a:p>
                <a:pPr marL="800100" lvl="1" indent="-342900" algn="just">
                  <a:lnSpc>
                    <a:spcPct val="15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166664" y="953778"/>
                <a:ext cx="11113912" cy="3564566"/>
              </a:xfrm>
              <a:prstGeom prst="rect">
                <a:avLst/>
              </a:prstGeom>
              <a:blipFill>
                <a:blip r:embed="rId3"/>
                <a:stretch>
                  <a:fillRect l="-713"/>
                </a:stretch>
              </a:blipFill>
            </p:spPr>
            <p:txBody>
              <a:bodyPr/>
              <a:lstStyle/>
              <a:p>
                <a:r>
                  <a:rPr lang="zh-CN" altLang="en-US">
                    <a:noFill/>
                  </a:rPr>
                  <a:t> </a:t>
                </a:r>
              </a:p>
            </p:txBody>
          </p:sp>
        </mc:Fallback>
      </mc:AlternateContent>
      <p:sp>
        <p:nvSpPr>
          <p:cNvPr id="15" name="矩形: 圆角 14">
            <a:extLst>
              <a:ext uri="{FF2B5EF4-FFF2-40B4-BE49-F238E27FC236}">
                <a16:creationId xmlns:a16="http://schemas.microsoft.com/office/drawing/2014/main" id="{D777F7E0-837F-4857-B870-55B96D6F907B}"/>
              </a:ext>
            </a:extLst>
          </p:cNvPr>
          <p:cNvSpPr/>
          <p:nvPr/>
        </p:nvSpPr>
        <p:spPr>
          <a:xfrm>
            <a:off x="726185" y="3892536"/>
            <a:ext cx="4979644" cy="2240429"/>
          </a:xfrm>
          <a:prstGeom prst="roundRect">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CN" altLang="en-US"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AD07A35-CA87-40CD-84D6-6EF96A2DF16A}"/>
                  </a:ext>
                </a:extLst>
              </p:cNvPr>
              <p:cNvSpPr txBox="1"/>
              <p:nvPr/>
            </p:nvSpPr>
            <p:spPr>
              <a:xfrm>
                <a:off x="927768" y="4058270"/>
                <a:ext cx="4576479" cy="1881990"/>
              </a:xfrm>
              <a:prstGeom prst="rect">
                <a:avLst/>
              </a:prstGeom>
              <a:noFill/>
            </p:spPr>
            <p:txBody>
              <a:bodyPr wrap="square" rtlCol="0">
                <a:spAutoFit/>
              </a:bodyPr>
              <a:lstStyle/>
              <a:p>
                <a:pPr algn="ctr">
                  <a:lnSpc>
                    <a:spcPct val="150000"/>
                  </a:lnSpc>
                </a:pPr>
                <a:r>
                  <a:rPr lang="en-US" altLang="zh-CN" sz="2000" dirty="0">
                    <a:solidFill>
                      <a:srgbClr val="C00000"/>
                    </a:solidFill>
                    <a:latin typeface="Arial" panose="020B0604020202020204" pitchFamily="34" charset="0"/>
                    <a:cs typeface="Arial" panose="020B0604020202020204" pitchFamily="34" charset="0"/>
                  </a:rPr>
                  <a:t>The superiority of the HDMA scheme in cost savings becomes clearer with the number of elements N and the cost ratio </a:t>
                </a:r>
                <a14:m>
                  <m:oMath xmlns:m="http://schemas.openxmlformats.org/officeDocument/2006/math">
                    <m:r>
                      <a:rPr lang="zh-CN" altLang="en-US" sz="2000" i="1" smtClean="0">
                        <a:solidFill>
                          <a:srgbClr val="C00000"/>
                        </a:solidFill>
                        <a:latin typeface="Cambria Math" panose="02040503050406030204" pitchFamily="18" charset="0"/>
                        <a:cs typeface="Arial" panose="020B0604020202020204" pitchFamily="34" charset="0"/>
                      </a:rPr>
                      <m:t>𝛽</m:t>
                    </m:r>
                  </m:oMath>
                </a14:m>
                <a:r>
                  <a:rPr lang="en-US" altLang="zh-CN" sz="2000" dirty="0">
                    <a:solidFill>
                      <a:srgbClr val="C00000"/>
                    </a:solidFill>
                    <a:latin typeface="Arial" panose="020B0604020202020204" pitchFamily="34" charset="0"/>
                    <a:cs typeface="Arial" panose="020B0604020202020204" pitchFamily="34" charset="0"/>
                  </a:rPr>
                  <a:t>.</a:t>
                </a:r>
              </a:p>
            </p:txBody>
          </p:sp>
        </mc:Choice>
        <mc:Fallback xmlns="">
          <p:sp>
            <p:nvSpPr>
              <p:cNvPr id="14" name="文本框 13">
                <a:extLst>
                  <a:ext uri="{FF2B5EF4-FFF2-40B4-BE49-F238E27FC236}">
                    <a16:creationId xmlns:a16="http://schemas.microsoft.com/office/drawing/2014/main" id="{5AD07A35-CA87-40CD-84D6-6EF96A2DF16A}"/>
                  </a:ext>
                </a:extLst>
              </p:cNvPr>
              <p:cNvSpPr txBox="1">
                <a:spLocks noRot="1" noChangeAspect="1" noMove="1" noResize="1" noEditPoints="1" noAdjustHandles="1" noChangeArrowheads="1" noChangeShapeType="1" noTextEdit="1"/>
              </p:cNvSpPr>
              <p:nvPr/>
            </p:nvSpPr>
            <p:spPr>
              <a:xfrm>
                <a:off x="927768" y="4058270"/>
                <a:ext cx="4576479" cy="1881990"/>
              </a:xfrm>
              <a:prstGeom prst="rect">
                <a:avLst/>
              </a:prstGeom>
              <a:blipFill>
                <a:blip r:embed="rId4"/>
                <a:stretch>
                  <a:fillRect l="-1065" r="-2663" b="-5195"/>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3D671432-89CC-4570-BFC9-24320684C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0275" y="3103323"/>
            <a:ext cx="4585855" cy="3440702"/>
          </a:xfrm>
          <a:prstGeom prst="rect">
            <a:avLst/>
          </a:prstGeom>
        </p:spPr>
      </p:pic>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65</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1103095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D656679-80D6-4259-B2CB-72693CB9BEC0}"/>
              </a:ext>
            </a:extLst>
          </p:cNvPr>
          <p:cNvSpPr/>
          <p:nvPr/>
        </p:nvSpPr>
        <p:spPr>
          <a:xfrm>
            <a:off x="191344" y="811886"/>
            <a:ext cx="11362280"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Case Study IV: RHS-aided Satellite Communications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5" name="文本框 4">
            <a:extLst>
              <a:ext uri="{FF2B5EF4-FFF2-40B4-BE49-F238E27FC236}">
                <a16:creationId xmlns:a16="http://schemas.microsoft.com/office/drawing/2014/main" id="{C3AF6EB1-B8BF-4853-8D4D-13CAE842B209}"/>
              </a:ext>
            </a:extLst>
          </p:cNvPr>
          <p:cNvSpPr txBox="1"/>
          <p:nvPr/>
        </p:nvSpPr>
        <p:spPr>
          <a:xfrm>
            <a:off x="777297" y="2348880"/>
            <a:ext cx="10637405" cy="90159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altLang="zh-CN" sz="4000" b="1" dirty="0">
                <a:solidFill>
                  <a:srgbClr val="0070C0"/>
                </a:solidFill>
                <a:latin typeface="Arial" panose="020B0604020202020204" pitchFamily="34" charset="0"/>
                <a:ea typeface="等线" panose="02010600030101010101" pitchFamily="2" charset="-122"/>
                <a:cs typeface="Arial" panose="020B0604020202020204" pitchFamily="34" charset="0"/>
              </a:rPr>
              <a:t>Holographic </a:t>
            </a: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Satellite Communications</a:t>
            </a:r>
            <a:endParaRPr kumimoji="0" lang="zh-CN" altLang="en-US" sz="3600" b="1" i="0" u="none" strike="noStrike" kern="1200" cap="none" spc="0" normalizeH="0" baseline="0" noProof="0" dirty="0">
              <a:ln>
                <a:noFill/>
              </a:ln>
              <a:solidFill>
                <a:srgbClr val="5B9BD5"/>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文本框 5">
            <a:extLst>
              <a:ext uri="{FF2B5EF4-FFF2-40B4-BE49-F238E27FC236}">
                <a16:creationId xmlns:a16="http://schemas.microsoft.com/office/drawing/2014/main" id="{2067ECBC-1D58-49BB-95C3-8EAC26F5418A}"/>
              </a:ext>
            </a:extLst>
          </p:cNvPr>
          <p:cNvSpPr txBox="1"/>
          <p:nvPr/>
        </p:nvSpPr>
        <p:spPr>
          <a:xfrm>
            <a:off x="877847" y="6046114"/>
            <a:ext cx="10536855" cy="523220"/>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R. Deng, B. Di, H. Zhang, H. V. Poor, and L. Song, “Holographic MIMO for LEO Satellite Communications Aided by Reconfigurable Holographic Surfaces,” </a:t>
            </a:r>
            <a:r>
              <a:rPr lang="en-US" altLang="zh-CN" sz="1400" i="1" dirty="0">
                <a:latin typeface="Arial" panose="020B0604020202020204" pitchFamily="34" charset="0"/>
                <a:cs typeface="Arial" panose="020B0604020202020204" pitchFamily="34" charset="0"/>
              </a:rPr>
              <a:t>IEEE J. Sel. Areas </a:t>
            </a:r>
            <a:r>
              <a:rPr lang="en-US" altLang="zh-CN" sz="1400" i="1" dirty="0" err="1">
                <a:latin typeface="Arial" panose="020B0604020202020204" pitchFamily="34" charset="0"/>
                <a:cs typeface="Arial" panose="020B0604020202020204" pitchFamily="34" charset="0"/>
              </a:rPr>
              <a:t>Commun</a:t>
            </a:r>
            <a:r>
              <a:rPr lang="en-US" altLang="zh-CN" sz="1400" i="1" dirty="0">
                <a:latin typeface="Arial" panose="020B0604020202020204" pitchFamily="34" charset="0"/>
                <a:cs typeface="Arial" panose="020B0604020202020204" pitchFamily="34" charset="0"/>
              </a:rPr>
              <a:t>.</a:t>
            </a:r>
            <a:r>
              <a:rPr lang="en-US" altLang="zh-CN" sz="1400" dirty="0">
                <a:latin typeface="Arial" panose="020B0604020202020204" pitchFamily="34" charset="0"/>
                <a:cs typeface="Arial" panose="020B0604020202020204" pitchFamily="34" charset="0"/>
              </a:rPr>
              <a:t>,</a:t>
            </a:r>
            <a:r>
              <a:rPr lang="en-US" altLang="zh-CN" sz="1400" i="1"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vol. 40, no.10, Oct. 2022.</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66</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139702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147764" y="999905"/>
            <a:ext cx="11920755" cy="4858189"/>
          </a:xfrm>
          <a:prstGeom prst="rect">
            <a:avLst/>
          </a:prstGeom>
        </p:spPr>
        <p:txBody>
          <a:bodyPr wrap="square">
            <a:spAutoFit/>
          </a:bodyPr>
          <a:lstStyle/>
          <a:p>
            <a:pPr marL="342900" marR="0" lvl="0"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Motivations</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Traditional antennas for satellite communications such as dish antennas and phased arrays either require heavy mechanical components or costly phase shifters</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LEO satellite communications call for novel cost-efficient antenna technologies with lightweight structures to overcome the limitations of traditional antennas</a:t>
            </a:r>
          </a:p>
          <a:p>
            <a:pPr marL="342900" marR="0" lvl="0" indent="-342900" algn="l" defTabSz="4572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Contributions</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We propose an RHS-aided multi-satellite communication scheme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jointly considering the mobility of LEO satellites and the HDMA scheme optimization</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We develop a sum rate maximization algorithm and derive a closed-form optimal HDMA scheme</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The robustness of the proposed algorithm can be guaranteed in that the tracking errors of the satellites’ positions can hardly influence the maximum sum rate</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Motivations and Contributions</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67</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0287967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8F95C-CFCF-4F0A-8E0C-9AE00401EBA4}"/>
              </a:ext>
            </a:extLst>
          </p:cNvPr>
          <p:cNvPicPr>
            <a:picLocks noChangeAspect="1"/>
          </p:cNvPicPr>
          <p:nvPr/>
        </p:nvPicPr>
        <p:blipFill rotWithShape="1">
          <a:blip r:embed="rId3">
            <a:extLst>
              <a:ext uri="{28A0092B-C50C-407E-A947-70E740481C1C}">
                <a14:useLocalDpi xmlns:a14="http://schemas.microsoft.com/office/drawing/2010/main" val="0"/>
              </a:ext>
            </a:extLst>
          </a:blip>
          <a:srcRect t="3940" r="5051"/>
          <a:stretch/>
        </p:blipFill>
        <p:spPr>
          <a:xfrm>
            <a:off x="6118315" y="3613820"/>
            <a:ext cx="5854618" cy="3036689"/>
          </a:xfrm>
          <a:prstGeom prst="rect">
            <a:avLst/>
          </a:prstGeom>
        </p:spPr>
      </p:pic>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System Model</a:t>
            </a:r>
          </a:p>
        </p:txBody>
      </p:sp>
      <mc:AlternateContent xmlns:mc="http://schemas.openxmlformats.org/markup-compatibility/2006" xmlns:a14="http://schemas.microsoft.com/office/drawing/2010/main">
        <mc:Choice Requires="a14">
          <p:sp>
            <p:nvSpPr>
              <p:cNvPr id="24" name="矩形 23"/>
              <p:cNvSpPr/>
              <p:nvPr/>
            </p:nvSpPr>
            <p:spPr>
              <a:xfrm>
                <a:off x="269067" y="854045"/>
                <a:ext cx="10795485" cy="3745321"/>
              </a:xfrm>
              <a:prstGeom prst="rect">
                <a:avLst/>
              </a:prstGeom>
            </p:spPr>
            <p:txBody>
              <a:bodyPr wrap="square">
                <a:spAutoFit/>
              </a:bodyPr>
              <a:lstStyle/>
              <a:p>
                <a:pPr marL="342900" marR="0" lvl="0" indent="-342900" algn="l" defTabSz="4572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RHS-aided multi-satellite communication system</a:t>
                </a:r>
              </a:p>
              <a:p>
                <a:pPr marL="800100" marR="0" lvl="1" indent="-342900" algn="l" defTabSz="4572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One user terminal (UT) equipped with an RHS uploads terrestrial  users' data streams to </a:t>
                </a:r>
                <a14:m>
                  <m:oMath xmlns:m="http://schemas.openxmlformats.org/officeDocument/2006/math">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𝑄</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LEO satellites via HDMA</a:t>
                </a:r>
              </a:p>
              <a:p>
                <a:pPr marL="800100" marR="0" lvl="1" indent="-342900" algn="l" defTabSz="4572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RHS: </a:t>
                </a:r>
                <a14:m>
                  <m:oMath xmlns:m="http://schemas.openxmlformats.org/officeDocument/2006/math">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𝐿</m:t>
                    </m:r>
                    <m:r>
                      <a:rPr kumimoji="0" lang="zh-CN"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 </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feeds, </a:t>
                </a:r>
                <a14:m>
                  <m:oMath xmlns:m="http://schemas.openxmlformats.org/officeDocument/2006/math">
                    <m:sSub>
                      <m:sSubPr>
                        <m:ctrlP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𝑁</m:t>
                        </m:r>
                      </m:e>
                      <m:sub>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𝑥</m:t>
                        </m:r>
                      </m:sub>
                    </m:sSub>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zh-CN"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𝑁</m:t>
                        </m:r>
                      </m:e>
                      <m:sub>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𝑦</m:t>
                        </m:r>
                      </m:sub>
                    </m:sSub>
                    <m:r>
                      <a:rPr kumimoji="0" lang="zh-CN"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 </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radiation elements</a:t>
                </a:r>
              </a:p>
              <a:p>
                <a:pPr marL="800100" marR="0" lvl="1" indent="-342900" algn="l" defTabSz="4572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Satellite: </a:t>
                </a:r>
                <a14:m>
                  <m:oMath xmlns:m="http://schemas.openxmlformats.org/officeDocument/2006/math">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𝐾</m:t>
                    </m:r>
                    <m:r>
                      <a:rPr kumimoji="0" lang="zh-CN" altLang="en-US"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 </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receive antennas, altitude </a:t>
                </a:r>
                <a14:m>
                  <m:oMath xmlns:m="http://schemas.openxmlformats.org/officeDocument/2006/math">
                    <m:r>
                      <a:rPr kumimoji="0"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𝐻</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position of satellite </a:t>
                </a:r>
                <a14:m>
                  <m:oMath xmlns:m="http://schemas.openxmlformats.org/officeDocument/2006/math">
                    <m:r>
                      <a:rPr kumimoji="0"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𝜃</m:t>
                        </m:r>
                      </m:e>
                      <m:sub>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sub>
                    </m:sSub>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𝜑</m:t>
                        </m:r>
                      </m:e>
                      <m:sub>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sub>
                    </m:sSub>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p>
              <a:p>
                <a:pPr marL="800100" marR="0" lvl="1" indent="-342900" algn="l" defTabSz="457200"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Distance vector between UT and satellite </a:t>
                </a:r>
                <a14:m>
                  <m:oMath xmlns:m="http://schemas.openxmlformats.org/officeDocument/2006/math">
                    <m:r>
                      <a:rPr kumimoji="0"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1" i="0"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𝐝</m:t>
                        </m:r>
                      </m:e>
                      <m:sub>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sub>
                    </m:sSub>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269067" y="854045"/>
                <a:ext cx="10795485" cy="3745321"/>
              </a:xfrm>
              <a:prstGeom prst="rect">
                <a:avLst/>
              </a:prstGeom>
              <a:blipFill>
                <a:blip r:embed="rId4"/>
                <a:stretch>
                  <a:fillRect l="-734"/>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0D9D51A9-BFAE-4A8E-96B9-F2C179A7D3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665" y="4078488"/>
            <a:ext cx="5311351" cy="699504"/>
          </a:xfrm>
          <a:prstGeom prst="rect">
            <a:avLst/>
          </a:prstGeom>
        </p:spPr>
      </p:pic>
      <p:sp>
        <p:nvSpPr>
          <p:cNvPr id="8" name="文本框 7">
            <a:extLst>
              <a:ext uri="{FF2B5EF4-FFF2-40B4-BE49-F238E27FC236}">
                <a16:creationId xmlns:a16="http://schemas.microsoft.com/office/drawing/2014/main" id="{F41F26F4-FA94-4A8D-9ACD-93EEC9703547}"/>
              </a:ext>
            </a:extLst>
          </p:cNvPr>
          <p:cNvSpPr txBox="1"/>
          <p:nvPr/>
        </p:nvSpPr>
        <p:spPr>
          <a:xfrm>
            <a:off x="1377891" y="4931876"/>
            <a:ext cx="26835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Radius of the Earth</a:t>
            </a:r>
            <a:endParaRPr kumimoji="1"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9" name="直接箭头连接符 8">
            <a:extLst>
              <a:ext uri="{FF2B5EF4-FFF2-40B4-BE49-F238E27FC236}">
                <a16:creationId xmlns:a16="http://schemas.microsoft.com/office/drawing/2014/main" id="{07B21F9A-E207-4DD0-A764-B71D6123538B}"/>
              </a:ext>
            </a:extLst>
          </p:cNvPr>
          <p:cNvCxnSpPr>
            <a:cxnSpLocks/>
          </p:cNvCxnSpPr>
          <p:nvPr/>
        </p:nvCxnSpPr>
        <p:spPr>
          <a:xfrm flipV="1">
            <a:off x="2452222" y="4588448"/>
            <a:ext cx="0" cy="389253"/>
          </a:xfrm>
          <a:prstGeom prst="straightConnector1">
            <a:avLst/>
          </a:prstGeom>
          <a:ln w="254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68</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1619935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193467" y="984168"/>
            <a:ext cx="7475537" cy="5365571"/>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Overview of multi-satellite communication scheme</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LEO satellite tracking scheme + HDMA scheme</a:t>
            </a:r>
          </a:p>
          <a:p>
            <a:pPr marL="1257300" marR="0" lvl="2"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Divide the time of communication into T time slots , during each of which the position of each satellite is considered as unchanged</a:t>
            </a:r>
          </a:p>
          <a:p>
            <a:pPr marL="1257300" marR="0" lvl="2" indent="-342900" algn="l" defTabSz="4572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In the first two time slots, the UT transmits the signals to the satellites via HDMA based on the initial satellite positioning</a:t>
            </a:r>
          </a:p>
          <a:p>
            <a:pPr marL="1257300" marR="0" lvl="2" indent="-342900" algn="l" defTabSz="457200" rtl="0" eaLnBrk="1" fontAlgn="auto" latinLnBrk="0" hangingPunct="1">
              <a:lnSpc>
                <a:spcPct val="150000"/>
              </a:lnSpc>
              <a:spcBef>
                <a:spcPts val="60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In each of the following time slots, the UT tracks the positions of the LEO satellites based </a:t>
            </a: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on the temporal variation law of the satellites’ positions,</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and updates the HDMA scheme accordingly</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7701" y="325194"/>
            <a:ext cx="12698088"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RHS-aided Multi-Satellite Communication Scheme</a:t>
            </a:r>
          </a:p>
        </p:txBody>
      </p:sp>
      <p:grpSp>
        <p:nvGrpSpPr>
          <p:cNvPr id="35" name="组合 34">
            <a:extLst>
              <a:ext uri="{FF2B5EF4-FFF2-40B4-BE49-F238E27FC236}">
                <a16:creationId xmlns:a16="http://schemas.microsoft.com/office/drawing/2014/main" id="{112F08C8-9D94-41D2-B5BC-2261817C1438}"/>
              </a:ext>
            </a:extLst>
          </p:cNvPr>
          <p:cNvGrpSpPr/>
          <p:nvPr/>
        </p:nvGrpSpPr>
        <p:grpSpPr>
          <a:xfrm>
            <a:off x="7686738" y="1059617"/>
            <a:ext cx="3734484" cy="5534801"/>
            <a:chOff x="7892830" y="1115821"/>
            <a:chExt cx="3734484" cy="5534801"/>
          </a:xfrm>
        </p:grpSpPr>
        <p:sp>
          <p:nvSpPr>
            <p:cNvPr id="11" name="流程图: 过程 10">
              <a:extLst>
                <a:ext uri="{FF2B5EF4-FFF2-40B4-BE49-F238E27FC236}">
                  <a16:creationId xmlns:a16="http://schemas.microsoft.com/office/drawing/2014/main" id="{E2BFA42E-0863-44D6-91DD-ED7A68A5E9A1}"/>
                </a:ext>
              </a:extLst>
            </p:cNvPr>
            <p:cNvSpPr/>
            <p:nvPr/>
          </p:nvSpPr>
          <p:spPr>
            <a:xfrm>
              <a:off x="8404688" y="1668283"/>
              <a:ext cx="2504676" cy="74615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C000">
                      <a:lumMod val="50000"/>
                    </a:srgbClr>
                  </a:solidFill>
                  <a:effectLst/>
                  <a:uLnTx/>
                  <a:uFillTx/>
                  <a:latin typeface="Arial" panose="020B0604020202020204" pitchFamily="34" charset="0"/>
                  <a:ea typeface="等线" panose="02010600030101010101" pitchFamily="2" charset="-122"/>
                  <a:cs typeface="Arial" panose="020B0604020202020204" pitchFamily="34" charset="0"/>
                </a:rPr>
                <a:t>Initial satellite positioning</a:t>
              </a:r>
            </a:p>
          </p:txBody>
        </p:sp>
        <p:sp>
          <p:nvSpPr>
            <p:cNvPr id="12" name="流程图: 过程 11">
              <a:extLst>
                <a:ext uri="{FF2B5EF4-FFF2-40B4-BE49-F238E27FC236}">
                  <a16:creationId xmlns:a16="http://schemas.microsoft.com/office/drawing/2014/main" id="{97CB4486-751D-4FAE-8E20-202508E9B65B}"/>
                </a:ext>
              </a:extLst>
            </p:cNvPr>
            <p:cNvSpPr/>
            <p:nvPr/>
          </p:nvSpPr>
          <p:spPr>
            <a:xfrm>
              <a:off x="8404687" y="3832389"/>
              <a:ext cx="2504677" cy="746153"/>
            </a:xfrm>
            <a:prstGeom prst="flowChartProcess">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等线" panose="02010600030101010101" pitchFamily="2" charset="-122"/>
                  <a:cs typeface="Arial" panose="020B0604020202020204" pitchFamily="34" charset="0"/>
                </a:rPr>
                <a:t>Satellite tracking</a:t>
              </a:r>
              <a:endParaRPr kumimoji="0" lang="en-US" altLang="zh-CN" sz="1600" b="0" i="0" u="none" strike="noStrike" kern="1200" cap="none" spc="0" normalizeH="0" baseline="-2500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流程图: 决策 12">
              <a:extLst>
                <a:ext uri="{FF2B5EF4-FFF2-40B4-BE49-F238E27FC236}">
                  <a16:creationId xmlns:a16="http://schemas.microsoft.com/office/drawing/2014/main" id="{6D28E6D0-CC73-49D8-8D13-6AE33D1D5604}"/>
                </a:ext>
              </a:extLst>
            </p:cNvPr>
            <p:cNvSpPr/>
            <p:nvPr/>
          </p:nvSpPr>
          <p:spPr>
            <a:xfrm>
              <a:off x="7892830" y="4950892"/>
              <a:ext cx="3528392" cy="1045604"/>
            </a:xfrm>
            <a:prstGeom prst="flowChartDecisi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1600" b="0" i="1"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4" name="流程图: 可选过程 13">
              <a:extLst>
                <a:ext uri="{FF2B5EF4-FFF2-40B4-BE49-F238E27FC236}">
                  <a16:creationId xmlns:a16="http://schemas.microsoft.com/office/drawing/2014/main" id="{6C8BEF42-EE3D-4C6F-9CCA-F2834971E067}"/>
                </a:ext>
              </a:extLst>
            </p:cNvPr>
            <p:cNvSpPr/>
            <p:nvPr/>
          </p:nvSpPr>
          <p:spPr>
            <a:xfrm>
              <a:off x="9276925" y="6374391"/>
              <a:ext cx="760202" cy="276231"/>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End</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cxnSp>
          <p:nvCxnSpPr>
            <p:cNvPr id="15" name="直接箭头连接符 14">
              <a:extLst>
                <a:ext uri="{FF2B5EF4-FFF2-40B4-BE49-F238E27FC236}">
                  <a16:creationId xmlns:a16="http://schemas.microsoft.com/office/drawing/2014/main" id="{4486A336-3D10-404E-84E5-790E327CB5E3}"/>
                </a:ext>
              </a:extLst>
            </p:cNvPr>
            <p:cNvCxnSpPr>
              <a:cxnSpLocks/>
              <a:stCxn id="11" idx="2"/>
              <a:endCxn id="22" idx="0"/>
            </p:cNvCxnSpPr>
            <p:nvPr/>
          </p:nvCxnSpPr>
          <p:spPr>
            <a:xfrm>
              <a:off x="9657026" y="2414436"/>
              <a:ext cx="0" cy="299451"/>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2ED460CB-42E0-43C8-A5D9-58AD3492B49C}"/>
                </a:ext>
              </a:extLst>
            </p:cNvPr>
            <p:cNvCxnSpPr>
              <a:cxnSpLocks/>
              <a:stCxn id="12" idx="2"/>
              <a:endCxn id="13" idx="0"/>
            </p:cNvCxnSpPr>
            <p:nvPr/>
          </p:nvCxnSpPr>
          <p:spPr>
            <a:xfrm>
              <a:off x="9657026" y="4578542"/>
              <a:ext cx="0" cy="372350"/>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CBF62B94-3167-4B26-8270-4CD090C5F34A}"/>
                </a:ext>
              </a:extLst>
            </p:cNvPr>
            <p:cNvCxnSpPr>
              <a:cxnSpLocks/>
              <a:stCxn id="13" idx="2"/>
              <a:endCxn id="14" idx="0"/>
            </p:cNvCxnSpPr>
            <p:nvPr/>
          </p:nvCxnSpPr>
          <p:spPr>
            <a:xfrm>
              <a:off x="9657026" y="5996496"/>
              <a:ext cx="0" cy="377895"/>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肘形连接符 22">
              <a:extLst>
                <a:ext uri="{FF2B5EF4-FFF2-40B4-BE49-F238E27FC236}">
                  <a16:creationId xmlns:a16="http://schemas.microsoft.com/office/drawing/2014/main" id="{ABAB2E68-1542-40FE-990F-9D2F07F4CBB4}"/>
                </a:ext>
              </a:extLst>
            </p:cNvPr>
            <p:cNvCxnSpPr>
              <a:cxnSpLocks/>
              <a:stCxn id="13" idx="3"/>
            </p:cNvCxnSpPr>
            <p:nvPr/>
          </p:nvCxnSpPr>
          <p:spPr>
            <a:xfrm flipH="1" flipV="1">
              <a:off x="10909364" y="2924944"/>
              <a:ext cx="511858" cy="2548750"/>
            </a:xfrm>
            <a:prstGeom prst="bentConnector4">
              <a:avLst>
                <a:gd name="adj1" fmla="val -44661"/>
                <a:gd name="adj2" fmla="val 99949"/>
              </a:avLst>
            </a:prstGeom>
            <a:ln w="19050">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2D81D2DB-4ADA-48AE-AA09-A3EE6099D809}"/>
                </a:ext>
              </a:extLst>
            </p:cNvPr>
            <p:cNvSpPr/>
            <p:nvPr/>
          </p:nvSpPr>
          <p:spPr>
            <a:xfrm>
              <a:off x="8704072" y="5944688"/>
              <a:ext cx="1145705"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Yes</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sp>
          <p:nvSpPr>
            <p:cNvPr id="20" name="流程图: 可选过程 19">
              <a:extLst>
                <a:ext uri="{FF2B5EF4-FFF2-40B4-BE49-F238E27FC236}">
                  <a16:creationId xmlns:a16="http://schemas.microsoft.com/office/drawing/2014/main" id="{A7D2D00D-E275-49E8-8BC8-CC1443EE8BF2}"/>
                </a:ext>
              </a:extLst>
            </p:cNvPr>
            <p:cNvSpPr/>
            <p:nvPr/>
          </p:nvSpPr>
          <p:spPr>
            <a:xfrm>
              <a:off x="9276925" y="1115821"/>
              <a:ext cx="760202" cy="276231"/>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Begin</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cxnSp>
          <p:nvCxnSpPr>
            <p:cNvPr id="21" name="直接箭头连接符 20">
              <a:extLst>
                <a:ext uri="{FF2B5EF4-FFF2-40B4-BE49-F238E27FC236}">
                  <a16:creationId xmlns:a16="http://schemas.microsoft.com/office/drawing/2014/main" id="{5EF736B6-8B59-4834-A852-EFC6C99DFFCE}"/>
                </a:ext>
              </a:extLst>
            </p:cNvPr>
            <p:cNvCxnSpPr>
              <a:cxnSpLocks/>
              <a:stCxn id="20" idx="2"/>
              <a:endCxn id="11" idx="0"/>
            </p:cNvCxnSpPr>
            <p:nvPr/>
          </p:nvCxnSpPr>
          <p:spPr>
            <a:xfrm>
              <a:off x="9657026" y="1392052"/>
              <a:ext cx="0" cy="276231"/>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流程图: 过程 21">
              <a:extLst>
                <a:ext uri="{FF2B5EF4-FFF2-40B4-BE49-F238E27FC236}">
                  <a16:creationId xmlns:a16="http://schemas.microsoft.com/office/drawing/2014/main" id="{F81F0A3A-3318-447A-8325-869E1F2656BE}"/>
                </a:ext>
              </a:extLst>
            </p:cNvPr>
            <p:cNvSpPr/>
            <p:nvPr/>
          </p:nvSpPr>
          <p:spPr>
            <a:xfrm>
              <a:off x="8404688" y="2713887"/>
              <a:ext cx="2504675" cy="746153"/>
            </a:xfrm>
            <a:prstGeom prst="flowChartProces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等线" panose="02010600030101010101" pitchFamily="2" charset="-122"/>
                  <a:cs typeface="Arial" panose="020B0604020202020204" pitchFamily="34" charset="0"/>
                </a:rPr>
                <a:t>Data transmission via HDMA</a:t>
              </a:r>
              <a:endParaRPr kumimoji="0" lang="en-US" altLang="zh-CN" sz="1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23" name="直接箭头连接符 22">
              <a:extLst>
                <a:ext uri="{FF2B5EF4-FFF2-40B4-BE49-F238E27FC236}">
                  <a16:creationId xmlns:a16="http://schemas.microsoft.com/office/drawing/2014/main" id="{243D7941-7A26-4F13-8F5B-B7174B465223}"/>
                </a:ext>
              </a:extLst>
            </p:cNvPr>
            <p:cNvCxnSpPr>
              <a:cxnSpLocks/>
              <a:stCxn id="22" idx="2"/>
              <a:endCxn id="12" idx="0"/>
            </p:cNvCxnSpPr>
            <p:nvPr/>
          </p:nvCxnSpPr>
          <p:spPr>
            <a:xfrm>
              <a:off x="9657026" y="3460040"/>
              <a:ext cx="0" cy="372349"/>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E3F0AA69-EDE1-4454-9EDB-529952710FC6}"/>
                </a:ext>
              </a:extLst>
            </p:cNvPr>
            <p:cNvSpPr txBox="1"/>
            <p:nvPr/>
          </p:nvSpPr>
          <p:spPr>
            <a:xfrm>
              <a:off x="8386954" y="5197045"/>
              <a:ext cx="324036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等线" panose="02010600030101010101" pitchFamily="2" charset="-122"/>
                  <a:cs typeface="Arial" panose="020B0604020202020204" pitchFamily="34" charset="0"/>
                </a:rPr>
                <a:t>Are the satellites outside the communication range of the UT?</a:t>
              </a:r>
            </a:p>
          </p:txBody>
        </p:sp>
      </p:grpSp>
      <p:sp>
        <p:nvSpPr>
          <p:cNvPr id="37" name="矩形 36">
            <a:extLst>
              <a:ext uri="{FF2B5EF4-FFF2-40B4-BE49-F238E27FC236}">
                <a16:creationId xmlns:a16="http://schemas.microsoft.com/office/drawing/2014/main" id="{C297763C-9253-43EA-A3A2-27D7B8B1F91C}"/>
              </a:ext>
            </a:extLst>
          </p:cNvPr>
          <p:cNvSpPr/>
          <p:nvPr/>
        </p:nvSpPr>
        <p:spPr>
          <a:xfrm>
            <a:off x="11148895" y="3773783"/>
            <a:ext cx="1145705"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No</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69</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441562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8800" y="363600"/>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Dilemma in Conventional Massive MIMO</a:t>
            </a:r>
          </a:p>
        </p:txBody>
      </p:sp>
      <p:sp>
        <p:nvSpPr>
          <p:cNvPr id="22" name="文本框 21">
            <a:extLst>
              <a:ext uri="{FF2B5EF4-FFF2-40B4-BE49-F238E27FC236}">
                <a16:creationId xmlns:a16="http://schemas.microsoft.com/office/drawing/2014/main" id="{ADA375EE-2625-4F3C-925B-8AA04A0B8C3C}"/>
              </a:ext>
            </a:extLst>
          </p:cNvPr>
          <p:cNvSpPr txBox="1"/>
          <p:nvPr/>
        </p:nvSpPr>
        <p:spPr>
          <a:xfrm>
            <a:off x="620844" y="1733985"/>
            <a:ext cx="7923428" cy="907941"/>
          </a:xfrm>
          <a:prstGeom prst="rect">
            <a:avLst/>
          </a:prstGeom>
          <a:noFill/>
        </p:spPr>
        <p:txBody>
          <a:bodyPr wrap="square" rtlCol="0">
            <a:spAutoFit/>
          </a:bodyPr>
          <a:lstStyle/>
          <a:p>
            <a:pPr marL="285750" indent="-285750">
              <a:lnSpc>
                <a:spcPct val="120000"/>
              </a:lnSpc>
              <a:spcAft>
                <a:spcPts val="6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Costly hardware components</a:t>
            </a:r>
            <a:r>
              <a:rPr lang="en-US" altLang="zh-CN" sz="2000" dirty="0">
                <a:latin typeface="微软雅黑" panose="020B0503020204020204" pitchFamily="34" charset="-122"/>
                <a:ea typeface="微软雅黑" panose="020B0503020204020204" pitchFamily="34" charset="-122"/>
              </a:rPr>
              <a:t>: numerous phase shifters</a:t>
            </a:r>
          </a:p>
          <a:p>
            <a:pPr marL="285750" indent="-285750">
              <a:lnSpc>
                <a:spcPct val="120000"/>
              </a:lnSpc>
              <a:spcAft>
                <a:spcPts val="6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High power consumption</a:t>
            </a:r>
            <a:r>
              <a:rPr lang="en-US" altLang="zh-CN" sz="2000" dirty="0">
                <a:latin typeface="微软雅黑" panose="020B0503020204020204" pitchFamily="34" charset="-122"/>
                <a:ea typeface="微软雅黑" panose="020B0503020204020204" pitchFamily="34" charset="-122"/>
              </a:rPr>
              <a:t>:  complicated feeding network </a:t>
            </a:r>
          </a:p>
        </p:txBody>
      </p:sp>
      <p:sp>
        <p:nvSpPr>
          <p:cNvPr id="23" name="矩形 22">
            <a:extLst>
              <a:ext uri="{FF2B5EF4-FFF2-40B4-BE49-F238E27FC236}">
                <a16:creationId xmlns:a16="http://schemas.microsoft.com/office/drawing/2014/main" id="{5A50CEF2-1671-4D00-8309-DD85E85CBA6A}"/>
              </a:ext>
            </a:extLst>
          </p:cNvPr>
          <p:cNvSpPr/>
          <p:nvPr/>
        </p:nvSpPr>
        <p:spPr>
          <a:xfrm>
            <a:off x="563835" y="1272320"/>
            <a:ext cx="3081293" cy="461665"/>
          </a:xfrm>
          <a:prstGeom prst="rect">
            <a:avLst/>
          </a:prstGeom>
        </p:spPr>
        <p:txBody>
          <a:bodyPr wrap="none">
            <a:spAutoFit/>
          </a:bodyPr>
          <a:lstStyle/>
          <a:p>
            <a:r>
              <a:rPr lang="en-US" altLang="zh-CN" sz="2400" b="1" dirty="0">
                <a:latin typeface="微软雅黑" panose="020B0503020204020204" pitchFamily="34" charset="-122"/>
                <a:ea typeface="微软雅黑" panose="020B0503020204020204" pitchFamily="34" charset="-122"/>
              </a:rPr>
              <a:t>Phase Arrays in 5G</a:t>
            </a:r>
            <a:endParaRPr lang="zh-CN" altLang="en-US" sz="2400" b="1" dirty="0">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2857E541-1837-4167-B565-46BA6C43A4A6}"/>
              </a:ext>
            </a:extLst>
          </p:cNvPr>
          <p:cNvGrpSpPr/>
          <p:nvPr/>
        </p:nvGrpSpPr>
        <p:grpSpPr>
          <a:xfrm>
            <a:off x="620844" y="3939361"/>
            <a:ext cx="10947893" cy="2516961"/>
            <a:chOff x="596921" y="3494227"/>
            <a:chExt cx="10971170" cy="2406546"/>
          </a:xfrm>
        </p:grpSpPr>
        <p:sp>
          <p:nvSpPr>
            <p:cNvPr id="26" name="矩形 25">
              <a:extLst>
                <a:ext uri="{FF2B5EF4-FFF2-40B4-BE49-F238E27FC236}">
                  <a16:creationId xmlns:a16="http://schemas.microsoft.com/office/drawing/2014/main" id="{2751DA8F-41A7-4585-BAE6-74320B61C0BA}"/>
                </a:ext>
              </a:extLst>
            </p:cNvPr>
            <p:cNvSpPr/>
            <p:nvPr/>
          </p:nvSpPr>
          <p:spPr>
            <a:xfrm>
              <a:off x="615231" y="3947098"/>
              <a:ext cx="5854019" cy="1147673"/>
            </a:xfrm>
            <a:prstGeom prst="rect">
              <a:avLst/>
            </a:prstGeom>
          </p:spPr>
          <p:txBody>
            <a:bodyPr wrap="square">
              <a:spAutoFit/>
            </a:bodyPr>
            <a:lstStyle/>
            <a:p>
              <a:pPr marL="285750" indent="-285750">
                <a:lnSpc>
                  <a:spcPct val="120000"/>
                </a:lnSpc>
                <a:spcAft>
                  <a:spcPts val="6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Hard to integrate</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the feed and antenna surface are separated, leading to  bulky deployment</a:t>
              </a:r>
            </a:p>
          </p:txBody>
        </p:sp>
        <p:sp>
          <p:nvSpPr>
            <p:cNvPr id="27" name="矩形 26">
              <a:extLst>
                <a:ext uri="{FF2B5EF4-FFF2-40B4-BE49-F238E27FC236}">
                  <a16:creationId xmlns:a16="http://schemas.microsoft.com/office/drawing/2014/main" id="{ACB41B91-B0E5-4FDE-B5C9-7F956CBE46F3}"/>
                </a:ext>
              </a:extLst>
            </p:cNvPr>
            <p:cNvSpPr/>
            <p:nvPr/>
          </p:nvSpPr>
          <p:spPr>
            <a:xfrm>
              <a:off x="596921" y="3494227"/>
              <a:ext cx="4891714" cy="441413"/>
            </a:xfrm>
            <a:prstGeom prst="rect">
              <a:avLst/>
            </a:prstGeom>
          </p:spPr>
          <p:txBody>
            <a:bodyPr wrap="none">
              <a:spAutoFit/>
            </a:bodyPr>
            <a:lstStyle/>
            <a:p>
              <a:r>
                <a:rPr lang="en-US" altLang="zh-CN" sz="2400" b="1" dirty="0">
                  <a:latin typeface="微软雅黑" panose="020B0503020204020204" pitchFamily="34" charset="-122"/>
                  <a:ea typeface="微软雅黑" panose="020B0503020204020204" pitchFamily="34" charset="-122"/>
                </a:rPr>
                <a:t>Reflecting Arrays for Satellites</a:t>
              </a:r>
              <a:endParaRPr lang="zh-CN" altLang="en-US" sz="2400" b="1" dirty="0">
                <a:latin typeface="微软雅黑" panose="020B0503020204020204" pitchFamily="34" charset="-122"/>
                <a:ea typeface="微软雅黑" panose="020B0503020204020204" pitchFamily="34" charset="-122"/>
              </a:endParaRPr>
            </a:p>
          </p:txBody>
        </p:sp>
        <p:grpSp>
          <p:nvGrpSpPr>
            <p:cNvPr id="29" name="组合 28">
              <a:extLst>
                <a:ext uri="{FF2B5EF4-FFF2-40B4-BE49-F238E27FC236}">
                  <a16:creationId xmlns:a16="http://schemas.microsoft.com/office/drawing/2014/main" id="{8D699E8C-30BE-48DC-961E-B093987F2418}"/>
                </a:ext>
              </a:extLst>
            </p:cNvPr>
            <p:cNvGrpSpPr/>
            <p:nvPr/>
          </p:nvGrpSpPr>
          <p:grpSpPr>
            <a:xfrm>
              <a:off x="9428571" y="4054207"/>
              <a:ext cx="2139520" cy="1585242"/>
              <a:chOff x="9828338" y="1149226"/>
              <a:chExt cx="1964506" cy="1351913"/>
            </a:xfrm>
          </p:grpSpPr>
          <p:pic>
            <p:nvPicPr>
              <p:cNvPr id="33" name="图片 32">
                <a:extLst>
                  <a:ext uri="{FF2B5EF4-FFF2-40B4-BE49-F238E27FC236}">
                    <a16:creationId xmlns:a16="http://schemas.microsoft.com/office/drawing/2014/main" id="{9028046F-8E8C-4CA4-8751-1F6651765101}"/>
                  </a:ext>
                </a:extLst>
              </p:cNvPr>
              <p:cNvPicPr>
                <a:picLocks noChangeAspect="1"/>
              </p:cNvPicPr>
              <p:nvPr/>
            </p:nvPicPr>
            <p:blipFill>
              <a:blip r:embed="rId3"/>
              <a:stretch>
                <a:fillRect/>
              </a:stretch>
            </p:blipFill>
            <p:spPr>
              <a:xfrm>
                <a:off x="9828338" y="1149226"/>
                <a:ext cx="1964506" cy="1351913"/>
              </a:xfrm>
              <a:prstGeom prst="rect">
                <a:avLst/>
              </a:prstGeom>
            </p:spPr>
          </p:pic>
          <p:cxnSp>
            <p:nvCxnSpPr>
              <p:cNvPr id="34" name="直接箭头连接符 33">
                <a:extLst>
                  <a:ext uri="{FF2B5EF4-FFF2-40B4-BE49-F238E27FC236}">
                    <a16:creationId xmlns:a16="http://schemas.microsoft.com/office/drawing/2014/main" id="{34926565-FFA9-44CC-B597-85CD35FF74EB}"/>
                  </a:ext>
                </a:extLst>
              </p:cNvPr>
              <p:cNvCxnSpPr/>
              <p:nvPr/>
            </p:nvCxnSpPr>
            <p:spPr>
              <a:xfrm>
                <a:off x="10735766" y="1664689"/>
                <a:ext cx="641879" cy="0"/>
              </a:xfrm>
              <a:prstGeom prst="straightConnector1">
                <a:avLst/>
              </a:prstGeom>
              <a:ln w="190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0" name="矩形 29">
              <a:extLst>
                <a:ext uri="{FF2B5EF4-FFF2-40B4-BE49-F238E27FC236}">
                  <a16:creationId xmlns:a16="http://schemas.microsoft.com/office/drawing/2014/main" id="{C5A80C35-315D-4268-A422-54028F809E7A}"/>
                </a:ext>
              </a:extLst>
            </p:cNvPr>
            <p:cNvSpPr/>
            <p:nvPr/>
          </p:nvSpPr>
          <p:spPr>
            <a:xfrm>
              <a:off x="634213" y="5106230"/>
              <a:ext cx="5854019" cy="794543"/>
            </a:xfrm>
            <a:prstGeom prst="rect">
              <a:avLst/>
            </a:prstGeom>
          </p:spPr>
          <p:txBody>
            <a:bodyPr wrap="square">
              <a:spAutoFit/>
            </a:bodyPr>
            <a:lstStyle/>
            <a:p>
              <a:pPr marL="285750" indent="-285750">
                <a:lnSpc>
                  <a:spcPct val="120000"/>
                </a:lnSpc>
                <a:spcAft>
                  <a:spcPts val="600"/>
                </a:spcAft>
                <a:buFont typeface="Arial" panose="020B0604020202020204" pitchFamily="34" charset="0"/>
                <a:buChar char="•"/>
              </a:pPr>
              <a:r>
                <a:rPr lang="en-US" altLang="zh-CN" sz="2000" b="1" dirty="0">
                  <a:latin typeface="微软雅黑" panose="020B0503020204020204" pitchFamily="34" charset="-122"/>
                  <a:ea typeface="微软雅黑" panose="020B0503020204020204" pitchFamily="34" charset="-122"/>
                </a:rPr>
                <a:t>Limited resolution</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relying on the mechanical manner for beam steering</a:t>
              </a:r>
            </a:p>
          </p:txBody>
        </p:sp>
        <p:pic>
          <p:nvPicPr>
            <p:cNvPr id="31" name="图片 30">
              <a:extLst>
                <a:ext uri="{FF2B5EF4-FFF2-40B4-BE49-F238E27FC236}">
                  <a16:creationId xmlns:a16="http://schemas.microsoft.com/office/drawing/2014/main" id="{44FBBC1F-A09E-4B9C-976D-01F1EF69194E}"/>
                </a:ext>
              </a:extLst>
            </p:cNvPr>
            <p:cNvPicPr>
              <a:picLocks noChangeAspect="1"/>
            </p:cNvPicPr>
            <p:nvPr/>
          </p:nvPicPr>
          <p:blipFill>
            <a:blip r:embed="rId4"/>
            <a:stretch>
              <a:fillRect/>
            </a:stretch>
          </p:blipFill>
          <p:spPr>
            <a:xfrm>
              <a:off x="6882295" y="4054206"/>
              <a:ext cx="2120748" cy="1667629"/>
            </a:xfrm>
            <a:prstGeom prst="rect">
              <a:avLst/>
            </a:prstGeom>
          </p:spPr>
        </p:pic>
        <p:sp>
          <p:nvSpPr>
            <p:cNvPr id="32" name="椭圆 31">
              <a:extLst>
                <a:ext uri="{FF2B5EF4-FFF2-40B4-BE49-F238E27FC236}">
                  <a16:creationId xmlns:a16="http://schemas.microsoft.com/office/drawing/2014/main" id="{5E4E97A4-553E-4FB0-A348-C38D751783B6}"/>
                </a:ext>
              </a:extLst>
            </p:cNvPr>
            <p:cNvSpPr/>
            <p:nvPr/>
          </p:nvSpPr>
          <p:spPr>
            <a:xfrm>
              <a:off x="8358910" y="4232941"/>
              <a:ext cx="360218" cy="199154"/>
            </a:xfrm>
            <a:prstGeom prst="ellipse">
              <a:avLst/>
            </a:prstGeom>
            <a:solidFill>
              <a:srgbClr val="E3E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8681780" y="1555311"/>
            <a:ext cx="2796173" cy="1784782"/>
            <a:chOff x="9368368" y="1908724"/>
            <a:chExt cx="2001838" cy="1346742"/>
          </a:xfrm>
        </p:grpSpPr>
        <p:pic>
          <p:nvPicPr>
            <p:cNvPr id="36" name="图片 35">
              <a:extLst>
                <a:ext uri="{FF2B5EF4-FFF2-40B4-BE49-F238E27FC236}">
                  <a16:creationId xmlns:a16="http://schemas.microsoft.com/office/drawing/2014/main" id="{89CB23EC-D399-4753-817B-9C93D7F6CC55}"/>
                </a:ext>
              </a:extLst>
            </p:cNvPr>
            <p:cNvPicPr>
              <a:picLocks noChangeAspect="1"/>
            </p:cNvPicPr>
            <p:nvPr/>
          </p:nvPicPr>
          <p:blipFill>
            <a:blip r:embed="rId5"/>
            <a:stretch>
              <a:fillRect/>
            </a:stretch>
          </p:blipFill>
          <p:spPr>
            <a:xfrm>
              <a:off x="9368368" y="1908724"/>
              <a:ext cx="1961024" cy="1346742"/>
            </a:xfrm>
            <a:prstGeom prst="rect">
              <a:avLst/>
            </a:prstGeom>
          </p:spPr>
        </p:pic>
        <p:sp>
          <p:nvSpPr>
            <p:cNvPr id="37" name="矩形 36"/>
            <p:cNvSpPr/>
            <p:nvPr/>
          </p:nvSpPr>
          <p:spPr>
            <a:xfrm>
              <a:off x="10648910" y="2780928"/>
              <a:ext cx="721296" cy="474538"/>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sp>
        <p:nvSpPr>
          <p:cNvPr id="38" name="矩形 37"/>
          <p:cNvSpPr/>
          <p:nvPr/>
        </p:nvSpPr>
        <p:spPr>
          <a:xfrm>
            <a:off x="1487488" y="3038568"/>
            <a:ext cx="5524397" cy="464166"/>
          </a:xfrm>
          <a:prstGeom prst="rect">
            <a:avLst/>
          </a:prstGeom>
        </p:spPr>
        <p:txBody>
          <a:bodyPr wrap="none">
            <a:spAutoFit/>
          </a:bodyPr>
          <a:lstStyle/>
          <a:p>
            <a:pPr>
              <a:lnSpc>
                <a:spcPct val="120000"/>
              </a:lnSpc>
              <a:spcAft>
                <a:spcPts val="600"/>
              </a:spcAft>
            </a:pPr>
            <a:r>
              <a:rPr lang="en-US" altLang="zh-CN" sz="2200" b="1" dirty="0">
                <a:solidFill>
                  <a:srgbClr val="C00000"/>
                </a:solidFill>
                <a:latin typeface="微软雅黑" panose="020B0503020204020204" pitchFamily="34" charset="-122"/>
                <a:ea typeface="微软雅黑" panose="020B0503020204020204" pitchFamily="34" charset="-122"/>
              </a:rPr>
              <a:t>Limiting the scale of the phased array</a:t>
            </a:r>
          </a:p>
        </p:txBody>
      </p:sp>
      <p:sp>
        <p:nvSpPr>
          <p:cNvPr id="39" name="下箭头 38"/>
          <p:cNvSpPr/>
          <p:nvPr/>
        </p:nvSpPr>
        <p:spPr>
          <a:xfrm>
            <a:off x="4079776" y="2651597"/>
            <a:ext cx="648072" cy="345587"/>
          </a:xfrm>
          <a:prstGeom prst="downArrow">
            <a:avLst/>
          </a:prstGeom>
          <a:solidFill>
            <a:schemeClr val="accent1">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7</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4040017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3D5ABA63-4179-473B-A465-734216C03C82}"/>
              </a:ext>
            </a:extLst>
          </p:cNvPr>
          <p:cNvGrpSpPr/>
          <p:nvPr/>
        </p:nvGrpSpPr>
        <p:grpSpPr>
          <a:xfrm>
            <a:off x="4764505" y="3696756"/>
            <a:ext cx="7128792" cy="2828588"/>
            <a:chOff x="160104" y="3624749"/>
            <a:chExt cx="7128792" cy="2828588"/>
          </a:xfrm>
        </p:grpSpPr>
        <p:pic>
          <p:nvPicPr>
            <p:cNvPr id="8" name="图片 7">
              <a:extLst>
                <a:ext uri="{FF2B5EF4-FFF2-40B4-BE49-F238E27FC236}">
                  <a16:creationId xmlns:a16="http://schemas.microsoft.com/office/drawing/2014/main" id="{EC6DFC23-0131-40A3-9992-3FB34D555926}"/>
                </a:ext>
              </a:extLst>
            </p:cNvPr>
            <p:cNvPicPr>
              <a:picLocks noChangeAspect="1"/>
            </p:cNvPicPr>
            <p:nvPr/>
          </p:nvPicPr>
          <p:blipFill rotWithShape="1">
            <a:blip r:embed="rId3">
              <a:extLst>
                <a:ext uri="{28A0092B-C50C-407E-A947-70E740481C1C}">
                  <a14:useLocalDpi xmlns:a14="http://schemas.microsoft.com/office/drawing/2010/main" val="0"/>
                </a:ext>
              </a:extLst>
            </a:blip>
            <a:srcRect b="8659"/>
            <a:stretch/>
          </p:blipFill>
          <p:spPr>
            <a:xfrm>
              <a:off x="160104" y="3624749"/>
              <a:ext cx="7128792" cy="2828588"/>
            </a:xfrm>
            <a:prstGeom prst="rect">
              <a:avLst/>
            </a:prstGeom>
          </p:spPr>
        </p:pic>
        <p:sp>
          <p:nvSpPr>
            <p:cNvPr id="9" name="矩形 8">
              <a:extLst>
                <a:ext uri="{FF2B5EF4-FFF2-40B4-BE49-F238E27FC236}">
                  <a16:creationId xmlns:a16="http://schemas.microsoft.com/office/drawing/2014/main" id="{90350F6C-6B38-4660-B39D-9C5AFE526289}"/>
                </a:ext>
              </a:extLst>
            </p:cNvPr>
            <p:cNvSpPr/>
            <p:nvPr/>
          </p:nvSpPr>
          <p:spPr>
            <a:xfrm>
              <a:off x="6672064" y="3936494"/>
              <a:ext cx="432048" cy="284594"/>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24" name="矩形 23"/>
          <p:cNvSpPr/>
          <p:nvPr/>
        </p:nvSpPr>
        <p:spPr>
          <a:xfrm>
            <a:off x="152536" y="764704"/>
            <a:ext cx="11598061" cy="251684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Track the satellites based on the temporal variation law of the satellites’ positions</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The satellite moves in a uniform circular motion, given the position of the satellite in two adjacent time slots →  Obtain the angular velocity of the satellite → Derive the position of the satellite in the next time slot</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Frequent satellite positioning can then be avoided</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7701" y="207491"/>
            <a:ext cx="12698088"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LEO Satellite Tracking Scheme</a:t>
            </a:r>
          </a:p>
        </p:txBody>
      </p:sp>
      <p:pic>
        <p:nvPicPr>
          <p:cNvPr id="3" name="图片 2">
            <a:extLst>
              <a:ext uri="{FF2B5EF4-FFF2-40B4-BE49-F238E27FC236}">
                <a16:creationId xmlns:a16="http://schemas.microsoft.com/office/drawing/2014/main" id="{48A779D5-5435-492C-8E31-00BC815B6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36" y="3552740"/>
            <a:ext cx="4410234" cy="3044612"/>
          </a:xfrm>
          <a:prstGeom prst="rect">
            <a:avLst/>
          </a:prstGeom>
        </p:spPr>
      </p:pic>
      <p:sp>
        <p:nvSpPr>
          <p:cNvPr id="25" name="矩形: 圆角 24">
            <a:extLst>
              <a:ext uri="{FF2B5EF4-FFF2-40B4-BE49-F238E27FC236}">
                <a16:creationId xmlns:a16="http://schemas.microsoft.com/office/drawing/2014/main" id="{53034EC8-1B28-4112-BAC8-A910021C2349}"/>
              </a:ext>
            </a:extLst>
          </p:cNvPr>
          <p:cNvSpPr/>
          <p:nvPr/>
        </p:nvSpPr>
        <p:spPr>
          <a:xfrm>
            <a:off x="4737165" y="3248523"/>
            <a:ext cx="7183669" cy="3472952"/>
          </a:xfrm>
          <a:prstGeom prst="roundRect">
            <a:avLst/>
          </a:prstGeom>
          <a:noFill/>
          <a:ln w="19050">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6" name="文本框 25">
            <a:extLst>
              <a:ext uri="{FF2B5EF4-FFF2-40B4-BE49-F238E27FC236}">
                <a16:creationId xmlns:a16="http://schemas.microsoft.com/office/drawing/2014/main" id="{8A568376-019E-4956-A122-3D01305C4359}"/>
              </a:ext>
            </a:extLst>
          </p:cNvPr>
          <p:cNvSpPr txBox="1"/>
          <p:nvPr/>
        </p:nvSpPr>
        <p:spPr>
          <a:xfrm>
            <a:off x="7032104" y="3272585"/>
            <a:ext cx="316835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Temporal variation law </a:t>
            </a:r>
            <a:endParaRPr kumimoji="0" lang="zh-CN" altLang="en-US"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p:cNvSpPr>
            <a:spLocks noGrp="1"/>
          </p:cNvSpPr>
          <p:nvPr>
            <p:ph type="sldNum" sz="quarter" idx="12"/>
          </p:nvPr>
        </p:nvSpPr>
        <p:spPr>
          <a:xfrm>
            <a:off x="9448800" y="6492875"/>
            <a:ext cx="2743200" cy="365125"/>
          </a:xfrm>
        </p:spPr>
        <p:txBody>
          <a:bodyPr/>
          <a:lstStyle/>
          <a:p>
            <a:fld id="{EA7D5E4A-1FF7-5446-9BF7-57824CD54030}" type="slidenum">
              <a:rPr kumimoji="1" lang="zh-CN" altLang="en-US" b="1" smtClean="0">
                <a:solidFill>
                  <a:srgbClr val="C00000"/>
                </a:solidFill>
              </a:rPr>
              <a:pPr/>
              <a:t>70</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575502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14F60058-A5A2-4744-931F-DAEBB6B3A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3725" y="625348"/>
            <a:ext cx="2743200" cy="6096127"/>
          </a:xfrm>
          <a:prstGeom prst="rect">
            <a:avLst/>
          </a:prstGeom>
        </p:spPr>
      </p:pic>
      <p:sp>
        <p:nvSpPr>
          <p:cNvPr id="24" name="矩形 23"/>
          <p:cNvSpPr/>
          <p:nvPr/>
        </p:nvSpPr>
        <p:spPr>
          <a:xfrm>
            <a:off x="193466" y="882407"/>
            <a:ext cx="11735181" cy="3913315"/>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Sum rate maximization problem</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Holographic beamformer:</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7701" y="325194"/>
            <a:ext cx="12698088"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HDMA Scheme</a:t>
            </a:r>
          </a:p>
        </p:txBody>
      </p:sp>
      <p:pic>
        <p:nvPicPr>
          <p:cNvPr id="8" name="图片 7">
            <a:extLst>
              <a:ext uri="{FF2B5EF4-FFF2-40B4-BE49-F238E27FC236}">
                <a16:creationId xmlns:a16="http://schemas.microsoft.com/office/drawing/2014/main" id="{43E5E4E3-C880-4CEE-9E8B-BAA3966384F0}"/>
              </a:ext>
            </a:extLst>
          </p:cNvPr>
          <p:cNvPicPr>
            <a:picLocks noChangeAspect="1"/>
          </p:cNvPicPr>
          <p:nvPr/>
        </p:nvPicPr>
        <p:blipFill rotWithShape="1">
          <a:blip r:embed="rId4">
            <a:extLst>
              <a:ext uri="{28A0092B-C50C-407E-A947-70E740481C1C}">
                <a14:useLocalDpi xmlns:a14="http://schemas.microsoft.com/office/drawing/2010/main" val="0"/>
              </a:ext>
            </a:extLst>
          </a:blip>
          <a:srcRect t="5893"/>
          <a:stretch/>
        </p:blipFill>
        <p:spPr>
          <a:xfrm>
            <a:off x="2292615" y="1503616"/>
            <a:ext cx="6534500" cy="1740538"/>
          </a:xfrm>
          <a:prstGeom prst="rect">
            <a:avLst/>
          </a:prstGeom>
        </p:spPr>
      </p:pic>
      <p:pic>
        <p:nvPicPr>
          <p:cNvPr id="10" name="图片 9">
            <a:extLst>
              <a:ext uri="{FF2B5EF4-FFF2-40B4-BE49-F238E27FC236}">
                <a16:creationId xmlns:a16="http://schemas.microsoft.com/office/drawing/2014/main" id="{99C8740D-25E4-4165-9461-BF31F0417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7768" y="3279333"/>
            <a:ext cx="1714416" cy="493984"/>
          </a:xfrm>
          <a:prstGeom prst="rect">
            <a:avLst/>
          </a:prstGeom>
        </p:spPr>
      </p:pic>
      <p:pic>
        <p:nvPicPr>
          <p:cNvPr id="12" name="图片 11">
            <a:extLst>
              <a:ext uri="{FF2B5EF4-FFF2-40B4-BE49-F238E27FC236}">
                <a16:creationId xmlns:a16="http://schemas.microsoft.com/office/drawing/2014/main" id="{7B43EFDF-28CA-4766-9125-8C0A967547C5}"/>
              </a:ext>
            </a:extLst>
          </p:cNvPr>
          <p:cNvPicPr>
            <a:picLocks noChangeAspect="1"/>
          </p:cNvPicPr>
          <p:nvPr/>
        </p:nvPicPr>
        <p:blipFill rotWithShape="1">
          <a:blip r:embed="rId6">
            <a:extLst>
              <a:ext uri="{28A0092B-C50C-407E-A947-70E740481C1C}">
                <a14:useLocalDpi xmlns:a14="http://schemas.microsoft.com/office/drawing/2010/main" val="0"/>
              </a:ext>
            </a:extLst>
          </a:blip>
          <a:srcRect t="19314"/>
          <a:stretch/>
        </p:blipFill>
        <p:spPr>
          <a:xfrm>
            <a:off x="2639616" y="3808309"/>
            <a:ext cx="5544616" cy="589134"/>
          </a:xfrm>
          <a:prstGeom prst="rect">
            <a:avLst/>
          </a:prstGeom>
        </p:spPr>
      </p:pic>
      <p:cxnSp>
        <p:nvCxnSpPr>
          <p:cNvPr id="18" name="直接箭头连接符 17">
            <a:extLst>
              <a:ext uri="{FF2B5EF4-FFF2-40B4-BE49-F238E27FC236}">
                <a16:creationId xmlns:a16="http://schemas.microsoft.com/office/drawing/2014/main" id="{1488F71C-DCAA-4377-9F6A-9333F15509F5}"/>
              </a:ext>
            </a:extLst>
          </p:cNvPr>
          <p:cNvCxnSpPr>
            <a:cxnSpLocks/>
          </p:cNvCxnSpPr>
          <p:nvPr/>
        </p:nvCxnSpPr>
        <p:spPr>
          <a:xfrm flipV="1">
            <a:off x="2896364" y="4234418"/>
            <a:ext cx="1933238" cy="654000"/>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7C78798E-C423-40D3-BBF8-8DC595C3A00C}"/>
              </a:ext>
            </a:extLst>
          </p:cNvPr>
          <p:cNvGrpSpPr/>
          <p:nvPr/>
        </p:nvGrpSpPr>
        <p:grpSpPr>
          <a:xfrm>
            <a:off x="695400" y="4966292"/>
            <a:ext cx="4536504" cy="1449783"/>
            <a:chOff x="1919536" y="4683342"/>
            <a:chExt cx="4536504" cy="1449783"/>
          </a:xfrm>
        </p:grpSpPr>
        <p:pic>
          <p:nvPicPr>
            <p:cNvPr id="14" name="图片 13">
              <a:extLst>
                <a:ext uri="{FF2B5EF4-FFF2-40B4-BE49-F238E27FC236}">
                  <a16:creationId xmlns:a16="http://schemas.microsoft.com/office/drawing/2014/main" id="{43FC91FA-5A15-4268-93C8-795D0E044DEA}"/>
                </a:ext>
              </a:extLst>
            </p:cNvPr>
            <p:cNvPicPr>
              <a:picLocks noChangeAspect="1"/>
            </p:cNvPicPr>
            <p:nvPr/>
          </p:nvPicPr>
          <p:blipFill rotWithShape="1">
            <a:blip r:embed="rId7">
              <a:extLst>
                <a:ext uri="{28A0092B-C50C-407E-A947-70E740481C1C}">
                  <a14:useLocalDpi xmlns:a14="http://schemas.microsoft.com/office/drawing/2010/main" val="0"/>
                </a:ext>
              </a:extLst>
            </a:blip>
            <a:srcRect l="7233" r="5649" b="9537"/>
            <a:stretch/>
          </p:blipFill>
          <p:spPr>
            <a:xfrm>
              <a:off x="2134377" y="5080635"/>
              <a:ext cx="4196966" cy="896884"/>
            </a:xfrm>
            <a:prstGeom prst="rect">
              <a:avLst/>
            </a:prstGeom>
          </p:spPr>
        </p:pic>
        <p:sp>
          <p:nvSpPr>
            <p:cNvPr id="16" name="文本框 15">
              <a:extLst>
                <a:ext uri="{FF2B5EF4-FFF2-40B4-BE49-F238E27FC236}">
                  <a16:creationId xmlns:a16="http://schemas.microsoft.com/office/drawing/2014/main" id="{91401C6D-378C-49E8-B5E8-2EEC0F0D325B}"/>
                </a:ext>
              </a:extLst>
            </p:cNvPr>
            <p:cNvSpPr txBox="1"/>
            <p:nvPr/>
          </p:nvSpPr>
          <p:spPr>
            <a:xfrm>
              <a:off x="2333368" y="4779382"/>
              <a:ext cx="37989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Superposed holographic pattern</a:t>
              </a:r>
              <a:endParaRPr kumimoji="0" lang="zh-CN" altLang="en-US"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7" name="矩形: 圆角 16">
              <a:extLst>
                <a:ext uri="{FF2B5EF4-FFF2-40B4-BE49-F238E27FC236}">
                  <a16:creationId xmlns:a16="http://schemas.microsoft.com/office/drawing/2014/main" id="{606E3FB7-89A4-4A32-8D5C-D0F427ECC089}"/>
                </a:ext>
              </a:extLst>
            </p:cNvPr>
            <p:cNvSpPr/>
            <p:nvPr/>
          </p:nvSpPr>
          <p:spPr>
            <a:xfrm>
              <a:off x="1919536" y="4683342"/>
              <a:ext cx="4536504" cy="1449783"/>
            </a:xfrm>
            <a:prstGeom prst="roundRect">
              <a:avLst/>
            </a:prstGeom>
            <a:noFill/>
            <a:ln w="19050">
              <a:solidFill>
                <a:srgbClr val="C00000"/>
              </a:solidFill>
              <a:prstDash val="lgDash"/>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cxnSp>
        <p:nvCxnSpPr>
          <p:cNvPr id="26" name="直接箭头连接符 25">
            <a:extLst>
              <a:ext uri="{FF2B5EF4-FFF2-40B4-BE49-F238E27FC236}">
                <a16:creationId xmlns:a16="http://schemas.microsoft.com/office/drawing/2014/main" id="{EC2B83E8-528B-4F0C-9DB3-DF83997A78AF}"/>
              </a:ext>
            </a:extLst>
          </p:cNvPr>
          <p:cNvCxnSpPr>
            <a:cxnSpLocks/>
          </p:cNvCxnSpPr>
          <p:nvPr/>
        </p:nvCxnSpPr>
        <p:spPr>
          <a:xfrm flipH="1" flipV="1">
            <a:off x="6025839" y="4148810"/>
            <a:ext cx="35217" cy="805846"/>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C2B0A63-38EB-4BC2-94B7-F11DCD0E6E6D}"/>
              </a:ext>
            </a:extLst>
          </p:cNvPr>
          <p:cNvSpPr txBox="1"/>
          <p:nvPr/>
        </p:nvSpPr>
        <p:spPr>
          <a:xfrm>
            <a:off x="5302280" y="4966292"/>
            <a:ext cx="219925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Amplitude attenuation of the reference wave</a:t>
            </a:r>
            <a:endParaRPr kumimoji="0" lang="zh-CN" altLang="en-US"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9" name="文本框 28">
            <a:extLst>
              <a:ext uri="{FF2B5EF4-FFF2-40B4-BE49-F238E27FC236}">
                <a16:creationId xmlns:a16="http://schemas.microsoft.com/office/drawing/2014/main" id="{3D20C676-7EED-4245-9271-E68B59ACCC82}"/>
              </a:ext>
            </a:extLst>
          </p:cNvPr>
          <p:cNvSpPr txBox="1"/>
          <p:nvPr/>
        </p:nvSpPr>
        <p:spPr>
          <a:xfrm>
            <a:off x="7544518" y="4977656"/>
            <a:ext cx="201622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Phase of the reference wave</a:t>
            </a:r>
            <a:endParaRPr kumimoji="0" lang="zh-CN" altLang="en-US"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32" name="直接箭头连接符 31">
            <a:extLst>
              <a:ext uri="{FF2B5EF4-FFF2-40B4-BE49-F238E27FC236}">
                <a16:creationId xmlns:a16="http://schemas.microsoft.com/office/drawing/2014/main" id="{2D70BD0B-F934-4ED8-A0FA-52785BC2D52A}"/>
              </a:ext>
            </a:extLst>
          </p:cNvPr>
          <p:cNvCxnSpPr>
            <a:cxnSpLocks/>
          </p:cNvCxnSpPr>
          <p:nvPr/>
        </p:nvCxnSpPr>
        <p:spPr>
          <a:xfrm flipH="1" flipV="1">
            <a:off x="7610015" y="4148810"/>
            <a:ext cx="430201" cy="805846"/>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A410C883-3F46-46EA-A865-CB7628C79CE2}"/>
                  </a:ext>
                </a:extLst>
              </p:cNvPr>
              <p:cNvSpPr txBox="1"/>
              <p:nvPr/>
            </p:nvSpPr>
            <p:spPr>
              <a:xfrm>
                <a:off x="617791" y="2459505"/>
                <a:ext cx="216709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Amplitude ratio for the beam pointing to satellite </a:t>
                </a:r>
                <a14:m>
                  <m:oMath xmlns:m="http://schemas.openxmlformats.org/officeDocument/2006/math">
                    <m:r>
                      <a:rPr kumimoji="0" lang="en-US" altLang="zh-CN" sz="1600" b="0" i="1" u="none" strike="noStrike" kern="1200" cap="none" spc="0" normalizeH="0" baseline="0" noProof="0" dirty="0" smtClean="0">
                        <a:ln>
                          <a:noFill/>
                        </a:ln>
                        <a:solidFill>
                          <a:srgbClr val="C00000"/>
                        </a:solidFill>
                        <a:effectLst/>
                        <a:uLnTx/>
                        <a:uFillTx/>
                        <a:latin typeface="Cambria Math" panose="02040503050406030204" pitchFamily="18" charset="0"/>
                        <a:cs typeface="Arial" panose="020B0604020202020204" pitchFamily="34" charset="0"/>
                      </a:rPr>
                      <m:t>𝑞</m:t>
                    </m:r>
                  </m:oMath>
                </a14:m>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 from feed</a:t>
                </a:r>
                <a:r>
                  <a:rPr kumimoji="0" lang="en-US" altLang="zh-CN" sz="1600" b="0" i="0" u="none" strike="noStrike" kern="1200" cap="none" spc="0" normalizeH="0" baseline="0" noProof="0" dirty="0">
                    <a:ln>
                      <a:noFill/>
                    </a:ln>
                    <a:solidFill>
                      <a:srgbClr val="C00000"/>
                    </a:solidFill>
                    <a:effectLst/>
                    <a:uLnTx/>
                    <a:uFillTx/>
                    <a:latin typeface="Calibri" panose="020F0502020204030204"/>
                    <a:ea typeface="等线" panose="02010600030101010101" pitchFamily="2" charset="-122"/>
                    <a:cs typeface="+mn-cs"/>
                  </a:rPr>
                  <a:t> </a:t>
                </a:r>
                <a14:m>
                  <m:oMath xmlns:m="http://schemas.openxmlformats.org/officeDocument/2006/math">
                    <m:r>
                      <a:rPr kumimoji="0" lang="en-US" altLang="zh-CN" sz="1600" b="0" i="1" u="none" strike="noStrike" kern="1200" cap="none" spc="0" normalizeH="0" baseline="0" noProof="0" dirty="0" smtClean="0">
                        <a:ln>
                          <a:noFill/>
                        </a:ln>
                        <a:solidFill>
                          <a:srgbClr val="C00000"/>
                        </a:solidFill>
                        <a:effectLst/>
                        <a:uLnTx/>
                        <a:uFillTx/>
                        <a:latin typeface="Cambria Math" panose="02040503050406030204" pitchFamily="18" charset="0"/>
                        <a:cs typeface="+mn-cs"/>
                      </a:rPr>
                      <m:t>𝑙</m:t>
                    </m:r>
                  </m:oMath>
                </a14:m>
                <a:endParaRPr kumimoji="1" lang="zh-CN" altLang="en-US"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39" name="文本框 38">
                <a:extLst>
                  <a:ext uri="{FF2B5EF4-FFF2-40B4-BE49-F238E27FC236}">
                    <a16:creationId xmlns:a16="http://schemas.microsoft.com/office/drawing/2014/main" id="{A410C883-3F46-46EA-A865-CB7628C79CE2}"/>
                  </a:ext>
                </a:extLst>
              </p:cNvPr>
              <p:cNvSpPr txBox="1">
                <a:spLocks noRot="1" noChangeAspect="1" noMove="1" noResize="1" noEditPoints="1" noAdjustHandles="1" noChangeArrowheads="1" noChangeShapeType="1" noTextEdit="1"/>
              </p:cNvSpPr>
              <p:nvPr/>
            </p:nvSpPr>
            <p:spPr>
              <a:xfrm>
                <a:off x="617791" y="2459505"/>
                <a:ext cx="2167097" cy="830997"/>
              </a:xfrm>
              <a:prstGeom prst="rect">
                <a:avLst/>
              </a:prstGeom>
              <a:blipFill>
                <a:blip r:embed="rId8"/>
                <a:stretch>
                  <a:fillRect l="-1404" t="-2190" b="-7299"/>
                </a:stretch>
              </a:blipFill>
            </p:spPr>
            <p:txBody>
              <a:bodyPr/>
              <a:lstStyle/>
              <a:p>
                <a:r>
                  <a:rPr lang="zh-CN" altLang="en-US">
                    <a:noFill/>
                  </a:rPr>
                  <a:t> </a:t>
                </a:r>
              </a:p>
            </p:txBody>
          </p:sp>
        </mc:Fallback>
      </mc:AlternateContent>
      <p:cxnSp>
        <p:nvCxnSpPr>
          <p:cNvPr id="20" name="直接箭头连接符 19">
            <a:extLst>
              <a:ext uri="{FF2B5EF4-FFF2-40B4-BE49-F238E27FC236}">
                <a16:creationId xmlns:a16="http://schemas.microsoft.com/office/drawing/2014/main" id="{20E772C8-9257-4AFE-8935-1D3812325688}"/>
              </a:ext>
            </a:extLst>
          </p:cNvPr>
          <p:cNvCxnSpPr>
            <a:cxnSpLocks/>
          </p:cNvCxnSpPr>
          <p:nvPr/>
        </p:nvCxnSpPr>
        <p:spPr>
          <a:xfrm flipV="1">
            <a:off x="6043447" y="2288207"/>
            <a:ext cx="92845" cy="413562"/>
          </a:xfrm>
          <a:prstGeom prst="straightConnector1">
            <a:avLst/>
          </a:prstGeom>
          <a:ln w="190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66315A29-FB00-4F0E-9992-97FE125B7C14}"/>
              </a:ext>
            </a:extLst>
          </p:cNvPr>
          <p:cNvSpPr txBox="1"/>
          <p:nvPr/>
        </p:nvSpPr>
        <p:spPr>
          <a:xfrm>
            <a:off x="4947601" y="2642973"/>
            <a:ext cx="308602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Receive combiner</a:t>
            </a:r>
            <a:endParaRPr kumimoji="1" lang="zh-CN" altLang="en-US"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3" name="连接符: 肘形 2">
            <a:extLst>
              <a:ext uri="{FF2B5EF4-FFF2-40B4-BE49-F238E27FC236}">
                <a16:creationId xmlns:a16="http://schemas.microsoft.com/office/drawing/2014/main" id="{972C330B-4E0E-4A99-B0A4-C310E0E3F24D}"/>
              </a:ext>
            </a:extLst>
          </p:cNvPr>
          <p:cNvCxnSpPr>
            <a:cxnSpLocks/>
          </p:cNvCxnSpPr>
          <p:nvPr/>
        </p:nvCxnSpPr>
        <p:spPr>
          <a:xfrm rot="10800000" flipV="1">
            <a:off x="1853665" y="2064543"/>
            <a:ext cx="688559" cy="451355"/>
          </a:xfrm>
          <a:prstGeom prst="bentConnector3">
            <a:avLst>
              <a:gd name="adj1" fmla="val 99447"/>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3BAD8BDA-2EFA-45B5-8ECA-A3E9B12F8D36}"/>
              </a:ext>
            </a:extLst>
          </p:cNvPr>
          <p:cNvCxnSpPr>
            <a:cxnSpLocks/>
          </p:cNvCxnSpPr>
          <p:nvPr/>
        </p:nvCxnSpPr>
        <p:spPr>
          <a:xfrm flipH="1" flipV="1">
            <a:off x="7068104" y="2269109"/>
            <a:ext cx="398478" cy="432660"/>
          </a:xfrm>
          <a:prstGeom prst="straightConnector1">
            <a:avLst/>
          </a:prstGeom>
          <a:ln w="1905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1DF1A03E-AADE-4A29-A55B-E4777F209AA0}"/>
              </a:ext>
            </a:extLst>
          </p:cNvPr>
          <p:cNvSpPr txBox="1"/>
          <p:nvPr/>
        </p:nvSpPr>
        <p:spPr>
          <a:xfrm>
            <a:off x="6898993" y="2642973"/>
            <a:ext cx="308602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Channel matrix</a:t>
            </a:r>
            <a:endParaRPr kumimoji="1" lang="zh-CN" altLang="en-US"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p:cNvSpPr>
            <a:spLocks noGrp="1"/>
          </p:cNvSpPr>
          <p:nvPr>
            <p:ph type="sldNum" sz="quarter" idx="12"/>
          </p:nvPr>
        </p:nvSpPr>
        <p:spPr>
          <a:xfrm>
            <a:off x="9185447" y="6435817"/>
            <a:ext cx="2743200" cy="365125"/>
          </a:xfrm>
        </p:spPr>
        <p:txBody>
          <a:bodyPr/>
          <a:lstStyle/>
          <a:p>
            <a:fld id="{EA7D5E4A-1FF7-5446-9BF7-57824CD54030}" type="slidenum">
              <a:rPr kumimoji="1" lang="zh-CN" altLang="en-US" b="1" smtClean="0">
                <a:solidFill>
                  <a:srgbClr val="C00000"/>
                </a:solidFill>
              </a:rPr>
              <a:pPr/>
              <a:t>71</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6379942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矩形 23"/>
              <p:cNvSpPr/>
              <p:nvPr/>
            </p:nvSpPr>
            <p:spPr>
              <a:xfrm>
                <a:off x="193466" y="817861"/>
                <a:ext cx="11735181" cy="5721118"/>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The sum rate can be upper bounded by</a:t>
                </a:r>
              </a:p>
              <a:p>
                <a:pPr marL="457200" marR="0" lvl="1" indent="0" algn="l" defTabSz="457200" rtl="0" eaLnBrk="1" fontAlgn="auto" latinLnBrk="0" hangingPunct="1">
                  <a:lnSpc>
                    <a:spcPct val="15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The equality holds when for each satellite </a:t>
                </a:r>
                <a14:m>
                  <m:oMath xmlns:m="http://schemas.openxmlformats.org/officeDocument/2006/math">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there exists a unique </a:t>
                </a:r>
                <a14:m>
                  <m:oMath xmlns:m="http://schemas.openxmlformats.org/officeDocument/2006/math">
                    <m:sSub>
                      <m:sSubPr>
                        <m:ctrlPr>
                          <a:rPr kumimoji="0" lang="en-US" altLang="zh-CN" sz="2000" b="0" i="1" u="none" strike="noStrike" kern="1200" cap="none" spc="0" normalizeH="0" baseline="0" noProof="0" dirty="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dirty="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𝑙</m:t>
                        </m:r>
                      </m:e>
                      <m:sub>
                        <m:r>
                          <a:rPr kumimoji="0" lang="en-US" altLang="zh-CN" sz="2000" b="0" i="1" u="none" strike="noStrike" kern="1200" cap="none" spc="0" normalizeH="0" baseline="0" noProof="0" dirty="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sub>
                    </m:sSub>
                    <m:r>
                      <a:rPr kumimoji="0" lang="en-US" altLang="zh-CN" sz="2000" b="0" i="1" u="none" strike="noStrike" kern="1200" cap="none" spc="0" normalizeH="0" baseline="0" noProof="0" dirty="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 </m:t>
                    </m:r>
                  </m:oMath>
                </a14:m>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satisfying </a:t>
                </a:r>
                <a14:m>
                  <m:oMath xmlns:m="http://schemas.openxmlformats.org/officeDocument/2006/math">
                    <m:d>
                      <m:dPr>
                        <m:begChr m:val="{"/>
                        <m:endChr m:val=""/>
                        <m:ctrlP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ctrlPr>
                      </m:dPr>
                      <m:e>
                        <m:eqArr>
                          <m:eqArrPr>
                            <m:ctrlP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ctrlPr>
                          </m:eqArrPr>
                          <m:e>
                            <m:sSub>
                              <m:sSubPr>
                                <m:ctrlP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𝑎</m:t>
                                </m:r>
                              </m:e>
                              <m:sub>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𝑙</m:t>
                                </m:r>
                              </m:sub>
                            </m:sSub>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≠0, </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𝑙</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m:t>
                            </m:r>
                            <m:sSub>
                              <m:sSubPr>
                                <m:ctrlP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bPr>
                              <m:e>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𝑙</m:t>
                                </m:r>
                              </m:e>
                              <m:sub>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𝑞</m:t>
                                </m:r>
                              </m:sub>
                            </m:sSub>
                          </m:e>
                          <m:e>
                            <m:sSub>
                              <m:sSubPr>
                                <m:ctrlP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𝑎</m:t>
                                </m:r>
                              </m:e>
                              <m:sub>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𝑙</m:t>
                                </m:r>
                              </m:sub>
                            </m:sSub>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=0, </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𝑙</m:t>
                            </m:r>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m:t>
                            </m:r>
                            <m:sSub>
                              <m:sSubPr>
                                <m:ctrlP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ctrlPr>
                              </m:sSubPr>
                              <m:e>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𝑙</m:t>
                                </m:r>
                              </m:e>
                              <m:sub>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Arial" panose="020B0604020202020204" pitchFamily="34" charset="0"/>
                                  </a:rPr>
                                  <m:t>𝑞</m:t>
                                </m:r>
                              </m:sub>
                            </m:sSub>
                          </m:e>
                        </m:eqArr>
                      </m:e>
                    </m:d>
                  </m:oMath>
                </a14:m>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Define </a:t>
                </a:r>
                <a14:m>
                  <m:oMath xmlns:m="http://schemas.openxmlformats.org/officeDocument/2006/math">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𝑎</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𝑙</m:t>
                            </m:r>
                          </m:e>
                          <m: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sub>
                        </m:sSub>
                      </m:sub>
                    </m:s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𝑎</m:t>
                        </m:r>
                      </m:e>
                      <m:sub>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sub>
                    </m:sSub>
                  </m:oMath>
                </a14:m>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the sum rate maximization problem can be reformulated as</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18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Utilize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the </a:t>
                </a:r>
                <a:r>
                  <a:rPr kumimoji="0" lang="en-US" altLang="zh-CN" sz="2000" b="0" i="0" u="none" strike="noStrike" kern="1200" cap="none" spc="0" normalizeH="0" baseline="0" noProof="0" dirty="0" err="1">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Lagrangian</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dual form to relax the constraint</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a:p>
                <a:pPr marL="800100" marR="0" lvl="1" indent="-342900" algn="l" defTabSz="457200" rtl="0" eaLnBrk="1" fontAlgn="auto" latinLnBrk="0" hangingPunct="1">
                  <a:lnSpc>
                    <a:spcPct val="150000"/>
                  </a:lnSpc>
                  <a:spcBef>
                    <a:spcPts val="12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The optimal {</a:t>
                </a:r>
                <a14:m>
                  <m:oMath xmlns:m="http://schemas.openxmlformats.org/officeDocument/2006/math">
                    <m:sSub>
                      <m:sSub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𝑎</m:t>
                        </m:r>
                      </m:e>
                      <m:sub>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𝑞</m:t>
                        </m:r>
                      </m:sub>
                    </m:sSub>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can be obtained by solving </a:t>
                </a:r>
              </a:p>
              <a:p>
                <a:pPr marL="457200" marR="0" lvl="1" indent="0" algn="l" defTabSz="457200" rtl="0" eaLnBrk="1" fontAlgn="auto" latinLnBrk="0" hangingPunct="1">
                  <a:lnSpc>
                    <a:spcPct val="150000"/>
                  </a:lnSpc>
                  <a:spcBef>
                    <a:spcPts val="60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the following system of equations:</a:t>
                </a:r>
              </a:p>
              <a:p>
                <a:pPr marL="914400"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p>
            </p:txBody>
          </p:sp>
        </mc:Choice>
        <mc:Fallback xmlns="">
          <p:sp>
            <p:nvSpPr>
              <p:cNvPr id="24" name="矩形 23"/>
              <p:cNvSpPr>
                <a:spLocks noRot="1" noChangeAspect="1" noMove="1" noResize="1" noEditPoints="1" noAdjustHandles="1" noChangeArrowheads="1" noChangeShapeType="1" noTextEdit="1"/>
              </p:cNvSpPr>
              <p:nvPr/>
            </p:nvSpPr>
            <p:spPr>
              <a:xfrm>
                <a:off x="193466" y="817861"/>
                <a:ext cx="11735181" cy="5721118"/>
              </a:xfrm>
              <a:prstGeom prst="rect">
                <a:avLst/>
              </a:prstGeom>
              <a:blipFill>
                <a:blip r:embed="rId3"/>
                <a:stretch>
                  <a:fillRect l="-727"/>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17701" y="260648"/>
            <a:ext cx="12698088"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Sum Rate Maximization Algorithm</a:t>
            </a:r>
          </a:p>
        </p:txBody>
      </p:sp>
      <p:pic>
        <p:nvPicPr>
          <p:cNvPr id="6" name="图片 5">
            <a:extLst>
              <a:ext uri="{FF2B5EF4-FFF2-40B4-BE49-F238E27FC236}">
                <a16:creationId xmlns:a16="http://schemas.microsoft.com/office/drawing/2014/main" id="{3186672C-A290-414B-AD6A-15D6A5F7F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696" y="1336469"/>
            <a:ext cx="4626089" cy="1073782"/>
          </a:xfrm>
          <a:prstGeom prst="rect">
            <a:avLst/>
          </a:prstGeom>
        </p:spPr>
      </p:pic>
      <p:cxnSp>
        <p:nvCxnSpPr>
          <p:cNvPr id="9" name="连接符: 肘形 8">
            <a:extLst>
              <a:ext uri="{FF2B5EF4-FFF2-40B4-BE49-F238E27FC236}">
                <a16:creationId xmlns:a16="http://schemas.microsoft.com/office/drawing/2014/main" id="{AD45F570-AF78-4F2C-B9F3-9085977B0D30}"/>
              </a:ext>
            </a:extLst>
          </p:cNvPr>
          <p:cNvCxnSpPr>
            <a:cxnSpLocks/>
          </p:cNvCxnSpPr>
          <p:nvPr/>
        </p:nvCxnSpPr>
        <p:spPr>
          <a:xfrm flipV="1">
            <a:off x="6266892" y="1290135"/>
            <a:ext cx="2376264" cy="342665"/>
          </a:xfrm>
          <a:prstGeom prst="bentConnector3">
            <a:avLst>
              <a:gd name="adj1" fmla="val 57"/>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18905912-39B2-498B-93DC-997B7DFFB9A1}"/>
                  </a:ext>
                </a:extLst>
              </p:cNvPr>
              <p:cNvSpPr txBox="1"/>
              <p:nvPr/>
            </p:nvSpPr>
            <p:spPr>
              <a:xfrm>
                <a:off x="8700003" y="986469"/>
                <a:ext cx="270741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 constant related with the position of satellite </a:t>
                </a:r>
                <a14:m>
                  <m:oMath xmlns:m="http://schemas.openxmlformats.org/officeDocument/2006/math">
                    <m:r>
                      <a:rPr kumimoji="1" lang="en-US" altLang="zh-CN" sz="1800" b="0" i="1" u="none" strike="noStrike" kern="1200" cap="none" spc="0" normalizeH="0" baseline="0" noProof="0" dirty="0" smtClean="0">
                        <a:ln>
                          <a:noFill/>
                        </a:ln>
                        <a:solidFill>
                          <a:srgbClr val="C00000"/>
                        </a:solidFill>
                        <a:effectLst/>
                        <a:uLnTx/>
                        <a:uFillTx/>
                        <a:latin typeface="Cambria Math" panose="02040503050406030204" pitchFamily="18" charset="0"/>
                        <a:cs typeface="Arial" panose="020B0604020202020204" pitchFamily="34" charset="0"/>
                      </a:rPr>
                      <m:t>𝑞</m:t>
                    </m:r>
                  </m:oMath>
                </a14:m>
                <a:endParaRPr kumimoji="1" lang="zh-CN" altLang="en-US"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31" name="文本框 30">
                <a:extLst>
                  <a:ext uri="{FF2B5EF4-FFF2-40B4-BE49-F238E27FC236}">
                    <a16:creationId xmlns:a16="http://schemas.microsoft.com/office/drawing/2014/main" id="{18905912-39B2-498B-93DC-997B7DFFB9A1}"/>
                  </a:ext>
                </a:extLst>
              </p:cNvPr>
              <p:cNvSpPr txBox="1">
                <a:spLocks noRot="1" noChangeAspect="1" noMove="1" noResize="1" noEditPoints="1" noAdjustHandles="1" noChangeArrowheads="1" noChangeShapeType="1" noTextEdit="1"/>
              </p:cNvSpPr>
              <p:nvPr/>
            </p:nvSpPr>
            <p:spPr>
              <a:xfrm>
                <a:off x="8700003" y="986469"/>
                <a:ext cx="2707415" cy="646331"/>
              </a:xfrm>
              <a:prstGeom prst="rect">
                <a:avLst/>
              </a:prstGeom>
              <a:blipFill>
                <a:blip r:embed="rId5"/>
                <a:stretch>
                  <a:fillRect l="-1802" t="-5660" b="-14151"/>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794FBD06-8BDA-4D7A-A731-033C5DC3CA5B}"/>
              </a:ext>
            </a:extLst>
          </p:cNvPr>
          <p:cNvPicPr>
            <a:picLocks noChangeAspect="1"/>
          </p:cNvPicPr>
          <p:nvPr/>
        </p:nvPicPr>
        <p:blipFill rotWithShape="1">
          <a:blip r:embed="rId6">
            <a:extLst>
              <a:ext uri="{28A0092B-C50C-407E-A947-70E740481C1C}">
                <a14:useLocalDpi xmlns:a14="http://schemas.microsoft.com/office/drawing/2010/main" val="0"/>
              </a:ext>
            </a:extLst>
          </a:blip>
          <a:srcRect t="10724"/>
          <a:stretch/>
        </p:blipFill>
        <p:spPr>
          <a:xfrm>
            <a:off x="3411545" y="3436462"/>
            <a:ext cx="5368910" cy="958627"/>
          </a:xfrm>
          <a:prstGeom prst="rect">
            <a:avLst/>
          </a:prstGeom>
        </p:spPr>
      </p:pic>
      <p:pic>
        <p:nvPicPr>
          <p:cNvPr id="30" name="图片 29">
            <a:extLst>
              <a:ext uri="{FF2B5EF4-FFF2-40B4-BE49-F238E27FC236}">
                <a16:creationId xmlns:a16="http://schemas.microsoft.com/office/drawing/2014/main" id="{5F08DAB0-6B54-4543-B4A2-179751185250}"/>
              </a:ext>
            </a:extLst>
          </p:cNvPr>
          <p:cNvPicPr>
            <a:picLocks noChangeAspect="1"/>
          </p:cNvPicPr>
          <p:nvPr/>
        </p:nvPicPr>
        <p:blipFill rotWithShape="1">
          <a:blip r:embed="rId7">
            <a:extLst>
              <a:ext uri="{28A0092B-C50C-407E-A947-70E740481C1C}">
                <a14:useLocalDpi xmlns:a14="http://schemas.microsoft.com/office/drawing/2010/main" val="0"/>
              </a:ext>
            </a:extLst>
          </a:blip>
          <a:srcRect l="4224" b="7809"/>
          <a:stretch/>
        </p:blipFill>
        <p:spPr>
          <a:xfrm>
            <a:off x="7363477" y="4246692"/>
            <a:ext cx="4565170" cy="734193"/>
          </a:xfrm>
          <a:prstGeom prst="rect">
            <a:avLst/>
          </a:prstGeom>
        </p:spPr>
      </p:pic>
      <p:sp>
        <p:nvSpPr>
          <p:cNvPr id="33" name="文本框 32">
            <a:extLst>
              <a:ext uri="{FF2B5EF4-FFF2-40B4-BE49-F238E27FC236}">
                <a16:creationId xmlns:a16="http://schemas.microsoft.com/office/drawing/2014/main" id="{51441617-466D-4B6B-9A87-23024495FC66}"/>
              </a:ext>
            </a:extLst>
          </p:cNvPr>
          <p:cNvSpPr txBox="1"/>
          <p:nvPr/>
        </p:nvSpPr>
        <p:spPr>
          <a:xfrm>
            <a:off x="9731964" y="3920773"/>
            <a:ext cx="253611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Lagrangian</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multiplier</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42" name="直接箭头连接符 41">
            <a:extLst>
              <a:ext uri="{FF2B5EF4-FFF2-40B4-BE49-F238E27FC236}">
                <a16:creationId xmlns:a16="http://schemas.microsoft.com/office/drawing/2014/main" id="{D945868E-17AC-4C44-8ED5-26E6EC8665BB}"/>
              </a:ext>
            </a:extLst>
          </p:cNvPr>
          <p:cNvCxnSpPr>
            <a:cxnSpLocks/>
          </p:cNvCxnSpPr>
          <p:nvPr/>
        </p:nvCxnSpPr>
        <p:spPr>
          <a:xfrm>
            <a:off x="10560496" y="4203797"/>
            <a:ext cx="0" cy="295119"/>
          </a:xfrm>
          <a:prstGeom prst="straightConnector1">
            <a:avLst/>
          </a:prstGeom>
          <a:ln w="190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43" name="图片 42">
            <a:extLst>
              <a:ext uri="{FF2B5EF4-FFF2-40B4-BE49-F238E27FC236}">
                <a16:creationId xmlns:a16="http://schemas.microsoft.com/office/drawing/2014/main" id="{2DF3684E-3533-4E99-95E1-0916B1305C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2677" y="5044534"/>
            <a:ext cx="3886886" cy="1612396"/>
          </a:xfrm>
          <a:prstGeom prst="rect">
            <a:avLst/>
          </a:prstGeom>
        </p:spPr>
      </p:pic>
      <p:sp>
        <p:nvSpPr>
          <p:cNvPr id="45" name="矩形: 圆角 44">
            <a:extLst>
              <a:ext uri="{FF2B5EF4-FFF2-40B4-BE49-F238E27FC236}">
                <a16:creationId xmlns:a16="http://schemas.microsoft.com/office/drawing/2014/main" id="{CF1384CD-7A9D-49D6-9B0D-98670D138868}"/>
              </a:ext>
            </a:extLst>
          </p:cNvPr>
          <p:cNvSpPr/>
          <p:nvPr/>
        </p:nvSpPr>
        <p:spPr>
          <a:xfrm>
            <a:off x="6096000" y="4980885"/>
            <a:ext cx="3886886" cy="1726702"/>
          </a:xfrm>
          <a:prstGeom prst="roundRect">
            <a:avLst/>
          </a:prstGeom>
          <a:noFill/>
          <a:ln w="19050">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灯片编号占位符 1"/>
          <p:cNvSpPr>
            <a:spLocks noGrp="1"/>
          </p:cNvSpPr>
          <p:nvPr>
            <p:ph type="sldNum" sz="quarter" idx="12"/>
          </p:nvPr>
        </p:nvSpPr>
        <p:spPr>
          <a:xfrm>
            <a:off x="9222109" y="6406111"/>
            <a:ext cx="2743200" cy="365125"/>
          </a:xfrm>
        </p:spPr>
        <p:txBody>
          <a:bodyPr/>
          <a:lstStyle/>
          <a:p>
            <a:fld id="{EA7D5E4A-1FF7-5446-9BF7-57824CD54030}" type="slidenum">
              <a:rPr kumimoji="1" lang="zh-CN" altLang="en-US" b="1" smtClean="0">
                <a:solidFill>
                  <a:srgbClr val="C00000"/>
                </a:solidFill>
              </a:rPr>
              <a:pPr/>
              <a:t>72</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28969498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Simulation Results</a:t>
            </a:r>
          </a:p>
        </p:txBody>
      </p:sp>
      <p:grpSp>
        <p:nvGrpSpPr>
          <p:cNvPr id="10" name="组合 9">
            <a:extLst>
              <a:ext uri="{FF2B5EF4-FFF2-40B4-BE49-F238E27FC236}">
                <a16:creationId xmlns:a16="http://schemas.microsoft.com/office/drawing/2014/main" id="{794C7746-7555-4599-A033-098873A25759}"/>
              </a:ext>
            </a:extLst>
          </p:cNvPr>
          <p:cNvGrpSpPr/>
          <p:nvPr/>
        </p:nvGrpSpPr>
        <p:grpSpPr>
          <a:xfrm>
            <a:off x="866271" y="3356992"/>
            <a:ext cx="5203568" cy="1872208"/>
            <a:chOff x="476742" y="3358446"/>
            <a:chExt cx="5203568" cy="1872208"/>
          </a:xfrm>
        </p:grpSpPr>
        <p:sp>
          <p:nvSpPr>
            <p:cNvPr id="11" name="矩形: 圆角 10">
              <a:extLst>
                <a:ext uri="{FF2B5EF4-FFF2-40B4-BE49-F238E27FC236}">
                  <a16:creationId xmlns:a16="http://schemas.microsoft.com/office/drawing/2014/main" id="{9F596549-38DB-45A1-831E-080B4CC3B940}"/>
                </a:ext>
              </a:extLst>
            </p:cNvPr>
            <p:cNvSpPr/>
            <p:nvPr/>
          </p:nvSpPr>
          <p:spPr>
            <a:xfrm>
              <a:off x="551384" y="3358446"/>
              <a:ext cx="5128926" cy="18722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15C678A8-2407-4AD2-AE8F-AF1D1376D199}"/>
                </a:ext>
              </a:extLst>
            </p:cNvPr>
            <p:cNvSpPr txBox="1"/>
            <p:nvPr/>
          </p:nvSpPr>
          <p:spPr>
            <a:xfrm>
              <a:off x="476742" y="3574470"/>
              <a:ext cx="5128927" cy="1335687"/>
            </a:xfrm>
            <a:prstGeom prst="rect">
              <a:avLst/>
            </a:prstGeom>
            <a:noFill/>
          </p:spPr>
          <p:txBody>
            <a:bodyPr wrap="square" rtlCol="0">
              <a:spAutoFit/>
            </a:bodyPr>
            <a:lstStyle/>
            <a:p>
              <a:pPr marL="0" marR="0" lvl="0" indent="0" algn="ctr" defTabSz="1244600" rtl="0" eaLnBrk="1" fontAlgn="auto" latinLnBrk="0" hangingPunct="1">
                <a:lnSpc>
                  <a:spcPct val="14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The proposed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sum rate maximization algorithm</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is robust against the tracking errors of the satellites’ positions</a:t>
              </a:r>
            </a:p>
          </p:txBody>
        </p:sp>
      </p:grpSp>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1BC619E6-A264-4C0A-A18E-52383AF18E6D}"/>
                  </a:ext>
                </a:extLst>
              </p:cNvPr>
              <p:cNvSpPr/>
              <p:nvPr/>
            </p:nvSpPr>
            <p:spPr>
              <a:xfrm>
                <a:off x="257401" y="764704"/>
                <a:ext cx="11670013" cy="2379626"/>
              </a:xfrm>
              <a:prstGeom prst="rect">
                <a:avLst/>
              </a:prstGeom>
            </p:spPr>
            <p:txBody>
              <a:bodyPr wrap="square">
                <a:spAutoFit/>
              </a:bodyPr>
              <a:lstStyle/>
              <a:p>
                <a:pPr marL="342900" marR="0" lvl="0" indent="-342900" algn="l" defTabSz="4572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The robustness of the proposed sum rate maximization algorithm against the satellite tracking errors</a:t>
                </a:r>
              </a:p>
              <a:p>
                <a:pPr marL="800100" marR="0" lvl="1" indent="-342900" algn="l" defTabSz="4572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Tracking errors of the satellites’ angles are set as large as </a:t>
                </a:r>
                <a14:m>
                  <m:oMath xmlns:m="http://schemas.openxmlformats.org/officeDocument/2006/math">
                    <m:sSup>
                      <m:sSup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p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10</m:t>
                        </m:r>
                      </m:e>
                      <m:sup>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sup>
                    </m:sSup>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Tracking errors of the satellites’ altitudes are set as large as </a:t>
                </a:r>
                <a14:m>
                  <m:oMath xmlns:m="http://schemas.openxmlformats.org/officeDocument/2006/math">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10 </m:t>
                    </m:r>
                    <m:r>
                      <m:rPr>
                        <m:sty m:val="p"/>
                      </m:rPr>
                      <a:rPr kumimoji="0" lang="en-US" altLang="zh-CN" sz="2000" b="0" i="0" u="none" strike="noStrike" kern="1200" cap="none" spc="0" normalizeH="0" baseline="0" noProof="0" dirty="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Km</m:t>
                    </m:r>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4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13" name="矩形 12">
                <a:extLst>
                  <a:ext uri="{FF2B5EF4-FFF2-40B4-BE49-F238E27FC236}">
                    <a16:creationId xmlns:a16="http://schemas.microsoft.com/office/drawing/2014/main" id="{1BC619E6-A264-4C0A-A18E-52383AF18E6D}"/>
                  </a:ext>
                </a:extLst>
              </p:cNvPr>
              <p:cNvSpPr>
                <a:spLocks noRot="1" noChangeAspect="1" noMove="1" noResize="1" noEditPoints="1" noAdjustHandles="1" noChangeArrowheads="1" noChangeShapeType="1" noTextEdit="1"/>
              </p:cNvSpPr>
              <p:nvPr/>
            </p:nvSpPr>
            <p:spPr>
              <a:xfrm>
                <a:off x="257401" y="764704"/>
                <a:ext cx="11670013" cy="2379626"/>
              </a:xfrm>
              <a:prstGeom prst="rect">
                <a:avLst/>
              </a:prstGeom>
              <a:blipFill>
                <a:blip r:embed="rId3"/>
                <a:stretch>
                  <a:fillRect l="-679"/>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0AD0CC8A-280B-4881-BDF9-B6959633DA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47"/>
          <a:stretch/>
        </p:blipFill>
        <p:spPr>
          <a:xfrm>
            <a:off x="6179191" y="2807133"/>
            <a:ext cx="5321970" cy="3843376"/>
          </a:xfrm>
          <a:prstGeom prst="rect">
            <a:avLst/>
          </a:prstGeom>
        </p:spPr>
      </p:pic>
      <p:sp>
        <p:nvSpPr>
          <p:cNvPr id="3" name="灯片编号占位符 2"/>
          <p:cNvSpPr>
            <a:spLocks noGrp="1"/>
          </p:cNvSpPr>
          <p:nvPr>
            <p:ph type="sldNum" sz="quarter" idx="12"/>
          </p:nvPr>
        </p:nvSpPr>
        <p:spPr>
          <a:xfrm>
            <a:off x="9184214" y="6372225"/>
            <a:ext cx="2743200" cy="365125"/>
          </a:xfrm>
        </p:spPr>
        <p:txBody>
          <a:bodyPr/>
          <a:lstStyle/>
          <a:p>
            <a:fld id="{EA7D5E4A-1FF7-5446-9BF7-57824CD54030}" type="slidenum">
              <a:rPr kumimoji="1" lang="zh-CN" altLang="en-US" b="1" smtClean="0">
                <a:solidFill>
                  <a:srgbClr val="C00000"/>
                </a:solidFill>
              </a:rPr>
              <a:pPr/>
              <a:t>73</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40347478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983432" y="1052736"/>
            <a:ext cx="10513784" cy="4985980"/>
          </a:xfrm>
          <a:prstGeom prst="rect">
            <a:avLst/>
          </a:prstGeom>
        </p:spPr>
        <p:txBody>
          <a:bodyPr wrap="square">
            <a:spAutoFit/>
          </a:bodyPr>
          <a:lstStyle/>
          <a:p>
            <a:pPr algn="just">
              <a:spcBef>
                <a:spcPts val="600"/>
              </a:spcBef>
              <a:defRPr/>
            </a:pPr>
            <a:r>
              <a:rPr lang="en-US" altLang="zh-CN" sz="24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Holographic Radio Basics</a:t>
            </a:r>
            <a:r>
              <a:rPr lang="en-US" altLang="zh-CN" sz="2000"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	</a:t>
            </a:r>
            <a:endParaRPr lang="en-US" altLang="zh-CN" sz="28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RHS-aided Wireless Communications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RHS-aided Holographic Beamforming</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A Limited Number of Radiation Amplitudes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HDMA: Holographic-Pattern Division Multiple Access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RHS-aided Satellite Communications</a:t>
            </a:r>
          </a:p>
          <a:p>
            <a:pPr algn="just">
              <a:spcBef>
                <a:spcPts val="600"/>
              </a:spcBef>
              <a:defRPr/>
            </a:pP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RHS-aided Sensing</a:t>
            </a:r>
            <a:endParaRPr lang="en-US" altLang="zh-CN" sz="28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RHS Radar</a:t>
            </a:r>
          </a:p>
          <a:p>
            <a:pPr marL="742950" lvl="1" indent="-285750" algn="just">
              <a:spcBef>
                <a:spcPts val="600"/>
              </a:spcBef>
              <a:buFont typeface="Arial" panose="020B0604020202020204" pitchFamily="34" charset="0"/>
              <a:buChar char="•"/>
              <a:defRPr/>
            </a:pP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Holographic Integrated Sensing and Communication</a:t>
            </a:r>
            <a:endPar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Physical Implementations and Prototypes</a:t>
            </a:r>
          </a:p>
          <a:p>
            <a:pPr marL="742950" lvl="1" indent="-285750" algn="just">
              <a:spcBef>
                <a:spcPts val="600"/>
              </a:spcBef>
              <a:buFont typeface="Arial" panose="020B0604020202020204" pitchFamily="34" charset="0"/>
              <a:buChar char="•"/>
              <a:defRPr/>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RHS-aided Communication and Sensing Platform</a:t>
            </a:r>
          </a:p>
        </p:txBody>
      </p:sp>
      <p:sp>
        <p:nvSpPr>
          <p:cNvPr id="3" name="灯片编号占位符 2"/>
          <p:cNvSpPr>
            <a:spLocks noGrp="1"/>
          </p:cNvSpPr>
          <p:nvPr>
            <p:ph type="sldNum" sz="quarter" idx="12"/>
          </p:nvPr>
        </p:nvSpPr>
        <p:spPr>
          <a:xfrm>
            <a:off x="9033373" y="6372860"/>
            <a:ext cx="2743200" cy="365125"/>
          </a:xfrm>
        </p:spPr>
        <p:txBody>
          <a:bodyPr/>
          <a:lstStyle/>
          <a:p>
            <a:fld id="{EA7D5E4A-1FF7-5446-9BF7-57824CD54030}" type="slidenum">
              <a:rPr kumimoji="1" lang="zh-CN" altLang="en-US" b="1" smtClean="0">
                <a:solidFill>
                  <a:srgbClr val="C00000"/>
                </a:solidFill>
              </a:rPr>
              <a:pPr/>
              <a:t>74</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0770005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249996" y="1124744"/>
            <a:ext cx="8078252" cy="2246769"/>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RF Sensing</a:t>
            </a:r>
          </a:p>
          <a:p>
            <a:pPr marL="800100" lvl="1" indent="-342900">
              <a:lnSpc>
                <a:spcPct val="12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Living environment is covered seamlessly by wireless signals </a:t>
            </a:r>
          </a:p>
          <a:p>
            <a:pPr marL="800100" lvl="1" indent="-342900">
              <a:lnSpc>
                <a:spcPct val="12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Ubiquitous signals provide the foundation for RF sensing</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Background</a:t>
            </a:r>
          </a:p>
        </p:txBody>
      </p:sp>
      <p:pic>
        <p:nvPicPr>
          <p:cNvPr id="5" name="Picture 10" descr="New York City Manhattan midtown">
            <a:extLst>
              <a:ext uri="{FF2B5EF4-FFF2-40B4-BE49-F238E27FC236}">
                <a16:creationId xmlns:a16="http://schemas.microsoft.com/office/drawing/2014/main" id="{A3DBABB6-BA05-4C6F-B1FD-1CC6F9266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48" y="1086289"/>
            <a:ext cx="3276846" cy="213662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AAD156AC-601F-4F96-A7EE-F1FF08E2B6A6}"/>
              </a:ext>
            </a:extLst>
          </p:cNvPr>
          <p:cNvSpPr txBox="1"/>
          <p:nvPr/>
        </p:nvSpPr>
        <p:spPr>
          <a:xfrm>
            <a:off x="8328248" y="3343608"/>
            <a:ext cx="3302920" cy="338554"/>
          </a:xfrm>
          <a:prstGeom prst="rect">
            <a:avLst/>
          </a:prstGeom>
          <a:noFill/>
        </p:spPr>
        <p:txBody>
          <a:bodyPr wrap="square" rtlCol="0">
            <a:spAutoFit/>
          </a:bodyPr>
          <a:lstStyle/>
          <a:p>
            <a:pPr algn="ctr"/>
            <a:r>
              <a:rPr lang="en-US" altLang="zh-CN" sz="1600" dirty="0">
                <a:solidFill>
                  <a:srgbClr val="0095CB"/>
                </a:solidFill>
                <a:latin typeface="Arial" panose="020B0604020202020204" pitchFamily="34" charset="0"/>
                <a:cs typeface="Arial" panose="020B0604020202020204" pitchFamily="34" charset="0"/>
              </a:rPr>
              <a:t>Visualization of cellular signals</a:t>
            </a:r>
            <a:endParaRPr lang="zh-CN" altLang="en-US" sz="1600" dirty="0">
              <a:solidFill>
                <a:srgbClr val="0095CB"/>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6B44E740-C9E9-4187-81E8-2B9756F8A46E}"/>
              </a:ext>
            </a:extLst>
          </p:cNvPr>
          <p:cNvSpPr/>
          <p:nvPr/>
        </p:nvSpPr>
        <p:spPr>
          <a:xfrm>
            <a:off x="249996" y="3389607"/>
            <a:ext cx="11541532" cy="1381147"/>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Principles</a:t>
            </a:r>
          </a:p>
          <a:p>
            <a:pPr marL="800100" lvl="1" indent="-342900">
              <a:lnSpc>
                <a:spcPct val="12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Sensing targets between a pair of RF Tx and Rx impact the RF channel  </a:t>
            </a:r>
          </a:p>
          <a:p>
            <a:pPr marL="800100" lvl="1" indent="-342900">
              <a:lnSpc>
                <a:spcPct val="12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Rx can recognize different sensing targets by getting different received signals</a:t>
            </a:r>
          </a:p>
        </p:txBody>
      </p:sp>
      <p:grpSp>
        <p:nvGrpSpPr>
          <p:cNvPr id="8" name="组合 7">
            <a:extLst>
              <a:ext uri="{FF2B5EF4-FFF2-40B4-BE49-F238E27FC236}">
                <a16:creationId xmlns:a16="http://schemas.microsoft.com/office/drawing/2014/main" id="{D53DE707-B81F-4227-9FB4-F61FE2224252}"/>
              </a:ext>
            </a:extLst>
          </p:cNvPr>
          <p:cNvGrpSpPr/>
          <p:nvPr/>
        </p:nvGrpSpPr>
        <p:grpSpPr>
          <a:xfrm>
            <a:off x="2804312" y="4941168"/>
            <a:ext cx="6583377" cy="1624855"/>
            <a:chOff x="2267744" y="3356992"/>
            <a:chExt cx="6583377" cy="1624855"/>
          </a:xfrm>
        </p:grpSpPr>
        <p:pic>
          <p:nvPicPr>
            <p:cNvPr id="9" name="图片 8">
              <a:extLst>
                <a:ext uri="{FF2B5EF4-FFF2-40B4-BE49-F238E27FC236}">
                  <a16:creationId xmlns:a16="http://schemas.microsoft.com/office/drawing/2014/main" id="{6C11CDCB-1375-4047-B7C9-3AC70C7DF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572" y="3356992"/>
              <a:ext cx="1624855" cy="1624855"/>
            </a:xfrm>
            <a:prstGeom prst="rect">
              <a:avLst/>
            </a:prstGeom>
          </p:spPr>
        </p:pic>
        <p:pic>
          <p:nvPicPr>
            <p:cNvPr id="10" name="图片 9">
              <a:extLst>
                <a:ext uri="{FF2B5EF4-FFF2-40B4-BE49-F238E27FC236}">
                  <a16:creationId xmlns:a16="http://schemas.microsoft.com/office/drawing/2014/main" id="{25D71C5C-F38B-4297-BEA5-3E1E5E182D15}"/>
                </a:ext>
              </a:extLst>
            </p:cNvPr>
            <p:cNvPicPr>
              <a:picLocks noChangeAspect="1"/>
            </p:cNvPicPr>
            <p:nvPr/>
          </p:nvPicPr>
          <p:blipFill>
            <a:blip r:embed="rId5"/>
            <a:stretch>
              <a:fillRect/>
            </a:stretch>
          </p:blipFill>
          <p:spPr>
            <a:xfrm>
              <a:off x="2267744" y="4149080"/>
              <a:ext cx="538679" cy="446811"/>
            </a:xfrm>
            <a:prstGeom prst="rect">
              <a:avLst/>
            </a:prstGeom>
          </p:spPr>
        </p:pic>
        <p:pic>
          <p:nvPicPr>
            <p:cNvPr id="11" name="图片 10">
              <a:extLst>
                <a:ext uri="{FF2B5EF4-FFF2-40B4-BE49-F238E27FC236}">
                  <a16:creationId xmlns:a16="http://schemas.microsoft.com/office/drawing/2014/main" id="{6F523F48-8251-412B-9167-AC81CE0F8648}"/>
                </a:ext>
              </a:extLst>
            </p:cNvPr>
            <p:cNvPicPr>
              <a:picLocks noChangeAspect="1"/>
            </p:cNvPicPr>
            <p:nvPr/>
          </p:nvPicPr>
          <p:blipFill>
            <a:blip r:embed="rId5"/>
            <a:stretch>
              <a:fillRect/>
            </a:stretch>
          </p:blipFill>
          <p:spPr>
            <a:xfrm>
              <a:off x="6314042" y="4174456"/>
              <a:ext cx="538679" cy="446811"/>
            </a:xfrm>
            <a:prstGeom prst="rect">
              <a:avLst/>
            </a:prstGeom>
          </p:spPr>
        </p:pic>
        <p:cxnSp>
          <p:nvCxnSpPr>
            <p:cNvPr id="12" name="直线箭头连接符 8">
              <a:extLst>
                <a:ext uri="{FF2B5EF4-FFF2-40B4-BE49-F238E27FC236}">
                  <a16:creationId xmlns:a16="http://schemas.microsoft.com/office/drawing/2014/main" id="{9B82BEC1-6ABA-4A5D-BBC0-A30FA1CEC7AE}"/>
                </a:ext>
              </a:extLst>
            </p:cNvPr>
            <p:cNvCxnSpPr>
              <a:cxnSpLocks/>
              <a:stCxn id="10" idx="0"/>
            </p:cNvCxnSpPr>
            <p:nvPr/>
          </p:nvCxnSpPr>
          <p:spPr>
            <a:xfrm flipV="1">
              <a:off x="2537084" y="3847333"/>
              <a:ext cx="1677726" cy="301747"/>
            </a:xfrm>
            <a:prstGeom prst="straightConnector1">
              <a:avLst/>
            </a:prstGeom>
            <a:ln w="63500">
              <a:solidFill>
                <a:schemeClr val="accent5">
                  <a:lumMod val="20000"/>
                  <a:lumOff val="8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直线箭头连接符 23">
              <a:extLst>
                <a:ext uri="{FF2B5EF4-FFF2-40B4-BE49-F238E27FC236}">
                  <a16:creationId xmlns:a16="http://schemas.microsoft.com/office/drawing/2014/main" id="{04D2F4D6-6C42-4B0A-A0CE-B37AD020EDC8}"/>
                </a:ext>
              </a:extLst>
            </p:cNvPr>
            <p:cNvCxnSpPr>
              <a:cxnSpLocks/>
              <a:endCxn id="11" idx="0"/>
            </p:cNvCxnSpPr>
            <p:nvPr/>
          </p:nvCxnSpPr>
          <p:spPr>
            <a:xfrm>
              <a:off x="4822215" y="3847333"/>
              <a:ext cx="1761167" cy="327123"/>
            </a:xfrm>
            <a:prstGeom prst="straightConnector1">
              <a:avLst/>
            </a:prstGeom>
            <a:ln w="63500">
              <a:solidFill>
                <a:schemeClr val="accent5">
                  <a:lumMod val="20000"/>
                  <a:lumOff val="8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直线箭头连接符 27">
              <a:extLst>
                <a:ext uri="{FF2B5EF4-FFF2-40B4-BE49-F238E27FC236}">
                  <a16:creationId xmlns:a16="http://schemas.microsoft.com/office/drawing/2014/main" id="{282FBE72-3368-4CB4-BB68-B8FCCCEB545F}"/>
                </a:ext>
              </a:extLst>
            </p:cNvPr>
            <p:cNvCxnSpPr>
              <a:cxnSpLocks/>
            </p:cNvCxnSpPr>
            <p:nvPr/>
          </p:nvCxnSpPr>
          <p:spPr>
            <a:xfrm flipV="1">
              <a:off x="2628332" y="4100747"/>
              <a:ext cx="1586478" cy="80382"/>
            </a:xfrm>
            <a:prstGeom prst="straightConnector1">
              <a:avLst/>
            </a:prstGeom>
            <a:ln w="63500">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直线箭头连接符 30">
              <a:extLst>
                <a:ext uri="{FF2B5EF4-FFF2-40B4-BE49-F238E27FC236}">
                  <a16:creationId xmlns:a16="http://schemas.microsoft.com/office/drawing/2014/main" id="{FB40A571-F7E4-41E8-837C-FC29DECB342E}"/>
                </a:ext>
              </a:extLst>
            </p:cNvPr>
            <p:cNvCxnSpPr>
              <a:cxnSpLocks/>
            </p:cNvCxnSpPr>
            <p:nvPr/>
          </p:nvCxnSpPr>
          <p:spPr>
            <a:xfrm>
              <a:off x="4644059" y="4105717"/>
              <a:ext cx="1871608" cy="162478"/>
            </a:xfrm>
            <a:prstGeom prst="straightConnector1">
              <a:avLst/>
            </a:prstGeom>
            <a:ln w="63500">
              <a:solidFill>
                <a:schemeClr val="accent5">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1ABBAD04-510E-4E1E-A925-A49F7EF2C9A7}"/>
                </a:ext>
              </a:extLst>
            </p:cNvPr>
            <p:cNvSpPr txBox="1"/>
            <p:nvPr/>
          </p:nvSpPr>
          <p:spPr>
            <a:xfrm>
              <a:off x="7089953" y="3639082"/>
              <a:ext cx="1761168" cy="923330"/>
            </a:xfrm>
            <a:prstGeom prst="rect">
              <a:avLst/>
            </a:prstGeom>
            <a:noFill/>
            <a:ln w="25400">
              <a:solidFill>
                <a:schemeClr val="bg1">
                  <a:lumMod val="50000"/>
                </a:schemeClr>
              </a:solidFill>
              <a:prstDash val="sysDot"/>
            </a:ln>
          </p:spPr>
          <p:txBody>
            <a:bodyPr wrap="square" rtlCol="0">
              <a:spAutoFit/>
            </a:bodyPr>
            <a:lstStyle/>
            <a:p>
              <a:r>
                <a:rPr kumimoji="1" lang="en-US" altLang="zh-CN" dirty="0">
                  <a:solidFill>
                    <a:srgbClr val="2D5585"/>
                  </a:solidFill>
                </a:rPr>
                <a:t>Received signals change due to change of target</a:t>
              </a:r>
              <a:endParaRPr kumimoji="1" lang="zh-CN" altLang="en-US" dirty="0">
                <a:solidFill>
                  <a:srgbClr val="2D5585"/>
                </a:solidFill>
              </a:endParaRPr>
            </a:p>
          </p:txBody>
        </p:sp>
      </p:gr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75</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42753707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426697" y="5515387"/>
            <a:ext cx="11359274" cy="937949"/>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Advantage</a:t>
            </a:r>
          </a:p>
          <a:p>
            <a:pPr marL="800100" lvl="1" indent="-342900">
              <a:lnSpc>
                <a:spcPct val="12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No needs for the contact or line-of-sight view of the sensing targets  </a:t>
            </a: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Applications</a:t>
            </a:r>
          </a:p>
        </p:txBody>
      </p:sp>
      <p:sp>
        <p:nvSpPr>
          <p:cNvPr id="17" name="矩形: 圆角 16">
            <a:extLst>
              <a:ext uri="{FF2B5EF4-FFF2-40B4-BE49-F238E27FC236}">
                <a16:creationId xmlns:a16="http://schemas.microsoft.com/office/drawing/2014/main" id="{330D36E0-FEB9-4AF2-BC76-B50BAB7719C8}"/>
              </a:ext>
            </a:extLst>
          </p:cNvPr>
          <p:cNvSpPr/>
          <p:nvPr/>
        </p:nvSpPr>
        <p:spPr>
          <a:xfrm>
            <a:off x="1948086" y="1090906"/>
            <a:ext cx="2592288" cy="4104456"/>
          </a:xfrm>
          <a:prstGeom prst="roundRect">
            <a:avLst/>
          </a:prstGeom>
          <a:noFill/>
          <a:ln w="19050">
            <a:solidFill>
              <a:schemeClr val="tx1">
                <a:lumMod val="85000"/>
                <a:lumOff val="15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圆角 17">
            <a:extLst>
              <a:ext uri="{FF2B5EF4-FFF2-40B4-BE49-F238E27FC236}">
                <a16:creationId xmlns:a16="http://schemas.microsoft.com/office/drawing/2014/main" id="{C53F1E0C-0208-4902-A4FB-E435826A90AB}"/>
              </a:ext>
            </a:extLst>
          </p:cNvPr>
          <p:cNvSpPr/>
          <p:nvPr/>
        </p:nvSpPr>
        <p:spPr>
          <a:xfrm>
            <a:off x="4845174" y="1090905"/>
            <a:ext cx="2592288" cy="4104455"/>
          </a:xfrm>
          <a:prstGeom prst="roundRect">
            <a:avLst/>
          </a:prstGeom>
          <a:noFill/>
          <a:ln w="19050">
            <a:solidFill>
              <a:schemeClr val="tx1">
                <a:lumMod val="85000"/>
                <a:lumOff val="15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圆角 18">
            <a:extLst>
              <a:ext uri="{FF2B5EF4-FFF2-40B4-BE49-F238E27FC236}">
                <a16:creationId xmlns:a16="http://schemas.microsoft.com/office/drawing/2014/main" id="{CEA0740C-80F2-439A-B0B4-E663D28AACC7}"/>
              </a:ext>
            </a:extLst>
          </p:cNvPr>
          <p:cNvSpPr/>
          <p:nvPr/>
        </p:nvSpPr>
        <p:spPr>
          <a:xfrm>
            <a:off x="7752184" y="1090905"/>
            <a:ext cx="2592288" cy="4104451"/>
          </a:xfrm>
          <a:prstGeom prst="roundRect">
            <a:avLst/>
          </a:prstGeom>
          <a:noFill/>
          <a:ln w="19050">
            <a:solidFill>
              <a:schemeClr val="tx1">
                <a:lumMod val="85000"/>
                <a:lumOff val="15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F00DC247-CD33-4E3D-9130-C0AEF0C6321B}"/>
              </a:ext>
            </a:extLst>
          </p:cNvPr>
          <p:cNvSpPr txBox="1"/>
          <p:nvPr/>
        </p:nvSpPr>
        <p:spPr>
          <a:xfrm>
            <a:off x="2200114" y="1123959"/>
            <a:ext cx="2088232" cy="461665"/>
          </a:xfrm>
          <a:prstGeom prst="rect">
            <a:avLst/>
          </a:prstGeom>
          <a:noFill/>
        </p:spPr>
        <p:txBody>
          <a:bodyPr wrap="square" rtlCol="0">
            <a:spAutoFit/>
          </a:bodyPr>
          <a:lstStyle/>
          <a:p>
            <a:pPr algn="ctr"/>
            <a:r>
              <a:rPr lang="en-US" altLang="zh-CN" sz="2400" dirty="0">
                <a:solidFill>
                  <a:schemeClr val="accent1"/>
                </a:solidFill>
                <a:latin typeface="Arial" panose="020B0604020202020204" pitchFamily="34" charset="0"/>
                <a:cs typeface="Arial" panose="020B0604020202020204" pitchFamily="34" charset="0"/>
              </a:rPr>
              <a:t>Security</a:t>
            </a:r>
            <a:endParaRPr lang="zh-CN" altLang="en-US" dirty="0">
              <a:solidFill>
                <a:schemeClr val="accent1"/>
              </a:solidFill>
              <a:latin typeface="Arial" panose="020B0604020202020204" pitchFamily="34" charset="0"/>
              <a:cs typeface="Arial" panose="020B0604020202020204" pitchFamily="34" charset="0"/>
            </a:endParaRPr>
          </a:p>
        </p:txBody>
      </p:sp>
      <p:cxnSp>
        <p:nvCxnSpPr>
          <p:cNvPr id="21" name="直接连接符 20">
            <a:extLst>
              <a:ext uri="{FF2B5EF4-FFF2-40B4-BE49-F238E27FC236}">
                <a16:creationId xmlns:a16="http://schemas.microsoft.com/office/drawing/2014/main" id="{9EBDE594-8F23-48A1-95AF-BFE5C5BBB275}"/>
              </a:ext>
            </a:extLst>
          </p:cNvPr>
          <p:cNvCxnSpPr/>
          <p:nvPr/>
        </p:nvCxnSpPr>
        <p:spPr>
          <a:xfrm>
            <a:off x="1948086" y="1585624"/>
            <a:ext cx="2592288" cy="0"/>
          </a:xfrm>
          <a:prstGeom prst="line">
            <a:avLst/>
          </a:prstGeom>
          <a:ln w="158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17B3F3E9-8830-4564-87C9-4F58E523A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114" y="1684735"/>
            <a:ext cx="2009775" cy="1352550"/>
          </a:xfrm>
          <a:prstGeom prst="rect">
            <a:avLst/>
          </a:prstGeom>
        </p:spPr>
      </p:pic>
      <p:cxnSp>
        <p:nvCxnSpPr>
          <p:cNvPr id="23" name="直接连接符 22">
            <a:extLst>
              <a:ext uri="{FF2B5EF4-FFF2-40B4-BE49-F238E27FC236}">
                <a16:creationId xmlns:a16="http://schemas.microsoft.com/office/drawing/2014/main" id="{91D2F152-0804-41DF-A261-E8E971A1F16A}"/>
              </a:ext>
            </a:extLst>
          </p:cNvPr>
          <p:cNvCxnSpPr/>
          <p:nvPr/>
        </p:nvCxnSpPr>
        <p:spPr>
          <a:xfrm>
            <a:off x="4845174" y="1585624"/>
            <a:ext cx="2592288" cy="0"/>
          </a:xfrm>
          <a:prstGeom prst="line">
            <a:avLst/>
          </a:prstGeom>
          <a:ln w="158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B7D576A3-578F-4A49-930D-8D5F0E6EDFA0}"/>
              </a:ext>
            </a:extLst>
          </p:cNvPr>
          <p:cNvCxnSpPr/>
          <p:nvPr/>
        </p:nvCxnSpPr>
        <p:spPr>
          <a:xfrm>
            <a:off x="7752184" y="1591169"/>
            <a:ext cx="2592288" cy="0"/>
          </a:xfrm>
          <a:prstGeom prst="line">
            <a:avLst/>
          </a:prstGeom>
          <a:ln w="1587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DA40CFFB-7D84-419C-B887-31F0FB9CF4B2}"/>
              </a:ext>
            </a:extLst>
          </p:cNvPr>
          <p:cNvSpPr txBox="1"/>
          <p:nvPr/>
        </p:nvSpPr>
        <p:spPr>
          <a:xfrm>
            <a:off x="5151872" y="1123959"/>
            <a:ext cx="2088232" cy="461665"/>
          </a:xfrm>
          <a:prstGeom prst="rect">
            <a:avLst/>
          </a:prstGeom>
          <a:noFill/>
        </p:spPr>
        <p:txBody>
          <a:bodyPr wrap="square" rtlCol="0">
            <a:spAutoFit/>
          </a:bodyPr>
          <a:lstStyle/>
          <a:p>
            <a:pPr algn="ctr"/>
            <a:r>
              <a:rPr lang="en-US" altLang="zh-CN" sz="2400" dirty="0">
                <a:solidFill>
                  <a:schemeClr val="accent1"/>
                </a:solidFill>
                <a:latin typeface="Arial" panose="020B0604020202020204" pitchFamily="34" charset="0"/>
                <a:cs typeface="Arial" panose="020B0604020202020204" pitchFamily="34" charset="0"/>
              </a:rPr>
              <a:t>Smart Space</a:t>
            </a:r>
            <a:endParaRPr lang="zh-CN" altLang="en-US" dirty="0">
              <a:solidFill>
                <a:schemeClr val="accent1"/>
              </a:solidFill>
              <a:latin typeface="Arial" panose="020B0604020202020204" pitchFamily="34" charset="0"/>
              <a:cs typeface="Arial" panose="020B0604020202020204" pitchFamily="34" charset="0"/>
            </a:endParaRPr>
          </a:p>
        </p:txBody>
      </p:sp>
      <p:pic>
        <p:nvPicPr>
          <p:cNvPr id="27" name="图片 26">
            <a:extLst>
              <a:ext uri="{FF2B5EF4-FFF2-40B4-BE49-F238E27FC236}">
                <a16:creationId xmlns:a16="http://schemas.microsoft.com/office/drawing/2014/main" id="{02E9782B-9AFE-4046-8028-111D2ECFF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1539" y="3447687"/>
            <a:ext cx="2038350" cy="1381125"/>
          </a:xfrm>
          <a:prstGeom prst="rect">
            <a:avLst/>
          </a:prstGeom>
        </p:spPr>
      </p:pic>
      <p:sp>
        <p:nvSpPr>
          <p:cNvPr id="28" name="文本框 27">
            <a:extLst>
              <a:ext uri="{FF2B5EF4-FFF2-40B4-BE49-F238E27FC236}">
                <a16:creationId xmlns:a16="http://schemas.microsoft.com/office/drawing/2014/main" id="{EFE190A7-5336-4D01-9C53-D353E1EE3A2B}"/>
              </a:ext>
            </a:extLst>
          </p:cNvPr>
          <p:cNvSpPr txBox="1"/>
          <p:nvPr/>
        </p:nvSpPr>
        <p:spPr>
          <a:xfrm>
            <a:off x="8004212" y="1133297"/>
            <a:ext cx="2088232" cy="461665"/>
          </a:xfrm>
          <a:prstGeom prst="rect">
            <a:avLst/>
          </a:prstGeom>
          <a:noFill/>
        </p:spPr>
        <p:txBody>
          <a:bodyPr wrap="square" rtlCol="0">
            <a:spAutoFit/>
          </a:bodyPr>
          <a:lstStyle/>
          <a:p>
            <a:pPr algn="ctr"/>
            <a:r>
              <a:rPr lang="en-US" altLang="zh-CN" sz="2400" dirty="0">
                <a:solidFill>
                  <a:schemeClr val="accent1"/>
                </a:solidFill>
                <a:latin typeface="Arial" panose="020B0604020202020204" pitchFamily="34" charset="0"/>
                <a:cs typeface="Arial" panose="020B0604020202020204" pitchFamily="34" charset="0"/>
              </a:rPr>
              <a:t>Safety</a:t>
            </a:r>
            <a:endParaRPr lang="zh-CN" altLang="en-US" dirty="0">
              <a:solidFill>
                <a:schemeClr val="accent1"/>
              </a:solidFill>
              <a:latin typeface="Arial" panose="020B0604020202020204" pitchFamily="34" charset="0"/>
              <a:cs typeface="Arial" panose="020B0604020202020204" pitchFamily="34" charset="0"/>
            </a:endParaRPr>
          </a:p>
        </p:txBody>
      </p:sp>
      <p:pic>
        <p:nvPicPr>
          <p:cNvPr id="29" name="图片 28">
            <a:extLst>
              <a:ext uri="{FF2B5EF4-FFF2-40B4-BE49-F238E27FC236}">
                <a16:creationId xmlns:a16="http://schemas.microsoft.com/office/drawing/2014/main" id="{92765D51-6BE0-48DB-AACD-9E608AAEB6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74" y="3447687"/>
            <a:ext cx="2038350" cy="1371600"/>
          </a:xfrm>
          <a:prstGeom prst="rect">
            <a:avLst/>
          </a:prstGeom>
        </p:spPr>
      </p:pic>
      <p:pic>
        <p:nvPicPr>
          <p:cNvPr id="30" name="图片 29">
            <a:extLst>
              <a:ext uri="{FF2B5EF4-FFF2-40B4-BE49-F238E27FC236}">
                <a16:creationId xmlns:a16="http://schemas.microsoft.com/office/drawing/2014/main" id="{0DCFE4B1-AB0D-481E-BC89-7F9492409F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143" y="1684735"/>
            <a:ext cx="2038350" cy="1371600"/>
          </a:xfrm>
          <a:prstGeom prst="rect">
            <a:avLst/>
          </a:prstGeom>
        </p:spPr>
      </p:pic>
      <p:pic>
        <p:nvPicPr>
          <p:cNvPr id="31" name="图片 30">
            <a:extLst>
              <a:ext uri="{FF2B5EF4-FFF2-40B4-BE49-F238E27FC236}">
                <a16:creationId xmlns:a16="http://schemas.microsoft.com/office/drawing/2014/main" id="{A88DB30C-835E-4FFF-B86C-FC2DC712C6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4466" y="1670448"/>
            <a:ext cx="2057400" cy="1400175"/>
          </a:xfrm>
          <a:prstGeom prst="rect">
            <a:avLst/>
          </a:prstGeom>
        </p:spPr>
      </p:pic>
      <p:pic>
        <p:nvPicPr>
          <p:cNvPr id="32" name="图片 31">
            <a:extLst>
              <a:ext uri="{FF2B5EF4-FFF2-40B4-BE49-F238E27FC236}">
                <a16:creationId xmlns:a16="http://schemas.microsoft.com/office/drawing/2014/main" id="{7B081851-00E7-499A-9A3E-3FE5FA9AE0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4569" y="3447687"/>
            <a:ext cx="2047875" cy="1381125"/>
          </a:xfrm>
          <a:prstGeom prst="rect">
            <a:avLst/>
          </a:prstGeom>
        </p:spPr>
      </p:pic>
      <p:sp>
        <p:nvSpPr>
          <p:cNvPr id="33" name="文本框 32">
            <a:extLst>
              <a:ext uri="{FF2B5EF4-FFF2-40B4-BE49-F238E27FC236}">
                <a16:creationId xmlns:a16="http://schemas.microsoft.com/office/drawing/2014/main" id="{0D9A3063-C609-4661-BC9B-723B35172B66}"/>
              </a:ext>
            </a:extLst>
          </p:cNvPr>
          <p:cNvSpPr txBox="1"/>
          <p:nvPr/>
        </p:nvSpPr>
        <p:spPr>
          <a:xfrm>
            <a:off x="2200114" y="3078354"/>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Theft Detection</a:t>
            </a:r>
          </a:p>
        </p:txBody>
      </p:sp>
      <p:sp>
        <p:nvSpPr>
          <p:cNvPr id="34" name="文本框 33">
            <a:extLst>
              <a:ext uri="{FF2B5EF4-FFF2-40B4-BE49-F238E27FC236}">
                <a16:creationId xmlns:a16="http://schemas.microsoft.com/office/drawing/2014/main" id="{E7C82A58-0A94-4704-BCBE-F80C92BF9604}"/>
              </a:ext>
            </a:extLst>
          </p:cNvPr>
          <p:cNvSpPr txBox="1"/>
          <p:nvPr/>
        </p:nvSpPr>
        <p:spPr>
          <a:xfrm>
            <a:off x="2170559" y="4813610"/>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Theft detection</a:t>
            </a:r>
          </a:p>
        </p:txBody>
      </p:sp>
      <p:sp>
        <p:nvSpPr>
          <p:cNvPr id="35" name="文本框 34">
            <a:extLst>
              <a:ext uri="{FF2B5EF4-FFF2-40B4-BE49-F238E27FC236}">
                <a16:creationId xmlns:a16="http://schemas.microsoft.com/office/drawing/2014/main" id="{95DFD6F8-E131-48B9-8E2F-8C0ADD86A906}"/>
              </a:ext>
            </a:extLst>
          </p:cNvPr>
          <p:cNvSpPr txBox="1"/>
          <p:nvPr/>
        </p:nvSpPr>
        <p:spPr>
          <a:xfrm>
            <a:off x="8078278" y="3032372"/>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Fall Detection</a:t>
            </a:r>
          </a:p>
        </p:txBody>
      </p:sp>
      <p:sp>
        <p:nvSpPr>
          <p:cNvPr id="36" name="文本框 35">
            <a:extLst>
              <a:ext uri="{FF2B5EF4-FFF2-40B4-BE49-F238E27FC236}">
                <a16:creationId xmlns:a16="http://schemas.microsoft.com/office/drawing/2014/main" id="{01D3E2D2-2FDD-4378-B38A-12D00F65BE63}"/>
              </a:ext>
            </a:extLst>
          </p:cNvPr>
          <p:cNvSpPr txBox="1"/>
          <p:nvPr/>
        </p:nvSpPr>
        <p:spPr>
          <a:xfrm>
            <a:off x="8060518" y="4821003"/>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Elderly Care</a:t>
            </a:r>
          </a:p>
        </p:txBody>
      </p:sp>
      <p:sp>
        <p:nvSpPr>
          <p:cNvPr id="37" name="文本框 36">
            <a:extLst>
              <a:ext uri="{FF2B5EF4-FFF2-40B4-BE49-F238E27FC236}">
                <a16:creationId xmlns:a16="http://schemas.microsoft.com/office/drawing/2014/main" id="{4C73CE1A-4B70-42EC-A62A-C9ECA33D77E7}"/>
              </a:ext>
            </a:extLst>
          </p:cNvPr>
          <p:cNvSpPr txBox="1"/>
          <p:nvPr/>
        </p:nvSpPr>
        <p:spPr>
          <a:xfrm>
            <a:off x="5136430" y="3032372"/>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Interaction</a:t>
            </a:r>
          </a:p>
        </p:txBody>
      </p:sp>
      <p:sp>
        <p:nvSpPr>
          <p:cNvPr id="38" name="文本框 37">
            <a:extLst>
              <a:ext uri="{FF2B5EF4-FFF2-40B4-BE49-F238E27FC236}">
                <a16:creationId xmlns:a16="http://schemas.microsoft.com/office/drawing/2014/main" id="{17AD5DFE-410A-4DEA-B1B7-21F1896EC4CF}"/>
              </a:ext>
            </a:extLst>
          </p:cNvPr>
          <p:cNvSpPr txBox="1"/>
          <p:nvPr/>
        </p:nvSpPr>
        <p:spPr>
          <a:xfrm>
            <a:off x="5105374" y="4802637"/>
            <a:ext cx="2009775" cy="369332"/>
          </a:xfrm>
          <a:prstGeom prst="rect">
            <a:avLst/>
          </a:prstGeom>
          <a:noFill/>
        </p:spPr>
        <p:txBody>
          <a:bodyPr wrap="square" rtlCol="0">
            <a:spAutoFit/>
          </a:bodyPr>
          <a:lstStyle/>
          <a:p>
            <a:pPr algn="ctr"/>
            <a:r>
              <a:rPr lang="en-US" altLang="zh-CN" dirty="0">
                <a:latin typeface="Arial" panose="020B0604020202020204" pitchFamily="34" charset="0"/>
                <a:cs typeface="Arial" panose="020B0604020202020204" pitchFamily="34" charset="0"/>
              </a:rPr>
              <a:t>Emergency Alarm</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76</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873317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249996" y="1310565"/>
            <a:ext cx="11541532" cy="4832092"/>
          </a:xfrm>
          <a:prstGeom prst="rect">
            <a:avLst/>
          </a:prstGeom>
        </p:spPr>
        <p:txBody>
          <a:bodyPr wrap="square">
            <a:spAutoFit/>
          </a:bodyPr>
          <a:lstStyle/>
          <a:p>
            <a:pPr marL="342900" indent="-342900">
              <a:spcBef>
                <a:spcPts val="1200"/>
              </a:spcBef>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Millimeter-wave Radar</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Utilize the directional beams in </a:t>
            </a:r>
            <a:r>
              <a:rPr lang="en-US" altLang="zh-CN" sz="2400" dirty="0" err="1">
                <a:latin typeface="Arial" panose="020B0604020202020204" pitchFamily="34" charset="0"/>
                <a:ea typeface="微软雅黑" panose="020B0503020204020204" pitchFamily="34" charset="-122"/>
                <a:cs typeface="Arial" panose="020B0604020202020204" pitchFamily="34" charset="0"/>
              </a:rPr>
              <a:t>mmWave</a:t>
            </a:r>
            <a:r>
              <a:rPr lang="en-US" altLang="zh-CN" sz="2400" dirty="0">
                <a:latin typeface="Arial" panose="020B0604020202020204" pitchFamily="34" charset="0"/>
                <a:ea typeface="微软雅黑" panose="020B0503020204020204" pitchFamily="34" charset="-122"/>
                <a:cs typeface="Arial" panose="020B0604020202020204" pitchFamily="34" charset="0"/>
              </a:rPr>
              <a:t> communications generated by phased array</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Receivers can detect reflected signals from targets</a:t>
            </a:r>
          </a:p>
          <a:p>
            <a:pPr marL="342900" indent="-342900">
              <a:spcBef>
                <a:spcPts val="1200"/>
              </a:spcBef>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Limitations of Phased Array</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Complicated circuit (phased shifters)</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High energy costs</a:t>
            </a:r>
          </a:p>
          <a:p>
            <a:pPr marL="342900" indent="-342900">
              <a:spcBef>
                <a:spcPts val="1200"/>
              </a:spcBef>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Alternative Method: </a:t>
            </a:r>
            <a:r>
              <a:rPr lang="en-US" altLang="zh-CN" sz="2400" dirty="0">
                <a:solidFill>
                  <a:srgbClr val="C00000"/>
                </a:solidFill>
                <a:latin typeface="Arial" panose="020B0604020202020204" pitchFamily="34" charset="0"/>
                <a:ea typeface="微软雅黑" panose="020B0503020204020204" pitchFamily="34" charset="-122"/>
                <a:cs typeface="Arial" panose="020B0604020202020204" pitchFamily="34" charset="0"/>
              </a:rPr>
              <a:t>RHS radar</a:t>
            </a:r>
          </a:p>
          <a:p>
            <a:pPr marL="800100" lvl="1" indent="-342900">
              <a:spcBef>
                <a:spcPts val="1200"/>
              </a:spcBef>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1257300" lvl="2" indent="-342900">
              <a:spcBef>
                <a:spcPts val="1200"/>
              </a:spcBef>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Technique Review</a:t>
            </a:r>
          </a:p>
        </p:txBody>
      </p:sp>
      <p:pic>
        <p:nvPicPr>
          <p:cNvPr id="5" name="图片 4">
            <a:extLst>
              <a:ext uri="{FF2B5EF4-FFF2-40B4-BE49-F238E27FC236}">
                <a16:creationId xmlns:a16="http://schemas.microsoft.com/office/drawing/2014/main" id="{5AE09C6E-D481-48A4-B9D2-70080EA6A246}"/>
              </a:ext>
            </a:extLst>
          </p:cNvPr>
          <p:cNvPicPr>
            <a:picLocks noChangeAspect="1"/>
          </p:cNvPicPr>
          <p:nvPr/>
        </p:nvPicPr>
        <p:blipFill>
          <a:blip r:embed="rId3"/>
          <a:stretch>
            <a:fillRect/>
          </a:stretch>
        </p:blipFill>
        <p:spPr>
          <a:xfrm>
            <a:off x="8096717" y="3663023"/>
            <a:ext cx="3719451" cy="2479634"/>
          </a:xfrm>
          <a:prstGeom prst="rect">
            <a:avLst/>
          </a:prstGeom>
        </p:spPr>
      </p:pic>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77</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73604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249996" y="1310565"/>
            <a:ext cx="11541532" cy="4832092"/>
          </a:xfrm>
          <a:prstGeom prst="rect">
            <a:avLst/>
          </a:prstGeom>
        </p:spPr>
        <p:txBody>
          <a:bodyPr wrap="square">
            <a:spAutoFit/>
          </a:bodyPr>
          <a:lstStyle/>
          <a:p>
            <a:pPr marL="342900" indent="-342900">
              <a:spcBef>
                <a:spcPts val="1200"/>
              </a:spcBef>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Goals</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Practical RHS-aided RF sensing systems</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High sensing accuracy</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Compatible with current system</a:t>
            </a:r>
          </a:p>
          <a:p>
            <a:pPr marL="800100" lvl="1" indent="-342900">
              <a:spcBef>
                <a:spcPts val="1200"/>
              </a:spcBef>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342900" indent="-342900">
              <a:spcBef>
                <a:spcPts val="1200"/>
              </a:spcBef>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Challenges</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How to control the RHS configuration (amplitude) for better detection performance?</a:t>
            </a:r>
          </a:p>
          <a:p>
            <a:pPr marL="800100" lvl="1" indent="-342900">
              <a:spcBef>
                <a:spcPts val="12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How to integrate sensing functions with current communication systems?</a:t>
            </a:r>
          </a:p>
          <a:p>
            <a:pPr marL="1257300" lvl="2" indent="-342900">
              <a:spcBef>
                <a:spcPts val="1200"/>
              </a:spcBef>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Goals and Challenges</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78</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5111911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D656679-80D6-4259-B2CB-72693CB9BEC0}"/>
              </a:ext>
            </a:extLst>
          </p:cNvPr>
          <p:cNvSpPr/>
          <p:nvPr/>
        </p:nvSpPr>
        <p:spPr>
          <a:xfrm>
            <a:off x="298390" y="332656"/>
            <a:ext cx="11384160"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Case Study V: RHS Radar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8" name="文本框 7">
            <a:extLst>
              <a:ext uri="{FF2B5EF4-FFF2-40B4-BE49-F238E27FC236}">
                <a16:creationId xmlns:a16="http://schemas.microsoft.com/office/drawing/2014/main" id="{7822B668-C169-4113-9D48-49B7C017ACAA}"/>
              </a:ext>
            </a:extLst>
          </p:cNvPr>
          <p:cNvSpPr txBox="1"/>
          <p:nvPr/>
        </p:nvSpPr>
        <p:spPr>
          <a:xfrm>
            <a:off x="407368" y="1844824"/>
            <a:ext cx="11384160" cy="274825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等线" panose="02010600030101010101" pitchFamily="2" charset="-122"/>
                <a:cs typeface="Arial" panose="020B0604020202020204" pitchFamily="34" charset="0"/>
              </a:rPr>
              <a:t>RHS Radar: Target Detection and Estimation Enabled by Reconfigurable Holographic Surfaces</a:t>
            </a:r>
            <a:endParaRPr kumimoji="0" lang="zh-CN" altLang="en-US" sz="4000" b="1" i="0" u="none" strike="noStrike" kern="1200" cap="none" spc="0" normalizeH="0" baseline="0" noProof="0" dirty="0">
              <a:ln>
                <a:noFill/>
              </a:ln>
              <a:solidFill>
                <a:srgbClr val="5B9BD5"/>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文本框 4">
            <a:extLst>
              <a:ext uri="{FF2B5EF4-FFF2-40B4-BE49-F238E27FC236}">
                <a16:creationId xmlns:a16="http://schemas.microsoft.com/office/drawing/2014/main" id="{CD5645D1-7C93-48C8-8B9B-4B9F4A452881}"/>
              </a:ext>
            </a:extLst>
          </p:cNvPr>
          <p:cNvSpPr txBox="1"/>
          <p:nvPr/>
        </p:nvSpPr>
        <p:spPr>
          <a:xfrm>
            <a:off x="434277" y="5251123"/>
            <a:ext cx="11112386" cy="1384995"/>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X. Zhang, H. Zhang, H. Zhang, and B. Di, "Holographic Radar: Target Detection Enabled by Reconfigurable Holographic Surfaces," IEEE </a:t>
            </a:r>
            <a:r>
              <a:rPr kumimoji="0" lang="en-US" altLang="zh-CN" sz="14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Commun</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Lett., vol. 27, no. 1, pp. 332-336, Jan. 2023.</a:t>
            </a:r>
          </a:p>
          <a:p>
            <a:pPr marL="342900" indent="-342900">
              <a:buFont typeface="+mj-ea"/>
              <a:buAutoNum type="circleNumDbPlain"/>
              <a:defRPr/>
            </a:pPr>
            <a:r>
              <a:rPr kumimoji="0" lang="en-US" altLang="zh-CN" sz="1400" b="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X. Zhang, H. Zhang, H. Zhang, L. Liu, and B. Di, “Parameter Estimation for Reconfigurable Holographic Surfaces enabled Radars,” IEEE ISWCS, Hangzhou, China, Oct. 2022.</a:t>
            </a:r>
          </a:p>
          <a:p>
            <a:pPr marL="342900" marR="0" lvl="0" indent="-3429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 Zhang, H. Zhang, B. Di, Z. Han, and L. Song, “Holographic Radar: Optimal Beamformer Design for Detection Accuracy Maximization”, Proc. IEEE </a:t>
            </a:r>
            <a:r>
              <a:rPr kumimoji="0" lang="en-US" altLang="zh-CN" sz="14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Radarconf</a:t>
            </a: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San Antonio, Texas, May 2023.</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79</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784410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Solution: Holographic Antenna</a:t>
            </a:r>
          </a:p>
        </p:txBody>
      </p:sp>
      <p:grpSp>
        <p:nvGrpSpPr>
          <p:cNvPr id="21" name="组合 20">
            <a:extLst>
              <a:ext uri="{FF2B5EF4-FFF2-40B4-BE49-F238E27FC236}">
                <a16:creationId xmlns:a16="http://schemas.microsoft.com/office/drawing/2014/main" id="{0532B479-B13C-44A5-86AC-143D4790F092}"/>
              </a:ext>
            </a:extLst>
          </p:cNvPr>
          <p:cNvGrpSpPr/>
          <p:nvPr/>
        </p:nvGrpSpPr>
        <p:grpSpPr>
          <a:xfrm>
            <a:off x="628318" y="4400645"/>
            <a:ext cx="10940290" cy="2095958"/>
            <a:chOff x="636145" y="3414890"/>
            <a:chExt cx="10590182" cy="1552492"/>
          </a:xfrm>
        </p:grpSpPr>
        <p:sp>
          <p:nvSpPr>
            <p:cNvPr id="23" name="矩形 16">
              <a:extLst>
                <a:ext uri="{FF2B5EF4-FFF2-40B4-BE49-F238E27FC236}">
                  <a16:creationId xmlns:a16="http://schemas.microsoft.com/office/drawing/2014/main" id="{DDD251B3-BAAB-486B-AF51-B07587AF4C3A}"/>
                </a:ext>
              </a:extLst>
            </p:cNvPr>
            <p:cNvSpPr>
              <a:spLocks noChangeArrowheads="1"/>
            </p:cNvSpPr>
            <p:nvPr/>
          </p:nvSpPr>
          <p:spPr bwMode="auto">
            <a:xfrm>
              <a:off x="5430128" y="3414890"/>
              <a:ext cx="5796199" cy="155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4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323850" indent="-287338" defTabSz="684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684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20000"/>
                </a:lnSpc>
                <a:spcBef>
                  <a:spcPts val="600"/>
                </a:spcBef>
                <a:buFont typeface="Arial" panose="020B0604020202020204" pitchFamily="34" charset="0"/>
                <a:buNone/>
              </a:pPr>
              <a:r>
                <a:rPr lang="en-US" altLang="zh-CN" sz="2400"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Military Applications</a:t>
              </a:r>
            </a:p>
            <a:p>
              <a:pPr marL="609600" lvl="1" indent="-285750" algn="just">
                <a:lnSpc>
                  <a:spcPct val="120000"/>
                </a:lnSpc>
                <a:spcBef>
                  <a:spcPts val="600"/>
                </a:spcBef>
              </a:pP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Satellites &amp; terrestrial communications</a:t>
              </a:r>
            </a:p>
            <a:p>
              <a:pPr marL="609600" lvl="1" indent="-285750" algn="just">
                <a:lnSpc>
                  <a:spcPct val="120000"/>
                </a:lnSpc>
                <a:spcBef>
                  <a:spcPts val="600"/>
                </a:spcBef>
              </a:pP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Radar detection for aircrafts</a:t>
              </a:r>
            </a:p>
            <a:p>
              <a:pPr algn="just">
                <a:lnSpc>
                  <a:spcPct val="120000"/>
                </a:lnSpc>
                <a:spcBef>
                  <a:spcPts val="600"/>
                </a:spcBef>
                <a:buNone/>
              </a:pPr>
              <a:r>
                <a:rPr lang="en-US" altLang="zh-CN" sz="2400"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Emergency Communications</a:t>
              </a:r>
            </a:p>
          </p:txBody>
        </p:sp>
        <p:pic>
          <p:nvPicPr>
            <p:cNvPr id="24" name="图片 23">
              <a:extLst>
                <a:ext uri="{FF2B5EF4-FFF2-40B4-BE49-F238E27FC236}">
                  <a16:creationId xmlns:a16="http://schemas.microsoft.com/office/drawing/2014/main" id="{20BB1215-6D9B-4737-BCE6-82506ECAE885}"/>
                </a:ext>
              </a:extLst>
            </p:cNvPr>
            <p:cNvPicPr>
              <a:picLocks noChangeAspect="1"/>
            </p:cNvPicPr>
            <p:nvPr/>
          </p:nvPicPr>
          <p:blipFill>
            <a:blip r:embed="rId3"/>
            <a:stretch>
              <a:fillRect/>
            </a:stretch>
          </p:blipFill>
          <p:spPr>
            <a:xfrm>
              <a:off x="636145" y="3429000"/>
              <a:ext cx="2086340" cy="1292057"/>
            </a:xfrm>
            <a:prstGeom prst="rect">
              <a:avLst/>
            </a:prstGeom>
            <a:solidFill>
              <a:schemeClr val="accent1">
                <a:lumMod val="20000"/>
                <a:lumOff val="80000"/>
              </a:schemeClr>
            </a:solidFill>
            <a:ln>
              <a:noFill/>
            </a:ln>
          </p:spPr>
        </p:pic>
        <p:pic>
          <p:nvPicPr>
            <p:cNvPr id="25" name="图片 24">
              <a:extLst>
                <a:ext uri="{FF2B5EF4-FFF2-40B4-BE49-F238E27FC236}">
                  <a16:creationId xmlns:a16="http://schemas.microsoft.com/office/drawing/2014/main" id="{229F0D17-A681-42DC-A19C-2F73F48283B2}"/>
                </a:ext>
              </a:extLst>
            </p:cNvPr>
            <p:cNvPicPr>
              <a:picLocks noChangeAspect="1"/>
            </p:cNvPicPr>
            <p:nvPr/>
          </p:nvPicPr>
          <p:blipFill>
            <a:blip r:embed="rId4"/>
            <a:stretch>
              <a:fillRect/>
            </a:stretch>
          </p:blipFill>
          <p:spPr>
            <a:xfrm>
              <a:off x="2946722" y="3429000"/>
              <a:ext cx="2254287" cy="1322168"/>
            </a:xfrm>
            <a:prstGeom prst="rect">
              <a:avLst/>
            </a:prstGeom>
            <a:solidFill>
              <a:schemeClr val="accent1">
                <a:lumMod val="20000"/>
                <a:lumOff val="80000"/>
              </a:schemeClr>
            </a:solidFill>
            <a:ln>
              <a:noFill/>
            </a:ln>
          </p:spPr>
        </p:pic>
      </p:grpSp>
      <p:grpSp>
        <p:nvGrpSpPr>
          <p:cNvPr id="11" name="组合 10">
            <a:extLst>
              <a:ext uri="{FF2B5EF4-FFF2-40B4-BE49-F238E27FC236}">
                <a16:creationId xmlns:a16="http://schemas.microsoft.com/office/drawing/2014/main" id="{E01DF5E3-4778-49E0-AA5D-6EF58B41414B}"/>
              </a:ext>
            </a:extLst>
          </p:cNvPr>
          <p:cNvGrpSpPr/>
          <p:nvPr/>
        </p:nvGrpSpPr>
        <p:grpSpPr>
          <a:xfrm>
            <a:off x="767408" y="1176039"/>
            <a:ext cx="3701515" cy="2296589"/>
            <a:chOff x="5338595" y="4692136"/>
            <a:chExt cx="4017984" cy="1831922"/>
          </a:xfrm>
        </p:grpSpPr>
        <p:grpSp>
          <p:nvGrpSpPr>
            <p:cNvPr id="16" name="组合 15"/>
            <p:cNvGrpSpPr/>
            <p:nvPr/>
          </p:nvGrpSpPr>
          <p:grpSpPr>
            <a:xfrm>
              <a:off x="5338595" y="4692136"/>
              <a:ext cx="2735517" cy="1825690"/>
              <a:chOff x="5215560" y="4728712"/>
              <a:chExt cx="3181303" cy="2258815"/>
            </a:xfrm>
          </p:grpSpPr>
          <p:pic>
            <p:nvPicPr>
              <p:cNvPr id="18" name="图片 17">
                <a:extLst>
                  <a:ext uri="{FF2B5EF4-FFF2-40B4-BE49-F238E27FC236}">
                    <a16:creationId xmlns:a16="http://schemas.microsoft.com/office/drawing/2014/main" id="{6545697A-4477-499D-B519-68ED508C1DF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Layer>
                    </a14:imgProps>
                  </a:ext>
                </a:extLst>
              </a:blip>
              <a:srcRect l="-1" t="-1" r="-336" b="-8011"/>
              <a:stretch/>
            </p:blipFill>
            <p:spPr>
              <a:xfrm>
                <a:off x="5327115" y="4728712"/>
                <a:ext cx="3069748" cy="2007111"/>
              </a:xfrm>
              <a:prstGeom prst="rect">
                <a:avLst/>
              </a:prstGeom>
            </p:spPr>
          </p:pic>
          <p:cxnSp>
            <p:nvCxnSpPr>
              <p:cNvPr id="19" name="直接箭头连接符 18">
                <a:extLst>
                  <a:ext uri="{FF2B5EF4-FFF2-40B4-BE49-F238E27FC236}">
                    <a16:creationId xmlns:a16="http://schemas.microsoft.com/office/drawing/2014/main" id="{67219B19-3A0A-41CB-AE63-32B797194857}"/>
                  </a:ext>
                </a:extLst>
              </p:cNvPr>
              <p:cNvCxnSpPr>
                <a:cxnSpLocks/>
              </p:cNvCxnSpPr>
              <p:nvPr/>
            </p:nvCxnSpPr>
            <p:spPr>
              <a:xfrm flipH="1" flipV="1">
                <a:off x="6074865" y="6393508"/>
                <a:ext cx="84422" cy="360963"/>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35DCE4A-DE32-4252-8C0B-56840D623B8D}"/>
                  </a:ext>
                </a:extLst>
              </p:cNvPr>
              <p:cNvSpPr txBox="1"/>
              <p:nvPr/>
            </p:nvSpPr>
            <p:spPr>
              <a:xfrm>
                <a:off x="5215560" y="6653405"/>
                <a:ext cx="1887456" cy="334122"/>
              </a:xfrm>
              <a:prstGeom prst="rect">
                <a:avLst/>
              </a:prstGeom>
              <a:noFill/>
            </p:spPr>
            <p:txBody>
              <a:bodyPr wrap="square" rtlCol="0">
                <a:spAutoFit/>
              </a:bodyPr>
              <a:lstStyle/>
              <a:p>
                <a:pPr algn="ctr"/>
                <a:r>
                  <a:rPr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Metallic patch</a:t>
                </a:r>
                <a:endParaRPr lang="zh-CN" altLang="en-US" sz="1600" dirty="0">
                  <a:solidFill>
                    <a:srgbClr val="C00000"/>
                  </a:solidFill>
                  <a:latin typeface="Arial" panose="020B0604020202020204" pitchFamily="34" charset="0"/>
                  <a:ea typeface="微软雅黑" panose="020B0503020204020204" pitchFamily="34" charset="-122"/>
                </a:endParaRPr>
              </a:p>
            </p:txBody>
          </p:sp>
        </p:grpSp>
        <p:sp>
          <p:nvSpPr>
            <p:cNvPr id="17" name="文本框 16">
              <a:extLst>
                <a:ext uri="{FF2B5EF4-FFF2-40B4-BE49-F238E27FC236}">
                  <a16:creationId xmlns:a16="http://schemas.microsoft.com/office/drawing/2014/main" id="{73BA3074-CF01-4209-900B-E207F5A865B4}"/>
                </a:ext>
              </a:extLst>
            </p:cNvPr>
            <p:cNvSpPr txBox="1"/>
            <p:nvPr/>
          </p:nvSpPr>
          <p:spPr>
            <a:xfrm>
              <a:off x="6793052" y="6254003"/>
              <a:ext cx="2563527" cy="270055"/>
            </a:xfrm>
            <a:prstGeom prst="rect">
              <a:avLst/>
            </a:prstGeom>
            <a:noFill/>
          </p:spPr>
          <p:txBody>
            <a:bodyPr wrap="square" rtlCol="0">
              <a:spAutoFit/>
            </a:bodyPr>
            <a:lstStyle/>
            <a:p>
              <a:pPr algn="ctr"/>
              <a:r>
                <a:rPr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pattern</a:t>
              </a:r>
              <a:endParaRPr lang="zh-CN" altLang="en-US" sz="1600" dirty="0">
                <a:solidFill>
                  <a:srgbClr val="C00000"/>
                </a:solidFill>
                <a:latin typeface="Arial" panose="020B0604020202020204" pitchFamily="34" charset="0"/>
                <a:ea typeface="微软雅黑" panose="020B0503020204020204" pitchFamily="34" charset="-122"/>
              </a:endParaRPr>
            </a:p>
          </p:txBody>
        </p:sp>
      </p:grpSp>
      <p:sp>
        <p:nvSpPr>
          <p:cNvPr id="13" name="矩形 16">
            <a:extLst>
              <a:ext uri="{FF2B5EF4-FFF2-40B4-BE49-F238E27FC236}">
                <a16:creationId xmlns:a16="http://schemas.microsoft.com/office/drawing/2014/main" id="{E4607074-A103-4D17-8DC1-97D2C4236370}"/>
              </a:ext>
            </a:extLst>
          </p:cNvPr>
          <p:cNvSpPr>
            <a:spLocks noChangeArrowheads="1"/>
          </p:cNvSpPr>
          <p:nvPr/>
        </p:nvSpPr>
        <p:spPr bwMode="auto">
          <a:xfrm>
            <a:off x="4136186" y="1212329"/>
            <a:ext cx="6928366" cy="291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4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323850" indent="-287338" defTabSz="684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684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20000"/>
              </a:lnSpc>
              <a:spcBef>
                <a:spcPts val="600"/>
              </a:spcBef>
              <a:buFont typeface="Arial" panose="020B0604020202020204" pitchFamily="34" charset="0"/>
              <a:buNone/>
            </a:pPr>
            <a:r>
              <a:rPr lang="en-US" altLang="zh-CN" sz="2400" b="1"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Applying Hologram to Antenna Design</a:t>
            </a:r>
          </a:p>
          <a:p>
            <a:pPr marL="609600" lvl="1" indent="-285750" algn="just">
              <a:lnSpc>
                <a:spcPct val="120000"/>
              </a:lnSpc>
              <a:spcBef>
                <a:spcPts val="600"/>
              </a:spcBef>
            </a:pP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Large Scale</a:t>
            </a:r>
            <a:r>
              <a:rPr lang="zh-CN" altLang="en-US"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a:t>
            </a:r>
            <a:r>
              <a:rPr lang="en-US" altLang="zh-CN" sz="22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numerous metallic patches</a:t>
            </a:r>
            <a:endPar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endParaRPr>
          </a:p>
          <a:p>
            <a:pPr marL="609600" lvl="1" indent="-285750" algn="just">
              <a:lnSpc>
                <a:spcPct val="120000"/>
              </a:lnSpc>
              <a:spcBef>
                <a:spcPts val="600"/>
              </a:spcBef>
            </a:pP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Low Cost</a:t>
            </a:r>
            <a:r>
              <a:rPr lang="zh-CN" altLang="en-US"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a:t>
            </a: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PCB-level manufacturing</a:t>
            </a:r>
          </a:p>
          <a:p>
            <a:pPr marL="609600" lvl="1" indent="-285750" algn="just">
              <a:lnSpc>
                <a:spcPct val="120000"/>
              </a:lnSpc>
              <a:spcBef>
                <a:spcPts val="600"/>
              </a:spcBef>
            </a:pP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Low Power Consumption</a:t>
            </a: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 No complex phase-shifting circuits</a:t>
            </a:r>
          </a:p>
          <a:p>
            <a:pPr marL="609600" lvl="1" indent="-285750" algn="just">
              <a:lnSpc>
                <a:spcPct val="120000"/>
              </a:lnSpc>
              <a:spcBef>
                <a:spcPts val="600"/>
              </a:spcBef>
            </a:pPr>
            <a:endParaRPr lang="en-US" altLang="zh-CN"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26" name="直接箭头连接符 25">
            <a:extLst>
              <a:ext uri="{FF2B5EF4-FFF2-40B4-BE49-F238E27FC236}">
                <a16:creationId xmlns:a16="http://schemas.microsoft.com/office/drawing/2014/main" id="{67219B19-3A0A-41CB-AE63-32B797194857}"/>
              </a:ext>
            </a:extLst>
          </p:cNvPr>
          <p:cNvCxnSpPr>
            <a:cxnSpLocks/>
          </p:cNvCxnSpPr>
          <p:nvPr/>
        </p:nvCxnSpPr>
        <p:spPr>
          <a:xfrm flipH="1" flipV="1">
            <a:off x="2918408" y="2670594"/>
            <a:ext cx="136835" cy="539177"/>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8</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425578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矩形 23"/>
              <p:cNvSpPr/>
              <p:nvPr/>
            </p:nvSpPr>
            <p:spPr>
              <a:xfrm>
                <a:off x="232760" y="872485"/>
                <a:ext cx="7519424" cy="474431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200" b="1" dirty="0">
                    <a:latin typeface="Arial" panose="020B0604020202020204" pitchFamily="34" charset="0"/>
                    <a:ea typeface="微软雅黑" panose="020B0503020204020204" pitchFamily="34" charset="-122"/>
                    <a:cs typeface="Arial" panose="020B0604020202020204" pitchFamily="34" charset="0"/>
                  </a:rPr>
                  <a:t>Scenario</a:t>
                </a: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transmitter (Tx) and a receiver (Rx)</a:t>
                </a: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Tx RHS and Rx RHS with amplitude vectors </a:t>
                </a:r>
                <a14:m>
                  <m:oMath xmlns:m="http://schemas.openxmlformats.org/officeDocument/2006/math">
                    <m:sSup>
                      <m:sSupPr>
                        <m:ctrlPr>
                          <a:rPr lang="zh-CN" altLang="zh-CN" sz="2000" i="1">
                            <a:latin typeface="Cambria Math" panose="02040503050406030204" pitchFamily="18" charset="0"/>
                            <a:ea typeface="微软雅黑" panose="020B0503020204020204" pitchFamily="34" charset="-122"/>
                            <a:cs typeface="Arial" panose="020B0604020202020204" pitchFamily="34" charset="0"/>
                          </a:rPr>
                        </m:ctrlPr>
                      </m:sSupPr>
                      <m:e>
                        <m:r>
                          <a:rPr lang="en-US" altLang="zh-CN" sz="2000" b="1" i="1">
                            <a:latin typeface="Cambria Math" panose="02040503050406030204" pitchFamily="18" charset="0"/>
                            <a:ea typeface="微软雅黑" panose="020B0503020204020204" pitchFamily="34" charset="-122"/>
                            <a:cs typeface="Arial" panose="020B0604020202020204" pitchFamily="34" charset="0"/>
                          </a:rPr>
                          <m:t>𝝍</m:t>
                        </m:r>
                      </m:e>
                      <m:sup>
                        <m:r>
                          <a:rPr lang="en-US" altLang="zh-CN" sz="2000">
                            <a:latin typeface="Cambria Math" panose="02040503050406030204" pitchFamily="18" charset="0"/>
                            <a:ea typeface="微软雅黑" panose="020B0503020204020204" pitchFamily="34" charset="-122"/>
                            <a:cs typeface="Arial" panose="020B0604020202020204" pitchFamily="34" charset="0"/>
                          </a:rPr>
                          <m:t>𝑡</m:t>
                        </m:r>
                      </m:sup>
                    </m:sSup>
                    <m:r>
                      <a:rPr lang="en-US" altLang="zh-CN" sz="2000">
                        <a:latin typeface="Cambria Math" panose="02040503050406030204" pitchFamily="18" charset="0"/>
                        <a:ea typeface="微软雅黑" panose="020B0503020204020204" pitchFamily="34" charset="-122"/>
                        <a:cs typeface="Arial" panose="020B0604020202020204" pitchFamily="34" charset="0"/>
                      </a:rPr>
                      <m:t>,</m:t>
                    </m:r>
                    <m:sSup>
                      <m:sSupPr>
                        <m:ctrlPr>
                          <a:rPr lang="zh-CN" altLang="zh-CN" sz="2000" i="1">
                            <a:latin typeface="Cambria Math" panose="02040503050406030204" pitchFamily="18" charset="0"/>
                            <a:ea typeface="微软雅黑" panose="020B0503020204020204" pitchFamily="34" charset="-122"/>
                            <a:cs typeface="Arial" panose="020B0604020202020204" pitchFamily="34" charset="0"/>
                          </a:rPr>
                        </m:ctrlPr>
                      </m:sSupPr>
                      <m:e>
                        <m:r>
                          <a:rPr lang="en-US" altLang="zh-CN" sz="2000" b="1" i="1">
                            <a:latin typeface="Cambria Math" panose="02040503050406030204" pitchFamily="18" charset="0"/>
                            <a:ea typeface="微软雅黑" panose="020B0503020204020204" pitchFamily="34" charset="-122"/>
                            <a:cs typeface="Arial" panose="020B0604020202020204" pitchFamily="34" charset="0"/>
                          </a:rPr>
                          <m:t>𝝍</m:t>
                        </m:r>
                      </m:e>
                      <m:sup>
                        <m:r>
                          <a:rPr lang="en-US" altLang="zh-CN" sz="2000">
                            <a:latin typeface="Cambria Math" panose="02040503050406030204" pitchFamily="18" charset="0"/>
                            <a:ea typeface="微软雅黑" panose="020B0503020204020204" pitchFamily="34" charset="-122"/>
                            <a:cs typeface="Arial" panose="020B0604020202020204" pitchFamily="34" charset="0"/>
                          </a:rPr>
                          <m:t>𝑟</m:t>
                        </m:r>
                      </m:sup>
                    </m:sSup>
                  </m:oMath>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target located at </a:t>
                </a:r>
                <a14:m>
                  <m:oMath xmlns:m="http://schemas.openxmlformats.org/officeDocument/2006/math">
                    <m:d>
                      <m:dPr>
                        <m:ctrlPr>
                          <a:rPr lang="en-US" altLang="zh-CN" sz="2000" i="1">
                            <a:latin typeface="Cambria Math" panose="02040503050406030204" pitchFamily="18" charset="0"/>
                          </a:rPr>
                        </m:ctrlPr>
                      </m:dPr>
                      <m:e>
                        <m:r>
                          <a:rPr lang="en-US" altLang="zh-CN" sz="2000" i="1">
                            <a:latin typeface="Cambria Math" panose="02040503050406030204" pitchFamily="18" charset="0"/>
                          </a:rPr>
                          <m:t>𝑅</m:t>
                        </m:r>
                        <m:r>
                          <a:rPr lang="en-US" altLang="zh-CN" sz="2000" i="1">
                            <a:latin typeface="Cambria Math" panose="02040503050406030204" pitchFamily="18" charset="0"/>
                          </a:rPr>
                          <m:t>,</m:t>
                        </m:r>
                        <m:r>
                          <a:rPr lang="en-US" altLang="zh-CN" sz="2000" i="1">
                            <a:latin typeface="Cambria Math" panose="02040503050406030204" pitchFamily="18" charset="0"/>
                          </a:rPr>
                          <m:t>𝜃</m:t>
                        </m:r>
                        <m:r>
                          <a:rPr lang="en-US" altLang="zh-CN" sz="2000" i="1">
                            <a:latin typeface="Cambria Math" panose="02040503050406030204" pitchFamily="18" charset="0"/>
                          </a:rPr>
                          <m:t>,</m:t>
                        </m:r>
                        <m:r>
                          <a:rPr lang="en-US" altLang="zh-CN" sz="2000" i="1">
                            <a:latin typeface="Cambria Math" panose="02040503050406030204" pitchFamily="18" charset="0"/>
                          </a:rPr>
                          <m:t>𝜑</m:t>
                        </m:r>
                      </m:e>
                    </m:d>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with reflection coefficient </a:t>
                </a:r>
              </a:p>
              <a:p>
                <a:pPr lvl="1" algn="just">
                  <a:lnSpc>
                    <a:spcPct val="120000"/>
                  </a:lnSpc>
                </a:pPr>
                <a:r>
                  <a:rPr lang="en-US" altLang="zh-CN" sz="2000" b="0" dirty="0">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𝛽</m:t>
                    </m:r>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𝛽</m:t>
                        </m:r>
                      </m:e>
                      <m:sub>
                        <m:r>
                          <a:rPr lang="en-US" altLang="zh-CN" sz="2000" i="1">
                            <a:latin typeface="Cambria Math" panose="02040503050406030204" pitchFamily="18" charset="0"/>
                          </a:rPr>
                          <m:t>𝑟𝑒</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𝑗</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𝛽</m:t>
                        </m:r>
                      </m:e>
                      <m:sub>
                        <m:r>
                          <a:rPr lang="en-US" altLang="zh-CN" sz="2000" i="1">
                            <a:latin typeface="Cambria Math" panose="02040503050406030204" pitchFamily="18" charset="0"/>
                          </a:rPr>
                          <m:t>𝑖𝑚</m:t>
                        </m:r>
                      </m:sub>
                    </m:sSub>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a:t>
                </a: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Detection: to detect the existence of the target in </a:t>
                </a:r>
                <a14:m>
                  <m:oMath xmlns:m="http://schemas.openxmlformats.org/officeDocument/2006/math">
                    <m:d>
                      <m:dPr>
                        <m:ctrlPr>
                          <a:rPr lang="en-US" altLang="zh-CN" sz="2000" b="0" i="1" smtClean="0">
                            <a:latin typeface="Cambria Math" panose="02040503050406030204" pitchFamily="18" charset="0"/>
                          </a:rPr>
                        </m:ctrlPr>
                      </m:dPr>
                      <m:e>
                        <m:r>
                          <a:rPr lang="en-US" altLang="zh-CN" sz="2000" i="1">
                            <a:latin typeface="Cambria Math" panose="02040503050406030204" pitchFamily="18" charset="0"/>
                          </a:rPr>
                          <m:t>𝜃</m:t>
                        </m:r>
                        <m:r>
                          <a:rPr lang="en-US" altLang="zh-CN" sz="2000" i="1">
                            <a:latin typeface="Cambria Math" panose="02040503050406030204" pitchFamily="18" charset="0"/>
                          </a:rPr>
                          <m:t>,</m:t>
                        </m:r>
                        <m:r>
                          <a:rPr lang="en-US" altLang="zh-CN" sz="2000" i="1">
                            <a:latin typeface="Cambria Math" panose="02040503050406030204" pitchFamily="18" charset="0"/>
                          </a:rPr>
                          <m:t>𝜑</m:t>
                        </m:r>
                      </m:e>
                    </m:d>
                  </m:oMath>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Estimation: to estimate the parameters </a:t>
                </a:r>
                <a14:m>
                  <m:oMath xmlns:m="http://schemas.openxmlformats.org/officeDocument/2006/math">
                    <m:r>
                      <a:rPr lang="en-US" altLang="zh-CN" sz="2000" b="1" i="1">
                        <a:latin typeface="Cambria Math" panose="02040503050406030204" pitchFamily="18" charset="0"/>
                        <a:ea typeface="微软雅黑" panose="020B0503020204020204" pitchFamily="34" charset="-122"/>
                        <a:cs typeface="Arial" panose="020B0604020202020204" pitchFamily="34" charset="0"/>
                      </a:rPr>
                      <m:t>𝜶</m:t>
                    </m:r>
                    <m:r>
                      <a:rPr lang="en-US" altLang="zh-CN" sz="2000" i="1">
                        <a:latin typeface="Cambria Math" panose="02040503050406030204" pitchFamily="18" charset="0"/>
                        <a:ea typeface="微软雅黑" panose="020B0503020204020204" pitchFamily="34" charset="-122"/>
                        <a:cs typeface="Arial" panose="020B0604020202020204" pitchFamily="34" charset="0"/>
                      </a:rPr>
                      <m:t>=</m:t>
                    </m:r>
                    <m:sSup>
                      <m:sSupPr>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sSupPr>
                      <m:e>
                        <m:d>
                          <m:dPr>
                            <m:begChr m:val="["/>
                            <m:endChr m:val="]"/>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dPr>
                          <m:e>
                            <m:r>
                              <a:rPr lang="en-US" altLang="zh-CN" sz="2000" i="1">
                                <a:latin typeface="Cambria Math" panose="02040503050406030204" pitchFamily="18" charset="0"/>
                              </a:rPr>
                              <m:t>𝑅</m:t>
                            </m:r>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𝛽</m:t>
                                </m:r>
                              </m:e>
                              <m:sub>
                                <m:r>
                                  <a:rPr lang="en-US" altLang="zh-CN" sz="2000" i="1">
                                    <a:latin typeface="Cambria Math" panose="02040503050406030204" pitchFamily="18" charset="0"/>
                                  </a:rPr>
                                  <m:t>𝑟𝑒</m:t>
                                </m:r>
                              </m:sub>
                            </m:sSub>
                            <m:r>
                              <a:rPr lang="en-US" altLang="zh-CN" sz="2000" i="1">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𝛽</m:t>
                                </m:r>
                              </m:e>
                              <m:sub>
                                <m:r>
                                  <a:rPr lang="en-US" altLang="zh-CN" sz="2000" i="1">
                                    <a:latin typeface="Cambria Math" panose="02040503050406030204" pitchFamily="18" charset="0"/>
                                  </a:rPr>
                                  <m:t>𝑖𝑚</m:t>
                                </m:r>
                              </m:sub>
                            </m:sSub>
                          </m:e>
                        </m:d>
                      </m:e>
                      <m:sup>
                        <m:r>
                          <a:rPr lang="en-US" altLang="zh-CN" sz="2000" i="1">
                            <a:latin typeface="Cambria Math" panose="02040503050406030204" pitchFamily="18" charset="0"/>
                            <a:ea typeface="微软雅黑" panose="020B0503020204020204" pitchFamily="34" charset="-122"/>
                            <a:cs typeface="Arial" panose="020B0604020202020204" pitchFamily="34" charset="0"/>
                          </a:rPr>
                          <m:t>𝑇</m:t>
                        </m:r>
                      </m:sup>
                    </m:sSup>
                  </m:oMath>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en-US" altLang="zh-CN" sz="2200" b="1" dirty="0">
                    <a:latin typeface="Arial" panose="020B0604020202020204" pitchFamily="34" charset="0"/>
                    <a:ea typeface="微软雅黑" panose="020B0503020204020204" pitchFamily="34" charset="-122"/>
                    <a:cs typeface="Arial" panose="020B0604020202020204" pitchFamily="34" charset="0"/>
                  </a:rPr>
                  <a:t>Received model</a:t>
                </a: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received signal when a target exists in direction </a:t>
                </a:r>
                <a14:m>
                  <m:oMath xmlns:m="http://schemas.openxmlformats.org/officeDocument/2006/math">
                    <m:d>
                      <m:dPr>
                        <m:ctrlPr>
                          <a:rPr lang="en-US" altLang="zh-CN" sz="2000" i="1">
                            <a:latin typeface="Cambria Math" panose="02040503050406030204" pitchFamily="18" charset="0"/>
                          </a:rPr>
                        </m:ctrlPr>
                      </m:dPr>
                      <m:e>
                        <m:r>
                          <a:rPr lang="en-US" altLang="zh-CN" sz="2000" i="1">
                            <a:latin typeface="Cambria Math" panose="02040503050406030204" pitchFamily="18" charset="0"/>
                          </a:rPr>
                          <m:t>𝜃</m:t>
                        </m:r>
                        <m:r>
                          <a:rPr lang="en-US" altLang="zh-CN" sz="2000" i="1">
                            <a:latin typeface="Cambria Math" panose="02040503050406030204" pitchFamily="18" charset="0"/>
                          </a:rPr>
                          <m:t>,</m:t>
                        </m:r>
                        <m:r>
                          <a:rPr lang="en-US" altLang="zh-CN" sz="2000" i="1">
                            <a:latin typeface="Cambria Math" panose="02040503050406030204" pitchFamily="18" charset="0"/>
                          </a:rPr>
                          <m:t>𝜑</m:t>
                        </m:r>
                      </m:e>
                    </m:d>
                  </m:oMath>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742950" lvl="1" indent="-285750" algn="just">
                  <a:lnSpc>
                    <a:spcPct val="150000"/>
                  </a:lnSpc>
                  <a:buFont typeface="Arial" panose="020B0604020202020204" pitchFamily="34" charset="0"/>
                  <a:buChar char="•"/>
                </a:pP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232760" y="872485"/>
                <a:ext cx="7519424" cy="4744312"/>
              </a:xfrm>
              <a:prstGeom prst="rect">
                <a:avLst/>
              </a:prstGeom>
              <a:blipFill>
                <a:blip r:embed="rId6"/>
                <a:stretch>
                  <a:fillRect l="-891"/>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26183" y="17938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System Model</a:t>
            </a:r>
          </a:p>
        </p:txBody>
      </p:sp>
      <p:pic>
        <p:nvPicPr>
          <p:cNvPr id="12" name="图形 11">
            <a:extLst>
              <a:ext uri="{FF2B5EF4-FFF2-40B4-BE49-F238E27FC236}">
                <a16:creationId xmlns:a16="http://schemas.microsoft.com/office/drawing/2014/main" id="{105E9A61-3D23-40E9-BF10-E35846DF7F6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70465" y="1196752"/>
            <a:ext cx="4076216" cy="3057163"/>
          </a:xfrm>
          <a:prstGeom prst="rect">
            <a:avLst/>
          </a:prstGeom>
        </p:spPr>
      </p:pic>
      <p:pic>
        <p:nvPicPr>
          <p:cNvPr id="3" name="图片 2" descr="\documentclass{article}&#10;\usepackage{amsmath}&#10;\pagestyle{empty}&#10;\begin{document}&#10;&#10;$$&#10; \begin{aligned}&#10;  y(t) &amp;= \beta (\boldsymbol{\Psi}^r\boldsymbol{q}^r)^T\!\boldsymbol{a}_r(\theta,\varphi)\boldsymbol{a}_t^T(\theta,\varphi)\boldsymbol{\Psi}^t\boldsymbol{q}^te^{-j2\pi f_c\tau(R)} x(t-\tau(R))+\tilde{n}(t)\\&#10;  &amp;= r(t) + \tilde{n}(t),&#10; \end{aligned} &#10;$$&#10;&#10;&#10;\end{document}" title="IguanaTex Bitmap Display">
            <a:extLst>
              <a:ext uri="{FF2B5EF4-FFF2-40B4-BE49-F238E27FC236}">
                <a16:creationId xmlns:a16="http://schemas.microsoft.com/office/drawing/2014/main" id="{AB53A357-1130-4554-8ED5-6885476AAD2A}"/>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2351585" y="5451951"/>
            <a:ext cx="7385904" cy="679619"/>
          </a:xfrm>
          <a:prstGeom prst="rect">
            <a:avLst/>
          </a:prstGeom>
        </p:spPr>
      </p:pic>
      <p:sp>
        <p:nvSpPr>
          <p:cNvPr id="14" name="文本框 13">
            <a:extLst>
              <a:ext uri="{FF2B5EF4-FFF2-40B4-BE49-F238E27FC236}">
                <a16:creationId xmlns:a16="http://schemas.microsoft.com/office/drawing/2014/main" id="{EB02FDF1-4B9F-434D-B750-8BA3C0CC9467}"/>
              </a:ext>
            </a:extLst>
          </p:cNvPr>
          <p:cNvSpPr txBox="1"/>
          <p:nvPr/>
        </p:nvSpPr>
        <p:spPr>
          <a:xfrm>
            <a:off x="1991544" y="6313488"/>
            <a:ext cx="3079531" cy="333168"/>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chemeClr val="accent1"/>
                </a:solidFill>
              </a:rPr>
              <a:t>reflected signal 	    noise</a:t>
            </a:r>
            <a:endParaRPr lang="zh-CN" altLang="en-US" dirty="0">
              <a:solidFill>
                <a:schemeClr val="accent1"/>
              </a:solidFill>
            </a:endParaRPr>
          </a:p>
        </p:txBody>
      </p:sp>
      <p:cxnSp>
        <p:nvCxnSpPr>
          <p:cNvPr id="15" name="直接连接符 14">
            <a:extLst>
              <a:ext uri="{FF2B5EF4-FFF2-40B4-BE49-F238E27FC236}">
                <a16:creationId xmlns:a16="http://schemas.microsoft.com/office/drawing/2014/main" id="{05F863FF-0A5E-43F2-8F94-2987947B1278}"/>
              </a:ext>
            </a:extLst>
          </p:cNvPr>
          <p:cNvCxnSpPr>
            <a:cxnSpLocks/>
          </p:cNvCxnSpPr>
          <p:nvPr/>
        </p:nvCxnSpPr>
        <p:spPr>
          <a:xfrm>
            <a:off x="4115763" y="5787449"/>
            <a:ext cx="1781615" cy="43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71B209CD-BDA2-475A-8D9C-B659A448AC7D}"/>
              </a:ext>
            </a:extLst>
          </p:cNvPr>
          <p:cNvSpPr txBox="1"/>
          <p:nvPr/>
        </p:nvSpPr>
        <p:spPr>
          <a:xfrm>
            <a:off x="4187875" y="5122264"/>
            <a:ext cx="1836117"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chemeClr val="accent1"/>
                </a:solidFill>
              </a:rPr>
              <a:t>steering vectors</a:t>
            </a:r>
            <a:endParaRPr lang="zh-CN" altLang="en-US" dirty="0">
              <a:solidFill>
                <a:schemeClr val="accent1"/>
              </a:solidFill>
            </a:endParaRPr>
          </a:p>
        </p:txBody>
      </p:sp>
      <p:cxnSp>
        <p:nvCxnSpPr>
          <p:cNvPr id="17" name="直接连接符 16">
            <a:extLst>
              <a:ext uri="{FF2B5EF4-FFF2-40B4-BE49-F238E27FC236}">
                <a16:creationId xmlns:a16="http://schemas.microsoft.com/office/drawing/2014/main" id="{188C137D-E1C4-4BC6-B106-02774E77F1AE}"/>
              </a:ext>
            </a:extLst>
          </p:cNvPr>
          <p:cNvCxnSpPr>
            <a:cxnSpLocks/>
          </p:cNvCxnSpPr>
          <p:nvPr/>
        </p:nvCxnSpPr>
        <p:spPr>
          <a:xfrm>
            <a:off x="7303873" y="5657305"/>
            <a:ext cx="36941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70C6E586-FCE8-4AD0-94DD-A901750DE21D}"/>
              </a:ext>
            </a:extLst>
          </p:cNvPr>
          <p:cNvSpPr txBox="1"/>
          <p:nvPr/>
        </p:nvSpPr>
        <p:spPr>
          <a:xfrm>
            <a:off x="6933902" y="5085184"/>
            <a:ext cx="1576088"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chemeClr val="accent1"/>
                </a:solidFill>
              </a:rPr>
              <a:t>time delay</a:t>
            </a:r>
            <a:endParaRPr lang="zh-CN" altLang="en-US" dirty="0">
              <a:solidFill>
                <a:schemeClr val="accent1"/>
              </a:solidFill>
            </a:endParaRPr>
          </a:p>
        </p:txBody>
      </p:sp>
      <p:cxnSp>
        <p:nvCxnSpPr>
          <p:cNvPr id="20" name="直接箭头连接符 19">
            <a:extLst>
              <a:ext uri="{FF2B5EF4-FFF2-40B4-BE49-F238E27FC236}">
                <a16:creationId xmlns:a16="http://schemas.microsoft.com/office/drawing/2014/main" id="{CDD783D6-D5DB-4466-B8F1-9B36CE62780F}"/>
              </a:ext>
            </a:extLst>
          </p:cNvPr>
          <p:cNvCxnSpPr>
            <a:cxnSpLocks/>
          </p:cNvCxnSpPr>
          <p:nvPr/>
        </p:nvCxnSpPr>
        <p:spPr>
          <a:xfrm flipH="1">
            <a:off x="2835486" y="6125242"/>
            <a:ext cx="287089" cy="18046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192432A-7568-4DCE-864E-04F6C141E695}"/>
              </a:ext>
            </a:extLst>
          </p:cNvPr>
          <p:cNvCxnSpPr>
            <a:cxnSpLocks/>
          </p:cNvCxnSpPr>
          <p:nvPr/>
        </p:nvCxnSpPr>
        <p:spPr>
          <a:xfrm>
            <a:off x="4196601" y="6152497"/>
            <a:ext cx="239767" cy="14265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A0ECED79-B042-4BE0-9FC9-B34BEED1B0C7}"/>
              </a:ext>
            </a:extLst>
          </p:cNvPr>
          <p:cNvSpPr/>
          <p:nvPr/>
        </p:nvSpPr>
        <p:spPr>
          <a:xfrm>
            <a:off x="5965651" y="5376678"/>
            <a:ext cx="342000" cy="42098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81256ED0-AC0B-4A35-9B0F-F006455E79C2}"/>
              </a:ext>
            </a:extLst>
          </p:cNvPr>
          <p:cNvSpPr/>
          <p:nvPr/>
        </p:nvSpPr>
        <p:spPr>
          <a:xfrm>
            <a:off x="3353389" y="5374882"/>
            <a:ext cx="342000" cy="42098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documentclass{article}&#10;\usepackage{amsmath}&#10;\pagestyle{empty}&#10;\begin{document}&#10;&#10;$\boldsymbol{\Psi}^t=diag\{\boldsymbol{\psi}^t\}$&#10;&#10;&#10;\end{document}" title="IguanaTex Bitmap Display">
            <a:extLst>
              <a:ext uri="{FF2B5EF4-FFF2-40B4-BE49-F238E27FC236}">
                <a16:creationId xmlns:a16="http://schemas.microsoft.com/office/drawing/2014/main" id="{53991F7A-9B02-40CB-A716-3F94FB3A3AA2}"/>
              </a:ext>
            </a:extLst>
          </p:cNvPr>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8601701" y="4623701"/>
            <a:ext cx="1644190" cy="288000"/>
          </a:xfrm>
          <a:prstGeom prst="rect">
            <a:avLst/>
          </a:prstGeom>
        </p:spPr>
      </p:pic>
      <p:pic>
        <p:nvPicPr>
          <p:cNvPr id="35" name="图片 34" descr="\documentclass{article}&#10;\usepackage{amsmath}&#10;\pagestyle{empty}&#10;\begin{document}&#10;&#10;$\boldsymbol{\Psi}^r=diag\{\boldsymbol{\psi}^r\}$&#10;&#10;&#10;\end{document}" title="IguanaTex Bitmap Display">
            <a:extLst>
              <a:ext uri="{FF2B5EF4-FFF2-40B4-BE49-F238E27FC236}">
                <a16:creationId xmlns:a16="http://schemas.microsoft.com/office/drawing/2014/main" id="{E68D13D2-392F-4A10-8772-1D9148197D7F}"/>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8601701" y="4977019"/>
            <a:ext cx="1689904" cy="254476"/>
          </a:xfrm>
          <a:prstGeom prst="rect">
            <a:avLst/>
          </a:prstGeom>
        </p:spPr>
      </p:pic>
      <p:sp>
        <p:nvSpPr>
          <p:cNvPr id="39" name="矩形: 圆角 38">
            <a:extLst>
              <a:ext uri="{FF2B5EF4-FFF2-40B4-BE49-F238E27FC236}">
                <a16:creationId xmlns:a16="http://schemas.microsoft.com/office/drawing/2014/main" id="{FBAFF5A5-DCB6-4724-8F3C-43D2D3600FFE}"/>
              </a:ext>
            </a:extLst>
          </p:cNvPr>
          <p:cNvSpPr/>
          <p:nvPr/>
        </p:nvSpPr>
        <p:spPr>
          <a:xfrm>
            <a:off x="8509990" y="4501325"/>
            <a:ext cx="1853624" cy="848250"/>
          </a:xfrm>
          <a:prstGeom prst="roundRect">
            <a:avLst/>
          </a:prstGeom>
          <a:noFill/>
          <a:ln w="28575">
            <a:solidFill>
              <a:schemeClr val="accent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80</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76712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矩形 23"/>
              <p:cNvSpPr/>
              <p:nvPr/>
            </p:nvSpPr>
            <p:spPr>
              <a:xfrm>
                <a:off x="232760" y="872485"/>
                <a:ext cx="10687776" cy="5440657"/>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200" b="1" dirty="0">
                    <a:latin typeface="Arial" panose="020B0604020202020204" pitchFamily="34" charset="0"/>
                    <a:ea typeface="微软雅黑" panose="020B0503020204020204" pitchFamily="34" charset="-122"/>
                    <a:cs typeface="Arial" panose="020B0604020202020204" pitchFamily="34" charset="0"/>
                  </a:rPr>
                  <a:t>Target Detection Model</a:t>
                </a: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Binary hypothesis test</a:t>
                </a:r>
              </a:p>
              <a:p>
                <a:pPr lvl="1" algn="just"/>
                <a:r>
                  <a:rPr lang="en-US" altLang="zh-CN" sz="2000" dirty="0"/>
                  <a:t> </a:t>
                </a:r>
                <a14:m>
                  <m:oMath xmlns:m="http://schemas.openxmlformats.org/officeDocument/2006/math">
                    <m:d>
                      <m:dPr>
                        <m:begChr m:val="{"/>
                        <m:endChr m:val=""/>
                        <m:ctrlPr>
                          <a:rPr lang="zh-CN" altLang="zh-CN" sz="2000" i="1">
                            <a:latin typeface="Cambria Math" panose="02040503050406030204" pitchFamily="18" charset="0"/>
                          </a:rPr>
                        </m:ctrlPr>
                      </m:dPr>
                      <m:e>
                        <m:eqArr>
                          <m:eqArrPr>
                            <m:ctrlPr>
                              <a:rPr lang="zh-CN" altLang="zh-CN" sz="2000" i="1">
                                <a:latin typeface="Cambria Math" panose="02040503050406030204" pitchFamily="18" charset="0"/>
                              </a:rPr>
                            </m:ctrlPr>
                          </m:eqArrPr>
                          <m:e>
                            <m:r>
                              <m:rPr>
                                <m:sty m:val="p"/>
                              </m:rPr>
                              <a:rPr lang="en-US" altLang="zh-CN" sz="2000">
                                <a:latin typeface="Cambria Math" panose="02040503050406030204" pitchFamily="18" charset="0"/>
                              </a:rPr>
                              <m:t>Hypothesis</m:t>
                            </m:r>
                            <m:r>
                              <a:rPr lang="en-US" altLang="zh-CN" sz="2000">
                                <a:latin typeface="Cambria Math" panose="02040503050406030204" pitchFamily="18" charset="0"/>
                              </a:rPr>
                              <m:t>  </m:t>
                            </m:r>
                            <m:sSub>
                              <m:sSubPr>
                                <m:ctrlPr>
                                  <a:rPr lang="zh-CN" altLang="zh-CN" sz="2000" i="1">
                                    <a:solidFill>
                                      <a:srgbClr val="C00000"/>
                                    </a:solidFill>
                                    <a:latin typeface="Cambria Math" panose="02040503050406030204" pitchFamily="18" charset="0"/>
                                  </a:rPr>
                                </m:ctrlPr>
                              </m:sSubPr>
                              <m:e>
                                <m:r>
                                  <a:rPr lang="en-US" altLang="zh-CN" sz="2000" i="1">
                                    <a:solidFill>
                                      <a:srgbClr val="C00000"/>
                                    </a:solidFill>
                                    <a:latin typeface="Cambria Math" panose="02040503050406030204" pitchFamily="18" charset="0"/>
                                  </a:rPr>
                                  <m:t>ℋ</m:t>
                                </m:r>
                              </m:e>
                              <m:sub>
                                <m:r>
                                  <a:rPr lang="en-US" altLang="zh-CN" sz="2000" i="1">
                                    <a:solidFill>
                                      <a:srgbClr val="C00000"/>
                                    </a:solidFill>
                                    <a:latin typeface="Cambria Math" panose="02040503050406030204" pitchFamily="18" charset="0"/>
                                  </a:rPr>
                                  <m:t>0</m:t>
                                </m:r>
                              </m:sub>
                            </m:sSub>
                            <m:r>
                              <a:rPr lang="en-US" altLang="zh-CN" sz="2000" i="1">
                                <a:latin typeface="Cambria Math" panose="02040503050406030204" pitchFamily="18" charset="0"/>
                              </a:rPr>
                              <m:t>:</m:t>
                            </m:r>
                            <m:r>
                              <a:rPr lang="en-US" altLang="zh-CN" sz="2000" i="1">
                                <a:latin typeface="Cambria Math" panose="02040503050406030204" pitchFamily="18" charset="0"/>
                              </a:rPr>
                              <m:t>𝑦</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m:t>
                            </m:r>
                            <m:acc>
                              <m:accPr>
                                <m:chr m:val="̃"/>
                                <m:ctrlPr>
                                  <a:rPr lang="zh-CN" altLang="zh-CN" sz="2000" i="1">
                                    <a:latin typeface="Cambria Math" panose="02040503050406030204" pitchFamily="18" charset="0"/>
                                  </a:rPr>
                                </m:ctrlPr>
                              </m:accPr>
                              <m:e>
                                <m:r>
                                  <a:rPr lang="en-US" altLang="zh-CN" sz="2000" i="1">
                                    <a:latin typeface="Cambria Math" panose="02040503050406030204" pitchFamily="18" charset="0"/>
                                  </a:rPr>
                                  <m:t>𝑛</m:t>
                                </m:r>
                              </m:e>
                            </m:acc>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                             </m:t>
                            </m:r>
                          </m:e>
                          <m:e>
                            <m:r>
                              <a:rPr lang="en-US" altLang="zh-CN" sz="2000" b="0" i="0" smtClean="0">
                                <a:latin typeface="Cambria Math" panose="02040503050406030204" pitchFamily="18" charset="0"/>
                              </a:rPr>
                              <m:t> </m:t>
                            </m:r>
                            <m:r>
                              <m:rPr>
                                <m:sty m:val="p"/>
                              </m:rPr>
                              <a:rPr lang="en-US" altLang="zh-CN" sz="2000">
                                <a:latin typeface="Cambria Math" panose="02040503050406030204" pitchFamily="18" charset="0"/>
                              </a:rPr>
                              <m:t>Hypothesis</m:t>
                            </m:r>
                            <m:r>
                              <a:rPr lang="en-US" altLang="zh-CN" sz="2000">
                                <a:latin typeface="Cambria Math" panose="02040503050406030204" pitchFamily="18" charset="0"/>
                              </a:rPr>
                              <m:t>  </m:t>
                            </m:r>
                            <m:sSub>
                              <m:sSubPr>
                                <m:ctrlPr>
                                  <a:rPr lang="zh-CN" altLang="zh-CN" sz="2000" i="1">
                                    <a:solidFill>
                                      <a:srgbClr val="C00000"/>
                                    </a:solidFill>
                                    <a:latin typeface="Cambria Math" panose="02040503050406030204" pitchFamily="18" charset="0"/>
                                  </a:rPr>
                                </m:ctrlPr>
                              </m:sSubPr>
                              <m:e>
                                <m:r>
                                  <a:rPr lang="en-US" altLang="zh-CN" sz="2000" i="1">
                                    <a:solidFill>
                                      <a:srgbClr val="C00000"/>
                                    </a:solidFill>
                                    <a:latin typeface="Cambria Math" panose="02040503050406030204" pitchFamily="18" charset="0"/>
                                  </a:rPr>
                                  <m:t>ℋ</m:t>
                                </m:r>
                              </m:e>
                              <m:sub>
                                <m:r>
                                  <a:rPr lang="en-US" altLang="zh-CN" sz="2000" i="1">
                                    <a:solidFill>
                                      <a:srgbClr val="C00000"/>
                                    </a:solidFill>
                                    <a:latin typeface="Cambria Math" panose="02040503050406030204" pitchFamily="18" charset="0"/>
                                  </a:rPr>
                                  <m:t>1</m:t>
                                </m:r>
                              </m:sub>
                            </m:sSub>
                            <m:r>
                              <a:rPr lang="en-US" altLang="zh-CN" sz="2000" i="1">
                                <a:latin typeface="Cambria Math" panose="02040503050406030204" pitchFamily="18" charset="0"/>
                              </a:rPr>
                              <m:t>:</m:t>
                            </m:r>
                            <m:r>
                              <a:rPr lang="en-US" altLang="zh-CN" sz="2000" i="1">
                                <a:latin typeface="Cambria Math" panose="02040503050406030204" pitchFamily="18" charset="0"/>
                              </a:rPr>
                              <m:t>𝑦</m:t>
                            </m:r>
                            <m:d>
                              <m:dPr>
                                <m:ctrlPr>
                                  <a:rPr lang="en-US" altLang="zh-CN" sz="2000" i="1">
                                    <a:latin typeface="Cambria Math" panose="02040503050406030204" pitchFamily="18" charset="0"/>
                                  </a:rPr>
                                </m:ctrlPr>
                              </m:dPr>
                              <m:e>
                                <m:r>
                                  <a:rPr lang="en-US" altLang="zh-CN" sz="2000" i="1">
                                    <a:latin typeface="Cambria Math" panose="02040503050406030204" pitchFamily="18" charset="0"/>
                                  </a:rPr>
                                  <m:t>𝑡</m:t>
                                </m:r>
                              </m:e>
                            </m:d>
                            <m:r>
                              <a:rPr lang="en-US" altLang="zh-CN" sz="2000" i="1">
                                <a:latin typeface="Cambria Math" panose="02040503050406030204" pitchFamily="18" charset="0"/>
                              </a:rPr>
                              <m:t>= </m:t>
                            </m:r>
                            <m:r>
                              <a:rPr lang="en-US" altLang="zh-CN" sz="2000" i="1">
                                <a:latin typeface="Cambria Math" panose="02040503050406030204" pitchFamily="18" charset="0"/>
                              </a:rPr>
                              <m:t>𝑟</m:t>
                            </m:r>
                            <m:d>
                              <m:dPr>
                                <m:ctrlPr>
                                  <a:rPr lang="zh-CN" altLang="zh-CN" sz="2000" i="1">
                                    <a:latin typeface="Cambria Math" panose="02040503050406030204" pitchFamily="18" charset="0"/>
                                  </a:rPr>
                                </m:ctrlPr>
                              </m:dPr>
                              <m:e>
                                <m:r>
                                  <a:rPr lang="en-US" altLang="zh-CN" sz="2000" b="0" i="1" smtClean="0">
                                    <a:latin typeface="Cambria Math" panose="02040503050406030204" pitchFamily="18" charset="0"/>
                                  </a:rPr>
                                  <m:t>𝑡</m:t>
                                </m:r>
                              </m:e>
                            </m:d>
                            <m:r>
                              <a:rPr lang="en-US" altLang="zh-CN" sz="2000" i="1">
                                <a:latin typeface="Cambria Math" panose="02040503050406030204" pitchFamily="18" charset="0"/>
                              </a:rPr>
                              <m:t> + </m:t>
                            </m:r>
                            <m:acc>
                              <m:accPr>
                                <m:chr m:val="̃"/>
                                <m:ctrlPr>
                                  <a:rPr lang="zh-CN" altLang="zh-CN" sz="2000" i="1">
                                    <a:latin typeface="Cambria Math" panose="02040503050406030204" pitchFamily="18" charset="0"/>
                                  </a:rPr>
                                </m:ctrlPr>
                              </m:accPr>
                              <m:e>
                                <m:r>
                                  <a:rPr lang="en-US" altLang="zh-CN" sz="2000" i="1">
                                    <a:latin typeface="Cambria Math" panose="02040503050406030204" pitchFamily="18" charset="0"/>
                                  </a:rPr>
                                  <m:t>𝑛</m:t>
                                </m:r>
                              </m:e>
                            </m:acc>
                            <m:d>
                              <m:dPr>
                                <m:ctrlPr>
                                  <a:rPr lang="en-US" altLang="zh-CN" sz="2000" i="1">
                                    <a:latin typeface="Cambria Math" panose="02040503050406030204" pitchFamily="18" charset="0"/>
                                  </a:rPr>
                                </m:ctrlPr>
                              </m:dPr>
                              <m:e>
                                <m:r>
                                  <a:rPr lang="en-US" altLang="zh-CN" sz="2000" i="1">
                                    <a:latin typeface="Cambria Math" panose="02040503050406030204" pitchFamily="18" charset="0"/>
                                  </a:rPr>
                                  <m:t>𝑡</m:t>
                                </m:r>
                              </m:e>
                            </m:d>
                            <m:r>
                              <a:rPr lang="en-US" altLang="zh-CN" sz="2000" i="1">
                                <a:latin typeface="Cambria Math" panose="02040503050406030204" pitchFamily="18" charset="0"/>
                              </a:rPr>
                              <m:t>,</m:t>
                            </m:r>
                            <m:r>
                              <a:rPr lang="en-US" altLang="zh-CN" sz="2000" b="0" i="1" smtClean="0">
                                <a:latin typeface="Cambria Math" panose="02040503050406030204" pitchFamily="18" charset="0"/>
                              </a:rPr>
                              <m:t>             </m:t>
                            </m:r>
                          </m:e>
                        </m:eqArr>
                      </m:e>
                    </m:d>
                  </m:oMath>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Decision rule</a:t>
                </a:r>
              </a:p>
              <a:p>
                <a:pPr lvl="1" algn="just">
                  <a:lnSpc>
                    <a:spcPct val="80000"/>
                  </a:lnSpc>
                </a:pPr>
                <a:r>
                  <a:rPr lang="en-US" altLang="zh-CN" sz="2000" dirty="0"/>
                  <a:t>            </a:t>
                </a:r>
                <a14:m>
                  <m:oMath xmlns:m="http://schemas.openxmlformats.org/officeDocument/2006/math">
                    <m:nary>
                      <m:naryPr>
                        <m:ctrlPr>
                          <a:rPr lang="en-US" altLang="zh-CN" sz="2000" i="1" dirty="0">
                            <a:latin typeface="Cambria Math" panose="02040503050406030204" pitchFamily="18" charset="0"/>
                          </a:rPr>
                        </m:ctrlPr>
                      </m:naryPr>
                      <m:sub>
                        <m:r>
                          <m:rPr>
                            <m:brk m:alnAt="23"/>
                          </m:rPr>
                          <a:rPr lang="en-US" altLang="zh-CN" sz="2000" i="1" dirty="0">
                            <a:latin typeface="Cambria Math" panose="02040503050406030204" pitchFamily="18" charset="0"/>
                          </a:rPr>
                          <m:t>𝑇</m:t>
                        </m:r>
                      </m:sub>
                      <m:sup/>
                      <m:e>
                        <m:sSup>
                          <m:sSupPr>
                            <m:ctrlPr>
                              <a:rPr lang="en-US" altLang="zh-CN" sz="2000" i="1" dirty="0">
                                <a:latin typeface="Cambria Math" panose="02040503050406030204" pitchFamily="18" charset="0"/>
                              </a:rPr>
                            </m:ctrlPr>
                          </m:sSupPr>
                          <m:e>
                            <m:d>
                              <m:dPr>
                                <m:begChr m:val="|"/>
                                <m:endChr m:val="|"/>
                                <m:ctrlPr>
                                  <a:rPr lang="en-US" altLang="zh-CN" sz="2000" i="1" dirty="0">
                                    <a:latin typeface="Cambria Math" panose="02040503050406030204" pitchFamily="18" charset="0"/>
                                  </a:rPr>
                                </m:ctrlPr>
                              </m:dPr>
                              <m:e>
                                <m:r>
                                  <a:rPr lang="en-US" altLang="zh-CN" sz="2000" i="1" dirty="0">
                                    <a:latin typeface="Cambria Math" panose="02040503050406030204" pitchFamily="18" charset="0"/>
                                  </a:rPr>
                                  <m:t>𝑦</m:t>
                                </m:r>
                                <m:r>
                                  <a:rPr lang="en-US" altLang="zh-CN" sz="2000" i="1" dirty="0">
                                    <a:latin typeface="Cambria Math" panose="02040503050406030204" pitchFamily="18" charset="0"/>
                                  </a:rPr>
                                  <m:t>(</m:t>
                                </m:r>
                                <m:r>
                                  <a:rPr lang="en-US" altLang="zh-CN" sz="2000" i="1" dirty="0">
                                    <a:latin typeface="Cambria Math" panose="02040503050406030204" pitchFamily="18" charset="0"/>
                                  </a:rPr>
                                  <m:t>𝑡</m:t>
                                </m:r>
                                <m:r>
                                  <a:rPr lang="en-US" altLang="zh-CN" sz="2000" i="1" dirty="0">
                                    <a:latin typeface="Cambria Math" panose="02040503050406030204" pitchFamily="18" charset="0"/>
                                  </a:rPr>
                                  <m:t>)−</m:t>
                                </m:r>
                                <m:r>
                                  <a:rPr lang="en-US" altLang="zh-CN" sz="2000" i="1">
                                    <a:latin typeface="Cambria Math" panose="02040503050406030204" pitchFamily="18" charset="0"/>
                                  </a:rPr>
                                  <m:t>𝑟</m:t>
                                </m:r>
                                <m:d>
                                  <m:dPr>
                                    <m:ctrlPr>
                                      <a:rPr lang="zh-CN" altLang="zh-CN" sz="2000" i="1">
                                        <a:latin typeface="Cambria Math" panose="02040503050406030204" pitchFamily="18" charset="0"/>
                                      </a:rPr>
                                    </m:ctrlPr>
                                  </m:dPr>
                                  <m:e>
                                    <m:r>
                                      <a:rPr lang="en-US" altLang="zh-CN" sz="2000" i="1">
                                        <a:latin typeface="Cambria Math" panose="02040503050406030204" pitchFamily="18" charset="0"/>
                                        <a:ea typeface="微软雅黑" panose="020B0503020204020204" pitchFamily="34" charset="-122"/>
                                        <a:cs typeface="Arial" panose="020B0604020202020204" pitchFamily="34" charset="0"/>
                                      </a:rPr>
                                      <m:t>𝑡</m:t>
                                    </m:r>
                                  </m:e>
                                </m:d>
                              </m:e>
                            </m:d>
                          </m:e>
                          <m:sup>
                            <m:r>
                              <a:rPr lang="en-US" altLang="zh-CN" sz="2000" i="1">
                                <a:latin typeface="Cambria Math" panose="02040503050406030204" pitchFamily="18" charset="0"/>
                              </a:rPr>
                              <m:t>2</m:t>
                            </m:r>
                          </m:sup>
                        </m:sSup>
                        <m:r>
                          <m:rPr>
                            <m:sty m:val="p"/>
                          </m:rPr>
                          <a:rPr lang="en-US" altLang="zh-CN" sz="2000" dirty="0">
                            <a:latin typeface="Cambria Math" panose="02040503050406030204" pitchFamily="18" charset="0"/>
                          </a:rPr>
                          <m:t>d</m:t>
                        </m:r>
                        <m:r>
                          <a:rPr lang="en-US" altLang="zh-CN" sz="2000" i="1" dirty="0">
                            <a:latin typeface="Cambria Math" panose="02040503050406030204" pitchFamily="18" charset="0"/>
                          </a:rPr>
                          <m:t>𝑡</m:t>
                        </m:r>
                      </m:e>
                    </m:nary>
                    <m:m>
                      <m:mPr>
                        <m:mcs>
                          <m:mc>
                            <m:mcPr>
                              <m:count m:val="1"/>
                              <m:mcJc m:val="center"/>
                            </m:mcPr>
                          </m:mc>
                        </m:mcs>
                        <m:ctrlPr>
                          <a:rPr lang="zh-CN" altLang="zh-CN" sz="2000" i="1">
                            <a:latin typeface="Cambria Math" panose="02040503050406030204" pitchFamily="18" charset="0"/>
                          </a:rPr>
                        </m:ctrlPr>
                      </m:mPr>
                      <m:mr>
                        <m:e>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ℋ</m:t>
                              </m:r>
                            </m:e>
                            <m:sub>
                              <m:r>
                                <a:rPr lang="en-US" altLang="zh-CN" sz="2000">
                                  <a:latin typeface="Cambria Math" panose="02040503050406030204" pitchFamily="18" charset="0"/>
                                </a:rPr>
                                <m:t>0</m:t>
                              </m:r>
                            </m:sub>
                          </m:sSub>
                        </m:e>
                      </m:mr>
                      <m:mr>
                        <m:e>
                          <m:r>
                            <a:rPr lang="en-US" altLang="zh-CN" sz="2000">
                              <a:latin typeface="Cambria Math" panose="02040503050406030204" pitchFamily="18" charset="0"/>
                            </a:rPr>
                            <m:t>≶</m:t>
                          </m:r>
                        </m:e>
                      </m:mr>
                      <m:mr>
                        <m:e>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ℋ</m:t>
                              </m:r>
                            </m:e>
                            <m:sub>
                              <m:r>
                                <a:rPr lang="en-US" altLang="zh-CN" sz="2000">
                                  <a:latin typeface="Cambria Math" panose="02040503050406030204" pitchFamily="18" charset="0"/>
                                </a:rPr>
                                <m:t>1</m:t>
                              </m:r>
                            </m:sub>
                          </m:sSub>
                        </m:e>
                      </m:mr>
                    </m:m>
                    <m:r>
                      <a:rPr lang="en-US" altLang="zh-CN" sz="2000" i="1">
                        <a:latin typeface="Cambria Math" panose="02040503050406030204" pitchFamily="18" charset="0"/>
                      </a:rPr>
                      <m:t>𝛿</m:t>
                    </m:r>
                  </m:oMath>
                </a14:m>
                <a:endParaRPr lang="en-US" altLang="zh-CN" sz="2200" b="1"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en-US" altLang="zh-CN" sz="2200" b="1" dirty="0">
                    <a:latin typeface="Arial" panose="020B0604020202020204" pitchFamily="34" charset="0"/>
                    <a:ea typeface="微软雅黑" panose="020B0503020204020204" pitchFamily="34" charset="-122"/>
                    <a:cs typeface="Arial" panose="020B0604020202020204" pitchFamily="34" charset="0"/>
                  </a:rPr>
                  <a:t>Parameter Estimation Model</a:t>
                </a:r>
              </a:p>
              <a:p>
                <a:pPr marL="800100" lvl="1" indent="-342900" algn="just">
                  <a:lnSpc>
                    <a:spcPct val="130000"/>
                  </a:lnSpc>
                  <a:spcBef>
                    <a:spcPts val="600"/>
                  </a:spcBef>
                  <a:spcAft>
                    <a:spcPts val="600"/>
                  </a:spcAft>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Maximum likelihood (ML) estimator</a:t>
                </a:r>
              </a:p>
              <a:p>
                <a:pPr marL="1257300" lvl="2" indent="-342900" algn="just">
                  <a:spcBef>
                    <a:spcPts val="600"/>
                  </a:spcBef>
                  <a:spcAft>
                    <a:spcPts val="600"/>
                  </a:spcAft>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estimated parameters given by the ML estimator</a:t>
                </a:r>
              </a:p>
              <a:p>
                <a:pPr lvl="1" algn="just">
                  <a:spcAft>
                    <a:spcPts val="600"/>
                  </a:spcAft>
                </a:pPr>
                <a14:m>
                  <m:oMathPara xmlns:m="http://schemas.openxmlformats.org/officeDocument/2006/math">
                    <m:oMathParaPr>
                      <m:jc m:val="centerGroup"/>
                    </m:oMathParaPr>
                    <m:oMath xmlns:m="http://schemas.openxmlformats.org/officeDocument/2006/math">
                      <m:sSub>
                        <m:sSubPr>
                          <m:ctrlPr>
                            <a:rPr lang="en-US" altLang="zh-CN" sz="2000" b="1" i="1">
                              <a:latin typeface="Cambria Math" panose="02040503050406030204" pitchFamily="18" charset="0"/>
                              <a:ea typeface="微软雅黑" panose="020B0503020204020204" pitchFamily="34" charset="-122"/>
                              <a:cs typeface="Arial" panose="020B0604020202020204" pitchFamily="34" charset="0"/>
                            </a:rPr>
                          </m:ctrlPr>
                        </m:sSubPr>
                        <m:e>
                          <m:acc>
                            <m:accPr>
                              <m:chr m:val="̂"/>
                              <m:ctrlPr>
                                <a:rPr lang="en-US" altLang="zh-CN" sz="2000" b="1" i="1">
                                  <a:latin typeface="Cambria Math" panose="02040503050406030204" pitchFamily="18" charset="0"/>
                                  <a:ea typeface="微软雅黑" panose="020B0503020204020204" pitchFamily="34" charset="-122"/>
                                  <a:cs typeface="Arial" panose="020B0604020202020204" pitchFamily="34" charset="0"/>
                                </a:rPr>
                              </m:ctrlPr>
                            </m:accPr>
                            <m:e>
                              <m:r>
                                <a:rPr lang="en-US" altLang="zh-CN" sz="2000" b="1" i="1">
                                  <a:latin typeface="Cambria Math" panose="02040503050406030204" pitchFamily="18" charset="0"/>
                                  <a:ea typeface="微软雅黑" panose="020B0503020204020204" pitchFamily="34" charset="-122"/>
                                  <a:cs typeface="Arial" panose="020B0604020202020204" pitchFamily="34" charset="0"/>
                                </a:rPr>
                                <m:t>𝜶</m:t>
                              </m:r>
                            </m:e>
                          </m:acc>
                        </m:e>
                        <m:sub>
                          <m:r>
                            <a:rPr lang="en-US" altLang="zh-CN" sz="2000" i="1">
                              <a:latin typeface="Cambria Math" panose="02040503050406030204" pitchFamily="18" charset="0"/>
                              <a:ea typeface="微软雅黑" panose="020B0503020204020204" pitchFamily="34" charset="-122"/>
                              <a:cs typeface="Arial" panose="020B0604020202020204" pitchFamily="34" charset="0"/>
                            </a:rPr>
                            <m:t>𝑀𝐿</m:t>
                          </m:r>
                        </m:sub>
                      </m:sSub>
                      <m:r>
                        <a:rPr lang="en-US" altLang="zh-CN" sz="2000" dirty="0">
                          <a:latin typeface="Cambria Math" panose="02040503050406030204" pitchFamily="18" charset="0"/>
                        </a:rPr>
                        <m:t>=</m:t>
                      </m:r>
                      <m:func>
                        <m:funcPr>
                          <m:ctrlPr>
                            <a:rPr lang="en-US" altLang="zh-CN" sz="2000" i="1" dirty="0">
                              <a:latin typeface="Cambria Math" panose="02040503050406030204" pitchFamily="18" charset="0"/>
                            </a:rPr>
                          </m:ctrlPr>
                        </m:funcPr>
                        <m:fName>
                          <m:r>
                            <m:rPr>
                              <m:sty m:val="p"/>
                            </m:rPr>
                            <a:rPr lang="en-US" altLang="zh-CN" sz="2000" dirty="0">
                              <a:latin typeface="Cambria Math" panose="02040503050406030204" pitchFamily="18" charset="0"/>
                            </a:rPr>
                            <m:t>arg</m:t>
                          </m:r>
                        </m:fName>
                        <m:e>
                          <m:func>
                            <m:funcPr>
                              <m:ctrlPr>
                                <a:rPr lang="en-US" altLang="zh-CN" sz="2000" i="1" dirty="0">
                                  <a:latin typeface="Cambria Math" panose="02040503050406030204" pitchFamily="18" charset="0"/>
                                </a:rPr>
                              </m:ctrlPr>
                            </m:funcPr>
                            <m:fName>
                              <m:limLow>
                                <m:limLowPr>
                                  <m:ctrlPr>
                                    <a:rPr lang="en-US" altLang="zh-CN" sz="2000" i="1" dirty="0">
                                      <a:latin typeface="Cambria Math" panose="02040503050406030204" pitchFamily="18" charset="0"/>
                                    </a:rPr>
                                  </m:ctrlPr>
                                </m:limLowPr>
                                <m:e>
                                  <m:r>
                                    <m:rPr>
                                      <m:sty m:val="p"/>
                                    </m:rPr>
                                    <a:rPr lang="en-US" altLang="zh-CN" sz="2000" dirty="0">
                                      <a:latin typeface="Cambria Math" panose="02040503050406030204" pitchFamily="18" charset="0"/>
                                    </a:rPr>
                                    <m:t>max</m:t>
                                  </m:r>
                                </m:e>
                                <m:lim>
                                  <m:r>
                                    <a:rPr lang="en-US" altLang="zh-CN" sz="2000" b="1" i="1">
                                      <a:latin typeface="Cambria Math" panose="02040503050406030204" pitchFamily="18" charset="0"/>
                                      <a:ea typeface="微软雅黑" panose="020B0503020204020204" pitchFamily="34" charset="-122"/>
                                      <a:cs typeface="Arial" panose="020B0604020202020204" pitchFamily="34" charset="0"/>
                                    </a:rPr>
                                    <m:t>𝜶</m:t>
                                  </m:r>
                                </m:lim>
                              </m:limLow>
                            </m:fName>
                            <m:e>
                              <m:r>
                                <a:rPr lang="en-US" altLang="zh-CN" sz="2000" i="1">
                                  <a:latin typeface="Cambria Math" panose="02040503050406030204" pitchFamily="18" charset="0"/>
                                  <a:ea typeface="微软雅黑" panose="020B0503020204020204" pitchFamily="34" charset="-122"/>
                                  <a:cs typeface="Arial" panose="020B0604020202020204" pitchFamily="34" charset="0"/>
                                </a:rPr>
                                <m:t>𝐿</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𝑦</m:t>
                                  </m:r>
                                  <m:r>
                                    <a:rPr lang="en-US" altLang="zh-CN" sz="2000" i="1">
                                      <a:latin typeface="Cambria Math" panose="02040503050406030204" pitchFamily="18" charset="0"/>
                                    </a:rPr>
                                    <m:t>|</m:t>
                                  </m:r>
                                  <m:r>
                                    <a:rPr lang="en-US" altLang="zh-CN" sz="2000" b="1" i="1">
                                      <a:latin typeface="Cambria Math" panose="02040503050406030204" pitchFamily="18" charset="0"/>
                                      <a:ea typeface="微软雅黑" panose="020B0503020204020204" pitchFamily="34" charset="-122"/>
                                      <a:cs typeface="Arial" panose="020B0604020202020204" pitchFamily="34" charset="0"/>
                                    </a:rPr>
                                    <m:t>𝜶</m:t>
                                  </m:r>
                                </m:e>
                              </m:d>
                            </m:e>
                          </m:func>
                        </m:e>
                      </m:func>
                    </m:oMath>
                  </m:oMathPara>
                </a14:m>
                <a:endParaRPr lang="en-US" altLang="zh-CN" sz="2000" dirty="0">
                  <a:latin typeface="Arial" panose="020B0604020202020204" pitchFamily="34" charset="0"/>
                  <a:ea typeface="微软雅黑" panose="020B0503020204020204" pitchFamily="34" charset="-122"/>
                  <a:cs typeface="Arial" panose="020B0604020202020204" pitchFamily="34" charset="0"/>
                </a:endParaRPr>
              </a:p>
              <a:p>
                <a:pPr marL="1257300" lvl="2" indent="-342900" algn="just">
                  <a:spcAft>
                    <a:spcPts val="600"/>
                  </a:spcAft>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where </a:t>
                </a:r>
                <a14:m>
                  <m:oMath xmlns:m="http://schemas.openxmlformats.org/officeDocument/2006/math">
                    <m:r>
                      <a:rPr lang="en-US" altLang="zh-CN" sz="2000" i="1">
                        <a:latin typeface="Cambria Math" panose="02040503050406030204" pitchFamily="18" charset="0"/>
                        <a:ea typeface="微软雅黑" panose="020B0503020204020204" pitchFamily="34" charset="-122"/>
                        <a:cs typeface="Arial" panose="020B0604020202020204" pitchFamily="34" charset="0"/>
                      </a:rPr>
                      <m:t>𝐿</m:t>
                    </m:r>
                    <m:d>
                      <m:dPr>
                        <m:ctrlPr>
                          <a:rPr lang="zh-CN" altLang="zh-CN" sz="2000" i="1">
                            <a:latin typeface="Cambria Math" panose="02040503050406030204" pitchFamily="18" charset="0"/>
                          </a:rPr>
                        </m:ctrlPr>
                      </m:dPr>
                      <m:e>
                        <m:r>
                          <a:rPr lang="en-US" altLang="zh-CN" sz="2000" i="1">
                            <a:latin typeface="Cambria Math" panose="02040503050406030204" pitchFamily="18" charset="0"/>
                          </a:rPr>
                          <m:t>𝑦</m:t>
                        </m:r>
                        <m:r>
                          <a:rPr lang="en-US" altLang="zh-CN" sz="2000" i="1">
                            <a:latin typeface="Cambria Math" panose="02040503050406030204" pitchFamily="18" charset="0"/>
                          </a:rPr>
                          <m:t>|</m:t>
                        </m:r>
                        <m:r>
                          <a:rPr lang="en-US" altLang="zh-CN" sz="2000" b="1" i="1">
                            <a:latin typeface="Cambria Math" panose="02040503050406030204" pitchFamily="18" charset="0"/>
                            <a:ea typeface="微软雅黑" panose="020B0503020204020204" pitchFamily="34" charset="-122"/>
                            <a:cs typeface="Arial" panose="020B0604020202020204" pitchFamily="34" charset="0"/>
                          </a:rPr>
                          <m:t>𝜶</m:t>
                        </m:r>
                      </m:e>
                    </m:d>
                    <m:r>
                      <a:rPr lang="en-US" altLang="zh-CN" sz="2000">
                        <a:latin typeface="Cambria Math" panose="02040503050406030204" pitchFamily="18" charset="0"/>
                        <a:ea typeface="微软雅黑" panose="020B0503020204020204" pitchFamily="34" charset="-122"/>
                        <a:cs typeface="Arial" panose="020B0604020202020204" pitchFamily="34" charset="0"/>
                      </a:rPr>
                      <m:t>=</m:t>
                    </m:r>
                    <m:r>
                      <a:rPr lang="en-US" altLang="zh-CN" sz="2000" i="1" dirty="0">
                        <a:latin typeface="Cambria Math" panose="02040503050406030204" pitchFamily="18" charset="0"/>
                      </a:rPr>
                      <m:t>−</m:t>
                    </m:r>
                    <m:f>
                      <m:fPr>
                        <m:ctrlPr>
                          <a:rPr lang="en-US" altLang="zh-CN" sz="2000" i="1" dirty="0">
                            <a:latin typeface="Cambria Math" panose="02040503050406030204" pitchFamily="18" charset="0"/>
                          </a:rPr>
                        </m:ctrlPr>
                      </m:fPr>
                      <m:num>
                        <m:r>
                          <a:rPr lang="en-US" altLang="zh-CN" sz="2000" i="1" dirty="0">
                            <a:latin typeface="Cambria Math" panose="02040503050406030204" pitchFamily="18" charset="0"/>
                          </a:rPr>
                          <m:t>1</m:t>
                        </m:r>
                      </m:num>
                      <m:den>
                        <m:r>
                          <a:rPr lang="en-US" altLang="zh-CN" sz="2000" i="1" dirty="0">
                            <a:latin typeface="Cambria Math" panose="02040503050406030204" pitchFamily="18" charset="0"/>
                          </a:rPr>
                          <m:t>2</m:t>
                        </m:r>
                        <m:sSubSup>
                          <m:sSubSupPr>
                            <m:ctrlPr>
                              <a:rPr lang="en-US" altLang="zh-CN" sz="2000" i="1" dirty="0">
                                <a:latin typeface="Cambria Math" panose="02040503050406030204" pitchFamily="18" charset="0"/>
                              </a:rPr>
                            </m:ctrlPr>
                          </m:sSubSupPr>
                          <m:e>
                            <m:r>
                              <a:rPr lang="en-US" altLang="zh-CN" sz="2000" i="1" dirty="0">
                                <a:latin typeface="Cambria Math" panose="02040503050406030204" pitchFamily="18" charset="0"/>
                              </a:rPr>
                              <m:t>𝜎</m:t>
                            </m:r>
                          </m:e>
                          <m:sub>
                            <m:r>
                              <a:rPr lang="en-US" altLang="zh-CN" sz="2000" i="1" dirty="0">
                                <a:latin typeface="Cambria Math" panose="02040503050406030204" pitchFamily="18" charset="0"/>
                              </a:rPr>
                              <m:t>𝑅</m:t>
                            </m:r>
                          </m:sub>
                          <m:sup>
                            <m:r>
                              <a:rPr lang="en-US" altLang="zh-CN" sz="2000" i="1" dirty="0">
                                <a:latin typeface="Cambria Math" panose="02040503050406030204" pitchFamily="18" charset="0"/>
                              </a:rPr>
                              <m:t>2</m:t>
                            </m:r>
                          </m:sup>
                        </m:sSubSup>
                      </m:den>
                    </m:f>
                    <m:nary>
                      <m:naryPr>
                        <m:ctrlPr>
                          <a:rPr lang="en-US" altLang="zh-CN" sz="2000" i="1" dirty="0">
                            <a:latin typeface="Cambria Math" panose="02040503050406030204" pitchFamily="18" charset="0"/>
                          </a:rPr>
                        </m:ctrlPr>
                      </m:naryPr>
                      <m:sub>
                        <m:r>
                          <m:rPr>
                            <m:brk m:alnAt="23"/>
                          </m:rPr>
                          <a:rPr lang="en-US" altLang="zh-CN" sz="2000" i="1" dirty="0">
                            <a:latin typeface="Cambria Math" panose="02040503050406030204" pitchFamily="18" charset="0"/>
                          </a:rPr>
                          <m:t>𝑇</m:t>
                        </m:r>
                      </m:sub>
                      <m:sup/>
                      <m:e>
                        <m:sSup>
                          <m:sSupPr>
                            <m:ctrlPr>
                              <a:rPr lang="en-US" altLang="zh-CN" sz="2000" i="1" dirty="0">
                                <a:latin typeface="Cambria Math" panose="02040503050406030204" pitchFamily="18" charset="0"/>
                              </a:rPr>
                            </m:ctrlPr>
                          </m:sSupPr>
                          <m:e>
                            <m:d>
                              <m:dPr>
                                <m:begChr m:val="|"/>
                                <m:endChr m:val="|"/>
                                <m:ctrlPr>
                                  <a:rPr lang="en-US" altLang="zh-CN" sz="2000" i="1" dirty="0">
                                    <a:latin typeface="Cambria Math" panose="02040503050406030204" pitchFamily="18" charset="0"/>
                                  </a:rPr>
                                </m:ctrlPr>
                              </m:dPr>
                              <m:e>
                                <m:r>
                                  <a:rPr lang="en-US" altLang="zh-CN" sz="2000" i="1" dirty="0">
                                    <a:latin typeface="Cambria Math" panose="02040503050406030204" pitchFamily="18" charset="0"/>
                                  </a:rPr>
                                  <m:t>𝑦</m:t>
                                </m:r>
                                <m:r>
                                  <a:rPr lang="en-US" altLang="zh-CN" sz="2000" i="1" dirty="0">
                                    <a:latin typeface="Cambria Math" panose="02040503050406030204" pitchFamily="18" charset="0"/>
                                  </a:rPr>
                                  <m:t>(</m:t>
                                </m:r>
                                <m:r>
                                  <a:rPr lang="en-US" altLang="zh-CN" sz="2000" i="1" dirty="0">
                                    <a:latin typeface="Cambria Math" panose="02040503050406030204" pitchFamily="18" charset="0"/>
                                  </a:rPr>
                                  <m:t>𝑡</m:t>
                                </m:r>
                                <m:r>
                                  <a:rPr lang="en-US" altLang="zh-CN" sz="2000" i="1" dirty="0">
                                    <a:latin typeface="Cambria Math" panose="02040503050406030204" pitchFamily="18" charset="0"/>
                                  </a:rPr>
                                  <m:t>)−</m:t>
                                </m:r>
                                <m:r>
                                  <a:rPr lang="en-US" altLang="zh-CN" sz="2000" i="1">
                                    <a:latin typeface="Cambria Math" panose="02040503050406030204" pitchFamily="18" charset="0"/>
                                  </a:rPr>
                                  <m:t>𝑟</m:t>
                                </m:r>
                                <m:d>
                                  <m:dPr>
                                    <m:ctrlPr>
                                      <a:rPr lang="zh-CN" altLang="zh-CN" sz="2000" i="1">
                                        <a:latin typeface="Cambria Math" panose="02040503050406030204" pitchFamily="18" charset="0"/>
                                      </a:rPr>
                                    </m:ctrlPr>
                                  </m:dPr>
                                  <m:e>
                                    <m:r>
                                      <a:rPr lang="en-US" altLang="zh-CN" sz="2000" i="1">
                                        <a:latin typeface="Cambria Math" panose="02040503050406030204" pitchFamily="18" charset="0"/>
                                        <a:ea typeface="微软雅黑" panose="020B0503020204020204" pitchFamily="34" charset="-122"/>
                                        <a:cs typeface="Arial" panose="020B0604020202020204" pitchFamily="34" charset="0"/>
                                      </a:rPr>
                                      <m:t>𝑡</m:t>
                                    </m:r>
                                  </m:e>
                                </m:d>
                              </m:e>
                            </m:d>
                          </m:e>
                          <m:sup>
                            <m:r>
                              <a:rPr lang="en-US" altLang="zh-CN" sz="2000" i="1">
                                <a:latin typeface="Cambria Math" panose="02040503050406030204" pitchFamily="18" charset="0"/>
                              </a:rPr>
                              <m:t>2</m:t>
                            </m:r>
                          </m:sup>
                        </m:sSup>
                        <m:r>
                          <m:rPr>
                            <m:sty m:val="p"/>
                          </m:rPr>
                          <a:rPr lang="en-US" altLang="zh-CN" sz="2000" dirty="0">
                            <a:latin typeface="Cambria Math" panose="02040503050406030204" pitchFamily="18" charset="0"/>
                          </a:rPr>
                          <m:t>d</m:t>
                        </m:r>
                        <m:r>
                          <a:rPr lang="en-US" altLang="zh-CN" sz="2000" i="1" dirty="0">
                            <a:latin typeface="Cambria Math" panose="02040503050406030204" pitchFamily="18" charset="0"/>
                          </a:rPr>
                          <m:t>𝑡</m:t>
                        </m:r>
                      </m:e>
                    </m:nary>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denotes the log-likelihood function</a:t>
                </a:r>
              </a:p>
            </p:txBody>
          </p:sp>
        </mc:Choice>
        <mc:Fallback xmlns="">
          <p:sp>
            <p:nvSpPr>
              <p:cNvPr id="24" name="矩形 23"/>
              <p:cNvSpPr>
                <a:spLocks noRot="1" noChangeAspect="1" noMove="1" noResize="1" noEditPoints="1" noAdjustHandles="1" noChangeArrowheads="1" noChangeShapeType="1" noTextEdit="1"/>
              </p:cNvSpPr>
              <p:nvPr/>
            </p:nvSpPr>
            <p:spPr>
              <a:xfrm>
                <a:off x="232760" y="872485"/>
                <a:ext cx="10687776" cy="5440657"/>
              </a:xfrm>
              <a:prstGeom prst="rect">
                <a:avLst/>
              </a:prstGeom>
              <a:blipFill>
                <a:blip r:embed="rId3"/>
                <a:stretch>
                  <a:fillRect l="-627"/>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26183" y="17938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System Model</a:t>
            </a: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16792404-F23F-4960-AAE7-842FD62E1997}"/>
                  </a:ext>
                </a:extLst>
              </p:cNvPr>
              <p:cNvSpPr txBox="1"/>
              <p:nvPr/>
            </p:nvSpPr>
            <p:spPr>
              <a:xfrm>
                <a:off x="4978968" y="1811987"/>
                <a:ext cx="4501408" cy="794064"/>
              </a:xfrm>
              <a:prstGeom prst="rect">
                <a:avLst/>
              </a:prstGeom>
              <a:noFill/>
            </p:spPr>
            <p:txBody>
              <a:bodyPr wrap="square" rtlCol="0">
                <a:spAutoFit/>
              </a:bodyPr>
              <a:lstStyle/>
              <a:p>
                <a:pPr>
                  <a:lnSpc>
                    <a:spcPct val="114000"/>
                  </a:lnSpc>
                </a:pPr>
                <a14:m>
                  <m:oMath xmlns:m="http://schemas.openxmlformats.org/officeDocument/2006/math">
                    <m:r>
                      <a:rPr lang="en-US" altLang="zh-CN" sz="2000" i="1" smtClean="0">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No target exists in </a:t>
                </a:r>
                <a14:m>
                  <m:oMath xmlns:m="http://schemas.openxmlformats.org/officeDocument/2006/math">
                    <m:d>
                      <m:dPr>
                        <m:ctrlPr>
                          <a:rPr lang="zh-CN" altLang="zh-CN" sz="2000" i="1">
                            <a:latin typeface="Cambria Math" panose="02040503050406030204" pitchFamily="18" charset="0"/>
                          </a:rPr>
                        </m:ctrlPr>
                      </m:dPr>
                      <m:e>
                        <m:r>
                          <a:rPr lang="en-US" altLang="zh-CN" sz="2000" i="1">
                            <a:latin typeface="Cambria Math" panose="02040503050406030204" pitchFamily="18" charset="0"/>
                          </a:rPr>
                          <m:t>𝜃</m:t>
                        </m:r>
                        <m:r>
                          <a:rPr lang="en-US" altLang="zh-CN" sz="2000" i="1">
                            <a:latin typeface="Cambria Math" panose="02040503050406030204" pitchFamily="18" charset="0"/>
                          </a:rPr>
                          <m:t>,</m:t>
                        </m:r>
                        <m:r>
                          <a:rPr lang="en-US" altLang="zh-CN" sz="2000" i="1">
                            <a:latin typeface="Cambria Math" panose="02040503050406030204" pitchFamily="18" charset="0"/>
                          </a:rPr>
                          <m:t>𝜑</m:t>
                        </m:r>
                      </m:e>
                    </m:d>
                  </m:oMath>
                </a14:m>
                <a:endParaRPr lang="en-US" altLang="zh-CN" sz="2000" i="1" dirty="0">
                  <a:latin typeface="Cambria Math" panose="02040503050406030204" pitchFamily="18" charset="0"/>
                </a:endParaRPr>
              </a:p>
              <a:p>
                <a:pPr>
                  <a:lnSpc>
                    <a:spcPct val="114000"/>
                  </a:lnSpc>
                </a:pPr>
                <a14:m>
                  <m:oMath xmlns:m="http://schemas.openxmlformats.org/officeDocument/2006/math">
                    <m:r>
                      <a:rPr lang="en-US" altLang="zh-CN" sz="2000" i="1">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A target exists in </a:t>
                </a:r>
                <a14:m>
                  <m:oMath xmlns:m="http://schemas.openxmlformats.org/officeDocument/2006/math">
                    <m:d>
                      <m:dPr>
                        <m:ctrlPr>
                          <a:rPr lang="zh-CN" altLang="zh-CN" sz="2000" i="1">
                            <a:latin typeface="Cambria Math" panose="02040503050406030204" pitchFamily="18" charset="0"/>
                          </a:rPr>
                        </m:ctrlPr>
                      </m:dPr>
                      <m:e>
                        <m:r>
                          <a:rPr lang="en-US" altLang="zh-CN" sz="2000" i="1">
                            <a:latin typeface="Cambria Math" panose="02040503050406030204" pitchFamily="18" charset="0"/>
                          </a:rPr>
                          <m:t>𝜃</m:t>
                        </m:r>
                        <m:r>
                          <a:rPr lang="en-US" altLang="zh-CN" sz="2000" i="1">
                            <a:latin typeface="Cambria Math" panose="02040503050406030204" pitchFamily="18" charset="0"/>
                          </a:rPr>
                          <m:t>,</m:t>
                        </m:r>
                        <m:r>
                          <a:rPr lang="en-US" altLang="zh-CN" sz="2000" i="1">
                            <a:latin typeface="Cambria Math" panose="02040503050406030204" pitchFamily="18" charset="0"/>
                          </a:rPr>
                          <m:t>𝜑</m:t>
                        </m:r>
                      </m:e>
                    </m:d>
                  </m:oMath>
                </a14:m>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15" name="文本框 14">
                <a:extLst>
                  <a:ext uri="{FF2B5EF4-FFF2-40B4-BE49-F238E27FC236}">
                    <a16:creationId xmlns:a16="http://schemas.microsoft.com/office/drawing/2014/main" id="{16792404-F23F-4960-AAE7-842FD62E1997}"/>
                  </a:ext>
                </a:extLst>
              </p:cNvPr>
              <p:cNvSpPr txBox="1">
                <a:spLocks noRot="1" noChangeAspect="1" noMove="1" noResize="1" noEditPoints="1" noAdjustHandles="1" noChangeArrowheads="1" noChangeShapeType="1" noTextEdit="1"/>
              </p:cNvSpPr>
              <p:nvPr/>
            </p:nvSpPr>
            <p:spPr>
              <a:xfrm>
                <a:off x="4978968" y="1811987"/>
                <a:ext cx="4501408" cy="794064"/>
              </a:xfrm>
              <a:prstGeom prst="rect">
                <a:avLst/>
              </a:prstGeom>
              <a:blipFill>
                <a:blip r:embed="rId4"/>
                <a:stretch>
                  <a:fillRect t="-1527" b="-9160"/>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25FEA885-62FA-4C17-94A4-F787D84E4F27}"/>
              </a:ext>
            </a:extLst>
          </p:cNvPr>
          <p:cNvSpPr txBox="1"/>
          <p:nvPr/>
        </p:nvSpPr>
        <p:spPr>
          <a:xfrm>
            <a:off x="4655840" y="3140968"/>
            <a:ext cx="2195132" cy="369332"/>
          </a:xfrm>
          <a:prstGeom prst="rect">
            <a:avLst/>
          </a:prstGeom>
          <a:noFill/>
        </p:spPr>
        <p:txBody>
          <a:bodyPr wrap="square" rtlCol="0">
            <a:spAutoFit/>
          </a:bodyPr>
          <a:lstStyle/>
          <a:p>
            <a:r>
              <a:rPr lang="en-US" altLang="zh-CN" dirty="0">
                <a:solidFill>
                  <a:schemeClr val="accent1"/>
                </a:solidFill>
                <a:latin typeface="Arial" panose="020B0604020202020204" pitchFamily="34" charset="0"/>
                <a:ea typeface="微软雅黑" panose="020B0503020204020204" pitchFamily="34" charset="-122"/>
                <a:cs typeface="Arial" panose="020B0604020202020204" pitchFamily="34" charset="0"/>
              </a:rPr>
              <a:t>Detection threshold</a:t>
            </a:r>
            <a:endParaRPr lang="zh-CN" altLang="en-US" dirty="0">
              <a:solidFill>
                <a:schemeClr val="accent1"/>
              </a:solidFill>
            </a:endParaRPr>
          </a:p>
        </p:txBody>
      </p:sp>
      <p:cxnSp>
        <p:nvCxnSpPr>
          <p:cNvPr id="17" name="直接箭头连接符 16">
            <a:extLst>
              <a:ext uri="{FF2B5EF4-FFF2-40B4-BE49-F238E27FC236}">
                <a16:creationId xmlns:a16="http://schemas.microsoft.com/office/drawing/2014/main" id="{A41CF699-4476-4DEF-9F87-5D869C52D613}"/>
              </a:ext>
            </a:extLst>
          </p:cNvPr>
          <p:cNvCxnSpPr>
            <a:cxnSpLocks/>
          </p:cNvCxnSpPr>
          <p:nvPr/>
        </p:nvCxnSpPr>
        <p:spPr>
          <a:xfrm flipV="1">
            <a:off x="4296100" y="3325634"/>
            <a:ext cx="359740"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9" name="图形 8">
            <a:extLst>
              <a:ext uri="{FF2B5EF4-FFF2-40B4-BE49-F238E27FC236}">
                <a16:creationId xmlns:a16="http://schemas.microsoft.com/office/drawing/2014/main" id="{27085E11-3D03-4E9F-A402-A1251DCDD06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0465" y="1196752"/>
            <a:ext cx="4076216" cy="3057163"/>
          </a:xfrm>
          <a:prstGeom prst="rect">
            <a:avLst/>
          </a:prstGeom>
        </p:spPr>
      </p:pic>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81</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8929782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4C23F788-97FE-4035-A54D-8642CF1CCB86}"/>
              </a:ext>
            </a:extLst>
          </p:cNvPr>
          <p:cNvSpPr/>
          <p:nvPr/>
        </p:nvSpPr>
        <p:spPr>
          <a:xfrm>
            <a:off x="2063552" y="4623842"/>
            <a:ext cx="4464496" cy="18722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4" name="矩形 23"/>
              <p:cNvSpPr/>
              <p:nvPr/>
            </p:nvSpPr>
            <p:spPr>
              <a:xfrm>
                <a:off x="232760" y="872485"/>
                <a:ext cx="11047816" cy="360169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200" b="1" dirty="0">
                    <a:latin typeface="Arial" panose="020B0604020202020204" pitchFamily="34" charset="0"/>
                    <a:ea typeface="微软雅黑" panose="020B0503020204020204" pitchFamily="34" charset="-122"/>
                    <a:cs typeface="Arial" panose="020B0604020202020204" pitchFamily="34" charset="0"/>
                  </a:rPr>
                  <a:t>Optimization Objective of Target Detection</a:t>
                </a:r>
              </a:p>
              <a:p>
                <a:pPr marL="742950" lvl="1" indent="-285750" algn="just">
                  <a:lnSpc>
                    <a:spcPct val="150000"/>
                  </a:lnSpc>
                  <a:buFont typeface="Arial" panose="020B0604020202020204" pitchFamily="34" charset="0"/>
                  <a:buChar char="•"/>
                </a:pPr>
                <a:r>
                  <a:rPr lang="en-US" altLang="zh-CN" sz="2000" dirty="0" err="1">
                    <a:latin typeface="Arial" panose="020B0604020202020204" pitchFamily="34" charset="0"/>
                    <a:ea typeface="微软雅黑" panose="020B0503020204020204" pitchFamily="34" charset="-122"/>
                    <a:cs typeface="Arial" panose="020B0604020202020204" pitchFamily="34" charset="0"/>
                  </a:rPr>
                  <a:t>Neyman</a:t>
                </a:r>
                <a:r>
                  <a:rPr lang="en-US" altLang="zh-CN" sz="2000" dirty="0">
                    <a:latin typeface="Arial" panose="020B0604020202020204" pitchFamily="34" charset="0"/>
                    <a:ea typeface="微软雅黑" panose="020B0503020204020204" pitchFamily="34" charset="-122"/>
                    <a:cs typeface="Arial" panose="020B0604020202020204" pitchFamily="34" charset="0"/>
                  </a:rPr>
                  <a:t>-Pearson criterion: the optimization objective is to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maximize</a:t>
                </a:r>
                <a:r>
                  <a:rPr lang="en-US" altLang="zh-CN" sz="2000" dirty="0">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b>
                      <m:sSubPr>
                        <m:ctrlPr>
                          <a:rPr lang="zh-CN" altLang="zh-CN" sz="2000" i="1">
                            <a:solidFill>
                              <a:srgbClr val="C00000"/>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a:solidFill>
                              <a:srgbClr val="C00000"/>
                            </a:solidFill>
                            <a:latin typeface="Cambria Math" panose="02040503050406030204" pitchFamily="18" charset="0"/>
                            <a:ea typeface="微软雅黑" panose="020B0503020204020204" pitchFamily="34" charset="-122"/>
                            <a:cs typeface="Arial" panose="020B0604020202020204" pitchFamily="34" charset="0"/>
                          </a:rPr>
                          <m:t>𝑝</m:t>
                        </m:r>
                      </m:e>
                      <m:sub>
                        <m:r>
                          <a:rPr lang="en-US" altLang="zh-CN" sz="2000">
                            <a:solidFill>
                              <a:srgbClr val="C00000"/>
                            </a:solidFill>
                            <a:latin typeface="Cambria Math" panose="02040503050406030204" pitchFamily="18" charset="0"/>
                            <a:ea typeface="微软雅黑" panose="020B0503020204020204" pitchFamily="34" charset="-122"/>
                            <a:cs typeface="Arial" panose="020B0604020202020204" pitchFamily="34" charset="0"/>
                          </a:rPr>
                          <m:t>𝑑</m:t>
                        </m:r>
                      </m:sub>
                    </m:sSub>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given </a:t>
                </a:r>
                <a14:m>
                  <m:oMath xmlns:m="http://schemas.openxmlformats.org/officeDocument/2006/math">
                    <m:sSub>
                      <m:sSubPr>
                        <m:ctrlPr>
                          <a:rPr lang="zh-CN" altLang="zh-CN" sz="2000"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a:latin typeface="Cambria Math" panose="02040503050406030204" pitchFamily="18" charset="0"/>
                            <a:ea typeface="微软雅黑" panose="020B0503020204020204" pitchFamily="34" charset="-122"/>
                            <a:cs typeface="Arial" panose="020B0604020202020204" pitchFamily="34" charset="0"/>
                          </a:rPr>
                          <m:t>𝑝</m:t>
                        </m:r>
                      </m:e>
                      <m:sub>
                        <m:r>
                          <a:rPr lang="en-US" altLang="zh-CN" sz="2000">
                            <a:latin typeface="Cambria Math" panose="02040503050406030204" pitchFamily="18" charset="0"/>
                            <a:ea typeface="微软雅黑" panose="020B0503020204020204" pitchFamily="34" charset="-122"/>
                            <a:cs typeface="Arial" panose="020B0604020202020204" pitchFamily="34" charset="0"/>
                          </a:rPr>
                          <m:t>𝑓</m:t>
                        </m:r>
                      </m:sub>
                    </m:sSub>
                  </m:oMath>
                </a14:m>
                <a:r>
                  <a:rPr lang="en-US" altLang="zh-CN" sz="2000" dirty="0">
                    <a:latin typeface="Arial" panose="020B0604020202020204" pitchFamily="34" charset="0"/>
                    <a:ea typeface="微软雅黑" panose="020B0503020204020204" pitchFamily="34" charset="-122"/>
                    <a:cs typeface="Arial" panose="020B0604020202020204" pitchFamily="34" charset="0"/>
                  </a:rPr>
                  <a:t>, where</a:t>
                </a:r>
              </a:p>
              <a:p>
                <a:pPr marL="1257300" lvl="2" indent="-342900">
                  <a:lnSpc>
                    <a:spcPct val="125000"/>
                  </a:lnSpc>
                  <a:buFont typeface="Arial" panose="020B0604020202020204" pitchFamily="34" charset="0"/>
                  <a:buChar char="•"/>
                </a:pPr>
                <a14:m>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𝑑</m:t>
                        </m:r>
                      </m:sub>
                    </m:sSub>
                    <m:r>
                      <a:rPr lang="en-US" altLang="zh-CN">
                        <a:latin typeface="Cambria Math" panose="02040503050406030204" pitchFamily="18" charset="0"/>
                      </a:rPr>
                      <m:t>=</m:t>
                    </m:r>
                    <m:r>
                      <a:rPr lang="en-US" altLang="zh-CN" i="1">
                        <a:latin typeface="Cambria Math" panose="02040503050406030204" pitchFamily="18" charset="0"/>
                      </a:rPr>
                      <m:t>𝑃</m:t>
                    </m:r>
                    <m:r>
                      <a:rPr lang="en-US" altLang="zh-CN">
                        <a:latin typeface="Cambria Math" panose="02040503050406030204" pitchFamily="18" charset="0"/>
                      </a:rPr>
                      <m:t>(</m:t>
                    </m:r>
                    <m:r>
                      <m:rPr>
                        <m:sty m:val="p"/>
                      </m:rPr>
                      <a:rPr lang="en-US" altLang="zh-CN">
                        <a:latin typeface="Cambria Math" panose="02040503050406030204" pitchFamily="18" charset="0"/>
                      </a:rPr>
                      <m:t>accept</m:t>
                    </m:r>
                    <m:r>
                      <a:rPr lang="en-US" altLang="zh-CN">
                        <a:latin typeface="Cambria Math" panose="02040503050406030204" pitchFamily="18" charset="0"/>
                      </a:rPr>
                      <m:t> </m:t>
                    </m:r>
                    <m:sSub>
                      <m:sSubPr>
                        <m:ctrlPr>
                          <a:rPr lang="zh-CN" altLang="zh-CN" i="1">
                            <a:latin typeface="Cambria Math" panose="02040503050406030204" pitchFamily="18" charset="0"/>
                          </a:rPr>
                        </m:ctrlPr>
                      </m:sSubPr>
                      <m:e>
                        <m:r>
                          <a:rPr lang="en-US" altLang="zh-CN" i="1">
                            <a:latin typeface="Cambria Math" panose="02040503050406030204" pitchFamily="18" charset="0"/>
                          </a:rPr>
                          <m:t>ℋ</m:t>
                        </m:r>
                      </m:e>
                      <m:sub>
                        <m:r>
                          <a:rPr lang="en-US" altLang="zh-CN">
                            <a:latin typeface="Cambria Math" panose="02040503050406030204" pitchFamily="18" charset="0"/>
                          </a:rPr>
                          <m:t>1</m:t>
                        </m:r>
                      </m:sub>
                    </m:sSub>
                    <m:r>
                      <a:rPr lang="en-US" altLang="zh-CN">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ℋ</m:t>
                        </m:r>
                      </m:e>
                      <m:sub>
                        <m:r>
                          <a:rPr lang="en-US" altLang="zh-CN">
                            <a:latin typeface="Cambria Math" panose="02040503050406030204" pitchFamily="18" charset="0"/>
                          </a:rPr>
                          <m:t>1</m:t>
                        </m:r>
                      </m:sub>
                    </m:sSub>
                    <m:r>
                      <a:rPr lang="en-US" altLang="zh-CN">
                        <a:latin typeface="Cambria Math" panose="02040503050406030204" pitchFamily="18" charset="0"/>
                      </a:rPr>
                      <m:t>)</m:t>
                    </m:r>
                  </m:oMath>
                </a14:m>
                <a:r>
                  <a:rPr lang="en-US" altLang="zh-CN" dirty="0">
                    <a:latin typeface="Arial" panose="020B0604020202020204" pitchFamily="34" charset="0"/>
                    <a:ea typeface="微软雅黑" panose="020B0503020204020204" pitchFamily="34" charset="-122"/>
                    <a:cs typeface="Arial" panose="020B0604020202020204" pitchFamily="34" charset="0"/>
                  </a:rPr>
                  <a:t>: probability of detection</a:t>
                </a:r>
              </a:p>
              <a:p>
                <a:pPr marL="1257300" lvl="2" indent="-342900">
                  <a:lnSpc>
                    <a:spcPct val="125000"/>
                  </a:lnSpc>
                  <a:buFont typeface="Arial" panose="020B0604020202020204" pitchFamily="34" charset="0"/>
                  <a:buChar char="•"/>
                </a:pPr>
                <a14:m>
                  <m:oMath xmlns:m="http://schemas.openxmlformats.org/officeDocument/2006/math">
                    <m:sSub>
                      <m:sSubPr>
                        <m:ctrlPr>
                          <a:rPr lang="zh-CN" altLang="zh-CN" i="1" smtClean="0">
                            <a:latin typeface="Cambria Math" panose="02040503050406030204" pitchFamily="18" charset="0"/>
                          </a:rPr>
                        </m:ctrlPr>
                      </m:sSubPr>
                      <m:e>
                        <m:r>
                          <a:rPr lang="en-US" altLang="zh-CN" i="1">
                            <a:latin typeface="Cambria Math" panose="02040503050406030204" pitchFamily="18" charset="0"/>
                          </a:rPr>
                          <m:t>𝑝</m:t>
                        </m:r>
                      </m:e>
                      <m:sub>
                        <m:r>
                          <a:rPr lang="en-US" altLang="zh-CN" i="1">
                            <a:latin typeface="Cambria Math" panose="02040503050406030204" pitchFamily="18" charset="0"/>
                          </a:rPr>
                          <m:t>𝑓</m:t>
                        </m:r>
                      </m:sub>
                    </m:sSub>
                    <m:r>
                      <a:rPr lang="en-US" altLang="zh-CN" i="1">
                        <a:latin typeface="Cambria Math" panose="02040503050406030204" pitchFamily="18" charset="0"/>
                      </a:rPr>
                      <m:t>=</m:t>
                    </m:r>
                    <m:r>
                      <a:rPr lang="en-US" altLang="zh-CN" i="1">
                        <a:latin typeface="Cambria Math" panose="02040503050406030204" pitchFamily="18" charset="0"/>
                      </a:rPr>
                      <m:t>𝑃</m:t>
                    </m:r>
                    <m:r>
                      <a:rPr lang="en-US" altLang="zh-CN">
                        <a:latin typeface="Cambria Math" panose="02040503050406030204" pitchFamily="18" charset="0"/>
                      </a:rPr>
                      <m:t>(</m:t>
                    </m:r>
                    <m:r>
                      <m:rPr>
                        <m:sty m:val="p"/>
                      </m:rPr>
                      <a:rPr lang="en-US" altLang="zh-CN" i="1">
                        <a:latin typeface="Cambria Math" panose="02040503050406030204" pitchFamily="18" charset="0"/>
                      </a:rPr>
                      <m:t>a</m:t>
                    </m:r>
                    <m:r>
                      <m:rPr>
                        <m:sty m:val="p"/>
                      </m:rPr>
                      <a:rPr lang="en-US" altLang="zh-CN" b="0" i="0" smtClean="0">
                        <a:latin typeface="Cambria Math" panose="02040503050406030204" pitchFamily="18" charset="0"/>
                      </a:rPr>
                      <m:t>ccept</m:t>
                    </m:r>
                    <m:r>
                      <a:rPr lang="en-US" altLang="zh-CN">
                        <a:latin typeface="Cambria Math" panose="02040503050406030204" pitchFamily="18" charset="0"/>
                      </a:rPr>
                      <m:t> </m:t>
                    </m:r>
                    <m:sSub>
                      <m:sSubPr>
                        <m:ctrlPr>
                          <a:rPr lang="zh-CN" altLang="zh-CN" i="1">
                            <a:latin typeface="Cambria Math" panose="02040503050406030204" pitchFamily="18" charset="0"/>
                          </a:rPr>
                        </m:ctrlPr>
                      </m:sSubPr>
                      <m:e>
                        <m:r>
                          <a:rPr lang="en-US" altLang="zh-CN" i="1">
                            <a:latin typeface="Cambria Math" panose="02040503050406030204" pitchFamily="18" charset="0"/>
                          </a:rPr>
                          <m:t>ℋ</m:t>
                        </m:r>
                      </m:e>
                      <m:sub>
                        <m:r>
                          <a:rPr lang="en-US" altLang="zh-CN" b="0" i="1" smtClean="0">
                            <a:latin typeface="Cambria Math" panose="02040503050406030204" pitchFamily="18" charset="0"/>
                          </a:rPr>
                          <m:t>1</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ℋ</m:t>
                        </m:r>
                      </m:e>
                      <m:sub>
                        <m:r>
                          <a:rPr lang="en-US" altLang="zh-CN" i="1">
                            <a:latin typeface="Cambria Math" panose="02040503050406030204" pitchFamily="18" charset="0"/>
                          </a:rPr>
                          <m:t>0</m:t>
                        </m:r>
                      </m:sub>
                    </m:sSub>
                    <m:r>
                      <a:rPr lang="en-US" altLang="zh-CN" i="1">
                        <a:latin typeface="Cambria Math" panose="02040503050406030204" pitchFamily="18" charset="0"/>
                      </a:rPr>
                      <m:t>)</m:t>
                    </m:r>
                  </m:oMath>
                </a14:m>
                <a:r>
                  <a:rPr lang="en-US" altLang="zh-CN" dirty="0">
                    <a:latin typeface="Arial" panose="020B0604020202020204" pitchFamily="34" charset="0"/>
                    <a:ea typeface="微软雅黑" panose="020B0503020204020204" pitchFamily="34" charset="-122"/>
                    <a:cs typeface="Arial" panose="020B0604020202020204" pitchFamily="34" charset="0"/>
                  </a:rPr>
                  <a:t>: probability of false alarm</a:t>
                </a:r>
              </a:p>
              <a:p>
                <a:pPr marL="742950" lvl="1" indent="-28575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objective is equivalent to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maximizing</a:t>
                </a:r>
                <a:r>
                  <a:rPr lang="en-US" altLang="zh-CN"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SNR </a:t>
                </a:r>
                <a:r>
                  <a:rPr lang="en-US" altLang="zh-CN" sz="2000" dirty="0">
                    <a:latin typeface="Arial" panose="020B0604020202020204" pitchFamily="34" charset="0"/>
                    <a:ea typeface="微软雅黑" panose="020B0503020204020204" pitchFamily="34" charset="-122"/>
                    <a:cs typeface="Arial" panose="020B0604020202020204" pitchFamily="34" charset="0"/>
                  </a:rPr>
                  <a:t>since</a:t>
                </a:r>
              </a:p>
              <a:p>
                <a:pPr marL="1200150" lvl="2" indent="-285750" algn="just">
                  <a:lnSpc>
                    <a:spcPct val="150000"/>
                  </a:lnSpc>
                  <a:buFont typeface="Arial" panose="020B0604020202020204" pitchFamily="34" charset="0"/>
                  <a:buChar char="•"/>
                </a:pPr>
                <a14:m>
                  <m:oMath xmlns:m="http://schemas.openxmlformats.org/officeDocument/2006/math">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i="1">
                            <a:latin typeface="Cambria Math" panose="02040503050406030204" pitchFamily="18" charset="0"/>
                            <a:ea typeface="微软雅黑" panose="020B0503020204020204" pitchFamily="34" charset="-122"/>
                            <a:cs typeface="Arial" panose="020B0604020202020204" pitchFamily="34" charset="0"/>
                          </a:rPr>
                          <m:t>𝑝</m:t>
                        </m:r>
                      </m:e>
                      <m:sub>
                        <m:r>
                          <a:rPr lang="en-US" altLang="zh-CN" i="1">
                            <a:latin typeface="Cambria Math" panose="02040503050406030204" pitchFamily="18" charset="0"/>
                            <a:ea typeface="微软雅黑" panose="020B0503020204020204" pitchFamily="34" charset="-122"/>
                            <a:cs typeface="Arial" panose="020B0604020202020204" pitchFamily="34" charset="0"/>
                          </a:rPr>
                          <m:t>𝑑</m:t>
                        </m:r>
                      </m:sub>
                    </m:sSub>
                  </m:oMath>
                </a14:m>
                <a:r>
                  <a:rPr lang="en-US" altLang="zh-CN" dirty="0">
                    <a:latin typeface="Arial" panose="020B0604020202020204" pitchFamily="34" charset="0"/>
                    <a:ea typeface="微软雅黑" panose="020B0503020204020204" pitchFamily="34" charset="-122"/>
                    <a:cs typeface="Arial" panose="020B0604020202020204" pitchFamily="34" charset="0"/>
                  </a:rPr>
                  <a:t> is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positively related </a:t>
                </a:r>
                <a:r>
                  <a:rPr lang="en-US" altLang="zh-CN" dirty="0">
                    <a:latin typeface="Arial" panose="020B0604020202020204" pitchFamily="34" charset="0"/>
                    <a:ea typeface="微软雅黑" panose="020B0503020204020204" pitchFamily="34" charset="-122"/>
                    <a:cs typeface="Arial" panose="020B0604020202020204" pitchFamily="34" charset="0"/>
                  </a:rPr>
                  <a:t>to the SNR given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b="0" i="1" smtClean="0">
                            <a:latin typeface="Cambria Math" panose="02040503050406030204" pitchFamily="18" charset="0"/>
                            <a:ea typeface="微软雅黑" panose="020B0503020204020204" pitchFamily="34" charset="-122"/>
                            <a:cs typeface="Arial" panose="020B0604020202020204" pitchFamily="34" charset="0"/>
                          </a:rPr>
                          <m:t>𝑝</m:t>
                        </m:r>
                      </m:e>
                      <m:sub>
                        <m:r>
                          <a:rPr lang="en-US" altLang="zh-CN" i="1">
                            <a:latin typeface="Cambria Math" panose="02040503050406030204" pitchFamily="18" charset="0"/>
                            <a:ea typeface="微软雅黑" panose="020B0503020204020204" pitchFamily="34" charset="-122"/>
                            <a:cs typeface="Arial" panose="020B0604020202020204" pitchFamily="34" charset="0"/>
                          </a:rPr>
                          <m:t>𝑓</m:t>
                        </m:r>
                      </m:sub>
                    </m:sSub>
                  </m:oMath>
                </a14:m>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p>
              <a:p>
                <a:pPr marL="285750" lvl="0" indent="-285750" algn="just">
                  <a:lnSpc>
                    <a:spcPct val="150000"/>
                  </a:lnSpc>
                  <a:buFont typeface="Arial" panose="020B0604020202020204" pitchFamily="34" charset="0"/>
                  <a:buChar char="•"/>
                </a:pPr>
                <a:r>
                  <a:rPr lang="en-US" altLang="zh-CN" sz="2200" b="1" dirty="0">
                    <a:solidFill>
                      <a:prstClr val="black"/>
                    </a:solidFill>
                    <a:latin typeface="Arial" panose="020B0604020202020204" pitchFamily="34" charset="0"/>
                    <a:ea typeface="微软雅黑" panose="020B0503020204020204" pitchFamily="34" charset="-122"/>
                    <a:cs typeface="Arial" panose="020B0604020202020204" pitchFamily="34" charset="0"/>
                  </a:rPr>
                  <a:t>Optimization Objective of Parameter Estimation</a:t>
                </a:r>
              </a:p>
              <a:p>
                <a:pPr marL="742950" lvl="1" indent="-285750" algn="just">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The CRBs of the unknown parameters </a:t>
                </a:r>
                <a14:m>
                  <m:oMath xmlns:m="http://schemas.openxmlformats.org/officeDocument/2006/math">
                    <m:r>
                      <a:rPr lang="en-US" altLang="zh-CN" i="1">
                        <a:latin typeface="Cambria Math" panose="02040503050406030204" pitchFamily="18" charset="0"/>
                      </a:rPr>
                      <m:t>𝑅</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𝛽</m:t>
                        </m:r>
                      </m:e>
                      <m:sub>
                        <m:r>
                          <a:rPr lang="en-US" altLang="zh-CN" i="1">
                            <a:latin typeface="Cambria Math" panose="02040503050406030204" pitchFamily="18" charset="0"/>
                          </a:rPr>
                          <m:t>𝑟𝑒</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𝛽</m:t>
                        </m:r>
                      </m:e>
                      <m:sub>
                        <m:r>
                          <a:rPr lang="en-US" altLang="zh-CN" i="1">
                            <a:latin typeface="Cambria Math" panose="02040503050406030204" pitchFamily="18" charset="0"/>
                          </a:rPr>
                          <m:t>𝑖𝑚</m:t>
                        </m:r>
                      </m:sub>
                    </m:sSub>
                  </m:oMath>
                </a14:m>
                <a:r>
                  <a:rPr lang="en-US" altLang="zh-CN" dirty="0">
                    <a:latin typeface="Arial" panose="020B0604020202020204" pitchFamily="34" charset="0"/>
                    <a:ea typeface="微软雅黑" panose="020B0503020204020204" pitchFamily="34" charset="-122"/>
                    <a:cs typeface="Arial" panose="020B0604020202020204" pitchFamily="34" charset="0"/>
                  </a:rPr>
                  <a:t> in </a:t>
                </a:r>
                <a14:m>
                  <m:oMath xmlns:m="http://schemas.openxmlformats.org/officeDocument/2006/math">
                    <m:r>
                      <a:rPr lang="en-US" altLang="zh-CN" b="1" i="1">
                        <a:latin typeface="Cambria Math" panose="02040503050406030204" pitchFamily="18" charset="0"/>
                        <a:ea typeface="微软雅黑" panose="020B0503020204020204" pitchFamily="34" charset="-122"/>
                        <a:cs typeface="Arial" panose="020B0604020202020204" pitchFamily="34" charset="0"/>
                      </a:rPr>
                      <m:t>𝜶</m:t>
                    </m:r>
                  </m:oMath>
                </a14:m>
                <a:r>
                  <a:rPr lang="en-US" altLang="zh-CN" dirty="0">
                    <a:latin typeface="Arial" panose="020B0604020202020204" pitchFamily="34" charset="0"/>
                    <a:ea typeface="微软雅黑" panose="020B0503020204020204" pitchFamily="34" charset="-122"/>
                    <a:cs typeface="Arial" panose="020B0604020202020204" pitchFamily="34" charset="0"/>
                  </a:rPr>
                  <a:t> </a:t>
                </a:r>
                <a:r>
                  <a:rPr lang="en-US" altLang="zh-CN" dirty="0">
                    <a:solidFill>
                      <a:prstClr val="black"/>
                    </a:solidFill>
                    <a:latin typeface="Arial" panose="020B0604020202020204" pitchFamily="34" charset="0"/>
                    <a:cs typeface="Arial" panose="020B0604020202020204" pitchFamily="34" charset="0"/>
                  </a:rPr>
                  <a:t>are all inversely proportional to the SNR</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232760" y="872485"/>
                <a:ext cx="11047816" cy="3601692"/>
              </a:xfrm>
              <a:prstGeom prst="rect">
                <a:avLst/>
              </a:prstGeom>
              <a:blipFill>
                <a:blip r:embed="rId4"/>
                <a:stretch>
                  <a:fillRect l="-607" b="-1861"/>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26183" y="17938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Problem Formulation</a:t>
            </a:r>
          </a:p>
        </p:txBody>
      </p:sp>
      <p:pic>
        <p:nvPicPr>
          <p:cNvPr id="31" name="图片 30" descr="\documentclass{article}&#10;\usepackage{amsmath}&#10;\pagestyle{empty}&#10;\begin{document}&#10;&#10;\begin{equation}\label{Dr_expres}&#10;  D_R=(\frac{c}{4\pi f_{bw}})^2\frac{1}{\mathrm{SNR}},%\mu^HD_3\mu&#10; \end{equation}&#10;\vspace{-2.5mm}&#10; \begin{equation}\label{Dre_expres}&#10;  D_{\beta_{re}}=\left[\beta_{re}^2+\beta_{im}^2(1+\frac{f_c^2}{f_{bw}^2})\right](\frac{\lambda}{4\pi})^2\frac{1}{\mathrm{SNR}},&#10; \end{equation}&#10;\vspace{-2.5mm}&#10; \begin{equation}\label{Dim_expres}&#10;  D_{\beta_{im}}=\left[\beta_{re}^2(1+\frac{f_c^2}{f_{bw}^2})+\beta_{im}^2\right](\frac{\lambda}{4\pi})^2\frac{1}{\mathrm{SNR}},&#10; \end{equation}&#10;&#10;&#10;\end{document}" title="IguanaTex Bitmap Display">
            <a:extLst>
              <a:ext uri="{FF2B5EF4-FFF2-40B4-BE49-F238E27FC236}">
                <a16:creationId xmlns:a16="http://schemas.microsoft.com/office/drawing/2014/main" id="{1C44BB5C-831A-4CA1-A3C4-8873F0643FCD}"/>
              </a:ext>
            </a:extLst>
          </p:cNvPr>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r="28875"/>
          <a:stretch/>
        </p:blipFill>
        <p:spPr>
          <a:xfrm>
            <a:off x="2305274" y="4645846"/>
            <a:ext cx="4157413" cy="1751314"/>
          </a:xfrm>
          <a:prstGeom prst="rect">
            <a:avLst/>
          </a:prstGeom>
        </p:spPr>
      </p:pic>
      <p:sp>
        <p:nvSpPr>
          <p:cNvPr id="6" name="矩形 5">
            <a:extLst>
              <a:ext uri="{FF2B5EF4-FFF2-40B4-BE49-F238E27FC236}">
                <a16:creationId xmlns:a16="http://schemas.microsoft.com/office/drawing/2014/main" id="{4DBB294F-1C47-4531-9666-7F54A412691A}"/>
              </a:ext>
            </a:extLst>
          </p:cNvPr>
          <p:cNvSpPr/>
          <p:nvPr/>
        </p:nvSpPr>
        <p:spPr>
          <a:xfrm>
            <a:off x="7598348" y="5086788"/>
            <a:ext cx="3898252" cy="923330"/>
          </a:xfrm>
          <a:prstGeom prst="rect">
            <a:avLst/>
          </a:prstGeom>
        </p:spPr>
        <p:txBody>
          <a:bodyPr wrap="square">
            <a:spAutoFit/>
          </a:bodyPr>
          <a:lstStyle/>
          <a:p>
            <a:pPr lvl="0" defTabSz="685800">
              <a:spcBef>
                <a:spcPts val="750"/>
              </a:spcBef>
            </a:pPr>
            <a:r>
              <a:rPr lang="en-US" altLang="zh-CN" dirty="0">
                <a:latin typeface="Arial" panose="020B0604020202020204" pitchFamily="34" charset="0"/>
                <a:cs typeface="Arial" panose="020B0604020202020204" pitchFamily="34" charset="0"/>
              </a:rPr>
              <a:t>The performance of parameter estimation can be optimized by maximizing the SNR</a:t>
            </a:r>
          </a:p>
        </p:txBody>
      </p:sp>
      <p:cxnSp>
        <p:nvCxnSpPr>
          <p:cNvPr id="25" name="直接连接符 24">
            <a:extLst>
              <a:ext uri="{FF2B5EF4-FFF2-40B4-BE49-F238E27FC236}">
                <a16:creationId xmlns:a16="http://schemas.microsoft.com/office/drawing/2014/main" id="{816EF1EF-3C01-490D-A312-FF5F64B5C413}"/>
              </a:ext>
            </a:extLst>
          </p:cNvPr>
          <p:cNvCxnSpPr>
            <a:cxnSpLocks/>
          </p:cNvCxnSpPr>
          <p:nvPr/>
        </p:nvCxnSpPr>
        <p:spPr>
          <a:xfrm>
            <a:off x="4799856" y="5168284"/>
            <a:ext cx="504056" cy="2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A4934D88-FB5C-44B9-B930-0597E6645B20}"/>
              </a:ext>
            </a:extLst>
          </p:cNvPr>
          <p:cNvCxnSpPr>
            <a:cxnSpLocks/>
          </p:cNvCxnSpPr>
          <p:nvPr/>
        </p:nvCxnSpPr>
        <p:spPr>
          <a:xfrm>
            <a:off x="5794478" y="5783059"/>
            <a:ext cx="44553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3EBE0A9-2A5F-43FF-92C3-2F3DBDDA5DEA}"/>
              </a:ext>
            </a:extLst>
          </p:cNvPr>
          <p:cNvCxnSpPr>
            <a:cxnSpLocks/>
          </p:cNvCxnSpPr>
          <p:nvPr/>
        </p:nvCxnSpPr>
        <p:spPr>
          <a:xfrm flipV="1">
            <a:off x="5807968" y="6397834"/>
            <a:ext cx="454551" cy="6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BA3ADA69-8073-49F6-843A-255CB9003A93}"/>
              </a:ext>
            </a:extLst>
          </p:cNvPr>
          <p:cNvSpPr/>
          <p:nvPr/>
        </p:nvSpPr>
        <p:spPr>
          <a:xfrm>
            <a:off x="7922146" y="2472620"/>
            <a:ext cx="3156540" cy="923330"/>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The performance of target detection can be optimized by maximizing the SNR</a:t>
            </a:r>
            <a:endParaRPr lang="zh-CN" altLang="en-US" dirty="0"/>
          </a:p>
        </p:txBody>
      </p:sp>
      <p:sp>
        <p:nvSpPr>
          <p:cNvPr id="10" name="矩形: 圆角 9">
            <a:extLst>
              <a:ext uri="{FF2B5EF4-FFF2-40B4-BE49-F238E27FC236}">
                <a16:creationId xmlns:a16="http://schemas.microsoft.com/office/drawing/2014/main" id="{89F440C8-2478-4625-871B-95781BDF15AE}"/>
              </a:ext>
            </a:extLst>
          </p:cNvPr>
          <p:cNvSpPr/>
          <p:nvPr/>
        </p:nvSpPr>
        <p:spPr>
          <a:xfrm>
            <a:off x="7824192" y="2435746"/>
            <a:ext cx="3110478" cy="1008112"/>
          </a:xfrm>
          <a:prstGeom prst="roundRect">
            <a:avLst/>
          </a:prstGeom>
          <a:noFill/>
          <a:ln w="28575">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0" name="矩形: 圆角 29">
            <a:extLst>
              <a:ext uri="{FF2B5EF4-FFF2-40B4-BE49-F238E27FC236}">
                <a16:creationId xmlns:a16="http://schemas.microsoft.com/office/drawing/2014/main" id="{D55F36CB-2E0F-4E87-921E-99665E8EA3A1}"/>
              </a:ext>
            </a:extLst>
          </p:cNvPr>
          <p:cNvSpPr/>
          <p:nvPr/>
        </p:nvSpPr>
        <p:spPr>
          <a:xfrm>
            <a:off x="7464152" y="5015412"/>
            <a:ext cx="3535039" cy="1058900"/>
          </a:xfrm>
          <a:prstGeom prst="roundRect">
            <a:avLst/>
          </a:prstGeom>
          <a:noFill/>
          <a:ln w="28575">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zh-CN" altLang="en-US"/>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82</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3540829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E4BDAB58-177D-4250-8E74-AF3AED89EC73}"/>
              </a:ext>
            </a:extLst>
          </p:cNvPr>
          <p:cNvSpPr txBox="1"/>
          <p:nvPr/>
        </p:nvSpPr>
        <p:spPr>
          <a:xfrm>
            <a:off x="1726334" y="2083494"/>
            <a:ext cx="2871936" cy="369332"/>
          </a:xfrm>
          <a:prstGeom prst="rect">
            <a:avLst/>
          </a:prstGeom>
          <a:noFill/>
        </p:spPr>
        <p:txBody>
          <a:bodyPr wrap="square" rtlCol="0">
            <a:spAutoFit/>
          </a:bodyPr>
          <a:lstStyle/>
          <a:p>
            <a:r>
              <a:rPr lang="en-US" altLang="zh-CN" dirty="0">
                <a:solidFill>
                  <a:schemeClr val="accent1"/>
                </a:solidFill>
                <a:latin typeface="Arial" panose="020B0604020202020204" pitchFamily="34" charset="0"/>
                <a:cs typeface="Arial" panose="020B0604020202020204" pitchFamily="34" charset="0"/>
              </a:rPr>
              <a:t>Amplitude of Tx RHS</a:t>
            </a:r>
            <a:endParaRPr lang="zh-CN" altLang="en-US" dirty="0">
              <a:solidFill>
                <a:schemeClr val="accent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232760" y="872485"/>
                <a:ext cx="11047816" cy="4165628"/>
              </a:xfrm>
              <a:prstGeom prst="rect">
                <a:avLst/>
              </a:prstGeom>
            </p:spPr>
            <p:txBody>
              <a:bodyPr wrap="square">
                <a:spAutoFit/>
              </a:bodyPr>
              <a:lstStyle/>
              <a:p>
                <a:pPr marL="285750" indent="-285750" algn="just">
                  <a:spcAft>
                    <a:spcPts val="1200"/>
                  </a:spcAft>
                  <a:buFont typeface="Arial" panose="020B0604020202020204" pitchFamily="34" charset="0"/>
                  <a:buChar char="•"/>
                </a:pPr>
                <a:r>
                  <a:rPr lang="en-US" altLang="zh-CN" sz="2200" b="1" dirty="0">
                    <a:latin typeface="Arial" panose="020B0604020202020204" pitchFamily="34" charset="0"/>
                    <a:ea typeface="微软雅黑" panose="020B0503020204020204" pitchFamily="34" charset="-122"/>
                    <a:cs typeface="Arial" panose="020B0604020202020204" pitchFamily="34" charset="0"/>
                  </a:rPr>
                  <a:t>SNR maximization problem</a:t>
                </a:r>
              </a:p>
              <a:p>
                <a:pPr marL="742950" lvl="1" indent="-285750" algn="just">
                  <a:spcAft>
                    <a:spcPts val="1200"/>
                  </a:spcAft>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Maximize SNR given the constraints of power and radiation amplitudes</a:t>
                </a:r>
              </a:p>
              <a:p>
                <a:pPr algn="just">
                  <a:spcBef>
                    <a:spcPts val="1200"/>
                  </a:spcBef>
                </a:pPr>
                <a14:m>
                  <m:oMathPara xmlns:m="http://schemas.openxmlformats.org/officeDocument/2006/math">
                    <m:oMathParaPr>
                      <m:jc m:val="centerGroup"/>
                    </m:oMathParaPr>
                    <m:oMath xmlns:m="http://schemas.openxmlformats.org/officeDocument/2006/math">
                      <m:eqArr>
                        <m:eqArrPr>
                          <m:ctrlPr>
                            <a:rPr lang="zh-CN" altLang="zh-CN" i="1">
                              <a:latin typeface="Cambria Math" panose="02040503050406030204" pitchFamily="18" charset="0"/>
                              <a:ea typeface="微软雅黑" panose="020B0503020204020204" pitchFamily="34" charset="-122"/>
                              <a:cs typeface="Arial" panose="020B0604020202020204" pitchFamily="34" charset="0"/>
                            </a:rPr>
                          </m:ctrlPr>
                        </m:eqArrPr>
                        <m:e>
                          <m:r>
                            <m:rPr>
                              <m:sty m:val="p"/>
                            </m:rPr>
                            <a:rPr lang="en-US" altLang="zh-CN">
                              <a:latin typeface="Cambria Math" panose="02040503050406030204" pitchFamily="18" charset="0"/>
                              <a:ea typeface="微软雅黑" panose="020B0503020204020204" pitchFamily="34" charset="-122"/>
                              <a:cs typeface="Arial" panose="020B0604020202020204" pitchFamily="34" charset="0"/>
                            </a:rPr>
                            <m:t>P</m:t>
                          </m:r>
                          <m:r>
                            <a:rPr lang="en-US" altLang="zh-CN">
                              <a:latin typeface="Cambria Math" panose="02040503050406030204" pitchFamily="18" charset="0"/>
                              <a:ea typeface="微软雅黑" panose="020B0503020204020204" pitchFamily="34" charset="-122"/>
                              <a:cs typeface="Arial" panose="020B0604020202020204" pitchFamily="34" charset="0"/>
                            </a:rPr>
                            <m:t>1: </m:t>
                          </m:r>
                          <m:limLow>
                            <m:limLowPr>
                              <m:ctrlPr>
                                <a:rPr lang="zh-CN" altLang="zh-CN" i="1">
                                  <a:latin typeface="Cambria Math" panose="02040503050406030204" pitchFamily="18" charset="0"/>
                                  <a:ea typeface="微软雅黑" panose="020B0503020204020204" pitchFamily="34" charset="-122"/>
                                  <a:cs typeface="Arial" panose="020B0604020202020204" pitchFamily="34" charset="0"/>
                                </a:rPr>
                              </m:ctrlPr>
                            </m:limLowPr>
                            <m:e>
                              <m:r>
                                <m:rPr>
                                  <m:sty m:val="p"/>
                                </m:rPr>
                                <a:rPr lang="en-US" altLang="zh-CN">
                                  <a:latin typeface="Cambria Math" panose="02040503050406030204" pitchFamily="18" charset="0"/>
                                  <a:ea typeface="微软雅黑" panose="020B0503020204020204" pitchFamily="34" charset="-122"/>
                                  <a:cs typeface="Arial" panose="020B0604020202020204" pitchFamily="34" charset="0"/>
                                </a:rPr>
                                <m:t>max</m:t>
                              </m:r>
                            </m:e>
                            <m:lim>
                              <m:sSup>
                                <m:sSupPr>
                                  <m:ctrlPr>
                                    <a:rPr lang="zh-CN" altLang="zh-CN" i="1">
                                      <a:latin typeface="Cambria Math" panose="02040503050406030204" pitchFamily="18" charset="0"/>
                                      <a:ea typeface="微软雅黑" panose="020B0503020204020204" pitchFamily="34" charset="-122"/>
                                      <a:cs typeface="Arial" panose="020B0604020202020204" pitchFamily="34" charset="0"/>
                                    </a:rPr>
                                  </m:ctrlPr>
                                </m:sSupPr>
                                <m:e>
                                  <m:r>
                                    <a:rPr lang="en-US" altLang="zh-CN">
                                      <a:latin typeface="Cambria Math" panose="02040503050406030204" pitchFamily="18" charset="0"/>
                                      <a:ea typeface="微软雅黑" panose="020B0503020204020204" pitchFamily="34" charset="-122"/>
                                      <a:cs typeface="Arial" panose="020B0604020202020204" pitchFamily="34" charset="0"/>
                                    </a:rPr>
                                    <m:t>𝜓</m:t>
                                  </m:r>
                                </m:e>
                                <m:sup>
                                  <m:r>
                                    <a:rPr lang="en-US" altLang="zh-CN">
                                      <a:latin typeface="Cambria Math" panose="02040503050406030204" pitchFamily="18" charset="0"/>
                                      <a:ea typeface="微软雅黑" panose="020B0503020204020204" pitchFamily="34" charset="-122"/>
                                      <a:cs typeface="Arial" panose="020B0604020202020204" pitchFamily="34" charset="0"/>
                                    </a:rPr>
                                    <m:t>𝑡</m:t>
                                  </m:r>
                                </m:sup>
                              </m:sSup>
                              <m:r>
                                <a:rPr lang="en-US" altLang="zh-CN">
                                  <a:latin typeface="Cambria Math" panose="02040503050406030204" pitchFamily="18" charset="0"/>
                                  <a:ea typeface="微软雅黑" panose="020B0503020204020204" pitchFamily="34" charset="-122"/>
                                  <a:cs typeface="Arial" panose="020B0604020202020204" pitchFamily="34" charset="0"/>
                                </a:rPr>
                                <m:t>,</m:t>
                              </m:r>
                              <m:sSup>
                                <m:sSupPr>
                                  <m:ctrlPr>
                                    <a:rPr lang="zh-CN" altLang="zh-CN" i="1">
                                      <a:latin typeface="Cambria Math" panose="02040503050406030204" pitchFamily="18" charset="0"/>
                                      <a:ea typeface="微软雅黑" panose="020B0503020204020204" pitchFamily="34" charset="-122"/>
                                      <a:cs typeface="Arial" panose="020B0604020202020204" pitchFamily="34" charset="0"/>
                                    </a:rPr>
                                  </m:ctrlPr>
                                </m:sSupPr>
                                <m:e>
                                  <m:r>
                                    <a:rPr lang="en-US" altLang="zh-CN">
                                      <a:latin typeface="Cambria Math" panose="02040503050406030204" pitchFamily="18" charset="0"/>
                                      <a:ea typeface="微软雅黑" panose="020B0503020204020204" pitchFamily="34" charset="-122"/>
                                      <a:cs typeface="Arial" panose="020B0604020202020204" pitchFamily="34" charset="0"/>
                                    </a:rPr>
                                    <m:t>𝜓</m:t>
                                  </m:r>
                                </m:e>
                                <m:sup>
                                  <m:r>
                                    <a:rPr lang="en-US" altLang="zh-CN">
                                      <a:latin typeface="Cambria Math" panose="02040503050406030204" pitchFamily="18" charset="0"/>
                                      <a:ea typeface="微软雅黑" panose="020B0503020204020204" pitchFamily="34" charset="-122"/>
                                      <a:cs typeface="Arial" panose="020B0604020202020204" pitchFamily="34" charset="0"/>
                                    </a:rPr>
                                    <m:t>𝑟</m:t>
                                  </m:r>
                                </m:sup>
                              </m:sSup>
                            </m:lim>
                          </m:limLow>
                          <m:r>
                            <a:rPr lang="en-US" altLang="zh-CN">
                              <a:latin typeface="Cambria Math" panose="02040503050406030204" pitchFamily="18" charset="0"/>
                              <a:ea typeface="微软雅黑" panose="020B0503020204020204" pitchFamily="34" charset="-122"/>
                              <a:cs typeface="Arial" panose="020B0604020202020204" pitchFamily="34" charset="0"/>
                            </a:rPr>
                            <m:t>  &amp;</m:t>
                          </m:r>
                          <m:r>
                            <m:rPr>
                              <m:sty m:val="p"/>
                            </m:rPr>
                            <a:rPr lang="en-US" altLang="zh-CN">
                              <a:latin typeface="Cambria Math" panose="02040503050406030204" pitchFamily="18" charset="0"/>
                              <a:ea typeface="微软雅黑" panose="020B0503020204020204" pitchFamily="34" charset="-122"/>
                              <a:cs typeface="Arial" panose="020B0604020202020204" pitchFamily="34" charset="0"/>
                            </a:rPr>
                            <m:t>SNR</m:t>
                          </m:r>
                          <m:r>
                            <a:rPr lang="en-US" altLang="zh-CN">
                              <a:latin typeface="Cambria Math" panose="02040503050406030204" pitchFamily="18" charset="0"/>
                              <a:ea typeface="微软雅黑" panose="020B0503020204020204" pitchFamily="34" charset="-122"/>
                              <a:cs typeface="Arial" panose="020B0604020202020204" pitchFamily="34" charset="0"/>
                            </a:rPr>
                            <m:t>,</m:t>
                          </m:r>
                          <m:r>
                            <a:rPr lang="en-US" altLang="zh-CN" b="0" i="1" smtClean="0">
                              <a:latin typeface="Cambria Math" panose="02040503050406030204" pitchFamily="18" charset="0"/>
                              <a:ea typeface="微软雅黑" panose="020B0503020204020204" pitchFamily="34" charset="-122"/>
                              <a:cs typeface="Arial" panose="020B0604020202020204" pitchFamily="34" charset="0"/>
                            </a:rPr>
                            <m:t> </m:t>
                          </m:r>
                        </m:e>
                        <m:e>
                          <m:r>
                            <a:rPr lang="en-US" altLang="zh-CN">
                              <a:latin typeface="Cambria Math" panose="02040503050406030204" pitchFamily="18" charset="0"/>
                              <a:ea typeface="微软雅黑" panose="020B0503020204020204" pitchFamily="34" charset="-122"/>
                              <a:cs typeface="Arial" panose="020B0604020202020204" pitchFamily="34" charset="0"/>
                            </a:rPr>
                            <m:t>𝑠</m:t>
                          </m:r>
                          <m:r>
                            <a:rPr lang="en-US" altLang="zh-CN">
                              <a:latin typeface="Cambria Math" panose="02040503050406030204" pitchFamily="18" charset="0"/>
                              <a:ea typeface="微软雅黑" panose="020B0503020204020204" pitchFamily="34" charset="-122"/>
                              <a:cs typeface="Arial" panose="020B0604020202020204" pitchFamily="34" charset="0"/>
                            </a:rPr>
                            <m:t>.</m:t>
                          </m:r>
                          <m:r>
                            <a:rPr lang="en-US" altLang="zh-CN">
                              <a:latin typeface="Cambria Math" panose="02040503050406030204" pitchFamily="18" charset="0"/>
                              <a:ea typeface="微软雅黑" panose="020B0503020204020204" pitchFamily="34" charset="-122"/>
                              <a:cs typeface="Arial" panose="020B0604020202020204" pitchFamily="34" charset="0"/>
                            </a:rPr>
                            <m:t>𝑡</m:t>
                          </m:r>
                          <m:r>
                            <a:rPr lang="en-US" altLang="zh-CN">
                              <a:latin typeface="Cambria Math" panose="02040503050406030204" pitchFamily="18" charset="0"/>
                              <a:ea typeface="微软雅黑" panose="020B0503020204020204" pitchFamily="34" charset="-122"/>
                              <a:cs typeface="Arial" panose="020B0604020202020204" pitchFamily="34" charset="0"/>
                            </a:rPr>
                            <m:t>.  &amp;</m:t>
                          </m:r>
                          <m:sSup>
                            <m:sSupPr>
                              <m:ctrlPr>
                                <a:rPr lang="en-US" altLang="zh-CN" b="0" i="1" smtClean="0">
                                  <a:latin typeface="Cambria Math" panose="02040503050406030204" pitchFamily="18" charset="0"/>
                                  <a:ea typeface="微软雅黑" panose="020B0503020204020204" pitchFamily="34" charset="-122"/>
                                  <a:cs typeface="Arial" panose="020B0604020202020204" pitchFamily="34" charset="0"/>
                                </a:rPr>
                              </m:ctrlPr>
                            </m:sSupPr>
                            <m:e>
                              <m:d>
                                <m:dPr>
                                  <m:begChr m:val="|"/>
                                  <m:endChr m:val="|"/>
                                  <m:ctrlPr>
                                    <a:rPr lang="en-US" altLang="zh-CN" b="0" i="1" smtClean="0">
                                      <a:latin typeface="Cambria Math" panose="02040503050406030204" pitchFamily="18" charset="0"/>
                                      <a:ea typeface="微软雅黑" panose="020B0503020204020204" pitchFamily="34" charset="-122"/>
                                      <a:cs typeface="Arial" panose="020B0604020202020204" pitchFamily="34" charset="0"/>
                                    </a:rPr>
                                  </m:ctrlPr>
                                </m:dPr>
                                <m:e>
                                  <m:sSup>
                                    <m:sSup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pPr>
                                    <m:e>
                                      <m:r>
                                        <a:rPr lang="en-US" altLang="zh-CN" b="1">
                                          <a:latin typeface="Cambria Math" panose="02040503050406030204" pitchFamily="18" charset="0"/>
                                          <a:ea typeface="微软雅黑" panose="020B0503020204020204" pitchFamily="34" charset="-122"/>
                                          <a:cs typeface="Arial" panose="020B0604020202020204" pitchFamily="34" charset="0"/>
                                        </a:rPr>
                                        <m:t>𝚿</m:t>
                                      </m:r>
                                    </m:e>
                                    <m:sup>
                                      <m:r>
                                        <a:rPr lang="en-US" altLang="zh-CN" i="1">
                                          <a:latin typeface="Cambria Math" panose="02040503050406030204" pitchFamily="18" charset="0"/>
                                          <a:ea typeface="微软雅黑" panose="020B0503020204020204" pitchFamily="34" charset="-122"/>
                                          <a:cs typeface="Arial" panose="020B0604020202020204" pitchFamily="34" charset="0"/>
                                        </a:rPr>
                                        <m:t>𝑡</m:t>
                                      </m:r>
                                    </m:sup>
                                  </m:sSup>
                                  <m:sSup>
                                    <m:sSupPr>
                                      <m:ctrlPr>
                                        <a:rPr lang="en-US" altLang="zh-CN" i="1">
                                          <a:latin typeface="Cambria Math" panose="02040503050406030204" pitchFamily="18" charset="0"/>
                                          <a:ea typeface="微软雅黑" panose="020B0503020204020204" pitchFamily="34" charset="-122"/>
                                          <a:cs typeface="Arial" panose="020B0604020202020204" pitchFamily="34" charset="0"/>
                                        </a:rPr>
                                      </m:ctrlPr>
                                    </m:sSupPr>
                                    <m:e>
                                      <m:r>
                                        <a:rPr lang="en-US" altLang="zh-CN" b="1" i="1">
                                          <a:latin typeface="Cambria Math" panose="02040503050406030204" pitchFamily="18" charset="0"/>
                                          <a:ea typeface="微软雅黑" panose="020B0503020204020204" pitchFamily="34" charset="-122"/>
                                          <a:cs typeface="Arial" panose="020B0604020202020204" pitchFamily="34" charset="0"/>
                                        </a:rPr>
                                        <m:t>𝒒</m:t>
                                      </m:r>
                                    </m:e>
                                    <m:sup>
                                      <m:r>
                                        <a:rPr lang="en-US" altLang="zh-CN" i="1">
                                          <a:latin typeface="Cambria Math" panose="02040503050406030204" pitchFamily="18" charset="0"/>
                                          <a:ea typeface="微软雅黑" panose="020B0503020204020204" pitchFamily="34" charset="-122"/>
                                          <a:cs typeface="Arial" panose="020B0604020202020204" pitchFamily="34" charset="0"/>
                                        </a:rPr>
                                        <m:t>𝑡</m:t>
                                      </m:r>
                                    </m:sup>
                                  </m:sSup>
                                  <m:sSup>
                                    <m:sSupPr>
                                      <m:ctrlPr>
                                        <a:rPr lang="en-US" altLang="zh-CN" b="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b="0" i="1" smtClean="0">
                                          <a:latin typeface="Cambria Math" panose="02040503050406030204" pitchFamily="18" charset="0"/>
                                          <a:ea typeface="微软雅黑" panose="020B0503020204020204" pitchFamily="34" charset="-122"/>
                                          <a:cs typeface="Arial" panose="020B0604020202020204" pitchFamily="34" charset="0"/>
                                        </a:rPr>
                                        <m:t>𝑥</m:t>
                                      </m:r>
                                    </m:e>
                                    <m:sup>
                                      <m:r>
                                        <a:rPr lang="en-US" altLang="zh-CN" b="0" i="1" smtClean="0">
                                          <a:latin typeface="Cambria Math" panose="02040503050406030204" pitchFamily="18" charset="0"/>
                                          <a:ea typeface="微软雅黑" panose="020B0503020204020204" pitchFamily="34" charset="-122"/>
                                          <a:cs typeface="Arial" panose="020B0604020202020204" pitchFamily="34" charset="0"/>
                                        </a:rPr>
                                        <m:t>𝑡</m:t>
                                      </m:r>
                                    </m:sup>
                                  </m:sSup>
                                  <m:r>
                                    <a:rPr lang="en-US" altLang="zh-CN" b="0" i="1" smtClean="0">
                                      <a:latin typeface="Cambria Math" panose="02040503050406030204" pitchFamily="18" charset="0"/>
                                      <a:ea typeface="微软雅黑" panose="020B0503020204020204" pitchFamily="34" charset="-122"/>
                                      <a:cs typeface="Arial" panose="020B0604020202020204" pitchFamily="34" charset="0"/>
                                    </a:rPr>
                                    <m:t> </m:t>
                                  </m:r>
                                </m:e>
                              </m:d>
                            </m:e>
                            <m:sup>
                              <m:r>
                                <a:rPr lang="en-US" altLang="zh-CN" b="0" i="1" smtClean="0">
                                  <a:latin typeface="Cambria Math" panose="02040503050406030204" pitchFamily="18" charset="0"/>
                                  <a:ea typeface="微软雅黑" panose="020B0503020204020204" pitchFamily="34" charset="-122"/>
                                  <a:cs typeface="Arial" panose="020B0604020202020204" pitchFamily="34" charset="0"/>
                                </a:rPr>
                                <m:t>2</m:t>
                              </m:r>
                            </m:sup>
                          </m:sSup>
                          <m:r>
                            <a:rPr lang="en-US" altLang="zh-CN" b="0" i="1" smtClean="0">
                              <a:latin typeface="Cambria Math" panose="02040503050406030204" pitchFamily="18" charset="0"/>
                              <a:ea typeface="微软雅黑" panose="020B0503020204020204" pitchFamily="34" charset="-122"/>
                              <a:cs typeface="Arial" panose="020B0604020202020204" pitchFamily="34" charset="0"/>
                            </a:rPr>
                            <m:t>=</m:t>
                          </m:r>
                          <m:sSup>
                            <m:sSupPr>
                              <m:ctrlPr>
                                <a:rPr lang="en-US" altLang="zh-CN" b="0" i="1" smtClean="0">
                                  <a:latin typeface="Cambria Math" panose="02040503050406030204" pitchFamily="18" charset="0"/>
                                  <a:ea typeface="微软雅黑" panose="020B0503020204020204" pitchFamily="34" charset="-122"/>
                                  <a:cs typeface="Arial" panose="020B0604020202020204" pitchFamily="34" charset="0"/>
                                </a:rPr>
                              </m:ctrlPr>
                            </m:sSupPr>
                            <m:e>
                              <m:r>
                                <a:rPr lang="en-US" altLang="zh-CN" b="0" i="1" smtClean="0">
                                  <a:latin typeface="Cambria Math" panose="02040503050406030204" pitchFamily="18" charset="0"/>
                                  <a:ea typeface="微软雅黑" panose="020B0503020204020204" pitchFamily="34" charset="-122"/>
                                  <a:cs typeface="Arial" panose="020B0604020202020204" pitchFamily="34" charset="0"/>
                                </a:rPr>
                                <m:t>𝑃</m:t>
                              </m:r>
                            </m:e>
                            <m:sup>
                              <m:r>
                                <a:rPr lang="en-US" altLang="zh-CN" b="0" i="1" smtClean="0">
                                  <a:latin typeface="Cambria Math" panose="02040503050406030204" pitchFamily="18" charset="0"/>
                                  <a:ea typeface="微软雅黑" panose="020B0503020204020204" pitchFamily="34" charset="-122"/>
                                  <a:cs typeface="Arial" panose="020B0604020202020204" pitchFamily="34" charset="0"/>
                                </a:rPr>
                                <m:t>𝑡</m:t>
                              </m:r>
                            </m:sup>
                          </m:sSup>
                          <m:r>
                            <a:rPr lang="en-US" altLang="zh-CN">
                              <a:latin typeface="Cambria Math" panose="02040503050406030204" pitchFamily="18" charset="0"/>
                              <a:ea typeface="微软雅黑" panose="020B0503020204020204" pitchFamily="34" charset="-122"/>
                              <a:cs typeface="Arial" panose="020B0604020202020204" pitchFamily="34" charset="0"/>
                            </a:rPr>
                            <m:t>,</m:t>
                          </m:r>
                        </m:e>
                        <m:e>
                          <m:r>
                            <a:rPr lang="en-US" altLang="zh-CN">
                              <a:latin typeface="Cambria Math" panose="02040503050406030204" pitchFamily="18" charset="0"/>
                              <a:ea typeface="微软雅黑" panose="020B0503020204020204" pitchFamily="34" charset="-122"/>
                              <a:cs typeface="Arial" panose="020B0604020202020204" pitchFamily="34" charset="0"/>
                            </a:rPr>
                            <m:t>&amp;0≤</m:t>
                          </m:r>
                          <m:sSubSup>
                            <m:sSubSupPr>
                              <m:ctrlPr>
                                <a:rPr lang="zh-CN" altLang="zh-CN" i="1">
                                  <a:latin typeface="Cambria Math" panose="02040503050406030204" pitchFamily="18" charset="0"/>
                                  <a:ea typeface="微软雅黑" panose="020B0503020204020204" pitchFamily="34" charset="-122"/>
                                  <a:cs typeface="Arial" panose="020B0604020202020204" pitchFamily="34" charset="0"/>
                                </a:rPr>
                              </m:ctrlPr>
                            </m:sSubSupPr>
                            <m:e>
                              <m:r>
                                <a:rPr lang="en-US" altLang="zh-CN">
                                  <a:latin typeface="Cambria Math" panose="02040503050406030204" pitchFamily="18" charset="0"/>
                                  <a:ea typeface="微软雅黑" panose="020B0503020204020204" pitchFamily="34" charset="-122"/>
                                  <a:cs typeface="Arial" panose="020B0604020202020204" pitchFamily="34" charset="0"/>
                                </a:rPr>
                                <m:t>𝜓</m:t>
                              </m:r>
                            </m:e>
                            <m:sub>
                              <m:r>
                                <a:rPr lang="en-US" altLang="zh-CN">
                                  <a:latin typeface="Cambria Math" panose="02040503050406030204" pitchFamily="18" charset="0"/>
                                  <a:ea typeface="微软雅黑" panose="020B0503020204020204" pitchFamily="34" charset="-122"/>
                                  <a:cs typeface="Arial" panose="020B0604020202020204" pitchFamily="34" charset="0"/>
                                </a:rPr>
                                <m:t>𝑛</m:t>
                              </m:r>
                            </m:sub>
                            <m:sup>
                              <m:r>
                                <a:rPr lang="en-US" altLang="zh-CN">
                                  <a:latin typeface="Cambria Math" panose="02040503050406030204" pitchFamily="18" charset="0"/>
                                  <a:ea typeface="微软雅黑" panose="020B0503020204020204" pitchFamily="34" charset="-122"/>
                                  <a:cs typeface="Arial" panose="020B0604020202020204" pitchFamily="34" charset="0"/>
                                </a:rPr>
                                <m:t>𝑡</m:t>
                              </m:r>
                            </m:sup>
                          </m:sSubSup>
                          <m:r>
                            <a:rPr lang="en-US" altLang="zh-CN">
                              <a:latin typeface="Cambria Math" panose="02040503050406030204" pitchFamily="18" charset="0"/>
                              <a:ea typeface="微软雅黑" panose="020B0503020204020204" pitchFamily="34" charset="-122"/>
                              <a:cs typeface="Arial" panose="020B0604020202020204" pitchFamily="34" charset="0"/>
                            </a:rPr>
                            <m:t>≤1,∀</m:t>
                          </m:r>
                          <m:r>
                            <a:rPr lang="en-US" altLang="zh-CN">
                              <a:latin typeface="Cambria Math" panose="02040503050406030204" pitchFamily="18" charset="0"/>
                              <a:ea typeface="微软雅黑" panose="020B0503020204020204" pitchFamily="34" charset="-122"/>
                              <a:cs typeface="Arial" panose="020B0604020202020204" pitchFamily="34" charset="0"/>
                            </a:rPr>
                            <m:t>𝑛</m:t>
                          </m:r>
                          <m:r>
                            <a:rPr lang="en-US" altLang="zh-CN">
                              <a:latin typeface="Cambria Math" panose="02040503050406030204" pitchFamily="18" charset="0"/>
                              <a:ea typeface="微软雅黑" panose="020B0503020204020204" pitchFamily="34" charset="-122"/>
                              <a:cs typeface="Arial" panose="020B0604020202020204" pitchFamily="34" charset="0"/>
                            </a:rPr>
                            <m:t>∈</m:t>
                          </m:r>
                          <m:r>
                            <m:rPr>
                              <m:lit/>
                            </m:rPr>
                            <a:rPr lang="en-US" altLang="zh-CN">
                              <a:latin typeface="Cambria Math" panose="02040503050406030204" pitchFamily="18" charset="0"/>
                              <a:ea typeface="微软雅黑" panose="020B0503020204020204" pitchFamily="34" charset="-122"/>
                              <a:cs typeface="Arial" panose="020B0604020202020204" pitchFamily="34" charset="0"/>
                            </a:rPr>
                            <m:t>{</m:t>
                          </m:r>
                          <m:r>
                            <a:rPr lang="en-US" altLang="zh-CN">
                              <a:latin typeface="Cambria Math" panose="02040503050406030204" pitchFamily="18" charset="0"/>
                              <a:ea typeface="微软雅黑" panose="020B0503020204020204" pitchFamily="34" charset="-122"/>
                              <a:cs typeface="Arial" panose="020B0604020202020204" pitchFamily="34" charset="0"/>
                            </a:rPr>
                            <m:t>1,⋯,</m:t>
                          </m:r>
                          <m:sSub>
                            <m:sSubPr>
                              <m:ctrlPr>
                                <a:rPr lang="zh-CN"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a:latin typeface="Cambria Math" panose="02040503050406030204" pitchFamily="18" charset="0"/>
                                  <a:ea typeface="微软雅黑" panose="020B0503020204020204" pitchFamily="34" charset="-122"/>
                                  <a:cs typeface="Arial" panose="020B0604020202020204" pitchFamily="34" charset="0"/>
                                </a:rPr>
                                <m:t>𝑁</m:t>
                              </m:r>
                            </m:e>
                            <m:sub>
                              <m:r>
                                <a:rPr lang="en-US" altLang="zh-CN">
                                  <a:latin typeface="Cambria Math" panose="02040503050406030204" pitchFamily="18" charset="0"/>
                                  <a:ea typeface="微软雅黑" panose="020B0503020204020204" pitchFamily="34" charset="-122"/>
                                  <a:cs typeface="Arial" panose="020B0604020202020204" pitchFamily="34" charset="0"/>
                                </a:rPr>
                                <m:t>𝑡</m:t>
                              </m:r>
                            </m:sub>
                          </m:sSub>
                          <m:r>
                            <m:rPr>
                              <m:lit/>
                            </m:rPr>
                            <a:rPr lang="en-US" altLang="zh-CN">
                              <a:latin typeface="Cambria Math" panose="02040503050406030204" pitchFamily="18" charset="0"/>
                              <a:ea typeface="微软雅黑" panose="020B0503020204020204" pitchFamily="34" charset="-122"/>
                              <a:cs typeface="Arial" panose="020B0604020202020204" pitchFamily="34" charset="0"/>
                            </a:rPr>
                            <m:t>}</m:t>
                          </m:r>
                          <m:r>
                            <a:rPr lang="en-US" altLang="zh-CN">
                              <a:latin typeface="Cambria Math" panose="02040503050406030204" pitchFamily="18" charset="0"/>
                              <a:ea typeface="微软雅黑" panose="020B0503020204020204" pitchFamily="34" charset="-122"/>
                              <a:cs typeface="Arial" panose="020B0604020202020204" pitchFamily="34" charset="0"/>
                            </a:rPr>
                            <m:t>,</m:t>
                          </m:r>
                        </m:e>
                        <m:e>
                          <m:r>
                            <a:rPr lang="en-US" altLang="zh-CN">
                              <a:latin typeface="Cambria Math" panose="02040503050406030204" pitchFamily="18" charset="0"/>
                              <a:ea typeface="微软雅黑" panose="020B0503020204020204" pitchFamily="34" charset="-122"/>
                              <a:cs typeface="Arial" panose="020B0604020202020204" pitchFamily="34" charset="0"/>
                            </a:rPr>
                            <m:t>&amp;0≤</m:t>
                          </m:r>
                          <m:sSubSup>
                            <m:sSubSupPr>
                              <m:ctrlPr>
                                <a:rPr lang="zh-CN" altLang="zh-CN" i="1">
                                  <a:latin typeface="Cambria Math" panose="02040503050406030204" pitchFamily="18" charset="0"/>
                                  <a:ea typeface="微软雅黑" panose="020B0503020204020204" pitchFamily="34" charset="-122"/>
                                  <a:cs typeface="Arial" panose="020B0604020202020204" pitchFamily="34" charset="0"/>
                                </a:rPr>
                              </m:ctrlPr>
                            </m:sSubSupPr>
                            <m:e>
                              <m:r>
                                <a:rPr lang="en-US" altLang="zh-CN">
                                  <a:latin typeface="Cambria Math" panose="02040503050406030204" pitchFamily="18" charset="0"/>
                                  <a:ea typeface="微软雅黑" panose="020B0503020204020204" pitchFamily="34" charset="-122"/>
                                  <a:cs typeface="Arial" panose="020B0604020202020204" pitchFamily="34" charset="0"/>
                                </a:rPr>
                                <m:t>𝜓</m:t>
                              </m:r>
                            </m:e>
                            <m:sub>
                              <m:r>
                                <a:rPr lang="en-US" altLang="zh-CN">
                                  <a:latin typeface="Cambria Math" panose="02040503050406030204" pitchFamily="18" charset="0"/>
                                  <a:ea typeface="微软雅黑" panose="020B0503020204020204" pitchFamily="34" charset="-122"/>
                                  <a:cs typeface="Arial" panose="020B0604020202020204" pitchFamily="34" charset="0"/>
                                </a:rPr>
                                <m:t>𝑛</m:t>
                              </m:r>
                            </m:sub>
                            <m:sup>
                              <m:r>
                                <a:rPr lang="en-US" altLang="zh-CN">
                                  <a:latin typeface="Cambria Math" panose="02040503050406030204" pitchFamily="18" charset="0"/>
                                  <a:ea typeface="微软雅黑" panose="020B0503020204020204" pitchFamily="34" charset="-122"/>
                                  <a:cs typeface="Arial" panose="020B0604020202020204" pitchFamily="34" charset="0"/>
                                </a:rPr>
                                <m:t>𝑟</m:t>
                              </m:r>
                            </m:sup>
                          </m:sSubSup>
                          <m:r>
                            <a:rPr lang="en-US" altLang="zh-CN">
                              <a:latin typeface="Cambria Math" panose="02040503050406030204" pitchFamily="18" charset="0"/>
                              <a:ea typeface="微软雅黑" panose="020B0503020204020204" pitchFamily="34" charset="-122"/>
                              <a:cs typeface="Arial" panose="020B0604020202020204" pitchFamily="34" charset="0"/>
                            </a:rPr>
                            <m:t>≤1,∀</m:t>
                          </m:r>
                          <m:r>
                            <a:rPr lang="en-US" altLang="zh-CN">
                              <a:latin typeface="Cambria Math" panose="02040503050406030204" pitchFamily="18" charset="0"/>
                              <a:ea typeface="微软雅黑" panose="020B0503020204020204" pitchFamily="34" charset="-122"/>
                              <a:cs typeface="Arial" panose="020B0604020202020204" pitchFamily="34" charset="0"/>
                            </a:rPr>
                            <m:t>𝑛</m:t>
                          </m:r>
                          <m:r>
                            <a:rPr lang="en-US" altLang="zh-CN">
                              <a:latin typeface="Cambria Math" panose="02040503050406030204" pitchFamily="18" charset="0"/>
                              <a:ea typeface="微软雅黑" panose="020B0503020204020204" pitchFamily="34" charset="-122"/>
                              <a:cs typeface="Arial" panose="020B0604020202020204" pitchFamily="34" charset="0"/>
                            </a:rPr>
                            <m:t>∈</m:t>
                          </m:r>
                          <m:r>
                            <m:rPr>
                              <m:lit/>
                            </m:rPr>
                            <a:rPr lang="en-US" altLang="zh-CN">
                              <a:latin typeface="Cambria Math" panose="02040503050406030204" pitchFamily="18" charset="0"/>
                              <a:ea typeface="微软雅黑" panose="020B0503020204020204" pitchFamily="34" charset="-122"/>
                              <a:cs typeface="Arial" panose="020B0604020202020204" pitchFamily="34" charset="0"/>
                            </a:rPr>
                            <m:t>{</m:t>
                          </m:r>
                          <m:r>
                            <a:rPr lang="en-US" altLang="zh-CN">
                              <a:latin typeface="Cambria Math" panose="02040503050406030204" pitchFamily="18" charset="0"/>
                              <a:ea typeface="微软雅黑" panose="020B0503020204020204" pitchFamily="34" charset="-122"/>
                              <a:cs typeface="Arial" panose="020B0604020202020204" pitchFamily="34" charset="0"/>
                            </a:rPr>
                            <m:t>1,⋯,</m:t>
                          </m:r>
                          <m:sSub>
                            <m:sSubPr>
                              <m:ctrlPr>
                                <a:rPr lang="zh-CN" altLang="zh-CN"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a:latin typeface="Cambria Math" panose="02040503050406030204" pitchFamily="18" charset="0"/>
                                  <a:ea typeface="微软雅黑" panose="020B0503020204020204" pitchFamily="34" charset="-122"/>
                                  <a:cs typeface="Arial" panose="020B0604020202020204" pitchFamily="34" charset="0"/>
                                </a:rPr>
                                <m:t>𝑁</m:t>
                              </m:r>
                            </m:e>
                            <m:sub>
                              <m:r>
                                <a:rPr lang="en-US" altLang="zh-CN">
                                  <a:latin typeface="Cambria Math" panose="02040503050406030204" pitchFamily="18" charset="0"/>
                                  <a:ea typeface="微软雅黑" panose="020B0503020204020204" pitchFamily="34" charset="-122"/>
                                  <a:cs typeface="Arial" panose="020B0604020202020204" pitchFamily="34" charset="0"/>
                                </a:rPr>
                                <m:t>𝑟</m:t>
                              </m:r>
                            </m:sub>
                          </m:sSub>
                          <m:r>
                            <m:rPr>
                              <m:lit/>
                            </m:rPr>
                            <a:rPr lang="en-US" altLang="zh-CN">
                              <a:latin typeface="Cambria Math" panose="02040503050406030204" pitchFamily="18" charset="0"/>
                              <a:ea typeface="微软雅黑" panose="020B0503020204020204" pitchFamily="34" charset="-122"/>
                              <a:cs typeface="Arial" panose="020B0604020202020204" pitchFamily="34" charset="0"/>
                            </a:rPr>
                            <m:t>}</m:t>
                          </m:r>
                          <m:r>
                            <a:rPr lang="en-US" altLang="zh-CN">
                              <a:latin typeface="Cambria Math" panose="02040503050406030204" pitchFamily="18" charset="0"/>
                              <a:ea typeface="微软雅黑" panose="020B0503020204020204" pitchFamily="34" charset="-122"/>
                              <a:cs typeface="Arial" panose="020B0604020202020204" pitchFamily="34" charset="0"/>
                            </a:rPr>
                            <m:t>.</m:t>
                          </m:r>
                        </m:e>
                      </m:eqArr>
                    </m:oMath>
                  </m:oMathPara>
                </a14:m>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gn="just">
                  <a:spcBef>
                    <a:spcPts val="1200"/>
                  </a:spcBef>
                  <a:buFont typeface="Arial" panose="020B0604020202020204" pitchFamily="34" charset="0"/>
                  <a:buChar char="•"/>
                </a:pPr>
                <a:r>
                  <a:rPr lang="en-US" altLang="zh-CN" sz="2200" b="1" dirty="0">
                    <a:latin typeface="Arial" panose="020B0604020202020204" pitchFamily="34" charset="0"/>
                    <a:ea typeface="微软雅黑" panose="020B0503020204020204" pitchFamily="34" charset="-122"/>
                    <a:cs typeface="Arial" panose="020B0604020202020204" pitchFamily="34" charset="0"/>
                  </a:rPr>
                  <a:t>Problem Decomposition</a:t>
                </a:r>
              </a:p>
              <a:p>
                <a:pPr marL="742950" lvl="1" indent="-285750" algn="jus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Variables </a:t>
                </a:r>
                <a14:m>
                  <m:oMath xmlns:m="http://schemas.openxmlformats.org/officeDocument/2006/math">
                    <m:sSup>
                      <m:sSupPr>
                        <m:ctrlPr>
                          <a:rPr lang="en-US" altLang="zh-CN" sz="2000" b="0" i="1" smtClean="0">
                            <a:latin typeface="Cambria Math" panose="02040503050406030204" pitchFamily="18" charset="0"/>
                          </a:rPr>
                        </m:ctrlPr>
                      </m:sSupPr>
                      <m:e>
                        <m:r>
                          <a:rPr lang="en-US" altLang="zh-CN" sz="2000" b="1" i="1" smtClean="0">
                            <a:latin typeface="Cambria Math" panose="02040503050406030204" pitchFamily="18" charset="0"/>
                          </a:rPr>
                          <m:t>𝝍</m:t>
                        </m:r>
                      </m:e>
                      <m:sup>
                        <m:r>
                          <a:rPr lang="en-US" altLang="zh-CN" sz="2000" b="0" i="1" smtClean="0">
                            <a:latin typeface="Cambria Math" panose="02040503050406030204" pitchFamily="18" charset="0"/>
                          </a:rPr>
                          <m:t>𝑡</m:t>
                        </m:r>
                      </m:sup>
                    </m:sSup>
                  </m:oMath>
                </a14:m>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and </a:t>
                </a:r>
                <a14:m>
                  <m:oMath xmlns:m="http://schemas.openxmlformats.org/officeDocument/2006/math">
                    <m:sSup>
                      <m:sSupPr>
                        <m:ctrlPr>
                          <a:rPr lang="en-US" altLang="zh-CN" sz="2000" i="1">
                            <a:latin typeface="Cambria Math" panose="02040503050406030204" pitchFamily="18" charset="0"/>
                          </a:rPr>
                        </m:ctrlPr>
                      </m:sSupPr>
                      <m:e>
                        <m:r>
                          <a:rPr lang="en-US" altLang="zh-CN" sz="2000" b="1" i="1">
                            <a:latin typeface="Cambria Math" panose="02040503050406030204" pitchFamily="18" charset="0"/>
                          </a:rPr>
                          <m:t>𝝍</m:t>
                        </m:r>
                      </m:e>
                      <m:sup>
                        <m:r>
                          <a:rPr lang="en-US" altLang="zh-CN" sz="2000" b="0" i="1" smtClean="0">
                            <a:latin typeface="Cambria Math" panose="02040503050406030204" pitchFamily="18" charset="0"/>
                          </a:rPr>
                          <m:t>𝑟</m:t>
                        </m:r>
                      </m:sup>
                    </m:sSup>
                  </m:oMath>
                </a14:m>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can be optimized </a:t>
                </a:r>
                <a:r>
                  <a:rPr lang="en-US" altLang="zh-CN" sz="2000" dirty="0">
                    <a:solidFill>
                      <a:srgbClr val="C00000"/>
                    </a:solidFill>
                    <a:latin typeface="Arial" panose="020B0604020202020204" pitchFamily="34" charset="0"/>
                    <a:cs typeface="Arial" panose="020B0604020202020204" pitchFamily="34" charset="0"/>
                  </a:rPr>
                  <a:t>separately</a:t>
                </a:r>
                <a:r>
                  <a:rPr lang="en-US" altLang="zh-CN" sz="2000" dirty="0">
                    <a:latin typeface="Arial" panose="020B0604020202020204" pitchFamily="34" charset="0"/>
                    <a:cs typeface="Arial" panose="020B0604020202020204" pitchFamily="34" charset="0"/>
                  </a:rPr>
                  <a:t> since they are </a:t>
                </a:r>
                <a:r>
                  <a:rPr lang="en-US" altLang="zh-CN" sz="2000" dirty="0">
                    <a:solidFill>
                      <a:srgbClr val="C00000"/>
                    </a:solidFill>
                    <a:latin typeface="Arial" panose="020B0604020202020204" pitchFamily="34" charset="0"/>
                    <a:cs typeface="Arial" panose="020B0604020202020204" pitchFamily="34" charset="0"/>
                  </a:rPr>
                  <a:t>decoupled</a:t>
                </a:r>
                <a:r>
                  <a:rPr lang="en-US" altLang="zh-CN" sz="2000" dirty="0">
                    <a:latin typeface="Arial" panose="020B0604020202020204" pitchFamily="34" charset="0"/>
                    <a:cs typeface="Arial" panose="020B0604020202020204" pitchFamily="34" charset="0"/>
                  </a:rPr>
                  <a:t> in both the </a:t>
                </a:r>
                <a:r>
                  <a:rPr lang="en-US" altLang="zh-CN" sz="2000" dirty="0">
                    <a:solidFill>
                      <a:srgbClr val="C00000"/>
                    </a:solidFill>
                    <a:latin typeface="Arial" panose="020B0604020202020204" pitchFamily="34" charset="0"/>
                    <a:cs typeface="Arial" panose="020B0604020202020204" pitchFamily="34" charset="0"/>
                  </a:rPr>
                  <a:t>objective function </a:t>
                </a:r>
                <a:r>
                  <a:rPr lang="en-US" altLang="zh-CN" sz="2000" dirty="0">
                    <a:latin typeface="Arial" panose="020B0604020202020204" pitchFamily="34" charset="0"/>
                    <a:cs typeface="Arial" panose="020B0604020202020204" pitchFamily="34" charset="0"/>
                  </a:rPr>
                  <a:t>(</a:t>
                </a:r>
                <a14:m>
                  <m:oMath xmlns:m="http://schemas.openxmlformats.org/officeDocument/2006/math">
                    <m:r>
                      <m:rPr>
                        <m:sty m:val="p"/>
                      </m:rPr>
                      <a:rPr lang="en-US" altLang="zh-CN" sz="2000" b="0" i="0" smtClean="0">
                        <a:latin typeface="Cambria Math" panose="02040503050406030204" pitchFamily="18" charset="0"/>
                      </a:rPr>
                      <m:t>SNR</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𝛾</m:t>
                        </m:r>
                      </m:e>
                      <m:sub>
                        <m:r>
                          <a:rPr lang="en-US" altLang="zh-CN" sz="2000" b="0" i="1" smtClean="0">
                            <a:latin typeface="Cambria Math" panose="02040503050406030204" pitchFamily="18" charset="0"/>
                          </a:rPr>
                          <m:t>𝑡</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𝛾</m:t>
                        </m:r>
                      </m:e>
                      <m:sub>
                        <m:r>
                          <a:rPr lang="en-US" altLang="zh-CN" sz="2000" b="0" i="1" smtClean="0">
                            <a:latin typeface="Cambria Math" panose="02040503050406030204" pitchFamily="18" charset="0"/>
                          </a:rPr>
                          <m:t>𝑟</m:t>
                        </m:r>
                      </m:sub>
                    </m:sSub>
                  </m:oMath>
                </a14:m>
                <a:r>
                  <a:rPr lang="en-US" altLang="zh-CN" sz="2000" dirty="0">
                    <a:latin typeface="Arial" panose="020B0604020202020204" pitchFamily="34" charset="0"/>
                    <a:cs typeface="Arial" panose="020B0604020202020204" pitchFamily="34" charset="0"/>
                  </a:rPr>
                  <a:t>) and </a:t>
                </a:r>
                <a:r>
                  <a:rPr lang="en-US" altLang="zh-CN" sz="2000" dirty="0">
                    <a:solidFill>
                      <a:srgbClr val="C00000"/>
                    </a:solidFill>
                    <a:latin typeface="Arial" panose="020B0604020202020204" pitchFamily="34" charset="0"/>
                    <a:cs typeface="Arial" panose="020B0604020202020204" pitchFamily="34" charset="0"/>
                  </a:rPr>
                  <a:t>constraints</a:t>
                </a:r>
                <a:endParaRPr lang="zh-CN" altLang="en-US" sz="2000" dirty="0">
                  <a:solidFill>
                    <a:srgbClr val="C00000"/>
                  </a:solidFill>
                  <a:latin typeface="Arial" panose="020B0604020202020204" pitchFamily="34" charset="0"/>
                  <a:cs typeface="Arial" panose="020B0604020202020204" pitchFamily="34" charset="0"/>
                </a:endParaRPr>
              </a:p>
              <a:p>
                <a:pPr marL="742950" lvl="1" indent="-285750" algn="just">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algn="just">
                  <a:lnSpc>
                    <a:spcPct val="110000"/>
                  </a:lnSpc>
                  <a:spcBef>
                    <a:spcPts val="1200"/>
                  </a:spcBef>
                </a:pP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232760" y="872485"/>
                <a:ext cx="11047816" cy="4165628"/>
              </a:xfrm>
              <a:prstGeom prst="rect">
                <a:avLst/>
              </a:prstGeom>
              <a:blipFill>
                <a:blip r:embed="rId7"/>
                <a:stretch>
                  <a:fillRect l="-607" t="-878" r="-607"/>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26183" y="17938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Problem Formulation</a:t>
            </a:r>
          </a:p>
        </p:txBody>
      </p:sp>
      <p:cxnSp>
        <p:nvCxnSpPr>
          <p:cNvPr id="14" name="直接箭头连接符 13">
            <a:extLst>
              <a:ext uri="{FF2B5EF4-FFF2-40B4-BE49-F238E27FC236}">
                <a16:creationId xmlns:a16="http://schemas.microsoft.com/office/drawing/2014/main" id="{7D22A9D4-7C0F-41C7-98B6-C0E26343B2CB}"/>
              </a:ext>
            </a:extLst>
          </p:cNvPr>
          <p:cNvCxnSpPr>
            <a:cxnSpLocks/>
          </p:cNvCxnSpPr>
          <p:nvPr/>
        </p:nvCxnSpPr>
        <p:spPr>
          <a:xfrm flipV="1">
            <a:off x="4030590" y="2083494"/>
            <a:ext cx="180279" cy="14562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E754FCD1-A327-4C58-BC72-A6C84AD6C519}"/>
              </a:ext>
            </a:extLst>
          </p:cNvPr>
          <p:cNvCxnSpPr>
            <a:cxnSpLocks/>
          </p:cNvCxnSpPr>
          <p:nvPr/>
        </p:nvCxnSpPr>
        <p:spPr>
          <a:xfrm flipV="1">
            <a:off x="4024106" y="2140640"/>
            <a:ext cx="510540" cy="40382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3E86D8FB-C790-4D8D-9097-7887639E43DF}"/>
              </a:ext>
            </a:extLst>
          </p:cNvPr>
          <p:cNvSpPr txBox="1"/>
          <p:nvPr/>
        </p:nvSpPr>
        <p:spPr>
          <a:xfrm>
            <a:off x="1726334" y="2483604"/>
            <a:ext cx="2871936" cy="369332"/>
          </a:xfrm>
          <a:prstGeom prst="rect">
            <a:avLst/>
          </a:prstGeom>
          <a:noFill/>
        </p:spPr>
        <p:txBody>
          <a:bodyPr wrap="square" rtlCol="0">
            <a:spAutoFit/>
          </a:bodyPr>
          <a:lstStyle/>
          <a:p>
            <a:r>
              <a:rPr lang="en-US" altLang="zh-CN" dirty="0">
                <a:solidFill>
                  <a:schemeClr val="accent1"/>
                </a:solidFill>
                <a:latin typeface="Arial" panose="020B0604020202020204" pitchFamily="34" charset="0"/>
                <a:cs typeface="Arial" panose="020B0604020202020204" pitchFamily="34" charset="0"/>
              </a:rPr>
              <a:t>Amplitude of Rx RHS</a:t>
            </a:r>
            <a:endParaRPr lang="zh-CN" altLang="en-US" dirty="0">
              <a:solidFill>
                <a:schemeClr val="accent1"/>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CDFB1245-D387-455D-ACC9-B158B7750C4D}"/>
              </a:ext>
            </a:extLst>
          </p:cNvPr>
          <p:cNvSpPr txBox="1"/>
          <p:nvPr/>
        </p:nvSpPr>
        <p:spPr>
          <a:xfrm>
            <a:off x="8296807" y="1975966"/>
            <a:ext cx="2949677" cy="948978"/>
          </a:xfrm>
          <a:prstGeom prst="rect">
            <a:avLst/>
          </a:prstGeom>
        </p:spPr>
        <p:txBody>
          <a:bodyPr wrap="square" rtlCol="0">
            <a:spAutoFit/>
          </a:bodyPr>
          <a:lstStyle/>
          <a:p>
            <a:pPr>
              <a:lnSpc>
                <a:spcPct val="150000"/>
              </a:lnSpc>
            </a:pPr>
            <a:r>
              <a:rPr lang="en-US" altLang="zh-CN" dirty="0">
                <a:solidFill>
                  <a:schemeClr val="accent1"/>
                </a:solidFill>
                <a:latin typeface="Arial" panose="020B0604020202020204" pitchFamily="34" charset="0"/>
                <a:ea typeface="微软雅黑" panose="020B0503020204020204" pitchFamily="34" charset="-122"/>
                <a:cs typeface="Arial" panose="020B0604020202020204" pitchFamily="34" charset="0"/>
              </a:rPr>
              <a:t>radiation power constraint</a:t>
            </a:r>
          </a:p>
          <a:p>
            <a:pPr>
              <a:lnSpc>
                <a:spcPct val="150000"/>
              </a:lnSpc>
              <a:spcBef>
                <a:spcPts val="600"/>
              </a:spcBef>
            </a:pPr>
            <a:r>
              <a:rPr lang="en-US" altLang="zh-CN" dirty="0">
                <a:solidFill>
                  <a:schemeClr val="accent1"/>
                </a:solidFill>
                <a:latin typeface="Arial" panose="020B0604020202020204" pitchFamily="34" charset="0"/>
                <a:ea typeface="微软雅黑" panose="020B0503020204020204" pitchFamily="34" charset="-122"/>
                <a:cs typeface="Arial" panose="020B0604020202020204" pitchFamily="34" charset="0"/>
              </a:rPr>
              <a:t>RHS radiation amplitudes</a:t>
            </a:r>
            <a:endParaRPr lang="zh-CN" altLang="en-US" dirty="0">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21" name="直接箭头连接符 20">
            <a:extLst>
              <a:ext uri="{FF2B5EF4-FFF2-40B4-BE49-F238E27FC236}">
                <a16:creationId xmlns:a16="http://schemas.microsoft.com/office/drawing/2014/main" id="{2607CD9B-29B8-43A4-AD92-2DD27ED7ECB4}"/>
              </a:ext>
            </a:extLst>
          </p:cNvPr>
          <p:cNvCxnSpPr/>
          <p:nvPr/>
        </p:nvCxnSpPr>
        <p:spPr>
          <a:xfrm flipH="1">
            <a:off x="7775673" y="2271069"/>
            <a:ext cx="47194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6E3E7683-45CD-4562-8956-8B9B7A8BBC84}"/>
              </a:ext>
            </a:extLst>
          </p:cNvPr>
          <p:cNvCxnSpPr>
            <a:cxnSpLocks/>
          </p:cNvCxnSpPr>
          <p:nvPr/>
        </p:nvCxnSpPr>
        <p:spPr>
          <a:xfrm flipH="1" flipV="1">
            <a:off x="7760940" y="2608614"/>
            <a:ext cx="521127" cy="11307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55288217-DEC5-4647-B94D-7A76145A3AA2}"/>
              </a:ext>
            </a:extLst>
          </p:cNvPr>
          <p:cNvCxnSpPr>
            <a:cxnSpLocks/>
          </p:cNvCxnSpPr>
          <p:nvPr/>
        </p:nvCxnSpPr>
        <p:spPr>
          <a:xfrm flipH="1">
            <a:off x="7775674" y="2725016"/>
            <a:ext cx="521126" cy="14341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 name="图片 3" descr="\documentclass{article}&#10;\usepackage{amsmath}&#10;\usepackage{amssymb}&#10;\usepackage{bm}&#10;\pagestyle{empty}&#10;\begin{document}&#10;&#10;\begin{subequations}&#10;\begin{align}&#10;\max_{\bm{\psi}^t}~&amp; \gamma_t = |\bm{a}^{\text{T}}_t \bm{\Psi}^t \bm{q}^t x|^2, \notag\\&#10;    s.t.~&amp;|\bm{\Psi}^t \bm{q}^t x|^2 = P_t,\notag\\&#10;    &amp;\psi^t_{n} \in [0, 1].\notag\end{align}&#10;\end{subequations}&#10;&#10;\end{document}" title="IguanaTex Bitmap Display">
            <a:extLst>
              <a:ext uri="{FF2B5EF4-FFF2-40B4-BE49-F238E27FC236}">
                <a16:creationId xmlns:a16="http://schemas.microsoft.com/office/drawing/2014/main" id="{E6BAAFC8-781D-4DCC-8621-BD9B00387205}"/>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820968" y="4918289"/>
            <a:ext cx="2465526" cy="1244952"/>
          </a:xfrm>
          <a:prstGeom prst="rect">
            <a:avLst/>
          </a:prstGeom>
        </p:spPr>
      </p:pic>
      <p:pic>
        <p:nvPicPr>
          <p:cNvPr id="6" name="图片 5" descr="\documentclass{article}&#10;\usepackage{amsmath}&#10;\usepackage{amssymb}&#10;\usepackage{bm}&#10;\pagestyle{empty}&#10;\begin{document}&#10;&#10;\begin{subequations}&#10;\begin{align}&#10;\max_{\bm{\psi}^r}~&amp; \gamma_r = \dfrac{|\beta (\bm{\Psi}^r \bm{q}^r)^{\text{T}} \bm{a}_r |^2 }{|\bm{\Psi}^r \bm{q}^r|^2 \sigma^2}, \notag\\&#10;    s.t.~&amp;\psi^t_{n} \in [0, 1].\notag\end{align}&#10;\end{subequations}&#10;&#10;\end{document}" title="IguanaTex Bitmap Display">
            <a:extLst>
              <a:ext uri="{FF2B5EF4-FFF2-40B4-BE49-F238E27FC236}">
                <a16:creationId xmlns:a16="http://schemas.microsoft.com/office/drawing/2014/main" id="{F5CA51DC-6F48-43C4-B75B-C2C5173D387C}"/>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5152790" y="5000956"/>
            <a:ext cx="2916570" cy="998095"/>
          </a:xfrm>
          <a:prstGeom prst="rect">
            <a:avLst/>
          </a:prstGeom>
        </p:spPr>
      </p:pic>
      <p:sp>
        <p:nvSpPr>
          <p:cNvPr id="33" name="矩形 32">
            <a:extLst>
              <a:ext uri="{FF2B5EF4-FFF2-40B4-BE49-F238E27FC236}">
                <a16:creationId xmlns:a16="http://schemas.microsoft.com/office/drawing/2014/main" id="{6A85C3BD-5221-4EE0-B63A-B895F6D2FFA9}"/>
              </a:ext>
            </a:extLst>
          </p:cNvPr>
          <p:cNvSpPr/>
          <p:nvPr/>
        </p:nvSpPr>
        <p:spPr>
          <a:xfrm>
            <a:off x="693683" y="4436017"/>
            <a:ext cx="2680138" cy="18077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C03ADD2E-D4EC-4DDC-BF36-66A660A31290}"/>
              </a:ext>
            </a:extLst>
          </p:cNvPr>
          <p:cNvSpPr txBox="1"/>
          <p:nvPr/>
        </p:nvSpPr>
        <p:spPr>
          <a:xfrm>
            <a:off x="721276" y="4501861"/>
            <a:ext cx="2848143" cy="400110"/>
          </a:xfrm>
          <a:prstGeom prst="rect">
            <a:avLst/>
          </a:prstGeom>
          <a:noFill/>
        </p:spPr>
        <p:txBody>
          <a:bodyPr wrap="square" rtlCol="0">
            <a:noAutofit/>
          </a:bodyPr>
          <a:lstStyle/>
          <a:p>
            <a:r>
              <a:rPr lang="en-US" altLang="zh-CN" sz="2000" dirty="0">
                <a:solidFill>
                  <a:schemeClr val="accent1"/>
                </a:solidFill>
                <a:latin typeface="Arial" panose="020B0604020202020204" pitchFamily="34" charset="0"/>
                <a:cs typeface="Arial" panose="020B0604020202020204" pitchFamily="34" charset="0"/>
              </a:rPr>
              <a:t>Transmit subproblem</a:t>
            </a:r>
            <a:endParaRPr lang="zh-CN" altLang="en-US" sz="2000" dirty="0">
              <a:solidFill>
                <a:schemeClr val="accent1"/>
              </a:solidFill>
              <a:latin typeface="Arial" panose="020B0604020202020204" pitchFamily="34" charset="0"/>
              <a:cs typeface="Arial" panose="020B0604020202020204" pitchFamily="34" charset="0"/>
            </a:endParaRPr>
          </a:p>
        </p:txBody>
      </p:sp>
      <p:sp>
        <p:nvSpPr>
          <p:cNvPr id="35" name="矩形 34">
            <a:extLst>
              <a:ext uri="{FF2B5EF4-FFF2-40B4-BE49-F238E27FC236}">
                <a16:creationId xmlns:a16="http://schemas.microsoft.com/office/drawing/2014/main" id="{9CEF3443-394D-4FDF-8B8E-AB36D73D86BA}"/>
              </a:ext>
            </a:extLst>
          </p:cNvPr>
          <p:cNvSpPr/>
          <p:nvPr/>
        </p:nvSpPr>
        <p:spPr>
          <a:xfrm>
            <a:off x="5065461" y="4424475"/>
            <a:ext cx="6503147" cy="18077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E9BCCE77-C383-483A-A4F7-5E15ED31E226}"/>
              </a:ext>
            </a:extLst>
          </p:cNvPr>
          <p:cNvSpPr txBox="1"/>
          <p:nvPr/>
        </p:nvSpPr>
        <p:spPr>
          <a:xfrm>
            <a:off x="5065462" y="4490319"/>
            <a:ext cx="2848143" cy="400110"/>
          </a:xfrm>
          <a:prstGeom prst="rect">
            <a:avLst/>
          </a:prstGeom>
          <a:noFill/>
        </p:spPr>
        <p:txBody>
          <a:bodyPr wrap="square" rtlCol="0">
            <a:noAutofit/>
          </a:bodyPr>
          <a:lstStyle/>
          <a:p>
            <a:r>
              <a:rPr lang="en-US" altLang="zh-CN" sz="2000" dirty="0">
                <a:solidFill>
                  <a:schemeClr val="accent1"/>
                </a:solidFill>
                <a:latin typeface="Arial" panose="020B0604020202020204" pitchFamily="34" charset="0"/>
                <a:cs typeface="Arial" panose="020B0604020202020204" pitchFamily="34" charset="0"/>
              </a:rPr>
              <a:t>Receive subproblem</a:t>
            </a:r>
            <a:endParaRPr lang="zh-CN" altLang="en-US" sz="2000" dirty="0">
              <a:solidFill>
                <a:schemeClr val="accent1"/>
              </a:solidFill>
              <a:latin typeface="Arial" panose="020B0604020202020204" pitchFamily="34" charset="0"/>
              <a:cs typeface="Arial" panose="020B0604020202020204" pitchFamily="34" charset="0"/>
            </a:endParaRPr>
          </a:p>
        </p:txBody>
      </p:sp>
      <p:sp>
        <p:nvSpPr>
          <p:cNvPr id="37" name="箭头: 右 36">
            <a:extLst>
              <a:ext uri="{FF2B5EF4-FFF2-40B4-BE49-F238E27FC236}">
                <a16:creationId xmlns:a16="http://schemas.microsoft.com/office/drawing/2014/main" id="{17340F27-1C0B-4DF1-ABAA-5586A3348278}"/>
              </a:ext>
            </a:extLst>
          </p:cNvPr>
          <p:cNvSpPr/>
          <p:nvPr/>
        </p:nvSpPr>
        <p:spPr>
          <a:xfrm>
            <a:off x="8127302" y="5557803"/>
            <a:ext cx="954758" cy="241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descr="\documentclass{article}&#10;\usepackage{amsmath}&#10;\usepackage{amssymb}&#10;\usepackage{bm}&#10;\pagestyle{empty}&#10;\begin{document}&#10;&#10;\begin{align}&#10;&amp;x_r = \notag\\&#10;&amp;1/|\bm{\Psi}^r \bm{q}^r|&#10;\notag&#10;\end{align}&#10;&#10;\end{document}" title="IguanaTex Bitmap Display">
            <a:extLst>
              <a:ext uri="{FF2B5EF4-FFF2-40B4-BE49-F238E27FC236}">
                <a16:creationId xmlns:a16="http://schemas.microsoft.com/office/drawing/2014/main" id="{F484ED62-55CF-4E43-B683-B018692EBAE8}"/>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8279112" y="5069255"/>
            <a:ext cx="653504" cy="379993"/>
          </a:xfrm>
          <a:prstGeom prst="rect">
            <a:avLst/>
          </a:prstGeom>
        </p:spPr>
      </p:pic>
      <p:pic>
        <p:nvPicPr>
          <p:cNvPr id="8" name="图片 7" descr="\documentclass{article}&#10;\usepackage{amsmath}&#10;\usepackage{amssymb}&#10;\usepackage{bm}&#10;\pagestyle{empty}&#10;\begin{document}&#10;&#10;\begin{subequations}&#10;\begin{align}&#10;\max_{\bm{\psi}^r}~&amp; |\bm{a}^{\text{T}}_r \bm{\Psi}^r \bm{q}^r x_r|^2, \notag\\&#10;    s.t.~&amp;|\bm{\Psi}^r \bm{q}^r x_r|^2 = 1,\notag\\&#10;    &amp;\psi^r_{n} \in [0, 1].&#10;\notag&#10;\end{align}&#10;\end{subequations}&#10;&#10;\end{document}" title="IguanaTex Bitmap Display">
            <a:extLst>
              <a:ext uri="{FF2B5EF4-FFF2-40B4-BE49-F238E27FC236}">
                <a16:creationId xmlns:a16="http://schemas.microsoft.com/office/drawing/2014/main" id="{1D38BF56-A90A-48F5-BB77-A502FEE93BD2}"/>
              </a:ext>
            </a:extLst>
          </p:cNvPr>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9212022" y="4871492"/>
            <a:ext cx="2212570" cy="1212952"/>
          </a:xfrm>
          <a:prstGeom prst="rect">
            <a:avLst/>
          </a:prstGeom>
        </p:spPr>
      </p:pic>
      <p:sp>
        <p:nvSpPr>
          <p:cNvPr id="40" name="箭头: 左右 39">
            <a:extLst>
              <a:ext uri="{FF2B5EF4-FFF2-40B4-BE49-F238E27FC236}">
                <a16:creationId xmlns:a16="http://schemas.microsoft.com/office/drawing/2014/main" id="{69A90801-F71F-41D0-8EF0-64EB27229D62}"/>
              </a:ext>
            </a:extLst>
          </p:cNvPr>
          <p:cNvSpPr/>
          <p:nvPr/>
        </p:nvSpPr>
        <p:spPr>
          <a:xfrm>
            <a:off x="3633129" y="4820175"/>
            <a:ext cx="1144300" cy="400110"/>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4107BB8A-1CB9-4A23-94E6-D196757A25A6}"/>
              </a:ext>
            </a:extLst>
          </p:cNvPr>
          <p:cNvSpPr txBox="1"/>
          <p:nvPr/>
        </p:nvSpPr>
        <p:spPr>
          <a:xfrm>
            <a:off x="3704979" y="5328365"/>
            <a:ext cx="1000600" cy="288672"/>
          </a:xfrm>
          <a:prstGeom prst="rect">
            <a:avLst/>
          </a:prstGeom>
          <a:noFill/>
        </p:spPr>
        <p:txBody>
          <a:bodyPr wrap="square" rtlCol="0">
            <a:noAutofit/>
          </a:bodyPr>
          <a:lstStyle/>
          <a:p>
            <a:pPr algn="ctr"/>
            <a:r>
              <a:rPr lang="en-US" altLang="zh-CN" sz="2000" dirty="0">
                <a:solidFill>
                  <a:srgbClr val="C00000"/>
                </a:solidFill>
                <a:latin typeface="Arial" panose="020B0604020202020204" pitchFamily="34" charset="0"/>
                <a:cs typeface="Arial" panose="020B0604020202020204" pitchFamily="34" charset="0"/>
              </a:rPr>
              <a:t>Similar</a:t>
            </a:r>
          </a:p>
          <a:p>
            <a:pPr algn="ctr"/>
            <a:r>
              <a:rPr lang="en-US" altLang="zh-CN" sz="2000" dirty="0">
                <a:solidFill>
                  <a:srgbClr val="C00000"/>
                </a:solidFill>
                <a:latin typeface="Arial" panose="020B0604020202020204" pitchFamily="34" charset="0"/>
                <a:cs typeface="Arial" panose="020B0604020202020204" pitchFamily="34" charset="0"/>
              </a:rPr>
              <a:t>form</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83</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950230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26183" y="17938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RHS Amplitude Optimization</a:t>
            </a:r>
          </a:p>
        </p:txBody>
      </p:sp>
      <p:sp>
        <p:nvSpPr>
          <p:cNvPr id="30" name="内容占位符 1">
            <a:extLst>
              <a:ext uri="{FF2B5EF4-FFF2-40B4-BE49-F238E27FC236}">
                <a16:creationId xmlns:a16="http://schemas.microsoft.com/office/drawing/2014/main" id="{D304946C-4315-401B-8A3E-FB05B87DFE06}"/>
              </a:ext>
            </a:extLst>
          </p:cNvPr>
          <p:cNvSpPr txBox="1">
            <a:spLocks/>
          </p:cNvSpPr>
          <p:nvPr/>
        </p:nvSpPr>
        <p:spPr>
          <a:xfrm>
            <a:off x="518151" y="878341"/>
            <a:ext cx="10988178" cy="593495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zh-CN" b="1" dirty="0">
                <a:latin typeface="Arial" panose="020B0604020202020204" pitchFamily="34" charset="0"/>
                <a:cs typeface="Arial" panose="020B0604020202020204" pitchFamily="34" charset="0"/>
              </a:rPr>
              <a:t>Optimization of the sub-problem</a:t>
            </a:r>
          </a:p>
          <a:p>
            <a:pPr>
              <a:lnSpc>
                <a:spcPct val="100000"/>
              </a:lnSpc>
            </a:pPr>
            <a:r>
              <a:rPr lang="en-US" altLang="zh-CN" sz="2200" dirty="0">
                <a:latin typeface="Arial" panose="020B0604020202020204" pitchFamily="34" charset="0"/>
                <a:cs typeface="Arial" panose="020B0604020202020204" pitchFamily="34" charset="0"/>
              </a:rPr>
              <a:t>Transmit and receive subproblems can be optimized using the </a:t>
            </a:r>
            <a:r>
              <a:rPr lang="en-US" altLang="zh-CN" sz="2200" dirty="0">
                <a:solidFill>
                  <a:srgbClr val="C00000"/>
                </a:solidFill>
                <a:latin typeface="Arial" panose="020B0604020202020204" pitchFamily="34" charset="0"/>
                <a:cs typeface="Arial" panose="020B0604020202020204" pitchFamily="34" charset="0"/>
              </a:rPr>
              <a:t>same procedure</a:t>
            </a:r>
          </a:p>
          <a:p>
            <a:pPr lvl="1">
              <a:lnSpc>
                <a:spcPct val="100000"/>
              </a:lnSpc>
            </a:pPr>
            <a:r>
              <a:rPr lang="en-US" altLang="zh-CN" sz="2000" dirty="0">
                <a:latin typeface="Arial" panose="020B0604020202020204" pitchFamily="34" charset="0"/>
                <a:cs typeface="Arial" panose="020B0604020202020204" pitchFamily="34" charset="0"/>
              </a:rPr>
              <a:t>Relaxation: constraint of radiation amplitudes</a:t>
            </a:r>
          </a:p>
          <a:p>
            <a:pPr>
              <a:lnSpc>
                <a:spcPct val="100000"/>
              </a:lnSpc>
            </a:pPr>
            <a:endParaRPr lang="en-US" altLang="zh-CN" sz="2200" dirty="0">
              <a:latin typeface="Arial" panose="020B0604020202020204" pitchFamily="34" charset="0"/>
              <a:cs typeface="Arial" panose="020B0604020202020204" pitchFamily="34" charset="0"/>
            </a:endParaRPr>
          </a:p>
          <a:p>
            <a:pPr>
              <a:lnSpc>
                <a:spcPct val="100000"/>
              </a:lnSpc>
            </a:pPr>
            <a:endParaRPr lang="en-US" altLang="zh-CN" sz="2200" dirty="0">
              <a:latin typeface="Arial" panose="020B0604020202020204" pitchFamily="34" charset="0"/>
              <a:cs typeface="Arial" panose="020B0604020202020204" pitchFamily="34" charset="0"/>
            </a:endParaRPr>
          </a:p>
          <a:p>
            <a:pPr>
              <a:lnSpc>
                <a:spcPct val="100000"/>
              </a:lnSpc>
            </a:pPr>
            <a:endParaRPr lang="en-US" altLang="zh-CN" sz="2200" dirty="0">
              <a:latin typeface="Arial" panose="020B0604020202020204" pitchFamily="34" charset="0"/>
              <a:cs typeface="Arial" panose="020B0604020202020204" pitchFamily="34" charset="0"/>
            </a:endParaRPr>
          </a:p>
          <a:p>
            <a:pPr>
              <a:lnSpc>
                <a:spcPct val="100000"/>
              </a:lnSpc>
            </a:pPr>
            <a:endParaRPr lang="en-US" altLang="zh-CN" sz="2200" dirty="0">
              <a:latin typeface="Arial" panose="020B0604020202020204" pitchFamily="34" charset="0"/>
              <a:cs typeface="Arial" panose="020B0604020202020204" pitchFamily="34" charset="0"/>
            </a:endParaRPr>
          </a:p>
          <a:p>
            <a:pPr>
              <a:lnSpc>
                <a:spcPct val="100000"/>
              </a:lnSpc>
            </a:pPr>
            <a:endParaRPr lang="en-US" altLang="zh-CN" sz="2200" dirty="0">
              <a:latin typeface="Arial" panose="020B0604020202020204" pitchFamily="34" charset="0"/>
              <a:cs typeface="Arial" panose="020B0604020202020204" pitchFamily="34" charset="0"/>
            </a:endParaRPr>
          </a:p>
          <a:p>
            <a:pPr>
              <a:lnSpc>
                <a:spcPct val="100000"/>
              </a:lnSpc>
            </a:pPr>
            <a:endParaRPr lang="en-US" altLang="zh-CN" sz="2200" dirty="0">
              <a:latin typeface="Arial" panose="020B0604020202020204" pitchFamily="34" charset="0"/>
              <a:cs typeface="Arial" panose="020B0604020202020204" pitchFamily="34" charset="0"/>
            </a:endParaRPr>
          </a:p>
          <a:p>
            <a:pPr>
              <a:lnSpc>
                <a:spcPct val="100000"/>
              </a:lnSpc>
            </a:pPr>
            <a:endParaRPr lang="en-US" altLang="zh-CN" sz="2200" dirty="0">
              <a:latin typeface="Arial" panose="020B0604020202020204" pitchFamily="34" charset="0"/>
              <a:cs typeface="Arial" panose="020B0604020202020204" pitchFamily="34" charset="0"/>
            </a:endParaRPr>
          </a:p>
          <a:p>
            <a:pPr lvl="1">
              <a:lnSpc>
                <a:spcPct val="100000"/>
              </a:lnSpc>
            </a:pPr>
            <a:r>
              <a:rPr lang="en-US" altLang="zh-CN" sz="2000" dirty="0">
                <a:latin typeface="Arial" panose="020B0604020202020204" pitchFamily="34" charset="0"/>
                <a:cs typeface="Arial" panose="020B0604020202020204" pitchFamily="34" charset="0"/>
              </a:rPr>
              <a:t>Normalization:</a:t>
            </a:r>
          </a:p>
          <a:p>
            <a:pPr>
              <a:lnSpc>
                <a:spcPct val="100000"/>
              </a:lnSpc>
            </a:pPr>
            <a:endParaRPr lang="en-US" altLang="zh-CN" sz="2200" dirty="0">
              <a:latin typeface="Arial" panose="020B0604020202020204" pitchFamily="34" charset="0"/>
              <a:cs typeface="Arial" panose="020B0604020202020204" pitchFamily="34" charset="0"/>
            </a:endParaRPr>
          </a:p>
          <a:p>
            <a:pPr>
              <a:lnSpc>
                <a:spcPct val="100000"/>
              </a:lnSpc>
            </a:pPr>
            <a:endParaRPr lang="zh-CN" altLang="en-US" sz="2200" dirty="0">
              <a:latin typeface="Arial" panose="020B0604020202020204" pitchFamily="34" charset="0"/>
              <a:cs typeface="Arial" panose="020B0604020202020204" pitchFamily="34" charset="0"/>
            </a:endParaRPr>
          </a:p>
        </p:txBody>
      </p:sp>
      <p:pic>
        <p:nvPicPr>
          <p:cNvPr id="4" name="图片 3" descr="\documentclass{article}&#10;\usepackage{amsmath}&#10;\usepackage{amssymb}&#10;\usepackage{bm}&#10;\pagestyle{empty}&#10;\begin{document}&#10;&#10;\begin{subequations}&#10;\begin{align}&#10;\max_{\bm{\psi}}~&amp; |\bm{a}^{\text{T}} \bm{\Psi} \bm{q}|^2, \notag\\&#10;    s.t.~&amp;|\bm{\Psi} \bm{q}|^2 = 1.\notag&#10;\end{align}&#10;\end{subequations}&#10;&#10;\end{document}" title="IguanaTex Bitmap Display">
            <a:extLst>
              <a:ext uri="{FF2B5EF4-FFF2-40B4-BE49-F238E27FC236}">
                <a16:creationId xmlns:a16="http://schemas.microsoft.com/office/drawing/2014/main" id="{977C8BAB-6061-479A-9BE0-14F8CF6C41D8}"/>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1559688" y="2443598"/>
            <a:ext cx="1728000" cy="833524"/>
          </a:xfrm>
          <a:prstGeom prst="rect">
            <a:avLst/>
          </a:prstGeom>
        </p:spPr>
      </p:pic>
      <p:sp>
        <p:nvSpPr>
          <p:cNvPr id="32" name="箭头: 右 31">
            <a:extLst>
              <a:ext uri="{FF2B5EF4-FFF2-40B4-BE49-F238E27FC236}">
                <a16:creationId xmlns:a16="http://schemas.microsoft.com/office/drawing/2014/main" id="{E197F8DB-DBB3-4BD8-B43D-524584CC2699}"/>
              </a:ext>
            </a:extLst>
          </p:cNvPr>
          <p:cNvSpPr/>
          <p:nvPr/>
        </p:nvSpPr>
        <p:spPr>
          <a:xfrm>
            <a:off x="4625009" y="2787032"/>
            <a:ext cx="1618593" cy="224415"/>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4825E8BE-653C-4387-9348-70613DD39BB1}"/>
              </a:ext>
            </a:extLst>
          </p:cNvPr>
          <p:cNvSpPr txBox="1"/>
          <p:nvPr/>
        </p:nvSpPr>
        <p:spPr>
          <a:xfrm>
            <a:off x="4458958" y="2478774"/>
            <a:ext cx="2023892" cy="400110"/>
          </a:xfrm>
          <a:prstGeom prst="rect">
            <a:avLst/>
          </a:prstGeom>
          <a:noFill/>
        </p:spPr>
        <p:txBody>
          <a:bodyPr wrap="square" rtlCol="0">
            <a:noAutofit/>
          </a:bodyPr>
          <a:lstStyle/>
          <a:p>
            <a:r>
              <a:rPr lang="en-US" altLang="zh-CN" dirty="0">
                <a:latin typeface="Arial" panose="020B0604020202020204" pitchFamily="34" charset="0"/>
                <a:cs typeface="Arial" panose="020B0604020202020204" pitchFamily="34" charset="0"/>
              </a:rPr>
              <a:t>Optimal solution</a:t>
            </a:r>
            <a:endParaRPr lang="zh-CN" altLang="en-US" dirty="0">
              <a:latin typeface="Arial" panose="020B0604020202020204" pitchFamily="34" charset="0"/>
              <a:cs typeface="Arial" panose="020B0604020202020204" pitchFamily="34" charset="0"/>
            </a:endParaRPr>
          </a:p>
        </p:txBody>
      </p:sp>
      <p:pic>
        <p:nvPicPr>
          <p:cNvPr id="42" name="图片 41" descr="\documentclass{article}&#10;\usepackage{amsmath}&#10;\usepackage{amssymb}&#10;\usepackage{bm}&#10;\pagestyle{empty}&#10;\begin{document}&#10;&#10;\begin{align}&#10;\bm{\psi}' = \begin{cases}&#10;        \bm{\xi}^+/|\bm{\xi}^+|, &amp;|\bm{\xi}^+| \ge |\bm{\xi}^-|,\\&#10;        \bm{\xi}^-/|\bm{\xi}^-|, &amp;\text{otherwise}.\end{cases}&#10;\notag&#10;\end{align}&#10;&#10;\end{document}" title="IguanaTex Bitmap Display">
            <a:extLst>
              <a:ext uri="{FF2B5EF4-FFF2-40B4-BE49-F238E27FC236}">
                <a16:creationId xmlns:a16="http://schemas.microsoft.com/office/drawing/2014/main" id="{2CE37BFA-9631-4FED-9F4A-D97AA9AEB2FA}"/>
              </a:ext>
            </a:extLst>
          </p:cNvPr>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7225782" y="2457862"/>
            <a:ext cx="3291429" cy="758857"/>
          </a:xfrm>
          <a:prstGeom prst="rect">
            <a:avLst/>
          </a:prstGeom>
        </p:spPr>
      </p:pic>
      <p:sp>
        <p:nvSpPr>
          <p:cNvPr id="43" name="矩形 42">
            <a:extLst>
              <a:ext uri="{FF2B5EF4-FFF2-40B4-BE49-F238E27FC236}">
                <a16:creationId xmlns:a16="http://schemas.microsoft.com/office/drawing/2014/main" id="{69C56E1B-DCBE-4CCA-823F-C15F59F4D73D}"/>
              </a:ext>
            </a:extLst>
          </p:cNvPr>
          <p:cNvSpPr/>
          <p:nvPr/>
        </p:nvSpPr>
        <p:spPr>
          <a:xfrm>
            <a:off x="7134026" y="2386922"/>
            <a:ext cx="3563007" cy="8902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箭头: 右弧形 45">
            <a:extLst>
              <a:ext uri="{FF2B5EF4-FFF2-40B4-BE49-F238E27FC236}">
                <a16:creationId xmlns:a16="http://schemas.microsoft.com/office/drawing/2014/main" id="{F1D54D41-FEF1-4CDB-9766-F5C9CE3DAAE5}"/>
              </a:ext>
            </a:extLst>
          </p:cNvPr>
          <p:cNvSpPr/>
          <p:nvPr/>
        </p:nvSpPr>
        <p:spPr>
          <a:xfrm>
            <a:off x="11001833" y="3011447"/>
            <a:ext cx="357351" cy="9981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descr="\documentclass{article}&#10;\usepackage{amsmath}&#10;\usepackage{amssymb}&#10;\usepackage{bm}&#10;\pagestyle{empty}&#10;\begin{document}&#10;&#10;\begin{align}&#10;\bm{\xi}^+ = (\xi^+_{1}, \cdots, \xi^+_{N})&#10;\notag&#10;\end{align}&#10;&#10;\end{document}" title="IguanaTex Bitmap Display">
            <a:extLst>
              <a:ext uri="{FF2B5EF4-FFF2-40B4-BE49-F238E27FC236}">
                <a16:creationId xmlns:a16="http://schemas.microsoft.com/office/drawing/2014/main" id="{7096C458-B794-488F-A489-2EBCB1F9A6ED}"/>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631504" y="3758782"/>
            <a:ext cx="2005333" cy="292571"/>
          </a:xfrm>
          <a:prstGeom prst="rect">
            <a:avLst/>
          </a:prstGeom>
        </p:spPr>
      </p:pic>
      <p:pic>
        <p:nvPicPr>
          <p:cNvPr id="11" name="图片 10" descr="\documentclass{article}&#10;\usepackage{amsmath}&#10;\usepackage{amssymb}&#10;\usepackage{bm}&#10;\pagestyle{empty}&#10;\begin{document}&#10;&#10;\begin{align}&#10;\xi^+_{n} \!=~&amp;\! \dfrac{|\text{Re} (\rho a_{n}q_{n})| + \text{Re} (\rho a_{n} q_{n})}{2}&#10;\notag&#10;\end{align}&#10;&#10;\end{document}" title="IguanaTex Bitmap Display">
            <a:extLst>
              <a:ext uri="{FF2B5EF4-FFF2-40B4-BE49-F238E27FC236}">
                <a16:creationId xmlns:a16="http://schemas.microsoft.com/office/drawing/2014/main" id="{F0F70C25-754D-4F0D-AC43-392B1999DFF8}"/>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4411949" y="3596239"/>
            <a:ext cx="3401142" cy="534857"/>
          </a:xfrm>
          <a:prstGeom prst="rect">
            <a:avLst/>
          </a:prstGeom>
        </p:spPr>
      </p:pic>
      <p:pic>
        <p:nvPicPr>
          <p:cNvPr id="9" name="图片 8" descr="\documentclass{article}&#10;\usepackage{amsmath}&#10;\usepackage{amssymb}&#10;\usepackage{bm}&#10;\pagestyle{empty}&#10;\begin{document}&#10;&#10;\begin{align}&#10;\bm{\xi}^- = (\xi^-_{1}, \cdots, \xi^-_{N})&#10;\notag&#10;\end{align}&#10;&#10;\end{document}" title="IguanaTex Bitmap Display">
            <a:extLst>
              <a:ext uri="{FF2B5EF4-FFF2-40B4-BE49-F238E27FC236}">
                <a16:creationId xmlns:a16="http://schemas.microsoft.com/office/drawing/2014/main" id="{1E45AE14-667F-4A87-8C33-55198DBED82E}"/>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1631504" y="4508994"/>
            <a:ext cx="2011430" cy="265143"/>
          </a:xfrm>
          <a:prstGeom prst="rect">
            <a:avLst/>
          </a:prstGeom>
        </p:spPr>
      </p:pic>
      <p:sp>
        <p:nvSpPr>
          <p:cNvPr id="54" name="矩形 53">
            <a:extLst>
              <a:ext uri="{FF2B5EF4-FFF2-40B4-BE49-F238E27FC236}">
                <a16:creationId xmlns:a16="http://schemas.microsoft.com/office/drawing/2014/main" id="{2AA9E864-644A-43CF-A278-5A3C26683FDD}"/>
              </a:ext>
            </a:extLst>
          </p:cNvPr>
          <p:cNvSpPr/>
          <p:nvPr/>
        </p:nvSpPr>
        <p:spPr>
          <a:xfrm>
            <a:off x="1236244" y="3470447"/>
            <a:ext cx="9460789" cy="1482159"/>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13" name="图片 12" descr="\documentclass{article}&#10;\usepackage{amsmath}&#10;\usepackage{amssymb}&#10;\usepackage{bm}&#10;\pagestyle{empty}&#10;\begin{document}&#10;&#10;\begin{align}&#10;\xi^-_{n} \!=~&amp;\! \dfrac{|\text{Re} (\rho a_{n} q_{n})| - \text{Re} (\rho a_{n} q_{n})}{2}&#10;\notag&#10;\end{align}&#10;&#10;\end{document}" title="IguanaTex Bitmap Display">
            <a:extLst>
              <a:ext uri="{FF2B5EF4-FFF2-40B4-BE49-F238E27FC236}">
                <a16:creationId xmlns:a16="http://schemas.microsoft.com/office/drawing/2014/main" id="{F5294548-32F2-41FC-BE6E-459CE81815A4}"/>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4438683" y="4319309"/>
            <a:ext cx="3402664" cy="534857"/>
          </a:xfrm>
          <a:prstGeom prst="rect">
            <a:avLst/>
          </a:prstGeom>
        </p:spPr>
      </p:pic>
      <p:sp>
        <p:nvSpPr>
          <p:cNvPr id="61" name="文本框 60">
            <a:extLst>
              <a:ext uri="{FF2B5EF4-FFF2-40B4-BE49-F238E27FC236}">
                <a16:creationId xmlns:a16="http://schemas.microsoft.com/office/drawing/2014/main" id="{5D26A9DE-C051-4AA3-BF53-75217DC0746C}"/>
              </a:ext>
            </a:extLst>
          </p:cNvPr>
          <p:cNvSpPr txBox="1"/>
          <p:nvPr/>
        </p:nvSpPr>
        <p:spPr>
          <a:xfrm>
            <a:off x="8583556" y="3936298"/>
            <a:ext cx="1755183" cy="584775"/>
          </a:xfrm>
          <a:prstGeom prst="rect">
            <a:avLst/>
          </a:prstGeom>
          <a:noFill/>
        </p:spPr>
        <p:txBody>
          <a:bodyPr wrap="square" rtlCol="0">
            <a:spAutoFit/>
          </a:bodyPr>
          <a:lstStyle/>
          <a:p>
            <a:r>
              <a:rPr lang="en-US" altLang="zh-CN" sz="1600" dirty="0">
                <a:solidFill>
                  <a:schemeClr val="accent1"/>
                </a:solidFill>
                <a:latin typeface="Arial" panose="020B0604020202020204" pitchFamily="34" charset="0"/>
                <a:cs typeface="Arial" panose="020B0604020202020204" pitchFamily="34" charset="0"/>
              </a:rPr>
              <a:t>With closed-form expression</a:t>
            </a:r>
            <a:endParaRPr lang="zh-CN" altLang="en-US" sz="1600" dirty="0">
              <a:solidFill>
                <a:schemeClr val="accent1"/>
              </a:solidFill>
              <a:latin typeface="Arial" panose="020B0604020202020204" pitchFamily="34" charset="0"/>
              <a:cs typeface="Arial" panose="020B0604020202020204" pitchFamily="34" charset="0"/>
            </a:endParaRPr>
          </a:p>
        </p:txBody>
      </p:sp>
      <p:cxnSp>
        <p:nvCxnSpPr>
          <p:cNvPr id="62" name="直接箭头连接符 61">
            <a:extLst>
              <a:ext uri="{FF2B5EF4-FFF2-40B4-BE49-F238E27FC236}">
                <a16:creationId xmlns:a16="http://schemas.microsoft.com/office/drawing/2014/main" id="{DCCED791-6027-499C-AB7A-0E8C56E36B8F}"/>
              </a:ext>
            </a:extLst>
          </p:cNvPr>
          <p:cNvCxnSpPr>
            <a:cxnSpLocks/>
          </p:cNvCxnSpPr>
          <p:nvPr/>
        </p:nvCxnSpPr>
        <p:spPr>
          <a:xfrm flipH="1">
            <a:off x="7173753" y="4089594"/>
            <a:ext cx="1303328" cy="2237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63" name="图片 62" descr="\documentclass{article}&#10;\usepackage{amsmath}&#10;\usepackage{amssymb}&#10;\usepackage{bm}&#10;\pagestyle{empty}&#10;\begin{document}&#10;&#10;\begin{align}&#10;\bm{\psi}_o = \begin{cases}&#10;    \bm{\xi}^+, &amp;|\bm{\xi}^+| \ge |\bm{\xi}^-|,\\&#10;    \bm{\xi}^-, &amp;\text{otherwise}.&#10;  \end{cases}&#10;\notag&#10;\end{align}&#10;&#10;\end{document}" title="IguanaTex Bitmap Display">
            <a:extLst>
              <a:ext uri="{FF2B5EF4-FFF2-40B4-BE49-F238E27FC236}">
                <a16:creationId xmlns:a16="http://schemas.microsoft.com/office/drawing/2014/main" id="{0A71D1C6-FE8C-4C50-9041-416E8493566F}"/>
              </a:ext>
            </a:extLst>
          </p:cNvPr>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4205516" y="5309808"/>
            <a:ext cx="2748952" cy="758857"/>
          </a:xfrm>
          <a:prstGeom prst="rect">
            <a:avLst/>
          </a:prstGeom>
        </p:spPr>
      </p:pic>
      <p:sp>
        <p:nvSpPr>
          <p:cNvPr id="64" name="矩形 63">
            <a:extLst>
              <a:ext uri="{FF2B5EF4-FFF2-40B4-BE49-F238E27FC236}">
                <a16:creationId xmlns:a16="http://schemas.microsoft.com/office/drawing/2014/main" id="{0D156131-5C99-4E9C-B561-95420E9AB12D}"/>
              </a:ext>
            </a:extLst>
          </p:cNvPr>
          <p:cNvSpPr/>
          <p:nvPr/>
        </p:nvSpPr>
        <p:spPr>
          <a:xfrm>
            <a:off x="1237725" y="2397971"/>
            <a:ext cx="2337996" cy="8902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D9A25CED-8F56-4ADB-B51F-72C1D6C6B732}"/>
              </a:ext>
            </a:extLst>
          </p:cNvPr>
          <p:cNvSpPr/>
          <p:nvPr/>
        </p:nvSpPr>
        <p:spPr>
          <a:xfrm>
            <a:off x="4086025" y="5231777"/>
            <a:ext cx="3048001" cy="894322"/>
          </a:xfrm>
          <a:prstGeom prst="rect">
            <a:avLst/>
          </a:prstGeom>
          <a:noFill/>
          <a:ln w="2857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7190DC23-0A01-4D4A-830B-B513941FE191}"/>
              </a:ext>
            </a:extLst>
          </p:cNvPr>
          <p:cNvSpPr txBox="1"/>
          <p:nvPr/>
        </p:nvSpPr>
        <p:spPr>
          <a:xfrm>
            <a:off x="7296285" y="5384171"/>
            <a:ext cx="2023892" cy="400110"/>
          </a:xfrm>
          <a:prstGeom prst="rect">
            <a:avLst/>
          </a:prstGeom>
          <a:noFill/>
        </p:spPr>
        <p:txBody>
          <a:bodyPr wrap="square" rtlCol="0">
            <a:noAutofit/>
          </a:bodyPr>
          <a:lstStyle/>
          <a:p>
            <a:r>
              <a:rPr lang="en-US" altLang="zh-CN" dirty="0">
                <a:solidFill>
                  <a:srgbClr val="C00000"/>
                </a:solidFill>
                <a:latin typeface="Arial" panose="020B0604020202020204" pitchFamily="34" charset="0"/>
                <a:cs typeface="Arial" panose="020B0604020202020204" pitchFamily="34" charset="0"/>
              </a:rPr>
              <a:t>Optimal solution of the subproblem</a:t>
            </a:r>
            <a:endParaRPr lang="zh-CN" altLang="en-US" dirty="0">
              <a:solidFill>
                <a:srgbClr val="C00000"/>
              </a:solidFill>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84</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9330940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26183" y="17938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Simulation Results</a:t>
            </a:r>
          </a:p>
        </p:txBody>
      </p:sp>
      <p:sp>
        <p:nvSpPr>
          <p:cNvPr id="7" name="圆角矩形 11">
            <a:extLst>
              <a:ext uri="{FF2B5EF4-FFF2-40B4-BE49-F238E27FC236}">
                <a16:creationId xmlns:a16="http://schemas.microsoft.com/office/drawing/2014/main" id="{02A105F1-A88D-42B0-8E89-2EC3F4939C5D}"/>
              </a:ext>
            </a:extLst>
          </p:cNvPr>
          <p:cNvSpPr/>
          <p:nvPr/>
        </p:nvSpPr>
        <p:spPr>
          <a:xfrm>
            <a:off x="6632612" y="4979487"/>
            <a:ext cx="4831431" cy="1484263"/>
          </a:xfrm>
          <a:prstGeom prst="roundRect">
            <a:avLst/>
          </a:prstGeom>
          <a:solidFill>
            <a:schemeClr val="accent6">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lstStyle/>
          <a:p>
            <a:pPr marL="285750" lvl="0" indent="-285750" defTabSz="1244600">
              <a:lnSpc>
                <a:spcPct val="140000"/>
              </a:lnSpc>
              <a:buFont typeface="Arial" panose="020B0604020202020204" pitchFamily="34" charset="0"/>
              <a:buChar char="•"/>
              <a:defRPr/>
            </a:pP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The probability of detection increases with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higher transmit power </a:t>
            </a: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given false alarm probability</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Arial" panose="020B0604020202020204" pitchFamily="34" charset="0"/>
            </a:endParaRPr>
          </a:p>
        </p:txBody>
      </p:sp>
      <p:sp>
        <p:nvSpPr>
          <p:cNvPr id="9" name="圆角矩形 11">
            <a:extLst>
              <a:ext uri="{FF2B5EF4-FFF2-40B4-BE49-F238E27FC236}">
                <a16:creationId xmlns:a16="http://schemas.microsoft.com/office/drawing/2014/main" id="{D9CCE08B-3C5B-43ED-9E99-FCE35CB194BB}"/>
              </a:ext>
            </a:extLst>
          </p:cNvPr>
          <p:cNvSpPr/>
          <p:nvPr/>
        </p:nvSpPr>
        <p:spPr>
          <a:xfrm>
            <a:off x="911424" y="4979487"/>
            <a:ext cx="4752528" cy="1484263"/>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lstStyle/>
          <a:p>
            <a:pPr marL="285750" lvl="0" indent="-285750" defTabSz="1244600">
              <a:lnSpc>
                <a:spcPct val="140000"/>
              </a:lnSpc>
              <a:buFont typeface="Arial" panose="020B0604020202020204" pitchFamily="34" charset="0"/>
              <a:buChar char="•"/>
              <a:defRPr/>
            </a:pP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The proposed RHS scheme </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exhibits lower power consumption</a:t>
            </a:r>
            <a:r>
              <a:rPr lang="en-US" altLang="zh-CN" dirty="0">
                <a:solidFill>
                  <a:schemeClr val="tx1"/>
                </a:solidFill>
                <a:latin typeface="Arial" panose="020B0604020202020204" pitchFamily="34" charset="0"/>
                <a:ea typeface="黑体" panose="02010609060101010101" pitchFamily="49" charset="-122"/>
                <a:cs typeface="Arial" panose="020B0604020202020204" pitchFamily="34" charset="0"/>
              </a:rPr>
              <a:t> compared to the phased array for the same SNR.</a:t>
            </a:r>
            <a:endParaRPr kumimoji="0" lang="en-US" altLang="zh-CN" b="0" i="0" u="none" strike="noStrike" kern="1200" cap="none" spc="0" normalizeH="0" baseline="0" noProof="0" dirty="0">
              <a:ln>
                <a:noFill/>
              </a:ln>
              <a:solidFill>
                <a:schemeClr val="tx1"/>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8" name="图片 7">
            <a:extLst>
              <a:ext uri="{FF2B5EF4-FFF2-40B4-BE49-F238E27FC236}">
                <a16:creationId xmlns:a16="http://schemas.microsoft.com/office/drawing/2014/main" id="{34F098E6-DB13-4A2E-9CE4-0E1FFF3F3357}"/>
              </a:ext>
            </a:extLst>
          </p:cNvPr>
          <p:cNvPicPr>
            <a:picLocks noChangeAspect="1"/>
          </p:cNvPicPr>
          <p:nvPr/>
        </p:nvPicPr>
        <p:blipFill>
          <a:blip r:embed="rId3"/>
          <a:stretch>
            <a:fillRect/>
          </a:stretch>
        </p:blipFill>
        <p:spPr>
          <a:xfrm>
            <a:off x="6103184" y="804654"/>
            <a:ext cx="5184576" cy="4106779"/>
          </a:xfrm>
          <a:prstGeom prst="rect">
            <a:avLst/>
          </a:prstGeom>
        </p:spPr>
      </p:pic>
      <p:pic>
        <p:nvPicPr>
          <p:cNvPr id="2" name="图片 1">
            <a:extLst>
              <a:ext uri="{FF2B5EF4-FFF2-40B4-BE49-F238E27FC236}">
                <a16:creationId xmlns:a16="http://schemas.microsoft.com/office/drawing/2014/main" id="{303609D0-A1C8-4FDE-8BAE-E803D88B9792}"/>
              </a:ext>
            </a:extLst>
          </p:cNvPr>
          <p:cNvPicPr>
            <a:picLocks noChangeAspect="1"/>
          </p:cNvPicPr>
          <p:nvPr/>
        </p:nvPicPr>
        <p:blipFill>
          <a:blip r:embed="rId4"/>
          <a:stretch>
            <a:fillRect/>
          </a:stretch>
        </p:blipFill>
        <p:spPr>
          <a:xfrm>
            <a:off x="551385" y="908720"/>
            <a:ext cx="5196436" cy="3941641"/>
          </a:xfrm>
          <a:prstGeom prst="rect">
            <a:avLst/>
          </a:prstGeom>
        </p:spPr>
      </p:pic>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85</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7271300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D656679-80D6-4259-B2CB-72693CB9BEC0}"/>
              </a:ext>
            </a:extLst>
          </p:cNvPr>
          <p:cNvSpPr/>
          <p:nvPr/>
        </p:nvSpPr>
        <p:spPr>
          <a:xfrm>
            <a:off x="191344" y="1108845"/>
            <a:ext cx="11406656"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rPr>
              <a:t>Case Study VI: Integrated Sensing and Communication</a:t>
            </a: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defRPr/>
            </a:pPr>
            <a:endParaRPr lang="en-US" altLang="zh-CN" sz="3200"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
        <p:nvSpPr>
          <p:cNvPr id="5" name="文本框 4">
            <a:extLst>
              <a:ext uri="{FF2B5EF4-FFF2-40B4-BE49-F238E27FC236}">
                <a16:creationId xmlns:a16="http://schemas.microsoft.com/office/drawing/2014/main" id="{C3AF6EB1-B8BF-4853-8D4D-13CAE842B209}"/>
              </a:ext>
            </a:extLst>
          </p:cNvPr>
          <p:cNvSpPr txBox="1"/>
          <p:nvPr/>
        </p:nvSpPr>
        <p:spPr>
          <a:xfrm>
            <a:off x="484320" y="2348880"/>
            <a:ext cx="11223359" cy="1824923"/>
          </a:xfrm>
          <a:prstGeom prst="rect">
            <a:avLst/>
          </a:prstGeom>
          <a:noFill/>
        </p:spPr>
        <p:txBody>
          <a:bodyPr wrap="square" rtlCol="0">
            <a:spAutoFit/>
          </a:bodyPr>
          <a:lstStyle/>
          <a:p>
            <a:pPr algn="ctr">
              <a:lnSpc>
                <a:spcPct val="150000"/>
              </a:lnSpc>
            </a:pPr>
            <a:r>
              <a:rPr lang="en-US" altLang="zh-CN" sz="4000" b="1" dirty="0">
                <a:solidFill>
                  <a:srgbClr val="0070C0"/>
                </a:solidFill>
                <a:latin typeface="Arial" panose="020B0604020202020204" pitchFamily="34" charset="0"/>
                <a:cs typeface="Arial" panose="020B0604020202020204" pitchFamily="34" charset="0"/>
              </a:rPr>
              <a:t>Holographic Integrated Sensing and Communication</a:t>
            </a:r>
          </a:p>
        </p:txBody>
      </p:sp>
      <p:sp>
        <p:nvSpPr>
          <p:cNvPr id="6" name="文本框 5">
            <a:extLst>
              <a:ext uri="{FF2B5EF4-FFF2-40B4-BE49-F238E27FC236}">
                <a16:creationId xmlns:a16="http://schemas.microsoft.com/office/drawing/2014/main" id="{D6E41448-BF78-4452-A77E-AB94687E1D99}"/>
              </a:ext>
            </a:extLst>
          </p:cNvPr>
          <p:cNvSpPr txBox="1"/>
          <p:nvPr/>
        </p:nvSpPr>
        <p:spPr>
          <a:xfrm>
            <a:off x="572692" y="6015692"/>
            <a:ext cx="11046616" cy="523220"/>
          </a:xfrm>
          <a:prstGeom prst="rect">
            <a:avLst/>
          </a:prstGeom>
          <a:noFill/>
        </p:spPr>
        <p:txBody>
          <a:bodyPr wrap="square">
            <a:spAutoFit/>
          </a:bodyPr>
          <a:lstStyle/>
          <a:p>
            <a:r>
              <a:rPr lang="en-US" altLang="zh-CN" sz="1400" dirty="0">
                <a:latin typeface="Arial" panose="020B0604020202020204" pitchFamily="34" charset="0"/>
                <a:cs typeface="Arial" panose="020B0604020202020204" pitchFamily="34" charset="0"/>
              </a:rPr>
              <a:t>H. Zhang, H. Zhang, B. Di, M. Di Renzo, Z. Han, H. V. Poor, and L. Song, “Holographic integrated sensing and communication,” </a:t>
            </a:r>
            <a:r>
              <a:rPr lang="en-US" altLang="zh-CN" sz="1400" i="1" dirty="0">
                <a:latin typeface="Arial" panose="020B0604020202020204" pitchFamily="34" charset="0"/>
                <a:cs typeface="Arial" panose="020B0604020202020204" pitchFamily="34" charset="0"/>
              </a:rPr>
              <a:t>IEEE J. Sel. Areas </a:t>
            </a:r>
            <a:r>
              <a:rPr lang="en-US" altLang="zh-CN" sz="1400" i="1" dirty="0" err="1">
                <a:latin typeface="Arial" panose="020B0604020202020204" pitchFamily="34" charset="0"/>
                <a:cs typeface="Arial" panose="020B0604020202020204" pitchFamily="34" charset="0"/>
              </a:rPr>
              <a:t>Commun</a:t>
            </a:r>
            <a:r>
              <a:rPr lang="en-US" altLang="zh-CN" sz="1400" i="1" dirty="0">
                <a:latin typeface="Arial" panose="020B0604020202020204" pitchFamily="34" charset="0"/>
                <a:cs typeface="Arial" panose="020B0604020202020204" pitchFamily="34" charset="0"/>
              </a:rPr>
              <a:t>.</a:t>
            </a:r>
            <a:r>
              <a:rPr lang="en-US" altLang="zh-CN" sz="1400" dirty="0">
                <a:latin typeface="Arial" panose="020B0604020202020204" pitchFamily="34" charset="0"/>
                <a:cs typeface="Arial" panose="020B0604020202020204" pitchFamily="34" charset="0"/>
              </a:rPr>
              <a:t>,</a:t>
            </a:r>
            <a:r>
              <a:rPr lang="en-US" altLang="zh-CN" sz="1400" i="1"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vol. 40, no. 7, pp. 2114-2130, Jul. 2022.</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86</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50181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A2D222E-DF92-431F-89B4-0CBA2AA9ADCF}"/>
              </a:ext>
            </a:extLst>
          </p:cNvPr>
          <p:cNvPicPr>
            <a:picLocks noChangeAspect="1"/>
          </p:cNvPicPr>
          <p:nvPr/>
        </p:nvPicPr>
        <p:blipFill>
          <a:blip r:embed="rId3"/>
          <a:stretch>
            <a:fillRect/>
          </a:stretch>
        </p:blipFill>
        <p:spPr>
          <a:xfrm>
            <a:off x="7382312" y="574397"/>
            <a:ext cx="4026716" cy="3438721"/>
          </a:xfrm>
          <a:prstGeom prst="rect">
            <a:avLst/>
          </a:prstGeom>
        </p:spPr>
      </p:pic>
      <p:pic>
        <p:nvPicPr>
          <p:cNvPr id="5" name="图片 4">
            <a:extLst>
              <a:ext uri="{FF2B5EF4-FFF2-40B4-BE49-F238E27FC236}">
                <a16:creationId xmlns:a16="http://schemas.microsoft.com/office/drawing/2014/main" id="{D6A335BD-8A25-48F0-994D-BB9E8213ABE2}"/>
              </a:ext>
            </a:extLst>
          </p:cNvPr>
          <p:cNvPicPr>
            <a:picLocks noChangeAspect="1"/>
          </p:cNvPicPr>
          <p:nvPr/>
        </p:nvPicPr>
        <p:blipFill>
          <a:blip r:embed="rId4"/>
          <a:stretch>
            <a:fillRect/>
          </a:stretch>
        </p:blipFill>
        <p:spPr>
          <a:xfrm>
            <a:off x="5187720" y="4113402"/>
            <a:ext cx="6603808" cy="2425510"/>
          </a:xfrm>
          <a:prstGeom prst="rect">
            <a:avLst/>
          </a:prstGeom>
        </p:spPr>
      </p:pic>
      <p:sp>
        <p:nvSpPr>
          <p:cNvPr id="24" name="矩形 23"/>
          <p:cNvSpPr/>
          <p:nvPr/>
        </p:nvSpPr>
        <p:spPr>
          <a:xfrm>
            <a:off x="346405" y="826789"/>
            <a:ext cx="6415121" cy="3872855"/>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Scenario</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base station equipped with an RHS and a MIMO antenna array</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RHS: </a:t>
            </a:r>
            <a:r>
              <a:rPr lang="zh-CN" altLang="en-US" sz="2000" dirty="0">
                <a:latin typeface="Arial" panose="020B0604020202020204" pitchFamily="34" charset="0"/>
                <a:ea typeface="微软雅黑" panose="020B0503020204020204" pitchFamily="34" charset="-122"/>
                <a:cs typeface="Arial" panose="020B0604020202020204" pitchFamily="34" charset="0"/>
              </a:rPr>
              <a:t>𝐾 </a:t>
            </a:r>
            <a:r>
              <a:rPr lang="en-US" altLang="zh-CN" sz="2000" dirty="0">
                <a:latin typeface="Arial" panose="020B0604020202020204" pitchFamily="34" charset="0"/>
                <a:ea typeface="微软雅黑" panose="020B0503020204020204" pitchFamily="34" charset="-122"/>
                <a:cs typeface="Arial" panose="020B0604020202020204" pitchFamily="34" charset="0"/>
              </a:rPr>
              <a:t>feeds, </a:t>
            </a:r>
            <a:r>
              <a:rPr lang="zh-CN" altLang="en-US" sz="2000" dirty="0">
                <a:latin typeface="Arial" panose="020B0604020202020204" pitchFamily="34" charset="0"/>
                <a:ea typeface="微软雅黑" panose="020B0503020204020204" pitchFamily="34" charset="-122"/>
                <a:cs typeface="Arial" panose="020B0604020202020204" pitchFamily="34" charset="0"/>
              </a:rPr>
              <a:t>𝑀 </a:t>
            </a:r>
            <a:r>
              <a:rPr lang="en-US" altLang="zh-CN" sz="2000" dirty="0">
                <a:latin typeface="Arial" panose="020B0604020202020204" pitchFamily="34" charset="0"/>
                <a:ea typeface="微软雅黑" panose="020B0503020204020204" pitchFamily="34" charset="-122"/>
                <a:cs typeface="Arial" panose="020B0604020202020204" pitchFamily="34" charset="0"/>
              </a:rPr>
              <a:t>radiation elements</a:t>
            </a:r>
          </a:p>
          <a:p>
            <a:pPr marL="800100" lvl="1" indent="-342900">
              <a:lnSpc>
                <a:spcPct val="150000"/>
              </a:lnSpc>
              <a:buFont typeface="Arial" panose="020B0604020202020204" pitchFamily="34" charset="0"/>
              <a:buChar char="•"/>
            </a:pPr>
            <a:r>
              <a:rPr lang="zh-CN" altLang="en-US" sz="2000" dirty="0">
                <a:latin typeface="Arial" panose="020B0604020202020204" pitchFamily="34" charset="0"/>
                <a:ea typeface="微软雅黑" panose="020B0503020204020204" pitchFamily="34" charset="-122"/>
                <a:cs typeface="Arial" panose="020B0604020202020204" pitchFamily="34" charset="0"/>
              </a:rPr>
              <a:t>𝐿 </a:t>
            </a:r>
            <a:r>
              <a:rPr lang="en-US" altLang="zh-CN" sz="2000" dirty="0">
                <a:latin typeface="Arial" panose="020B0604020202020204" pitchFamily="34" charset="0"/>
                <a:ea typeface="微软雅黑" panose="020B0503020204020204" pitchFamily="34" charset="-122"/>
                <a:cs typeface="Arial" panose="020B0604020202020204" pitchFamily="34" charset="0"/>
              </a:rPr>
              <a:t>mobile users</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Several targets to be sensed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Holographic beamforming scheme</a:t>
            </a:r>
          </a:p>
          <a:p>
            <a:pPr marL="342900" indent="-342900">
              <a:lnSpc>
                <a:spcPct val="150000"/>
              </a:lnSpc>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System Model</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32EB4DBA-C0E5-4976-B7E6-32B53C5E1DF0}"/>
                  </a:ext>
                </a:extLst>
              </p:cNvPr>
              <p:cNvSpPr/>
              <p:nvPr/>
            </p:nvSpPr>
            <p:spPr>
              <a:xfrm>
                <a:off x="346406" y="4198952"/>
                <a:ext cx="4762490" cy="1789657"/>
              </a:xfrm>
              <a:prstGeom prst="rect">
                <a:avLst/>
              </a:prstGeom>
            </p:spPr>
            <p:txBody>
              <a:bodyPr wrap="square">
                <a:spAutoFit/>
              </a:bodyPr>
              <a:lstStyle/>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Digital beamforming at the BS</a:t>
                </a:r>
              </a:p>
              <a:p>
                <a:pPr marL="1257300" lvl="2" indent="-342900">
                  <a:lnSpc>
                    <a:spcPct val="150000"/>
                  </a:lnSpc>
                  <a:buFont typeface="Arial" panose="020B0604020202020204" pitchFamily="34" charset="0"/>
                  <a:buChar char="•"/>
                </a:pPr>
                <a14:m>
                  <m:oMath xmlns:m="http://schemas.openxmlformats.org/officeDocument/2006/math">
                    <m:r>
                      <a:rPr lang="en-US" altLang="zh-CN" b="0" i="1" smtClean="0">
                        <a:latin typeface="Cambria Math" panose="02040503050406030204" pitchFamily="18" charset="0"/>
                        <a:ea typeface="微软雅黑" panose="020B0503020204020204" pitchFamily="34" charset="-122"/>
                        <a:cs typeface="Arial" panose="020B0604020202020204" pitchFamily="34" charset="0"/>
                      </a:rPr>
                      <m:t>𝐿</m:t>
                    </m:r>
                  </m:oMath>
                </a14:m>
                <a:r>
                  <a:rPr lang="en-US" altLang="zh-CN" dirty="0">
                    <a:latin typeface="Arial" panose="020B0604020202020204" pitchFamily="34" charset="0"/>
                    <a:ea typeface="微软雅黑" panose="020B0503020204020204" pitchFamily="34" charset="-122"/>
                    <a:cs typeface="Arial" panose="020B0604020202020204" pitchFamily="34" charset="0"/>
                  </a:rPr>
                  <a:t> data streams and </a:t>
                </a:r>
                <a14:m>
                  <m:oMath xmlns:m="http://schemas.openxmlformats.org/officeDocument/2006/math">
                    <m:r>
                      <a:rPr lang="en-US" altLang="zh-CN" b="0" i="1" smtClean="0">
                        <a:latin typeface="Cambria Math" panose="02040503050406030204" pitchFamily="18" charset="0"/>
                        <a:ea typeface="微软雅黑" panose="020B0503020204020204" pitchFamily="34" charset="-122"/>
                        <a:cs typeface="Arial" panose="020B0604020202020204" pitchFamily="34" charset="0"/>
                      </a:rPr>
                      <m:t>𝐾</m:t>
                    </m:r>
                  </m:oMath>
                </a14:m>
                <a:r>
                  <a:rPr lang="en-US" altLang="zh-CN" dirty="0">
                    <a:latin typeface="Arial" panose="020B0604020202020204" pitchFamily="34" charset="0"/>
                    <a:ea typeface="微软雅黑" panose="020B0503020204020204" pitchFamily="34" charset="-122"/>
                    <a:cs typeface="Arial" panose="020B0604020202020204" pitchFamily="34" charset="0"/>
                  </a:rPr>
                  <a:t> radar waveforms are mixed</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a:t>
                </a:r>
                <a:r>
                  <a:rPr lang="en-US" altLang="zh-CN" sz="2000" dirty="0">
                    <a:solidFill>
                      <a:schemeClr val="tx1"/>
                    </a:solidFill>
                    <a:latin typeface="Arial" panose="020B0604020202020204" pitchFamily="34" charset="0"/>
                    <a:ea typeface="微软雅黑" panose="020B0503020204020204" pitchFamily="34" charset="-122"/>
                    <a:cs typeface="Arial" panose="020B0604020202020204" pitchFamily="34" charset="0"/>
                  </a:rPr>
                  <a:t>nalog beamforming at the RHS</a:t>
                </a:r>
                <a:endParaRPr lang="en-US" altLang="zh-CN" sz="2000" b="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16" name="矩形 15">
                <a:extLst>
                  <a:ext uri="{FF2B5EF4-FFF2-40B4-BE49-F238E27FC236}">
                    <a16:creationId xmlns:a16="http://schemas.microsoft.com/office/drawing/2014/main" id="{32EB4DBA-C0E5-4976-B7E6-32B53C5E1DF0}"/>
                  </a:ext>
                </a:extLst>
              </p:cNvPr>
              <p:cNvSpPr>
                <a:spLocks noRot="1" noChangeAspect="1" noMove="1" noResize="1" noEditPoints="1" noAdjustHandles="1" noChangeArrowheads="1" noChangeShapeType="1" noTextEdit="1"/>
              </p:cNvSpPr>
              <p:nvPr/>
            </p:nvSpPr>
            <p:spPr>
              <a:xfrm>
                <a:off x="346406" y="4198952"/>
                <a:ext cx="4762490" cy="1789657"/>
              </a:xfrm>
              <a:prstGeom prst="rect">
                <a:avLst/>
              </a:prstGeom>
              <a:blipFill>
                <a:blip r:embed="rId5"/>
                <a:stretch>
                  <a:fillRect b="-5461"/>
                </a:stretch>
              </a:blipFill>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87</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0503768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0B2F2DB4-A6F2-457E-93EB-2EEC4B69A224}"/>
                  </a:ext>
                </a:extLst>
              </p:cNvPr>
              <p:cNvSpPr txBox="1"/>
              <p:nvPr/>
            </p:nvSpPr>
            <p:spPr>
              <a:xfrm>
                <a:off x="407205" y="804323"/>
                <a:ext cx="10917933" cy="595810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Performance metrics</a:t>
                </a:r>
              </a:p>
              <a:p>
                <a:pPr marL="742950" lvl="1"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Radar utility: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𝛿</m:t>
                    </m:r>
                    <m:r>
                      <a:rPr lang="en-US" altLang="zh-CN" sz="2000" b="0" i="1" smtClean="0">
                        <a:latin typeface="Cambria Math" panose="02040503050406030204" pitchFamily="18" charset="0"/>
                        <a:cs typeface="Arial" panose="020B0604020202020204" pitchFamily="34" charset="0"/>
                      </a:rPr>
                      <m:t>=</m:t>
                    </m:r>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𝑃</m:t>
                        </m:r>
                      </m:e>
                      <m:sub>
                        <m:r>
                          <a:rPr lang="en-US" altLang="zh-CN" sz="2000" b="0" i="1" smtClean="0">
                            <a:latin typeface="Cambria Math" panose="02040503050406030204" pitchFamily="18" charset="0"/>
                            <a:cs typeface="Arial" panose="020B0604020202020204" pitchFamily="34" charset="0"/>
                          </a:rPr>
                          <m:t>𝑑</m:t>
                        </m:r>
                      </m:sub>
                    </m:sSub>
                    <m:r>
                      <a:rPr lang="en-US" altLang="zh-CN" sz="2000" b="0" i="1" smtClean="0">
                        <a:latin typeface="Cambria Math" panose="02040503050406030204" pitchFamily="18" charset="0"/>
                        <a:cs typeface="Arial" panose="020B0604020202020204" pitchFamily="34" charset="0"/>
                      </a:rPr>
                      <m:t>−</m:t>
                    </m:r>
                    <m:r>
                      <a:rPr lang="en-US" altLang="zh-CN" sz="2000" b="0" i="1" smtClean="0">
                        <a:latin typeface="Cambria Math" panose="02040503050406030204" pitchFamily="18" charset="0"/>
                        <a:cs typeface="Arial" panose="020B0604020202020204" pitchFamily="34" charset="0"/>
                      </a:rPr>
                      <m:t>𝜌</m:t>
                    </m:r>
                    <m:r>
                      <a:rPr lang="en-US" altLang="zh-CN" sz="2000" b="0" i="1" smtClean="0">
                        <a:latin typeface="Cambria Math" panose="02040503050406030204" pitchFamily="18" charset="0"/>
                        <a:cs typeface="Arial" panose="020B0604020202020204" pitchFamily="34" charset="0"/>
                      </a:rPr>
                      <m:t>𝑅𝑀𝑆𝐶</m:t>
                    </m:r>
                  </m:oMath>
                </a14:m>
                <a:endParaRPr lang="en-US" altLang="zh-CN" sz="2000" dirty="0">
                  <a:latin typeface="Arial" panose="020B0604020202020204" pitchFamily="34" charset="0"/>
                  <a:cs typeface="Arial" panose="020B0604020202020204" pitchFamily="34" charset="0"/>
                </a:endParaRP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Average beampattern gain: </a:t>
                </a:r>
                <a14:m>
                  <m:oMath xmlns:m="http://schemas.openxmlformats.org/officeDocument/2006/math">
                    <m:sSub>
                      <m:sSubPr>
                        <m:ctrlPr>
                          <a:rPr lang="en-US" altLang="zh-CN" b="0" i="1" smtClean="0">
                            <a:latin typeface="Cambria Math" panose="02040503050406030204" pitchFamily="18" charset="0"/>
                            <a:cs typeface="Arial" panose="020B0604020202020204" pitchFamily="34" charset="0"/>
                          </a:rPr>
                        </m:ctrlPr>
                      </m:sSubPr>
                      <m:e>
                        <m:r>
                          <a:rPr lang="en-US" altLang="zh-CN" b="0" i="1" smtClean="0">
                            <a:latin typeface="Cambria Math" panose="02040503050406030204" pitchFamily="18" charset="0"/>
                            <a:cs typeface="Arial" panose="020B0604020202020204" pitchFamily="34" charset="0"/>
                          </a:rPr>
                          <m:t>𝑃</m:t>
                        </m:r>
                      </m:e>
                      <m:sub>
                        <m:r>
                          <a:rPr lang="en-US" altLang="zh-CN" b="0" i="1" smtClean="0">
                            <a:latin typeface="Cambria Math" panose="02040503050406030204" pitchFamily="18" charset="0"/>
                            <a:cs typeface="Arial" panose="020B0604020202020204" pitchFamily="34" charset="0"/>
                          </a:rPr>
                          <m:t>𝑑</m:t>
                        </m:r>
                      </m:sub>
                    </m:sSub>
                    <m:r>
                      <a:rPr lang="en-US" altLang="zh-CN" b="0" i="1" smtClean="0">
                        <a:latin typeface="Cambria Math" panose="02040503050406030204" pitchFamily="18" charset="0"/>
                        <a:cs typeface="Arial" panose="020B0604020202020204" pitchFamily="34" charset="0"/>
                      </a:rPr>
                      <m:t>=</m:t>
                    </m:r>
                    <m:box>
                      <m:boxPr>
                        <m:ctrlPr>
                          <a:rPr lang="en-US" altLang="zh-CN" b="0" i="1" smtClean="0">
                            <a:latin typeface="Cambria Math" panose="02040503050406030204" pitchFamily="18" charset="0"/>
                            <a:cs typeface="Arial" panose="020B0604020202020204" pitchFamily="34" charset="0"/>
                          </a:rPr>
                        </m:ctrlPr>
                      </m:boxPr>
                      <m:e>
                        <m:argPr>
                          <m:argSz m:val="-1"/>
                        </m:argPr>
                        <m:f>
                          <m:fPr>
                            <m:ctrlPr>
                              <a:rPr lang="en-US" altLang="zh-CN" b="0" i="1" smtClean="0">
                                <a:latin typeface="Cambria Math" panose="02040503050406030204" pitchFamily="18" charset="0"/>
                                <a:cs typeface="Arial" panose="020B0604020202020204" pitchFamily="34" charset="0"/>
                              </a:rPr>
                            </m:ctrlPr>
                          </m:fPr>
                          <m:num>
                            <m:r>
                              <a:rPr lang="en-US" altLang="zh-CN" b="0" i="1" smtClean="0">
                                <a:latin typeface="Cambria Math" panose="02040503050406030204" pitchFamily="18" charset="0"/>
                                <a:cs typeface="Arial" panose="020B0604020202020204" pitchFamily="34" charset="0"/>
                              </a:rPr>
                              <m:t>1</m:t>
                            </m:r>
                          </m:num>
                          <m:den>
                            <m:r>
                              <a:rPr lang="en-US" altLang="zh-CN" b="0" i="1" smtClean="0">
                                <a:latin typeface="Cambria Math" panose="02040503050406030204" pitchFamily="18" charset="0"/>
                                <a:cs typeface="Arial" panose="020B0604020202020204" pitchFamily="34" charset="0"/>
                              </a:rPr>
                              <m:t>𝐷</m:t>
                            </m:r>
                          </m:den>
                        </m:f>
                      </m:e>
                    </m:box>
                    <m:nary>
                      <m:naryPr>
                        <m:chr m:val="∑"/>
                        <m:limLoc m:val="subSup"/>
                        <m:ctrlPr>
                          <a:rPr lang="en-US" altLang="zh-CN" b="0" i="1" smtClean="0">
                            <a:latin typeface="Cambria Math" panose="02040503050406030204" pitchFamily="18" charset="0"/>
                            <a:cs typeface="Arial" panose="020B0604020202020204" pitchFamily="34" charset="0"/>
                          </a:rPr>
                        </m:ctrlPr>
                      </m:naryPr>
                      <m:sub>
                        <m:r>
                          <m:rPr>
                            <m:brk m:alnAt="25"/>
                          </m:rPr>
                          <a:rPr lang="en-US" altLang="zh-CN" b="0" i="1" smtClean="0">
                            <a:latin typeface="Cambria Math" panose="02040503050406030204" pitchFamily="18" charset="0"/>
                            <a:cs typeface="Arial" panose="020B0604020202020204" pitchFamily="34" charset="0"/>
                          </a:rPr>
                          <m:t>𝑑</m:t>
                        </m:r>
                        <m:r>
                          <a:rPr lang="en-US" altLang="zh-CN" b="0" i="1" smtClean="0">
                            <a:latin typeface="Cambria Math" panose="02040503050406030204" pitchFamily="18" charset="0"/>
                            <a:cs typeface="Arial" panose="020B0604020202020204" pitchFamily="34" charset="0"/>
                          </a:rPr>
                          <m:t>=1</m:t>
                        </m:r>
                      </m:sub>
                      <m:sup>
                        <m:r>
                          <a:rPr lang="en-US" altLang="zh-CN" b="0" i="1" smtClean="0">
                            <a:latin typeface="Cambria Math" panose="02040503050406030204" pitchFamily="18" charset="0"/>
                            <a:cs typeface="Arial" panose="020B0604020202020204" pitchFamily="34" charset="0"/>
                          </a:rPr>
                          <m:t>𝐷</m:t>
                        </m:r>
                      </m:sup>
                      <m:e>
                        <m:r>
                          <a:rPr lang="en-US" altLang="zh-CN" b="0" i="1" smtClean="0">
                            <a:latin typeface="Cambria Math" panose="02040503050406030204" pitchFamily="18" charset="0"/>
                            <a:cs typeface="Arial" panose="020B0604020202020204" pitchFamily="34" charset="0"/>
                          </a:rPr>
                          <m:t>𝑃</m:t>
                        </m:r>
                        <m:r>
                          <a:rPr lang="en-US" altLang="zh-CN" b="0" i="1" smtClean="0">
                            <a:latin typeface="Cambria Math" panose="02040503050406030204" pitchFamily="18" charset="0"/>
                            <a:cs typeface="Arial" panose="020B0604020202020204" pitchFamily="34" charset="0"/>
                          </a:rPr>
                          <m:t>(</m:t>
                        </m:r>
                        <m:sSub>
                          <m:sSubPr>
                            <m:ctrlPr>
                              <a:rPr lang="en-US" altLang="zh-CN" b="0" i="1" smtClean="0">
                                <a:latin typeface="Cambria Math" panose="02040503050406030204" pitchFamily="18" charset="0"/>
                                <a:cs typeface="Arial" panose="020B0604020202020204" pitchFamily="34" charset="0"/>
                              </a:rPr>
                            </m:ctrlPr>
                          </m:sSubPr>
                          <m:e>
                            <m:r>
                              <a:rPr lang="en-US" altLang="zh-CN" b="0" i="1" smtClean="0">
                                <a:latin typeface="Cambria Math" panose="02040503050406030204" pitchFamily="18" charset="0"/>
                                <a:cs typeface="Arial" panose="020B0604020202020204" pitchFamily="34" charset="0"/>
                              </a:rPr>
                              <m:t>𝜃</m:t>
                            </m:r>
                          </m:e>
                          <m:sub>
                            <m:r>
                              <a:rPr lang="en-US" altLang="zh-CN" b="0" i="1" smtClean="0">
                                <a:latin typeface="Cambria Math" panose="02040503050406030204" pitchFamily="18" charset="0"/>
                                <a:cs typeface="Arial" panose="020B0604020202020204" pitchFamily="34" charset="0"/>
                              </a:rPr>
                              <m:t>𝑑</m:t>
                            </m:r>
                          </m:sub>
                        </m:sSub>
                        <m:r>
                          <a:rPr lang="en-US" altLang="zh-CN" b="0" i="1" smtClean="0">
                            <a:latin typeface="Cambria Math" panose="02040503050406030204" pitchFamily="18" charset="0"/>
                            <a:cs typeface="Arial" panose="020B0604020202020204" pitchFamily="34" charset="0"/>
                          </a:rPr>
                          <m:t>,</m:t>
                        </m:r>
                        <m:sSub>
                          <m:sSubPr>
                            <m:ctrlPr>
                              <a:rPr lang="en-US" altLang="zh-CN" b="0" i="1" smtClean="0">
                                <a:latin typeface="Cambria Math" panose="02040503050406030204" pitchFamily="18" charset="0"/>
                                <a:cs typeface="Arial" panose="020B0604020202020204" pitchFamily="34" charset="0"/>
                              </a:rPr>
                            </m:ctrlPr>
                          </m:sSubPr>
                          <m:e>
                            <m:r>
                              <a:rPr lang="en-US" altLang="zh-CN" b="0" i="1" smtClean="0">
                                <a:latin typeface="Cambria Math" panose="02040503050406030204" pitchFamily="18" charset="0"/>
                                <a:cs typeface="Arial" panose="020B0604020202020204" pitchFamily="34" charset="0"/>
                              </a:rPr>
                              <m:t>𝜙</m:t>
                            </m:r>
                          </m:e>
                          <m:sub>
                            <m:r>
                              <a:rPr lang="en-US" altLang="zh-CN" b="0" i="1" smtClean="0">
                                <a:latin typeface="Cambria Math" panose="02040503050406030204" pitchFamily="18" charset="0"/>
                                <a:cs typeface="Arial" panose="020B0604020202020204" pitchFamily="34" charset="0"/>
                              </a:rPr>
                              <m:t>𝑑</m:t>
                            </m:r>
                          </m:sub>
                        </m:sSub>
                        <m:r>
                          <a:rPr lang="en-US" altLang="zh-CN" b="0" i="1" smtClean="0">
                            <a:latin typeface="Cambria Math" panose="02040503050406030204" pitchFamily="18" charset="0"/>
                            <a:cs typeface="Arial" panose="020B0604020202020204" pitchFamily="34" charset="0"/>
                          </a:rPr>
                          <m:t>)</m:t>
                        </m:r>
                      </m:e>
                    </m:nary>
                  </m:oMath>
                </a14:m>
                <a:endParaRPr lang="en-US" altLang="zh-CN" dirty="0">
                  <a:latin typeface="Arial" panose="020B0604020202020204" pitchFamily="34" charset="0"/>
                  <a:cs typeface="Arial" panose="020B0604020202020204" pitchFamily="34" charset="0"/>
                </a:endParaRPr>
              </a:p>
              <a:p>
                <a:pPr marL="1657350" lvl="3"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Larger beampattern gain, higher SINR of the received radar echo signals</a:t>
                </a: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Root mean square cross-correlation: </a:t>
                </a:r>
              </a:p>
              <a:p>
                <a:pPr marL="1200150" lvl="2" indent="-285750">
                  <a:lnSpc>
                    <a:spcPct val="150000"/>
                  </a:lnSpc>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1200150" lvl="2" indent="-285750">
                  <a:lnSpc>
                    <a:spcPct val="150000"/>
                  </a:lnSpc>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1657350" lvl="3"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Lower RMSC, easier to separate the echo signals reflected by different targets</a:t>
                </a: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Weighting factor: </a:t>
                </a:r>
                <a14:m>
                  <m:oMath xmlns:m="http://schemas.openxmlformats.org/officeDocument/2006/math">
                    <m:r>
                      <a:rPr lang="en-US" altLang="zh-CN" b="0" i="1" smtClean="0">
                        <a:latin typeface="Cambria Math" panose="02040503050406030204" pitchFamily="18" charset="0"/>
                        <a:cs typeface="Arial" panose="020B0604020202020204" pitchFamily="34" charset="0"/>
                      </a:rPr>
                      <m:t>𝜌</m:t>
                    </m:r>
                  </m:oMath>
                </a14:m>
                <a:endParaRPr lang="en-US" altLang="zh-CN"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SINR of the communication users: </a:t>
                </a:r>
                <a14:m>
                  <m:oMath xmlns:m="http://schemas.openxmlformats.org/officeDocument/2006/math">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𝛾</m:t>
                        </m:r>
                      </m:e>
                      <m:sub>
                        <m:r>
                          <a:rPr lang="en-US" altLang="zh-CN" sz="2000" b="0" i="1" smtClean="0">
                            <a:latin typeface="Cambria Math" panose="02040503050406030204" pitchFamily="18" charset="0"/>
                            <a:cs typeface="Arial" panose="020B0604020202020204" pitchFamily="34" charset="0"/>
                          </a:rPr>
                          <m:t>𝑙</m:t>
                        </m:r>
                      </m:sub>
                    </m:sSub>
                    <m:r>
                      <a:rPr lang="en-US" altLang="zh-CN" sz="2000" b="0" i="1" smtClean="0">
                        <a:latin typeface="Cambria Math" panose="02040503050406030204" pitchFamily="18" charset="0"/>
                        <a:cs typeface="Arial" panose="020B0604020202020204" pitchFamily="34" charset="0"/>
                      </a:rPr>
                      <m:t>, </m:t>
                    </m:r>
                    <m:r>
                      <a:rPr lang="en-US" altLang="zh-CN" sz="2000" b="0" i="1" smtClean="0">
                        <a:latin typeface="Cambria Math" panose="02040503050406030204" pitchFamily="18" charset="0"/>
                        <a:cs typeface="Arial" panose="020B0604020202020204" pitchFamily="34" charset="0"/>
                      </a:rPr>
                      <m:t>𝑙</m:t>
                    </m:r>
                    <m:r>
                      <a:rPr lang="en-US" altLang="zh-CN" sz="2000" b="0" i="1" smtClean="0">
                        <a:latin typeface="Cambria Math" panose="02040503050406030204" pitchFamily="18" charset="0"/>
                        <a:cs typeface="Arial" panose="020B0604020202020204" pitchFamily="34" charset="0"/>
                      </a:rPr>
                      <m:t>=1, ⋯, </m:t>
                    </m:r>
                    <m:r>
                      <a:rPr lang="en-US" altLang="zh-CN" sz="2000" b="0" i="1" smtClean="0">
                        <a:latin typeface="Cambria Math" panose="02040503050406030204" pitchFamily="18" charset="0"/>
                        <a:cs typeface="Arial" panose="020B0604020202020204" pitchFamily="34" charset="0"/>
                      </a:rPr>
                      <m:t>𝐿</m:t>
                    </m:r>
                  </m:oMath>
                </a14:m>
                <a:endParaRPr lang="en-US" altLang="zh-CN"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zh-CN" sz="2400" b="1" dirty="0">
                    <a:latin typeface="Arial" panose="020B0604020202020204" pitchFamily="34" charset="0"/>
                    <a:cs typeface="Arial" panose="020B0604020202020204" pitchFamily="34" charset="0"/>
                  </a:rPr>
                  <a:t>Holographic ISAC problem</a:t>
                </a:r>
              </a:p>
              <a:p>
                <a:pPr marL="742950" lvl="1"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Maximize the </a:t>
                </a:r>
                <a:r>
                  <a:rPr lang="en-US" altLang="zh-CN" sz="2000" dirty="0">
                    <a:solidFill>
                      <a:srgbClr val="C00000"/>
                    </a:solidFill>
                    <a:latin typeface="Arial" panose="020B0604020202020204" pitchFamily="34" charset="0"/>
                    <a:cs typeface="Arial" panose="020B0604020202020204" pitchFamily="34" charset="0"/>
                  </a:rPr>
                  <a:t>radar utility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𝛿</m:t>
                    </m:r>
                  </m:oMath>
                </a14:m>
                <a:r>
                  <a:rPr lang="en-US" altLang="zh-CN" sz="2000" dirty="0">
                    <a:latin typeface="Arial" panose="020B0604020202020204" pitchFamily="34" charset="0"/>
                    <a:cs typeface="Arial" panose="020B0604020202020204" pitchFamily="34" charset="0"/>
                  </a:rPr>
                  <a:t> given </a:t>
                </a:r>
                <a:r>
                  <a:rPr lang="en-US" altLang="zh-CN" sz="2000" dirty="0">
                    <a:solidFill>
                      <a:srgbClr val="C00000"/>
                    </a:solidFill>
                    <a:latin typeface="Arial" panose="020B0604020202020204" pitchFamily="34" charset="0"/>
                    <a:cs typeface="Arial" panose="020B0604020202020204" pitchFamily="34" charset="0"/>
                  </a:rPr>
                  <a:t>SINR</a:t>
                </a:r>
                <a:r>
                  <a:rPr lang="en-US" altLang="zh-CN" sz="2000" dirty="0">
                    <a:latin typeface="Arial" panose="020B0604020202020204" pitchFamily="34" charset="0"/>
                    <a:cs typeface="Arial" panose="020B0604020202020204" pitchFamily="34" charset="0"/>
                  </a:rPr>
                  <a:t> and </a:t>
                </a:r>
                <a:r>
                  <a:rPr lang="en-US" altLang="zh-CN" sz="2000" dirty="0">
                    <a:solidFill>
                      <a:srgbClr val="C00000"/>
                    </a:solidFill>
                    <a:latin typeface="Arial" panose="020B0604020202020204" pitchFamily="34" charset="0"/>
                    <a:cs typeface="Arial" panose="020B0604020202020204" pitchFamily="34" charset="0"/>
                  </a:rPr>
                  <a:t>power</a:t>
                </a:r>
                <a:r>
                  <a:rPr lang="en-US" altLang="zh-CN" sz="2000" dirty="0">
                    <a:latin typeface="Arial" panose="020B0604020202020204" pitchFamily="34" charset="0"/>
                    <a:cs typeface="Arial" panose="020B0604020202020204" pitchFamily="34" charset="0"/>
                  </a:rPr>
                  <a:t> constraints by optimizing digital beamformer </a:t>
                </a:r>
                <a14:m>
                  <m:oMath xmlns:m="http://schemas.openxmlformats.org/officeDocument/2006/math">
                    <m:r>
                      <a:rPr lang="en-US" altLang="zh-CN" sz="2000" b="1" i="1" smtClean="0">
                        <a:latin typeface="Cambria Math" panose="02040503050406030204" pitchFamily="18" charset="0"/>
                        <a:cs typeface="Arial" panose="020B0604020202020204" pitchFamily="34" charset="0"/>
                      </a:rPr>
                      <m:t>𝑩</m:t>
                    </m:r>
                  </m:oMath>
                </a14:m>
                <a:r>
                  <a:rPr lang="en-US" altLang="zh-CN" sz="2000" dirty="0">
                    <a:latin typeface="Arial" panose="020B0604020202020204" pitchFamily="34" charset="0"/>
                    <a:cs typeface="Arial" panose="020B0604020202020204" pitchFamily="34" charset="0"/>
                  </a:rPr>
                  <a:t> and analog beamformer </a:t>
                </a:r>
                <a14:m>
                  <m:oMath xmlns:m="http://schemas.openxmlformats.org/officeDocument/2006/math">
                    <m:r>
                      <a:rPr lang="en-US" altLang="zh-CN" sz="2000" b="1" i="1" smtClean="0">
                        <a:latin typeface="Cambria Math" panose="02040503050406030204" pitchFamily="18" charset="0"/>
                        <a:cs typeface="Arial" panose="020B0604020202020204" pitchFamily="34" charset="0"/>
                      </a:rPr>
                      <m:t>𝜳</m:t>
                    </m:r>
                  </m:oMath>
                </a14:m>
                <a:endParaRPr lang="en-US" altLang="zh-CN" sz="2000" b="1" i="1" dirty="0">
                  <a:latin typeface="Arial" panose="020B0604020202020204" pitchFamily="34" charset="0"/>
                  <a:cs typeface="Arial" panose="020B0604020202020204" pitchFamily="34" charset="0"/>
                </a:endParaRPr>
              </a:p>
            </p:txBody>
          </p:sp>
        </mc:Choice>
        <mc:Fallback xmlns="">
          <p:sp>
            <p:nvSpPr>
              <p:cNvPr id="40" name="文本框 39">
                <a:extLst>
                  <a:ext uri="{FF2B5EF4-FFF2-40B4-BE49-F238E27FC236}">
                    <a16:creationId xmlns:a16="http://schemas.microsoft.com/office/drawing/2014/main" id="{0B2F2DB4-A6F2-457E-93EB-2EEC4B69A224}"/>
                  </a:ext>
                </a:extLst>
              </p:cNvPr>
              <p:cNvSpPr txBox="1">
                <a:spLocks noRot="1" noChangeAspect="1" noMove="1" noResize="1" noEditPoints="1" noAdjustHandles="1" noChangeArrowheads="1" noChangeShapeType="1" noTextEdit="1"/>
              </p:cNvSpPr>
              <p:nvPr/>
            </p:nvSpPr>
            <p:spPr>
              <a:xfrm>
                <a:off x="407205" y="804323"/>
                <a:ext cx="10917933" cy="5958106"/>
              </a:xfrm>
              <a:prstGeom prst="rect">
                <a:avLst/>
              </a:prstGeom>
              <a:blipFill>
                <a:blip r:embed="rId3"/>
                <a:stretch>
                  <a:fillRect l="-782" b="-921"/>
                </a:stretch>
              </a:blipFill>
            </p:spPr>
            <p:txBody>
              <a:bodyPr/>
              <a:lstStyle/>
              <a:p>
                <a:r>
                  <a:rPr lang="zh-CN" altLang="en-US">
                    <a:noFill/>
                  </a:rPr>
                  <a:t> </a:t>
                </a:r>
              </a:p>
            </p:txBody>
          </p:sp>
        </mc:Fallback>
      </mc:AlternateContent>
      <p:sp>
        <p:nvSpPr>
          <p:cNvPr id="24" name="矩形 23"/>
          <p:cNvSpPr/>
          <p:nvPr/>
        </p:nvSpPr>
        <p:spPr>
          <a:xfrm>
            <a:off x="346406" y="826789"/>
            <a:ext cx="8269874" cy="2424510"/>
          </a:xfrm>
          <a:prstGeom prst="rect">
            <a:avLst/>
          </a:prstGeom>
        </p:spPr>
        <p:txBody>
          <a:bodyPr wrap="square">
            <a:spAutoFit/>
          </a:bodyPr>
          <a:lstStyle/>
          <a:p>
            <a:pPr marL="800100" lvl="1" indent="-342900">
              <a:lnSpc>
                <a:spcPct val="150000"/>
              </a:lnSpc>
              <a:buFont typeface="Arial" panose="020B0604020202020204" pitchFamily="34" charset="0"/>
              <a:buChar char="•"/>
            </a:pPr>
            <a:endPar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800100" lvl="1" indent="-342900">
              <a:lnSpc>
                <a:spcPct val="150000"/>
              </a:lnSpc>
              <a:buFont typeface="Arial" panose="020B0604020202020204" pitchFamily="34" charset="0"/>
              <a:buChar char="•"/>
            </a:pPr>
            <a:endPar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Arial" panose="020B0604020202020204" pitchFamily="34" charset="0"/>
              <a:buChar char="•"/>
            </a:pPr>
            <a:endPar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Arial" panose="020B0604020202020204" pitchFamily="34" charset="0"/>
              <a:buChar char="•"/>
            </a:pPr>
            <a:endPar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Arial" panose="020B0604020202020204" pitchFamily="34" charset="0"/>
              <a:buChar char="•"/>
            </a:pP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Problem Formulation</a:t>
            </a:r>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3BBFFE5D-5124-4DE6-8770-0C5059998B40}"/>
                  </a:ext>
                </a:extLst>
              </p:cNvPr>
              <p:cNvSpPr txBox="1"/>
              <p:nvPr/>
            </p:nvSpPr>
            <p:spPr>
              <a:xfrm>
                <a:off x="7243854" y="1952146"/>
                <a:ext cx="2744852" cy="338554"/>
              </a:xfrm>
              <a:prstGeom prst="rect">
                <a:avLst/>
              </a:prstGeom>
              <a:noFill/>
            </p:spPr>
            <p:txBody>
              <a:bodyPr wrap="square" rtlCol="0">
                <a:spAutoFit/>
              </a:bodyPr>
              <a:lstStyle/>
              <a:p>
                <a:r>
                  <a:rPr lang="en-US" altLang="zh-CN" sz="1600" dirty="0">
                    <a:solidFill>
                      <a:srgbClr val="C00000"/>
                    </a:solidFill>
                    <a:latin typeface="Arial" panose="020B0604020202020204" pitchFamily="34" charset="0"/>
                    <a:cs typeface="Arial" panose="020B0604020202020204" pitchFamily="34" charset="0"/>
                  </a:rPr>
                  <a:t>Beampattern gain in </a:t>
                </a:r>
                <a14:m>
                  <m:oMath xmlns:m="http://schemas.openxmlformats.org/officeDocument/2006/math">
                    <m:r>
                      <a:rPr lang="en-US" altLang="zh-CN" sz="1600" b="0" i="1" smtClean="0">
                        <a:solidFill>
                          <a:srgbClr val="C00000"/>
                        </a:solidFill>
                        <a:latin typeface="Cambria Math" panose="02040503050406030204" pitchFamily="18" charset="0"/>
                        <a:cs typeface="Arial" panose="020B0604020202020204" pitchFamily="34" charset="0"/>
                      </a:rPr>
                      <m:t>(</m:t>
                    </m:r>
                    <m:r>
                      <a:rPr lang="en-US" altLang="zh-CN" sz="1600" b="0" i="1" smtClean="0">
                        <a:solidFill>
                          <a:srgbClr val="C00000"/>
                        </a:solidFill>
                        <a:latin typeface="Cambria Math" panose="02040503050406030204" pitchFamily="18" charset="0"/>
                        <a:cs typeface="Arial" panose="020B0604020202020204" pitchFamily="34" charset="0"/>
                      </a:rPr>
                      <m:t>𝜃</m:t>
                    </m:r>
                    <m:r>
                      <a:rPr lang="en-US" altLang="zh-CN" sz="1600" b="0" i="1" smtClean="0">
                        <a:solidFill>
                          <a:srgbClr val="C00000"/>
                        </a:solidFill>
                        <a:latin typeface="Cambria Math" panose="02040503050406030204" pitchFamily="18" charset="0"/>
                        <a:cs typeface="Arial" panose="020B0604020202020204" pitchFamily="34" charset="0"/>
                      </a:rPr>
                      <m:t>, </m:t>
                    </m:r>
                    <m:r>
                      <a:rPr lang="en-US" altLang="zh-CN" sz="1600" b="0" i="1" smtClean="0">
                        <a:solidFill>
                          <a:srgbClr val="C00000"/>
                        </a:solidFill>
                        <a:latin typeface="Cambria Math" panose="02040503050406030204" pitchFamily="18" charset="0"/>
                        <a:cs typeface="Arial" panose="020B0604020202020204" pitchFamily="34" charset="0"/>
                      </a:rPr>
                      <m:t>𝜙</m:t>
                    </m:r>
                    <m:r>
                      <a:rPr lang="en-US" altLang="zh-CN" sz="1600" b="0" i="1" smtClean="0">
                        <a:solidFill>
                          <a:srgbClr val="C00000"/>
                        </a:solidFill>
                        <a:latin typeface="Cambria Math" panose="02040503050406030204" pitchFamily="18" charset="0"/>
                        <a:cs typeface="Arial" panose="020B0604020202020204" pitchFamily="34" charset="0"/>
                      </a:rPr>
                      <m:t>)</m:t>
                    </m:r>
                  </m:oMath>
                </a14:m>
                <a:endParaRPr lang="zh-CN" altLang="en-US" sz="1600" dirty="0">
                  <a:solidFill>
                    <a:srgbClr val="C00000"/>
                  </a:solidFill>
                  <a:latin typeface="Arial" panose="020B0604020202020204" pitchFamily="34" charset="0"/>
                  <a:cs typeface="Arial" panose="020B0604020202020204" pitchFamily="34" charset="0"/>
                </a:endParaRPr>
              </a:p>
            </p:txBody>
          </p:sp>
        </mc:Choice>
        <mc:Fallback xmlns="">
          <p:sp>
            <p:nvSpPr>
              <p:cNvPr id="52" name="文本框 51">
                <a:extLst>
                  <a:ext uri="{FF2B5EF4-FFF2-40B4-BE49-F238E27FC236}">
                    <a16:creationId xmlns:a16="http://schemas.microsoft.com/office/drawing/2014/main" id="{3BBFFE5D-5124-4DE6-8770-0C5059998B40}"/>
                  </a:ext>
                </a:extLst>
              </p:cNvPr>
              <p:cNvSpPr txBox="1">
                <a:spLocks noRot="1" noChangeAspect="1" noMove="1" noResize="1" noEditPoints="1" noAdjustHandles="1" noChangeArrowheads="1" noChangeShapeType="1" noTextEdit="1"/>
              </p:cNvSpPr>
              <p:nvPr/>
            </p:nvSpPr>
            <p:spPr>
              <a:xfrm>
                <a:off x="7243854" y="1952146"/>
                <a:ext cx="2744852" cy="338554"/>
              </a:xfrm>
              <a:prstGeom prst="rect">
                <a:avLst/>
              </a:prstGeom>
              <a:blipFill>
                <a:blip r:embed="rId4"/>
                <a:stretch>
                  <a:fillRect l="-1109" t="-5357" b="-21429"/>
                </a:stretch>
              </a:blipFill>
            </p:spPr>
            <p:txBody>
              <a:bodyPr/>
              <a:lstStyle/>
              <a:p>
                <a:r>
                  <a:rPr lang="zh-CN" altLang="en-US">
                    <a:noFill/>
                  </a:rPr>
                  <a:t> </a:t>
                </a:r>
              </a:p>
            </p:txBody>
          </p:sp>
        </mc:Fallback>
      </mc:AlternateContent>
      <p:cxnSp>
        <p:nvCxnSpPr>
          <p:cNvPr id="53" name="直接箭头连接符 52">
            <a:extLst>
              <a:ext uri="{FF2B5EF4-FFF2-40B4-BE49-F238E27FC236}">
                <a16:creationId xmlns:a16="http://schemas.microsoft.com/office/drawing/2014/main" id="{1F6B08D9-76BB-4A51-9E43-722024B4111C}"/>
              </a:ext>
            </a:extLst>
          </p:cNvPr>
          <p:cNvCxnSpPr>
            <a:cxnSpLocks/>
            <a:stCxn id="52" idx="1"/>
          </p:cNvCxnSpPr>
          <p:nvPr/>
        </p:nvCxnSpPr>
        <p:spPr>
          <a:xfrm flipH="1">
            <a:off x="6675426" y="2121423"/>
            <a:ext cx="568428" cy="2771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9A30E9E4-E367-4337-9D02-109B4D933BCC}"/>
              </a:ext>
            </a:extLst>
          </p:cNvPr>
          <p:cNvSpPr txBox="1"/>
          <p:nvPr/>
        </p:nvSpPr>
        <p:spPr>
          <a:xfrm>
            <a:off x="5732676" y="1458456"/>
            <a:ext cx="4842348" cy="338554"/>
          </a:xfrm>
          <a:prstGeom prst="rect">
            <a:avLst/>
          </a:prstGeom>
          <a:noFill/>
        </p:spPr>
        <p:txBody>
          <a:bodyPr wrap="square" rtlCol="0">
            <a:spAutoFit/>
          </a:bodyPr>
          <a:lstStyle/>
          <a:p>
            <a:r>
              <a:rPr lang="en-US" altLang="zh-CN" sz="1600" dirty="0">
                <a:solidFill>
                  <a:srgbClr val="C00000"/>
                </a:solidFill>
                <a:latin typeface="Arial" panose="020B0604020202020204" pitchFamily="34" charset="0"/>
                <a:cs typeface="Arial" panose="020B0604020202020204" pitchFamily="34" charset="0"/>
              </a:rPr>
              <a:t>Number of angular grids in the region of interest</a:t>
            </a:r>
            <a:endParaRPr lang="zh-CN" altLang="en-US" sz="1600" dirty="0">
              <a:solidFill>
                <a:srgbClr val="C00000"/>
              </a:solidFill>
              <a:latin typeface="Arial" panose="020B0604020202020204" pitchFamily="34" charset="0"/>
              <a:cs typeface="Arial" panose="020B0604020202020204" pitchFamily="34" charset="0"/>
            </a:endParaRPr>
          </a:p>
        </p:txBody>
      </p:sp>
      <p:cxnSp>
        <p:nvCxnSpPr>
          <p:cNvPr id="76" name="直接箭头连接符 75">
            <a:extLst>
              <a:ext uri="{FF2B5EF4-FFF2-40B4-BE49-F238E27FC236}">
                <a16:creationId xmlns:a16="http://schemas.microsoft.com/office/drawing/2014/main" id="{6794E8EC-3D8C-47BB-9F3E-0F2A73F3F5D5}"/>
              </a:ext>
            </a:extLst>
          </p:cNvPr>
          <p:cNvCxnSpPr>
            <a:cxnSpLocks/>
          </p:cNvCxnSpPr>
          <p:nvPr/>
        </p:nvCxnSpPr>
        <p:spPr>
          <a:xfrm flipH="1">
            <a:off x="5448462" y="1788504"/>
            <a:ext cx="494699" cy="23447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8" name="图片 77">
            <a:extLst>
              <a:ext uri="{FF2B5EF4-FFF2-40B4-BE49-F238E27FC236}">
                <a16:creationId xmlns:a16="http://schemas.microsoft.com/office/drawing/2014/main" id="{6C6456BB-C6BC-4115-8511-114C2355B3BB}"/>
              </a:ext>
            </a:extLst>
          </p:cNvPr>
          <p:cNvPicPr>
            <a:picLocks noChangeAspect="1"/>
          </p:cNvPicPr>
          <p:nvPr/>
        </p:nvPicPr>
        <p:blipFill>
          <a:blip r:embed="rId5"/>
          <a:stretch>
            <a:fillRect/>
          </a:stretch>
        </p:blipFill>
        <p:spPr>
          <a:xfrm>
            <a:off x="2468655" y="3128509"/>
            <a:ext cx="4947186" cy="894406"/>
          </a:xfrm>
          <a:prstGeom prst="rect">
            <a:avLst/>
          </a:prstGeom>
        </p:spPr>
      </p:pic>
      <p:cxnSp>
        <p:nvCxnSpPr>
          <p:cNvPr id="79" name="直接箭头连接符 78">
            <a:extLst>
              <a:ext uri="{FF2B5EF4-FFF2-40B4-BE49-F238E27FC236}">
                <a16:creationId xmlns:a16="http://schemas.microsoft.com/office/drawing/2014/main" id="{1EEB3DC4-EFA0-4E67-A012-F43C483737F8}"/>
              </a:ext>
            </a:extLst>
          </p:cNvPr>
          <p:cNvCxnSpPr>
            <a:cxnSpLocks/>
          </p:cNvCxnSpPr>
          <p:nvPr/>
        </p:nvCxnSpPr>
        <p:spPr>
          <a:xfrm flipH="1">
            <a:off x="7131627" y="3575712"/>
            <a:ext cx="510059" cy="167197"/>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D97785D6-0AD3-4A07-9A73-3075E9DFC595}"/>
              </a:ext>
            </a:extLst>
          </p:cNvPr>
          <p:cNvCxnSpPr>
            <a:cxnSpLocks/>
          </p:cNvCxnSpPr>
          <p:nvPr/>
        </p:nvCxnSpPr>
        <p:spPr>
          <a:xfrm>
            <a:off x="5629013" y="3742909"/>
            <a:ext cx="152679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6C69B88D-A538-4326-A5D5-5E25B04B9D97}"/>
                  </a:ext>
                </a:extLst>
              </p:cNvPr>
              <p:cNvSpPr txBox="1"/>
              <p:nvPr/>
            </p:nvSpPr>
            <p:spPr>
              <a:xfrm>
                <a:off x="7674004" y="3289746"/>
                <a:ext cx="3374297" cy="584775"/>
              </a:xfrm>
              <a:prstGeom prst="rect">
                <a:avLst/>
              </a:prstGeom>
              <a:noFill/>
            </p:spPr>
            <p:txBody>
              <a:bodyPr wrap="square" rtlCol="0">
                <a:spAutoFit/>
              </a:bodyPr>
              <a:lstStyle/>
              <a:p>
                <a:r>
                  <a:rPr lang="en-US" altLang="zh-CN" sz="1600" dirty="0">
                    <a:solidFill>
                      <a:srgbClr val="C00000"/>
                    </a:solidFill>
                    <a:latin typeface="Arial" panose="020B0604020202020204" pitchFamily="34" charset="0"/>
                    <a:cs typeface="Arial" panose="020B0604020202020204" pitchFamily="34" charset="0"/>
                  </a:rPr>
                  <a:t>Cross-correlation between transmit signals in </a:t>
                </a:r>
                <a14:m>
                  <m:oMath xmlns:m="http://schemas.openxmlformats.org/officeDocument/2006/math">
                    <m:r>
                      <a:rPr lang="en-US" altLang="zh-CN" sz="1600" b="0" i="1" smtClean="0">
                        <a:solidFill>
                          <a:srgbClr val="C00000"/>
                        </a:solidFill>
                        <a:latin typeface="Cambria Math" panose="02040503050406030204" pitchFamily="18" charset="0"/>
                        <a:cs typeface="Arial" panose="020B0604020202020204" pitchFamily="34" charset="0"/>
                      </a:rPr>
                      <m:t>(</m:t>
                    </m:r>
                    <m:sSub>
                      <m:sSubPr>
                        <m:ctrlPr>
                          <a:rPr lang="en-US" altLang="zh-CN" sz="1600" b="0" i="1" smtClean="0">
                            <a:solidFill>
                              <a:srgbClr val="C00000"/>
                            </a:solidFill>
                            <a:latin typeface="Cambria Math" panose="02040503050406030204" pitchFamily="18" charset="0"/>
                            <a:cs typeface="Arial" panose="020B0604020202020204" pitchFamily="34" charset="0"/>
                          </a:rPr>
                        </m:ctrlPr>
                      </m:sSubPr>
                      <m:e>
                        <m:r>
                          <a:rPr lang="en-US" altLang="zh-CN" sz="1600" b="0" i="1" smtClean="0">
                            <a:solidFill>
                              <a:srgbClr val="C00000"/>
                            </a:solidFill>
                            <a:latin typeface="Cambria Math" panose="02040503050406030204" pitchFamily="18" charset="0"/>
                            <a:cs typeface="Arial" panose="020B0604020202020204" pitchFamily="34" charset="0"/>
                          </a:rPr>
                          <m:t>𝜃</m:t>
                        </m:r>
                      </m:e>
                      <m:sub>
                        <m:r>
                          <a:rPr lang="en-US" altLang="zh-CN" sz="1600" b="0" i="1" smtClean="0">
                            <a:solidFill>
                              <a:srgbClr val="C00000"/>
                            </a:solidFill>
                            <a:latin typeface="Cambria Math" panose="02040503050406030204" pitchFamily="18" charset="0"/>
                            <a:cs typeface="Arial" panose="020B0604020202020204" pitchFamily="34" charset="0"/>
                          </a:rPr>
                          <m:t>𝑑</m:t>
                        </m:r>
                      </m:sub>
                    </m:sSub>
                    <m:r>
                      <a:rPr lang="en-US" altLang="zh-CN" sz="1600" b="0" i="1" smtClean="0">
                        <a:solidFill>
                          <a:srgbClr val="C00000"/>
                        </a:solidFill>
                        <a:latin typeface="Cambria Math" panose="02040503050406030204" pitchFamily="18" charset="0"/>
                        <a:cs typeface="Arial" panose="020B0604020202020204" pitchFamily="34" charset="0"/>
                      </a:rPr>
                      <m:t>, </m:t>
                    </m:r>
                    <m:sSub>
                      <m:sSubPr>
                        <m:ctrlPr>
                          <a:rPr lang="en-US" altLang="zh-CN" sz="1600" b="0" i="1" smtClean="0">
                            <a:solidFill>
                              <a:srgbClr val="C00000"/>
                            </a:solidFill>
                            <a:latin typeface="Cambria Math" panose="02040503050406030204" pitchFamily="18" charset="0"/>
                            <a:cs typeface="Arial" panose="020B0604020202020204" pitchFamily="34" charset="0"/>
                          </a:rPr>
                        </m:ctrlPr>
                      </m:sSubPr>
                      <m:e>
                        <m:r>
                          <a:rPr lang="en-US" altLang="zh-CN" sz="1600" b="0" i="1" smtClean="0">
                            <a:solidFill>
                              <a:srgbClr val="C00000"/>
                            </a:solidFill>
                            <a:latin typeface="Cambria Math" panose="02040503050406030204" pitchFamily="18" charset="0"/>
                            <a:cs typeface="Arial" panose="020B0604020202020204" pitchFamily="34" charset="0"/>
                          </a:rPr>
                          <m:t>𝜙</m:t>
                        </m:r>
                      </m:e>
                      <m:sub>
                        <m:r>
                          <a:rPr lang="en-US" altLang="zh-CN" sz="1600" b="0" i="1" smtClean="0">
                            <a:solidFill>
                              <a:srgbClr val="C00000"/>
                            </a:solidFill>
                            <a:latin typeface="Cambria Math" panose="02040503050406030204" pitchFamily="18" charset="0"/>
                            <a:cs typeface="Arial" panose="020B0604020202020204" pitchFamily="34" charset="0"/>
                          </a:rPr>
                          <m:t>𝑑</m:t>
                        </m:r>
                      </m:sub>
                    </m:sSub>
                    <m:r>
                      <a:rPr lang="en-US" altLang="zh-CN" sz="1600" b="0" i="1" smtClean="0">
                        <a:solidFill>
                          <a:srgbClr val="C00000"/>
                        </a:solidFill>
                        <a:latin typeface="Cambria Math" panose="02040503050406030204" pitchFamily="18" charset="0"/>
                        <a:cs typeface="Arial" panose="020B0604020202020204" pitchFamily="34" charset="0"/>
                      </a:rPr>
                      <m:t>)</m:t>
                    </m:r>
                  </m:oMath>
                </a14:m>
                <a:r>
                  <a:rPr lang="zh-CN" altLang="en-US" sz="1600" dirty="0">
                    <a:solidFill>
                      <a:srgbClr val="C00000"/>
                    </a:solidFill>
                    <a:latin typeface="Arial" panose="020B0604020202020204" pitchFamily="34" charset="0"/>
                    <a:cs typeface="Arial" panose="020B0604020202020204" pitchFamily="34" charset="0"/>
                  </a:rPr>
                  <a:t> </a:t>
                </a:r>
                <a:r>
                  <a:rPr lang="en-US" altLang="zh-CN" sz="1600" dirty="0">
                    <a:solidFill>
                      <a:srgbClr val="C00000"/>
                    </a:solidFill>
                    <a:latin typeface="Arial" panose="020B0604020202020204" pitchFamily="34" charset="0"/>
                    <a:cs typeface="Arial" panose="020B0604020202020204" pitchFamily="34" charset="0"/>
                  </a:rPr>
                  <a:t>and </a:t>
                </a:r>
                <a14:m>
                  <m:oMath xmlns:m="http://schemas.openxmlformats.org/officeDocument/2006/math">
                    <m:r>
                      <a:rPr lang="en-US" altLang="zh-CN" sz="1600" i="1">
                        <a:solidFill>
                          <a:srgbClr val="C00000"/>
                        </a:solidFill>
                        <a:latin typeface="Cambria Math" panose="02040503050406030204" pitchFamily="18" charset="0"/>
                        <a:cs typeface="Arial" panose="020B0604020202020204" pitchFamily="34" charset="0"/>
                      </a:rPr>
                      <m:t>(</m:t>
                    </m:r>
                    <m:sSub>
                      <m:sSubPr>
                        <m:ctrlPr>
                          <a:rPr lang="en-US" altLang="zh-CN" sz="1600" i="1">
                            <a:solidFill>
                              <a:srgbClr val="C00000"/>
                            </a:solidFill>
                            <a:latin typeface="Cambria Math" panose="02040503050406030204" pitchFamily="18" charset="0"/>
                            <a:cs typeface="Arial" panose="020B0604020202020204" pitchFamily="34" charset="0"/>
                          </a:rPr>
                        </m:ctrlPr>
                      </m:sSubPr>
                      <m:e>
                        <m:r>
                          <a:rPr lang="en-US" altLang="zh-CN" sz="1600" i="1">
                            <a:solidFill>
                              <a:srgbClr val="C00000"/>
                            </a:solidFill>
                            <a:latin typeface="Cambria Math" panose="02040503050406030204" pitchFamily="18" charset="0"/>
                            <a:cs typeface="Arial" panose="020B0604020202020204" pitchFamily="34" charset="0"/>
                          </a:rPr>
                          <m:t>𝜃</m:t>
                        </m:r>
                      </m:e>
                      <m:sub>
                        <m:r>
                          <a:rPr lang="en-US" altLang="zh-CN" sz="1600" i="1">
                            <a:solidFill>
                              <a:srgbClr val="C00000"/>
                            </a:solidFill>
                            <a:latin typeface="Cambria Math" panose="02040503050406030204" pitchFamily="18" charset="0"/>
                            <a:cs typeface="Arial" panose="020B0604020202020204" pitchFamily="34" charset="0"/>
                          </a:rPr>
                          <m:t>𝑑</m:t>
                        </m:r>
                        <m:r>
                          <a:rPr lang="en-US" altLang="zh-CN" sz="1600" b="0" i="1" smtClean="0">
                            <a:solidFill>
                              <a:srgbClr val="C00000"/>
                            </a:solidFill>
                            <a:latin typeface="Cambria Math" panose="02040503050406030204" pitchFamily="18" charset="0"/>
                            <a:cs typeface="Arial" panose="020B0604020202020204" pitchFamily="34" charset="0"/>
                          </a:rPr>
                          <m:t>′</m:t>
                        </m:r>
                      </m:sub>
                    </m:sSub>
                    <m:r>
                      <a:rPr lang="en-US" altLang="zh-CN" sz="1600" i="1">
                        <a:solidFill>
                          <a:srgbClr val="C00000"/>
                        </a:solidFill>
                        <a:latin typeface="Cambria Math" panose="02040503050406030204" pitchFamily="18" charset="0"/>
                        <a:cs typeface="Arial" panose="020B0604020202020204" pitchFamily="34" charset="0"/>
                      </a:rPr>
                      <m:t>, </m:t>
                    </m:r>
                    <m:sSub>
                      <m:sSubPr>
                        <m:ctrlPr>
                          <a:rPr lang="en-US" altLang="zh-CN" sz="1600" i="1">
                            <a:solidFill>
                              <a:srgbClr val="C00000"/>
                            </a:solidFill>
                            <a:latin typeface="Cambria Math" panose="02040503050406030204" pitchFamily="18" charset="0"/>
                            <a:cs typeface="Arial" panose="020B0604020202020204" pitchFamily="34" charset="0"/>
                          </a:rPr>
                        </m:ctrlPr>
                      </m:sSubPr>
                      <m:e>
                        <m:r>
                          <a:rPr lang="en-US" altLang="zh-CN" sz="1600" i="1">
                            <a:solidFill>
                              <a:srgbClr val="C00000"/>
                            </a:solidFill>
                            <a:latin typeface="Cambria Math" panose="02040503050406030204" pitchFamily="18" charset="0"/>
                            <a:cs typeface="Arial" panose="020B0604020202020204" pitchFamily="34" charset="0"/>
                          </a:rPr>
                          <m:t>𝜙</m:t>
                        </m:r>
                      </m:e>
                      <m:sub>
                        <m:r>
                          <a:rPr lang="en-US" altLang="zh-CN" sz="1600" i="1">
                            <a:solidFill>
                              <a:srgbClr val="C00000"/>
                            </a:solidFill>
                            <a:latin typeface="Cambria Math" panose="02040503050406030204" pitchFamily="18" charset="0"/>
                            <a:cs typeface="Arial" panose="020B0604020202020204" pitchFamily="34" charset="0"/>
                          </a:rPr>
                          <m:t>𝑑</m:t>
                        </m:r>
                        <m:r>
                          <a:rPr lang="en-US" altLang="zh-CN" sz="1600" b="0" i="1" smtClean="0">
                            <a:solidFill>
                              <a:srgbClr val="C00000"/>
                            </a:solidFill>
                            <a:latin typeface="Cambria Math" panose="02040503050406030204" pitchFamily="18" charset="0"/>
                            <a:cs typeface="Arial" panose="020B0604020202020204" pitchFamily="34" charset="0"/>
                          </a:rPr>
                          <m:t>′</m:t>
                        </m:r>
                      </m:sub>
                    </m:sSub>
                    <m:r>
                      <a:rPr lang="en-US" altLang="zh-CN" sz="1600" i="1">
                        <a:solidFill>
                          <a:srgbClr val="C00000"/>
                        </a:solidFill>
                        <a:latin typeface="Cambria Math" panose="02040503050406030204" pitchFamily="18" charset="0"/>
                        <a:cs typeface="Arial" panose="020B0604020202020204" pitchFamily="34" charset="0"/>
                      </a:rPr>
                      <m:t>)</m:t>
                    </m:r>
                  </m:oMath>
                </a14:m>
                <a:r>
                  <a:rPr lang="zh-CN" altLang="en-US" sz="1600" dirty="0">
                    <a:solidFill>
                      <a:srgbClr val="C00000"/>
                    </a:solidFill>
                    <a:latin typeface="Arial" panose="020B0604020202020204" pitchFamily="34" charset="0"/>
                    <a:cs typeface="Arial" panose="020B0604020202020204" pitchFamily="34" charset="0"/>
                  </a:rPr>
                  <a:t> </a:t>
                </a:r>
              </a:p>
            </p:txBody>
          </p:sp>
        </mc:Choice>
        <mc:Fallback xmlns="">
          <p:sp>
            <p:nvSpPr>
              <p:cNvPr id="87" name="文本框 86">
                <a:extLst>
                  <a:ext uri="{FF2B5EF4-FFF2-40B4-BE49-F238E27FC236}">
                    <a16:creationId xmlns:a16="http://schemas.microsoft.com/office/drawing/2014/main" id="{6C69B88D-A538-4326-A5D5-5E25B04B9D97}"/>
                  </a:ext>
                </a:extLst>
              </p:cNvPr>
              <p:cNvSpPr txBox="1">
                <a:spLocks noRot="1" noChangeAspect="1" noMove="1" noResize="1" noEditPoints="1" noAdjustHandles="1" noChangeArrowheads="1" noChangeShapeType="1" noTextEdit="1"/>
              </p:cNvSpPr>
              <p:nvPr/>
            </p:nvSpPr>
            <p:spPr>
              <a:xfrm>
                <a:off x="7674004" y="3289746"/>
                <a:ext cx="3374297" cy="584775"/>
              </a:xfrm>
              <a:prstGeom prst="rect">
                <a:avLst/>
              </a:prstGeom>
              <a:blipFill>
                <a:blip r:embed="rId6"/>
                <a:stretch>
                  <a:fillRect l="-1085" t="-3125" r="-1447" b="-12500"/>
                </a:stretch>
              </a:blipFill>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88</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8426477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矩形 23"/>
          <p:cNvSpPr/>
          <p:nvPr/>
        </p:nvSpPr>
        <p:spPr>
          <a:xfrm>
            <a:off x="262742" y="764704"/>
            <a:ext cx="8248580" cy="5950347"/>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Overall iterative algorithm</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Two beamformers are optimized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sequentially</a:t>
            </a:r>
            <a:r>
              <a:rPr lang="en-US" altLang="zh-CN" sz="2000" dirty="0">
                <a:latin typeface="Arial" panose="020B0604020202020204" pitchFamily="34" charset="0"/>
                <a:ea typeface="微软雅黑" panose="020B0503020204020204" pitchFamily="34" charset="-122"/>
                <a:cs typeface="Arial" panose="020B0604020202020204" pitchFamily="34" charset="0"/>
              </a:rPr>
              <a:t> in each iteration</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Algorithm ends when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difference of the radar utilities </a:t>
            </a:r>
            <a:r>
              <a:rPr lang="en-US" altLang="zh-CN" sz="2000" dirty="0">
                <a:latin typeface="Arial" panose="020B0604020202020204" pitchFamily="34" charset="0"/>
                <a:ea typeface="微软雅黑" panose="020B0503020204020204" pitchFamily="34" charset="-122"/>
                <a:cs typeface="Arial" panose="020B0604020202020204" pitchFamily="34" charset="0"/>
              </a:rPr>
              <a:t>between two consecutive iterations is less than a predefined threshold </a:t>
            </a:r>
            <a:r>
              <a:rPr lang="zh-CN" altLang="en-US" sz="2000" dirty="0">
                <a:latin typeface="Arial" panose="020B0604020202020204" pitchFamily="34" charset="0"/>
                <a:ea typeface="微软雅黑" panose="020B0503020204020204" pitchFamily="34" charset="-122"/>
                <a:cs typeface="Arial" panose="020B0604020202020204" pitchFamily="34" charset="0"/>
              </a:rPr>
              <a:t>𝜖</a:t>
            </a:r>
            <a:endPar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ct val="150000"/>
              </a:lnSpc>
              <a:buFont typeface="Arial" panose="020B0604020202020204" pitchFamily="34" charset="0"/>
              <a:buChar char="•"/>
            </a:pPr>
            <a:r>
              <a:rPr lang="en-US" altLang="zh-CN" sz="2400" b="1" dirty="0">
                <a:latin typeface="Arial" panose="020B0604020202020204" pitchFamily="34" charset="0"/>
                <a:ea typeface="微软雅黑" panose="020B0503020204020204" pitchFamily="34" charset="-122"/>
                <a:cs typeface="Arial" panose="020B0604020202020204" pitchFamily="34" charset="0"/>
              </a:rPr>
              <a:t>Optimization of beamformers</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Digital beamformer: </a:t>
            </a:r>
            <a:r>
              <a:rPr lang="en-US" altLang="zh-CN" sz="2000" dirty="0">
                <a:latin typeface="Arial" panose="020B0604020202020204" pitchFamily="34" charset="0"/>
                <a:cs typeface="Arial" panose="020B0604020202020204" pitchFamily="34" charset="0"/>
              </a:rPr>
              <a:t>semidefinite relaxation (SDR) technique</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Analog beamformer: SDR + alternating optimization (AO)</a:t>
            </a:r>
          </a:p>
          <a:p>
            <a:pPr marL="1257300" lvl="2" indent="-342900">
              <a:lnSpc>
                <a:spcPct val="150000"/>
              </a:lnSpc>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rPr>
              <a:t>Relax the discrete constraint </a:t>
            </a:r>
            <a:r>
              <a:rPr lang="en-US" altLang="zh-CN" dirty="0">
                <a:latin typeface="Arial" panose="020B0604020202020204" pitchFamily="34" charset="0"/>
                <a:cs typeface="Arial" panose="020B0604020202020204" pitchFamily="34" charset="0"/>
              </a:rPr>
              <a:t>(discrete amplitude of the RHS element), and solve the relaxed problem by using </a:t>
            </a:r>
            <a:r>
              <a:rPr lang="en-US" altLang="zh-CN" dirty="0">
                <a:solidFill>
                  <a:srgbClr val="C00000"/>
                </a:solidFill>
                <a:latin typeface="Arial" panose="020B0604020202020204" pitchFamily="34" charset="0"/>
                <a:cs typeface="Arial" panose="020B0604020202020204" pitchFamily="34" charset="0"/>
              </a:rPr>
              <a:t>SDR technique</a:t>
            </a:r>
          </a:p>
          <a:p>
            <a:pPr marL="1257300" lvl="2" indent="-342900">
              <a:lnSpc>
                <a:spcPct val="150000"/>
              </a:lnSpc>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1257300" lvl="2" indent="-342900">
              <a:lnSpc>
                <a:spcPct val="150000"/>
              </a:lnSpc>
              <a:buFont typeface="Arial" panose="020B0604020202020204" pitchFamily="34" charset="0"/>
              <a:buChar char="•"/>
            </a:pPr>
            <a:endParaRPr lang="en-US" altLang="zh-CN" dirty="0">
              <a:solidFill>
                <a:srgbClr val="C00000"/>
              </a:solidFill>
              <a:latin typeface="Arial" panose="020B0604020202020204" pitchFamily="34" charset="0"/>
              <a:cs typeface="Arial" panose="020B0604020202020204" pitchFamily="34" charset="0"/>
            </a:endParaRPr>
          </a:p>
          <a:p>
            <a:pPr marL="1257300" lvl="2" indent="-342900">
              <a:lnSpc>
                <a:spcPct val="150000"/>
              </a:lnSpc>
              <a:buFont typeface="Arial" panose="020B0604020202020204" pitchFamily="34" charset="0"/>
              <a:buChar char="•"/>
            </a:pPr>
            <a:r>
              <a:rPr lang="en-US" altLang="zh-CN" dirty="0">
                <a:solidFill>
                  <a:srgbClr val="C00000"/>
                </a:solidFill>
                <a:latin typeface="Arial" panose="020B0604020202020204" pitchFamily="34" charset="0"/>
                <a:cs typeface="Arial" panose="020B0604020202020204" pitchFamily="34" charset="0"/>
              </a:rPr>
              <a:t>Quantize the beamformer </a:t>
            </a:r>
            <a:r>
              <a:rPr lang="en-US" altLang="zh-CN" dirty="0">
                <a:latin typeface="Arial" panose="020B0604020202020204" pitchFamily="34" charset="0"/>
                <a:cs typeface="Arial" panose="020B0604020202020204" pitchFamily="34" charset="0"/>
              </a:rPr>
              <a:t>obtained by solving the relaxed problem and further optimize this beamformer by using </a:t>
            </a:r>
            <a:r>
              <a:rPr lang="en-US" altLang="zh-CN" dirty="0">
                <a:solidFill>
                  <a:srgbClr val="C00000"/>
                </a:solidFill>
                <a:latin typeface="Arial" panose="020B0604020202020204" pitchFamily="34" charset="0"/>
                <a:cs typeface="Arial" panose="020B0604020202020204" pitchFamily="34" charset="0"/>
              </a:rPr>
              <a:t>AO technique</a:t>
            </a:r>
            <a:endParaRPr lang="en-US" altLang="zh-CN" sz="2400" dirty="0">
              <a:solidFill>
                <a:srgbClr val="C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0" y="207491"/>
            <a:ext cx="12192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Holographic Beamforming Optimization Algorithm</a:t>
            </a:r>
          </a:p>
        </p:txBody>
      </p:sp>
      <mc:AlternateContent xmlns:mc="http://schemas.openxmlformats.org/markup-compatibility/2006" xmlns:a14="http://schemas.microsoft.com/office/drawing/2010/main">
        <mc:Choice Requires="a14">
          <p:sp>
            <p:nvSpPr>
              <p:cNvPr id="40" name="流程图: 过程 39">
                <a:extLst>
                  <a:ext uri="{FF2B5EF4-FFF2-40B4-BE49-F238E27FC236}">
                    <a16:creationId xmlns:a16="http://schemas.microsoft.com/office/drawing/2014/main" id="{491A0154-62A6-448D-91D3-3BB7DEB05AEA}"/>
                  </a:ext>
                </a:extLst>
              </p:cNvPr>
              <p:cNvSpPr/>
              <p:nvPr/>
            </p:nvSpPr>
            <p:spPr>
              <a:xfrm>
                <a:off x="8985368" y="1900427"/>
                <a:ext cx="2160000" cy="74615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accent4">
                        <a:lumMod val="50000"/>
                      </a:schemeClr>
                    </a:solidFill>
                    <a:latin typeface="Arial" panose="020B0604020202020204" pitchFamily="34" charset="0"/>
                    <a:cs typeface="Arial" panose="020B0604020202020204" pitchFamily="34" charset="0"/>
                  </a:rPr>
                  <a:t>Optimize the digital beamformer </a:t>
                </a:r>
                <a14:m>
                  <m:oMath xmlns:m="http://schemas.openxmlformats.org/officeDocument/2006/math">
                    <m:r>
                      <a:rPr lang="en-US" altLang="zh-CN" sz="1600" b="1" i="0" dirty="0" smtClean="0">
                        <a:solidFill>
                          <a:schemeClr val="accent4">
                            <a:lumMod val="50000"/>
                          </a:schemeClr>
                        </a:solidFill>
                        <a:latin typeface="Cambria Math" panose="02040503050406030204" pitchFamily="18" charset="0"/>
                        <a:cs typeface="Arial" panose="020B0604020202020204" pitchFamily="34" charset="0"/>
                      </a:rPr>
                      <m:t>𝐁</m:t>
                    </m:r>
                  </m:oMath>
                </a14:m>
                <a:endParaRPr lang="en-US" altLang="zh-CN" sz="1600" b="1" dirty="0">
                  <a:solidFill>
                    <a:schemeClr val="accent4">
                      <a:lumMod val="50000"/>
                    </a:schemeClr>
                  </a:solidFill>
                  <a:latin typeface="Arial" panose="020B0604020202020204" pitchFamily="34" charset="0"/>
                  <a:cs typeface="Arial" panose="020B0604020202020204" pitchFamily="34" charset="0"/>
                </a:endParaRPr>
              </a:p>
            </p:txBody>
          </p:sp>
        </mc:Choice>
        <mc:Fallback xmlns="">
          <p:sp>
            <p:nvSpPr>
              <p:cNvPr id="40" name="流程图: 过程 39">
                <a:extLst>
                  <a:ext uri="{FF2B5EF4-FFF2-40B4-BE49-F238E27FC236}">
                    <a16:creationId xmlns:a16="http://schemas.microsoft.com/office/drawing/2014/main" id="{491A0154-62A6-448D-91D3-3BB7DEB05AEA}"/>
                  </a:ext>
                </a:extLst>
              </p:cNvPr>
              <p:cNvSpPr>
                <a:spLocks noRot="1" noChangeAspect="1" noMove="1" noResize="1" noEditPoints="1" noAdjustHandles="1" noChangeArrowheads="1" noChangeShapeType="1" noTextEdit="1"/>
              </p:cNvSpPr>
              <p:nvPr/>
            </p:nvSpPr>
            <p:spPr>
              <a:xfrm>
                <a:off x="8985368" y="1900427"/>
                <a:ext cx="2160000" cy="746153"/>
              </a:xfrm>
              <a:prstGeom prst="flowChartProcess">
                <a:avLst/>
              </a:prstGeom>
              <a:blipFill>
                <a:blip r:embed="rId4"/>
                <a:stretch>
                  <a:fillRect/>
                </a:stretch>
              </a:blipFill>
              <a:ln>
                <a:noFill/>
              </a:ln>
            </p:spPr>
            <p:txBody>
              <a:bodyPr/>
              <a:lstStyle/>
              <a:p>
                <a:r>
                  <a:rPr lang="zh-CN" altLang="en-US">
                    <a:noFill/>
                  </a:rPr>
                  <a:t> </a:t>
                </a:r>
              </a:p>
            </p:txBody>
          </p:sp>
        </mc:Fallback>
      </mc:AlternateContent>
      <p:sp>
        <p:nvSpPr>
          <p:cNvPr id="43" name="流程图: 决策 42">
            <a:extLst>
              <a:ext uri="{FF2B5EF4-FFF2-40B4-BE49-F238E27FC236}">
                <a16:creationId xmlns:a16="http://schemas.microsoft.com/office/drawing/2014/main" id="{80C0E7F3-2F93-443F-B5C2-9B866FE78CEC}"/>
              </a:ext>
            </a:extLst>
          </p:cNvPr>
          <p:cNvSpPr/>
          <p:nvPr/>
        </p:nvSpPr>
        <p:spPr>
          <a:xfrm>
            <a:off x="8985367" y="4491192"/>
            <a:ext cx="2160000" cy="566943"/>
          </a:xfrm>
          <a:prstGeom prst="flowChartDecisi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lumMod val="50000"/>
                </a:schemeClr>
              </a:solidFill>
            </a:endParaRPr>
          </a:p>
        </p:txBody>
      </p:sp>
      <p:sp>
        <p:nvSpPr>
          <p:cNvPr id="44" name="矩形: 圆角 43">
            <a:extLst>
              <a:ext uri="{FF2B5EF4-FFF2-40B4-BE49-F238E27FC236}">
                <a16:creationId xmlns:a16="http://schemas.microsoft.com/office/drawing/2014/main" id="{A9D65145-9798-465D-8125-3A11C81C2EE5}"/>
              </a:ext>
            </a:extLst>
          </p:cNvPr>
          <p:cNvSpPr/>
          <p:nvPr/>
        </p:nvSpPr>
        <p:spPr>
          <a:xfrm>
            <a:off x="8985367" y="5634733"/>
            <a:ext cx="2160000" cy="276231"/>
          </a:xfrm>
          <a:prstGeom prst="roundRect">
            <a:avLst>
              <a:gd name="adj" fmla="val 4703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95000"/>
                    <a:lumOff val="5000"/>
                  </a:schemeClr>
                </a:solidFill>
              </a:rPr>
              <a:t>End</a:t>
            </a:r>
            <a:endParaRPr lang="zh-CN" altLang="en-US" dirty="0">
              <a:solidFill>
                <a:schemeClr val="tx1">
                  <a:lumMod val="95000"/>
                  <a:lumOff val="5000"/>
                </a:schemeClr>
              </a:solidFill>
            </a:endParaRPr>
          </a:p>
        </p:txBody>
      </p:sp>
      <p:cxnSp>
        <p:nvCxnSpPr>
          <p:cNvPr id="45" name="直接箭头连接符 44">
            <a:extLst>
              <a:ext uri="{FF2B5EF4-FFF2-40B4-BE49-F238E27FC236}">
                <a16:creationId xmlns:a16="http://schemas.microsoft.com/office/drawing/2014/main" id="{900A7325-43BB-4E2B-B24D-9D842453FD72}"/>
              </a:ext>
            </a:extLst>
          </p:cNvPr>
          <p:cNvCxnSpPr>
            <a:cxnSpLocks/>
            <a:stCxn id="40" idx="2"/>
            <a:endCxn id="53" idx="0"/>
          </p:cNvCxnSpPr>
          <p:nvPr/>
        </p:nvCxnSpPr>
        <p:spPr>
          <a:xfrm flipH="1">
            <a:off x="10065367" y="2646580"/>
            <a:ext cx="1" cy="520393"/>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ADFE089D-F8DD-494E-80DD-8C08DF134DCB}"/>
              </a:ext>
            </a:extLst>
          </p:cNvPr>
          <p:cNvCxnSpPr>
            <a:cxnSpLocks/>
            <a:stCxn id="43" idx="2"/>
            <a:endCxn id="44" idx="0"/>
          </p:cNvCxnSpPr>
          <p:nvPr/>
        </p:nvCxnSpPr>
        <p:spPr>
          <a:xfrm>
            <a:off x="10065367" y="5058135"/>
            <a:ext cx="0" cy="576598"/>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肘形连接符 22">
            <a:extLst>
              <a:ext uri="{FF2B5EF4-FFF2-40B4-BE49-F238E27FC236}">
                <a16:creationId xmlns:a16="http://schemas.microsoft.com/office/drawing/2014/main" id="{37D56FC3-761F-4767-B840-032D24E16A82}"/>
              </a:ext>
            </a:extLst>
          </p:cNvPr>
          <p:cNvCxnSpPr>
            <a:cxnSpLocks/>
            <a:stCxn id="43" idx="3"/>
            <a:endCxn id="40" idx="3"/>
          </p:cNvCxnSpPr>
          <p:nvPr/>
        </p:nvCxnSpPr>
        <p:spPr>
          <a:xfrm flipV="1">
            <a:off x="11145367" y="2273504"/>
            <a:ext cx="1" cy="2501160"/>
          </a:xfrm>
          <a:prstGeom prst="bentConnector3">
            <a:avLst>
              <a:gd name="adj1" fmla="val 22860100000"/>
            </a:avLst>
          </a:prstGeom>
          <a:ln w="19050">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00EBF1DB-541A-461C-BC59-0C37CFE49179}"/>
              </a:ext>
            </a:extLst>
          </p:cNvPr>
          <p:cNvSpPr/>
          <p:nvPr/>
        </p:nvSpPr>
        <p:spPr>
          <a:xfrm>
            <a:off x="11299010" y="3339418"/>
            <a:ext cx="575561" cy="369332"/>
          </a:xfrm>
          <a:prstGeom prst="rect">
            <a:avLst/>
          </a:prstGeom>
        </p:spPr>
        <p:txBody>
          <a:bodyPr wrap="square">
            <a:spAutoFit/>
          </a:bodyPr>
          <a:lstStyle/>
          <a:p>
            <a:pPr algn="ctr"/>
            <a:r>
              <a:rPr lang="en-US" altLang="zh-CN" dirty="0">
                <a:solidFill>
                  <a:schemeClr val="tx1">
                    <a:lumMod val="95000"/>
                    <a:lumOff val="5000"/>
                  </a:schemeClr>
                </a:solidFill>
              </a:rPr>
              <a:t>No</a:t>
            </a:r>
            <a:endParaRPr lang="zh-CN" altLang="en-US" dirty="0">
              <a:solidFill>
                <a:schemeClr val="tx1">
                  <a:lumMod val="95000"/>
                  <a:lumOff val="5000"/>
                </a:schemeClr>
              </a:solidFill>
            </a:endParaRPr>
          </a:p>
        </p:txBody>
      </p:sp>
      <p:sp>
        <p:nvSpPr>
          <p:cNvPr id="50" name="矩形 49">
            <a:extLst>
              <a:ext uri="{FF2B5EF4-FFF2-40B4-BE49-F238E27FC236}">
                <a16:creationId xmlns:a16="http://schemas.microsoft.com/office/drawing/2014/main" id="{35AC6C55-F36E-4DC0-A252-FFF16CB6C67E}"/>
              </a:ext>
            </a:extLst>
          </p:cNvPr>
          <p:cNvSpPr/>
          <p:nvPr/>
        </p:nvSpPr>
        <p:spPr>
          <a:xfrm>
            <a:off x="9786635" y="5108745"/>
            <a:ext cx="1145705" cy="369332"/>
          </a:xfrm>
          <a:prstGeom prst="rect">
            <a:avLst/>
          </a:prstGeom>
        </p:spPr>
        <p:txBody>
          <a:bodyPr wrap="square">
            <a:spAutoFit/>
          </a:bodyPr>
          <a:lstStyle/>
          <a:p>
            <a:pPr algn="ctr"/>
            <a:r>
              <a:rPr lang="en-US" altLang="zh-CN" dirty="0">
                <a:solidFill>
                  <a:schemeClr val="tx1">
                    <a:lumMod val="95000"/>
                    <a:lumOff val="5000"/>
                  </a:schemeClr>
                </a:solidFill>
              </a:rPr>
              <a:t>Yes</a:t>
            </a:r>
            <a:endParaRPr lang="zh-CN" altLang="en-US" dirty="0">
              <a:solidFill>
                <a:schemeClr val="tx1">
                  <a:lumMod val="95000"/>
                  <a:lumOff val="5000"/>
                </a:schemeClr>
              </a:solidFill>
            </a:endParaRPr>
          </a:p>
        </p:txBody>
      </p:sp>
      <p:sp>
        <p:nvSpPr>
          <p:cNvPr id="51" name="矩形: 圆角 50">
            <a:extLst>
              <a:ext uri="{FF2B5EF4-FFF2-40B4-BE49-F238E27FC236}">
                <a16:creationId xmlns:a16="http://schemas.microsoft.com/office/drawing/2014/main" id="{AF3D63E5-980B-470D-9CB4-1969B11B2E5F}"/>
              </a:ext>
            </a:extLst>
          </p:cNvPr>
          <p:cNvSpPr/>
          <p:nvPr/>
        </p:nvSpPr>
        <p:spPr>
          <a:xfrm>
            <a:off x="8985367" y="1140988"/>
            <a:ext cx="2160000" cy="276231"/>
          </a:xfrm>
          <a:prstGeom prst="roundRect">
            <a:avLst>
              <a:gd name="adj" fmla="val 3792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lumMod val="95000"/>
                    <a:lumOff val="5000"/>
                  </a:schemeClr>
                </a:solidFill>
              </a:rPr>
              <a:t>Start</a:t>
            </a:r>
            <a:endParaRPr lang="zh-CN" altLang="en-US" dirty="0">
              <a:solidFill>
                <a:schemeClr val="tx1">
                  <a:lumMod val="95000"/>
                  <a:lumOff val="5000"/>
                </a:schemeClr>
              </a:solidFill>
            </a:endParaRPr>
          </a:p>
        </p:txBody>
      </p:sp>
      <p:cxnSp>
        <p:nvCxnSpPr>
          <p:cNvPr id="52" name="直接箭头连接符 51">
            <a:extLst>
              <a:ext uri="{FF2B5EF4-FFF2-40B4-BE49-F238E27FC236}">
                <a16:creationId xmlns:a16="http://schemas.microsoft.com/office/drawing/2014/main" id="{674A40B4-39E4-4883-826D-15BDB141B325}"/>
              </a:ext>
            </a:extLst>
          </p:cNvPr>
          <p:cNvCxnSpPr>
            <a:cxnSpLocks/>
            <a:stCxn id="51" idx="2"/>
            <a:endCxn id="40" idx="0"/>
          </p:cNvCxnSpPr>
          <p:nvPr/>
        </p:nvCxnSpPr>
        <p:spPr>
          <a:xfrm>
            <a:off x="10065367" y="1417219"/>
            <a:ext cx="1" cy="483208"/>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流程图: 过程 52">
                <a:extLst>
                  <a:ext uri="{FF2B5EF4-FFF2-40B4-BE49-F238E27FC236}">
                    <a16:creationId xmlns:a16="http://schemas.microsoft.com/office/drawing/2014/main" id="{BAB3AFDF-D870-473A-9C6E-50CC7FDDD718}"/>
                  </a:ext>
                </a:extLst>
              </p:cNvPr>
              <p:cNvSpPr/>
              <p:nvPr/>
            </p:nvSpPr>
            <p:spPr>
              <a:xfrm>
                <a:off x="8985367" y="3166973"/>
                <a:ext cx="2160000" cy="746153"/>
              </a:xfrm>
              <a:prstGeom prst="flowChartProces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accent1">
                        <a:lumMod val="50000"/>
                      </a:schemeClr>
                    </a:solidFill>
                    <a:latin typeface="Arial" panose="020B0604020202020204" pitchFamily="34" charset="0"/>
                    <a:cs typeface="Arial" panose="020B0604020202020204" pitchFamily="34" charset="0"/>
                  </a:rPr>
                  <a:t>Optimize the analog beamformer </a:t>
                </a:r>
                <a14:m>
                  <m:oMath xmlns:m="http://schemas.openxmlformats.org/officeDocument/2006/math">
                    <m:r>
                      <a:rPr lang="en-US" altLang="zh-CN" sz="1600" b="1" i="0" dirty="0" smtClean="0">
                        <a:solidFill>
                          <a:schemeClr val="accent1">
                            <a:lumMod val="50000"/>
                          </a:schemeClr>
                        </a:solidFill>
                        <a:latin typeface="Cambria Math" panose="02040503050406030204" pitchFamily="18" charset="0"/>
                        <a:cs typeface="Arial" panose="020B0604020202020204" pitchFamily="34" charset="0"/>
                      </a:rPr>
                      <m:t>𝚿</m:t>
                    </m:r>
                  </m:oMath>
                </a14:m>
                <a:endParaRPr lang="en-US" altLang="zh-CN" sz="1600" b="1" dirty="0">
                  <a:solidFill>
                    <a:schemeClr val="accent1">
                      <a:lumMod val="50000"/>
                    </a:schemeClr>
                  </a:solidFill>
                  <a:latin typeface="Arial" panose="020B0604020202020204" pitchFamily="34" charset="0"/>
                  <a:cs typeface="Arial" panose="020B0604020202020204" pitchFamily="34" charset="0"/>
                </a:endParaRPr>
              </a:p>
            </p:txBody>
          </p:sp>
        </mc:Choice>
        <mc:Fallback xmlns="">
          <p:sp>
            <p:nvSpPr>
              <p:cNvPr id="53" name="流程图: 过程 52">
                <a:extLst>
                  <a:ext uri="{FF2B5EF4-FFF2-40B4-BE49-F238E27FC236}">
                    <a16:creationId xmlns:a16="http://schemas.microsoft.com/office/drawing/2014/main" id="{BAB3AFDF-D870-473A-9C6E-50CC7FDDD718}"/>
                  </a:ext>
                </a:extLst>
              </p:cNvPr>
              <p:cNvSpPr>
                <a:spLocks noRot="1" noChangeAspect="1" noMove="1" noResize="1" noEditPoints="1" noAdjustHandles="1" noChangeArrowheads="1" noChangeShapeType="1" noTextEdit="1"/>
              </p:cNvSpPr>
              <p:nvPr/>
            </p:nvSpPr>
            <p:spPr>
              <a:xfrm>
                <a:off x="8985367" y="3166973"/>
                <a:ext cx="2160000" cy="746153"/>
              </a:xfrm>
              <a:prstGeom prst="flowChartProcess">
                <a:avLst/>
              </a:prstGeom>
              <a:blipFill>
                <a:blip r:embed="rId5"/>
                <a:stretch>
                  <a:fillRect r="-1130"/>
                </a:stretch>
              </a:blipFill>
              <a:ln>
                <a:noFill/>
              </a:ln>
            </p:spPr>
            <p:txBody>
              <a:bodyPr/>
              <a:lstStyle/>
              <a:p>
                <a:r>
                  <a:rPr lang="zh-CN" altLang="en-US">
                    <a:noFill/>
                  </a:rPr>
                  <a:t> </a:t>
                </a:r>
              </a:p>
            </p:txBody>
          </p:sp>
        </mc:Fallback>
      </mc:AlternateContent>
      <p:cxnSp>
        <p:nvCxnSpPr>
          <p:cNvPr id="54" name="直接箭头连接符 53">
            <a:extLst>
              <a:ext uri="{FF2B5EF4-FFF2-40B4-BE49-F238E27FC236}">
                <a16:creationId xmlns:a16="http://schemas.microsoft.com/office/drawing/2014/main" id="{28460DA5-2FB2-4C60-AF9D-64A06CB3CCE9}"/>
              </a:ext>
            </a:extLst>
          </p:cNvPr>
          <p:cNvCxnSpPr>
            <a:cxnSpLocks/>
            <a:stCxn id="53" idx="2"/>
            <a:endCxn id="43" idx="0"/>
          </p:cNvCxnSpPr>
          <p:nvPr/>
        </p:nvCxnSpPr>
        <p:spPr>
          <a:xfrm>
            <a:off x="10065367" y="3913126"/>
            <a:ext cx="0" cy="578066"/>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017F6FA-1293-47DB-9BA6-76E1D39BD026}"/>
                  </a:ext>
                </a:extLst>
              </p:cNvPr>
              <p:cNvSpPr txBox="1"/>
              <p:nvPr/>
            </p:nvSpPr>
            <p:spPr>
              <a:xfrm>
                <a:off x="9209690" y="4585170"/>
                <a:ext cx="171135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0" i="1" smtClean="0">
                              <a:solidFill>
                                <a:schemeClr val="accent2">
                                  <a:lumMod val="50000"/>
                                </a:schemeClr>
                              </a:solidFill>
                              <a:latin typeface="Cambria Math" panose="02040503050406030204" pitchFamily="18" charset="0"/>
                            </a:rPr>
                          </m:ctrlPr>
                        </m:sSubPr>
                        <m:e>
                          <m:r>
                            <a:rPr lang="en-US" altLang="zh-CN" sz="1600" b="0" i="1" smtClean="0">
                              <a:solidFill>
                                <a:schemeClr val="accent2">
                                  <a:lumMod val="50000"/>
                                </a:schemeClr>
                              </a:solidFill>
                              <a:latin typeface="Cambria Math" panose="02040503050406030204" pitchFamily="18" charset="0"/>
                            </a:rPr>
                            <m:t>𝛿</m:t>
                          </m:r>
                        </m:e>
                        <m:sub>
                          <m:r>
                            <a:rPr lang="en-US" altLang="zh-CN" sz="1600" b="0" i="1" smtClean="0">
                              <a:solidFill>
                                <a:schemeClr val="accent2">
                                  <a:lumMod val="50000"/>
                                </a:schemeClr>
                              </a:solidFill>
                              <a:latin typeface="Cambria Math" panose="02040503050406030204" pitchFamily="18" charset="0"/>
                            </a:rPr>
                            <m:t>𝑡</m:t>
                          </m:r>
                        </m:sub>
                      </m:sSub>
                      <m:r>
                        <a:rPr lang="en-US" altLang="zh-CN" sz="1600" b="0" i="1" smtClean="0">
                          <a:solidFill>
                            <a:schemeClr val="accent2">
                              <a:lumMod val="50000"/>
                            </a:schemeClr>
                          </a:solidFill>
                          <a:latin typeface="Cambria Math" panose="02040503050406030204" pitchFamily="18" charset="0"/>
                        </a:rPr>
                        <m:t>−</m:t>
                      </m:r>
                      <m:sSub>
                        <m:sSubPr>
                          <m:ctrlPr>
                            <a:rPr lang="en-US" altLang="zh-CN" sz="1600" b="0" i="1" smtClean="0">
                              <a:solidFill>
                                <a:schemeClr val="accent2">
                                  <a:lumMod val="50000"/>
                                </a:schemeClr>
                              </a:solidFill>
                              <a:latin typeface="Cambria Math" panose="02040503050406030204" pitchFamily="18" charset="0"/>
                            </a:rPr>
                          </m:ctrlPr>
                        </m:sSubPr>
                        <m:e>
                          <m:r>
                            <a:rPr lang="en-US" altLang="zh-CN" sz="1600" b="0" i="1" smtClean="0">
                              <a:solidFill>
                                <a:schemeClr val="accent2">
                                  <a:lumMod val="50000"/>
                                </a:schemeClr>
                              </a:solidFill>
                              <a:latin typeface="Cambria Math" panose="02040503050406030204" pitchFamily="18" charset="0"/>
                            </a:rPr>
                            <m:t>𝛿</m:t>
                          </m:r>
                        </m:e>
                        <m:sub>
                          <m:r>
                            <a:rPr lang="en-US" altLang="zh-CN" sz="1600" b="0" i="1" smtClean="0">
                              <a:solidFill>
                                <a:schemeClr val="accent2">
                                  <a:lumMod val="50000"/>
                                </a:schemeClr>
                              </a:solidFill>
                              <a:latin typeface="Cambria Math" panose="02040503050406030204" pitchFamily="18" charset="0"/>
                            </a:rPr>
                            <m:t>𝑡</m:t>
                          </m:r>
                          <m:r>
                            <a:rPr lang="en-US" altLang="zh-CN" sz="1600" b="0" i="1" smtClean="0">
                              <a:solidFill>
                                <a:schemeClr val="accent2">
                                  <a:lumMod val="50000"/>
                                </a:schemeClr>
                              </a:solidFill>
                              <a:latin typeface="Cambria Math" panose="02040503050406030204" pitchFamily="18" charset="0"/>
                            </a:rPr>
                            <m:t>−1</m:t>
                          </m:r>
                        </m:sub>
                      </m:sSub>
                      <m:r>
                        <a:rPr lang="en-US" altLang="zh-CN" sz="1600" b="0" i="1" smtClean="0">
                          <a:solidFill>
                            <a:schemeClr val="accent2">
                              <a:lumMod val="50000"/>
                            </a:schemeClr>
                          </a:solidFill>
                          <a:latin typeface="Cambria Math" panose="02040503050406030204" pitchFamily="18" charset="0"/>
                        </a:rPr>
                        <m:t>&gt;</m:t>
                      </m:r>
                      <m:r>
                        <a:rPr lang="en-US" altLang="zh-CN" sz="1600" b="0" i="1" smtClean="0">
                          <a:solidFill>
                            <a:schemeClr val="accent2">
                              <a:lumMod val="50000"/>
                            </a:schemeClr>
                          </a:solidFill>
                          <a:latin typeface="Cambria Math" panose="02040503050406030204" pitchFamily="18" charset="0"/>
                        </a:rPr>
                        <m:t>𝜖</m:t>
                      </m:r>
                      <m:r>
                        <a:rPr lang="en-US" altLang="zh-CN" sz="1600" b="0" i="1" smtClean="0">
                          <a:solidFill>
                            <a:schemeClr val="accent2">
                              <a:lumMod val="50000"/>
                            </a:schemeClr>
                          </a:solidFill>
                          <a:latin typeface="Cambria Math" panose="02040503050406030204" pitchFamily="18" charset="0"/>
                        </a:rPr>
                        <m:t>?</m:t>
                      </m:r>
                    </m:oMath>
                  </m:oMathPara>
                </a14:m>
                <a:endParaRPr lang="zh-CN" altLang="en-US" sz="1600" dirty="0"/>
              </a:p>
            </p:txBody>
          </p:sp>
        </mc:Choice>
        <mc:Fallback xmlns="">
          <p:sp>
            <p:nvSpPr>
              <p:cNvPr id="14" name="文本框 13">
                <a:extLst>
                  <a:ext uri="{FF2B5EF4-FFF2-40B4-BE49-F238E27FC236}">
                    <a16:creationId xmlns:a16="http://schemas.microsoft.com/office/drawing/2014/main" id="{5017F6FA-1293-47DB-9BA6-76E1D39BD026}"/>
                  </a:ext>
                </a:extLst>
              </p:cNvPr>
              <p:cNvSpPr txBox="1">
                <a:spLocks noRot="1" noChangeAspect="1" noMove="1" noResize="1" noEditPoints="1" noAdjustHandles="1" noChangeArrowheads="1" noChangeShapeType="1" noTextEdit="1"/>
              </p:cNvSpPr>
              <p:nvPr/>
            </p:nvSpPr>
            <p:spPr>
              <a:xfrm>
                <a:off x="9209690" y="4585170"/>
                <a:ext cx="1711354" cy="338554"/>
              </a:xfrm>
              <a:prstGeom prst="rect">
                <a:avLst/>
              </a:prstGeom>
              <a:blipFill>
                <a:blip r:embed="rId6"/>
                <a:stretch>
                  <a:fillRect/>
                </a:stretch>
              </a:blipFill>
            </p:spPr>
            <p:txBody>
              <a:bodyPr/>
              <a:lstStyle/>
              <a:p>
                <a:r>
                  <a:rPr lang="zh-CN" altLang="en-US">
                    <a:noFill/>
                  </a:rPr>
                  <a:t> </a:t>
                </a:r>
              </a:p>
            </p:txBody>
          </p:sp>
        </mc:Fallback>
      </mc:AlternateContent>
      <p:pic>
        <p:nvPicPr>
          <p:cNvPr id="5" name="图片 4" descr="\documentclass{article}&#10;\usepackage{amsmath}&#10;\pagestyle{empty}&#10;\begin{document}&#10;&#10;\begin{equation}&#10;\psi_m \in \{0, \dfrac{1}{C^s-1}, \cdots, 1\}, \notag&#10;\end{equation}&#10;&#10;&#10;\end{document}" title="IguanaTex Bitmap Display">
            <a:extLst>
              <a:ext uri="{FF2B5EF4-FFF2-40B4-BE49-F238E27FC236}">
                <a16:creationId xmlns:a16="http://schemas.microsoft.com/office/drawing/2014/main" id="{EC1E61EA-4C60-4DAB-BD15-81CB9AC8C361}"/>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308340" y="5162297"/>
            <a:ext cx="2738286" cy="519619"/>
          </a:xfrm>
          <a:prstGeom prst="rect">
            <a:avLst/>
          </a:prstGeom>
        </p:spPr>
      </p:pic>
      <p:sp>
        <p:nvSpPr>
          <p:cNvPr id="6" name="文本框 5">
            <a:extLst>
              <a:ext uri="{FF2B5EF4-FFF2-40B4-BE49-F238E27FC236}">
                <a16:creationId xmlns:a16="http://schemas.microsoft.com/office/drawing/2014/main" id="{04A4EEEC-31B0-4148-A521-09CDCF80AA59}"/>
              </a:ext>
            </a:extLst>
          </p:cNvPr>
          <p:cNvSpPr txBox="1"/>
          <p:nvPr/>
        </p:nvSpPr>
        <p:spPr>
          <a:xfrm>
            <a:off x="1674295" y="5252830"/>
            <a:ext cx="2634045"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Amplitude of RHS element: </a:t>
            </a:r>
            <a:endParaRPr lang="zh-CN" altLang="en-US" sz="1600" dirty="0">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89</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44243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6">
            <a:extLst>
              <a:ext uri="{FF2B5EF4-FFF2-40B4-BE49-F238E27FC236}">
                <a16:creationId xmlns:a16="http://schemas.microsoft.com/office/drawing/2014/main" id="{D5D6346F-FC06-4846-A0A7-EF9C8F2AC1ED}"/>
              </a:ext>
            </a:extLst>
          </p:cNvPr>
          <p:cNvSpPr/>
          <p:nvPr/>
        </p:nvSpPr>
        <p:spPr>
          <a:xfrm>
            <a:off x="342900" y="987188"/>
            <a:ext cx="11566130" cy="3087393"/>
          </a:xfrm>
          <a:prstGeom prst="roundRect">
            <a:avLst>
              <a:gd name="adj" fmla="val 122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13" name="矩形 16">
            <a:extLst>
              <a:ext uri="{FF2B5EF4-FFF2-40B4-BE49-F238E27FC236}">
                <a16:creationId xmlns:a16="http://schemas.microsoft.com/office/drawing/2014/main" id="{E4607074-A103-4D17-8DC1-97D2C4236370}"/>
              </a:ext>
            </a:extLst>
          </p:cNvPr>
          <p:cNvSpPr>
            <a:spLocks noChangeArrowheads="1"/>
          </p:cNvSpPr>
          <p:nvPr/>
        </p:nvSpPr>
        <p:spPr bwMode="auto">
          <a:xfrm>
            <a:off x="525056" y="1113375"/>
            <a:ext cx="7831470" cy="279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4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323850" indent="-287338" defTabSz="684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684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20000"/>
              </a:lnSpc>
              <a:spcBef>
                <a:spcPts val="600"/>
              </a:spcBef>
              <a:buFont typeface="Arial" panose="020B0604020202020204" pitchFamily="34" charset="0"/>
              <a:buNone/>
            </a:pPr>
            <a:r>
              <a:rPr lang="en-US" altLang="zh-CN" sz="2400" b="1" dirty="0">
                <a:solidFill>
                  <a:srgbClr val="C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Hardware Structure: A Type of Leaky Wave Antenna</a:t>
            </a:r>
          </a:p>
          <a:p>
            <a:pPr marL="609600" lvl="1" indent="-285750" algn="just">
              <a:lnSpc>
                <a:spcPct val="120000"/>
              </a:lnSpc>
              <a:spcBef>
                <a:spcPts val="600"/>
              </a:spcBef>
            </a:pP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The surface composes of numerous </a:t>
            </a: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metallic patches</a:t>
            </a:r>
          </a:p>
          <a:p>
            <a:pPr marL="609600" lvl="1" indent="-285750" algn="just">
              <a:lnSpc>
                <a:spcPct val="120000"/>
              </a:lnSpc>
              <a:spcBef>
                <a:spcPts val="600"/>
              </a:spcBef>
            </a:pP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The </a:t>
            </a: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feed</a:t>
            </a: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 (which inputs the transmit signal) is embedded in the surface</a:t>
            </a:r>
          </a:p>
          <a:p>
            <a:pPr marL="609600" lvl="1" indent="-285750" algn="just">
              <a:lnSpc>
                <a:spcPct val="120000"/>
              </a:lnSpc>
              <a:spcBef>
                <a:spcPts val="600"/>
              </a:spcBef>
            </a:pP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EM wave propagates along the surface and then emitted to the free space</a:t>
            </a:r>
          </a:p>
        </p:txBody>
      </p:sp>
      <p:grpSp>
        <p:nvGrpSpPr>
          <p:cNvPr id="4" name="组合 3"/>
          <p:cNvGrpSpPr/>
          <p:nvPr/>
        </p:nvGrpSpPr>
        <p:grpSpPr>
          <a:xfrm>
            <a:off x="8356526" y="1128856"/>
            <a:ext cx="3851879" cy="2294745"/>
            <a:chOff x="-129983" y="1176040"/>
            <a:chExt cx="4156941" cy="2542810"/>
          </a:xfrm>
        </p:grpSpPr>
        <p:grpSp>
          <p:nvGrpSpPr>
            <p:cNvPr id="11" name="组合 10">
              <a:extLst>
                <a:ext uri="{FF2B5EF4-FFF2-40B4-BE49-F238E27FC236}">
                  <a16:creationId xmlns:a16="http://schemas.microsoft.com/office/drawing/2014/main" id="{E01DF5E3-4778-49E0-AA5D-6EF58B41414B}"/>
                </a:ext>
              </a:extLst>
            </p:cNvPr>
            <p:cNvGrpSpPr/>
            <p:nvPr/>
          </p:nvGrpSpPr>
          <p:grpSpPr>
            <a:xfrm>
              <a:off x="767408" y="1176040"/>
              <a:ext cx="3259550" cy="2542810"/>
              <a:chOff x="5338595" y="4692136"/>
              <a:chExt cx="3538232" cy="2028325"/>
            </a:xfrm>
          </p:grpSpPr>
          <p:grpSp>
            <p:nvGrpSpPr>
              <p:cNvPr id="16" name="组合 15"/>
              <p:cNvGrpSpPr/>
              <p:nvPr/>
            </p:nvGrpSpPr>
            <p:grpSpPr>
              <a:xfrm>
                <a:off x="5338595" y="4692136"/>
                <a:ext cx="2735517" cy="1825690"/>
                <a:chOff x="5215560" y="4728712"/>
                <a:chExt cx="3181303" cy="2258815"/>
              </a:xfrm>
            </p:grpSpPr>
            <p:pic>
              <p:nvPicPr>
                <p:cNvPr id="18" name="图片 17">
                  <a:extLst>
                    <a:ext uri="{FF2B5EF4-FFF2-40B4-BE49-F238E27FC236}">
                      <a16:creationId xmlns:a16="http://schemas.microsoft.com/office/drawing/2014/main" id="{6545697A-4477-499D-B519-68ED508C1DF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1" t="-1" r="-336" b="-8011"/>
                <a:stretch/>
              </p:blipFill>
              <p:spPr>
                <a:xfrm>
                  <a:off x="5327115" y="4728712"/>
                  <a:ext cx="3069748" cy="2007111"/>
                </a:xfrm>
                <a:prstGeom prst="rect">
                  <a:avLst/>
                </a:prstGeom>
              </p:spPr>
            </p:pic>
            <p:cxnSp>
              <p:nvCxnSpPr>
                <p:cNvPr id="19" name="直接箭头连接符 18">
                  <a:extLst>
                    <a:ext uri="{FF2B5EF4-FFF2-40B4-BE49-F238E27FC236}">
                      <a16:creationId xmlns:a16="http://schemas.microsoft.com/office/drawing/2014/main" id="{67219B19-3A0A-41CB-AE63-32B797194857}"/>
                    </a:ext>
                  </a:extLst>
                </p:cNvPr>
                <p:cNvCxnSpPr>
                  <a:cxnSpLocks/>
                </p:cNvCxnSpPr>
                <p:nvPr/>
              </p:nvCxnSpPr>
              <p:spPr>
                <a:xfrm flipH="1" flipV="1">
                  <a:off x="6074865" y="6393508"/>
                  <a:ext cx="84422" cy="360963"/>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B35DCE4A-DE32-4252-8C0B-56840D623B8D}"/>
                    </a:ext>
                  </a:extLst>
                </p:cNvPr>
                <p:cNvSpPr txBox="1"/>
                <p:nvPr/>
              </p:nvSpPr>
              <p:spPr>
                <a:xfrm>
                  <a:off x="5215560" y="6653405"/>
                  <a:ext cx="1887456" cy="334122"/>
                </a:xfrm>
                <a:prstGeom prst="rect">
                  <a:avLst/>
                </a:prstGeom>
                <a:noFill/>
              </p:spPr>
              <p:txBody>
                <a:bodyPr wrap="square" rtlCol="0">
                  <a:spAutoFit/>
                </a:bodyPr>
                <a:lstStyle/>
                <a:p>
                  <a:pPr algn="ctr"/>
                  <a:r>
                    <a:rPr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Metallic patch</a:t>
                  </a:r>
                  <a:endParaRPr lang="zh-CN" altLang="en-US" sz="1600" dirty="0">
                    <a:solidFill>
                      <a:srgbClr val="C00000"/>
                    </a:solidFill>
                    <a:latin typeface="Arial" panose="020B0604020202020204" pitchFamily="34" charset="0"/>
                    <a:ea typeface="微软雅黑" panose="020B0503020204020204" pitchFamily="34" charset="-122"/>
                  </a:endParaRPr>
                </a:p>
              </p:txBody>
            </p:sp>
          </p:grpSp>
          <p:sp>
            <p:nvSpPr>
              <p:cNvPr id="17" name="文本框 16">
                <a:extLst>
                  <a:ext uri="{FF2B5EF4-FFF2-40B4-BE49-F238E27FC236}">
                    <a16:creationId xmlns:a16="http://schemas.microsoft.com/office/drawing/2014/main" id="{73BA3074-CF01-4209-900B-E207F5A865B4}"/>
                  </a:ext>
                </a:extLst>
              </p:cNvPr>
              <p:cNvSpPr txBox="1"/>
              <p:nvPr/>
            </p:nvSpPr>
            <p:spPr>
              <a:xfrm>
                <a:off x="6793053" y="6254003"/>
                <a:ext cx="2083774" cy="466458"/>
              </a:xfrm>
              <a:prstGeom prst="rect">
                <a:avLst/>
              </a:prstGeom>
              <a:noFill/>
            </p:spPr>
            <p:txBody>
              <a:bodyPr wrap="square" rtlCol="0">
                <a:spAutoFit/>
              </a:bodyPr>
              <a:lstStyle/>
              <a:p>
                <a:pPr algn="ctr"/>
                <a:r>
                  <a:rPr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pattern</a:t>
                </a:r>
                <a:endParaRPr lang="zh-CN" altLang="en-US" sz="1600" dirty="0">
                  <a:solidFill>
                    <a:srgbClr val="C00000"/>
                  </a:solidFill>
                  <a:latin typeface="Arial" panose="020B0604020202020204" pitchFamily="34" charset="0"/>
                  <a:ea typeface="微软雅黑" panose="020B0503020204020204" pitchFamily="34" charset="-122"/>
                </a:endParaRPr>
              </a:p>
            </p:txBody>
          </p:sp>
        </p:grpSp>
        <p:cxnSp>
          <p:nvCxnSpPr>
            <p:cNvPr id="26" name="直接箭头连接符 25">
              <a:extLst>
                <a:ext uri="{FF2B5EF4-FFF2-40B4-BE49-F238E27FC236}">
                  <a16:creationId xmlns:a16="http://schemas.microsoft.com/office/drawing/2014/main" id="{67219B19-3A0A-41CB-AE63-32B797194857}"/>
                </a:ext>
              </a:extLst>
            </p:cNvPr>
            <p:cNvCxnSpPr>
              <a:cxnSpLocks/>
            </p:cNvCxnSpPr>
            <p:nvPr/>
          </p:nvCxnSpPr>
          <p:spPr>
            <a:xfrm flipH="1" flipV="1">
              <a:off x="2874828" y="2609259"/>
              <a:ext cx="136835" cy="539177"/>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8A09580F-3CA6-4475-B9F6-EC20175F2B39}"/>
                </a:ext>
              </a:extLst>
            </p:cNvPr>
            <p:cNvCxnSpPr>
              <a:cxnSpLocks/>
            </p:cNvCxnSpPr>
            <p:nvPr/>
          </p:nvCxnSpPr>
          <p:spPr>
            <a:xfrm flipV="1">
              <a:off x="678868" y="2573373"/>
              <a:ext cx="667386" cy="265015"/>
            </a:xfrm>
            <a:prstGeom prst="straightConnector1">
              <a:avLst/>
            </a:prstGeom>
            <a:ln w="1905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B35DCE4A-DE32-4252-8C0B-56840D623B8D}"/>
                </a:ext>
              </a:extLst>
            </p:cNvPr>
            <p:cNvSpPr txBox="1"/>
            <p:nvPr/>
          </p:nvSpPr>
          <p:spPr>
            <a:xfrm>
              <a:off x="-129983" y="2821220"/>
              <a:ext cx="1495142" cy="338554"/>
            </a:xfrm>
            <a:prstGeom prst="rect">
              <a:avLst/>
            </a:prstGeom>
            <a:noFill/>
          </p:spPr>
          <p:txBody>
            <a:bodyPr wrap="square" rtlCol="0">
              <a:spAutoFit/>
            </a:bodyPr>
            <a:lstStyle/>
            <a:p>
              <a:pPr algn="ctr"/>
              <a:r>
                <a:rPr lang="en-US" altLang="zh-CN" sz="1600" dirty="0">
                  <a:solidFill>
                    <a:srgbClr val="C00000"/>
                  </a:solidFill>
                  <a:latin typeface="Arial" panose="020B0604020202020204" pitchFamily="34" charset="0"/>
                  <a:ea typeface="微软雅黑" panose="020B0503020204020204" pitchFamily="34" charset="-122"/>
                  <a:cs typeface="Arial" panose="020B0604020202020204" pitchFamily="34" charset="0"/>
                </a:rPr>
                <a:t>Feed</a:t>
              </a:r>
              <a:endParaRPr lang="zh-CN" altLang="en-US" sz="1600" dirty="0">
                <a:solidFill>
                  <a:srgbClr val="C00000"/>
                </a:solidFill>
                <a:latin typeface="Arial" panose="020B0604020202020204" pitchFamily="34" charset="0"/>
                <a:ea typeface="微软雅黑" panose="020B0503020204020204" pitchFamily="34" charset="-122"/>
              </a:endParaRPr>
            </a:p>
          </p:txBody>
        </p:sp>
      </p:grpSp>
      <p:sp>
        <p:nvSpPr>
          <p:cNvPr id="31" name="矩形 16">
            <a:extLst>
              <a:ext uri="{FF2B5EF4-FFF2-40B4-BE49-F238E27FC236}">
                <a16:creationId xmlns:a16="http://schemas.microsoft.com/office/drawing/2014/main" id="{E4607074-A103-4D17-8DC1-97D2C4236370}"/>
              </a:ext>
            </a:extLst>
          </p:cNvPr>
          <p:cNvSpPr>
            <a:spLocks noChangeArrowheads="1"/>
          </p:cNvSpPr>
          <p:nvPr/>
        </p:nvSpPr>
        <p:spPr bwMode="auto">
          <a:xfrm>
            <a:off x="407368" y="4801512"/>
            <a:ext cx="10531219" cy="231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4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323850" indent="-287338" defTabSz="684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defTabSz="684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marL="609600" lvl="1" indent="-285750" algn="just">
              <a:lnSpc>
                <a:spcPct val="120000"/>
              </a:lnSpc>
              <a:spcBef>
                <a:spcPts val="600"/>
              </a:spcBef>
            </a:pP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Holographic pattern</a:t>
            </a: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 a specific geometric configuration of metallic patches according to the </a:t>
            </a:r>
            <a:r>
              <a:rPr lang="en-US" altLang="zh-CN" sz="2200" dirty="0">
                <a:solidFill>
                  <a:srgbClr val="C00000"/>
                </a:solidFill>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holographic principle </a:t>
            </a:r>
          </a:p>
          <a:p>
            <a:pPr marL="609600" lvl="1" indent="-285750" algn="just">
              <a:lnSpc>
                <a:spcPct val="120000"/>
              </a:lnSpc>
              <a:spcBef>
                <a:spcPts val="600"/>
              </a:spcBef>
            </a:pP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One holographic pattern refers to a </a:t>
            </a: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specific EM radiation pattern </a:t>
            </a:r>
            <a:r>
              <a:rPr lang="en-US" altLang="zh-CN" sz="2200"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in the free space, which can be utilized to generate </a:t>
            </a: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directional beams</a:t>
            </a:r>
          </a:p>
          <a:p>
            <a:pPr marL="609600" lvl="1" indent="-285750" algn="just">
              <a:lnSpc>
                <a:spcPct val="120000"/>
              </a:lnSpc>
              <a:spcBef>
                <a:spcPts val="600"/>
              </a:spcBef>
            </a:pPr>
            <a:endParaRPr lang="en-US" altLang="zh-CN" dirty="0">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 name="矩形 2"/>
          <p:cNvSpPr/>
          <p:nvPr/>
        </p:nvSpPr>
        <p:spPr>
          <a:xfrm>
            <a:off x="697919" y="4306761"/>
            <a:ext cx="2238113" cy="494751"/>
          </a:xfrm>
          <a:prstGeom prst="rect">
            <a:avLst/>
          </a:prstGeom>
        </p:spPr>
        <p:txBody>
          <a:bodyPr wrap="none">
            <a:spAutoFit/>
          </a:bodyPr>
          <a:lstStyle/>
          <a:p>
            <a:pPr algn="just">
              <a:lnSpc>
                <a:spcPct val="120000"/>
              </a:lnSpc>
              <a:spcBef>
                <a:spcPts val="600"/>
              </a:spcBef>
              <a:buFont typeface="Arial" panose="020B0604020202020204" pitchFamily="34" charset="0"/>
              <a:buNone/>
            </a:pPr>
            <a:r>
              <a:rPr lang="en-US" altLang="zh-CN" sz="2400" b="1" dirty="0">
                <a:solidFill>
                  <a:srgbClr val="C00000"/>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Key Concepts</a:t>
            </a:r>
          </a:p>
        </p:txBody>
      </p:sp>
      <p:sp>
        <p:nvSpPr>
          <p:cNvPr id="32" name="矩形 31"/>
          <p:cNvSpPr/>
          <p:nvPr/>
        </p:nvSpPr>
        <p:spPr>
          <a:xfrm>
            <a:off x="4165846" y="3493105"/>
            <a:ext cx="3920238" cy="498598"/>
          </a:xfrm>
          <a:prstGeom prst="rect">
            <a:avLst/>
          </a:prstGeom>
          <a:solidFill>
            <a:srgbClr val="FFFF00"/>
          </a:solidFill>
        </p:spPr>
        <p:txBody>
          <a:bodyPr wrap="square">
            <a:spAutoFit/>
          </a:bodyPr>
          <a:lstStyle/>
          <a:p>
            <a:pPr marL="0" lvl="1" algn="ctr">
              <a:lnSpc>
                <a:spcPct val="120000"/>
              </a:lnSpc>
              <a:spcBef>
                <a:spcPts val="600"/>
              </a:spcBef>
            </a:pP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Easy to be integrated</a:t>
            </a:r>
          </a:p>
        </p:txBody>
      </p:sp>
      <p:sp>
        <p:nvSpPr>
          <p:cNvPr id="33" name="矩形 32"/>
          <p:cNvSpPr/>
          <p:nvPr/>
        </p:nvSpPr>
        <p:spPr>
          <a:xfrm>
            <a:off x="4149229" y="2542989"/>
            <a:ext cx="3920238" cy="461217"/>
          </a:xfrm>
          <a:prstGeom prst="rect">
            <a:avLst/>
          </a:prstGeom>
          <a:solidFill>
            <a:srgbClr val="FFFF00"/>
          </a:solidFill>
        </p:spPr>
        <p:txBody>
          <a:bodyPr wrap="square">
            <a:spAutoFit/>
          </a:bodyPr>
          <a:lstStyle/>
          <a:p>
            <a:pPr marL="0" lvl="1" algn="ctr">
              <a:lnSpc>
                <a:spcPct val="120000"/>
              </a:lnSpc>
              <a:spcBef>
                <a:spcPts val="600"/>
              </a:spcBef>
            </a:pPr>
            <a:r>
              <a:rPr lang="en-US" altLang="zh-CN" sz="2200" b="1" dirty="0">
                <a:latin typeface="Arial" panose="020B0604020202020204" pitchFamily="34" charset="0"/>
                <a:ea typeface="微软雅黑" panose="020B0503020204020204" pitchFamily="34" charset="-122"/>
                <a:cs typeface="Times New Roman" panose="02020603050405020304" pitchFamily="18" charset="0"/>
                <a:sym typeface="Wingdings" panose="05000000000000000000" pitchFamily="2" charset="2"/>
              </a:rPr>
              <a:t>Ultra-thin</a:t>
            </a:r>
          </a:p>
        </p:txBody>
      </p:sp>
      <p:sp>
        <p:nvSpPr>
          <p:cNvPr id="34"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Basics of Holographic Antenna</a:t>
            </a: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9</a:t>
            </a:fld>
            <a:r>
              <a:rPr kumimoji="1" lang="en-US" altLang="zh-CN" dirty="0"/>
              <a:t>/</a:t>
            </a:r>
            <a:r>
              <a:rPr kumimoji="1" lang="en-US" altLang="zh-CN" dirty="0">
                <a:solidFill>
                  <a:srgbClr val="0070C0"/>
                </a:solidFill>
              </a:rPr>
              <a:t>97</a:t>
            </a:r>
            <a:endParaRPr kumimoji="1" lang="zh-CN" altLang="en-US" dirty="0">
              <a:solidFill>
                <a:srgbClr val="0070C0"/>
              </a:solidFill>
            </a:endParaRPr>
          </a:p>
        </p:txBody>
      </p:sp>
    </p:spTree>
    <p:extLst>
      <p:ext uri="{BB962C8B-B14F-4D97-AF65-F5344CB8AC3E}">
        <p14:creationId xmlns:p14="http://schemas.microsoft.com/office/powerpoint/2010/main" val="32621689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文本框 81">
            <a:extLst>
              <a:ext uri="{FF2B5EF4-FFF2-40B4-BE49-F238E27FC236}">
                <a16:creationId xmlns:a16="http://schemas.microsoft.com/office/drawing/2014/main" id="{3A1CF4D8-43BA-4BE8-9B45-FB7D841CDC30}"/>
              </a:ext>
            </a:extLst>
          </p:cNvPr>
          <p:cNvSpPr txBox="1"/>
          <p:nvPr/>
        </p:nvSpPr>
        <p:spPr>
          <a:xfrm>
            <a:off x="289808" y="5530631"/>
            <a:ext cx="3649040" cy="646331"/>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Cost of a phase-shifting </a:t>
            </a:r>
          </a:p>
          <a:p>
            <a:r>
              <a:rPr lang="en-US" altLang="zh-CN" dirty="0">
                <a:solidFill>
                  <a:srgbClr val="C00000"/>
                </a:solidFill>
                <a:latin typeface="Arial" panose="020B0604020202020204" pitchFamily="34" charset="0"/>
                <a:cs typeface="Arial" panose="020B0604020202020204" pitchFamily="34" charset="0"/>
              </a:rPr>
              <a:t>element</a:t>
            </a:r>
            <a:endParaRPr lang="zh-CN" altLang="en-US"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矩形 23"/>
              <p:cNvSpPr/>
              <p:nvPr/>
            </p:nvSpPr>
            <p:spPr>
              <a:xfrm>
                <a:off x="262742" y="764704"/>
                <a:ext cx="8248580" cy="592168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Beampattern gain</a:t>
                </a:r>
              </a:p>
              <a:p>
                <a:pPr marL="800100" lvl="1" indent="-342900" defTabSz="457200">
                  <a:lnSpc>
                    <a:spcPct val="150000"/>
                  </a:lnSpc>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RHS (lower bound): </a:t>
                </a:r>
                <a14:m>
                  <m:oMath xmlns:m="http://schemas.openxmlformats.org/officeDocument/2006/math">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𝐿</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/4</m:t>
                    </m:r>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Hybrid MIMO array (upper bound): </a:t>
                </a:r>
                <a14:m>
                  <m:oMath xmlns:m="http://schemas.openxmlformats.org/officeDocument/2006/math">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𝐴</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𝐴</m:t>
                        </m:r>
                      </m:sub>
                    </m:sSub>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sub>
                    </m:sSub>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Ratio of RHS to MIMO array</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same transmit power</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a:p>
                <a:pPr algn="dist" defTabSz="457200">
                  <a:defRPr/>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𝜄</m:t>
                      </m:r>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m:t>
                      </m:r>
                      <m:f>
                        <m:fPr>
                          <m:type m:val="lin"/>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fPr>
                        <m:num>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𝐿</m:t>
                              </m:r>
                            </m:sub>
                          </m:sSub>
                        </m:num>
                        <m:den>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𝐴</m:t>
                              </m:r>
                            </m:sub>
                          </m:sSub>
                        </m:den>
                      </m:f>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m:t>
                      </m:r>
                      <m:f>
                        <m:fPr>
                          <m:type m:val="lin"/>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fPr>
                        <m:num>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num>
                        <m:den>
                          <m:r>
                            <a:rPr kumimoji="0" lang="en-US" altLang="zh-CN" sz="2000" b="0" i="1" u="none" strike="noStrike" kern="1200" cap="none" spc="0" normalizeH="0" baseline="0" noProof="0" smtClean="0">
                              <a:ln>
                                <a:noFill/>
                              </a:ln>
                              <a:solidFill>
                                <a:srgbClr val="C00000"/>
                              </a:solidFill>
                              <a:effectLst/>
                              <a:uLnTx/>
                              <a:uFillTx/>
                              <a:latin typeface="Cambria Math" panose="02040503050406030204" pitchFamily="18" charset="0"/>
                              <a:ea typeface="微软雅黑" panose="020B0503020204020204" pitchFamily="34" charset="-122"/>
                              <a:cs typeface="Arial" panose="020B0604020202020204" pitchFamily="34" charset="0"/>
                            </a:rPr>
                            <m:t>4</m:t>
                          </m:r>
                          <m:sSub>
                            <m:sSubPr>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i="1">
                                  <a:latin typeface="Cambria Math" panose="02040503050406030204" pitchFamily="18" charset="0"/>
                                  <a:ea typeface="微软雅黑" panose="020B0503020204020204" pitchFamily="34" charset="-122"/>
                                  <a:cs typeface="Arial" panose="020B0604020202020204" pitchFamily="34" charset="0"/>
                                </a:rPr>
                                <m:t>𝑀</m:t>
                              </m:r>
                            </m:e>
                            <m:sub>
                              <m:r>
                                <a:rPr lang="en-US" altLang="zh-CN" sz="2000" i="1">
                                  <a:latin typeface="Cambria Math" panose="02040503050406030204" pitchFamily="18" charset="0"/>
                                  <a:ea typeface="微软雅黑" panose="020B0503020204020204" pitchFamily="34" charset="-122"/>
                                  <a:cs typeface="Arial" panose="020B0604020202020204" pitchFamily="34" charset="0"/>
                                </a:rPr>
                                <m:t>𝐴</m:t>
                              </m:r>
                            </m:sub>
                          </m:sSub>
                        </m:den>
                      </m:f>
                    </m:oMath>
                  </m:oMathPara>
                </a14:m>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257300" lvl="2" indent="-342900" defTabSz="457200">
                  <a:lnSpc>
                    <a:spcPct val="150000"/>
                  </a:lnSpc>
                  <a:buFont typeface="Arial" panose="020B0604020202020204" pitchFamily="34" charset="0"/>
                  <a:buChar char="•"/>
                  <a:defRPr/>
                </a:pPr>
                <a:r>
                  <a:rPr lang="en-US" altLang="zh-CN" dirty="0">
                    <a:latin typeface="Arial" panose="020B0604020202020204" pitchFamily="34" charset="0"/>
                    <a:ea typeface="微软雅黑" panose="020B0503020204020204" pitchFamily="34" charset="-122"/>
                    <a:cs typeface="Arial" panose="020B0604020202020204" pitchFamily="34" charset="0"/>
                  </a:rPr>
                  <a:t>Hybrid MIMO array: 64 or 128 elements</a:t>
                </a:r>
              </a:p>
              <a:p>
                <a:pPr marL="1257300" lvl="2" indent="-342900" defTabSz="457200">
                  <a:lnSpc>
                    <a:spcPct val="150000"/>
                  </a:lnSpc>
                  <a:buFont typeface="Arial" panose="020B0604020202020204" pitchFamily="34" charset="0"/>
                  <a:buChar char="•"/>
                  <a:defRPr/>
                </a:pP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RHS: 1024 elements or larger (</a:t>
                </a:r>
                <a:r>
                  <a:rPr kumimoji="0" lang="en-US" altLang="zh-CN"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16 or 8 times</a:t>
                </a: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Cost-effectiveness analysis</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Cost saving of using an RHS instead of using a MIMO array</a:t>
                </a:r>
              </a:p>
              <a:p>
                <a:pPr>
                  <a:lnSpc>
                    <a:spcPct val="150000"/>
                  </a:lnSpc>
                  <a:defRPr/>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𝜂</m:t>
                      </m:r>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≥1−</m:t>
                      </m:r>
                      <m:f>
                        <m:f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fPr>
                        <m:num>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4</m:t>
                          </m:r>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𝜈</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𝑅</m:t>
                              </m:r>
                            </m:sub>
                          </m:s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𝛿</m:t>
                          </m:r>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𝜒</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𝐶</m:t>
                              </m:r>
                            </m:sub>
                          </m:sSub>
                        </m:num>
                        <m:den>
                          <m:sSub>
                            <m:sSubPr>
                              <m:ctrlP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𝜈</m:t>
                              </m:r>
                            </m:e>
                            <m:sub>
                              <m: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𝐴</m:t>
                              </m:r>
                            </m:sub>
                          </m:sSub>
                          <m:r>
                            <a:rPr lang="en-US" altLang="zh-CN" sz="2000" i="1">
                              <a:solidFill>
                                <a:schemeClr val="tx1"/>
                              </a:solidFill>
                              <a:latin typeface="Cambria Math" panose="02040503050406030204" pitchFamily="18" charset="0"/>
                              <a:ea typeface="微软雅黑" panose="020B0503020204020204" pitchFamily="34" charset="-122"/>
                              <a:cs typeface="Arial" panose="020B0604020202020204" pitchFamily="34" charset="0"/>
                            </a:rPr>
                            <m:t>𝛿</m:t>
                          </m:r>
                          <m:r>
                            <a:rPr lang="en-US" altLang="zh-CN" sz="2000" i="1">
                              <a:solidFill>
                                <a:schemeClr val="tx1"/>
                              </a:solidFill>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𝜒</m:t>
                              </m:r>
                            </m:e>
                            <m:sub>
                              <m: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𝐶</m:t>
                              </m:r>
                            </m:sub>
                          </m:sSub>
                        </m:den>
                      </m:f>
                      <m: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m:t>
                      </m:r>
                      <m:r>
                        <a:rPr lang="en-US" altLang="zh-CN" sz="2000" i="1">
                          <a:latin typeface="Cambria Math" panose="02040503050406030204" pitchFamily="18" charset="0"/>
                          <a:ea typeface="微软雅黑" panose="020B0503020204020204" pitchFamily="34" charset="-122"/>
                          <a:cs typeface="Arial" panose="020B0604020202020204" pitchFamily="34" charset="0"/>
                        </a:rPr>
                        <m:t>1−</m:t>
                      </m:r>
                      <m:f>
                        <m:fPr>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fPr>
                        <m:num>
                          <m:r>
                            <a:rPr lang="en-US" altLang="zh-CN" sz="2000" i="1">
                              <a:latin typeface="Cambria Math" panose="02040503050406030204" pitchFamily="18" charset="0"/>
                              <a:ea typeface="微软雅黑" panose="020B0503020204020204" pitchFamily="34" charset="-122"/>
                              <a:cs typeface="Arial" panose="020B0604020202020204" pitchFamily="34" charset="0"/>
                            </a:rPr>
                            <m:t>4</m:t>
                          </m:r>
                          <m:sSub>
                            <m:sSubPr>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i="1">
                                  <a:latin typeface="Cambria Math" panose="02040503050406030204" pitchFamily="18" charset="0"/>
                                  <a:ea typeface="微软雅黑" panose="020B0503020204020204" pitchFamily="34" charset="-122"/>
                                  <a:cs typeface="Arial" panose="020B0604020202020204" pitchFamily="34" charset="0"/>
                                </a:rPr>
                                <m:t>𝜈</m:t>
                              </m:r>
                            </m:e>
                            <m:sub>
                              <m:r>
                                <a:rPr lang="en-US" altLang="zh-CN" sz="2000" i="1">
                                  <a:latin typeface="Cambria Math" panose="02040503050406030204" pitchFamily="18" charset="0"/>
                                  <a:ea typeface="微软雅黑" panose="020B0503020204020204" pitchFamily="34" charset="-122"/>
                                  <a:cs typeface="Arial" panose="020B0604020202020204" pitchFamily="34" charset="0"/>
                                </a:rPr>
                                <m:t>𝑅</m:t>
                              </m:r>
                            </m:sub>
                          </m:sSub>
                          <m:r>
                            <a:rPr lang="en-US" altLang="zh-CN" sz="2000" i="1">
                              <a:latin typeface="Cambria Math" panose="02040503050406030204" pitchFamily="18" charset="0"/>
                              <a:ea typeface="微软雅黑" panose="020B0503020204020204" pitchFamily="34" charset="-122"/>
                              <a:cs typeface="Arial" panose="020B0604020202020204" pitchFamily="34" charset="0"/>
                            </a:rPr>
                            <m:t>𝛿</m:t>
                          </m:r>
                          <m:r>
                            <a:rPr lang="en-US" altLang="zh-CN" sz="2000" i="1">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i="1">
                                  <a:latin typeface="Cambria Math" panose="02040503050406030204" pitchFamily="18" charset="0"/>
                                  <a:ea typeface="微软雅黑" panose="020B0503020204020204" pitchFamily="34" charset="-122"/>
                                  <a:cs typeface="Arial" panose="020B0604020202020204" pitchFamily="34" charset="0"/>
                                </a:rPr>
                                <m:t>𝜒</m:t>
                              </m:r>
                            </m:e>
                            <m:sub>
                              <m:r>
                                <a:rPr lang="en-US" altLang="zh-CN" sz="2000" i="1">
                                  <a:latin typeface="Cambria Math" panose="02040503050406030204" pitchFamily="18" charset="0"/>
                                  <a:ea typeface="微软雅黑" panose="020B0503020204020204" pitchFamily="34" charset="-122"/>
                                  <a:cs typeface="Arial" panose="020B0604020202020204" pitchFamily="34" charset="0"/>
                                </a:rPr>
                                <m:t>𝐶</m:t>
                              </m:r>
                            </m:sub>
                          </m:sSub>
                        </m:num>
                        <m:den>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𝛽</m:t>
                          </m:r>
                          <m:sSub>
                            <m:sSubPr>
                              <m:ctrlP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𝜈</m:t>
                              </m:r>
                            </m:e>
                            <m:sub>
                              <m:r>
                                <a:rPr lang="en-US" altLang="zh-CN" sz="2000" b="0" i="1" smtClean="0">
                                  <a:latin typeface="Cambria Math" panose="02040503050406030204" pitchFamily="18" charset="0"/>
                                  <a:ea typeface="微软雅黑" panose="020B0503020204020204" pitchFamily="34" charset="-122"/>
                                  <a:cs typeface="Arial" panose="020B0604020202020204" pitchFamily="34" charset="0"/>
                                </a:rPr>
                                <m:t>𝑅</m:t>
                              </m:r>
                            </m:sub>
                          </m:sSub>
                          <m:r>
                            <a:rPr lang="en-US" altLang="zh-CN" sz="2000" i="1">
                              <a:latin typeface="Cambria Math" panose="02040503050406030204" pitchFamily="18" charset="0"/>
                              <a:ea typeface="微软雅黑" panose="020B0503020204020204" pitchFamily="34" charset="-122"/>
                              <a:cs typeface="Arial" panose="020B0604020202020204" pitchFamily="34" charset="0"/>
                            </a:rPr>
                            <m:t>𝛿</m:t>
                          </m:r>
                          <m:r>
                            <a:rPr lang="en-US" altLang="zh-CN" sz="2000" i="1">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i="1">
                                  <a:latin typeface="Cambria Math" panose="02040503050406030204" pitchFamily="18" charset="0"/>
                                  <a:ea typeface="微软雅黑" panose="020B0503020204020204" pitchFamily="34" charset="-122"/>
                                  <a:cs typeface="Arial" panose="020B0604020202020204" pitchFamily="34" charset="0"/>
                                </a:rPr>
                                <m:t>𝜒</m:t>
                              </m:r>
                            </m:e>
                            <m:sub>
                              <m:r>
                                <a:rPr lang="en-US" altLang="zh-CN" sz="2000" i="1">
                                  <a:latin typeface="Cambria Math" panose="02040503050406030204" pitchFamily="18" charset="0"/>
                                  <a:ea typeface="微软雅黑" panose="020B0503020204020204" pitchFamily="34" charset="-122"/>
                                  <a:cs typeface="Arial" panose="020B0604020202020204" pitchFamily="34" charset="0"/>
                                </a:rPr>
                                <m:t>𝐶</m:t>
                              </m:r>
                            </m:sub>
                          </m:sSub>
                        </m:den>
                      </m:f>
                    </m:oMath>
                  </m:oMathPara>
                </a14:m>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257300" lvl="2" indent="-342900" defTabSz="457200">
                  <a:lnSpc>
                    <a:spcPct val="150000"/>
                  </a:lnSpc>
                  <a:buFont typeface="Arial" panose="020B0604020202020204" pitchFamily="34" charset="0"/>
                  <a:buChar char="•"/>
                  <a:defRPr/>
                </a:pP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Typically </a:t>
                </a:r>
                <a14:m>
                  <m:oMath xmlns:m="http://schemas.openxmlformats.org/officeDocument/2006/math">
                    <m: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t>𝛽</m:t>
                    </m:r>
                  </m:oMath>
                </a14:m>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can be at most </a:t>
                </a:r>
                <a14:m>
                  <m:oMath xmlns:m="http://schemas.openxmlformats.org/officeDocument/2006/math">
                    <m: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t>10</m:t>
                    </m:r>
                  </m:oMath>
                </a14:m>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because the structure of an RHS element is much simpler than that of a phase shifter.</a:t>
                </a:r>
              </a:p>
            </p:txBody>
          </p:sp>
        </mc:Choice>
        <mc:Fallback xmlns="">
          <p:sp>
            <p:nvSpPr>
              <p:cNvPr id="24" name="矩形 23"/>
              <p:cNvSpPr>
                <a:spLocks noRot="1" noChangeAspect="1" noMove="1" noResize="1" noEditPoints="1" noAdjustHandles="1" noChangeArrowheads="1" noChangeShapeType="1" noTextEdit="1"/>
              </p:cNvSpPr>
              <p:nvPr/>
            </p:nvSpPr>
            <p:spPr>
              <a:xfrm>
                <a:off x="262742" y="764704"/>
                <a:ext cx="8248580" cy="5921686"/>
              </a:xfrm>
              <a:prstGeom prst="rect">
                <a:avLst/>
              </a:prstGeom>
              <a:blipFill>
                <a:blip r:embed="rId3"/>
                <a:stretch>
                  <a:fillRect l="-961" b="-617"/>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0" y="207491"/>
            <a:ext cx="12192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Performance Analysis</a:t>
            </a:r>
          </a:p>
        </p:txBody>
      </p:sp>
      <p:grpSp>
        <p:nvGrpSpPr>
          <p:cNvPr id="9" name="组合 8">
            <a:extLst>
              <a:ext uri="{FF2B5EF4-FFF2-40B4-BE49-F238E27FC236}">
                <a16:creationId xmlns:a16="http://schemas.microsoft.com/office/drawing/2014/main" id="{48DAA24A-0881-4A65-B34C-D2335C9EB093}"/>
              </a:ext>
            </a:extLst>
          </p:cNvPr>
          <p:cNvGrpSpPr/>
          <p:nvPr/>
        </p:nvGrpSpPr>
        <p:grpSpPr>
          <a:xfrm>
            <a:off x="8806646" y="714103"/>
            <a:ext cx="2657736" cy="2822726"/>
            <a:chOff x="9215021" y="899312"/>
            <a:chExt cx="2657736" cy="2822726"/>
          </a:xfrm>
        </p:grpSpPr>
        <p:sp>
          <p:nvSpPr>
            <p:cNvPr id="2" name="矩形 1">
              <a:extLst>
                <a:ext uri="{FF2B5EF4-FFF2-40B4-BE49-F238E27FC236}">
                  <a16:creationId xmlns:a16="http://schemas.microsoft.com/office/drawing/2014/main" id="{1CDF0D4C-7413-4B21-AA41-11A254DE7818}"/>
                </a:ext>
              </a:extLst>
            </p:cNvPr>
            <p:cNvSpPr/>
            <p:nvPr/>
          </p:nvSpPr>
          <p:spPr>
            <a:xfrm>
              <a:off x="9383697" y="1403253"/>
              <a:ext cx="1800000" cy="1800000"/>
            </a:xfrm>
            <a:prstGeom prst="rect">
              <a:avLst/>
            </a:prstGeom>
            <a:solidFill>
              <a:srgbClr val="A0B1B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29B043D5-8135-42D7-B366-AA0C712394E8}"/>
                </a:ext>
              </a:extLst>
            </p:cNvPr>
            <p:cNvSpPr/>
            <p:nvPr/>
          </p:nvSpPr>
          <p:spPr>
            <a:xfrm>
              <a:off x="953609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839C8CE9-6906-41BE-A06F-6979A39024FB}"/>
                </a:ext>
              </a:extLst>
            </p:cNvPr>
            <p:cNvSpPr/>
            <p:nvPr/>
          </p:nvSpPr>
          <p:spPr>
            <a:xfrm>
              <a:off x="993007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7" name="矩形 26">
              <a:extLst>
                <a:ext uri="{FF2B5EF4-FFF2-40B4-BE49-F238E27FC236}">
                  <a16:creationId xmlns:a16="http://schemas.microsoft.com/office/drawing/2014/main" id="{AEEA4574-F3FA-4ED8-9CB0-F28581FA4D1C}"/>
                </a:ext>
              </a:extLst>
            </p:cNvPr>
            <p:cNvSpPr/>
            <p:nvPr/>
          </p:nvSpPr>
          <p:spPr>
            <a:xfrm>
              <a:off x="1071803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8" name="矩形 27">
              <a:extLst>
                <a:ext uri="{FF2B5EF4-FFF2-40B4-BE49-F238E27FC236}">
                  <a16:creationId xmlns:a16="http://schemas.microsoft.com/office/drawing/2014/main" id="{F523210E-9BE2-44FB-8DEA-4945E332BF49}"/>
                </a:ext>
              </a:extLst>
            </p:cNvPr>
            <p:cNvSpPr/>
            <p:nvPr/>
          </p:nvSpPr>
          <p:spPr>
            <a:xfrm>
              <a:off x="1032405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1D32EFAD-D20E-4C8B-9AAC-BFCD721447B4}"/>
                </a:ext>
              </a:extLst>
            </p:cNvPr>
            <p:cNvSpPr/>
            <p:nvPr/>
          </p:nvSpPr>
          <p:spPr>
            <a:xfrm>
              <a:off x="953609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0" name="矩形 29">
              <a:extLst>
                <a:ext uri="{FF2B5EF4-FFF2-40B4-BE49-F238E27FC236}">
                  <a16:creationId xmlns:a16="http://schemas.microsoft.com/office/drawing/2014/main" id="{5B07F877-6739-487B-BD2F-AD59AF0203B4}"/>
                </a:ext>
              </a:extLst>
            </p:cNvPr>
            <p:cNvSpPr/>
            <p:nvPr/>
          </p:nvSpPr>
          <p:spPr>
            <a:xfrm>
              <a:off x="993007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C9B2D3C4-68F1-40CB-9A00-D661C7C8AFA5}"/>
                </a:ext>
              </a:extLst>
            </p:cNvPr>
            <p:cNvSpPr/>
            <p:nvPr/>
          </p:nvSpPr>
          <p:spPr>
            <a:xfrm>
              <a:off x="1071803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6B45EE92-A217-47B2-9E39-FED2A665C15D}"/>
                </a:ext>
              </a:extLst>
            </p:cNvPr>
            <p:cNvSpPr/>
            <p:nvPr/>
          </p:nvSpPr>
          <p:spPr>
            <a:xfrm>
              <a:off x="1032405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3" name="矩形 32">
              <a:extLst>
                <a:ext uri="{FF2B5EF4-FFF2-40B4-BE49-F238E27FC236}">
                  <a16:creationId xmlns:a16="http://schemas.microsoft.com/office/drawing/2014/main" id="{8A2A3B61-E96C-4D23-9D53-528C277895B6}"/>
                </a:ext>
              </a:extLst>
            </p:cNvPr>
            <p:cNvSpPr/>
            <p:nvPr/>
          </p:nvSpPr>
          <p:spPr>
            <a:xfrm>
              <a:off x="953382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4" name="矩形 33">
              <a:extLst>
                <a:ext uri="{FF2B5EF4-FFF2-40B4-BE49-F238E27FC236}">
                  <a16:creationId xmlns:a16="http://schemas.microsoft.com/office/drawing/2014/main" id="{0B001044-1B59-4E78-ABC8-687426793CD2}"/>
                </a:ext>
              </a:extLst>
            </p:cNvPr>
            <p:cNvSpPr/>
            <p:nvPr/>
          </p:nvSpPr>
          <p:spPr>
            <a:xfrm>
              <a:off x="992780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5" name="矩形 34">
              <a:extLst>
                <a:ext uri="{FF2B5EF4-FFF2-40B4-BE49-F238E27FC236}">
                  <a16:creationId xmlns:a16="http://schemas.microsoft.com/office/drawing/2014/main" id="{DDDA739B-25B8-4946-B4C1-B59109790093}"/>
                </a:ext>
              </a:extLst>
            </p:cNvPr>
            <p:cNvSpPr/>
            <p:nvPr/>
          </p:nvSpPr>
          <p:spPr>
            <a:xfrm>
              <a:off x="1071576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6" name="矩形 35">
              <a:extLst>
                <a:ext uri="{FF2B5EF4-FFF2-40B4-BE49-F238E27FC236}">
                  <a16:creationId xmlns:a16="http://schemas.microsoft.com/office/drawing/2014/main" id="{0CF2848A-71AF-4404-AAA2-314A777D0821}"/>
                </a:ext>
              </a:extLst>
            </p:cNvPr>
            <p:cNvSpPr/>
            <p:nvPr/>
          </p:nvSpPr>
          <p:spPr>
            <a:xfrm>
              <a:off x="1032178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7" name="矩形 36">
              <a:extLst>
                <a:ext uri="{FF2B5EF4-FFF2-40B4-BE49-F238E27FC236}">
                  <a16:creationId xmlns:a16="http://schemas.microsoft.com/office/drawing/2014/main" id="{35B13997-27A1-4ECA-A445-5512A587AA0B}"/>
                </a:ext>
              </a:extLst>
            </p:cNvPr>
            <p:cNvSpPr/>
            <p:nvPr/>
          </p:nvSpPr>
          <p:spPr>
            <a:xfrm>
              <a:off x="952494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8" name="矩形 37">
              <a:extLst>
                <a:ext uri="{FF2B5EF4-FFF2-40B4-BE49-F238E27FC236}">
                  <a16:creationId xmlns:a16="http://schemas.microsoft.com/office/drawing/2014/main" id="{121B39B0-78DD-4300-BE65-4A0C4F6356C5}"/>
                </a:ext>
              </a:extLst>
            </p:cNvPr>
            <p:cNvSpPr/>
            <p:nvPr/>
          </p:nvSpPr>
          <p:spPr>
            <a:xfrm>
              <a:off x="991892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9" name="矩形 38">
              <a:extLst>
                <a:ext uri="{FF2B5EF4-FFF2-40B4-BE49-F238E27FC236}">
                  <a16:creationId xmlns:a16="http://schemas.microsoft.com/office/drawing/2014/main" id="{3748F058-4E8F-405F-91E5-DCF60ADDFA58}"/>
                </a:ext>
              </a:extLst>
            </p:cNvPr>
            <p:cNvSpPr/>
            <p:nvPr/>
          </p:nvSpPr>
          <p:spPr>
            <a:xfrm>
              <a:off x="1070688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2" name="矩形 41">
              <a:extLst>
                <a:ext uri="{FF2B5EF4-FFF2-40B4-BE49-F238E27FC236}">
                  <a16:creationId xmlns:a16="http://schemas.microsoft.com/office/drawing/2014/main" id="{33416652-3A65-49C3-92A1-B422795DD6B6}"/>
                </a:ext>
              </a:extLst>
            </p:cNvPr>
            <p:cNvSpPr/>
            <p:nvPr/>
          </p:nvSpPr>
          <p:spPr>
            <a:xfrm>
              <a:off x="1031290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46" name="直接箭头连接符 45">
              <a:extLst>
                <a:ext uri="{FF2B5EF4-FFF2-40B4-BE49-F238E27FC236}">
                  <a16:creationId xmlns:a16="http://schemas.microsoft.com/office/drawing/2014/main" id="{0DD10124-2FA8-42CA-B36D-8AC85764B121}"/>
                </a:ext>
              </a:extLst>
            </p:cNvPr>
            <p:cNvCxnSpPr>
              <a:cxnSpLocks/>
            </p:cNvCxnSpPr>
            <p:nvPr/>
          </p:nvCxnSpPr>
          <p:spPr>
            <a:xfrm>
              <a:off x="9383697" y="1322680"/>
              <a:ext cx="1800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31D5A3DD-8C4F-4975-A813-D0290A9D49D8}"/>
                    </a:ext>
                  </a:extLst>
                </p:cNvPr>
                <p:cNvSpPr txBox="1"/>
                <p:nvPr/>
              </p:nvSpPr>
              <p:spPr>
                <a:xfrm>
                  <a:off x="9981641" y="899312"/>
                  <a:ext cx="6041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𝑥</m:t>
                            </m:r>
                          </m:sub>
                        </m:sSub>
                      </m:oMath>
                    </m:oMathPara>
                  </a14:m>
                  <a:endParaRPr lang="zh-CN" altLang="en-US" dirty="0"/>
                </a:p>
              </p:txBody>
            </p:sp>
          </mc:Choice>
          <mc:Fallback xmlns="">
            <p:sp>
              <p:nvSpPr>
                <p:cNvPr id="55" name="文本框 54">
                  <a:extLst>
                    <a:ext uri="{FF2B5EF4-FFF2-40B4-BE49-F238E27FC236}">
                      <a16:creationId xmlns:a16="http://schemas.microsoft.com/office/drawing/2014/main" id="{31D5A3DD-8C4F-4975-A813-D0290A9D49D8}"/>
                    </a:ext>
                  </a:extLst>
                </p:cNvPr>
                <p:cNvSpPr txBox="1">
                  <a:spLocks noRot="1" noChangeAspect="1" noMove="1" noResize="1" noEditPoints="1" noAdjustHandles="1" noChangeArrowheads="1" noChangeShapeType="1" noTextEdit="1"/>
                </p:cNvSpPr>
                <p:nvPr/>
              </p:nvSpPr>
              <p:spPr>
                <a:xfrm>
                  <a:off x="9981641" y="899312"/>
                  <a:ext cx="604111" cy="369332"/>
                </a:xfrm>
                <a:prstGeom prst="rect">
                  <a:avLst/>
                </a:prstGeom>
                <a:blipFill>
                  <a:blip r:embed="rId4"/>
                  <a:stretch>
                    <a:fillRect/>
                  </a:stretch>
                </a:blipFill>
              </p:spPr>
              <p:txBody>
                <a:bodyPr/>
                <a:lstStyle/>
                <a:p>
                  <a:r>
                    <a:rPr lang="zh-CN" altLang="en-US">
                      <a:noFill/>
                    </a:rPr>
                    <a:t> </a:t>
                  </a:r>
                </a:p>
              </p:txBody>
            </p:sp>
          </mc:Fallback>
        </mc:AlternateContent>
        <p:cxnSp>
          <p:nvCxnSpPr>
            <p:cNvPr id="56" name="直接箭头连接符 55">
              <a:extLst>
                <a:ext uri="{FF2B5EF4-FFF2-40B4-BE49-F238E27FC236}">
                  <a16:creationId xmlns:a16="http://schemas.microsoft.com/office/drawing/2014/main" id="{62304C7C-22A0-4121-AA1F-35A2328ACFDE}"/>
                </a:ext>
              </a:extLst>
            </p:cNvPr>
            <p:cNvCxnSpPr>
              <a:cxnSpLocks/>
            </p:cNvCxnSpPr>
            <p:nvPr/>
          </p:nvCxnSpPr>
          <p:spPr>
            <a:xfrm flipV="1">
              <a:off x="11273954" y="1403253"/>
              <a:ext cx="0" cy="180000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74804A65-3AAD-44E9-BBCA-38B2558B1A1F}"/>
                    </a:ext>
                  </a:extLst>
                </p:cNvPr>
                <p:cNvSpPr txBox="1"/>
                <p:nvPr/>
              </p:nvSpPr>
              <p:spPr>
                <a:xfrm>
                  <a:off x="11268646" y="2066091"/>
                  <a:ext cx="604111"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𝑦</m:t>
                            </m:r>
                          </m:sub>
                        </m:sSub>
                      </m:oMath>
                    </m:oMathPara>
                  </a14:m>
                  <a:endParaRPr lang="zh-CN" altLang="en-US" dirty="0"/>
                </a:p>
              </p:txBody>
            </p:sp>
          </mc:Choice>
          <mc:Fallback xmlns="">
            <p:sp>
              <p:nvSpPr>
                <p:cNvPr id="57" name="文本框 56">
                  <a:extLst>
                    <a:ext uri="{FF2B5EF4-FFF2-40B4-BE49-F238E27FC236}">
                      <a16:creationId xmlns:a16="http://schemas.microsoft.com/office/drawing/2014/main" id="{74804A65-3AAD-44E9-BBCA-38B2558B1A1F}"/>
                    </a:ext>
                  </a:extLst>
                </p:cNvPr>
                <p:cNvSpPr txBox="1">
                  <a:spLocks noRot="1" noChangeAspect="1" noMove="1" noResize="1" noEditPoints="1" noAdjustHandles="1" noChangeArrowheads="1" noChangeShapeType="1" noTextEdit="1"/>
                </p:cNvSpPr>
                <p:nvPr/>
              </p:nvSpPr>
              <p:spPr>
                <a:xfrm>
                  <a:off x="11268646" y="2066091"/>
                  <a:ext cx="604111" cy="391261"/>
                </a:xfrm>
                <a:prstGeom prst="rect">
                  <a:avLst/>
                </a:prstGeom>
                <a:blipFill>
                  <a:blip r:embed="rId5"/>
                  <a:stretch>
                    <a:fillRect b="-3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25F55B59-8BFC-43F9-908E-CB57F8A9B781}"/>
                    </a:ext>
                  </a:extLst>
                </p:cNvPr>
                <p:cNvSpPr txBox="1"/>
                <p:nvPr/>
              </p:nvSpPr>
              <p:spPr>
                <a:xfrm>
                  <a:off x="9215021" y="3330777"/>
                  <a:ext cx="2284170" cy="39126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RHS: </a:t>
                  </a:r>
                  <a14:m>
                    <m:oMath xmlns:m="http://schemas.openxmlformats.org/officeDocument/2006/math">
                      <m:r>
                        <a:rPr lang="en-US" altLang="zh-CN" b="0" i="1" smtClean="0">
                          <a:latin typeface="Cambria Math" panose="02040503050406030204" pitchFamily="18" charset="0"/>
                        </a:rPr>
                        <m:t>𝑀</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𝑦</m:t>
                          </m:r>
                        </m:sub>
                      </m:sSub>
                    </m:oMath>
                  </a14:m>
                  <a:endParaRPr lang="zh-CN" altLang="en-US" dirty="0">
                    <a:latin typeface="Arial" panose="020B0604020202020204" pitchFamily="34" charset="0"/>
                    <a:cs typeface="Arial" panose="020B0604020202020204" pitchFamily="34" charset="0"/>
                  </a:endParaRPr>
                </a:p>
              </p:txBody>
            </p:sp>
          </mc:Choice>
          <mc:Fallback xmlns="">
            <p:sp>
              <p:nvSpPr>
                <p:cNvPr id="58" name="文本框 57">
                  <a:extLst>
                    <a:ext uri="{FF2B5EF4-FFF2-40B4-BE49-F238E27FC236}">
                      <a16:creationId xmlns:a16="http://schemas.microsoft.com/office/drawing/2014/main" id="{25F55B59-8BFC-43F9-908E-CB57F8A9B781}"/>
                    </a:ext>
                  </a:extLst>
                </p:cNvPr>
                <p:cNvSpPr txBox="1">
                  <a:spLocks noRot="1" noChangeAspect="1" noMove="1" noResize="1" noEditPoints="1" noAdjustHandles="1" noChangeArrowheads="1" noChangeShapeType="1" noTextEdit="1"/>
                </p:cNvSpPr>
                <p:nvPr/>
              </p:nvSpPr>
              <p:spPr>
                <a:xfrm>
                  <a:off x="9215021" y="3330777"/>
                  <a:ext cx="2284170" cy="391261"/>
                </a:xfrm>
                <a:prstGeom prst="rect">
                  <a:avLst/>
                </a:prstGeom>
                <a:blipFill>
                  <a:blip r:embed="rId6"/>
                  <a:stretch>
                    <a:fillRect l="-2406" t="-7813" b="-18750"/>
                  </a:stretch>
                </a:blipFill>
              </p:spPr>
              <p:txBody>
                <a:bodyPr/>
                <a:lstStyle/>
                <a:p>
                  <a:r>
                    <a:rPr lang="zh-CN" altLang="en-US">
                      <a:noFill/>
                    </a:rPr>
                    <a:t> </a:t>
                  </a:r>
                </a:p>
              </p:txBody>
            </p:sp>
          </mc:Fallback>
        </mc:AlternateContent>
      </p:grpSp>
      <p:grpSp>
        <p:nvGrpSpPr>
          <p:cNvPr id="11" name="组合 10">
            <a:extLst>
              <a:ext uri="{FF2B5EF4-FFF2-40B4-BE49-F238E27FC236}">
                <a16:creationId xmlns:a16="http://schemas.microsoft.com/office/drawing/2014/main" id="{84729C06-5FB6-445B-9947-FFC885B0B04B}"/>
              </a:ext>
            </a:extLst>
          </p:cNvPr>
          <p:cNvGrpSpPr/>
          <p:nvPr/>
        </p:nvGrpSpPr>
        <p:grpSpPr>
          <a:xfrm>
            <a:off x="9235404" y="4283526"/>
            <a:ext cx="1351106" cy="1361397"/>
            <a:chOff x="9208994" y="4389758"/>
            <a:chExt cx="1351106" cy="1361397"/>
          </a:xfrm>
        </p:grpSpPr>
        <p:sp>
          <p:nvSpPr>
            <p:cNvPr id="10" name="等腰三角形 9">
              <a:extLst>
                <a:ext uri="{FF2B5EF4-FFF2-40B4-BE49-F238E27FC236}">
                  <a16:creationId xmlns:a16="http://schemas.microsoft.com/office/drawing/2014/main" id="{9D08EF6C-3D9F-4880-BEE3-996BF9DA549D}"/>
                </a:ext>
              </a:extLst>
            </p:cNvPr>
            <p:cNvSpPr/>
            <p:nvPr/>
          </p:nvSpPr>
          <p:spPr>
            <a:xfrm>
              <a:off x="9208994" y="4398262"/>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59" name="等腰三角形 58">
              <a:extLst>
                <a:ext uri="{FF2B5EF4-FFF2-40B4-BE49-F238E27FC236}">
                  <a16:creationId xmlns:a16="http://schemas.microsoft.com/office/drawing/2014/main" id="{42A225DB-A380-465E-98AB-8521996A796F}"/>
                </a:ext>
              </a:extLst>
            </p:cNvPr>
            <p:cNvSpPr/>
            <p:nvPr/>
          </p:nvSpPr>
          <p:spPr>
            <a:xfrm>
              <a:off x="9712929" y="4389758"/>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0" name="等腰三角形 59">
              <a:extLst>
                <a:ext uri="{FF2B5EF4-FFF2-40B4-BE49-F238E27FC236}">
                  <a16:creationId xmlns:a16="http://schemas.microsoft.com/office/drawing/2014/main" id="{CE38B189-20D6-45F2-8419-54A95AE69A5B}"/>
                </a:ext>
              </a:extLst>
            </p:cNvPr>
            <p:cNvSpPr/>
            <p:nvPr/>
          </p:nvSpPr>
          <p:spPr>
            <a:xfrm>
              <a:off x="10221767" y="4389758"/>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1" name="等腰三角形 60">
              <a:extLst>
                <a:ext uri="{FF2B5EF4-FFF2-40B4-BE49-F238E27FC236}">
                  <a16:creationId xmlns:a16="http://schemas.microsoft.com/office/drawing/2014/main" id="{6BA54E6B-B591-4948-865C-5C12A7E3E446}"/>
                </a:ext>
              </a:extLst>
            </p:cNvPr>
            <p:cNvSpPr/>
            <p:nvPr/>
          </p:nvSpPr>
          <p:spPr>
            <a:xfrm>
              <a:off x="9208994" y="4931167"/>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2" name="等腰三角形 61">
              <a:extLst>
                <a:ext uri="{FF2B5EF4-FFF2-40B4-BE49-F238E27FC236}">
                  <a16:creationId xmlns:a16="http://schemas.microsoft.com/office/drawing/2014/main" id="{295D1432-66B4-4074-857C-2DCFC3326918}"/>
                </a:ext>
              </a:extLst>
            </p:cNvPr>
            <p:cNvSpPr/>
            <p:nvPr/>
          </p:nvSpPr>
          <p:spPr>
            <a:xfrm>
              <a:off x="9712929" y="4922663"/>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3" name="等腰三角形 62">
              <a:extLst>
                <a:ext uri="{FF2B5EF4-FFF2-40B4-BE49-F238E27FC236}">
                  <a16:creationId xmlns:a16="http://schemas.microsoft.com/office/drawing/2014/main" id="{73DD2BD5-C89A-4259-BEE1-3EB4B259B8FC}"/>
                </a:ext>
              </a:extLst>
            </p:cNvPr>
            <p:cNvSpPr/>
            <p:nvPr/>
          </p:nvSpPr>
          <p:spPr>
            <a:xfrm>
              <a:off x="10221767" y="4922663"/>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4" name="等腰三角形 63">
              <a:extLst>
                <a:ext uri="{FF2B5EF4-FFF2-40B4-BE49-F238E27FC236}">
                  <a16:creationId xmlns:a16="http://schemas.microsoft.com/office/drawing/2014/main" id="{54E1BF02-0D3E-47C7-9226-EC9AE2E7B7E4}"/>
                </a:ext>
              </a:extLst>
            </p:cNvPr>
            <p:cNvSpPr/>
            <p:nvPr/>
          </p:nvSpPr>
          <p:spPr>
            <a:xfrm>
              <a:off x="9208994" y="5459489"/>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5" name="等腰三角形 64">
              <a:extLst>
                <a:ext uri="{FF2B5EF4-FFF2-40B4-BE49-F238E27FC236}">
                  <a16:creationId xmlns:a16="http://schemas.microsoft.com/office/drawing/2014/main" id="{AED51671-47B8-49D1-8A0F-FDA3D9E02118}"/>
                </a:ext>
              </a:extLst>
            </p:cNvPr>
            <p:cNvSpPr/>
            <p:nvPr/>
          </p:nvSpPr>
          <p:spPr>
            <a:xfrm>
              <a:off x="9712929" y="5450985"/>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6" name="等腰三角形 65">
              <a:extLst>
                <a:ext uri="{FF2B5EF4-FFF2-40B4-BE49-F238E27FC236}">
                  <a16:creationId xmlns:a16="http://schemas.microsoft.com/office/drawing/2014/main" id="{730373BE-9D6D-4624-B1BF-47A0501BB7C6}"/>
                </a:ext>
              </a:extLst>
            </p:cNvPr>
            <p:cNvSpPr/>
            <p:nvPr/>
          </p:nvSpPr>
          <p:spPr>
            <a:xfrm>
              <a:off x="10221767" y="5450985"/>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grpSp>
      <p:cxnSp>
        <p:nvCxnSpPr>
          <p:cNvPr id="67" name="直接箭头连接符 66">
            <a:extLst>
              <a:ext uri="{FF2B5EF4-FFF2-40B4-BE49-F238E27FC236}">
                <a16:creationId xmlns:a16="http://schemas.microsoft.com/office/drawing/2014/main" id="{6E25128F-2A52-460F-A63E-319FF8338AA4}"/>
              </a:ext>
            </a:extLst>
          </p:cNvPr>
          <p:cNvCxnSpPr>
            <a:cxnSpLocks/>
          </p:cNvCxnSpPr>
          <p:nvPr/>
        </p:nvCxnSpPr>
        <p:spPr>
          <a:xfrm>
            <a:off x="9235404" y="4082853"/>
            <a:ext cx="135998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F1DA5B62-A6B0-4CAC-BFF6-08042769EEB9}"/>
                  </a:ext>
                </a:extLst>
              </p:cNvPr>
              <p:cNvSpPr txBox="1"/>
              <p:nvPr/>
            </p:nvSpPr>
            <p:spPr>
              <a:xfrm>
                <a:off x="9588419" y="3658575"/>
                <a:ext cx="604111"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 </m:t>
                          </m:r>
                          <m:r>
                            <a:rPr lang="en-US" altLang="zh-CN" b="0" i="1" smtClean="0">
                              <a:latin typeface="Cambria Math" panose="02040503050406030204" pitchFamily="18" charset="0"/>
                            </a:rPr>
                            <m:t>𝑥</m:t>
                          </m:r>
                        </m:sub>
                      </m:sSub>
                    </m:oMath>
                  </m:oMathPara>
                </a14:m>
                <a:endParaRPr lang="zh-CN" altLang="en-US" dirty="0"/>
              </a:p>
            </p:txBody>
          </p:sp>
        </mc:Choice>
        <mc:Fallback xmlns="">
          <p:sp>
            <p:nvSpPr>
              <p:cNvPr id="68" name="文本框 67">
                <a:extLst>
                  <a:ext uri="{FF2B5EF4-FFF2-40B4-BE49-F238E27FC236}">
                    <a16:creationId xmlns:a16="http://schemas.microsoft.com/office/drawing/2014/main" id="{F1DA5B62-A6B0-4CAC-BFF6-08042769EEB9}"/>
                  </a:ext>
                </a:extLst>
              </p:cNvPr>
              <p:cNvSpPr txBox="1">
                <a:spLocks noRot="1" noChangeAspect="1" noMove="1" noResize="1" noEditPoints="1" noAdjustHandles="1" noChangeArrowheads="1" noChangeShapeType="1" noTextEdit="1"/>
              </p:cNvSpPr>
              <p:nvPr/>
            </p:nvSpPr>
            <p:spPr>
              <a:xfrm>
                <a:off x="9588419" y="3658575"/>
                <a:ext cx="604111" cy="381515"/>
              </a:xfrm>
              <a:prstGeom prst="rect">
                <a:avLst/>
              </a:prstGeom>
              <a:blipFill>
                <a:blip r:embed="rId7"/>
                <a:stretch>
                  <a:fillRect/>
                </a:stretch>
              </a:blipFill>
            </p:spPr>
            <p:txBody>
              <a:bodyPr/>
              <a:lstStyle/>
              <a:p>
                <a:r>
                  <a:rPr lang="zh-CN" altLang="en-US">
                    <a:noFill/>
                  </a:rPr>
                  <a:t> </a:t>
                </a:r>
              </a:p>
            </p:txBody>
          </p:sp>
        </mc:Fallback>
      </mc:AlternateContent>
      <p:cxnSp>
        <p:nvCxnSpPr>
          <p:cNvPr id="69" name="直接箭头连接符 68">
            <a:extLst>
              <a:ext uri="{FF2B5EF4-FFF2-40B4-BE49-F238E27FC236}">
                <a16:creationId xmlns:a16="http://schemas.microsoft.com/office/drawing/2014/main" id="{8DAE900D-5A61-41CE-9E69-6A79360C4F6E}"/>
              </a:ext>
            </a:extLst>
          </p:cNvPr>
          <p:cNvCxnSpPr>
            <a:cxnSpLocks/>
          </p:cNvCxnSpPr>
          <p:nvPr/>
        </p:nvCxnSpPr>
        <p:spPr>
          <a:xfrm flipV="1">
            <a:off x="10775322" y="4216601"/>
            <a:ext cx="0" cy="149173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533E929F-A8D0-4964-AB37-4B88651536C1}"/>
                  </a:ext>
                </a:extLst>
              </p:cNvPr>
              <p:cNvSpPr txBox="1"/>
              <p:nvPr/>
            </p:nvSpPr>
            <p:spPr>
              <a:xfrm>
                <a:off x="10846144" y="4750153"/>
                <a:ext cx="604111"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sub>
                      </m:sSub>
                    </m:oMath>
                  </m:oMathPara>
                </a14:m>
                <a:endParaRPr lang="zh-CN" altLang="en-US" dirty="0"/>
              </a:p>
            </p:txBody>
          </p:sp>
        </mc:Choice>
        <mc:Fallback xmlns="">
          <p:sp>
            <p:nvSpPr>
              <p:cNvPr id="70" name="文本框 69">
                <a:extLst>
                  <a:ext uri="{FF2B5EF4-FFF2-40B4-BE49-F238E27FC236}">
                    <a16:creationId xmlns:a16="http://schemas.microsoft.com/office/drawing/2014/main" id="{533E929F-A8D0-4964-AB37-4B88651536C1}"/>
                  </a:ext>
                </a:extLst>
              </p:cNvPr>
              <p:cNvSpPr txBox="1">
                <a:spLocks noRot="1" noChangeAspect="1" noMove="1" noResize="1" noEditPoints="1" noAdjustHandles="1" noChangeArrowheads="1" noChangeShapeType="1" noTextEdit="1"/>
              </p:cNvSpPr>
              <p:nvPr/>
            </p:nvSpPr>
            <p:spPr>
              <a:xfrm>
                <a:off x="10846144" y="4750153"/>
                <a:ext cx="604111" cy="391261"/>
              </a:xfrm>
              <a:prstGeom prst="rect">
                <a:avLst/>
              </a:prstGeom>
              <a:blipFill>
                <a:blip r:embed="rId8"/>
                <a:stretch>
                  <a:fillRect b="-46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D29E3A17-A0CD-4A81-9E66-4E6970372031}"/>
                  </a:ext>
                </a:extLst>
              </p:cNvPr>
              <p:cNvSpPr txBox="1"/>
              <p:nvPr/>
            </p:nvSpPr>
            <p:spPr>
              <a:xfrm>
                <a:off x="9125448" y="5798083"/>
                <a:ext cx="2284170" cy="66826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MIMO array:</a:t>
                </a:r>
              </a:p>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sub>
                    </m:sSub>
                  </m:oMath>
                </a14:m>
                <a:r>
                  <a:rPr lang="zh-CN" altLang="en-US" dirty="0">
                    <a:latin typeface="Arial" panose="020B0604020202020204" pitchFamily="34" charset="0"/>
                    <a:cs typeface="Arial" panose="020B0604020202020204" pitchFamily="34" charset="0"/>
                  </a:rPr>
                  <a:t> </a:t>
                </a:r>
              </a:p>
            </p:txBody>
          </p:sp>
        </mc:Choice>
        <mc:Fallback xmlns="">
          <p:sp>
            <p:nvSpPr>
              <p:cNvPr id="71" name="文本框 70">
                <a:extLst>
                  <a:ext uri="{FF2B5EF4-FFF2-40B4-BE49-F238E27FC236}">
                    <a16:creationId xmlns:a16="http://schemas.microsoft.com/office/drawing/2014/main" id="{D29E3A17-A0CD-4A81-9E66-4E6970372031}"/>
                  </a:ext>
                </a:extLst>
              </p:cNvPr>
              <p:cNvSpPr txBox="1">
                <a:spLocks noRot="1" noChangeAspect="1" noMove="1" noResize="1" noEditPoints="1" noAdjustHandles="1" noChangeArrowheads="1" noChangeShapeType="1" noTextEdit="1"/>
              </p:cNvSpPr>
              <p:nvPr/>
            </p:nvSpPr>
            <p:spPr>
              <a:xfrm>
                <a:off x="9125448" y="5798083"/>
                <a:ext cx="2284170" cy="668260"/>
              </a:xfrm>
              <a:prstGeom prst="rect">
                <a:avLst/>
              </a:prstGeom>
              <a:blipFill>
                <a:blip r:embed="rId9"/>
                <a:stretch>
                  <a:fillRect l="-2400" t="-4545" b="-1818"/>
                </a:stretch>
              </a:blipFill>
            </p:spPr>
            <p:txBody>
              <a:bodyPr/>
              <a:lstStyle/>
              <a:p>
                <a:r>
                  <a:rPr lang="zh-CN" altLang="en-US">
                    <a:noFill/>
                  </a:rPr>
                  <a:t> </a:t>
                </a:r>
              </a:p>
            </p:txBody>
          </p:sp>
        </mc:Fallback>
      </mc:AlternateContent>
      <p:sp>
        <p:nvSpPr>
          <p:cNvPr id="72" name="文本框 71">
            <a:extLst>
              <a:ext uri="{FF2B5EF4-FFF2-40B4-BE49-F238E27FC236}">
                <a16:creationId xmlns:a16="http://schemas.microsoft.com/office/drawing/2014/main" id="{F03CCB8D-1C8A-4B9D-866B-FDE6649FDA05}"/>
              </a:ext>
            </a:extLst>
          </p:cNvPr>
          <p:cNvSpPr txBox="1"/>
          <p:nvPr/>
        </p:nvSpPr>
        <p:spPr>
          <a:xfrm>
            <a:off x="6645285" y="1844976"/>
            <a:ext cx="2284170"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Transmit power</a:t>
            </a:r>
            <a:endParaRPr lang="zh-CN" altLang="en-US" dirty="0">
              <a:solidFill>
                <a:srgbClr val="C00000"/>
              </a:solidFill>
              <a:latin typeface="Arial" panose="020B0604020202020204" pitchFamily="34" charset="0"/>
              <a:cs typeface="Arial" panose="020B0604020202020204" pitchFamily="34" charset="0"/>
            </a:endParaRPr>
          </a:p>
        </p:txBody>
      </p:sp>
      <p:sp>
        <p:nvSpPr>
          <p:cNvPr id="73" name="文本框 72">
            <a:extLst>
              <a:ext uri="{FF2B5EF4-FFF2-40B4-BE49-F238E27FC236}">
                <a16:creationId xmlns:a16="http://schemas.microsoft.com/office/drawing/2014/main" id="{F33F4768-B6B9-47DB-B088-231A85291D65}"/>
              </a:ext>
            </a:extLst>
          </p:cNvPr>
          <p:cNvSpPr txBox="1"/>
          <p:nvPr/>
        </p:nvSpPr>
        <p:spPr>
          <a:xfrm>
            <a:off x="3688787" y="1046967"/>
            <a:ext cx="2942832"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Number of RHS elements</a:t>
            </a:r>
            <a:endParaRPr lang="zh-CN" altLang="en-US" dirty="0">
              <a:solidFill>
                <a:srgbClr val="C00000"/>
              </a:solidFill>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D17B24B5-50B6-4338-9715-67240C09D9AC}"/>
              </a:ext>
            </a:extLst>
          </p:cNvPr>
          <p:cNvSpPr txBox="1"/>
          <p:nvPr/>
        </p:nvSpPr>
        <p:spPr>
          <a:xfrm>
            <a:off x="5098854" y="1481727"/>
            <a:ext cx="2942832"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Number of MIMO antennas</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18" name="直接箭头连接符 17">
            <a:extLst>
              <a:ext uri="{FF2B5EF4-FFF2-40B4-BE49-F238E27FC236}">
                <a16:creationId xmlns:a16="http://schemas.microsoft.com/office/drawing/2014/main" id="{9790F2CE-B148-41EF-BF43-5F9AD1B76B29}"/>
              </a:ext>
            </a:extLst>
          </p:cNvPr>
          <p:cNvCxnSpPr/>
          <p:nvPr/>
        </p:nvCxnSpPr>
        <p:spPr>
          <a:xfrm flipH="1">
            <a:off x="4190260" y="1340889"/>
            <a:ext cx="196772" cy="13460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D3BC027C-55F2-4017-8947-14102F6ECF7E}"/>
              </a:ext>
            </a:extLst>
          </p:cNvPr>
          <p:cNvCxnSpPr/>
          <p:nvPr/>
        </p:nvCxnSpPr>
        <p:spPr>
          <a:xfrm flipH="1">
            <a:off x="5840156" y="1805741"/>
            <a:ext cx="196772" cy="13460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13C0E255-11E3-465C-A318-C45A75027704}"/>
              </a:ext>
            </a:extLst>
          </p:cNvPr>
          <p:cNvCxnSpPr>
            <a:cxnSpLocks/>
            <a:stCxn id="72" idx="1"/>
          </p:cNvCxnSpPr>
          <p:nvPr/>
        </p:nvCxnSpPr>
        <p:spPr>
          <a:xfrm flipH="1">
            <a:off x="6352776" y="2029642"/>
            <a:ext cx="292509" cy="6597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0089F401-32F4-4509-8224-3AC8AC09461A}"/>
              </a:ext>
            </a:extLst>
          </p:cNvPr>
          <p:cNvSpPr txBox="1"/>
          <p:nvPr/>
        </p:nvSpPr>
        <p:spPr>
          <a:xfrm>
            <a:off x="4591167" y="4797152"/>
            <a:ext cx="2792537"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Cost related to RF chains</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80" name="直接箭头连接符 79">
            <a:extLst>
              <a:ext uri="{FF2B5EF4-FFF2-40B4-BE49-F238E27FC236}">
                <a16:creationId xmlns:a16="http://schemas.microsoft.com/office/drawing/2014/main" id="{755671E5-048B-4319-8A42-98B1A761A1EE}"/>
              </a:ext>
            </a:extLst>
          </p:cNvPr>
          <p:cNvCxnSpPr>
            <a:cxnSpLocks/>
          </p:cNvCxnSpPr>
          <p:nvPr/>
        </p:nvCxnSpPr>
        <p:spPr>
          <a:xfrm flipH="1">
            <a:off x="4367808" y="4991146"/>
            <a:ext cx="292510" cy="12545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1" name="文本框 80">
            <a:extLst>
              <a:ext uri="{FF2B5EF4-FFF2-40B4-BE49-F238E27FC236}">
                <a16:creationId xmlns:a16="http://schemas.microsoft.com/office/drawing/2014/main" id="{28595B03-C1FD-44DB-9850-DB8967CA0F24}"/>
              </a:ext>
            </a:extLst>
          </p:cNvPr>
          <p:cNvSpPr txBox="1"/>
          <p:nvPr/>
        </p:nvSpPr>
        <p:spPr>
          <a:xfrm>
            <a:off x="695400" y="4797315"/>
            <a:ext cx="2792537"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Cost of an RHS element</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83" name="直接箭头连接符 82">
            <a:extLst>
              <a:ext uri="{FF2B5EF4-FFF2-40B4-BE49-F238E27FC236}">
                <a16:creationId xmlns:a16="http://schemas.microsoft.com/office/drawing/2014/main" id="{532C6D35-29C8-45DC-836D-EB0104E4CAF3}"/>
              </a:ext>
            </a:extLst>
          </p:cNvPr>
          <p:cNvCxnSpPr>
            <a:cxnSpLocks/>
          </p:cNvCxnSpPr>
          <p:nvPr/>
        </p:nvCxnSpPr>
        <p:spPr>
          <a:xfrm flipV="1">
            <a:off x="2855640" y="5646198"/>
            <a:ext cx="576064" cy="7766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21E41DFB-B1D3-4011-868C-94FCD6C2DA9D}"/>
              </a:ext>
            </a:extLst>
          </p:cNvPr>
          <p:cNvCxnSpPr>
            <a:cxnSpLocks/>
          </p:cNvCxnSpPr>
          <p:nvPr/>
        </p:nvCxnSpPr>
        <p:spPr>
          <a:xfrm>
            <a:off x="3256048" y="4981981"/>
            <a:ext cx="231889" cy="17810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5B30FFF7-DE93-4EC0-A15A-906BB852A375}"/>
              </a:ext>
            </a:extLst>
          </p:cNvPr>
          <p:cNvSpPr txBox="1"/>
          <p:nvPr/>
        </p:nvSpPr>
        <p:spPr>
          <a:xfrm>
            <a:off x="6428632" y="5636419"/>
            <a:ext cx="3649040"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Cost ratio</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78" name="直接箭头连接符 77">
            <a:extLst>
              <a:ext uri="{FF2B5EF4-FFF2-40B4-BE49-F238E27FC236}">
                <a16:creationId xmlns:a16="http://schemas.microsoft.com/office/drawing/2014/main" id="{21D64D52-4AA0-484F-9C8E-7A654DF7DC6D}"/>
              </a:ext>
            </a:extLst>
          </p:cNvPr>
          <p:cNvCxnSpPr>
            <a:cxnSpLocks/>
          </p:cNvCxnSpPr>
          <p:nvPr/>
        </p:nvCxnSpPr>
        <p:spPr>
          <a:xfrm flipH="1" flipV="1">
            <a:off x="5351535" y="5763986"/>
            <a:ext cx="1077097" cy="11227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90</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8942286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CE3BDA-BD9F-42E5-A95F-BDEED871CEDE}"/>
              </a:ext>
            </a:extLst>
          </p:cNvPr>
          <p:cNvPicPr>
            <a:picLocks noChangeAspect="1"/>
          </p:cNvPicPr>
          <p:nvPr/>
        </p:nvPicPr>
        <p:blipFill>
          <a:blip r:embed="rId3"/>
          <a:stretch>
            <a:fillRect/>
          </a:stretch>
        </p:blipFill>
        <p:spPr>
          <a:xfrm>
            <a:off x="544488" y="2357203"/>
            <a:ext cx="5433893" cy="4384165"/>
          </a:xfrm>
          <a:prstGeom prst="rect">
            <a:avLst/>
          </a:prstGeom>
        </p:spPr>
      </p:pic>
      <p:pic>
        <p:nvPicPr>
          <p:cNvPr id="3" name="图片 2">
            <a:extLst>
              <a:ext uri="{FF2B5EF4-FFF2-40B4-BE49-F238E27FC236}">
                <a16:creationId xmlns:a16="http://schemas.microsoft.com/office/drawing/2014/main" id="{C9536B54-5BFD-4040-A8A9-48CE65A8269F}"/>
              </a:ext>
            </a:extLst>
          </p:cNvPr>
          <p:cNvPicPr>
            <a:picLocks noChangeAspect="1"/>
          </p:cNvPicPr>
          <p:nvPr/>
        </p:nvPicPr>
        <p:blipFill>
          <a:blip r:embed="rId4"/>
          <a:stretch>
            <a:fillRect/>
          </a:stretch>
        </p:blipFill>
        <p:spPr>
          <a:xfrm>
            <a:off x="6094697" y="2335120"/>
            <a:ext cx="5552815" cy="4384165"/>
          </a:xfrm>
          <a:prstGeom prst="rect">
            <a:avLst/>
          </a:prstGeom>
        </p:spPr>
      </p:pic>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Simulation Results</a:t>
            </a:r>
          </a:p>
        </p:txBody>
      </p:sp>
      <mc:AlternateContent xmlns:mc="http://schemas.openxmlformats.org/markup-compatibility/2006" xmlns:a14="http://schemas.microsoft.com/office/drawing/2010/main">
        <mc:Choice Requires="a14">
          <p:sp>
            <p:nvSpPr>
              <p:cNvPr id="10" name="内容占位符 4">
                <a:extLst>
                  <a:ext uri="{FF2B5EF4-FFF2-40B4-BE49-F238E27FC236}">
                    <a16:creationId xmlns:a16="http://schemas.microsoft.com/office/drawing/2014/main" id="{41FFB790-9A14-451E-8971-239CE35328F0}"/>
                  </a:ext>
                </a:extLst>
              </p:cNvPr>
              <p:cNvSpPr txBox="1">
                <a:spLocks/>
              </p:cNvSpPr>
              <p:nvPr/>
            </p:nvSpPr>
            <p:spPr>
              <a:xfrm>
                <a:off x="191344" y="836712"/>
                <a:ext cx="12025336" cy="1827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latin typeface="Arial" panose="020B0604020202020204" pitchFamily="34" charset="0"/>
                    <a:cs typeface="Arial" panose="020B0604020202020204" pitchFamily="34" charset="0"/>
                  </a:rPr>
                  <a:t>By setting a </a:t>
                </a:r>
                <a:r>
                  <a:rPr lang="en-US" altLang="zh-CN" sz="2000" dirty="0">
                    <a:solidFill>
                      <a:srgbClr val="C00000"/>
                    </a:solidFill>
                    <a:latin typeface="Arial" panose="020B0604020202020204" pitchFamily="34" charset="0"/>
                    <a:cs typeface="Arial" panose="020B0604020202020204" pitchFamily="34" charset="0"/>
                  </a:rPr>
                  <a:t>large</a:t>
                </a:r>
                <a:r>
                  <a:rPr lang="en-US" altLang="zh-CN" sz="2000" dirty="0">
                    <a:latin typeface="Arial" panose="020B0604020202020204" pitchFamily="34" charset="0"/>
                    <a:cs typeface="Arial" panose="020B0604020202020204" pitchFamily="34" charset="0"/>
                  </a:rPr>
                  <a:t> value of </a:t>
                </a:r>
                <a14:m>
                  <m:oMath xmlns:m="http://schemas.openxmlformats.org/officeDocument/2006/math">
                    <m:r>
                      <a:rPr lang="en-US" altLang="zh-CN" sz="2000" i="1" dirty="0" smtClean="0">
                        <a:latin typeface="Cambria Math" panose="02040503050406030204" pitchFamily="18" charset="0"/>
                      </a:rPr>
                      <m:t>𝜌</m:t>
                    </m:r>
                  </m:oMath>
                </a14:m>
                <a:r>
                  <a:rPr lang="en-US" altLang="zh-CN" sz="2000" dirty="0">
                    <a:latin typeface="Arial" panose="020B0604020202020204" pitchFamily="34" charset="0"/>
                    <a:cs typeface="Arial" panose="020B0604020202020204" pitchFamily="34" charset="0"/>
                  </a:rPr>
                  <a:t>, the signals in different target directions can be </a:t>
                </a:r>
                <a:r>
                  <a:rPr lang="en-US" altLang="zh-CN" sz="2000" dirty="0">
                    <a:solidFill>
                      <a:srgbClr val="C00000"/>
                    </a:solidFill>
                    <a:latin typeface="Arial" panose="020B0604020202020204" pitchFamily="34" charset="0"/>
                    <a:cs typeface="Arial" panose="020B0604020202020204" pitchFamily="34" charset="0"/>
                  </a:rPr>
                  <a:t>uncorrelated </a:t>
                </a:r>
                <a:r>
                  <a:rPr lang="en-US" altLang="zh-CN" sz="2000" dirty="0">
                    <a:latin typeface="Arial" panose="020B0604020202020204" pitchFamily="34" charset="0"/>
                    <a:cs typeface="Arial" panose="020B0604020202020204" pitchFamily="34" charset="0"/>
                  </a:rPr>
                  <a:t>to </a:t>
                </a:r>
                <a:r>
                  <a:rPr lang="en-US" altLang="zh-CN" sz="2000" dirty="0">
                    <a:solidFill>
                      <a:srgbClr val="C00000"/>
                    </a:solidFill>
                    <a:latin typeface="Arial" panose="020B0604020202020204" pitchFamily="34" charset="0"/>
                    <a:cs typeface="Arial" panose="020B0604020202020204" pitchFamily="34" charset="0"/>
                  </a:rPr>
                  <a:t>accurately discriminate </a:t>
                </a:r>
                <a:r>
                  <a:rPr lang="en-US" altLang="zh-CN" sz="2000" dirty="0">
                    <a:latin typeface="Arial" panose="020B0604020202020204" pitchFamily="34" charset="0"/>
                    <a:cs typeface="Arial" panose="020B0604020202020204" pitchFamily="34" charset="0"/>
                  </a:rPr>
                  <a:t>among targets</a:t>
                </a:r>
              </a:p>
              <a:p>
                <a:r>
                  <a:rPr lang="en-US" altLang="zh-CN" sz="2000" dirty="0">
                    <a:latin typeface="Arial" panose="020B0604020202020204" pitchFamily="34" charset="0"/>
                    <a:cs typeface="Arial" panose="020B0604020202020204" pitchFamily="34" charset="0"/>
                  </a:rPr>
                  <a:t>Cost-effectiveness greater than 0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m:t>
                    </m:r>
                  </m:oMath>
                </a14:m>
                <a:r>
                  <a:rPr lang="zh-CN" altLang="en-US"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cost saving </a:t>
                </a:r>
                <a:r>
                  <a:rPr lang="en-US" altLang="zh-CN" sz="2000" dirty="0">
                    <a:latin typeface="Arial" panose="020B0604020202020204" pitchFamily="34" charset="0"/>
                    <a:cs typeface="Arial" panose="020B0604020202020204" pitchFamily="34" charset="0"/>
                  </a:rPr>
                  <a:t>of holographic beamforming is </a:t>
                </a:r>
                <a:r>
                  <a:rPr lang="en-US" altLang="zh-CN" sz="2000" dirty="0">
                    <a:solidFill>
                      <a:srgbClr val="C00000"/>
                    </a:solidFill>
                    <a:latin typeface="Arial" panose="020B0604020202020204" pitchFamily="34" charset="0"/>
                    <a:cs typeface="Arial" panose="020B0604020202020204" pitchFamily="34" charset="0"/>
                  </a:rPr>
                  <a:t>positive</a:t>
                </a:r>
                <a:endParaRPr lang="zh-CN" altLang="en-US" sz="2000" dirty="0">
                  <a:solidFill>
                    <a:srgbClr val="C00000"/>
                  </a:solidFill>
                  <a:latin typeface="Arial" panose="020B0604020202020204" pitchFamily="34" charset="0"/>
                  <a:cs typeface="Arial" panose="020B0604020202020204" pitchFamily="34" charset="0"/>
                </a:endParaRPr>
              </a:p>
              <a:p>
                <a:r>
                  <a:rPr lang="en-US" altLang="zh-CN" sz="2000" dirty="0">
                    <a:latin typeface="Arial" panose="020B0604020202020204" pitchFamily="34" charset="0"/>
                    <a:cs typeface="Arial" panose="020B0604020202020204" pitchFamily="34" charset="0"/>
                  </a:rPr>
                  <a:t>Cost-effectiveness increases with radar utility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m:t>
                    </m:r>
                  </m:oMath>
                </a14:m>
                <a:r>
                  <a:rPr lang="zh-CN" altLang="en-US"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larger cost saving </a:t>
                </a:r>
                <a:r>
                  <a:rPr lang="en-US" altLang="zh-CN" sz="2000" dirty="0">
                    <a:latin typeface="Arial" panose="020B0604020202020204" pitchFamily="34" charset="0"/>
                    <a:cs typeface="Arial" panose="020B0604020202020204" pitchFamily="34" charset="0"/>
                  </a:rPr>
                  <a:t>when requiring </a:t>
                </a:r>
                <a:r>
                  <a:rPr lang="en-US" altLang="zh-CN" sz="2000" dirty="0">
                    <a:solidFill>
                      <a:srgbClr val="C00000"/>
                    </a:solidFill>
                    <a:latin typeface="Arial" panose="020B0604020202020204" pitchFamily="34" charset="0"/>
                    <a:cs typeface="Arial" panose="020B0604020202020204" pitchFamily="34" charset="0"/>
                  </a:rPr>
                  <a:t>higher performance</a:t>
                </a:r>
                <a:endParaRPr lang="zh-CN" altLang="en-US" sz="2000" dirty="0">
                  <a:solidFill>
                    <a:srgbClr val="C00000"/>
                  </a:solidFill>
                  <a:latin typeface="Arial" panose="020B0604020202020204" pitchFamily="34" charset="0"/>
                  <a:cs typeface="Arial" panose="020B0604020202020204" pitchFamily="34" charset="0"/>
                </a:endParaRPr>
              </a:p>
            </p:txBody>
          </p:sp>
        </mc:Choice>
        <mc:Fallback xmlns="">
          <p:sp>
            <p:nvSpPr>
              <p:cNvPr id="10" name="内容占位符 4">
                <a:extLst>
                  <a:ext uri="{FF2B5EF4-FFF2-40B4-BE49-F238E27FC236}">
                    <a16:creationId xmlns:a16="http://schemas.microsoft.com/office/drawing/2014/main" id="{41FFB790-9A14-451E-8971-239CE35328F0}"/>
                  </a:ext>
                </a:extLst>
              </p:cNvPr>
              <p:cNvSpPr txBox="1">
                <a:spLocks noRot="1" noChangeAspect="1" noMove="1" noResize="1" noEditPoints="1" noAdjustHandles="1" noChangeArrowheads="1" noChangeShapeType="1" noTextEdit="1"/>
              </p:cNvSpPr>
              <p:nvPr/>
            </p:nvSpPr>
            <p:spPr>
              <a:xfrm>
                <a:off x="191344" y="836712"/>
                <a:ext cx="12025336" cy="1827650"/>
              </a:xfrm>
              <a:prstGeom prst="rect">
                <a:avLst/>
              </a:prstGeom>
              <a:blipFill>
                <a:blip r:embed="rId5"/>
                <a:stretch>
                  <a:fillRect l="-456" t="-3000"/>
                </a:stretch>
              </a:blipFill>
            </p:spPr>
            <p:txBody>
              <a:bodyPr/>
              <a:lstStyle/>
              <a:p>
                <a:r>
                  <a:rPr lang="zh-CN" altLang="en-US">
                    <a:noFill/>
                  </a:rPr>
                  <a:t> </a:t>
                </a:r>
              </a:p>
            </p:txBody>
          </p:sp>
        </mc:Fallback>
      </mc:AlternateContent>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91</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9992602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983432" y="1052736"/>
            <a:ext cx="10513784" cy="4985980"/>
          </a:xfrm>
          <a:prstGeom prst="rect">
            <a:avLst/>
          </a:prstGeom>
        </p:spPr>
        <p:txBody>
          <a:bodyPr wrap="square">
            <a:spAutoFit/>
          </a:bodyPr>
          <a:lstStyle/>
          <a:p>
            <a:pPr algn="just">
              <a:spcBef>
                <a:spcPts val="600"/>
              </a:spcBef>
              <a:defRPr/>
            </a:pPr>
            <a:r>
              <a:rPr lang="en-US" altLang="zh-CN" sz="24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Holographic Radio Basics</a:t>
            </a:r>
            <a:r>
              <a:rPr lang="en-US" altLang="zh-CN" sz="2000"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	</a:t>
            </a:r>
            <a:endParaRPr lang="en-US" altLang="zh-CN" sz="28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RHS-aided Wireless Communications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RHS-aided Holographic Beamforming</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A Limited Number of Radiation Amplitudes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HDMA: Holographic-Pattern Division Multiple Access</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RHS-aided Satellite Communications</a:t>
            </a:r>
          </a:p>
          <a:p>
            <a:pPr algn="just">
              <a:spcBef>
                <a:spcPts val="600"/>
              </a:spcBef>
              <a:defRPr/>
            </a:pPr>
            <a:r>
              <a:rPr lang="en-US" altLang="zh-CN" sz="24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RHS-aided Sensing</a:t>
            </a:r>
            <a:endParaRPr lang="en-US" altLang="zh-CN" sz="2800"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endParaRP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RHS Radar</a:t>
            </a:r>
          </a:p>
          <a:p>
            <a:pPr marL="742950" lvl="1" indent="-285750" algn="just">
              <a:spcBef>
                <a:spcPts val="600"/>
              </a:spcBef>
              <a:buFont typeface="Arial" panose="020B0604020202020204" pitchFamily="34" charset="0"/>
              <a:buChar char="•"/>
              <a:defRPr/>
            </a:pPr>
            <a:r>
              <a:rPr lang="en-US" altLang="zh-CN"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rPr>
              <a:t>Holographic Integrated Sensing and Communication</a:t>
            </a:r>
            <a:endParaRPr lang="en-US" altLang="zh-CN" b="1" dirty="0">
              <a:solidFill>
                <a:schemeClr val="bg1">
                  <a:lumMod val="50000"/>
                </a:schemeClr>
              </a:solidFill>
              <a:latin typeface="Arial" panose="020B0604020202020204" pitchFamily="34" charset="0"/>
              <a:ea typeface="黑体" panose="02010609060101010101" pitchFamily="49" charset="-122"/>
              <a:cs typeface="Arial" panose="020B0604020202020204" pitchFamily="34" charset="0"/>
            </a:endParaRPr>
          </a:p>
          <a:p>
            <a:pPr algn="just">
              <a:spcBef>
                <a:spcPts val="600"/>
              </a:spcBef>
              <a:defRPr/>
            </a:pPr>
            <a:r>
              <a:rPr lang="en-US" altLang="zh-CN" sz="2400" b="1" dirty="0">
                <a:solidFill>
                  <a:srgbClr val="C00000"/>
                </a:solidFill>
                <a:latin typeface="Arial" panose="020B0604020202020204" pitchFamily="34" charset="0"/>
                <a:ea typeface="黑体" panose="02010609060101010101" pitchFamily="49" charset="-122"/>
                <a:cs typeface="Arial" panose="020B0604020202020204" pitchFamily="34" charset="0"/>
              </a:rPr>
              <a:t>Physical Implementations and Prototypes</a:t>
            </a:r>
          </a:p>
          <a:p>
            <a:pPr marL="742950" lvl="1" indent="-285750" algn="just">
              <a:spcBef>
                <a:spcPts val="600"/>
              </a:spcBef>
              <a:buFont typeface="Arial" panose="020B0604020202020204" pitchFamily="34" charset="0"/>
              <a:buChar char="•"/>
              <a:defRPr/>
            </a:pPr>
            <a:r>
              <a:rPr kumimoji="0" lang="en-US" altLang="zh-CN" b="0"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RHS-aided Communication and Sensing Platform</a:t>
            </a:r>
          </a:p>
        </p:txBody>
      </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92</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9110619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2392950" y="162047"/>
            <a:ext cx="698477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Physical Implementation</a:t>
            </a:r>
          </a:p>
        </p:txBody>
      </p:sp>
      <p:grpSp>
        <p:nvGrpSpPr>
          <p:cNvPr id="2" name="组合 1">
            <a:extLst>
              <a:ext uri="{FF2B5EF4-FFF2-40B4-BE49-F238E27FC236}">
                <a16:creationId xmlns:a16="http://schemas.microsoft.com/office/drawing/2014/main" id="{C55D2E39-E43B-4B10-9953-9A7108B375E5}"/>
              </a:ext>
            </a:extLst>
          </p:cNvPr>
          <p:cNvGrpSpPr/>
          <p:nvPr/>
        </p:nvGrpSpPr>
        <p:grpSpPr>
          <a:xfrm>
            <a:off x="182404" y="882873"/>
            <a:ext cx="11888951" cy="5473477"/>
            <a:chOff x="182404" y="882873"/>
            <a:chExt cx="11888951" cy="5473477"/>
          </a:xfrm>
        </p:grpSpPr>
        <p:sp>
          <p:nvSpPr>
            <p:cNvPr id="5" name="等腰三角形 4"/>
            <p:cNvSpPr/>
            <p:nvPr/>
          </p:nvSpPr>
          <p:spPr>
            <a:xfrm rot="5400000" flipH="1">
              <a:off x="3132030" y="1898174"/>
              <a:ext cx="1657436" cy="482027"/>
            </a:xfrm>
            <a:prstGeom prst="triangle">
              <a:avLst>
                <a:gd name="adj" fmla="val 65002"/>
              </a:avLst>
            </a:prstGeom>
            <a:gradFill>
              <a:gsLst>
                <a:gs pos="100000">
                  <a:srgbClr val="E7F0F9"/>
                </a:gs>
                <a:gs pos="50000">
                  <a:srgbClr val="C7DDF1"/>
                </a:gs>
                <a:gs pos="0">
                  <a:schemeClr val="accent5">
                    <a:lumMod val="40000"/>
                    <a:lumOff val="60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8" name="等腰三角形 27"/>
            <p:cNvSpPr/>
            <p:nvPr/>
          </p:nvSpPr>
          <p:spPr>
            <a:xfrm rot="16200000">
              <a:off x="7712653" y="5344570"/>
              <a:ext cx="1400384" cy="406870"/>
            </a:xfrm>
            <a:prstGeom prst="triangle">
              <a:avLst>
                <a:gd name="adj" fmla="val 52968"/>
              </a:avLst>
            </a:prstGeom>
            <a:gradFill>
              <a:gsLst>
                <a:gs pos="100000">
                  <a:srgbClr val="EAF4E4"/>
                </a:gs>
                <a:gs pos="50000">
                  <a:srgbClr val="D8EBCD"/>
                </a:gs>
                <a:gs pos="0">
                  <a:schemeClr val="accent6">
                    <a:lumMod val="60000"/>
                    <a:lumOff val="40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nvGrpSpPr>
            <p:cNvPr id="7" name="组合 6"/>
            <p:cNvGrpSpPr/>
            <p:nvPr/>
          </p:nvGrpSpPr>
          <p:grpSpPr>
            <a:xfrm>
              <a:off x="4191237" y="1310471"/>
              <a:ext cx="4005261" cy="877607"/>
              <a:chOff x="0" y="0"/>
              <a:chExt cx="4005261" cy="877607"/>
            </a:xfrm>
          </p:grpSpPr>
          <p:sp>
            <p:nvSpPr>
              <p:cNvPr id="9" name="圆角矩形 8"/>
              <p:cNvSpPr/>
              <p:nvPr/>
            </p:nvSpPr>
            <p:spPr>
              <a:xfrm>
                <a:off x="0" y="0"/>
                <a:ext cx="4005261" cy="877607"/>
              </a:xfrm>
              <a:prstGeom prst="roundRect">
                <a:avLst>
                  <a:gd name="adj" fmla="val 10000"/>
                </a:avLst>
              </a:prstGeom>
              <a:solidFill>
                <a:schemeClr val="accent5">
                  <a:lumMod val="40000"/>
                  <a:lumOff val="60000"/>
                </a:schemeClr>
              </a:solidFill>
              <a:ln>
                <a:noFill/>
              </a:ln>
              <a:effectLst>
                <a:outerShdw blurRad="50800" dist="38100" dir="5400000" algn="t" rotWithShape="0">
                  <a:prstClr val="black">
                    <a:alpha val="40000"/>
                  </a:prstClr>
                </a:outerShdw>
                <a:softEdge rad="31750"/>
              </a:effectLst>
            </p:spPr>
            <p:style>
              <a:lnRef idx="2">
                <a:scrgbClr r="0" g="0" b="0"/>
              </a:lnRef>
              <a:fillRef idx="1">
                <a:scrgbClr r="0" g="0" b="0"/>
              </a:fillRef>
              <a:effectRef idx="0">
                <a:scrgbClr r="0" g="0" b="0"/>
              </a:effectRef>
              <a:fontRef idx="minor">
                <a:schemeClr val="lt1"/>
              </a:fontRef>
            </p:style>
          </p:sp>
          <p:sp>
            <p:nvSpPr>
              <p:cNvPr id="10" name="圆角矩形 4"/>
              <p:cNvSpPr txBox="1"/>
              <p:nvPr/>
            </p:nvSpPr>
            <p:spPr>
              <a:xfrm>
                <a:off x="404788" y="25704"/>
                <a:ext cx="3058255" cy="826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altLang="en-US" sz="2400" kern="1200" dirty="0">
                    <a:solidFill>
                      <a:schemeClr val="tx1"/>
                    </a:solidFill>
                    <a:latin typeface="Arial" panose="020B0604020202020204" pitchFamily="34" charset="0"/>
                    <a:cs typeface="Arial" panose="020B0604020202020204" pitchFamily="34" charset="0"/>
                  </a:rPr>
                  <a:t>RHS element design</a:t>
                </a:r>
                <a:endParaRPr lang="zh-CN" altLang="en-US" sz="2400" kern="1200" dirty="0"/>
              </a:p>
            </p:txBody>
          </p:sp>
        </p:grpSp>
        <p:grpSp>
          <p:nvGrpSpPr>
            <p:cNvPr id="12" name="组合 11"/>
            <p:cNvGrpSpPr/>
            <p:nvPr/>
          </p:nvGrpSpPr>
          <p:grpSpPr>
            <a:xfrm>
              <a:off x="4157013" y="5110399"/>
              <a:ext cx="4005261" cy="1009806"/>
              <a:chOff x="353405" y="1023874"/>
              <a:chExt cx="4005261" cy="877607"/>
            </a:xfrm>
          </p:grpSpPr>
          <p:sp>
            <p:nvSpPr>
              <p:cNvPr id="13" name="圆角矩形 12"/>
              <p:cNvSpPr/>
              <p:nvPr/>
            </p:nvSpPr>
            <p:spPr>
              <a:xfrm>
                <a:off x="353405" y="1023874"/>
                <a:ext cx="4005261" cy="877607"/>
              </a:xfrm>
              <a:prstGeom prst="roundRect">
                <a:avLst>
                  <a:gd name="adj" fmla="val 10000"/>
                </a:avLst>
              </a:prstGeom>
              <a:solidFill>
                <a:schemeClr val="accent6">
                  <a:lumMod val="40000"/>
                  <a:lumOff val="60000"/>
                </a:schemeClr>
              </a:solidFill>
              <a:ln>
                <a:noFill/>
              </a:ln>
              <a:effectLst>
                <a:outerShdw blurRad="50800" dist="38100" dir="5400000" algn="t" rotWithShape="0">
                  <a:prstClr val="black">
                    <a:alpha val="40000"/>
                  </a:prstClr>
                </a:outerShdw>
                <a:softEdge rad="31750"/>
              </a:effectLst>
            </p:spPr>
            <p:style>
              <a:lnRef idx="2">
                <a:scrgbClr r="0" g="0" b="0"/>
              </a:lnRef>
              <a:fillRef idx="1">
                <a:scrgbClr r="0" g="0" b="0"/>
              </a:fillRef>
              <a:effectRef idx="0">
                <a:scrgbClr r="0" g="0" b="0"/>
              </a:effectRef>
              <a:fontRef idx="minor">
                <a:schemeClr val="lt1"/>
              </a:fontRef>
            </p:style>
          </p:sp>
          <p:sp>
            <p:nvSpPr>
              <p:cNvPr id="14" name="圆角矩形 4"/>
              <p:cNvSpPr txBox="1"/>
              <p:nvPr/>
            </p:nvSpPr>
            <p:spPr>
              <a:xfrm>
                <a:off x="447823" y="1055736"/>
                <a:ext cx="3765016" cy="826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altLang="zh-CN" sz="2400" dirty="0">
                    <a:solidFill>
                      <a:schemeClr val="tx1"/>
                    </a:solidFill>
                    <a:latin typeface="Arial" panose="020B0604020202020204" pitchFamily="34" charset="0"/>
                    <a:cs typeface="Arial" panose="020B0604020202020204" pitchFamily="34" charset="0"/>
                  </a:rPr>
                  <a:t>Amplitude control based holographic beamforming </a:t>
                </a:r>
                <a:endParaRPr lang="zh-CN" altLang="en-US" sz="2400" kern="1200" dirty="0">
                  <a:solidFill>
                    <a:schemeClr val="tx1"/>
                  </a:solidFill>
                  <a:latin typeface="Arial" panose="020B0604020202020204" pitchFamily="34" charset="0"/>
                  <a:cs typeface="Arial" panose="020B0604020202020204" pitchFamily="34" charset="0"/>
                </a:endParaRPr>
              </a:p>
            </p:txBody>
          </p:sp>
        </p:grpSp>
        <p:grpSp>
          <p:nvGrpSpPr>
            <p:cNvPr id="15" name="组合 14"/>
            <p:cNvGrpSpPr/>
            <p:nvPr/>
          </p:nvGrpSpPr>
          <p:grpSpPr>
            <a:xfrm>
              <a:off x="4191237" y="3197933"/>
              <a:ext cx="4005261" cy="919725"/>
              <a:chOff x="706810" y="1608946"/>
              <a:chExt cx="4005261" cy="1316410"/>
            </a:xfrm>
          </p:grpSpPr>
          <p:sp>
            <p:nvSpPr>
              <p:cNvPr id="16" name="圆角矩形 15"/>
              <p:cNvSpPr/>
              <p:nvPr/>
            </p:nvSpPr>
            <p:spPr>
              <a:xfrm>
                <a:off x="706810" y="1608946"/>
                <a:ext cx="4005261" cy="1316410"/>
              </a:xfrm>
              <a:prstGeom prst="roundRect">
                <a:avLst>
                  <a:gd name="adj" fmla="val 10000"/>
                </a:avLst>
              </a:prstGeom>
              <a:solidFill>
                <a:schemeClr val="accent2">
                  <a:lumMod val="40000"/>
                  <a:lumOff val="60000"/>
                </a:schemeClr>
              </a:solidFill>
              <a:ln>
                <a:noFill/>
              </a:ln>
              <a:effectLst>
                <a:outerShdw blurRad="50800" dist="38100" dir="5400000" algn="t" rotWithShape="0">
                  <a:prstClr val="black">
                    <a:alpha val="40000"/>
                  </a:prstClr>
                </a:outerShdw>
                <a:softEdge rad="31750"/>
              </a:effectLst>
            </p:spPr>
            <p:style>
              <a:lnRef idx="2">
                <a:scrgbClr r="0" g="0" b="0"/>
              </a:lnRef>
              <a:fillRef idx="1">
                <a:scrgbClr r="0" g="0" b="0"/>
              </a:fillRef>
              <a:effectRef idx="0">
                <a:scrgbClr r="0" g="0" b="0"/>
              </a:effectRef>
              <a:fontRef idx="minor">
                <a:schemeClr val="lt1"/>
              </a:fontRef>
            </p:style>
          </p:sp>
          <p:sp>
            <p:nvSpPr>
              <p:cNvPr id="17" name="圆角矩形 4"/>
              <p:cNvSpPr txBox="1"/>
              <p:nvPr/>
            </p:nvSpPr>
            <p:spPr>
              <a:xfrm>
                <a:off x="745366" y="1647501"/>
                <a:ext cx="3966705" cy="12778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CN" sz="2400"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RHS antenna array design</a:t>
                </a:r>
                <a:endParaRPr lang="zh-CN" altLang="en-US" sz="2400" kern="1200" dirty="0">
                  <a:solidFill>
                    <a:schemeClr val="tx1"/>
                  </a:solidFill>
                  <a:latin typeface="Arial" panose="020B0604020202020204" pitchFamily="34" charset="0"/>
                  <a:cs typeface="Arial" panose="020B0604020202020204" pitchFamily="34" charset="0"/>
                </a:endParaRPr>
              </a:p>
            </p:txBody>
          </p:sp>
        </p:grpSp>
        <p:grpSp>
          <p:nvGrpSpPr>
            <p:cNvPr id="18" name="组合 17"/>
            <p:cNvGrpSpPr/>
            <p:nvPr/>
          </p:nvGrpSpPr>
          <p:grpSpPr>
            <a:xfrm>
              <a:off x="5952042" y="2397464"/>
              <a:ext cx="570444" cy="570444"/>
              <a:chOff x="3434816" y="665518"/>
              <a:chExt cx="570444" cy="570444"/>
            </a:xfrm>
          </p:grpSpPr>
          <p:sp>
            <p:nvSpPr>
              <p:cNvPr id="19" name="下箭头 18"/>
              <p:cNvSpPr/>
              <p:nvPr/>
            </p:nvSpPr>
            <p:spPr>
              <a:xfrm>
                <a:off x="3434816" y="665518"/>
                <a:ext cx="570444" cy="570444"/>
              </a:xfrm>
              <a:prstGeom prst="downArrow">
                <a:avLst>
                  <a:gd name="adj1" fmla="val 55000"/>
                  <a:gd name="adj2" fmla="val 45000"/>
                </a:avLst>
              </a:prstGeom>
              <a:solidFill>
                <a:schemeClr val="accent4">
                  <a:lumMod val="40000"/>
                  <a:lumOff val="60000"/>
                  <a:alpha val="90000"/>
                </a:schemeClr>
              </a:solidFill>
              <a:ln>
                <a:solidFill>
                  <a:schemeClr val="accent4">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0" name="下箭头 4"/>
              <p:cNvSpPr txBox="1"/>
              <p:nvPr/>
            </p:nvSpPr>
            <p:spPr>
              <a:xfrm>
                <a:off x="3563166" y="665518"/>
                <a:ext cx="313744" cy="429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CN" altLang="en-US" sz="2600" kern="1200"/>
              </a:p>
            </p:txBody>
          </p:sp>
        </p:grpSp>
        <p:sp>
          <p:nvSpPr>
            <p:cNvPr id="22" name="下箭头 21"/>
            <p:cNvSpPr/>
            <p:nvPr/>
          </p:nvSpPr>
          <p:spPr>
            <a:xfrm>
              <a:off x="5964186" y="4482679"/>
              <a:ext cx="570444" cy="570444"/>
            </a:xfrm>
            <a:prstGeom prst="downArrow">
              <a:avLst>
                <a:gd name="adj1" fmla="val 55000"/>
                <a:gd name="adj2" fmla="val 45000"/>
              </a:avLst>
            </a:prstGeom>
            <a:solidFill>
              <a:schemeClr val="accent4">
                <a:lumMod val="40000"/>
                <a:lumOff val="60000"/>
                <a:alpha val="90000"/>
              </a:schemeClr>
            </a:solidFill>
            <a:ln>
              <a:solidFill>
                <a:schemeClr val="accent4">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pic>
          <p:nvPicPr>
            <p:cNvPr id="24" name="图片 23">
              <a:extLst>
                <a:ext uri="{FF2B5EF4-FFF2-40B4-BE49-F238E27FC236}">
                  <a16:creationId xmlns:a16="http://schemas.microsoft.com/office/drawing/2014/main" id="{633A3A92-69B3-4496-A9C9-5A9CBC52BF4E}"/>
                </a:ext>
              </a:extLst>
            </p:cNvPr>
            <p:cNvPicPr>
              <a:picLocks noChangeAspect="1"/>
            </p:cNvPicPr>
            <p:nvPr/>
          </p:nvPicPr>
          <p:blipFill rotWithShape="1">
            <a:blip r:embed="rId3"/>
            <a:srcRect l="3668" t="7353" r="2567" b="3346"/>
            <a:stretch/>
          </p:blipFill>
          <p:spPr>
            <a:xfrm>
              <a:off x="279729" y="1036709"/>
              <a:ext cx="3383413" cy="2495955"/>
            </a:xfrm>
            <a:prstGeom prst="round1Rect">
              <a:avLst/>
            </a:prstGeom>
          </p:spPr>
        </p:pic>
        <p:sp>
          <p:nvSpPr>
            <p:cNvPr id="4" name="矩形 3"/>
            <p:cNvSpPr/>
            <p:nvPr/>
          </p:nvSpPr>
          <p:spPr>
            <a:xfrm>
              <a:off x="8686749" y="4847814"/>
              <a:ext cx="3366086" cy="1400383"/>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Adjust </a:t>
              </a:r>
              <a:r>
                <a:rPr lang="en-US" altLang="en-US" sz="2000" dirty="0">
                  <a:solidFill>
                    <a:srgbClr val="C00000"/>
                  </a:solidFill>
                  <a:latin typeface="Arial" panose="020B0604020202020204" pitchFamily="34" charset="0"/>
                  <a:cs typeface="Arial" panose="020B0604020202020204" pitchFamily="34" charset="0"/>
                </a:rPr>
                <a:t>biased voltage </a:t>
              </a:r>
              <a:r>
                <a:rPr lang="en-US" altLang="en-US" sz="2000" dirty="0">
                  <a:latin typeface="Arial" panose="020B0604020202020204" pitchFamily="34" charset="0"/>
                  <a:cs typeface="Arial" panose="020B0604020202020204" pitchFamily="34" charset="0"/>
                </a:rPr>
                <a:t>applied to the diodes</a:t>
              </a:r>
            </a:p>
            <a:p>
              <a:pPr marL="342900" lvl="0" indent="-342900">
                <a:spcAft>
                  <a:spcPts val="600"/>
                </a:spcAft>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Radiation amplitude </a:t>
              </a:r>
              <a:r>
                <a:rPr lang="en-US" altLang="zh-CN" sz="2000" dirty="0">
                  <a:latin typeface="Arial" panose="020B0604020202020204" pitchFamily="34" charset="0"/>
                  <a:ea typeface="微软雅黑" panose="020B0503020204020204" pitchFamily="34" charset="-122"/>
                  <a:cs typeface="Arial" panose="020B0604020202020204" pitchFamily="34" charset="0"/>
                </a:rPr>
                <a:t>of the element changes</a:t>
              </a:r>
              <a:endParaRPr lang="zh-CN" altLang="en-US" sz="2000" dirty="0">
                <a:latin typeface="Arial" panose="020B0604020202020204" pitchFamily="34" charset="0"/>
                <a:cs typeface="Arial" panose="020B0604020202020204" pitchFamily="34" charset="0"/>
              </a:endParaRPr>
            </a:p>
          </p:txBody>
        </p:sp>
        <p:sp>
          <p:nvSpPr>
            <p:cNvPr id="25" name="圆角矩形 6">
              <a:extLst>
                <a:ext uri="{FF2B5EF4-FFF2-40B4-BE49-F238E27FC236}">
                  <a16:creationId xmlns:a16="http://schemas.microsoft.com/office/drawing/2014/main" id="{A3C084DE-04C8-4CF6-9C91-7BFAA3C552B0}"/>
                </a:ext>
              </a:extLst>
            </p:cNvPr>
            <p:cNvSpPr/>
            <p:nvPr/>
          </p:nvSpPr>
          <p:spPr>
            <a:xfrm>
              <a:off x="8616280" y="4725144"/>
              <a:ext cx="3301259" cy="1631206"/>
            </a:xfrm>
            <a:prstGeom prst="roundRect">
              <a:avLst/>
            </a:prstGeom>
            <a:noFill/>
            <a:ln w="28575">
              <a:solidFill>
                <a:schemeClr val="tx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6" name="圆角矩形 6">
              <a:extLst>
                <a:ext uri="{FF2B5EF4-FFF2-40B4-BE49-F238E27FC236}">
                  <a16:creationId xmlns:a16="http://schemas.microsoft.com/office/drawing/2014/main" id="{A3C084DE-04C8-4CF6-9C91-7BFAA3C552B0}"/>
                </a:ext>
              </a:extLst>
            </p:cNvPr>
            <p:cNvSpPr/>
            <p:nvPr/>
          </p:nvSpPr>
          <p:spPr>
            <a:xfrm>
              <a:off x="182404" y="882873"/>
              <a:ext cx="3537332" cy="2737826"/>
            </a:xfrm>
            <a:prstGeom prst="roundRect">
              <a:avLst/>
            </a:prstGeom>
            <a:noFill/>
            <a:ln w="28575">
              <a:solidFill>
                <a:schemeClr val="tx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6" name="矩形 5"/>
            <p:cNvSpPr/>
            <p:nvPr/>
          </p:nvSpPr>
          <p:spPr>
            <a:xfrm>
              <a:off x="639667" y="3676962"/>
              <a:ext cx="2776722" cy="400110"/>
            </a:xfrm>
            <a:prstGeom prst="rect">
              <a:avLst/>
            </a:prstGeom>
          </p:spPr>
          <p:txBody>
            <a:bodyPr wrap="none">
              <a:spAutoFit/>
            </a:bodyPr>
            <a:lstStyle/>
            <a:p>
              <a:r>
                <a:rPr lang="en-US" altLang="en-US" sz="2000" dirty="0">
                  <a:latin typeface="Arial" panose="020B0604020202020204" pitchFamily="34" charset="0"/>
                  <a:cs typeface="Arial" panose="020B0604020202020204" pitchFamily="34" charset="0"/>
                </a:rPr>
                <a:t>RHS element structure</a:t>
              </a:r>
              <a:endParaRPr lang="zh-CN" altLang="en-US" sz="2000" dirty="0"/>
            </a:p>
          </p:txBody>
        </p:sp>
        <p:sp>
          <p:nvSpPr>
            <p:cNvPr id="30" name="等腰三角形 29"/>
            <p:cNvSpPr/>
            <p:nvPr/>
          </p:nvSpPr>
          <p:spPr>
            <a:xfrm rot="16200000">
              <a:off x="7782703" y="3442098"/>
              <a:ext cx="1075744" cy="316599"/>
            </a:xfrm>
            <a:prstGeom prst="triangle">
              <a:avLst>
                <a:gd name="adj" fmla="val 41351"/>
              </a:avLst>
            </a:prstGeom>
            <a:gradFill>
              <a:gsLst>
                <a:gs pos="100000">
                  <a:srgbClr val="FDF0E7"/>
                </a:gs>
                <a:gs pos="50000">
                  <a:schemeClr val="accent2">
                    <a:lumMod val="20000"/>
                    <a:lumOff val="80000"/>
                  </a:schemeClr>
                </a:gs>
                <a:gs pos="0">
                  <a:schemeClr val="accent2">
                    <a:lumMod val="40000"/>
                    <a:lumOff val="60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7" name="矩形 26"/>
            <p:cNvSpPr/>
            <p:nvPr/>
          </p:nvSpPr>
          <p:spPr>
            <a:xfrm>
              <a:off x="8503654" y="3035848"/>
              <a:ext cx="3567701" cy="1092607"/>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D</a:t>
              </a:r>
              <a:r>
                <a:rPr lang="en-US" altLang="zh-CN" sz="2000" dirty="0">
                  <a:latin typeface="Arial" panose="020B0604020202020204" pitchFamily="34" charset="0"/>
                  <a:cs typeface="Arial" panose="020B0604020202020204" pitchFamily="34" charset="0"/>
                </a:rPr>
                <a:t>esign the space between two adjacent elements</a:t>
              </a:r>
              <a:r>
                <a:rPr lang="en-US" altLang="en-US" sz="2000" dirty="0">
                  <a:latin typeface="Arial" panose="020B0604020202020204" pitchFamily="34" charset="0"/>
                  <a:cs typeface="Arial" panose="020B0604020202020204" pitchFamily="34" charset="0"/>
                </a:rPr>
                <a:t> </a:t>
              </a:r>
            </a:p>
            <a:p>
              <a:pPr marL="342900" lvl="0" indent="-342900">
                <a:spcAft>
                  <a:spcPts val="600"/>
                </a:spcAft>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Impedance matching</a:t>
              </a:r>
            </a:p>
          </p:txBody>
        </p:sp>
        <p:sp>
          <p:nvSpPr>
            <p:cNvPr id="29" name="圆角矩形 6">
              <a:extLst>
                <a:ext uri="{FF2B5EF4-FFF2-40B4-BE49-F238E27FC236}">
                  <a16:creationId xmlns:a16="http://schemas.microsoft.com/office/drawing/2014/main" id="{A3C084DE-04C8-4CF6-9C91-7BFAA3C552B0}"/>
                </a:ext>
              </a:extLst>
            </p:cNvPr>
            <p:cNvSpPr/>
            <p:nvPr/>
          </p:nvSpPr>
          <p:spPr>
            <a:xfrm>
              <a:off x="8478875" y="2947281"/>
              <a:ext cx="3470160" cy="1306026"/>
            </a:xfrm>
            <a:prstGeom prst="roundRect">
              <a:avLst/>
            </a:prstGeom>
            <a:noFill/>
            <a:ln w="28575">
              <a:solidFill>
                <a:schemeClr val="tx1"/>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sp>
        <p:nvSpPr>
          <p:cNvPr id="3" name="灯片编号占位符 2"/>
          <p:cNvSpPr>
            <a:spLocks noGrp="1"/>
          </p:cNvSpPr>
          <p:nvPr>
            <p:ph type="sldNum" sz="quarter" idx="12"/>
          </p:nvPr>
        </p:nvSpPr>
        <p:spPr/>
        <p:txBody>
          <a:bodyPr/>
          <a:lstStyle/>
          <a:p>
            <a:fld id="{EA7D5E4A-1FF7-5446-9BF7-57824CD54030}" type="slidenum">
              <a:rPr kumimoji="1" lang="zh-CN" altLang="en-US" b="1" smtClean="0">
                <a:solidFill>
                  <a:srgbClr val="C00000"/>
                </a:solidFill>
              </a:rPr>
              <a:pPr/>
              <a:t>93</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4061959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27949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RHS Element Design</a:t>
            </a:r>
          </a:p>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 </a:t>
            </a:r>
          </a:p>
        </p:txBody>
      </p:sp>
      <p:sp>
        <p:nvSpPr>
          <p:cNvPr id="60" name="文本框 59"/>
          <p:cNvSpPr txBox="1"/>
          <p:nvPr/>
        </p:nvSpPr>
        <p:spPr>
          <a:xfrm>
            <a:off x="407368" y="1057065"/>
            <a:ext cx="5616624" cy="461217"/>
          </a:xfrm>
          <a:prstGeom prst="rect">
            <a:avLst/>
          </a:prstGeom>
          <a:noFill/>
        </p:spPr>
        <p:txBody>
          <a:bodyPr wrap="square" rtlCol="0">
            <a:spAutoFit/>
          </a:bodyPr>
          <a:lstStyle/>
          <a:p>
            <a:pPr marL="0" lvl="2">
              <a:lnSpc>
                <a:spcPct val="120000"/>
              </a:lnSpc>
            </a:pPr>
            <a:r>
              <a:rPr lang="en-US" altLang="zh-CN" sz="2200" b="1" dirty="0">
                <a:latin typeface="Arial" panose="020B0604020202020204" pitchFamily="34" charset="0"/>
                <a:cs typeface="Arial" panose="020B0604020202020204" pitchFamily="34" charset="0"/>
              </a:rPr>
              <a:t>RHS element resonance structure </a:t>
            </a:r>
            <a:endParaRPr lang="en-US" altLang="zh-CN" sz="2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1" name="矩形 60"/>
          <p:cNvSpPr/>
          <p:nvPr/>
        </p:nvSpPr>
        <p:spPr>
          <a:xfrm>
            <a:off x="405666" y="1562016"/>
            <a:ext cx="7293802" cy="2343655"/>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We adopt the </a:t>
            </a:r>
            <a:r>
              <a:rPr lang="en-US" altLang="zh-CN" sz="2000" dirty="0">
                <a:latin typeface="Arial" panose="020B0604020202020204" pitchFamily="34" charset="0"/>
                <a:ea typeface="微软雅黑" panose="020B0503020204020204" pitchFamily="34" charset="-122"/>
                <a:cs typeface="Arial" panose="020B0604020202020204" pitchFamily="34" charset="0"/>
              </a:rPr>
              <a:t>complementary electric-LC</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cELC</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geometric structure, which has multiple geometric parameters for flexible design</a:t>
            </a:r>
          </a:p>
          <a:p>
            <a:pPr marL="342900" indent="-342900">
              <a:lnSpc>
                <a:spcPct val="150000"/>
              </a:lnSpc>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PIN diode is embedded in the resonance structure, controlled by the DC feed on the fifth layer</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p:txBody>
      </p:sp>
      <p:sp>
        <p:nvSpPr>
          <p:cNvPr id="74" name="矩形 73"/>
          <p:cNvSpPr/>
          <p:nvPr/>
        </p:nvSpPr>
        <p:spPr>
          <a:xfrm>
            <a:off x="8895568" y="3258141"/>
            <a:ext cx="506824" cy="360040"/>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5" name="矩形 74"/>
          <p:cNvSpPr/>
          <p:nvPr/>
        </p:nvSpPr>
        <p:spPr>
          <a:xfrm>
            <a:off x="10056505" y="3195795"/>
            <a:ext cx="1378152" cy="29324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6" name="矩形 75"/>
          <p:cNvSpPr/>
          <p:nvPr/>
        </p:nvSpPr>
        <p:spPr>
          <a:xfrm flipV="1">
            <a:off x="11021914" y="3527696"/>
            <a:ext cx="552978" cy="31825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7" name="矩形 76"/>
          <p:cNvSpPr/>
          <p:nvPr/>
        </p:nvSpPr>
        <p:spPr>
          <a:xfrm flipV="1">
            <a:off x="11237743" y="3250246"/>
            <a:ext cx="552978" cy="31825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8" name="矩形 77"/>
          <p:cNvSpPr/>
          <p:nvPr/>
        </p:nvSpPr>
        <p:spPr>
          <a:xfrm rot="20995926" flipV="1">
            <a:off x="9697311" y="3263146"/>
            <a:ext cx="552978" cy="31825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pic>
        <p:nvPicPr>
          <p:cNvPr id="80" name="图片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8019" y="3603668"/>
            <a:ext cx="2999656" cy="1062796"/>
          </a:xfrm>
          <a:prstGeom prst="rect">
            <a:avLst/>
          </a:prstGeom>
        </p:spPr>
      </p:pic>
      <p:cxnSp>
        <p:nvCxnSpPr>
          <p:cNvPr id="82" name="直接箭头连接符 81"/>
          <p:cNvCxnSpPr/>
          <p:nvPr/>
        </p:nvCxnSpPr>
        <p:spPr>
          <a:xfrm>
            <a:off x="10273850" y="3489037"/>
            <a:ext cx="1" cy="356915"/>
          </a:xfrm>
          <a:prstGeom prst="straightConnector1">
            <a:avLst/>
          </a:prstGeom>
          <a:ln w="15875">
            <a:tailEnd type="triangle" w="lg" len="med"/>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8A7890CC-56CF-4F1D-9A12-05B4BA9864D7}"/>
              </a:ext>
            </a:extLst>
          </p:cNvPr>
          <p:cNvSpPr txBox="1"/>
          <p:nvPr/>
        </p:nvSpPr>
        <p:spPr>
          <a:xfrm>
            <a:off x="10223147" y="3223054"/>
            <a:ext cx="1355280" cy="338554"/>
          </a:xfrm>
          <a:prstGeom prst="rect">
            <a:avLst/>
          </a:prstGeom>
          <a:noFill/>
        </p:spPr>
        <p:txBody>
          <a:bodyPr wrap="square" rtlCol="0">
            <a:spAutoFit/>
          </a:bodyPr>
          <a:lstStyle/>
          <a:p>
            <a:r>
              <a:rPr lang="en-US" altLang="zh-CN" sz="1600" b="1" dirty="0">
                <a:solidFill>
                  <a:schemeClr val="accent5">
                    <a:lumMod val="75000"/>
                  </a:schemeClr>
                </a:solidFill>
                <a:latin typeface="Arial" panose="020B0604020202020204" pitchFamily="34" charset="0"/>
                <a:cs typeface="Arial" panose="020B0604020202020204" pitchFamily="34" charset="0"/>
              </a:rPr>
              <a:t>Top view</a:t>
            </a:r>
            <a:endParaRPr lang="zh-CN" altLang="en-US" sz="1600" b="1" dirty="0">
              <a:solidFill>
                <a:schemeClr val="accent5">
                  <a:lumMod val="75000"/>
                </a:schemeClr>
              </a:solidFill>
              <a:latin typeface="Arial" panose="020B0604020202020204" pitchFamily="34" charset="0"/>
              <a:cs typeface="Arial" panose="020B0604020202020204" pitchFamily="34" charset="0"/>
            </a:endParaRPr>
          </a:p>
        </p:txBody>
      </p:sp>
      <p:cxnSp>
        <p:nvCxnSpPr>
          <p:cNvPr id="86" name="直接箭头连接符 85"/>
          <p:cNvCxnSpPr/>
          <p:nvPr/>
        </p:nvCxnSpPr>
        <p:spPr>
          <a:xfrm flipH="1" flipV="1">
            <a:off x="10114177" y="4437888"/>
            <a:ext cx="159673" cy="274805"/>
          </a:xfrm>
          <a:prstGeom prst="straightConnector1">
            <a:avLst/>
          </a:prstGeom>
          <a:ln w="15875">
            <a:tailEnd type="triangle" w="lg" len="med"/>
          </a:ln>
        </p:spPr>
        <p:style>
          <a:lnRef idx="1">
            <a:schemeClr val="accent1"/>
          </a:lnRef>
          <a:fillRef idx="0">
            <a:schemeClr val="accent1"/>
          </a:fillRef>
          <a:effectRef idx="0">
            <a:schemeClr val="accent1"/>
          </a:effectRef>
          <a:fontRef idx="minor">
            <a:schemeClr val="tx1"/>
          </a:fontRef>
        </p:style>
      </p:cxnSp>
      <p:sp>
        <p:nvSpPr>
          <p:cNvPr id="89" name="文本框 88">
            <a:extLst>
              <a:ext uri="{FF2B5EF4-FFF2-40B4-BE49-F238E27FC236}">
                <a16:creationId xmlns:a16="http://schemas.microsoft.com/office/drawing/2014/main" id="{8A7890CC-56CF-4F1D-9A12-05B4BA9864D7}"/>
              </a:ext>
            </a:extLst>
          </p:cNvPr>
          <p:cNvSpPr txBox="1"/>
          <p:nvPr/>
        </p:nvSpPr>
        <p:spPr>
          <a:xfrm>
            <a:off x="10273851" y="4548108"/>
            <a:ext cx="1355280" cy="338554"/>
          </a:xfrm>
          <a:prstGeom prst="rect">
            <a:avLst/>
          </a:prstGeom>
          <a:noFill/>
        </p:spPr>
        <p:txBody>
          <a:bodyPr wrap="square" rtlCol="0">
            <a:spAutoFit/>
          </a:bodyPr>
          <a:lstStyle/>
          <a:p>
            <a:r>
              <a:rPr lang="en-US" altLang="zh-CN" sz="1600" b="1" dirty="0">
                <a:solidFill>
                  <a:schemeClr val="accent5">
                    <a:lumMod val="75000"/>
                  </a:schemeClr>
                </a:solidFill>
                <a:latin typeface="Arial" panose="020B0604020202020204" pitchFamily="34" charset="0"/>
                <a:cs typeface="Arial" panose="020B0604020202020204" pitchFamily="34" charset="0"/>
              </a:rPr>
              <a:t>Front view</a:t>
            </a:r>
            <a:endParaRPr lang="zh-CN" altLang="en-US" sz="1600" b="1" dirty="0">
              <a:solidFill>
                <a:schemeClr val="accent5">
                  <a:lumMod val="75000"/>
                </a:schemeClr>
              </a:solidFill>
              <a:latin typeface="Arial" panose="020B0604020202020204" pitchFamily="34" charset="0"/>
              <a:cs typeface="Arial" panose="020B0604020202020204" pitchFamily="34" charset="0"/>
            </a:endParaRPr>
          </a:p>
        </p:txBody>
      </p:sp>
      <p:pic>
        <p:nvPicPr>
          <p:cNvPr id="44" name="图片 43"/>
          <p:cNvPicPr>
            <a:picLocks noChangeAspect="1"/>
          </p:cNvPicPr>
          <p:nvPr/>
        </p:nvPicPr>
        <p:blipFill>
          <a:blip r:embed="rId4"/>
          <a:stretch>
            <a:fillRect/>
          </a:stretch>
        </p:blipFill>
        <p:spPr>
          <a:xfrm>
            <a:off x="9721373" y="1558544"/>
            <a:ext cx="1057275" cy="1524000"/>
          </a:xfrm>
          <a:prstGeom prst="rect">
            <a:avLst/>
          </a:prstGeom>
        </p:spPr>
      </p:pic>
      <p:sp>
        <p:nvSpPr>
          <p:cNvPr id="46" name="文本框 45"/>
          <p:cNvSpPr txBox="1"/>
          <p:nvPr/>
        </p:nvSpPr>
        <p:spPr>
          <a:xfrm>
            <a:off x="8222191" y="1189900"/>
            <a:ext cx="3668628"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RHS element resonance structure</a:t>
            </a:r>
            <a:endParaRPr lang="zh-CN" altLang="en-US" sz="1600" b="1" dirty="0">
              <a:latin typeface="Arial" panose="020B0604020202020204" pitchFamily="34" charset="0"/>
              <a:cs typeface="Arial" panose="020B0604020202020204" pitchFamily="34" charset="0"/>
            </a:endParaRPr>
          </a:p>
        </p:txBody>
      </p:sp>
      <p:sp>
        <p:nvSpPr>
          <p:cNvPr id="47" name="弧形 46"/>
          <p:cNvSpPr/>
          <p:nvPr/>
        </p:nvSpPr>
        <p:spPr>
          <a:xfrm rot="19142147" flipH="1">
            <a:off x="9446228" y="2116044"/>
            <a:ext cx="353854" cy="409001"/>
          </a:xfrm>
          <a:prstGeom prst="arc">
            <a:avLst>
              <a:gd name="adj1" fmla="val 8073328"/>
              <a:gd name="adj2" fmla="val 15247903"/>
            </a:avLst>
          </a:prstGeom>
          <a:ln w="31750">
            <a:solidFill>
              <a:srgbClr val="C00000"/>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8" name="文本框 47"/>
          <p:cNvSpPr txBox="1"/>
          <p:nvPr/>
        </p:nvSpPr>
        <p:spPr>
          <a:xfrm>
            <a:off x="8479633" y="1939775"/>
            <a:ext cx="1083950" cy="338554"/>
          </a:xfrm>
          <a:prstGeom prst="rect">
            <a:avLst/>
          </a:prstGeom>
          <a:noFill/>
        </p:spPr>
        <p:txBody>
          <a:bodyPr wrap="none" rtlCol="0">
            <a:spAutoFit/>
          </a:bodyPr>
          <a:lstStyle/>
          <a:p>
            <a:pPr algn="ctr"/>
            <a:r>
              <a:rPr lang="en-US" altLang="zh-CN" sz="1600" dirty="0">
                <a:latin typeface="Arial" panose="020B0604020202020204" pitchFamily="34" charset="0"/>
                <a:cs typeface="Arial" panose="020B0604020202020204" pitchFamily="34" charset="0"/>
              </a:rPr>
              <a:t>PIN diode</a:t>
            </a:r>
            <a:endParaRPr lang="zh-CN" altLang="en-US" sz="1600" dirty="0">
              <a:latin typeface="Arial" panose="020B0604020202020204" pitchFamily="34" charset="0"/>
              <a:cs typeface="Arial" panose="020B0604020202020204" pitchFamily="34" charset="0"/>
            </a:endParaRPr>
          </a:p>
        </p:txBody>
      </p:sp>
      <p:sp>
        <p:nvSpPr>
          <p:cNvPr id="50" name="椭圆 49"/>
          <p:cNvSpPr/>
          <p:nvPr/>
        </p:nvSpPr>
        <p:spPr>
          <a:xfrm>
            <a:off x="9963450" y="1924394"/>
            <a:ext cx="576064" cy="768217"/>
          </a:xfrm>
          <a:prstGeom prst="ellipse">
            <a:avLst/>
          </a:prstGeom>
          <a:noFill/>
          <a:ln w="15875">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51" name="直接箭头连接符 50"/>
          <p:cNvCxnSpPr/>
          <p:nvPr/>
        </p:nvCxnSpPr>
        <p:spPr>
          <a:xfrm flipH="1">
            <a:off x="9546641" y="2569021"/>
            <a:ext cx="481233" cy="165650"/>
          </a:xfrm>
          <a:prstGeom prst="straightConnector1">
            <a:avLst/>
          </a:prstGeom>
          <a:ln w="15875">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7634670" y="2375541"/>
            <a:ext cx="2354074" cy="584775"/>
          </a:xfrm>
          <a:prstGeom prst="rect">
            <a:avLst/>
          </a:prstGeom>
          <a:noFill/>
        </p:spPr>
        <p:txBody>
          <a:bodyPr wrap="square" rtlCol="0">
            <a:spAutoFit/>
          </a:bodyPr>
          <a:lstStyle/>
          <a:p>
            <a:pPr algn="ctr"/>
            <a:r>
              <a:rPr lang="en-US" altLang="zh-CN" sz="1600" dirty="0" err="1">
                <a:latin typeface="Arial" panose="020B0604020202020204" pitchFamily="34" charset="0"/>
                <a:cs typeface="Arial" panose="020B0604020202020204" pitchFamily="34" charset="0"/>
              </a:rPr>
              <a:t>cELC</a:t>
            </a:r>
            <a:r>
              <a:rPr lang="en-US" altLang="zh-CN" sz="1600" dirty="0">
                <a:latin typeface="Arial" panose="020B0604020202020204" pitchFamily="34" charset="0"/>
                <a:cs typeface="Arial" panose="020B0604020202020204" pitchFamily="34" charset="0"/>
              </a:rPr>
              <a:t> geometric structure</a:t>
            </a:r>
          </a:p>
        </p:txBody>
      </p:sp>
      <p:sp>
        <p:nvSpPr>
          <p:cNvPr id="54" name="文本框 53">
            <a:extLst>
              <a:ext uri="{FF2B5EF4-FFF2-40B4-BE49-F238E27FC236}">
                <a16:creationId xmlns:a16="http://schemas.microsoft.com/office/drawing/2014/main" id="{8A7890CC-56CF-4F1D-9A12-05B4BA9864D7}"/>
              </a:ext>
            </a:extLst>
          </p:cNvPr>
          <p:cNvSpPr txBox="1"/>
          <p:nvPr/>
        </p:nvSpPr>
        <p:spPr>
          <a:xfrm>
            <a:off x="10897252" y="2782171"/>
            <a:ext cx="1355280" cy="338554"/>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cs typeface="Arial" panose="020B0604020202020204" pitchFamily="34" charset="0"/>
              </a:rPr>
              <a:t>Top view</a:t>
            </a:r>
            <a:endParaRPr lang="zh-CN" altLang="en-US" sz="1600" b="1" dirty="0">
              <a:solidFill>
                <a:srgbClr val="C00000"/>
              </a:solidFill>
              <a:latin typeface="Arial" panose="020B0604020202020204" pitchFamily="34" charset="0"/>
              <a:cs typeface="Arial" panose="020B0604020202020204" pitchFamily="34" charset="0"/>
            </a:endParaRPr>
          </a:p>
        </p:txBody>
      </p:sp>
      <p:sp>
        <p:nvSpPr>
          <p:cNvPr id="56" name="圆角矩形 55"/>
          <p:cNvSpPr/>
          <p:nvPr/>
        </p:nvSpPr>
        <p:spPr>
          <a:xfrm>
            <a:off x="7728893" y="1126436"/>
            <a:ext cx="4352911" cy="2035446"/>
          </a:xfrm>
          <a:prstGeom prst="roundRect">
            <a:avLst/>
          </a:prstGeom>
          <a:noFill/>
          <a:ln w="15875">
            <a:solidFill>
              <a:schemeClr val="accent5">
                <a:lumMod val="75000"/>
              </a:schemeClr>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57" name="矩形 56">
            <a:extLst>
              <a:ext uri="{FF2B5EF4-FFF2-40B4-BE49-F238E27FC236}">
                <a16:creationId xmlns:a16="http://schemas.microsoft.com/office/drawing/2014/main" id="{30ABE0F9-7F23-49A6-86D4-5E8E67036302}"/>
              </a:ext>
            </a:extLst>
          </p:cNvPr>
          <p:cNvSpPr/>
          <p:nvPr/>
        </p:nvSpPr>
        <p:spPr>
          <a:xfrm>
            <a:off x="8640723" y="5175182"/>
            <a:ext cx="1963386" cy="122081"/>
          </a:xfrm>
          <a:prstGeom prst="rect">
            <a:avLst/>
          </a:prstGeom>
          <a:solidFill>
            <a:srgbClr val="FFDA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62" name="矩形 61">
            <a:extLst>
              <a:ext uri="{FF2B5EF4-FFF2-40B4-BE49-F238E27FC236}">
                <a16:creationId xmlns:a16="http://schemas.microsoft.com/office/drawing/2014/main" id="{977F0A18-0DBA-4284-B6E3-4FFA26EB875A}"/>
              </a:ext>
            </a:extLst>
          </p:cNvPr>
          <p:cNvSpPr/>
          <p:nvPr/>
        </p:nvSpPr>
        <p:spPr>
          <a:xfrm>
            <a:off x="8640723" y="5319183"/>
            <a:ext cx="1963386" cy="306063"/>
          </a:xfrm>
          <a:prstGeom prst="rect">
            <a:avLst/>
          </a:prstGeom>
          <a:solidFill>
            <a:srgbClr val="E3B79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68" name="矩形 67">
            <a:extLst>
              <a:ext uri="{FF2B5EF4-FFF2-40B4-BE49-F238E27FC236}">
                <a16:creationId xmlns:a16="http://schemas.microsoft.com/office/drawing/2014/main" id="{C1CDA423-1C7B-400D-BEA0-AA1C79D5CECD}"/>
              </a:ext>
            </a:extLst>
          </p:cNvPr>
          <p:cNvSpPr/>
          <p:nvPr/>
        </p:nvSpPr>
        <p:spPr>
          <a:xfrm>
            <a:off x="8640723" y="5597907"/>
            <a:ext cx="1963386" cy="128591"/>
          </a:xfrm>
          <a:prstGeom prst="rect">
            <a:avLst/>
          </a:prstGeom>
          <a:solidFill>
            <a:srgbClr val="FFDA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0" name="矩形 69">
            <a:extLst>
              <a:ext uri="{FF2B5EF4-FFF2-40B4-BE49-F238E27FC236}">
                <a16:creationId xmlns:a16="http://schemas.microsoft.com/office/drawing/2014/main" id="{FB60BB66-8351-4C8B-93C9-A47C1D3A47DD}"/>
              </a:ext>
            </a:extLst>
          </p:cNvPr>
          <p:cNvSpPr/>
          <p:nvPr/>
        </p:nvSpPr>
        <p:spPr>
          <a:xfrm>
            <a:off x="8640723" y="5741930"/>
            <a:ext cx="1963386" cy="259011"/>
          </a:xfrm>
          <a:prstGeom prst="rect">
            <a:avLst/>
          </a:prstGeom>
          <a:solidFill>
            <a:srgbClr val="E3B79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3" name="矩形 72">
            <a:extLst>
              <a:ext uri="{FF2B5EF4-FFF2-40B4-BE49-F238E27FC236}">
                <a16:creationId xmlns:a16="http://schemas.microsoft.com/office/drawing/2014/main" id="{49DCFB9E-F241-4B31-A0E8-68648BEF3BC1}"/>
              </a:ext>
            </a:extLst>
          </p:cNvPr>
          <p:cNvSpPr/>
          <p:nvPr/>
        </p:nvSpPr>
        <p:spPr>
          <a:xfrm>
            <a:off x="9499965" y="6053378"/>
            <a:ext cx="289414" cy="144001"/>
          </a:xfrm>
          <a:prstGeom prst="rect">
            <a:avLst/>
          </a:prstGeom>
          <a:solidFill>
            <a:srgbClr val="FFDA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9" name="文本框 78">
            <a:extLst>
              <a:ext uri="{FF2B5EF4-FFF2-40B4-BE49-F238E27FC236}">
                <a16:creationId xmlns:a16="http://schemas.microsoft.com/office/drawing/2014/main" id="{C43300D5-F3A9-4993-84D8-A3E87F24ABBF}"/>
              </a:ext>
            </a:extLst>
          </p:cNvPr>
          <p:cNvSpPr txBox="1"/>
          <p:nvPr/>
        </p:nvSpPr>
        <p:spPr>
          <a:xfrm>
            <a:off x="8582990" y="5987579"/>
            <a:ext cx="920083"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5</a:t>
            </a:r>
            <a:r>
              <a:rPr lang="en-US" altLang="zh-CN" sz="1600" baseline="30000" dirty="0">
                <a:latin typeface="Arial" panose="020B0604020202020204" pitchFamily="34" charset="0"/>
                <a:cs typeface="Arial" panose="020B0604020202020204" pitchFamily="34" charset="0"/>
              </a:rPr>
              <a:t>th</a:t>
            </a:r>
            <a:r>
              <a:rPr lang="en-US" altLang="zh-CN" sz="1600" dirty="0">
                <a:latin typeface="Arial" panose="020B0604020202020204" pitchFamily="34" charset="0"/>
                <a:cs typeface="Arial" panose="020B0604020202020204" pitchFamily="34" charset="0"/>
              </a:rPr>
              <a:t> layer</a:t>
            </a:r>
            <a:endParaRPr lang="zh-CN" altLang="en-US" sz="1600" dirty="0">
              <a:latin typeface="Arial" panose="020B0604020202020204" pitchFamily="34" charset="0"/>
              <a:cs typeface="Arial" panose="020B0604020202020204" pitchFamily="34" charset="0"/>
            </a:endParaRPr>
          </a:p>
        </p:txBody>
      </p:sp>
      <p:sp>
        <p:nvSpPr>
          <p:cNvPr id="81" name="文本框 80">
            <a:extLst>
              <a:ext uri="{FF2B5EF4-FFF2-40B4-BE49-F238E27FC236}">
                <a16:creationId xmlns:a16="http://schemas.microsoft.com/office/drawing/2014/main" id="{71E38CB2-20D0-4700-9D0E-8A88AC050842}"/>
              </a:ext>
            </a:extLst>
          </p:cNvPr>
          <p:cNvSpPr txBox="1"/>
          <p:nvPr/>
        </p:nvSpPr>
        <p:spPr>
          <a:xfrm>
            <a:off x="7649332" y="5060953"/>
            <a:ext cx="1355280"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Top layer</a:t>
            </a:r>
            <a:endParaRPr lang="zh-CN" altLang="en-US" sz="1600" dirty="0">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8A7890CC-56CF-4F1D-9A12-05B4BA9864D7}"/>
              </a:ext>
            </a:extLst>
          </p:cNvPr>
          <p:cNvSpPr txBox="1"/>
          <p:nvPr/>
        </p:nvSpPr>
        <p:spPr>
          <a:xfrm>
            <a:off x="10745581" y="6020102"/>
            <a:ext cx="1355280" cy="338554"/>
          </a:xfrm>
          <a:prstGeom prst="rect">
            <a:avLst/>
          </a:prstGeom>
          <a:noFill/>
        </p:spPr>
        <p:txBody>
          <a:bodyPr wrap="square" rtlCol="0">
            <a:spAutoFit/>
          </a:bodyPr>
          <a:lstStyle/>
          <a:p>
            <a:r>
              <a:rPr lang="en-US" altLang="zh-CN" sz="1600" b="1" dirty="0">
                <a:solidFill>
                  <a:srgbClr val="C00000"/>
                </a:solidFill>
                <a:latin typeface="Arial" panose="020B0604020202020204" pitchFamily="34" charset="0"/>
                <a:cs typeface="Arial" panose="020B0604020202020204" pitchFamily="34" charset="0"/>
              </a:rPr>
              <a:t>Front view</a:t>
            </a:r>
            <a:endParaRPr lang="zh-CN" altLang="en-US" sz="1600" b="1" dirty="0">
              <a:solidFill>
                <a:srgbClr val="C00000"/>
              </a:solidFill>
              <a:latin typeface="Arial" panose="020B0604020202020204" pitchFamily="34" charset="0"/>
              <a:cs typeface="Arial" panose="020B0604020202020204" pitchFamily="34" charset="0"/>
            </a:endParaRPr>
          </a:p>
        </p:txBody>
      </p:sp>
      <p:sp>
        <p:nvSpPr>
          <p:cNvPr id="84" name="文本框 83">
            <a:extLst>
              <a:ext uri="{FF2B5EF4-FFF2-40B4-BE49-F238E27FC236}">
                <a16:creationId xmlns:a16="http://schemas.microsoft.com/office/drawing/2014/main" id="{71E38CB2-20D0-4700-9D0E-8A88AC050842}"/>
              </a:ext>
            </a:extLst>
          </p:cNvPr>
          <p:cNvSpPr txBox="1"/>
          <p:nvPr/>
        </p:nvSpPr>
        <p:spPr>
          <a:xfrm>
            <a:off x="7699467" y="5306602"/>
            <a:ext cx="1355280"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2</a:t>
            </a:r>
            <a:r>
              <a:rPr lang="en-US" altLang="zh-CN" sz="1600" baseline="30000" dirty="0">
                <a:latin typeface="Arial" panose="020B0604020202020204" pitchFamily="34" charset="0"/>
                <a:cs typeface="Arial" panose="020B0604020202020204" pitchFamily="34" charset="0"/>
              </a:rPr>
              <a:t>nd</a:t>
            </a:r>
            <a:r>
              <a:rPr lang="en-US" altLang="zh-CN" sz="1600" dirty="0">
                <a:latin typeface="Arial" panose="020B0604020202020204" pitchFamily="34" charset="0"/>
                <a:cs typeface="Arial" panose="020B0604020202020204" pitchFamily="34" charset="0"/>
              </a:rPr>
              <a:t> layer</a:t>
            </a:r>
            <a:endParaRPr lang="zh-CN" altLang="en-US" sz="1600" dirty="0">
              <a:latin typeface="Arial" panose="020B0604020202020204" pitchFamily="34" charset="0"/>
              <a:cs typeface="Arial" panose="020B0604020202020204" pitchFamily="34" charset="0"/>
            </a:endParaRPr>
          </a:p>
        </p:txBody>
      </p:sp>
      <p:sp>
        <p:nvSpPr>
          <p:cNvPr id="87" name="文本框 86">
            <a:extLst>
              <a:ext uri="{FF2B5EF4-FFF2-40B4-BE49-F238E27FC236}">
                <a16:creationId xmlns:a16="http://schemas.microsoft.com/office/drawing/2014/main" id="{71E38CB2-20D0-4700-9D0E-8A88AC050842}"/>
              </a:ext>
            </a:extLst>
          </p:cNvPr>
          <p:cNvSpPr txBox="1"/>
          <p:nvPr/>
        </p:nvSpPr>
        <p:spPr>
          <a:xfrm>
            <a:off x="7728893" y="5532882"/>
            <a:ext cx="1355280"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3</a:t>
            </a:r>
            <a:r>
              <a:rPr lang="en-US" altLang="zh-CN" sz="1600" baseline="30000" dirty="0">
                <a:latin typeface="Arial" panose="020B0604020202020204" pitchFamily="34" charset="0"/>
                <a:cs typeface="Arial" panose="020B0604020202020204" pitchFamily="34" charset="0"/>
              </a:rPr>
              <a:t>rd</a:t>
            </a:r>
            <a:r>
              <a:rPr lang="en-US" altLang="zh-CN" sz="1600" dirty="0">
                <a:latin typeface="Arial" panose="020B0604020202020204" pitchFamily="34" charset="0"/>
                <a:cs typeface="Arial" panose="020B0604020202020204" pitchFamily="34" charset="0"/>
              </a:rPr>
              <a:t> layer</a:t>
            </a:r>
            <a:endParaRPr lang="zh-CN" altLang="en-US" sz="1600" dirty="0">
              <a:latin typeface="Arial" panose="020B0604020202020204" pitchFamily="34" charset="0"/>
              <a:cs typeface="Arial" panose="020B0604020202020204" pitchFamily="34" charset="0"/>
            </a:endParaRPr>
          </a:p>
        </p:txBody>
      </p:sp>
      <p:sp>
        <p:nvSpPr>
          <p:cNvPr id="88" name="文本框 87">
            <a:extLst>
              <a:ext uri="{FF2B5EF4-FFF2-40B4-BE49-F238E27FC236}">
                <a16:creationId xmlns:a16="http://schemas.microsoft.com/office/drawing/2014/main" id="{71E38CB2-20D0-4700-9D0E-8A88AC050842}"/>
              </a:ext>
            </a:extLst>
          </p:cNvPr>
          <p:cNvSpPr txBox="1"/>
          <p:nvPr/>
        </p:nvSpPr>
        <p:spPr>
          <a:xfrm>
            <a:off x="7728893" y="5787477"/>
            <a:ext cx="1355280" cy="338554"/>
          </a:xfrm>
          <a:prstGeom prst="rect">
            <a:avLst/>
          </a:prstGeom>
          <a:noFill/>
        </p:spPr>
        <p:txBody>
          <a:bodyPr wrap="square" rtlCol="0">
            <a:spAutoFit/>
          </a:bodyPr>
          <a:lstStyle/>
          <a:p>
            <a:r>
              <a:rPr lang="en-US" altLang="zh-CN" sz="1600" dirty="0">
                <a:latin typeface="Arial" panose="020B0604020202020204" pitchFamily="34" charset="0"/>
                <a:cs typeface="Arial" panose="020B0604020202020204" pitchFamily="34" charset="0"/>
              </a:rPr>
              <a:t>4</a:t>
            </a:r>
            <a:r>
              <a:rPr lang="en-US" altLang="zh-CN" sz="1600" baseline="30000" dirty="0">
                <a:latin typeface="Arial" panose="020B0604020202020204" pitchFamily="34" charset="0"/>
                <a:cs typeface="Arial" panose="020B0604020202020204" pitchFamily="34" charset="0"/>
              </a:rPr>
              <a:t>th</a:t>
            </a:r>
            <a:r>
              <a:rPr lang="en-US" altLang="zh-CN" sz="1600" dirty="0">
                <a:latin typeface="Arial" panose="020B0604020202020204" pitchFamily="34" charset="0"/>
                <a:cs typeface="Arial" panose="020B0604020202020204" pitchFamily="34" charset="0"/>
              </a:rPr>
              <a:t> layer</a:t>
            </a:r>
            <a:endParaRPr lang="zh-CN" altLang="en-US" sz="1600" dirty="0">
              <a:latin typeface="Arial" panose="020B0604020202020204" pitchFamily="34" charset="0"/>
              <a:cs typeface="Arial" panose="020B0604020202020204" pitchFamily="34" charset="0"/>
            </a:endParaRPr>
          </a:p>
        </p:txBody>
      </p:sp>
      <p:sp>
        <p:nvSpPr>
          <p:cNvPr id="90" name="矩形 89"/>
          <p:cNvSpPr/>
          <p:nvPr/>
        </p:nvSpPr>
        <p:spPr>
          <a:xfrm>
            <a:off x="11097033" y="5137408"/>
            <a:ext cx="889987"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copper</a:t>
            </a:r>
            <a:endParaRPr lang="zh-CN" altLang="en-US" dirty="0"/>
          </a:p>
        </p:txBody>
      </p:sp>
      <p:sp>
        <p:nvSpPr>
          <p:cNvPr id="91" name="矩形 90"/>
          <p:cNvSpPr/>
          <p:nvPr/>
        </p:nvSpPr>
        <p:spPr>
          <a:xfrm>
            <a:off x="11012747" y="5569766"/>
            <a:ext cx="1005403" cy="369332"/>
          </a:xfrm>
          <a:prstGeom prst="rect">
            <a:avLst/>
          </a:prstGeom>
        </p:spPr>
        <p:txBody>
          <a:bodyPr wrap="none">
            <a:spAutoFit/>
          </a:bodyPr>
          <a:lstStyle/>
          <a:p>
            <a:r>
              <a:rPr lang="en-US" altLang="zh-CN"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medium</a:t>
            </a:r>
            <a:endParaRPr lang="zh-CN" altLang="en-US" dirty="0"/>
          </a:p>
        </p:txBody>
      </p:sp>
      <p:cxnSp>
        <p:nvCxnSpPr>
          <p:cNvPr id="92" name="直接箭头连接符 91"/>
          <p:cNvCxnSpPr>
            <a:endCxn id="90" idx="1"/>
          </p:cNvCxnSpPr>
          <p:nvPr/>
        </p:nvCxnSpPr>
        <p:spPr>
          <a:xfrm>
            <a:off x="10604109" y="5245052"/>
            <a:ext cx="492924" cy="7702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a:endCxn id="90" idx="1"/>
          </p:cNvCxnSpPr>
          <p:nvPr/>
        </p:nvCxnSpPr>
        <p:spPr>
          <a:xfrm flipV="1">
            <a:off x="10623415" y="5322074"/>
            <a:ext cx="473618" cy="36463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a:stCxn id="62" idx="3"/>
            <a:endCxn id="91" idx="1"/>
          </p:cNvCxnSpPr>
          <p:nvPr/>
        </p:nvCxnSpPr>
        <p:spPr>
          <a:xfrm>
            <a:off x="10604109" y="5472215"/>
            <a:ext cx="408638" cy="28221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a:stCxn id="70" idx="3"/>
            <a:endCxn id="91" idx="1"/>
          </p:cNvCxnSpPr>
          <p:nvPr/>
        </p:nvCxnSpPr>
        <p:spPr>
          <a:xfrm flipV="1">
            <a:off x="10604109" y="5754432"/>
            <a:ext cx="408638" cy="1170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圆角矩形 95"/>
          <p:cNvSpPr/>
          <p:nvPr/>
        </p:nvSpPr>
        <p:spPr>
          <a:xfrm>
            <a:off x="7572005" y="4959202"/>
            <a:ext cx="4509799" cy="1416535"/>
          </a:xfrm>
          <a:prstGeom prst="roundRect">
            <a:avLst/>
          </a:prstGeom>
          <a:noFill/>
          <a:ln w="15875">
            <a:solidFill>
              <a:schemeClr val="accent5">
                <a:lumMod val="75000"/>
              </a:schemeClr>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97" name="文本框 96"/>
          <p:cNvSpPr txBox="1"/>
          <p:nvPr/>
        </p:nvSpPr>
        <p:spPr>
          <a:xfrm>
            <a:off x="460111" y="4840416"/>
            <a:ext cx="5932275" cy="1200329"/>
          </a:xfrm>
          <a:prstGeom prst="rect">
            <a:avLst/>
          </a:prstGeom>
          <a:noFill/>
        </p:spPr>
        <p:txBody>
          <a:bodyPr wrap="square" rtlCol="0">
            <a:spAutoFit/>
          </a:bodyPr>
          <a:lstStyle/>
          <a:p>
            <a:pPr marL="342900" lvl="2"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From top to bottom are copper,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medium, ground (copper), medium, and DC feed (copper) which provides biased voltage for PIN diodes</a:t>
            </a:r>
          </a:p>
        </p:txBody>
      </p:sp>
      <p:sp>
        <p:nvSpPr>
          <p:cNvPr id="98" name="文本框 97"/>
          <p:cNvSpPr txBox="1"/>
          <p:nvPr/>
        </p:nvSpPr>
        <p:spPr>
          <a:xfrm>
            <a:off x="407368" y="4280342"/>
            <a:ext cx="6274650" cy="461217"/>
          </a:xfrm>
          <a:prstGeom prst="rect">
            <a:avLst/>
          </a:prstGeom>
          <a:noFill/>
        </p:spPr>
        <p:txBody>
          <a:bodyPr wrap="square" rtlCol="0">
            <a:spAutoFit/>
          </a:bodyPr>
          <a:lstStyle/>
          <a:p>
            <a:pPr marL="0" lvl="2">
              <a:lnSpc>
                <a:spcPct val="120000"/>
              </a:lnSpc>
            </a:pPr>
            <a:r>
              <a:rPr lang="en-US" altLang="zh-CN" sz="2200" b="1" dirty="0">
                <a:latin typeface="Arial" panose="020B0604020202020204" pitchFamily="34" charset="0"/>
                <a:cs typeface="Arial" panose="020B0604020202020204" pitchFamily="34" charset="0"/>
              </a:rPr>
              <a:t>Each RHS element consists of five layers</a:t>
            </a:r>
            <a:endParaRPr lang="en-US" altLang="zh-CN" sz="2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94</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7810270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27949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1D RHS Antenna Array</a:t>
            </a:r>
          </a:p>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 </a:t>
            </a:r>
          </a:p>
        </p:txBody>
      </p:sp>
      <p:pic>
        <p:nvPicPr>
          <p:cNvPr id="36" name="图片 35">
            <a:extLst>
              <a:ext uri="{FF2B5EF4-FFF2-40B4-BE49-F238E27FC236}">
                <a16:creationId xmlns:a16="http://schemas.microsoft.com/office/drawing/2014/main" id="{4165829B-D60B-4F51-9234-4C9572888E01}"/>
              </a:ext>
            </a:extLst>
          </p:cNvPr>
          <p:cNvPicPr>
            <a:picLocks noChangeAspect="1"/>
          </p:cNvPicPr>
          <p:nvPr/>
        </p:nvPicPr>
        <p:blipFill>
          <a:blip r:embed="rId3"/>
          <a:stretch>
            <a:fillRect/>
          </a:stretch>
        </p:blipFill>
        <p:spPr>
          <a:xfrm>
            <a:off x="1073298" y="4301052"/>
            <a:ext cx="10051319" cy="1624796"/>
          </a:xfrm>
          <a:prstGeom prst="rect">
            <a:avLst/>
          </a:prstGeom>
        </p:spPr>
      </p:pic>
      <p:sp>
        <p:nvSpPr>
          <p:cNvPr id="14" name="文本框 13"/>
          <p:cNvSpPr txBox="1"/>
          <p:nvPr/>
        </p:nvSpPr>
        <p:spPr>
          <a:xfrm>
            <a:off x="407368" y="948388"/>
            <a:ext cx="11233248" cy="904863"/>
          </a:xfrm>
          <a:prstGeom prst="rect">
            <a:avLst/>
          </a:prstGeom>
          <a:noFill/>
        </p:spPr>
        <p:txBody>
          <a:bodyPr wrap="square" rtlCol="0">
            <a:spAutoFit/>
          </a:bodyPr>
          <a:lstStyle/>
          <a:p>
            <a:pPr marL="0" lvl="2">
              <a:lnSpc>
                <a:spcPct val="120000"/>
              </a:lnSpc>
            </a:pPr>
            <a:r>
              <a:rPr lang="en-US" altLang="zh-CN" sz="2200" b="1" dirty="0">
                <a:latin typeface="Arial" panose="020B0604020202020204" pitchFamily="34" charset="0"/>
                <a:cs typeface="Arial" panose="020B0604020202020204" pitchFamily="34" charset="0"/>
              </a:rPr>
              <a:t>The RHS antenna array consists of multiple elements, two SMA connectors, and two symmetric evolutionary structures</a:t>
            </a:r>
            <a:endParaRPr lang="en-US" altLang="zh-CN" sz="2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矩形 2"/>
          <p:cNvSpPr/>
          <p:nvPr/>
        </p:nvSpPr>
        <p:spPr>
          <a:xfrm>
            <a:off x="479376" y="1876347"/>
            <a:ext cx="8784976" cy="1015663"/>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SMA connector: connects to the feed which sends the transmit signals</a:t>
            </a:r>
          </a:p>
          <a:p>
            <a:pPr marL="342900" indent="-342900">
              <a:lnSpc>
                <a:spcPct val="150000"/>
              </a:lnSpc>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Evolutionary structure: designed for impedance matching </a:t>
            </a:r>
          </a:p>
        </p:txBody>
      </p:sp>
      <p:sp>
        <p:nvSpPr>
          <p:cNvPr id="16" name="文本框 15"/>
          <p:cNvSpPr txBox="1"/>
          <p:nvPr/>
        </p:nvSpPr>
        <p:spPr>
          <a:xfrm>
            <a:off x="308899" y="4851840"/>
            <a:ext cx="1048684" cy="523220"/>
          </a:xfrm>
          <a:prstGeom prst="rect">
            <a:avLst/>
          </a:prstGeom>
          <a:noFill/>
        </p:spPr>
        <p:txBody>
          <a:bodyPr wrap="none" rtlCol="0">
            <a:spAutoFit/>
          </a:bodyPr>
          <a:lstStyle/>
          <a:p>
            <a:pPr algn="ctr"/>
            <a:r>
              <a:rPr lang="en-US" altLang="zh-CN" sz="1400" b="1" dirty="0">
                <a:solidFill>
                  <a:srgbClr val="0070C0"/>
                </a:solidFill>
                <a:latin typeface="Arial" panose="020B0604020202020204" pitchFamily="34" charset="0"/>
                <a:cs typeface="Arial" panose="020B0604020202020204" pitchFamily="34" charset="0"/>
              </a:rPr>
              <a:t>SMA</a:t>
            </a:r>
          </a:p>
          <a:p>
            <a:pPr algn="ctr"/>
            <a:r>
              <a:rPr lang="en-US" altLang="zh-CN" sz="1400" b="1" dirty="0">
                <a:solidFill>
                  <a:srgbClr val="0070C0"/>
                </a:solidFill>
                <a:latin typeface="Arial" panose="020B0604020202020204" pitchFamily="34" charset="0"/>
                <a:cs typeface="Arial" panose="020B0604020202020204" pitchFamily="34" charset="0"/>
              </a:rPr>
              <a:t>connector</a:t>
            </a:r>
            <a:endParaRPr lang="zh-CN" altLang="en-US" sz="1400" b="1" dirty="0">
              <a:solidFill>
                <a:srgbClr val="0070C0"/>
              </a:solidFill>
              <a:latin typeface="Arial" panose="020B0604020202020204" pitchFamily="34" charset="0"/>
              <a:cs typeface="Arial" panose="020B0604020202020204" pitchFamily="34" charset="0"/>
            </a:endParaRPr>
          </a:p>
        </p:txBody>
      </p:sp>
      <p:sp>
        <p:nvSpPr>
          <p:cNvPr id="17" name="文本框 16"/>
          <p:cNvSpPr txBox="1"/>
          <p:nvPr/>
        </p:nvSpPr>
        <p:spPr>
          <a:xfrm>
            <a:off x="1443516" y="3809398"/>
            <a:ext cx="1268296" cy="523220"/>
          </a:xfrm>
          <a:prstGeom prst="rect">
            <a:avLst/>
          </a:prstGeom>
          <a:noFill/>
        </p:spPr>
        <p:txBody>
          <a:bodyPr wrap="none" rtlCol="0">
            <a:spAutoFit/>
          </a:bodyPr>
          <a:lstStyle/>
          <a:p>
            <a:pPr algn="ctr"/>
            <a:r>
              <a:rPr lang="en-US" altLang="zh-CN" sz="1400" b="1" dirty="0">
                <a:solidFill>
                  <a:schemeClr val="accent4">
                    <a:lumMod val="75000"/>
                  </a:schemeClr>
                </a:solidFill>
                <a:latin typeface="Arial" panose="020B0604020202020204" pitchFamily="34" charset="0"/>
                <a:cs typeface="Arial" panose="020B0604020202020204" pitchFamily="34" charset="0"/>
              </a:rPr>
              <a:t>Evolutionary</a:t>
            </a:r>
          </a:p>
          <a:p>
            <a:pPr algn="ctr"/>
            <a:r>
              <a:rPr lang="en-US" altLang="zh-CN" sz="1400" b="1" dirty="0">
                <a:solidFill>
                  <a:schemeClr val="accent4">
                    <a:lumMod val="75000"/>
                  </a:schemeClr>
                </a:solidFill>
                <a:latin typeface="Arial" panose="020B0604020202020204" pitchFamily="34" charset="0"/>
                <a:cs typeface="Arial" panose="020B0604020202020204" pitchFamily="34" charset="0"/>
              </a:rPr>
              <a:t>structure</a:t>
            </a:r>
            <a:endParaRPr lang="zh-CN" altLang="en-US" sz="1400" b="1" dirty="0">
              <a:solidFill>
                <a:schemeClr val="accent4">
                  <a:lumMod val="75000"/>
                </a:schemeClr>
              </a:solidFill>
              <a:latin typeface="Arial" panose="020B0604020202020204" pitchFamily="34" charset="0"/>
              <a:cs typeface="Arial" panose="020B0604020202020204" pitchFamily="34" charset="0"/>
            </a:endParaRPr>
          </a:p>
        </p:txBody>
      </p:sp>
      <p:sp>
        <p:nvSpPr>
          <p:cNvPr id="18" name="矩形 17"/>
          <p:cNvSpPr/>
          <p:nvPr/>
        </p:nvSpPr>
        <p:spPr>
          <a:xfrm>
            <a:off x="1789632" y="4364184"/>
            <a:ext cx="576064" cy="1561663"/>
          </a:xfrm>
          <a:prstGeom prst="rect">
            <a:avLst/>
          </a:prstGeom>
          <a:noFill/>
          <a:ln w="19050">
            <a:solidFill>
              <a:srgbClr val="D295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0" name="矩形 19"/>
          <p:cNvSpPr/>
          <p:nvPr/>
        </p:nvSpPr>
        <p:spPr>
          <a:xfrm>
            <a:off x="1357583" y="4364184"/>
            <a:ext cx="410753" cy="1545880"/>
          </a:xfrm>
          <a:prstGeom prst="rect">
            <a:avLst/>
          </a:prstGeom>
          <a:noFill/>
          <a:ln w="19050">
            <a:solidFill>
              <a:srgbClr val="0070C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1" name="文本框 20"/>
          <p:cNvSpPr txBox="1"/>
          <p:nvPr/>
        </p:nvSpPr>
        <p:spPr>
          <a:xfrm>
            <a:off x="11006656" y="4824676"/>
            <a:ext cx="1048684" cy="523220"/>
          </a:xfrm>
          <a:prstGeom prst="rect">
            <a:avLst/>
          </a:prstGeom>
          <a:noFill/>
        </p:spPr>
        <p:txBody>
          <a:bodyPr wrap="none" rtlCol="0">
            <a:spAutoFit/>
          </a:bodyPr>
          <a:lstStyle/>
          <a:p>
            <a:pPr algn="ctr"/>
            <a:r>
              <a:rPr lang="en-US" altLang="zh-CN" sz="1400" b="1" dirty="0">
                <a:solidFill>
                  <a:srgbClr val="0070C0"/>
                </a:solidFill>
                <a:latin typeface="Arial" panose="020B0604020202020204" pitchFamily="34" charset="0"/>
                <a:cs typeface="Arial" panose="020B0604020202020204" pitchFamily="34" charset="0"/>
              </a:rPr>
              <a:t>SMA</a:t>
            </a:r>
          </a:p>
          <a:p>
            <a:pPr algn="ctr"/>
            <a:r>
              <a:rPr lang="en-US" altLang="zh-CN" sz="1400" b="1" dirty="0">
                <a:solidFill>
                  <a:srgbClr val="0070C0"/>
                </a:solidFill>
                <a:latin typeface="Arial" panose="020B0604020202020204" pitchFamily="34" charset="0"/>
                <a:cs typeface="Arial" panose="020B0604020202020204" pitchFamily="34" charset="0"/>
              </a:rPr>
              <a:t>connector</a:t>
            </a:r>
            <a:endParaRPr lang="zh-CN" altLang="en-US" sz="1400" b="1" dirty="0">
              <a:solidFill>
                <a:srgbClr val="0070C0"/>
              </a:solidFill>
              <a:latin typeface="Arial" panose="020B0604020202020204" pitchFamily="34" charset="0"/>
              <a:cs typeface="Arial" panose="020B0604020202020204" pitchFamily="34" charset="0"/>
            </a:endParaRPr>
          </a:p>
        </p:txBody>
      </p:sp>
      <p:sp>
        <p:nvSpPr>
          <p:cNvPr id="22" name="矩形 21"/>
          <p:cNvSpPr/>
          <p:nvPr/>
        </p:nvSpPr>
        <p:spPr>
          <a:xfrm>
            <a:off x="9987902" y="4364185"/>
            <a:ext cx="576064" cy="1561663"/>
          </a:xfrm>
          <a:prstGeom prst="rect">
            <a:avLst/>
          </a:prstGeom>
          <a:noFill/>
          <a:ln w="19050">
            <a:solidFill>
              <a:srgbClr val="D295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3" name="矩形 22"/>
          <p:cNvSpPr/>
          <p:nvPr/>
        </p:nvSpPr>
        <p:spPr>
          <a:xfrm>
            <a:off x="10595903" y="4372075"/>
            <a:ext cx="410753" cy="1545880"/>
          </a:xfrm>
          <a:prstGeom prst="rect">
            <a:avLst/>
          </a:prstGeom>
          <a:noFill/>
          <a:ln w="19050">
            <a:solidFill>
              <a:srgbClr val="0070C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5" name="文本框 24"/>
          <p:cNvSpPr txBox="1"/>
          <p:nvPr/>
        </p:nvSpPr>
        <p:spPr>
          <a:xfrm>
            <a:off x="9532983" y="3833170"/>
            <a:ext cx="1268296" cy="523220"/>
          </a:xfrm>
          <a:prstGeom prst="rect">
            <a:avLst/>
          </a:prstGeom>
          <a:noFill/>
        </p:spPr>
        <p:txBody>
          <a:bodyPr wrap="none" rtlCol="0">
            <a:spAutoFit/>
          </a:bodyPr>
          <a:lstStyle/>
          <a:p>
            <a:pPr algn="ctr"/>
            <a:r>
              <a:rPr lang="en-US" altLang="zh-CN" sz="1400" b="1" dirty="0">
                <a:solidFill>
                  <a:schemeClr val="accent4">
                    <a:lumMod val="75000"/>
                  </a:schemeClr>
                </a:solidFill>
                <a:latin typeface="Arial" panose="020B0604020202020204" pitchFamily="34" charset="0"/>
                <a:cs typeface="Arial" panose="020B0604020202020204" pitchFamily="34" charset="0"/>
              </a:rPr>
              <a:t>Evolutionary</a:t>
            </a:r>
          </a:p>
          <a:p>
            <a:pPr algn="ctr"/>
            <a:r>
              <a:rPr lang="en-US" altLang="zh-CN" sz="1400" b="1" dirty="0">
                <a:solidFill>
                  <a:schemeClr val="accent4">
                    <a:lumMod val="75000"/>
                  </a:schemeClr>
                </a:solidFill>
                <a:latin typeface="Arial" panose="020B0604020202020204" pitchFamily="34" charset="0"/>
                <a:cs typeface="Arial" panose="020B0604020202020204" pitchFamily="34" charset="0"/>
              </a:rPr>
              <a:t>structure</a:t>
            </a:r>
            <a:endParaRPr lang="zh-CN" altLang="en-US" sz="1400" b="1" dirty="0">
              <a:solidFill>
                <a:schemeClr val="accent4">
                  <a:lumMod val="75000"/>
                </a:schemeClr>
              </a:solidFill>
              <a:latin typeface="Arial" panose="020B0604020202020204" pitchFamily="34" charset="0"/>
              <a:cs typeface="Arial" panose="020B0604020202020204" pitchFamily="34" charset="0"/>
            </a:endParaRPr>
          </a:p>
        </p:txBody>
      </p:sp>
      <p:cxnSp>
        <p:nvCxnSpPr>
          <p:cNvPr id="5" name="直接箭头连接符 4"/>
          <p:cNvCxnSpPr>
            <a:endCxn id="16" idx="0"/>
          </p:cNvCxnSpPr>
          <p:nvPr/>
        </p:nvCxnSpPr>
        <p:spPr>
          <a:xfrm>
            <a:off x="833241" y="3716113"/>
            <a:ext cx="0" cy="1135727"/>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10568" y="3192893"/>
            <a:ext cx="1847528" cy="523220"/>
          </a:xfrm>
          <a:prstGeom prst="rect">
            <a:avLst/>
          </a:prstGeom>
          <a:noFill/>
        </p:spPr>
        <p:txBody>
          <a:bodyPr wrap="square" rtlCol="0">
            <a:spAutoFit/>
          </a:bodyPr>
          <a:lstStyle/>
          <a:p>
            <a:pPr algn="ctr"/>
            <a:r>
              <a:rPr lang="en-US" altLang="zh-CN" sz="1400" b="1" dirty="0">
                <a:solidFill>
                  <a:srgbClr val="0070C0"/>
                </a:solidFill>
                <a:latin typeface="Arial" panose="020B0604020202020204" pitchFamily="34" charset="0"/>
                <a:cs typeface="Arial" panose="020B0604020202020204" pitchFamily="34" charset="0"/>
              </a:rPr>
              <a:t>Transmit signal from the feed</a:t>
            </a:r>
            <a:endParaRPr lang="zh-CN" altLang="en-US" sz="1400" b="1" dirty="0">
              <a:solidFill>
                <a:srgbClr val="0070C0"/>
              </a:solidFill>
              <a:latin typeface="Arial" panose="020B0604020202020204" pitchFamily="34" charset="0"/>
              <a:cs typeface="Arial" panose="020B0604020202020204" pitchFamily="34" charset="0"/>
            </a:endParaRPr>
          </a:p>
        </p:txBody>
      </p:sp>
      <p:cxnSp>
        <p:nvCxnSpPr>
          <p:cNvPr id="27" name="直接箭头连接符 26"/>
          <p:cNvCxnSpPr>
            <a:endCxn id="28" idx="2"/>
          </p:cNvCxnSpPr>
          <p:nvPr/>
        </p:nvCxnSpPr>
        <p:spPr>
          <a:xfrm flipV="1">
            <a:off x="10801279" y="3724705"/>
            <a:ext cx="0" cy="648073"/>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9877515" y="3201485"/>
            <a:ext cx="1847528" cy="523220"/>
          </a:xfrm>
          <a:prstGeom prst="rect">
            <a:avLst/>
          </a:prstGeom>
          <a:noFill/>
        </p:spPr>
        <p:txBody>
          <a:bodyPr wrap="square" rtlCol="0">
            <a:spAutoFit/>
          </a:bodyPr>
          <a:lstStyle/>
          <a:p>
            <a:pPr algn="ctr"/>
            <a:r>
              <a:rPr lang="en-US" altLang="zh-CN" sz="1400" b="1" dirty="0">
                <a:solidFill>
                  <a:srgbClr val="0070C0"/>
                </a:solidFill>
                <a:latin typeface="Arial" panose="020B0604020202020204" pitchFamily="34" charset="0"/>
                <a:cs typeface="Arial" panose="020B0604020202020204" pitchFamily="34" charset="0"/>
              </a:rPr>
              <a:t>Matched impedance</a:t>
            </a:r>
            <a:endParaRPr lang="zh-CN" altLang="en-US" sz="1400" b="1" dirty="0">
              <a:solidFill>
                <a:srgbClr val="0070C0"/>
              </a:solidFill>
              <a:latin typeface="Arial" panose="020B0604020202020204" pitchFamily="34" charset="0"/>
              <a:cs typeface="Arial" panose="020B0604020202020204" pitchFamily="34" charset="0"/>
            </a:endParaRPr>
          </a:p>
        </p:txBody>
      </p:sp>
      <p:sp>
        <p:nvSpPr>
          <p:cNvPr id="30" name="矩形 29"/>
          <p:cNvSpPr/>
          <p:nvPr/>
        </p:nvSpPr>
        <p:spPr>
          <a:xfrm>
            <a:off x="3253456" y="4364185"/>
            <a:ext cx="480392" cy="1561663"/>
          </a:xfrm>
          <a:prstGeom prst="rect">
            <a:avLst/>
          </a:prstGeom>
          <a:noFill/>
          <a:ln w="19050">
            <a:solidFill>
              <a:srgbClr val="D295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1" name="文本框 30"/>
          <p:cNvSpPr txBox="1"/>
          <p:nvPr/>
        </p:nvSpPr>
        <p:spPr>
          <a:xfrm>
            <a:off x="2791434" y="4001384"/>
            <a:ext cx="1688283" cy="307777"/>
          </a:xfrm>
          <a:prstGeom prst="rect">
            <a:avLst/>
          </a:prstGeom>
          <a:noFill/>
        </p:spPr>
        <p:txBody>
          <a:bodyPr wrap="none" rtlCol="0">
            <a:spAutoFit/>
          </a:bodyPr>
          <a:lstStyle/>
          <a:p>
            <a:pPr algn="ctr"/>
            <a:r>
              <a:rPr lang="en-US" altLang="zh-CN" sz="1400" b="1" dirty="0">
                <a:solidFill>
                  <a:schemeClr val="accent4">
                    <a:lumMod val="75000"/>
                  </a:schemeClr>
                </a:solidFill>
                <a:latin typeface="Arial" panose="020B0604020202020204" pitchFamily="34" charset="0"/>
                <a:cs typeface="Arial" panose="020B0604020202020204" pitchFamily="34" charset="0"/>
              </a:rPr>
              <a:t>One RHS element</a:t>
            </a:r>
            <a:endParaRPr lang="zh-CN" altLang="en-US" sz="1400" b="1" dirty="0">
              <a:solidFill>
                <a:schemeClr val="accent4">
                  <a:lumMod val="75000"/>
                </a:schemeClr>
              </a:solidFill>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2"/>
          </p:nvPr>
        </p:nvSpPr>
        <p:spPr/>
        <p:txBody>
          <a:bodyPr/>
          <a:lstStyle/>
          <a:p>
            <a:fld id="{EA7D5E4A-1FF7-5446-9BF7-57824CD54030}" type="slidenum">
              <a:rPr kumimoji="1" lang="zh-CN" altLang="en-US" b="1" smtClean="0">
                <a:solidFill>
                  <a:srgbClr val="C00000"/>
                </a:solidFill>
              </a:rPr>
              <a:pPr/>
              <a:t>95</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3574306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178496" y="21576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Fabrication Methodologies </a:t>
            </a:r>
          </a:p>
        </p:txBody>
      </p:sp>
      <p:sp>
        <p:nvSpPr>
          <p:cNvPr id="28" name="矩形 27">
            <a:extLst>
              <a:ext uri="{FF2B5EF4-FFF2-40B4-BE49-F238E27FC236}">
                <a16:creationId xmlns:a16="http://schemas.microsoft.com/office/drawing/2014/main" id="{20178577-9795-444B-95FD-33BD49F52452}"/>
              </a:ext>
            </a:extLst>
          </p:cNvPr>
          <p:cNvSpPr/>
          <p:nvPr/>
        </p:nvSpPr>
        <p:spPr>
          <a:xfrm>
            <a:off x="146309" y="891387"/>
            <a:ext cx="11494307" cy="2897653"/>
          </a:xfrm>
          <a:prstGeom prst="rect">
            <a:avLst/>
          </a:prstGeom>
        </p:spPr>
        <p:txBody>
          <a:bodyPr wrap="square">
            <a:spAutoFit/>
          </a:bodyPr>
          <a:lstStyle/>
          <a:p>
            <a:pPr marL="342900" indent="-342900" algn="just">
              <a:lnSpc>
                <a:spcPct val="150000"/>
              </a:lnSpc>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Fabrication methodologies of the RHS element</a:t>
            </a:r>
          </a:p>
          <a:p>
            <a:pPr marL="800100" lvl="1"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RHS element with controllable radiation amplitude can be fabricated by loading RF switches or tunable materials</a:t>
            </a:r>
          </a:p>
          <a:p>
            <a:pPr marL="1257300" lvl="2"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Typical methodologies: PIN diodes, varactor diodes, liquid crystal</a:t>
            </a:r>
          </a:p>
          <a:p>
            <a:pPr lvl="2" algn="just">
              <a:lnSpc>
                <a:spcPct val="150000"/>
              </a:lnSpc>
              <a:defRPr/>
            </a:pPr>
            <a:endParaRPr lang="en-US" altLang="zh-CN" sz="2000" dirty="0">
              <a:solidFill>
                <a:srgbClr val="C00000"/>
              </a:solidFill>
              <a:latin typeface="Arial" panose="020B0604020202020204" pitchFamily="34" charset="0"/>
              <a:cs typeface="Arial" panose="020B0604020202020204" pitchFamily="34" charset="0"/>
            </a:endParaRPr>
          </a:p>
          <a:p>
            <a:pPr lvl="1" algn="just">
              <a:lnSpc>
                <a:spcPct val="150000"/>
              </a:lnSpc>
              <a:defRPr/>
            </a:pPr>
            <a:endParaRPr lang="en-US" altLang="zh-CN" sz="2000" dirty="0">
              <a:latin typeface="Arial" panose="020B0604020202020204" pitchFamily="34" charset="0"/>
              <a:cs typeface="Arial" panose="020B0604020202020204" pitchFamily="34" charset="0"/>
            </a:endParaRPr>
          </a:p>
        </p:txBody>
      </p:sp>
      <p:pic>
        <p:nvPicPr>
          <p:cNvPr id="13" name="图片 12">
            <a:extLst>
              <a:ext uri="{FF2B5EF4-FFF2-40B4-BE49-F238E27FC236}">
                <a16:creationId xmlns:a16="http://schemas.microsoft.com/office/drawing/2014/main" id="{25CF0125-49FB-4E36-A6A1-F0ED088E5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2850437"/>
            <a:ext cx="9330467" cy="3789297"/>
          </a:xfrm>
          <a:prstGeom prst="rect">
            <a:avLst/>
          </a:prstGeom>
        </p:spPr>
      </p:pic>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96</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5269987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178496" y="215767"/>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Fabrication Methodologies </a:t>
            </a:r>
          </a:p>
        </p:txBody>
      </p:sp>
      <p:sp>
        <p:nvSpPr>
          <p:cNvPr id="28" name="矩形 27">
            <a:extLst>
              <a:ext uri="{FF2B5EF4-FFF2-40B4-BE49-F238E27FC236}">
                <a16:creationId xmlns:a16="http://schemas.microsoft.com/office/drawing/2014/main" id="{20178577-9795-444B-95FD-33BD49F52452}"/>
              </a:ext>
            </a:extLst>
          </p:cNvPr>
          <p:cNvSpPr/>
          <p:nvPr/>
        </p:nvSpPr>
        <p:spPr>
          <a:xfrm>
            <a:off x="146309" y="772980"/>
            <a:ext cx="11494307" cy="2482154"/>
          </a:xfrm>
          <a:prstGeom prst="rect">
            <a:avLst/>
          </a:prstGeom>
        </p:spPr>
        <p:txBody>
          <a:bodyPr wrap="square">
            <a:spAutoFit/>
          </a:bodyPr>
          <a:lstStyle/>
          <a:p>
            <a:pPr marL="342900" indent="-342900" algn="just">
              <a:lnSpc>
                <a:spcPct val="150000"/>
              </a:lnSpc>
              <a:buFont typeface="Arial" panose="020B0604020202020204" pitchFamily="34" charset="0"/>
              <a:buChar char="•"/>
              <a:defRPr/>
            </a:pPr>
            <a:r>
              <a:rPr lang="en-US" altLang="zh-CN" sz="2400" dirty="0">
                <a:latin typeface="Arial" panose="020B0604020202020204" pitchFamily="34" charset="0"/>
                <a:cs typeface="Arial" panose="020B0604020202020204" pitchFamily="34" charset="0"/>
              </a:rPr>
              <a:t>Fabrication methodologies of the RHS element</a:t>
            </a:r>
          </a:p>
          <a:p>
            <a:pPr marL="800100" lvl="1" indent="-342900" algn="just">
              <a:lnSpc>
                <a:spcPct val="150000"/>
              </a:lnSpc>
              <a:buFont typeface="Arial" panose="020B0604020202020204" pitchFamily="34" charset="0"/>
              <a:buChar char="•"/>
              <a:defRPr/>
            </a:pPr>
            <a:r>
              <a:rPr lang="en-US" altLang="zh-CN" sz="2200" dirty="0">
                <a:latin typeface="Arial" panose="020B0604020202020204" pitchFamily="34" charset="0"/>
                <a:cs typeface="Arial" panose="020B0604020202020204" pitchFamily="34" charset="0"/>
              </a:rPr>
              <a:t>Key idea</a:t>
            </a:r>
          </a:p>
          <a:p>
            <a:pPr marL="1257300" lvl="2"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Analyze the influence of different fabrication methodology on the cost-efficiency</a:t>
            </a:r>
          </a:p>
          <a:p>
            <a:pPr marL="1257300" lvl="2" indent="-342900" algn="just">
              <a:lnSpc>
                <a:spcPct val="150000"/>
              </a:lnSpc>
              <a:buFont typeface="Arial" panose="020B0604020202020204" pitchFamily="34" charset="0"/>
              <a:buChar char="•"/>
              <a:defRPr/>
            </a:pPr>
            <a:r>
              <a:rPr lang="en-US" altLang="zh-CN" sz="2000" dirty="0">
                <a:latin typeface="Arial" panose="020B0604020202020204" pitchFamily="34" charset="0"/>
                <a:cs typeface="Arial" panose="020B0604020202020204" pitchFamily="34" charset="0"/>
              </a:rPr>
              <a:t>Select suitable fabrication methodology of the RHS element for different applications</a:t>
            </a:r>
            <a:endParaRPr lang="en-US" altLang="zh-CN" sz="2000" dirty="0">
              <a:solidFill>
                <a:srgbClr val="C00000"/>
              </a:solidFill>
              <a:latin typeface="Arial" panose="020B0604020202020204" pitchFamily="34" charset="0"/>
              <a:cs typeface="Arial" panose="020B0604020202020204" pitchFamily="34" charset="0"/>
            </a:endParaRPr>
          </a:p>
          <a:p>
            <a:pPr lvl="1" algn="just">
              <a:lnSpc>
                <a:spcPct val="150000"/>
              </a:lnSpc>
              <a:defRPr/>
            </a:pPr>
            <a:endParaRPr lang="en-US" altLang="zh-CN" sz="2000" dirty="0">
              <a:latin typeface="Arial" panose="020B0604020202020204" pitchFamily="34" charset="0"/>
              <a:cs typeface="Arial" panose="020B0604020202020204" pitchFamily="34" charset="0"/>
            </a:endParaRPr>
          </a:p>
        </p:txBody>
      </p:sp>
      <p:graphicFrame>
        <p:nvGraphicFramePr>
          <p:cNvPr id="6" name="表格 5">
            <a:extLst>
              <a:ext uri="{FF2B5EF4-FFF2-40B4-BE49-F238E27FC236}">
                <a16:creationId xmlns:a16="http://schemas.microsoft.com/office/drawing/2014/main" id="{1F955FA0-CF71-4038-B515-37FB2041448C}"/>
              </a:ext>
            </a:extLst>
          </p:cNvPr>
          <p:cNvGraphicFramePr>
            <a:graphicFrameLocks noGrp="1"/>
          </p:cNvGraphicFramePr>
          <p:nvPr/>
        </p:nvGraphicFramePr>
        <p:xfrm>
          <a:off x="1343472" y="2921862"/>
          <a:ext cx="8704353" cy="3682386"/>
        </p:xfrm>
        <a:graphic>
          <a:graphicData uri="http://schemas.openxmlformats.org/drawingml/2006/table">
            <a:tbl>
              <a:tblPr firstRow="1" bandRow="1">
                <a:tableStyleId>{5C22544A-7EE6-4342-B048-85BDC9FD1C3A}</a:tableStyleId>
              </a:tblPr>
              <a:tblGrid>
                <a:gridCol w="1433546">
                  <a:extLst>
                    <a:ext uri="{9D8B030D-6E8A-4147-A177-3AD203B41FA5}">
                      <a16:colId xmlns:a16="http://schemas.microsoft.com/office/drawing/2014/main" val="1521302086"/>
                    </a:ext>
                  </a:extLst>
                </a:gridCol>
                <a:gridCol w="1438315">
                  <a:extLst>
                    <a:ext uri="{9D8B030D-6E8A-4147-A177-3AD203B41FA5}">
                      <a16:colId xmlns:a16="http://schemas.microsoft.com/office/drawing/2014/main" val="3267197805"/>
                    </a:ext>
                  </a:extLst>
                </a:gridCol>
                <a:gridCol w="1438315">
                  <a:extLst>
                    <a:ext uri="{9D8B030D-6E8A-4147-A177-3AD203B41FA5}">
                      <a16:colId xmlns:a16="http://schemas.microsoft.com/office/drawing/2014/main" val="460470647"/>
                    </a:ext>
                  </a:extLst>
                </a:gridCol>
                <a:gridCol w="1527085">
                  <a:extLst>
                    <a:ext uri="{9D8B030D-6E8A-4147-A177-3AD203B41FA5}">
                      <a16:colId xmlns:a16="http://schemas.microsoft.com/office/drawing/2014/main" val="3558828708"/>
                    </a:ext>
                  </a:extLst>
                </a:gridCol>
                <a:gridCol w="1507554">
                  <a:extLst>
                    <a:ext uri="{9D8B030D-6E8A-4147-A177-3AD203B41FA5}">
                      <a16:colId xmlns:a16="http://schemas.microsoft.com/office/drawing/2014/main" val="1961062989"/>
                    </a:ext>
                  </a:extLst>
                </a:gridCol>
                <a:gridCol w="1359538">
                  <a:extLst>
                    <a:ext uri="{9D8B030D-6E8A-4147-A177-3AD203B41FA5}">
                      <a16:colId xmlns:a16="http://schemas.microsoft.com/office/drawing/2014/main" val="3298430286"/>
                    </a:ext>
                  </a:extLst>
                </a:gridCol>
              </a:tblGrid>
              <a:tr h="939186">
                <a:tc>
                  <a:txBody>
                    <a:bodyPr/>
                    <a:lstStyle/>
                    <a:p>
                      <a:pPr algn="ct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Tuning Range</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Precision</a:t>
                      </a:r>
                      <a:endParaRPr lang="zh-CN" altLang="en-US" sz="18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a:effectLst/>
                          <a:latin typeface="Arial" panose="020B0604020202020204" pitchFamily="34" charset="0"/>
                          <a:cs typeface="Arial" panose="020B0604020202020204" pitchFamily="34" charset="0"/>
                        </a:rPr>
                        <a:t>Integration</a:t>
                      </a:r>
                      <a:endParaRPr lang="en-US" altLang="zh-CN" sz="1800" b="1" i="0" kern="1200" dirty="0">
                        <a:solidFill>
                          <a:schemeClr val="lt1"/>
                        </a:solidFill>
                        <a:effectLst/>
                        <a:latin typeface="Arial" panose="020B0604020202020204" pitchFamily="34" charset="0"/>
                        <a:ea typeface="+mn-ea"/>
                        <a:cs typeface="Arial" panose="020B0604020202020204" pitchFamily="34" charset="0"/>
                      </a:endParaRPr>
                    </a:p>
                  </a:txBody>
                  <a:tcPr anchor="ct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altLang="zh-CN" sz="1800" dirty="0">
                          <a:latin typeface="Arial" panose="020B0604020202020204" pitchFamily="34" charset="0"/>
                          <a:cs typeface="Arial" panose="020B0604020202020204" pitchFamily="34" charset="0"/>
                        </a:rPr>
                        <a:t>Circuit</a:t>
                      </a:r>
                      <a:endParaRPr lang="en-US" altLang="zh-CN" sz="18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rPr>
                        <a:t>Energy loss</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63876309"/>
                  </a:ext>
                </a:extLst>
              </a:tr>
              <a:tr h="914400">
                <a:tc>
                  <a:txBody>
                    <a:bodyPr/>
                    <a:lstStyle/>
                    <a:p>
                      <a:pPr algn="ctr"/>
                      <a:r>
                        <a:rPr lang="en-US" altLang="zh-CN" sz="2000" dirty="0">
                          <a:latin typeface="Arial" panose="020B0604020202020204" pitchFamily="34" charset="0"/>
                          <a:cs typeface="Arial" panose="020B0604020202020204" pitchFamily="34" charset="0"/>
                        </a:rPr>
                        <a:t>PIN Diodes</a:t>
                      </a:r>
                      <a:endParaRPr lang="zh-CN" altLang="en-US" sz="20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Wide</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Binary control</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Easy</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Easy</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rPr>
                        <a:t>High</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27305041"/>
                  </a:ext>
                </a:extLst>
              </a:tr>
              <a:tr h="914400">
                <a:tc>
                  <a:txBody>
                    <a:bodyPr/>
                    <a:lstStyle/>
                    <a:p>
                      <a:pPr algn="ctr"/>
                      <a:r>
                        <a:rPr lang="en-US" altLang="zh-CN" sz="2000" dirty="0" err="1">
                          <a:latin typeface="Arial" panose="020B0604020202020204" pitchFamily="34" charset="0"/>
                          <a:cs typeface="Arial" panose="020B0604020202020204" pitchFamily="34" charset="0"/>
                        </a:rPr>
                        <a:t>Varactor</a:t>
                      </a:r>
                      <a:r>
                        <a:rPr lang="en-US" altLang="zh-CN" sz="2000" dirty="0">
                          <a:latin typeface="Arial" panose="020B0604020202020204" pitchFamily="34" charset="0"/>
                          <a:cs typeface="Arial" panose="020B0604020202020204" pitchFamily="34" charset="0"/>
                        </a:rPr>
                        <a:t> Diodes</a:t>
                      </a:r>
                      <a:endParaRPr lang="zh-CN" altLang="en-US" sz="20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Wide</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Continuous</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Easy</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Complicated</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dirty="0">
                          <a:latin typeface="Arial" panose="020B0604020202020204" pitchFamily="34" charset="0"/>
                          <a:cs typeface="Arial" panose="020B0604020202020204" pitchFamily="34" charset="0"/>
                        </a:rPr>
                        <a:t>High</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79513689"/>
                  </a:ext>
                </a:extLst>
              </a:tr>
              <a:tr h="914400">
                <a:tc>
                  <a:txBody>
                    <a:bodyPr/>
                    <a:lstStyle/>
                    <a:p>
                      <a:pPr algn="ctr"/>
                      <a:r>
                        <a:rPr lang="en-US" altLang="zh-CN" sz="2000" dirty="0">
                          <a:latin typeface="Arial" panose="020B0604020202020204" pitchFamily="34" charset="0"/>
                          <a:cs typeface="Arial" panose="020B0604020202020204" pitchFamily="34" charset="0"/>
                        </a:rPr>
                        <a:t>Liquid Crystal</a:t>
                      </a:r>
                      <a:endParaRPr lang="zh-CN" altLang="en-US" sz="2000" b="1"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Limited</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Continuous</a:t>
                      </a:r>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Need</a:t>
                      </a:r>
                      <a:r>
                        <a:rPr lang="zh-CN" altLang="en-US" sz="1800" baseline="0" dirty="0">
                          <a:latin typeface="Arial" panose="020B0604020202020204" pitchFamily="34" charset="0"/>
                          <a:cs typeface="Arial" panose="020B0604020202020204" pitchFamily="34" charset="0"/>
                        </a:rPr>
                        <a:t> </a:t>
                      </a:r>
                      <a:r>
                        <a:rPr lang="en-US" altLang="zh-CN" sz="1800" baseline="0" dirty="0">
                          <a:latin typeface="Arial" panose="020B0604020202020204" pitchFamily="34" charset="0"/>
                          <a:cs typeface="Arial" panose="020B0604020202020204" pitchFamily="34" charset="0"/>
                        </a:rPr>
                        <a:t>to be packed</a:t>
                      </a:r>
                      <a:endParaRPr lang="en-US" altLang="zh-CN" sz="1800" dirty="0">
                        <a:latin typeface="Arial" panose="020B0604020202020204" pitchFamily="34" charset="0"/>
                        <a:cs typeface="Arial" panose="020B0604020202020204" pitchFamily="34" charset="0"/>
                      </a:endParaRPr>
                    </a:p>
                  </a:txBody>
                  <a:tcPr anchor="ctr"/>
                </a:tc>
                <a:tc>
                  <a:txBody>
                    <a:bodyPr/>
                    <a:lstStyle/>
                    <a:p>
                      <a:pPr algn="ctr"/>
                      <a:r>
                        <a:rPr lang="en-US" altLang="zh-CN" sz="1800" dirty="0">
                          <a:latin typeface="Arial" panose="020B0604020202020204" pitchFamily="34" charset="0"/>
                          <a:cs typeface="Arial" panose="020B0604020202020204" pitchFamily="34" charset="0"/>
                        </a:rPr>
                        <a:t>Complicated</a:t>
                      </a:r>
                    </a:p>
                  </a:txBody>
                  <a:tcPr anchor="ctr"/>
                </a:tc>
                <a:tc>
                  <a:txBody>
                    <a:bodyPr/>
                    <a:lstStyle/>
                    <a:p>
                      <a:pPr algn="ctr"/>
                      <a:r>
                        <a:rPr lang="en-US" altLang="zh-CN" dirty="0">
                          <a:latin typeface="Arial" panose="020B0604020202020204" pitchFamily="34" charset="0"/>
                          <a:cs typeface="Arial" panose="020B0604020202020204" pitchFamily="34" charset="0"/>
                        </a:rPr>
                        <a:t>Low</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43245462"/>
                  </a:ext>
                </a:extLst>
              </a:tr>
            </a:tbl>
          </a:graphicData>
        </a:graphic>
      </p:graphicFrame>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97</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023738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27949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Holographic Beamforming </a:t>
            </a:r>
          </a:p>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 </a:t>
            </a:r>
          </a:p>
        </p:txBody>
      </p:sp>
      <p:sp>
        <p:nvSpPr>
          <p:cNvPr id="24" name="矩形 23"/>
          <p:cNvSpPr/>
          <p:nvPr/>
        </p:nvSpPr>
        <p:spPr>
          <a:xfrm>
            <a:off x="316936" y="980728"/>
            <a:ext cx="11198085" cy="2031325"/>
          </a:xfrm>
          <a:prstGeom prst="rect">
            <a:avLst/>
          </a:prstGeom>
        </p:spPr>
        <p:txBody>
          <a:bodyPr wrap="square">
            <a:spAutoFit/>
          </a:bodyPr>
          <a:lstStyle/>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Binary amplitude control</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PIN diodes OFF at each RHS element: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Radiate much energy into free space → State “1”</a:t>
            </a:r>
          </a:p>
          <a:p>
            <a:pPr marL="800100" lvl="1" indent="-342900">
              <a:lnSpc>
                <a:spcPct val="150000"/>
              </a:lnSpc>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PIN diodes ON </a:t>
            </a:r>
            <a:r>
              <a:rPr lang="en-US" altLang="zh-CN" sz="2000" dirty="0">
                <a:latin typeface="Arial" panose="020B0604020202020204" pitchFamily="34" charset="0"/>
                <a:ea typeface="微软雅黑" panose="020B0503020204020204" pitchFamily="34" charset="-122"/>
                <a:cs typeface="Arial" panose="020B0604020202020204" pitchFamily="34" charset="0"/>
              </a:rPr>
              <a:t>at each RHS element</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Radiate little energy into free space → State “0”</a:t>
            </a:r>
          </a:p>
          <a:p>
            <a:pPr>
              <a:lnSpc>
                <a:spcPct val="150000"/>
              </a:lnSpc>
            </a:pPr>
            <a:r>
              <a:rPr lang="en-US" altLang="zh-CN" sz="2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Holographic beamforming: control the ON/OFF state of each RHS element</a:t>
            </a:r>
          </a:p>
        </p:txBody>
      </p:sp>
      <p:sp>
        <p:nvSpPr>
          <p:cNvPr id="15" name="矩形: 圆角 14">
            <a:extLst>
              <a:ext uri="{FF2B5EF4-FFF2-40B4-BE49-F238E27FC236}">
                <a16:creationId xmlns:a16="http://schemas.microsoft.com/office/drawing/2014/main" id="{F41FC17C-ED0B-46FD-AC6F-D4863A71EE8C}"/>
              </a:ext>
            </a:extLst>
          </p:cNvPr>
          <p:cNvSpPr/>
          <p:nvPr/>
        </p:nvSpPr>
        <p:spPr>
          <a:xfrm>
            <a:off x="869662" y="3991177"/>
            <a:ext cx="5084894" cy="2579714"/>
          </a:xfrm>
          <a:prstGeom prst="roundRect">
            <a:avLst/>
          </a:prstGeom>
          <a:noFill/>
          <a:ln w="19050">
            <a:solidFill>
              <a:srgbClr val="C00000"/>
            </a:solid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2C080789-4C1E-4705-A743-ADB346908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4194146"/>
            <a:ext cx="4248472" cy="774490"/>
          </a:xfrm>
          <a:prstGeom prst="rect">
            <a:avLst/>
          </a:prstGeom>
        </p:spPr>
      </p:pic>
      <p:pic>
        <p:nvPicPr>
          <p:cNvPr id="12" name="图片 11">
            <a:extLst>
              <a:ext uri="{FF2B5EF4-FFF2-40B4-BE49-F238E27FC236}">
                <a16:creationId xmlns:a16="http://schemas.microsoft.com/office/drawing/2014/main" id="{5E88B20D-DCE8-416A-A0B9-73D7F4D9E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275" y="5522013"/>
            <a:ext cx="3180836" cy="924128"/>
          </a:xfrm>
          <a:prstGeom prst="rect">
            <a:avLst/>
          </a:prstGeom>
        </p:spPr>
      </p:pic>
      <p:sp>
        <p:nvSpPr>
          <p:cNvPr id="4" name="矩形 3"/>
          <p:cNvSpPr/>
          <p:nvPr/>
        </p:nvSpPr>
        <p:spPr>
          <a:xfrm>
            <a:off x="983432" y="4062110"/>
            <a:ext cx="4201172" cy="1079076"/>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3" name="矩形 2"/>
              <p:cNvSpPr/>
              <p:nvPr/>
            </p:nvSpPr>
            <p:spPr>
              <a:xfrm>
                <a:off x="869662" y="4161949"/>
                <a:ext cx="5084894" cy="76399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𝑚</m:t>
                      </m:r>
                      <m:d>
                        <m:dPr>
                          <m:ctrlPr>
                            <a:rPr lang="zh-CN" altLang="zh-CN" i="1">
                              <a:latin typeface="Cambria Math" panose="02040503050406030204" pitchFamily="18" charset="0"/>
                            </a:rPr>
                          </m:ctrlPr>
                        </m:dPr>
                        <m:e>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𝐫</m:t>
                              </m:r>
                            </m:e>
                            <m:sub>
                              <m:sSub>
                                <m:sSubPr>
                                  <m:ctrlPr>
                                    <a:rPr lang="zh-CN" altLang="zh-CN" i="1">
                                      <a:latin typeface="Cambria Math" panose="02040503050406030204" pitchFamily="18" charset="0"/>
                                    </a:rPr>
                                  </m:ctrlPr>
                                </m:sSubPr>
                                <m:e>
                                  <m:r>
                                    <a:rPr lang="en-US" altLang="zh-CN" i="1">
                                      <a:latin typeface="Cambria Math" panose="02040503050406030204" pitchFamily="18" charset="0"/>
                                    </a:rPr>
                                    <m:t>𝑛</m:t>
                                  </m:r>
                                </m:e>
                                <m:sub>
                                  <m:r>
                                    <a:rPr lang="en-US" altLang="zh-CN" i="1">
                                      <a:latin typeface="Cambria Math" panose="02040503050406030204" pitchFamily="18" charset="0"/>
                                    </a:rPr>
                                    <m:t>𝑦</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𝑛</m:t>
                                  </m:r>
                                </m:e>
                                <m:sub>
                                  <m:r>
                                    <a:rPr lang="en-US" altLang="zh-CN" i="1">
                                      <a:latin typeface="Cambria Math" panose="02040503050406030204" pitchFamily="18" charset="0"/>
                                    </a:rPr>
                                    <m:t>𝑧</m:t>
                                  </m:r>
                                </m:sub>
                              </m:sSub>
                            </m:sub>
                            <m:sup>
                              <m:r>
                                <a:rPr lang="en-US" altLang="zh-CN" i="1" smtClean="0">
                                  <a:solidFill>
                                    <a:schemeClr val="bg1"/>
                                  </a:solidFill>
                                  <a:latin typeface="Cambria Math" panose="02040503050406030204" pitchFamily="18" charset="0"/>
                                </a:rPr>
                                <m:t>𝑘</m:t>
                              </m:r>
                            </m:sup>
                          </m:sSubSup>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𝜃</m:t>
                              </m:r>
                            </m:e>
                            <m:sub>
                              <m:r>
                                <a:rPr lang="en-US" altLang="zh-CN" i="1">
                                  <a:latin typeface="Cambria Math" panose="02040503050406030204" pitchFamily="18" charset="0"/>
                                </a:rPr>
                                <m:t>0</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𝜑</m:t>
                              </m:r>
                            </m:e>
                            <m:sub>
                              <m:r>
                                <a:rPr lang="en-US" altLang="zh-CN" i="1">
                                  <a:latin typeface="Cambria Math" panose="02040503050406030204" pitchFamily="18" charset="0"/>
                                </a:rPr>
                                <m:t>0</m:t>
                              </m:r>
                            </m:sub>
                          </m:sSub>
                        </m:e>
                      </m:d>
                      <m:r>
                        <a:rPr lang="en-US" altLang="zh-CN" i="1">
                          <a:latin typeface="Cambria Math" panose="02040503050406030204" pitchFamily="18" charset="0"/>
                        </a:rPr>
                        <m:t>=</m:t>
                      </m:r>
                      <m:f>
                        <m:fPr>
                          <m:ctrlPr>
                            <a:rPr lang="zh-CN" altLang="zh-CN" i="1">
                              <a:latin typeface="Cambria Math" panose="02040503050406030204" pitchFamily="18" charset="0"/>
                            </a:rPr>
                          </m:ctrlPr>
                        </m:fPr>
                        <m:num>
                          <m:r>
                            <a:rPr lang="en-US" altLang="zh-CN" i="1">
                              <a:latin typeface="Cambria Math" panose="02040503050406030204" pitchFamily="18" charset="0"/>
                            </a:rPr>
                            <m:t>𝑅𝑒</m:t>
                          </m:r>
                          <m:d>
                            <m:dPr>
                              <m:begChr m:val="["/>
                              <m:endChr m:val="]"/>
                              <m:ctrlPr>
                                <a:rPr lang="zh-CN" altLang="zh-CN" i="1">
                                  <a:latin typeface="Cambria Math" panose="02040503050406030204" pitchFamily="18" charset="0"/>
                                </a:rPr>
                              </m:ctrlPr>
                            </m:dPr>
                            <m:e>
                              <m:r>
                                <m:rPr>
                                  <m:sty m:val="p"/>
                                </m:rPr>
                                <a:rPr lang="en-US" altLang="zh-CN" dirty="0">
                                  <a:solidFill>
                                    <a:srgbClr val="C00000"/>
                                  </a:solidFill>
                                  <a:latin typeface="Cambria Math" panose="02040503050406030204" pitchFamily="18" charset="0"/>
                                  <a:cs typeface="Arial" panose="020B0604020202020204" pitchFamily="34" charset="0"/>
                                </a:rPr>
                                <m:t>Ψ</m:t>
                              </m:r>
                              <m:r>
                                <a:rPr lang="en-US" altLang="zh-CN" i="1" baseline="-25000" dirty="0">
                                  <a:solidFill>
                                    <a:srgbClr val="C00000"/>
                                  </a:solidFill>
                                  <a:latin typeface="Cambria Math" panose="02040503050406030204" pitchFamily="18" charset="0"/>
                                  <a:cs typeface="Arial" panose="020B0604020202020204" pitchFamily="34" charset="0"/>
                                </a:rPr>
                                <m:t>h𝑜𝑙𝑜</m:t>
                              </m:r>
                              <m:d>
                                <m:dPr>
                                  <m:ctrlPr>
                                    <a:rPr lang="zh-CN" altLang="zh-CN" i="1">
                                      <a:solidFill>
                                        <a:srgbClr val="C00000"/>
                                      </a:solidFill>
                                      <a:latin typeface="Cambria Math" panose="02040503050406030204" pitchFamily="18" charset="0"/>
                                    </a:rPr>
                                  </m:ctrlPr>
                                </m:dPr>
                                <m:e>
                                  <m:sSubSup>
                                    <m:sSubSupPr>
                                      <m:ctrlPr>
                                        <a:rPr lang="zh-CN" altLang="zh-CN" i="1">
                                          <a:solidFill>
                                            <a:srgbClr val="C00000"/>
                                          </a:solidFill>
                                          <a:latin typeface="Cambria Math" panose="02040503050406030204" pitchFamily="18" charset="0"/>
                                        </a:rPr>
                                      </m:ctrlPr>
                                    </m:sSubSupPr>
                                    <m:e>
                                      <m:r>
                                        <a:rPr lang="en-US" altLang="zh-CN" b="1" i="1">
                                          <a:solidFill>
                                            <a:srgbClr val="C00000"/>
                                          </a:solidFill>
                                          <a:latin typeface="Cambria Math" panose="02040503050406030204" pitchFamily="18" charset="0"/>
                                        </a:rPr>
                                        <m:t>𝐫</m:t>
                                      </m:r>
                                    </m:e>
                                    <m:sub>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𝑛</m:t>
                                          </m:r>
                                        </m:e>
                                        <m:sub>
                                          <m:r>
                                            <a:rPr lang="en-US" altLang="zh-CN" i="1">
                                              <a:solidFill>
                                                <a:srgbClr val="C00000"/>
                                              </a:solidFill>
                                              <a:latin typeface="Cambria Math" panose="02040503050406030204" pitchFamily="18" charset="0"/>
                                            </a:rPr>
                                            <m:t>𝑦</m:t>
                                          </m:r>
                                        </m:sub>
                                      </m:sSub>
                                      <m:r>
                                        <a:rPr lang="en-US" altLang="zh-CN" i="1">
                                          <a:solidFill>
                                            <a:srgbClr val="C00000"/>
                                          </a:solidFill>
                                          <a:latin typeface="Cambria Math" panose="02040503050406030204" pitchFamily="18" charset="0"/>
                                        </a:rPr>
                                        <m:t>,</m:t>
                                      </m:r>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𝑛</m:t>
                                          </m:r>
                                        </m:e>
                                        <m:sub>
                                          <m:r>
                                            <a:rPr lang="en-US" altLang="zh-CN" i="1">
                                              <a:solidFill>
                                                <a:srgbClr val="C00000"/>
                                              </a:solidFill>
                                              <a:latin typeface="Cambria Math" panose="02040503050406030204" pitchFamily="18" charset="0"/>
                                            </a:rPr>
                                            <m:t>𝑧</m:t>
                                          </m:r>
                                        </m:sub>
                                      </m:sSub>
                                    </m:sub>
                                    <m:sup>
                                      <m:r>
                                        <a:rPr lang="en-US" altLang="zh-CN" i="1">
                                          <a:solidFill>
                                            <a:srgbClr val="C00000"/>
                                          </a:solidFill>
                                          <a:latin typeface="Cambria Math" panose="02040503050406030204" pitchFamily="18" charset="0"/>
                                        </a:rPr>
                                        <m:t>𝑘</m:t>
                                      </m:r>
                                    </m:sup>
                                  </m:sSubSup>
                                  <m:r>
                                    <a:rPr lang="en-US" altLang="zh-CN" i="1">
                                      <a:solidFill>
                                        <a:srgbClr val="C00000"/>
                                      </a:solidFill>
                                      <a:latin typeface="Cambria Math" panose="02040503050406030204" pitchFamily="18" charset="0"/>
                                    </a:rPr>
                                    <m:t>,</m:t>
                                  </m:r>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𝜃</m:t>
                                      </m:r>
                                    </m:e>
                                    <m:sub>
                                      <m:r>
                                        <a:rPr lang="en-US" altLang="zh-CN" i="1">
                                          <a:solidFill>
                                            <a:srgbClr val="C00000"/>
                                          </a:solidFill>
                                          <a:latin typeface="Cambria Math" panose="02040503050406030204" pitchFamily="18" charset="0"/>
                                        </a:rPr>
                                        <m:t>0</m:t>
                                      </m:r>
                                    </m:sub>
                                  </m:sSub>
                                  <m:r>
                                    <a:rPr lang="en-US" altLang="zh-CN" i="1">
                                      <a:solidFill>
                                        <a:srgbClr val="C00000"/>
                                      </a:solidFill>
                                      <a:latin typeface="Cambria Math" panose="02040503050406030204" pitchFamily="18" charset="0"/>
                                    </a:rPr>
                                    <m:t>,</m:t>
                                  </m:r>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𝜑</m:t>
                                      </m:r>
                                    </m:e>
                                    <m:sub>
                                      <m:r>
                                        <a:rPr lang="en-US" altLang="zh-CN" i="1">
                                          <a:solidFill>
                                            <a:srgbClr val="C00000"/>
                                          </a:solidFill>
                                          <a:latin typeface="Cambria Math" panose="02040503050406030204" pitchFamily="18" charset="0"/>
                                        </a:rPr>
                                        <m:t>0</m:t>
                                      </m:r>
                                    </m:sub>
                                  </m:sSub>
                                </m:e>
                              </m:d>
                            </m:e>
                          </m:d>
                          <m:r>
                            <a:rPr lang="en-US" altLang="zh-CN" i="1">
                              <a:latin typeface="Cambria Math" panose="02040503050406030204" pitchFamily="18" charset="0"/>
                            </a:rPr>
                            <m:t>+1</m:t>
                          </m:r>
                        </m:num>
                        <m:den>
                          <m:r>
                            <a:rPr lang="en-US" altLang="zh-CN" i="1">
                              <a:latin typeface="Cambria Math" panose="02040503050406030204" pitchFamily="18" charset="0"/>
                            </a:rPr>
                            <m:t>2</m:t>
                          </m:r>
                        </m:den>
                      </m:f>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869662" y="4161949"/>
                <a:ext cx="5084894" cy="76399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60732" y="3079865"/>
                <a:ext cx="5616624" cy="754181"/>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radiation amplitude of an RHS element at position </a:t>
                </a:r>
                <a14:m>
                  <m:oMath xmlns:m="http://schemas.openxmlformats.org/officeDocument/2006/math">
                    <m:d>
                      <m:dPr>
                        <m:ctrlPr>
                          <a:rPr lang="en-US" altLang="zh-CN" sz="2000" i="1" smtClean="0">
                            <a:latin typeface="Cambria Math" panose="02040503050406030204" pitchFamily="18" charset="0"/>
                            <a:ea typeface="微软雅黑" panose="020B0503020204020204" pitchFamily="34" charset="-122"/>
                            <a:cs typeface="Arial" panose="020B0604020202020204" pitchFamily="34" charset="0"/>
                          </a:rPr>
                        </m:ctrlPr>
                      </m:dPr>
                      <m:e>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𝑦</m:t>
                            </m:r>
                          </m:sub>
                        </m:sSub>
                        <m:r>
                          <a:rPr lang="en-US" altLang="zh-CN" sz="2000" i="1">
                            <a:latin typeface="Cambria Math" panose="02040503050406030204" pitchFamily="18" charset="0"/>
                          </a:rPr>
                          <m:t>,</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𝑧</m:t>
                            </m:r>
                          </m:sub>
                        </m:sSub>
                      </m:e>
                    </m:d>
                  </m:oMath>
                </a14:m>
                <a:r>
                  <a:rPr lang="zh-CN" altLang="en-US" sz="2000" dirty="0"/>
                  <a:t> </a:t>
                </a:r>
                <a:r>
                  <a:rPr lang="en-US" altLang="zh-CN" sz="2000" dirty="0"/>
                  <a:t>is </a:t>
                </a:r>
                <a:endParaRPr lang="zh-CN" altLang="en-US" sz="2000" dirty="0"/>
              </a:p>
            </p:txBody>
          </p:sp>
        </mc:Choice>
        <mc:Fallback xmlns="">
          <p:sp>
            <p:nvSpPr>
              <p:cNvPr id="5" name="矩形 4"/>
              <p:cNvSpPr>
                <a:spLocks noRot="1" noChangeAspect="1" noMove="1" noResize="1" noEditPoints="1" noAdjustHandles="1" noChangeArrowheads="1" noChangeShapeType="1" noTextEdit="1"/>
              </p:cNvSpPr>
              <p:nvPr/>
            </p:nvSpPr>
            <p:spPr>
              <a:xfrm>
                <a:off x="760732" y="3079865"/>
                <a:ext cx="5616624" cy="754181"/>
              </a:xfrm>
              <a:prstGeom prst="rect">
                <a:avLst/>
              </a:prstGeom>
              <a:blipFill>
                <a:blip r:embed="rId6"/>
                <a:stretch>
                  <a:fillRect l="-977" t="-3226" b="-10484"/>
                </a:stretch>
              </a:blipFill>
            </p:spPr>
            <p:txBody>
              <a:bodyPr/>
              <a:lstStyle/>
              <a:p>
                <a:r>
                  <a:rPr lang="zh-CN" altLang="en-US">
                    <a:noFill/>
                  </a:rPr>
                  <a:t> </a:t>
                </a:r>
              </a:p>
            </p:txBody>
          </p:sp>
        </mc:Fallback>
      </mc:AlternateContent>
      <p:sp>
        <p:nvSpPr>
          <p:cNvPr id="9" name="箭头: 右 8">
            <a:extLst>
              <a:ext uri="{FF2B5EF4-FFF2-40B4-BE49-F238E27FC236}">
                <a16:creationId xmlns:a16="http://schemas.microsoft.com/office/drawing/2014/main" id="{6C27E78C-BAC8-4FBD-9376-DB8C1A8030AB}"/>
              </a:ext>
            </a:extLst>
          </p:cNvPr>
          <p:cNvSpPr/>
          <p:nvPr/>
        </p:nvSpPr>
        <p:spPr>
          <a:xfrm rot="5400000">
            <a:off x="3053661" y="4948291"/>
            <a:ext cx="461980" cy="568786"/>
          </a:xfrm>
          <a:prstGeom prst="rightArrow">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2946778-37E7-4591-A2C8-D0D6B08D4CAA}"/>
              </a:ext>
            </a:extLst>
          </p:cNvPr>
          <p:cNvSpPr txBox="1"/>
          <p:nvPr/>
        </p:nvSpPr>
        <p:spPr>
          <a:xfrm>
            <a:off x="3532624" y="4981495"/>
            <a:ext cx="1632534"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Discretization</a:t>
            </a:r>
            <a:endParaRPr lang="zh-CN" altLang="en-US" dirty="0">
              <a:solidFill>
                <a:srgbClr val="C00000"/>
              </a:solidFill>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A7FC74E8-20F6-4171-8AFF-C4E9B083C5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4350" y="4043251"/>
            <a:ext cx="3560213" cy="2670160"/>
          </a:xfrm>
          <a:prstGeom prst="rect">
            <a:avLst/>
          </a:prstGeom>
        </p:spPr>
      </p:pic>
      <p:sp>
        <p:nvSpPr>
          <p:cNvPr id="17" name="矩形 16"/>
          <p:cNvSpPr/>
          <p:nvPr/>
        </p:nvSpPr>
        <p:spPr>
          <a:xfrm>
            <a:off x="6816080" y="3034315"/>
            <a:ext cx="5256584" cy="1015663"/>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The radiation efficiency varies at different states, verifying the effectiveness of amplitude control</a:t>
            </a:r>
            <a:endParaRPr lang="zh-CN" altLang="en-US" sz="2000" dirty="0"/>
          </a:p>
        </p:txBody>
      </p:sp>
      <p:sp>
        <p:nvSpPr>
          <p:cNvPr id="7" name="灯片编号占位符 6"/>
          <p:cNvSpPr>
            <a:spLocks noGrp="1"/>
          </p:cNvSpPr>
          <p:nvPr>
            <p:ph type="sldNum" sz="quarter" idx="12"/>
          </p:nvPr>
        </p:nvSpPr>
        <p:spPr/>
        <p:txBody>
          <a:bodyPr/>
          <a:lstStyle/>
          <a:p>
            <a:fld id="{EA7D5E4A-1FF7-5446-9BF7-57824CD54030}" type="slidenum">
              <a:rPr kumimoji="1" lang="zh-CN" altLang="en-US" b="1" smtClean="0">
                <a:solidFill>
                  <a:srgbClr val="C00000"/>
                </a:solidFill>
              </a:rPr>
              <a:pPr/>
              <a:t>98</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7994820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187785"/>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Full-Wave Analyses</a:t>
            </a:r>
          </a:p>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 </a:t>
            </a:r>
          </a:p>
        </p:txBody>
      </p:sp>
      <p:sp>
        <p:nvSpPr>
          <p:cNvPr id="24" name="矩形 23"/>
          <p:cNvSpPr/>
          <p:nvPr/>
        </p:nvSpPr>
        <p:spPr>
          <a:xfrm>
            <a:off x="210591" y="832441"/>
            <a:ext cx="11194756" cy="5893921"/>
          </a:xfrm>
          <a:prstGeom prst="rect">
            <a:avLst/>
          </a:prstGeom>
        </p:spPr>
        <p:txBody>
          <a:bodyPr wrap="square">
            <a:spAutoFit/>
          </a:bodyPr>
          <a:lstStyle/>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Full-wave analyses of RHSs with different sizes</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One-dimensional RHS with 16 elements: Target angle 0°, 30°</a:t>
            </a:r>
          </a:p>
          <a:p>
            <a:pPr marL="800100" lvl="1" indent="-342900">
              <a:lnSpc>
                <a:spcPct val="150000"/>
              </a:lnSpc>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Two-dimensional RHSs  with 32 and 64 elements: Target angle (330</a:t>
            </a:r>
            <a:r>
              <a:rPr lang="en-US" altLang="zh-CN" sz="2000" dirty="0">
                <a:latin typeface="Arial" panose="020B0604020202020204" pitchFamily="34" charset="0"/>
                <a:ea typeface="微软雅黑" panose="020B0503020204020204" pitchFamily="34" charset="-122"/>
                <a:cs typeface="Arial" panose="020B0604020202020204" pitchFamily="34" charset="0"/>
              </a:rPr>
              <a:t>°, 50°),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(80</a:t>
            </a:r>
            <a:r>
              <a:rPr lang="en-US" altLang="zh-CN" sz="2000" dirty="0">
                <a:latin typeface="Arial" panose="020B0604020202020204" pitchFamily="34" charset="0"/>
                <a:ea typeface="微软雅黑" panose="020B0503020204020204" pitchFamily="34" charset="-122"/>
                <a:cs typeface="Arial" panose="020B0604020202020204" pitchFamily="34" charset="0"/>
              </a:rPr>
              <a:t>°, 20°)</a:t>
            </a:r>
            <a:endPar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a:p>
            <a:pPr>
              <a:lnSpc>
                <a:spcPct val="150000"/>
              </a:lnSpc>
            </a:pPr>
            <a:r>
              <a:rPr lang="en-US" altLang="zh-CN" sz="2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Simulated results</a:t>
            </a:r>
          </a:p>
          <a:p>
            <a:pPr marL="800100" lvl="1" indent="-342900">
              <a:lnSpc>
                <a:spcPct val="150000"/>
              </a:lnSpc>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direction of main-lobe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matches the </a:t>
            </a:r>
          </a:p>
          <a:p>
            <a:pPr lvl="1">
              <a:lnSpc>
                <a:spcPct val="150000"/>
              </a:lnSpc>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theoretical target angle</a:t>
            </a:r>
          </a:p>
          <a:p>
            <a:pPr marL="800100" lvl="1" indent="-342900">
              <a:lnSpc>
                <a:spcPct val="150000"/>
              </a:lnSpc>
              <a:spcBef>
                <a:spcPts val="300"/>
              </a:spcBef>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RHS with more elements can generate </a:t>
            </a:r>
          </a:p>
          <a:p>
            <a:pPr lvl="1">
              <a:lnSpc>
                <a:spcPct val="150000"/>
              </a:lnSpc>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 main-lobe with narrower beam-width</a:t>
            </a:r>
          </a:p>
          <a:p>
            <a:pPr marL="800100" lvl="1" indent="-342900">
              <a:lnSpc>
                <a:spcPct val="150000"/>
              </a:lnSpc>
              <a:spcBef>
                <a:spcPts val="300"/>
              </a:spcBef>
              <a:buFont typeface="Arial" panose="020B0604020202020204" pitchFamily="34" charset="0"/>
              <a:buChar char="•"/>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When the number of RHS elements </a:t>
            </a:r>
          </a:p>
          <a:p>
            <a:pPr lvl="1">
              <a:lnSpc>
                <a:spcPct val="150000"/>
              </a:lnSpc>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doubles,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the antenna gain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increases</a:t>
            </a:r>
          </a:p>
          <a:p>
            <a:pPr lvl="1">
              <a:lnSpc>
                <a:spcPct val="150000"/>
              </a:lnSpc>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about 3 dB </a:t>
            </a:r>
          </a:p>
          <a:p>
            <a:pPr lvl="1">
              <a:lnSpc>
                <a:spcPct val="150000"/>
              </a:lnSpc>
            </a:pPr>
            <a:endParaRPr lang="en" altLang="zh-CN" sz="2000"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5FFE9B03-5C22-4191-B98B-B7BE4E1F16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4"/>
          <a:stretch/>
        </p:blipFill>
        <p:spPr>
          <a:xfrm>
            <a:off x="5560958" y="2913207"/>
            <a:ext cx="6542692" cy="3816424"/>
          </a:xfrm>
          <a:prstGeom prst="rect">
            <a:avLst/>
          </a:prstGeom>
        </p:spPr>
      </p:pic>
      <p:cxnSp>
        <p:nvCxnSpPr>
          <p:cNvPr id="19" name="直接箭头连接符 18">
            <a:extLst>
              <a:ext uri="{FF2B5EF4-FFF2-40B4-BE49-F238E27FC236}">
                <a16:creationId xmlns:a16="http://schemas.microsoft.com/office/drawing/2014/main" id="{36CF5A54-24D0-434E-A61D-0B8E93E8D87C}"/>
              </a:ext>
            </a:extLst>
          </p:cNvPr>
          <p:cNvCxnSpPr>
            <a:cxnSpLocks/>
          </p:cNvCxnSpPr>
          <p:nvPr/>
        </p:nvCxnSpPr>
        <p:spPr>
          <a:xfrm flipH="1" flipV="1">
            <a:off x="8544273" y="2333640"/>
            <a:ext cx="288031" cy="218190"/>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95341A3F-40AA-483B-BD8B-EBA45F521EB3}"/>
              </a:ext>
            </a:extLst>
          </p:cNvPr>
          <p:cNvCxnSpPr>
            <a:cxnSpLocks/>
          </p:cNvCxnSpPr>
          <p:nvPr/>
        </p:nvCxnSpPr>
        <p:spPr>
          <a:xfrm flipV="1">
            <a:off x="9552384" y="2318906"/>
            <a:ext cx="288032" cy="243007"/>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47C97738-DA6C-48A1-BDFD-EB9C8862284A}"/>
              </a:ext>
            </a:extLst>
          </p:cNvPr>
          <p:cNvSpPr txBox="1"/>
          <p:nvPr/>
        </p:nvSpPr>
        <p:spPr>
          <a:xfrm>
            <a:off x="8475712" y="2535967"/>
            <a:ext cx="1944216" cy="338554"/>
          </a:xfrm>
          <a:prstGeom prst="rect">
            <a:avLst/>
          </a:prstGeom>
          <a:noFill/>
        </p:spPr>
        <p:txBody>
          <a:bodyPr wrap="square" rtlCol="0">
            <a:spAutoFit/>
          </a:bodyPr>
          <a:lstStyle/>
          <a:p>
            <a:r>
              <a:rPr lang="en-US" altLang="zh-CN" sz="1600" dirty="0">
                <a:solidFill>
                  <a:srgbClr val="C00000"/>
                </a:solidFill>
                <a:latin typeface="Arial" panose="020B0604020202020204" pitchFamily="34" charset="0"/>
                <a:cs typeface="Arial" panose="020B0604020202020204" pitchFamily="34" charset="0"/>
              </a:rPr>
              <a:t>azimuth angle</a:t>
            </a:r>
            <a:endParaRPr lang="zh-CN" altLang="en-US" sz="1600" dirty="0">
              <a:solidFill>
                <a:srgbClr val="C00000"/>
              </a:solidFill>
              <a:latin typeface="Arial" panose="020B0604020202020204" pitchFamily="34" charset="0"/>
              <a:cs typeface="Arial" panose="020B0604020202020204" pitchFamily="34" charset="0"/>
            </a:endParaRPr>
          </a:p>
        </p:txBody>
      </p:sp>
      <p:cxnSp>
        <p:nvCxnSpPr>
          <p:cNvPr id="25" name="直接箭头连接符 24">
            <a:extLst>
              <a:ext uri="{FF2B5EF4-FFF2-40B4-BE49-F238E27FC236}">
                <a16:creationId xmlns:a16="http://schemas.microsoft.com/office/drawing/2014/main" id="{D03B29DC-C04A-43DF-8E4E-4BC14E3EEF6F}"/>
              </a:ext>
            </a:extLst>
          </p:cNvPr>
          <p:cNvCxnSpPr>
            <a:cxnSpLocks/>
          </p:cNvCxnSpPr>
          <p:nvPr/>
        </p:nvCxnSpPr>
        <p:spPr>
          <a:xfrm flipH="1">
            <a:off x="9197779" y="1792911"/>
            <a:ext cx="354605" cy="213596"/>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73B11AF9-9A73-4E2F-8DDD-A650CE199B37}"/>
              </a:ext>
            </a:extLst>
          </p:cNvPr>
          <p:cNvCxnSpPr>
            <a:cxnSpLocks/>
          </p:cNvCxnSpPr>
          <p:nvPr/>
        </p:nvCxnSpPr>
        <p:spPr>
          <a:xfrm>
            <a:off x="9984432" y="1792911"/>
            <a:ext cx="291481" cy="187650"/>
          </a:xfrm>
          <a:prstGeom prst="straightConnector1">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7B4872FA-CFC5-4C80-9514-4DDAE6CA845C}"/>
              </a:ext>
            </a:extLst>
          </p:cNvPr>
          <p:cNvSpPr txBox="1"/>
          <p:nvPr/>
        </p:nvSpPr>
        <p:spPr>
          <a:xfrm>
            <a:off x="9120336" y="1480513"/>
            <a:ext cx="1944216" cy="338554"/>
          </a:xfrm>
          <a:prstGeom prst="rect">
            <a:avLst/>
          </a:prstGeom>
          <a:noFill/>
        </p:spPr>
        <p:txBody>
          <a:bodyPr wrap="square" rtlCol="0">
            <a:spAutoFit/>
          </a:bodyPr>
          <a:lstStyle/>
          <a:p>
            <a:r>
              <a:rPr lang="en-US" altLang="zh-CN" sz="1600" dirty="0">
                <a:solidFill>
                  <a:srgbClr val="C00000"/>
                </a:solidFill>
                <a:latin typeface="Arial" panose="020B0604020202020204" pitchFamily="34" charset="0"/>
                <a:cs typeface="Arial" panose="020B0604020202020204" pitchFamily="34" charset="0"/>
              </a:rPr>
              <a:t>elevation angle</a:t>
            </a:r>
            <a:endParaRPr lang="zh-CN" altLang="en-US" sz="1600" dirty="0">
              <a:solidFill>
                <a:srgbClr val="C00000"/>
              </a:solidFill>
              <a:latin typeface="Arial" panose="020B0604020202020204" pitchFamily="34" charset="0"/>
              <a:cs typeface="Arial" panose="020B0604020202020204" pitchFamily="34" charset="0"/>
            </a:endParaRPr>
          </a:p>
        </p:txBody>
      </p:sp>
      <p:sp>
        <p:nvSpPr>
          <p:cNvPr id="2" name="灯片编号占位符 1"/>
          <p:cNvSpPr>
            <a:spLocks noGrp="1"/>
          </p:cNvSpPr>
          <p:nvPr>
            <p:ph type="sldNum" sz="quarter" idx="12"/>
          </p:nvPr>
        </p:nvSpPr>
        <p:spPr/>
        <p:txBody>
          <a:bodyPr/>
          <a:lstStyle/>
          <a:p>
            <a:fld id="{EA7D5E4A-1FF7-5446-9BF7-57824CD54030}" type="slidenum">
              <a:rPr kumimoji="1" lang="zh-CN" altLang="en-US" b="1" smtClean="0">
                <a:solidFill>
                  <a:srgbClr val="C00000"/>
                </a:solidFill>
              </a:rPr>
              <a:pPr/>
              <a:t>99</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517952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1033"/>
  <p:tag name="CFG.LAYOUT" val="Default"/>
  <p:tag name="CFG.CUSTOMERVERSION" val="3"/>
  <p:tag name="CONFIG" val="Default"/>
  <p:tag name="CFG.VERSION" val="1"/>
  <p:tag name="MAPNAME" val="Map1"/>
  <p:tag name="LICENSEKEY" val="6c64627f-c5d4-423c-8804-6e663357a7fe"/>
  <p:tag name="FIELD.ADDINFO.COMBOINDEX" val="0"/>
  <p:tag name="FIELDS.INITIALIZED" val="1"/>
  <p:tag name="FIELD.AUTHOR.COMBOINDEX" val="-2"/>
  <p:tag name="FIELD.DIVISION.COMBOINDEX" val="-2"/>
  <p:tag name="FIELD.DATE.COMBOINDEX" val="-2"/>
  <p:tag name="FIELD.ISONUMBER.COMBOINDEX" val="-2"/>
  <p:tag name="TITLEMASTERMASTERNAME" val="TitleSlide"/>
  <p:tag name="TITLEMASTERSHAPESETGROUPCLASSNAME" val="ShapeSetGroup2"/>
  <p:tag name="TITLEMASTERCOLORSETGROUPCLASSNAME" val="ColorSetGroupLight"/>
  <p:tag name="TITLEMASTERFONTSETGROUPCLASSNAME" val="FontSetGroup2"/>
  <p:tag name="TITLEMASTERSTYLESETGROUPCLASSNAME" val="StyleSetGroup1"/>
  <p:tag name="TITLEMASTERMODIFIED" val="1"/>
  <p:tag name="SLIDEMASTERMASTERNAME" val="Slide"/>
  <p:tag name="SLIDEMASTERSHAPESETGROUPCLASSNAME" val="ShapeSetGroup2"/>
  <p:tag name="SLIDEMASTERCOLORSETGROUPCLASSNAME" val="ColorSetGroupLight"/>
  <p:tag name="SLIDEMASTERFONTSETGROUPCLASSNAME" val="FontSetGroup2"/>
  <p:tag name="SLIDEMASTERSTYLESETGROUPCLASSNAME" val="StyleSetGroup1"/>
  <p:tag name="SLIDEMASTERMODIFIED" val="1"/>
  <p:tag name="FIELD.ISONUMBER.CONTENT" val="Reference"/>
  <p:tag name="FIELD.ISONUMBER.VALUE" val="Reference"/>
  <p:tag name="ML_1" val="$Default"/>
  <p:tag name="FIELD.AUTHOR.CONTENT" val="Lingyang Song"/>
  <p:tag name="FIELD.AUTHOR.VALUE" val="Lingyang Song"/>
  <p:tag name="FIELD.DIVISION.CONTENT" val="Wireless Group"/>
  <p:tag name="FIELD.DIVISION.VALUE" val="Wireless Group"/>
  <p:tag name="FIELD.PROJECT.COMBOINDEX" val="-2"/>
  <p:tag name="FIELD.DATE.CONTENT" val="08,01, 2008"/>
  <p:tag name="FIELD.DATE.VALUE" val="08,01, 2008"/>
  <p:tag name="FIELD.CONTENTOWNER.COMBOINDEX" val="-2"/>
  <p:tag name="FIELD.ADDINFO.CONTENT" val="CONFIDENTIAL"/>
  <p:tag name="FIELD.ADDINFO.VALUE" val="CONFIDENTIAL"/>
  <p:tag name="ML_UFSOK" val="de4de2de8de7de5de6de9e10e11e12e13e14e15e16e17e18e19e20e21de3"/>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37.2328"/>
  <p:tag name="ORIGINALWIDTH" val="280.465"/>
  <p:tag name="LATEXADDIN" val="\documentclass{article}&#10;\usepackage{amsmath}&#10;\pagestyle{empty}&#10;\begin{document}&#10;&#10;&#10;$$\hat{R}_{sum}$$&#10;&#10;\end{document}"/>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374.9532"/>
  <p:tag name="ORIGINALWIDTH" val="3129.359"/>
  <p:tag name="LATEXADDIN" val="\documentclass{article}&#10;\usepackage{amsmath}&#10;\pagestyle{empty}&#10;\begin{document}&#10;&#10;&#10;&#10;$$\widetilde{R}_{sum}=R_{sum}-\log_2\left(1 + 2^{-2Q} \sum_{l=1}^{L}\frac{Y_l}{Z_l} + 2^{-4Q} \sum_{l &lt; l'}\frac{Y_l Y_{l'}}{Z_l Z_{l'}} \right)$$&#10;\end{document}"/>
  <p:tag name="IGUANATEXSIZE" val="18"/>
  <p:tag name="IGUANATEXCURSOR" val="85"/>
  <p:tag name="TRANSPARENCY" val="True"/>
  <p:tag name="FILENAME" val=""/>
  <p:tag name="LATEXENGINEID" val="0"/>
  <p:tag name="TEMPFOLDER" val=".\.\"/>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334.4582"/>
  <p:tag name="ORIGINALWIDTH" val="3634.796"/>
  <p:tag name="LATEXADDIN" val="\documentclass{article}&#10;\usepackage{amsmath}&#10;\pagestyle{empty}&#10;\begin{document}&#10;&#10;$$&#10; \begin{aligned}&#10;  y(t) &amp;= \beta (\boldsymbol{\Psi}^r\boldsymbol{q}^r)^T\!\boldsymbol{a}_r(\theta,\varphi)\boldsymbol{a}_t^T(\theta,\varphi)\boldsymbol{\Psi}^t\boldsymbol{q}^te^{-j2\pi f_c\tau(R)} x(t-\tau(R))+\tilde{n}(t)\\&#10;  &amp;= r(t) + \tilde{n}(t),&#10; \end{aligned} &#10;$$&#10;&#10;&#10;\end{document}"/>
  <p:tag name="IGUANATEXSIZE" val="20"/>
  <p:tag name="IGUANATEXCURSOR" val="316"/>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141.7323"/>
  <p:tag name="ORIGINALWIDTH" val="809.1488"/>
  <p:tag name="LATEXADDIN" val="\documentclass{article}&#10;\usepackage{amsmath}&#10;\pagestyle{empty}&#10;\begin{document}&#10;&#10;$\boldsymbol{\Psi}^t=diag\{\boldsymbol{\psi}^t\}$&#10;&#10;&#10;\end{document}"/>
  <p:tag name="IGUANATEXSIZE" val="20"/>
  <p:tag name="IGUANATEXCURSOR" val="128"/>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831.6461"/>
  <p:tag name="LATEXADDIN" val="\documentclass{article}&#10;\usepackage{amsmath}&#10;\pagestyle{empty}&#10;\begin{document}&#10;&#10;$\boldsymbol{\Psi}^r=diag\{\boldsymbol{\psi}^r\}$&#10;&#10;&#10;\end{document}"/>
  <p:tag name="IGUANATEXSIZE" val="20"/>
  <p:tag name="IGUANATEXCURSOR" val="127"/>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957.6303"/>
  <p:tag name="ORIGINALWIDTH" val="3275.591"/>
  <p:tag name="LATEXADDIN" val="\documentclass{article}&#10;\usepackage{amsmath}&#10;\pagestyle{empty}&#10;\begin{document}&#10;&#10;\begin{equation}\label{Dr_expres}&#10;  D_R=(\frac{c}{4\pi f_{bw}})^2\frac{1}{\mathrm{SNR}},%\mu^HD_3\mu&#10; \end{equation}&#10;\vspace{-2.5mm}&#10; \begin{equation}\label{Dre_expres}&#10;  D_{\beta_{re}}=\left[\beta_{re}^2+\beta_{im}^2(1+\frac{f_c^2}{f_{bw}^2})\right](\frac{\lambda}{4\pi})^2\frac{1}{\mathrm{SNR}},&#10; \end{equation}&#10;\vspace{-2.5mm}&#10; \begin{equation}\label{Dim_expres}&#10;  D_{\beta_{im}}=\left[\beta_{re}^2(1+\frac{f_c^2}{f_{bw}^2})+\beta_{im}^2\right](\frac{\lambda}{4\pi})^2\frac{1}{\mathrm{SNR}},&#10; \end{equation}&#10;&#10;&#10;\end{document}"/>
  <p:tag name="IGUANATEXSIZE" val="18"/>
  <p:tag name="IGUANATEXCURSOR" val="573"/>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612.6734"/>
  <p:tag name="ORIGINALWIDTH" val="1213.348"/>
  <p:tag name="LATEXADDIN" val="\documentclass{article}&#10;\usepackage{amsmath}&#10;\usepackage{amssymb}&#10;\usepackage{bm}&#10;\pagestyle{empty}&#10;\begin{document}&#10;&#10;\begin{subequations}&#10;\begin{align}&#10;\max_{\bm{\psi}^t}~&amp; \gamma_t = |\bm{a}^{\text{T}}_t \bm{\Psi}^t \bm{q}^t x|^2, \notag\\&#10;    s.t.~&amp;|\bm{\Psi}^t \bm{q}^t x|^2 = P_t,\notag\\&#10;    &amp;\psi^t_{n} \in [0, 1].\notag\end{align}&#10;\end{subequations}&#10;&#10;\end{document}"/>
  <p:tag name="IGUANATEXSIZE" val="20"/>
  <p:tag name="IGUANATEXCURSOR" val="307"/>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491.1886"/>
  <p:tag name="ORIGINALWIDTH" val="1435.321"/>
  <p:tag name="LATEXADDIN" val="\documentclass{article}&#10;\usepackage{amsmath}&#10;\usepackage{amssymb}&#10;\usepackage{bm}&#10;\pagestyle{empty}&#10;\begin{document}&#10;&#10;\begin{subequations}&#10;\begin{align}&#10;\max_{\bm{\psi}^r}~&amp; \gamma_r = \dfrac{|\beta (\bm{\Psi}^r \bm{q}^r)^{\text{T}} \bm{a}_r |^2 }{|\bm{\Psi}^r \bm{q}^r|^2 \sigma^2}, \notag\\&#10;    s.t.~&amp;\psi^t_{n} \in [0, 1].\notag\end{align}&#10;\end{subequations}&#10;&#10;\end{document}"/>
  <p:tag name="IGUANATEXSIZE" val="20"/>
  <p:tag name="IGUANATEXCURSOR" val="311"/>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469.4413"/>
  <p:tag name="LATEXADDIN" val="\documentclass{article}&#10;\usepackage{amsmath}&#10;\usepackage{amssymb}&#10;\usepackage{bm}&#10;\pagestyle{empty}&#10;\begin{document}&#10;&#10;\begin{align}&#10;&amp;x_r = \notag\\&#10;&amp;1/|\bm{\Psi}^r \bm{q}^r|&#10;\notag&#10;\end{align}&#10;&#10;\end{document}"/>
  <p:tag name="IGUANATEXSIZE" val="20"/>
  <p:tag name="IGUANATEXCURSOR" val="173"/>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596.9254"/>
  <p:tag name="ORIGINALWIDTH" val="1088.864"/>
  <p:tag name="LATEXADDIN" val="\documentclass{article}&#10;\usepackage{amsmath}&#10;\usepackage{amssymb}&#10;\usepackage{bm}&#10;\pagestyle{empty}&#10;\begin{document}&#10;&#10;\begin{subequations}&#10;\begin{align}&#10;\max_{\bm{\psi}^r}~&amp; |\bm{a}^{\text{T}}_r \bm{\Psi}^r \bm{q}^r x_r|^2, \notag\\&#10;    s.t.~&amp;|\bm{\Psi}^r \bm{q}^r x_r|^2 = 1,\notag\\&#10;    &amp;\psi^r_{n} \in [0, 1].&#10;\notag&#10;\end{align}&#10;\end{subequations}&#10;&#10;\end{document}"/>
  <p:tag name="IGUANATEXSIZE" val="20"/>
  <p:tag name="IGUANATEXCURSOR" val="298"/>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FIELDS.INITIALIZED" val="1"/>
  <p:tag name="ML_1" val="$Default"/>
  <p:tag name="TEXT BOX 4_SHAPECLASSPROTECTIONTYPE" val="47"/>
  <p:tag name="TEXT BOX 5_SHAPECLASSPROTECTIONTYPE" val="47"/>
  <p:tag name="TEXT BOX 6_SHAPECLASSPROTECTIONTYPE" val="47"/>
  <p:tag name="TEXT BOX 7_SHAPECLASSPROTECTIONTYPE" val="47"/>
  <p:tag name="RECTANGLE 2_SHAPECLASSPROTECTIONTYPE" val="0"/>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410.1987"/>
  <p:tag name="ORIGINALWIDTH" val="850.3937"/>
  <p:tag name="LATEXADDIN" val="\documentclass{article}&#10;\usepackage{amsmath}&#10;\usepackage{amssymb}&#10;\usepackage{bm}&#10;\pagestyle{empty}&#10;\begin{document}&#10;&#10;\begin{subequations}&#10;\begin{align}&#10;\max_{\bm{\psi}}~&amp; |\bm{a}^{\text{T}} \bm{\Psi} \bm{q}|^2, \notag\\&#10;    s.t.~&amp;|\bm{\Psi} \bm{q}|^2 = 1.\notag&#10;\end{align}&#10;\end{subequations}&#10;&#10;\end{document}"/>
  <p:tag name="IGUANATEXSIZE" val="20"/>
  <p:tag name="IGUANATEXCURSOR" val="190"/>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1619.797"/>
  <p:tag name="LATEXADDIN" val="\documentclass{article}&#10;\usepackage{amsmath}&#10;\usepackage{amssymb}&#10;\usepackage{bm}&#10;\pagestyle{empty}&#10;\begin{document}&#10;&#10;\begin{align}&#10;\bm{\psi}' = \begin{cases}&#10;        \bm{\xi}^+/|\bm{\xi}^+|, &amp;|\bm{\xi}^+| \ge |\bm{\xi}^-|,\\&#10;        \bm{\xi}^-/|\bm{\xi}^-|, &amp;\text{otherwise}.\end{cases}&#10;\notag&#10;\end{align}&#10;&#10;\end{document}"/>
  <p:tag name="IGUANATEXSIZE" val="20"/>
  <p:tag name="IGUANATEXCURSOR" val="277"/>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143.982"/>
  <p:tag name="ORIGINALWIDTH" val="986.8766"/>
  <p:tag name="LATEXADDIN" val="\documentclass{article}&#10;\usepackage{amsmath}&#10;\usepackage{amssymb}&#10;\usepackage{bm}&#10;\pagestyle{empty}&#10;\begin{document}&#10;&#10;\begin{align}&#10;\bm{\xi}^+ = (\xi^+_{1}, \cdots, \xi^+_{N})&#10;\notag&#10;\end{align}&#10;&#10;\end{document}"/>
  <p:tag name="IGUANATEXSIZE" val="20"/>
  <p:tag name="IGUANATEXCURSOR" val="172"/>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63.2171"/>
  <p:tag name="ORIGINALWIDTH" val="1673.791"/>
  <p:tag name="LATEXADDIN" val="\documentclass{article}&#10;\usepackage{amsmath}&#10;\usepackage{amssymb}&#10;\usepackage{bm}&#10;\pagestyle{empty}&#10;\begin{document}&#10;&#10;\begin{align}&#10;\xi^+_{n} \!=~&amp;\! \dfrac{|\text{Re} (\rho a_{n}q_{n})| + \text{Re} (\rho a_{n} q_{n})}{2}&#10;\notag&#10;\end{align}&#10;&#10;\end{document}"/>
  <p:tag name="IGUANATEXSIZE" val="20"/>
  <p:tag name="IGUANATEXCURSOR" val="214"/>
  <p:tag name="TRANSPARENCY" val="True"/>
  <p:tag name="FILENAME" val=""/>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30.4837"/>
  <p:tag name="ORIGINALWIDTH" val="989.8762"/>
  <p:tag name="LATEXADDIN" val="\documentclass{article}&#10;\usepackage{amsmath}&#10;\usepackage{amssymb}&#10;\usepackage{bm}&#10;\pagestyle{empty}&#10;\begin{document}&#10;&#10;\begin{align}&#10;\bm{\xi}^- = (\xi^-_{1}, \cdots, \xi^-_{N})&#10;\notag&#10;\end{align}&#10;&#10;\end{document}"/>
  <p:tag name="IGUANATEXSIZE" val="20"/>
  <p:tag name="IGUANATEXCURSOR" val="172"/>
  <p:tag name="TRANSPARENCY" val="True"/>
  <p:tag name="FILENAME" val=""/>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263.2171"/>
  <p:tag name="ORIGINALWIDTH" val="1674.541"/>
  <p:tag name="LATEXADDIN" val="\documentclass{article}&#10;\usepackage{amsmath}&#10;\usepackage{amssymb}&#10;\usepackage{bm}&#10;\pagestyle{empty}&#10;\begin{document}&#10;&#10;\begin{align}&#10;\xi^-_{n} \!=~&amp;\! \dfrac{|\text{Re} (\rho a_{n} q_{n})| - \text{Re} (\rho a_{n} q_{n})}{2}&#10;\notag&#10;\end{align}&#10;&#10;\end{document}"/>
  <p:tag name="IGUANATEXSIZE" val="20"/>
  <p:tag name="IGUANATEXCURSOR" val="215"/>
  <p:tag name="TRANSPARENCY" val="True"/>
  <p:tag name="FILENAME" val=""/>
  <p:tag name="LATEXENGINEID" val="0"/>
  <p:tag name="TEMPFOLDER" val="c:\temp\"/>
  <p:tag name="LATEXFORMHEIGHT" val="312"/>
  <p:tag name="LATEXFORMWIDTH" val="384"/>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1352.831"/>
  <p:tag name="LATEXADDIN" val="\documentclass{article}&#10;\usepackage{amsmath}&#10;\usepackage{amssymb}&#10;\usepackage{bm}&#10;\pagestyle{empty}&#10;\begin{document}&#10;&#10;\begin{align}&#10;\bm{\psi}_o = \begin{cases}&#10;    \bm{\xi}^+, &amp;|\bm{\xi}^+| \ge |\bm{\xi}^-|,\\&#10;    \bm{\xi}^-, &amp;\text{otherwise}.&#10;  \end{cases}&#10;\notag&#10;\end{align}&#10;&#10;\end{document}"/>
  <p:tag name="IGUANATEXSIZE" val="20"/>
  <p:tag name="IGUANATEXCURSOR" val="258"/>
  <p:tag name="TRANSPARENCY" val="True"/>
  <p:tag name="FILENAME" val=""/>
  <p:tag name="LATEXENGINEID" val="0"/>
  <p:tag name="TEMPFOLDER" val="c:\temp\"/>
  <p:tag name="LATEXFORMHEIGHT" val="312"/>
  <p:tag name="LATEXFORMWIDTH" val="384"/>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347.582"/>
  <p:tag name="LATEXADDIN" val="\documentclass{article}&#10;\usepackage{amsmath}&#10;\pagestyle{empty}&#10;\begin{document}&#10;&#10;\begin{equation}&#10;\psi_m \in \{0, \dfrac{1}{C^s-1}, \cdots, 1\}, \notag&#10;\end{equation}&#10;&#10;&#10;\end{document}"/>
  <p:tag name="IGUANATEXSIZE" val="20"/>
  <p:tag name="IGUANATEXCURSOR" val="145"/>
  <p:tag name="TRANSPARENCY" val="True"/>
  <p:tag name="FILENAME" val=""/>
  <p:tag name="LATEXENGINEID" val="0"/>
  <p:tag name="TEMPFOLDER" val="D:\Users\zhang\Documents\PowerPoint\temp\"/>
  <p:tag name="LATEXFORMHEIGHT" val="312"/>
  <p:tag name="LATEXFORMWIDTH" val="384"/>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ISLIDE.VECTOR" val="675965cf-ac6f-497e-b57c-73e50b9e96a7"/>
</p:tagLst>
</file>

<file path=ppt/tags/tag29.xml><?xml version="1.0" encoding="utf-8"?>
<p:tagLst xmlns:a="http://schemas.openxmlformats.org/drawingml/2006/main" xmlns:r="http://schemas.openxmlformats.org/officeDocument/2006/relationships" xmlns:p="http://schemas.openxmlformats.org/presentationml/2006/main">
  <p:tag name="ISLIDE.VECTOR" val="675965cf-ac6f-497e-b57c-73e50b9e96a7"/>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551.931"/>
  <p:tag name="ORIGINALWIDTH" val="4764.904"/>
  <p:tag name="LATEXADDIN" val="\documentclass{article}&#10;\usepackage{amsmath}&#10;\pagestyle{empty}&#10;\begin{document}&#10;&#10;&#10;$$ Q_{min}=\Bigg\lceil \log_2 \left( \Bigg\lceil \left(&#10;  \frac{\sum_{l=1}^{L}\frac{Y_l}{Z_l}+\sqrt{(\sum_{l=1}^{L}\frac{Y_l}{Z_l})^2+(2^{(1-\varepsilon_{0})R_{sum}+2}-4)\sum_{l &lt; l'} \frac{Y_l Y_{l'}}{Z_l Z_{l'}}}}&#10;  {2^{(1-\varepsilon_{0})R_{sum}+1}-2}&#10;  \right)^{\frac{1}{2}}  \Bigg\rceil  \right) \Bigg\rceil$$&#10;&#10;\end{document}"/>
  <p:tag name="IGUANATEXSIZE" val="16"/>
  <p:tag name="IGUANATEXCURSOR" val="91"/>
  <p:tag name="TRANSPARENCY" val="True"/>
  <p:tag name="FILENAME" val=""/>
  <p:tag name="LATEXENGINEID" val="0"/>
  <p:tag name="TEMPFOLDER" val=".\.\"/>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ISLIDE.VECTOR" val="675965cf-ac6f-497e-b57c-73e50b9e96a7"/>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69.4788"/>
  <p:tag name="ORIGINALWIDTH" val="877.3903"/>
  <p:tag name="LATEXADDIN" val="\documentclass{article}&#10;\usepackage{amsmath}&#10;\pagestyle{empty}&#10;\begin{document}&#10;&#10;&#10;$$\lim_{UV \to \infty} Q_{min} =1$$&#10;&#10;\end{document}"/>
  <p:tag name="IGUANATEXSIZE" val="18"/>
  <p:tag name="IGUANATEXCURSOR" val="92"/>
  <p:tag name="TRANSPARENCY" val="True"/>
  <p:tag name="FILENAME" val=""/>
  <p:tag name="LATEXENGINEID" val="0"/>
  <p:tag name="TEMPFOLDER" val=".\.\"/>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04.237"/>
  <p:tag name="ORIGINALWIDTH" val="280.465"/>
  <p:tag name="LATEXADDIN" val="\documentclass{article}&#10;&#10;\usepackage{stfloats}&#10;\usepackage{amssymb}&#10;\usepackage{amsmath}&#10;\usepackage{bm}&#10;\usepackage{amsfonts}&#10;\usepackage{cuted}&#10;\usepackage{enumerate}&#10;\usepackage{url}&#10;\usepackage[ruled]{algorithm2e} &#10;\usepackage{epstopdf}&#10;\usepackage{mathtools}&#10;\usepackage{dsfont}&#10;\usepackage{color,xcolor}&#10;\usepackage{footmisc}&#10;&#10;\pagestyle{empty}&#10;\begin{document}&#10;&#10;&#10;$$ R_{sum} $$&#10;&#10;\end{document}"/>
  <p:tag name="IGUANATEXSIZE" val="20"/>
  <p:tag name="IGUANATEXCURSOR" val="372"/>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37.2328"/>
  <p:tag name="ORIGINALWIDTH" val="280.465"/>
  <p:tag name="LATEXADDIN" val="\documentclass{article}&#10;\usepackage{amsmath}&#10;\pagestyle{empty}&#10;\begin{document}&#10;&#10;&#10;$$\hat{R}_{sum}$$&#10;&#10;\end{document}"/>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306.7116"/>
  <p:tag name="ORIGINALWIDTH" val="1421.822"/>
  <p:tag name="LATEXADDIN" val="\documentclass{article}&#10;&#10;\usepackage{stfloats}&#10;\usepackage{amssymb}&#10;\usepackage{amsmath}&#10;\usepackage{bm}&#10;\usepackage{amsfonts}&#10;\usepackage{cuted}&#10;\usepackage{enumerate}&#10;\usepackage{url}&#10;\usepackage[ruled]{algorithm2e} &#10;\usepackage{epstopdf}&#10;\usepackage{mathtools}&#10;\usepackage{dsfont}&#10;\usepackage{color,xcolor}&#10;\usepackage{footmisc}&#10;&#10;\pagestyle{empty}&#10;\begin{document}&#10;&#10;&#10;$$&#10;\min_{ Q \in \mathbb{N} } \ Q \qquad s.t. \ \frac&#10;{\hat{R}_{sum}}{R_{sum}} \ge \varepsilon_{0}&#10;$$&#10;&#10;\end{document}"/>
  <p:tag name="IGUANATEXSIZE" val="18"/>
  <p:tag name="IGUANATEXCURSOR" val="417"/>
  <p:tag name="TRANSPARENCY" val="True"/>
  <p:tag name="FILENAME" val=""/>
  <p:tag name="LATEXENGINEID" val="0"/>
  <p:tag name="TEMPFOLDER" val=".\.\"/>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137.2328"/>
  <p:tag name="ORIGINALWIDTH" val="280.465"/>
  <p:tag name="LATEXADDIN" val="\documentclass{article}&#10;\usepackage{amsmath}&#10;\pagestyle{empty}&#10;\begin{document}&#10;&#10;&#10;$$\hat{R}_{sum}$$&#10;&#10;\end{document}"/>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37.2328"/>
  <p:tag name="ORIGINALWIDTH" val="280.465"/>
  <p:tag name="LATEXADDIN" val="\documentclass{article}&#10;\usepackage{amsmath}&#10;\pagestyle{empty}&#10;\begin{document}&#10;&#10;&#10;$$\hat{R}_{sum}$$&#10;&#10;\end{document}"/>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1">
          <a:schemeClr val="accent6"/>
        </a:lnRef>
        <a:fillRef idx="2">
          <a:schemeClr val="accent6"/>
        </a:fillRef>
        <a:effectRef idx="1">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1">
          <a:schemeClr val="accent6"/>
        </a:lnRef>
        <a:fillRef idx="2">
          <a:schemeClr val="accent6"/>
        </a:fillRef>
        <a:effectRef idx="1">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incoln_2012_v16x9">
  <a:themeElements>
    <a:clrScheme name="Custom 1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dirty="0" smtClean="0">
            <a:ln>
              <a:noFill/>
            </a:ln>
            <a:solidFill>
              <a:schemeClr val="tx1"/>
            </a:solidFill>
            <a:effectLst/>
            <a:latin typeface="Arial" pitchFamily="-110" charset="0"/>
          </a:defRPr>
        </a:defPPr>
      </a:lstStyle>
    </a:spDef>
    <a:lnDef>
      <a:spPr bwMode="auto">
        <a:solidFill>
          <a:schemeClr val="accent1"/>
        </a:solidFill>
        <a:ln w="12700" cap="flat" cmpd="sng" algn="ctr">
          <a:solidFill>
            <a:schemeClr val="tx1"/>
          </a:solidFill>
          <a:prstDash val="solid"/>
          <a:round/>
          <a:headEnd type="none" w="sm" len="sm"/>
          <a:tailEnd type="none" w="sm" len="sm"/>
        </a:ln>
        <a:effectLst/>
      </a:spPr>
      <a:bodyPr/>
      <a:lstStyle/>
    </a:lnDef>
    <a:txDef>
      <a:spPr>
        <a:noFill/>
      </a:spPr>
      <a:bodyPr wrap="square" rtlCol="0">
        <a:spAutoFit/>
      </a:bodyPr>
      <a:lstStyle>
        <a:defPPr algn="ctr">
          <a:defRPr sz="1400" b="1" dirty="0"/>
        </a:defPPr>
      </a:lstStyle>
    </a:tx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113793</TotalTime>
  <Words>10772</Words>
  <Application>Microsoft Office PowerPoint</Application>
  <PresentationFormat>宽屏</PresentationFormat>
  <Paragraphs>1397</Paragraphs>
  <Slides>116</Slides>
  <Notes>107</Notes>
  <HiddenSlides>0</HiddenSlides>
  <MMClips>0</MMClips>
  <ScaleCrop>false</ScaleCrop>
  <HeadingPairs>
    <vt:vector size="6" baseType="variant">
      <vt:variant>
        <vt:lpstr>已用的字体</vt:lpstr>
      </vt:variant>
      <vt:variant>
        <vt:i4>8</vt:i4>
      </vt:variant>
      <vt:variant>
        <vt:lpstr>主题</vt:lpstr>
      </vt:variant>
      <vt:variant>
        <vt:i4>3</vt:i4>
      </vt:variant>
      <vt:variant>
        <vt:lpstr>幻灯片标题</vt:lpstr>
      </vt:variant>
      <vt:variant>
        <vt:i4>116</vt:i4>
      </vt:variant>
    </vt:vector>
  </HeadingPairs>
  <TitlesOfParts>
    <vt:vector size="127" baseType="lpstr">
      <vt:lpstr>黑体</vt:lpstr>
      <vt:lpstr>Microsoft YaHei</vt:lpstr>
      <vt:lpstr>Microsoft YaHei</vt:lpstr>
      <vt:lpstr>Arial</vt:lpstr>
      <vt:lpstr>Calibri</vt:lpstr>
      <vt:lpstr>Calibri Light</vt:lpstr>
      <vt:lpstr>Cambria Math</vt:lpstr>
      <vt:lpstr>Times New Roman</vt:lpstr>
      <vt:lpstr>Office 主题​​</vt:lpstr>
      <vt:lpstr>1_Office 主题​​</vt:lpstr>
      <vt:lpstr>Lincoln_2012_v16x9</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Philips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gbr04372</dc:creator>
  <cp:lastModifiedBy>Boya Di</cp:lastModifiedBy>
  <cp:revision>11536</cp:revision>
  <dcterms:created xsi:type="dcterms:W3CDTF">2008-07-31T14:25:44Z</dcterms:created>
  <dcterms:modified xsi:type="dcterms:W3CDTF">2023-12-03T03:21:18Z</dcterms:modified>
</cp:coreProperties>
</file>