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</p:sldMasterIdLst>
  <p:notesMasterIdLst>
    <p:notesMasterId r:id="rId48"/>
  </p:notesMasterIdLst>
  <p:sldIdLst>
    <p:sldId id="500" r:id="rId6"/>
    <p:sldId id="502" r:id="rId7"/>
    <p:sldId id="518" r:id="rId8"/>
    <p:sldId id="503" r:id="rId9"/>
    <p:sldId id="504" r:id="rId10"/>
    <p:sldId id="505" r:id="rId11"/>
    <p:sldId id="506" r:id="rId12"/>
    <p:sldId id="507" r:id="rId13"/>
    <p:sldId id="396" r:id="rId14"/>
    <p:sldId id="418" r:id="rId15"/>
    <p:sldId id="441" r:id="rId16"/>
    <p:sldId id="468" r:id="rId17"/>
    <p:sldId id="470" r:id="rId18"/>
    <p:sldId id="469" r:id="rId19"/>
    <p:sldId id="471" r:id="rId20"/>
    <p:sldId id="473" r:id="rId21"/>
    <p:sldId id="472" r:id="rId22"/>
    <p:sldId id="474" r:id="rId23"/>
    <p:sldId id="475" r:id="rId24"/>
    <p:sldId id="508" r:id="rId25"/>
    <p:sldId id="510" r:id="rId26"/>
    <p:sldId id="509" r:id="rId27"/>
    <p:sldId id="480" r:id="rId28"/>
    <p:sldId id="512" r:id="rId29"/>
    <p:sldId id="513" r:id="rId30"/>
    <p:sldId id="482" r:id="rId31"/>
    <p:sldId id="511" r:id="rId32"/>
    <p:sldId id="514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6" r:id="rId41"/>
    <p:sldId id="495" r:id="rId42"/>
    <p:sldId id="497" r:id="rId43"/>
    <p:sldId id="498" r:id="rId44"/>
    <p:sldId id="499" r:id="rId45"/>
    <p:sldId id="517" r:id="rId46"/>
    <p:sldId id="519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B95"/>
    <a:srgbClr val="F99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0" autoAdjust="0"/>
    <p:restoredTop sz="94700" autoAdjust="0"/>
  </p:normalViewPr>
  <p:slideViewPr>
    <p:cSldViewPr snapToGrid="0">
      <p:cViewPr varScale="1">
        <p:scale>
          <a:sx n="118" d="100"/>
          <a:sy n="118" d="100"/>
        </p:scale>
        <p:origin x="24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DD54A-E61B-48BA-9BB6-013BBC98C21F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1D150-BCE5-4679-B787-A690688E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3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618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9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5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1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336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06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34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39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58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1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35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37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29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51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42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859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4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184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056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06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networks are the next generation of mobile internet connectivity, offering faster speeds and more reliable connections on smartphones and other devices than ever before. </a:t>
            </a:r>
            <a:r>
              <a:rPr lang="en-US" dirty="0"/>
              <a:t>Smart</a:t>
            </a:r>
            <a:r>
              <a:rPr lang="en-US" baseline="0" dirty="0"/>
              <a:t> city as a benefit of 5G.</a:t>
            </a:r>
            <a:endParaRPr lang="en-US" dirty="0"/>
          </a:p>
          <a:p>
            <a:pPr fontAlgn="base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shown a great potential in our life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work, which is enabling to a smart world. e.g., smart home, smart shopping and smart library. However, the smart world requires a continuous reduction of the energy consumption. 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61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9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71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3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8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1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6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14400"/>
            <a:ext cx="12192000" cy="59436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78401" y="0"/>
            <a:ext cx="2170545" cy="923544"/>
            <a:chOff x="124691" y="0"/>
            <a:chExt cx="1627909" cy="923544"/>
          </a:xfrm>
        </p:grpSpPr>
        <p:pic>
          <p:nvPicPr>
            <p:cNvPr id="8" name="Picture 7" descr="a_w_b_200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24691" y="0"/>
              <a:ext cx="1627909" cy="8953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152400" y="694944"/>
              <a:ext cx="1600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Department of Electrical and Computer Engineering</a:t>
              </a:r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6000" y="1524000"/>
            <a:ext cx="10363200" cy="1371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727200" y="4038600"/>
            <a:ext cx="8737600" cy="1600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4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62992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8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20" name="Picture 19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Department of Electrical and Computer Engineering</a:t>
                </a:r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 txBox="1">
            <a:spLocks noGrp="1"/>
          </p:cNvSpPr>
          <p:nvPr userDrawn="1"/>
        </p:nvSpPr>
        <p:spPr bwMode="auto">
          <a:xfrm>
            <a:off x="5375794" y="6381328"/>
            <a:ext cx="120026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E353623-18A7-40A1-AC8E-23054036257D}" type="slidenum">
              <a:rPr lang="ja-JP" altLang="en-US" sz="1600" b="1" smtClean="0">
                <a:solidFill>
                  <a:srgbClr val="FF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600" b="1" dirty="0">
              <a:solidFill>
                <a:srgbClr val="33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0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7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19" name="Picture 18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Department of Electrical and Computer Engineering</a:t>
                </a:r>
              </a:p>
            </p:txBody>
          </p:sp>
        </p:grpSp>
        <p:sp>
          <p:nvSpPr>
            <p:cNvPr id="18" name="Rectangle 17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379200" cy="5029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7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19" name="Picture 18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Department of Electrical and Computer Engineering</a:t>
                </a:r>
              </a:p>
            </p:txBody>
          </p:sp>
        </p:grpSp>
        <p:sp>
          <p:nvSpPr>
            <p:cNvPr id="18" name="Rectangle 17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/>
          <p:cNvSpPr txBox="1">
            <a:spLocks noGrp="1"/>
          </p:cNvSpPr>
          <p:nvPr userDrawn="1"/>
        </p:nvSpPr>
        <p:spPr bwMode="auto">
          <a:xfrm>
            <a:off x="10788541" y="6381328"/>
            <a:ext cx="120026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E353623-18A7-40A1-AC8E-23054036257D}" type="slidenum">
              <a:rPr lang="ja-JP" altLang="en-US" sz="1600" b="1" smtClean="0">
                <a:solidFill>
                  <a:schemeClr val="tx1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6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3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390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14400"/>
            <a:ext cx="12192000" cy="59436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78401" y="0"/>
            <a:ext cx="2170545" cy="923544"/>
            <a:chOff x="124691" y="0"/>
            <a:chExt cx="1627909" cy="923544"/>
          </a:xfrm>
        </p:grpSpPr>
        <p:pic>
          <p:nvPicPr>
            <p:cNvPr id="8" name="Picture 7" descr="a_w_b_200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24691" y="0"/>
              <a:ext cx="1627909" cy="8953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152400" y="694944"/>
              <a:ext cx="1600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prstClr val="white"/>
                  </a:solidFill>
                </a:rPr>
                <a:t>Department of Electrical and Computer Engineering</a:t>
              </a:r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6000" y="1524000"/>
            <a:ext cx="10363200" cy="1371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727200" y="4038600"/>
            <a:ext cx="8737600" cy="1600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3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62992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8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20" name="Picture 19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prstClr val="white"/>
                    </a:solidFill>
                  </a:rPr>
                  <a:t>Department of Electrical and Computer Engineering</a:t>
                </a:r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7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19" name="Picture 18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prstClr val="white"/>
                    </a:solidFill>
                  </a:rPr>
                  <a:t>Department of Electrical and Computer Engineering</a:t>
                </a:r>
              </a:p>
            </p:txBody>
          </p:sp>
        </p:grpSp>
        <p:sp>
          <p:nvSpPr>
            <p:cNvPr id="18" name="Rectangle 17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5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379200" cy="5029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7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19" name="Picture 18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prstClr val="white"/>
                    </a:solidFill>
                  </a:rPr>
                  <a:t>Department of Electrical and Computer Engineering</a:t>
                </a:r>
              </a:p>
            </p:txBody>
          </p:sp>
        </p:grpSp>
        <p:sp>
          <p:nvSpPr>
            <p:cNvPr id="18" name="Rectangle 17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9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6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emf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0.png"/><Relationship Id="rId11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47.emf"/><Relationship Id="rId5" Type="http://schemas.openxmlformats.org/officeDocument/2006/relationships/image" Target="../media/image48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7" Type="http://schemas.openxmlformats.org/officeDocument/2006/relationships/image" Target="../media/image35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52.wmf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6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.PNG"/><Relationship Id="rId5" Type="http://schemas.openxmlformats.org/officeDocument/2006/relationships/image" Target="../media/image780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4.jpeg"/><Relationship Id="rId5" Type="http://schemas.openxmlformats.org/officeDocument/2006/relationships/image" Target="../media/image100.jpeg"/><Relationship Id="rId10" Type="http://schemas.openxmlformats.org/officeDocument/2006/relationships/hyperlink" Target="http://www2.egr.uh.edu/~zhan2/" TargetMode="External"/><Relationship Id="rId4" Type="http://schemas.openxmlformats.org/officeDocument/2006/relationships/image" Target="../media/image99.png"/><Relationship Id="rId9" Type="http://schemas.openxmlformats.org/officeDocument/2006/relationships/hyperlink" Target="http://wireless.egr.uh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7FEAC3-38CA-49BF-8AEE-8BA8F7E6D8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sz="4000" dirty="0"/>
              <a:t>Mean Field Games Guided Machine Learning </a:t>
            </a:r>
          </a:p>
          <a:p>
            <a:r>
              <a:rPr lang="en-US" altLang="zh-CN" sz="4000" dirty="0"/>
              <a:t>in Distributed Systems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3BE5A2-22A9-49DD-9878-5E93C3EB0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2400" dirty="0"/>
              <a:t>Zhu Han, John and Rebecca </a:t>
            </a:r>
            <a:r>
              <a:rPr lang="en-US" altLang="zh-CN" sz="2400" dirty="0" err="1"/>
              <a:t>Moores</a:t>
            </a:r>
            <a:r>
              <a:rPr lang="en-US" altLang="zh-CN" sz="2400" dirty="0"/>
              <a:t> Professor</a:t>
            </a:r>
          </a:p>
          <a:p>
            <a:r>
              <a:rPr lang="en-US" altLang="zh-CN" sz="2400" dirty="0"/>
              <a:t>Electrical and Computer Engineering Department  </a:t>
            </a:r>
          </a:p>
          <a:p>
            <a:r>
              <a:rPr lang="en-US" altLang="zh-CN" sz="2400" dirty="0"/>
              <a:t>The University of Houston</a:t>
            </a:r>
          </a:p>
          <a:p>
            <a:endParaRPr lang="en-US" altLang="zh-CN" sz="2400" dirty="0"/>
          </a:p>
          <a:p>
            <a:r>
              <a:rPr lang="en-US" altLang="zh-CN" sz="2400" dirty="0"/>
              <a:t>Thanks to Drs. Hao Gao and </a:t>
            </a:r>
            <a:r>
              <a:rPr lang="en-US" altLang="zh-CN" sz="2400" dirty="0" err="1"/>
              <a:t>Yuhan</a:t>
            </a:r>
            <a:r>
              <a:rPr lang="en-US" altLang="zh-CN" sz="2400" dirty="0"/>
              <a:t> Kang, MURI and NSF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0361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600" y="152400"/>
            <a:ext cx="739140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Evolutionary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48" y="1127028"/>
            <a:ext cx="304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General steps of 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2064" y="1810856"/>
            <a:ext cx="661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Evaluation</a:t>
            </a:r>
            <a:r>
              <a:rPr lang="en-US" sz="2400" dirty="0"/>
              <a:t>:  evaluate the </a:t>
            </a:r>
            <a:r>
              <a:rPr lang="en-US" sz="2400" dirty="0">
                <a:solidFill>
                  <a:srgbClr val="FF0000"/>
                </a:solidFill>
              </a:rPr>
              <a:t>fitness</a:t>
            </a:r>
            <a:r>
              <a:rPr lang="en-US" sz="2400" dirty="0"/>
              <a:t> of </a:t>
            </a:r>
            <a:r>
              <a:rPr lang="en-US" sz="2400" dirty="0">
                <a:solidFill>
                  <a:srgbClr val="FF0000"/>
                </a:solidFill>
              </a:rPr>
              <a:t>individual</a:t>
            </a:r>
            <a:r>
              <a:rPr lang="en-US" sz="2400" dirty="0"/>
              <a:t> based</a:t>
            </a:r>
          </a:p>
          <a:p>
            <a:r>
              <a:rPr lang="en-US" sz="2400" dirty="0"/>
              <a:t>on the task or environment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2064" y="302614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Selection</a:t>
            </a:r>
            <a:r>
              <a:rPr lang="en-US" sz="2400" dirty="0"/>
              <a:t>:  select the individuals to generate the offspring (Fitness and Diversity)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064" y="4160413"/>
            <a:ext cx="661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Crossover</a:t>
            </a:r>
            <a:r>
              <a:rPr lang="en-US" sz="2400" dirty="0"/>
              <a:t>: two parents generate the </a:t>
            </a:r>
            <a:r>
              <a:rPr lang="en-US" sz="2400" dirty="0" err="1"/>
              <a:t>offsprings</a:t>
            </a:r>
            <a:r>
              <a:rPr lang="en-US" sz="2400" dirty="0"/>
              <a:t> based on certain mechanisms.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064" y="5294686"/>
            <a:ext cx="661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Mutation</a:t>
            </a:r>
            <a:r>
              <a:rPr lang="en-US" sz="2400" dirty="0"/>
              <a:t>: randomly mutate the genes of the individual to bring some new features.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35" y="1137987"/>
            <a:ext cx="4310789" cy="2398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35" y="3912309"/>
            <a:ext cx="4237027" cy="25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1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52770" y="137930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Evolutionary Neural Architecture Search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969" y="952536"/>
            <a:ext cx="11924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/>
              <a:t>Neural Architecture Search is an computational methods to </a:t>
            </a:r>
            <a:r>
              <a:rPr lang="en-US" sz="2200" dirty="0">
                <a:solidFill>
                  <a:srgbClr val="FF0000"/>
                </a:solidFill>
              </a:rPr>
              <a:t>generate neural network architectures</a:t>
            </a:r>
            <a:r>
              <a:rPr lang="en-US" sz="2200" dirty="0"/>
              <a:t> tailored to specific problems, without prior knowledge, intuition, and expertise in the given task.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/>
              <a:t>Evolutionary </a:t>
            </a:r>
            <a:r>
              <a:rPr lang="en-US" sz="2200" dirty="0">
                <a:solidFill>
                  <a:srgbClr val="FF0000"/>
                </a:solidFill>
              </a:rPr>
              <a:t>Neural Architecture Search (NAS)</a:t>
            </a:r>
            <a:r>
              <a:rPr lang="en-US" sz="2200" dirty="0"/>
              <a:t> using evolutionary algorithm to search the better neural architectures.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" y="2583688"/>
            <a:ext cx="1143000" cy="1033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" y="4643861"/>
            <a:ext cx="1143000" cy="10330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9" y="3616764"/>
            <a:ext cx="1143000" cy="10330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81" y="2612685"/>
            <a:ext cx="1143000" cy="10330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19" y="3700523"/>
            <a:ext cx="1143000" cy="1033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19" y="4732152"/>
            <a:ext cx="1143000" cy="103307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190699" y="3876873"/>
            <a:ext cx="20889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46701" y="334816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32085" y="4413028"/>
            <a:ext cx="2302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 diversity </a:t>
            </a:r>
          </a:p>
          <a:p>
            <a:r>
              <a:rPr lang="en-US" sz="2400" dirty="0"/>
              <a:t>&amp; fitness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0" y="3129223"/>
            <a:ext cx="1143000" cy="10330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26" y="4285283"/>
            <a:ext cx="1143000" cy="1033076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6791724" y="3948981"/>
            <a:ext cx="20889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30992" y="3451262"/>
            <a:ext cx="141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Crossover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56838" y="4501319"/>
            <a:ext cx="134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Mutation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577709"/>
            <a:ext cx="1143000" cy="10330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94" y="4637882"/>
            <a:ext cx="1143000" cy="10330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87" y="3609382"/>
            <a:ext cx="1143000" cy="10330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22" y="2545916"/>
            <a:ext cx="1143000" cy="10330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86" y="4647281"/>
            <a:ext cx="1143000" cy="10330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811" y="3616764"/>
            <a:ext cx="1143000" cy="103307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1732" y="5828167"/>
            <a:ext cx="1564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candidates in</a:t>
            </a:r>
          </a:p>
          <a:p>
            <a:r>
              <a:rPr lang="en-US" sz="2000" dirty="0"/>
              <a:t> generation 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35474" y="5569088"/>
            <a:ext cx="19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selected parents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533178" y="5765228"/>
            <a:ext cx="182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candidates in</a:t>
            </a:r>
          </a:p>
          <a:p>
            <a:r>
              <a:rPr lang="en-US" sz="2000" dirty="0"/>
              <a:t> generation K+1</a:t>
            </a:r>
          </a:p>
        </p:txBody>
      </p:sp>
    </p:spTree>
    <p:extLst>
      <p:ext uri="{BB962C8B-B14F-4D97-AF65-F5344CB8AC3E}">
        <p14:creationId xmlns:p14="http://schemas.microsoft.com/office/powerpoint/2010/main" val="2603650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Search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14065" y="953934"/>
                <a:ext cx="11330181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800" dirty="0"/>
                  <a:t>Search space contains all possible neural architectures</a:t>
                </a: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search space is encoded in a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supernet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r>
                  <a:rPr lang="en-US" sz="2400" dirty="0" err="1"/>
                  <a:t>supernet</a:t>
                </a:r>
                <a:r>
                  <a:rPr lang="en-US" sz="2400" dirty="0"/>
                  <a:t> contains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choice blocks </a:t>
                </a:r>
                <a:r>
                  <a:rPr lang="en-US" sz="2400" dirty="0"/>
                  <a:t>and each choice blocks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different network architecture choices</a:t>
                </a: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the size of the search space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every </a:t>
                </a:r>
                <a:r>
                  <a:rPr lang="en-US" sz="2400" dirty="0">
                    <a:solidFill>
                      <a:srgbClr val="FF0000"/>
                    </a:solidFill>
                  </a:rPr>
                  <a:t>single path </a:t>
                </a:r>
                <a:r>
                  <a:rPr lang="en-US" sz="2400" dirty="0"/>
                  <a:t>in the </a:t>
                </a:r>
                <a:r>
                  <a:rPr lang="en-US" sz="2400" dirty="0" err="1"/>
                  <a:t>supernet</a:t>
                </a:r>
                <a:r>
                  <a:rPr lang="en-US" sz="2400" dirty="0"/>
                  <a:t> represents one neural architecture candidate</a:t>
                </a: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Only trained the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supernet</a:t>
                </a:r>
                <a:r>
                  <a:rPr lang="en-US" sz="2400" dirty="0">
                    <a:solidFill>
                      <a:srgbClr val="FF0000"/>
                    </a:solidFill>
                  </a:rPr>
                  <a:t> once</a:t>
                </a:r>
                <a:r>
                  <a:rPr lang="en-US" sz="2400" dirty="0"/>
                  <a:t> and no need to train the sampled network</a:t>
                </a: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endParaRPr lang="en-US" sz="2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5" y="953934"/>
                <a:ext cx="11330181" cy="3108543"/>
              </a:xfrm>
              <a:prstGeom prst="rect">
                <a:avLst/>
              </a:prstGeom>
              <a:blipFill>
                <a:blip r:embed="rId3"/>
                <a:stretch>
                  <a:fillRect l="-1009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994209" y="3617125"/>
            <a:ext cx="5342112" cy="3037136"/>
            <a:chOff x="2501151" y="3529373"/>
            <a:chExt cx="5342112" cy="3037136"/>
          </a:xfrm>
        </p:grpSpPr>
        <p:sp>
          <p:nvSpPr>
            <p:cNvPr id="104" name="Rounded Rectangle 103"/>
            <p:cNvSpPr/>
            <p:nvPr/>
          </p:nvSpPr>
          <p:spPr>
            <a:xfrm>
              <a:off x="3171433" y="4014940"/>
              <a:ext cx="782743" cy="341985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3171433" y="4576147"/>
              <a:ext cx="782743" cy="341985"/>
            </a:xfrm>
            <a:prstGeom prst="round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3171433" y="5137353"/>
              <a:ext cx="782743" cy="341985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3171433" y="5698559"/>
              <a:ext cx="782743" cy="341985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3020475" y="3874639"/>
              <a:ext cx="1090249" cy="237197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043147" y="6300582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1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225021" y="578322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225021" y="5222014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225021" y="4660808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171432" y="4099601"/>
              <a:ext cx="793925" cy="26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4725737" y="4014940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4725737" y="4576147"/>
              <a:ext cx="782743" cy="34198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4725737" y="5137353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725737" y="5698559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4574779" y="3874639"/>
              <a:ext cx="1090249" cy="237197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79325" y="578322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79325" y="5222014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726169" y="4624553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52204" y="4063346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280041" y="4014940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6280041" y="4576147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280041" y="5137353"/>
              <a:ext cx="782743" cy="341985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6280041" y="5698559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6129083" y="3874639"/>
              <a:ext cx="1090249" cy="237197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152632" y="6300583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3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312121" y="5761462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300484" y="518717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90262" y="4625147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290262" y="4064177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2550301" y="3649639"/>
              <a:ext cx="5233196" cy="2889336"/>
            </a:xfrm>
            <a:prstGeom prst="roundRect">
              <a:avLst/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4"/>
            <p:cNvCxnSpPr/>
            <p:nvPr/>
          </p:nvCxnSpPr>
          <p:spPr>
            <a:xfrm>
              <a:off x="4116315" y="4218294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4116315" y="4747139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4116315" y="5275985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4139864" y="5869552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670619" y="4187603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5670619" y="4747139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5670619" y="5306676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670619" y="5866212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4547292" y="6286815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2</a:t>
              </a:r>
            </a:p>
          </p:txBody>
        </p:sp>
        <p:sp>
          <p:nvSpPr>
            <p:cNvPr id="153" name="Oval 152"/>
            <p:cNvSpPr/>
            <p:nvPr/>
          </p:nvSpPr>
          <p:spPr>
            <a:xfrm>
              <a:off x="2658892" y="4995856"/>
              <a:ext cx="162446" cy="12738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451710" y="5009010"/>
              <a:ext cx="162446" cy="12738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/>
            <p:cNvCxnSpPr>
              <a:stCxn id="153" idx="7"/>
            </p:cNvCxnSpPr>
            <p:nvPr/>
          </p:nvCxnSpPr>
          <p:spPr>
            <a:xfrm flipV="1">
              <a:off x="2797548" y="4747140"/>
              <a:ext cx="222928" cy="26737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53" idx="7"/>
            </p:cNvCxnSpPr>
            <p:nvPr/>
          </p:nvCxnSpPr>
          <p:spPr>
            <a:xfrm flipV="1">
              <a:off x="2797548" y="4218294"/>
              <a:ext cx="211985" cy="796218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53" idx="5"/>
            </p:cNvCxnSpPr>
            <p:nvPr/>
          </p:nvCxnSpPr>
          <p:spPr>
            <a:xfrm>
              <a:off x="2797548" y="5104589"/>
              <a:ext cx="198598" cy="2020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53" idx="5"/>
            </p:cNvCxnSpPr>
            <p:nvPr/>
          </p:nvCxnSpPr>
          <p:spPr>
            <a:xfrm>
              <a:off x="2797548" y="5104589"/>
              <a:ext cx="211985" cy="782424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54" idx="1"/>
            </p:cNvCxnSpPr>
            <p:nvPr/>
          </p:nvCxnSpPr>
          <p:spPr>
            <a:xfrm flipH="1" flipV="1">
              <a:off x="7219332" y="4181178"/>
              <a:ext cx="256168" cy="846487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54" idx="1"/>
            </p:cNvCxnSpPr>
            <p:nvPr/>
          </p:nvCxnSpPr>
          <p:spPr>
            <a:xfrm flipH="1" flipV="1">
              <a:off x="7242206" y="4742015"/>
              <a:ext cx="233294" cy="28565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54" idx="3"/>
            </p:cNvCxnSpPr>
            <p:nvPr/>
          </p:nvCxnSpPr>
          <p:spPr>
            <a:xfrm flipH="1">
              <a:off x="7206902" y="5117743"/>
              <a:ext cx="268598" cy="216462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54" idx="3"/>
            </p:cNvCxnSpPr>
            <p:nvPr/>
          </p:nvCxnSpPr>
          <p:spPr>
            <a:xfrm flipH="1">
              <a:off x="7229624" y="5117743"/>
              <a:ext cx="245876" cy="737754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2501151" y="5136398"/>
              <a:ext cx="355595" cy="29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IN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94173" y="5154653"/>
              <a:ext cx="449090" cy="251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OUT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582965" y="3529373"/>
              <a:ext cx="1119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supernet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509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Weight Sharing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827" y="1133900"/>
            <a:ext cx="11814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Researchers [1] achieve competitive performance on the CIFAR-10 with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800 GPUs and spend three to four weeks on training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the computational cost is majorly caused by the </a:t>
            </a:r>
            <a:r>
              <a:rPr lang="en-US" sz="2400" dirty="0">
                <a:solidFill>
                  <a:srgbClr val="FF0000"/>
                </a:solidFill>
              </a:rPr>
              <a:t>training</a:t>
            </a:r>
            <a:r>
              <a:rPr lang="en-US" sz="2400" dirty="0"/>
              <a:t> of every sampled architecture </a:t>
            </a:r>
            <a:r>
              <a:rPr lang="en-US" sz="2400" dirty="0">
                <a:solidFill>
                  <a:srgbClr val="FF0000"/>
                </a:solidFill>
              </a:rPr>
              <a:t>from scratch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weight sharing technique reduce the cost of evaluating the fitness of sampled network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5853" y="6533387"/>
            <a:ext cx="8202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Zoph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B, Le Q V. Neural architecture search with reinforcement learning[J].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arXiv:1611.01578, 2016.</a:t>
            </a:r>
            <a:endParaRPr lang="en-US" sz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48408" y="4035863"/>
            <a:ext cx="782743" cy="34198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568852" y="3980577"/>
            <a:ext cx="762299" cy="44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Block 1</a:t>
            </a:r>
          </a:p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Choice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548408" y="4669935"/>
            <a:ext cx="782743" cy="34198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583560" y="4634095"/>
            <a:ext cx="712435" cy="413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Block 2</a:t>
            </a:r>
          </a:p>
          <a:p>
            <a:pPr algn="ctr"/>
            <a:r>
              <a:rPr lang="en-US" sz="11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Choice 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548408" y="5304006"/>
            <a:ext cx="782743" cy="34198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583560" y="5268167"/>
            <a:ext cx="712435" cy="413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Block 3</a:t>
            </a:r>
          </a:p>
          <a:p>
            <a:pPr algn="ctr"/>
            <a:r>
              <a:rPr lang="en-US" sz="11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Choice 3</a:t>
            </a:r>
          </a:p>
        </p:txBody>
      </p:sp>
      <p:cxnSp>
        <p:nvCxnSpPr>
          <p:cNvPr id="53" name="Straight Arrow Connector 52"/>
          <p:cNvCxnSpPr>
            <a:stCxn id="47" idx="2"/>
            <a:endCxn id="49" idx="0"/>
          </p:cNvCxnSpPr>
          <p:nvPr/>
        </p:nvCxnSpPr>
        <p:spPr>
          <a:xfrm>
            <a:off x="7939779" y="4377848"/>
            <a:ext cx="0" cy="292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939779" y="5011920"/>
            <a:ext cx="0" cy="292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420721" y="3492824"/>
            <a:ext cx="1038111" cy="44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Sampled </a:t>
            </a:r>
          </a:p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Architecture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950257" y="3132035"/>
            <a:ext cx="5342112" cy="3037136"/>
            <a:chOff x="950257" y="3055833"/>
            <a:chExt cx="5342112" cy="3037136"/>
          </a:xfrm>
        </p:grpSpPr>
        <p:sp>
          <p:nvSpPr>
            <p:cNvPr id="6" name="Rounded Rectangle 5"/>
            <p:cNvSpPr/>
            <p:nvPr/>
          </p:nvSpPr>
          <p:spPr>
            <a:xfrm>
              <a:off x="1620539" y="3541400"/>
              <a:ext cx="782743" cy="341985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20539" y="4102607"/>
              <a:ext cx="782743" cy="341985"/>
            </a:xfrm>
            <a:prstGeom prst="round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20539" y="4663813"/>
              <a:ext cx="782743" cy="341985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620539" y="5225019"/>
              <a:ext cx="782743" cy="341985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469581" y="3401099"/>
              <a:ext cx="1090249" cy="237197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2253" y="5827042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4127" y="530968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4127" y="4748474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4127" y="4187268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0538" y="3626061"/>
              <a:ext cx="793925" cy="26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74843" y="3541400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74843" y="4102607"/>
              <a:ext cx="782743" cy="34198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174843" y="4663813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174843" y="5225019"/>
              <a:ext cx="782743" cy="341985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023885" y="3401099"/>
              <a:ext cx="1090249" cy="237197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28431" y="530968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28431" y="4748474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75275" y="4151013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01310" y="3589806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729147" y="3541400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729147" y="4102607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729147" y="4663813"/>
              <a:ext cx="782743" cy="341985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729147" y="5225019"/>
              <a:ext cx="782743" cy="34198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578189" y="3401099"/>
              <a:ext cx="1090249" cy="237197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01738" y="5827043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61227" y="5287922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49590" y="4713631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39368" y="4151607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39368" y="3590637"/>
              <a:ext cx="762299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1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999407" y="3176099"/>
              <a:ext cx="5233196" cy="2889336"/>
            </a:xfrm>
            <a:prstGeom prst="roundRect">
              <a:avLst/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2565421" y="3744754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565421" y="4273599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565421" y="4802445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588970" y="5396012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119725" y="3714063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19725" y="4273599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119725" y="4833136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119725" y="5392672"/>
              <a:ext cx="45846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996398" y="5813275"/>
              <a:ext cx="1172121" cy="26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Choice Block 2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107998" y="4522316"/>
              <a:ext cx="162446" cy="12738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900816" y="4535470"/>
              <a:ext cx="162446" cy="12738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stCxn id="56" idx="7"/>
            </p:cNvCxnSpPr>
            <p:nvPr/>
          </p:nvCxnSpPr>
          <p:spPr>
            <a:xfrm flipV="1">
              <a:off x="1246654" y="4273600"/>
              <a:ext cx="222928" cy="267372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6" idx="7"/>
            </p:cNvCxnSpPr>
            <p:nvPr/>
          </p:nvCxnSpPr>
          <p:spPr>
            <a:xfrm flipV="1">
              <a:off x="1246654" y="3744754"/>
              <a:ext cx="211985" cy="796218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6" idx="5"/>
            </p:cNvCxnSpPr>
            <p:nvPr/>
          </p:nvCxnSpPr>
          <p:spPr>
            <a:xfrm>
              <a:off x="1246654" y="4631049"/>
              <a:ext cx="198598" cy="2020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5"/>
            </p:cNvCxnSpPr>
            <p:nvPr/>
          </p:nvCxnSpPr>
          <p:spPr>
            <a:xfrm>
              <a:off x="1246654" y="4631049"/>
              <a:ext cx="211985" cy="782424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7" idx="1"/>
            </p:cNvCxnSpPr>
            <p:nvPr/>
          </p:nvCxnSpPr>
          <p:spPr>
            <a:xfrm flipH="1" flipV="1">
              <a:off x="5668438" y="3707638"/>
              <a:ext cx="256168" cy="846487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57" idx="1"/>
            </p:cNvCxnSpPr>
            <p:nvPr/>
          </p:nvCxnSpPr>
          <p:spPr>
            <a:xfrm flipH="1" flipV="1">
              <a:off x="5691312" y="4268475"/>
              <a:ext cx="233294" cy="285650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7" idx="3"/>
            </p:cNvCxnSpPr>
            <p:nvPr/>
          </p:nvCxnSpPr>
          <p:spPr>
            <a:xfrm flipH="1">
              <a:off x="5656008" y="4644203"/>
              <a:ext cx="268598" cy="216462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7" idx="3"/>
            </p:cNvCxnSpPr>
            <p:nvPr/>
          </p:nvCxnSpPr>
          <p:spPr>
            <a:xfrm flipH="1">
              <a:off x="5678730" y="4644203"/>
              <a:ext cx="245876" cy="737754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950257" y="4662858"/>
              <a:ext cx="355595" cy="29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43279" y="4681113"/>
              <a:ext cx="449090" cy="251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OUT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32071" y="3055833"/>
              <a:ext cx="1119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supernet</a:t>
              </a:r>
              <a:endParaRPr lang="en-US" sz="2000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6370947" y="4493141"/>
            <a:ext cx="1118685" cy="331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54492" y="4263470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sample</a:t>
            </a:r>
          </a:p>
        </p:txBody>
      </p:sp>
      <p:sp>
        <p:nvSpPr>
          <p:cNvPr id="69" name="Right Arrow 68"/>
          <p:cNvSpPr/>
          <p:nvPr/>
        </p:nvSpPr>
        <p:spPr>
          <a:xfrm>
            <a:off x="8438231" y="4509391"/>
            <a:ext cx="1118685" cy="331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8561021" y="4271426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training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622342" y="4478726"/>
            <a:ext cx="151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check the fitness of the candidate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660294" y="4377848"/>
            <a:ext cx="1474930" cy="630620"/>
          </a:xfrm>
          <a:prstGeom prst="roundRect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8672548" y="5714663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unaffordable computation cost !</a:t>
            </a:r>
          </a:p>
        </p:txBody>
      </p:sp>
    </p:spTree>
    <p:extLst>
      <p:ext uri="{BB962C8B-B14F-4D97-AF65-F5344CB8AC3E}">
        <p14:creationId xmlns:p14="http://schemas.microsoft.com/office/powerpoint/2010/main" val="4462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/>
      <p:bldP spid="51" grpId="0" animBg="1"/>
      <p:bldP spid="52" grpId="0"/>
      <p:bldP spid="55" grpId="0"/>
      <p:bldP spid="3" grpId="0" animBg="1"/>
      <p:bldP spid="4" grpId="0"/>
      <p:bldP spid="69" grpId="0" animBg="1"/>
      <p:bldP spid="70" grpId="0"/>
      <p:bldP spid="71" grpId="0"/>
      <p:bldP spid="72" grpId="0" animBg="1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70" y="2274606"/>
            <a:ext cx="5838824" cy="639490"/>
          </a:xfrm>
          <a:prstGeom prst="rect">
            <a:avLst/>
          </a:prstGeom>
        </p:spPr>
      </p:pic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Weight Sharing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/>
              <p:cNvSpPr txBox="1"/>
              <p:nvPr/>
            </p:nvSpPr>
            <p:spPr>
              <a:xfrm>
                <a:off x="246614" y="1265787"/>
                <a:ext cx="11330181" cy="433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Weight sharing is a technique to reduce the computational cost 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200" dirty="0" err="1"/>
                  <a:t>supernet</a:t>
                </a:r>
                <a:r>
                  <a:rPr lang="en-US" sz="2200" dirty="0"/>
                  <a:t> weights of all architectures in the search space are optimized simultaneously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200" dirty="0"/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200" dirty="0"/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200" dirty="0"/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200" dirty="0"/>
                  <a:t>sampled architecture directly </a:t>
                </a:r>
                <a:r>
                  <a:rPr lang="en-US" sz="2200" dirty="0">
                    <a:solidFill>
                      <a:srgbClr val="FF0000"/>
                    </a:solidFill>
                  </a:rPr>
                  <a:t>inherited weights </a:t>
                </a:r>
                <a:r>
                  <a:rPr lang="en-US" sz="2200" dirty="0"/>
                  <a:t>from the </a:t>
                </a:r>
                <a:r>
                  <a:rPr lang="en-US" sz="2200" dirty="0" err="1"/>
                  <a:t>supernet</a:t>
                </a:r>
                <a:r>
                  <a:rPr lang="en-US" sz="2200" dirty="0"/>
                  <a:t> without training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the validation accuracy of any sampled architecture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using inherited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/>
                  <a:t>is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highly predictive accuracy of the fine-tuned</a:t>
                </a:r>
                <a:r>
                  <a:rPr lang="en-US" sz="2000" dirty="0"/>
                  <a:t> architecture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000" dirty="0"/>
              </a:p>
              <a:p>
                <a:pPr marL="914400" lvl="1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sz="2000" dirty="0"/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14" y="1265787"/>
                <a:ext cx="11330181" cy="4338111"/>
              </a:xfrm>
              <a:prstGeom prst="rect">
                <a:avLst/>
              </a:prstGeom>
              <a:blipFill>
                <a:blip r:embed="rId4"/>
                <a:stretch>
                  <a:fillRect l="-784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298141" y="2465294"/>
            <a:ext cx="564777" cy="2958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4607859" y="2761129"/>
            <a:ext cx="972671" cy="343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334425" y="3085707"/>
            <a:ext cx="411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prior distribution of sampling architecture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571575" y="2384322"/>
            <a:ext cx="684919" cy="2958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/>
          <p:cNvCxnSpPr>
            <a:stCxn id="76" idx="2"/>
          </p:cNvCxnSpPr>
          <p:nvPr/>
        </p:nvCxnSpPr>
        <p:spPr>
          <a:xfrm>
            <a:off x="7914035" y="2680157"/>
            <a:ext cx="258351" cy="405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47823" y="3082485"/>
            <a:ext cx="310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weight of sampled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100947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4" grpId="0"/>
      <p:bldP spid="76" grpId="0" animBg="1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635" y="4128109"/>
            <a:ext cx="3296730" cy="108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595" y="2604615"/>
            <a:ext cx="1809546" cy="912313"/>
          </a:xfrm>
          <a:prstGeom prst="rect">
            <a:avLst/>
          </a:prstGeom>
        </p:spPr>
      </p:pic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 Selection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6614" y="1265787"/>
            <a:ext cx="11330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After sampling the architecture candidates, we need to select the parents from them to generate </a:t>
            </a:r>
            <a:r>
              <a:rPr lang="en-US" sz="2400" dirty="0" err="1"/>
              <a:t>offsprings</a:t>
            </a:r>
            <a:endParaRPr lang="en-US" sz="24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need to select the candidates with higher fitness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also need to keep good population diversity to avoid premature convergence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47012" y="2896586"/>
            <a:ext cx="206188" cy="2958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89176" y="3216547"/>
            <a:ext cx="1175878" cy="171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97444" y="3344325"/>
            <a:ext cx="190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fitness of candidate </a:t>
            </a:r>
            <a:r>
              <a:rPr lang="en-US" sz="1600" dirty="0" err="1"/>
              <a:t>i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6589059" y="2891536"/>
            <a:ext cx="236082" cy="2958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761256" y="3216547"/>
            <a:ext cx="525008" cy="22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012949" y="3359841"/>
            <a:ext cx="310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selection probability  of candidate </a:t>
            </a:r>
            <a:r>
              <a:rPr lang="en-US" sz="1600" dirty="0" err="1"/>
              <a:t>i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6735703" y="4443455"/>
            <a:ext cx="1045661" cy="4123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137773" y="4920458"/>
            <a:ext cx="912533" cy="27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8533" y="5166471"/>
            <a:ext cx="1616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Shannon entropy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978100" y="4415284"/>
            <a:ext cx="234442" cy="4123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endCxn id="34" idx="0"/>
          </p:cNvCxnSpPr>
          <p:nvPr/>
        </p:nvCxnSpPr>
        <p:spPr>
          <a:xfrm flipH="1">
            <a:off x="4917634" y="4827585"/>
            <a:ext cx="1138594" cy="33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95389" y="5166471"/>
            <a:ext cx="16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strength constant</a:t>
            </a:r>
          </a:p>
        </p:txBody>
      </p:sp>
    </p:spTree>
    <p:extLst>
      <p:ext uri="{BB962C8B-B14F-4D97-AF65-F5344CB8AC3E}">
        <p14:creationId xmlns:p14="http://schemas.microsoft.com/office/powerpoint/2010/main" val="28654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4" grpId="0" animBg="1"/>
      <p:bldP spid="26" grpId="0"/>
      <p:bldP spid="27" grpId="0" animBg="1"/>
      <p:bldP spid="30" grpId="0"/>
      <p:bldP spid="31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45" y="3854453"/>
            <a:ext cx="5709776" cy="10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389" y="1612226"/>
            <a:ext cx="7335451" cy="979578"/>
          </a:xfrm>
          <a:prstGeom prst="rect">
            <a:avLst/>
          </a:prstGeom>
        </p:spPr>
      </p:pic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 Selection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6614" y="1265787"/>
            <a:ext cx="11330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The solution space for the selection probability is a simplex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The selection problem can be summarized 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07341" y="1963271"/>
            <a:ext cx="331694" cy="3507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492188" y="2313991"/>
            <a:ext cx="381001" cy="402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148902" y="2668399"/>
                <a:ext cx="30675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the set of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candidates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902" y="2668399"/>
                <a:ext cx="3067572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580009" y="1739154"/>
            <a:ext cx="2819920" cy="8526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559760" y="2604476"/>
            <a:ext cx="732946" cy="11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66435" y="2695823"/>
            <a:ext cx="306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probability requirement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364942" y="3854453"/>
            <a:ext cx="753034" cy="72651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endCxn id="40" idx="0"/>
          </p:cNvCxnSpPr>
          <p:nvPr/>
        </p:nvCxnSpPr>
        <p:spPr>
          <a:xfrm flipH="1">
            <a:off x="6600608" y="4580965"/>
            <a:ext cx="90468" cy="915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03309" y="5496227"/>
            <a:ext cx="259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average fitness of population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33572" y="5496227"/>
            <a:ext cx="259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population diversity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133572" y="4598691"/>
            <a:ext cx="1028357" cy="897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34007" y="3836727"/>
            <a:ext cx="1547113" cy="7442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5" grpId="0" animBg="1"/>
      <p:bldP spid="37" grpId="0"/>
      <p:bldP spid="38" grpId="0" animBg="1"/>
      <p:bldP spid="40" grpId="0"/>
      <p:bldP spid="43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61142" y="1074391"/>
                <a:ext cx="11330181" cy="3638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Update the selection probability with the discrete FPK can help us find the optimal solution to the proposed optimization problem</a:t>
                </a:r>
              </a:p>
              <a:p>
                <a:pPr marL="914400" lvl="1" indent="-457200">
                  <a:buFont typeface="Wingdings" panose="05000000000000000000" pitchFamily="2" charset="2"/>
                  <a:buChar char="§"/>
                </a:pPr>
                <a:endParaRPr lang="en-US" sz="2400" dirty="0"/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24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refers to the potential of candidate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 to increase the reward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⋅, 0</m:t>
                            </m:r>
                          </m:e>
                        </m:d>
                      </m:e>
                    </m:func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a function mark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A comparison-wise evolutionary dynamic. It will help us assign more probability to the candidates, which can increase the total reward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42" y="1074391"/>
                <a:ext cx="11330181" cy="3638112"/>
              </a:xfrm>
              <a:prstGeom prst="rect">
                <a:avLst/>
              </a:prstGeom>
              <a:blipFill>
                <a:blip r:embed="rId3"/>
                <a:stretch>
                  <a:fillRect l="-753" t="-1340" b="-2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967802" y="2079281"/>
                <a:ext cx="4369721" cy="667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802" y="2079281"/>
                <a:ext cx="4369721" cy="667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05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099" y="3075298"/>
            <a:ext cx="7255392" cy="3423222"/>
          </a:xfrm>
          <a:prstGeom prst="rect">
            <a:avLst/>
          </a:prstGeom>
        </p:spPr>
      </p:pic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Overall Architecture of NAS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1142" y="1074391"/>
            <a:ext cx="11330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The overall framework of evolutionary NAS with MFG selection mechanism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two stages: </a:t>
            </a:r>
            <a:r>
              <a:rPr lang="en-US" sz="2400" dirty="0" err="1"/>
              <a:t>supernet</a:t>
            </a:r>
            <a:r>
              <a:rPr lang="en-US" sz="2400" dirty="0"/>
              <a:t> training  and MFG evolutionary search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weight sharing technique reduce the cost of evaluating the fitness of sampled network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MFG help find the best selection probability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34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838470" y="118466"/>
            <a:ext cx="8895588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Simulation Results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1142" y="1074391"/>
            <a:ext cx="1133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Simulation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7" y="1736436"/>
            <a:ext cx="4371266" cy="2890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46" y="1736435"/>
            <a:ext cx="4236432" cy="2964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37" y="4827798"/>
            <a:ext cx="4371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performance of the top 10 best neural network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congested distribution and steadiness of the best architecture shows the convergence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3046" y="4935520"/>
            <a:ext cx="4371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/>
              <a:t>comparison between MFG selection and other selection methods</a:t>
            </a:r>
          </a:p>
        </p:txBody>
      </p:sp>
    </p:spTree>
    <p:extLst>
      <p:ext uri="{BB962C8B-B14F-4D97-AF65-F5344CB8AC3E}">
        <p14:creationId xmlns:p14="http://schemas.microsoft.com/office/powerpoint/2010/main" val="373920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0E49F0-7BD2-4BC4-ABB4-C2346D565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371546-591C-409F-8E71-744AB0C64C88}"/>
              </a:ext>
            </a:extLst>
          </p:cNvPr>
          <p:cNvSpPr txBox="1"/>
          <p:nvPr/>
        </p:nvSpPr>
        <p:spPr>
          <a:xfrm>
            <a:off x="450715" y="1046444"/>
            <a:ext cx="11418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Game Theory vs Mean Field Game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Mathematical Foundations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Evolutionary Neural Architecture Search with Mean Field Game Selection Mechanism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Joint Server Selection and Handover Design for Satellite-Based Federated Learning Using Mean-field Evolutionary Approach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lang="en-US" altLang="zh-CN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III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Mean Field Game Guided Deep Reinforcement Learning for Task Placement in Cooperative Multi-access Edge Computing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61432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0E49F0-7BD2-4BC4-ABB4-C2346D565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371546-591C-409F-8E71-744AB0C64C88}"/>
              </a:ext>
            </a:extLst>
          </p:cNvPr>
          <p:cNvSpPr txBox="1"/>
          <p:nvPr/>
        </p:nvSpPr>
        <p:spPr>
          <a:xfrm>
            <a:off x="450715" y="1046444"/>
            <a:ext cx="11418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Game Theory vs Mean Field Game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Mathematical Foundations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Evolutionary Neural Architecture Search with Mean Field Game Selection Mechanism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II: Joint Server Selection and Handover Design for Satellite-Based Federated Learning Using Mean-field Evolutionary Approach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lang="en-US" altLang="zh-CN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III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Mean Field Game Guided Deep Reinforcement Learning for Task Placement in Cooperative Multi-access Edge Computing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8839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E0A888C-45BA-E248-CCDA-ECA5BC1FB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31" y="948720"/>
            <a:ext cx="3488267" cy="19005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18925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Introduction to Federated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04CE0-01A1-E58D-B5CB-7835538B4B1A}"/>
              </a:ext>
            </a:extLst>
          </p:cNvPr>
          <p:cNvSpPr txBox="1"/>
          <p:nvPr/>
        </p:nvSpPr>
        <p:spPr>
          <a:xfrm>
            <a:off x="8055837" y="2812482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word prediction by Google in 2016 [1]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30231-7DEB-9540-66EB-B3E9F508FECB}"/>
              </a:ext>
            </a:extLst>
          </p:cNvPr>
          <p:cNvSpPr txBox="1"/>
          <p:nvPr/>
        </p:nvSpPr>
        <p:spPr>
          <a:xfrm>
            <a:off x="0" y="6211669"/>
            <a:ext cx="9426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McMahan B, Moore E, Ramage D, et al. Communication-efficient learning of deep networks from decentralized data[C]//Artificial intelligence and statistics. PMLR, 2017: 1273-1282.</a:t>
            </a: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[2] A Biometric-Based Authenticated Key Agreement Protocol for User-to-User Communications in Mobile Satellite Networks</a:t>
            </a:r>
            <a:endParaRPr lang="en-US" sz="1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001869B7-5104-4824-8983-82AEE881200B}"/>
              </a:ext>
            </a:extLst>
          </p:cNvPr>
          <p:cNvSpPr txBox="1"/>
          <p:nvPr/>
        </p:nvSpPr>
        <p:spPr>
          <a:xfrm>
            <a:off x="102335" y="1070492"/>
            <a:ext cx="684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Federated Learning: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1B032A33-E7C4-4415-910C-5C82DF0D9FA1}"/>
              </a:ext>
            </a:extLst>
          </p:cNvPr>
          <p:cNvSpPr txBox="1"/>
          <p:nvPr/>
        </p:nvSpPr>
        <p:spPr>
          <a:xfrm>
            <a:off x="220133" y="1650189"/>
            <a:ext cx="675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972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Federated learning (also known as collaborative learning) is a machine learning technique that trains an algorithm via multiple independent sessions, each using its own dataset.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0608B43-6481-4E0D-A2CC-A3412FCB7D57}"/>
              </a:ext>
            </a:extLst>
          </p:cNvPr>
          <p:cNvSpPr txBox="1"/>
          <p:nvPr/>
        </p:nvSpPr>
        <p:spPr>
          <a:xfrm>
            <a:off x="102335" y="3585987"/>
            <a:ext cx="684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defTabSz="109728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Satellite Communication System:</a:t>
            </a:r>
          </a:p>
        </p:txBody>
      </p:sp>
      <p:pic>
        <p:nvPicPr>
          <p:cNvPr id="2052" name="Picture 4" descr="The simple mobile satellite communication system | Download Scientific  Diagram">
            <a:extLst>
              <a:ext uri="{FF2B5EF4-FFF2-40B4-BE49-F238E27FC236}">
                <a16:creationId xmlns:a16="http://schemas.microsoft.com/office/drawing/2014/main" id="{ED8F283C-70CA-44F4-8C5B-FF4F6EA7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31" y="3649151"/>
            <a:ext cx="3257439" cy="236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3329E03-11AE-4B5F-A5D4-C920C02C1C82}"/>
              </a:ext>
            </a:extLst>
          </p:cNvPr>
          <p:cNvSpPr/>
          <p:nvPr/>
        </p:nvSpPr>
        <p:spPr>
          <a:xfrm>
            <a:off x="220133" y="4066027"/>
            <a:ext cx="6729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Large Coverage: Huge coverage area of satellite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Flexibility: In some cases such as NBA or </a:t>
            </a:r>
            <a:r>
              <a:rPr lang="en-US" altLang="zh-CN" sz="2400" dirty="0" err="1"/>
              <a:t>WorldCup</a:t>
            </a:r>
            <a:r>
              <a:rPr lang="en-US" altLang="zh-CN" sz="2400" dirty="0"/>
              <a:t> which requires lots of communication source or computation source, the Satellite and HAP can provide flexible sources.</a:t>
            </a:r>
          </a:p>
        </p:txBody>
      </p:sp>
    </p:spTree>
    <p:extLst>
      <p:ext uri="{BB962C8B-B14F-4D97-AF65-F5344CB8AC3E}">
        <p14:creationId xmlns:p14="http://schemas.microsoft.com/office/powerpoint/2010/main" val="32189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D20F90-7426-4111-92A4-3997A23FA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System Model &amp; Challenges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9F570E1-D9D3-464E-BFBF-45EB0DC76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68" y="1091404"/>
            <a:ext cx="4030132" cy="295313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43FA012-04AE-443C-BC1A-C4FF12EA6172}"/>
              </a:ext>
            </a:extLst>
          </p:cNvPr>
          <p:cNvSpPr txBox="1"/>
          <p:nvPr/>
        </p:nvSpPr>
        <p:spPr>
          <a:xfrm>
            <a:off x="177799" y="1151467"/>
            <a:ext cx="788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/>
              <a:t>Satellite Communication based Federated Learning:</a:t>
            </a:r>
            <a:endParaRPr lang="zh-CN" altLang="en-US" sz="2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BAAC395-140C-469E-85EB-DFF6B49098C9}"/>
              </a:ext>
            </a:extLst>
          </p:cNvPr>
          <p:cNvSpPr txBox="1"/>
          <p:nvPr/>
        </p:nvSpPr>
        <p:spPr>
          <a:xfrm>
            <a:off x="550332" y="1813187"/>
            <a:ext cx="7137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Step 1: Devices download the model from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Step 2: Devices train the model using local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Step 3: Devices upload updated model to the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Step 4: Satellites aggregate the received model parameters</a:t>
            </a:r>
            <a:endParaRPr lang="zh-CN" altLang="en-US" sz="22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DE86771-81C0-4920-81A0-5ECC0E6245B1}"/>
              </a:ext>
            </a:extLst>
          </p:cNvPr>
          <p:cNvSpPr txBox="1"/>
          <p:nvPr/>
        </p:nvSpPr>
        <p:spPr>
          <a:xfrm>
            <a:off x="177800" y="3823480"/>
            <a:ext cx="349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/>
              <a:t>Challenges:</a:t>
            </a:r>
            <a:endParaRPr lang="zh-CN" altLang="en-US" sz="2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1CA7A76-9933-4608-9317-74C833C76785}"/>
              </a:ext>
            </a:extLst>
          </p:cNvPr>
          <p:cNvSpPr txBox="1"/>
          <p:nvPr/>
        </p:nvSpPr>
        <p:spPr>
          <a:xfrm>
            <a:off x="550332" y="4321538"/>
            <a:ext cx="10771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Scalability: The number of devices is large.                 Complex system architecture.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Heterogeneity: The devices’ communication resource, owned data, CPU, etc. are heterogeneous.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Mobility: Satellites may move out of devices reachable area.	       Handover mechanism</a:t>
            </a:r>
            <a:endParaRPr lang="zh-CN" altLang="en-US" sz="2000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C02CCF1E-7608-43F7-9E7D-71A1EC04D51D}"/>
              </a:ext>
            </a:extLst>
          </p:cNvPr>
          <p:cNvSpPr/>
          <p:nvPr/>
        </p:nvSpPr>
        <p:spPr>
          <a:xfrm>
            <a:off x="5563692" y="4475823"/>
            <a:ext cx="372534" cy="135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18FDE645-F992-4AC7-A23B-65F660FC7FFD}"/>
              </a:ext>
            </a:extLst>
          </p:cNvPr>
          <p:cNvSpPr/>
          <p:nvPr/>
        </p:nvSpPr>
        <p:spPr>
          <a:xfrm>
            <a:off x="7501464" y="5069365"/>
            <a:ext cx="372534" cy="135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9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77557" y="230525"/>
            <a:ext cx="10456886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Joint Server-Selection and Hand-over Design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Mechansim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5" name="Picture 66">
            <a:extLst>
              <a:ext uri="{FF2B5EF4-FFF2-40B4-BE49-F238E27FC236}">
                <a16:creationId xmlns:a16="http://schemas.microsoft.com/office/drawing/2014/main" id="{149A7212-4375-4EA7-9795-0095EEFB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94" y="5021040"/>
            <a:ext cx="4280027" cy="1055463"/>
          </a:xfrm>
          <a:prstGeom prst="rect">
            <a:avLst/>
          </a:prstGeom>
        </p:spPr>
      </p:pic>
      <p:pic>
        <p:nvPicPr>
          <p:cNvPr id="76" name="Picture 64">
            <a:extLst>
              <a:ext uri="{FF2B5EF4-FFF2-40B4-BE49-F238E27FC236}">
                <a16:creationId xmlns:a16="http://schemas.microsoft.com/office/drawing/2014/main" id="{F9E00C65-BC12-4FA2-B103-CA1D7BE8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27" y="3302541"/>
            <a:ext cx="2623584" cy="717113"/>
          </a:xfrm>
          <a:prstGeom prst="rect">
            <a:avLst/>
          </a:prstGeom>
        </p:spPr>
      </p:pic>
      <p:sp>
        <p:nvSpPr>
          <p:cNvPr id="78" name="TextBox 12">
            <a:extLst>
              <a:ext uri="{FF2B5EF4-FFF2-40B4-BE49-F238E27FC236}">
                <a16:creationId xmlns:a16="http://schemas.microsoft.com/office/drawing/2014/main" id="{CA980D35-75D1-4031-AE26-2187F492A415}"/>
              </a:ext>
            </a:extLst>
          </p:cNvPr>
          <p:cNvSpPr txBox="1"/>
          <p:nvPr/>
        </p:nvSpPr>
        <p:spPr>
          <a:xfrm>
            <a:off x="320422" y="4546191"/>
            <a:ext cx="109018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Payoff for attending the FL process:</a:t>
            </a:r>
          </a:p>
          <a:p>
            <a:pPr lvl="1"/>
            <a:r>
              <a:rPr lang="en-US" sz="1600" dirty="0"/>
              <a:t> The payoff depend of the global model accuracy and is proportion to device’s contribution.</a:t>
            </a:r>
          </a:p>
        </p:txBody>
      </p:sp>
      <p:sp>
        <p:nvSpPr>
          <p:cNvPr id="79" name="Rectangle 15">
            <a:extLst>
              <a:ext uri="{FF2B5EF4-FFF2-40B4-BE49-F238E27FC236}">
                <a16:creationId xmlns:a16="http://schemas.microsoft.com/office/drawing/2014/main" id="{B2E97E6B-0790-4C13-8F92-D231D6E2C554}"/>
              </a:ext>
            </a:extLst>
          </p:cNvPr>
          <p:cNvSpPr/>
          <p:nvPr/>
        </p:nvSpPr>
        <p:spPr>
          <a:xfrm>
            <a:off x="2616431" y="5254220"/>
            <a:ext cx="753940" cy="369332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19">
            <a:extLst>
              <a:ext uri="{FF2B5EF4-FFF2-40B4-BE49-F238E27FC236}">
                <a16:creationId xmlns:a16="http://schemas.microsoft.com/office/drawing/2014/main" id="{A2AA5809-8BA9-4E16-B1D0-563A16F5A41D}"/>
              </a:ext>
            </a:extLst>
          </p:cNvPr>
          <p:cNvCxnSpPr>
            <a:cxnSpLocks/>
          </p:cNvCxnSpPr>
          <p:nvPr/>
        </p:nvCxnSpPr>
        <p:spPr>
          <a:xfrm flipH="1">
            <a:off x="2631497" y="5623552"/>
            <a:ext cx="361049" cy="3586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0">
            <a:extLst>
              <a:ext uri="{FF2B5EF4-FFF2-40B4-BE49-F238E27FC236}">
                <a16:creationId xmlns:a16="http://schemas.microsoft.com/office/drawing/2014/main" id="{70B38F3D-B4CF-434C-87FA-68D55CFF1FE8}"/>
              </a:ext>
            </a:extLst>
          </p:cNvPr>
          <p:cNvSpPr txBox="1"/>
          <p:nvPr/>
        </p:nvSpPr>
        <p:spPr>
          <a:xfrm>
            <a:off x="1747491" y="5931615"/>
            <a:ext cx="179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Data quantity that model owner k has</a:t>
            </a:r>
          </a:p>
        </p:txBody>
      </p:sp>
      <p:sp>
        <p:nvSpPr>
          <p:cNvPr id="82" name="Rectangle 52">
            <a:extLst>
              <a:ext uri="{FF2B5EF4-FFF2-40B4-BE49-F238E27FC236}">
                <a16:creationId xmlns:a16="http://schemas.microsoft.com/office/drawing/2014/main" id="{BCCE020D-C0B1-4659-8B77-034DF40F87FE}"/>
              </a:ext>
            </a:extLst>
          </p:cNvPr>
          <p:cNvSpPr/>
          <p:nvPr/>
        </p:nvSpPr>
        <p:spPr>
          <a:xfrm>
            <a:off x="3429491" y="5155814"/>
            <a:ext cx="1213823" cy="870007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53">
            <a:extLst>
              <a:ext uri="{FF2B5EF4-FFF2-40B4-BE49-F238E27FC236}">
                <a16:creationId xmlns:a16="http://schemas.microsoft.com/office/drawing/2014/main" id="{D86DFA99-0165-4DCC-90F2-A0BB3996629B}"/>
              </a:ext>
            </a:extLst>
          </p:cNvPr>
          <p:cNvCxnSpPr>
            <a:cxnSpLocks/>
          </p:cNvCxnSpPr>
          <p:nvPr/>
        </p:nvCxnSpPr>
        <p:spPr>
          <a:xfrm>
            <a:off x="4161045" y="6027040"/>
            <a:ext cx="123663" cy="2612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4">
                <a:extLst>
                  <a:ext uri="{FF2B5EF4-FFF2-40B4-BE49-F238E27FC236}">
                    <a16:creationId xmlns:a16="http://schemas.microsoft.com/office/drawing/2014/main" id="{75969CB1-412A-413D-9333-532348736495}"/>
                  </a:ext>
                </a:extLst>
              </p:cNvPr>
              <p:cNvSpPr/>
              <p:nvPr/>
            </p:nvSpPr>
            <p:spPr>
              <a:xfrm>
                <a:off x="300221" y="2969694"/>
                <a:ext cx="36417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Communication Cost of device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85" name="Rectangle 4">
                <a:extLst>
                  <a:ext uri="{FF2B5EF4-FFF2-40B4-BE49-F238E27FC236}">
                    <a16:creationId xmlns:a16="http://schemas.microsoft.com/office/drawing/2014/main" id="{75969CB1-412A-413D-9333-532348736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21" y="2969694"/>
                <a:ext cx="3641766" cy="369332"/>
              </a:xfrm>
              <a:prstGeom prst="rect">
                <a:avLst/>
              </a:prstGeom>
              <a:blipFill>
                <a:blip r:embed="rId6"/>
                <a:stretch>
                  <a:fillRect l="-1003" t="-8197" r="-334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9">
            <a:extLst>
              <a:ext uri="{FF2B5EF4-FFF2-40B4-BE49-F238E27FC236}">
                <a16:creationId xmlns:a16="http://schemas.microsoft.com/office/drawing/2014/main" id="{469B96AF-C1CD-4A48-B0E8-4ECDFFC570D9}"/>
              </a:ext>
            </a:extLst>
          </p:cNvPr>
          <p:cNvCxnSpPr>
            <a:cxnSpLocks/>
          </p:cNvCxnSpPr>
          <p:nvPr/>
        </p:nvCxnSpPr>
        <p:spPr>
          <a:xfrm>
            <a:off x="2634671" y="3625280"/>
            <a:ext cx="3149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14">
            <a:extLst>
              <a:ext uri="{FF2B5EF4-FFF2-40B4-BE49-F238E27FC236}">
                <a16:creationId xmlns:a16="http://schemas.microsoft.com/office/drawing/2014/main" id="{D07114CC-6985-416A-926C-4A5C40B2D102}"/>
              </a:ext>
            </a:extLst>
          </p:cNvPr>
          <p:cNvCxnSpPr>
            <a:cxnSpLocks/>
          </p:cNvCxnSpPr>
          <p:nvPr/>
        </p:nvCxnSpPr>
        <p:spPr>
          <a:xfrm flipV="1">
            <a:off x="2919075" y="3393391"/>
            <a:ext cx="314960" cy="7112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8">
            <a:extLst>
              <a:ext uri="{FF2B5EF4-FFF2-40B4-BE49-F238E27FC236}">
                <a16:creationId xmlns:a16="http://schemas.microsoft.com/office/drawing/2014/main" id="{702A6BED-E237-4DD1-B866-2D120870706A}"/>
              </a:ext>
            </a:extLst>
          </p:cNvPr>
          <p:cNvSpPr txBox="1"/>
          <p:nvPr/>
        </p:nvSpPr>
        <p:spPr>
          <a:xfrm>
            <a:off x="3180430" y="3234894"/>
            <a:ext cx="161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</a:rPr>
              <a:t>Model size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89" name="Straight Connector 31">
            <a:extLst>
              <a:ext uri="{FF2B5EF4-FFF2-40B4-BE49-F238E27FC236}">
                <a16:creationId xmlns:a16="http://schemas.microsoft.com/office/drawing/2014/main" id="{92BF4073-DEF1-47A1-9C53-2F10468E7F12}"/>
              </a:ext>
            </a:extLst>
          </p:cNvPr>
          <p:cNvCxnSpPr>
            <a:cxnSpLocks/>
          </p:cNvCxnSpPr>
          <p:nvPr/>
        </p:nvCxnSpPr>
        <p:spPr>
          <a:xfrm>
            <a:off x="2742243" y="3943871"/>
            <a:ext cx="3149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32">
            <a:extLst>
              <a:ext uri="{FF2B5EF4-FFF2-40B4-BE49-F238E27FC236}">
                <a16:creationId xmlns:a16="http://schemas.microsoft.com/office/drawing/2014/main" id="{306C75CB-4AED-435C-98BA-BA3411C41B8A}"/>
              </a:ext>
            </a:extLst>
          </p:cNvPr>
          <p:cNvCxnSpPr>
            <a:cxnSpLocks/>
          </p:cNvCxnSpPr>
          <p:nvPr/>
        </p:nvCxnSpPr>
        <p:spPr>
          <a:xfrm>
            <a:off x="2845997" y="3949032"/>
            <a:ext cx="388038" cy="7049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34">
                <a:extLst>
                  <a:ext uri="{FF2B5EF4-FFF2-40B4-BE49-F238E27FC236}">
                    <a16:creationId xmlns:a16="http://schemas.microsoft.com/office/drawing/2014/main" id="{FED57485-5814-41B6-818F-AD243576623A}"/>
                  </a:ext>
                </a:extLst>
              </p:cNvPr>
              <p:cNvSpPr txBox="1"/>
              <p:nvPr/>
            </p:nvSpPr>
            <p:spPr>
              <a:xfrm>
                <a:off x="2170843" y="3952950"/>
                <a:ext cx="24202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Channel Gain between device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>
                    <a:solidFill>
                      <a:schemeClr val="accent1"/>
                    </a:solidFill>
                  </a:rPr>
                  <a:t> and satellite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34">
                <a:extLst>
                  <a:ext uri="{FF2B5EF4-FFF2-40B4-BE49-F238E27FC236}">
                    <a16:creationId xmlns:a16="http://schemas.microsoft.com/office/drawing/2014/main" id="{FED57485-5814-41B6-818F-AD243576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43" y="3952950"/>
                <a:ext cx="2420202" cy="523220"/>
              </a:xfrm>
              <a:prstGeom prst="rect">
                <a:avLst/>
              </a:prstGeom>
              <a:blipFill>
                <a:blip r:embed="rId7"/>
                <a:stretch>
                  <a:fillRect l="-756"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40">
                <a:extLst>
                  <a:ext uri="{FF2B5EF4-FFF2-40B4-BE49-F238E27FC236}">
                    <a16:creationId xmlns:a16="http://schemas.microsoft.com/office/drawing/2014/main" id="{60F20185-8AB5-4EF2-849C-ABDEEA88889C}"/>
                  </a:ext>
                </a:extLst>
              </p:cNvPr>
              <p:cNvSpPr txBox="1"/>
              <p:nvPr/>
            </p:nvSpPr>
            <p:spPr>
              <a:xfrm>
                <a:off x="70487" y="2547162"/>
                <a:ext cx="53889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Cost for device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to select satellite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98" name="TextBox 40">
                <a:extLst>
                  <a:ext uri="{FF2B5EF4-FFF2-40B4-BE49-F238E27FC236}">
                    <a16:creationId xmlns:a16="http://schemas.microsoft.com/office/drawing/2014/main" id="{60F20185-8AB5-4EF2-849C-ABDEEA888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7" y="2547162"/>
                <a:ext cx="5388966" cy="400110"/>
              </a:xfrm>
              <a:prstGeom prst="rect">
                <a:avLst/>
              </a:prstGeom>
              <a:blipFill>
                <a:blip r:embed="rId8"/>
                <a:stretch>
                  <a:fillRect l="-1018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51">
            <a:extLst>
              <a:ext uri="{FF2B5EF4-FFF2-40B4-BE49-F238E27FC236}">
                <a16:creationId xmlns:a16="http://schemas.microsoft.com/office/drawing/2014/main" id="{6B7DB342-EAA1-4EBA-8250-7C9771DB4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767" y="5368073"/>
            <a:ext cx="1625534" cy="1416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47">
                <a:extLst>
                  <a:ext uri="{FF2B5EF4-FFF2-40B4-BE49-F238E27FC236}">
                    <a16:creationId xmlns:a16="http://schemas.microsoft.com/office/drawing/2014/main" id="{EE8E8DB8-208E-43F6-9DAA-23E3D49FF28B}"/>
                  </a:ext>
                </a:extLst>
              </p:cNvPr>
              <p:cNvSpPr txBox="1"/>
              <p:nvPr/>
            </p:nvSpPr>
            <p:spPr>
              <a:xfrm>
                <a:off x="7088312" y="5093265"/>
                <a:ext cx="19544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0" dirty="0">
                    <a:solidFill>
                      <a:schemeClr val="accent1"/>
                    </a:solidFill>
                    <a:highlight>
                      <a:srgbClr val="FFFF00"/>
                    </a:highlight>
                  </a:rPr>
                  <a:t>Example of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  <a:highlight>
                      <a:srgbClr val="FFFF00"/>
                    </a:highlight>
                  </a:rPr>
                  <a:t>:</a:t>
                </a:r>
              </a:p>
            </p:txBody>
          </p:sp>
        </mc:Choice>
        <mc:Fallback xmlns="">
          <p:sp>
            <p:nvSpPr>
              <p:cNvPr id="100" name="TextBox 47">
                <a:extLst>
                  <a:ext uri="{FF2B5EF4-FFF2-40B4-BE49-F238E27FC236}">
                    <a16:creationId xmlns:a16="http://schemas.microsoft.com/office/drawing/2014/main" id="{EE8E8DB8-208E-43F6-9DAA-23E3D49FF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12" y="5093265"/>
                <a:ext cx="1954422" cy="276999"/>
              </a:xfrm>
              <a:prstGeom prst="rect">
                <a:avLst/>
              </a:prstGeom>
              <a:blipFill>
                <a:blip r:embed="rId10"/>
                <a:stretch>
                  <a:fillRect l="-313" t="-2222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39">
            <a:extLst>
              <a:ext uri="{FF2B5EF4-FFF2-40B4-BE49-F238E27FC236}">
                <a16:creationId xmlns:a16="http://schemas.microsoft.com/office/drawing/2014/main" id="{75C0EE0D-4019-4BBF-AF53-0D8DAC826BB7}"/>
              </a:ext>
            </a:extLst>
          </p:cNvPr>
          <p:cNvSpPr txBox="1"/>
          <p:nvPr/>
        </p:nvSpPr>
        <p:spPr>
          <a:xfrm>
            <a:off x="5810954" y="2967094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Handover cost: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3">
                <a:extLst>
                  <a:ext uri="{FF2B5EF4-FFF2-40B4-BE49-F238E27FC236}">
                    <a16:creationId xmlns:a16="http://schemas.microsoft.com/office/drawing/2014/main" id="{257C165A-1F09-495B-BEA4-BBD42BC0C6C9}"/>
                  </a:ext>
                </a:extLst>
              </p:cNvPr>
              <p:cNvSpPr/>
              <p:nvPr/>
            </p:nvSpPr>
            <p:spPr>
              <a:xfrm>
                <a:off x="5810954" y="3126642"/>
                <a:ext cx="3714899" cy="796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h𝑜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3">
                <a:extLst>
                  <a:ext uri="{FF2B5EF4-FFF2-40B4-BE49-F238E27FC236}">
                    <a16:creationId xmlns:a16="http://schemas.microsoft.com/office/drawing/2014/main" id="{257C165A-1F09-495B-BEA4-BBD42BC0C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954" y="3126642"/>
                <a:ext cx="3714899" cy="7964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Connector 45">
            <a:extLst>
              <a:ext uri="{FF2B5EF4-FFF2-40B4-BE49-F238E27FC236}">
                <a16:creationId xmlns:a16="http://schemas.microsoft.com/office/drawing/2014/main" id="{2FC233F7-AF51-4E3B-95A4-FCDB4FB0C7A8}"/>
              </a:ext>
            </a:extLst>
          </p:cNvPr>
          <p:cNvCxnSpPr>
            <a:cxnSpLocks/>
          </p:cNvCxnSpPr>
          <p:nvPr/>
        </p:nvCxnSpPr>
        <p:spPr>
          <a:xfrm>
            <a:off x="8096801" y="3657392"/>
            <a:ext cx="2223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50">
            <a:extLst>
              <a:ext uri="{FF2B5EF4-FFF2-40B4-BE49-F238E27FC236}">
                <a16:creationId xmlns:a16="http://schemas.microsoft.com/office/drawing/2014/main" id="{0CDD24DD-E8C6-4D64-9193-FE35FF66EEAA}"/>
              </a:ext>
            </a:extLst>
          </p:cNvPr>
          <p:cNvCxnSpPr>
            <a:cxnSpLocks/>
          </p:cNvCxnSpPr>
          <p:nvPr/>
        </p:nvCxnSpPr>
        <p:spPr>
          <a:xfrm flipH="1">
            <a:off x="8077352" y="3657392"/>
            <a:ext cx="146563" cy="2996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54">
            <a:extLst>
              <a:ext uri="{FF2B5EF4-FFF2-40B4-BE49-F238E27FC236}">
                <a16:creationId xmlns:a16="http://schemas.microsoft.com/office/drawing/2014/main" id="{B70538A2-95E0-4612-98FF-5B2372032D94}"/>
              </a:ext>
            </a:extLst>
          </p:cNvPr>
          <p:cNvSpPr txBox="1"/>
          <p:nvPr/>
        </p:nvSpPr>
        <p:spPr>
          <a:xfrm>
            <a:off x="7152509" y="3950723"/>
            <a:ext cx="243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The constant transmission power of S2S communication.</a:t>
            </a:r>
          </a:p>
        </p:txBody>
      </p:sp>
      <p:cxnSp>
        <p:nvCxnSpPr>
          <p:cNvPr id="106" name="Straight Connector 55">
            <a:extLst>
              <a:ext uri="{FF2B5EF4-FFF2-40B4-BE49-F238E27FC236}">
                <a16:creationId xmlns:a16="http://schemas.microsoft.com/office/drawing/2014/main" id="{9E6A0A2A-8548-4434-96E2-E5DEE60A8A35}"/>
              </a:ext>
            </a:extLst>
          </p:cNvPr>
          <p:cNvCxnSpPr>
            <a:cxnSpLocks/>
          </p:cNvCxnSpPr>
          <p:nvPr/>
        </p:nvCxnSpPr>
        <p:spPr>
          <a:xfrm>
            <a:off x="8592163" y="3521551"/>
            <a:ext cx="2292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57">
            <a:extLst>
              <a:ext uri="{FF2B5EF4-FFF2-40B4-BE49-F238E27FC236}">
                <a16:creationId xmlns:a16="http://schemas.microsoft.com/office/drawing/2014/main" id="{E43B6B8D-8B00-47F4-BEC8-E443F943192D}"/>
              </a:ext>
            </a:extLst>
          </p:cNvPr>
          <p:cNvCxnSpPr>
            <a:cxnSpLocks/>
          </p:cNvCxnSpPr>
          <p:nvPr/>
        </p:nvCxnSpPr>
        <p:spPr>
          <a:xfrm flipV="1">
            <a:off x="8837919" y="3238962"/>
            <a:ext cx="353320" cy="1187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35">
            <a:extLst>
              <a:ext uri="{FF2B5EF4-FFF2-40B4-BE49-F238E27FC236}">
                <a16:creationId xmlns:a16="http://schemas.microsoft.com/office/drawing/2014/main" id="{015033C1-6722-40A6-991F-71E27147C057}"/>
              </a:ext>
            </a:extLst>
          </p:cNvPr>
          <p:cNvSpPr txBox="1"/>
          <p:nvPr/>
        </p:nvSpPr>
        <p:spPr>
          <a:xfrm>
            <a:off x="9199073" y="3072794"/>
            <a:ext cx="201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The remaining model hasn’t been transmitted </a:t>
            </a:r>
          </a:p>
        </p:txBody>
      </p:sp>
      <p:cxnSp>
        <p:nvCxnSpPr>
          <p:cNvPr id="109" name="Straight Connector 58">
            <a:extLst>
              <a:ext uri="{FF2B5EF4-FFF2-40B4-BE49-F238E27FC236}">
                <a16:creationId xmlns:a16="http://schemas.microsoft.com/office/drawing/2014/main" id="{000288C7-020E-481A-B801-785ADFAE9CC2}"/>
              </a:ext>
            </a:extLst>
          </p:cNvPr>
          <p:cNvCxnSpPr>
            <a:cxnSpLocks/>
          </p:cNvCxnSpPr>
          <p:nvPr/>
        </p:nvCxnSpPr>
        <p:spPr>
          <a:xfrm>
            <a:off x="8802940" y="3848868"/>
            <a:ext cx="3961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59">
            <a:extLst>
              <a:ext uri="{FF2B5EF4-FFF2-40B4-BE49-F238E27FC236}">
                <a16:creationId xmlns:a16="http://schemas.microsoft.com/office/drawing/2014/main" id="{F791B7A4-964C-4CF7-B39A-C8CBBE0DD280}"/>
              </a:ext>
            </a:extLst>
          </p:cNvPr>
          <p:cNvCxnSpPr>
            <a:cxnSpLocks/>
          </p:cNvCxnSpPr>
          <p:nvPr/>
        </p:nvCxnSpPr>
        <p:spPr>
          <a:xfrm>
            <a:off x="9007853" y="3875755"/>
            <a:ext cx="382439" cy="1050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61">
                <a:extLst>
                  <a:ext uri="{FF2B5EF4-FFF2-40B4-BE49-F238E27FC236}">
                    <a16:creationId xmlns:a16="http://schemas.microsoft.com/office/drawing/2014/main" id="{D1DA4A39-D12A-48F3-9C17-9DD3D80A9377}"/>
                  </a:ext>
                </a:extLst>
              </p:cNvPr>
              <p:cNvSpPr txBox="1"/>
              <p:nvPr/>
            </p:nvSpPr>
            <p:spPr>
              <a:xfrm>
                <a:off x="9414893" y="3702207"/>
                <a:ext cx="201028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Capacity of intersatellite link of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400" dirty="0">
                    <a:solidFill>
                      <a:schemeClr val="accent1"/>
                    </a:solidFill>
                  </a:rPr>
                  <a:t> with next round satellites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1" name="TextBox 61">
                <a:extLst>
                  <a:ext uri="{FF2B5EF4-FFF2-40B4-BE49-F238E27FC236}">
                    <a16:creationId xmlns:a16="http://schemas.microsoft.com/office/drawing/2014/main" id="{D1DA4A39-D12A-48F3-9C17-9DD3D80A9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893" y="3702207"/>
                <a:ext cx="2010281" cy="738664"/>
              </a:xfrm>
              <a:prstGeom prst="rect">
                <a:avLst/>
              </a:prstGeom>
              <a:blipFill>
                <a:blip r:embed="rId12"/>
                <a:stretch>
                  <a:fillRect l="-909" t="-826" r="-606" b="-8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2" name="Straight Connector 68">
            <a:extLst>
              <a:ext uri="{FF2B5EF4-FFF2-40B4-BE49-F238E27FC236}">
                <a16:creationId xmlns:a16="http://schemas.microsoft.com/office/drawing/2014/main" id="{76A34E71-8696-4C3A-89A0-31C0FE1B3CBC}"/>
              </a:ext>
            </a:extLst>
          </p:cNvPr>
          <p:cNvCxnSpPr>
            <a:cxnSpLocks/>
          </p:cNvCxnSpPr>
          <p:nvPr/>
        </p:nvCxnSpPr>
        <p:spPr>
          <a:xfrm>
            <a:off x="6968230" y="3689385"/>
            <a:ext cx="2223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69">
            <a:extLst>
              <a:ext uri="{FF2B5EF4-FFF2-40B4-BE49-F238E27FC236}">
                <a16:creationId xmlns:a16="http://schemas.microsoft.com/office/drawing/2014/main" id="{F3DF1C5F-339F-402B-BD98-DB07ED599A52}"/>
              </a:ext>
            </a:extLst>
          </p:cNvPr>
          <p:cNvCxnSpPr>
            <a:cxnSpLocks/>
          </p:cNvCxnSpPr>
          <p:nvPr/>
        </p:nvCxnSpPr>
        <p:spPr>
          <a:xfrm flipH="1">
            <a:off x="6649190" y="3702207"/>
            <a:ext cx="466798" cy="4453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48">
                <a:extLst>
                  <a:ext uri="{FF2B5EF4-FFF2-40B4-BE49-F238E27FC236}">
                    <a16:creationId xmlns:a16="http://schemas.microsoft.com/office/drawing/2014/main" id="{277788E5-5EAF-4E6A-93BB-93540922078E}"/>
                  </a:ext>
                </a:extLst>
              </p:cNvPr>
              <p:cNvSpPr txBox="1"/>
              <p:nvPr/>
            </p:nvSpPr>
            <p:spPr>
              <a:xfrm>
                <a:off x="4591045" y="5279320"/>
                <a:ext cx="83349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4" name="TextBox 48">
                <a:extLst>
                  <a:ext uri="{FF2B5EF4-FFF2-40B4-BE49-F238E27FC236}">
                    <a16:creationId xmlns:a16="http://schemas.microsoft.com/office/drawing/2014/main" id="{277788E5-5EAF-4E6A-93BB-935409220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45" y="5279320"/>
                <a:ext cx="833498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60">
            <a:extLst>
              <a:ext uri="{FF2B5EF4-FFF2-40B4-BE49-F238E27FC236}">
                <a16:creationId xmlns:a16="http://schemas.microsoft.com/office/drawing/2014/main" id="{C05E91A4-A924-4E23-985C-5E933CCA2D78}"/>
              </a:ext>
            </a:extLst>
          </p:cNvPr>
          <p:cNvCxnSpPr>
            <a:cxnSpLocks/>
          </p:cNvCxnSpPr>
          <p:nvPr/>
        </p:nvCxnSpPr>
        <p:spPr>
          <a:xfrm>
            <a:off x="5160734" y="5636410"/>
            <a:ext cx="123663" cy="2612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62">
            <a:extLst>
              <a:ext uri="{FF2B5EF4-FFF2-40B4-BE49-F238E27FC236}">
                <a16:creationId xmlns:a16="http://schemas.microsoft.com/office/drawing/2014/main" id="{E1392022-C219-478E-BAF6-8305A379DFD1}"/>
              </a:ext>
            </a:extLst>
          </p:cNvPr>
          <p:cNvSpPr txBox="1"/>
          <p:nvPr/>
        </p:nvSpPr>
        <p:spPr>
          <a:xfrm>
            <a:off x="3977638" y="6345625"/>
            <a:ext cx="161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The profit is shared by all devices</a:t>
            </a:r>
          </a:p>
        </p:txBody>
      </p:sp>
      <p:sp>
        <p:nvSpPr>
          <p:cNvPr id="117" name="TextBox 56">
            <a:extLst>
              <a:ext uri="{FF2B5EF4-FFF2-40B4-BE49-F238E27FC236}">
                <a16:creationId xmlns:a16="http://schemas.microsoft.com/office/drawing/2014/main" id="{249DE44A-3FC4-4E05-9842-61453B3B80A7}"/>
              </a:ext>
            </a:extLst>
          </p:cNvPr>
          <p:cNvSpPr txBox="1"/>
          <p:nvPr/>
        </p:nvSpPr>
        <p:spPr>
          <a:xfrm>
            <a:off x="4902027" y="5858991"/>
            <a:ext cx="161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 compensate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72">
                <a:extLst>
                  <a:ext uri="{FF2B5EF4-FFF2-40B4-BE49-F238E27FC236}">
                    <a16:creationId xmlns:a16="http://schemas.microsoft.com/office/drawing/2014/main" id="{77137FD7-37A0-4E16-87B3-2A914D11A4A3}"/>
                  </a:ext>
                </a:extLst>
              </p:cNvPr>
              <p:cNvSpPr txBox="1"/>
              <p:nvPr/>
            </p:nvSpPr>
            <p:spPr>
              <a:xfrm>
                <a:off x="4768574" y="4147551"/>
                <a:ext cx="26391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Whether the model need to be handover on satellite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400" dirty="0">
                    <a:solidFill>
                      <a:schemeClr val="accent1"/>
                    </a:solidFill>
                  </a:rPr>
                  <a:t>, i.e., [0,1]</a:t>
                </a:r>
              </a:p>
            </p:txBody>
          </p:sp>
        </mc:Choice>
        <mc:Fallback xmlns="">
          <p:sp>
            <p:nvSpPr>
              <p:cNvPr id="118" name="TextBox 72">
                <a:extLst>
                  <a:ext uri="{FF2B5EF4-FFF2-40B4-BE49-F238E27FC236}">
                    <a16:creationId xmlns:a16="http://schemas.microsoft.com/office/drawing/2014/main" id="{77137FD7-37A0-4E16-87B3-2A914D11A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574" y="4147551"/>
                <a:ext cx="2639173" cy="523220"/>
              </a:xfrm>
              <a:prstGeom prst="rect">
                <a:avLst/>
              </a:prstGeom>
              <a:blipFill>
                <a:blip r:embed="rId14"/>
                <a:stretch>
                  <a:fillRect l="-693"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TextBox 6">
            <a:extLst>
              <a:ext uri="{FF2B5EF4-FFF2-40B4-BE49-F238E27FC236}">
                <a16:creationId xmlns:a16="http://schemas.microsoft.com/office/drawing/2014/main" id="{614DD9A3-6468-4B44-869E-B18F6E770A24}"/>
              </a:ext>
            </a:extLst>
          </p:cNvPr>
          <p:cNvSpPr txBox="1"/>
          <p:nvPr/>
        </p:nvSpPr>
        <p:spPr>
          <a:xfrm>
            <a:off x="70487" y="1001408"/>
            <a:ext cx="810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Problem formulation: An evolutionary game for workers to select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51">
                <a:extLst>
                  <a:ext uri="{FF2B5EF4-FFF2-40B4-BE49-F238E27FC236}">
                    <a16:creationId xmlns:a16="http://schemas.microsoft.com/office/drawing/2014/main" id="{F7D6D01C-DE52-49CC-8FBB-1422FBF320A9}"/>
                  </a:ext>
                </a:extLst>
              </p:cNvPr>
              <p:cNvSpPr txBox="1"/>
              <p:nvPr/>
            </p:nvSpPr>
            <p:spPr>
              <a:xfrm>
                <a:off x="436830" y="1354004"/>
                <a:ext cx="106690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 owns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600" dirty="0"/>
                  <a:t> data quantity.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 decides the probability to select the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satellite and the satellite decide the handover action. </a:t>
                </a:r>
              </a:p>
              <a:p>
                <a:r>
                  <a:rPr lang="en-US" sz="1600" dirty="0"/>
                  <a:t>      The m-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devices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action profile </a:t>
                </a:r>
                <a:r>
                  <a:rPr lang="en-US" sz="1600" dirty="0"/>
                  <a:t>:                                                                , satellites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action profile:</a:t>
                </a:r>
              </a:p>
            </p:txBody>
          </p:sp>
        </mc:Choice>
        <mc:Fallback xmlns="">
          <p:sp>
            <p:nvSpPr>
              <p:cNvPr id="120" name="TextBox 51">
                <a:extLst>
                  <a:ext uri="{FF2B5EF4-FFF2-40B4-BE49-F238E27FC236}">
                    <a16:creationId xmlns:a16="http://schemas.microsoft.com/office/drawing/2014/main" id="{F7D6D01C-DE52-49CC-8FBB-1422FBF32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30" y="1354004"/>
                <a:ext cx="10669076" cy="830997"/>
              </a:xfrm>
              <a:prstGeom prst="rect">
                <a:avLst/>
              </a:prstGeom>
              <a:blipFill>
                <a:blip r:embed="rId15"/>
                <a:stretch>
                  <a:fillRect l="-229"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" name="Picture 52">
            <a:extLst>
              <a:ext uri="{FF2B5EF4-FFF2-40B4-BE49-F238E27FC236}">
                <a16:creationId xmlns:a16="http://schemas.microsoft.com/office/drawing/2014/main" id="{BBE5B5FB-2FDB-4F6A-B521-72B292965BF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2060"/>
          <a:stretch/>
        </p:blipFill>
        <p:spPr>
          <a:xfrm>
            <a:off x="3375396" y="1857842"/>
            <a:ext cx="2825389" cy="296136"/>
          </a:xfrm>
          <a:prstGeom prst="rect">
            <a:avLst/>
          </a:prstGeom>
        </p:spPr>
      </p:pic>
      <p:graphicFrame>
        <p:nvGraphicFramePr>
          <p:cNvPr id="122" name="Object 53">
            <a:extLst>
              <a:ext uri="{FF2B5EF4-FFF2-40B4-BE49-F238E27FC236}">
                <a16:creationId xmlns:a16="http://schemas.microsoft.com/office/drawing/2014/main" id="{11EA21B4-BB49-4FA2-877D-86967D551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209305"/>
              </p:ext>
            </p:extLst>
          </p:nvPr>
        </p:nvGraphicFramePr>
        <p:xfrm>
          <a:off x="8409066" y="1780713"/>
          <a:ext cx="20558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056113" imgH="437416" progId="Equation.DSMT4">
                  <p:embed/>
                </p:oleObj>
              </mc:Choice>
              <mc:Fallback>
                <p:oleObj name="Equation" r:id="rId17" imgW="2056113" imgH="437416" progId="Equation.DSMT4">
                  <p:embed/>
                  <p:pic>
                    <p:nvPicPr>
                      <p:cNvPr id="107" name="Object 53">
                        <a:extLst>
                          <a:ext uri="{FF2B5EF4-FFF2-40B4-BE49-F238E27FC236}">
                            <a16:creationId xmlns:a16="http://schemas.microsoft.com/office/drawing/2014/main" id="{4BD79001-5718-47DB-BD37-34AAB1C3A3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09066" y="1780713"/>
                        <a:ext cx="205581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3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77557" y="230525"/>
            <a:ext cx="10456886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Joint Server-Selection and Hand-over Design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Mechansim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9" name="TextBox 40">
            <a:extLst>
              <a:ext uri="{FF2B5EF4-FFF2-40B4-BE49-F238E27FC236}">
                <a16:creationId xmlns:a16="http://schemas.microsoft.com/office/drawing/2014/main" id="{8F1237FB-5CF6-4A65-B82B-7CC8890BD2AE}"/>
              </a:ext>
            </a:extLst>
          </p:cNvPr>
          <p:cNvSpPr txBox="1"/>
          <p:nvPr/>
        </p:nvSpPr>
        <p:spPr>
          <a:xfrm>
            <a:off x="70487" y="2581626"/>
            <a:ext cx="538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Dynamics of the satellites: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3">
                <a:extLst>
                  <a:ext uri="{FF2B5EF4-FFF2-40B4-BE49-F238E27FC236}">
                    <a16:creationId xmlns:a16="http://schemas.microsoft.com/office/drawing/2014/main" id="{2B087680-5074-4EC9-9032-B65C998D3DD1}"/>
                  </a:ext>
                </a:extLst>
              </p:cNvPr>
              <p:cNvSpPr txBox="1"/>
              <p:nvPr/>
            </p:nvSpPr>
            <p:spPr>
              <a:xfrm>
                <a:off x="417554" y="3008504"/>
                <a:ext cx="11779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consider a time interval [0,T], where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en-US" altLang="zh-CN" dirty="0" err="1"/>
                  <a:t>th</a:t>
                </a:r>
                <a:r>
                  <a:rPr lang="en-US" altLang="zh-CN" dirty="0"/>
                  <a:t> communication round period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3">
                <a:extLst>
                  <a:ext uri="{FF2B5EF4-FFF2-40B4-BE49-F238E27FC236}">
                    <a16:creationId xmlns:a16="http://schemas.microsoft.com/office/drawing/2014/main" id="{2B087680-5074-4EC9-9032-B65C998D3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54" y="3008504"/>
                <a:ext cx="11779606" cy="369332"/>
              </a:xfrm>
              <a:prstGeom prst="rect">
                <a:avLst/>
              </a:prstGeom>
              <a:blipFill>
                <a:blip r:embed="rId4"/>
                <a:stretch>
                  <a:fillRect l="-414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CF5EBC94-9CF1-49E3-9A32-D47CF1257490}"/>
                  </a:ext>
                </a:extLst>
              </p:cNvPr>
              <p:cNvSpPr txBox="1"/>
              <p:nvPr/>
            </p:nvSpPr>
            <p:spPr>
              <a:xfrm>
                <a:off x="417554" y="3395975"/>
                <a:ext cx="11593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 set of satellites that can cover device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set of all satellites.</a:t>
                </a:r>
              </a:p>
            </p:txBody>
          </p:sp>
        </mc:Choice>
        <mc:Fallback xmlns=""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CF5EBC94-9CF1-49E3-9A32-D47CF125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54" y="3395975"/>
                <a:ext cx="11593174" cy="369332"/>
              </a:xfrm>
              <a:prstGeom prst="rect">
                <a:avLst/>
              </a:prstGeom>
              <a:blipFill>
                <a:blip r:embed="rId5"/>
                <a:stretch>
                  <a:fillRect l="-42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row: Right 11">
            <a:extLst>
              <a:ext uri="{FF2B5EF4-FFF2-40B4-BE49-F238E27FC236}">
                <a16:creationId xmlns:a16="http://schemas.microsoft.com/office/drawing/2014/main" id="{4C000FF8-B825-405F-A007-B30DFB2FE693}"/>
              </a:ext>
            </a:extLst>
          </p:cNvPr>
          <p:cNvSpPr/>
          <p:nvPr/>
        </p:nvSpPr>
        <p:spPr>
          <a:xfrm>
            <a:off x="3526343" y="4961256"/>
            <a:ext cx="933312" cy="165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13">
            <a:extLst>
              <a:ext uri="{FF2B5EF4-FFF2-40B4-BE49-F238E27FC236}">
                <a16:creationId xmlns:a16="http://schemas.microsoft.com/office/drawing/2014/main" id="{2AE11B64-9E32-4598-A692-06393EF1651B}"/>
              </a:ext>
            </a:extLst>
          </p:cNvPr>
          <p:cNvSpPr txBox="1"/>
          <p:nvPr/>
        </p:nvSpPr>
        <p:spPr>
          <a:xfrm>
            <a:off x="298416" y="3999670"/>
            <a:ext cx="557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use a bipartite graph to represent satellite selection strategy.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17">
                <a:extLst>
                  <a:ext uri="{FF2B5EF4-FFF2-40B4-BE49-F238E27FC236}">
                    <a16:creationId xmlns:a16="http://schemas.microsoft.com/office/drawing/2014/main" id="{4C3B4FB9-2D12-4B0C-A858-75961FB5ACFE}"/>
                  </a:ext>
                </a:extLst>
              </p:cNvPr>
              <p:cNvSpPr txBox="1"/>
              <p:nvPr/>
            </p:nvSpPr>
            <p:spPr>
              <a:xfrm>
                <a:off x="1011445" y="4859446"/>
                <a:ext cx="1927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17">
                <a:extLst>
                  <a:ext uri="{FF2B5EF4-FFF2-40B4-BE49-F238E27FC236}">
                    <a16:creationId xmlns:a16="http://schemas.microsoft.com/office/drawing/2014/main" id="{4C3B4FB9-2D12-4B0C-A858-75961FB5A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45" y="4859446"/>
                <a:ext cx="19273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22">
            <a:extLst>
              <a:ext uri="{FF2B5EF4-FFF2-40B4-BE49-F238E27FC236}">
                <a16:creationId xmlns:a16="http://schemas.microsoft.com/office/drawing/2014/main" id="{FE8A608D-A3F2-4BA1-8DA6-A63923ACB305}"/>
              </a:ext>
            </a:extLst>
          </p:cNvPr>
          <p:cNvCxnSpPr>
            <a:cxnSpLocks/>
          </p:cNvCxnSpPr>
          <p:nvPr/>
        </p:nvCxnSpPr>
        <p:spPr>
          <a:xfrm>
            <a:off x="1712498" y="5174430"/>
            <a:ext cx="2816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46">
            <a:extLst>
              <a:ext uri="{FF2B5EF4-FFF2-40B4-BE49-F238E27FC236}">
                <a16:creationId xmlns:a16="http://schemas.microsoft.com/office/drawing/2014/main" id="{F986D091-FEF2-476E-AF4C-D750F17542F2}"/>
              </a:ext>
            </a:extLst>
          </p:cNvPr>
          <p:cNvCxnSpPr>
            <a:cxnSpLocks/>
          </p:cNvCxnSpPr>
          <p:nvPr/>
        </p:nvCxnSpPr>
        <p:spPr>
          <a:xfrm>
            <a:off x="2043492" y="5179633"/>
            <a:ext cx="2816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47">
            <a:extLst>
              <a:ext uri="{FF2B5EF4-FFF2-40B4-BE49-F238E27FC236}">
                <a16:creationId xmlns:a16="http://schemas.microsoft.com/office/drawing/2014/main" id="{F4C1BA67-2601-42D6-8646-4BADBA72263A}"/>
              </a:ext>
            </a:extLst>
          </p:cNvPr>
          <p:cNvCxnSpPr>
            <a:cxnSpLocks/>
          </p:cNvCxnSpPr>
          <p:nvPr/>
        </p:nvCxnSpPr>
        <p:spPr>
          <a:xfrm>
            <a:off x="2414967" y="5177252"/>
            <a:ext cx="2816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28">
            <a:extLst>
              <a:ext uri="{FF2B5EF4-FFF2-40B4-BE49-F238E27FC236}">
                <a16:creationId xmlns:a16="http://schemas.microsoft.com/office/drawing/2014/main" id="{03515CDF-E41B-4C95-9017-8E4C11CBF231}"/>
              </a:ext>
            </a:extLst>
          </p:cNvPr>
          <p:cNvCxnSpPr/>
          <p:nvPr/>
        </p:nvCxnSpPr>
        <p:spPr>
          <a:xfrm flipH="1">
            <a:off x="1553640" y="5174430"/>
            <a:ext cx="278607" cy="35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48">
            <a:extLst>
              <a:ext uri="{FF2B5EF4-FFF2-40B4-BE49-F238E27FC236}">
                <a16:creationId xmlns:a16="http://schemas.microsoft.com/office/drawing/2014/main" id="{09B09FF2-BF5B-42C1-B5C0-2AC17E7EE35C}"/>
              </a:ext>
            </a:extLst>
          </p:cNvPr>
          <p:cNvCxnSpPr>
            <a:cxnSpLocks/>
          </p:cNvCxnSpPr>
          <p:nvPr/>
        </p:nvCxnSpPr>
        <p:spPr>
          <a:xfrm>
            <a:off x="2206105" y="5184634"/>
            <a:ext cx="18472" cy="618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50">
            <a:extLst>
              <a:ext uri="{FF2B5EF4-FFF2-40B4-BE49-F238E27FC236}">
                <a16:creationId xmlns:a16="http://schemas.microsoft.com/office/drawing/2014/main" id="{F2CDB74B-02FC-423B-A77A-F1F5EDC3A11B}"/>
              </a:ext>
            </a:extLst>
          </p:cNvPr>
          <p:cNvCxnSpPr>
            <a:cxnSpLocks/>
          </p:cNvCxnSpPr>
          <p:nvPr/>
        </p:nvCxnSpPr>
        <p:spPr>
          <a:xfrm>
            <a:off x="2580465" y="5174430"/>
            <a:ext cx="203313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35">
            <a:extLst>
              <a:ext uri="{FF2B5EF4-FFF2-40B4-BE49-F238E27FC236}">
                <a16:creationId xmlns:a16="http://schemas.microsoft.com/office/drawing/2014/main" id="{8C45F50F-6E41-472F-B89A-AD37B2163DE8}"/>
              </a:ext>
            </a:extLst>
          </p:cNvPr>
          <p:cNvSpPr txBox="1"/>
          <p:nvPr/>
        </p:nvSpPr>
        <p:spPr>
          <a:xfrm>
            <a:off x="993767" y="5526805"/>
            <a:ext cx="933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Device set</a:t>
            </a:r>
          </a:p>
        </p:txBody>
      </p:sp>
      <p:sp>
        <p:nvSpPr>
          <p:cNvPr id="83" name="TextBox 54">
            <a:extLst>
              <a:ext uri="{FF2B5EF4-FFF2-40B4-BE49-F238E27FC236}">
                <a16:creationId xmlns:a16="http://schemas.microsoft.com/office/drawing/2014/main" id="{42B078FC-CB1E-4F23-A5EE-B23591D4A851}"/>
              </a:ext>
            </a:extLst>
          </p:cNvPr>
          <p:cNvSpPr txBox="1"/>
          <p:nvPr/>
        </p:nvSpPr>
        <p:spPr>
          <a:xfrm>
            <a:off x="1419093" y="5804876"/>
            <a:ext cx="172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Available satellite set</a:t>
            </a:r>
          </a:p>
        </p:txBody>
      </p:sp>
      <p:sp>
        <p:nvSpPr>
          <p:cNvPr id="84" name="TextBox 55">
            <a:extLst>
              <a:ext uri="{FF2B5EF4-FFF2-40B4-BE49-F238E27FC236}">
                <a16:creationId xmlns:a16="http://schemas.microsoft.com/office/drawing/2014/main" id="{0316A50F-207D-4B53-99FB-CB619AB44440}"/>
              </a:ext>
            </a:extLst>
          </p:cNvPr>
          <p:cNvSpPr txBox="1"/>
          <p:nvPr/>
        </p:nvSpPr>
        <p:spPr>
          <a:xfrm>
            <a:off x="2503903" y="5500096"/>
            <a:ext cx="2101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Satellite selection strategy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B86FD6-5D18-4410-8ABD-A0B3D3154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64" y="3894923"/>
            <a:ext cx="6605960" cy="2464088"/>
          </a:xfrm>
          <a:prstGeom prst="rect">
            <a:avLst/>
          </a:prstGeom>
        </p:spPr>
      </p:pic>
      <p:sp>
        <p:nvSpPr>
          <p:cNvPr id="108" name="TextBox 6">
            <a:extLst>
              <a:ext uri="{FF2B5EF4-FFF2-40B4-BE49-F238E27FC236}">
                <a16:creationId xmlns:a16="http://schemas.microsoft.com/office/drawing/2014/main" id="{0EE29261-01A4-4145-9A70-0D827F50C5AF}"/>
              </a:ext>
            </a:extLst>
          </p:cNvPr>
          <p:cNvSpPr txBox="1"/>
          <p:nvPr/>
        </p:nvSpPr>
        <p:spPr>
          <a:xfrm>
            <a:off x="70487" y="1001408"/>
            <a:ext cx="810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Problem formulation: An evolutionary game for workers to select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51">
                <a:extLst>
                  <a:ext uri="{FF2B5EF4-FFF2-40B4-BE49-F238E27FC236}">
                    <a16:creationId xmlns:a16="http://schemas.microsoft.com/office/drawing/2014/main" id="{85F7FD6E-86B1-44D5-95D5-C7DD58C0D633}"/>
                  </a:ext>
                </a:extLst>
              </p:cNvPr>
              <p:cNvSpPr txBox="1"/>
              <p:nvPr/>
            </p:nvSpPr>
            <p:spPr>
              <a:xfrm>
                <a:off x="436830" y="1354004"/>
                <a:ext cx="106690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 owns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600" dirty="0"/>
                  <a:t> data quantity.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 decides the probability to select the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satellite and the satellite decide the handover action. </a:t>
                </a:r>
              </a:p>
              <a:p>
                <a:r>
                  <a:rPr lang="en-US" sz="1600" dirty="0"/>
                  <a:t>      The m-</a:t>
                </a:r>
                <a:r>
                  <a:rPr lang="en-US" sz="1600" dirty="0" err="1"/>
                  <a:t>th</a:t>
                </a:r>
                <a:r>
                  <a:rPr lang="en-US" sz="1600" dirty="0"/>
                  <a:t> devices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action profile </a:t>
                </a:r>
                <a:r>
                  <a:rPr lang="en-US" sz="1600" dirty="0"/>
                  <a:t>:                                                                , satellites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action profile:</a:t>
                </a:r>
              </a:p>
            </p:txBody>
          </p:sp>
        </mc:Choice>
        <mc:Fallback xmlns="">
          <p:sp>
            <p:nvSpPr>
              <p:cNvPr id="109" name="TextBox 51">
                <a:extLst>
                  <a:ext uri="{FF2B5EF4-FFF2-40B4-BE49-F238E27FC236}">
                    <a16:creationId xmlns:a16="http://schemas.microsoft.com/office/drawing/2014/main" id="{85F7FD6E-86B1-44D5-95D5-C7DD58C0D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30" y="1354004"/>
                <a:ext cx="10669076" cy="830997"/>
              </a:xfrm>
              <a:prstGeom prst="rect">
                <a:avLst/>
              </a:prstGeom>
              <a:blipFill>
                <a:blip r:embed="rId8"/>
                <a:stretch>
                  <a:fillRect l="-229"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Picture 52">
            <a:extLst>
              <a:ext uri="{FF2B5EF4-FFF2-40B4-BE49-F238E27FC236}">
                <a16:creationId xmlns:a16="http://schemas.microsoft.com/office/drawing/2014/main" id="{C8DDAB0C-9553-4D65-BC6F-6A9EF5A5C1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060"/>
          <a:stretch/>
        </p:blipFill>
        <p:spPr>
          <a:xfrm>
            <a:off x="3375396" y="1857842"/>
            <a:ext cx="2825389" cy="296136"/>
          </a:xfrm>
          <a:prstGeom prst="rect">
            <a:avLst/>
          </a:prstGeom>
        </p:spPr>
      </p:pic>
      <p:graphicFrame>
        <p:nvGraphicFramePr>
          <p:cNvPr id="111" name="Object 53">
            <a:extLst>
              <a:ext uri="{FF2B5EF4-FFF2-40B4-BE49-F238E27FC236}">
                <a16:creationId xmlns:a16="http://schemas.microsoft.com/office/drawing/2014/main" id="{E2C7111B-EB57-47D7-9638-05B8B1527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102801"/>
              </p:ext>
            </p:extLst>
          </p:nvPr>
        </p:nvGraphicFramePr>
        <p:xfrm>
          <a:off x="8365522" y="1780713"/>
          <a:ext cx="20558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56113" imgH="437416" progId="Equation.DSMT4">
                  <p:embed/>
                </p:oleObj>
              </mc:Choice>
              <mc:Fallback>
                <p:oleObj name="Equation" r:id="rId10" imgW="2056113" imgH="437416" progId="Equation.DSMT4">
                  <p:embed/>
                  <p:pic>
                    <p:nvPicPr>
                      <p:cNvPr id="122" name="Object 53">
                        <a:extLst>
                          <a:ext uri="{FF2B5EF4-FFF2-40B4-BE49-F238E27FC236}">
                            <a16:creationId xmlns:a16="http://schemas.microsoft.com/office/drawing/2014/main" id="{11EA21B4-BB49-4FA2-877D-86967D55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65522" y="1780713"/>
                        <a:ext cx="205581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91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77557" y="230525"/>
            <a:ext cx="10456886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Joint Server-Selection and Hand-over Design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Mechansim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6032" y="1153845"/>
            <a:ext cx="11283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Reduce the communication cost and handover cost, and maximize devices payoff for attending the FL process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53">
                <a:extLst>
                  <a:ext uri="{FF2B5EF4-FFF2-40B4-BE49-F238E27FC236}">
                    <a16:creationId xmlns:a16="http://schemas.microsoft.com/office/drawing/2014/main" id="{37F7D9B5-4440-40A4-9422-932201DA82E7}"/>
                  </a:ext>
                </a:extLst>
              </p:cNvPr>
              <p:cNvSpPr/>
              <p:nvPr/>
            </p:nvSpPr>
            <p:spPr>
              <a:xfrm>
                <a:off x="6762304" y="2692574"/>
                <a:ext cx="2816412" cy="796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53">
                <a:extLst>
                  <a:ext uri="{FF2B5EF4-FFF2-40B4-BE49-F238E27FC236}">
                    <a16:creationId xmlns:a16="http://schemas.microsoft.com/office/drawing/2014/main" id="{37F7D9B5-4440-40A4-9422-932201DA8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304" y="2692574"/>
                <a:ext cx="2816412" cy="7964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39">
            <a:extLst>
              <a:ext uri="{FF2B5EF4-FFF2-40B4-BE49-F238E27FC236}">
                <a16:creationId xmlns:a16="http://schemas.microsoft.com/office/drawing/2014/main" id="{0D25B180-50B1-4E75-A169-5C68861A3B93}"/>
              </a:ext>
            </a:extLst>
          </p:cNvPr>
          <p:cNvSpPr txBox="1"/>
          <p:nvPr/>
        </p:nvSpPr>
        <p:spPr>
          <a:xfrm>
            <a:off x="3781666" y="3908905"/>
            <a:ext cx="279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FL global accuracy as the payoff from the server </a:t>
            </a:r>
            <a:r>
              <a:rPr lang="zh-CN" altLang="en-US" sz="1600" dirty="0"/>
              <a:t>𝑛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C5ABEB52-53D6-4421-974B-AD8AD5EC982A}"/>
              </a:ext>
            </a:extLst>
          </p:cNvPr>
          <p:cNvSpPr txBox="1"/>
          <p:nvPr/>
        </p:nvSpPr>
        <p:spPr>
          <a:xfrm>
            <a:off x="1218371" y="4291794"/>
            <a:ext cx="188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Communication</a:t>
            </a:r>
            <a:r>
              <a:rPr lang="en-US" sz="1400" dirty="0"/>
              <a:t> </a:t>
            </a:r>
            <a:r>
              <a:rPr lang="en-US" sz="1600" dirty="0"/>
              <a:t>cost</a:t>
            </a:r>
            <a:endParaRPr lang="en-US" sz="1400" dirty="0"/>
          </a:p>
        </p:txBody>
      </p:sp>
      <p:sp>
        <p:nvSpPr>
          <p:cNvPr id="29" name="Rectangle 61">
            <a:extLst>
              <a:ext uri="{FF2B5EF4-FFF2-40B4-BE49-F238E27FC236}">
                <a16:creationId xmlns:a16="http://schemas.microsoft.com/office/drawing/2014/main" id="{87EE9197-28A0-4E83-824D-35C881589C52}"/>
              </a:ext>
            </a:extLst>
          </p:cNvPr>
          <p:cNvSpPr/>
          <p:nvPr/>
        </p:nvSpPr>
        <p:spPr>
          <a:xfrm>
            <a:off x="256032" y="2206936"/>
            <a:ext cx="325120" cy="33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4DD6F94D-D1EA-4E95-BD21-98FD32547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01" y="2011686"/>
            <a:ext cx="718309" cy="712373"/>
          </a:xfrm>
          <a:prstGeom prst="rect">
            <a:avLst/>
          </a:prstGeom>
        </p:spPr>
      </p:pic>
      <p:pic>
        <p:nvPicPr>
          <p:cNvPr id="34" name="Picture 32">
            <a:extLst>
              <a:ext uri="{FF2B5EF4-FFF2-40B4-BE49-F238E27FC236}">
                <a16:creationId xmlns:a16="http://schemas.microsoft.com/office/drawing/2014/main" id="{C446755F-BB5F-4D1A-949D-7221F4FE2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97" r="8596"/>
          <a:stretch/>
        </p:blipFill>
        <p:spPr>
          <a:xfrm>
            <a:off x="1693501" y="2714103"/>
            <a:ext cx="1409040" cy="717113"/>
          </a:xfrm>
          <a:prstGeom prst="rect">
            <a:avLst/>
          </a:prstGeom>
        </p:spPr>
      </p:pic>
      <p:pic>
        <p:nvPicPr>
          <p:cNvPr id="36" name="Picture 33">
            <a:extLst>
              <a:ext uri="{FF2B5EF4-FFF2-40B4-BE49-F238E27FC236}">
                <a16:creationId xmlns:a16="http://schemas.microsoft.com/office/drawing/2014/main" id="{2E63E419-8721-4845-B01D-247F475974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57" r="2760"/>
          <a:stretch/>
        </p:blipFill>
        <p:spPr>
          <a:xfrm>
            <a:off x="3420454" y="2625807"/>
            <a:ext cx="2797041" cy="1055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3">
                <a:extLst>
                  <a:ext uri="{FF2B5EF4-FFF2-40B4-BE49-F238E27FC236}">
                    <a16:creationId xmlns:a16="http://schemas.microsoft.com/office/drawing/2014/main" id="{F0A0B58C-B829-46EA-91A8-68B523A5A0FD}"/>
                  </a:ext>
                </a:extLst>
              </p:cNvPr>
              <p:cNvSpPr txBox="1"/>
              <p:nvPr/>
            </p:nvSpPr>
            <p:spPr>
              <a:xfrm>
                <a:off x="1358989" y="2744446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13">
                <a:extLst>
                  <a:ext uri="{FF2B5EF4-FFF2-40B4-BE49-F238E27FC236}">
                    <a16:creationId xmlns:a16="http://schemas.microsoft.com/office/drawing/2014/main" id="{F0A0B58C-B829-46EA-91A8-68B523A5A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989" y="2744446"/>
                <a:ext cx="226023" cy="276999"/>
              </a:xfrm>
              <a:prstGeom prst="rect">
                <a:avLst/>
              </a:prstGeom>
              <a:blipFill>
                <a:blip r:embed="rId8"/>
                <a:stretch>
                  <a:fillRect l="-13514" r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6">
                <a:extLst>
                  <a:ext uri="{FF2B5EF4-FFF2-40B4-BE49-F238E27FC236}">
                    <a16:creationId xmlns:a16="http://schemas.microsoft.com/office/drawing/2014/main" id="{5B523434-CC3B-4090-B1E7-54E1401D3432}"/>
                  </a:ext>
                </a:extLst>
              </p:cNvPr>
              <p:cNvSpPr txBox="1"/>
              <p:nvPr/>
            </p:nvSpPr>
            <p:spPr>
              <a:xfrm>
                <a:off x="3151375" y="2911108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6">
                <a:extLst>
                  <a:ext uri="{FF2B5EF4-FFF2-40B4-BE49-F238E27FC236}">
                    <a16:creationId xmlns:a16="http://schemas.microsoft.com/office/drawing/2014/main" id="{5B523434-CC3B-4090-B1E7-54E1401D3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75" y="2911108"/>
                <a:ext cx="226023" cy="276999"/>
              </a:xfrm>
              <a:prstGeom prst="rect">
                <a:avLst/>
              </a:prstGeom>
              <a:blipFill>
                <a:blip r:embed="rId9"/>
                <a:stretch>
                  <a:fillRect l="-24324" r="-18919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15">
            <a:extLst>
              <a:ext uri="{FF2B5EF4-FFF2-40B4-BE49-F238E27FC236}">
                <a16:creationId xmlns:a16="http://schemas.microsoft.com/office/drawing/2014/main" id="{E5CCF751-6918-4617-B531-5D97A948A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3903" y="2203950"/>
          <a:ext cx="19462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44520" imgH="253800" progId="Equation.DSMT4">
                  <p:embed/>
                </p:oleObj>
              </mc:Choice>
              <mc:Fallback>
                <p:oleObj name="Equation" r:id="rId10" imgW="1244520" imgH="253800" progId="Equation.DSMT4">
                  <p:embed/>
                  <p:pic>
                    <p:nvPicPr>
                      <p:cNvPr id="40" name="Object 15">
                        <a:extLst>
                          <a:ext uri="{FF2B5EF4-FFF2-40B4-BE49-F238E27FC236}">
                            <a16:creationId xmlns:a16="http://schemas.microsoft.com/office/drawing/2014/main" id="{E5CCF751-6918-4617-B531-5D97A948A6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53903" y="2203950"/>
                        <a:ext cx="194627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C3B57C65-3DF7-4C6B-935A-14984AD97314}"/>
              </a:ext>
            </a:extLst>
          </p:cNvPr>
          <p:cNvSpPr/>
          <p:nvPr/>
        </p:nvSpPr>
        <p:spPr>
          <a:xfrm>
            <a:off x="1633248" y="2763038"/>
            <a:ext cx="1518128" cy="61638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CD2FB5-A4F9-47A7-B686-1736A6119E52}"/>
              </a:ext>
            </a:extLst>
          </p:cNvPr>
          <p:cNvSpPr/>
          <p:nvPr/>
        </p:nvSpPr>
        <p:spPr>
          <a:xfrm>
            <a:off x="3379093" y="2685353"/>
            <a:ext cx="3428760" cy="9889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B38D527C-870B-472F-B0F9-60806A293CB8}"/>
              </a:ext>
            </a:extLst>
          </p:cNvPr>
          <p:cNvSpPr/>
          <p:nvPr/>
        </p:nvSpPr>
        <p:spPr>
          <a:xfrm>
            <a:off x="7084405" y="2676913"/>
            <a:ext cx="2494311" cy="7721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6">
            <a:extLst>
              <a:ext uri="{FF2B5EF4-FFF2-40B4-BE49-F238E27FC236}">
                <a16:creationId xmlns:a16="http://schemas.microsoft.com/office/drawing/2014/main" id="{BC8E4E9D-E6EA-4BAD-965C-E818AB0F9D45}"/>
              </a:ext>
            </a:extLst>
          </p:cNvPr>
          <p:cNvSpPr txBox="1"/>
          <p:nvPr/>
        </p:nvSpPr>
        <p:spPr>
          <a:xfrm>
            <a:off x="7653190" y="3939809"/>
            <a:ext cx="1386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Handover</a:t>
            </a:r>
            <a:r>
              <a:rPr lang="zh-CN" altLang="en-US" sz="1600" dirty="0"/>
              <a:t> </a:t>
            </a:r>
            <a:r>
              <a:rPr lang="en-US" altLang="zh-CN" sz="1600" dirty="0"/>
              <a:t>cost</a:t>
            </a:r>
            <a:endParaRPr lang="en-US" sz="1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617B9A-353D-4A77-8FBD-9CC936855775}"/>
              </a:ext>
            </a:extLst>
          </p:cNvPr>
          <p:cNvCxnSpPr>
            <a:cxnSpLocks/>
          </p:cNvCxnSpPr>
          <p:nvPr/>
        </p:nvCxnSpPr>
        <p:spPr>
          <a:xfrm>
            <a:off x="8321003" y="3447182"/>
            <a:ext cx="0" cy="5490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55">
            <a:extLst>
              <a:ext uri="{FF2B5EF4-FFF2-40B4-BE49-F238E27FC236}">
                <a16:creationId xmlns:a16="http://schemas.microsoft.com/office/drawing/2014/main" id="{CAA432BF-9B5C-4BEB-A7C6-1A245F0137B7}"/>
              </a:ext>
            </a:extLst>
          </p:cNvPr>
          <p:cNvCxnSpPr>
            <a:cxnSpLocks/>
          </p:cNvCxnSpPr>
          <p:nvPr/>
        </p:nvCxnSpPr>
        <p:spPr>
          <a:xfrm>
            <a:off x="4785628" y="3686319"/>
            <a:ext cx="0" cy="3099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54">
            <a:extLst>
              <a:ext uri="{FF2B5EF4-FFF2-40B4-BE49-F238E27FC236}">
                <a16:creationId xmlns:a16="http://schemas.microsoft.com/office/drawing/2014/main" id="{12D32F23-4DDD-43A7-8A83-E6C86F441B4D}"/>
              </a:ext>
            </a:extLst>
          </p:cNvPr>
          <p:cNvCxnSpPr>
            <a:cxnSpLocks/>
          </p:cNvCxnSpPr>
          <p:nvPr/>
        </p:nvCxnSpPr>
        <p:spPr>
          <a:xfrm flipH="1">
            <a:off x="2217358" y="3360813"/>
            <a:ext cx="1" cy="930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3">
                <a:extLst>
                  <a:ext uri="{FF2B5EF4-FFF2-40B4-BE49-F238E27FC236}">
                    <a16:creationId xmlns:a16="http://schemas.microsoft.com/office/drawing/2014/main" id="{C0C8FD83-E71C-41C4-BE20-20E37E0A1B66}"/>
                  </a:ext>
                </a:extLst>
              </p:cNvPr>
              <p:cNvSpPr txBox="1"/>
              <p:nvPr/>
            </p:nvSpPr>
            <p:spPr>
              <a:xfrm>
                <a:off x="693395" y="2409141"/>
                <a:ext cx="18402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TextBox 43">
                <a:extLst>
                  <a:ext uri="{FF2B5EF4-FFF2-40B4-BE49-F238E27FC236}">
                    <a16:creationId xmlns:a16="http://schemas.microsoft.com/office/drawing/2014/main" id="{C0C8FD83-E71C-41C4-BE20-20E37E0A1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95" y="2409141"/>
                <a:ext cx="184025" cy="184666"/>
              </a:xfrm>
              <a:prstGeom prst="rect">
                <a:avLst/>
              </a:prstGeom>
              <a:blipFill>
                <a:blip r:embed="rId12"/>
                <a:stretch>
                  <a:fillRect l="-20000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2">
                <a:extLst>
                  <a:ext uri="{FF2B5EF4-FFF2-40B4-BE49-F238E27FC236}">
                    <a16:creationId xmlns:a16="http://schemas.microsoft.com/office/drawing/2014/main" id="{DD721204-F3FA-49D4-A084-2CBA2EB744E5}"/>
                  </a:ext>
                </a:extLst>
              </p:cNvPr>
              <p:cNvSpPr txBox="1"/>
              <p:nvPr/>
            </p:nvSpPr>
            <p:spPr>
              <a:xfrm>
                <a:off x="6127440" y="2876225"/>
                <a:ext cx="83349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1" name="TextBox 2">
                <a:extLst>
                  <a:ext uri="{FF2B5EF4-FFF2-40B4-BE49-F238E27FC236}">
                    <a16:creationId xmlns:a16="http://schemas.microsoft.com/office/drawing/2014/main" id="{DD721204-F3FA-49D4-A084-2CBA2EB74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440" y="2876225"/>
                <a:ext cx="833498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20">
            <a:extLst>
              <a:ext uri="{FF2B5EF4-FFF2-40B4-BE49-F238E27FC236}">
                <a16:creationId xmlns:a16="http://schemas.microsoft.com/office/drawing/2014/main" id="{AEA18453-D19B-4E32-AB3A-77AEC45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1481"/>
          <a:stretch/>
        </p:blipFill>
        <p:spPr>
          <a:xfrm>
            <a:off x="485946" y="5120597"/>
            <a:ext cx="4607527" cy="1249763"/>
          </a:xfrm>
          <a:prstGeom prst="rect">
            <a:avLst/>
          </a:prstGeom>
        </p:spPr>
      </p:pic>
      <p:cxnSp>
        <p:nvCxnSpPr>
          <p:cNvPr id="64" name="Straight Arrow Connector 57">
            <a:extLst>
              <a:ext uri="{FF2B5EF4-FFF2-40B4-BE49-F238E27FC236}">
                <a16:creationId xmlns:a16="http://schemas.microsoft.com/office/drawing/2014/main" id="{EF9E2731-B7CB-4D96-ADCE-C9B60DE17BC1}"/>
              </a:ext>
            </a:extLst>
          </p:cNvPr>
          <p:cNvCxnSpPr/>
          <p:nvPr/>
        </p:nvCxnSpPr>
        <p:spPr>
          <a:xfrm>
            <a:off x="3074806" y="5346651"/>
            <a:ext cx="477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58">
                <a:extLst>
                  <a:ext uri="{FF2B5EF4-FFF2-40B4-BE49-F238E27FC236}">
                    <a16:creationId xmlns:a16="http://schemas.microsoft.com/office/drawing/2014/main" id="{A02BED58-97C0-45BE-BDD0-D11232995A97}"/>
                  </a:ext>
                </a:extLst>
              </p:cNvPr>
              <p:cNvSpPr txBox="1"/>
              <p:nvPr/>
            </p:nvSpPr>
            <p:spPr>
              <a:xfrm>
                <a:off x="3595483" y="5151551"/>
                <a:ext cx="4074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Edge Constraint: Probability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&gt; 0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5" name="TextBox 58">
                <a:extLst>
                  <a:ext uri="{FF2B5EF4-FFF2-40B4-BE49-F238E27FC236}">
                    <a16:creationId xmlns:a16="http://schemas.microsoft.com/office/drawing/2014/main" id="{A02BED58-97C0-45BE-BDD0-D11232995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83" y="5151551"/>
                <a:ext cx="4074160" cy="338554"/>
              </a:xfrm>
              <a:prstGeom prst="rect">
                <a:avLst/>
              </a:prstGeom>
              <a:blipFill>
                <a:blip r:embed="rId15"/>
                <a:stretch>
                  <a:fillRect l="-898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59">
                <a:extLst>
                  <a:ext uri="{FF2B5EF4-FFF2-40B4-BE49-F238E27FC236}">
                    <a16:creationId xmlns:a16="http://schemas.microsoft.com/office/drawing/2014/main" id="{49D84D3E-B7C7-4CE3-8996-6A738BD0D08F}"/>
                  </a:ext>
                </a:extLst>
              </p:cNvPr>
              <p:cNvSpPr txBox="1"/>
              <p:nvPr/>
            </p:nvSpPr>
            <p:spPr>
              <a:xfrm>
                <a:off x="5632563" y="5594752"/>
                <a:ext cx="38518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Edge constraint: Sum of Probability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is 1.</a:t>
                </a:r>
              </a:p>
            </p:txBody>
          </p:sp>
        </mc:Choice>
        <mc:Fallback xmlns="">
          <p:sp>
            <p:nvSpPr>
              <p:cNvPr id="66" name="TextBox 59">
                <a:extLst>
                  <a:ext uri="{FF2B5EF4-FFF2-40B4-BE49-F238E27FC236}">
                    <a16:creationId xmlns:a16="http://schemas.microsoft.com/office/drawing/2014/main" id="{49D84D3E-B7C7-4CE3-8996-6A738BD0D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563" y="5594752"/>
                <a:ext cx="3851897" cy="338554"/>
              </a:xfrm>
              <a:prstGeom prst="rect">
                <a:avLst/>
              </a:prstGeom>
              <a:blipFill>
                <a:blip r:embed="rId16"/>
                <a:stretch>
                  <a:fillRect l="-949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0">
            <a:extLst>
              <a:ext uri="{FF2B5EF4-FFF2-40B4-BE49-F238E27FC236}">
                <a16:creationId xmlns:a16="http://schemas.microsoft.com/office/drawing/2014/main" id="{EC973CA3-AA77-4860-A93B-9E9D364C9E62}"/>
              </a:ext>
            </a:extLst>
          </p:cNvPr>
          <p:cNvCxnSpPr/>
          <p:nvPr/>
        </p:nvCxnSpPr>
        <p:spPr>
          <a:xfrm>
            <a:off x="5155044" y="5764029"/>
            <a:ext cx="477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7">
            <a:extLst>
              <a:ext uri="{FF2B5EF4-FFF2-40B4-BE49-F238E27FC236}">
                <a16:creationId xmlns:a16="http://schemas.microsoft.com/office/drawing/2014/main" id="{30F76B7F-C9FE-4F0A-9C8B-672499FD40A6}"/>
              </a:ext>
            </a:extLst>
          </p:cNvPr>
          <p:cNvSpPr txBox="1"/>
          <p:nvPr/>
        </p:nvSpPr>
        <p:spPr>
          <a:xfrm>
            <a:off x="5642521" y="5978699"/>
            <a:ext cx="5356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Satellites’ mobility.</a:t>
            </a:r>
          </a:p>
        </p:txBody>
      </p:sp>
      <p:cxnSp>
        <p:nvCxnSpPr>
          <p:cNvPr id="69" name="Straight Arrow Connector 28">
            <a:extLst>
              <a:ext uri="{FF2B5EF4-FFF2-40B4-BE49-F238E27FC236}">
                <a16:creationId xmlns:a16="http://schemas.microsoft.com/office/drawing/2014/main" id="{F1CEF863-D2CE-4B36-9D0E-3A142339EA8F}"/>
              </a:ext>
            </a:extLst>
          </p:cNvPr>
          <p:cNvCxnSpPr/>
          <p:nvPr/>
        </p:nvCxnSpPr>
        <p:spPr>
          <a:xfrm>
            <a:off x="5000693" y="6147976"/>
            <a:ext cx="477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17">
                <a:extLst>
                  <a:ext uri="{FF2B5EF4-FFF2-40B4-BE49-F238E27FC236}">
                    <a16:creationId xmlns:a16="http://schemas.microsoft.com/office/drawing/2014/main" id="{664BE41A-9CCF-4017-8FD6-236635BEC1C2}"/>
                  </a:ext>
                </a:extLst>
              </p:cNvPr>
              <p:cNvSpPr txBox="1"/>
              <p:nvPr/>
            </p:nvSpPr>
            <p:spPr>
              <a:xfrm>
                <a:off x="2988897" y="5975314"/>
                <a:ext cx="1927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17">
                <a:extLst>
                  <a:ext uri="{FF2B5EF4-FFF2-40B4-BE49-F238E27FC236}">
                    <a16:creationId xmlns:a16="http://schemas.microsoft.com/office/drawing/2014/main" id="{664BE41A-9CCF-4017-8FD6-236635BEC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97" y="5975314"/>
                <a:ext cx="192738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230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Mean-field Evolutionary Approach: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A3A7835-2774-4D17-81F4-C4C1444706B1}"/>
              </a:ext>
            </a:extLst>
          </p:cNvPr>
          <p:cNvSpPr txBox="1"/>
          <p:nvPr/>
        </p:nvSpPr>
        <p:spPr>
          <a:xfrm>
            <a:off x="443372" y="1142509"/>
            <a:ext cx="880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Devices Server-Selection Strategy graph</a:t>
            </a:r>
            <a:endParaRPr lang="en-US" altLang="zh-CN" sz="2400" b="1" dirty="0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9AA22404-0BC4-4FAE-A44B-7684B3702A90}"/>
              </a:ext>
            </a:extLst>
          </p:cNvPr>
          <p:cNvSpPr txBox="1"/>
          <p:nvPr/>
        </p:nvSpPr>
        <p:spPr>
          <a:xfrm>
            <a:off x="837229" y="1615769"/>
            <a:ext cx="782984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Vertices: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Devices’ server-selection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strategies in the strategy set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Edges: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 edge if one device can switch from one strategy to the other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 Space: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space is all available mixed strategies of the players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1EA007B-63BB-4964-8126-B59D06D4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20" y="2566308"/>
            <a:ext cx="2759848" cy="57401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98DB251-2CA9-49F8-8220-1869604C388C}"/>
              </a:ext>
            </a:extLst>
          </p:cNvPr>
          <p:cNvSpPr txBox="1"/>
          <p:nvPr/>
        </p:nvSpPr>
        <p:spPr>
          <a:xfrm>
            <a:off x="773309" y="325972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The probability to select strategy </a:t>
            </a:r>
            <a:r>
              <a:rPr lang="en-US" altLang="zh-CN" sz="1600" i="1" dirty="0" err="1">
                <a:solidFill>
                  <a:srgbClr val="FF0000"/>
                </a:solidFill>
              </a:rPr>
              <a:t>i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5E93F3A-5DEE-43A8-881B-AC01C5C2BDED}"/>
              </a:ext>
            </a:extLst>
          </p:cNvPr>
          <p:cNvSpPr/>
          <p:nvPr/>
        </p:nvSpPr>
        <p:spPr bwMode="auto">
          <a:xfrm>
            <a:off x="2564857" y="2617239"/>
            <a:ext cx="197768" cy="4320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90D3998-5185-457D-BE67-79EE49B2840B}"/>
              </a:ext>
            </a:extLst>
          </p:cNvPr>
          <p:cNvCxnSpPr>
            <a:stCxn id="21" idx="0"/>
          </p:cNvCxnSpPr>
          <p:nvPr/>
        </p:nvCxnSpPr>
        <p:spPr bwMode="auto">
          <a:xfrm flipV="1">
            <a:off x="2681521" y="3091747"/>
            <a:ext cx="17986" cy="167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8A5A33FA-E4AE-4184-BFC2-8941FE59E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95"/>
          <a:stretch/>
        </p:blipFill>
        <p:spPr>
          <a:xfrm>
            <a:off x="7812687" y="1353050"/>
            <a:ext cx="3911966" cy="1831707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FBB7CC47-D41C-4E70-A630-EDDE7A600612}"/>
              </a:ext>
            </a:extLst>
          </p:cNvPr>
          <p:cNvSpPr txBox="1"/>
          <p:nvPr/>
        </p:nvSpPr>
        <p:spPr>
          <a:xfrm>
            <a:off x="901149" y="3964192"/>
            <a:ext cx="880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/>
              <a:t>Fokker-Plank Equation: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B289880-2345-4BBD-A93D-9DB2E6F3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29" y="4443213"/>
            <a:ext cx="6087622" cy="66713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D17F809-3E00-4BC3-8AB6-A00C735015B4}"/>
              </a:ext>
            </a:extLst>
          </p:cNvPr>
          <p:cNvSpPr txBox="1"/>
          <p:nvPr/>
        </p:nvSpPr>
        <p:spPr>
          <a:xfrm>
            <a:off x="1914940" y="525903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degree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03522D62-CB09-4B86-BB7D-3A7B5D06E7C8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1004" y="4997266"/>
            <a:ext cx="72008" cy="2880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895AFDE5-8236-4008-936E-6F306B0C3B1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50876" y="4896063"/>
            <a:ext cx="504056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6A6F5D5-8DE9-46E2-B73C-81F8E2B9EDF9}"/>
                  </a:ext>
                </a:extLst>
              </p:cNvPr>
              <p:cNvSpPr txBox="1"/>
              <p:nvPr/>
            </p:nvSpPr>
            <p:spPr>
              <a:xfrm>
                <a:off x="3787147" y="5290599"/>
                <a:ext cx="277194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0070C0"/>
                    </a:solidFill>
                  </a:rPr>
                  <a:t>Cost of selecting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sz="1600" dirty="0" err="1">
                    <a:solidFill>
                      <a:srgbClr val="0070C0"/>
                    </a:solidFill>
                  </a:rPr>
                  <a:t>-th</a:t>
                </a:r>
                <a:r>
                  <a:rPr lang="en-US" altLang="zh-CN" sz="1600" dirty="0">
                    <a:solidFill>
                      <a:srgbClr val="0070C0"/>
                    </a:solidFill>
                  </a:rPr>
                  <a:t> satellite</a:t>
                </a:r>
                <a:endParaRPr lang="zh-CN" alt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6A6F5D5-8DE9-46E2-B73C-81F8E2B9E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147" y="5290599"/>
                <a:ext cx="2771943" cy="338554"/>
              </a:xfrm>
              <a:prstGeom prst="rect">
                <a:avLst/>
              </a:prstGeom>
              <a:blipFill>
                <a:blip r:embed="rId6"/>
                <a:stretch>
                  <a:fillRect l="-1099" t="-5455" b="-2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4F6454EB-7E37-47D3-BD2A-65401371B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15" y="5257429"/>
            <a:ext cx="871538" cy="44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791062F-092B-4569-BB66-24CB10C8F91C}"/>
                  </a:ext>
                </a:extLst>
              </p:cNvPr>
              <p:cNvSpPr txBox="1"/>
              <p:nvPr/>
            </p:nvSpPr>
            <p:spPr>
              <a:xfrm>
                <a:off x="964229" y="5864978"/>
                <a:ext cx="10263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Fokker-Plank Equation provides a gradient flow starting from any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optimal solution.</a:t>
                </a:r>
              </a:p>
            </p:txBody>
          </p:sp>
        </mc:Choice>
        <mc:Fallback xmlns=""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791062F-092B-4569-BB66-24CB10C8F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29" y="5864978"/>
                <a:ext cx="10263095" cy="338554"/>
              </a:xfrm>
              <a:prstGeom prst="rect">
                <a:avLst/>
              </a:prstGeom>
              <a:blipFill>
                <a:blip r:embed="rId8"/>
                <a:stretch>
                  <a:fillRect l="-238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矩形 46">
            <a:extLst>
              <a:ext uri="{FF2B5EF4-FFF2-40B4-BE49-F238E27FC236}">
                <a16:creationId xmlns:a16="http://schemas.microsoft.com/office/drawing/2014/main" id="{70925C57-1C82-445A-A8BB-3E47AEDDE4EB}"/>
              </a:ext>
            </a:extLst>
          </p:cNvPr>
          <p:cNvSpPr/>
          <p:nvPr/>
        </p:nvSpPr>
        <p:spPr>
          <a:xfrm>
            <a:off x="7965650" y="2901536"/>
            <a:ext cx="1544829" cy="19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gency FB" panose="020B0503020202020204" pitchFamily="34" charset="0"/>
              </a:rPr>
              <a:t>1-d Graph</a:t>
            </a:r>
            <a:endParaRPr lang="zh-CN" altLang="en-US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D02C3F9-7B18-4E6E-ABF7-5A19881F43CB}"/>
              </a:ext>
            </a:extLst>
          </p:cNvPr>
          <p:cNvSpPr/>
          <p:nvPr/>
        </p:nvSpPr>
        <p:spPr>
          <a:xfrm>
            <a:off x="9868801" y="2915392"/>
            <a:ext cx="1855852" cy="19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gency FB" panose="020B0503020202020204" pitchFamily="34" charset="0"/>
              </a:rPr>
              <a:t>Fully Connected Graph</a:t>
            </a:r>
            <a:endParaRPr lang="zh-CN" altLang="en-US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44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546950-420E-47AC-8089-7EE74A3FE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Simulation Results</a:t>
            </a:r>
            <a:endParaRPr lang="zh-CN" altLang="en-US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24610600-0F30-4728-84F1-3965C3CD2EFE}"/>
              </a:ext>
            </a:extLst>
          </p:cNvPr>
          <p:cNvSpPr txBox="1"/>
          <p:nvPr/>
        </p:nvSpPr>
        <p:spPr>
          <a:xfrm>
            <a:off x="322970" y="1196215"/>
            <a:ext cx="3419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Convergence Analysis:</a:t>
            </a:r>
            <a:endParaRPr lang="en-US" altLang="zh-CN" sz="2000" b="1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C0CD488-F0B5-441D-B760-52C4C0C745FE}"/>
              </a:ext>
            </a:extLst>
          </p:cNvPr>
          <p:cNvSpPr txBox="1"/>
          <p:nvPr/>
        </p:nvSpPr>
        <p:spPr>
          <a:xfrm>
            <a:off x="679725" y="1530208"/>
            <a:ext cx="75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100 mobile devices and 10 satellites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837080-17E4-42FD-9D18-45B8B5290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25" y="1930318"/>
            <a:ext cx="4038481" cy="2271906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865B41FE-919F-44E6-82FF-125978DD974D}"/>
              </a:ext>
            </a:extLst>
          </p:cNvPr>
          <p:cNvSpPr txBox="1"/>
          <p:nvPr/>
        </p:nvSpPr>
        <p:spPr>
          <a:xfrm>
            <a:off x="322970" y="4136133"/>
            <a:ext cx="5248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Performance Analysis:</a:t>
            </a:r>
          </a:p>
          <a:p>
            <a:r>
              <a:rPr lang="en-US" altLang="zh-CN" sz="2000" dirty="0"/>
              <a:t>      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707DDD-5567-49D8-8996-0E27388D1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59" y="4474209"/>
            <a:ext cx="3074487" cy="178837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6C9037F3-1849-444B-A518-CD6213A01F9D}"/>
              </a:ext>
            </a:extLst>
          </p:cNvPr>
          <p:cNvSpPr txBox="1"/>
          <p:nvPr/>
        </p:nvSpPr>
        <p:spPr>
          <a:xfrm>
            <a:off x="6096000" y="1196215"/>
            <a:ext cx="5248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Scalability Analysis:</a:t>
            </a:r>
          </a:p>
          <a:p>
            <a:r>
              <a:rPr lang="en-US" altLang="zh-CN" sz="2000" dirty="0"/>
              <a:t>     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34F079-F136-47AE-BAA1-C19246D24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432" y="1596325"/>
            <a:ext cx="2540710" cy="20398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0CD275-1A04-4D78-B488-FF8CC9418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3142" y="1550158"/>
            <a:ext cx="2443942" cy="209271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C6AE8A6-0AE6-49BF-99E2-7614FE47D9A4}"/>
              </a:ext>
            </a:extLst>
          </p:cNvPr>
          <p:cNvSpPr/>
          <p:nvPr/>
        </p:nvSpPr>
        <p:spPr>
          <a:xfrm>
            <a:off x="6854673" y="3532993"/>
            <a:ext cx="2161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gency FB" panose="020B0503020202020204" pitchFamily="34" charset="0"/>
              </a:rPr>
              <a:t>Code running time comparison</a:t>
            </a:r>
            <a:endParaRPr lang="zh-CN" altLang="en-US" sz="1600" dirty="0">
              <a:latin typeface="Agency FB" panose="020B0503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2294D1-7E43-416D-874F-E58876B20F00}"/>
              </a:ext>
            </a:extLst>
          </p:cNvPr>
          <p:cNvSpPr/>
          <p:nvPr/>
        </p:nvSpPr>
        <p:spPr>
          <a:xfrm>
            <a:off x="9137014" y="3532993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gency FB" panose="020B0503020202020204" pitchFamily="34" charset="0"/>
              </a:rPr>
              <a:t>Optimized costs comparison</a:t>
            </a:r>
            <a:endParaRPr lang="zh-CN" altLang="en-US" sz="1600" dirty="0">
              <a:latin typeface="Agency FB" panose="020B0503020202020204" pitchFamily="3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8848C49-8B42-4629-9B32-C193B29473CD}"/>
              </a:ext>
            </a:extLst>
          </p:cNvPr>
          <p:cNvSpPr txBox="1"/>
          <p:nvPr/>
        </p:nvSpPr>
        <p:spPr>
          <a:xfrm>
            <a:off x="6095999" y="3996818"/>
            <a:ext cx="5248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err="1"/>
              <a:t>StarLink</a:t>
            </a:r>
            <a:r>
              <a:rPr lang="en-US" altLang="zh-CN" sz="2000" dirty="0"/>
              <a:t> Simulator:</a:t>
            </a:r>
          </a:p>
          <a:p>
            <a:r>
              <a:rPr lang="en-US" altLang="zh-CN" sz="2000" dirty="0"/>
              <a:t>       </a:t>
            </a:r>
          </a:p>
        </p:txBody>
      </p:sp>
      <p:pic>
        <p:nvPicPr>
          <p:cNvPr id="14" name="STK Simulator">
            <a:hlinkClick r:id="" action="ppaction://media"/>
            <a:extLst>
              <a:ext uri="{FF2B5EF4-FFF2-40B4-BE49-F238E27FC236}">
                <a16:creationId xmlns:a16="http://schemas.microsoft.com/office/drawing/2014/main" id="{B3B88250-0E31-4417-BD74-2A1F02674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8163" y="4359091"/>
            <a:ext cx="3444271" cy="193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0E49F0-7BD2-4BC4-ABB4-C2346D565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371546-591C-409F-8E71-744AB0C64C88}"/>
              </a:ext>
            </a:extLst>
          </p:cNvPr>
          <p:cNvSpPr txBox="1"/>
          <p:nvPr/>
        </p:nvSpPr>
        <p:spPr>
          <a:xfrm>
            <a:off x="450715" y="1046444"/>
            <a:ext cx="11418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Game Theory vs Mean Field Game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Mathematical Foundations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Evolutionary Neural Architecture Search with Mean Field Game Selection Mechanism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Joint Server Selection and Handover Design for Satellite-Based Federated Learning Using Mean-field Evolutionary Approach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III: Mean Field Game Guided Deep Reinforcement Learning for Task Placement in Cooperative Multi-access Edge Computing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86204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Intelligent Mobile Edging</a:t>
            </a:r>
          </a:p>
        </p:txBody>
      </p:sp>
      <p:pic>
        <p:nvPicPr>
          <p:cNvPr id="6" name="Picture 2" descr="Samsung: Expect 6G in 2028, enabling mobile holograms and digital twins |  VentureBeat">
            <a:extLst>
              <a:ext uri="{FF2B5EF4-FFF2-40B4-BE49-F238E27FC236}">
                <a16:creationId xmlns:a16="http://schemas.microsoft.com/office/drawing/2014/main" id="{EAF17936-E299-324F-B34F-7566457E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8" y="3262775"/>
            <a:ext cx="5347503" cy="26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7 Types of Artificial Intelligence: Propelling the Technology Development">
            <a:extLst>
              <a:ext uri="{FF2B5EF4-FFF2-40B4-BE49-F238E27FC236}">
                <a16:creationId xmlns:a16="http://schemas.microsoft.com/office/drawing/2014/main" id="{4D332098-C79D-EB4A-AEB2-9F62DC34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24" y="3262775"/>
            <a:ext cx="4940457" cy="274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26B5A-031B-814D-AB3E-8CB9A68B6475}"/>
              </a:ext>
            </a:extLst>
          </p:cNvPr>
          <p:cNvSpPr txBox="1"/>
          <p:nvPr/>
        </p:nvSpPr>
        <p:spPr>
          <a:xfrm>
            <a:off x="1731344" y="1888844"/>
            <a:ext cx="312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Mobile Networks </a:t>
            </a:r>
          </a:p>
          <a:p>
            <a:r>
              <a:rPr lang="en-US" sz="2800" dirty="0">
                <a:latin typeface="Georgia" panose="02040502050405020303" pitchFamily="18" charset="0"/>
              </a:rPr>
              <a:t>(5G, 6G, Wi-Fi…)</a:t>
            </a:r>
            <a:endParaRPr lang="en-US" sz="3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D01CD-E9BE-AB44-919A-6C36D317C8A9}"/>
              </a:ext>
            </a:extLst>
          </p:cNvPr>
          <p:cNvSpPr txBox="1"/>
          <p:nvPr/>
        </p:nvSpPr>
        <p:spPr>
          <a:xfrm>
            <a:off x="7335493" y="1888844"/>
            <a:ext cx="3778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eorgia" panose="02040502050405020303" pitchFamily="18" charset="0"/>
              </a:rPr>
              <a:t>Artificial Intelligence (Machine Learning)</a:t>
            </a:r>
            <a:endParaRPr lang="en-US" sz="3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4DEF8ED-7FE8-2E41-8F3D-6888D336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59" y="1205515"/>
            <a:ext cx="6585995" cy="36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96F5CC-C72A-48FD-9659-9913BAB91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Introduction - MFG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D18F04-43EA-4F24-989E-60B39AF8E0A7}"/>
              </a:ext>
            </a:extLst>
          </p:cNvPr>
          <p:cNvSpPr txBox="1"/>
          <p:nvPr/>
        </p:nvSpPr>
        <p:spPr>
          <a:xfrm>
            <a:off x="311285" y="933854"/>
            <a:ext cx="5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Mean Field Game (MFG) in Real World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59502D3F-61D5-4E06-8F75-783AEB55E306}"/>
              </a:ext>
            </a:extLst>
          </p:cNvPr>
          <p:cNvSpPr/>
          <p:nvPr/>
        </p:nvSpPr>
        <p:spPr>
          <a:xfrm>
            <a:off x="311285" y="1542949"/>
            <a:ext cx="11569430" cy="707886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population of fish or sheep moving based on some shared rules. From the perspective of MFG, each fish or sheep is a player and the entire group of players is called “mean field”. 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87D85C9F-1D4C-4DD4-A95E-CDC97D01A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72" y="2565070"/>
            <a:ext cx="4583430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8AC2411A-5661-4E56-B6E2-12170566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68" y="2565070"/>
            <a:ext cx="4583430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109B5482-2873-42C5-8225-4E7D8DF6F72D}"/>
              </a:ext>
            </a:extLst>
          </p:cNvPr>
          <p:cNvSpPr/>
          <p:nvPr/>
        </p:nvSpPr>
        <p:spPr>
          <a:xfrm>
            <a:off x="7360613" y="5406467"/>
            <a:ext cx="3546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Sheep running in fear of a drone</a:t>
            </a: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A6A971BD-5045-4141-AC74-DAB1F0D40847}"/>
              </a:ext>
            </a:extLst>
          </p:cNvPr>
          <p:cNvSpPr/>
          <p:nvPr/>
        </p:nvSpPr>
        <p:spPr>
          <a:xfrm>
            <a:off x="1584017" y="5405741"/>
            <a:ext cx="3740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Reef fish swimming like hurricane</a:t>
            </a:r>
          </a:p>
        </p:txBody>
      </p:sp>
    </p:spTree>
    <p:extLst>
      <p:ext uri="{BB962C8B-B14F-4D97-AF65-F5344CB8AC3E}">
        <p14:creationId xmlns:p14="http://schemas.microsoft.com/office/powerpoint/2010/main" val="659360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71" y="3835778"/>
            <a:ext cx="2876951" cy="10002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Resource Allocation in MEC</a:t>
            </a: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A0E1CF79-8028-4B5F-BBAA-48F1ED1AF177}"/>
              </a:ext>
            </a:extLst>
          </p:cNvPr>
          <p:cNvSpPr txBox="1"/>
          <p:nvPr/>
        </p:nvSpPr>
        <p:spPr>
          <a:xfrm>
            <a:off x="686189" y="1144166"/>
            <a:ext cx="262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System Overview</a:t>
            </a:r>
          </a:p>
        </p:txBody>
      </p:sp>
      <p:sp>
        <p:nvSpPr>
          <p:cNvPr id="32" name="文本框 20">
            <a:extLst>
              <a:ext uri="{FF2B5EF4-FFF2-40B4-BE49-F238E27FC236}">
                <a16:creationId xmlns:a16="http://schemas.microsoft.com/office/drawing/2014/main" id="{E2BDF4F1-0166-4A49-A504-C8A6AA97580A}"/>
              </a:ext>
            </a:extLst>
          </p:cNvPr>
          <p:cNvSpPr txBox="1"/>
          <p:nvPr/>
        </p:nvSpPr>
        <p:spPr>
          <a:xfrm>
            <a:off x="686189" y="1643874"/>
            <a:ext cx="10153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multi-access edge computing system consists of edge servers and mobile users (e.g. cars)</a:t>
            </a: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1067364" y="2129115"/>
            <a:ext cx="378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Edge servers (discrete strategy set)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84" y="2562677"/>
            <a:ext cx="5518181" cy="285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文本框 20">
            <a:extLst>
              <a:ext uri="{FF2B5EF4-FFF2-40B4-BE49-F238E27FC236}">
                <a16:creationId xmlns:a16="http://schemas.microsoft.com/office/drawing/2014/main" id="{E2BDF4F1-0166-4A49-A504-C8A6AA97580A}"/>
              </a:ext>
            </a:extLst>
          </p:cNvPr>
          <p:cNvSpPr txBox="1"/>
          <p:nvPr/>
        </p:nvSpPr>
        <p:spPr>
          <a:xfrm>
            <a:off x="7276845" y="5678729"/>
            <a:ext cx="380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MEC for autonomous-driving vehicles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46" y="3319616"/>
            <a:ext cx="1880268" cy="3084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46" y="2572848"/>
            <a:ext cx="2001147" cy="287246"/>
          </a:xfrm>
          <a:prstGeom prst="rect">
            <a:avLst/>
          </a:prstGeom>
        </p:spPr>
      </p:pic>
      <p:sp>
        <p:nvSpPr>
          <p:cNvPr id="38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1067361" y="2923469"/>
            <a:ext cx="261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b)   Mobile users (players)</a:t>
            </a:r>
          </a:p>
        </p:txBody>
      </p:sp>
      <p:sp>
        <p:nvSpPr>
          <p:cNvPr id="39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1066208" y="3665259"/>
            <a:ext cx="322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c)   Response time of server j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75688" y="4394675"/>
            <a:ext cx="384690" cy="4001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789868" y="4372041"/>
            <a:ext cx="1315788" cy="38021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3382356" y="4765380"/>
            <a:ext cx="1132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total load</a:t>
            </a:r>
          </a:p>
        </p:txBody>
      </p:sp>
      <p:sp>
        <p:nvSpPr>
          <p:cNvPr id="44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1475305" y="4788122"/>
            <a:ext cx="128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service rate</a:t>
            </a:r>
          </a:p>
        </p:txBody>
      </p:sp>
      <p:sp>
        <p:nvSpPr>
          <p:cNvPr id="45" name="文本框 1">
            <a:extLst>
              <a:ext uri="{FF2B5EF4-FFF2-40B4-BE49-F238E27FC236}">
                <a16:creationId xmlns:a16="http://schemas.microsoft.com/office/drawing/2014/main" id="{80BF97AC-799D-4B8E-AE6C-BF12286FF174}"/>
              </a:ext>
            </a:extLst>
          </p:cNvPr>
          <p:cNvSpPr txBox="1"/>
          <p:nvPr/>
        </p:nvSpPr>
        <p:spPr>
          <a:xfrm>
            <a:off x="1067361" y="4960146"/>
            <a:ext cx="367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d)   Energy consumption of server j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1966792" y="4802896"/>
            <a:ext cx="301242" cy="9725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682060" y="4736124"/>
            <a:ext cx="164724" cy="15991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195" y="5428176"/>
            <a:ext cx="1752845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2" y="2377344"/>
            <a:ext cx="5820587" cy="26768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Resource Allocation in MEC</a:t>
            </a: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A0E1CF79-8028-4B5F-BBAA-48F1ED1AF177}"/>
              </a:ext>
            </a:extLst>
          </p:cNvPr>
          <p:cNvSpPr txBox="1"/>
          <p:nvPr/>
        </p:nvSpPr>
        <p:spPr>
          <a:xfrm>
            <a:off x="475877" y="1372766"/>
            <a:ext cx="262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System Overview</a:t>
            </a: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E2BDF4F1-0166-4A49-A504-C8A6AA97580A}"/>
              </a:ext>
            </a:extLst>
          </p:cNvPr>
          <p:cNvSpPr txBox="1"/>
          <p:nvPr/>
        </p:nvSpPr>
        <p:spPr>
          <a:xfrm>
            <a:off x="475877" y="1875201"/>
            <a:ext cx="5391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Resource allocation optimization in MEC system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373330" y="2857452"/>
            <a:ext cx="748571" cy="281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文本框 20">
            <a:extLst>
              <a:ext uri="{FF2B5EF4-FFF2-40B4-BE49-F238E27FC236}">
                <a16:creationId xmlns:a16="http://schemas.microsoft.com/office/drawing/2014/main" id="{E2BDF4F1-0166-4A49-A504-C8A6AA97580A}"/>
              </a:ext>
            </a:extLst>
          </p:cNvPr>
          <p:cNvSpPr txBox="1"/>
          <p:nvPr/>
        </p:nvSpPr>
        <p:spPr>
          <a:xfrm>
            <a:off x="7441982" y="2395786"/>
            <a:ext cx="43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Target: Minimize the total expected response time and energy consumption by adjusting the distribution of  jobs on servers.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7441982" y="2395787"/>
            <a:ext cx="4344634" cy="923330"/>
          </a:xfrm>
          <a:prstGeom prst="flowChartProcess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809038" y="4311003"/>
            <a:ext cx="1058770" cy="279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文本框 20">
            <a:extLst>
              <a:ext uri="{FF2B5EF4-FFF2-40B4-BE49-F238E27FC236}">
                <a16:creationId xmlns:a16="http://schemas.microsoft.com/office/drawing/2014/main" id="{E2BDF4F1-0166-4A49-A504-C8A6AA97580A}"/>
              </a:ext>
            </a:extLst>
          </p:cNvPr>
          <p:cNvSpPr txBox="1"/>
          <p:nvPr/>
        </p:nvSpPr>
        <p:spPr>
          <a:xfrm>
            <a:off x="5991453" y="4033883"/>
            <a:ext cx="3886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Stability requirement: the serving capacity of each server should be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larger than the total load</a:t>
            </a:r>
          </a:p>
        </p:txBody>
      </p:sp>
      <p:sp>
        <p:nvSpPr>
          <p:cNvPr id="46" name="Flowchart: Process 45"/>
          <p:cNvSpPr/>
          <p:nvPr/>
        </p:nvSpPr>
        <p:spPr>
          <a:xfrm>
            <a:off x="6117992" y="4033883"/>
            <a:ext cx="3669360" cy="923330"/>
          </a:xfrm>
          <a:prstGeom prst="flowChartProcess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30" grpId="0" animBg="1"/>
      <p:bldP spid="40" grpId="0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Reinforcement Learning Framework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AA40A9C5-42ED-1A4D-9967-637B705B5257}"/>
              </a:ext>
            </a:extLst>
          </p:cNvPr>
          <p:cNvSpPr/>
          <p:nvPr/>
        </p:nvSpPr>
        <p:spPr>
          <a:xfrm>
            <a:off x="2349801" y="5863412"/>
            <a:ext cx="8896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Goal: select actions to maximize long term reward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13" name="Picture 4" descr="Reinforcement Learning, Agent and Environment. ">
            <a:extLst>
              <a:ext uri="{FF2B5EF4-FFF2-40B4-BE49-F238E27FC236}">
                <a16:creationId xmlns:a16="http://schemas.microsoft.com/office/drawing/2014/main" id="{AB01107D-8172-3347-8A9A-461CFD6A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57" y="1327573"/>
            <a:ext cx="5628217" cy="29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E03D74-4D72-AF48-833B-3CAFA798BDA7}"/>
              </a:ext>
            </a:extLst>
          </p:cNvPr>
          <p:cNvSpPr txBox="1"/>
          <p:nvPr/>
        </p:nvSpPr>
        <p:spPr>
          <a:xfrm>
            <a:off x="2025716" y="4229503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RL is a </a:t>
            </a:r>
            <a:r>
              <a:rPr lang="en-US" sz="2400" dirty="0">
                <a:latin typeface="+mj-lt"/>
              </a:rPr>
              <a:t>general-purpose</a:t>
            </a:r>
            <a:r>
              <a:rPr lang="en-US" sz="2400" dirty="0">
                <a:latin typeface="Georgia" panose="02040502050405020303" pitchFamily="18" charset="0"/>
              </a:rPr>
              <a:t> framework for decision-making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3D49F-C110-2742-8031-590972104F35}"/>
              </a:ext>
            </a:extLst>
          </p:cNvPr>
          <p:cNvSpPr txBox="1"/>
          <p:nvPr/>
        </p:nvSpPr>
        <p:spPr>
          <a:xfrm>
            <a:off x="2349801" y="4691168"/>
            <a:ext cx="6104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RL is for an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agent</a:t>
            </a:r>
            <a:r>
              <a:rPr lang="en-US" sz="2400" dirty="0">
                <a:latin typeface="+mj-lt"/>
              </a:rPr>
              <a:t> with the capacity to 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45942E-AB67-294C-BBA5-B7DB2EAD0B4E}"/>
              </a:ext>
            </a:extLst>
          </p:cNvPr>
          <p:cNvSpPr txBox="1"/>
          <p:nvPr/>
        </p:nvSpPr>
        <p:spPr>
          <a:xfrm>
            <a:off x="2349801" y="5069357"/>
            <a:ext cx="8406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Each action influences the agent's future state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881FF1-7C81-E443-A8A1-E23B417C2621}"/>
              </a:ext>
            </a:extLst>
          </p:cNvPr>
          <p:cNvSpPr txBox="1"/>
          <p:nvPr/>
        </p:nvSpPr>
        <p:spPr>
          <a:xfrm>
            <a:off x="2349801" y="5485223"/>
            <a:ext cx="7217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Success is measured by a scalar reward signal</a:t>
            </a:r>
          </a:p>
        </p:txBody>
      </p:sp>
    </p:spTree>
    <p:extLst>
      <p:ext uri="{BB962C8B-B14F-4D97-AF65-F5344CB8AC3E}">
        <p14:creationId xmlns:p14="http://schemas.microsoft.com/office/powerpoint/2010/main" val="14407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25" y="4831620"/>
            <a:ext cx="5506218" cy="1095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846" y="3755463"/>
            <a:ext cx="2591162" cy="666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110" y="1935711"/>
            <a:ext cx="2834898" cy="78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E03D74-4D72-AF48-833B-3CAFA798BDA7}"/>
                  </a:ext>
                </a:extLst>
              </p:cNvPr>
              <p:cNvSpPr txBox="1"/>
              <p:nvPr/>
            </p:nvSpPr>
            <p:spPr>
              <a:xfrm>
                <a:off x="864428" y="1177866"/>
                <a:ext cx="9971212" cy="5262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+mj-lt"/>
                  </a:rPr>
                  <a:t>Formulate the problem as a Markov Decision Process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+mj-lt"/>
                  </a:rPr>
                  <a:t>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: the distribution of all users at time t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Georgia" panose="02040502050405020303" pitchFamily="18" charset="0"/>
                </a:endParaRPr>
              </a:p>
              <a:p>
                <a:pPr lvl="1"/>
                <a:r>
                  <a:rPr lang="en-US" sz="2400" dirty="0">
                    <a:latin typeface="Georgia" panose="02040502050405020303" pitchFamily="18" charset="0"/>
                  </a:rPr>
                  <a:t>	</a:t>
                </a:r>
              </a:p>
              <a:p>
                <a:pPr lvl="1"/>
                <a:r>
                  <a:rPr lang="en-US" sz="2400" dirty="0">
                    <a:latin typeface="+mj-lt"/>
                  </a:rPr>
                  <a:t>where D is the number of MEC servers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+mj-lt"/>
                  </a:rPr>
                  <a:t>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: the proportion of the users whose tasks in the current server switching to other servers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+mj-lt"/>
                  </a:rPr>
                  <a:t>reward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j-lt"/>
                </a:endParaRPr>
              </a:p>
              <a:p>
                <a:pPr lvl="1"/>
                <a:r>
                  <a:rPr lang="en-US" sz="2400" dirty="0">
                    <a:latin typeface="+mj-lt"/>
                  </a:rPr>
                  <a:t>the reward is the negative of the cost given current state and action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E03D74-4D72-AF48-833B-3CAFA798B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28" y="1177866"/>
                <a:ext cx="9971212" cy="5262979"/>
              </a:xfrm>
              <a:prstGeom prst="rect">
                <a:avLst/>
              </a:prstGeom>
              <a:blipFill>
                <a:blip r:embed="rId6"/>
                <a:stretch>
                  <a:fillRect l="-856" t="-92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Reinforcement Learning Framework </a:t>
            </a:r>
          </a:p>
        </p:txBody>
      </p:sp>
    </p:spTree>
    <p:extLst>
      <p:ext uri="{BB962C8B-B14F-4D97-AF65-F5344CB8AC3E}">
        <p14:creationId xmlns:p14="http://schemas.microsoft.com/office/powerpoint/2010/main" val="27466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Deep Deterministic Policy Gradient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64744" y="1151089"/>
                <a:ext cx="10929848" cy="2000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32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Model-free policy-based method for continuous action</a:t>
                </a: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Actor network (Policy Network): a neural network approximate policy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  <a:sym typeface="Calibri"/>
                      </a:rPr>
                      <m:t>𝜋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𝑠</m:t>
                        </m:r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  <a:sym typeface="Calibri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  <a:sym typeface="Calibri"/>
                      </a:rPr>
                      <m:t>𝑎</m:t>
                    </m:r>
                  </m:oMath>
                </a14:m>
                <a:endParaRPr kumimoji="1" lang="en-US" altLang="zh-CN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Critic network (Q Network): a neural network approximate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  <a:sym typeface="Calibri"/>
                      </a:rPr>
                      <m:t>𝑄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,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𝑎</m:t>
                        </m:r>
                      </m:e>
                    </m:d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, where the action is computed by the actor network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44" y="1151089"/>
                <a:ext cx="10929848" cy="2000548"/>
              </a:xfrm>
              <a:prstGeom prst="rect">
                <a:avLst/>
              </a:prstGeom>
              <a:blipFill>
                <a:blip r:embed="rId3"/>
                <a:stretch>
                  <a:fillRect l="-613" t="-3963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ARTIFICIAL NEURAL NETWORK Vector Icons free download in SVG, PNG For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99" y="4237109"/>
            <a:ext cx="2268442" cy="22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RTIFICIAL NEURAL NETWORK Vector Icons free download in SVG, PNG For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14" y="3108593"/>
            <a:ext cx="2268442" cy="22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24128" y="5146203"/>
                <a:ext cx="10607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State </a:t>
                </a:r>
                <a14:m>
                  <m:oMath xmlns:m="http://schemas.openxmlformats.org/officeDocument/2006/math">
                    <m:r>
                      <a:rPr kumimoji="1" lang="en-US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endParaRPr kumimoji="1" lang="en-US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8" y="5146203"/>
                <a:ext cx="1060740" cy="461665"/>
              </a:xfrm>
              <a:prstGeom prst="rect">
                <a:avLst/>
              </a:prstGeom>
              <a:blipFill>
                <a:blip r:embed="rId5"/>
                <a:stretch>
                  <a:fillRect l="-862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10" idx="0"/>
          </p:cNvCxnSpPr>
          <p:nvPr/>
        </p:nvCxnSpPr>
        <p:spPr>
          <a:xfrm rot="5400000" flipH="1" flipV="1">
            <a:off x="3779872" y="1859761"/>
            <a:ext cx="1061068" cy="551181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69536" y="5146203"/>
                <a:ext cx="12373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Action </a:t>
                </a:r>
                <a14:m>
                  <m:oMath xmlns:m="http://schemas.openxmlformats.org/officeDocument/2006/math">
                    <m:r>
                      <a:rPr kumimoji="1" lang="en-US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endParaRPr kumimoji="1" lang="en-US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536" y="5146203"/>
                <a:ext cx="1237326" cy="461665"/>
              </a:xfrm>
              <a:prstGeom prst="rect">
                <a:avLst/>
              </a:prstGeom>
              <a:blipFill>
                <a:blip r:embed="rId6"/>
                <a:stretch>
                  <a:fillRect l="-738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Elbow Connector 12"/>
          <p:cNvCxnSpPr>
            <a:stCxn id="12" idx="0"/>
          </p:cNvCxnSpPr>
          <p:nvPr/>
        </p:nvCxnSpPr>
        <p:spPr>
          <a:xfrm rot="5400000" flipH="1" flipV="1">
            <a:off x="5794032" y="3873920"/>
            <a:ext cx="766451" cy="177811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452954" y="3784672"/>
                <a:ext cx="24818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State-Action Value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Q</m:t>
                      </m:r>
                      <m: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s</m:t>
                      </m:r>
                      <m: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a</m:t>
                      </m:r>
                      <m:r>
                        <a:rPr kumimoji="1" lang="en-US" sz="2400" b="0" i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kumimoji="1" lang="en-US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954" y="3784672"/>
                <a:ext cx="2481898" cy="830997"/>
              </a:xfrm>
              <a:prstGeom prst="rect">
                <a:avLst/>
              </a:prstGeom>
              <a:blipFill>
                <a:blip r:embed="rId7"/>
                <a:stretch>
                  <a:fillRect l="-3931" t="-5882" r="-2457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64919" y="6310535"/>
            <a:ext cx="496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dirty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Actor Network</a:t>
            </a:r>
            <a:r>
              <a:rPr kumimoji="1" lang="en-US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trained to maximize 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965" y="5287365"/>
            <a:ext cx="3719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400" dirty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Critic Network</a:t>
            </a:r>
            <a:r>
              <a:rPr kumimoji="1" lang="en-US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: trained with </a:t>
            </a:r>
          </a:p>
          <a:p>
            <a:r>
              <a:rPr kumimoji="1" lang="en-US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standard Q-learning</a:t>
            </a:r>
          </a:p>
        </p:txBody>
      </p:sp>
    </p:spTree>
    <p:extLst>
      <p:ext uri="{BB962C8B-B14F-4D97-AF65-F5344CB8AC3E}">
        <p14:creationId xmlns:p14="http://schemas.microsoft.com/office/powerpoint/2010/main" val="3733355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599" y="152400"/>
            <a:ext cx="862853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Deep Deterministic Policy Gradient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16" y="1027520"/>
            <a:ext cx="6066596" cy="5622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16122" y="1196809"/>
                <a:ext cx="5060556" cy="449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Experience replay and batch methods</a:t>
                </a: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Update critic by minimizing the loss</a:t>
                </a: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endParaRPr kumimoji="1" lang="en-US" altLang="zh-CN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the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𝑦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 is computed by</a:t>
                </a: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endParaRPr kumimoji="1" lang="en-US" altLang="zh-CN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𝑄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𝑢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 are target networks</a:t>
                </a: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Update actor by the policy gradient</a:t>
                </a:r>
              </a:p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endParaRPr kumimoji="1" lang="en-US" altLang="zh-CN" sz="240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2" y="1196809"/>
                <a:ext cx="5060556" cy="4493538"/>
              </a:xfrm>
              <a:prstGeom prst="rect">
                <a:avLst/>
              </a:prstGeom>
              <a:blipFill>
                <a:blip r:embed="rId4"/>
                <a:stretch>
                  <a:fillRect l="-482" t="-1085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588" y="2590947"/>
            <a:ext cx="3799604" cy="3801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22" y="5107860"/>
            <a:ext cx="5198294" cy="653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44" y="3617196"/>
            <a:ext cx="5264672" cy="4431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78071" y="3343835"/>
            <a:ext cx="2312894" cy="2061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78070" y="3747248"/>
            <a:ext cx="4329953" cy="5192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050306" y="5459506"/>
            <a:ext cx="1694330" cy="645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66312" y="4532061"/>
            <a:ext cx="3664441" cy="575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MFG-guided Deep Deterministic Policy Gradient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6121" y="1196809"/>
                <a:ext cx="11379639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The label of DDPG  is estimated by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target critic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𝑄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and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target actor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𝑢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  <a:sym typeface="Calibri"/>
                      </a:rPr>
                      <m:t> </m:t>
                    </m:r>
                  </m:oMath>
                </a14:m>
                <a:endParaRPr kumimoji="1" lang="en-US" altLang="zh-CN" sz="2400" b="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this is an highly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biased</a:t>
                </a: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 estimator of the Q-value</a:t>
                </a: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need to maintain two extra networks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1" y="1196809"/>
                <a:ext cx="11379639" cy="1508105"/>
              </a:xfrm>
              <a:prstGeom prst="rect">
                <a:avLst/>
              </a:prstGeom>
              <a:blipFill>
                <a:blip r:embed="rId3"/>
                <a:stretch>
                  <a:fillRect l="-21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16121" y="3495632"/>
                <a:ext cx="11379639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In the MFG-guided DDPG, we use MFG to compute the target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𝑢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𝑀𝐹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bSup>
                  </m:oMath>
                </a14:m>
                <a:endParaRPr kumimoji="1" lang="en-US" altLang="zh-CN" sz="2400" b="0" dirty="0">
                  <a:latin typeface="Calibri" panose="020F0502020204030204" pitchFamily="34" charset="0"/>
                  <a:ea typeface="DengXian" panose="02010600030101010101" pitchFamily="2" charset="-122"/>
                  <a:cs typeface="Calibri" panose="020F0502020204030204" pitchFamily="34" charset="0"/>
                  <a:sym typeface="Calibri"/>
                </a:endParaRP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the MFG-based estimation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𝑢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  <a:sym typeface="Calibri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 is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unbiased</a:t>
                </a:r>
              </a:p>
              <a:p>
                <a:pPr marL="914400" lvl="1" indent="-457200">
                  <a:spcBef>
                    <a:spcPts val="600"/>
                  </a:spcBef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§"/>
                </a:pPr>
                <a:r>
                  <a:rPr kumimoji="1" lang="en-US" altLang="zh-CN" sz="2400" dirty="0"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  <a:sym typeface="Calibri"/>
                  </a:rPr>
                  <a:t>no need of the actor network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1" y="3495632"/>
                <a:ext cx="11379639" cy="1508105"/>
              </a:xfrm>
              <a:prstGeom prst="rect">
                <a:avLst/>
              </a:prstGeom>
              <a:blipFill>
                <a:blip r:embed="rId4"/>
                <a:stretch>
                  <a:fillRect l="-21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30448" y="5003737"/>
                <a:ext cx="4989571" cy="560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𝑀𝐹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448" y="5003737"/>
                <a:ext cx="4989571" cy="560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229863" y="2690945"/>
                <a:ext cx="6602641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)|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63" y="2690945"/>
                <a:ext cx="6602641" cy="559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6638544" y="5084064"/>
            <a:ext cx="722376" cy="4799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38544" y="2704915"/>
            <a:ext cx="2093080" cy="545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0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MFG-guided Deep Deterministic Policy Gradient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AE1090-3C2D-2D4F-B889-EC734F40EF61}"/>
              </a:ext>
            </a:extLst>
          </p:cNvPr>
          <p:cNvSpPr txBox="1"/>
          <p:nvPr/>
        </p:nvSpPr>
        <p:spPr>
          <a:xfrm>
            <a:off x="1423844" y="1536808"/>
            <a:ext cx="261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Georgia" panose="02040502050405020303" pitchFamily="18" charset="0"/>
              </a:rPr>
              <a:t>Original DDPG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87D46C6-581D-E94F-81AC-20D2497CFEF9}"/>
              </a:ext>
            </a:extLst>
          </p:cNvPr>
          <p:cNvSpPr/>
          <p:nvPr/>
        </p:nvSpPr>
        <p:spPr>
          <a:xfrm>
            <a:off x="1457387" y="5295978"/>
            <a:ext cx="2449111" cy="568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MEC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Environment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75FCB2C-B42B-6643-916E-22AAA88E92B5}"/>
              </a:ext>
            </a:extLst>
          </p:cNvPr>
          <p:cNvSpPr/>
          <p:nvPr/>
        </p:nvSpPr>
        <p:spPr>
          <a:xfrm>
            <a:off x="1433088" y="3975864"/>
            <a:ext cx="1353194" cy="5684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Value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Function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60210BA-1942-264D-9AE4-B914B1BAB2F3}"/>
              </a:ext>
            </a:extLst>
          </p:cNvPr>
          <p:cNvSpPr/>
          <p:nvPr/>
        </p:nvSpPr>
        <p:spPr>
          <a:xfrm>
            <a:off x="1918705" y="2314704"/>
            <a:ext cx="1062681" cy="5684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Policy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31744AB6-3C6D-9C4B-B99A-AD8426151048}"/>
              </a:ext>
            </a:extLst>
          </p:cNvPr>
          <p:cNvCxnSpPr>
            <a:cxnSpLocks/>
            <a:stCxn id="30" idx="1"/>
            <a:endCxn id="32" idx="1"/>
          </p:cNvCxnSpPr>
          <p:nvPr/>
        </p:nvCxnSpPr>
        <p:spPr>
          <a:xfrm rot="10800000" flipH="1">
            <a:off x="1457387" y="2598910"/>
            <a:ext cx="461318" cy="2981274"/>
          </a:xfrm>
          <a:prstGeom prst="bentConnector3">
            <a:avLst>
              <a:gd name="adj1" fmla="val -49554"/>
            </a:avLst>
          </a:prstGeom>
          <a:ln w="25400" cap="flat"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64CA4B9-01D3-664D-9D7B-9F681161A9B0}"/>
              </a:ext>
            </a:extLst>
          </p:cNvPr>
          <p:cNvCxnSpPr>
            <a:cxnSpLocks/>
            <a:stCxn id="32" idx="3"/>
            <a:endCxn id="30" idx="3"/>
          </p:cNvCxnSpPr>
          <p:nvPr/>
        </p:nvCxnSpPr>
        <p:spPr>
          <a:xfrm>
            <a:off x="2981386" y="2598910"/>
            <a:ext cx="925112" cy="2981274"/>
          </a:xfrm>
          <a:prstGeom prst="bentConnector3">
            <a:avLst>
              <a:gd name="adj1" fmla="val 143571"/>
            </a:avLst>
          </a:prstGeom>
          <a:ln w="25400" cap="flat"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C2078C6-71A1-E148-8CBE-4ECF59FA6695}"/>
              </a:ext>
            </a:extLst>
          </p:cNvPr>
          <p:cNvCxnSpPr/>
          <p:nvPr/>
        </p:nvCxnSpPr>
        <p:spPr>
          <a:xfrm>
            <a:off x="942624" y="4229176"/>
            <a:ext cx="482845" cy="2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41120363-E0FE-FF4B-B68A-949574206E2D}"/>
              </a:ext>
            </a:extLst>
          </p:cNvPr>
          <p:cNvSpPr/>
          <p:nvPr/>
        </p:nvSpPr>
        <p:spPr>
          <a:xfrm>
            <a:off x="1882805" y="3307886"/>
            <a:ext cx="1353195" cy="820518"/>
          </a:xfrm>
          <a:custGeom>
            <a:avLst/>
            <a:gdLst>
              <a:gd name="connsiteX0" fmla="*/ 952500 w 1415493"/>
              <a:gd name="connsiteY0" fmla="*/ 945801 h 945801"/>
              <a:gd name="connsiteX1" fmla="*/ 1394460 w 1415493"/>
              <a:gd name="connsiteY1" fmla="*/ 557181 h 945801"/>
              <a:gd name="connsiteX2" fmla="*/ 1272540 w 1415493"/>
              <a:gd name="connsiteY2" fmla="*/ 84741 h 945801"/>
              <a:gd name="connsiteX3" fmla="*/ 647700 w 1415493"/>
              <a:gd name="connsiteY3" fmla="*/ 23781 h 945801"/>
              <a:gd name="connsiteX4" fmla="*/ 289560 w 1415493"/>
              <a:gd name="connsiteY4" fmla="*/ 351441 h 945801"/>
              <a:gd name="connsiteX5" fmla="*/ 0 w 1415493"/>
              <a:gd name="connsiteY5" fmla="*/ 755301 h 94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493" h="945801">
                <a:moveTo>
                  <a:pt x="952500" y="945801"/>
                </a:moveTo>
                <a:cubicBezTo>
                  <a:pt x="1146810" y="823246"/>
                  <a:pt x="1341120" y="700691"/>
                  <a:pt x="1394460" y="557181"/>
                </a:cubicBezTo>
                <a:cubicBezTo>
                  <a:pt x="1447800" y="413671"/>
                  <a:pt x="1397000" y="173641"/>
                  <a:pt x="1272540" y="84741"/>
                </a:cubicBezTo>
                <a:cubicBezTo>
                  <a:pt x="1148080" y="-4159"/>
                  <a:pt x="811530" y="-20669"/>
                  <a:pt x="647700" y="23781"/>
                </a:cubicBezTo>
                <a:cubicBezTo>
                  <a:pt x="483870" y="68231"/>
                  <a:pt x="397510" y="229521"/>
                  <a:pt x="289560" y="351441"/>
                </a:cubicBezTo>
                <a:cubicBezTo>
                  <a:pt x="181610" y="473361"/>
                  <a:pt x="45720" y="690531"/>
                  <a:pt x="0" y="755301"/>
                </a:cubicBezTo>
              </a:path>
            </a:pathLst>
          </a:cu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BD7261-6AAF-9D42-91D0-2117CF7BB8F5}"/>
              </a:ext>
            </a:extLst>
          </p:cNvPr>
          <p:cNvCxnSpPr>
            <a:cxnSpLocks/>
            <a:stCxn id="36" idx="2"/>
          </p:cNvCxnSpPr>
          <p:nvPr/>
        </p:nvCxnSpPr>
        <p:spPr>
          <a:xfrm flipH="1" flipV="1">
            <a:off x="2573853" y="2767786"/>
            <a:ext cx="525486" cy="613616"/>
          </a:xfrm>
          <a:prstGeom prst="straightConnector1">
            <a:avLst/>
          </a:prstGeom>
          <a:ln w="25400" cap="rnd"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5D32B0-FCE4-4647-BBF2-CBB923C6D691}"/>
              </a:ext>
            </a:extLst>
          </p:cNvPr>
          <p:cNvCxnSpPr/>
          <p:nvPr/>
        </p:nvCxnSpPr>
        <p:spPr>
          <a:xfrm flipV="1">
            <a:off x="1918704" y="4544275"/>
            <a:ext cx="0" cy="751703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C88ED0-D659-EF47-959C-0CF3B5D81C1B}"/>
              </a:ext>
            </a:extLst>
          </p:cNvPr>
          <p:cNvSpPr txBox="1"/>
          <p:nvPr/>
        </p:nvSpPr>
        <p:spPr>
          <a:xfrm>
            <a:off x="4298680" y="4120065"/>
            <a:ext cx="101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action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AEFAE9-8A9C-084E-93EE-753637456610}"/>
              </a:ext>
            </a:extLst>
          </p:cNvPr>
          <p:cNvSpPr txBox="1"/>
          <p:nvPr/>
        </p:nvSpPr>
        <p:spPr>
          <a:xfrm>
            <a:off x="160133" y="4044698"/>
            <a:ext cx="83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state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80A902-DDEB-C24E-A532-B1C8A3D800EA}"/>
              </a:ext>
            </a:extLst>
          </p:cNvPr>
          <p:cNvCxnSpPr/>
          <p:nvPr/>
        </p:nvCxnSpPr>
        <p:spPr>
          <a:xfrm flipH="1" flipV="1">
            <a:off x="1918704" y="2097226"/>
            <a:ext cx="288534" cy="312420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0D4B3CB-0906-994D-9321-242E789BECB5}"/>
              </a:ext>
            </a:extLst>
          </p:cNvPr>
          <p:cNvCxnSpPr/>
          <p:nvPr/>
        </p:nvCxnSpPr>
        <p:spPr>
          <a:xfrm flipH="1">
            <a:off x="1354622" y="4383253"/>
            <a:ext cx="210269" cy="359587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EC1DC8C-B6CE-7C4A-B079-77C78964ADFB}"/>
              </a:ext>
            </a:extLst>
          </p:cNvPr>
          <p:cNvSpPr txBox="1"/>
          <p:nvPr/>
        </p:nvSpPr>
        <p:spPr>
          <a:xfrm>
            <a:off x="1850772" y="4796382"/>
            <a:ext cx="119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reward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871B5403-E657-E74F-96AA-264D863697B9}"/>
              </a:ext>
            </a:extLst>
          </p:cNvPr>
          <p:cNvSpPr/>
          <p:nvPr/>
        </p:nvSpPr>
        <p:spPr>
          <a:xfrm>
            <a:off x="3294443" y="2854841"/>
            <a:ext cx="1559637" cy="728402"/>
          </a:xfrm>
          <a:prstGeom prst="wedgeRoundRectCallout">
            <a:avLst>
              <a:gd name="adj1" fmla="val -52402"/>
              <a:gd name="adj2" fmla="val 70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Target value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7234A9D5-5925-164F-8293-061192AC26F2}"/>
              </a:ext>
            </a:extLst>
          </p:cNvPr>
          <p:cNvSpPr/>
          <p:nvPr/>
        </p:nvSpPr>
        <p:spPr>
          <a:xfrm rot="14704227">
            <a:off x="4578628" y="3807476"/>
            <a:ext cx="458299" cy="1652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31562EE-FA59-F448-BD6A-AA106D6EF10E}"/>
              </a:ext>
            </a:extLst>
          </p:cNvPr>
          <p:cNvSpPr/>
          <p:nvPr/>
        </p:nvSpPr>
        <p:spPr>
          <a:xfrm>
            <a:off x="9120196" y="4083555"/>
            <a:ext cx="895620" cy="508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MFG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E13DC98-14E4-C84C-9121-8154CB24A1CB}"/>
              </a:ext>
            </a:extLst>
          </p:cNvPr>
          <p:cNvCxnSpPr/>
          <p:nvPr/>
        </p:nvCxnSpPr>
        <p:spPr>
          <a:xfrm flipV="1">
            <a:off x="9363209" y="4592032"/>
            <a:ext cx="0" cy="751703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74B64A8-B4BF-C44B-8D79-5B4011DFF496}"/>
              </a:ext>
            </a:extLst>
          </p:cNvPr>
          <p:cNvCxnSpPr>
            <a:cxnSpLocks/>
          </p:cNvCxnSpPr>
          <p:nvPr/>
        </p:nvCxnSpPr>
        <p:spPr>
          <a:xfrm flipH="1" flipV="1">
            <a:off x="9036513" y="3383954"/>
            <a:ext cx="587121" cy="699601"/>
          </a:xfrm>
          <a:prstGeom prst="straightConnector1">
            <a:avLst/>
          </a:prstGeom>
          <a:ln w="25400" cap="rnd"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F9A775F-2BFA-9D45-99DD-CA164D979C7E}"/>
              </a:ext>
            </a:extLst>
          </p:cNvPr>
          <p:cNvSpPr/>
          <p:nvPr/>
        </p:nvSpPr>
        <p:spPr>
          <a:xfrm>
            <a:off x="7419275" y="5334835"/>
            <a:ext cx="2449111" cy="568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MEC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Environment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E6F0A52-19D4-B645-8F09-F2D08640DEAC}"/>
              </a:ext>
            </a:extLst>
          </p:cNvPr>
          <p:cNvSpPr/>
          <p:nvPr/>
        </p:nvSpPr>
        <p:spPr>
          <a:xfrm>
            <a:off x="7394976" y="4014721"/>
            <a:ext cx="1353194" cy="5684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Value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Function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9FF4B79-8A32-5D42-BB6C-3B550A1F7868}"/>
              </a:ext>
            </a:extLst>
          </p:cNvPr>
          <p:cNvSpPr/>
          <p:nvPr/>
        </p:nvSpPr>
        <p:spPr>
          <a:xfrm>
            <a:off x="7880593" y="2353561"/>
            <a:ext cx="1062681" cy="5684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Policy</a:t>
            </a: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8326CB67-0553-0242-8C20-4AA7697174C4}"/>
              </a:ext>
            </a:extLst>
          </p:cNvPr>
          <p:cNvCxnSpPr>
            <a:cxnSpLocks/>
            <a:stCxn id="66" idx="1"/>
            <a:endCxn id="68" idx="1"/>
          </p:cNvCxnSpPr>
          <p:nvPr/>
        </p:nvCxnSpPr>
        <p:spPr>
          <a:xfrm rot="10800000" flipH="1">
            <a:off x="7419275" y="2637767"/>
            <a:ext cx="461318" cy="2981274"/>
          </a:xfrm>
          <a:prstGeom prst="bentConnector3">
            <a:avLst>
              <a:gd name="adj1" fmla="val -49554"/>
            </a:avLst>
          </a:prstGeom>
          <a:ln w="25400" cap="flat"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D6BE08F1-9703-E343-BA7B-BBFF58DC45A2}"/>
              </a:ext>
            </a:extLst>
          </p:cNvPr>
          <p:cNvCxnSpPr>
            <a:cxnSpLocks/>
            <a:stCxn id="68" idx="3"/>
            <a:endCxn id="66" idx="3"/>
          </p:cNvCxnSpPr>
          <p:nvPr/>
        </p:nvCxnSpPr>
        <p:spPr>
          <a:xfrm>
            <a:off x="8943274" y="2637767"/>
            <a:ext cx="925112" cy="2981274"/>
          </a:xfrm>
          <a:prstGeom prst="bentConnector3">
            <a:avLst>
              <a:gd name="adj1" fmla="val 143571"/>
            </a:avLst>
          </a:prstGeom>
          <a:ln w="25400" cap="flat"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621A700-96A3-A24E-AB38-F92F7D96EF0D}"/>
              </a:ext>
            </a:extLst>
          </p:cNvPr>
          <p:cNvCxnSpPr/>
          <p:nvPr/>
        </p:nvCxnSpPr>
        <p:spPr>
          <a:xfrm>
            <a:off x="6904512" y="4268033"/>
            <a:ext cx="482845" cy="2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59B2194A-A361-C143-8CFE-D8AC0C26AE9C}"/>
              </a:ext>
            </a:extLst>
          </p:cNvPr>
          <p:cNvSpPr/>
          <p:nvPr/>
        </p:nvSpPr>
        <p:spPr>
          <a:xfrm>
            <a:off x="7844693" y="3346743"/>
            <a:ext cx="1353195" cy="820518"/>
          </a:xfrm>
          <a:custGeom>
            <a:avLst/>
            <a:gdLst>
              <a:gd name="connsiteX0" fmla="*/ 952500 w 1415493"/>
              <a:gd name="connsiteY0" fmla="*/ 945801 h 945801"/>
              <a:gd name="connsiteX1" fmla="*/ 1394460 w 1415493"/>
              <a:gd name="connsiteY1" fmla="*/ 557181 h 945801"/>
              <a:gd name="connsiteX2" fmla="*/ 1272540 w 1415493"/>
              <a:gd name="connsiteY2" fmla="*/ 84741 h 945801"/>
              <a:gd name="connsiteX3" fmla="*/ 647700 w 1415493"/>
              <a:gd name="connsiteY3" fmla="*/ 23781 h 945801"/>
              <a:gd name="connsiteX4" fmla="*/ 289560 w 1415493"/>
              <a:gd name="connsiteY4" fmla="*/ 351441 h 945801"/>
              <a:gd name="connsiteX5" fmla="*/ 0 w 1415493"/>
              <a:gd name="connsiteY5" fmla="*/ 755301 h 94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493" h="945801">
                <a:moveTo>
                  <a:pt x="952500" y="945801"/>
                </a:moveTo>
                <a:cubicBezTo>
                  <a:pt x="1146810" y="823246"/>
                  <a:pt x="1341120" y="700691"/>
                  <a:pt x="1394460" y="557181"/>
                </a:cubicBezTo>
                <a:cubicBezTo>
                  <a:pt x="1447800" y="413671"/>
                  <a:pt x="1397000" y="173641"/>
                  <a:pt x="1272540" y="84741"/>
                </a:cubicBezTo>
                <a:cubicBezTo>
                  <a:pt x="1148080" y="-4159"/>
                  <a:pt x="811530" y="-20669"/>
                  <a:pt x="647700" y="23781"/>
                </a:cubicBezTo>
                <a:cubicBezTo>
                  <a:pt x="483870" y="68231"/>
                  <a:pt x="397510" y="229521"/>
                  <a:pt x="289560" y="351441"/>
                </a:cubicBezTo>
                <a:cubicBezTo>
                  <a:pt x="181610" y="473361"/>
                  <a:pt x="45720" y="690531"/>
                  <a:pt x="0" y="755301"/>
                </a:cubicBezTo>
              </a:path>
            </a:pathLst>
          </a:cu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BE1D066-99BF-6A4E-BD44-61080654EB75}"/>
              </a:ext>
            </a:extLst>
          </p:cNvPr>
          <p:cNvCxnSpPr>
            <a:cxnSpLocks/>
            <a:stCxn id="72" idx="2"/>
          </p:cNvCxnSpPr>
          <p:nvPr/>
        </p:nvCxnSpPr>
        <p:spPr>
          <a:xfrm flipH="1" flipV="1">
            <a:off x="8535741" y="2806643"/>
            <a:ext cx="525486" cy="613616"/>
          </a:xfrm>
          <a:prstGeom prst="straightConnector1">
            <a:avLst/>
          </a:prstGeom>
          <a:ln w="25400" cap="rnd"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74181D2-A828-974F-BD42-747F1F4A26BA}"/>
              </a:ext>
            </a:extLst>
          </p:cNvPr>
          <p:cNvCxnSpPr/>
          <p:nvPr/>
        </p:nvCxnSpPr>
        <p:spPr>
          <a:xfrm flipV="1">
            <a:off x="7880592" y="4583132"/>
            <a:ext cx="0" cy="751703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4F92DE7-B873-8443-9DA4-C7F3D0524435}"/>
              </a:ext>
            </a:extLst>
          </p:cNvPr>
          <p:cNvSpPr txBox="1"/>
          <p:nvPr/>
        </p:nvSpPr>
        <p:spPr>
          <a:xfrm>
            <a:off x="10260568" y="4158922"/>
            <a:ext cx="101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action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04D512-1049-C346-BDDD-6CC413F0D6A7}"/>
              </a:ext>
            </a:extLst>
          </p:cNvPr>
          <p:cNvSpPr txBox="1"/>
          <p:nvPr/>
        </p:nvSpPr>
        <p:spPr>
          <a:xfrm>
            <a:off x="6122021" y="4083555"/>
            <a:ext cx="83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state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05C67C5-D575-4044-ADAA-5EF097956B9C}"/>
              </a:ext>
            </a:extLst>
          </p:cNvPr>
          <p:cNvCxnSpPr/>
          <p:nvPr/>
        </p:nvCxnSpPr>
        <p:spPr>
          <a:xfrm flipH="1" flipV="1">
            <a:off x="7880592" y="2136083"/>
            <a:ext cx="288534" cy="312420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9371B1-370C-C846-9C5B-13AEE0CBCCDF}"/>
              </a:ext>
            </a:extLst>
          </p:cNvPr>
          <p:cNvCxnSpPr/>
          <p:nvPr/>
        </p:nvCxnSpPr>
        <p:spPr>
          <a:xfrm flipH="1">
            <a:off x="7316510" y="4422110"/>
            <a:ext cx="210269" cy="359587"/>
          </a:xfrm>
          <a:prstGeom prst="straightConnector1">
            <a:avLst/>
          </a:prstGeom>
          <a:ln w="25400" cap="rnd"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ABE3E45-889B-CE44-B1D1-800F5F9C2A9C}"/>
              </a:ext>
            </a:extLst>
          </p:cNvPr>
          <p:cNvSpPr txBox="1"/>
          <p:nvPr/>
        </p:nvSpPr>
        <p:spPr>
          <a:xfrm>
            <a:off x="7812660" y="4835239"/>
            <a:ext cx="119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reward</a:t>
            </a:r>
          </a:p>
        </p:txBody>
      </p:sp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43F3BA3D-1504-674A-8220-A04BB98A51FB}"/>
              </a:ext>
            </a:extLst>
          </p:cNvPr>
          <p:cNvSpPr/>
          <p:nvPr/>
        </p:nvSpPr>
        <p:spPr>
          <a:xfrm>
            <a:off x="9637843" y="2692285"/>
            <a:ext cx="2041805" cy="728402"/>
          </a:xfrm>
          <a:prstGeom prst="wedgeRoundRectCallout">
            <a:avLst>
              <a:gd name="adj1" fmla="val -71836"/>
              <a:gd name="adj2" fmla="val 748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MFG value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4F11667-6504-674D-9D7E-0F150D38A2F1}"/>
              </a:ext>
            </a:extLst>
          </p:cNvPr>
          <p:cNvSpPr txBox="1"/>
          <p:nvPr/>
        </p:nvSpPr>
        <p:spPr>
          <a:xfrm>
            <a:off x="7131342" y="1601858"/>
            <a:ext cx="323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MFG-guided DDPG</a:t>
            </a:r>
          </a:p>
        </p:txBody>
      </p:sp>
    </p:spTree>
    <p:extLst>
      <p:ext uri="{BB962C8B-B14F-4D97-AF65-F5344CB8AC3E}">
        <p14:creationId xmlns:p14="http://schemas.microsoft.com/office/powerpoint/2010/main" val="22336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4" grpId="0" animBg="1"/>
      <p:bldP spid="45" grpId="0" animBg="1"/>
      <p:bldP spid="63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01" y="2490310"/>
            <a:ext cx="6612715" cy="219886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16121" y="1196809"/>
            <a:ext cx="1137963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q"/>
            </a:pPr>
            <a:r>
              <a:rPr kumimoji="1" lang="en-US" altLang="zh-CN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Compute the accurate target action with MFG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the action is the change of the population distribution on a given server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400" b="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the discrete Fokker-Planck equation can compute the action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b="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SzPct val="70000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SzPct val="70000"/>
            </a:pPr>
            <a:r>
              <a:rPr kumimoji="1" lang="en-US" altLang="zh-CN" sz="2400" b="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      where F(j) is the potential of sever j to reduce the response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MFG-guided Deep Deterministic Policy Gradient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92" y="5415735"/>
            <a:ext cx="4411416" cy="11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1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021" y="5649563"/>
            <a:ext cx="3572374" cy="77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62" y="2075706"/>
            <a:ext cx="6612715" cy="219886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16121" y="1196809"/>
            <a:ext cx="1137963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q"/>
            </a:pPr>
            <a:r>
              <a:rPr kumimoji="1" lang="en-US" altLang="zh-CN" sz="24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Compute the accurate target action with MFG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400" b="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the discrete Fokker-Planck equation can compute the action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b="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SzPct val="70000"/>
            </a:pPr>
            <a:endParaRPr kumimoji="1" lang="en-US" altLang="zh-CN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MFG-guided Deep Deterministic Policy Gradient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9445" y="2347456"/>
            <a:ext cx="265100" cy="435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0234" y="3392310"/>
            <a:ext cx="322217" cy="435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55396" y="2782885"/>
            <a:ext cx="555347" cy="198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755396" y="3827739"/>
            <a:ext cx="785946" cy="94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97871" y="4664840"/>
                <a:ext cx="2759312" cy="481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t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t</m:t>
                            </m:r>
                          </m:sup>
                        </m:sSubSup>
                        <m:r>
                          <a:rPr lang="en-US" sz="24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sup>
                    </m:sSubSup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871" y="4664840"/>
                <a:ext cx="2759312" cy="481863"/>
              </a:xfrm>
              <a:prstGeom prst="rect">
                <a:avLst/>
              </a:prstGeom>
              <a:blipFill>
                <a:blip r:embed="rId5"/>
                <a:stretch>
                  <a:fillRect l="-3311" t="-6329" b="-27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4541342" y="2354225"/>
            <a:ext cx="4020746" cy="435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71943" y="3399079"/>
            <a:ext cx="3989502" cy="435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960301" y="2789654"/>
            <a:ext cx="555347" cy="198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60301" y="3834508"/>
            <a:ext cx="785946" cy="94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937146" y="4710004"/>
                <a:ext cx="2759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coefficient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Λ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t</m:t>
                        </m:r>
                      </m:sup>
                    </m:sSup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146" y="4710004"/>
                <a:ext cx="2759312" cy="461665"/>
              </a:xfrm>
              <a:prstGeom prst="rect">
                <a:avLst/>
              </a:prstGeom>
              <a:blipFill>
                <a:blip r:embed="rId6"/>
                <a:stretch>
                  <a:fillRect l="-35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lus 20"/>
          <p:cNvSpPr/>
          <p:nvPr/>
        </p:nvSpPr>
        <p:spPr>
          <a:xfrm>
            <a:off x="5154818" y="4752469"/>
            <a:ext cx="404730" cy="3895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6200000">
            <a:off x="5113343" y="5368317"/>
            <a:ext cx="487680" cy="3373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26359" y="5780808"/>
            <a:ext cx="1433036" cy="640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15648" y="5804546"/>
            <a:ext cx="275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action!</a:t>
            </a:r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 flipV="1">
            <a:off x="7059395" y="6035379"/>
            <a:ext cx="456253" cy="65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2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4" grpId="0" animBg="1"/>
      <p:bldP spid="15" grpId="0" animBg="1"/>
      <p:bldP spid="20" grpId="0"/>
      <p:bldP spid="21" grpId="0" animBg="1"/>
      <p:bldP spid="22" grpId="0" animBg="1"/>
      <p:bldP spid="23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8DD4B8B-90BA-489E-8326-8ABA49172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Introduction - MFG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5E0CBB-1FC5-4DA3-B7BB-E2CE85D0DE08}"/>
              </a:ext>
            </a:extLst>
          </p:cNvPr>
          <p:cNvSpPr txBox="1"/>
          <p:nvPr/>
        </p:nvSpPr>
        <p:spPr>
          <a:xfrm>
            <a:off x="114570" y="1126360"/>
            <a:ext cx="5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Mean Field Game VS Traditional Game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E56D972E-256E-47F7-A02F-6FBC65EDDD81}"/>
              </a:ext>
            </a:extLst>
          </p:cNvPr>
          <p:cNvSpPr/>
          <p:nvPr/>
        </p:nvSpPr>
        <p:spPr>
          <a:xfrm>
            <a:off x="351821" y="1616453"/>
            <a:ext cx="11498433" cy="707886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model to study the group behavior for a large-population system by utilizing the group states distribution. By modeling the group behavior, the system model will be simplified significantly.</a:t>
            </a:r>
          </a:p>
        </p:txBody>
      </p:sp>
      <p:sp>
        <p:nvSpPr>
          <p:cNvPr id="10" name="Rectangle: Rounded Corners 41">
            <a:extLst>
              <a:ext uri="{FF2B5EF4-FFF2-40B4-BE49-F238E27FC236}">
                <a16:creationId xmlns:a16="http://schemas.microsoft.com/office/drawing/2014/main" id="{62C226E8-8463-4051-A92D-5DECFBD26AC9}"/>
              </a:ext>
            </a:extLst>
          </p:cNvPr>
          <p:cNvSpPr/>
          <p:nvPr/>
        </p:nvSpPr>
        <p:spPr>
          <a:xfrm>
            <a:off x="7655945" y="2881745"/>
            <a:ext cx="3871037" cy="3038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42">
            <a:extLst>
              <a:ext uri="{FF2B5EF4-FFF2-40B4-BE49-F238E27FC236}">
                <a16:creationId xmlns:a16="http://schemas.microsoft.com/office/drawing/2014/main" id="{84A6E06A-3614-46D4-88A1-10ECB54DFE06}"/>
              </a:ext>
            </a:extLst>
          </p:cNvPr>
          <p:cNvSpPr/>
          <p:nvPr/>
        </p:nvSpPr>
        <p:spPr>
          <a:xfrm>
            <a:off x="305164" y="2881745"/>
            <a:ext cx="3679782" cy="3038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EFC67DC5-7B49-4629-8BCF-E9ACEA7349F2}"/>
              </a:ext>
            </a:extLst>
          </p:cNvPr>
          <p:cNvSpPr txBox="1"/>
          <p:nvPr/>
        </p:nvSpPr>
        <p:spPr>
          <a:xfrm>
            <a:off x="973808" y="2970994"/>
            <a:ext cx="238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Traditional solution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1C5D5CD7-C08F-4762-8A11-24C1721AD251}"/>
              </a:ext>
            </a:extLst>
          </p:cNvPr>
          <p:cNvSpPr txBox="1"/>
          <p:nvPr/>
        </p:nvSpPr>
        <p:spPr>
          <a:xfrm>
            <a:off x="8954809" y="2973984"/>
            <a:ext cx="1702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MFG solution </a:t>
            </a:r>
          </a:p>
        </p:txBody>
      </p:sp>
      <p:pic>
        <p:nvPicPr>
          <p:cNvPr id="15" name="Picture 46" descr="Icon&#10;&#10;Description automatically generated">
            <a:extLst>
              <a:ext uri="{FF2B5EF4-FFF2-40B4-BE49-F238E27FC236}">
                <a16:creationId xmlns:a16="http://schemas.microsoft.com/office/drawing/2014/main" id="{D4C5C61B-0756-4AFC-A8E0-C733714F2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47"/>
          <a:stretch/>
        </p:blipFill>
        <p:spPr>
          <a:xfrm>
            <a:off x="7676415" y="3713512"/>
            <a:ext cx="621986" cy="214998"/>
          </a:xfrm>
          <a:prstGeom prst="rect">
            <a:avLst/>
          </a:prstGeom>
        </p:spPr>
      </p:pic>
      <p:sp>
        <p:nvSpPr>
          <p:cNvPr id="16" name="Speech Bubble: Rectangle with Corners Rounded 47">
            <a:extLst>
              <a:ext uri="{FF2B5EF4-FFF2-40B4-BE49-F238E27FC236}">
                <a16:creationId xmlns:a16="http://schemas.microsoft.com/office/drawing/2014/main" id="{F0BA1280-D084-4BD9-9725-F0A79082A343}"/>
              </a:ext>
            </a:extLst>
          </p:cNvPr>
          <p:cNvSpPr/>
          <p:nvPr/>
        </p:nvSpPr>
        <p:spPr>
          <a:xfrm>
            <a:off x="8668597" y="3617054"/>
            <a:ext cx="2642774" cy="541291"/>
          </a:xfrm>
          <a:prstGeom prst="wedgeRoundRectCallout">
            <a:avLst>
              <a:gd name="adj1" fmla="val -58261"/>
              <a:gd name="adj2" fmla="val -131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react to the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</a:t>
            </a:r>
            <a:r>
              <a:rPr kumimoji="0" lang="en-US" dirty="0">
                <a:solidFill>
                  <a:srgbClr val="FF0000"/>
                </a:solidFill>
                <a:latin typeface="Calibri" panose="020F0502020204030204"/>
              </a:rPr>
              <a:t>group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and the man.</a:t>
            </a:r>
          </a:p>
        </p:txBody>
      </p:sp>
      <p:sp>
        <p:nvSpPr>
          <p:cNvPr id="17" name="Speech Bubble: Rectangle with Corners Rounded 48">
            <a:extLst>
              <a:ext uri="{FF2B5EF4-FFF2-40B4-BE49-F238E27FC236}">
                <a16:creationId xmlns:a16="http://schemas.microsoft.com/office/drawing/2014/main" id="{55394587-6236-43E3-9170-2EF18D06B049}"/>
              </a:ext>
            </a:extLst>
          </p:cNvPr>
          <p:cNvSpPr/>
          <p:nvPr/>
        </p:nvSpPr>
        <p:spPr>
          <a:xfrm>
            <a:off x="8809786" y="4937379"/>
            <a:ext cx="2587640" cy="365125"/>
          </a:xfrm>
          <a:prstGeom prst="wedgeRoundRectCallout">
            <a:avLst>
              <a:gd name="adj1" fmla="val -57517"/>
              <a:gd name="adj2" fmla="val -71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 react to </a:t>
            </a:r>
            <a:r>
              <a:rPr kumimoji="0" lang="en-US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kumimoji="0" lang="en-US" dirty="0">
                <a:solidFill>
                  <a:srgbClr val="FF0000"/>
                </a:solidFill>
                <a:latin typeface="Calibri" panose="020F0502020204030204"/>
              </a:rPr>
              <a:t>fish group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pic>
        <p:nvPicPr>
          <p:cNvPr id="19" name="Picture 50" descr="Icon&#10;&#10;Description automatically generated">
            <a:extLst>
              <a:ext uri="{FF2B5EF4-FFF2-40B4-BE49-F238E27FC236}">
                <a16:creationId xmlns:a16="http://schemas.microsoft.com/office/drawing/2014/main" id="{D1B72397-E7C1-4857-9F78-5A731463C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47"/>
          <a:stretch/>
        </p:blipFill>
        <p:spPr>
          <a:xfrm>
            <a:off x="351822" y="3713512"/>
            <a:ext cx="621986" cy="214998"/>
          </a:xfrm>
          <a:prstGeom prst="rect">
            <a:avLst/>
          </a:prstGeom>
        </p:spPr>
      </p:pic>
      <p:sp>
        <p:nvSpPr>
          <p:cNvPr id="21" name="Speech Bubble: Rectangle with Corners Rounded 52">
            <a:extLst>
              <a:ext uri="{FF2B5EF4-FFF2-40B4-BE49-F238E27FC236}">
                <a16:creationId xmlns:a16="http://schemas.microsoft.com/office/drawing/2014/main" id="{77BF3905-C9B0-4229-98F0-4DF91D497C31}"/>
              </a:ext>
            </a:extLst>
          </p:cNvPr>
          <p:cNvSpPr/>
          <p:nvPr/>
        </p:nvSpPr>
        <p:spPr>
          <a:xfrm>
            <a:off x="1227775" y="3639139"/>
            <a:ext cx="2663043" cy="519206"/>
          </a:xfrm>
          <a:prstGeom prst="wedgeRoundRectCallout">
            <a:avLst>
              <a:gd name="adj1" fmla="val -56289"/>
              <a:gd name="adj2" fmla="val -2200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 react to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every other fish</a:t>
            </a:r>
            <a:r>
              <a:rPr kumimoji="0" lang="en-US" dirty="0">
                <a:solidFill>
                  <a:prstClr val="black"/>
                </a:solidFill>
                <a:latin typeface="Calibri" panose="020F0502020204030204"/>
              </a:rPr>
              <a:t> and the man.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Speech Bubble: Rectangle with Corners Rounded 53">
            <a:extLst>
              <a:ext uri="{FF2B5EF4-FFF2-40B4-BE49-F238E27FC236}">
                <a16:creationId xmlns:a16="http://schemas.microsoft.com/office/drawing/2014/main" id="{F5FB1F5E-6D81-48FE-B9AA-FCA302664E3D}"/>
              </a:ext>
            </a:extLst>
          </p:cNvPr>
          <p:cNvSpPr/>
          <p:nvPr/>
        </p:nvSpPr>
        <p:spPr>
          <a:xfrm>
            <a:off x="1227775" y="5056772"/>
            <a:ext cx="2663043" cy="300160"/>
          </a:xfrm>
          <a:prstGeom prst="wedgeRoundRectCallout">
            <a:avLst>
              <a:gd name="adj1" fmla="val -57573"/>
              <a:gd name="adj2" fmla="val -389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react to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every single fish.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70B959D-7814-4B49-A350-762B838A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46" y="2881745"/>
            <a:ext cx="3522599" cy="303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The Great White shark Icons PNG - Free PNG and Icons Downloads">
            <a:extLst>
              <a:ext uri="{FF2B5EF4-FFF2-40B4-BE49-F238E27FC236}">
                <a16:creationId xmlns:a16="http://schemas.microsoft.com/office/drawing/2014/main" id="{2C2B4041-A39E-42BE-B5AC-5E34996CA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5" y="4867745"/>
            <a:ext cx="721881" cy="4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he Great White shark Icons PNG - Free PNG and Icons Downloads">
            <a:extLst>
              <a:ext uri="{FF2B5EF4-FFF2-40B4-BE49-F238E27FC236}">
                <a16:creationId xmlns:a16="http://schemas.microsoft.com/office/drawing/2014/main" id="{F26E9CDC-0EE8-4E04-9DC8-2B9FACFE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31" y="4867586"/>
            <a:ext cx="721881" cy="4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31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MFG-guided Deep Deterministic Policy Gradient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48" y="1415684"/>
            <a:ext cx="5470323" cy="435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14953" y="1681441"/>
            <a:ext cx="611269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q"/>
            </a:pPr>
            <a:r>
              <a:rPr kumimoji="1" lang="en-US" altLang="zh-CN" sz="28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The advantages of the proposed MFG-guided DDPG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8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r</a:t>
            </a:r>
            <a:r>
              <a:rPr kumimoji="1" lang="en-US" altLang="zh-CN" sz="2800" b="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eal-time resource allocation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8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faster and stable convergence than traditional DDPG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kumimoji="1" lang="en-US" altLang="zh-CN" sz="28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  <a:sym typeface="Calibri"/>
              </a:rPr>
              <a:t>less computation and storage cost than traditional DDPG</a:t>
            </a:r>
          </a:p>
        </p:txBody>
      </p:sp>
    </p:spTree>
    <p:extLst>
      <p:ext uri="{BB962C8B-B14F-4D97-AF65-F5344CB8AC3E}">
        <p14:creationId xmlns:p14="http://schemas.microsoft.com/office/powerpoint/2010/main" val="70858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31007" y="191850"/>
            <a:ext cx="925982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Conclusion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946400" y="152400"/>
            <a:ext cx="9245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55E04F-95DC-425F-80F1-D3A3B7968C0A}"/>
              </a:ext>
            </a:extLst>
          </p:cNvPr>
          <p:cNvSpPr txBox="1"/>
          <p:nvPr/>
        </p:nvSpPr>
        <p:spPr>
          <a:xfrm>
            <a:off x="233879" y="1190562"/>
            <a:ext cx="116956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Mean-field Game is a powerful tool to study the behavior of a large populations distributed system. In today’s topic, we discussed Mean-field Games with Artificial Intelligence field applications in distributed systems, and introduce three applications.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Based on the applications, we summarized MFG advantages: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2EEE8A81-F663-4E24-A822-A241B2A3A84C}"/>
              </a:ext>
            </a:extLst>
          </p:cNvPr>
          <p:cNvSpPr txBox="1"/>
          <p:nvPr/>
        </p:nvSpPr>
        <p:spPr>
          <a:xfrm>
            <a:off x="1150775" y="6323368"/>
            <a:ext cx="31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14" name="Picture 8" descr="IBM 5G and Edge Computing | IBM">
            <a:extLst>
              <a:ext uri="{FF2B5EF4-FFF2-40B4-BE49-F238E27FC236}">
                <a16:creationId xmlns:a16="http://schemas.microsoft.com/office/drawing/2014/main" id="{C4F18B47-1657-437F-8140-A397F8DC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88" y="4771421"/>
            <a:ext cx="2493210" cy="16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2">
            <a:extLst>
              <a:ext uri="{FF2B5EF4-FFF2-40B4-BE49-F238E27FC236}">
                <a16:creationId xmlns:a16="http://schemas.microsoft.com/office/drawing/2014/main" id="{5C11EB63-2CCC-4A69-B9A4-084A848B341A}"/>
              </a:ext>
            </a:extLst>
          </p:cNvPr>
          <p:cNvSpPr txBox="1"/>
          <p:nvPr/>
        </p:nvSpPr>
        <p:spPr>
          <a:xfrm>
            <a:off x="4615623" y="6323368"/>
            <a:ext cx="213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Federated Learning</a:t>
            </a: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5D2F5917-697A-4FE8-8186-921BBF58306A}"/>
              </a:ext>
            </a:extLst>
          </p:cNvPr>
          <p:cNvSpPr txBox="1"/>
          <p:nvPr/>
        </p:nvSpPr>
        <p:spPr>
          <a:xfrm>
            <a:off x="8173044" y="6323368"/>
            <a:ext cx="213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pic>
        <p:nvPicPr>
          <p:cNvPr id="7170" name="Picture 2" descr="Frontiers | From Semantics to Execution: Integrating Action Planning With Reinforcement  Learning for Robotic Causal Problem-Solving">
            <a:extLst>
              <a:ext uri="{FF2B5EF4-FFF2-40B4-BE49-F238E27FC236}">
                <a16:creationId xmlns:a16="http://schemas.microsoft.com/office/drawing/2014/main" id="{FCDDD757-DC39-41CC-93EB-5253A6C8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25" y="4803786"/>
            <a:ext cx="3429000" cy="152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chine Learning Vs. Deep Learning - What's the difference?">
            <a:extLst>
              <a:ext uri="{FF2B5EF4-FFF2-40B4-BE49-F238E27FC236}">
                <a16:creationId xmlns:a16="http://schemas.microsoft.com/office/drawing/2014/main" id="{D60E05FF-664A-47AB-9894-7301F681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94" y="4771421"/>
            <a:ext cx="2671953" cy="1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FD8D21A-9727-4B3B-9BF9-2A831341D87B}"/>
              </a:ext>
            </a:extLst>
          </p:cNvPr>
          <p:cNvSpPr/>
          <p:nvPr/>
        </p:nvSpPr>
        <p:spPr>
          <a:xfrm>
            <a:off x="573729" y="2199121"/>
            <a:ext cx="11384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Evolutionary Neural Architecture Search with Mean Field Game Selection Mechanism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Joint Server Selection and Handover Design for Satellite-Based Federated Learning Using Mean-field Evolutionary Approach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Mean Field Game Guided Deep Reinforcement Learning for Task Placement in Cooperative Multi-access Edge Computing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60DA5EE-6FF6-4AAA-8531-9B007EC99398}"/>
              </a:ext>
            </a:extLst>
          </p:cNvPr>
          <p:cNvSpPr/>
          <p:nvPr/>
        </p:nvSpPr>
        <p:spPr>
          <a:xfrm>
            <a:off x="573729" y="3737865"/>
            <a:ext cx="10175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Address scalability issue for large-scale population systems by mean-field approximation.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Address agents’ heterogeneity by evolutionary approach.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kern="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763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F18B3-3D13-1FBD-1001-BBC8BE4C7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2800" dirty="0">
                <a:latin typeface="Bookman Old Style" panose="02050604050505020204" pitchFamily="18" charset="0"/>
              </a:rPr>
              <a:t>Thanks for students and visitors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86A04-06AA-9766-CA09-5F90DEE50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34" y="3429000"/>
            <a:ext cx="3094083" cy="232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651F9-19AB-80AF-415D-0353C39DB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1" y="3284984"/>
            <a:ext cx="3251199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C1561-3D53-0939-B822-0BF7C367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16" y="1046624"/>
            <a:ext cx="4160281" cy="2408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F4910-31F4-30A5-DEE5-602859746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53" y="1016808"/>
            <a:ext cx="182880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257DF7-F51C-D0F8-E0C3-6500F073C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15" y="1016808"/>
            <a:ext cx="3093481" cy="34045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03432A8-FEC4-6FBA-3C0B-D7A106148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3429000"/>
            <a:ext cx="3098198" cy="22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42BE4-B570-FF90-F611-D75A6483FB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549506"/>
            <a:ext cx="3072205" cy="1758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96CD8-15D5-49DB-5F50-B1F5E5D7EFF6}"/>
              </a:ext>
            </a:extLst>
          </p:cNvPr>
          <p:cNvSpPr txBox="1"/>
          <p:nvPr/>
        </p:nvSpPr>
        <p:spPr>
          <a:xfrm>
            <a:off x="3501753" y="595189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Lab Website: </a:t>
            </a:r>
            <a:r>
              <a:rPr lang="en-US" sz="2000" dirty="0">
                <a:hlinkClick r:id="rId9"/>
              </a:rPr>
              <a:t>http://wireless.egr.uh.edu/</a:t>
            </a:r>
            <a:endParaRPr lang="en-US" sz="2000" dirty="0"/>
          </a:p>
          <a:p>
            <a:r>
              <a:rPr lang="en-US" sz="2000" dirty="0"/>
              <a:t>Personal Website: </a:t>
            </a:r>
            <a:r>
              <a:rPr lang="en-US" sz="2000" dirty="0">
                <a:hlinkClick r:id="rId10"/>
              </a:rPr>
              <a:t>http://www2.egr.uh.edu/~zhan2/</a:t>
            </a:r>
            <a:r>
              <a:rPr lang="en-US" sz="2000" dirty="0"/>
              <a:t> </a:t>
            </a:r>
          </a:p>
        </p:txBody>
      </p:sp>
      <p:pic>
        <p:nvPicPr>
          <p:cNvPr id="12" name="Picture 11" descr="A person holding a rifle&#10;&#10;Description automatically generated with medium confidence">
            <a:extLst>
              <a:ext uri="{FF2B5EF4-FFF2-40B4-BE49-F238E27FC236}">
                <a16:creationId xmlns:a16="http://schemas.microsoft.com/office/drawing/2014/main" id="{DB0D94E8-596D-705F-4294-4CD6A18184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34" y="2961235"/>
            <a:ext cx="1701303" cy="12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8DD4B8B-90BA-489E-8326-8ABA49172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Introduction - MFG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FB5F26-D0CD-4C09-8994-A1A8095DA84F}"/>
              </a:ext>
            </a:extLst>
          </p:cNvPr>
          <p:cNvSpPr txBox="1"/>
          <p:nvPr/>
        </p:nvSpPr>
        <p:spPr>
          <a:xfrm>
            <a:off x="252018" y="960591"/>
            <a:ext cx="30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MFG Applications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7AF7F-6486-268A-7F55-94A472EECD48}"/>
              </a:ext>
            </a:extLst>
          </p:cNvPr>
          <p:cNvSpPr txBox="1"/>
          <p:nvPr/>
        </p:nvSpPr>
        <p:spPr>
          <a:xfrm>
            <a:off x="695846" y="5897409"/>
            <a:ext cx="213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99ECEE15-9F8F-7EAC-08A9-8518EC6BC999}"/>
              </a:ext>
            </a:extLst>
          </p:cNvPr>
          <p:cNvSpPr txBox="1"/>
          <p:nvPr/>
        </p:nvSpPr>
        <p:spPr>
          <a:xfrm>
            <a:off x="4562726" y="3463995"/>
            <a:ext cx="217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Robots Path Planning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0674E60B-EA0A-6E80-2876-69527F06C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8" b="16366"/>
          <a:stretch/>
        </p:blipFill>
        <p:spPr>
          <a:xfrm>
            <a:off x="252018" y="3875760"/>
            <a:ext cx="3019216" cy="188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26">
            <a:extLst>
              <a:ext uri="{FF2B5EF4-FFF2-40B4-BE49-F238E27FC236}">
                <a16:creationId xmlns:a16="http://schemas.microsoft.com/office/drawing/2014/main" id="{644EB68B-08E6-4084-2AA2-43AD7A765F69}"/>
              </a:ext>
            </a:extLst>
          </p:cNvPr>
          <p:cNvSpPr txBox="1"/>
          <p:nvPr/>
        </p:nvSpPr>
        <p:spPr>
          <a:xfrm>
            <a:off x="937308" y="3561202"/>
            <a:ext cx="137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UAVs control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7263ACE0-6255-8408-517C-325C1535B13C}"/>
              </a:ext>
            </a:extLst>
          </p:cNvPr>
          <p:cNvSpPr txBox="1"/>
          <p:nvPr/>
        </p:nvSpPr>
        <p:spPr>
          <a:xfrm>
            <a:off x="8355580" y="3422703"/>
            <a:ext cx="270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Control in Ultra-Dense D2D Networks</a:t>
            </a:r>
          </a:p>
        </p:txBody>
      </p:sp>
      <p:pic>
        <p:nvPicPr>
          <p:cNvPr id="17" name="Picture 8" descr="IBM 5G and Edge Computing | IBM">
            <a:extLst>
              <a:ext uri="{FF2B5EF4-FFF2-40B4-BE49-F238E27FC236}">
                <a16:creationId xmlns:a16="http://schemas.microsoft.com/office/drawing/2014/main" id="{7DCF9B13-BA36-D486-DBA6-6E020C44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25" y="3913515"/>
            <a:ext cx="3083517" cy="186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908C4CC9-A447-5EC0-6F4A-0AB28C0623B5}"/>
              </a:ext>
            </a:extLst>
          </p:cNvPr>
          <p:cNvSpPr txBox="1"/>
          <p:nvPr/>
        </p:nvSpPr>
        <p:spPr>
          <a:xfrm>
            <a:off x="4610718" y="5841920"/>
            <a:ext cx="213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Edge Computing</a:t>
            </a:r>
          </a:p>
        </p:txBody>
      </p:sp>
      <p:pic>
        <p:nvPicPr>
          <p:cNvPr id="19" name="Picture 11" descr="Epidemic model for estimating relative transmissibility and immune escape  of SARS-CoV-2 Omicron variant in South Africa">
            <a:extLst>
              <a:ext uri="{FF2B5EF4-FFF2-40B4-BE49-F238E27FC236}">
                <a16:creationId xmlns:a16="http://schemas.microsoft.com/office/drawing/2014/main" id="{58B75B66-E622-FE5E-B198-E24158BF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86" y="4010630"/>
            <a:ext cx="2927042" cy="184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34">
            <a:extLst>
              <a:ext uri="{FF2B5EF4-FFF2-40B4-BE49-F238E27FC236}">
                <a16:creationId xmlns:a16="http://schemas.microsoft.com/office/drawing/2014/main" id="{57B1A0DE-9FC5-FA43-9F39-6935E10C4112}"/>
              </a:ext>
            </a:extLst>
          </p:cNvPr>
          <p:cNvSpPr txBox="1"/>
          <p:nvPr/>
        </p:nvSpPr>
        <p:spPr>
          <a:xfrm>
            <a:off x="8854759" y="5897409"/>
            <a:ext cx="213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Epidemic Model</a:t>
            </a:r>
          </a:p>
        </p:txBody>
      </p:sp>
      <p:pic>
        <p:nvPicPr>
          <p:cNvPr id="21" name="Picture 13" descr="UAV swarms reduced costs and expand operational coverage">
            <a:extLst>
              <a:ext uri="{FF2B5EF4-FFF2-40B4-BE49-F238E27FC236}">
                <a16:creationId xmlns:a16="http://schemas.microsoft.com/office/drawing/2014/main" id="{9D9261D3-77A8-6A5A-93D8-DEF197BE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8" y="1507598"/>
            <a:ext cx="3019216" cy="188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hat is Amazon Robotic Fulfillment Center? | Waredock">
            <a:extLst>
              <a:ext uri="{FF2B5EF4-FFF2-40B4-BE49-F238E27FC236}">
                <a16:creationId xmlns:a16="http://schemas.microsoft.com/office/drawing/2014/main" id="{97983733-9A59-1494-B799-8E203109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26" y="1436974"/>
            <a:ext cx="3083517" cy="193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1140">
            <a:extLst>
              <a:ext uri="{FF2B5EF4-FFF2-40B4-BE49-F238E27FC236}">
                <a16:creationId xmlns:a16="http://schemas.microsoft.com/office/drawing/2014/main" id="{511582B2-5F4D-3B25-E162-9EB0B2479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401" y="1349113"/>
            <a:ext cx="3129918" cy="197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7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8DD4B8B-90BA-489E-8326-8ABA49172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Introduction - MFG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9D4CCB8-4BAB-45E7-A7B5-C4E1BF11254C}"/>
              </a:ext>
            </a:extLst>
          </p:cNvPr>
          <p:cNvSpPr txBox="1"/>
          <p:nvPr/>
        </p:nvSpPr>
        <p:spPr>
          <a:xfrm>
            <a:off x="245971" y="936925"/>
            <a:ext cx="525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MFG – An Optimal Control Perspective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05E1C96-F302-4EBE-9EA0-8290ED5D1BCA}"/>
              </a:ext>
            </a:extLst>
          </p:cNvPr>
          <p:cNvSpPr txBox="1">
            <a:spLocks/>
          </p:cNvSpPr>
          <p:nvPr/>
        </p:nvSpPr>
        <p:spPr>
          <a:xfrm>
            <a:off x="787400" y="1321064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13" name="Picture 12" descr="A group of math equations&#10;&#10;Description automatically generated">
            <a:extLst>
              <a:ext uri="{FF2B5EF4-FFF2-40B4-BE49-F238E27FC236}">
                <a16:creationId xmlns:a16="http://schemas.microsoft.com/office/drawing/2014/main" id="{2FC48E64-4D8F-CBFD-336A-D4317C40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321064"/>
            <a:ext cx="10327068" cy="48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8DD4B8B-90BA-489E-8326-8ABA49172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Introduction - MFG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65EE25-269C-4FF7-9E13-74575BD9BB7B}"/>
              </a:ext>
            </a:extLst>
          </p:cNvPr>
          <p:cNvSpPr txBox="1"/>
          <p:nvPr/>
        </p:nvSpPr>
        <p:spPr>
          <a:xfrm>
            <a:off x="259044" y="930734"/>
            <a:ext cx="708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MFG – A System of Two Partial Differential Equations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B63C2C-D16E-44AD-BD30-4A39B733B86D}"/>
              </a:ext>
            </a:extLst>
          </p:cNvPr>
          <p:cNvSpPr txBox="1"/>
          <p:nvPr/>
        </p:nvSpPr>
        <p:spPr>
          <a:xfrm>
            <a:off x="259044" y="1518849"/>
            <a:ext cx="1103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proposed MFG is usually transformed to a system of two partial differential equations, named Hamilton-Jacobi-Bellman (HJB) equation and Fokker-Planck-Kolmogorov (FPK) equation. </a:t>
            </a:r>
          </a:p>
        </p:txBody>
      </p:sp>
      <p:sp>
        <p:nvSpPr>
          <p:cNvPr id="5" name="Rectangle 52">
            <a:extLst>
              <a:ext uri="{FF2B5EF4-FFF2-40B4-BE49-F238E27FC236}">
                <a16:creationId xmlns:a16="http://schemas.microsoft.com/office/drawing/2014/main" id="{E879BAE7-2A40-4DDF-A308-DEA1D9667581}"/>
              </a:ext>
            </a:extLst>
          </p:cNvPr>
          <p:cNvSpPr/>
          <p:nvPr/>
        </p:nvSpPr>
        <p:spPr>
          <a:xfrm>
            <a:off x="3489539" y="3355814"/>
            <a:ext cx="4572000" cy="10972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2880" rtlCol="0" anchor="ctr"/>
          <a:lstStyle/>
          <a:p>
            <a:pPr algn="ctr"/>
            <a:r>
              <a:rPr lang="en-US" sz="2400" dirty="0">
                <a:solidFill>
                  <a:srgbClr val="20212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Phase1: HJB equation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6" name="Rectangle 53">
            <a:extLst>
              <a:ext uri="{FF2B5EF4-FFF2-40B4-BE49-F238E27FC236}">
                <a16:creationId xmlns:a16="http://schemas.microsoft.com/office/drawing/2014/main" id="{752B64F2-2480-404D-BA7E-CCB46A694441}"/>
              </a:ext>
            </a:extLst>
          </p:cNvPr>
          <p:cNvSpPr/>
          <p:nvPr/>
        </p:nvSpPr>
        <p:spPr>
          <a:xfrm>
            <a:off x="3489539" y="4695891"/>
            <a:ext cx="4572000" cy="10972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2880" rtlCol="0" anchor="ctr"/>
          <a:lstStyle/>
          <a:p>
            <a:pPr algn="ctr"/>
            <a:r>
              <a:rPr lang="en-US" sz="2400" dirty="0">
                <a:solidFill>
                  <a:srgbClr val="20212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Phase2: FPK equation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7" name="Rectangle 54">
            <a:extLst>
              <a:ext uri="{FF2B5EF4-FFF2-40B4-BE49-F238E27FC236}">
                <a16:creationId xmlns:a16="http://schemas.microsoft.com/office/drawing/2014/main" id="{4642660E-B51C-41DC-9F25-5FC89C137D48}"/>
              </a:ext>
            </a:extLst>
          </p:cNvPr>
          <p:cNvSpPr/>
          <p:nvPr/>
        </p:nvSpPr>
        <p:spPr>
          <a:xfrm>
            <a:off x="2455010" y="4333748"/>
            <a:ext cx="9144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2880" rtlCol="0" anchor="ctr"/>
          <a:lstStyle/>
          <a:p>
            <a:pPr algn="ctr"/>
            <a:endParaRPr lang="en-US" sz="2800" dirty="0"/>
          </a:p>
        </p:txBody>
      </p:sp>
      <p:sp>
        <p:nvSpPr>
          <p:cNvPr id="8" name="Rectangle 55">
            <a:extLst>
              <a:ext uri="{FF2B5EF4-FFF2-40B4-BE49-F238E27FC236}">
                <a16:creationId xmlns:a16="http://schemas.microsoft.com/office/drawing/2014/main" id="{7F0429D0-B2B0-48D6-BD8C-A73830946C14}"/>
              </a:ext>
            </a:extLst>
          </p:cNvPr>
          <p:cNvSpPr/>
          <p:nvPr/>
        </p:nvSpPr>
        <p:spPr>
          <a:xfrm>
            <a:off x="8191784" y="4333748"/>
            <a:ext cx="9144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2880" rtlCol="0" anchor="ctr"/>
          <a:lstStyle/>
          <a:p>
            <a:pPr algn="ctr"/>
            <a:endParaRPr lang="en-US" sz="2800" dirty="0"/>
          </a:p>
        </p:txBody>
      </p:sp>
      <p:cxnSp>
        <p:nvCxnSpPr>
          <p:cNvPr id="9" name="Elbow Connector 56">
            <a:extLst>
              <a:ext uri="{FF2B5EF4-FFF2-40B4-BE49-F238E27FC236}">
                <a16:creationId xmlns:a16="http://schemas.microsoft.com/office/drawing/2014/main" id="{FD903B24-1433-458C-BFD7-92A65F23E38E}"/>
              </a:ext>
            </a:extLst>
          </p:cNvPr>
          <p:cNvCxnSpPr>
            <a:stCxn id="5" idx="1"/>
            <a:endCxn id="7" idx="0"/>
          </p:cNvCxnSpPr>
          <p:nvPr/>
        </p:nvCxnSpPr>
        <p:spPr>
          <a:xfrm rot="10800000" flipV="1">
            <a:off x="2912211" y="3904454"/>
            <a:ext cx="577329" cy="429294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D12865E8-6F9B-40AF-BECC-50BD6AD19AA5}"/>
              </a:ext>
            </a:extLst>
          </p:cNvPr>
          <p:cNvCxnSpPr>
            <a:stCxn id="7" idx="2"/>
            <a:endCxn id="6" idx="1"/>
          </p:cNvCxnSpPr>
          <p:nvPr/>
        </p:nvCxnSpPr>
        <p:spPr>
          <a:xfrm rot="16200000" flipH="1">
            <a:off x="2974083" y="4729074"/>
            <a:ext cx="453583" cy="577329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Elbow Connector 58">
            <a:extLst>
              <a:ext uri="{FF2B5EF4-FFF2-40B4-BE49-F238E27FC236}">
                <a16:creationId xmlns:a16="http://schemas.microsoft.com/office/drawing/2014/main" id="{B3A9C510-5810-42E0-A306-2F76BBDCC491}"/>
              </a:ext>
            </a:extLst>
          </p:cNvPr>
          <p:cNvCxnSpPr>
            <a:stCxn id="6" idx="3"/>
            <a:endCxn id="8" idx="2"/>
          </p:cNvCxnSpPr>
          <p:nvPr/>
        </p:nvCxnSpPr>
        <p:spPr>
          <a:xfrm flipV="1">
            <a:off x="8061539" y="4790948"/>
            <a:ext cx="587445" cy="453583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Elbow Connector 59">
            <a:extLst>
              <a:ext uri="{FF2B5EF4-FFF2-40B4-BE49-F238E27FC236}">
                <a16:creationId xmlns:a16="http://schemas.microsoft.com/office/drawing/2014/main" id="{F20A71F1-F001-4DA3-9F5D-88A81EC16EA3}"/>
              </a:ext>
            </a:extLst>
          </p:cNvPr>
          <p:cNvCxnSpPr>
            <a:stCxn id="8" idx="0"/>
            <a:endCxn id="5" idx="3"/>
          </p:cNvCxnSpPr>
          <p:nvPr/>
        </p:nvCxnSpPr>
        <p:spPr>
          <a:xfrm rot="16200000" flipV="1">
            <a:off x="8140615" y="3825378"/>
            <a:ext cx="429294" cy="587445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60">
            <a:extLst>
              <a:ext uri="{FF2B5EF4-FFF2-40B4-BE49-F238E27FC236}">
                <a16:creationId xmlns:a16="http://schemas.microsoft.com/office/drawing/2014/main" id="{51D1E242-6B54-4250-8B4A-DB6AF9B5BC04}"/>
              </a:ext>
            </a:extLst>
          </p:cNvPr>
          <p:cNvSpPr txBox="1"/>
          <p:nvPr/>
        </p:nvSpPr>
        <p:spPr>
          <a:xfrm>
            <a:off x="719807" y="4465058"/>
            <a:ext cx="165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control</a:t>
            </a:r>
          </a:p>
        </p:txBody>
      </p:sp>
      <p:sp>
        <p:nvSpPr>
          <p:cNvPr id="14" name="TextBox 61">
            <a:extLst>
              <a:ext uri="{FF2B5EF4-FFF2-40B4-BE49-F238E27FC236}">
                <a16:creationId xmlns:a16="http://schemas.microsoft.com/office/drawing/2014/main" id="{A7A5F1C8-BC01-487D-BFAD-F6F32ADF3B24}"/>
              </a:ext>
            </a:extLst>
          </p:cNvPr>
          <p:cNvSpPr txBox="1"/>
          <p:nvPr/>
        </p:nvSpPr>
        <p:spPr>
          <a:xfrm>
            <a:off x="9400737" y="4352990"/>
            <a:ext cx="219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distribution</a:t>
            </a:r>
          </a:p>
        </p:txBody>
      </p:sp>
      <p:pic>
        <p:nvPicPr>
          <p:cNvPr id="15" name="Picture 62">
            <a:extLst>
              <a:ext uri="{FF2B5EF4-FFF2-40B4-BE49-F238E27FC236}">
                <a16:creationId xmlns:a16="http://schemas.microsoft.com/office/drawing/2014/main" id="{83DD970B-3233-4D47-BDDB-855B4794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75" y="3728139"/>
            <a:ext cx="4396327" cy="624851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id="{7504510F-E1BE-4A16-AA42-EA7D76D9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35" y="5125568"/>
            <a:ext cx="4364467" cy="596097"/>
          </a:xfrm>
          <a:prstGeom prst="rect">
            <a:avLst/>
          </a:prstGeom>
        </p:spPr>
      </p:pic>
      <p:pic>
        <p:nvPicPr>
          <p:cNvPr id="17" name="Picture 64">
            <a:extLst>
              <a:ext uri="{FF2B5EF4-FFF2-40B4-BE49-F238E27FC236}">
                <a16:creationId xmlns:a16="http://schemas.microsoft.com/office/drawing/2014/main" id="{5D4B60BA-BB13-48D9-9F4B-7544FDA49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88" y="4384111"/>
            <a:ext cx="788192" cy="399422"/>
          </a:xfrm>
          <a:prstGeom prst="rect">
            <a:avLst/>
          </a:prstGeom>
        </p:spPr>
      </p:pic>
      <p:pic>
        <p:nvPicPr>
          <p:cNvPr id="18" name="Picture 65">
            <a:extLst>
              <a:ext uri="{FF2B5EF4-FFF2-40B4-BE49-F238E27FC236}">
                <a16:creationId xmlns:a16="http://schemas.microsoft.com/office/drawing/2014/main" id="{54772219-99DA-4B8B-A3D2-21E28C896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9" y="4374541"/>
            <a:ext cx="805378" cy="389175"/>
          </a:xfrm>
          <a:prstGeom prst="rect">
            <a:avLst/>
          </a:prstGeom>
        </p:spPr>
      </p:pic>
      <p:sp>
        <p:nvSpPr>
          <p:cNvPr id="19" name="文本框 46">
            <a:extLst>
              <a:ext uri="{FF2B5EF4-FFF2-40B4-BE49-F238E27FC236}">
                <a16:creationId xmlns:a16="http://schemas.microsoft.com/office/drawing/2014/main" id="{AE1BC67B-A108-4506-B667-E0EE0E9AB020}"/>
              </a:ext>
            </a:extLst>
          </p:cNvPr>
          <p:cNvSpPr txBox="1"/>
          <p:nvPr/>
        </p:nvSpPr>
        <p:spPr>
          <a:xfrm>
            <a:off x="259044" y="2291629"/>
            <a:ext cx="1103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HJB find the best control 𝑢 to optimize the utility function 𝐹 given current distribution 𝜌, while FPK evolves the state distribution of agents given the control 𝑢. </a:t>
            </a:r>
          </a:p>
        </p:txBody>
      </p:sp>
    </p:spTree>
    <p:extLst>
      <p:ext uri="{BB962C8B-B14F-4D97-AF65-F5344CB8AC3E}">
        <p14:creationId xmlns:p14="http://schemas.microsoft.com/office/powerpoint/2010/main" val="28544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0E49F0-7BD2-4BC4-ABB4-C2346D565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371546-591C-409F-8E71-744AB0C64C88}"/>
              </a:ext>
            </a:extLst>
          </p:cNvPr>
          <p:cNvSpPr txBox="1"/>
          <p:nvPr/>
        </p:nvSpPr>
        <p:spPr>
          <a:xfrm>
            <a:off x="450715" y="1046444"/>
            <a:ext cx="11418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Game Theory vs Mean Field Game</a:t>
            </a:r>
          </a:p>
          <a:p>
            <a:pPr marL="1234350" marR="0" lvl="5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Mathematical Foundations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I: Evolutionary Neural Architecture Search with Mean Field Game Selection Mechanism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 II: 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Joint Server Selection and Handover Design for Satellite-Based Federated Learning Using Mean-field Evolutionary Approach</a:t>
            </a:r>
          </a:p>
          <a:p>
            <a:pPr marL="742950" lvl="0" indent="-742950">
              <a:spcAft>
                <a:spcPts val="600"/>
              </a:spcAft>
              <a:buClr>
                <a:srgbClr val="FFFFFF">
                  <a:lumMod val="75000"/>
                </a:srgbClr>
              </a:buClr>
              <a:buFont typeface="+mj-lt"/>
              <a:buAutoNum type="arabicPeriod"/>
            </a:pPr>
            <a:r>
              <a:rPr lang="en-US" altLang="zh-CN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III</a:t>
            </a:r>
            <a:r>
              <a:rPr lang="en-US" sz="280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Mean Field Game Guided Deep Reinforcement Learning for Task Placement in Cooperative Multi-access Edge Computing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27128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76600" y="152400"/>
            <a:ext cx="739140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Evolutionary Algorithm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032" y="1153845"/>
            <a:ext cx="117362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Biologically inspired, population-based EA make no assumptions on the optimization landscape.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They are gradient-free and well suited for some non-linear, non-convex, or  non-smooth optimization landscape.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2354174"/>
            <a:ext cx="7360920" cy="41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871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2B2A5E70F57459B7FA407F811D12E" ma:contentTypeVersion="14" ma:contentTypeDescription="Create a new document." ma:contentTypeScope="" ma:versionID="39ff8e2cef8c0c0fe5ff1391ed52106d">
  <xsd:schema xmlns:xsd="http://www.w3.org/2001/XMLSchema" xmlns:xs="http://www.w3.org/2001/XMLSchema" xmlns:p="http://schemas.microsoft.com/office/2006/metadata/properties" xmlns:ns3="94dcacef-dc1d-445a-8241-81f5ccbf1875" xmlns:ns4="50bafb77-2440-45a9-a8ff-a072bfde12a6" targetNamespace="http://schemas.microsoft.com/office/2006/metadata/properties" ma:root="true" ma:fieldsID="f3e5c75f9b819c3f0c5c2fa468e12cbd" ns3:_="" ns4:_="">
    <xsd:import namespace="94dcacef-dc1d-445a-8241-81f5ccbf1875"/>
    <xsd:import namespace="50bafb77-2440-45a9-a8ff-a072bfde12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cacef-dc1d-445a-8241-81f5ccbf1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afb77-2440-45a9-a8ff-a072bfde12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D84B36-2D81-467E-94CA-B8E4BBDDB289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50bafb77-2440-45a9-a8ff-a072bfde12a6"/>
    <ds:schemaRef ds:uri="http://purl.org/dc/elements/1.1/"/>
    <ds:schemaRef ds:uri="http://purl.org/dc/terms/"/>
    <ds:schemaRef ds:uri="94dcacef-dc1d-445a-8241-81f5ccbf1875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82BD51-1418-468D-BEA2-A215C50D00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dcacef-dc1d-445a-8241-81f5ccbf1875"/>
    <ds:schemaRef ds:uri="50bafb77-2440-45a9-a8ff-a072bfde12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67DD67-AD05-49D4-9C7C-612D654D4C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36821</TotalTime>
  <Words>4412</Words>
  <Application>Microsoft Macintosh PowerPoint</Application>
  <PresentationFormat>Widescreen</PresentationFormat>
  <Paragraphs>523</Paragraphs>
  <Slides>42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Adobe Gothic Std B</vt:lpstr>
      <vt:lpstr>等线</vt:lpstr>
      <vt:lpstr>Agency FB</vt:lpstr>
      <vt:lpstr>Arial</vt:lpstr>
      <vt:lpstr>Bookman Old Style</vt:lpstr>
      <vt:lpstr>Calibri</vt:lpstr>
      <vt:lpstr>Cambria Math</vt:lpstr>
      <vt:lpstr>Eras Bold ITC</vt:lpstr>
      <vt:lpstr>Georgia</vt:lpstr>
      <vt:lpstr>Times New Roman</vt:lpstr>
      <vt:lpstr>Wingdings</vt:lpstr>
      <vt:lpstr>1_Custom Design</vt:lpstr>
      <vt:lpstr>2_Custom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 Yu</dc:creator>
  <cp:lastModifiedBy>Han, Zhu</cp:lastModifiedBy>
  <cp:revision>427</cp:revision>
  <dcterms:created xsi:type="dcterms:W3CDTF">2018-09-04T21:53:57Z</dcterms:created>
  <dcterms:modified xsi:type="dcterms:W3CDTF">2024-01-12T12:51:01Z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0x01010055E2B2A5E70F57459B7FA407F811D12E</vt:lpwstr>
  </property>
</Properties>
</file>