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313" r:id="rId2"/>
    <p:sldId id="550" r:id="rId3"/>
    <p:sldId id="586" r:id="rId4"/>
    <p:sldId id="526" r:id="rId5"/>
    <p:sldId id="570" r:id="rId6"/>
    <p:sldId id="531" r:id="rId7"/>
    <p:sldId id="582" r:id="rId8"/>
    <p:sldId id="532" r:id="rId9"/>
    <p:sldId id="568" r:id="rId10"/>
    <p:sldId id="571" r:id="rId11"/>
    <p:sldId id="528" r:id="rId12"/>
    <p:sldId id="527" r:id="rId13"/>
    <p:sldId id="536" r:id="rId14"/>
    <p:sldId id="572" r:id="rId15"/>
    <p:sldId id="534" r:id="rId16"/>
    <p:sldId id="559" r:id="rId17"/>
    <p:sldId id="560" r:id="rId18"/>
    <p:sldId id="564" r:id="rId19"/>
    <p:sldId id="537" r:id="rId20"/>
    <p:sldId id="547" r:id="rId21"/>
    <p:sldId id="562" r:id="rId22"/>
    <p:sldId id="584" r:id="rId23"/>
    <p:sldId id="573" r:id="rId24"/>
    <p:sldId id="576" r:id="rId25"/>
    <p:sldId id="549" r:id="rId26"/>
    <p:sldId id="545" r:id="rId27"/>
    <p:sldId id="574" r:id="rId28"/>
    <p:sldId id="580" r:id="rId29"/>
    <p:sldId id="577" r:id="rId30"/>
    <p:sldId id="579" r:id="rId31"/>
    <p:sldId id="578" r:id="rId32"/>
    <p:sldId id="557" r:id="rId33"/>
    <p:sldId id="529" r:id="rId34"/>
    <p:sldId id="556" r:id="rId35"/>
    <p:sldId id="555" r:id="rId36"/>
    <p:sldId id="575" r:id="rId37"/>
    <p:sldId id="558" r:id="rId38"/>
    <p:sldId id="542" r:id="rId39"/>
    <p:sldId id="543" r:id="rId40"/>
    <p:sldId id="583" r:id="rId41"/>
    <p:sldId id="585" r:id="rId42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7"/>
    <p:restoredTop sz="63301"/>
  </p:normalViewPr>
  <p:slideViewPr>
    <p:cSldViewPr snapToGrid="0" snapToObjects="1">
      <p:cViewPr varScale="1">
        <p:scale>
          <a:sx n="65" d="100"/>
          <a:sy n="65" d="100"/>
        </p:scale>
        <p:origin x="2616" y="200"/>
      </p:cViewPr>
      <p:guideLst/>
    </p:cSldViewPr>
  </p:slideViewPr>
  <p:notesTextViewPr>
    <p:cViewPr>
      <p:scale>
        <a:sx n="120" d="100"/>
        <a:sy n="1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7T03:36:25.91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220 3388 24575,'0'-12'0,"0"-11"0,-1-12 0,-1-7 0,-3-1 0,-2 1 0,-1-2 0,-1-5 0,1-2 0,-1 1 0,2 2 0,-2-2 0,0 1 0,0-1 0,1 9 0,2 5 0,0 1 0,1-2 0,0-6 0,-2-1 0,1 0 0,-1 1 0,0-1 0,0 0 0,-1 0 0,1 2 0,-1 1 0,1-3 0,2-1 0,-1-1 0,1 1 0,1-1 0,-1-3 0,2-6 0,0-2 0,0-1 0,0 0 0,0 1 0,2-1 0,-1 0 0,2 3 0,0 3 0,0 3 0,2 2 0,1-1 0,3-1 0,4-3 0,3 1 0,1-2 0,1 2 0,1 2 0,-1 1 0,-2 5 0,0 2 0,-3 5 0,-1 1 0,-1 4 0,-2 3 0,-1 6 0,-1 5 0,-2 6 0,-1 3 0,0 2 0,-1 2 0,0 0 0,0 1 0,0 0 0,0 0 0,0-2 0,0 0 0,0-4 0,0 0 0,0-7 0,0 6 0,0-3 0,0 10 0,0-3 0,3 5 0,4 0 0,9 1 0,15-4 0,15-8 0,18-10 0,20-10 0,8-3 0,-41 17 0,2 1 0,-2 1 0,-1 0 0,-1 2 0,-1 0 0,48-14 0,-5 4 0,5 0 0,-46 12 0,0 0 0,45-12 0,-4 0 0,-7 0 0,-6 4 0,0 5 0,-5 5 0,2 5 0,9 1 0,3-1 0,7-2 0,1-2 0,-1 2 0,-45 2 0,2 1 0,-1-1 0,1 0 0,2-1 0,-1 0 0,0-1 0,0 1 0,2-1 0,0 2 0,1-1 0,0 0 0,0 1 0,1 0 0,2 0 0,-1 0 0,1 0 0,0-1 0,2 1 0,-1 0 0,3 0 0,0 0 0,0 0 0,-1 0 0,-1 1 0,-1 1 0,-4-1 0,-1 0 0,45-2 0,-15 3 0,-13 2 0,-11 1 0,-11 0 0,-8 0 0,-2 1 0,0 2 0,3 0 0,3 2 0,5 1 0,4 1 0,2 1 0,3 0 0,0 2 0,2 1 0,6 0 0,5 2 0,8 1 0,5 0 0,4-2 0,5-1 0,-3-2 0,0-1 0,-3-1 0,-1 2 0,0 0 0,-5 0 0,-4-1 0,-2 0 0,0 0 0,0-1 0,-2 0 0,-5-2 0,-6-1 0,-4 0 0,-2-1 0,0 1 0,3 0 0,1 1 0,1-1 0,0-1 0,-1 0 0,4 0 0,4-1 0,5 0 0,3-1 0,-3 0 0,-5 1 0,-5 1 0,-9 0 0,-10-1 0,-10 0 0,-11-1 0,-8 1 0,-5-1 0,-7-1 0,-6 0 0,-6 0 0,-4 0 0,-1 0 0,1 0 0,1 0 0,2 0 0,1 0 0,1 0 0,0 0 0,0 0 0,-1 0 0,1 0 0,-1 0 0,3 0 0,3 0 0,8 0 0,69 0 0,19 2 0,-13-1 0,8 2 0,-1-1 0,5 0-431,-19 0 0,3 0 0,4-2 431,-7-1 0,6-2 0,-3 0 0,-5 0 0,20 2 0,-5-1 0,-17-1 0,2-2 0,-13 2 0,0 3 0,29 0 0,-34-1 0,1 2 0,2-1 0,-1 1 1293,36 4-1293,-13 1 0,-8 2 0,-4 0 0,3-1 0,0-2 0,-6-1 0,-5-2 0,-4 0 0,1 0 0,2-2 0,1 3 0,-4 3 0,-6 2 0,-7 2 0,-5 3 0,-2 3 0,-4 3 0,-6 1 0,-8-3 0,-5-3 0,-5-2 0,-4 2 0,-1 7 0,1 13 0,3 23 0,3 22 0,3 17 0,-5-43 0,-1-1 0,1 0 0,-1 0 0,1-1 0,-1-1 0,7 44 0,1-10 0,-1-7 0,0-6 0,-1-1 0,-1 0 0,-1-1 0,0-2 0,1 0 0,1 3 0,2 4 0,4 8 0,5 5 0,7 2 0,-12-41 0,2 0 0,2 4 0,1-1 0,1 0 0,0 0 0,-1 0 0,0 0 0,-1-4 0,-2-2 0,14 36 0,-5-8 0,-8-9 0,-4-6 0,-4 0 0,0 4 0,0 4 0,-3-1 0,-3-9 0,-4-15 0,-3-17 0,0-10 0,0-7 0,0 1 0,0 5 0,0 5 0,0 1 0,0-2 0,0-4 0,0-7 0,0-2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7T03:36:28.19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1 320 24575,'6'0'0,"5"0"0,10 0 0,12 1 0,6 3 0,9 11 0,-17-6 0,4 11 0,-19-12 0,1 2 0,-4-2 0,-5-3 0,-1 0 0,-2-1 0,-1-1 0,2 2 0,3 2 0,8 8 0,6 7 0,3 4 0,-1 0 0,-6-6 0,-5-5 0,-5-4 0,-6-5 0,0-1 0,-3-4 0,0 2 0,3 2 0,4 9 0,5 11 0,3 5 0,0 0 0,-3-7 0,-5-13 0,-4-5 0,-3-11 0,0-6 0,0-7 0,2-10 0,6-15 0,13-19 0,11-14 0,-10 30 0,2 0 0,2-1 0,0 1 0,0 3 0,0 1 0,22-32 0,-15 25 0,-10 17 0,-9 17 0,-7 10 0,-1 3 0,-5 1 0,0-1 0,-1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EA25F-D9DF-E74D-B5C9-1EE01BE4AB31}" type="datetimeFigureOut">
              <a:rPr lang="en-CN" smtClean="0"/>
              <a:t>2024/1/11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BBA23-AC4C-2944-A04D-10ABB90C68E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4549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78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8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20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09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67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86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endParaRPr lang="en-US" altLang="zh-CN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97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601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61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853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23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094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171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8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51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04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178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660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24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427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04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83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510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620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903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046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807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276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749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420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785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783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09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044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669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80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10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zh-CN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20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13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CDB2B-F757-450B-BDCF-F6A5AB0447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30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67F3C-F4EF-0C45-862C-B4B094170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1671A4-FCAB-CB44-984E-F828D1DFE5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6EBBB-758F-E545-8F22-D0F76C5F8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5FC38-CF1F-4643-8812-5E028EF2183C}" type="datetimeFigureOut">
              <a:rPr lang="en-CN" smtClean="0"/>
              <a:t>2024/1/11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FB027-3097-3A4F-8911-CB2A136DB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E8206-BE4E-1B47-9DC0-F4C09C2E4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DBAC-D6DF-AE42-8D4C-5F45E90867C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54048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62C58-84D0-DD4E-A8CD-F838A8C02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B76BBE-358D-8E4C-B828-58C9B8CAB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D49D4-5B3F-C045-A1B3-C5777BF52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5FC38-CF1F-4643-8812-5E028EF2183C}" type="datetimeFigureOut">
              <a:rPr lang="en-CN" smtClean="0"/>
              <a:t>2024/1/11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32A4F-4892-5C4F-938A-E73D2D623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C6037-A7F7-FA43-ACBD-98033D5C6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DBAC-D6DF-AE42-8D4C-5F45E90867C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8442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1FF2E1-E875-094A-9893-07B1D289BB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11AB20-6213-C44D-88E5-C517708F7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70072-7C5C-7245-9415-3FC68549B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5FC38-CF1F-4643-8812-5E028EF2183C}" type="datetimeFigureOut">
              <a:rPr lang="en-CN" smtClean="0"/>
              <a:t>2024/1/11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8BD5F-22E2-AF4B-8BDB-1FB396ED1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CC525-063A-2846-9408-22344DD2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DBAC-D6DF-AE42-8D4C-5F45E90867C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70249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23E18-57CC-AC40-A364-ABC1A57E2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02140-D08E-364E-B41A-03D08030E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D7F79-4518-974E-BAC7-3E043DE90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5FC38-CF1F-4643-8812-5E028EF2183C}" type="datetimeFigureOut">
              <a:rPr lang="en-CN" smtClean="0"/>
              <a:t>2024/1/11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09716-39CF-F548-940D-37E505BBC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B2892-7815-0A4A-A252-037379A4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DBAC-D6DF-AE42-8D4C-5F45E90867C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40912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8CC59-6249-B746-A88A-48BB573B8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360AB-4F0A-7740-9CB5-B1AE20D41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C628B-B461-9E42-8615-312424023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5FC38-CF1F-4643-8812-5E028EF2183C}" type="datetimeFigureOut">
              <a:rPr lang="en-CN" smtClean="0"/>
              <a:t>2024/1/11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18F09-76CC-8E44-B4A5-BB58E7A2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2F808-34D7-2A46-8BC1-D3F10D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DBAC-D6DF-AE42-8D4C-5F45E90867C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13798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DC206-6B58-3849-AB4F-66592D213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CF649-52E3-084C-A17F-2D56831437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87592-2219-B742-B308-F4E724A65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51419-7CAD-F749-8C5C-82A03CF8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5FC38-CF1F-4643-8812-5E028EF2183C}" type="datetimeFigureOut">
              <a:rPr lang="en-CN" smtClean="0"/>
              <a:t>2024/1/11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153674-DC92-B745-B746-83C5E783A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ED9DC5-75E4-444D-A17E-98BB42D13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DBAC-D6DF-AE42-8D4C-5F45E90867C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49970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95D85-93C0-3E4C-A4B0-531CB74A7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84505-2BC0-464C-81D4-0468FA394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12986-CC96-B548-8DC0-2AF69D4AA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EFD109-630F-3C4F-9DB2-4C1D99FD5F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E69282-9BC5-A442-9F20-5FC285D03F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01B1FF-7AA1-674A-94FA-8E09DB246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5FC38-CF1F-4643-8812-5E028EF2183C}" type="datetimeFigureOut">
              <a:rPr lang="en-CN" smtClean="0"/>
              <a:t>2024/1/11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887315-4133-5147-830C-D856B2128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658B5A-26C4-4043-9F92-004A03FF2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DBAC-D6DF-AE42-8D4C-5F45E90867C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56454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26056-479A-FF4E-872B-C953F3234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ED23BD-BFB2-B540-A769-4FBE08BE3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5FC38-CF1F-4643-8812-5E028EF2183C}" type="datetimeFigureOut">
              <a:rPr lang="en-CN" smtClean="0"/>
              <a:t>2024/1/11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A089B6-5508-A94F-A8A0-53F04A90A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C86FFC-083A-0844-A773-7D1454C87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DBAC-D6DF-AE42-8D4C-5F45E90867C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5455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ECBBEC-8D2E-9441-ACAA-401E266DA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5FC38-CF1F-4643-8812-5E028EF2183C}" type="datetimeFigureOut">
              <a:rPr lang="en-CN" smtClean="0"/>
              <a:t>2024/1/11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F0BF6C-DC54-CF41-AE9B-E3373049E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34CD2-9CC7-9D4F-AC6C-4D007B36D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DBAC-D6DF-AE42-8D4C-5F45E90867C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91602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8C7DB-6C6D-8846-B8FD-857A64E6B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1FEFD-D0A7-0D42-A4EF-25A096F59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AEDC2-E196-824F-BC5D-64CEA4600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3E2DD8-0C71-9E47-9F31-5365D9298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5FC38-CF1F-4643-8812-5E028EF2183C}" type="datetimeFigureOut">
              <a:rPr lang="en-CN" smtClean="0"/>
              <a:t>2024/1/11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61E2A-66E2-044E-9DC7-80C0C3DCA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7C1624-24C1-6E4B-85EF-6942A0A8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DBAC-D6DF-AE42-8D4C-5F45E90867C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61941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C87A1-F50A-F24A-983B-59DF7BD5F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72170A-9709-0044-95AE-352A7B654C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1F0122-F7DF-B34C-A843-7A40FEF7F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F043D-5367-964D-B9A5-C5ECD55FD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5FC38-CF1F-4643-8812-5E028EF2183C}" type="datetimeFigureOut">
              <a:rPr lang="en-CN" smtClean="0"/>
              <a:t>2024/1/11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FFC76-69CC-BF4D-B8F3-CE01368BF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B99A1A-48CD-A147-85D8-5ED89BF67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DBAC-D6DF-AE42-8D4C-5F45E90867C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31740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26806E-5EB1-9149-A652-E75FF30AB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04138-47E0-CB4F-BB4E-67A5A6931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A499D-7E4C-0740-98FA-109B5D6E03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5FC38-CF1F-4643-8812-5E028EF2183C}" type="datetimeFigureOut">
              <a:rPr lang="en-CN" smtClean="0"/>
              <a:t>2024/1/11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01466-DD96-514D-90BB-A74091BE8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09400-14E4-A549-9A7D-26E0231CEE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DDBAC-D6DF-AE42-8D4C-5F45E90867C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5448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9/TVT.2021.3058126" TargetMode="External"/><Relationship Id="rId5" Type="http://schemas.openxmlformats.org/officeDocument/2006/relationships/hyperlink" Target="https://doi.org/10.1109/MNET.132.2200504" TargetMode="External"/><Relationship Id="rId4" Type="http://schemas.openxmlformats.org/officeDocument/2006/relationships/hyperlink" Target="https://doi.org/10.1186/s13638-022-02119-1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hyperlink" Target="https://doi.org/10.1109/MNET.132.2200504" TargetMode="External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9/TWC.2021.3062658" TargetMode="External"/><Relationship Id="rId5" Type="http://schemas.openxmlformats.org/officeDocument/2006/relationships/hyperlink" Target="https://doi.org/10.1109/TVT.2021.3058126" TargetMode="External"/><Relationship Id="rId4" Type="http://schemas.openxmlformats.org/officeDocument/2006/relationships/hyperlink" Target="https://doi.org/10.1109/ASMS/SPSC55670.2022.9914716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1.png"/><Relationship Id="rId7" Type="http://schemas.openxmlformats.org/officeDocument/2006/relationships/hyperlink" Target="https://www.youtube.com/watch?v=n70zjMvm8L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BvjlBpP4zU8" TargetMode="External"/><Relationship Id="rId5" Type="http://schemas.openxmlformats.org/officeDocument/2006/relationships/hyperlink" Target="https://www.youtube.com/watch?v=2gAYqtmNJx8" TargetMode="Externa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2gAYqtmNJx8" TargetMode="External"/><Relationship Id="rId10" Type="http://schemas.openxmlformats.org/officeDocument/2006/relationships/image" Target="../media/image26.png"/><Relationship Id="rId4" Type="http://schemas.openxmlformats.org/officeDocument/2006/relationships/hyperlink" Target="https://doi.org/10.1109/ASMS/SPSC55670.2022.9914716" TargetMode="External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9/TVT.2021.3058126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hyperlink" Target="https://doi.org/10.1109/ASMS/SPSC55670.2022.9914716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hyperlink" Target="https://www.youtube.com/watch?v=n70zjMvm8L0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bA-V2DixZBk" TargetMode="External"/><Relationship Id="rId5" Type="http://schemas.openxmlformats.org/officeDocument/2006/relationships/hyperlink" Target="https://www.google.com/" TargetMode="External"/><Relationship Id="rId4" Type="http://schemas.openxmlformats.org/officeDocument/2006/relationships/hyperlink" Target="https://www.youtube.com/watch?v=BvjlBpP4zU8" TargetMode="External"/><Relationship Id="rId9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9/ACCESS.2017.2735988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youtube.com/watch?v=n70zjMvm8L0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bA-V2DixZBk" TargetMode="External"/><Relationship Id="rId5" Type="http://schemas.openxmlformats.org/officeDocument/2006/relationships/hyperlink" Target="https://www.google.com/" TargetMode="External"/><Relationship Id="rId10" Type="http://schemas.openxmlformats.org/officeDocument/2006/relationships/image" Target="../media/image43.png"/><Relationship Id="rId4" Type="http://schemas.openxmlformats.org/officeDocument/2006/relationships/hyperlink" Target="https://www.youtube.com/watch?v=BvjlBpP4zU8" TargetMode="External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hyperlink" Target="https://doi.org/10.1109/TVT.2021.3058126" TargetMode="External"/><Relationship Id="rId4" Type="http://schemas.openxmlformats.org/officeDocument/2006/relationships/hyperlink" Target="https://doi.org/10.1109/MNET.132.2200504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openxmlformats.org/officeDocument/2006/relationships/hyperlink" Target="https://dirsig.cis.rit.edu/docs/new/coordinates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9/TVT.2021.3058126" TargetMode="External"/><Relationship Id="rId5" Type="http://schemas.openxmlformats.org/officeDocument/2006/relationships/hyperlink" Target="https://doi.org/10.1109/ASMS/SPSC55670.2022.9914716" TargetMode="External"/><Relationship Id="rId10" Type="http://schemas.openxmlformats.org/officeDocument/2006/relationships/image" Target="../media/image45.png"/><Relationship Id="rId4" Type="http://schemas.openxmlformats.org/officeDocument/2006/relationships/image" Target="../media/image490.png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4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hyperlink" Target="https://doi.org/10.3389/frcmn.2021.643095" TargetMode="Externa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s://doi.org/10.1109/TWC.2021.3062658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doi.org/10.1109/TVT.2022.3197321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9/ICC45041.2023.10279579" TargetMode="Externa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hyperlink" Target="https://doi.org/10.1186/s13638-022-02119-1" TargetMode="External"/><Relationship Id="rId10" Type="http://schemas.openxmlformats.org/officeDocument/2006/relationships/image" Target="../media/image61.png"/><Relationship Id="rId4" Type="http://schemas.openxmlformats.org/officeDocument/2006/relationships/image" Target="../media/image650.png"/><Relationship Id="rId9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0.png"/><Relationship Id="rId18" Type="http://schemas.openxmlformats.org/officeDocument/2006/relationships/hyperlink" Target="https://doi.org/10.1109/ICC45041.2023.10279579" TargetMode="External"/><Relationship Id="rId3" Type="http://schemas.openxmlformats.org/officeDocument/2006/relationships/image" Target="../media/image62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590.png"/><Relationship Id="rId19" Type="http://schemas.openxmlformats.org/officeDocument/2006/relationships/hyperlink" Target="https://doi.org/10.1109/ICC.2016.7510942" TargetMode="External"/><Relationship Id="rId4" Type="http://schemas.openxmlformats.org/officeDocument/2006/relationships/customXml" Target="../ink/ink1.xml"/><Relationship Id="rId14" Type="http://schemas.openxmlformats.org/officeDocument/2006/relationships/customXml" Target="../ink/ink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3.png"/><Relationship Id="rId4" Type="http://schemas.openxmlformats.org/officeDocument/2006/relationships/hyperlink" Target="https://www.agi.com/products/stk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hyperlink" Target="https://baijiahao.baidu.com/s?id=1787296551071165312&amp;wfr=spider&amp;for=pc" TargetMode="External"/><Relationship Id="rId4" Type="http://schemas.openxmlformats.org/officeDocument/2006/relationships/hyperlink" Target="https://doi.org/10.1186/s13638-022-02119-1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9/ICC45041.2023.10279579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doi.org/10.1109/MNET.132.2200504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9/TVT.2021.3058126" TargetMode="External"/><Relationship Id="rId5" Type="http://schemas.openxmlformats.org/officeDocument/2006/relationships/hyperlink" Target="https://doi.org/10.1109/ASMS/SPSC55670.2022.9914716" TargetMode="External"/><Relationship Id="rId4" Type="http://schemas.openxmlformats.org/officeDocument/2006/relationships/hyperlink" Target="https://doi.org/10.1186/s13638-022-02119-1" TargetMode="External"/><Relationship Id="rId9" Type="http://schemas.openxmlformats.org/officeDocument/2006/relationships/hyperlink" Target="https://doi.org/10.1109/ACCESS.2017.273598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n70zjMvm8L0" TargetMode="Externa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baijiahao.baidu.com/s?id=1787296551071165312&amp;wfr=spider&amp;for=pc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doi.org/10.1109/ICC.2016.7510942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9/TVT.2022.3197321" TargetMode="External"/><Relationship Id="rId5" Type="http://schemas.openxmlformats.org/officeDocument/2006/relationships/hyperlink" Target="https://doi.org/10.3389/frcmn.2021.643095" TargetMode="External"/><Relationship Id="rId4" Type="http://schemas.openxmlformats.org/officeDocument/2006/relationships/hyperlink" Target="https://doi.org/10.1109/TWC.2021.3062658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n70zjMvm8L0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n70zjMvm8L0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anoavionics.com/blog/how-many-satellites-are-in-space/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hyperlink" Target="https://www.aboutamazon.com/what-we-do/devices-services/project-kuiper" TargetMode="External"/><Relationship Id="rId10" Type="http://schemas.openxmlformats.org/officeDocument/2006/relationships/image" Target="../media/image10.png"/><Relationship Id="rId4" Type="http://schemas.openxmlformats.org/officeDocument/2006/relationships/hyperlink" Target="https://www.google.com/" TargetMode="Externa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irect.starlink.com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1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964126" y="4233991"/>
            <a:ext cx="10620375" cy="2122359"/>
          </a:xfrm>
        </p:spPr>
        <p:txBody>
          <a:bodyPr>
            <a:normAutofit/>
          </a:bodyPr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sym typeface="Calibri" panose="020F0502020204030204" charset="0"/>
              </a:rPr>
              <a:t>Xinran Zhang</a:t>
            </a:r>
            <a:b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sym typeface="Calibri" panose="020F0502020204030204" charset="0"/>
              </a:rPr>
            </a:b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sym typeface="Calibri" panose="020F0502020204030204" charset="0"/>
              </a:rPr>
              <a:t>University of Houston</a:t>
            </a:r>
            <a:b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sym typeface="Calibri" panose="020F0502020204030204" charset="0"/>
              </a:rPr>
            </a:b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sym typeface="Calibri" panose="020F0502020204030204" charset="0"/>
              </a:rPr>
              <a:t>University of Electronic Science and Technology of China</a:t>
            </a:r>
            <a:br>
              <a:rPr lang="en-US" altLang="zh-CN" sz="2000" dirty="0">
                <a:latin typeface="Times New Roman" panose="02020603050405020304" pitchFamily="18" charset="0"/>
                <a:sym typeface="Calibri" panose="020F0502020204030204" charset="0"/>
              </a:rPr>
            </a:b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sym typeface="Calibri" panose="020F0502020204030204" charset="0"/>
              </a:rPr>
              <a:t>1/11/2024</a:t>
            </a:r>
            <a:b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sym typeface="Calibri" panose="020F0502020204030204" charset="0"/>
              </a:rPr>
            </a:br>
            <a:b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sym typeface="Calibri" panose="020F0502020204030204" charset="0"/>
              </a:rPr>
            </a:b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sym typeface="Calibri" panose="020F0502020204030204" charset="0"/>
              </a:rPr>
              <a:t>(Thanks Kai-Chu Tsai and </a:t>
            </a:r>
            <a:r>
              <a:rPr lang="en-US" altLang="zh-CN" sz="2000" dirty="0" err="1">
                <a:solidFill>
                  <a:schemeClr val="tx1"/>
                </a:solidFill>
                <a:latin typeface="Times New Roman" panose="02020603050405020304" pitchFamily="18" charset="0"/>
                <a:sym typeface="Calibri" panose="020F0502020204030204" charset="0"/>
              </a:rPr>
              <a:t>Yuhan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sym typeface="Calibri" panose="020F0502020204030204" charset="0"/>
              </a:rPr>
              <a:t> Kang)</a:t>
            </a:r>
            <a:endParaRPr lang="en-US" sz="2000" dirty="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863260" y="2142317"/>
            <a:ext cx="10822108" cy="1704109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rmAutofit fontScale="92500" lnSpcReduction="10000"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 Brief Introduction to </a:t>
            </a:r>
          </a:p>
          <a:p>
            <a:r>
              <a:rPr lang="en-US" dirty="0"/>
              <a:t>the LEO S</a:t>
            </a:r>
            <a:r>
              <a:rPr lang="en-CN" dirty="0"/>
              <a:t>atellite </a:t>
            </a:r>
            <a:r>
              <a:rPr lang="en-US" dirty="0"/>
              <a:t>Constellations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4" y="189277"/>
            <a:ext cx="65430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Overview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10</a:t>
            </a:fld>
            <a:endParaRPr lang="en-US"/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9402847C-D745-5E88-1A1F-25022AEDD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022" y="1325105"/>
            <a:ext cx="9708444" cy="5269424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2"/>
                </a:solidFill>
              </a:rPr>
              <a:t>Background</a:t>
            </a:r>
          </a:p>
          <a:p>
            <a:pPr>
              <a:lnSpc>
                <a:spcPct val="130000"/>
              </a:lnSpc>
            </a:pPr>
            <a:r>
              <a:rPr lang="en-US" dirty="0"/>
              <a:t>S</a:t>
            </a:r>
            <a:r>
              <a:rPr lang="en-CN" dirty="0"/>
              <a:t>atellites </a:t>
            </a:r>
            <a:r>
              <a:rPr lang="en-US" dirty="0"/>
              <a:t>Constellations</a:t>
            </a:r>
            <a:r>
              <a:rPr lang="en-US" altLang="zh-CN" dirty="0"/>
              <a:t> Network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2"/>
                </a:solidFill>
              </a:rPr>
              <a:t>S</a:t>
            </a:r>
            <a:r>
              <a:rPr lang="en-CN" dirty="0">
                <a:solidFill>
                  <a:schemeClr val="bg2"/>
                </a:solidFill>
              </a:rPr>
              <a:t>atellites orbit elements</a:t>
            </a:r>
          </a:p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2"/>
                </a:solidFill>
              </a:rPr>
              <a:t>Inter-satellite link</a:t>
            </a:r>
          </a:p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2"/>
                </a:solidFill>
              </a:rPr>
              <a:t>How to formulate?</a:t>
            </a:r>
          </a:p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2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838826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3" y="189277"/>
            <a:ext cx="107844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SC Network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11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BB2C98-AB13-6B23-BD0E-1CDE40235925}"/>
              </a:ext>
            </a:extLst>
          </p:cNvPr>
          <p:cNvSpPr txBox="1"/>
          <p:nvPr/>
        </p:nvSpPr>
        <p:spPr>
          <a:xfrm>
            <a:off x="5560422" y="1469768"/>
            <a:ext cx="634176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What are Satellite Constellations (SC)?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Groups of artificial satellites working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Provide </a:t>
            </a:r>
            <a:r>
              <a:rPr lang="en-US" altLang="zh-CN" sz="2000" dirty="0"/>
              <a:t>nearly continuous </a:t>
            </a:r>
            <a:r>
              <a:rPr lang="en-US" sz="2000" dirty="0"/>
              <a:t>global coverage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With similar altitude, orbital eccentricity and inclination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Medium Earth orbit (MEO) and low Earth orbit (LEO) SCs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73BAF0-85D8-A0FB-C6AB-8F65965D8B31}"/>
              </a:ext>
            </a:extLst>
          </p:cNvPr>
          <p:cNvSpPr txBox="1"/>
          <p:nvPr/>
        </p:nvSpPr>
        <p:spPr>
          <a:xfrm>
            <a:off x="0" y="5615284"/>
            <a:ext cx="11155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</a:rPr>
              <a:t>F. Zheng, C. Wang, Z. Zhou, Z. Pi, and D. Huang, “LEO laser microwave hybrid inter-satellite routing strategy based on modified Q-routing algorithm,” </a:t>
            </a:r>
            <a:r>
              <a:rPr lang="en-US" sz="1200" i="1" dirty="0">
                <a:effectLst/>
              </a:rPr>
              <a:t>J Wireless Com Network</a:t>
            </a:r>
            <a:r>
              <a:rPr lang="en-US" sz="1200" dirty="0">
                <a:effectLst/>
              </a:rPr>
              <a:t>, vol. 2022, no. 1, p. 36, Dec. 2022,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4"/>
              </a:rPr>
              <a:t>10.1186/s13638-022-02119-1</a:t>
            </a:r>
            <a:r>
              <a:rPr lang="en-US" sz="1200" dirty="0">
                <a:effectLst/>
              </a:rPr>
              <a:t>.</a:t>
            </a:r>
          </a:p>
          <a:p>
            <a:r>
              <a:rPr lang="en-US" sz="1200" dirty="0">
                <a:effectLst/>
              </a:rPr>
              <a:t>B. </a:t>
            </a:r>
            <a:r>
              <a:rPr lang="en-US" sz="1200" dirty="0" err="1">
                <a:effectLst/>
              </a:rPr>
              <a:t>Matthiesen</a:t>
            </a:r>
            <a:r>
              <a:rPr lang="en-US" sz="1200" dirty="0">
                <a:effectLst/>
              </a:rPr>
              <a:t>, N. </a:t>
            </a:r>
            <a:r>
              <a:rPr lang="en-US" sz="1200" dirty="0" err="1">
                <a:effectLst/>
              </a:rPr>
              <a:t>Razmi</a:t>
            </a:r>
            <a:r>
              <a:rPr lang="en-US" sz="1200" dirty="0">
                <a:effectLst/>
              </a:rPr>
              <a:t>, I. Leyva-Mayorga, A. </a:t>
            </a:r>
            <a:r>
              <a:rPr lang="en-US" sz="1200" dirty="0" err="1">
                <a:effectLst/>
              </a:rPr>
              <a:t>Dekorsy</a:t>
            </a:r>
            <a:r>
              <a:rPr lang="en-US" sz="1200" dirty="0">
                <a:effectLst/>
              </a:rPr>
              <a:t>, and P. </a:t>
            </a:r>
            <a:r>
              <a:rPr lang="en-US" sz="1200" dirty="0" err="1">
                <a:effectLst/>
              </a:rPr>
              <a:t>Popovski</a:t>
            </a:r>
            <a:r>
              <a:rPr lang="en-US" sz="1200" dirty="0">
                <a:effectLst/>
              </a:rPr>
              <a:t>, “Federated Learning in Satellite Constellations,” </a:t>
            </a:r>
            <a:r>
              <a:rPr lang="en-US" sz="1200" i="1" dirty="0">
                <a:effectLst/>
              </a:rPr>
              <a:t>IEEE Network</a:t>
            </a:r>
            <a:r>
              <a:rPr lang="en-US" sz="1200" dirty="0">
                <a:effectLst/>
              </a:rPr>
              <a:t>, pp. 1–16, 2023,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5"/>
              </a:rPr>
              <a:t>10.1109/MNET.132.2200504</a:t>
            </a:r>
            <a:r>
              <a:rPr lang="en-US" sz="1200" dirty="0">
                <a:effectLst/>
              </a:rPr>
              <a:t>.</a:t>
            </a:r>
          </a:p>
          <a:p>
            <a:r>
              <a:rPr lang="en-US" sz="1200" dirty="0">
                <a:effectLst/>
              </a:rPr>
              <a:t>Q. Chen, G. </a:t>
            </a:r>
            <a:r>
              <a:rPr lang="en-US" sz="1200" dirty="0" err="1">
                <a:effectLst/>
              </a:rPr>
              <a:t>Giambene</a:t>
            </a:r>
            <a:r>
              <a:rPr lang="en-US" sz="1200" dirty="0">
                <a:effectLst/>
              </a:rPr>
              <a:t>, L. Yang, C. Fan, and X. Chen, “Analysis of Inter-Satellite Link Paths for LEO Mega-Constellation Networks,” </a:t>
            </a:r>
            <a:r>
              <a:rPr lang="en-US" sz="1200" i="1" dirty="0">
                <a:effectLst/>
              </a:rPr>
              <a:t>IEEE Trans. </a:t>
            </a:r>
            <a:r>
              <a:rPr lang="en-US" sz="1200" i="1" dirty="0" err="1">
                <a:effectLst/>
              </a:rPr>
              <a:t>Veh</a:t>
            </a:r>
            <a:r>
              <a:rPr lang="en-US" sz="1200" i="1" dirty="0">
                <a:effectLst/>
              </a:rPr>
              <a:t>. Technol.</a:t>
            </a:r>
            <a:r>
              <a:rPr lang="en-US" sz="1200" dirty="0">
                <a:effectLst/>
              </a:rPr>
              <a:t>, vol. 70, no. 3, pp. 2743–2755, Mar. 2021,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6"/>
              </a:rPr>
              <a:t>10.1109/TVT.2021.3058126</a:t>
            </a:r>
            <a:r>
              <a:rPr lang="en-US" sz="1200" dirty="0">
                <a:effectLst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0DDBB0-5C80-52A4-F4EA-1205BD59C7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213" y="1675814"/>
            <a:ext cx="4406388" cy="3787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9C73D5-C577-B017-5737-D041230DD05B}"/>
              </a:ext>
            </a:extLst>
          </p:cNvPr>
          <p:cNvSpPr txBox="1"/>
          <p:nvPr/>
        </p:nvSpPr>
        <p:spPr>
          <a:xfrm>
            <a:off x="5560422" y="3929943"/>
            <a:ext cx="61587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The advantages of SC: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Low latency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Broadband communications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Lower path losses and power requirement</a:t>
            </a:r>
          </a:p>
        </p:txBody>
      </p:sp>
    </p:spTree>
    <p:extLst>
      <p:ext uri="{BB962C8B-B14F-4D97-AF65-F5344CB8AC3E}">
        <p14:creationId xmlns:p14="http://schemas.microsoft.com/office/powerpoint/2010/main" val="475174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4" y="189277"/>
            <a:ext cx="71028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SC Network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9A1DCC-CEB2-1980-6F03-BA11D276334E}"/>
              </a:ext>
            </a:extLst>
          </p:cNvPr>
          <p:cNvSpPr txBox="1"/>
          <p:nvPr/>
        </p:nvSpPr>
        <p:spPr>
          <a:xfrm>
            <a:off x="0" y="6356350"/>
            <a:ext cx="11204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</a:rPr>
              <a:t>B. </a:t>
            </a:r>
            <a:r>
              <a:rPr lang="en-US" sz="1200" dirty="0" err="1">
                <a:effectLst/>
              </a:rPr>
              <a:t>Matthiesen</a:t>
            </a:r>
            <a:r>
              <a:rPr lang="en-US" sz="1200" dirty="0">
                <a:effectLst/>
              </a:rPr>
              <a:t>, N. </a:t>
            </a:r>
            <a:r>
              <a:rPr lang="en-US" sz="1200" dirty="0" err="1">
                <a:effectLst/>
              </a:rPr>
              <a:t>Razmi</a:t>
            </a:r>
            <a:r>
              <a:rPr lang="en-US" sz="1200" dirty="0">
                <a:effectLst/>
              </a:rPr>
              <a:t>, I. Leyva-Mayorga, A. </a:t>
            </a:r>
            <a:r>
              <a:rPr lang="en-US" sz="1200" dirty="0" err="1">
                <a:effectLst/>
              </a:rPr>
              <a:t>Dekorsy</a:t>
            </a:r>
            <a:r>
              <a:rPr lang="en-US" sz="1200" dirty="0">
                <a:effectLst/>
              </a:rPr>
              <a:t>, and P. </a:t>
            </a:r>
            <a:r>
              <a:rPr lang="en-US" sz="1200" dirty="0" err="1">
                <a:effectLst/>
              </a:rPr>
              <a:t>Popovski</a:t>
            </a:r>
            <a:r>
              <a:rPr lang="en-US" sz="1200" dirty="0">
                <a:effectLst/>
              </a:rPr>
              <a:t>, “Federated Learning in Satellite Constellations,” </a:t>
            </a:r>
            <a:r>
              <a:rPr lang="en-US" sz="1200" i="1" dirty="0">
                <a:effectLst/>
              </a:rPr>
              <a:t>IEEE Network</a:t>
            </a:r>
            <a:r>
              <a:rPr lang="en-US" sz="1200" dirty="0">
                <a:effectLst/>
              </a:rPr>
              <a:t>, pp. 1–16, 2023,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4"/>
              </a:rPr>
              <a:t>10.1109/MNET.132.2200504</a:t>
            </a:r>
            <a:r>
              <a:rPr lang="en-US" sz="1200" dirty="0">
                <a:effectLst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4783CE-E803-4BD6-6DB8-181017952F10}"/>
                  </a:ext>
                </a:extLst>
              </p:cNvPr>
              <p:cNvSpPr txBox="1"/>
              <p:nvPr/>
            </p:nvSpPr>
            <p:spPr>
              <a:xfrm>
                <a:off x="168505" y="1562938"/>
                <a:ext cx="53051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q"/>
                </a:pPr>
                <a:r>
                  <a:rPr lang="en-US" sz="2400" dirty="0"/>
                  <a:t>The SC can be described as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𝑃𝑄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CN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4783CE-E803-4BD6-6DB8-181017952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05" y="1562938"/>
                <a:ext cx="5305170" cy="461665"/>
              </a:xfrm>
              <a:prstGeom prst="rect">
                <a:avLst/>
              </a:prstGeom>
              <a:blipFill>
                <a:blip r:embed="rId5"/>
                <a:stretch>
                  <a:fillRect l="-1671" t="-5263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5AC594-3ED4-E7FF-CA0C-7E2E636CAB3C}"/>
                  </a:ext>
                </a:extLst>
              </p:cNvPr>
              <p:cNvSpPr txBox="1"/>
              <p:nvPr/>
            </p:nvSpPr>
            <p:spPr>
              <a:xfrm>
                <a:off x="1506074" y="4444680"/>
                <a:ext cx="272629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W</a:t>
                </a:r>
                <a:r>
                  <a:rPr lang="en-CN" sz="2000" dirty="0"/>
                  <a:t>alker star: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N" sz="2000" dirty="0"/>
                      <m:t>80°: 40</m:t>
                    </m:r>
                    <m:r>
                      <m:rPr>
                        <m:nor/>
                      </m:rPr>
                      <a:rPr lang="en-US" sz="2000" b="0" i="0" dirty="0" smtClean="0"/>
                      <m:t>/</m:t>
                    </m:r>
                    <m:r>
                      <m:rPr>
                        <m:nor/>
                      </m:rPr>
                      <a:rPr lang="en-CN" sz="2000" dirty="0"/>
                      <m:t>5/1</m:t>
                    </m:r>
                  </m:oMath>
                </a14:m>
                <a:endParaRPr lang="en-CN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5AC594-3ED4-E7FF-CA0C-7E2E636CA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6074" y="4444680"/>
                <a:ext cx="2726292" cy="400110"/>
              </a:xfrm>
              <a:prstGeom prst="rect">
                <a:avLst/>
              </a:prstGeom>
              <a:blipFill>
                <a:blip r:embed="rId6"/>
                <a:stretch>
                  <a:fillRect l="-2315" t="-6061" b="-2424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B457EF-4A6D-C1CE-DBC6-DE0378B5AE7B}"/>
                  </a:ext>
                </a:extLst>
              </p:cNvPr>
              <p:cNvSpPr txBox="1"/>
              <p:nvPr/>
            </p:nvSpPr>
            <p:spPr>
              <a:xfrm>
                <a:off x="216635" y="5226818"/>
                <a:ext cx="530517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/>
                  <a:t>W</a:t>
                </a:r>
                <a:r>
                  <a:rPr lang="en-CN" sz="2000" dirty="0"/>
                  <a:t>alker delta: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N" sz="2000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m:rPr>
                        <m:nor/>
                      </m:rPr>
                      <a:rPr lang="en-CN" sz="2000" dirty="0"/>
                      <m:t>0°: 40</m:t>
                    </m:r>
                    <m:r>
                      <m:rPr>
                        <m:nor/>
                      </m:rPr>
                      <a:rPr lang="en-US" sz="2000" dirty="0"/>
                      <m:t>/</m:t>
                    </m:r>
                    <m:r>
                      <m:rPr>
                        <m:nor/>
                      </m:rPr>
                      <a:rPr lang="en-CN" sz="2000" dirty="0"/>
                      <m:t>5/1</m:t>
                    </m:r>
                  </m:oMath>
                </a14:m>
                <a:endParaRPr lang="en-CN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B457EF-4A6D-C1CE-DBC6-DE0378B5A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635" y="5226818"/>
                <a:ext cx="5305170" cy="400110"/>
              </a:xfrm>
              <a:prstGeom prst="rect">
                <a:avLst/>
              </a:prstGeom>
              <a:blipFill>
                <a:blip r:embed="rId7"/>
                <a:stretch>
                  <a:fillRect t="-9091" b="-2424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74CC1A2-4083-6976-2551-39ACA11E9241}"/>
              </a:ext>
            </a:extLst>
          </p:cNvPr>
          <p:cNvCxnSpPr>
            <a:cxnSpLocks/>
          </p:cNvCxnSpPr>
          <p:nvPr/>
        </p:nvCxnSpPr>
        <p:spPr>
          <a:xfrm flipH="1">
            <a:off x="4519749" y="5466489"/>
            <a:ext cx="20499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2">
                <a:extLst>
                  <a:ext uri="{FF2B5EF4-FFF2-40B4-BE49-F238E27FC236}">
                    <a16:creationId xmlns:a16="http://schemas.microsoft.com/office/drawing/2014/main" id="{1A8451F4-D3F6-6FD9-642C-C2B785C364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52371312"/>
                  </p:ext>
                </p:extLst>
              </p:nvPr>
            </p:nvGraphicFramePr>
            <p:xfrm>
              <a:off x="541019" y="2144374"/>
              <a:ext cx="5846717" cy="2155631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451347">
                      <a:extLst>
                        <a:ext uri="{9D8B030D-6E8A-4147-A177-3AD203B41FA5}">
                          <a16:colId xmlns:a16="http://schemas.microsoft.com/office/drawing/2014/main" val="2971832385"/>
                        </a:ext>
                      </a:extLst>
                    </a:gridCol>
                    <a:gridCol w="5395370">
                      <a:extLst>
                        <a:ext uri="{9D8B030D-6E8A-4147-A177-3AD203B41FA5}">
                          <a16:colId xmlns:a16="http://schemas.microsoft.com/office/drawing/2014/main" val="3780691680"/>
                        </a:ext>
                      </a:extLst>
                    </a:gridCol>
                  </a:tblGrid>
                  <a:tr h="50253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Inclination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US" altLang="zh-CN" sz="2000" dirty="0"/>
                            <a:t>with respect to the equator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[0,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6868161"/>
                      </a:ext>
                    </a:extLst>
                  </a:tr>
                  <a:tr h="289866">
                    <a:tc>
                      <a:txBody>
                        <a:bodyPr/>
                        <a:lstStyle/>
                        <a:p>
                          <a:r>
                            <a:rPr lang="en-CN" altLang="zh-CN" sz="2000" dirty="0"/>
                            <a:t>Q</a:t>
                          </a:r>
                          <a:r>
                            <a:rPr lang="zh-CN" altLang="en-US" sz="2000" dirty="0"/>
                            <a:t> </a:t>
                          </a:r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# satellites per plane</a:t>
                          </a:r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96413874"/>
                      </a:ext>
                    </a:extLst>
                  </a:tr>
                  <a:tr h="28986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2000" dirty="0"/>
                            <a:t>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# orbits planes</a:t>
                          </a:r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54483283"/>
                      </a:ext>
                    </a:extLst>
                  </a:tr>
                  <a:tr h="48369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2000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Phasing factor:</a:t>
                          </a:r>
                          <a:r>
                            <a:rPr lang="en-US" altLang="zh-CN" sz="2000" baseline="0" dirty="0"/>
                            <a:t> </a:t>
                          </a:r>
                          <a:r>
                            <a:rPr lang="en-US" sz="2000" dirty="0"/>
                            <a:t>to determine the relative spacing between satellites in adjacent planes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𝑃𝑄</m:t>
                                  </m:r>
                                </m:den>
                              </m:f>
                            </m:oMath>
                          </a14:m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864357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2">
                <a:extLst>
                  <a:ext uri="{FF2B5EF4-FFF2-40B4-BE49-F238E27FC236}">
                    <a16:creationId xmlns:a16="http://schemas.microsoft.com/office/drawing/2014/main" id="{1A8451F4-D3F6-6FD9-642C-C2B785C364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52371312"/>
                  </p:ext>
                </p:extLst>
              </p:nvPr>
            </p:nvGraphicFramePr>
            <p:xfrm>
              <a:off x="541019" y="2144374"/>
              <a:ext cx="5846717" cy="2155631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451347">
                      <a:extLst>
                        <a:ext uri="{9D8B030D-6E8A-4147-A177-3AD203B41FA5}">
                          <a16:colId xmlns:a16="http://schemas.microsoft.com/office/drawing/2014/main" val="2971832385"/>
                        </a:ext>
                      </a:extLst>
                    </a:gridCol>
                    <a:gridCol w="5395370">
                      <a:extLst>
                        <a:ext uri="{9D8B030D-6E8A-4147-A177-3AD203B41FA5}">
                          <a16:colId xmlns:a16="http://schemas.microsoft.com/office/drawing/2014/main" val="3780691680"/>
                        </a:ext>
                      </a:extLst>
                    </a:gridCol>
                  </a:tblGrid>
                  <a:tr h="502535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2778" r="-1186111" b="-3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8706" r="-471" b="-33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686816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CN" altLang="zh-CN" sz="2000" dirty="0"/>
                            <a:t>Q</a:t>
                          </a:r>
                          <a:r>
                            <a:rPr lang="zh-CN" altLang="en-US" sz="2000" dirty="0"/>
                            <a:t> </a:t>
                          </a:r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# satellites per plane</a:t>
                          </a:r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9641387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2000" dirty="0"/>
                            <a:t>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# orbits planes</a:t>
                          </a:r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54483283"/>
                      </a:ext>
                    </a:extLst>
                  </a:tr>
                  <a:tr h="86061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2000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8706" t="-151471" r="-471" b="-44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643573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9" name="Content Placeholder 2">
            <a:extLst>
              <a:ext uri="{FF2B5EF4-FFF2-40B4-BE49-F238E27FC236}">
                <a16:creationId xmlns:a16="http://schemas.microsoft.com/office/drawing/2014/main" id="{8846E876-68C5-E597-8FE5-4869F8E19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/>
          <a:srcRect t="4985"/>
          <a:stretch/>
        </p:blipFill>
        <p:spPr>
          <a:xfrm>
            <a:off x="6781803" y="1254988"/>
            <a:ext cx="5388428" cy="5101362"/>
          </a:xfrm>
        </p:spPr>
      </p:pic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F5E84A81-37C1-6BBB-6321-ECF0C0EE988A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19750" y="3704803"/>
            <a:ext cx="3553097" cy="895112"/>
          </a:xfrm>
          <a:prstGeom prst="bentConnector3">
            <a:avLst>
              <a:gd name="adj1" fmla="val 3345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10FADDD-65C4-1799-D3D1-69AA3CFA2A57}"/>
              </a:ext>
            </a:extLst>
          </p:cNvPr>
          <p:cNvSpPr txBox="1"/>
          <p:nvPr/>
        </p:nvSpPr>
        <p:spPr>
          <a:xfrm>
            <a:off x="2473805" y="718544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N" sz="1800" dirty="0"/>
              <a:t>(</a:t>
            </a:r>
            <a:r>
              <a:rPr lang="en-US" sz="1800" dirty="0"/>
              <a:t>two locally separate overlapping meshes, an ascending and a descending one</a:t>
            </a:r>
            <a:r>
              <a:rPr lang="en-CN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6780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3" y="189277"/>
            <a:ext cx="77023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SC Network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5">
                <a:extLst>
                  <a:ext uri="{FF2B5EF4-FFF2-40B4-BE49-F238E27FC236}">
                    <a16:creationId xmlns:a16="http://schemas.microsoft.com/office/drawing/2014/main" id="{9402847C-D745-5E88-1A1F-25022AEDD2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7708" y="2316601"/>
                <a:ext cx="4493924" cy="3417686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30000"/>
                  </a:lnSpc>
                  <a:buFont typeface="Wingdings" pitchFamily="2" charset="2"/>
                  <a:buChar char="q"/>
                </a:pPr>
                <a:r>
                  <a:rPr lang="en-US" altLang="zh-CN" sz="2400" dirty="0"/>
                  <a:t>Phasing</a:t>
                </a:r>
              </a:p>
              <a:p>
                <a:r>
                  <a:rPr lang="en-US" altLang="zh-CN" sz="2000" dirty="0"/>
                  <a:t>Inter-plane phasing: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r>
                      <a:rPr lang="zh-CN" alt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den>
                    </m:f>
                  </m:oMath>
                </a14:m>
                <a:endParaRPr lang="en-US" altLang="zh-CN" sz="2000" dirty="0"/>
              </a:p>
              <a:p>
                <a:pPr>
                  <a:lnSpc>
                    <a:spcPct val="130000"/>
                  </a:lnSpc>
                </a:pPr>
                <a:r>
                  <a:rPr lang="en-US" altLang="zh-CN" sz="2000" dirty="0"/>
                  <a:t>Intra-plane phasing: </a:t>
                </a:r>
                <a14:m>
                  <m:oMath xmlns:m="http://schemas.openxmlformats.org/officeDocument/2006/math">
                    <m:r>
                      <a:rPr lang="zh-CN" alt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den>
                    </m:f>
                  </m:oMath>
                </a14:m>
                <a:endParaRPr lang="en-US" altLang="zh-CN" sz="2000" dirty="0"/>
              </a:p>
              <a:p>
                <a:pPr>
                  <a:lnSpc>
                    <a:spcPct val="130000"/>
                  </a:lnSpc>
                </a:pPr>
                <a:r>
                  <a:rPr lang="en-US" altLang="zh-CN" sz="2000" dirty="0"/>
                  <a:t>The relative phasing between satellites in adjacent planes: </a:t>
                </a:r>
                <a14:m>
                  <m:oMath xmlns:m="http://schemas.openxmlformats.org/officeDocument/2006/math">
                    <m:r>
                      <a:rPr lang="zh-CN" altLang="en-US" sz="2000" i="1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den>
                    </m:f>
                  </m:oMath>
                </a14:m>
                <a:endParaRPr lang="en-US" altLang="zh-CN" sz="2000" dirty="0"/>
              </a:p>
              <a:p>
                <a:pPr>
                  <a:lnSpc>
                    <a:spcPct val="130000"/>
                  </a:lnSpc>
                </a:pPr>
                <a:r>
                  <a:rPr lang="en-US" altLang="zh-CN" sz="2000" dirty="0"/>
                  <a:t>F is a phasing factor:</a:t>
                </a:r>
              </a:p>
              <a:p>
                <a:pPr>
                  <a:lnSpc>
                    <a:spcPct val="130000"/>
                  </a:lnSpc>
                </a:pPr>
                <a:endParaRPr lang="en-US" altLang="zh-CN" sz="1600" dirty="0"/>
              </a:p>
            </p:txBody>
          </p:sp>
        </mc:Choice>
        <mc:Fallback xmlns="">
          <p:sp>
            <p:nvSpPr>
              <p:cNvPr id="33" name="Content Placeholder 5">
                <a:extLst>
                  <a:ext uri="{FF2B5EF4-FFF2-40B4-BE49-F238E27FC236}">
                    <a16:creationId xmlns:a16="http://schemas.microsoft.com/office/drawing/2014/main" id="{9402847C-D745-5E88-1A1F-25022AEDD2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7708" y="2316601"/>
                <a:ext cx="4493924" cy="3417686"/>
              </a:xfrm>
              <a:blipFill>
                <a:blip r:embed="rId4"/>
                <a:stretch>
                  <a:fillRect l="-1977" r="-141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A93A9F1-D28C-8BDA-3AF5-2BDD6DB7F347}"/>
              </a:ext>
            </a:extLst>
          </p:cNvPr>
          <p:cNvSpPr txBox="1"/>
          <p:nvPr/>
        </p:nvSpPr>
        <p:spPr>
          <a:xfrm>
            <a:off x="12435" y="6381806"/>
            <a:ext cx="1123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Liang, Jintao,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Aizaz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U. Chaudhry, and Halim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Yanikomeroglu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"Phasing parameter analysis for satellite collision avoidance in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starlink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kuiper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constellations." In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2021 IEEE 4th 5G world forum (5GWF)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pp. 493-498. IEEE, 2021.</a:t>
            </a:r>
            <a:endParaRPr lang="en-US" sz="1200" dirty="0">
              <a:effectLst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1111F5-63BE-72CD-97FE-8EF6D5E25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988" y="5505743"/>
            <a:ext cx="4038600" cy="50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03C876-93FC-7A3E-1ECB-77B6B18F5275}"/>
              </a:ext>
            </a:extLst>
          </p:cNvPr>
          <p:cNvSpPr txBox="1"/>
          <p:nvPr/>
        </p:nvSpPr>
        <p:spPr>
          <a:xfrm>
            <a:off x="384644" y="1338762"/>
            <a:ext cx="90890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The </a:t>
            </a:r>
            <a:r>
              <a:rPr lang="en-US" altLang="zh-CN" sz="2000" dirty="0">
                <a:solidFill>
                  <a:srgbClr val="FF0000"/>
                </a:solidFill>
              </a:rPr>
              <a:t>intra-plane </a:t>
            </a:r>
            <a:r>
              <a:rPr lang="en-US" altLang="zh-CN" sz="2000" dirty="0"/>
              <a:t>satellites</a:t>
            </a:r>
            <a:r>
              <a:rPr lang="en-US" altLang="zh-CN" sz="2000" dirty="0">
                <a:solidFill>
                  <a:srgbClr val="FF0000"/>
                </a:solidFill>
              </a:rPr>
              <a:t>: </a:t>
            </a:r>
            <a:r>
              <a:rPr lang="en-US" altLang="zh-CN" sz="2000" dirty="0"/>
              <a:t>adjacent satellites within the same orbital plane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0" i="0" dirty="0">
                <a:effectLst/>
                <a:ea typeface="WordVisi_MSFontService"/>
              </a:rPr>
              <a:t>The</a:t>
            </a:r>
            <a:r>
              <a:rPr lang="en-US" altLang="zh-CN" sz="2000" b="0" i="0" dirty="0">
                <a:solidFill>
                  <a:srgbClr val="FF0000"/>
                </a:solidFill>
                <a:effectLst/>
                <a:ea typeface="WordVisi_MSFontService"/>
              </a:rPr>
              <a:t> </a:t>
            </a:r>
            <a:r>
              <a:rPr lang="zh-CN" sz="2000" b="0" i="0" dirty="0">
                <a:solidFill>
                  <a:srgbClr val="0070C0"/>
                </a:solidFill>
                <a:effectLst/>
                <a:ea typeface="WordVisi_MSFontService"/>
              </a:rPr>
              <a:t>int</a:t>
            </a:r>
            <a:r>
              <a:rPr lang="en-US" altLang="zh-CN" sz="2000" b="0" i="0" dirty="0">
                <a:solidFill>
                  <a:srgbClr val="0070C0"/>
                </a:solidFill>
                <a:effectLst/>
                <a:ea typeface="WordVisi_MSFontService"/>
              </a:rPr>
              <a:t>er</a:t>
            </a:r>
            <a:r>
              <a:rPr lang="zh-CN" sz="2000" b="0" i="0" dirty="0">
                <a:solidFill>
                  <a:srgbClr val="0070C0"/>
                </a:solidFill>
                <a:effectLst/>
                <a:ea typeface="WordVisi_MSFontService"/>
              </a:rPr>
              <a:t>-planes</a:t>
            </a:r>
            <a:r>
              <a:rPr lang="en-US" altLang="zh-CN" sz="2000" dirty="0"/>
              <a:t> satellites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ea typeface="WordVisi_MSFontService"/>
              </a:rPr>
              <a:t>: </a:t>
            </a:r>
            <a:r>
              <a:rPr lang="en-US" altLang="zh-CN" sz="2000" dirty="0"/>
              <a:t>satellites across orbital planes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76A0F1-2B3D-5357-5352-2AA352B15D43}"/>
              </a:ext>
            </a:extLst>
          </p:cNvPr>
          <p:cNvGrpSpPr/>
          <p:nvPr/>
        </p:nvGrpSpPr>
        <p:grpSpPr>
          <a:xfrm>
            <a:off x="4891631" y="2013054"/>
            <a:ext cx="7116601" cy="4363105"/>
            <a:chOff x="4891631" y="2013054"/>
            <a:chExt cx="7116601" cy="4363105"/>
          </a:xfrm>
        </p:grpSpPr>
        <p:pic>
          <p:nvPicPr>
            <p:cNvPr id="1026" name="Picture 2" descr="Parameters of a satellite constellation. | Download Scientific Diagram">
              <a:extLst>
                <a:ext uri="{FF2B5EF4-FFF2-40B4-BE49-F238E27FC236}">
                  <a16:creationId xmlns:a16="http://schemas.microsoft.com/office/drawing/2014/main" id="{0F4E8C0A-DC23-3DBB-3009-02FBEAE27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1631" y="2053502"/>
              <a:ext cx="7116601" cy="426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3DE8F2C-C6B1-0840-88C8-97393EDBB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91257" y="2064142"/>
              <a:ext cx="199619" cy="25246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EA02C33-227F-AF0E-8696-CE099BA80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76142" y="2643474"/>
              <a:ext cx="199619" cy="25246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A5AE82F-5031-708F-682A-DCC63A51A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37144" y="2513260"/>
              <a:ext cx="199619" cy="25246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06EA743-A621-D41E-5C9A-B3DE2DE25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41160" y="2053502"/>
              <a:ext cx="199619" cy="25246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42EC247-9888-B2D9-8803-DBB9E0247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17799" y="2324772"/>
              <a:ext cx="199619" cy="25246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9DEE5BC-2623-6528-104F-12AEE070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19736" y="2013054"/>
              <a:ext cx="199619" cy="25246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1CD9482-661A-AFDF-80A2-07513A12E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94673" y="5356842"/>
              <a:ext cx="199619" cy="25246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1D36463-5B88-24F4-6426-B58BB3117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91856" y="4837055"/>
              <a:ext cx="199619" cy="2524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FCAFC701-FF60-0A7D-9D93-3F20112F6C04}"/>
                    </a:ext>
                  </a:extLst>
                </p:cNvPr>
                <p:cNvSpPr txBox="1"/>
                <p:nvPr/>
              </p:nvSpPr>
              <p:spPr>
                <a:xfrm flipH="1">
                  <a:off x="6162502" y="6114549"/>
                  <a:ext cx="326967" cy="2616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11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  <m:r>
                          <a:rPr lang="en-US" altLang="zh-CN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  <m:r>
                          <a:rPr lang="en-US" altLang="zh-CN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CN" sz="1100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FCAFC701-FF60-0A7D-9D93-3F20112F6C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6162502" y="6114549"/>
                  <a:ext cx="326967" cy="261610"/>
                </a:xfrm>
                <a:prstGeom prst="rect">
                  <a:avLst/>
                </a:prstGeom>
                <a:blipFill>
                  <a:blip r:embed="rId9"/>
                  <a:stretch>
                    <a:fillRect r="-11111" b="-4545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2C3ED223-DC7A-62D3-D8A6-BEAD81D5FDDF}"/>
              </a:ext>
            </a:extLst>
          </p:cNvPr>
          <p:cNvSpPr/>
          <p:nvPr/>
        </p:nvSpPr>
        <p:spPr>
          <a:xfrm>
            <a:off x="5821251" y="4713668"/>
            <a:ext cx="6186981" cy="1184856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05860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4" y="189277"/>
            <a:ext cx="65430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Overview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14</a:t>
            </a:fld>
            <a:endParaRPr lang="en-US"/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9402847C-D745-5E88-1A1F-25022AEDD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022" y="1325105"/>
            <a:ext cx="9708444" cy="5269424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2"/>
                </a:solidFill>
              </a:rPr>
              <a:t>Background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2"/>
                </a:solidFill>
              </a:rPr>
              <a:t>S</a:t>
            </a:r>
            <a:r>
              <a:rPr lang="en-CN" dirty="0">
                <a:solidFill>
                  <a:schemeClr val="bg2"/>
                </a:solidFill>
              </a:rPr>
              <a:t>atellites </a:t>
            </a:r>
            <a:r>
              <a:rPr lang="en-US" dirty="0">
                <a:solidFill>
                  <a:schemeClr val="bg2"/>
                </a:solidFill>
              </a:rPr>
              <a:t>Constellations</a:t>
            </a:r>
            <a:r>
              <a:rPr lang="en-US" altLang="zh-CN" dirty="0">
                <a:solidFill>
                  <a:schemeClr val="bg2"/>
                </a:solidFill>
              </a:rPr>
              <a:t> Network</a:t>
            </a:r>
          </a:p>
          <a:p>
            <a:pPr>
              <a:lnSpc>
                <a:spcPct val="130000"/>
              </a:lnSpc>
            </a:pPr>
            <a:r>
              <a:rPr lang="en-US" dirty="0"/>
              <a:t>S</a:t>
            </a:r>
            <a:r>
              <a:rPr lang="en-CN" dirty="0"/>
              <a:t>atellite orbital elements</a:t>
            </a:r>
          </a:p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2"/>
                </a:solidFill>
              </a:rPr>
              <a:t>Inter-satellite link</a:t>
            </a:r>
          </a:p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2"/>
                </a:solidFill>
              </a:rPr>
              <a:t>How to formulate?</a:t>
            </a:r>
          </a:p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2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798239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3" y="189277"/>
            <a:ext cx="79029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Satellite orbital elements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60DC08-77B9-B618-26BB-845108B8F76F}"/>
              </a:ext>
            </a:extLst>
          </p:cNvPr>
          <p:cNvSpPr txBox="1"/>
          <p:nvPr/>
        </p:nvSpPr>
        <p:spPr>
          <a:xfrm>
            <a:off x="-65314" y="5666425"/>
            <a:ext cx="11155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</a:rPr>
              <a:t>G. Stock, J. A. </a:t>
            </a:r>
            <a:r>
              <a:rPr lang="en-US" sz="1200" dirty="0" err="1">
                <a:effectLst/>
              </a:rPr>
              <a:t>Fraire</a:t>
            </a:r>
            <a:r>
              <a:rPr lang="en-US" sz="1200" dirty="0">
                <a:effectLst/>
              </a:rPr>
              <a:t>, and H. </a:t>
            </a:r>
            <a:r>
              <a:rPr lang="en-US" sz="1200" dirty="0" err="1">
                <a:effectLst/>
              </a:rPr>
              <a:t>Hermanns</a:t>
            </a:r>
            <a:r>
              <a:rPr lang="en-US" sz="1200" dirty="0">
                <a:effectLst/>
              </a:rPr>
              <a:t>, “Distributed On-Demand Routing for LEO Mega-Constellations: A </a:t>
            </a:r>
            <a:r>
              <a:rPr lang="en-US" sz="1200" dirty="0" err="1">
                <a:effectLst/>
              </a:rPr>
              <a:t>Starlink</a:t>
            </a:r>
            <a:r>
              <a:rPr lang="en-US" sz="1200" dirty="0">
                <a:effectLst/>
              </a:rPr>
              <a:t> Case Study,” in </a:t>
            </a:r>
            <a:r>
              <a:rPr lang="en-US" sz="1200" i="1" dirty="0">
                <a:effectLst/>
              </a:rPr>
              <a:t>2022 11th Advanced Satellite Multimedia Systems Conference and the 17th Signal Processing for Space Communications Workshop (ASMS/SPSC)</a:t>
            </a:r>
            <a:r>
              <a:rPr lang="en-US" sz="1200" dirty="0">
                <a:effectLst/>
              </a:rPr>
              <a:t>, Sep. 2022, pp. 1–8.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4"/>
              </a:rPr>
              <a:t>10.1109/ASMS/SPSC55670.2022.9914716</a:t>
            </a:r>
            <a:r>
              <a:rPr lang="en-US" sz="1200" dirty="0">
                <a:effectLst/>
              </a:rPr>
              <a:t>.</a:t>
            </a:r>
          </a:p>
          <a:p>
            <a:r>
              <a:rPr lang="en-US" sz="1200" dirty="0">
                <a:effectLst/>
              </a:rPr>
              <a:t>Q. Chen, G. </a:t>
            </a:r>
            <a:r>
              <a:rPr lang="en-US" sz="1200" dirty="0" err="1">
                <a:effectLst/>
              </a:rPr>
              <a:t>Giambene</a:t>
            </a:r>
            <a:r>
              <a:rPr lang="en-US" sz="1200" dirty="0">
                <a:effectLst/>
              </a:rPr>
              <a:t>, L. Yang, C. Fan, and X. Chen, “Analysis of Inter-Satellite Link Paths for LEO Mega-Constellation Networks,” </a:t>
            </a:r>
            <a:r>
              <a:rPr lang="en-US" sz="1200" i="1" dirty="0">
                <a:effectLst/>
              </a:rPr>
              <a:t>IEEE Trans. </a:t>
            </a:r>
            <a:r>
              <a:rPr lang="en-US" sz="1200" i="1" dirty="0" err="1">
                <a:effectLst/>
              </a:rPr>
              <a:t>Veh</a:t>
            </a:r>
            <a:r>
              <a:rPr lang="en-US" sz="1200" i="1" dirty="0">
                <a:effectLst/>
              </a:rPr>
              <a:t>. Technol.</a:t>
            </a:r>
            <a:r>
              <a:rPr lang="en-US" sz="1200" dirty="0">
                <a:effectLst/>
              </a:rPr>
              <a:t>, vol. 70, no. 3, pp. 2743–2755, Mar. 2021,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5"/>
              </a:rPr>
              <a:t>10.1109/TVT.2021.3058126</a:t>
            </a:r>
            <a:r>
              <a:rPr lang="en-US" sz="1200" dirty="0">
                <a:effectLst/>
              </a:rPr>
              <a:t>.</a:t>
            </a:r>
          </a:p>
          <a:p>
            <a:r>
              <a:rPr lang="en-US" sz="1200" dirty="0">
                <a:effectLst/>
              </a:rPr>
              <a:t>R. Deng, B. Di, H. Zhang, L. </a:t>
            </a:r>
            <a:r>
              <a:rPr lang="en-US" sz="1200" dirty="0" err="1">
                <a:effectLst/>
              </a:rPr>
              <a:t>Kuang</a:t>
            </a:r>
            <a:r>
              <a:rPr lang="en-US" sz="1200" dirty="0">
                <a:effectLst/>
              </a:rPr>
              <a:t>, and L. Song, “Ultra-Dense LEO Satellite Constellations: How Many LEO Satellites Do We Need?,” </a:t>
            </a:r>
            <a:r>
              <a:rPr lang="en-US" sz="1200" i="1" dirty="0">
                <a:effectLst/>
              </a:rPr>
              <a:t>IEEE Trans. Wireless </a:t>
            </a:r>
            <a:r>
              <a:rPr lang="en-US" sz="1200" i="1" dirty="0" err="1">
                <a:effectLst/>
              </a:rPr>
              <a:t>Commun</a:t>
            </a:r>
            <a:r>
              <a:rPr lang="en-US" sz="1200" i="1" dirty="0">
                <a:effectLst/>
              </a:rPr>
              <a:t>.</a:t>
            </a:r>
            <a:r>
              <a:rPr lang="en-US" sz="1200" dirty="0">
                <a:effectLst/>
              </a:rPr>
              <a:t>, vol. 20, no. 8, pp. 4843–4857, Aug. 2021,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6"/>
              </a:rPr>
              <a:t>10.1109/TWC.2021.3062658</a:t>
            </a:r>
            <a:r>
              <a:rPr lang="en-US" sz="1200" dirty="0">
                <a:effectLst/>
              </a:rPr>
              <a:t>.</a:t>
            </a:r>
          </a:p>
        </p:txBody>
      </p:sp>
      <p:sp>
        <p:nvSpPr>
          <p:cNvPr id="16" name="Slide Number Placeholder 33">
            <a:extLst>
              <a:ext uri="{FF2B5EF4-FFF2-40B4-BE49-F238E27FC236}">
                <a16:creationId xmlns:a16="http://schemas.microsoft.com/office/drawing/2014/main" id="{54FBDF46-6E34-3923-C2AD-9234F5F6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D930033-B2FC-4609-BC0E-7900D15FB984}" type="slidenum">
              <a:rPr lang="en-US" smtClean="0"/>
              <a:t>15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BFC4B4-D1BC-C605-1E64-BCFBE110B3B5}"/>
              </a:ext>
            </a:extLst>
          </p:cNvPr>
          <p:cNvSpPr txBox="1"/>
          <p:nvPr/>
        </p:nvSpPr>
        <p:spPr>
          <a:xfrm>
            <a:off x="535846" y="1219323"/>
            <a:ext cx="5303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The 6 traditional orbital elements</a:t>
            </a:r>
            <a:r>
              <a:rPr lang="en-US" sz="20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3" name="Table 12">
                <a:extLst>
                  <a:ext uri="{FF2B5EF4-FFF2-40B4-BE49-F238E27FC236}">
                    <a16:creationId xmlns:a16="http://schemas.microsoft.com/office/drawing/2014/main" id="{75EC077C-C8B8-888C-830A-9A6B8841C4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48023595"/>
                  </p:ext>
                </p:extLst>
              </p:nvPr>
            </p:nvGraphicFramePr>
            <p:xfrm>
              <a:off x="535845" y="1733003"/>
              <a:ext cx="6256841" cy="268224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877945">
                      <a:extLst>
                        <a:ext uri="{9D8B030D-6E8A-4147-A177-3AD203B41FA5}">
                          <a16:colId xmlns:a16="http://schemas.microsoft.com/office/drawing/2014/main" val="2971832385"/>
                        </a:ext>
                      </a:extLst>
                    </a:gridCol>
                    <a:gridCol w="5378896">
                      <a:extLst>
                        <a:ext uri="{9D8B030D-6E8A-4147-A177-3AD203B41FA5}">
                          <a16:colId xmlns:a16="http://schemas.microsoft.com/office/drawing/2014/main" val="3780691680"/>
                        </a:ext>
                      </a:extLst>
                    </a:gridCol>
                  </a:tblGrid>
                  <a:tr h="23835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Inclination</a:t>
                          </a:r>
                          <a:r>
                            <a:rPr lang="en-US" altLang="zh-CN" sz="2000" dirty="0"/>
                            <a:t> angle to the equator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0,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oMath>
                          </a14:m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20007232"/>
                      </a:ext>
                    </a:extLst>
                  </a:tr>
                  <a:tr h="23835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000" dirty="0" smtClean="0"/>
                                  <m:t>𝑒</m:t>
                                </m:r>
                              </m:oMath>
                            </m:oMathPara>
                          </a14:m>
                          <a:endParaRPr lang="en-US" altLang="zh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Eccentricity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0,1</m:t>
                                  </m:r>
                                </m:e>
                              </m:d>
                            </m:oMath>
                          </a14:m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77008340"/>
                      </a:ext>
                    </a:extLst>
                  </a:tr>
                  <a:tr h="23835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𝑎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Semi-major axis </a:t>
                          </a:r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6868161"/>
                      </a:ext>
                    </a:extLst>
                  </a:tr>
                  <a:tr h="23835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000" dirty="0"/>
                            <a:t>Ω</a:t>
                          </a:r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The right ascension of ascending node (RAAN) </a:t>
                          </a:r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19453411"/>
                      </a:ext>
                    </a:extLst>
                  </a:tr>
                  <a:tr h="23835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000" dirty="0"/>
                            <a:t>ν</a:t>
                          </a:r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True anomaly (the geocentric angle between perigee direction and satellite direction)</a:t>
                          </a:r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81708647"/>
                      </a:ext>
                    </a:extLst>
                  </a:tr>
                  <a:tr h="23835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000" dirty="0" smtClean="0"/>
                                  <m:t>𝜔</m:t>
                                </m:r>
                              </m:oMath>
                            </m:oMathPara>
                          </a14:m>
                          <a:endParaRPr lang="en-US" sz="2000" baseline="-25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Argument of the perigee</a:t>
                          </a:r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241834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3" name="Table 12">
                <a:extLst>
                  <a:ext uri="{FF2B5EF4-FFF2-40B4-BE49-F238E27FC236}">
                    <a16:creationId xmlns:a16="http://schemas.microsoft.com/office/drawing/2014/main" id="{75EC077C-C8B8-888C-830A-9A6B8841C4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48023595"/>
                  </p:ext>
                </p:extLst>
              </p:nvPr>
            </p:nvGraphicFramePr>
            <p:xfrm>
              <a:off x="535845" y="1733003"/>
              <a:ext cx="6256841" cy="268224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877945">
                      <a:extLst>
                        <a:ext uri="{9D8B030D-6E8A-4147-A177-3AD203B41FA5}">
                          <a16:colId xmlns:a16="http://schemas.microsoft.com/office/drawing/2014/main" val="2971832385"/>
                        </a:ext>
                      </a:extLst>
                    </a:gridCol>
                    <a:gridCol w="5378896">
                      <a:extLst>
                        <a:ext uri="{9D8B030D-6E8A-4147-A177-3AD203B41FA5}">
                          <a16:colId xmlns:a16="http://schemas.microsoft.com/office/drawing/2014/main" val="3780691680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1449" t="-9677" r="-617391" b="-6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16509" t="-9677" r="-472" b="-6129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000723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1449" t="-106250" r="-617391" b="-493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16509" t="-106250" r="-472" b="-4937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7700834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𝑎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Semi-major axis </a:t>
                          </a:r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686816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000" dirty="0"/>
                            <a:t>Ω</a:t>
                          </a:r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The right ascension of ascending node (RAAN) </a:t>
                          </a:r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19453411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000" dirty="0"/>
                            <a:t>ν</a:t>
                          </a:r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True anomaly (the geocentric angle between perigee direction and satellite direction)</a:t>
                          </a:r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8170864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1449" t="-593548" r="-617391" b="-290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Argument of the perigee</a:t>
                          </a:r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24183473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4228733-269A-A82A-CFD2-4348523719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428391"/>
              </p:ext>
            </p:extLst>
          </p:nvPr>
        </p:nvGraphicFramePr>
        <p:xfrm>
          <a:off x="496657" y="4961681"/>
          <a:ext cx="6148164" cy="39624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914132">
                  <a:extLst>
                    <a:ext uri="{9D8B030D-6E8A-4147-A177-3AD203B41FA5}">
                      <a16:colId xmlns:a16="http://schemas.microsoft.com/office/drawing/2014/main" val="4230125919"/>
                    </a:ext>
                  </a:extLst>
                </a:gridCol>
                <a:gridCol w="5234032">
                  <a:extLst>
                    <a:ext uri="{9D8B030D-6E8A-4147-A177-3AD203B41FA5}">
                      <a16:colId xmlns:a16="http://schemas.microsoft.com/office/drawing/2014/main" val="14550400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/>
                        <a:t>ℎ</a:t>
                      </a:r>
                      <a:endParaRPr lang="en-C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Altitude</a:t>
                      </a:r>
                      <a:endParaRPr lang="en-C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82604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4913451-2966-5B1B-450E-4AC5A592E0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3381" y="1450155"/>
            <a:ext cx="5442676" cy="41588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013D5A-FD54-76DD-6DC3-D37F210F0232}"/>
              </a:ext>
            </a:extLst>
          </p:cNvPr>
          <p:cNvSpPr txBox="1"/>
          <p:nvPr/>
        </p:nvSpPr>
        <p:spPr>
          <a:xfrm>
            <a:off x="546581" y="4514446"/>
            <a:ext cx="6098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Other global constants of the orbit:</a:t>
            </a:r>
          </a:p>
        </p:txBody>
      </p:sp>
    </p:spTree>
    <p:extLst>
      <p:ext uri="{BB962C8B-B14F-4D97-AF65-F5344CB8AC3E}">
        <p14:creationId xmlns:p14="http://schemas.microsoft.com/office/powerpoint/2010/main" val="3402882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EDC419-2388-0D44-8696-CA1FA752E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561" y="1467521"/>
            <a:ext cx="5970885" cy="3181566"/>
          </a:xfrm>
          <a:prstGeom prst="rect">
            <a:avLst/>
          </a:prstGeom>
        </p:spPr>
      </p:pic>
      <p:pic>
        <p:nvPicPr>
          <p:cNvPr id="5" name="Picture 2" descr="Catalog of Earth Satellite Orbits">
            <a:extLst>
              <a:ext uri="{FF2B5EF4-FFF2-40B4-BE49-F238E27FC236}">
                <a16:creationId xmlns:a16="http://schemas.microsoft.com/office/drawing/2014/main" id="{C773AAB4-DAAA-0B4E-F305-FE5C0C267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r="15194"/>
          <a:stretch/>
        </p:blipFill>
        <p:spPr bwMode="auto">
          <a:xfrm>
            <a:off x="193787" y="1527689"/>
            <a:ext cx="5116564" cy="3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DA6410E3-5014-192C-1252-F22EBE427D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5821126"/>
                  </p:ext>
                </p:extLst>
              </p:nvPr>
            </p:nvGraphicFramePr>
            <p:xfrm>
              <a:off x="193787" y="4804153"/>
              <a:ext cx="11379903" cy="155937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830170">
                      <a:extLst>
                        <a:ext uri="{9D8B030D-6E8A-4147-A177-3AD203B41FA5}">
                          <a16:colId xmlns:a16="http://schemas.microsoft.com/office/drawing/2014/main" val="669883486"/>
                        </a:ext>
                      </a:extLst>
                    </a:gridCol>
                    <a:gridCol w="4658386">
                      <a:extLst>
                        <a:ext uri="{9D8B030D-6E8A-4147-A177-3AD203B41FA5}">
                          <a16:colId xmlns:a16="http://schemas.microsoft.com/office/drawing/2014/main" val="3228987245"/>
                        </a:ext>
                      </a:extLst>
                    </a:gridCol>
                    <a:gridCol w="5891347">
                      <a:extLst>
                        <a:ext uri="{9D8B030D-6E8A-4147-A177-3AD203B41FA5}">
                          <a16:colId xmlns:a16="http://schemas.microsoft.com/office/drawing/2014/main" val="4105535840"/>
                        </a:ext>
                      </a:extLst>
                    </a:gridCol>
                  </a:tblGrid>
                  <a:tr h="23835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Orbit Inclination</a:t>
                          </a:r>
                          <a:r>
                            <a:rPr lang="en-US" altLang="zh-CN" sz="2000" dirty="0"/>
                            <a:t> to the equator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0,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342900" marR="0" lvl="0" indent="-34290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CN" sz="2000" dirty="0"/>
                            <a:t>Equtorial orbit: 0</a:t>
                          </a:r>
                        </a:p>
                        <a:p>
                          <a:pPr marL="342900" marR="0" lvl="0" indent="-34290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CN" sz="2000" dirty="0"/>
                            <a:t>Polar orbit: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endParaRPr lang="en-CN" sz="2000" dirty="0"/>
                        </a:p>
                        <a:p>
                          <a:pPr marL="342900" marR="0" lvl="0" indent="-34290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sz="2000" dirty="0"/>
                            <a:t>The direction of the satellite’s motion is opposite to that of the Earth’s rotation: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oMath>
                          </a14:m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853129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DA6410E3-5014-192C-1252-F22EBE427D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5821126"/>
                  </p:ext>
                </p:extLst>
              </p:nvPr>
            </p:nvGraphicFramePr>
            <p:xfrm>
              <a:off x="193787" y="4804153"/>
              <a:ext cx="11379903" cy="155937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830170">
                      <a:extLst>
                        <a:ext uri="{9D8B030D-6E8A-4147-A177-3AD203B41FA5}">
                          <a16:colId xmlns:a16="http://schemas.microsoft.com/office/drawing/2014/main" val="669883486"/>
                        </a:ext>
                      </a:extLst>
                    </a:gridCol>
                    <a:gridCol w="4658386">
                      <a:extLst>
                        <a:ext uri="{9D8B030D-6E8A-4147-A177-3AD203B41FA5}">
                          <a16:colId xmlns:a16="http://schemas.microsoft.com/office/drawing/2014/main" val="3228987245"/>
                        </a:ext>
                      </a:extLst>
                    </a:gridCol>
                    <a:gridCol w="5891347">
                      <a:extLst>
                        <a:ext uri="{9D8B030D-6E8A-4147-A177-3AD203B41FA5}">
                          <a16:colId xmlns:a16="http://schemas.microsoft.com/office/drawing/2014/main" val="4105535840"/>
                        </a:ext>
                      </a:extLst>
                    </a:gridCol>
                  </a:tblGrid>
                  <a:tr h="155937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538" t="-2419" r="-1281538" b="-24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7935" t="-2419" r="-126359" b="-24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93534" t="-2419" r="-216" b="-24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531296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125FDD4-C7EA-ED51-D6A1-A1029B1C787A}"/>
              </a:ext>
            </a:extLst>
          </p:cNvPr>
          <p:cNvSpPr txBox="1"/>
          <p:nvPr/>
        </p:nvSpPr>
        <p:spPr>
          <a:xfrm>
            <a:off x="393961" y="6423036"/>
            <a:ext cx="50638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</a:t>
            </a:r>
            <a:r>
              <a:rPr lang="en-CN" sz="1200" dirty="0"/>
              <a:t>igrues are obtained from</a:t>
            </a:r>
            <a:r>
              <a:rPr lang="en-US" altLang="zh-CN" sz="1200" dirty="0"/>
              <a:t> </a:t>
            </a:r>
            <a:r>
              <a:rPr lang="en-US" altLang="zh-CN" sz="1200" dirty="0">
                <a:hlinkClick r:id="rId7"/>
              </a:rPr>
              <a:t>https://www.youtube.com/watch?v=n70zjMvm8L0</a:t>
            </a:r>
            <a:r>
              <a:rPr lang="en-US" altLang="zh-CN" sz="1200" dirty="0"/>
              <a:t> </a:t>
            </a:r>
            <a:endParaRPr lang="en-CN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77FB6A-BA48-7AB7-65B7-9C63115A02F9}"/>
              </a:ext>
            </a:extLst>
          </p:cNvPr>
          <p:cNvSpPr txBox="1"/>
          <p:nvPr/>
        </p:nvSpPr>
        <p:spPr>
          <a:xfrm>
            <a:off x="1507743" y="189277"/>
            <a:ext cx="79029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Satellite orbital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89B9DCB-CDBA-1899-4F86-CD5F41389DD5}"/>
                  </a:ext>
                </a:extLst>
              </p:cNvPr>
              <p:cNvSpPr txBox="1"/>
              <p:nvPr/>
            </p:nvSpPr>
            <p:spPr>
              <a:xfrm>
                <a:off x="4539343" y="2551799"/>
                <a:ext cx="50292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89B9DCB-CDBA-1899-4F86-CD5F41389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343" y="2551799"/>
                <a:ext cx="50292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6906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BB926313-7848-34C7-112A-3A234554A1F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26823411"/>
                  </p:ext>
                </p:extLst>
              </p:nvPr>
            </p:nvGraphicFramePr>
            <p:xfrm>
              <a:off x="440305" y="5006612"/>
              <a:ext cx="10648408" cy="1363091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459945">
                      <a:extLst>
                        <a:ext uri="{9D8B030D-6E8A-4147-A177-3AD203B41FA5}">
                          <a16:colId xmlns:a16="http://schemas.microsoft.com/office/drawing/2014/main" val="2648236626"/>
                        </a:ext>
                      </a:extLst>
                    </a:gridCol>
                    <a:gridCol w="2035663">
                      <a:extLst>
                        <a:ext uri="{9D8B030D-6E8A-4147-A177-3AD203B41FA5}">
                          <a16:colId xmlns:a16="http://schemas.microsoft.com/office/drawing/2014/main" val="2251298219"/>
                        </a:ext>
                      </a:extLst>
                    </a:gridCol>
                    <a:gridCol w="6967505">
                      <a:extLst>
                        <a:ext uri="{9D8B030D-6E8A-4147-A177-3AD203B41FA5}">
                          <a16:colId xmlns:a16="http://schemas.microsoft.com/office/drawing/2014/main" val="4271938668"/>
                        </a:ext>
                      </a:extLst>
                    </a:gridCol>
                    <a:gridCol w="1185295">
                      <a:extLst>
                        <a:ext uri="{9D8B030D-6E8A-4147-A177-3AD203B41FA5}">
                          <a16:colId xmlns:a16="http://schemas.microsoft.com/office/drawing/2014/main" val="3410147420"/>
                        </a:ext>
                      </a:extLst>
                    </a:gridCol>
                  </a:tblGrid>
                  <a:tr h="27105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000" dirty="0" smtClean="0"/>
                                  <m:t>𝑒</m:t>
                                </m:r>
                              </m:oMath>
                            </m:oMathPara>
                          </a14:m>
                          <a:endParaRPr lang="en-US" altLang="zh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Eccentricity</a:t>
                          </a:r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[0,1]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 when the orbit is circular: 0 (the LEO satellite orbit is assumed)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2−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2+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72943394"/>
                      </a:ext>
                    </a:extLst>
                  </a:tr>
                  <a:tr h="27105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𝑎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semi-major axis </a:t>
                          </a:r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2000" dirty="0"/>
                            <a:t>circular: a = radius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096194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BB926313-7848-34C7-112A-3A234554A1F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26823411"/>
                  </p:ext>
                </p:extLst>
              </p:nvPr>
            </p:nvGraphicFramePr>
            <p:xfrm>
              <a:off x="440305" y="5006612"/>
              <a:ext cx="10648408" cy="1363091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459945">
                      <a:extLst>
                        <a:ext uri="{9D8B030D-6E8A-4147-A177-3AD203B41FA5}">
                          <a16:colId xmlns:a16="http://schemas.microsoft.com/office/drawing/2014/main" val="2648236626"/>
                        </a:ext>
                      </a:extLst>
                    </a:gridCol>
                    <a:gridCol w="2035663">
                      <a:extLst>
                        <a:ext uri="{9D8B030D-6E8A-4147-A177-3AD203B41FA5}">
                          <a16:colId xmlns:a16="http://schemas.microsoft.com/office/drawing/2014/main" val="2251298219"/>
                        </a:ext>
                      </a:extLst>
                    </a:gridCol>
                    <a:gridCol w="6967505">
                      <a:extLst>
                        <a:ext uri="{9D8B030D-6E8A-4147-A177-3AD203B41FA5}">
                          <a16:colId xmlns:a16="http://schemas.microsoft.com/office/drawing/2014/main" val="4271938668"/>
                        </a:ext>
                      </a:extLst>
                    </a:gridCol>
                    <a:gridCol w="1185295">
                      <a:extLst>
                        <a:ext uri="{9D8B030D-6E8A-4147-A177-3AD203B41FA5}">
                          <a16:colId xmlns:a16="http://schemas.microsoft.com/office/drawing/2014/main" val="3410147420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t="-5357" r="-223611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Eccentricity</a:t>
                          </a:r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[0,1]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 when the orbit is circular: 0 (the LEO satellite orbit is assumed)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793617" t="-5357" r="-1064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72943394"/>
                      </a:ext>
                    </a:extLst>
                  </a:tr>
                  <a:tr h="6620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𝑎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semi-major axis </a:t>
                          </a:r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2000" dirty="0"/>
                            <a:t>circular: a = radius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793617" t="-113462" r="-1064" b="-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0961942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8B0E248-0F43-FB0E-3001-28ED5E31DA31}"/>
              </a:ext>
            </a:extLst>
          </p:cNvPr>
          <p:cNvSpPr txBox="1"/>
          <p:nvPr/>
        </p:nvSpPr>
        <p:spPr>
          <a:xfrm>
            <a:off x="93513" y="6436099"/>
            <a:ext cx="8199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</a:t>
            </a:r>
            <a:r>
              <a:rPr lang="en-CN" sz="1200" dirty="0"/>
              <a:t>igrues are obtained from</a:t>
            </a:r>
            <a:r>
              <a:rPr lang="en-US" altLang="zh-CN" sz="1200" dirty="0"/>
              <a:t> </a:t>
            </a:r>
            <a:r>
              <a:rPr lang="en-US" altLang="zh-CN" sz="1200" dirty="0">
                <a:hlinkClick r:id="rId5"/>
              </a:rPr>
              <a:t>https://www.youtube.com/watch?v=2gAYqtmNJx8</a:t>
            </a:r>
            <a:r>
              <a:rPr lang="en-US" altLang="zh-CN" sz="1200" dirty="0"/>
              <a:t>, </a:t>
            </a:r>
            <a:r>
              <a:rPr lang="en-US" altLang="zh-CN" sz="1200" dirty="0">
                <a:hlinkClick r:id="rId6"/>
              </a:rPr>
              <a:t>https://www.youtube.com/watch?v=BvjlBpP4zU8</a:t>
            </a:r>
            <a:r>
              <a:rPr lang="en-US" altLang="zh-CN" sz="1200" dirty="0"/>
              <a:t> </a:t>
            </a:r>
            <a:endParaRPr lang="en-CN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36C522-8ECF-45DE-7BDD-39DC655687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80" y="1518828"/>
            <a:ext cx="5676729" cy="3301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9F0FE0-4589-CB45-1C83-C1CDA08C0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3969" y="1498022"/>
            <a:ext cx="5683638" cy="332274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D10F68-8A78-B8BB-56B7-9A24437FEA66}"/>
              </a:ext>
            </a:extLst>
          </p:cNvPr>
          <p:cNvCxnSpPr>
            <a:cxnSpLocks/>
          </p:cNvCxnSpPr>
          <p:nvPr/>
        </p:nvCxnSpPr>
        <p:spPr>
          <a:xfrm>
            <a:off x="7064188" y="3085975"/>
            <a:ext cx="322730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62CA3EE-EDC4-9771-A31D-F43A0D58CE2B}"/>
              </a:ext>
            </a:extLst>
          </p:cNvPr>
          <p:cNvCxnSpPr>
            <a:cxnSpLocks/>
          </p:cNvCxnSpPr>
          <p:nvPr/>
        </p:nvCxnSpPr>
        <p:spPr>
          <a:xfrm>
            <a:off x="8193741" y="3085975"/>
            <a:ext cx="2492188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D582077-FF59-4617-92D2-A53938ADEB8E}"/>
              </a:ext>
            </a:extLst>
          </p:cNvPr>
          <p:cNvSpPr txBox="1"/>
          <p:nvPr/>
        </p:nvSpPr>
        <p:spPr>
          <a:xfrm>
            <a:off x="7084086" y="3119319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chemeClr val="bg1"/>
                </a:solidFill>
              </a:rPr>
              <a:t>r1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FA724B-07DF-4344-1F46-579B1B96CA68}"/>
              </a:ext>
            </a:extLst>
          </p:cNvPr>
          <p:cNvSpPr txBox="1"/>
          <p:nvPr/>
        </p:nvSpPr>
        <p:spPr>
          <a:xfrm>
            <a:off x="9369711" y="3083494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chemeClr val="bg1"/>
                </a:solidFill>
              </a:rPr>
              <a:t>r2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6E7D50-DCD0-3AA3-909F-18BC908D8FB9}"/>
              </a:ext>
            </a:extLst>
          </p:cNvPr>
          <p:cNvSpPr txBox="1"/>
          <p:nvPr/>
        </p:nvSpPr>
        <p:spPr>
          <a:xfrm>
            <a:off x="1507743" y="189277"/>
            <a:ext cx="79029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Satellite orbital elements</a:t>
            </a:r>
          </a:p>
        </p:txBody>
      </p:sp>
    </p:spTree>
    <p:extLst>
      <p:ext uri="{BB962C8B-B14F-4D97-AF65-F5344CB8AC3E}">
        <p14:creationId xmlns:p14="http://schemas.microsoft.com/office/powerpoint/2010/main" val="855149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4" y="189277"/>
            <a:ext cx="78191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Satellite orbital elements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18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EF2BC2-0999-B77B-B0B0-3E76792DD1BF}"/>
              </a:ext>
            </a:extLst>
          </p:cNvPr>
          <p:cNvSpPr txBox="1"/>
          <p:nvPr/>
        </p:nvSpPr>
        <p:spPr>
          <a:xfrm>
            <a:off x="-47598" y="6224583"/>
            <a:ext cx="12239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</a:rPr>
              <a:t>G. Stock, J. A. </a:t>
            </a:r>
            <a:r>
              <a:rPr lang="en-US" sz="1200" dirty="0" err="1">
                <a:effectLst/>
              </a:rPr>
              <a:t>Fraire</a:t>
            </a:r>
            <a:r>
              <a:rPr lang="en-US" sz="1200" dirty="0">
                <a:effectLst/>
              </a:rPr>
              <a:t>, and H. </a:t>
            </a:r>
            <a:r>
              <a:rPr lang="en-US" sz="1200" dirty="0" err="1">
                <a:effectLst/>
              </a:rPr>
              <a:t>Hermanns</a:t>
            </a:r>
            <a:r>
              <a:rPr lang="en-US" sz="1200" dirty="0">
                <a:effectLst/>
              </a:rPr>
              <a:t>, “Distributed On-Demand Routing for LEO Mega-Constellations: A </a:t>
            </a:r>
            <a:r>
              <a:rPr lang="en-US" sz="1200" dirty="0" err="1">
                <a:effectLst/>
              </a:rPr>
              <a:t>Starlink</a:t>
            </a:r>
            <a:r>
              <a:rPr lang="en-US" sz="1200" dirty="0">
                <a:effectLst/>
              </a:rPr>
              <a:t> Case Study,” in </a:t>
            </a:r>
            <a:r>
              <a:rPr lang="en-US" sz="1200" i="1" dirty="0">
                <a:effectLst/>
              </a:rPr>
              <a:t>2022 11th Advanced Satellite Multimedia Systems Conference and the 17th Signal Processing for Space Communications Workshop (ASMS/SPSC)</a:t>
            </a:r>
            <a:r>
              <a:rPr lang="en-US" sz="1200" dirty="0">
                <a:effectLst/>
              </a:rPr>
              <a:t>, Sep. 2022, pp. 1–8.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4"/>
              </a:rPr>
              <a:t>10.1109/ASMS/SPSC55670.2022.9914716</a:t>
            </a:r>
            <a:r>
              <a:rPr lang="en-US" sz="1200" dirty="0">
                <a:effectLst/>
              </a:rPr>
              <a:t>.</a:t>
            </a:r>
          </a:p>
          <a:p>
            <a:r>
              <a:rPr lang="en-US" sz="1200" dirty="0"/>
              <a:t>F</a:t>
            </a:r>
            <a:r>
              <a:rPr lang="en-CN" sz="1200" dirty="0"/>
              <a:t>igrues are obtained from</a:t>
            </a:r>
            <a:r>
              <a:rPr lang="en-US" altLang="zh-CN" sz="1200" dirty="0"/>
              <a:t> </a:t>
            </a:r>
            <a:r>
              <a:rPr lang="en-US" altLang="zh-CN" sz="1200" dirty="0">
                <a:hlinkClick r:id="rId5"/>
              </a:rPr>
              <a:t>https://www.youtube.com/watch?v=2gAYqtmNJx8</a:t>
            </a:r>
            <a:r>
              <a:rPr lang="en-US" altLang="zh-CN" sz="1200" dirty="0"/>
              <a:t>.</a:t>
            </a:r>
            <a:endParaRPr lang="en-CN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3B90186-6C7F-F224-B782-A87562B9D5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2296332"/>
                  </p:ext>
                </p:extLst>
              </p:nvPr>
            </p:nvGraphicFramePr>
            <p:xfrm>
              <a:off x="222423" y="1372957"/>
              <a:ext cx="6120202" cy="301752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388070">
                      <a:extLst>
                        <a:ext uri="{9D8B030D-6E8A-4147-A177-3AD203B41FA5}">
                          <a16:colId xmlns:a16="http://schemas.microsoft.com/office/drawing/2014/main" val="2553548749"/>
                        </a:ext>
                      </a:extLst>
                    </a:gridCol>
                    <a:gridCol w="2336753">
                      <a:extLst>
                        <a:ext uri="{9D8B030D-6E8A-4147-A177-3AD203B41FA5}">
                          <a16:colId xmlns:a16="http://schemas.microsoft.com/office/drawing/2014/main" val="3873453257"/>
                        </a:ext>
                      </a:extLst>
                    </a:gridCol>
                    <a:gridCol w="3395379">
                      <a:extLst>
                        <a:ext uri="{9D8B030D-6E8A-4147-A177-3AD203B41FA5}">
                          <a16:colId xmlns:a16="http://schemas.microsoft.com/office/drawing/2014/main" val="1207867869"/>
                        </a:ext>
                      </a:extLst>
                    </a:gridCol>
                  </a:tblGrid>
                  <a:tr h="6206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000" dirty="0" smtClean="0"/>
                                  <m:t>𝜔</m:t>
                                </m:r>
                              </m:oMath>
                            </m:oMathPara>
                          </a14:m>
                          <a:endParaRPr lang="en-US" sz="2000" baseline="-25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Argument of the perigee</a:t>
                          </a:r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457200" lvl="1" indent="0" algn="l">
                            <a:buNone/>
                          </a:pPr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28220946"/>
                      </a:ext>
                    </a:extLst>
                  </a:tr>
                  <a:tr h="110010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000" dirty="0"/>
                            <a:t>Ω</a:t>
                          </a:r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The right ascension of ascending node (RAAN)</a:t>
                          </a:r>
                        </a:p>
                        <a:p>
                          <a:pPr algn="ctr"/>
                          <a:r>
                            <a:rPr lang="en-US" sz="2000" dirty="0"/>
                            <a:t>= The longitude of the ascending node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457200" lvl="1" indent="0" algn="l">
                            <a:buNone/>
                          </a:pPr>
                          <a:r>
                            <a:rPr lang="en-US" sz="2000" dirty="0"/>
                            <a:t>The angle between the vernal equinox and the interactions of the orbital and the equatorial planes</a:t>
                          </a:r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14549585"/>
                      </a:ext>
                    </a:extLst>
                  </a:tr>
                  <a:tr h="47740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000" dirty="0"/>
                            <a:t>ν</a:t>
                          </a:r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The true anomaly </a:t>
                          </a:r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The degrees from orbit perigee to the satellite’s location</a:t>
                          </a:r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578810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3B90186-6C7F-F224-B782-A87562B9D5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2296332"/>
                  </p:ext>
                </p:extLst>
              </p:nvPr>
            </p:nvGraphicFramePr>
            <p:xfrm>
              <a:off x="222423" y="1372957"/>
              <a:ext cx="6120202" cy="301752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388070">
                      <a:extLst>
                        <a:ext uri="{9D8B030D-6E8A-4147-A177-3AD203B41FA5}">
                          <a16:colId xmlns:a16="http://schemas.microsoft.com/office/drawing/2014/main" val="2553548749"/>
                        </a:ext>
                      </a:extLst>
                    </a:gridCol>
                    <a:gridCol w="2336753">
                      <a:extLst>
                        <a:ext uri="{9D8B030D-6E8A-4147-A177-3AD203B41FA5}">
                          <a16:colId xmlns:a16="http://schemas.microsoft.com/office/drawing/2014/main" val="3873453257"/>
                        </a:ext>
                      </a:extLst>
                    </a:gridCol>
                    <a:gridCol w="3395379">
                      <a:extLst>
                        <a:ext uri="{9D8B030D-6E8A-4147-A177-3AD203B41FA5}">
                          <a16:colId xmlns:a16="http://schemas.microsoft.com/office/drawing/2014/main" val="1207867869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3226" t="-5455" r="-1461290" b="-34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Argument of the perigee</a:t>
                          </a:r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457200" lvl="1" indent="0" algn="l">
                            <a:buNone/>
                          </a:pPr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28220946"/>
                      </a:ext>
                    </a:extLst>
                  </a:tr>
                  <a:tr h="16154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000" dirty="0"/>
                            <a:t>Ω</a:t>
                          </a:r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The right ascension of ascending node (RAAN)</a:t>
                          </a:r>
                        </a:p>
                        <a:p>
                          <a:pPr algn="ctr"/>
                          <a:r>
                            <a:rPr lang="en-US" sz="2000" dirty="0"/>
                            <a:t>= The longitude of the ascending node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457200" lvl="1" indent="0" algn="l">
                            <a:buNone/>
                          </a:pPr>
                          <a:r>
                            <a:rPr lang="en-US" sz="2000" dirty="0"/>
                            <a:t>The angle between the vernal equinox and the interactions of the orbital and the equatorial planes</a:t>
                          </a:r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14549585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000" dirty="0"/>
                            <a:t>ν</a:t>
                          </a:r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The true anomaly </a:t>
                          </a:r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The degrees from orbit perigee to the satellite’s location</a:t>
                          </a:r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5788104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2FBB4C6E-BDE0-03D9-1C8E-45D70157B3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60377485"/>
                  </p:ext>
                </p:extLst>
              </p:nvPr>
            </p:nvGraphicFramePr>
            <p:xfrm>
              <a:off x="222423" y="5041717"/>
              <a:ext cx="6120202" cy="100584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388071">
                      <a:extLst>
                        <a:ext uri="{9D8B030D-6E8A-4147-A177-3AD203B41FA5}">
                          <a16:colId xmlns:a16="http://schemas.microsoft.com/office/drawing/2014/main" val="3052551285"/>
                        </a:ext>
                      </a:extLst>
                    </a:gridCol>
                    <a:gridCol w="2352961">
                      <a:extLst>
                        <a:ext uri="{9D8B030D-6E8A-4147-A177-3AD203B41FA5}">
                          <a16:colId xmlns:a16="http://schemas.microsoft.com/office/drawing/2014/main" val="2199586027"/>
                        </a:ext>
                      </a:extLst>
                    </a:gridCol>
                    <a:gridCol w="3379170">
                      <a:extLst>
                        <a:ext uri="{9D8B030D-6E8A-4147-A177-3AD203B41FA5}">
                          <a16:colId xmlns:a16="http://schemas.microsoft.com/office/drawing/2014/main" val="3209764763"/>
                        </a:ext>
                      </a:extLst>
                    </a:gridCol>
                  </a:tblGrid>
                  <a:tr h="425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u</a:t>
                          </a:r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ea typeface="Cambria Math" panose="02040503050406030204" pitchFamily="18" charset="0"/>
                            </a:rPr>
                            <a:t>Argument of latitude =</a:t>
                          </a:r>
                          <a:r>
                            <a:rPr lang="en-US" sz="2000" b="0" baseline="0" dirty="0">
                              <a:ea typeface="Cambria Math" panose="02040503050406030204" pitchFamily="18" charset="0"/>
                            </a:rPr>
                            <a:t> </a:t>
                          </a:r>
                          <a:r>
                            <a:rPr lang="en-US" sz="2000" b="0" dirty="0">
                              <a:ea typeface="Cambria Math" panose="02040503050406030204" pitchFamily="18" charset="0"/>
                            </a:rPr>
                            <a:t>phase angle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−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,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The angle between the ascending node and the satellite</a:t>
                          </a:r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025692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2FBB4C6E-BDE0-03D9-1C8E-45D70157B3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60377485"/>
                  </p:ext>
                </p:extLst>
              </p:nvPr>
            </p:nvGraphicFramePr>
            <p:xfrm>
              <a:off x="222423" y="5041717"/>
              <a:ext cx="6120202" cy="100584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388071">
                      <a:extLst>
                        <a:ext uri="{9D8B030D-6E8A-4147-A177-3AD203B41FA5}">
                          <a16:colId xmlns:a16="http://schemas.microsoft.com/office/drawing/2014/main" val="3052551285"/>
                        </a:ext>
                      </a:extLst>
                    </a:gridCol>
                    <a:gridCol w="2352961">
                      <a:extLst>
                        <a:ext uri="{9D8B030D-6E8A-4147-A177-3AD203B41FA5}">
                          <a16:colId xmlns:a16="http://schemas.microsoft.com/office/drawing/2014/main" val="2199586027"/>
                        </a:ext>
                      </a:extLst>
                    </a:gridCol>
                    <a:gridCol w="3379170">
                      <a:extLst>
                        <a:ext uri="{9D8B030D-6E8A-4147-A177-3AD203B41FA5}">
                          <a16:colId xmlns:a16="http://schemas.microsoft.com/office/drawing/2014/main" val="3209764763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u</a:t>
                          </a:r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17297" t="-2469" r="-144865" b="-9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The angle between the ascending node and the satellite</a:t>
                          </a:r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0256924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4208CF0-DC8F-C17B-E823-B1B8C097B25B}"/>
              </a:ext>
            </a:extLst>
          </p:cNvPr>
          <p:cNvSpPr txBox="1"/>
          <p:nvPr/>
        </p:nvSpPr>
        <p:spPr>
          <a:xfrm>
            <a:off x="222423" y="4641105"/>
            <a:ext cx="6120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</a:t>
            </a:r>
            <a:r>
              <a:rPr lang="en-CN" sz="2000" dirty="0"/>
              <a:t>f the orbit is circular, </a:t>
            </a:r>
            <a:r>
              <a:rPr lang="el-GR" sz="2000" dirty="0"/>
              <a:t>ν</a:t>
            </a:r>
            <a:r>
              <a:rPr lang="en-CN" sz="2000" dirty="0"/>
              <a:t> is undfines, and we have instead: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77C848-8F7E-1CEF-340A-8FB553CAE3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2523" y="1551604"/>
            <a:ext cx="5442676" cy="415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9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3" y="189277"/>
            <a:ext cx="77023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Satellite orbital elements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789066-B46B-0E4D-BA09-13FC3C0EDD4A}"/>
                  </a:ext>
                </a:extLst>
              </p:cNvPr>
              <p:cNvSpPr txBox="1"/>
              <p:nvPr/>
            </p:nvSpPr>
            <p:spPr>
              <a:xfrm>
                <a:off x="264405" y="1685581"/>
                <a:ext cx="6676222" cy="3751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q"/>
                </a:pPr>
                <a:r>
                  <a:rPr lang="en-US" sz="2400" dirty="0"/>
                  <a:t>All the satellites can be categorized: ascending satellites and descending satellites</a:t>
                </a:r>
              </a:p>
              <a:p>
                <a:pPr marL="342900" indent="-342900">
                  <a:buFont typeface="Wingdings" pitchFamily="2" charset="2"/>
                  <a:buChar char="q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Ascending satellites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Fly towards the latitude-increasing direction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direction is northeast, when the orbit inclination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+mn-ea"/>
                          </a:rPr>
                          <m:t>0,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Descending satellites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Fly towards the latitude-decreasing direction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direction is southeast </a:t>
                </a:r>
                <a:endParaRPr lang="en-CN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789066-B46B-0E4D-BA09-13FC3C0EDD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405" y="1685581"/>
                <a:ext cx="6676222" cy="3751604"/>
              </a:xfrm>
              <a:prstGeom prst="rect">
                <a:avLst/>
              </a:prstGeom>
              <a:blipFill>
                <a:blip r:embed="rId4"/>
                <a:stretch>
                  <a:fillRect l="-1139" t="-1347" b="-168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Content Placeholder 8">
            <a:extLst>
              <a:ext uri="{FF2B5EF4-FFF2-40B4-BE49-F238E27FC236}">
                <a16:creationId xmlns:a16="http://schemas.microsoft.com/office/drawing/2014/main" id="{32DAA157-8ED1-7F0F-C00D-A7C4D9D03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5739" r="5494" b="15846"/>
          <a:stretch/>
        </p:blipFill>
        <p:spPr>
          <a:xfrm>
            <a:off x="6542908" y="1773823"/>
            <a:ext cx="5334384" cy="404576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6956E3-65E5-EDF1-8074-12EAB11BD73F}"/>
              </a:ext>
            </a:extLst>
          </p:cNvPr>
          <p:cNvSpPr txBox="1"/>
          <p:nvPr/>
        </p:nvSpPr>
        <p:spPr>
          <a:xfrm>
            <a:off x="0" y="6356350"/>
            <a:ext cx="1135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</a:rPr>
              <a:t>Q. Chen, G. </a:t>
            </a:r>
            <a:r>
              <a:rPr lang="en-US" sz="1200" dirty="0" err="1">
                <a:effectLst/>
              </a:rPr>
              <a:t>Giambene</a:t>
            </a:r>
            <a:r>
              <a:rPr lang="en-US" sz="1200" dirty="0">
                <a:effectLst/>
              </a:rPr>
              <a:t>, L. Yang, C. Fan, and X. Chen, “Analysis of Inter-Satellite Link Paths for LEO Mega-Constellation Networks,” </a:t>
            </a:r>
            <a:r>
              <a:rPr lang="en-US" sz="1200" i="1" dirty="0">
                <a:effectLst/>
              </a:rPr>
              <a:t>IEEE Trans. </a:t>
            </a:r>
            <a:r>
              <a:rPr lang="en-US" sz="1200" i="1" dirty="0" err="1">
                <a:effectLst/>
              </a:rPr>
              <a:t>Veh</a:t>
            </a:r>
            <a:r>
              <a:rPr lang="en-US" sz="1200" i="1" dirty="0">
                <a:effectLst/>
              </a:rPr>
              <a:t>. Technol.</a:t>
            </a:r>
            <a:r>
              <a:rPr lang="en-US" sz="1200" dirty="0">
                <a:effectLst/>
              </a:rPr>
              <a:t>, vol. 70, no. 3, pp. 2743–2755, Mar. 2021,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6"/>
              </a:rPr>
              <a:t>10.1109/TVT.2021.3058126</a:t>
            </a:r>
            <a:r>
              <a:rPr lang="en-US" sz="1200" dirty="0"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1055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4" y="189277"/>
            <a:ext cx="65430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Overview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2</a:t>
            </a:fld>
            <a:endParaRPr lang="en-US"/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9402847C-D745-5E88-1A1F-25022AEDD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022" y="1325105"/>
            <a:ext cx="9708444" cy="5269424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Background</a:t>
            </a:r>
          </a:p>
          <a:p>
            <a:pPr>
              <a:lnSpc>
                <a:spcPct val="130000"/>
              </a:lnSpc>
            </a:pPr>
            <a:r>
              <a:rPr lang="en-US" dirty="0"/>
              <a:t>S</a:t>
            </a:r>
            <a:r>
              <a:rPr lang="en-CN" dirty="0"/>
              <a:t>atellites </a:t>
            </a:r>
            <a:r>
              <a:rPr lang="en-US" dirty="0"/>
              <a:t>Constellations</a:t>
            </a:r>
            <a:r>
              <a:rPr lang="en-US" altLang="zh-CN" dirty="0"/>
              <a:t> Network</a:t>
            </a:r>
          </a:p>
          <a:p>
            <a:pPr>
              <a:lnSpc>
                <a:spcPct val="130000"/>
              </a:lnSpc>
            </a:pPr>
            <a:r>
              <a:rPr lang="en-US" dirty="0"/>
              <a:t>S</a:t>
            </a:r>
            <a:r>
              <a:rPr lang="en-CN" dirty="0"/>
              <a:t>atellite orbital elements</a:t>
            </a:r>
          </a:p>
          <a:p>
            <a:pPr>
              <a:lnSpc>
                <a:spcPct val="130000"/>
              </a:lnSpc>
            </a:pPr>
            <a:r>
              <a:rPr lang="en-US" altLang="zh-CN" dirty="0"/>
              <a:t>Inter-satellite link</a:t>
            </a:r>
          </a:p>
          <a:p>
            <a:pPr>
              <a:lnSpc>
                <a:spcPct val="130000"/>
              </a:lnSpc>
            </a:pPr>
            <a:r>
              <a:rPr lang="en-US" altLang="zh-CN" dirty="0"/>
              <a:t>How to formulate?</a:t>
            </a:r>
          </a:p>
          <a:p>
            <a:pPr>
              <a:lnSpc>
                <a:spcPct val="130000"/>
              </a:lnSpc>
            </a:pPr>
            <a:r>
              <a:rPr lang="en-US" altLang="zh-CN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13186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3" y="189277"/>
            <a:ext cx="84053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Satellite orbital elements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60DC08-77B9-B618-26BB-845108B8F76F}"/>
              </a:ext>
            </a:extLst>
          </p:cNvPr>
          <p:cNvSpPr txBox="1"/>
          <p:nvPr/>
        </p:nvSpPr>
        <p:spPr>
          <a:xfrm>
            <a:off x="0" y="6396335"/>
            <a:ext cx="11127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</a:rPr>
              <a:t>G. Stock, J. A. </a:t>
            </a:r>
            <a:r>
              <a:rPr lang="en-US" sz="1200" dirty="0" err="1">
                <a:effectLst/>
              </a:rPr>
              <a:t>Fraire</a:t>
            </a:r>
            <a:r>
              <a:rPr lang="en-US" sz="1200" dirty="0">
                <a:effectLst/>
              </a:rPr>
              <a:t>, and H. </a:t>
            </a:r>
            <a:r>
              <a:rPr lang="en-US" sz="1200" dirty="0" err="1">
                <a:effectLst/>
              </a:rPr>
              <a:t>Hermanns</a:t>
            </a:r>
            <a:r>
              <a:rPr lang="en-US" sz="1200" dirty="0">
                <a:effectLst/>
              </a:rPr>
              <a:t>, “Distributed On-Demand Routing for LEO Mega-Constellations: A </a:t>
            </a:r>
            <a:r>
              <a:rPr lang="en-US" sz="1200" dirty="0" err="1">
                <a:effectLst/>
              </a:rPr>
              <a:t>Starlink</a:t>
            </a:r>
            <a:r>
              <a:rPr lang="en-US" sz="1200" dirty="0">
                <a:effectLst/>
              </a:rPr>
              <a:t> Case Study,” in </a:t>
            </a:r>
            <a:r>
              <a:rPr lang="en-US" sz="1200" i="1" dirty="0">
                <a:effectLst/>
              </a:rPr>
              <a:t>2022 11th Advanced Satellite Multimedia Systems Conference and the 17th Signal Processing for Space Communications Workshop (ASMS/SPSC)</a:t>
            </a:r>
            <a:r>
              <a:rPr lang="en-US" sz="1200" dirty="0">
                <a:effectLst/>
              </a:rPr>
              <a:t>, Sep. 2022, pp. 1–8.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4"/>
              </a:rPr>
              <a:t>10.1109/ASMS/SPSC55670.2022.9914716</a:t>
            </a:r>
            <a:r>
              <a:rPr lang="en-US" sz="1200" dirty="0">
                <a:effectLst/>
              </a:rPr>
              <a:t>.</a:t>
            </a:r>
          </a:p>
        </p:txBody>
      </p:sp>
      <p:sp>
        <p:nvSpPr>
          <p:cNvPr id="16" name="Slide Number Placeholder 33">
            <a:extLst>
              <a:ext uri="{FF2B5EF4-FFF2-40B4-BE49-F238E27FC236}">
                <a16:creationId xmlns:a16="http://schemas.microsoft.com/office/drawing/2014/main" id="{54FBDF46-6E34-3923-C2AD-9234F5F6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D930033-B2FC-4609-BC0E-7900D15FB984}" type="slidenum">
              <a:rPr lang="en-US" smtClean="0"/>
              <a:t>20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D06E97-314D-F89F-AB33-0E578C1F8D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18" r="19363" b="14867"/>
          <a:stretch/>
        </p:blipFill>
        <p:spPr>
          <a:xfrm>
            <a:off x="3882918" y="2434869"/>
            <a:ext cx="3895920" cy="392391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44B6E04-43E2-0248-82CD-C530888C3803}"/>
              </a:ext>
            </a:extLst>
          </p:cNvPr>
          <p:cNvCxnSpPr>
            <a:cxnSpLocks/>
          </p:cNvCxnSpPr>
          <p:nvPr/>
        </p:nvCxnSpPr>
        <p:spPr>
          <a:xfrm flipH="1">
            <a:off x="3416023" y="2745425"/>
            <a:ext cx="1023359" cy="12624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16CCF15-8008-7B6F-2EF1-DB52F9AE6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1560" y="4099173"/>
            <a:ext cx="1671499" cy="44772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DC3DF97-4BB0-1B95-7C79-AF049A586F0E}"/>
              </a:ext>
            </a:extLst>
          </p:cNvPr>
          <p:cNvCxnSpPr>
            <a:cxnSpLocks/>
          </p:cNvCxnSpPr>
          <p:nvPr/>
        </p:nvCxnSpPr>
        <p:spPr>
          <a:xfrm>
            <a:off x="7084328" y="2753291"/>
            <a:ext cx="1157232" cy="1076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BDF929B-5C13-4164-49C0-FBA4F8BFD09F}"/>
              </a:ext>
            </a:extLst>
          </p:cNvPr>
          <p:cNvSpPr txBox="1"/>
          <p:nvPr/>
        </p:nvSpPr>
        <p:spPr>
          <a:xfrm>
            <a:off x="5973297" y="2216301"/>
            <a:ext cx="13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</a:t>
            </a:r>
            <a:r>
              <a:rPr lang="en-CN" sz="2000" dirty="0"/>
              <a:t>scending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099433-D4BB-6700-6E7A-39DD00E182CA}"/>
              </a:ext>
            </a:extLst>
          </p:cNvPr>
          <p:cNvSpPr txBox="1"/>
          <p:nvPr/>
        </p:nvSpPr>
        <p:spPr>
          <a:xfrm>
            <a:off x="4439382" y="2233378"/>
            <a:ext cx="13894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De</a:t>
            </a:r>
            <a:r>
              <a:rPr lang="en-CN" sz="2000" dirty="0"/>
              <a:t>scending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B8D0A80-E5A5-DFBA-6A4B-5C516C1CEB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579"/>
          <a:stretch/>
        </p:blipFill>
        <p:spPr>
          <a:xfrm>
            <a:off x="125877" y="4177446"/>
            <a:ext cx="3553418" cy="416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C8FDFB-AD1D-200A-0D92-F771DF7CCB93}"/>
              </a:ext>
            </a:extLst>
          </p:cNvPr>
          <p:cNvSpPr txBox="1"/>
          <p:nvPr/>
        </p:nvSpPr>
        <p:spPr>
          <a:xfrm>
            <a:off x="319314" y="1565763"/>
            <a:ext cx="116320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b="0" dirty="0">
                <a:ea typeface="Cambria Math" panose="02040503050406030204" pitchFamily="18" charset="0"/>
              </a:rPr>
              <a:t>Argument of latitude (phase angle) </a:t>
            </a:r>
            <a:r>
              <a:rPr lang="en-US" sz="2400" dirty="0"/>
              <a:t>u to classify ascending satellites and descending satellites</a:t>
            </a:r>
          </a:p>
        </p:txBody>
      </p:sp>
    </p:spTree>
    <p:extLst>
      <p:ext uri="{BB962C8B-B14F-4D97-AF65-F5344CB8AC3E}">
        <p14:creationId xmlns:p14="http://schemas.microsoft.com/office/powerpoint/2010/main" val="2595856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21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25FDD4-C7EA-ED51-D6A1-A1029B1C787A}"/>
              </a:ext>
            </a:extLst>
          </p:cNvPr>
          <p:cNvSpPr txBox="1"/>
          <p:nvPr/>
        </p:nvSpPr>
        <p:spPr>
          <a:xfrm>
            <a:off x="7548" y="6334780"/>
            <a:ext cx="11108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</a:t>
            </a:r>
            <a:r>
              <a:rPr lang="en-CN" sz="1200" dirty="0"/>
              <a:t>igrues are obtained from</a:t>
            </a:r>
            <a:r>
              <a:rPr lang="en-US" altLang="zh-CN" sz="1200" dirty="0"/>
              <a:t> </a:t>
            </a:r>
            <a:r>
              <a:rPr lang="en-US" altLang="zh-CN" sz="1200" dirty="0">
                <a:hlinkClick r:id="rId4"/>
              </a:rPr>
              <a:t>https://www.youtube.com/watch?v=BvjlBpP4zU8</a:t>
            </a:r>
            <a:r>
              <a:rPr lang="en-US" altLang="zh-CN" sz="1200" dirty="0"/>
              <a:t>, </a:t>
            </a:r>
            <a:r>
              <a:rPr lang="en-US" sz="1200" dirty="0">
                <a:hlinkClick r:id="rId5"/>
              </a:rPr>
              <a:t>https://www.google.com/</a:t>
            </a:r>
            <a:r>
              <a:rPr lang="en-US" sz="1200" dirty="0"/>
              <a:t>, </a:t>
            </a:r>
            <a:r>
              <a:rPr lang="en-US" sz="1200" dirty="0">
                <a:hlinkClick r:id="rId6"/>
              </a:rPr>
              <a:t>https://www.youtube.com/watch?v=bA-V2DixZBk</a:t>
            </a:r>
            <a:r>
              <a:rPr lang="en-US" sz="1200" dirty="0"/>
              <a:t> </a:t>
            </a:r>
            <a:r>
              <a:rPr lang="zh-CN" altLang="en-US" sz="1200" dirty="0"/>
              <a:t> </a:t>
            </a:r>
            <a:r>
              <a:rPr lang="en-US" altLang="zh-CN" sz="1200" dirty="0"/>
              <a:t>and </a:t>
            </a:r>
            <a:r>
              <a:rPr lang="en-US" altLang="zh-CN" sz="1200" dirty="0">
                <a:hlinkClick r:id="rId7"/>
              </a:rPr>
              <a:t>https://www.youtube.com/watch?v=n70zjMvm8L0</a:t>
            </a:r>
            <a:r>
              <a:rPr lang="en-US" altLang="zh-CN" sz="1200" dirty="0"/>
              <a:t> </a:t>
            </a:r>
            <a:endParaRPr lang="en-CN" sz="12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D22F782-1BFD-5EC8-127F-9C4336388D8B}"/>
              </a:ext>
            </a:extLst>
          </p:cNvPr>
          <p:cNvGraphicFramePr>
            <a:graphicFrameLocks noGrp="1"/>
          </p:cNvGraphicFramePr>
          <p:nvPr/>
        </p:nvGraphicFramePr>
        <p:xfrm>
          <a:off x="386168" y="4955156"/>
          <a:ext cx="4186150" cy="131064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305382">
                  <a:extLst>
                    <a:ext uri="{9D8B030D-6E8A-4147-A177-3AD203B41FA5}">
                      <a16:colId xmlns:a16="http://schemas.microsoft.com/office/drawing/2014/main" val="2553548749"/>
                    </a:ext>
                  </a:extLst>
                </a:gridCol>
                <a:gridCol w="1058873">
                  <a:extLst>
                    <a:ext uri="{9D8B030D-6E8A-4147-A177-3AD203B41FA5}">
                      <a16:colId xmlns:a16="http://schemas.microsoft.com/office/drawing/2014/main" val="3873453257"/>
                    </a:ext>
                  </a:extLst>
                </a:gridCol>
                <a:gridCol w="2821895">
                  <a:extLst>
                    <a:ext uri="{9D8B030D-6E8A-4147-A177-3AD203B41FA5}">
                      <a16:colId xmlns:a16="http://schemas.microsoft.com/office/drawing/2014/main" val="12078678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/>
                        <a:t>ℎ</a:t>
                      </a:r>
                      <a:endParaRPr lang="en-CN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altitude</a:t>
                      </a:r>
                      <a:endParaRPr lang="en-CN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sz="2000" dirty="0"/>
                        <a:t>Orbit radius = h + </a:t>
                      </a:r>
                      <a:r>
                        <a:rPr lang="en-US" sz="2000" dirty="0"/>
                        <a:t>Re, where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Re is the radius of the Earth = 6378 km</a:t>
                      </a:r>
                      <a:endParaRPr lang="en-CN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454958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7E10612-7A79-04B7-8B00-AB1600EB56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923" y="1405805"/>
            <a:ext cx="3754757" cy="3305589"/>
          </a:xfrm>
          <a:prstGeom prst="rect">
            <a:avLst/>
          </a:prstGeom>
        </p:spPr>
      </p:pic>
      <p:pic>
        <p:nvPicPr>
          <p:cNvPr id="3" name="Picture 2" descr="Satellite Constellations: Types, Parameters, And Applications">
            <a:extLst>
              <a:ext uri="{FF2B5EF4-FFF2-40B4-BE49-F238E27FC236}">
                <a16:creationId xmlns:a16="http://schemas.microsoft.com/office/drawing/2014/main" id="{C62B6DE7-2621-E6BF-C7F9-2D9210E3B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0" y="1405806"/>
            <a:ext cx="6885140" cy="327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3A3F65F-07ED-7E6A-91EC-27E630111EC4}"/>
              </a:ext>
            </a:extLst>
          </p:cNvPr>
          <p:cNvSpPr txBox="1"/>
          <p:nvPr/>
        </p:nvSpPr>
        <p:spPr>
          <a:xfrm>
            <a:off x="1507743" y="189277"/>
            <a:ext cx="79029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Satellite orbital elements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D5B082-E374-5693-C113-895BA067224F}"/>
              </a:ext>
            </a:extLst>
          </p:cNvPr>
          <p:cNvSpPr txBox="1"/>
          <p:nvPr/>
        </p:nvSpPr>
        <p:spPr>
          <a:xfrm>
            <a:off x="5080590" y="4889730"/>
            <a:ext cx="6440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Low earth orbit (LEO) satellites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Medium Earth orbit (MEO) satellites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Geostationary equatorial orbit (GEO) satellites</a:t>
            </a:r>
            <a:endParaRPr lang="en-CN" sz="2000" dirty="0"/>
          </a:p>
        </p:txBody>
      </p:sp>
    </p:spTree>
    <p:extLst>
      <p:ext uri="{BB962C8B-B14F-4D97-AF65-F5344CB8AC3E}">
        <p14:creationId xmlns:p14="http://schemas.microsoft.com/office/powerpoint/2010/main" val="3915187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22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25FDD4-C7EA-ED51-D6A1-A1029B1C787A}"/>
              </a:ext>
            </a:extLst>
          </p:cNvPr>
          <p:cNvSpPr txBox="1"/>
          <p:nvPr/>
        </p:nvSpPr>
        <p:spPr>
          <a:xfrm>
            <a:off x="0" y="6202229"/>
            <a:ext cx="1110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</a:t>
            </a:r>
            <a:r>
              <a:rPr lang="en-CN" sz="1200" dirty="0"/>
              <a:t>igrues are obtained from</a:t>
            </a:r>
            <a:r>
              <a:rPr lang="en-US" altLang="zh-CN" sz="1200" dirty="0"/>
              <a:t> </a:t>
            </a:r>
            <a:r>
              <a:rPr lang="en-US" altLang="zh-CN" sz="1200" dirty="0">
                <a:hlinkClick r:id="rId4"/>
              </a:rPr>
              <a:t>https://www.youtube.com/watch?v=BvjlBpP4zU8</a:t>
            </a:r>
            <a:r>
              <a:rPr lang="en-US" altLang="zh-CN" sz="1200" dirty="0"/>
              <a:t>, </a:t>
            </a:r>
            <a:r>
              <a:rPr lang="en-US" sz="1200" dirty="0">
                <a:hlinkClick r:id="rId5"/>
              </a:rPr>
              <a:t>https://www.google.com/</a:t>
            </a:r>
            <a:r>
              <a:rPr lang="en-US" sz="1200" dirty="0"/>
              <a:t>, </a:t>
            </a:r>
            <a:r>
              <a:rPr lang="en-US" sz="1200" dirty="0">
                <a:hlinkClick r:id="rId6"/>
              </a:rPr>
              <a:t>https://www.youtube.com/watch?v=bA-V2DixZBk</a:t>
            </a:r>
            <a:r>
              <a:rPr lang="en-US" sz="1200" dirty="0"/>
              <a:t> </a:t>
            </a:r>
            <a:r>
              <a:rPr lang="zh-CN" altLang="en-US" sz="1200" dirty="0"/>
              <a:t> </a:t>
            </a:r>
            <a:r>
              <a:rPr lang="en-US" altLang="zh-CN" sz="1200" dirty="0"/>
              <a:t>and </a:t>
            </a:r>
            <a:r>
              <a:rPr lang="en-US" altLang="zh-CN" sz="1200" dirty="0">
                <a:hlinkClick r:id="rId7"/>
              </a:rPr>
              <a:t>https://www.youtube.com/watch?v=n70zjMvm8L0</a:t>
            </a:r>
            <a:r>
              <a:rPr lang="en-US" altLang="zh-CN" sz="1200" dirty="0"/>
              <a:t> </a:t>
            </a:r>
          </a:p>
          <a:p>
            <a:r>
              <a:rPr lang="en-US" sz="1200" dirty="0">
                <a:effectLst/>
              </a:rPr>
              <a:t>Z. Qu, G. Zhang, H. Cao, and J. </a:t>
            </a:r>
            <a:r>
              <a:rPr lang="en-US" sz="1200" dirty="0" err="1">
                <a:effectLst/>
              </a:rPr>
              <a:t>Xie</a:t>
            </a:r>
            <a:r>
              <a:rPr lang="en-US" sz="1200" dirty="0">
                <a:effectLst/>
              </a:rPr>
              <a:t>, “LEO Satellite Constellation for Internet of Things,” </a:t>
            </a:r>
            <a:r>
              <a:rPr lang="en-US" sz="1200" i="1" dirty="0">
                <a:effectLst/>
              </a:rPr>
              <a:t>IEEE Access</a:t>
            </a:r>
            <a:r>
              <a:rPr lang="en-US" sz="1200" dirty="0">
                <a:effectLst/>
              </a:rPr>
              <a:t>, vol. 5, pp. 18391–18401, 2017,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8"/>
              </a:rPr>
              <a:t>10.1109/ACCESS.2017.2735988</a:t>
            </a:r>
            <a:r>
              <a:rPr lang="en-US" sz="1200" dirty="0">
                <a:effectLst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F8AA8E-4047-F688-431A-A3AA6D6C1AA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420"/>
          <a:stretch/>
        </p:blipFill>
        <p:spPr>
          <a:xfrm>
            <a:off x="831816" y="1288226"/>
            <a:ext cx="3341644" cy="2839135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49D8A0-368D-723B-5CCA-97D8673EE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5373353" y="1986095"/>
            <a:ext cx="6718739" cy="3790263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3A3F65F-07ED-7E6A-91EC-27E630111EC4}"/>
              </a:ext>
            </a:extLst>
          </p:cNvPr>
          <p:cNvSpPr txBox="1"/>
          <p:nvPr/>
        </p:nvSpPr>
        <p:spPr>
          <a:xfrm>
            <a:off x="1507743" y="189277"/>
            <a:ext cx="79029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Satellite orbital elements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CA9C02-A32D-787F-2AE2-5EF010B5EDD0}"/>
              </a:ext>
            </a:extLst>
          </p:cNvPr>
          <p:cNvSpPr txBox="1"/>
          <p:nvPr/>
        </p:nvSpPr>
        <p:spPr>
          <a:xfrm>
            <a:off x="16539" y="4127362"/>
            <a:ext cx="544265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LEO satellites are better than GEO satellites for communication: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Time efficient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Smaller signal loss due to shorter propagation distance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Connectable even if an obstacle is in the line of sight (LOS) from terminal to satellite</a:t>
            </a:r>
            <a:endParaRPr lang="en-CN" sz="2000" dirty="0"/>
          </a:p>
        </p:txBody>
      </p:sp>
    </p:spTree>
    <p:extLst>
      <p:ext uri="{BB962C8B-B14F-4D97-AF65-F5344CB8AC3E}">
        <p14:creationId xmlns:p14="http://schemas.microsoft.com/office/powerpoint/2010/main" val="4162628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4" y="189277"/>
            <a:ext cx="65430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Overview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23</a:t>
            </a:fld>
            <a:endParaRPr lang="en-US"/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9402847C-D745-5E88-1A1F-25022AEDD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022" y="1325105"/>
            <a:ext cx="9708444" cy="5269424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2"/>
                </a:solidFill>
              </a:rPr>
              <a:t>Background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2"/>
                </a:solidFill>
              </a:rPr>
              <a:t>S</a:t>
            </a:r>
            <a:r>
              <a:rPr lang="en-CN" dirty="0">
                <a:solidFill>
                  <a:schemeClr val="bg2"/>
                </a:solidFill>
              </a:rPr>
              <a:t>atellites </a:t>
            </a:r>
            <a:r>
              <a:rPr lang="en-US" dirty="0">
                <a:solidFill>
                  <a:schemeClr val="bg2"/>
                </a:solidFill>
              </a:rPr>
              <a:t>Constellations</a:t>
            </a:r>
            <a:r>
              <a:rPr lang="en-US" altLang="zh-CN" dirty="0">
                <a:solidFill>
                  <a:schemeClr val="bg2"/>
                </a:solidFill>
              </a:rPr>
              <a:t> Network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2"/>
                </a:solidFill>
              </a:rPr>
              <a:t>S</a:t>
            </a:r>
            <a:r>
              <a:rPr lang="en-CN" dirty="0">
                <a:solidFill>
                  <a:schemeClr val="bg2"/>
                </a:solidFill>
              </a:rPr>
              <a:t>atellite orbital elements</a:t>
            </a:r>
          </a:p>
          <a:p>
            <a:pPr>
              <a:lnSpc>
                <a:spcPct val="130000"/>
              </a:lnSpc>
            </a:pPr>
            <a:r>
              <a:rPr lang="en-US" altLang="zh-CN" dirty="0"/>
              <a:t>Inter-satellite link</a:t>
            </a:r>
          </a:p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2"/>
                </a:solidFill>
              </a:rPr>
              <a:t>How to formulate?</a:t>
            </a:r>
          </a:p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2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021022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4" y="189277"/>
            <a:ext cx="65430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Inter-satellite link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24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9A8F6-BB15-C1EC-9C74-FCF6036C2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851" y="1555458"/>
            <a:ext cx="4815100" cy="411866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altLang="zh-CN" sz="2400" dirty="0"/>
              <a:t> The Inter-satellite links (ISLs)</a:t>
            </a:r>
          </a:p>
          <a:p>
            <a:pPr>
              <a:buFont typeface="Wingdings" pitchFamily="2" charset="2"/>
              <a:buChar char="q"/>
            </a:pPr>
            <a:endParaRPr lang="en-US" altLang="zh-CN" sz="2400" dirty="0"/>
          </a:p>
          <a:p>
            <a:r>
              <a:rPr lang="en-US" altLang="zh-CN" sz="2000" dirty="0"/>
              <a:t>To enable inter-satellite communications including data transmissions and relays</a:t>
            </a:r>
          </a:p>
          <a:p>
            <a:endParaRPr lang="en-US" altLang="zh-CN" sz="2000" dirty="0"/>
          </a:p>
          <a:p>
            <a:r>
              <a:rPr lang="en-US" altLang="zh-CN" sz="2000" dirty="0"/>
              <a:t>ISL can be classified into the </a:t>
            </a:r>
            <a:r>
              <a:rPr lang="en-US" altLang="zh-CN" sz="2000" dirty="0">
                <a:solidFill>
                  <a:srgbClr val="FF0000"/>
                </a:solidFill>
              </a:rPr>
              <a:t>intra-plane ISLs </a:t>
            </a:r>
            <a:r>
              <a:rPr lang="en-US" altLang="zh-CN" sz="2000" dirty="0"/>
              <a:t>and</a:t>
            </a:r>
            <a:r>
              <a:rPr lang="en-US" altLang="zh-CN" sz="2000" dirty="0">
                <a:solidFill>
                  <a:srgbClr val="FF0000"/>
                </a:solidFill>
              </a:rPr>
              <a:t> </a:t>
            </a:r>
            <a:r>
              <a:rPr lang="zh-CN" sz="2000" b="0" i="0" dirty="0">
                <a:solidFill>
                  <a:srgbClr val="0070C0"/>
                </a:solidFill>
                <a:effectLst/>
                <a:ea typeface="WordVisi_MSFontService"/>
              </a:rPr>
              <a:t>int</a:t>
            </a:r>
            <a:r>
              <a:rPr lang="en-US" altLang="zh-CN" sz="2000" b="0" i="0" dirty="0">
                <a:solidFill>
                  <a:srgbClr val="0070C0"/>
                </a:solidFill>
                <a:effectLst/>
                <a:ea typeface="WordVisi_MSFontService"/>
              </a:rPr>
              <a:t>er</a:t>
            </a:r>
            <a:r>
              <a:rPr lang="zh-CN" sz="2000" b="0" i="0" dirty="0">
                <a:solidFill>
                  <a:srgbClr val="0070C0"/>
                </a:solidFill>
                <a:effectLst/>
                <a:ea typeface="WordVisi_MSFontService"/>
              </a:rPr>
              <a:t>-planes</a:t>
            </a:r>
            <a:r>
              <a:rPr lang="en-US" altLang="zh-CN" sz="2000" b="0" i="0" dirty="0">
                <a:solidFill>
                  <a:srgbClr val="0070C0"/>
                </a:solidFill>
                <a:effectLst/>
                <a:ea typeface="WordVisi_MSFontService"/>
              </a:rPr>
              <a:t> ISLs</a:t>
            </a:r>
            <a:endParaRPr lang="en-US" altLang="zh-CN" sz="2000" b="0" i="0" dirty="0">
              <a:solidFill>
                <a:srgbClr val="000000"/>
              </a:solidFill>
              <a:effectLst/>
              <a:ea typeface="WordVisi_MSFontServic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AF643A-1528-7B8C-D0B5-37A9E41B6579}"/>
              </a:ext>
            </a:extLst>
          </p:cNvPr>
          <p:cNvSpPr txBox="1"/>
          <p:nvPr/>
        </p:nvSpPr>
        <p:spPr>
          <a:xfrm>
            <a:off x="0" y="6085116"/>
            <a:ext cx="1135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</a:rPr>
              <a:t>B. </a:t>
            </a:r>
            <a:r>
              <a:rPr lang="en-US" sz="1200" dirty="0" err="1">
                <a:effectLst/>
              </a:rPr>
              <a:t>Matthiesen</a:t>
            </a:r>
            <a:r>
              <a:rPr lang="en-US" sz="1200" dirty="0">
                <a:effectLst/>
              </a:rPr>
              <a:t>, N. </a:t>
            </a:r>
            <a:r>
              <a:rPr lang="en-US" sz="1200" dirty="0" err="1">
                <a:effectLst/>
              </a:rPr>
              <a:t>Razmi</a:t>
            </a:r>
            <a:r>
              <a:rPr lang="en-US" sz="1200" dirty="0">
                <a:effectLst/>
              </a:rPr>
              <a:t>, I. Leyva-Mayorga, A. </a:t>
            </a:r>
            <a:r>
              <a:rPr lang="en-US" sz="1200" dirty="0" err="1">
                <a:effectLst/>
              </a:rPr>
              <a:t>Dekorsy</a:t>
            </a:r>
            <a:r>
              <a:rPr lang="en-US" sz="1200" dirty="0">
                <a:effectLst/>
              </a:rPr>
              <a:t>, and P. </a:t>
            </a:r>
            <a:r>
              <a:rPr lang="en-US" sz="1200" dirty="0" err="1">
                <a:effectLst/>
              </a:rPr>
              <a:t>Popovski</a:t>
            </a:r>
            <a:r>
              <a:rPr lang="en-US" sz="1200" dirty="0">
                <a:effectLst/>
              </a:rPr>
              <a:t>, “Federated Learning in Satellite Constellations,” </a:t>
            </a:r>
            <a:r>
              <a:rPr lang="en-US" sz="1200" i="1" dirty="0">
                <a:effectLst/>
              </a:rPr>
              <a:t>IEEE Network</a:t>
            </a:r>
            <a:r>
              <a:rPr lang="en-US" sz="1200" dirty="0">
                <a:effectLst/>
              </a:rPr>
              <a:t>, pp. 1–16, 2023,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4"/>
              </a:rPr>
              <a:t>10.1109/MNET.132.2200504</a:t>
            </a:r>
            <a:r>
              <a:rPr lang="en-US" sz="1200" dirty="0">
                <a:effectLst/>
              </a:rPr>
              <a:t>.</a:t>
            </a:r>
          </a:p>
          <a:p>
            <a:r>
              <a:rPr lang="en-US" sz="1200" dirty="0">
                <a:effectLst/>
              </a:rPr>
              <a:t>Q. Chen, G. </a:t>
            </a:r>
            <a:r>
              <a:rPr lang="en-US" sz="1200" dirty="0" err="1">
                <a:effectLst/>
              </a:rPr>
              <a:t>Giambene</a:t>
            </a:r>
            <a:r>
              <a:rPr lang="en-US" sz="1200" dirty="0">
                <a:effectLst/>
              </a:rPr>
              <a:t>, L. Yang, C. Fan, and X. Chen, “Analysis of Inter-Satellite Link Paths for LEO Mega-Constellation Networks,” </a:t>
            </a:r>
            <a:r>
              <a:rPr lang="en-US" sz="1200" i="1" dirty="0">
                <a:effectLst/>
              </a:rPr>
              <a:t>IEEE Trans. </a:t>
            </a:r>
            <a:r>
              <a:rPr lang="en-US" sz="1200" i="1" dirty="0" err="1">
                <a:effectLst/>
              </a:rPr>
              <a:t>Veh</a:t>
            </a:r>
            <a:r>
              <a:rPr lang="en-US" sz="1200" i="1" dirty="0">
                <a:effectLst/>
              </a:rPr>
              <a:t>. Technol.</a:t>
            </a:r>
            <a:r>
              <a:rPr lang="en-US" sz="1200" dirty="0">
                <a:effectLst/>
              </a:rPr>
              <a:t>, vol. 70, no. 3, pp. 2743–2755, Mar. 2021,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5"/>
              </a:rPr>
              <a:t>10.1109/TVT.2021.3058126</a:t>
            </a:r>
            <a:r>
              <a:rPr lang="en-US" sz="1200" dirty="0">
                <a:effectLst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59774E-A732-D27C-F95F-13546DDA9D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587"/>
          <a:stretch/>
        </p:blipFill>
        <p:spPr>
          <a:xfrm>
            <a:off x="5039951" y="1688112"/>
            <a:ext cx="6914870" cy="411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68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4" y="189277"/>
            <a:ext cx="71028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Inter-satellite link</a:t>
            </a:r>
          </a:p>
        </p:txBody>
      </p:sp>
      <p:sp>
        <p:nvSpPr>
          <p:cNvPr id="16" name="Slide Number Placeholder 33">
            <a:extLst>
              <a:ext uri="{FF2B5EF4-FFF2-40B4-BE49-F238E27FC236}">
                <a16:creationId xmlns:a16="http://schemas.microsoft.com/office/drawing/2014/main" id="{54FBDF46-6E34-3923-C2AD-9234F5F6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D930033-B2FC-4609-BC0E-7900D15FB984}" type="slidenum">
              <a:rPr lang="en-US" smtClean="0"/>
              <a:t>25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2">
                <a:extLst>
                  <a:ext uri="{FF2B5EF4-FFF2-40B4-BE49-F238E27FC236}">
                    <a16:creationId xmlns:a16="http://schemas.microsoft.com/office/drawing/2014/main" id="{5AF981C2-FDA1-A417-50BC-008A80BAE7D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8286590"/>
                  </p:ext>
                </p:extLst>
              </p:nvPr>
            </p:nvGraphicFramePr>
            <p:xfrm>
              <a:off x="202790" y="2956158"/>
              <a:ext cx="5854823" cy="79248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416941">
                      <a:extLst>
                        <a:ext uri="{9D8B030D-6E8A-4147-A177-3AD203B41FA5}">
                          <a16:colId xmlns:a16="http://schemas.microsoft.com/office/drawing/2014/main" val="2971832385"/>
                        </a:ext>
                      </a:extLst>
                    </a:gridCol>
                    <a:gridCol w="1171609">
                      <a:extLst>
                        <a:ext uri="{9D8B030D-6E8A-4147-A177-3AD203B41FA5}">
                          <a16:colId xmlns:a16="http://schemas.microsoft.com/office/drawing/2014/main" val="3780691680"/>
                        </a:ext>
                      </a:extLst>
                    </a:gridCol>
                    <a:gridCol w="2969375">
                      <a:extLst>
                        <a:ext uri="{9D8B030D-6E8A-4147-A177-3AD203B41FA5}">
                          <a16:colId xmlns:a16="http://schemas.microsoft.com/office/drawing/2014/main" val="2080824452"/>
                        </a:ext>
                      </a:extLst>
                    </a:gridCol>
                    <a:gridCol w="1296898">
                      <a:extLst>
                        <a:ext uri="{9D8B030D-6E8A-4147-A177-3AD203B41FA5}">
                          <a16:colId xmlns:a16="http://schemas.microsoft.com/office/drawing/2014/main" val="3230926500"/>
                        </a:ext>
                      </a:extLst>
                    </a:gridCol>
                  </a:tblGrid>
                  <a:tr h="27018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altLang="zh-CN" sz="2000" i="1" smtClean="0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latitude</a:t>
                          </a:r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arcsin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⁡(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𝑠𝑖𝑛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𝑠𝑖𝑛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[−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,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24183473"/>
                      </a:ext>
                    </a:extLst>
                  </a:tr>
                  <a:tr h="27018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altLang="zh-CN" sz="200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longitude</a:t>
                          </a:r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l-G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𝜁</m:t>
                                </m:r>
                                <m:r>
                                  <a:rPr lang="el-G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)+</m:t>
                                </m:r>
                                <m:r>
                                  <m:rPr>
                                    <m:nor/>
                                  </m:rPr>
                                  <a:rPr lang="el-GR" sz="2000" dirty="0" smtClean="0"/>
                                  <m:t>Ω</m:t>
                                </m:r>
                                <m:r>
                                  <m:rPr>
                                    <m:nor/>
                                  </m:rPr>
                                  <a:rPr lang="en-US" sz="2000" b="0" i="0" dirty="0" smtClean="0"/>
                                  <m:t>) </m:t>
                                </m:r>
                                <m:r>
                                  <m:rPr>
                                    <m:nor/>
                                  </m:rPr>
                                  <a:rPr lang="en-US" sz="2000" b="0" i="0" dirty="0" smtClean="0"/>
                                  <m:t>mod</m:t>
                                </m:r>
                                <m:r>
                                  <m:rPr>
                                    <m:nor/>
                                  </m:rPr>
                                  <a:rPr lang="en-US" sz="2000" b="0" i="0" dirty="0" smtClean="0"/>
                                  <m:t> 2</m:t>
                                </m:r>
                                <m:r>
                                  <m:rPr>
                                    <m:nor/>
                                  </m:rPr>
                                  <a:rPr lang="en-US" sz="2000" b="0" i="0" dirty="0" smtClean="0"/>
                                  <m:t>𝜋</m:t>
                                </m:r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[−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,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542991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2">
                <a:extLst>
                  <a:ext uri="{FF2B5EF4-FFF2-40B4-BE49-F238E27FC236}">
                    <a16:creationId xmlns:a16="http://schemas.microsoft.com/office/drawing/2014/main" id="{5AF981C2-FDA1-A417-50BC-008A80BAE7D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8286590"/>
                  </p:ext>
                </p:extLst>
              </p:nvPr>
            </p:nvGraphicFramePr>
            <p:xfrm>
              <a:off x="202790" y="2956158"/>
              <a:ext cx="5854823" cy="79248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416941">
                      <a:extLst>
                        <a:ext uri="{9D8B030D-6E8A-4147-A177-3AD203B41FA5}">
                          <a16:colId xmlns:a16="http://schemas.microsoft.com/office/drawing/2014/main" val="2971832385"/>
                        </a:ext>
                      </a:extLst>
                    </a:gridCol>
                    <a:gridCol w="1171609">
                      <a:extLst>
                        <a:ext uri="{9D8B030D-6E8A-4147-A177-3AD203B41FA5}">
                          <a16:colId xmlns:a16="http://schemas.microsoft.com/office/drawing/2014/main" val="3780691680"/>
                        </a:ext>
                      </a:extLst>
                    </a:gridCol>
                    <a:gridCol w="2969375">
                      <a:extLst>
                        <a:ext uri="{9D8B030D-6E8A-4147-A177-3AD203B41FA5}">
                          <a16:colId xmlns:a16="http://schemas.microsoft.com/office/drawing/2014/main" val="2080824452"/>
                        </a:ext>
                      </a:extLst>
                    </a:gridCol>
                    <a:gridCol w="1296898">
                      <a:extLst>
                        <a:ext uri="{9D8B030D-6E8A-4147-A177-3AD203B41FA5}">
                          <a16:colId xmlns:a16="http://schemas.microsoft.com/office/drawing/2014/main" val="3230926500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t="-9375" r="-1306061" b="-1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latitude</a:t>
                          </a:r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3191" t="-9375" r="-44255" b="-1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52941" t="-9375" r="-1961" b="-1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418347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t="-109375" r="-1306061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longitude</a:t>
                          </a:r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3191" t="-109375" r="-44255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52941" t="-109375" r="-1961" b="-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42991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259AF2F-6059-189C-195E-D318209F2C68}"/>
              </a:ext>
            </a:extLst>
          </p:cNvPr>
          <p:cNvSpPr txBox="1"/>
          <p:nvPr/>
        </p:nvSpPr>
        <p:spPr>
          <a:xfrm>
            <a:off x="0" y="5848518"/>
            <a:ext cx="110903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</a:rPr>
              <a:t>G. Stock, J. A. </a:t>
            </a:r>
            <a:r>
              <a:rPr lang="en-US" sz="1200" dirty="0" err="1">
                <a:effectLst/>
              </a:rPr>
              <a:t>Fraire</a:t>
            </a:r>
            <a:r>
              <a:rPr lang="en-US" sz="1200" dirty="0">
                <a:effectLst/>
              </a:rPr>
              <a:t>, and H. </a:t>
            </a:r>
            <a:r>
              <a:rPr lang="en-US" sz="1200" dirty="0" err="1">
                <a:effectLst/>
              </a:rPr>
              <a:t>Hermanns</a:t>
            </a:r>
            <a:r>
              <a:rPr lang="en-US" sz="1200" dirty="0">
                <a:effectLst/>
              </a:rPr>
              <a:t>, “Distributed On-Demand Routing for LEO Mega-Constellations: A </a:t>
            </a:r>
            <a:r>
              <a:rPr lang="en-US" sz="1200" dirty="0" err="1">
                <a:effectLst/>
              </a:rPr>
              <a:t>Starlink</a:t>
            </a:r>
            <a:r>
              <a:rPr lang="en-US" sz="1200" dirty="0">
                <a:effectLst/>
              </a:rPr>
              <a:t> Case Study,” in </a:t>
            </a:r>
            <a:r>
              <a:rPr lang="en-US" sz="1200" i="1" dirty="0">
                <a:effectLst/>
              </a:rPr>
              <a:t>2022 11th Advanced Satellite Multimedia Systems Conference and the 17th Signal Processing for Space Communications Workshop (ASMS/SPSC)</a:t>
            </a:r>
            <a:r>
              <a:rPr lang="en-US" sz="1200" dirty="0">
                <a:effectLst/>
              </a:rPr>
              <a:t>, Sep. 2022, pp. 1–8.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5"/>
              </a:rPr>
              <a:t>10.1109/ASMS/SPSC55670.2022.9914716</a:t>
            </a:r>
            <a:r>
              <a:rPr lang="en-US" sz="1200" dirty="0">
                <a:effectLst/>
              </a:rPr>
              <a:t>.</a:t>
            </a:r>
          </a:p>
          <a:p>
            <a:r>
              <a:rPr lang="en-US" sz="1200" dirty="0">
                <a:effectLst/>
              </a:rPr>
              <a:t>Q. Chen, G. </a:t>
            </a:r>
            <a:r>
              <a:rPr lang="en-US" sz="1200" dirty="0" err="1">
                <a:effectLst/>
              </a:rPr>
              <a:t>Giambene</a:t>
            </a:r>
            <a:r>
              <a:rPr lang="en-US" sz="1200" dirty="0">
                <a:effectLst/>
              </a:rPr>
              <a:t>, L. Yang, C. Fan, and X. Chen, “Analysis of Inter-Satellite Link Paths for LEO Mega-Constellation Networks,” </a:t>
            </a:r>
            <a:r>
              <a:rPr lang="en-US" sz="1200" i="1" dirty="0">
                <a:effectLst/>
              </a:rPr>
              <a:t>IEEE Trans. </a:t>
            </a:r>
            <a:r>
              <a:rPr lang="en-US" sz="1200" i="1" dirty="0" err="1">
                <a:effectLst/>
              </a:rPr>
              <a:t>Veh</a:t>
            </a:r>
            <a:r>
              <a:rPr lang="en-US" sz="1200" i="1" dirty="0">
                <a:effectLst/>
              </a:rPr>
              <a:t>. Technol.</a:t>
            </a:r>
            <a:r>
              <a:rPr lang="en-US" sz="1200" dirty="0">
                <a:effectLst/>
              </a:rPr>
              <a:t>, vol. 70, no. 3, pp. 2743–2755, Mar. 2021,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6"/>
              </a:rPr>
              <a:t>10.1109/TVT.2021.3058126</a:t>
            </a:r>
            <a:r>
              <a:rPr lang="en-US" sz="1200" dirty="0">
                <a:effectLst/>
              </a:rPr>
              <a:t>.</a:t>
            </a:r>
          </a:p>
          <a:p>
            <a:r>
              <a:rPr lang="en-US" sz="1200" dirty="0"/>
              <a:t>Figures are obtained from </a:t>
            </a:r>
            <a:r>
              <a:rPr lang="en-US" sz="1200" dirty="0">
                <a:hlinkClick r:id="rId7"/>
              </a:rPr>
              <a:t>https://dirsig.cis.rit.edu/docs/new/coordinates.html</a:t>
            </a:r>
            <a:r>
              <a:rPr lang="en-US" sz="1200" dirty="0"/>
              <a:t>.</a:t>
            </a:r>
            <a:endParaRPr lang="en-US" sz="1200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F37E52D-31BA-6EE0-EAA2-3FCE7F6A669B}"/>
                  </a:ext>
                </a:extLst>
              </p:cNvPr>
              <p:cNvSpPr txBox="1"/>
              <p:nvPr/>
            </p:nvSpPr>
            <p:spPr>
              <a:xfrm>
                <a:off x="340030" y="1467520"/>
                <a:ext cx="558034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q"/>
                </a:pPr>
                <a:r>
                  <a:rPr lang="en-US" altLang="zh-CN" sz="2400" dirty="0"/>
                  <a:t>Geodetic coordinates 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altLang="zh-CN" sz="2400" i="1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l-GR" altLang="zh-CN" sz="24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dirty="0"/>
                  <a:t>: </a:t>
                </a:r>
              </a:p>
              <a:p>
                <a:r>
                  <a:rPr lang="en-US" altLang="zh-CN" sz="2400" dirty="0"/>
                  <a:t>To calculate the sub-satellite point (SSP) of a satellite on the ground at time t</a:t>
                </a:r>
                <a:endParaRPr lang="en-CN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F37E52D-31BA-6EE0-EAA2-3FCE7F6A6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30" y="1467520"/>
                <a:ext cx="5580344" cy="1200329"/>
              </a:xfrm>
              <a:prstGeom prst="rect">
                <a:avLst/>
              </a:prstGeom>
              <a:blipFill>
                <a:blip r:embed="rId8"/>
                <a:stretch>
                  <a:fillRect l="-1587" t="-3125" b="-937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643DFD-290A-615A-DB18-42C9D8ABE4E7}"/>
                  </a:ext>
                </a:extLst>
              </p:cNvPr>
              <p:cNvSpPr txBox="1"/>
              <p:nvPr/>
            </p:nvSpPr>
            <p:spPr>
              <a:xfrm>
                <a:off x="202789" y="4058903"/>
                <a:ext cx="5854823" cy="1086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w</a:t>
                </a:r>
                <a:r>
                  <a:rPr lang="en-CN" sz="2000" dirty="0"/>
                  <a:t>here the longitude difference is: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𝜁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CN" sz="2000" dirty="0"/>
                        <m:t>arctan</m:t>
                      </m:r>
                      <m:r>
                        <m:rPr>
                          <m:nor/>
                        </m:rPr>
                        <a:rPr lang="en-CN" sz="2000" dirty="0"/>
                        <m:t>(</m:t>
                      </m:r>
                      <m:r>
                        <m:rPr>
                          <m:nor/>
                        </m:rPr>
                        <a:rPr lang="en-CN" sz="2000" dirty="0"/>
                        <m:t>cos</m:t>
                      </m:r>
                      <m:r>
                        <m:rPr>
                          <m:nor/>
                        </m:rPr>
                        <a:rPr lang="en-US" sz="2000" b="0" i="0" dirty="0" smtClean="0"/>
                        <m:t>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m:rPr>
                          <m:nor/>
                        </m:rPr>
                        <a:rPr lang="en-US" sz="2000" b="0" i="0" dirty="0" smtClean="0"/>
                        <m:t> </m:t>
                      </m:r>
                      <m:r>
                        <m:rPr>
                          <m:nor/>
                        </m:rPr>
                        <a:rPr lang="en-CN" sz="2000" dirty="0"/>
                        <m:t>tan</m:t>
                      </m:r>
                      <m:r>
                        <m:rPr>
                          <m:nor/>
                        </m:rPr>
                        <a:rPr lang="en-US" sz="2000" b="0" i="0" dirty="0" smtClean="0"/>
                        <m:t> </m:t>
                      </m:r>
                      <m:r>
                        <m:rPr>
                          <m:nor/>
                        </m:rPr>
                        <a:rPr lang="en-US" sz="2000" b="0" i="0" dirty="0" smtClean="0"/>
                        <m:t>u</m:t>
                      </m:r>
                      <m:r>
                        <m:rPr>
                          <m:nor/>
                        </m:rPr>
                        <a:rPr lang="en-CN" sz="2000" dirty="0"/>
                        <m:t>)</m:t>
                      </m:r>
                      <m:r>
                        <m:rPr>
                          <m:nor/>
                        </m:rPr>
                        <a:rPr lang="en-US" sz="2000" b="0" i="0" dirty="0" smtClean="0"/>
                        <m:t>+</m:t>
                      </m:r>
                      <m:d>
                        <m:dPr>
                          <m:begChr m:val="{"/>
                          <m:endChr m:val=""/>
                          <m:ctrlPr>
                            <a:rPr lang="en-CN" sz="20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CN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0, </m:t>
                              </m:r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𝑎𝑠𝑐𝑒𝑛𝑑𝑖𝑛𝑔</m:t>
                              </m:r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𝑠𝑒𝑔𝑚𝑒𝑛𝑡</m:t>
                              </m:r>
                            </m:e>
                            <m:e>
                              <m:r>
                                <a:rPr lang="en-CN" sz="20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𝑑𝑒𝑠𝑒𝑛𝑐𝑖𝑛𝑔</m:t>
                              </m:r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𝑠𝑒𝑔𝑚𝑒𝑛𝑡</m:t>
                              </m:r>
                            </m:e>
                          </m:eqArr>
                        </m:e>
                      </m:d>
                      <m:r>
                        <m:rPr>
                          <m:nor/>
                        </m:rPr>
                        <a:rPr lang="en-US" sz="2000" b="0" i="0" dirty="0" smtClean="0"/>
                        <m:t> </m:t>
                      </m:r>
                    </m:oMath>
                  </m:oMathPara>
                </a14:m>
                <a:endParaRPr lang="en-CN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643DFD-290A-615A-DB18-42C9D8ABE4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89" y="4058903"/>
                <a:ext cx="5854823" cy="1086644"/>
              </a:xfrm>
              <a:prstGeom prst="rect">
                <a:avLst/>
              </a:prstGeom>
              <a:blipFill>
                <a:blip r:embed="rId9"/>
                <a:stretch>
                  <a:fillRect l="-864" t="-111494" b="-20114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Coordinate Systems">
            <a:extLst>
              <a:ext uri="{FF2B5EF4-FFF2-40B4-BE49-F238E27FC236}">
                <a16:creationId xmlns:a16="http://schemas.microsoft.com/office/drawing/2014/main" id="{07811181-CB25-A4A8-74F8-960B9351B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93" y="1592397"/>
            <a:ext cx="4342685" cy="417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293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CFACA62-93DE-39C5-433F-1C7DFE690599}"/>
              </a:ext>
            </a:extLst>
          </p:cNvPr>
          <p:cNvGrpSpPr/>
          <p:nvPr/>
        </p:nvGrpSpPr>
        <p:grpSpPr>
          <a:xfrm>
            <a:off x="5962918" y="1328884"/>
            <a:ext cx="6078830" cy="4956140"/>
            <a:chOff x="5847008" y="1345474"/>
            <a:chExt cx="5705341" cy="465348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E3862D-F3A0-2999-C501-5964116439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597" b="17749"/>
            <a:stretch/>
          </p:blipFill>
          <p:spPr>
            <a:xfrm>
              <a:off x="5847008" y="1345474"/>
              <a:ext cx="5705341" cy="4653487"/>
            </a:xfrm>
            <a:prstGeom prst="rect">
              <a:avLst/>
            </a:prstGeom>
          </p:spPr>
        </p:pic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32630AF1-20FB-0A4E-F341-D2B717FA7752}"/>
                </a:ext>
              </a:extLst>
            </p:cNvPr>
            <p:cNvSpPr/>
            <p:nvPr/>
          </p:nvSpPr>
          <p:spPr>
            <a:xfrm>
              <a:off x="9517487" y="2021983"/>
              <a:ext cx="746975" cy="746975"/>
            </a:xfrm>
            <a:prstGeom prst="roundRect">
              <a:avLst/>
            </a:prstGeom>
            <a:solidFill>
              <a:schemeClr val="accent1">
                <a:alpha val="27443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DCDF5EA5-B836-19C3-F13A-E8B4D2CD9125}"/>
                </a:ext>
              </a:extLst>
            </p:cNvPr>
            <p:cNvSpPr/>
            <p:nvPr/>
          </p:nvSpPr>
          <p:spPr>
            <a:xfrm>
              <a:off x="6336405" y="3055512"/>
              <a:ext cx="746975" cy="746975"/>
            </a:xfrm>
            <a:prstGeom prst="roundRect">
              <a:avLst/>
            </a:prstGeom>
            <a:solidFill>
              <a:schemeClr val="accent1">
                <a:alpha val="27443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3" y="189277"/>
            <a:ext cx="118294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Inter-satellite link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26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5">
                <a:extLst>
                  <a:ext uri="{FF2B5EF4-FFF2-40B4-BE49-F238E27FC236}">
                    <a16:creationId xmlns:a16="http://schemas.microsoft.com/office/drawing/2014/main" id="{9402847C-D745-5E88-1A1F-25022AEDD2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637" y="1198254"/>
                <a:ext cx="7083380" cy="4956140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30000"/>
                  </a:lnSpc>
                  <a:buFont typeface="Wingdings" pitchFamily="2" charset="2"/>
                  <a:buChar char="q"/>
                </a:pPr>
                <a:r>
                  <a:rPr lang="en-US" altLang="zh-CN" sz="2400" dirty="0"/>
                  <a:t>The distance between two access inter-plane satellites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altLang="zh-CN" sz="2400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altLang="zh-CN" sz="24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400" dirty="0"/>
                  <a:t> and </a:t>
                </a:r>
                <a14:m>
                  <m:oMath xmlns:m="http://schemas.openxmlformats.org/officeDocument/2006/math">
                    <m:r>
                      <a:rPr lang="en-US" altLang="zh-CN" sz="240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CN" sz="2400" i="1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CN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dirty="0"/>
                  <a:t>: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altLang="zh-CN" sz="2000" dirty="0"/>
                  <a:t>The RAAN difference: </a:t>
                </a:r>
                <a14:m>
                  <m:oMath xmlns:m="http://schemas.openxmlformats.org/officeDocument/2006/math">
                    <m:r>
                      <a:rPr lang="el-GR" altLang="zh-CN" sz="1800" i="1">
                        <a:latin typeface="Cambria Math" panose="02040503050406030204" pitchFamily="18" charset="0"/>
                      </a:rPr>
                      <m:t>𝛥</m:t>
                    </m:r>
                    <m:r>
                      <m:rPr>
                        <m:nor/>
                      </m:rPr>
                      <a:rPr lang="en-US" altLang="zh-CN" sz="1800">
                        <a:latin typeface="Cambria Math" panose="02040503050406030204" pitchFamily="18" charset="0"/>
                      </a:rPr>
                      <m:t>L</m:t>
                    </m:r>
                    <m:r>
                      <a:rPr lang="en-US" altLang="zh-CN" sz="1800" i="1" baseline="-2500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 =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1800" dirty="0"/>
                          <m:t>Ω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8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1800" dirty="0"/>
                          <m:t>Ω</m:t>
                        </m:r>
                      </m:e>
                      <m:sub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l-GR" altLang="zh-CN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2000" dirty="0"/>
              </a:p>
              <a:p>
                <a:pPr lvl="1">
                  <a:lnSpc>
                    <a:spcPct val="130000"/>
                  </a:lnSpc>
                </a:pPr>
                <a:r>
                  <a:rPr lang="en-US" altLang="zh-CN" sz="2000" dirty="0"/>
                  <a:t>The longitude difference: </a:t>
                </a:r>
                <a14:m>
                  <m:oMath xmlns:m="http://schemas.openxmlformats.org/officeDocument/2006/math">
                    <m:r>
                      <a:rPr lang="el-GR" altLang="zh-CN" sz="1800" i="1">
                        <a:latin typeface="Cambria Math" panose="02040503050406030204" pitchFamily="18" charset="0"/>
                      </a:rPr>
                      <m:t>𝛥𝜆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1800" dirty="0"/>
                          <m:t>Ω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altLang="zh-CN" sz="1800" i="1">
                        <a:latin typeface="Cambria Math" panose="02040503050406030204" pitchFamily="18" charset="0"/>
                      </a:rPr>
                      <m:t>𝜁</m:t>
                    </m:r>
                    <m:d>
                      <m:dPr>
                        <m:ctrlPr>
                          <a:rPr lang="el-GR" altLang="zh-CN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altLang="zh-CN" sz="18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1800" dirty="0"/>
                          <m:t>Ω</m:t>
                        </m:r>
                      </m:e>
                      <m:sub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l-GR" altLang="zh-CN" sz="1800" i="1">
                        <a:latin typeface="Cambria Math" panose="02040503050406030204" pitchFamily="18" charset="0"/>
                      </a:rPr>
                      <m:t>𝜁</m:t>
                    </m:r>
                    <m:r>
                      <a:rPr lang="el-GR" altLang="zh-CN" sz="1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1)</m:t>
                    </m:r>
                  </m:oMath>
                </a14:m>
                <a:endParaRPr lang="en-US" altLang="zh-CN" sz="2000" dirty="0"/>
              </a:p>
              <a:p>
                <a:pPr lvl="1">
                  <a:lnSpc>
                    <a:spcPct val="130000"/>
                  </a:lnSpc>
                </a:pPr>
                <a:r>
                  <a:rPr lang="en-US" altLang="zh-CN" sz="2000" dirty="0"/>
                  <a:t>The inter-plane hop-count: </a:t>
                </a:r>
                <a14:m>
                  <m:oMath xmlns:m="http://schemas.openxmlformats.org/officeDocument/2006/math">
                    <m:r>
                      <a:rPr lang="en-US" altLang="zh-CN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sz="1800" i="1" baseline="-2500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𝑅𝑜𝑢𝑛𝑑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altLang="zh-CN" sz="1800" i="1">
                                <a:latin typeface="Cambria Math" panose="02040503050406030204" pitchFamily="18" charset="0"/>
                              </a:rPr>
                              <m:t>𝛥</m:t>
                            </m:r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altLang="zh-CN" sz="1800" i="1" baseline="-25000">
                                <a:latin typeface="Cambria Math" panose="02040503050406030204" pitchFamily="18" charset="0"/>
                              </a:rPr>
                              <m:t>0</m:t>
                            </m:r>
                          </m:num>
                          <m:den>
                            <m:r>
                              <a:rPr lang="el-GR" altLang="zh-CN" sz="1800" i="1">
                                <a:latin typeface="Cambria Math" panose="02040503050406030204" pitchFamily="18" charset="0"/>
                              </a:rPr>
                              <m:t>𝛥𝛺</m:t>
                            </m:r>
                          </m:den>
                        </m:f>
                      </m:e>
                    </m:d>
                    <m:r>
                      <a:rPr lang="en-US" altLang="zh-CN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𝑅𝑜𝑢𝑛𝑑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 [ </m:t>
                    </m:r>
                    <m:f>
                      <m:f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altLang="zh-CN" sz="1800" i="1">
                            <a:latin typeface="Cambria Math" panose="02040503050406030204" pitchFamily="18" charset="0"/>
                          </a:rPr>
                          <m:t>𝛥𝜆</m:t>
                        </m:r>
                        <m:r>
                          <a:rPr lang="el-GR" altLang="zh-CN" sz="1800" i="1">
                            <a:latin typeface="Cambria Math" panose="02040503050406030204" pitchFamily="18" charset="0"/>
                          </a:rPr>
                          <m:t> + </m:t>
                        </m:r>
                        <m:r>
                          <a:rPr lang="el-GR" altLang="zh-CN" sz="1800" i="1">
                            <a:latin typeface="Cambria Math" panose="02040503050406030204" pitchFamily="18" charset="0"/>
                          </a:rPr>
                          <m:t>𝜁</m:t>
                        </m:r>
                        <m:d>
                          <m:dPr>
                            <m:ctrlPr>
                              <a:rPr lang="el-GR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l-GR" altLang="zh-CN" sz="1800" i="1">
                            <a:latin typeface="Cambria Math" panose="02040503050406030204" pitchFamily="18" charset="0"/>
                          </a:rPr>
                          <m:t>𝜁</m:t>
                        </m:r>
                        <m:d>
                          <m:dPr>
                            <m:ctrlPr>
                              <a:rPr lang="el-GR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altLang="zh-CN" sz="1800" dirty="0"/>
                          <m:t> </m:t>
                        </m:r>
                      </m:num>
                      <m:den>
                        <m:r>
                          <a:rPr lang="el-GR" altLang="zh-CN" sz="1800" i="1">
                            <a:latin typeface="Cambria Math" panose="02040503050406030204" pitchFamily="18" charset="0"/>
                          </a:rPr>
                          <m:t>𝛥𝛺</m:t>
                        </m:r>
                      </m:den>
                    </m:f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zh-CN" sz="1800" dirty="0"/>
                  <a:t> </a:t>
                </a:r>
              </a:p>
              <a:p>
                <a:pPr>
                  <a:lnSpc>
                    <a:spcPct val="130000"/>
                  </a:lnSpc>
                  <a:buFont typeface="Wingdings" pitchFamily="2" charset="2"/>
                  <a:buChar char="q"/>
                </a:pPr>
                <a:r>
                  <a:rPr lang="en-US" altLang="zh-CN" sz="2400" dirty="0"/>
                  <a:t>Intra-plane satellites distance: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altLang="zh-CN" sz="2000" dirty="0"/>
                  <a:t>The phase angle difference: </a:t>
                </a:r>
                <a14:m>
                  <m:oMath xmlns:m="http://schemas.openxmlformats.org/officeDocument/2006/math">
                    <m:r>
                      <a:rPr lang="el-GR" altLang="zh-CN" sz="1800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𝐻h</m:t>
                    </m:r>
                    <m:r>
                      <a:rPr lang="el-GR" altLang="zh-CN" sz="1800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sz="2000" i="1" baseline="-2500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l-GR" altLang="zh-CN" sz="2000" i="1">
                        <a:latin typeface="Cambria Math" panose="02040503050406030204" pitchFamily="18" charset="0"/>
                      </a:rPr>
                      <m:t>𝛥𝛷</m:t>
                    </m:r>
                    <m:r>
                      <a:rPr lang="el-GR" altLang="zh-CN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2000" dirty="0"/>
              </a:p>
              <a:p>
                <a:pPr lvl="1">
                  <a:lnSpc>
                    <a:spcPct val="130000"/>
                  </a:lnSpc>
                </a:pPr>
                <a:r>
                  <a:rPr lang="en-US" altLang="zh-CN" sz="2000" dirty="0"/>
                  <a:t>The intra-plane hop-count: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sz="1800" i="1" baseline="-2500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𝑅𝑜𝑢𝑛𝑑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 [ </m:t>
                    </m:r>
                    <m:f>
                      <m:f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altLang="zh-CN" sz="1800" i="1">
                            <a:latin typeface="Cambria Math" panose="02040503050406030204" pitchFamily="18" charset="0"/>
                          </a:rPr>
                          <m:t>𝛥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𝐻h</m:t>
                        </m:r>
                        <m:r>
                          <a:rPr lang="el-GR" altLang="zh-CN" sz="1800" i="1">
                            <a:latin typeface="Cambria Math" panose="02040503050406030204" pitchFamily="18" charset="0"/>
                          </a:rPr>
                          <m:t>𝛥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l-GR" altLang="zh-CN" sz="1800" i="1">
                            <a:latin typeface="Cambria Math" panose="02040503050406030204" pitchFamily="18" charset="0"/>
                          </a:rPr>
                          <m:t>𝛥𝛷</m:t>
                        </m:r>
                      </m:den>
                    </m:f>
                    <m:r>
                      <a:rPr lang="en-US" altLang="zh-CN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altLang="zh-CN" sz="18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altLang="zh-CN" sz="2000" dirty="0"/>
              </a:p>
              <a:p>
                <a:pPr>
                  <a:lnSpc>
                    <a:spcPct val="130000"/>
                  </a:lnSpc>
                  <a:buFont typeface="Wingdings" pitchFamily="2" charset="2"/>
                  <a:buChar char="q"/>
                </a:pPr>
                <a:r>
                  <a:rPr lang="en-US" altLang="zh-CN" sz="2400" dirty="0"/>
                  <a:t>The total hop-count: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 = |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𝐻h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| + |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𝐻𝑣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altLang="zh-CN" sz="2400" dirty="0"/>
              </a:p>
            </p:txBody>
          </p:sp>
        </mc:Choice>
        <mc:Fallback xmlns="">
          <p:sp>
            <p:nvSpPr>
              <p:cNvPr id="33" name="Content Placeholder 5">
                <a:extLst>
                  <a:ext uri="{FF2B5EF4-FFF2-40B4-BE49-F238E27FC236}">
                    <a16:creationId xmlns:a16="http://schemas.microsoft.com/office/drawing/2014/main" id="{9402847C-D745-5E88-1A1F-25022AEDD2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637" y="1198254"/>
                <a:ext cx="7083380" cy="4956140"/>
              </a:xfrm>
              <a:blipFill>
                <a:blip r:embed="rId5"/>
                <a:stretch>
                  <a:fillRect l="-1073" b="-946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A93A9F1-D28C-8BDA-3AF5-2BDD6DB7F347}"/>
              </a:ext>
            </a:extLst>
          </p:cNvPr>
          <p:cNvSpPr txBox="1"/>
          <p:nvPr/>
        </p:nvSpPr>
        <p:spPr>
          <a:xfrm>
            <a:off x="-68686" y="6418525"/>
            <a:ext cx="11422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</a:rPr>
              <a:t>Q. Chen, G. </a:t>
            </a:r>
            <a:r>
              <a:rPr lang="en-US" sz="1200" dirty="0" err="1">
                <a:effectLst/>
              </a:rPr>
              <a:t>Giambene</a:t>
            </a:r>
            <a:r>
              <a:rPr lang="en-US" sz="1200" dirty="0">
                <a:effectLst/>
              </a:rPr>
              <a:t>, L. Yang, C. Fan, and X. Chen, “Analysis of Inter-Satellite Link Paths for LEO Mega-Constellation Networks,” </a:t>
            </a:r>
            <a:r>
              <a:rPr lang="en-US" sz="1200" i="1" dirty="0">
                <a:effectLst/>
              </a:rPr>
              <a:t>IEEE Trans. </a:t>
            </a:r>
            <a:r>
              <a:rPr lang="en-US" sz="1200" i="1" dirty="0" err="1">
                <a:effectLst/>
              </a:rPr>
              <a:t>Veh</a:t>
            </a:r>
            <a:r>
              <a:rPr lang="en-US" sz="1200" i="1" dirty="0">
                <a:effectLst/>
              </a:rPr>
              <a:t>. Technol.</a:t>
            </a:r>
            <a:r>
              <a:rPr lang="en-US" sz="1200" dirty="0">
                <a:effectLst/>
              </a:rPr>
              <a:t>, vol. 70, no. 3, pp. 2743–2755, Mar. 2021</a:t>
            </a:r>
            <a:r>
              <a:rPr lang="en-US" sz="1200" dirty="0"/>
              <a:t>.</a:t>
            </a:r>
            <a:endParaRPr lang="en-US" sz="1200" dirty="0">
              <a:effectLst/>
            </a:endParaRPr>
          </a:p>
        </p:txBody>
      </p:sp>
      <p:sp>
        <p:nvSpPr>
          <p:cNvPr id="7" name="Slide Number Placeholder 33">
            <a:extLst>
              <a:ext uri="{FF2B5EF4-FFF2-40B4-BE49-F238E27FC236}">
                <a16:creationId xmlns:a16="http://schemas.microsoft.com/office/drawing/2014/main" id="{A03BCB42-0463-F723-7074-B15160392CE7}"/>
              </a:ext>
            </a:extLst>
          </p:cNvPr>
          <p:cNvSpPr txBox="1">
            <a:spLocks/>
          </p:cNvSpPr>
          <p:nvPr/>
        </p:nvSpPr>
        <p:spPr>
          <a:xfrm>
            <a:off x="21173782" y="60601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930033-B2FC-4609-BC0E-7900D15FB984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AFF033-DD4A-F6D1-C109-27E0B6F40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74694" y="1840225"/>
            <a:ext cx="6120058" cy="2210021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3E8E740-316A-5A07-8861-FCFD45CAE1BD}"/>
              </a:ext>
            </a:extLst>
          </p:cNvPr>
          <p:cNvSpPr/>
          <p:nvPr/>
        </p:nvSpPr>
        <p:spPr>
          <a:xfrm>
            <a:off x="8099910" y="4099267"/>
            <a:ext cx="510690" cy="421934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744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8A62B85-FAC0-B2AB-90EB-F42787F96869}"/>
              </a:ext>
            </a:extLst>
          </p:cNvPr>
          <p:cNvSpPr/>
          <p:nvPr/>
        </p:nvSpPr>
        <p:spPr>
          <a:xfrm>
            <a:off x="9118180" y="3184325"/>
            <a:ext cx="483020" cy="371675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744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BB1DF13-6A67-05FD-4AA7-60FAF96284FD}"/>
              </a:ext>
            </a:extLst>
          </p:cNvPr>
          <p:cNvSpPr/>
          <p:nvPr/>
        </p:nvSpPr>
        <p:spPr>
          <a:xfrm>
            <a:off x="8002774" y="3734729"/>
            <a:ext cx="510690" cy="421934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744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186785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4" y="189277"/>
            <a:ext cx="65430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Overview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27</a:t>
            </a:fld>
            <a:endParaRPr lang="en-US"/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9402847C-D745-5E88-1A1F-25022AEDD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022" y="1325105"/>
            <a:ext cx="9708444" cy="5269424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2"/>
                </a:solidFill>
              </a:rPr>
              <a:t>Background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2"/>
                </a:solidFill>
              </a:rPr>
              <a:t>S</a:t>
            </a:r>
            <a:r>
              <a:rPr lang="en-CN" dirty="0">
                <a:solidFill>
                  <a:schemeClr val="bg2"/>
                </a:solidFill>
              </a:rPr>
              <a:t>atellites </a:t>
            </a:r>
            <a:r>
              <a:rPr lang="en-US" dirty="0">
                <a:solidFill>
                  <a:schemeClr val="bg2"/>
                </a:solidFill>
              </a:rPr>
              <a:t>Constellations</a:t>
            </a:r>
            <a:r>
              <a:rPr lang="en-US" altLang="zh-CN" dirty="0">
                <a:solidFill>
                  <a:schemeClr val="bg2"/>
                </a:solidFill>
              </a:rPr>
              <a:t> Network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2"/>
                </a:solidFill>
              </a:rPr>
              <a:t>S</a:t>
            </a:r>
            <a:r>
              <a:rPr lang="en-CN" dirty="0">
                <a:solidFill>
                  <a:schemeClr val="bg2"/>
                </a:solidFill>
              </a:rPr>
              <a:t>atellite orbital elements</a:t>
            </a:r>
          </a:p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2"/>
                </a:solidFill>
              </a:rPr>
              <a:t>Inter-satellite link</a:t>
            </a:r>
          </a:p>
          <a:p>
            <a:pPr>
              <a:lnSpc>
                <a:spcPct val="130000"/>
              </a:lnSpc>
            </a:pPr>
            <a:r>
              <a:rPr lang="en-US" altLang="zh-CN" dirty="0"/>
              <a:t>How to formulate?</a:t>
            </a:r>
          </a:p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2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283995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3" y="189277"/>
            <a:ext cx="118294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How to formulate?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28</a:t>
            </a:fld>
            <a:endParaRPr lang="en-US"/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9402847C-D745-5E88-1A1F-25022AEDD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521" y="1489731"/>
            <a:ext cx="9523449" cy="5178991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Font typeface="Wingdings" pitchFamily="2" charset="2"/>
              <a:buChar char="q"/>
            </a:pPr>
            <a:r>
              <a:rPr lang="en-US" altLang="zh-CN" dirty="0"/>
              <a:t>LEO constellation without ISLs</a:t>
            </a:r>
          </a:p>
          <a:p>
            <a:pPr lvl="1">
              <a:lnSpc>
                <a:spcPct val="130000"/>
              </a:lnSpc>
            </a:pPr>
            <a:r>
              <a:rPr lang="en-US" altLang="zh-CN" dirty="0"/>
              <a:t>Orbit period</a:t>
            </a:r>
          </a:p>
          <a:p>
            <a:pPr lvl="1">
              <a:lnSpc>
                <a:spcPct val="130000"/>
              </a:lnSpc>
            </a:pPr>
            <a:r>
              <a:rPr lang="en-US" altLang="zh-CN" dirty="0"/>
              <a:t>The coverage area of a satellite</a:t>
            </a:r>
          </a:p>
          <a:p>
            <a:pPr>
              <a:lnSpc>
                <a:spcPct val="130000"/>
              </a:lnSpc>
              <a:buFont typeface="Wingdings" pitchFamily="2" charset="2"/>
              <a:buChar char="q"/>
            </a:pPr>
            <a:r>
              <a:rPr lang="en-US" altLang="zh-CN" dirty="0"/>
              <a:t>LEO constellation with ISLs</a:t>
            </a:r>
          </a:p>
          <a:p>
            <a:pPr lvl="1">
              <a:lnSpc>
                <a:spcPct val="130000"/>
              </a:lnSpc>
            </a:pPr>
            <a:r>
              <a:rPr lang="en-US" altLang="zh-CN" dirty="0"/>
              <a:t>Communication model</a:t>
            </a:r>
          </a:p>
          <a:p>
            <a:pPr lvl="2">
              <a:lnSpc>
                <a:spcPct val="130000"/>
              </a:lnSpc>
            </a:pPr>
            <a:r>
              <a:rPr lang="en-US" altLang="zh-CN" dirty="0"/>
              <a:t>ISL</a:t>
            </a:r>
          </a:p>
          <a:p>
            <a:pPr lvl="2">
              <a:lnSpc>
                <a:spcPct val="130000"/>
              </a:lnSpc>
            </a:pPr>
            <a:r>
              <a:rPr lang="en-US" altLang="zh-CN" dirty="0"/>
              <a:t>Satellite</a:t>
            </a:r>
            <a:r>
              <a:rPr lang="en-US" altLang="zh-CN" sz="2000" dirty="0"/>
              <a:t>-terrestrial channel</a:t>
            </a:r>
            <a:endParaRPr lang="en-US" altLang="zh-CN" dirty="0"/>
          </a:p>
          <a:p>
            <a:pPr marL="457200" lvl="1" indent="0">
              <a:lnSpc>
                <a:spcPct val="130000"/>
              </a:lnSpc>
              <a:buNone/>
            </a:pPr>
            <a:endParaRPr lang="en-US" altLang="zh-CN" sz="2800" dirty="0"/>
          </a:p>
          <a:p>
            <a:pPr lvl="1">
              <a:lnSpc>
                <a:spcPct val="130000"/>
              </a:lnSpc>
            </a:pPr>
            <a:endParaRPr lang="en-US" altLang="zh-CN" sz="2800" dirty="0"/>
          </a:p>
          <a:p>
            <a:pPr lvl="1">
              <a:lnSpc>
                <a:spcPct val="130000"/>
              </a:lnSpc>
            </a:pPr>
            <a:endParaRPr lang="en-US" altLang="zh-CN" sz="2800" dirty="0"/>
          </a:p>
          <a:p>
            <a:pPr lvl="1">
              <a:lnSpc>
                <a:spcPct val="130000"/>
              </a:lnSpc>
            </a:pPr>
            <a:endParaRPr lang="en-US" altLang="zh-CN" sz="2800" dirty="0"/>
          </a:p>
          <a:p>
            <a:pPr marL="457200" lvl="1" indent="0">
              <a:lnSpc>
                <a:spcPct val="130000"/>
              </a:lnSpc>
              <a:buNone/>
            </a:pPr>
            <a:endParaRPr lang="en-US" altLang="zh-CN" sz="2800" dirty="0"/>
          </a:p>
          <a:p>
            <a:pPr lvl="1">
              <a:lnSpc>
                <a:spcPct val="130000"/>
              </a:lnSpc>
            </a:pP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4040383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3" y="189277"/>
            <a:ext cx="118294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How to formulate?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29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5">
                <a:extLst>
                  <a:ext uri="{FF2B5EF4-FFF2-40B4-BE49-F238E27FC236}">
                    <a16:creationId xmlns:a16="http://schemas.microsoft.com/office/drawing/2014/main" id="{9402847C-D745-5E88-1A1F-25022AEDD2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7750" y="1246728"/>
                <a:ext cx="6218547" cy="5309734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30000"/>
                  </a:lnSpc>
                  <a:buFont typeface="Wingdings" pitchFamily="2" charset="2"/>
                  <a:buChar char="q"/>
                </a:pPr>
                <a:r>
                  <a:rPr lang="en-US" altLang="zh-CN" sz="2400" dirty="0"/>
                  <a:t>LEO constellation without ISLs - orbital period</a:t>
                </a:r>
              </a:p>
              <a:p>
                <a:pPr lvl="1">
                  <a:lnSpc>
                    <a:spcPct val="130000"/>
                  </a:lnSpc>
                </a:pPr>
                <a:endParaRPr lang="en-US" altLang="zh-CN" sz="2000" dirty="0"/>
              </a:p>
              <a:p>
                <a:pPr lvl="1">
                  <a:lnSpc>
                    <a:spcPct val="130000"/>
                  </a:lnSpc>
                </a:pPr>
                <a:r>
                  <a:rPr lang="en-US" altLang="zh-CN" sz="2000" dirty="0"/>
                  <a:t>The radius of the circular orbit: </a:t>
                </a:r>
              </a:p>
              <a:p>
                <a:pPr marL="457200" lvl="1" indent="0" algn="ctr">
                  <a:lnSpc>
                    <a:spcPct val="130000"/>
                  </a:lnSpc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zh-CN" sz="2000" dirty="0"/>
                  <a:t>.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altLang="zh-CN" sz="2000" dirty="0"/>
                  <a:t>The satellite’s velocity in the circular orbit: </a:t>
                </a:r>
              </a:p>
              <a:p>
                <a:pPr marL="457200" lvl="1" indent="0" algn="ctr">
                  <a:lnSpc>
                    <a:spcPct val="13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num>
                          <m:den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altLang="zh-CN" sz="2000" dirty="0"/>
                  <a:t>, </a:t>
                </a:r>
              </a:p>
              <a:p>
                <a:pPr marL="457200" lvl="1" indent="0">
                  <a:lnSpc>
                    <a:spcPct val="130000"/>
                  </a:lnSpc>
                  <a:buNone/>
                </a:pPr>
                <a:r>
                  <a:rPr lang="en-US" altLang="zh-CN" sz="2000" dirty="0"/>
                  <a:t>where</a:t>
                </a:r>
                <a:r>
                  <a:rPr lang="el-GR" altLang="zh-CN" sz="2000" dirty="0"/>
                  <a:t> </a:t>
                </a:r>
                <a14:m>
                  <m:oMath xmlns:m="http://schemas.openxmlformats.org/officeDocument/2006/math">
                    <m:r>
                      <a:rPr lang="el-GR" altLang="zh-CN" sz="20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=3.986 ∗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000" dirty="0"/>
                  <a:t>, as a product of Earth’s mass and gravitational Earth’s constant.</a:t>
                </a:r>
              </a:p>
              <a:p>
                <a:pPr lvl="1">
                  <a:lnSpc>
                    <a:spcPct val="130000"/>
                  </a:lnSpc>
                </a:pPr>
                <a:endParaRPr lang="en-US" altLang="zh-CN" sz="2000" dirty="0"/>
              </a:p>
              <a:p>
                <a:pPr lvl="1">
                  <a:lnSpc>
                    <a:spcPct val="130000"/>
                  </a:lnSpc>
                </a:pPr>
                <a:endParaRPr lang="en-US" altLang="zh-CN" sz="2000" dirty="0"/>
              </a:p>
              <a:p>
                <a:pPr lvl="1">
                  <a:lnSpc>
                    <a:spcPct val="130000"/>
                  </a:lnSpc>
                </a:pPr>
                <a:endParaRPr lang="en-US" altLang="zh-CN" sz="2000" dirty="0"/>
              </a:p>
              <a:p>
                <a:pPr marL="457200" lvl="1" indent="0">
                  <a:lnSpc>
                    <a:spcPct val="130000"/>
                  </a:lnSpc>
                  <a:buNone/>
                </a:pPr>
                <a:endParaRPr lang="en-US" altLang="zh-CN" sz="2000" dirty="0"/>
              </a:p>
              <a:p>
                <a:pPr lvl="1">
                  <a:lnSpc>
                    <a:spcPct val="130000"/>
                  </a:lnSpc>
                </a:pPr>
                <a:endParaRPr lang="en-US" altLang="zh-CN" sz="2000" dirty="0"/>
              </a:p>
            </p:txBody>
          </p:sp>
        </mc:Choice>
        <mc:Fallback xmlns="">
          <p:sp>
            <p:nvSpPr>
              <p:cNvPr id="33" name="Content Placeholder 5">
                <a:extLst>
                  <a:ext uri="{FF2B5EF4-FFF2-40B4-BE49-F238E27FC236}">
                    <a16:creationId xmlns:a16="http://schemas.microsoft.com/office/drawing/2014/main" id="{9402847C-D745-5E88-1A1F-25022AEDD2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750" y="1246728"/>
                <a:ext cx="6218547" cy="5309734"/>
              </a:xfrm>
              <a:blipFill>
                <a:blip r:embed="rId4"/>
                <a:stretch>
                  <a:fillRect l="-142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EDB77C5-D967-0049-043F-C0FD47A2A88F}"/>
              </a:ext>
            </a:extLst>
          </p:cNvPr>
          <p:cNvSpPr txBox="1"/>
          <p:nvPr/>
        </p:nvSpPr>
        <p:spPr>
          <a:xfrm>
            <a:off x="0" y="6556462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</a:rPr>
              <a:t>S. </a:t>
            </a:r>
            <a:r>
              <a:rPr lang="en-US" sz="1200" dirty="0" err="1">
                <a:effectLst/>
              </a:rPr>
              <a:t>Cakaj</a:t>
            </a:r>
            <a:r>
              <a:rPr lang="en-US" sz="1200" dirty="0">
                <a:effectLst/>
              </a:rPr>
              <a:t>, “The Parameters Comparison of the ‘</a:t>
            </a:r>
            <a:r>
              <a:rPr lang="en-US" sz="1200" dirty="0" err="1">
                <a:effectLst/>
              </a:rPr>
              <a:t>Starlink</a:t>
            </a:r>
            <a:r>
              <a:rPr lang="en-US" sz="1200" dirty="0">
                <a:effectLst/>
              </a:rPr>
              <a:t>’ LEO Satellites Constellation for Different Orbital Shells,” </a:t>
            </a:r>
            <a:r>
              <a:rPr lang="en-US" sz="1200" i="1" dirty="0">
                <a:effectLst/>
              </a:rPr>
              <a:t>Front. Comms. Net.</a:t>
            </a:r>
            <a:r>
              <a:rPr lang="en-US" sz="1200" dirty="0">
                <a:effectLst/>
              </a:rPr>
              <a:t>, vol. 2, p. 643095, May 2021,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5"/>
              </a:rPr>
              <a:t>10.3389/frcmn.2021.643095</a:t>
            </a:r>
            <a:r>
              <a:rPr lang="en-US" sz="1200" dirty="0">
                <a:effectLst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63F379D-844D-8098-756B-69B004F89540}"/>
                  </a:ext>
                </a:extLst>
              </p:cNvPr>
              <p:cNvSpPr txBox="1"/>
              <p:nvPr/>
            </p:nvSpPr>
            <p:spPr>
              <a:xfrm>
                <a:off x="5478154" y="2202069"/>
                <a:ext cx="6713846" cy="3409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00100" lvl="1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The orbital period: </a:t>
                </a:r>
              </a:p>
              <a:p>
                <a:pPr lvl="1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den>
                          </m:f>
                        </m:e>
                      </m:rad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2000" dirty="0"/>
              </a:p>
              <a:p>
                <a:pPr marL="800100" lvl="1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The number of the daily passes: </a:t>
                </a:r>
              </a:p>
              <a:p>
                <a:pPr lvl="1" algn="ctr">
                  <a:lnSpc>
                    <a:spcPct val="13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US" altLang="zh-CN" sz="2000" dirty="0"/>
                  <a:t>,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altLang="zh-CN" sz="2000" dirty="0"/>
                  <a:t>where the sideral day satisfies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sz="2000" dirty="0"/>
                  <a:t> 23ℎ 56𝑚𝑖𝑛 4.1𝑠=86164.1s.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63F379D-844D-8098-756B-69B004F89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8154" y="2202069"/>
                <a:ext cx="6713846" cy="3409203"/>
              </a:xfrm>
              <a:prstGeom prst="rect">
                <a:avLst/>
              </a:prstGeom>
              <a:blipFill>
                <a:blip r:embed="rId6"/>
                <a:stretch>
                  <a:fillRect b="-223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631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4" y="189277"/>
            <a:ext cx="65430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Overview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3</a:t>
            </a:fld>
            <a:endParaRPr lang="en-US"/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9402847C-D745-5E88-1A1F-25022AEDD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022" y="1325105"/>
            <a:ext cx="9708444" cy="5269424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Background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2"/>
                </a:solidFill>
              </a:rPr>
              <a:t>S</a:t>
            </a:r>
            <a:r>
              <a:rPr lang="en-CN" dirty="0">
                <a:solidFill>
                  <a:schemeClr val="bg2"/>
                </a:solidFill>
              </a:rPr>
              <a:t>atellites </a:t>
            </a:r>
            <a:r>
              <a:rPr lang="en-US" dirty="0">
                <a:solidFill>
                  <a:schemeClr val="bg2"/>
                </a:solidFill>
              </a:rPr>
              <a:t>Constellations</a:t>
            </a:r>
            <a:r>
              <a:rPr lang="en-US" altLang="zh-CN" dirty="0">
                <a:solidFill>
                  <a:schemeClr val="bg2"/>
                </a:solidFill>
              </a:rPr>
              <a:t> Network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2"/>
                </a:solidFill>
              </a:rPr>
              <a:t>S</a:t>
            </a:r>
            <a:r>
              <a:rPr lang="en-CN" dirty="0">
                <a:solidFill>
                  <a:schemeClr val="bg2"/>
                </a:solidFill>
              </a:rPr>
              <a:t>atellite orbital elements</a:t>
            </a:r>
          </a:p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2"/>
                </a:solidFill>
              </a:rPr>
              <a:t>Inter-satellite link</a:t>
            </a:r>
          </a:p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2"/>
                </a:solidFill>
              </a:rPr>
              <a:t>How to formulate?</a:t>
            </a:r>
          </a:p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2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107552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3" y="189277"/>
            <a:ext cx="118294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How to formulate?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30</a:t>
            </a:fld>
            <a:endParaRPr lang="en-US"/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9402847C-D745-5E88-1A1F-25022AEDD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0" y="1246727"/>
            <a:ext cx="7824916" cy="5197749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Font typeface="Wingdings" pitchFamily="2" charset="2"/>
              <a:buChar char="q"/>
            </a:pPr>
            <a:r>
              <a:rPr lang="en-US" altLang="zh-CN" sz="2400" dirty="0"/>
              <a:t>LEO constellation without ISLs – the coverage</a:t>
            </a:r>
          </a:p>
          <a:p>
            <a:pPr marL="0" indent="0">
              <a:lnSpc>
                <a:spcPct val="130000"/>
              </a:lnSpc>
              <a:buNone/>
            </a:pPr>
            <a:endParaRPr lang="en-US" altLang="zh-CN" sz="2400" dirty="0"/>
          </a:p>
          <a:p>
            <a:pPr lvl="1">
              <a:lnSpc>
                <a:spcPct val="130000"/>
              </a:lnSpc>
            </a:pPr>
            <a:r>
              <a:rPr lang="en-US" altLang="zh-CN" sz="2000" dirty="0"/>
              <a:t>The coverage area served by a satellite is dependent on the line-of-sight (</a:t>
            </a:r>
            <a:r>
              <a:rPr lang="en-US" altLang="zh-CN" sz="2000" dirty="0" err="1"/>
              <a:t>LoS</a:t>
            </a:r>
            <a:r>
              <a:rPr lang="en-US" altLang="zh-CN" sz="2000" dirty="0"/>
              <a:t>) propagation and the minimum elevation angle </a:t>
            </a:r>
            <a:r>
              <a:rPr lang="el-GR" altLang="zh-CN" sz="2000" dirty="0"/>
              <a:t>θ</a:t>
            </a:r>
            <a:r>
              <a:rPr lang="en-US" altLang="zh-CN" sz="2000" dirty="0"/>
              <a:t>min at the user terminal.</a:t>
            </a:r>
          </a:p>
          <a:p>
            <a:pPr lvl="1">
              <a:lnSpc>
                <a:spcPct val="130000"/>
              </a:lnSpc>
            </a:pPr>
            <a:r>
              <a:rPr lang="en-US" altLang="zh-CN" sz="2000" dirty="0"/>
              <a:t>The angular radius of the coverage circle:</a:t>
            </a:r>
          </a:p>
          <a:p>
            <a:pPr lvl="1">
              <a:lnSpc>
                <a:spcPct val="130000"/>
              </a:lnSpc>
            </a:pPr>
            <a:endParaRPr lang="en-US" altLang="zh-CN" sz="2000" dirty="0"/>
          </a:p>
          <a:p>
            <a:pPr lvl="1">
              <a:lnSpc>
                <a:spcPct val="130000"/>
              </a:lnSpc>
            </a:pPr>
            <a:r>
              <a:rPr lang="en-US" altLang="zh-CN" sz="2000" dirty="0"/>
              <a:t>The coverage area:</a:t>
            </a:r>
          </a:p>
          <a:p>
            <a:pPr lvl="1">
              <a:lnSpc>
                <a:spcPct val="130000"/>
              </a:lnSpc>
            </a:pPr>
            <a:endParaRPr lang="en-US" altLang="zh-CN" sz="2000" dirty="0"/>
          </a:p>
          <a:p>
            <a:pPr lvl="1">
              <a:lnSpc>
                <a:spcPct val="130000"/>
              </a:lnSpc>
            </a:pPr>
            <a:r>
              <a:rPr lang="en-US" altLang="zh-CN" sz="2000" dirty="0"/>
              <a:t>A higher altitude h / a lower </a:t>
            </a:r>
            <a:r>
              <a:rPr lang="el-GR" altLang="zh-CN" sz="2000" dirty="0"/>
              <a:t>θ</a:t>
            </a:r>
            <a:r>
              <a:rPr lang="en-US" altLang="zh-CN" sz="2000" dirty="0"/>
              <a:t>min -&gt; larger coverage</a:t>
            </a:r>
          </a:p>
          <a:p>
            <a:pPr marL="457200" lvl="1" indent="0">
              <a:lnSpc>
                <a:spcPct val="130000"/>
              </a:lnSpc>
              <a:buNone/>
            </a:pPr>
            <a:endParaRPr lang="en-US" altLang="zh-CN" dirty="0"/>
          </a:p>
          <a:p>
            <a:pPr marL="457200" lvl="1" indent="0">
              <a:lnSpc>
                <a:spcPct val="130000"/>
              </a:lnSpc>
              <a:buNone/>
            </a:pPr>
            <a:endParaRPr lang="en-US" altLang="zh-CN" sz="2400" dirty="0"/>
          </a:p>
          <a:p>
            <a:pPr lvl="1">
              <a:lnSpc>
                <a:spcPct val="130000"/>
              </a:lnSpc>
            </a:pPr>
            <a:endParaRPr lang="en-US" altLang="zh-CN" dirty="0"/>
          </a:p>
          <a:p>
            <a:pPr lvl="1">
              <a:lnSpc>
                <a:spcPct val="130000"/>
              </a:lnSpc>
            </a:pPr>
            <a:endParaRPr lang="en-US" altLang="zh-CN" dirty="0"/>
          </a:p>
          <a:p>
            <a:pPr lvl="1">
              <a:lnSpc>
                <a:spcPct val="130000"/>
              </a:lnSpc>
            </a:pPr>
            <a:endParaRPr lang="en-US" altLang="zh-CN" dirty="0"/>
          </a:p>
          <a:p>
            <a:pPr marL="457200" lvl="1" indent="0">
              <a:lnSpc>
                <a:spcPct val="130000"/>
              </a:lnSpc>
              <a:buNone/>
            </a:pPr>
            <a:endParaRPr lang="en-US" altLang="zh-CN" dirty="0"/>
          </a:p>
          <a:p>
            <a:pPr lvl="1">
              <a:lnSpc>
                <a:spcPct val="130000"/>
              </a:lnSpc>
            </a:pPr>
            <a:endParaRPr lang="en-US" altLang="zh-C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DB77C5-D967-0049-043F-C0FD47A2A88F}"/>
              </a:ext>
            </a:extLst>
          </p:cNvPr>
          <p:cNvSpPr txBox="1"/>
          <p:nvPr/>
        </p:nvSpPr>
        <p:spPr>
          <a:xfrm>
            <a:off x="77750" y="6396335"/>
            <a:ext cx="10993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</a:rPr>
              <a:t>R. Deng, B. Di, H. Zhang, L. </a:t>
            </a:r>
            <a:r>
              <a:rPr lang="en-US" sz="1200" dirty="0" err="1">
                <a:effectLst/>
              </a:rPr>
              <a:t>Kuang</a:t>
            </a:r>
            <a:r>
              <a:rPr lang="en-US" sz="1200" dirty="0">
                <a:effectLst/>
              </a:rPr>
              <a:t>, and L. Song, “Ultra-Dense LEO Satellite Constellations: How Many LEO Satellites Do We Need?,” </a:t>
            </a:r>
            <a:r>
              <a:rPr lang="en-US" sz="1200" i="1" dirty="0">
                <a:effectLst/>
              </a:rPr>
              <a:t>IEEE Trans. Wireless </a:t>
            </a:r>
            <a:r>
              <a:rPr lang="en-US" sz="1200" i="1" dirty="0" err="1">
                <a:effectLst/>
              </a:rPr>
              <a:t>Commun</a:t>
            </a:r>
            <a:r>
              <a:rPr lang="en-US" sz="1200" i="1" dirty="0">
                <a:effectLst/>
              </a:rPr>
              <a:t>.</a:t>
            </a:r>
            <a:r>
              <a:rPr lang="en-US" sz="1200" dirty="0">
                <a:effectLst/>
              </a:rPr>
              <a:t>, vol. 20, no. 8, pp. 4843–4857, Aug. 2021,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4"/>
              </a:rPr>
              <a:t>10.1109/TWC.2021.3062658</a:t>
            </a:r>
            <a:r>
              <a:rPr lang="en-US" sz="1200" dirty="0">
                <a:effectLst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40EA3A-E530-A7C0-651E-9E3DBD09C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318" y="1335754"/>
            <a:ext cx="3721070" cy="48819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9532A7-E08E-FD30-F693-6A8FE2D2A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6813" y="4070934"/>
            <a:ext cx="3887778" cy="6508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CADB79-BCA8-B1F9-8370-D04F0385D8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6813" y="5028025"/>
            <a:ext cx="2321983" cy="36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86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3" y="189277"/>
            <a:ext cx="118294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How to formulate?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31</a:t>
            </a:fld>
            <a:endParaRPr lang="en-US"/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9402847C-D745-5E88-1A1F-25022AEDD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0" y="1246727"/>
            <a:ext cx="3989274" cy="5474748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Font typeface="Wingdings" pitchFamily="2" charset="2"/>
              <a:buChar char="q"/>
            </a:pPr>
            <a:r>
              <a:rPr lang="en-US" altLang="zh-CN" sz="2400" dirty="0"/>
              <a:t>LEO constellation with ISLs</a:t>
            </a:r>
          </a:p>
          <a:p>
            <a:pPr lvl="1">
              <a:lnSpc>
                <a:spcPct val="130000"/>
              </a:lnSpc>
            </a:pPr>
            <a:endParaRPr lang="en-US" altLang="zh-CN" dirty="0"/>
          </a:p>
          <a:p>
            <a:pPr lvl="1">
              <a:lnSpc>
                <a:spcPct val="130000"/>
              </a:lnSpc>
            </a:pPr>
            <a:endParaRPr lang="en-US" altLang="zh-CN" dirty="0"/>
          </a:p>
          <a:p>
            <a:pPr lvl="1">
              <a:lnSpc>
                <a:spcPct val="130000"/>
              </a:lnSpc>
            </a:pPr>
            <a:r>
              <a:rPr lang="en-US" altLang="zh-CN" dirty="0"/>
              <a:t>Delay = processing delay + queuing delay + transmission delay + propagation delay</a:t>
            </a:r>
          </a:p>
          <a:p>
            <a:pPr marL="457200" lvl="1" indent="0">
              <a:lnSpc>
                <a:spcPct val="130000"/>
              </a:lnSpc>
              <a:buNone/>
            </a:pPr>
            <a:endParaRPr lang="en-US" altLang="zh-CN" dirty="0"/>
          </a:p>
          <a:p>
            <a:pPr lvl="1">
              <a:lnSpc>
                <a:spcPct val="130000"/>
              </a:lnSpc>
            </a:pPr>
            <a:endParaRPr lang="en-US" altLang="zh-C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DB77C5-D967-0049-043F-C0FD47A2A88F}"/>
              </a:ext>
            </a:extLst>
          </p:cNvPr>
          <p:cNvSpPr txBox="1"/>
          <p:nvPr/>
        </p:nvSpPr>
        <p:spPr>
          <a:xfrm>
            <a:off x="77750" y="6394869"/>
            <a:ext cx="10993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Qu, Hua, Meng Wang,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Jihong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Zhao,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Shuyuan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Zhao,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Taihao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Li, and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Pengcheng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Yue. "Generalized Asymmetric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Correntropy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for Robust Adaptive Filtering: A Theoretical and Simulation Study."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Remote Sensing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14, no. 15 (2022): 3677.</a:t>
            </a:r>
            <a:endParaRPr lang="en-US" sz="1200" dirty="0">
              <a:effectLst/>
            </a:endParaRPr>
          </a:p>
        </p:txBody>
      </p:sp>
      <p:pic>
        <p:nvPicPr>
          <p:cNvPr id="2" name="Picture 2" descr="Remote Sensing | Free Full-Text | Generalized Asymmetric Correntropy for  Robust Adaptive Filtering: A Theoretical and Simulation Study">
            <a:extLst>
              <a:ext uri="{FF2B5EF4-FFF2-40B4-BE49-F238E27FC236}">
                <a16:creationId xmlns:a16="http://schemas.microsoft.com/office/drawing/2014/main" id="{63F61D9D-6DEA-8D95-3D7E-8E0909A78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24" y="1857622"/>
            <a:ext cx="7902908" cy="425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726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3" y="189277"/>
            <a:ext cx="118294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How to formulate?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32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5">
                <a:extLst>
                  <a:ext uri="{FF2B5EF4-FFF2-40B4-BE49-F238E27FC236}">
                    <a16:creationId xmlns:a16="http://schemas.microsoft.com/office/drawing/2014/main" id="{9402847C-D745-5E88-1A1F-25022AEDD2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92069" y="1246727"/>
                <a:ext cx="12345028" cy="5148142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30000"/>
                  </a:lnSpc>
                  <a:buFont typeface="Wingdings" pitchFamily="2" charset="2"/>
                  <a:buChar char="q"/>
                </a:pPr>
                <a:r>
                  <a:rPr lang="en-US" altLang="zh-CN" sz="2400" dirty="0"/>
                  <a:t>LEO constellation with ISLs - ISL transmission channel model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altLang="zh-CN" sz="2000" dirty="0"/>
                  <a:t>The signal-to-noise ratio (SNR) of ISLs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000" dirty="0"/>
                      <m:t>in</m:t>
                    </m:r>
                    <m:r>
                      <m:rPr>
                        <m:nor/>
                      </m:rPr>
                      <a:rPr lang="en-US" altLang="zh-CN" sz="2000" dirty="0"/>
                      <m:t> </m:t>
                    </m:r>
                    <m:r>
                      <m:rPr>
                        <m:nor/>
                      </m:rPr>
                      <a:rPr lang="en-US" altLang="zh-CN" sz="2000" dirty="0"/>
                      <m:t>the</m:t>
                    </m:r>
                    <m:r>
                      <m:rPr>
                        <m:nor/>
                      </m:rPr>
                      <a:rPr lang="en-US" altLang="zh-CN" sz="2000" dirty="0"/>
                      <m:t> </m:t>
                    </m:r>
                    <m:r>
                      <m:rPr>
                        <m:nor/>
                      </m:rPr>
                      <a:rPr lang="en-US" altLang="zh-CN" sz="2000" dirty="0"/>
                      <m:t>free</m:t>
                    </m:r>
                    <m:r>
                      <m:rPr>
                        <m:nor/>
                      </m:rPr>
                      <a:rPr lang="en-US" altLang="zh-CN" sz="2000" dirty="0"/>
                      <m:t> </m:t>
                    </m:r>
                    <m:r>
                      <m:rPr>
                        <m:nor/>
                      </m:rPr>
                      <a:rPr lang="en-US" altLang="zh-CN" sz="2000" dirty="0"/>
                      <m:t>space</m:t>
                    </m:r>
                  </m:oMath>
                </a14:m>
                <a:r>
                  <a:rPr lang="en-US" altLang="zh-CN" sz="2000" dirty="0"/>
                  <a:t>: </a:t>
                </a:r>
                <a:endParaRPr lang="en-US" altLang="zh-CN" sz="2000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lnSpc>
                    <a:spcPct val="13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𝑆𝑁𝑅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𝑘𝑇</m:t>
                          </m:r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𝐸𝑀</m:t>
                          </m:r>
                        </m:den>
                      </m:f>
                    </m:oMath>
                  </m:oMathPara>
                </a14:m>
                <a:endParaRPr lang="en-US" altLang="zh-CN" sz="2000" dirty="0"/>
              </a:p>
              <a:p>
                <a:pPr marL="457200" lvl="1" indent="0">
                  <a:lnSpc>
                    <a:spcPct val="130000"/>
                  </a:lnSpc>
                  <a:buNone/>
                </a:pPr>
                <a:endParaRPr lang="en-US" altLang="zh-CN" sz="2000" dirty="0"/>
              </a:p>
              <a:p>
                <a:pPr marL="457200" lvl="1" indent="0">
                  <a:lnSpc>
                    <a:spcPct val="130000"/>
                  </a:lnSpc>
                  <a:buNone/>
                </a:pPr>
                <a:endParaRPr lang="en-US" altLang="zh-CN" sz="2000" dirty="0"/>
              </a:p>
              <a:p>
                <a:pPr marL="457200" lvl="1" indent="0">
                  <a:lnSpc>
                    <a:spcPct val="130000"/>
                  </a:lnSpc>
                  <a:buNone/>
                </a:pPr>
                <a:endParaRPr lang="en-US" altLang="zh-CN" sz="2000" dirty="0"/>
              </a:p>
              <a:p>
                <a:pPr marL="457200" lvl="1" indent="0">
                  <a:lnSpc>
                    <a:spcPct val="130000"/>
                  </a:lnSpc>
                  <a:buNone/>
                </a:pPr>
                <a:endParaRPr lang="en-US" altLang="zh-CN" sz="2000" dirty="0"/>
              </a:p>
              <a:p>
                <a:pPr marL="457200" lvl="1" indent="0">
                  <a:lnSpc>
                    <a:spcPct val="130000"/>
                  </a:lnSpc>
                  <a:buNone/>
                </a:pPr>
                <a:r>
                  <a:rPr lang="en-US" altLang="zh-CN" sz="2000" dirty="0"/>
                  <a:t>The free space loss 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altLang="zh-CN" sz="18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00" i="1">
                                <a:latin typeface="Cambria Math" panose="02040503050406030204" pitchFamily="18" charset="0"/>
                              </a:rPr>
                              <m:t>(4</m:t>
                            </m:r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altLang="zh-C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𝑑𝑓</m:t>
                            </m:r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1800" dirty="0"/>
                  <a:t> , </a:t>
                </a:r>
              </a:p>
              <a:p>
                <a:pPr marL="457200" lvl="1" indent="0">
                  <a:lnSpc>
                    <a:spcPct val="130000"/>
                  </a:lnSpc>
                  <a:buNone/>
                </a:pPr>
                <a:r>
                  <a:rPr lang="en-US" altLang="zh-CN" sz="2000" dirty="0"/>
                  <a:t>where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sz="2000" dirty="0"/>
                  <a:t> is the light speed,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CN" sz="2000" dirty="0"/>
                  <a:t> is the communications frequency of ISL, and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altLang="zh-CN" sz="2000" dirty="0"/>
                  <a:t> is the distance between two satellites.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33" name="Content Placeholder 5">
                <a:extLst>
                  <a:ext uri="{FF2B5EF4-FFF2-40B4-BE49-F238E27FC236}">
                    <a16:creationId xmlns:a16="http://schemas.microsoft.com/office/drawing/2014/main" id="{9402847C-D745-5E88-1A1F-25022AEDD2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92069" y="1246727"/>
                <a:ext cx="12345028" cy="5148142"/>
              </a:xfrm>
              <a:blipFill>
                <a:blip r:embed="rId4"/>
                <a:stretch>
                  <a:fillRect l="-617" r="-102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12">
                <a:extLst>
                  <a:ext uri="{FF2B5EF4-FFF2-40B4-BE49-F238E27FC236}">
                    <a16:creationId xmlns:a16="http://schemas.microsoft.com/office/drawing/2014/main" id="{2DE3D19D-8DDD-5B67-7BCB-DE9D2C3D19F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7100155"/>
                  </p:ext>
                </p:extLst>
              </p:nvPr>
            </p:nvGraphicFramePr>
            <p:xfrm>
              <a:off x="2765043" y="2950639"/>
              <a:ext cx="7023534" cy="158496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530015">
                      <a:extLst>
                        <a:ext uri="{9D8B030D-6E8A-4147-A177-3AD203B41FA5}">
                          <a16:colId xmlns:a16="http://schemas.microsoft.com/office/drawing/2014/main" val="2971832385"/>
                        </a:ext>
                      </a:extLst>
                    </a:gridCol>
                    <a:gridCol w="2436130">
                      <a:extLst>
                        <a:ext uri="{9D8B030D-6E8A-4147-A177-3AD203B41FA5}">
                          <a16:colId xmlns:a16="http://schemas.microsoft.com/office/drawing/2014/main" val="3780691680"/>
                        </a:ext>
                      </a:extLst>
                    </a:gridCol>
                    <a:gridCol w="824358">
                      <a:extLst>
                        <a:ext uri="{9D8B030D-6E8A-4147-A177-3AD203B41FA5}">
                          <a16:colId xmlns:a16="http://schemas.microsoft.com/office/drawing/2014/main" val="3230926500"/>
                        </a:ext>
                      </a:extLst>
                    </a:gridCol>
                    <a:gridCol w="3233031">
                      <a:extLst>
                        <a:ext uri="{9D8B030D-6E8A-4147-A177-3AD203B41FA5}">
                          <a16:colId xmlns:a16="http://schemas.microsoft.com/office/drawing/2014/main" val="931284484"/>
                        </a:ext>
                      </a:extLst>
                    </a:gridCol>
                  </a:tblGrid>
                  <a:tr h="17018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CN" sz="1600" i="1" baseline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 baseline="0" smtClean="0"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en-US" sz="1600" b="1" i="1" baseline="0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N" sz="1600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aseline="0" dirty="0"/>
                            <a:t>transmission power</a:t>
                          </a:r>
                          <a:endParaRPr lang="en-CN" sz="1600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baseline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CN" sz="1600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aseline="0" dirty="0"/>
                            <a:t>Boltzmann’s constant</a:t>
                          </a:r>
                          <a:endParaRPr lang="en-CN" sz="1600" baseline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6868161"/>
                      </a:ext>
                    </a:extLst>
                  </a:tr>
                  <a:tr h="25527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N" sz="1600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aseline="0" dirty="0"/>
                            <a:t>transmitting antenna gain</a:t>
                          </a:r>
                          <a:endParaRPr lang="en-CN" sz="1600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baseline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oMath>
                            </m:oMathPara>
                          </a14:m>
                          <a:endParaRPr lang="en-CN" sz="1600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aseline="0" dirty="0"/>
                            <a:t>resultant noise temperature</a:t>
                          </a:r>
                          <a:endParaRPr lang="en-CN" sz="1600" baseline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6413874"/>
                      </a:ext>
                    </a:extLst>
                  </a:tr>
                  <a:tr h="25527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CN" sz="1600" i="1" baseline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 baseline="0" smtClean="0">
                                        <a:latin typeface="Cambria Math" panose="02040503050406030204" pitchFamily="18" charset="0"/>
                                      </a:rPr>
                                      <m:t>𝑮</m:t>
                                    </m:r>
                                  </m:e>
                                  <m:sub>
                                    <m:r>
                                      <a:rPr lang="en-US" sz="1600" b="1" i="1" baseline="0" smtClean="0"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N" sz="1600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aseline="0" dirty="0"/>
                            <a:t>receiving antenna gain</a:t>
                          </a:r>
                          <a:endParaRPr lang="en-CN" sz="1600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baseline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oMath>
                            </m:oMathPara>
                          </a14:m>
                          <a:endParaRPr lang="en-CN" sz="1600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aseline="0" dirty="0"/>
                            <a:t>the required ratio of received energy-per-bit to noise-density</a:t>
                          </a:r>
                          <a:endParaRPr lang="en-CN" sz="1600" baseline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54483283"/>
                      </a:ext>
                    </a:extLst>
                  </a:tr>
                  <a:tr h="1701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CN" sz="1600" i="1" baseline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baseline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sz="1600" b="1" i="1" baseline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N" sz="1600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aseline="0" dirty="0"/>
                            <a:t>free space loss</a:t>
                          </a:r>
                          <a:endParaRPr lang="en-CN" sz="1600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baseline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CN" sz="1600" baseline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aseline="0" dirty="0"/>
                            <a:t>link margin</a:t>
                          </a:r>
                          <a:endParaRPr lang="en-CN" sz="1600" baseline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864357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12">
                <a:extLst>
                  <a:ext uri="{FF2B5EF4-FFF2-40B4-BE49-F238E27FC236}">
                    <a16:creationId xmlns:a16="http://schemas.microsoft.com/office/drawing/2014/main" id="{2DE3D19D-8DDD-5B67-7BCB-DE9D2C3D19F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7100155"/>
                  </p:ext>
                </p:extLst>
              </p:nvPr>
            </p:nvGraphicFramePr>
            <p:xfrm>
              <a:off x="2765043" y="2950639"/>
              <a:ext cx="7023534" cy="158496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530015">
                      <a:extLst>
                        <a:ext uri="{9D8B030D-6E8A-4147-A177-3AD203B41FA5}">
                          <a16:colId xmlns:a16="http://schemas.microsoft.com/office/drawing/2014/main" val="2971832385"/>
                        </a:ext>
                      </a:extLst>
                    </a:gridCol>
                    <a:gridCol w="2436130">
                      <a:extLst>
                        <a:ext uri="{9D8B030D-6E8A-4147-A177-3AD203B41FA5}">
                          <a16:colId xmlns:a16="http://schemas.microsoft.com/office/drawing/2014/main" val="3780691680"/>
                        </a:ext>
                      </a:extLst>
                    </a:gridCol>
                    <a:gridCol w="824358">
                      <a:extLst>
                        <a:ext uri="{9D8B030D-6E8A-4147-A177-3AD203B41FA5}">
                          <a16:colId xmlns:a16="http://schemas.microsoft.com/office/drawing/2014/main" val="3230926500"/>
                        </a:ext>
                      </a:extLst>
                    </a:gridCol>
                    <a:gridCol w="3233031">
                      <a:extLst>
                        <a:ext uri="{9D8B030D-6E8A-4147-A177-3AD203B41FA5}">
                          <a16:colId xmlns:a16="http://schemas.microsoft.com/office/drawing/2014/main" val="931284484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5"/>
                          <a:stretch>
                            <a:fillRect l="-2381" t="-7407" r="-1221429" b="-3851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aseline="0" dirty="0"/>
                            <a:t>transmission power</a:t>
                          </a:r>
                          <a:endParaRPr lang="en-CN" sz="1600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5"/>
                          <a:stretch>
                            <a:fillRect l="-361538" t="-7407" r="-393846" b="-3851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aseline="0" dirty="0"/>
                            <a:t>Boltzmann’s constant</a:t>
                          </a:r>
                          <a:endParaRPr lang="en-CN" sz="1600" baseline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686816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5"/>
                          <a:stretch>
                            <a:fillRect l="-2381" t="-111538" r="-1221429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aseline="0" dirty="0"/>
                            <a:t>transmitting antenna gain</a:t>
                          </a:r>
                          <a:endParaRPr lang="en-CN" sz="1600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5"/>
                          <a:stretch>
                            <a:fillRect l="-361538" t="-111538" r="-39384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aseline="0" dirty="0"/>
                            <a:t>resultant noise temperature</a:t>
                          </a:r>
                          <a:endParaRPr lang="en-CN" sz="1600" baseline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6413874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5"/>
                          <a:stretch>
                            <a:fillRect l="-2381" t="-119565" r="-1221429" b="-695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aseline="0" dirty="0"/>
                            <a:t>receiving antenna gain</a:t>
                          </a:r>
                          <a:endParaRPr lang="en-CN" sz="1600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5"/>
                          <a:stretch>
                            <a:fillRect l="-361538" t="-119565" r="-393846" b="-695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aseline="0" dirty="0"/>
                            <a:t>the required ratio of received energy-per-bit to noise-density</a:t>
                          </a:r>
                          <a:endParaRPr lang="en-CN" sz="1600" baseline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5448328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5"/>
                          <a:stretch>
                            <a:fillRect l="-2381" t="-374074" r="-1221429" b="-185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aseline="0" dirty="0"/>
                            <a:t>free space loss</a:t>
                          </a:r>
                          <a:endParaRPr lang="en-CN" sz="1600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5"/>
                          <a:stretch>
                            <a:fillRect l="-361538" t="-374074" r="-393846" b="-185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aseline="0" dirty="0"/>
                            <a:t>link margin</a:t>
                          </a:r>
                          <a:endParaRPr lang="en-CN" sz="1600" baseline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8643573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EDB77C5-D967-0049-043F-C0FD47A2A88F}"/>
              </a:ext>
            </a:extLst>
          </p:cNvPr>
          <p:cNvSpPr txBox="1"/>
          <p:nvPr/>
        </p:nvSpPr>
        <p:spPr>
          <a:xfrm>
            <a:off x="0" y="608154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</a:rPr>
              <a:t>K.-C. Tsai, L. Fan, R. Lent, L.-C. Wang, and Z. Han, “Integrated Satellite-Terrestrial Routing Using Distributionally Robust Optimization,” in </a:t>
            </a:r>
            <a:r>
              <a:rPr lang="en-US" sz="1200" i="1" dirty="0">
                <a:effectLst/>
              </a:rPr>
              <a:t>ICC 2023 - IEEE International Conference on Communications</a:t>
            </a:r>
            <a:r>
              <a:rPr lang="en-US" sz="1200" dirty="0">
                <a:effectLst/>
              </a:rPr>
              <a:t>, May 2023, pp. 277–282.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6"/>
              </a:rPr>
              <a:t>10.1109/ICC45041.2023.10279579</a:t>
            </a:r>
            <a:r>
              <a:rPr lang="en-US" sz="1200" dirty="0">
                <a:effectLst/>
              </a:rPr>
              <a:t>.</a:t>
            </a:r>
          </a:p>
          <a:p>
            <a:r>
              <a:rPr lang="en-US" sz="1200" dirty="0">
                <a:effectLst/>
              </a:rPr>
              <a:t>Y. Lu </a:t>
            </a:r>
            <a:r>
              <a:rPr lang="en-US" sz="1200" i="1" dirty="0">
                <a:effectLst/>
              </a:rPr>
              <a:t>et al.</a:t>
            </a:r>
            <a:r>
              <a:rPr lang="en-US" sz="1200" dirty="0">
                <a:effectLst/>
              </a:rPr>
              <a:t>, “Enhancing Transmission Efficiency of Mega-Constellation LEO Satellite Networks,” </a:t>
            </a:r>
            <a:r>
              <a:rPr lang="en-US" sz="1200" i="1" dirty="0">
                <a:effectLst/>
              </a:rPr>
              <a:t>IEEE Transactions on Vehicular Technology</a:t>
            </a:r>
            <a:r>
              <a:rPr lang="en-US" sz="1200" dirty="0">
                <a:effectLst/>
              </a:rPr>
              <a:t>, vol. 71, no. 12, pp. 13210–13225, Dec. 2022,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7"/>
              </a:rPr>
              <a:t>10.1109/TVT.2022.3197321</a:t>
            </a:r>
            <a:r>
              <a:rPr lang="en-US" sz="1200" dirty="0"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121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3" y="189277"/>
            <a:ext cx="118294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How to formulate?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33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5">
                <a:extLst>
                  <a:ext uri="{FF2B5EF4-FFF2-40B4-BE49-F238E27FC236}">
                    <a16:creationId xmlns:a16="http://schemas.microsoft.com/office/drawing/2014/main" id="{9402847C-D745-5E88-1A1F-25022AEDD2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2522" y="1426705"/>
                <a:ext cx="9708444" cy="5269424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30000"/>
                  </a:lnSpc>
                  <a:buFont typeface="Wingdings" pitchFamily="2" charset="2"/>
                  <a:buChar char="q"/>
                </a:pPr>
                <a:r>
                  <a:rPr lang="en-US" altLang="zh-CN" sz="2400" dirty="0"/>
                  <a:t>LEO constellation with ISLs - Propagation delay between two ISL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satellites:</a:t>
                </a:r>
                <a:endParaRPr lang="en-US" altLang="zh-CN" dirty="0"/>
              </a:p>
              <a:p>
                <a:pPr lvl="1">
                  <a:lnSpc>
                    <a:spcPct val="130000"/>
                  </a:lnSpc>
                </a:pPr>
                <a:r>
                  <a:rPr lang="en-US" altLang="zh-CN" sz="2000" dirty="0"/>
                  <a:t>The angle              for satellites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000" dirty="0"/>
                  <a:t> and B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 (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zh-CN" sz="2000" dirty="0"/>
                  <a:t> is </a:t>
                </a:r>
                <a:r>
                  <a:rPr lang="el-GR" altLang="zh-CN" sz="2000" dirty="0"/>
                  <a:t>ξ</a:t>
                </a:r>
                <a:r>
                  <a:rPr lang="en-US" altLang="zh-CN" sz="2000" dirty="0"/>
                  <a:t>:</a:t>
                </a:r>
              </a:p>
              <a:p>
                <a:pPr lvl="1">
                  <a:lnSpc>
                    <a:spcPct val="130000"/>
                  </a:lnSpc>
                </a:pPr>
                <a:endParaRPr lang="en-US" altLang="zh-CN" sz="2000" dirty="0"/>
              </a:p>
              <a:p>
                <a:pPr lvl="1">
                  <a:lnSpc>
                    <a:spcPct val="130000"/>
                  </a:lnSpc>
                </a:pPr>
                <a:r>
                  <a:rPr lang="en-US" altLang="zh-CN" sz="2000" dirty="0"/>
                  <a:t>The distance between the two satellites is:</a:t>
                </a:r>
              </a:p>
              <a:p>
                <a:pPr lvl="1">
                  <a:lnSpc>
                    <a:spcPct val="130000"/>
                  </a:lnSpc>
                </a:pPr>
                <a:endParaRPr lang="en-US" altLang="zh-CN" sz="2000" dirty="0"/>
              </a:p>
              <a:p>
                <a:pPr marL="457200" lvl="1" indent="0">
                  <a:lnSpc>
                    <a:spcPct val="130000"/>
                  </a:lnSpc>
                  <a:buNone/>
                </a:pPr>
                <a:r>
                  <a:rPr lang="en-US" altLang="zh-CN" sz="20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zh-CN" sz="2000" dirty="0"/>
                  <a:t> represents the orbital altitude of the two satellites.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altLang="zh-CN" sz="2000" dirty="0"/>
                  <a:t>The propagation latency</a:t>
                </a:r>
              </a:p>
              <a:p>
                <a:pPr marL="457200" lvl="1" indent="0">
                  <a:lnSpc>
                    <a:spcPct val="130000"/>
                  </a:lnSpc>
                  <a:buNone/>
                </a:pPr>
                <a:endParaRPr lang="en-US" altLang="zh-CN" sz="2000" dirty="0"/>
              </a:p>
              <a:p>
                <a:pPr lvl="1">
                  <a:lnSpc>
                    <a:spcPct val="130000"/>
                  </a:lnSpc>
                </a:pPr>
                <a:endParaRPr lang="en-US" altLang="zh-CN" sz="2000" dirty="0"/>
              </a:p>
              <a:p>
                <a:pPr lvl="1">
                  <a:lnSpc>
                    <a:spcPct val="130000"/>
                  </a:lnSpc>
                </a:pPr>
                <a:endParaRPr lang="en-US" altLang="zh-CN" dirty="0"/>
              </a:p>
              <a:p>
                <a:pPr marL="457200" lvl="1" indent="0">
                  <a:lnSpc>
                    <a:spcPct val="130000"/>
                  </a:lnSpc>
                  <a:buNone/>
                </a:pPr>
                <a:endParaRPr lang="en-US" altLang="zh-CN" dirty="0"/>
              </a:p>
              <a:p>
                <a:pPr lvl="1">
                  <a:lnSpc>
                    <a:spcPct val="130000"/>
                  </a:lnSpc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33" name="Content Placeholder 5">
                <a:extLst>
                  <a:ext uri="{FF2B5EF4-FFF2-40B4-BE49-F238E27FC236}">
                    <a16:creationId xmlns:a16="http://schemas.microsoft.com/office/drawing/2014/main" id="{9402847C-D745-5E88-1A1F-25022AEDD2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2522" y="1426705"/>
                <a:ext cx="9708444" cy="5269424"/>
              </a:xfrm>
              <a:blipFill>
                <a:blip r:embed="rId4"/>
                <a:stretch>
                  <a:fillRect l="-91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A93A9F1-D28C-8BDA-3AF5-2BDD6DB7F347}"/>
              </a:ext>
            </a:extLst>
          </p:cNvPr>
          <p:cNvSpPr txBox="1"/>
          <p:nvPr/>
        </p:nvSpPr>
        <p:spPr>
          <a:xfrm>
            <a:off x="103876" y="6355680"/>
            <a:ext cx="10993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</a:rPr>
              <a:t>F. Zheng, C. Wang, Z. Zhou, Z. Pi, and D. Huang, “LEO laser microwave hybrid inter-satellite routing strategy based on modified Q-routing algorithm,” </a:t>
            </a:r>
            <a:r>
              <a:rPr lang="en-US" sz="1200" i="1" dirty="0">
                <a:effectLst/>
              </a:rPr>
              <a:t>J Wireless Com Network</a:t>
            </a:r>
            <a:r>
              <a:rPr lang="en-US" sz="1200" dirty="0">
                <a:effectLst/>
              </a:rPr>
              <a:t>, vol. 2022, no. 1, p. 36, Dec. 2022,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5"/>
              </a:rPr>
              <a:t>10.1186/s13638-022-02119-1</a:t>
            </a:r>
            <a:r>
              <a:rPr lang="en-US" sz="1200" dirty="0">
                <a:effectLst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7D174BB-4244-C85C-C5E1-6102940E7D05}"/>
              </a:ext>
            </a:extLst>
          </p:cNvPr>
          <p:cNvGrpSpPr/>
          <p:nvPr/>
        </p:nvGrpSpPr>
        <p:grpSpPr>
          <a:xfrm>
            <a:off x="7422460" y="2874085"/>
            <a:ext cx="4111930" cy="3360379"/>
            <a:chOff x="7659637" y="2828877"/>
            <a:chExt cx="4111930" cy="336037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363D097-6668-4C37-D0EC-040343A3F924}"/>
                </a:ext>
              </a:extLst>
            </p:cNvPr>
            <p:cNvGrpSpPr/>
            <p:nvPr/>
          </p:nvGrpSpPr>
          <p:grpSpPr>
            <a:xfrm>
              <a:off x="7659637" y="2828877"/>
              <a:ext cx="4111930" cy="3360379"/>
              <a:chOff x="7655907" y="2638582"/>
              <a:chExt cx="4111930" cy="3360379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7FEA320-F484-DC42-C1D6-5DDB40D6DF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66108" y="2638582"/>
                <a:ext cx="3515474" cy="3360379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E742A46-06AC-1F61-CB19-0981EC6C1C47}"/>
                  </a:ext>
                </a:extLst>
              </p:cNvPr>
              <p:cNvSpPr/>
              <p:nvPr/>
            </p:nvSpPr>
            <p:spPr>
              <a:xfrm>
                <a:off x="8217568" y="3017417"/>
                <a:ext cx="589548" cy="3917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F5347FB-A471-187E-A238-EBE47F8C629D}"/>
                  </a:ext>
                </a:extLst>
              </p:cNvPr>
              <p:cNvSpPr/>
              <p:nvPr/>
            </p:nvSpPr>
            <p:spPr>
              <a:xfrm>
                <a:off x="10754195" y="3037231"/>
                <a:ext cx="589548" cy="3917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7C55CEA-9C67-6D66-C0FB-53B7ED7C75BD}"/>
                  </a:ext>
                </a:extLst>
              </p:cNvPr>
              <p:cNvSpPr txBox="1"/>
              <p:nvPr/>
            </p:nvSpPr>
            <p:spPr>
              <a:xfrm>
                <a:off x="7655907" y="3116354"/>
                <a:ext cx="11233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</a:t>
                </a:r>
                <a:r>
                  <a:rPr lang="en-CN" dirty="0"/>
                  <a:t>atellite A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EA106D9-65D0-C4A0-F9C9-7D4B6D686590}"/>
                  </a:ext>
                </a:extLst>
              </p:cNvPr>
              <p:cNvSpPr txBox="1"/>
              <p:nvPr/>
            </p:nvSpPr>
            <p:spPr>
              <a:xfrm>
                <a:off x="10644516" y="3053697"/>
                <a:ext cx="11233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</a:t>
                </a:r>
                <a:r>
                  <a:rPr lang="en-CN" dirty="0"/>
                  <a:t>atellite S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BFD01D-C26C-2BD7-E7DF-0456D9997E8F}"/>
                </a:ext>
              </a:extLst>
            </p:cNvPr>
            <p:cNvSpPr txBox="1"/>
            <p:nvPr/>
          </p:nvSpPr>
          <p:spPr>
            <a:xfrm>
              <a:off x="9773272" y="4637241"/>
              <a:ext cx="1123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Earth center</a:t>
              </a:r>
              <a:r>
                <a:rPr lang="en-CN" dirty="0"/>
                <a:t> O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BC3CC2E-DD2E-788F-A9B9-3B5C425664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3699" y="2065549"/>
            <a:ext cx="689812" cy="319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32C284-8953-013B-E111-900646CC4E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3307" y="2513903"/>
            <a:ext cx="7772400" cy="4037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4C969D-E0B4-21F6-9617-805EC987D2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5795" y="3386962"/>
            <a:ext cx="3865005" cy="4439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7B9254-A1D8-646B-A4ED-9C852F644E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5795" y="4863044"/>
            <a:ext cx="1487886" cy="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23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02B4783-1C3D-98B7-1FAC-94ABB0836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885"/>
          <a:stretch/>
        </p:blipFill>
        <p:spPr>
          <a:xfrm>
            <a:off x="6872165" y="2227665"/>
            <a:ext cx="5288688" cy="208077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D5A49E7-DF46-A06B-CB2F-7E0747E1993C}"/>
              </a:ext>
            </a:extLst>
          </p:cNvPr>
          <p:cNvGrpSpPr/>
          <p:nvPr/>
        </p:nvGrpSpPr>
        <p:grpSpPr>
          <a:xfrm>
            <a:off x="7375642" y="1927241"/>
            <a:ext cx="4089240" cy="1269000"/>
            <a:chOff x="7261342" y="1251237"/>
            <a:chExt cx="4089240" cy="126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420B76E-17D8-6FCA-F08D-52656D57D2FC}"/>
                    </a:ext>
                  </a:extLst>
                </p14:cNvPr>
                <p14:cNvContentPartPr/>
                <p14:nvPr/>
              </p14:nvContentPartPr>
              <p14:xfrm>
                <a:off x="7261342" y="1251237"/>
                <a:ext cx="3899520" cy="1229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420B76E-17D8-6FCA-F08D-52656D57D2F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252342" y="1242597"/>
                  <a:ext cx="3917160" cy="12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E954F20-B8C5-5955-12EC-7D676D4C35CB}"/>
                    </a:ext>
                  </a:extLst>
                </p14:cNvPr>
                <p14:cNvContentPartPr/>
                <p14:nvPr/>
              </p14:nvContentPartPr>
              <p14:xfrm>
                <a:off x="11037742" y="2262117"/>
                <a:ext cx="312840" cy="2581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E954F20-B8C5-5955-12EC-7D676D4C35C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029102" y="2253477"/>
                  <a:ext cx="330480" cy="2757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8CC6313-53B5-5628-1373-A45D299393CB}"/>
              </a:ext>
            </a:extLst>
          </p:cNvPr>
          <p:cNvSpPr txBox="1"/>
          <p:nvPr/>
        </p:nvSpPr>
        <p:spPr>
          <a:xfrm>
            <a:off x="7878554" y="4260357"/>
            <a:ext cx="80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source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CE66EBA-7898-D8FF-799E-3EAA6C43B18F}"/>
              </a:ext>
            </a:extLst>
          </p:cNvPr>
          <p:cNvSpPr txBox="1"/>
          <p:nvPr/>
        </p:nvSpPr>
        <p:spPr>
          <a:xfrm>
            <a:off x="10659294" y="4260357"/>
            <a:ext cx="1242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destination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3" y="189277"/>
            <a:ext cx="118294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How to formulate?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34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5">
                <a:extLst>
                  <a:ext uri="{FF2B5EF4-FFF2-40B4-BE49-F238E27FC236}">
                    <a16:creationId xmlns:a16="http://schemas.microsoft.com/office/drawing/2014/main" id="{9402847C-D745-5E88-1A1F-25022AEDD2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3815" y="1427485"/>
                <a:ext cx="7290803" cy="4897369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30000"/>
                  </a:lnSpc>
                  <a:buFont typeface="Wingdings" pitchFamily="2" charset="2"/>
                  <a:buChar char="q"/>
                </a:pPr>
                <a:r>
                  <a:rPr lang="en-US" altLang="zh-CN" sz="2400" dirty="0"/>
                  <a:t>LEO constellation with ISLs - Satellite-terrestrial transmission channel model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altLang="zh-CN" sz="2000" dirty="0"/>
                  <a:t>The SNR of the uplink at time slot t:</a:t>
                </a:r>
                <a:r>
                  <a:rPr lang="zh-CN" altLang="en-US" sz="2000" dirty="0"/>
                  <a:t> </a:t>
                </a:r>
                <a:endParaRPr lang="en-US" altLang="zh-CN" sz="2000" b="0" i="1" dirty="0">
                  <a:latin typeface="Cambria Math" panose="02040503050406030204" pitchFamily="18" charset="0"/>
                </a:endParaRPr>
              </a:p>
              <a:p>
                <a:pPr marL="457200" lvl="1" indent="0" algn="ctr">
                  <a:lnSpc>
                    <a:spcPct val="13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𝑆𝑁𝑅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sSubSup>
                          <m:sSubSupPr>
                            <m:ctrlPr>
                              <a:rPr lang="en-CN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altLang="zh-CN" sz="2000" dirty="0"/>
                  <a:t>,</a:t>
                </a:r>
              </a:p>
              <a:p>
                <a:pPr marL="457200" lvl="1" indent="0">
                  <a:lnSpc>
                    <a:spcPct val="130000"/>
                  </a:lnSpc>
                  <a:buNone/>
                </a:pPr>
                <a:r>
                  <a:rPr lang="en-US" altLang="zh-CN" sz="2000" dirty="0"/>
                  <a:t>where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zh-CN" sz="2000" dirty="0"/>
                  <a:t> is the noise, and the propagation loss (mostly rain attenuation)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/>
                  <a:t>at time slot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CN" sz="2000" dirty="0"/>
                  <a:t>: </a:t>
                </a: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457200" lvl="1" indent="0" algn="ctr">
                  <a:lnSpc>
                    <a:spcPct val="130000"/>
                  </a:lnSpc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∗</m:t>
                    </m:r>
                    <m:sSubSup>
                      <m:sSubSupPr>
                        <m:ctrlPr>
                          <a:rPr lang="en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altLang="zh-CN" sz="2000" dirty="0"/>
                  <a:t>, </a:t>
                </a:r>
              </a:p>
              <a:p>
                <a:pPr marL="457200" lvl="1" indent="0">
                  <a:lnSpc>
                    <a:spcPct val="130000"/>
                  </a:lnSpc>
                  <a:buNone/>
                </a:pPr>
                <a:r>
                  <a:rPr lang="en-US" altLang="zh-CN" sz="20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sz="2000" i="1" dirty="0"/>
                  <a:t> </a:t>
                </a:r>
                <a:r>
                  <a:rPr lang="en-US" altLang="zh-CN" sz="2000" dirty="0"/>
                  <a:t>measures the slant-path length between the satellite and devices (it is a constant),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/>
                  <a:t>is the attenuation per kilometer.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altLang="zh-CN" sz="2000" dirty="0"/>
                  <a:t>The uplink data rate: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𝐵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𝑙𝑜𝑔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(1+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𝑆𝑁𝑅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/>
                  <a:t>, where B is the allocated bandwidth.</a:t>
                </a:r>
              </a:p>
              <a:p>
                <a:pPr lvl="1">
                  <a:lnSpc>
                    <a:spcPct val="130000"/>
                  </a:lnSpc>
                </a:pPr>
                <a:endParaRPr lang="en-US" altLang="zh-CN" sz="2000" dirty="0"/>
              </a:p>
              <a:p>
                <a:pPr lvl="1">
                  <a:lnSpc>
                    <a:spcPct val="130000"/>
                  </a:lnSpc>
                </a:pPr>
                <a:endParaRPr lang="en-US" altLang="zh-CN" sz="2000" dirty="0"/>
              </a:p>
              <a:p>
                <a:pPr lvl="1">
                  <a:lnSpc>
                    <a:spcPct val="130000"/>
                  </a:lnSpc>
                </a:pPr>
                <a:endParaRPr lang="en-US" altLang="zh-CN" sz="2000" dirty="0"/>
              </a:p>
              <a:p>
                <a:pPr>
                  <a:lnSpc>
                    <a:spcPct val="130000"/>
                  </a:lnSpc>
                </a:pPr>
                <a:endParaRPr lang="en-US" altLang="zh-CN" sz="2400" dirty="0"/>
              </a:p>
              <a:p>
                <a:pPr lvl="1">
                  <a:lnSpc>
                    <a:spcPct val="130000"/>
                  </a:lnSpc>
                </a:pPr>
                <a:endParaRPr lang="en-US" altLang="zh-CN" dirty="0"/>
              </a:p>
              <a:p>
                <a:pPr lvl="1">
                  <a:lnSpc>
                    <a:spcPct val="130000"/>
                  </a:lnSpc>
                </a:pPr>
                <a:endParaRPr lang="en-US" altLang="zh-CN" dirty="0"/>
              </a:p>
              <a:p>
                <a:pPr lvl="1">
                  <a:lnSpc>
                    <a:spcPct val="130000"/>
                  </a:lnSpc>
                </a:pPr>
                <a:endParaRPr lang="en-US" altLang="zh-CN" dirty="0"/>
              </a:p>
              <a:p>
                <a:pPr marL="457200" lvl="1" indent="0">
                  <a:lnSpc>
                    <a:spcPct val="130000"/>
                  </a:lnSpc>
                  <a:buNone/>
                </a:pPr>
                <a:endParaRPr lang="en-US" altLang="zh-CN" dirty="0"/>
              </a:p>
              <a:p>
                <a:pPr lvl="1">
                  <a:lnSpc>
                    <a:spcPct val="130000"/>
                  </a:lnSpc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33" name="Content Placeholder 5">
                <a:extLst>
                  <a:ext uri="{FF2B5EF4-FFF2-40B4-BE49-F238E27FC236}">
                    <a16:creationId xmlns:a16="http://schemas.microsoft.com/office/drawing/2014/main" id="{9402847C-D745-5E88-1A1F-25022AEDD2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3815" y="1427485"/>
                <a:ext cx="7290803" cy="4897369"/>
              </a:xfrm>
              <a:blipFill>
                <a:blip r:embed="rId17"/>
                <a:stretch>
                  <a:fillRect l="-868" r="-156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690C272-9541-716A-5E3D-AC96732181EF}"/>
              </a:ext>
            </a:extLst>
          </p:cNvPr>
          <p:cNvSpPr txBox="1"/>
          <p:nvPr/>
        </p:nvSpPr>
        <p:spPr>
          <a:xfrm>
            <a:off x="0" y="6001221"/>
            <a:ext cx="11275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</a:rPr>
              <a:t>K.-C. Tsai, L. Fan, R. Lent, L.-C. Wang, and Z. Han, “Integrated Satellite-Terrestrial Routing Using Distributionally Robust Optimization,” in </a:t>
            </a:r>
            <a:r>
              <a:rPr lang="en-US" sz="1200" i="1" dirty="0">
                <a:effectLst/>
              </a:rPr>
              <a:t>ICC 2023 - IEEE International Conference on Communications</a:t>
            </a:r>
            <a:r>
              <a:rPr lang="en-US" sz="1200" dirty="0">
                <a:effectLst/>
              </a:rPr>
              <a:t>, May 2023, pp. 277–282.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18"/>
              </a:rPr>
              <a:t>10.1109/ICC45041.2023.10279579</a:t>
            </a:r>
            <a:r>
              <a:rPr lang="en-US" sz="1200" dirty="0">
                <a:effectLst/>
              </a:rPr>
              <a:t>.</a:t>
            </a:r>
          </a:p>
          <a:p>
            <a:r>
              <a:rPr lang="en-US" sz="1200" dirty="0">
                <a:effectLst/>
              </a:rPr>
              <a:t>S. </a:t>
            </a:r>
            <a:r>
              <a:rPr lang="en-US" sz="1200" dirty="0" err="1">
                <a:effectLst/>
              </a:rPr>
              <a:t>Tani</a:t>
            </a:r>
            <a:r>
              <a:rPr lang="en-US" sz="1200" dirty="0">
                <a:effectLst/>
              </a:rPr>
              <a:t>, K. </a:t>
            </a:r>
            <a:r>
              <a:rPr lang="en-US" sz="1200" dirty="0" err="1">
                <a:effectLst/>
              </a:rPr>
              <a:t>Motoyoshi</a:t>
            </a:r>
            <a:r>
              <a:rPr lang="en-US" sz="1200" dirty="0">
                <a:effectLst/>
              </a:rPr>
              <a:t>, H. Sano, A. Okamura, H. Nishiyama, and N. Kato, “An adaptive beam control technique for diversity gain maximization in LEO satellite to ground transmissions,” in </a:t>
            </a:r>
            <a:r>
              <a:rPr lang="en-US" sz="1200" i="1" dirty="0">
                <a:effectLst/>
              </a:rPr>
              <a:t>2016 IEEE International Conference on Communications (ICC)</a:t>
            </a:r>
            <a:r>
              <a:rPr lang="en-US" sz="1200" dirty="0">
                <a:effectLst/>
              </a:rPr>
              <a:t>, Kuala Lumpur, Malaysia: IEEE, May 2016, pp. 1–5.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19"/>
              </a:rPr>
              <a:t>10.1109/ICC.2016.7510942</a:t>
            </a:r>
            <a:r>
              <a:rPr lang="en-US" sz="1200" dirty="0"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1707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3" y="189277"/>
            <a:ext cx="77023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How to formulate?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35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2B1F30-C8AB-96B0-66C2-A27F85A8D02F}"/>
              </a:ext>
            </a:extLst>
          </p:cNvPr>
          <p:cNvSpPr txBox="1"/>
          <p:nvPr/>
        </p:nvSpPr>
        <p:spPr>
          <a:xfrm>
            <a:off x="0" y="6396335"/>
            <a:ext cx="11155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</a:rPr>
              <a:t>A. U. Chaudhry and H. </a:t>
            </a:r>
            <a:r>
              <a:rPr lang="en-US" sz="1200" dirty="0" err="1">
                <a:effectLst/>
              </a:rPr>
              <a:t>Yanikomeroglu</a:t>
            </a:r>
            <a:r>
              <a:rPr lang="en-US" sz="1200" dirty="0">
                <a:effectLst/>
              </a:rPr>
              <a:t>, “Laser Intersatellite Links in a </a:t>
            </a:r>
            <a:r>
              <a:rPr lang="en-US" sz="1200" dirty="0" err="1">
                <a:effectLst/>
              </a:rPr>
              <a:t>Starlink</a:t>
            </a:r>
            <a:r>
              <a:rPr lang="en-US" sz="1200" dirty="0">
                <a:effectLst/>
              </a:rPr>
              <a:t> Constellation: A Classification and Analysis,” IEEE </a:t>
            </a:r>
            <a:r>
              <a:rPr lang="en-US" sz="1200" dirty="0" err="1">
                <a:effectLst/>
              </a:rPr>
              <a:t>Veh</a:t>
            </a:r>
            <a:r>
              <a:rPr lang="en-US" sz="1200" dirty="0">
                <a:effectLst/>
              </a:rPr>
              <a:t>. Technol. Mag., vol. 16, no. 2, pp. 48–56, Jun. 2021,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10.1109/MVT.2021.3063706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7E96FA-16C7-FB5C-CB5A-C0223FE98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0848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CN" sz="2400" dirty="0"/>
              <a:t>The simulation can be conducted by </a:t>
            </a:r>
          </a:p>
          <a:p>
            <a:pPr marL="0" indent="0">
              <a:buNone/>
            </a:pPr>
            <a:r>
              <a:rPr lang="en-US" sz="2400" dirty="0">
                <a:hlinkClick r:id="rId4"/>
              </a:rPr>
              <a:t>Analytical Graphics, Inc.’s (AGI’s) Systems Tool Kit (STK) simulator</a:t>
            </a:r>
            <a:endParaRPr lang="en-CN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CBDFD4-59D9-A915-151E-5C1950DC7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0972" y="3112448"/>
            <a:ext cx="3073400" cy="2730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7DC6E0-D609-DDC8-15B1-5EC4C0D7EF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713" y="2945067"/>
            <a:ext cx="6502218" cy="306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49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4" y="189277"/>
            <a:ext cx="65430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Overview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36</a:t>
            </a:fld>
            <a:endParaRPr lang="en-US"/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9402847C-D745-5E88-1A1F-25022AEDD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022" y="1325105"/>
            <a:ext cx="9708444" cy="5269424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2"/>
                </a:solidFill>
              </a:rPr>
              <a:t>Background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2"/>
                </a:solidFill>
              </a:rPr>
              <a:t>S</a:t>
            </a:r>
            <a:r>
              <a:rPr lang="en-CN" dirty="0">
                <a:solidFill>
                  <a:schemeClr val="bg2"/>
                </a:solidFill>
              </a:rPr>
              <a:t>atellites </a:t>
            </a:r>
            <a:r>
              <a:rPr lang="en-US" dirty="0">
                <a:solidFill>
                  <a:schemeClr val="bg2"/>
                </a:solidFill>
              </a:rPr>
              <a:t>Constellations</a:t>
            </a:r>
            <a:r>
              <a:rPr lang="en-US" altLang="zh-CN" dirty="0">
                <a:solidFill>
                  <a:schemeClr val="bg2"/>
                </a:solidFill>
              </a:rPr>
              <a:t> Network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2"/>
                </a:solidFill>
              </a:rPr>
              <a:t>S</a:t>
            </a:r>
            <a:r>
              <a:rPr lang="en-CN" dirty="0">
                <a:solidFill>
                  <a:schemeClr val="bg2"/>
                </a:solidFill>
              </a:rPr>
              <a:t>atellite orbital elements</a:t>
            </a:r>
          </a:p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2"/>
                </a:solidFill>
              </a:rPr>
              <a:t>Inter-satellite link</a:t>
            </a:r>
          </a:p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2"/>
                </a:solidFill>
              </a:rPr>
              <a:t>How to formulate?</a:t>
            </a:r>
          </a:p>
          <a:p>
            <a:pPr>
              <a:lnSpc>
                <a:spcPct val="130000"/>
              </a:lnSpc>
            </a:pPr>
            <a:r>
              <a:rPr lang="en-US" altLang="zh-CN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964535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3" y="189277"/>
            <a:ext cx="77023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Conclusion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37</a:t>
            </a:fld>
            <a:endParaRPr lang="en-US"/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9402847C-D745-5E88-1A1F-25022AEDD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023" y="1325105"/>
            <a:ext cx="4616229" cy="4794231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  <a:buFont typeface="Wingdings" pitchFamily="2" charset="2"/>
              <a:buChar char="q"/>
            </a:pPr>
            <a:r>
              <a:rPr lang="en-US" altLang="zh-CN" sz="2400" dirty="0"/>
              <a:t>Challenges:</a:t>
            </a:r>
          </a:p>
          <a:p>
            <a:pPr>
              <a:lnSpc>
                <a:spcPct val="130000"/>
              </a:lnSpc>
            </a:pPr>
            <a:r>
              <a:rPr lang="en-US" altLang="zh-CN" sz="2000" dirty="0"/>
              <a:t>No network infrastructure</a:t>
            </a:r>
          </a:p>
          <a:p>
            <a:pPr>
              <a:lnSpc>
                <a:spcPct val="130000"/>
              </a:lnSpc>
            </a:pPr>
            <a:r>
              <a:rPr lang="en-US" altLang="zh-CN" sz="2000" dirty="0"/>
              <a:t>Constrained on-board resources</a:t>
            </a:r>
          </a:p>
          <a:p>
            <a:pPr>
              <a:lnSpc>
                <a:spcPct val="130000"/>
              </a:lnSpc>
            </a:pPr>
            <a:r>
              <a:rPr lang="en-US" altLang="zh-CN" sz="2000" dirty="0"/>
              <a:t>Satellite movement and the switches of user-satellite connection</a:t>
            </a:r>
          </a:p>
          <a:p>
            <a:pPr>
              <a:lnSpc>
                <a:spcPct val="130000"/>
              </a:lnSpc>
              <a:buFont typeface="Wingdings" pitchFamily="2" charset="2"/>
              <a:buChar char="q"/>
            </a:pPr>
            <a:r>
              <a:rPr lang="en-US" altLang="zh-CN" sz="2400" dirty="0"/>
              <a:t>Directions:</a:t>
            </a:r>
          </a:p>
          <a:p>
            <a:pPr>
              <a:lnSpc>
                <a:spcPct val="130000"/>
              </a:lnSpc>
            </a:pPr>
            <a:r>
              <a:rPr lang="en-US" altLang="zh-CN" sz="2000" dirty="0"/>
              <a:t>Routing design</a:t>
            </a:r>
          </a:p>
          <a:p>
            <a:pPr>
              <a:lnSpc>
                <a:spcPct val="130000"/>
              </a:lnSpc>
            </a:pPr>
            <a:r>
              <a:rPr lang="en-US" altLang="zh-CN" sz="2000" dirty="0"/>
              <a:t>Distributed computation to share resources</a:t>
            </a:r>
          </a:p>
          <a:p>
            <a:pPr>
              <a:lnSpc>
                <a:spcPct val="130000"/>
              </a:lnSpc>
            </a:pPr>
            <a:r>
              <a:rPr lang="en-US" altLang="zh-CN" sz="2000" dirty="0"/>
              <a:t>......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2B1F30-C8AB-96B0-66C2-A27F85A8D02F}"/>
              </a:ext>
            </a:extLst>
          </p:cNvPr>
          <p:cNvSpPr txBox="1"/>
          <p:nvPr/>
        </p:nvSpPr>
        <p:spPr>
          <a:xfrm>
            <a:off x="58059" y="6184651"/>
            <a:ext cx="11110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</a:rPr>
              <a:t>F. Zheng, C. Wang, Z. Zhou, Z. Pi, and D. Huang, “LEO laser microwave hybrid inter-satellite routing strategy based on modified Q-routing algorithm,” </a:t>
            </a:r>
            <a:r>
              <a:rPr lang="en-US" sz="1200" i="1" dirty="0">
                <a:effectLst/>
              </a:rPr>
              <a:t>J Wireless Com Network</a:t>
            </a:r>
            <a:r>
              <a:rPr lang="en-US" sz="1200" dirty="0">
                <a:effectLst/>
              </a:rPr>
              <a:t>, vol. 2022, no. 1, p. 36, Dec. 2022,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4"/>
              </a:rPr>
              <a:t>10.1186/s13638-022-02119-1</a:t>
            </a:r>
            <a:r>
              <a:rPr lang="en-US" sz="1200" dirty="0">
                <a:effectLst/>
              </a:rPr>
              <a:t>. </a:t>
            </a:r>
          </a:p>
          <a:p>
            <a:r>
              <a:rPr lang="en-US" sz="1200" dirty="0">
                <a:effectLst/>
              </a:rPr>
              <a:t>“</a:t>
            </a:r>
            <a:r>
              <a:rPr lang="en-US" sz="1200" b="0" i="0" dirty="0">
                <a:solidFill>
                  <a:srgbClr val="374151"/>
                </a:solidFill>
                <a:effectLst/>
                <a:latin typeface="Söhne"/>
              </a:rPr>
              <a:t>What challenges do space networks face as they venture into deep </a:t>
            </a:r>
            <a:r>
              <a:rPr lang="en-US" sz="1200" b="0" i="0" dirty="0" err="1">
                <a:solidFill>
                  <a:srgbClr val="374151"/>
                </a:solidFill>
                <a:effectLst/>
                <a:latin typeface="Söhne"/>
              </a:rPr>
              <a:t>space?</a:t>
            </a:r>
            <a:r>
              <a:rPr lang="en-US" sz="1200" dirty="0" err="1">
                <a:effectLst/>
              </a:rPr>
              <a:t>”</a:t>
            </a:r>
            <a:r>
              <a:rPr lang="en-US" sz="1200" dirty="0" err="1">
                <a:effectLst/>
                <a:hlinkClick r:id="rId5"/>
              </a:rPr>
              <a:t>https</a:t>
            </a:r>
            <a:r>
              <a:rPr lang="en-US" sz="1200" dirty="0">
                <a:effectLst/>
                <a:hlinkClick r:id="rId5"/>
              </a:rPr>
              <a:t>://baijiahao.baidu.com/s?id=1787296551071165312&amp;wfr=spider&amp;for=pc</a:t>
            </a:r>
            <a:r>
              <a:rPr lang="en-US" sz="1200" dirty="0"/>
              <a:t> </a:t>
            </a:r>
            <a:endParaRPr lang="en-US" sz="1200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9623EC-1530-6569-0783-1A40CE48B0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802"/>
          <a:stretch/>
        </p:blipFill>
        <p:spPr>
          <a:xfrm>
            <a:off x="5140579" y="1921021"/>
            <a:ext cx="6940042" cy="361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49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3" y="189277"/>
            <a:ext cx="77023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Conclusion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38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301593C-8C09-C82A-833C-4CF89BD5BF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S</a:t>
                </a:r>
                <a:r>
                  <a:rPr lang="en-CN" dirty="0"/>
                  <a:t>atellites model is composed with 6 </a:t>
                </a:r>
                <a:r>
                  <a:rPr lang="en-US" dirty="0"/>
                  <a:t>Keplerian elements: </a:t>
                </a:r>
                <a:r>
                  <a:rPr lang="en-US" dirty="0" err="1"/>
                  <a:t>i</a:t>
                </a:r>
                <a:r>
                  <a:rPr lang="en-US" dirty="0"/>
                  <a:t>, e, 𝑎, </a:t>
                </a:r>
                <a:r>
                  <a:rPr lang="el-GR" dirty="0"/>
                  <a:t>Ω</a:t>
                </a:r>
                <a:r>
                  <a:rPr lang="en-US" dirty="0"/>
                  <a:t>, </a:t>
                </a:r>
                <a:r>
                  <a:rPr lang="el-GR" dirty="0"/>
                  <a:t>ν</a:t>
                </a:r>
                <a:r>
                  <a:rPr lang="en-US" dirty="0"/>
                  <a:t>, </a:t>
                </a:r>
                <a:r>
                  <a:rPr lang="el-GR" dirty="0"/>
                  <a:t>ω</a:t>
                </a:r>
                <a:endParaRPr lang="en-CN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The </a:t>
                </a:r>
                <a:r>
                  <a:rPr lang="en-US" dirty="0"/>
                  <a:t>S</a:t>
                </a:r>
                <a:r>
                  <a:rPr lang="en-CN" dirty="0"/>
                  <a:t>atellites </a:t>
                </a:r>
                <a:r>
                  <a:rPr lang="en-US" dirty="0"/>
                  <a:t>Constellations</a:t>
                </a:r>
                <a:r>
                  <a:rPr lang="en-US" sz="2800" dirty="0"/>
                  <a:t> can be described as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𝑃𝑄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CN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zh-CN" dirty="0"/>
                  <a:t>The Inter satellite links (ISL) can be classified into the intra-plane ISL and inter-planes ISL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zh-CN" dirty="0"/>
                  <a:t>The formulated equations can be utilized</a:t>
                </a:r>
              </a:p>
              <a:p>
                <a:pPr marL="0" indent="0">
                  <a:buNone/>
                </a:pPr>
                <a:endParaRPr lang="en-CN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301593C-8C09-C82A-833C-4CF89BD5BF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06" t="-2616" r="-193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6717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3" y="189277"/>
            <a:ext cx="77023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Reference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39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1593C-8C09-C82A-833C-4CF89BD5B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06" y="1306648"/>
            <a:ext cx="11982994" cy="5499100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</a:rPr>
              <a:t>F. Zheng, C. Wang, Z. Zhou, Z. Pi, and D. Huang, “LEO laser microwave hybrid inter-satellite routing strategy based on modified Q-routing algorithm,” </a:t>
            </a:r>
            <a:r>
              <a:rPr lang="en-US" sz="1800" i="1" dirty="0">
                <a:effectLst/>
              </a:rPr>
              <a:t>J Wireless Com Network</a:t>
            </a:r>
            <a:r>
              <a:rPr lang="en-US" sz="1800" dirty="0">
                <a:effectLst/>
              </a:rPr>
              <a:t>, vol. 2022, no. 1, p. 36, Dec. 2022, </a:t>
            </a:r>
            <a:r>
              <a:rPr lang="en-US" sz="1800" dirty="0" err="1">
                <a:effectLst/>
              </a:rPr>
              <a:t>doi</a:t>
            </a:r>
            <a:r>
              <a:rPr lang="en-US" sz="1800" dirty="0">
                <a:effectLst/>
              </a:rPr>
              <a:t>: </a:t>
            </a:r>
            <a:r>
              <a:rPr lang="en-US" sz="1800" dirty="0">
                <a:effectLst/>
                <a:hlinkClick r:id="rId4"/>
              </a:rPr>
              <a:t>10.1186/s13638-022-02119-1</a:t>
            </a:r>
            <a:r>
              <a:rPr lang="en-US" sz="1800" dirty="0">
                <a:effectLst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</a:rPr>
              <a:t>G. Stock, J. A. </a:t>
            </a:r>
            <a:r>
              <a:rPr lang="en-US" sz="1800" dirty="0" err="1">
                <a:effectLst/>
              </a:rPr>
              <a:t>Fraire</a:t>
            </a:r>
            <a:r>
              <a:rPr lang="en-US" sz="1800" dirty="0">
                <a:effectLst/>
              </a:rPr>
              <a:t>, and H. </a:t>
            </a:r>
            <a:r>
              <a:rPr lang="en-US" sz="1800" dirty="0" err="1">
                <a:effectLst/>
              </a:rPr>
              <a:t>Hermanns</a:t>
            </a:r>
            <a:r>
              <a:rPr lang="en-US" sz="1800" dirty="0">
                <a:effectLst/>
              </a:rPr>
              <a:t>, “Distributed On-Demand Routing for LEO Mega-Constellations: A </a:t>
            </a:r>
            <a:r>
              <a:rPr lang="en-US" sz="1800" dirty="0" err="1">
                <a:effectLst/>
              </a:rPr>
              <a:t>Starlink</a:t>
            </a:r>
            <a:r>
              <a:rPr lang="en-US" sz="1800" dirty="0">
                <a:effectLst/>
              </a:rPr>
              <a:t> Case Study,” in </a:t>
            </a:r>
            <a:r>
              <a:rPr lang="en-US" sz="1800" i="1" dirty="0">
                <a:effectLst/>
              </a:rPr>
              <a:t>2022 11th Advanced Satellite Multimedia Systems Conference and the 17th Signal Processing for Space Communications Workshop (ASMS/SPSC)</a:t>
            </a:r>
            <a:r>
              <a:rPr lang="en-US" sz="1800" dirty="0">
                <a:effectLst/>
              </a:rPr>
              <a:t>, Sep. 2022, pp. 1–8. </a:t>
            </a:r>
            <a:r>
              <a:rPr lang="en-US" sz="1800" dirty="0" err="1">
                <a:effectLst/>
              </a:rPr>
              <a:t>doi</a:t>
            </a:r>
            <a:r>
              <a:rPr lang="en-US" sz="1800" dirty="0">
                <a:effectLst/>
              </a:rPr>
              <a:t>: </a:t>
            </a:r>
            <a:r>
              <a:rPr lang="en-US" sz="1800" dirty="0">
                <a:effectLst/>
                <a:hlinkClick r:id="rId5"/>
              </a:rPr>
              <a:t>10.1109/ASMS/SPSC55670.2022.9914716</a:t>
            </a:r>
            <a:r>
              <a:rPr lang="en-US" sz="1800" dirty="0">
                <a:effectLst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</a:rPr>
              <a:t>Q. Chen, G. </a:t>
            </a:r>
            <a:r>
              <a:rPr lang="en-US" sz="1800" dirty="0" err="1">
                <a:effectLst/>
              </a:rPr>
              <a:t>Giambene</a:t>
            </a:r>
            <a:r>
              <a:rPr lang="en-US" sz="1800" dirty="0">
                <a:effectLst/>
              </a:rPr>
              <a:t>, L. Yang, C. Fan, and X. Chen, “Analysis of Inter-Satellite Link Paths for LEO Mega-Constellation Networks,” </a:t>
            </a:r>
            <a:r>
              <a:rPr lang="en-US" sz="1800" i="1" dirty="0">
                <a:effectLst/>
              </a:rPr>
              <a:t>IEEE Trans. </a:t>
            </a:r>
            <a:r>
              <a:rPr lang="en-US" sz="1800" i="1" dirty="0" err="1">
                <a:effectLst/>
              </a:rPr>
              <a:t>Veh</a:t>
            </a:r>
            <a:r>
              <a:rPr lang="en-US" sz="1800" i="1" dirty="0">
                <a:effectLst/>
              </a:rPr>
              <a:t>. Technol.</a:t>
            </a:r>
            <a:r>
              <a:rPr lang="en-US" sz="1800" dirty="0">
                <a:effectLst/>
              </a:rPr>
              <a:t>, vol. 70, no. 3, pp. 2743–2755, Mar. 2021, </a:t>
            </a:r>
            <a:r>
              <a:rPr lang="en-US" sz="1800" dirty="0" err="1">
                <a:effectLst/>
              </a:rPr>
              <a:t>doi</a:t>
            </a:r>
            <a:r>
              <a:rPr lang="en-US" sz="1800" dirty="0">
                <a:effectLst/>
              </a:rPr>
              <a:t>: </a:t>
            </a:r>
            <a:r>
              <a:rPr lang="en-US" sz="1800" dirty="0">
                <a:effectLst/>
                <a:hlinkClick r:id="rId6"/>
              </a:rPr>
              <a:t>10.1109/TVT.2021.3058126</a:t>
            </a:r>
            <a:r>
              <a:rPr lang="en-US" sz="1800" dirty="0">
                <a:effectLst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</a:rPr>
              <a:t>B. </a:t>
            </a:r>
            <a:r>
              <a:rPr lang="en-US" sz="1800" dirty="0" err="1">
                <a:effectLst/>
              </a:rPr>
              <a:t>Matthiesen</a:t>
            </a:r>
            <a:r>
              <a:rPr lang="en-US" sz="1800" dirty="0">
                <a:effectLst/>
              </a:rPr>
              <a:t>, N. </a:t>
            </a:r>
            <a:r>
              <a:rPr lang="en-US" sz="1800" dirty="0" err="1">
                <a:effectLst/>
              </a:rPr>
              <a:t>Razmi</a:t>
            </a:r>
            <a:r>
              <a:rPr lang="en-US" sz="1800" dirty="0">
                <a:effectLst/>
              </a:rPr>
              <a:t>, I. Leyva-Mayorga, A. </a:t>
            </a:r>
            <a:r>
              <a:rPr lang="en-US" sz="1800" dirty="0" err="1">
                <a:effectLst/>
              </a:rPr>
              <a:t>Dekorsy</a:t>
            </a:r>
            <a:r>
              <a:rPr lang="en-US" sz="1800" dirty="0">
                <a:effectLst/>
              </a:rPr>
              <a:t>, and P. </a:t>
            </a:r>
            <a:r>
              <a:rPr lang="en-US" sz="1800" dirty="0" err="1">
                <a:effectLst/>
              </a:rPr>
              <a:t>Popovski</a:t>
            </a:r>
            <a:r>
              <a:rPr lang="en-US" sz="1800" dirty="0">
                <a:effectLst/>
              </a:rPr>
              <a:t>, “Federated Learning in Satellite Constellations,” </a:t>
            </a:r>
            <a:r>
              <a:rPr lang="en-US" sz="1800" i="1" dirty="0">
                <a:effectLst/>
              </a:rPr>
              <a:t>IEEE Network</a:t>
            </a:r>
            <a:r>
              <a:rPr lang="en-US" sz="1800" dirty="0">
                <a:effectLst/>
              </a:rPr>
              <a:t>, pp. 1–16, 2023, </a:t>
            </a:r>
            <a:r>
              <a:rPr lang="en-US" sz="1800" dirty="0" err="1">
                <a:effectLst/>
              </a:rPr>
              <a:t>doi</a:t>
            </a:r>
            <a:r>
              <a:rPr lang="en-US" sz="1800" dirty="0">
                <a:effectLst/>
              </a:rPr>
              <a:t>: </a:t>
            </a:r>
            <a:r>
              <a:rPr lang="en-US" sz="1800" dirty="0">
                <a:effectLst/>
                <a:hlinkClick r:id="rId7"/>
              </a:rPr>
              <a:t>10.1109/MNET.132.2200504</a:t>
            </a:r>
            <a:r>
              <a:rPr lang="en-US" sz="1800" dirty="0">
                <a:effectLst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</a:rPr>
              <a:t>A. U. Chaudhry and H. </a:t>
            </a:r>
            <a:r>
              <a:rPr lang="en-US" sz="1800" dirty="0" err="1">
                <a:effectLst/>
              </a:rPr>
              <a:t>Yanikomeroglu</a:t>
            </a:r>
            <a:r>
              <a:rPr lang="en-US" sz="1800" dirty="0">
                <a:effectLst/>
              </a:rPr>
              <a:t>, “Laser Intersatellite Links in a </a:t>
            </a:r>
            <a:r>
              <a:rPr lang="en-US" sz="1800" dirty="0" err="1">
                <a:effectLst/>
              </a:rPr>
              <a:t>Starlink</a:t>
            </a:r>
            <a:r>
              <a:rPr lang="en-US" sz="1800" dirty="0">
                <a:effectLst/>
              </a:rPr>
              <a:t> Constellation: A Classification and Analysis,” IEEE </a:t>
            </a:r>
            <a:r>
              <a:rPr lang="en-US" sz="1800" dirty="0" err="1">
                <a:effectLst/>
              </a:rPr>
              <a:t>Veh</a:t>
            </a:r>
            <a:r>
              <a:rPr lang="en-US" sz="1800" dirty="0">
                <a:effectLst/>
              </a:rPr>
              <a:t>. Technol. Mag., vol. 16, no. 2, pp. 48–56, Jun. 2021, </a:t>
            </a:r>
            <a:r>
              <a:rPr lang="en-US" sz="1800" dirty="0" err="1">
                <a:effectLst/>
              </a:rPr>
              <a:t>doi</a:t>
            </a:r>
            <a:r>
              <a:rPr lang="en-US" sz="1800" dirty="0">
                <a:effectLst/>
              </a:rPr>
              <a:t>: 10.1109/MVT.2021.3063706.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</a:rPr>
              <a:t>K.-C. Tsai, L. Fan, R. Lent, L.-C. Wang, and Z. Han, “Integrated Satellite-Terrestrial Routing Using Distributionally Robust Optimization,” in </a:t>
            </a:r>
            <a:r>
              <a:rPr lang="en-US" sz="1800" i="1" dirty="0">
                <a:effectLst/>
              </a:rPr>
              <a:t>ICC 2023 - IEEE International Conference on Communications</a:t>
            </a:r>
            <a:r>
              <a:rPr lang="en-US" sz="1800" dirty="0">
                <a:effectLst/>
              </a:rPr>
              <a:t>, May 2023, pp. 277–282. </a:t>
            </a:r>
            <a:r>
              <a:rPr lang="en-US" sz="1800" dirty="0" err="1">
                <a:effectLst/>
              </a:rPr>
              <a:t>doi</a:t>
            </a:r>
            <a:r>
              <a:rPr lang="en-US" sz="1800" dirty="0">
                <a:effectLst/>
              </a:rPr>
              <a:t>: </a:t>
            </a:r>
            <a:r>
              <a:rPr lang="en-US" sz="1800" dirty="0">
                <a:effectLst/>
                <a:hlinkClick r:id="rId8"/>
              </a:rPr>
              <a:t>10.1109/ICC45041.2023.10279579</a:t>
            </a:r>
            <a:r>
              <a:rPr lang="en-US" sz="1800" dirty="0">
                <a:effectLst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effectLst/>
              </a:rPr>
              <a:t>Z. Qu, G. Zhang, H. Cao, and J. </a:t>
            </a:r>
            <a:r>
              <a:rPr lang="en-US" sz="1800" dirty="0" err="1">
                <a:effectLst/>
              </a:rPr>
              <a:t>Xie</a:t>
            </a:r>
            <a:r>
              <a:rPr lang="en-US" sz="1800" dirty="0">
                <a:effectLst/>
              </a:rPr>
              <a:t>, “LEO Satellite Constellation for Internet of Things,” </a:t>
            </a:r>
            <a:r>
              <a:rPr lang="en-US" sz="1800" i="1" dirty="0">
                <a:effectLst/>
              </a:rPr>
              <a:t>IEEE Access</a:t>
            </a:r>
            <a:r>
              <a:rPr lang="en-US" sz="1800" dirty="0">
                <a:effectLst/>
              </a:rPr>
              <a:t>, vol. 5, pp. 18391–18401, 2017, </a:t>
            </a:r>
            <a:r>
              <a:rPr lang="en-US" sz="1800" dirty="0" err="1">
                <a:effectLst/>
              </a:rPr>
              <a:t>doi</a:t>
            </a:r>
            <a:r>
              <a:rPr lang="en-US" sz="1800" dirty="0">
                <a:effectLst/>
              </a:rPr>
              <a:t>: </a:t>
            </a:r>
            <a:r>
              <a:rPr lang="en-US" sz="1800" dirty="0">
                <a:effectLst/>
                <a:hlinkClick r:id="rId9"/>
              </a:rPr>
              <a:t>10.1109/ACCESS.2017.2735988</a:t>
            </a:r>
            <a:r>
              <a:rPr lang="en-US" sz="1800" dirty="0"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8987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4" y="189277"/>
            <a:ext cx="65430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Background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791CB1-43FC-1317-E9B3-9DA17B1819E9}"/>
              </a:ext>
            </a:extLst>
          </p:cNvPr>
          <p:cNvSpPr txBox="1"/>
          <p:nvPr/>
        </p:nvSpPr>
        <p:spPr>
          <a:xfrm>
            <a:off x="8002126" y="1650419"/>
            <a:ext cx="39842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What can satellites do?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Earth observation satellites can monitor weather, disaster, agriculture...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9590B7-706E-6D38-A1AE-6237DC690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48" y="1650419"/>
            <a:ext cx="7772400" cy="43166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1419C1-4AD8-5AF1-31C1-E62365421F5E}"/>
              </a:ext>
            </a:extLst>
          </p:cNvPr>
          <p:cNvSpPr txBox="1"/>
          <p:nvPr/>
        </p:nvSpPr>
        <p:spPr>
          <a:xfrm>
            <a:off x="0" y="6530223"/>
            <a:ext cx="50638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</a:t>
            </a:r>
            <a:r>
              <a:rPr lang="en-CN" sz="1200" dirty="0"/>
              <a:t>igrues are obtained from</a:t>
            </a:r>
            <a:r>
              <a:rPr lang="en-US" altLang="zh-CN" sz="1200" dirty="0"/>
              <a:t> </a:t>
            </a:r>
            <a:r>
              <a:rPr lang="en-US" altLang="zh-CN" sz="1200" dirty="0">
                <a:hlinkClick r:id="rId5"/>
              </a:rPr>
              <a:t>https://www.youtube.com/watch?v=n70zjMvm8L0</a:t>
            </a:r>
            <a:r>
              <a:rPr lang="en-US" altLang="zh-CN" sz="1200" dirty="0"/>
              <a:t> </a:t>
            </a:r>
            <a:endParaRPr lang="en-CN" sz="1200" dirty="0"/>
          </a:p>
        </p:txBody>
      </p:sp>
    </p:spTree>
    <p:extLst>
      <p:ext uri="{BB962C8B-B14F-4D97-AF65-F5344CB8AC3E}">
        <p14:creationId xmlns:p14="http://schemas.microsoft.com/office/powerpoint/2010/main" val="781251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3" y="189277"/>
            <a:ext cx="77023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Reference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40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1593C-8C09-C82A-833C-4CF89BD5B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06" y="1306648"/>
            <a:ext cx="11982994" cy="5499100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 startAt="8"/>
            </a:pPr>
            <a:r>
              <a:rPr lang="en-US" sz="1800" b="0" i="0" dirty="0">
                <a:solidFill>
                  <a:srgbClr val="222222"/>
                </a:solidFill>
                <a:effectLst/>
              </a:rPr>
              <a:t>Qu, Hua, Meng Wang,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Jihong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 Zhao,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Shuyuan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 Zhao,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Taihao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 Li, and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Pengcheng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 Yue. "Generalized Asymmetric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Correntropy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 for Robust Adaptive Filtering: A Theoretical and Simulation Study." </a:t>
            </a:r>
            <a:r>
              <a:rPr lang="en-US" sz="1800" b="0" i="1" dirty="0">
                <a:solidFill>
                  <a:srgbClr val="222222"/>
                </a:solidFill>
                <a:effectLst/>
              </a:rPr>
              <a:t>Remote Sensing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 14, no. 15 (2022): 3677.</a:t>
            </a:r>
          </a:p>
          <a:p>
            <a:pPr marL="342900" indent="-342900">
              <a:buFont typeface="+mj-lt"/>
              <a:buAutoNum type="arabicPeriod" startAt="8"/>
            </a:pPr>
            <a:r>
              <a:rPr lang="en-US" sz="1800" dirty="0">
                <a:effectLst/>
              </a:rPr>
              <a:t>R. Deng, B. Di, H. Zhang, L. </a:t>
            </a:r>
            <a:r>
              <a:rPr lang="en-US" sz="1800" dirty="0" err="1">
                <a:effectLst/>
              </a:rPr>
              <a:t>Kuang</a:t>
            </a:r>
            <a:r>
              <a:rPr lang="en-US" sz="1800" dirty="0">
                <a:effectLst/>
              </a:rPr>
              <a:t>, and L. Song, “Ultra-Dense LEO Satellite Constellations: How Many LEO Satellites Do We Need?,” </a:t>
            </a:r>
            <a:r>
              <a:rPr lang="en-US" sz="1800" i="1" dirty="0">
                <a:effectLst/>
              </a:rPr>
              <a:t>IEEE Trans. Wireless </a:t>
            </a:r>
            <a:r>
              <a:rPr lang="en-US" sz="1800" i="1" dirty="0" err="1">
                <a:effectLst/>
              </a:rPr>
              <a:t>Commun</a:t>
            </a:r>
            <a:r>
              <a:rPr lang="en-US" sz="1800" i="1" dirty="0">
                <a:effectLst/>
              </a:rPr>
              <a:t>.</a:t>
            </a:r>
            <a:r>
              <a:rPr lang="en-US" sz="1800" dirty="0">
                <a:effectLst/>
              </a:rPr>
              <a:t>, vol. 20, no. 8, pp. 4843–4857, Aug. 2021, </a:t>
            </a:r>
            <a:r>
              <a:rPr lang="en-US" sz="1800" dirty="0" err="1">
                <a:effectLst/>
              </a:rPr>
              <a:t>doi</a:t>
            </a:r>
            <a:r>
              <a:rPr lang="en-US" sz="1800" dirty="0">
                <a:effectLst/>
              </a:rPr>
              <a:t>: </a:t>
            </a:r>
            <a:r>
              <a:rPr lang="en-US" sz="1800" dirty="0">
                <a:effectLst/>
                <a:hlinkClick r:id="rId4"/>
              </a:rPr>
              <a:t>10.1109/TWC.2021.3062658</a:t>
            </a:r>
            <a:r>
              <a:rPr lang="en-US" sz="1800" dirty="0">
                <a:effectLst/>
              </a:rPr>
              <a:t>.</a:t>
            </a:r>
          </a:p>
          <a:p>
            <a:pPr marL="342900" indent="-342900">
              <a:buFont typeface="+mj-lt"/>
              <a:buAutoNum type="arabicPeriod" startAt="8"/>
            </a:pPr>
            <a:r>
              <a:rPr lang="en-US" sz="1800" dirty="0">
                <a:effectLst/>
              </a:rPr>
              <a:t>S. </a:t>
            </a:r>
            <a:r>
              <a:rPr lang="en-US" sz="1800" dirty="0" err="1">
                <a:effectLst/>
              </a:rPr>
              <a:t>Cakaj</a:t>
            </a:r>
            <a:r>
              <a:rPr lang="en-US" sz="1800" dirty="0">
                <a:effectLst/>
              </a:rPr>
              <a:t>, “The Parameters Comparison of the ‘</a:t>
            </a:r>
            <a:r>
              <a:rPr lang="en-US" sz="1800" dirty="0" err="1">
                <a:effectLst/>
              </a:rPr>
              <a:t>Starlink</a:t>
            </a:r>
            <a:r>
              <a:rPr lang="en-US" sz="1800" dirty="0">
                <a:effectLst/>
              </a:rPr>
              <a:t>’ LEO Satellites Constellation for Different Orbital Shells,” </a:t>
            </a:r>
            <a:r>
              <a:rPr lang="en-US" sz="1800" i="1" dirty="0">
                <a:effectLst/>
              </a:rPr>
              <a:t>Front. Comms. Net.</a:t>
            </a:r>
            <a:r>
              <a:rPr lang="en-US" sz="1800" dirty="0">
                <a:effectLst/>
              </a:rPr>
              <a:t>, vol. 2, p. 643095, May 2021, </a:t>
            </a:r>
            <a:r>
              <a:rPr lang="en-US" sz="1800" dirty="0" err="1">
                <a:effectLst/>
              </a:rPr>
              <a:t>doi</a:t>
            </a:r>
            <a:r>
              <a:rPr lang="en-US" sz="1800" dirty="0">
                <a:effectLst/>
              </a:rPr>
              <a:t>: </a:t>
            </a:r>
            <a:r>
              <a:rPr lang="en-US" sz="1800" dirty="0">
                <a:effectLst/>
                <a:hlinkClick r:id="rId5"/>
              </a:rPr>
              <a:t>10.3389/frcmn.2021.643095</a:t>
            </a:r>
            <a:r>
              <a:rPr lang="en-US" sz="1800" dirty="0">
                <a:effectLst/>
              </a:rPr>
              <a:t>.</a:t>
            </a:r>
          </a:p>
          <a:p>
            <a:pPr marL="342900" indent="-342900">
              <a:buFont typeface="+mj-lt"/>
              <a:buAutoNum type="arabicPeriod" startAt="8"/>
            </a:pPr>
            <a:r>
              <a:rPr lang="en-US" sz="1800" dirty="0">
                <a:effectLst/>
              </a:rPr>
              <a:t>Y. Lu </a:t>
            </a:r>
            <a:r>
              <a:rPr lang="en-US" sz="1800" i="1" dirty="0">
                <a:effectLst/>
              </a:rPr>
              <a:t>et al.</a:t>
            </a:r>
            <a:r>
              <a:rPr lang="en-US" sz="1800" dirty="0">
                <a:effectLst/>
              </a:rPr>
              <a:t>, “Enhancing Transmission Efficiency of Mega-Constellation LEO Satellite Networks,” </a:t>
            </a:r>
            <a:r>
              <a:rPr lang="en-US" sz="1800" i="1" dirty="0">
                <a:effectLst/>
              </a:rPr>
              <a:t>IEEE Transactions on Vehicular Technology</a:t>
            </a:r>
            <a:r>
              <a:rPr lang="en-US" sz="1800" dirty="0">
                <a:effectLst/>
              </a:rPr>
              <a:t>, vol. 71, no. 12, pp. 13210–13225, Dec. 2022, </a:t>
            </a:r>
            <a:r>
              <a:rPr lang="en-US" sz="1800" dirty="0" err="1">
                <a:effectLst/>
              </a:rPr>
              <a:t>doi</a:t>
            </a:r>
            <a:r>
              <a:rPr lang="en-US" sz="1800" dirty="0">
                <a:effectLst/>
              </a:rPr>
              <a:t>: </a:t>
            </a:r>
            <a:r>
              <a:rPr lang="en-US" sz="1800" dirty="0">
                <a:effectLst/>
                <a:hlinkClick r:id="rId6"/>
              </a:rPr>
              <a:t>10.1109/TVT.2022.3197321</a:t>
            </a:r>
            <a:r>
              <a:rPr lang="en-US" sz="1800" dirty="0">
                <a:effectLst/>
              </a:rPr>
              <a:t>.</a:t>
            </a:r>
          </a:p>
          <a:p>
            <a:pPr marL="342900" indent="-342900">
              <a:buFont typeface="+mj-lt"/>
              <a:buAutoNum type="arabicPeriod" startAt="8"/>
            </a:pPr>
            <a:r>
              <a:rPr lang="en-US" sz="1800" dirty="0">
                <a:effectLst/>
              </a:rPr>
              <a:t>S. </a:t>
            </a:r>
            <a:r>
              <a:rPr lang="en-US" sz="1800" dirty="0" err="1">
                <a:effectLst/>
              </a:rPr>
              <a:t>Tani</a:t>
            </a:r>
            <a:r>
              <a:rPr lang="en-US" sz="1800" dirty="0">
                <a:effectLst/>
              </a:rPr>
              <a:t>, K. </a:t>
            </a:r>
            <a:r>
              <a:rPr lang="en-US" sz="1800" dirty="0" err="1">
                <a:effectLst/>
              </a:rPr>
              <a:t>Motoyoshi</a:t>
            </a:r>
            <a:r>
              <a:rPr lang="en-US" sz="1800" dirty="0">
                <a:effectLst/>
              </a:rPr>
              <a:t>, H. Sano, A. Okamura, H. Nishiyama, and N. Kato, “An adaptive beam control technique for diversity gain maximization in LEO satellite to ground transmissions,” in </a:t>
            </a:r>
            <a:r>
              <a:rPr lang="en-US" sz="1800" i="1" dirty="0">
                <a:effectLst/>
              </a:rPr>
              <a:t>2016 IEEE International Conference on Communications (ICC)</a:t>
            </a:r>
            <a:r>
              <a:rPr lang="en-US" sz="1800" dirty="0">
                <a:effectLst/>
              </a:rPr>
              <a:t>, Kuala Lumpur, Malaysia: IEEE, May 2016, pp. 1–5. </a:t>
            </a:r>
            <a:r>
              <a:rPr lang="en-US" sz="1800" dirty="0" err="1">
                <a:effectLst/>
              </a:rPr>
              <a:t>doi</a:t>
            </a:r>
            <a:r>
              <a:rPr lang="en-US" sz="1800" dirty="0">
                <a:effectLst/>
              </a:rPr>
              <a:t>: </a:t>
            </a:r>
            <a:r>
              <a:rPr lang="en-US" sz="1800" dirty="0">
                <a:effectLst/>
                <a:hlinkClick r:id="rId7"/>
              </a:rPr>
              <a:t>10.1109/ICC.2016.7510942</a:t>
            </a:r>
            <a:r>
              <a:rPr lang="en-US" sz="1800" dirty="0">
                <a:effectLst/>
              </a:rPr>
              <a:t>.</a:t>
            </a:r>
          </a:p>
          <a:p>
            <a:pPr marL="342900" indent="-342900">
              <a:buFont typeface="+mj-lt"/>
              <a:buAutoNum type="arabicPeriod" startAt="8"/>
            </a:pPr>
            <a:r>
              <a:rPr lang="en-US" sz="1800" dirty="0">
                <a:effectLst/>
              </a:rPr>
              <a:t>“</a:t>
            </a:r>
            <a:r>
              <a:rPr lang="en-US" sz="1800" b="0" i="0" dirty="0">
                <a:solidFill>
                  <a:srgbClr val="374151"/>
                </a:solidFill>
                <a:effectLst/>
              </a:rPr>
              <a:t>What challenges do space networks face as they venture into deep </a:t>
            </a:r>
            <a:r>
              <a:rPr lang="en-US" sz="1800" b="0" i="0" dirty="0" err="1">
                <a:solidFill>
                  <a:srgbClr val="374151"/>
                </a:solidFill>
                <a:effectLst/>
              </a:rPr>
              <a:t>space?</a:t>
            </a:r>
            <a:r>
              <a:rPr lang="en-US" sz="1800" dirty="0" err="1">
                <a:effectLst/>
              </a:rPr>
              <a:t>”</a:t>
            </a:r>
            <a:r>
              <a:rPr lang="en-US" sz="1800" dirty="0" err="1">
                <a:effectLst/>
                <a:hlinkClick r:id="rId8"/>
              </a:rPr>
              <a:t>https</a:t>
            </a:r>
            <a:r>
              <a:rPr lang="en-US" sz="1800" dirty="0">
                <a:effectLst/>
                <a:hlinkClick r:id="rId8"/>
              </a:rPr>
              <a:t>://baijiahao.baidu.com/s?id=1787296551071165312&amp;wfr=spider&amp;for=pc</a:t>
            </a:r>
            <a:r>
              <a:rPr lang="en-US" sz="1800" dirty="0"/>
              <a:t> </a:t>
            </a:r>
          </a:p>
          <a:p>
            <a:pPr marL="342900" indent="-342900">
              <a:buFont typeface="+mj-lt"/>
              <a:buAutoNum type="arabicPeriod" startAt="8"/>
            </a:pPr>
            <a:r>
              <a:rPr lang="en-US" sz="1800" dirty="0">
                <a:effectLst/>
              </a:rPr>
              <a:t> 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Liang, Jintao,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Aizaz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 U. Chaudhry, and Halim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Yanikomeroglu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. "Phasing parameter analysis for satellite collision avoidance in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starlink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 and </a:t>
            </a:r>
            <a:r>
              <a:rPr lang="en-US" sz="1800" b="0" i="0" dirty="0" err="1">
                <a:solidFill>
                  <a:srgbClr val="222222"/>
                </a:solidFill>
                <a:effectLst/>
              </a:rPr>
              <a:t>kuiper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 constellations." In </a:t>
            </a:r>
            <a:r>
              <a:rPr lang="en-US" sz="1800" b="0" i="1" dirty="0">
                <a:solidFill>
                  <a:srgbClr val="222222"/>
                </a:solidFill>
                <a:effectLst/>
              </a:rPr>
              <a:t>2021 IEEE 4th 5G world forum (5GWF)</a:t>
            </a:r>
            <a:r>
              <a:rPr lang="en-US" sz="1800" b="0" i="0" dirty="0">
                <a:solidFill>
                  <a:srgbClr val="222222"/>
                </a:solidFill>
                <a:effectLst/>
              </a:rPr>
              <a:t>, pp. 493-498. IEEE, 2021.</a:t>
            </a:r>
            <a:endParaRPr lang="en-US" sz="1800" dirty="0">
              <a:effectLst/>
            </a:endParaRPr>
          </a:p>
          <a:p>
            <a:pPr marL="342900" indent="-342900">
              <a:buFont typeface="+mj-lt"/>
              <a:buAutoNum type="arabicPeriod" startAt="8"/>
            </a:pPr>
            <a:endParaRPr lang="en-US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95568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3" y="189277"/>
            <a:ext cx="77023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Q &amp; A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41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1593C-8C09-C82A-833C-4CF89BD5B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N" dirty="0"/>
          </a:p>
        </p:txBody>
      </p:sp>
      <p:pic>
        <p:nvPicPr>
          <p:cNvPr id="2050" name="Picture 2" descr="Columbia Q&amp;A">
            <a:extLst>
              <a:ext uri="{FF2B5EF4-FFF2-40B4-BE49-F238E27FC236}">
                <a16:creationId xmlns:a16="http://schemas.microsoft.com/office/drawing/2014/main" id="{ED2A88DD-A751-C6F7-5AA9-F105DACD3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726" y="2244990"/>
            <a:ext cx="4663621" cy="310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856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4" y="189277"/>
            <a:ext cx="65430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Background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13B366-1FF5-99B2-3ED0-04037D653156}"/>
              </a:ext>
            </a:extLst>
          </p:cNvPr>
          <p:cNvSpPr txBox="1"/>
          <p:nvPr/>
        </p:nvSpPr>
        <p:spPr>
          <a:xfrm>
            <a:off x="8002126" y="1650419"/>
            <a:ext cx="39842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What can satellites do?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Navigation satellite can determine the ground position</a:t>
            </a:r>
            <a:endParaRPr lang="en-CN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FBAFE4-5429-C634-AB0F-47B5A5D61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26" y="1646238"/>
            <a:ext cx="7772400" cy="430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7B2FF9-DF61-FAAB-EA25-310AAED643C1}"/>
              </a:ext>
            </a:extLst>
          </p:cNvPr>
          <p:cNvSpPr txBox="1"/>
          <p:nvPr/>
        </p:nvSpPr>
        <p:spPr>
          <a:xfrm>
            <a:off x="0" y="6530223"/>
            <a:ext cx="50638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</a:t>
            </a:r>
            <a:r>
              <a:rPr lang="en-CN" sz="1200" dirty="0"/>
              <a:t>igrues are obtained from</a:t>
            </a:r>
            <a:r>
              <a:rPr lang="en-US" altLang="zh-CN" sz="1200" dirty="0"/>
              <a:t> </a:t>
            </a:r>
            <a:r>
              <a:rPr lang="en-US" altLang="zh-CN" sz="1200" dirty="0">
                <a:hlinkClick r:id="rId5"/>
              </a:rPr>
              <a:t>https://www.youtube.com/watch?v=n70zjMvm8L0</a:t>
            </a:r>
            <a:r>
              <a:rPr lang="en-US" altLang="zh-CN" sz="1200" dirty="0"/>
              <a:t> </a:t>
            </a:r>
            <a:endParaRPr lang="en-CN" sz="1200" dirty="0"/>
          </a:p>
        </p:txBody>
      </p:sp>
    </p:spTree>
    <p:extLst>
      <p:ext uri="{BB962C8B-B14F-4D97-AF65-F5344CB8AC3E}">
        <p14:creationId xmlns:p14="http://schemas.microsoft.com/office/powerpoint/2010/main" val="4048482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4" y="189277"/>
            <a:ext cx="65430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Background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13B366-1FF5-99B2-3ED0-04037D653156}"/>
              </a:ext>
            </a:extLst>
          </p:cNvPr>
          <p:cNvSpPr txBox="1"/>
          <p:nvPr/>
        </p:nvSpPr>
        <p:spPr>
          <a:xfrm>
            <a:off x="8002126" y="1650419"/>
            <a:ext cx="39842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What can satellites do?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Communication satellites can provide communication services with a global coverage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D76B8-DD41-52C3-FCAD-300C0CFC7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26" y="1650419"/>
            <a:ext cx="7772400" cy="43614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E92B84-81C5-3C76-90FF-D0CD5FCEAF20}"/>
              </a:ext>
            </a:extLst>
          </p:cNvPr>
          <p:cNvSpPr txBox="1"/>
          <p:nvPr/>
        </p:nvSpPr>
        <p:spPr>
          <a:xfrm>
            <a:off x="0" y="6530223"/>
            <a:ext cx="50638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</a:t>
            </a:r>
            <a:r>
              <a:rPr lang="en-CN" sz="1200" dirty="0"/>
              <a:t>igrues are obtained from</a:t>
            </a:r>
            <a:r>
              <a:rPr lang="en-US" altLang="zh-CN" sz="1200" dirty="0"/>
              <a:t> </a:t>
            </a:r>
            <a:r>
              <a:rPr lang="en-US" altLang="zh-CN" sz="1200" dirty="0">
                <a:hlinkClick r:id="rId5"/>
              </a:rPr>
              <a:t>https://www.youtube.com/watch?v=n70zjMvm8L0</a:t>
            </a:r>
            <a:r>
              <a:rPr lang="en-US" altLang="zh-CN" sz="1200" dirty="0"/>
              <a:t> </a:t>
            </a:r>
            <a:endParaRPr lang="en-CN" sz="1200" dirty="0"/>
          </a:p>
        </p:txBody>
      </p:sp>
    </p:spTree>
    <p:extLst>
      <p:ext uri="{BB962C8B-B14F-4D97-AF65-F5344CB8AC3E}">
        <p14:creationId xmlns:p14="http://schemas.microsoft.com/office/powerpoint/2010/main" val="2015722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4" y="189277"/>
            <a:ext cx="65430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Background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45FC4-B7B0-CA17-E7E2-605699E9A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846" y="2231696"/>
            <a:ext cx="10138954" cy="3454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8D62A4-8E44-30E3-3373-76AD056833E7}"/>
              </a:ext>
            </a:extLst>
          </p:cNvPr>
          <p:cNvSpPr txBox="1"/>
          <p:nvPr/>
        </p:nvSpPr>
        <p:spPr>
          <a:xfrm>
            <a:off x="584563" y="1551259"/>
            <a:ext cx="6106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What can satellites do?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36F7EB-BF34-022D-45A2-2F936E94E801}"/>
              </a:ext>
            </a:extLst>
          </p:cNvPr>
          <p:cNvSpPr txBox="1"/>
          <p:nvPr/>
        </p:nvSpPr>
        <p:spPr>
          <a:xfrm>
            <a:off x="0" y="6530223"/>
            <a:ext cx="5959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</a:t>
            </a:r>
            <a:r>
              <a:rPr lang="en-CN" sz="1200" dirty="0"/>
              <a:t>igrues are obtained from </a:t>
            </a:r>
            <a:r>
              <a:rPr lang="en-US" sz="1200" dirty="0">
                <a:hlinkClick r:id="rId5"/>
              </a:rPr>
              <a:t>https://nanoavionics.com/blog/how-many-satellites-are-in-space/</a:t>
            </a:r>
            <a:endParaRPr lang="en-CN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0ACB07-9FCD-CC34-F1A9-11A9D52A5027}"/>
              </a:ext>
            </a:extLst>
          </p:cNvPr>
          <p:cNvSpPr txBox="1"/>
          <p:nvPr/>
        </p:nvSpPr>
        <p:spPr>
          <a:xfrm>
            <a:off x="2980499" y="5789323"/>
            <a:ext cx="623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five most common primary missions and according numbers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672578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3" y="189277"/>
            <a:ext cx="77023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Background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93A9F1-D28C-8BDA-3AF5-2BDD6DB7F347}"/>
              </a:ext>
            </a:extLst>
          </p:cNvPr>
          <p:cNvSpPr txBox="1"/>
          <p:nvPr/>
        </p:nvSpPr>
        <p:spPr>
          <a:xfrm>
            <a:off x="64687" y="6430014"/>
            <a:ext cx="10993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</a:t>
            </a:r>
            <a:r>
              <a:rPr lang="en-CN" sz="1200" dirty="0"/>
              <a:t>igures are obtained from </a:t>
            </a:r>
            <a:r>
              <a:rPr lang="en-US" sz="1200" dirty="0">
                <a:hlinkClick r:id="rId4"/>
              </a:rPr>
              <a:t>https://www.google.com/</a:t>
            </a:r>
            <a:r>
              <a:rPr lang="en-US" sz="1200" dirty="0"/>
              <a:t>, </a:t>
            </a:r>
            <a:r>
              <a:rPr lang="en-US" sz="1200" dirty="0">
                <a:hlinkClick r:id="rId5"/>
              </a:rPr>
              <a:t>https://www.aboutamazon.com/what-we-do/devices-services/project-kuiper</a:t>
            </a:r>
            <a:endParaRPr lang="en-US" sz="1200" dirty="0"/>
          </a:p>
          <a:p>
            <a:r>
              <a:rPr lang="en-US" sz="1200" dirty="0">
                <a:effectLst/>
              </a:rPr>
              <a:t>X. Yang, “Low Earth Orbit (LEO) Mega Constellations – Satellite and Terrestrial Integrated Communication Networks”.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FD3DD5-62AD-AAFB-068E-B6891960FC61}"/>
              </a:ext>
            </a:extLst>
          </p:cNvPr>
          <p:cNvSpPr txBox="1"/>
          <p:nvPr/>
        </p:nvSpPr>
        <p:spPr>
          <a:xfrm>
            <a:off x="965051" y="1460158"/>
            <a:ext cx="5945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400" dirty="0"/>
              <a:t>Commercial Satellite Constellations</a:t>
            </a:r>
          </a:p>
        </p:txBody>
      </p:sp>
      <p:pic>
        <p:nvPicPr>
          <p:cNvPr id="6" name="Picture 4" descr="OneWeb's Successful Launch, Paves The Way For Commercial Services">
            <a:extLst>
              <a:ext uri="{FF2B5EF4-FFF2-40B4-BE49-F238E27FC236}">
                <a16:creationId xmlns:a16="http://schemas.microsoft.com/office/drawing/2014/main" id="{3E06630C-8FC7-6827-DDA5-B577D5AA6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427" y="1918824"/>
            <a:ext cx="2273663" cy="118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9342D1-9164-25D3-5DA9-B36B59D4A0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051" y="3438669"/>
            <a:ext cx="2195999" cy="21010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CE8986-9022-E0F5-0900-B963D0E5473B}"/>
              </a:ext>
            </a:extLst>
          </p:cNvPr>
          <p:cNvSpPr txBox="1"/>
          <p:nvPr/>
        </p:nvSpPr>
        <p:spPr>
          <a:xfrm>
            <a:off x="1076970" y="5750771"/>
            <a:ext cx="208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11,943 satellites</a:t>
            </a:r>
            <a:endParaRPr lang="en-C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CEA370-C639-F6B8-7884-D7DB65A9DD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9427" y="3365872"/>
            <a:ext cx="2198894" cy="21010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481946-A345-CEC6-3235-6E78C0B33D64}"/>
              </a:ext>
            </a:extLst>
          </p:cNvPr>
          <p:cNvSpPr txBox="1"/>
          <p:nvPr/>
        </p:nvSpPr>
        <p:spPr>
          <a:xfrm>
            <a:off x="9214958" y="5674315"/>
            <a:ext cx="2489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648 satellites</a:t>
            </a:r>
            <a:endParaRPr lang="en-C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40C290-0CB0-443A-F653-734B83195F9E}"/>
              </a:ext>
            </a:extLst>
          </p:cNvPr>
          <p:cNvSpPr txBox="1"/>
          <p:nvPr/>
        </p:nvSpPr>
        <p:spPr>
          <a:xfrm>
            <a:off x="5409235" y="5732029"/>
            <a:ext cx="1589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0F1218"/>
                </a:solidFill>
                <a:effectLst/>
                <a:latin typeface="amazon_ember"/>
              </a:rPr>
              <a:t>3,236 satellites</a:t>
            </a:r>
            <a:endParaRPr lang="en-CN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A640D1-55CA-0D3C-36CD-CA98D6D48A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4400" y="3429000"/>
            <a:ext cx="2388919" cy="210103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1623463-7B07-5837-DD02-21032A24E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70" y="2139582"/>
            <a:ext cx="1893621" cy="9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oject Kuiper Case Study | NICE DCV | AWS">
            <a:extLst>
              <a:ext uri="{FF2B5EF4-FFF2-40B4-BE49-F238E27FC236}">
                <a16:creationId xmlns:a16="http://schemas.microsoft.com/office/drawing/2014/main" id="{FBCAFE0D-CB64-018F-FFB4-C87C5797E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58" y="2307021"/>
            <a:ext cx="3866387" cy="62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543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986173D-D8B7-4026-B9B9-A3E17D5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184"/>
            <a:ext cx="12192000" cy="127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148F13-18D4-494A-A9B3-0D6256A55311}"/>
              </a:ext>
            </a:extLst>
          </p:cNvPr>
          <p:cNvSpPr txBox="1"/>
          <p:nvPr/>
        </p:nvSpPr>
        <p:spPr>
          <a:xfrm>
            <a:off x="1507744" y="189277"/>
            <a:ext cx="65430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Background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AF227E8-6AFE-4117-B83C-9D3BF759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0033-B2FC-4609-BC0E-7900D15FB984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6AD0D3-F589-6A70-6801-738A4D3A3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059" y="1698769"/>
            <a:ext cx="4136740" cy="4964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B681FF-D466-DADA-53F3-8CA9B1068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7582" y="1688566"/>
            <a:ext cx="6159500" cy="421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C67AC4-5822-5874-46BF-932CB953819B}"/>
              </a:ext>
            </a:extLst>
          </p:cNvPr>
          <p:cNvSpPr txBox="1"/>
          <p:nvPr/>
        </p:nvSpPr>
        <p:spPr>
          <a:xfrm>
            <a:off x="165069" y="1232577"/>
            <a:ext cx="6267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CN" sz="2400" dirty="0"/>
              <a:t>Starlink - Direct to Cell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22DE6D-34D5-EA6C-DE20-42FE38BC6CCC}"/>
              </a:ext>
            </a:extLst>
          </p:cNvPr>
          <p:cNvSpPr txBox="1"/>
          <p:nvPr/>
        </p:nvSpPr>
        <p:spPr>
          <a:xfrm>
            <a:off x="165068" y="6581001"/>
            <a:ext cx="2685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</a:t>
            </a:r>
            <a:r>
              <a:rPr lang="en-CN" sz="1200" dirty="0"/>
              <a:t>ource from </a:t>
            </a:r>
            <a:r>
              <a:rPr lang="en-US" sz="1200" dirty="0">
                <a:hlinkClick r:id="rId6"/>
              </a:rPr>
              <a:t>https://direct.starlink.com/</a:t>
            </a:r>
            <a:endParaRPr lang="en-CN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F650E6-5746-56DD-87A7-655FB8745683}"/>
              </a:ext>
            </a:extLst>
          </p:cNvPr>
          <p:cNvSpPr txBox="1"/>
          <p:nvPr/>
        </p:nvSpPr>
        <p:spPr>
          <a:xfrm>
            <a:off x="5816535" y="5934670"/>
            <a:ext cx="63754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Seamless access to text, voice, and data for LTE phones;</a:t>
            </a:r>
          </a:p>
          <a:p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F</a:t>
            </a:r>
            <a:r>
              <a:rPr lang="en-US" b="0" i="0" dirty="0">
                <a:solidFill>
                  <a:srgbClr val="0F1419"/>
                </a:solidFill>
                <a:effectLst/>
                <a:latin typeface="TwitterChirp"/>
              </a:rPr>
              <a:t>urther global connectivity and help to eliminate dead zones.</a:t>
            </a:r>
            <a:endParaRPr lang="en-CN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4EF134-0062-4851-131C-4049F0B21AD0}"/>
              </a:ext>
            </a:extLst>
          </p:cNvPr>
          <p:cNvSpPr txBox="1"/>
          <p:nvPr/>
        </p:nvSpPr>
        <p:spPr>
          <a:xfrm>
            <a:off x="94918" y="2477869"/>
            <a:ext cx="15980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SpaceX launched its first batch of 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Starlink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 Direct-to-Cell satellites on 1/2/2024.</a:t>
            </a:r>
            <a:endParaRPr lang="en-CN" sz="2000" dirty="0"/>
          </a:p>
        </p:txBody>
      </p:sp>
    </p:spTree>
    <p:extLst>
      <p:ext uri="{BB962C8B-B14F-4D97-AF65-F5344CB8AC3E}">
        <p14:creationId xmlns:p14="http://schemas.microsoft.com/office/powerpoint/2010/main" val="3389776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012.9811023622046,&quot;width&quot;:19200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5402</TotalTime>
  <Words>4391</Words>
  <Application>Microsoft Macintosh PowerPoint</Application>
  <PresentationFormat>Widescreen</PresentationFormat>
  <Paragraphs>480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amazon_ember</vt:lpstr>
      <vt:lpstr>Söhne</vt:lpstr>
      <vt:lpstr>TwitterChirp</vt:lpstr>
      <vt:lpstr>Arial</vt:lpstr>
      <vt:lpstr>Bookman Old Style</vt:lpstr>
      <vt:lpstr>Calibri</vt:lpstr>
      <vt:lpstr>Calibri Light</vt:lpstr>
      <vt:lpstr>Cambria Math</vt:lpstr>
      <vt:lpstr>Helvetica Neue</vt:lpstr>
      <vt:lpstr>Impact</vt:lpstr>
      <vt:lpstr>Roboto</vt:lpstr>
      <vt:lpstr>Times New Roman</vt:lpstr>
      <vt:lpstr>Wingdings</vt:lpstr>
      <vt:lpstr>Office Theme</vt:lpstr>
      <vt:lpstr>Xinran Zhang University of Houston University of Electronic Science and Technology of China 1/11/2024  (Thanks Kai-Chu Tsai and Yuhan Kang)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Satellites </dc:title>
  <dc:creator>Zhang, Xinran</dc:creator>
  <cp:lastModifiedBy>Zhang, Xinran</cp:lastModifiedBy>
  <cp:revision>604</cp:revision>
  <cp:lastPrinted>2024-01-06T01:05:20Z</cp:lastPrinted>
  <dcterms:created xsi:type="dcterms:W3CDTF">2023-11-30T04:11:36Z</dcterms:created>
  <dcterms:modified xsi:type="dcterms:W3CDTF">2024-01-11T16:49:00Z</dcterms:modified>
</cp:coreProperties>
</file>