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9319200" cy="39319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99"/>
    <a:srgbClr val="FF7C8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479B45-2290-4C89-B3E0-995BFFF42884}" v="224" dt="2024-10-17T21:45:17.058"/>
    <p1510:client id="{AD0C7202-401A-467B-B608-A8D6B67ED0E6}" v="97" dt="2024-10-18T18:22:20.2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0" autoAdjust="0"/>
    <p:restoredTop sz="94626"/>
  </p:normalViewPr>
  <p:slideViewPr>
    <p:cSldViewPr snapToGrid="0">
      <p:cViewPr>
        <p:scale>
          <a:sx n="30" d="100"/>
          <a:sy n="30" d="100"/>
        </p:scale>
        <p:origin x="1272" y="-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LTANA, SALMA" userId="1c0b335f-64fb-4543-ba0c-81887b700279" providerId="ADAL" clId="{AD0C7202-401A-467B-B608-A8D6B67ED0E6}"/>
    <pc:docChg chg="undo custSel modSld">
      <pc:chgData name="SULTANA, SALMA" userId="1c0b335f-64fb-4543-ba0c-81887b700279" providerId="ADAL" clId="{AD0C7202-401A-467B-B608-A8D6B67ED0E6}" dt="2024-10-18T18:23:34.777" v="194" actId="1076"/>
      <pc:docMkLst>
        <pc:docMk/>
      </pc:docMkLst>
      <pc:sldChg chg="addSp delSp modSp mod">
        <pc:chgData name="SULTANA, SALMA" userId="1c0b335f-64fb-4543-ba0c-81887b700279" providerId="ADAL" clId="{AD0C7202-401A-467B-B608-A8D6B67ED0E6}" dt="2024-10-18T18:23:34.777" v="194" actId="1076"/>
        <pc:sldMkLst>
          <pc:docMk/>
          <pc:sldMk cId="1341714300" sldId="256"/>
        </pc:sldMkLst>
        <pc:spChg chg="add mod">
          <ac:chgData name="SULTANA, SALMA" userId="1c0b335f-64fb-4543-ba0c-81887b700279" providerId="ADAL" clId="{AD0C7202-401A-467B-B608-A8D6B67ED0E6}" dt="2024-10-18T18:01:37.544" v="65" actId="6549"/>
          <ac:spMkLst>
            <pc:docMk/>
            <pc:sldMk cId="1341714300" sldId="256"/>
            <ac:spMk id="2" creationId="{B0AE4E42-84E0-BB46-3D03-B20DEE0879B8}"/>
          </ac:spMkLst>
        </pc:spChg>
        <pc:spChg chg="add mod">
          <ac:chgData name="SULTANA, SALMA" userId="1c0b335f-64fb-4543-ba0c-81887b700279" providerId="ADAL" clId="{AD0C7202-401A-467B-B608-A8D6B67ED0E6}" dt="2024-10-18T18:22:35.474" v="191" actId="2711"/>
          <ac:spMkLst>
            <pc:docMk/>
            <pc:sldMk cId="1341714300" sldId="256"/>
            <ac:spMk id="5" creationId="{7EBC97B9-9C82-20D3-A5CE-36465BB0FE1C}"/>
          </ac:spMkLst>
        </pc:spChg>
        <pc:spChg chg="add mod">
          <ac:chgData name="SULTANA, SALMA" userId="1c0b335f-64fb-4543-ba0c-81887b700279" providerId="ADAL" clId="{AD0C7202-401A-467B-B608-A8D6B67ED0E6}" dt="2024-10-18T18:03:43.602" v="82" actId="1076"/>
          <ac:spMkLst>
            <pc:docMk/>
            <pc:sldMk cId="1341714300" sldId="256"/>
            <ac:spMk id="6" creationId="{7051C510-B3C7-43DB-5833-C9B4DA7F31D7}"/>
          </ac:spMkLst>
        </pc:spChg>
        <pc:spChg chg="mod">
          <ac:chgData name="SULTANA, SALMA" userId="1c0b335f-64fb-4543-ba0c-81887b700279" providerId="ADAL" clId="{AD0C7202-401A-467B-B608-A8D6B67ED0E6}" dt="2024-10-18T18:07:46.924" v="130" actId="20577"/>
          <ac:spMkLst>
            <pc:docMk/>
            <pc:sldMk cId="1341714300" sldId="256"/>
            <ac:spMk id="8" creationId="{D626246C-CDBC-9314-0CCA-9F31AB1578C6}"/>
          </ac:spMkLst>
        </pc:spChg>
        <pc:spChg chg="add mod">
          <ac:chgData name="SULTANA, SALMA" userId="1c0b335f-64fb-4543-ba0c-81887b700279" providerId="ADAL" clId="{AD0C7202-401A-467B-B608-A8D6B67ED0E6}" dt="2024-10-18T18:19:20.340" v="176" actId="1076"/>
          <ac:spMkLst>
            <pc:docMk/>
            <pc:sldMk cId="1341714300" sldId="256"/>
            <ac:spMk id="14" creationId="{B04A1614-415E-2FE3-8AD7-71CB2F9F2BF6}"/>
          </ac:spMkLst>
        </pc:spChg>
        <pc:spChg chg="add del mod">
          <ac:chgData name="SULTANA, SALMA" userId="1c0b335f-64fb-4543-ba0c-81887b700279" providerId="ADAL" clId="{AD0C7202-401A-467B-B608-A8D6B67ED0E6}" dt="2024-10-18T18:16:19.203" v="153" actId="21"/>
          <ac:spMkLst>
            <pc:docMk/>
            <pc:sldMk cId="1341714300" sldId="256"/>
            <ac:spMk id="15" creationId="{CC21D6EF-4F7B-4272-DDC4-84E7C2A6F8AE}"/>
          </ac:spMkLst>
        </pc:spChg>
        <pc:spChg chg="add mod">
          <ac:chgData name="SULTANA, SALMA" userId="1c0b335f-64fb-4543-ba0c-81887b700279" providerId="ADAL" clId="{AD0C7202-401A-467B-B608-A8D6B67ED0E6}" dt="2024-10-18T18:21:04.610" v="187" actId="14100"/>
          <ac:spMkLst>
            <pc:docMk/>
            <pc:sldMk cId="1341714300" sldId="256"/>
            <ac:spMk id="17" creationId="{6FF84122-D38C-2D79-99E0-70F5FC993C10}"/>
          </ac:spMkLst>
        </pc:spChg>
        <pc:spChg chg="mod">
          <ac:chgData name="SULTANA, SALMA" userId="1c0b335f-64fb-4543-ba0c-81887b700279" providerId="ADAL" clId="{AD0C7202-401A-467B-B608-A8D6B67ED0E6}" dt="2024-10-18T18:04:45.801" v="126" actId="1036"/>
          <ac:spMkLst>
            <pc:docMk/>
            <pc:sldMk cId="1341714300" sldId="256"/>
            <ac:spMk id="25" creationId="{B3519EE6-A771-FF1E-27C5-BF3E247063A4}"/>
          </ac:spMkLst>
        </pc:spChg>
        <pc:spChg chg="mod">
          <ac:chgData name="SULTANA, SALMA" userId="1c0b335f-64fb-4543-ba0c-81887b700279" providerId="ADAL" clId="{AD0C7202-401A-467B-B608-A8D6B67ED0E6}" dt="2024-10-18T18:04:45.801" v="126" actId="1036"/>
          <ac:spMkLst>
            <pc:docMk/>
            <pc:sldMk cId="1341714300" sldId="256"/>
            <ac:spMk id="26" creationId="{8CC27CF5-5CB1-EDC5-B220-A995C5D5A367}"/>
          </ac:spMkLst>
        </pc:spChg>
        <pc:spChg chg="mod">
          <ac:chgData name="SULTANA, SALMA" userId="1c0b335f-64fb-4543-ba0c-81887b700279" providerId="ADAL" clId="{AD0C7202-401A-467B-B608-A8D6B67ED0E6}" dt="2024-10-18T18:04:45.801" v="126" actId="1036"/>
          <ac:spMkLst>
            <pc:docMk/>
            <pc:sldMk cId="1341714300" sldId="256"/>
            <ac:spMk id="27" creationId="{D086D689-B0AC-167F-FD7A-C8E0796189E7}"/>
          </ac:spMkLst>
        </pc:spChg>
        <pc:spChg chg="mod">
          <ac:chgData name="SULTANA, SALMA" userId="1c0b335f-64fb-4543-ba0c-81887b700279" providerId="ADAL" clId="{AD0C7202-401A-467B-B608-A8D6B67ED0E6}" dt="2024-10-18T18:04:45.801" v="126" actId="1036"/>
          <ac:spMkLst>
            <pc:docMk/>
            <pc:sldMk cId="1341714300" sldId="256"/>
            <ac:spMk id="29" creationId="{349D99F4-2C0C-FC1A-97AA-73A9F895854F}"/>
          </ac:spMkLst>
        </pc:spChg>
        <pc:spChg chg="mod">
          <ac:chgData name="SULTANA, SALMA" userId="1c0b335f-64fb-4543-ba0c-81887b700279" providerId="ADAL" clId="{AD0C7202-401A-467B-B608-A8D6B67ED0E6}" dt="2024-10-18T18:04:45.801" v="126" actId="1036"/>
          <ac:spMkLst>
            <pc:docMk/>
            <pc:sldMk cId="1341714300" sldId="256"/>
            <ac:spMk id="62" creationId="{1C3B3784-2DC7-79FC-0321-FD165B2DD31E}"/>
          </ac:spMkLst>
        </pc:spChg>
        <pc:spChg chg="mod">
          <ac:chgData name="SULTANA, SALMA" userId="1c0b335f-64fb-4543-ba0c-81887b700279" providerId="ADAL" clId="{AD0C7202-401A-467B-B608-A8D6B67ED0E6}" dt="2024-10-18T18:04:29.494" v="91" actId="1076"/>
          <ac:spMkLst>
            <pc:docMk/>
            <pc:sldMk cId="1341714300" sldId="256"/>
            <ac:spMk id="63" creationId="{BC8CD899-C541-69FE-383C-F23A7711D433}"/>
          </ac:spMkLst>
        </pc:spChg>
        <pc:spChg chg="mod">
          <ac:chgData name="SULTANA, SALMA" userId="1c0b335f-64fb-4543-ba0c-81887b700279" providerId="ADAL" clId="{AD0C7202-401A-467B-B608-A8D6B67ED0E6}" dt="2024-10-18T18:06:11.584" v="129" actId="255"/>
          <ac:spMkLst>
            <pc:docMk/>
            <pc:sldMk cId="1341714300" sldId="256"/>
            <ac:spMk id="1025" creationId="{A8F7762B-3B17-52EC-13B6-FDE474258A93}"/>
          </ac:spMkLst>
        </pc:spChg>
        <pc:spChg chg="mod">
          <ac:chgData name="SULTANA, SALMA" userId="1c0b335f-64fb-4543-ba0c-81887b700279" providerId="ADAL" clId="{AD0C7202-401A-467B-B608-A8D6B67ED0E6}" dt="2024-10-18T18:08:35.242" v="131" actId="14100"/>
          <ac:spMkLst>
            <pc:docMk/>
            <pc:sldMk cId="1341714300" sldId="256"/>
            <ac:spMk id="1046" creationId="{AA805D2D-E293-4B9A-8FE7-06EAA38C8969}"/>
          </ac:spMkLst>
        </pc:spChg>
        <pc:graphicFrameChg chg="modGraphic">
          <ac:chgData name="SULTANA, SALMA" userId="1c0b335f-64fb-4543-ba0c-81887b700279" providerId="ADAL" clId="{AD0C7202-401A-467B-B608-A8D6B67ED0E6}" dt="2024-10-18T18:23:00.657" v="192" actId="2711"/>
          <ac:graphicFrameMkLst>
            <pc:docMk/>
            <pc:sldMk cId="1341714300" sldId="256"/>
            <ac:graphicFrameMk id="60" creationId="{9690378E-D29E-0A59-A8AD-AA0692B027FB}"/>
          </ac:graphicFrameMkLst>
        </pc:graphicFrameChg>
        <pc:picChg chg="add mod">
          <ac:chgData name="SULTANA, SALMA" userId="1c0b335f-64fb-4543-ba0c-81887b700279" providerId="ADAL" clId="{AD0C7202-401A-467B-B608-A8D6B67ED0E6}" dt="2024-10-18T18:04:20.449" v="89" actId="1076"/>
          <ac:picMkLst>
            <pc:docMk/>
            <pc:sldMk cId="1341714300" sldId="256"/>
            <ac:picMk id="12" creationId="{C788BA8F-9C88-886E-23AC-12F686765A38}"/>
          </ac:picMkLst>
        </pc:picChg>
        <pc:picChg chg="add mod">
          <ac:chgData name="SULTANA, SALMA" userId="1c0b335f-64fb-4543-ba0c-81887b700279" providerId="ADAL" clId="{AD0C7202-401A-467B-B608-A8D6B67ED0E6}" dt="2024-10-18T18:20:49.877" v="184" actId="1076"/>
          <ac:picMkLst>
            <pc:docMk/>
            <pc:sldMk cId="1341714300" sldId="256"/>
            <ac:picMk id="19" creationId="{727EB53F-3F76-E77E-EF54-ABF6FDB3DE93}"/>
          </ac:picMkLst>
        </pc:picChg>
        <pc:picChg chg="mod">
          <ac:chgData name="SULTANA, SALMA" userId="1c0b335f-64fb-4543-ba0c-81887b700279" providerId="ADAL" clId="{AD0C7202-401A-467B-B608-A8D6B67ED0E6}" dt="2024-10-18T18:04:45.801" v="126" actId="1036"/>
          <ac:picMkLst>
            <pc:docMk/>
            <pc:sldMk cId="1341714300" sldId="256"/>
            <ac:picMk id="20" creationId="{1504F83A-C836-A7BC-18EF-EE6FD2B69480}"/>
          </ac:picMkLst>
        </pc:picChg>
        <pc:picChg chg="add mod">
          <ac:chgData name="SULTANA, SALMA" userId="1c0b335f-64fb-4543-ba0c-81887b700279" providerId="ADAL" clId="{AD0C7202-401A-467B-B608-A8D6B67ED0E6}" dt="2024-10-18T18:22:20.214" v="190" actId="1076"/>
          <ac:picMkLst>
            <pc:docMk/>
            <pc:sldMk cId="1341714300" sldId="256"/>
            <ac:picMk id="21" creationId="{2FC6AE80-2C64-7734-D3AB-80E0CFB3FE61}"/>
          </ac:picMkLst>
        </pc:picChg>
        <pc:picChg chg="mod">
          <ac:chgData name="SULTANA, SALMA" userId="1c0b335f-64fb-4543-ba0c-81887b700279" providerId="ADAL" clId="{AD0C7202-401A-467B-B608-A8D6B67ED0E6}" dt="2024-10-18T18:04:45.801" v="126" actId="1036"/>
          <ac:picMkLst>
            <pc:docMk/>
            <pc:sldMk cId="1341714300" sldId="256"/>
            <ac:picMk id="22" creationId="{2EB183B4-8327-9269-5C2F-882A238F4F7A}"/>
          </ac:picMkLst>
        </pc:picChg>
        <pc:picChg chg="mod">
          <ac:chgData name="SULTANA, SALMA" userId="1c0b335f-64fb-4543-ba0c-81887b700279" providerId="ADAL" clId="{AD0C7202-401A-467B-B608-A8D6B67ED0E6}" dt="2024-10-18T18:04:45.801" v="126" actId="1036"/>
          <ac:picMkLst>
            <pc:docMk/>
            <pc:sldMk cId="1341714300" sldId="256"/>
            <ac:picMk id="23" creationId="{373C337F-AC81-694D-86A2-E8A93A174946}"/>
          </ac:picMkLst>
        </pc:picChg>
        <pc:picChg chg="mod">
          <ac:chgData name="SULTANA, SALMA" userId="1c0b335f-64fb-4543-ba0c-81887b700279" providerId="ADAL" clId="{AD0C7202-401A-467B-B608-A8D6B67ED0E6}" dt="2024-10-18T18:23:34.777" v="194" actId="1076"/>
          <ac:picMkLst>
            <pc:docMk/>
            <pc:sldMk cId="1341714300" sldId="256"/>
            <ac:picMk id="24" creationId="{3032B03B-61BB-EEBB-76F1-E5E2239DEDAD}"/>
          </ac:picMkLst>
        </pc:picChg>
        <pc:picChg chg="mod">
          <ac:chgData name="SULTANA, SALMA" userId="1c0b335f-64fb-4543-ba0c-81887b700279" providerId="ADAL" clId="{AD0C7202-401A-467B-B608-A8D6B67ED0E6}" dt="2024-10-18T18:04:45.801" v="126" actId="1036"/>
          <ac:picMkLst>
            <pc:docMk/>
            <pc:sldMk cId="1341714300" sldId="256"/>
            <ac:picMk id="28" creationId="{85A7B1EF-BDC7-80BA-9AFA-2244FF5AC7AF}"/>
          </ac:picMkLst>
        </pc:picChg>
        <pc:picChg chg="mod">
          <ac:chgData name="SULTANA, SALMA" userId="1c0b335f-64fb-4543-ba0c-81887b700279" providerId="ADAL" clId="{AD0C7202-401A-467B-B608-A8D6B67ED0E6}" dt="2024-10-18T18:04:45.801" v="126" actId="1036"/>
          <ac:picMkLst>
            <pc:docMk/>
            <pc:sldMk cId="1341714300" sldId="256"/>
            <ac:picMk id="1026" creationId="{820C78FF-CB25-8A2B-7F2B-4D1790FFE57F}"/>
          </ac:picMkLst>
        </pc:picChg>
        <pc:picChg chg="add del mod">
          <ac:chgData name="SULTANA, SALMA" userId="1c0b335f-64fb-4543-ba0c-81887b700279" providerId="ADAL" clId="{AD0C7202-401A-467B-B608-A8D6B67ED0E6}" dt="2024-10-18T18:20:23.543" v="177" actId="478"/>
          <ac:picMkLst>
            <pc:docMk/>
            <pc:sldMk cId="1341714300" sldId="256"/>
            <ac:picMk id="1031" creationId="{5114A4B8-BFB1-3E5E-C744-EF71506A899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3995F-D051-4635-BCCD-47333DDFF582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3C21E-594B-4223-8A10-0525F319F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5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3C21E-594B-4223-8A10-0525F319F8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2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8940" y="6434881"/>
            <a:ext cx="33421320" cy="13688907"/>
          </a:xfrm>
        </p:spPr>
        <p:txBody>
          <a:bodyPr anchor="b"/>
          <a:lstStyle>
            <a:lvl1pPr algn="ctr">
              <a:defRPr sz="25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4900" y="20651685"/>
            <a:ext cx="29489400" cy="9493035"/>
          </a:xfrm>
        </p:spPr>
        <p:txBody>
          <a:bodyPr/>
          <a:lstStyle>
            <a:lvl1pPr marL="0" indent="0" algn="ctr">
              <a:buNone/>
              <a:defRPr sz="10320"/>
            </a:lvl1pPr>
            <a:lvl2pPr marL="1965960" indent="0" algn="ctr">
              <a:buNone/>
              <a:defRPr sz="8600"/>
            </a:lvl2pPr>
            <a:lvl3pPr marL="3931920" indent="0" algn="ctr">
              <a:buNone/>
              <a:defRPr sz="7740"/>
            </a:lvl3pPr>
            <a:lvl4pPr marL="5897880" indent="0" algn="ctr">
              <a:buNone/>
              <a:defRPr sz="6880"/>
            </a:lvl4pPr>
            <a:lvl5pPr marL="7863840" indent="0" algn="ctr">
              <a:buNone/>
              <a:defRPr sz="6880"/>
            </a:lvl5pPr>
            <a:lvl6pPr marL="9829800" indent="0" algn="ctr">
              <a:buNone/>
              <a:defRPr sz="6880"/>
            </a:lvl6pPr>
            <a:lvl7pPr marL="11795760" indent="0" algn="ctr">
              <a:buNone/>
              <a:defRPr sz="6880"/>
            </a:lvl7pPr>
            <a:lvl8pPr marL="13761720" indent="0" algn="ctr">
              <a:buNone/>
              <a:defRPr sz="6880"/>
            </a:lvl8pPr>
            <a:lvl9pPr marL="15727680" indent="0" algn="ctr">
              <a:buNone/>
              <a:defRPr sz="68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5E8-B202-4722-9C13-8B03085D7045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F8FA-38D6-4D43-B5C0-2D63BBA1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87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5E8-B202-4722-9C13-8B03085D7045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F8FA-38D6-4D43-B5C0-2D63BBA1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67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137804" y="2093383"/>
            <a:ext cx="8478203" cy="333212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03197" y="2093383"/>
            <a:ext cx="24943118" cy="333212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5E8-B202-4722-9C13-8B03085D7045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F8FA-38D6-4D43-B5C0-2D63BBA1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34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5E8-B202-4722-9C13-8B03085D7045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F8FA-38D6-4D43-B5C0-2D63BBA1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5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718" y="9802507"/>
            <a:ext cx="33912810" cy="16355692"/>
          </a:xfrm>
        </p:spPr>
        <p:txBody>
          <a:bodyPr anchor="b"/>
          <a:lstStyle>
            <a:lvl1pPr>
              <a:defRPr sz="25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2718" y="26312930"/>
            <a:ext cx="33912810" cy="8601072"/>
          </a:xfrm>
        </p:spPr>
        <p:txBody>
          <a:bodyPr/>
          <a:lstStyle>
            <a:lvl1pPr marL="0" indent="0">
              <a:buNone/>
              <a:defRPr sz="10320">
                <a:solidFill>
                  <a:schemeClr val="tx1">
                    <a:tint val="82000"/>
                  </a:schemeClr>
                </a:solidFill>
              </a:defRPr>
            </a:lvl1pPr>
            <a:lvl2pPr marL="1965960" indent="0">
              <a:buNone/>
              <a:defRPr sz="8600">
                <a:solidFill>
                  <a:schemeClr val="tx1">
                    <a:tint val="82000"/>
                  </a:schemeClr>
                </a:solidFill>
              </a:defRPr>
            </a:lvl2pPr>
            <a:lvl3pPr marL="3931920" indent="0">
              <a:buNone/>
              <a:defRPr sz="7740">
                <a:solidFill>
                  <a:schemeClr val="tx1">
                    <a:tint val="82000"/>
                  </a:schemeClr>
                </a:solidFill>
              </a:defRPr>
            </a:lvl3pPr>
            <a:lvl4pPr marL="5897880" indent="0">
              <a:buNone/>
              <a:defRPr sz="6880">
                <a:solidFill>
                  <a:schemeClr val="tx1">
                    <a:tint val="82000"/>
                  </a:schemeClr>
                </a:solidFill>
              </a:defRPr>
            </a:lvl4pPr>
            <a:lvl5pPr marL="7863840" indent="0">
              <a:buNone/>
              <a:defRPr sz="6880">
                <a:solidFill>
                  <a:schemeClr val="tx1">
                    <a:tint val="82000"/>
                  </a:schemeClr>
                </a:solidFill>
              </a:defRPr>
            </a:lvl5pPr>
            <a:lvl6pPr marL="9829800" indent="0">
              <a:buNone/>
              <a:defRPr sz="6880">
                <a:solidFill>
                  <a:schemeClr val="tx1">
                    <a:tint val="82000"/>
                  </a:schemeClr>
                </a:solidFill>
              </a:defRPr>
            </a:lvl6pPr>
            <a:lvl7pPr marL="11795760" indent="0">
              <a:buNone/>
              <a:defRPr sz="6880">
                <a:solidFill>
                  <a:schemeClr val="tx1">
                    <a:tint val="82000"/>
                  </a:schemeClr>
                </a:solidFill>
              </a:defRPr>
            </a:lvl7pPr>
            <a:lvl8pPr marL="13761720" indent="0">
              <a:buNone/>
              <a:defRPr sz="6880">
                <a:solidFill>
                  <a:schemeClr val="tx1">
                    <a:tint val="82000"/>
                  </a:schemeClr>
                </a:solidFill>
              </a:defRPr>
            </a:lvl8pPr>
            <a:lvl9pPr marL="15727680" indent="0">
              <a:buNone/>
              <a:defRPr sz="68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5E8-B202-4722-9C13-8B03085D7045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F8FA-38D6-4D43-B5C0-2D63BBA1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5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3195" y="10466917"/>
            <a:ext cx="16710660" cy="249476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905345" y="10466917"/>
            <a:ext cx="16710660" cy="249476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5E8-B202-4722-9C13-8B03085D7045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F8FA-38D6-4D43-B5C0-2D63BBA1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7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8316" y="2093392"/>
            <a:ext cx="33912810" cy="75998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8321" y="9638668"/>
            <a:ext cx="16633862" cy="4723762"/>
          </a:xfrm>
        </p:spPr>
        <p:txBody>
          <a:bodyPr anchor="b"/>
          <a:lstStyle>
            <a:lvl1pPr marL="0" indent="0">
              <a:buNone/>
              <a:defRPr sz="10320" b="1"/>
            </a:lvl1pPr>
            <a:lvl2pPr marL="1965960" indent="0">
              <a:buNone/>
              <a:defRPr sz="8600" b="1"/>
            </a:lvl2pPr>
            <a:lvl3pPr marL="3931920" indent="0">
              <a:buNone/>
              <a:defRPr sz="7740" b="1"/>
            </a:lvl3pPr>
            <a:lvl4pPr marL="5897880" indent="0">
              <a:buNone/>
              <a:defRPr sz="6880" b="1"/>
            </a:lvl4pPr>
            <a:lvl5pPr marL="7863840" indent="0">
              <a:buNone/>
              <a:defRPr sz="6880" b="1"/>
            </a:lvl5pPr>
            <a:lvl6pPr marL="9829800" indent="0">
              <a:buNone/>
              <a:defRPr sz="6880" b="1"/>
            </a:lvl6pPr>
            <a:lvl7pPr marL="11795760" indent="0">
              <a:buNone/>
              <a:defRPr sz="6880" b="1"/>
            </a:lvl7pPr>
            <a:lvl8pPr marL="13761720" indent="0">
              <a:buNone/>
              <a:defRPr sz="6880" b="1"/>
            </a:lvl8pPr>
            <a:lvl9pPr marL="15727680" indent="0">
              <a:buNone/>
              <a:defRPr sz="68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08321" y="14362430"/>
            <a:ext cx="16633862" cy="21124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905347" y="9638668"/>
            <a:ext cx="16715781" cy="4723762"/>
          </a:xfrm>
        </p:spPr>
        <p:txBody>
          <a:bodyPr anchor="b"/>
          <a:lstStyle>
            <a:lvl1pPr marL="0" indent="0">
              <a:buNone/>
              <a:defRPr sz="10320" b="1"/>
            </a:lvl1pPr>
            <a:lvl2pPr marL="1965960" indent="0">
              <a:buNone/>
              <a:defRPr sz="8600" b="1"/>
            </a:lvl2pPr>
            <a:lvl3pPr marL="3931920" indent="0">
              <a:buNone/>
              <a:defRPr sz="7740" b="1"/>
            </a:lvl3pPr>
            <a:lvl4pPr marL="5897880" indent="0">
              <a:buNone/>
              <a:defRPr sz="6880" b="1"/>
            </a:lvl4pPr>
            <a:lvl5pPr marL="7863840" indent="0">
              <a:buNone/>
              <a:defRPr sz="6880" b="1"/>
            </a:lvl5pPr>
            <a:lvl6pPr marL="9829800" indent="0">
              <a:buNone/>
              <a:defRPr sz="6880" b="1"/>
            </a:lvl6pPr>
            <a:lvl7pPr marL="11795760" indent="0">
              <a:buNone/>
              <a:defRPr sz="6880" b="1"/>
            </a:lvl7pPr>
            <a:lvl8pPr marL="13761720" indent="0">
              <a:buNone/>
              <a:defRPr sz="6880" b="1"/>
            </a:lvl8pPr>
            <a:lvl9pPr marL="15727680" indent="0">
              <a:buNone/>
              <a:defRPr sz="68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905347" y="14362430"/>
            <a:ext cx="16715781" cy="21124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5E8-B202-4722-9C13-8B03085D7045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F8FA-38D6-4D43-B5C0-2D63BBA1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9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5E8-B202-4722-9C13-8B03085D7045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F8FA-38D6-4D43-B5C0-2D63BBA1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7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5E8-B202-4722-9C13-8B03085D7045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F8FA-38D6-4D43-B5C0-2D63BBA1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8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8317" y="2621280"/>
            <a:ext cx="12681465" cy="9174480"/>
          </a:xfrm>
        </p:spPr>
        <p:txBody>
          <a:bodyPr anchor="b"/>
          <a:lstStyle>
            <a:lvl1pPr>
              <a:defRPr sz="13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15781" y="5661245"/>
            <a:ext cx="19905345" cy="27942117"/>
          </a:xfrm>
        </p:spPr>
        <p:txBody>
          <a:bodyPr/>
          <a:lstStyle>
            <a:lvl1pPr>
              <a:defRPr sz="13760"/>
            </a:lvl1pPr>
            <a:lvl2pPr>
              <a:defRPr sz="12040"/>
            </a:lvl2pPr>
            <a:lvl3pPr>
              <a:defRPr sz="1032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08317" y="11795760"/>
            <a:ext cx="12681465" cy="21853105"/>
          </a:xfrm>
        </p:spPr>
        <p:txBody>
          <a:bodyPr/>
          <a:lstStyle>
            <a:lvl1pPr marL="0" indent="0">
              <a:buNone/>
              <a:defRPr sz="6880"/>
            </a:lvl1pPr>
            <a:lvl2pPr marL="1965960" indent="0">
              <a:buNone/>
              <a:defRPr sz="6020"/>
            </a:lvl2pPr>
            <a:lvl3pPr marL="3931920" indent="0">
              <a:buNone/>
              <a:defRPr sz="5160"/>
            </a:lvl3pPr>
            <a:lvl4pPr marL="5897880" indent="0">
              <a:buNone/>
              <a:defRPr sz="4300"/>
            </a:lvl4pPr>
            <a:lvl5pPr marL="7863840" indent="0">
              <a:buNone/>
              <a:defRPr sz="4300"/>
            </a:lvl5pPr>
            <a:lvl6pPr marL="9829800" indent="0">
              <a:buNone/>
              <a:defRPr sz="4300"/>
            </a:lvl6pPr>
            <a:lvl7pPr marL="11795760" indent="0">
              <a:buNone/>
              <a:defRPr sz="4300"/>
            </a:lvl7pPr>
            <a:lvl8pPr marL="13761720" indent="0">
              <a:buNone/>
              <a:defRPr sz="4300"/>
            </a:lvl8pPr>
            <a:lvl9pPr marL="157276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5E8-B202-4722-9C13-8B03085D7045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F8FA-38D6-4D43-B5C0-2D63BBA1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59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8317" y="2621280"/>
            <a:ext cx="12681465" cy="9174480"/>
          </a:xfrm>
        </p:spPr>
        <p:txBody>
          <a:bodyPr anchor="b"/>
          <a:lstStyle>
            <a:lvl1pPr>
              <a:defRPr sz="13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715781" y="5661245"/>
            <a:ext cx="19905345" cy="27942117"/>
          </a:xfrm>
        </p:spPr>
        <p:txBody>
          <a:bodyPr anchor="t"/>
          <a:lstStyle>
            <a:lvl1pPr marL="0" indent="0">
              <a:buNone/>
              <a:defRPr sz="13760"/>
            </a:lvl1pPr>
            <a:lvl2pPr marL="1965960" indent="0">
              <a:buNone/>
              <a:defRPr sz="12040"/>
            </a:lvl2pPr>
            <a:lvl3pPr marL="3931920" indent="0">
              <a:buNone/>
              <a:defRPr sz="10320"/>
            </a:lvl3pPr>
            <a:lvl4pPr marL="5897880" indent="0">
              <a:buNone/>
              <a:defRPr sz="8600"/>
            </a:lvl4pPr>
            <a:lvl5pPr marL="7863840" indent="0">
              <a:buNone/>
              <a:defRPr sz="8600"/>
            </a:lvl5pPr>
            <a:lvl6pPr marL="9829800" indent="0">
              <a:buNone/>
              <a:defRPr sz="8600"/>
            </a:lvl6pPr>
            <a:lvl7pPr marL="11795760" indent="0">
              <a:buNone/>
              <a:defRPr sz="8600"/>
            </a:lvl7pPr>
            <a:lvl8pPr marL="13761720" indent="0">
              <a:buNone/>
              <a:defRPr sz="8600"/>
            </a:lvl8pPr>
            <a:lvl9pPr marL="15727680" indent="0">
              <a:buNone/>
              <a:defRPr sz="8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08317" y="11795760"/>
            <a:ext cx="12681465" cy="21853105"/>
          </a:xfrm>
        </p:spPr>
        <p:txBody>
          <a:bodyPr/>
          <a:lstStyle>
            <a:lvl1pPr marL="0" indent="0">
              <a:buNone/>
              <a:defRPr sz="6880"/>
            </a:lvl1pPr>
            <a:lvl2pPr marL="1965960" indent="0">
              <a:buNone/>
              <a:defRPr sz="6020"/>
            </a:lvl2pPr>
            <a:lvl3pPr marL="3931920" indent="0">
              <a:buNone/>
              <a:defRPr sz="5160"/>
            </a:lvl3pPr>
            <a:lvl4pPr marL="5897880" indent="0">
              <a:buNone/>
              <a:defRPr sz="4300"/>
            </a:lvl4pPr>
            <a:lvl5pPr marL="7863840" indent="0">
              <a:buNone/>
              <a:defRPr sz="4300"/>
            </a:lvl5pPr>
            <a:lvl6pPr marL="9829800" indent="0">
              <a:buNone/>
              <a:defRPr sz="4300"/>
            </a:lvl6pPr>
            <a:lvl7pPr marL="11795760" indent="0">
              <a:buNone/>
              <a:defRPr sz="4300"/>
            </a:lvl7pPr>
            <a:lvl8pPr marL="13761720" indent="0">
              <a:buNone/>
              <a:defRPr sz="4300"/>
            </a:lvl8pPr>
            <a:lvl9pPr marL="157276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5E8-B202-4722-9C13-8B03085D7045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F8FA-38D6-4D43-B5C0-2D63BBA1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0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03195" y="2093392"/>
            <a:ext cx="33912810" cy="7599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3195" y="10466917"/>
            <a:ext cx="33912810" cy="24947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03195" y="36443082"/>
            <a:ext cx="8846820" cy="2093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1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4D95E8-B202-4722-9C13-8B03085D7045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24485" y="36443082"/>
            <a:ext cx="13270230" cy="2093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1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769185" y="36443082"/>
            <a:ext cx="8846820" cy="2093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1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0AF8FA-38D6-4D43-B5C0-2D63BBA1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6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931920" rtl="0" eaLnBrk="1" latinLnBrk="0" hangingPunct="1">
        <a:lnSpc>
          <a:spcPct val="90000"/>
        </a:lnSpc>
        <a:spcBef>
          <a:spcPct val="0"/>
        </a:spcBef>
        <a:buNone/>
        <a:defRPr sz="189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82980" indent="-982980" algn="l" defTabSz="3931920" rtl="0" eaLnBrk="1" latinLnBrk="0" hangingPunct="1">
        <a:lnSpc>
          <a:spcPct val="90000"/>
        </a:lnSpc>
        <a:spcBef>
          <a:spcPts val="4300"/>
        </a:spcBef>
        <a:buFont typeface="Arial" panose="020B0604020202020204" pitchFamily="34" charset="0"/>
        <a:buChar char="•"/>
        <a:defRPr sz="12040" kern="1200">
          <a:solidFill>
            <a:schemeClr val="tx1"/>
          </a:solidFill>
          <a:latin typeface="+mn-lt"/>
          <a:ea typeface="+mn-ea"/>
          <a:cs typeface="+mn-cs"/>
        </a:defRPr>
      </a:lvl1pPr>
      <a:lvl2pPr marL="2948940" indent="-982980" algn="l" defTabSz="3931920" rtl="0" eaLnBrk="1" latinLnBrk="0" hangingPunct="1">
        <a:lnSpc>
          <a:spcPct val="90000"/>
        </a:lnSpc>
        <a:spcBef>
          <a:spcPts val="2150"/>
        </a:spcBef>
        <a:buFont typeface="Arial" panose="020B0604020202020204" pitchFamily="34" charset="0"/>
        <a:buChar char="•"/>
        <a:defRPr sz="10320" kern="1200">
          <a:solidFill>
            <a:schemeClr val="tx1"/>
          </a:solidFill>
          <a:latin typeface="+mn-lt"/>
          <a:ea typeface="+mn-ea"/>
          <a:cs typeface="+mn-cs"/>
        </a:defRPr>
      </a:lvl2pPr>
      <a:lvl3pPr marL="4914900" indent="-982980" algn="l" defTabSz="3931920" rtl="0" eaLnBrk="1" latinLnBrk="0" hangingPunct="1">
        <a:lnSpc>
          <a:spcPct val="90000"/>
        </a:lnSpc>
        <a:spcBef>
          <a:spcPts val="2150"/>
        </a:spcBef>
        <a:buFont typeface="Arial" panose="020B0604020202020204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880860" indent="-982980" algn="l" defTabSz="3931920" rtl="0" eaLnBrk="1" latinLnBrk="0" hangingPunct="1">
        <a:lnSpc>
          <a:spcPct val="90000"/>
        </a:lnSpc>
        <a:spcBef>
          <a:spcPts val="2150"/>
        </a:spcBef>
        <a:buFont typeface="Arial" panose="020B0604020202020204" pitchFamily="34" charset="0"/>
        <a:buChar char="•"/>
        <a:defRPr sz="7740" kern="1200">
          <a:solidFill>
            <a:schemeClr val="tx1"/>
          </a:solidFill>
          <a:latin typeface="+mn-lt"/>
          <a:ea typeface="+mn-ea"/>
          <a:cs typeface="+mn-cs"/>
        </a:defRPr>
      </a:lvl4pPr>
      <a:lvl5pPr marL="8846820" indent="-982980" algn="l" defTabSz="3931920" rtl="0" eaLnBrk="1" latinLnBrk="0" hangingPunct="1">
        <a:lnSpc>
          <a:spcPct val="90000"/>
        </a:lnSpc>
        <a:spcBef>
          <a:spcPts val="2150"/>
        </a:spcBef>
        <a:buFont typeface="Arial" panose="020B0604020202020204" pitchFamily="34" charset="0"/>
        <a:buChar char="•"/>
        <a:defRPr sz="7740" kern="1200">
          <a:solidFill>
            <a:schemeClr val="tx1"/>
          </a:solidFill>
          <a:latin typeface="+mn-lt"/>
          <a:ea typeface="+mn-ea"/>
          <a:cs typeface="+mn-cs"/>
        </a:defRPr>
      </a:lvl5pPr>
      <a:lvl6pPr marL="10812780" indent="-982980" algn="l" defTabSz="3931920" rtl="0" eaLnBrk="1" latinLnBrk="0" hangingPunct="1">
        <a:lnSpc>
          <a:spcPct val="90000"/>
        </a:lnSpc>
        <a:spcBef>
          <a:spcPts val="2150"/>
        </a:spcBef>
        <a:buFont typeface="Arial" panose="020B0604020202020204" pitchFamily="34" charset="0"/>
        <a:buChar char="•"/>
        <a:defRPr sz="7740" kern="1200">
          <a:solidFill>
            <a:schemeClr val="tx1"/>
          </a:solidFill>
          <a:latin typeface="+mn-lt"/>
          <a:ea typeface="+mn-ea"/>
          <a:cs typeface="+mn-cs"/>
        </a:defRPr>
      </a:lvl6pPr>
      <a:lvl7pPr marL="12778740" indent="-982980" algn="l" defTabSz="3931920" rtl="0" eaLnBrk="1" latinLnBrk="0" hangingPunct="1">
        <a:lnSpc>
          <a:spcPct val="90000"/>
        </a:lnSpc>
        <a:spcBef>
          <a:spcPts val="2150"/>
        </a:spcBef>
        <a:buFont typeface="Arial" panose="020B0604020202020204" pitchFamily="34" charset="0"/>
        <a:buChar char="•"/>
        <a:defRPr sz="7740" kern="1200">
          <a:solidFill>
            <a:schemeClr val="tx1"/>
          </a:solidFill>
          <a:latin typeface="+mn-lt"/>
          <a:ea typeface="+mn-ea"/>
          <a:cs typeface="+mn-cs"/>
        </a:defRPr>
      </a:lvl7pPr>
      <a:lvl8pPr marL="14744700" indent="-982980" algn="l" defTabSz="3931920" rtl="0" eaLnBrk="1" latinLnBrk="0" hangingPunct="1">
        <a:lnSpc>
          <a:spcPct val="90000"/>
        </a:lnSpc>
        <a:spcBef>
          <a:spcPts val="2150"/>
        </a:spcBef>
        <a:buFont typeface="Arial" panose="020B0604020202020204" pitchFamily="34" charset="0"/>
        <a:buChar char="•"/>
        <a:defRPr sz="7740" kern="1200">
          <a:solidFill>
            <a:schemeClr val="tx1"/>
          </a:solidFill>
          <a:latin typeface="+mn-lt"/>
          <a:ea typeface="+mn-ea"/>
          <a:cs typeface="+mn-cs"/>
        </a:defRPr>
      </a:lvl8pPr>
      <a:lvl9pPr marL="16710660" indent="-982980" algn="l" defTabSz="3931920" rtl="0" eaLnBrk="1" latinLnBrk="0" hangingPunct="1">
        <a:lnSpc>
          <a:spcPct val="90000"/>
        </a:lnSpc>
        <a:spcBef>
          <a:spcPts val="2150"/>
        </a:spcBef>
        <a:buFont typeface="Arial" panose="020B0604020202020204" pitchFamily="34" charset="0"/>
        <a:buChar char="•"/>
        <a:defRPr sz="77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31920" rtl="0" eaLnBrk="1" latinLnBrk="0" hangingPunct="1">
        <a:defRPr sz="7740" kern="1200">
          <a:solidFill>
            <a:schemeClr val="tx1"/>
          </a:solidFill>
          <a:latin typeface="+mn-lt"/>
          <a:ea typeface="+mn-ea"/>
          <a:cs typeface="+mn-cs"/>
        </a:defRPr>
      </a:lvl1pPr>
      <a:lvl2pPr marL="1965960" algn="l" defTabSz="3931920" rtl="0" eaLnBrk="1" latinLnBrk="0" hangingPunct="1">
        <a:defRPr sz="7740" kern="1200">
          <a:solidFill>
            <a:schemeClr val="tx1"/>
          </a:solidFill>
          <a:latin typeface="+mn-lt"/>
          <a:ea typeface="+mn-ea"/>
          <a:cs typeface="+mn-cs"/>
        </a:defRPr>
      </a:lvl2pPr>
      <a:lvl3pPr marL="3931920" algn="l" defTabSz="3931920" rtl="0" eaLnBrk="1" latinLnBrk="0" hangingPunct="1">
        <a:defRPr sz="7740" kern="1200">
          <a:solidFill>
            <a:schemeClr val="tx1"/>
          </a:solidFill>
          <a:latin typeface="+mn-lt"/>
          <a:ea typeface="+mn-ea"/>
          <a:cs typeface="+mn-cs"/>
        </a:defRPr>
      </a:lvl3pPr>
      <a:lvl4pPr marL="5897880" algn="l" defTabSz="3931920" rtl="0" eaLnBrk="1" latinLnBrk="0" hangingPunct="1">
        <a:defRPr sz="7740" kern="1200">
          <a:solidFill>
            <a:schemeClr val="tx1"/>
          </a:solidFill>
          <a:latin typeface="+mn-lt"/>
          <a:ea typeface="+mn-ea"/>
          <a:cs typeface="+mn-cs"/>
        </a:defRPr>
      </a:lvl4pPr>
      <a:lvl5pPr marL="7863840" algn="l" defTabSz="3931920" rtl="0" eaLnBrk="1" latinLnBrk="0" hangingPunct="1">
        <a:defRPr sz="7740" kern="1200">
          <a:solidFill>
            <a:schemeClr val="tx1"/>
          </a:solidFill>
          <a:latin typeface="+mn-lt"/>
          <a:ea typeface="+mn-ea"/>
          <a:cs typeface="+mn-cs"/>
        </a:defRPr>
      </a:lvl5pPr>
      <a:lvl6pPr marL="9829800" algn="l" defTabSz="3931920" rtl="0" eaLnBrk="1" latinLnBrk="0" hangingPunct="1">
        <a:defRPr sz="7740" kern="1200">
          <a:solidFill>
            <a:schemeClr val="tx1"/>
          </a:solidFill>
          <a:latin typeface="+mn-lt"/>
          <a:ea typeface="+mn-ea"/>
          <a:cs typeface="+mn-cs"/>
        </a:defRPr>
      </a:lvl6pPr>
      <a:lvl7pPr marL="11795760" algn="l" defTabSz="3931920" rtl="0" eaLnBrk="1" latinLnBrk="0" hangingPunct="1">
        <a:defRPr sz="7740" kern="1200">
          <a:solidFill>
            <a:schemeClr val="tx1"/>
          </a:solidFill>
          <a:latin typeface="+mn-lt"/>
          <a:ea typeface="+mn-ea"/>
          <a:cs typeface="+mn-cs"/>
        </a:defRPr>
      </a:lvl7pPr>
      <a:lvl8pPr marL="13761720" algn="l" defTabSz="3931920" rtl="0" eaLnBrk="1" latinLnBrk="0" hangingPunct="1">
        <a:defRPr sz="7740" kern="1200">
          <a:solidFill>
            <a:schemeClr val="tx1"/>
          </a:solidFill>
          <a:latin typeface="+mn-lt"/>
          <a:ea typeface="+mn-ea"/>
          <a:cs typeface="+mn-cs"/>
        </a:defRPr>
      </a:lvl8pPr>
      <a:lvl9pPr marL="15727680" algn="l" defTabSz="3931920" rtl="0" eaLnBrk="1" latinLnBrk="0" hangingPunct="1">
        <a:defRPr sz="77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jpe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31" Type="http://schemas.openxmlformats.org/officeDocument/2006/relationships/image" Target="../media/image29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jpe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91CB8E-AF67-8FA6-7E07-E15C24BE3C8C}"/>
              </a:ext>
            </a:extLst>
          </p:cNvPr>
          <p:cNvSpPr/>
          <p:nvPr/>
        </p:nvSpPr>
        <p:spPr>
          <a:xfrm>
            <a:off x="0" y="-1"/>
            <a:ext cx="39319200" cy="544120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9">
            <a:extLst>
              <a:ext uri="{FF2B5EF4-FFF2-40B4-BE49-F238E27FC236}">
                <a16:creationId xmlns:a16="http://schemas.microsoft.com/office/drawing/2014/main" id="{C2C966C1-E657-4570-4F80-B37CD25A6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089" y="470461"/>
            <a:ext cx="37465021" cy="110012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6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Waveform Shaping in Integrated Sensing and Communications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D626246C-CDBC-9314-0CCA-9F31AB157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7334" y="2008022"/>
            <a:ext cx="25831800" cy="28829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72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algn="ctr" rtl="0" fontAlgn="base">
              <a:lnSpc>
                <a:spcPct val="100000"/>
              </a:lnSpc>
            </a:pPr>
            <a:r>
              <a:rPr lang="en-US" sz="6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Henglin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Pu</a:t>
            </a:r>
            <a:r>
              <a:rPr lang="en-US" sz="6000" b="0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Salma Sultana</a:t>
            </a:r>
            <a:r>
              <a:rPr lang="en-US" sz="6000" b="0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Husheng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  <a:r>
              <a:rPr lang="en-US" sz="6000" b="0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Zhu Han</a:t>
            </a:r>
            <a:r>
              <a:rPr lang="en-US" sz="6000" b="0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 and  H. Vincent Poor</a:t>
            </a:r>
            <a:r>
              <a:rPr lang="en-US" sz="6000" b="0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 rtl="0" fontAlgn="base">
              <a:lnSpc>
                <a:spcPct val="100000"/>
              </a:lnSpc>
            </a:pPr>
            <a:r>
              <a:rPr lang="en-US" sz="4400" b="0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Elmore Family School of Electrical and Computer Engineering, Purdue University, West Lafayette, IN, USA </a:t>
            </a:r>
          </a:p>
          <a:p>
            <a:pPr algn="ctr" rtl="0" fontAlgn="base">
              <a:lnSpc>
                <a:spcPct val="100000"/>
              </a:lnSpc>
            </a:pPr>
            <a:r>
              <a:rPr lang="en-US" sz="4400" b="0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Electrical and Computer Engineering Department, University of Houston, Houston, TX, USA </a:t>
            </a:r>
          </a:p>
          <a:p>
            <a:pPr algn="ctr" rtl="0" fontAlgn="base">
              <a:lnSpc>
                <a:spcPct val="100000"/>
              </a:lnSpc>
            </a:pPr>
            <a:r>
              <a:rPr lang="en-US" sz="4400" b="0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Electrical Engineering Department, Princeton University, Princeton, NJ, USA 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25E1CE-9803-425C-4ABE-1B4C8FEE34A9}"/>
              </a:ext>
            </a:extLst>
          </p:cNvPr>
          <p:cNvSpPr/>
          <p:nvPr/>
        </p:nvSpPr>
        <p:spPr>
          <a:xfrm>
            <a:off x="1206285" y="6103572"/>
            <a:ext cx="10058400" cy="27443478"/>
          </a:xfrm>
          <a:prstGeom prst="roundRect">
            <a:avLst>
              <a:gd name="adj" fmla="val 1072"/>
            </a:avLst>
          </a:prstGeom>
          <a:noFill/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0BBE7FE-7848-5B40-434E-1031C122AFD3}"/>
              </a:ext>
            </a:extLst>
          </p:cNvPr>
          <p:cNvSpPr/>
          <p:nvPr/>
        </p:nvSpPr>
        <p:spPr>
          <a:xfrm>
            <a:off x="28054515" y="6103570"/>
            <a:ext cx="10058400" cy="31755183"/>
          </a:xfrm>
          <a:prstGeom prst="roundRect">
            <a:avLst>
              <a:gd name="adj" fmla="val 1567"/>
            </a:avLst>
          </a:prstGeom>
          <a:noFill/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4CD2554-6355-5365-FFA5-7ED6792D884D}"/>
              </a:ext>
            </a:extLst>
          </p:cNvPr>
          <p:cNvSpPr/>
          <p:nvPr/>
        </p:nvSpPr>
        <p:spPr>
          <a:xfrm>
            <a:off x="11887200" y="6103570"/>
            <a:ext cx="15544800" cy="31755183"/>
          </a:xfrm>
          <a:prstGeom prst="roundRect">
            <a:avLst>
              <a:gd name="adj" fmla="val 1102"/>
            </a:avLst>
          </a:prstGeom>
          <a:noFill/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20" name="Picture 19" descr="A hand holding a tablet with a city model&#10;&#10;Description automatically generated">
            <a:extLst>
              <a:ext uri="{FF2B5EF4-FFF2-40B4-BE49-F238E27FC236}">
                <a16:creationId xmlns:a16="http://schemas.microsoft.com/office/drawing/2014/main" id="{1504F83A-C836-A7BC-18EF-EE6FD2B69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0640" y="31329165"/>
            <a:ext cx="3634168" cy="32194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EB183B4-8327-9269-5C2F-882A238F4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8719" y="27426776"/>
            <a:ext cx="3634168" cy="3219408"/>
          </a:xfrm>
          <a:prstGeom prst="rect">
            <a:avLst/>
          </a:prstGeom>
        </p:spPr>
      </p:pic>
      <p:pic>
        <p:nvPicPr>
          <p:cNvPr id="23" name="Picture 22" descr="A city with cars and buildings&#10;&#10;Description automatically generated">
            <a:extLst>
              <a:ext uri="{FF2B5EF4-FFF2-40B4-BE49-F238E27FC236}">
                <a16:creationId xmlns:a16="http://schemas.microsoft.com/office/drawing/2014/main" id="{373C337F-AC81-694D-86A2-E8A93A1749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1" r="1947" b="22191"/>
          <a:stretch/>
        </p:blipFill>
        <p:spPr>
          <a:xfrm>
            <a:off x="28723301" y="34337818"/>
            <a:ext cx="3634168" cy="30077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032B03B-61BB-EEBB-76F1-E5E2239DED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23301" y="25672195"/>
            <a:ext cx="1390233" cy="139023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3519EE6-A771-FF1E-27C5-BF3E247063A4}"/>
              </a:ext>
            </a:extLst>
          </p:cNvPr>
          <p:cNvSpPr txBox="1"/>
          <p:nvPr/>
        </p:nvSpPr>
        <p:spPr>
          <a:xfrm>
            <a:off x="30493316" y="25979323"/>
            <a:ext cx="73983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real-time sensing for autonomous vehicles and emergency response. </a:t>
            </a:r>
          </a:p>
        </p:txBody>
      </p:sp>
      <p:sp>
        <p:nvSpPr>
          <p:cNvPr id="26" name="Rectangle 25" descr="Electric Car">
            <a:extLst>
              <a:ext uri="{FF2B5EF4-FFF2-40B4-BE49-F238E27FC236}">
                <a16:creationId xmlns:a16="http://schemas.microsoft.com/office/drawing/2014/main" id="{8CC27CF5-5CB1-EDC5-B220-A995C5D5A367}"/>
              </a:ext>
            </a:extLst>
          </p:cNvPr>
          <p:cNvSpPr/>
          <p:nvPr/>
        </p:nvSpPr>
        <p:spPr>
          <a:xfrm>
            <a:off x="28582345" y="31243641"/>
            <a:ext cx="1597322" cy="1621994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86D689-B0AC-167F-FD7A-C8E0796189E7}"/>
              </a:ext>
            </a:extLst>
          </p:cNvPr>
          <p:cNvSpPr txBox="1"/>
          <p:nvPr/>
        </p:nvSpPr>
        <p:spPr>
          <a:xfrm>
            <a:off x="30179667" y="31592400"/>
            <a:ext cx="38690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Sustainable spectrum utilization, reducing congestion and improving connectivity. 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5A7B1EF-BDC7-80BA-9AFA-2244FF5AC7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32117" y="35139196"/>
            <a:ext cx="715618" cy="63304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49D99F4-2C0C-FC1A-97AA-73A9F895854F}"/>
              </a:ext>
            </a:extLst>
          </p:cNvPr>
          <p:cNvSpPr txBox="1"/>
          <p:nvPr/>
        </p:nvSpPr>
        <p:spPr>
          <a:xfrm>
            <a:off x="33647735" y="35113356"/>
            <a:ext cx="40351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Boosts economic productivity and social connectivity in smart cities and remote areas through better networks. </a:t>
            </a:r>
          </a:p>
        </p:txBody>
      </p:sp>
      <p:pic>
        <p:nvPicPr>
          <p:cNvPr id="1026" name="Picture 2" descr="Using Drones in Disaster | Blackmon Mooring &amp; BMS CAT">
            <a:extLst>
              <a:ext uri="{FF2B5EF4-FFF2-40B4-BE49-F238E27FC236}">
                <a16:creationId xmlns:a16="http://schemas.microsoft.com/office/drawing/2014/main" id="{820C78FF-CB25-8A2B-7F2B-4D1790FFE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4661" y="27426776"/>
            <a:ext cx="3871448" cy="325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A2A81FF-CDA6-89A4-D99C-25B282A087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458698" y="22159922"/>
            <a:ext cx="6959435" cy="325747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148D3C9-C753-F3BC-42EE-6FF12DE455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87344" y="22146351"/>
            <a:ext cx="7029021" cy="3269167"/>
          </a:xfrm>
          <a:prstGeom prst="rect">
            <a:avLst/>
          </a:prstGeom>
        </p:spPr>
      </p:pic>
      <p:pic>
        <p:nvPicPr>
          <p:cNvPr id="35" name="Picture 34" descr="A person standing in a room with a cart&#10;&#10;Description automatically generated">
            <a:extLst>
              <a:ext uri="{FF2B5EF4-FFF2-40B4-BE49-F238E27FC236}">
                <a16:creationId xmlns:a16="http://schemas.microsoft.com/office/drawing/2014/main" id="{8FD16F45-23E8-358C-88B1-D2A8D0890C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r="14357"/>
          <a:stretch/>
        </p:blipFill>
        <p:spPr>
          <a:xfrm>
            <a:off x="12428061" y="26756818"/>
            <a:ext cx="9248323" cy="372803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5622497-BB57-0C69-74CA-F32FD8C8E52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255387" y="32318866"/>
            <a:ext cx="3851807" cy="292689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9308650-A928-28E0-6CA4-2D5AAB627EE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252530" y="33806318"/>
            <a:ext cx="3773617" cy="294977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1BF7CF0-CD92-B31E-BC02-66EA6E8AAF3E}"/>
              </a:ext>
            </a:extLst>
          </p:cNvPr>
          <p:cNvSpPr txBox="1"/>
          <p:nvPr/>
        </p:nvSpPr>
        <p:spPr>
          <a:xfrm>
            <a:off x="14794103" y="21465009"/>
            <a:ext cx="18642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Transceiver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77C94A9-34C5-DAF4-594C-1F388FB4287F}"/>
              </a:ext>
            </a:extLst>
          </p:cNvPr>
          <p:cNvSpPr txBox="1"/>
          <p:nvPr/>
        </p:nvSpPr>
        <p:spPr>
          <a:xfrm>
            <a:off x="12458698" y="20567297"/>
            <a:ext cx="65350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ISAC</a:t>
            </a:r>
            <a:r>
              <a:rPr lang="en-US" sz="3200" b="1" i="0" u="none" strike="noStrike" baseline="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Transceiver Platform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86605F7-6597-6547-2120-274AE99A05EF}"/>
              </a:ext>
            </a:extLst>
          </p:cNvPr>
          <p:cNvSpPr/>
          <p:nvPr/>
        </p:nvSpPr>
        <p:spPr>
          <a:xfrm>
            <a:off x="1679174" y="6624062"/>
            <a:ext cx="9210265" cy="126854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950473">
              <a:defRPr/>
            </a:pPr>
            <a:r>
              <a:rPr lang="en-US" altLang="zh-CN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C03EF78-4CB8-B7E6-223F-FBA015224C1B}"/>
              </a:ext>
            </a:extLst>
          </p:cNvPr>
          <p:cNvSpPr/>
          <p:nvPr/>
        </p:nvSpPr>
        <p:spPr>
          <a:xfrm>
            <a:off x="12458698" y="6624063"/>
            <a:ext cx="14458951" cy="126854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Prototype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551753E-EADD-72BB-A4D8-B26DEA83CA98}"/>
              </a:ext>
            </a:extLst>
          </p:cNvPr>
          <p:cNvSpPr/>
          <p:nvPr/>
        </p:nvSpPr>
        <p:spPr>
          <a:xfrm>
            <a:off x="12451682" y="18349405"/>
            <a:ext cx="14458951" cy="126854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950473">
              <a:defRPr/>
            </a:pPr>
            <a:r>
              <a:rPr lang="en-US" sz="540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Demonstration Results</a:t>
            </a:r>
            <a:endParaRPr lang="en-US" altLang="zh-CN" sz="4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617F5CD-7E8C-8D2C-9E54-B1DF6EA606B4}"/>
              </a:ext>
            </a:extLst>
          </p:cNvPr>
          <p:cNvSpPr txBox="1"/>
          <p:nvPr/>
        </p:nvSpPr>
        <p:spPr>
          <a:xfrm>
            <a:off x="22658184" y="21342514"/>
            <a:ext cx="18642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Receiver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CAA07D48-8603-3A90-B4B4-F609F7396A2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284715" y="8298899"/>
            <a:ext cx="7798573" cy="4704564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E02AEE10-5132-F1B5-DB10-31012F34643A}"/>
              </a:ext>
            </a:extLst>
          </p:cNvPr>
          <p:cNvSpPr txBox="1"/>
          <p:nvPr/>
        </p:nvSpPr>
        <p:spPr>
          <a:xfrm>
            <a:off x="12458698" y="25655612"/>
            <a:ext cx="94791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user tracking and data rate estimate: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FCA417D-657A-72B5-C95E-44B2AB86B0E3}"/>
              </a:ext>
            </a:extLst>
          </p:cNvPr>
          <p:cNvSpPr txBox="1"/>
          <p:nvPr/>
        </p:nvSpPr>
        <p:spPr>
          <a:xfrm>
            <a:off x="19260392" y="31586329"/>
            <a:ext cx="36307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Position Tracking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6AAFFB-302A-A58B-719C-2446246DB917}"/>
              </a:ext>
            </a:extLst>
          </p:cNvPr>
          <p:cNvSpPr txBox="1"/>
          <p:nvPr/>
        </p:nvSpPr>
        <p:spPr>
          <a:xfrm>
            <a:off x="23286917" y="33141037"/>
            <a:ext cx="36307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Throughput</a:t>
            </a:r>
          </a:p>
        </p:txBody>
      </p:sp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9690378E-D29E-0A59-A8AD-AA0692B027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657400"/>
              </p:ext>
            </p:extLst>
          </p:nvPr>
        </p:nvGraphicFramePr>
        <p:xfrm>
          <a:off x="12595411" y="32184112"/>
          <a:ext cx="6252712" cy="39095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68594">
                  <a:extLst>
                    <a:ext uri="{9D8B030D-6E8A-4147-A177-3AD203B41FA5}">
                      <a16:colId xmlns:a16="http://schemas.microsoft.com/office/drawing/2014/main" val="277452340"/>
                    </a:ext>
                  </a:extLst>
                </a:gridCol>
                <a:gridCol w="2084118">
                  <a:extLst>
                    <a:ext uri="{9D8B030D-6E8A-4147-A177-3AD203B41FA5}">
                      <a16:colId xmlns:a16="http://schemas.microsoft.com/office/drawing/2014/main" val="768092903"/>
                    </a:ext>
                  </a:extLst>
                </a:gridCol>
              </a:tblGrid>
              <a:tr h="8005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System Parameters 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Settings</a:t>
                      </a:r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125015"/>
                  </a:ext>
                </a:extLst>
              </a:tr>
              <a:tr h="503468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Bandwidth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200MHz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783612"/>
                  </a:ext>
                </a:extLst>
              </a:tr>
              <a:tr h="503468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Sampling rate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250MHz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651674"/>
                  </a:ext>
                </a:extLst>
              </a:tr>
              <a:tr h="503468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of subcarriers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929174"/>
                  </a:ext>
                </a:extLst>
              </a:tr>
              <a:tr h="503468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of symbols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318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frequency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28GHz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421063"/>
                  </a:ext>
                </a:extLst>
              </a:tr>
              <a:tr h="503468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Modulation scheme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altLang="zh-C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PSK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049767"/>
                  </a:ext>
                </a:extLst>
              </a:tr>
            </a:tbl>
          </a:graphicData>
        </a:graphic>
      </p:graphicFrame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1C3B3784-2DC7-79FC-0321-FD165B2DD31E}"/>
              </a:ext>
            </a:extLst>
          </p:cNvPr>
          <p:cNvSpPr/>
          <p:nvPr/>
        </p:nvSpPr>
        <p:spPr>
          <a:xfrm>
            <a:off x="28436712" y="23708584"/>
            <a:ext cx="9210265" cy="142584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950473">
              <a:defRPr/>
            </a:pP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Industrial &amp; Social Impacts</a:t>
            </a:r>
          </a:p>
        </p:txBody>
      </p:sp>
      <p:pic>
        <p:nvPicPr>
          <p:cNvPr id="1028" name="Picture 4" descr="Final Case Study: Princeton University | by Ferran Fusalba Roselló | Medium">
            <a:extLst>
              <a:ext uri="{FF2B5EF4-FFF2-40B4-BE49-F238E27FC236}">
                <a16:creationId xmlns:a16="http://schemas.microsoft.com/office/drawing/2014/main" id="{08CD4155-26D7-83F0-491F-2E64F7E04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202" y="36850124"/>
            <a:ext cx="4032076" cy="117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H Signature - University of Houston">
            <a:extLst>
              <a:ext uri="{FF2B5EF4-FFF2-40B4-BE49-F238E27FC236}">
                <a16:creationId xmlns:a16="http://schemas.microsoft.com/office/drawing/2014/main" id="{BD15B25C-63F0-7B9F-7F6D-52A9BC772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99" y="36942618"/>
            <a:ext cx="4899067" cy="10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urdue University Logo, symbol, meaning, history, PNG, brand">
            <a:extLst>
              <a:ext uri="{FF2B5EF4-FFF2-40B4-BE49-F238E27FC236}">
                <a16:creationId xmlns:a16="http://schemas.microsoft.com/office/drawing/2014/main" id="{892AA7CA-5AB5-34F2-D59C-0E679B070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06" b="27317"/>
          <a:stretch/>
        </p:blipFill>
        <p:spPr bwMode="auto">
          <a:xfrm>
            <a:off x="1032897" y="34308041"/>
            <a:ext cx="9383835" cy="204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TextBox 1028">
            <a:extLst>
              <a:ext uri="{FF2B5EF4-FFF2-40B4-BE49-F238E27FC236}">
                <a16:creationId xmlns:a16="http://schemas.microsoft.com/office/drawing/2014/main" id="{F6E29063-EF99-ED3B-C358-4C0B821D2F68}"/>
              </a:ext>
            </a:extLst>
          </p:cNvPr>
          <p:cNvSpPr txBox="1"/>
          <p:nvPr/>
        </p:nvSpPr>
        <p:spPr>
          <a:xfrm>
            <a:off x="1690159" y="14093068"/>
            <a:ext cx="89466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Sensing and Communication (ISAC) is a key technology and one of six ITU usage scenarios in 6G networks.</a:t>
            </a:r>
            <a:endParaRPr lang="en-US" sz="2400" dirty="0"/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AA805D2D-E293-4B9A-8FE7-06EAA38C8969}"/>
              </a:ext>
            </a:extLst>
          </p:cNvPr>
          <p:cNvSpPr/>
          <p:nvPr/>
        </p:nvSpPr>
        <p:spPr>
          <a:xfrm>
            <a:off x="1624390" y="21137861"/>
            <a:ext cx="8842725" cy="2036328"/>
          </a:xfrm>
          <a:prstGeom prst="rect">
            <a:avLst/>
          </a:prstGeom>
          <a:solidFill>
            <a:srgbClr val="FFCC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81C5C59E-560B-8DFA-CCE2-D13BA508D4B4}"/>
              </a:ext>
            </a:extLst>
          </p:cNvPr>
          <p:cNvSpPr txBox="1"/>
          <p:nvPr/>
        </p:nvSpPr>
        <p:spPr>
          <a:xfrm>
            <a:off x="6477422" y="21235197"/>
            <a:ext cx="39896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Gain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assisted sensing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Sensing assisted Communication</a:t>
            </a:r>
          </a:p>
        </p:txBody>
      </p:sp>
      <p:sp>
        <p:nvSpPr>
          <p:cNvPr id="1034" name="TextBox 1033">
            <a:extLst>
              <a:ext uri="{FF2B5EF4-FFF2-40B4-BE49-F238E27FC236}">
                <a16:creationId xmlns:a16="http://schemas.microsoft.com/office/drawing/2014/main" id="{047821BE-367A-4C58-FD73-067F27005356}"/>
              </a:ext>
            </a:extLst>
          </p:cNvPr>
          <p:cNvSpPr txBox="1"/>
          <p:nvPr/>
        </p:nvSpPr>
        <p:spPr>
          <a:xfrm>
            <a:off x="1690159" y="21269409"/>
            <a:ext cx="3989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Gain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 Improvement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Reduction</a:t>
            </a:r>
          </a:p>
        </p:txBody>
      </p:sp>
      <p:pic>
        <p:nvPicPr>
          <p:cNvPr id="1044" name="Picture 1043">
            <a:extLst>
              <a:ext uri="{FF2B5EF4-FFF2-40B4-BE49-F238E27FC236}">
                <a16:creationId xmlns:a16="http://schemas.microsoft.com/office/drawing/2014/main" id="{B2065A07-8DE9-8179-93B8-2CDA0A433BE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099465" y="15274803"/>
            <a:ext cx="7970439" cy="4569718"/>
          </a:xfrm>
          <a:prstGeom prst="rect">
            <a:avLst/>
          </a:prstGeom>
        </p:spPr>
      </p:pic>
      <p:sp>
        <p:nvSpPr>
          <p:cNvPr id="1045" name="TextBox 1044">
            <a:extLst>
              <a:ext uri="{FF2B5EF4-FFF2-40B4-BE49-F238E27FC236}">
                <a16:creationId xmlns:a16="http://schemas.microsoft.com/office/drawing/2014/main" id="{B664046C-B65B-E0EB-AE45-EC724D89B299}"/>
              </a:ext>
            </a:extLst>
          </p:cNvPr>
          <p:cNvSpPr txBox="1"/>
          <p:nvPr/>
        </p:nvSpPr>
        <p:spPr>
          <a:xfrm>
            <a:off x="1740142" y="20160508"/>
            <a:ext cx="89466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 that merges sensing and communication function into an integrated framework. </a:t>
            </a:r>
            <a:endParaRPr lang="en-US" sz="2400" dirty="0"/>
          </a:p>
        </p:txBody>
      </p:sp>
      <p:sp>
        <p:nvSpPr>
          <p:cNvPr id="1048" name="TextBox 1047">
            <a:extLst>
              <a:ext uri="{FF2B5EF4-FFF2-40B4-BE49-F238E27FC236}">
                <a16:creationId xmlns:a16="http://schemas.microsoft.com/office/drawing/2014/main" id="{6D83DAF1-6A4E-753A-7399-B984B86ADB48}"/>
              </a:ext>
            </a:extLst>
          </p:cNvPr>
          <p:cNvSpPr txBox="1"/>
          <p:nvPr/>
        </p:nvSpPr>
        <p:spPr>
          <a:xfrm>
            <a:off x="12451682" y="19941378"/>
            <a:ext cx="144659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ISAC – OTFS model allows high reliability and data rate for high mobility and multiuser scenarios.</a:t>
            </a:r>
          </a:p>
        </p:txBody>
      </p:sp>
      <p:sp>
        <p:nvSpPr>
          <p:cNvPr id="1050" name="TextBox 1049">
            <a:extLst>
              <a:ext uri="{FF2B5EF4-FFF2-40B4-BE49-F238E27FC236}">
                <a16:creationId xmlns:a16="http://schemas.microsoft.com/office/drawing/2014/main" id="{6C278E14-3298-F4F7-E7D9-8C72A45999A6}"/>
              </a:ext>
            </a:extLst>
          </p:cNvPr>
          <p:cNvSpPr txBox="1"/>
          <p:nvPr/>
        </p:nvSpPr>
        <p:spPr>
          <a:xfrm>
            <a:off x="18417152" y="36892105"/>
            <a:ext cx="84934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 framework demonstrates better performance and tracking abilities of the ISAC OTFS model. </a:t>
            </a:r>
          </a:p>
        </p:txBody>
      </p:sp>
      <p:sp>
        <p:nvSpPr>
          <p:cNvPr id="1051" name="TextBox 1050">
            <a:extLst>
              <a:ext uri="{FF2B5EF4-FFF2-40B4-BE49-F238E27FC236}">
                <a16:creationId xmlns:a16="http://schemas.microsoft.com/office/drawing/2014/main" id="{3810AFC6-3BDF-B2FE-19E6-D4E352769DBB}"/>
              </a:ext>
            </a:extLst>
          </p:cNvPr>
          <p:cNvSpPr txBox="1"/>
          <p:nvPr/>
        </p:nvSpPr>
        <p:spPr>
          <a:xfrm>
            <a:off x="21788974" y="31001288"/>
            <a:ext cx="36026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Transmission:</a:t>
            </a:r>
          </a:p>
        </p:txBody>
      </p:sp>
      <p:pic>
        <p:nvPicPr>
          <p:cNvPr id="1052" name="Picture 1051" descr="Several different types of electronic devices&#10;&#10;Description automatically generated">
            <a:extLst>
              <a:ext uri="{FF2B5EF4-FFF2-40B4-BE49-F238E27FC236}">
                <a16:creationId xmlns:a16="http://schemas.microsoft.com/office/drawing/2014/main" id="{F0A86F78-902A-173A-2C3D-30AC66C7703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" t="18357" r="2308" b="6457"/>
          <a:stretch/>
        </p:blipFill>
        <p:spPr>
          <a:xfrm>
            <a:off x="18862336" y="13958566"/>
            <a:ext cx="8148532" cy="4125745"/>
          </a:xfrm>
          <a:prstGeom prst="rect">
            <a:avLst/>
          </a:prstGeom>
        </p:spPr>
      </p:pic>
      <p:sp>
        <p:nvSpPr>
          <p:cNvPr id="1053" name="TextBox 1052">
            <a:extLst>
              <a:ext uri="{FF2B5EF4-FFF2-40B4-BE49-F238E27FC236}">
                <a16:creationId xmlns:a16="http://schemas.microsoft.com/office/drawing/2014/main" id="{EF661BE8-A855-59F7-369E-BE44E06AC18B}"/>
              </a:ext>
            </a:extLst>
          </p:cNvPr>
          <p:cNvSpPr txBox="1"/>
          <p:nvPr/>
        </p:nvSpPr>
        <p:spPr>
          <a:xfrm>
            <a:off x="21478572" y="13358421"/>
            <a:ext cx="360265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Description</a:t>
            </a:r>
          </a:p>
        </p:txBody>
      </p:sp>
      <p:sp>
        <p:nvSpPr>
          <p:cNvPr id="1055" name="TextBox 1054">
            <a:extLst>
              <a:ext uri="{FF2B5EF4-FFF2-40B4-BE49-F238E27FC236}">
                <a16:creationId xmlns:a16="http://schemas.microsoft.com/office/drawing/2014/main" id="{63E5A7D4-5CDD-092A-20C8-1A978141C001}"/>
              </a:ext>
            </a:extLst>
          </p:cNvPr>
          <p:cNvSpPr txBox="1"/>
          <p:nvPr/>
        </p:nvSpPr>
        <p:spPr>
          <a:xfrm>
            <a:off x="12632247" y="13479198"/>
            <a:ext cx="6132182" cy="4457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USRP X410: </a:t>
            </a:r>
            <a:r>
              <a:rPr lang="en-US" sz="240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Software-defined radio (SDR) </a:t>
            </a:r>
            <a:r>
              <a:rPr lang="en-US" sz="24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design, prototype and deploy wireless systems.</a:t>
            </a:r>
            <a:endParaRPr lang="en-US" sz="2400" i="0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Up-down converter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Convert baseband signal to high frequency band, and vice versa.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Beamformer TX/RX: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RF:26.5~29.5GHz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Horn antenna: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17dBi gain and frequency range of 26.5-40GHz to receive the signal.  </a:t>
            </a:r>
          </a:p>
        </p:txBody>
      </p:sp>
      <p:pic>
        <p:nvPicPr>
          <p:cNvPr id="1060" name="Picture 1059">
            <a:extLst>
              <a:ext uri="{FF2B5EF4-FFF2-40B4-BE49-F238E27FC236}">
                <a16:creationId xmlns:a16="http://schemas.microsoft.com/office/drawing/2014/main" id="{38CD8FAA-DDB2-2DCB-6E82-008AE7DEF7D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868914" y="26615079"/>
            <a:ext cx="5370555" cy="4031105"/>
          </a:xfrm>
          <a:prstGeom prst="rect">
            <a:avLst/>
          </a:prstGeom>
        </p:spPr>
      </p:pic>
      <p:sp>
        <p:nvSpPr>
          <p:cNvPr id="1061" name="文本框 8">
            <a:extLst>
              <a:ext uri="{FF2B5EF4-FFF2-40B4-BE49-F238E27FC236}">
                <a16:creationId xmlns:a16="http://schemas.microsoft.com/office/drawing/2014/main" id="{47102CAE-CF03-09BC-7023-2C5616FBB366}"/>
              </a:ext>
            </a:extLst>
          </p:cNvPr>
          <p:cNvSpPr txBox="1"/>
          <p:nvPr/>
        </p:nvSpPr>
        <p:spPr>
          <a:xfrm>
            <a:off x="22554719" y="30586404"/>
            <a:ext cx="377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Spectrogram of transmission package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62" name="Table 1061">
            <a:extLst>
              <a:ext uri="{FF2B5EF4-FFF2-40B4-BE49-F238E27FC236}">
                <a16:creationId xmlns:a16="http://schemas.microsoft.com/office/drawing/2014/main" id="{C332D5FF-0996-1345-1970-772E2963E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135777"/>
              </p:ext>
            </p:extLst>
          </p:nvPr>
        </p:nvGraphicFramePr>
        <p:xfrm>
          <a:off x="28374334" y="16623319"/>
          <a:ext cx="9517310" cy="671724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35253">
                  <a:extLst>
                    <a:ext uri="{9D8B030D-6E8A-4147-A177-3AD203B41FA5}">
                      <a16:colId xmlns:a16="http://schemas.microsoft.com/office/drawing/2014/main" val="3957523052"/>
                    </a:ext>
                  </a:extLst>
                </a:gridCol>
                <a:gridCol w="3144342">
                  <a:extLst>
                    <a:ext uri="{9D8B030D-6E8A-4147-A177-3AD203B41FA5}">
                      <a16:colId xmlns:a16="http://schemas.microsoft.com/office/drawing/2014/main" val="3219568796"/>
                    </a:ext>
                  </a:extLst>
                </a:gridCol>
                <a:gridCol w="2376536">
                  <a:extLst>
                    <a:ext uri="{9D8B030D-6E8A-4147-A177-3AD203B41FA5}">
                      <a16:colId xmlns:a16="http://schemas.microsoft.com/office/drawing/2014/main" val="4038699383"/>
                    </a:ext>
                  </a:extLst>
                </a:gridCol>
                <a:gridCol w="2361179">
                  <a:extLst>
                    <a:ext uri="{9D8B030D-6E8A-4147-A177-3AD203B41FA5}">
                      <a16:colId xmlns:a16="http://schemas.microsoft.com/office/drawing/2014/main" val="4223865507"/>
                    </a:ext>
                  </a:extLst>
                </a:gridCol>
              </a:tblGrid>
              <a:tr h="374760"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240" marR="77240" marT="38620" marB="3862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OFDM</a:t>
                      </a:r>
                    </a:p>
                  </a:txBody>
                  <a:tcPr marL="77240" marR="77240" marT="38620" marB="3862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MC-OTFS</a:t>
                      </a:r>
                    </a:p>
                  </a:txBody>
                  <a:tcPr marL="77240" marR="77240" marT="38620" marB="3862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Zak-OTFS</a:t>
                      </a:r>
                    </a:p>
                  </a:txBody>
                  <a:tcPr marL="77240" marR="77240" marT="38620" marB="38620"/>
                </a:tc>
                <a:extLst>
                  <a:ext uri="{0D108BD9-81ED-4DB2-BD59-A6C34878D82A}">
                    <a16:rowId xmlns:a16="http://schemas.microsoft.com/office/drawing/2014/main" val="855985705"/>
                  </a:ext>
                </a:extLst>
              </a:tr>
              <a:tr h="95960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Spectral Efficiency</a:t>
                      </a:r>
                    </a:p>
                  </a:txBody>
                  <a:tcPr marL="77240" marR="77240" marT="38620" marB="3862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</a:p>
                  </a:txBody>
                  <a:tcPr marL="77240" marR="77240" marT="38620" marB="3862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Superior, improved due to the absence of cyclic prefix</a:t>
                      </a:r>
                    </a:p>
                  </a:txBody>
                  <a:tcPr marL="77240" marR="77240" marT="38620" marB="3862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Same as MC-OTFS</a:t>
                      </a:r>
                    </a:p>
                  </a:txBody>
                  <a:tcPr marL="77240" marR="77240" marT="38620" marB="38620"/>
                </a:tc>
                <a:extLst>
                  <a:ext uri="{0D108BD9-81ED-4DB2-BD59-A6C34878D82A}">
                    <a16:rowId xmlns:a16="http://schemas.microsoft.com/office/drawing/2014/main" val="517657683"/>
                  </a:ext>
                </a:extLst>
              </a:tr>
              <a:tr h="1252029">
                <a:tc>
                  <a:txBody>
                    <a:bodyPr/>
                    <a:lstStyle/>
                    <a:p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Mobility Support</a:t>
                      </a:r>
                    </a:p>
                  </a:txBody>
                  <a:tcPr marL="77240" marR="77240" marT="38620" marB="3862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Poor in high mobility; suffers from Doppler effects.</a:t>
                      </a:r>
                    </a:p>
                  </a:txBody>
                  <a:tcPr marL="77240" marR="77240" marT="38620" marB="3862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Superior; highly resilient to Doppler and suitable for dynamic environments.</a:t>
                      </a:r>
                    </a:p>
                  </a:txBody>
                  <a:tcPr marL="77240" marR="77240" marT="38620" marB="3862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Best, due to predictability and non-fading attributes</a:t>
                      </a:r>
                    </a:p>
                  </a:txBody>
                  <a:tcPr marL="77240" marR="77240" marT="38620" marB="38620"/>
                </a:tc>
                <a:extLst>
                  <a:ext uri="{0D108BD9-81ED-4DB2-BD59-A6C34878D82A}">
                    <a16:rowId xmlns:a16="http://schemas.microsoft.com/office/drawing/2014/main" val="2085248200"/>
                  </a:ext>
                </a:extLst>
              </a:tr>
              <a:tr h="1252029">
                <a:tc>
                  <a:txBody>
                    <a:bodyPr/>
                    <a:lstStyle/>
                    <a:p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Multipath Handling</a:t>
                      </a:r>
                    </a:p>
                  </a:txBody>
                  <a:tcPr marL="77240" marR="77240" marT="38620" marB="3862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Effective with cyclic prefix but reduces efficiency.</a:t>
                      </a:r>
                    </a:p>
                  </a:txBody>
                  <a:tcPr marL="77240" marR="77240" marT="38620" marB="3862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Superior; utilizes full channel response for better multipath resolution.</a:t>
                      </a:r>
                    </a:p>
                  </a:txBody>
                  <a:tcPr marL="77240" marR="77240" marT="38620" marB="386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Best, due to predictability and non-fading attributes</a:t>
                      </a:r>
                    </a:p>
                  </a:txBody>
                  <a:tcPr marL="77240" marR="77240" marT="38620" marB="38620"/>
                </a:tc>
                <a:extLst>
                  <a:ext uri="{0D108BD9-81ED-4DB2-BD59-A6C34878D82A}">
                    <a16:rowId xmlns:a16="http://schemas.microsoft.com/office/drawing/2014/main" val="1531695357"/>
                  </a:ext>
                </a:extLst>
              </a:tr>
              <a:tr h="667183">
                <a:tc>
                  <a:txBody>
                    <a:bodyPr/>
                    <a:lstStyle/>
                    <a:p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Complexity</a:t>
                      </a:r>
                    </a:p>
                  </a:txBody>
                  <a:tcPr marL="77240" marR="77240" marT="38620" marB="3862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 complexity</a:t>
                      </a:r>
                    </a:p>
                  </a:txBody>
                  <a:tcPr marL="77240" marR="77240" marT="38620" marB="3862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Higher complexity</a:t>
                      </a:r>
                    </a:p>
                  </a:txBody>
                  <a:tcPr marL="77240" marR="77240" marT="38620" marB="386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Higher complexity</a:t>
                      </a:r>
                    </a:p>
                    <a:p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240" marR="77240" marT="38620" marB="38620"/>
                </a:tc>
                <a:extLst>
                  <a:ext uri="{0D108BD9-81ED-4DB2-BD59-A6C34878D82A}">
                    <a16:rowId xmlns:a16="http://schemas.microsoft.com/office/drawing/2014/main" val="3177443290"/>
                  </a:ext>
                </a:extLst>
              </a:tr>
              <a:tr h="1252029">
                <a:tc>
                  <a:txBody>
                    <a:bodyPr/>
                    <a:lstStyle/>
                    <a:p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Standardization</a:t>
                      </a:r>
                    </a:p>
                  </a:txBody>
                  <a:tcPr marL="77240" marR="77240" marT="38620" marB="3862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Widely adopted in Wi-Fi, LTE, and 5G.</a:t>
                      </a:r>
                    </a:p>
                  </a:txBody>
                  <a:tcPr marL="77240" marR="77240" marT="38620" marB="3862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Less standardized; still in early stages of adoption but can reuse the OFDM structure.</a:t>
                      </a:r>
                    </a:p>
                  </a:txBody>
                  <a:tcPr marL="77240" marR="77240" marT="38620" marB="386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Least standardized; needs a brand-new structure.</a:t>
                      </a:r>
                    </a:p>
                  </a:txBody>
                  <a:tcPr marL="77240" marR="77240" marT="38620" marB="38620"/>
                </a:tc>
                <a:extLst>
                  <a:ext uri="{0D108BD9-81ED-4DB2-BD59-A6C34878D82A}">
                    <a16:rowId xmlns:a16="http://schemas.microsoft.com/office/drawing/2014/main" val="3694125984"/>
                  </a:ext>
                </a:extLst>
              </a:tr>
              <a:tr h="959606">
                <a:tc>
                  <a:txBody>
                    <a:bodyPr/>
                    <a:lstStyle/>
                    <a:p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Application Scenarios</a:t>
                      </a:r>
                    </a:p>
                  </a:txBody>
                  <a:tcPr marL="77240" marR="77240" marT="38620" marB="3862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Best for low to moderate mobility like fixed wireless.</a:t>
                      </a:r>
                    </a:p>
                  </a:txBody>
                  <a:tcPr marL="77240" marR="77240" marT="38620" marB="3862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Ideal for high-speed applications like V2X and high-speed trains.</a:t>
                      </a:r>
                    </a:p>
                  </a:txBody>
                  <a:tcPr marL="77240" marR="77240" marT="38620" marB="3862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Same as MC-OTFS</a:t>
                      </a:r>
                    </a:p>
                  </a:txBody>
                  <a:tcPr marL="77240" marR="77240" marT="38620" marB="38620"/>
                </a:tc>
                <a:extLst>
                  <a:ext uri="{0D108BD9-81ED-4DB2-BD59-A6C34878D82A}">
                    <a16:rowId xmlns:a16="http://schemas.microsoft.com/office/drawing/2014/main" val="2811487450"/>
                  </a:ext>
                </a:extLst>
              </a:tr>
            </a:tbl>
          </a:graphicData>
        </a:graphic>
      </p:graphicFrame>
      <p:sp>
        <p:nvSpPr>
          <p:cNvPr id="1065" name="TextBox 1064">
            <a:extLst>
              <a:ext uri="{FF2B5EF4-FFF2-40B4-BE49-F238E27FC236}">
                <a16:creationId xmlns:a16="http://schemas.microsoft.com/office/drawing/2014/main" id="{E9A0B0A7-4029-346A-1C5D-E94EFE1F1A62}"/>
              </a:ext>
            </a:extLst>
          </p:cNvPr>
          <p:cNvSpPr txBox="1"/>
          <p:nvPr/>
        </p:nvSpPr>
        <p:spPr>
          <a:xfrm>
            <a:off x="2099465" y="23379775"/>
            <a:ext cx="18642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OFDM</a:t>
            </a:r>
          </a:p>
        </p:txBody>
      </p:sp>
      <p:sp>
        <p:nvSpPr>
          <p:cNvPr id="1066" name="TextBox 1065">
            <a:extLst>
              <a:ext uri="{FF2B5EF4-FFF2-40B4-BE49-F238E27FC236}">
                <a16:creationId xmlns:a16="http://schemas.microsoft.com/office/drawing/2014/main" id="{00D4C53E-9815-98BC-B570-137DB032E48A}"/>
              </a:ext>
            </a:extLst>
          </p:cNvPr>
          <p:cNvSpPr txBox="1"/>
          <p:nvPr/>
        </p:nvSpPr>
        <p:spPr>
          <a:xfrm>
            <a:off x="7274705" y="23379775"/>
            <a:ext cx="18642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OTFS</a:t>
            </a:r>
          </a:p>
        </p:txBody>
      </p:sp>
      <p:pic>
        <p:nvPicPr>
          <p:cNvPr id="1068" name="Picture 1067" descr="A diagram of a square with a blue arrow&#10;&#10;Description automatically generated">
            <a:extLst>
              <a:ext uri="{FF2B5EF4-FFF2-40B4-BE49-F238E27FC236}">
                <a16:creationId xmlns:a16="http://schemas.microsoft.com/office/drawing/2014/main" id="{1D800C6B-CB99-AD27-36EF-17F127BE780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351" y="26376324"/>
            <a:ext cx="3905795" cy="1956008"/>
          </a:xfrm>
          <a:prstGeom prst="rect">
            <a:avLst/>
          </a:prstGeom>
        </p:spPr>
      </p:pic>
      <p:pic>
        <p:nvPicPr>
          <p:cNvPr id="1069" name="Picture 10" descr="OFDM (Orthogonal Frequency-Division Multiplexing) with FPGAs">
            <a:extLst>
              <a:ext uri="{FF2B5EF4-FFF2-40B4-BE49-F238E27FC236}">
                <a16:creationId xmlns:a16="http://schemas.microsoft.com/office/drawing/2014/main" id="{2227F2C2-FDD3-D7FE-1E5B-3081367E3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275" y="26343596"/>
            <a:ext cx="3413234" cy="195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0" name="Rectangle 5">
            <a:extLst>
              <a:ext uri="{FF2B5EF4-FFF2-40B4-BE49-F238E27FC236}">
                <a16:creationId xmlns:a16="http://schemas.microsoft.com/office/drawing/2014/main" id="{627ABA94-95B1-1E57-37D3-8B3817C71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7940" y="23780943"/>
            <a:ext cx="462552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Orthogonal Frequency-Division Multiplexing (OFDM)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divides the spectrum into multiple orthogonal subcarriers.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Joint Spectrum Utilization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Low Computational Complexity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Robustness to Multipath and Delay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2" name="Rectangle 5">
            <a:extLst>
              <a:ext uri="{FF2B5EF4-FFF2-40B4-BE49-F238E27FC236}">
                <a16:creationId xmlns:a16="http://schemas.microsoft.com/office/drawing/2014/main" id="{09E931F0-298C-EF99-400A-139FEF87B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752" y="23974390"/>
            <a:ext cx="474465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Orthogonal Time Frequency Space (OTFS) modulates in delay doppler domain.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Mobility and Doppler Resilience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Full Diversity in Delay-Doppler Domain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Unified Framework for Communication and Sensing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73" name="Picture 1072">
            <a:extLst>
              <a:ext uri="{FF2B5EF4-FFF2-40B4-BE49-F238E27FC236}">
                <a16:creationId xmlns:a16="http://schemas.microsoft.com/office/drawing/2014/main" id="{A788ED6D-8C51-F368-3F9A-DDD758A932B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0390899" y="7900875"/>
            <a:ext cx="5939543" cy="54583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0AE4E42-84E0-BB46-3D03-B20DEE0879B8}"/>
              </a:ext>
            </a:extLst>
          </p:cNvPr>
          <p:cNvSpPr/>
          <p:nvPr/>
        </p:nvSpPr>
        <p:spPr>
          <a:xfrm>
            <a:off x="28470437" y="6624063"/>
            <a:ext cx="9210265" cy="126854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950473">
              <a:defRPr/>
            </a:pP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Findings &amp; Summary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4A1614-415E-2FE3-8AD7-71CB2F9F2BF6}"/>
              </a:ext>
            </a:extLst>
          </p:cNvPr>
          <p:cNvSpPr txBox="1"/>
          <p:nvPr/>
        </p:nvSpPr>
        <p:spPr>
          <a:xfrm>
            <a:off x="30982024" y="8527107"/>
            <a:ext cx="6549865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High Mobility Performance </a:t>
            </a:r>
          </a:p>
          <a:p>
            <a:pPr marL="342900" indent="-342900" algn="l" rtl="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Enhanced Spectral Efficiency </a:t>
            </a:r>
          </a:p>
          <a:p>
            <a:pPr marL="342900" indent="-342900" algn="l" rtl="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Improved Multipath Handling </a:t>
            </a:r>
          </a:p>
          <a:p>
            <a:pPr marL="342900" indent="-342900" algn="l" rtl="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Dual functionality in Multiuser Scenarios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F84122-D38C-2D79-99E0-70F5FC993C10}"/>
              </a:ext>
            </a:extLst>
          </p:cNvPr>
          <p:cNvSpPr txBox="1"/>
          <p:nvPr/>
        </p:nvSpPr>
        <p:spPr>
          <a:xfrm>
            <a:off x="28604661" y="11230046"/>
            <a:ext cx="5808746" cy="501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Prototype results validate user tracking and high data throughput. </a:t>
            </a:r>
          </a:p>
          <a:p>
            <a:pPr marL="342900" indent="-342900" algn="l" rtl="0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ISAC improves efficiency by merging communication and sensing. </a:t>
            </a:r>
          </a:p>
          <a:p>
            <a:pPr marL="342900" indent="-342900" algn="l" rtl="0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system ensures sustainable spectrum use and better connectivity. </a:t>
            </a:r>
          </a:p>
          <a:p>
            <a:pPr marL="342900" indent="-342900" algn="l" rtl="0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ISAC enables advanced applications for 6G, like autonomous vehicles and smart cities. </a:t>
            </a:r>
          </a:p>
        </p:txBody>
      </p:sp>
      <p:pic>
        <p:nvPicPr>
          <p:cNvPr id="19" name="Picture 18" descr="A magnifying glass with a graph&#10;&#10;Description automatically generated">
            <a:extLst>
              <a:ext uri="{FF2B5EF4-FFF2-40B4-BE49-F238E27FC236}">
                <a16:creationId xmlns:a16="http://schemas.microsoft.com/office/drawing/2014/main" id="{727EB53F-3F76-E77E-EF54-ABF6FDB3DE9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4643" y="8945065"/>
            <a:ext cx="1455979" cy="1455979"/>
          </a:xfrm>
          <a:prstGeom prst="rect">
            <a:avLst/>
          </a:prstGeom>
        </p:spPr>
      </p:pic>
      <p:pic>
        <p:nvPicPr>
          <p:cNvPr id="21" name="Picture 9">
            <a:extLst>
              <a:ext uri="{FF2B5EF4-FFF2-40B4-BE49-F238E27FC236}">
                <a16:creationId xmlns:a16="http://schemas.microsoft.com/office/drawing/2014/main" id="{2FC6AE80-2C64-7734-D3AB-80E0CFB3F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610" y="1243829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National Science Foundation - Wikipedia">
            <a:extLst>
              <a:ext uri="{FF2B5EF4-FFF2-40B4-BE49-F238E27FC236}">
                <a16:creationId xmlns:a16="http://schemas.microsoft.com/office/drawing/2014/main" id="{1DDF830D-C210-BDFD-B88D-505E7FB23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2415" y="374757"/>
            <a:ext cx="3093858" cy="291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: Rounded Corners 44">
            <a:extLst>
              <a:ext uri="{FF2B5EF4-FFF2-40B4-BE49-F238E27FC236}">
                <a16:creationId xmlns:a16="http://schemas.microsoft.com/office/drawing/2014/main" id="{E8611B0D-3BEA-DA74-ACA3-E1896F21F994}"/>
              </a:ext>
            </a:extLst>
          </p:cNvPr>
          <p:cNvSpPr/>
          <p:nvPr/>
        </p:nvSpPr>
        <p:spPr>
          <a:xfrm>
            <a:off x="1580140" y="29015583"/>
            <a:ext cx="9210265" cy="142584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950473">
              <a:defRPr/>
            </a:pP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D64300-24C6-3ABF-E7B6-9AEBC519E488}"/>
              </a:ext>
            </a:extLst>
          </p:cNvPr>
          <p:cNvSpPr txBox="1"/>
          <p:nvPr/>
        </p:nvSpPr>
        <p:spPr>
          <a:xfrm>
            <a:off x="1580139" y="30982285"/>
            <a:ext cx="91781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demo we demonstrate the ISAC model to empower 6G networks.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illustrate dual-functionality in providing reliable communication services while accurately localizing users.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dual-purpose approach is particularly beneficial in multi-user environments, where resource efficiency is critical.</a:t>
            </a:r>
          </a:p>
        </p:txBody>
      </p:sp>
      <p:pic>
        <p:nvPicPr>
          <p:cNvPr id="18" name="Picture 2" descr="AFOSR+Logo-removebg-preview -">
            <a:extLst>
              <a:ext uri="{FF2B5EF4-FFF2-40B4-BE49-F238E27FC236}">
                <a16:creationId xmlns:a16="http://schemas.microsoft.com/office/drawing/2014/main" id="{BDF8D008-5E08-F250-8D35-E4D4AE807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231" y="142332"/>
            <a:ext cx="3294707" cy="31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E43881-E625-7AA1-AB18-B69E3826F60D}"/>
              </a:ext>
            </a:extLst>
          </p:cNvPr>
          <p:cNvSpPr/>
          <p:nvPr/>
        </p:nvSpPr>
        <p:spPr>
          <a:xfrm>
            <a:off x="1697943" y="12556965"/>
            <a:ext cx="9210265" cy="142584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950473">
              <a:defRPr/>
            </a:pP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EE8741-DD23-B2B1-27EF-E2C5770A6AB9}"/>
              </a:ext>
            </a:extLst>
          </p:cNvPr>
          <p:cNvSpPr txBox="1"/>
          <p:nvPr/>
        </p:nvSpPr>
        <p:spPr>
          <a:xfrm>
            <a:off x="1639359" y="8125577"/>
            <a:ext cx="962532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 flexibility and adaptability in ISAC systems by optimizing waveform selection for different sensing and communication scenarios.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 a unified framework that integrates radar and communication functions, improving spectrum efficiency and reducing hardware complexity.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Facilitate advanced research and real-world applications, such as autonomous systems, by supporting waveform optimization.</a:t>
            </a:r>
          </a:p>
        </p:txBody>
      </p:sp>
      <p:pic>
        <p:nvPicPr>
          <p:cNvPr id="32" name="Picture 8" descr="U.S. Army Research Laboratory in Maryland : Free Texts : Free Download,  Borrow and Streaming : Internet Archive">
            <a:extLst>
              <a:ext uri="{FF2B5EF4-FFF2-40B4-BE49-F238E27FC236}">
                <a16:creationId xmlns:a16="http://schemas.microsoft.com/office/drawing/2014/main" id="{48A37B1B-274B-B0EA-0152-43CB1275E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309" y="3422792"/>
            <a:ext cx="3475311" cy="187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Black text on a white background&#10;&#10;Description automatically generated">
            <a:extLst>
              <a:ext uri="{FF2B5EF4-FFF2-40B4-BE49-F238E27FC236}">
                <a16:creationId xmlns:a16="http://schemas.microsoft.com/office/drawing/2014/main" id="{F73BC96A-790E-4D54-0767-4B89806D829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6087" y="3514728"/>
            <a:ext cx="5059062" cy="174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1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2733</TotalTime>
  <Words>673</Words>
  <Application>Microsoft Macintosh PowerPoint</Application>
  <PresentationFormat>Custom</PresentationFormat>
  <Paragraphs>107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Courier New</vt:lpstr>
      <vt:lpstr>Times New Roman</vt:lpstr>
      <vt:lpstr>Wingdings</vt:lpstr>
      <vt:lpstr>Office Theme</vt:lpstr>
      <vt:lpstr>Waveform Shaping in Integrated Sensing and Communications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SULTANA, SALMA</dc:creator>
  <cp:lastModifiedBy>Han, Zhu</cp:lastModifiedBy>
  <cp:revision>26</cp:revision>
  <dcterms:created xsi:type="dcterms:W3CDTF">2024-10-16T02:33:15Z</dcterms:created>
  <dcterms:modified xsi:type="dcterms:W3CDTF">2024-10-28T16:16:35Z</dcterms:modified>
</cp:coreProperties>
</file>