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2794238" cy="30267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826"/>
    <a:srgbClr val="FFFFFF"/>
    <a:srgbClr val="9558B2"/>
    <a:srgbClr val="CB3C33"/>
    <a:srgbClr val="03ADEE"/>
    <a:srgbClr val="EC7B31"/>
    <a:srgbClr val="2B388F"/>
    <a:srgbClr val="F5BB3A"/>
    <a:srgbClr val="D5552B"/>
    <a:srgbClr val="E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87515-BC66-4F5D-9106-008558B68339}" v="1" dt="2025-05-17T14:10:29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0" autoAdjust="0"/>
    <p:restoredTop sz="94658"/>
  </p:normalViewPr>
  <p:slideViewPr>
    <p:cSldViewPr snapToGrid="0">
      <p:cViewPr varScale="1">
        <p:scale>
          <a:sx n="24" d="100"/>
          <a:sy n="24" d="100"/>
        </p:scale>
        <p:origin x="20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o, Zhongqi" userId="d1706bcd-4e50-46d8-b59f-b10935e7c40d" providerId="ADAL" clId="{55287515-BC66-4F5D-9106-008558B68339}"/>
    <pc:docChg chg="undo custSel modSld">
      <pc:chgData name="zhao, Zhongqi" userId="d1706bcd-4e50-46d8-b59f-b10935e7c40d" providerId="ADAL" clId="{55287515-BC66-4F5D-9106-008558B68339}" dt="2025-05-17T14:11:31.907" v="3" actId="14100"/>
      <pc:docMkLst>
        <pc:docMk/>
      </pc:docMkLst>
      <pc:sldChg chg="modSp mod">
        <pc:chgData name="zhao, Zhongqi" userId="d1706bcd-4e50-46d8-b59f-b10935e7c40d" providerId="ADAL" clId="{55287515-BC66-4F5D-9106-008558B68339}" dt="2025-05-17T14:11:31.907" v="3" actId="14100"/>
        <pc:sldMkLst>
          <pc:docMk/>
          <pc:sldMk cId="1341714300" sldId="256"/>
        </pc:sldMkLst>
        <pc:spChg chg="mod">
          <ac:chgData name="zhao, Zhongqi" userId="d1706bcd-4e50-46d8-b59f-b10935e7c40d" providerId="ADAL" clId="{55287515-BC66-4F5D-9106-008558B68339}" dt="2025-05-17T14:11:31.907" v="3" actId="14100"/>
          <ac:spMkLst>
            <pc:docMk/>
            <pc:sldMk cId="1341714300" sldId="256"/>
            <ac:spMk id="4" creationId="{7B91CB8E-AF67-8FA6-7E07-E15C24BE3C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3995F-D051-4635-BCCD-47333DDFF582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3C21E-594B-4223-8A10-0525F319F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5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3C21E-594B-4223-8A10-0525F319F8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2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568" y="4953466"/>
            <a:ext cx="36375102" cy="10537496"/>
          </a:xfrm>
        </p:spPr>
        <p:txBody>
          <a:bodyPr anchor="b"/>
          <a:lstStyle>
            <a:lvl1pPr algn="ctr">
              <a:defRPr sz="2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280" y="15897328"/>
            <a:ext cx="32095679" cy="7307583"/>
          </a:xfrm>
        </p:spPr>
        <p:txBody>
          <a:bodyPr/>
          <a:lstStyle>
            <a:lvl1pPr marL="0" indent="0" algn="ctr">
              <a:buNone/>
              <a:defRPr sz="10592"/>
            </a:lvl1pPr>
            <a:lvl2pPr marL="2017806" indent="0" algn="ctr">
              <a:buNone/>
              <a:defRPr sz="8827"/>
            </a:lvl2pPr>
            <a:lvl3pPr marL="4035613" indent="0" algn="ctr">
              <a:buNone/>
              <a:defRPr sz="7944"/>
            </a:lvl3pPr>
            <a:lvl4pPr marL="6053419" indent="0" algn="ctr">
              <a:buNone/>
              <a:defRPr sz="7061"/>
            </a:lvl4pPr>
            <a:lvl5pPr marL="8071226" indent="0" algn="ctr">
              <a:buNone/>
              <a:defRPr sz="7061"/>
            </a:lvl5pPr>
            <a:lvl6pPr marL="10089032" indent="0" algn="ctr">
              <a:buNone/>
              <a:defRPr sz="7061"/>
            </a:lvl6pPr>
            <a:lvl7pPr marL="12106839" indent="0" algn="ctr">
              <a:buNone/>
              <a:defRPr sz="7061"/>
            </a:lvl7pPr>
            <a:lvl8pPr marL="14124645" indent="0" algn="ctr">
              <a:buNone/>
              <a:defRPr sz="7061"/>
            </a:lvl8pPr>
            <a:lvl9pPr marL="16142452" indent="0" algn="ctr">
              <a:buNone/>
              <a:defRPr sz="706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9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24629" y="1611452"/>
            <a:ext cx="9227508" cy="25650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106" y="1611452"/>
            <a:ext cx="27147595" cy="25650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1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1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818" y="7545809"/>
            <a:ext cx="36910030" cy="12590343"/>
          </a:xfrm>
        </p:spPr>
        <p:txBody>
          <a:bodyPr anchor="b"/>
          <a:lstStyle>
            <a:lvl1pPr>
              <a:defRPr sz="2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9818" y="20255262"/>
            <a:ext cx="36910030" cy="6620964"/>
          </a:xfrm>
        </p:spPr>
        <p:txBody>
          <a:bodyPr/>
          <a:lstStyle>
            <a:lvl1pPr marL="0" indent="0">
              <a:buNone/>
              <a:defRPr sz="10592">
                <a:solidFill>
                  <a:schemeClr val="tx1">
                    <a:tint val="82000"/>
                  </a:schemeClr>
                </a:solidFill>
              </a:defRPr>
            </a:lvl1pPr>
            <a:lvl2pPr marL="2017806" indent="0">
              <a:buNone/>
              <a:defRPr sz="8827">
                <a:solidFill>
                  <a:schemeClr val="tx1">
                    <a:tint val="82000"/>
                  </a:schemeClr>
                </a:solidFill>
              </a:defRPr>
            </a:lvl2pPr>
            <a:lvl3pPr marL="4035613" indent="0">
              <a:buNone/>
              <a:defRPr sz="7944">
                <a:solidFill>
                  <a:schemeClr val="tx1">
                    <a:tint val="82000"/>
                  </a:schemeClr>
                </a:solidFill>
              </a:defRPr>
            </a:lvl3pPr>
            <a:lvl4pPr marL="6053419" indent="0">
              <a:buNone/>
              <a:defRPr sz="7061">
                <a:solidFill>
                  <a:schemeClr val="tx1">
                    <a:tint val="82000"/>
                  </a:schemeClr>
                </a:solidFill>
              </a:defRPr>
            </a:lvl4pPr>
            <a:lvl5pPr marL="8071226" indent="0">
              <a:buNone/>
              <a:defRPr sz="7061">
                <a:solidFill>
                  <a:schemeClr val="tx1">
                    <a:tint val="82000"/>
                  </a:schemeClr>
                </a:solidFill>
              </a:defRPr>
            </a:lvl5pPr>
            <a:lvl6pPr marL="10089032" indent="0">
              <a:buNone/>
              <a:defRPr sz="7061">
                <a:solidFill>
                  <a:schemeClr val="tx1">
                    <a:tint val="82000"/>
                  </a:schemeClr>
                </a:solidFill>
              </a:defRPr>
            </a:lvl6pPr>
            <a:lvl7pPr marL="12106839" indent="0">
              <a:buNone/>
              <a:defRPr sz="7061">
                <a:solidFill>
                  <a:schemeClr val="tx1">
                    <a:tint val="82000"/>
                  </a:schemeClr>
                </a:solidFill>
              </a:defRPr>
            </a:lvl7pPr>
            <a:lvl8pPr marL="14124645" indent="0">
              <a:buNone/>
              <a:defRPr sz="7061">
                <a:solidFill>
                  <a:schemeClr val="tx1">
                    <a:tint val="82000"/>
                  </a:schemeClr>
                </a:solidFill>
              </a:defRPr>
            </a:lvl8pPr>
            <a:lvl9pPr marL="16142452" indent="0">
              <a:buNone/>
              <a:defRPr sz="706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104" y="8057261"/>
            <a:ext cx="18187551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4583" y="8057261"/>
            <a:ext cx="18187551" cy="192043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1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1611459"/>
            <a:ext cx="36910030" cy="5850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682" y="7419688"/>
            <a:ext cx="18103966" cy="3636275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806" indent="0">
              <a:buNone/>
              <a:defRPr sz="8827" b="1"/>
            </a:lvl2pPr>
            <a:lvl3pPr marL="4035613" indent="0">
              <a:buNone/>
              <a:defRPr sz="7944" b="1"/>
            </a:lvl3pPr>
            <a:lvl4pPr marL="6053419" indent="0">
              <a:buNone/>
              <a:defRPr sz="7061" b="1"/>
            </a:lvl4pPr>
            <a:lvl5pPr marL="8071226" indent="0">
              <a:buNone/>
              <a:defRPr sz="7061" b="1"/>
            </a:lvl5pPr>
            <a:lvl6pPr marL="10089032" indent="0">
              <a:buNone/>
              <a:defRPr sz="7061" b="1"/>
            </a:lvl6pPr>
            <a:lvl7pPr marL="12106839" indent="0">
              <a:buNone/>
              <a:defRPr sz="7061" b="1"/>
            </a:lvl7pPr>
            <a:lvl8pPr marL="14124645" indent="0">
              <a:buNone/>
              <a:defRPr sz="7061" b="1"/>
            </a:lvl8pPr>
            <a:lvl9pPr marL="16142452" indent="0">
              <a:buNone/>
              <a:defRPr sz="70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7682" y="11055963"/>
            <a:ext cx="18103966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4585" y="7419688"/>
            <a:ext cx="18193125" cy="3636275"/>
          </a:xfrm>
        </p:spPr>
        <p:txBody>
          <a:bodyPr anchor="b"/>
          <a:lstStyle>
            <a:lvl1pPr marL="0" indent="0">
              <a:buNone/>
              <a:defRPr sz="10592" b="1"/>
            </a:lvl1pPr>
            <a:lvl2pPr marL="2017806" indent="0">
              <a:buNone/>
              <a:defRPr sz="8827" b="1"/>
            </a:lvl2pPr>
            <a:lvl3pPr marL="4035613" indent="0">
              <a:buNone/>
              <a:defRPr sz="7944" b="1"/>
            </a:lvl3pPr>
            <a:lvl4pPr marL="6053419" indent="0">
              <a:buNone/>
              <a:defRPr sz="7061" b="1"/>
            </a:lvl4pPr>
            <a:lvl5pPr marL="8071226" indent="0">
              <a:buNone/>
              <a:defRPr sz="7061" b="1"/>
            </a:lvl5pPr>
            <a:lvl6pPr marL="10089032" indent="0">
              <a:buNone/>
              <a:defRPr sz="7061" b="1"/>
            </a:lvl6pPr>
            <a:lvl7pPr marL="12106839" indent="0">
              <a:buNone/>
              <a:defRPr sz="7061" b="1"/>
            </a:lvl7pPr>
            <a:lvl8pPr marL="14124645" indent="0">
              <a:buNone/>
              <a:defRPr sz="7061" b="1"/>
            </a:lvl8pPr>
            <a:lvl9pPr marL="16142452" indent="0">
              <a:buNone/>
              <a:defRPr sz="70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4585" y="11055963"/>
            <a:ext cx="18193125" cy="16261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2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0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5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2017818"/>
            <a:ext cx="13802256" cy="7062364"/>
          </a:xfrm>
        </p:spPr>
        <p:txBody>
          <a:bodyPr anchor="b"/>
          <a:lstStyle>
            <a:lvl1pPr>
              <a:defRPr sz="141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3125" y="4357934"/>
            <a:ext cx="21664583" cy="21509383"/>
          </a:xfrm>
        </p:spPr>
        <p:txBody>
          <a:bodyPr/>
          <a:lstStyle>
            <a:lvl1pPr>
              <a:defRPr sz="14123"/>
            </a:lvl1pPr>
            <a:lvl2pPr>
              <a:defRPr sz="12358"/>
            </a:lvl2pPr>
            <a:lvl3pPr>
              <a:defRPr sz="10592"/>
            </a:lvl3pPr>
            <a:lvl4pPr>
              <a:defRPr sz="8827"/>
            </a:lvl4pPr>
            <a:lvl5pPr>
              <a:defRPr sz="8827"/>
            </a:lvl5pPr>
            <a:lvl6pPr>
              <a:defRPr sz="8827"/>
            </a:lvl6pPr>
            <a:lvl7pPr>
              <a:defRPr sz="8827"/>
            </a:lvl7pPr>
            <a:lvl8pPr>
              <a:defRPr sz="8827"/>
            </a:lvl8pPr>
            <a:lvl9pPr>
              <a:defRPr sz="88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678" y="9080183"/>
            <a:ext cx="13802256" cy="16822161"/>
          </a:xfrm>
        </p:spPr>
        <p:txBody>
          <a:bodyPr/>
          <a:lstStyle>
            <a:lvl1pPr marL="0" indent="0">
              <a:buNone/>
              <a:defRPr sz="7061"/>
            </a:lvl1pPr>
            <a:lvl2pPr marL="2017806" indent="0">
              <a:buNone/>
              <a:defRPr sz="6179"/>
            </a:lvl2pPr>
            <a:lvl3pPr marL="4035613" indent="0">
              <a:buNone/>
              <a:defRPr sz="5296"/>
            </a:lvl3pPr>
            <a:lvl4pPr marL="6053419" indent="0">
              <a:buNone/>
              <a:defRPr sz="4413"/>
            </a:lvl4pPr>
            <a:lvl5pPr marL="8071226" indent="0">
              <a:buNone/>
              <a:defRPr sz="4413"/>
            </a:lvl5pPr>
            <a:lvl6pPr marL="10089032" indent="0">
              <a:buNone/>
              <a:defRPr sz="4413"/>
            </a:lvl6pPr>
            <a:lvl7pPr marL="12106839" indent="0">
              <a:buNone/>
              <a:defRPr sz="4413"/>
            </a:lvl7pPr>
            <a:lvl8pPr marL="14124645" indent="0">
              <a:buNone/>
              <a:defRPr sz="4413"/>
            </a:lvl8pPr>
            <a:lvl9pPr marL="16142452" indent="0">
              <a:buNone/>
              <a:defRPr sz="44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6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78" y="2017818"/>
            <a:ext cx="13802256" cy="7062364"/>
          </a:xfrm>
        </p:spPr>
        <p:txBody>
          <a:bodyPr anchor="b"/>
          <a:lstStyle>
            <a:lvl1pPr>
              <a:defRPr sz="141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3125" y="4357934"/>
            <a:ext cx="21664583" cy="21509383"/>
          </a:xfrm>
        </p:spPr>
        <p:txBody>
          <a:bodyPr anchor="t"/>
          <a:lstStyle>
            <a:lvl1pPr marL="0" indent="0">
              <a:buNone/>
              <a:defRPr sz="14123"/>
            </a:lvl1pPr>
            <a:lvl2pPr marL="2017806" indent="0">
              <a:buNone/>
              <a:defRPr sz="12358"/>
            </a:lvl2pPr>
            <a:lvl3pPr marL="4035613" indent="0">
              <a:buNone/>
              <a:defRPr sz="10592"/>
            </a:lvl3pPr>
            <a:lvl4pPr marL="6053419" indent="0">
              <a:buNone/>
              <a:defRPr sz="8827"/>
            </a:lvl4pPr>
            <a:lvl5pPr marL="8071226" indent="0">
              <a:buNone/>
              <a:defRPr sz="8827"/>
            </a:lvl5pPr>
            <a:lvl6pPr marL="10089032" indent="0">
              <a:buNone/>
              <a:defRPr sz="8827"/>
            </a:lvl6pPr>
            <a:lvl7pPr marL="12106839" indent="0">
              <a:buNone/>
              <a:defRPr sz="8827"/>
            </a:lvl7pPr>
            <a:lvl8pPr marL="14124645" indent="0">
              <a:buNone/>
              <a:defRPr sz="8827"/>
            </a:lvl8pPr>
            <a:lvl9pPr marL="16142452" indent="0">
              <a:buNone/>
              <a:defRPr sz="882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7678" y="9080183"/>
            <a:ext cx="13802256" cy="16822161"/>
          </a:xfrm>
        </p:spPr>
        <p:txBody>
          <a:bodyPr/>
          <a:lstStyle>
            <a:lvl1pPr marL="0" indent="0">
              <a:buNone/>
              <a:defRPr sz="7061"/>
            </a:lvl1pPr>
            <a:lvl2pPr marL="2017806" indent="0">
              <a:buNone/>
              <a:defRPr sz="6179"/>
            </a:lvl2pPr>
            <a:lvl3pPr marL="4035613" indent="0">
              <a:buNone/>
              <a:defRPr sz="5296"/>
            </a:lvl3pPr>
            <a:lvl4pPr marL="6053419" indent="0">
              <a:buNone/>
              <a:defRPr sz="4413"/>
            </a:lvl4pPr>
            <a:lvl5pPr marL="8071226" indent="0">
              <a:buNone/>
              <a:defRPr sz="4413"/>
            </a:lvl5pPr>
            <a:lvl6pPr marL="10089032" indent="0">
              <a:buNone/>
              <a:defRPr sz="4413"/>
            </a:lvl6pPr>
            <a:lvl7pPr marL="12106839" indent="0">
              <a:buNone/>
              <a:defRPr sz="4413"/>
            </a:lvl7pPr>
            <a:lvl8pPr marL="14124645" indent="0">
              <a:buNone/>
              <a:defRPr sz="4413"/>
            </a:lvl8pPr>
            <a:lvl9pPr marL="16142452" indent="0">
              <a:buNone/>
              <a:defRPr sz="44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95E8-B202-4722-9C13-8B03085D704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4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104" y="1611459"/>
            <a:ext cx="369100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104" y="8057261"/>
            <a:ext cx="369100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104" y="28053287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4D95E8-B202-4722-9C13-8B03085D7045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5592" y="28053287"/>
            <a:ext cx="14443055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23430" y="28053287"/>
            <a:ext cx="9628704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0AF8FA-38D6-4D43-B5C0-2D63BBA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8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035613" rtl="0" eaLnBrk="1" latinLnBrk="0" hangingPunct="1">
        <a:lnSpc>
          <a:spcPct val="90000"/>
        </a:lnSpc>
        <a:spcBef>
          <a:spcPct val="0"/>
        </a:spcBef>
        <a:buNone/>
        <a:defRPr sz="194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8903" indent="-1008903" algn="l" defTabSz="4035613" rtl="0" eaLnBrk="1" latinLnBrk="0" hangingPunct="1">
        <a:lnSpc>
          <a:spcPct val="90000"/>
        </a:lnSpc>
        <a:spcBef>
          <a:spcPts val="4413"/>
        </a:spcBef>
        <a:buFont typeface="Arial" panose="020B0604020202020204" pitchFamily="34" charset="0"/>
        <a:buChar char="•"/>
        <a:defRPr sz="12358" kern="1200">
          <a:solidFill>
            <a:schemeClr val="tx1"/>
          </a:solidFill>
          <a:latin typeface="+mn-lt"/>
          <a:ea typeface="+mn-ea"/>
          <a:cs typeface="+mn-cs"/>
        </a:defRPr>
      </a:lvl1pPr>
      <a:lvl2pPr marL="3026710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2" kern="1200">
          <a:solidFill>
            <a:schemeClr val="tx1"/>
          </a:solidFill>
          <a:latin typeface="+mn-lt"/>
          <a:ea typeface="+mn-ea"/>
          <a:cs typeface="+mn-cs"/>
        </a:defRPr>
      </a:lvl2pPr>
      <a:lvl3pPr marL="5044516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7" kern="1200">
          <a:solidFill>
            <a:schemeClr val="tx1"/>
          </a:solidFill>
          <a:latin typeface="+mn-lt"/>
          <a:ea typeface="+mn-ea"/>
          <a:cs typeface="+mn-cs"/>
        </a:defRPr>
      </a:lvl3pPr>
      <a:lvl4pPr marL="7062323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9080129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1097936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3115742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5133549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7151355" indent="-1008903" algn="l" defTabSz="4035613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1pPr>
      <a:lvl2pPr marL="2017806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4035613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3pPr>
      <a:lvl4pPr marL="6053419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4pPr>
      <a:lvl5pPr marL="8071226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5pPr>
      <a:lvl6pPr marL="10089032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6pPr>
      <a:lvl7pPr marL="12106839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7pPr>
      <a:lvl8pPr marL="14124645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8pPr>
      <a:lvl9pPr marL="16142452" algn="l" defTabSz="4035613" rtl="0" eaLnBrk="1" latinLnBrk="0" hangingPunct="1">
        <a:defRPr sz="7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sv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2.png"/><Relationship Id="rId63" Type="http://schemas.openxmlformats.org/officeDocument/2006/relationships/image" Target="../media/image60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0.png"/><Relationship Id="rId58" Type="http://schemas.openxmlformats.org/officeDocument/2006/relationships/image" Target="../media/image55.png"/><Relationship Id="rId5" Type="http://schemas.openxmlformats.org/officeDocument/2006/relationships/image" Target="../media/image3.png"/><Relationship Id="rId61" Type="http://schemas.openxmlformats.org/officeDocument/2006/relationships/image" Target="../media/image58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3.png"/><Relationship Id="rId64" Type="http://schemas.openxmlformats.org/officeDocument/2006/relationships/image" Target="../media/image61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6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1.png"/><Relationship Id="rId6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4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svg"/><Relationship Id="rId52" Type="http://schemas.openxmlformats.org/officeDocument/2006/relationships/hyperlink" Target="file:///F:\UoH\HQCMCBD-API\data_output\Dwave_info-round-3.json" TargetMode="External"/><Relationship Id="rId60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BCD7C73-2F9E-56C0-5C7B-F1F2E89D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3183" y="26462485"/>
            <a:ext cx="3246285" cy="1088215"/>
          </a:xfrm>
          <a:prstGeom prst="rect">
            <a:avLst/>
          </a:prstGeom>
        </p:spPr>
      </p:pic>
      <p:pic>
        <p:nvPicPr>
          <p:cNvPr id="1274" name="Picture 1273" descr="A screenshot of a graph&#10;&#10;AI-generated content may be incorrect.">
            <a:extLst>
              <a:ext uri="{FF2B5EF4-FFF2-40B4-BE49-F238E27FC236}">
                <a16:creationId xmlns:a16="http://schemas.microsoft.com/office/drawing/2014/main" id="{CBD5F177-79DD-4418-7EEA-2399B585B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6" r="60572" b="6072"/>
          <a:stretch/>
        </p:blipFill>
        <p:spPr>
          <a:xfrm>
            <a:off x="28424177" y="12799912"/>
            <a:ext cx="2572433" cy="25584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91CB8E-AF67-8FA6-7E07-E15C24BE3C8C}"/>
              </a:ext>
            </a:extLst>
          </p:cNvPr>
          <p:cNvSpPr/>
          <p:nvPr/>
        </p:nvSpPr>
        <p:spPr>
          <a:xfrm>
            <a:off x="6263482" y="-1"/>
            <a:ext cx="30267275" cy="418855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6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C2C966C1-E657-4570-4F80-B37CD25A6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140" y="1181587"/>
            <a:ext cx="28839958" cy="8468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6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z="6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HQC-Bend: A Python Package of Hybrid</a:t>
            </a:r>
            <a:br>
              <a:rPr lang="en-US" sz="6158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Quantum-Classical Benders’ Decomposition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626246C-CDBC-9314-0CCA-9F31AB157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0946" y="2220998"/>
            <a:ext cx="19884896" cy="221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2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algn="ctr" rtl="0" fontAlgn="base">
              <a:lnSpc>
                <a:spcPct val="100000"/>
              </a:lnSpc>
            </a:pPr>
            <a:r>
              <a:rPr lang="en-US" sz="46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Zhongqi Zhao</a:t>
            </a:r>
            <a:r>
              <a:rPr lang="en-US" sz="4619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*#</a:t>
            </a:r>
            <a:r>
              <a:rPr lang="en-US" sz="46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Mingze Li</a:t>
            </a:r>
            <a:r>
              <a:rPr lang="en-US" sz="4619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*#</a:t>
            </a:r>
            <a:r>
              <a:rPr lang="en-US" sz="46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Lei Fan</a:t>
            </a:r>
            <a:r>
              <a:rPr lang="en-US" sz="4619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*#</a:t>
            </a:r>
            <a:r>
              <a:rPr lang="en-US" sz="46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Zhu Han</a:t>
            </a:r>
            <a:r>
              <a:rPr lang="en-US" sz="4619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46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rtl="0" fontAlgn="base">
              <a:lnSpc>
                <a:spcPct val="100000"/>
              </a:lnSpc>
            </a:pPr>
            <a:r>
              <a:rPr lang="en-US" sz="3387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Engineering Technology, University of Houston, Houston, TX, USA </a:t>
            </a:r>
          </a:p>
          <a:p>
            <a:pPr algn="ctr" rtl="0" fontAlgn="base">
              <a:lnSpc>
                <a:spcPct val="100000"/>
              </a:lnSpc>
            </a:pPr>
            <a:r>
              <a:rPr lang="en-US" sz="3387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338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and Computer Engineering Department, University of Houston, Houston, TX, USA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25E1CE-9803-425C-4ABE-1B4C8FEE34A9}"/>
              </a:ext>
            </a:extLst>
          </p:cNvPr>
          <p:cNvSpPr/>
          <p:nvPr/>
        </p:nvSpPr>
        <p:spPr>
          <a:xfrm>
            <a:off x="7192060" y="4698429"/>
            <a:ext cx="7742791" cy="21125539"/>
          </a:xfrm>
          <a:prstGeom prst="roundRect">
            <a:avLst>
              <a:gd name="adj" fmla="val 1072"/>
            </a:avLst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3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BBE7FE-7848-5B40-434E-1031C122AFD3}"/>
              </a:ext>
            </a:extLst>
          </p:cNvPr>
          <p:cNvSpPr/>
          <p:nvPr/>
        </p:nvSpPr>
        <p:spPr>
          <a:xfrm>
            <a:off x="27859387" y="4698428"/>
            <a:ext cx="7742791" cy="24444619"/>
          </a:xfrm>
          <a:prstGeom prst="roundRect">
            <a:avLst>
              <a:gd name="adj" fmla="val 1567"/>
            </a:avLst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3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CD2554-6355-5365-FFA5-7ED6792D884D}"/>
              </a:ext>
            </a:extLst>
          </p:cNvPr>
          <p:cNvSpPr/>
          <p:nvPr/>
        </p:nvSpPr>
        <p:spPr>
          <a:xfrm>
            <a:off x="15414053" y="4698428"/>
            <a:ext cx="11966132" cy="24444619"/>
          </a:xfrm>
          <a:prstGeom prst="roundRect">
            <a:avLst>
              <a:gd name="adj" fmla="val 1102"/>
            </a:avLst>
          </a:prstGeom>
          <a:noFill/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3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519EE6-A771-FF1E-27C5-BF3E247063A4}"/>
              </a:ext>
            </a:extLst>
          </p:cNvPr>
          <p:cNvSpPr txBox="1"/>
          <p:nvPr/>
        </p:nvSpPr>
        <p:spPr>
          <a:xfrm>
            <a:off x="28053837" y="19082625"/>
            <a:ext cx="4141851" cy="1773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964" indent="-263964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15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Application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Potential in many industrial fields: </a:t>
            </a:r>
            <a:r>
              <a:rPr lang="en-US" sz="2155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communication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55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r>
              <a:rPr lang="en-US" sz="215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55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energies</a:t>
            </a:r>
            <a:r>
              <a:rPr lang="en-US" sz="215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  <a:endParaRPr lang="en-US" sz="21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86D689-B0AC-167F-FD7A-C8E0796189E7}"/>
              </a:ext>
            </a:extLst>
          </p:cNvPr>
          <p:cNvSpPr txBox="1"/>
          <p:nvPr/>
        </p:nvSpPr>
        <p:spPr>
          <a:xfrm>
            <a:off x="28053836" y="22738031"/>
            <a:ext cx="5136236" cy="1773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1953" indent="-351953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15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Use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Users </a:t>
            </a:r>
            <a:r>
              <a:rPr lang="en-US" sz="215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know too much about the quantum and math. Once configuration is set, algorithm will run and solve </a:t>
            </a:r>
            <a:r>
              <a:rPr 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9D99F4-2C0C-FC1A-97AA-73A9F895854F}"/>
              </a:ext>
            </a:extLst>
          </p:cNvPr>
          <p:cNvSpPr txBox="1"/>
          <p:nvPr/>
        </p:nvSpPr>
        <p:spPr>
          <a:xfrm>
            <a:off x="28050736" y="24935483"/>
            <a:ext cx="4144951" cy="3067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1953" indent="-351953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215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Focus on extending the </a:t>
            </a:r>
            <a:r>
              <a:rPr 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compatibility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package with other model programming languages (e.g. </a:t>
            </a:r>
            <a:r>
              <a:rPr lang="en-US" sz="2155" b="1" dirty="0" err="1">
                <a:solidFill>
                  <a:srgbClr val="EC1C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155" b="1" dirty="0" err="1">
                <a:solidFill>
                  <a:srgbClr val="03AD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155" b="1" dirty="0" err="1">
                <a:solidFill>
                  <a:srgbClr val="F5BB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155" b="1" dirty="0" err="1">
                <a:solidFill>
                  <a:srgbClr val="2B38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155" b="1" dirty="0" err="1">
                <a:solidFill>
                  <a:srgbClr val="EC7B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55" b="1" dirty="0">
                <a:solidFill>
                  <a:srgbClr val="A13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Gekko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55" b="1" dirty="0" err="1">
                <a:solidFill>
                  <a:srgbClr val="CB3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1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155" b="1" dirty="0" err="1">
                <a:solidFill>
                  <a:srgbClr val="9558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155" b="1" dirty="0" err="1">
                <a:solidFill>
                  <a:srgbClr val="3898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will further improve the </a:t>
            </a:r>
            <a:r>
              <a:rPr lang="en-US" sz="215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quality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15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86605F7-6597-6547-2120-274AE99A05EF}"/>
              </a:ext>
            </a:extLst>
          </p:cNvPr>
          <p:cNvSpPr/>
          <p:nvPr/>
        </p:nvSpPr>
        <p:spPr>
          <a:xfrm>
            <a:off x="7556082" y="5099094"/>
            <a:ext cx="7089911" cy="8268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1074">
              <a:defRPr/>
            </a:pPr>
            <a:r>
              <a:rPr lang="en-US" altLang="zh-CN" sz="415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415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C03EF78-4CB8-B7E6-223F-FBA015224C1B}"/>
              </a:ext>
            </a:extLst>
          </p:cNvPr>
          <p:cNvSpPr/>
          <p:nvPr/>
        </p:nvSpPr>
        <p:spPr>
          <a:xfrm>
            <a:off x="15853983" y="5099094"/>
            <a:ext cx="11130263" cy="76801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5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Overview</a:t>
            </a:r>
            <a:endParaRPr lang="en-US" sz="415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C3B3784-2DC7-79FC-0321-FD165B2DD31E}"/>
              </a:ext>
            </a:extLst>
          </p:cNvPr>
          <p:cNvSpPr/>
          <p:nvPr/>
        </p:nvSpPr>
        <p:spPr>
          <a:xfrm>
            <a:off x="28190415" y="18107040"/>
            <a:ext cx="7089911" cy="84289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1074">
              <a:defRPr/>
            </a:pPr>
            <a:r>
              <a:rPr lang="en-US" sz="415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&amp; Social Impacts</a:t>
            </a:r>
          </a:p>
        </p:txBody>
      </p:sp>
      <p:pic>
        <p:nvPicPr>
          <p:cNvPr id="1030" name="Picture 6" descr="UH Signature - University of Houston">
            <a:extLst>
              <a:ext uri="{FF2B5EF4-FFF2-40B4-BE49-F238E27FC236}">
                <a16:creationId xmlns:a16="http://schemas.microsoft.com/office/drawing/2014/main" id="{BD15B25C-63F0-7B9F-7F6D-52A9BC77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60" y="28008850"/>
            <a:ext cx="5001329" cy="10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F6E29063-EF99-ED3B-C358-4C0B821D2F68}"/>
              </a:ext>
            </a:extLst>
          </p:cNvPr>
          <p:cNvSpPr txBox="1"/>
          <p:nvPr/>
        </p:nvSpPr>
        <p:spPr>
          <a:xfrm>
            <a:off x="7556082" y="11054658"/>
            <a:ext cx="4730067" cy="376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(Mixed)-integer linear programming structure: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B664046C-B65B-E0EB-AE45-EC724D89B299}"/>
              </a:ext>
            </a:extLst>
          </p:cNvPr>
          <p:cNvSpPr txBox="1"/>
          <p:nvPr/>
        </p:nvSpPr>
        <p:spPr>
          <a:xfrm>
            <a:off x="7647764" y="13294870"/>
            <a:ext cx="6886955" cy="376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964" indent="-263964">
              <a:buFont typeface="Wingdings" panose="05000000000000000000" pitchFamily="2" charset="2"/>
              <a:buChar char="Ø"/>
            </a:pPr>
            <a:r>
              <a:rPr lang="en-US" altLang="zh-CN" sz="18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methods for MILP:</a:t>
            </a:r>
            <a:r>
              <a:rPr lang="en-US" sz="18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48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AE4E42-84E0-BB46-3D03-B20DEE0879B8}"/>
              </a:ext>
            </a:extLst>
          </p:cNvPr>
          <p:cNvSpPr/>
          <p:nvPr/>
        </p:nvSpPr>
        <p:spPr>
          <a:xfrm>
            <a:off x="28179557" y="5099095"/>
            <a:ext cx="7089911" cy="76801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1074">
              <a:defRPr/>
            </a:pPr>
            <a:r>
              <a:rPr lang="en-US" sz="415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Usage &amp; Result</a:t>
            </a:r>
          </a:p>
        </p:txBody>
      </p:sp>
      <p:sp>
        <p:nvSpPr>
          <p:cNvPr id="15" name="Rectangle: Rounded Corners 44">
            <a:extLst>
              <a:ext uri="{FF2B5EF4-FFF2-40B4-BE49-F238E27FC236}">
                <a16:creationId xmlns:a16="http://schemas.microsoft.com/office/drawing/2014/main" id="{E8611B0D-3BEA-DA74-ACA3-E1896F21F994}"/>
              </a:ext>
            </a:extLst>
          </p:cNvPr>
          <p:cNvSpPr/>
          <p:nvPr/>
        </p:nvSpPr>
        <p:spPr>
          <a:xfrm>
            <a:off x="7455212" y="21500231"/>
            <a:ext cx="7089911" cy="95366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1074">
              <a:defRPr/>
            </a:pPr>
            <a:r>
              <a:rPr lang="en-US" sz="415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E43881-E625-7AA1-AB18-B69E3826F60D}"/>
              </a:ext>
            </a:extLst>
          </p:cNvPr>
          <p:cNvSpPr/>
          <p:nvPr/>
        </p:nvSpPr>
        <p:spPr>
          <a:xfrm>
            <a:off x="7576679" y="10135895"/>
            <a:ext cx="7089911" cy="875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1074">
              <a:defRPr/>
            </a:pPr>
            <a:r>
              <a:rPr lang="en-US" sz="415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EE8741-DD23-B2B1-27EF-E2C5770A6AB9}"/>
              </a:ext>
            </a:extLst>
          </p:cNvPr>
          <p:cNvSpPr txBox="1"/>
          <p:nvPr/>
        </p:nvSpPr>
        <p:spPr>
          <a:xfrm>
            <a:off x="7499049" y="5971783"/>
            <a:ext cx="5724416" cy="4012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964" indent="-2639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 the quantum computer to modified </a:t>
            </a:r>
            <a:r>
              <a:rPr lang="en-US" sz="215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Benders’ decomposition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 to find the solution for the </a:t>
            </a:r>
            <a:r>
              <a:rPr lang="en-US" sz="2155" i="1">
                <a:latin typeface="Times New Roman" panose="02020603050405020304" pitchFamily="18" charset="0"/>
                <a:cs typeface="Times New Roman" panose="02020603050405020304" pitchFamily="18" charset="0"/>
              </a:rPr>
              <a:t>mixed-integer linear </a:t>
            </a:r>
            <a:r>
              <a:rPr lang="en-US" sz="215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(MILP) problem Faster.</a:t>
            </a:r>
          </a:p>
          <a:p>
            <a:pPr marL="263964" indent="-2639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 multiple platforms to tackle the MILP problem with </a:t>
            </a:r>
            <a:r>
              <a:rPr lang="en-US" sz="215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annealing computer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classical solvers in </a:t>
            </a:r>
            <a:r>
              <a:rPr 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simulated bifurcation assisted by </a:t>
            </a:r>
            <a:r>
              <a:rPr 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" descr="University of Houston Logo and symbol, meaning, history, PNG, brand">
            <a:extLst>
              <a:ext uri="{FF2B5EF4-FFF2-40B4-BE49-F238E27FC236}">
                <a16:creationId xmlns:a16="http://schemas.microsoft.com/office/drawing/2014/main" id="{EBE02717-DCB7-C1D6-CB36-AD15A81EF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r="22660"/>
          <a:stretch/>
        </p:blipFill>
        <p:spPr bwMode="auto">
          <a:xfrm>
            <a:off x="6581708" y="-42814"/>
            <a:ext cx="4030876" cy="419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116344A-6573-59D2-3494-5CEBF4978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1023" y="25962990"/>
            <a:ext cx="4800931" cy="18140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F2E3619-AD28-C855-42B4-FA84256C7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18016" y="204875"/>
            <a:ext cx="3343471" cy="3728886"/>
          </a:xfrm>
          <a:prstGeom prst="rect">
            <a:avLst/>
          </a:prstGeom>
        </p:spPr>
      </p:pic>
      <p:pic>
        <p:nvPicPr>
          <p:cNvPr id="41" name="Picture 40" descr="\begin{aligned}&#10;\max_{\mathbf{x}, \mathbf{y}}\ &amp; \mathbf{c}^{\intercal} \mathbf{x}+\mathbf{h}^{\intercal} \mathbf{y} \\&#10;\text { s.t. } &amp; \mathbf{T x}\leqq \mathbf{p} \\&#10;&amp; \mathbf{A x}+\mathbf{G} \mathbf{y} \leqq \mathbf{b}\\&#10;&amp; \mathbf{x} \in \mathbb{Z}^{n}, \mathbf{y} \in \mathbb{R}^{m}&#10;\end{aligned}">
            <a:extLst>
              <a:ext uri="{FF2B5EF4-FFF2-40B4-BE49-F238E27FC236}">
                <a16:creationId xmlns:a16="http://schemas.microsoft.com/office/drawing/2014/main" id="{509561A5-98E8-4D74-6FF5-BB1D339A77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8194" y="11494073"/>
            <a:ext cx="2626099" cy="164527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259FD58-B814-7340-3FDD-6087C399AD29}"/>
              </a:ext>
            </a:extLst>
          </p:cNvPr>
          <p:cNvGrpSpPr/>
          <p:nvPr/>
        </p:nvGrpSpPr>
        <p:grpSpPr>
          <a:xfrm>
            <a:off x="12452815" y="11120371"/>
            <a:ext cx="2032908" cy="2421025"/>
            <a:chOff x="3677660" y="3152533"/>
            <a:chExt cx="2949493" cy="351260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C5105CB-F0D6-078C-8147-E6B68A848F4E}"/>
                </a:ext>
              </a:extLst>
            </p:cNvPr>
            <p:cNvGrpSpPr/>
            <p:nvPr/>
          </p:nvGrpSpPr>
          <p:grpSpPr>
            <a:xfrm>
              <a:off x="3677660" y="3222238"/>
              <a:ext cx="1888248" cy="2982903"/>
              <a:chOff x="3230056" y="3402126"/>
              <a:chExt cx="1888248" cy="2982903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9F56B35-74FF-6E3C-47C4-1D5277B3A089}"/>
                  </a:ext>
                </a:extLst>
              </p:cNvPr>
              <p:cNvGrpSpPr/>
              <p:nvPr/>
            </p:nvGrpSpPr>
            <p:grpSpPr>
              <a:xfrm>
                <a:off x="3232214" y="3402126"/>
                <a:ext cx="1861336" cy="2051147"/>
                <a:chOff x="2377202" y="3704080"/>
                <a:chExt cx="988170" cy="1725933"/>
              </a:xfrm>
            </p:grpSpPr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CAEF8E94-F47B-3748-BB0A-BD011DA33C3A}"/>
                    </a:ext>
                  </a:extLst>
                </p:cNvPr>
                <p:cNvSpPr/>
                <p:nvPr/>
              </p:nvSpPr>
              <p:spPr>
                <a:xfrm>
                  <a:off x="2379658" y="3704080"/>
                  <a:ext cx="985714" cy="17259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86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1027" name="TextBox 1026">
                  <a:extLst>
                    <a:ext uri="{FF2B5EF4-FFF2-40B4-BE49-F238E27FC236}">
                      <a16:creationId xmlns:a16="http://schemas.microsoft.com/office/drawing/2014/main" id="{22F05DD4-003C-03D2-978C-AE2E98923DA9}"/>
                    </a:ext>
                  </a:extLst>
                </p:cNvPr>
                <p:cNvSpPr txBox="1"/>
                <p:nvPr/>
              </p:nvSpPr>
              <p:spPr>
                <a:xfrm>
                  <a:off x="2377202" y="3983528"/>
                  <a:ext cx="935729" cy="373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86" b="1" dirty="0">
                      <a:latin typeface="Aptos" panose="020B0004020202020204" pitchFamily="34" charset="0"/>
                    </a:rPr>
                    <a:t>NP-Hard</a:t>
                  </a:r>
                </a:p>
              </p:txBody>
            </p:sp>
          </p:grp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6C6EBFD-23F0-E4BC-D661-87EEA5610AF9}"/>
                  </a:ext>
                </a:extLst>
              </p:cNvPr>
              <p:cNvSpPr/>
              <p:nvPr/>
            </p:nvSpPr>
            <p:spPr>
              <a:xfrm>
                <a:off x="3232215" y="4249921"/>
                <a:ext cx="1861335" cy="21351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86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0B79BF4-5B26-288B-052A-E5277A89C435}"/>
                  </a:ext>
                </a:extLst>
              </p:cNvPr>
              <p:cNvSpPr txBox="1"/>
              <p:nvPr/>
            </p:nvSpPr>
            <p:spPr>
              <a:xfrm>
                <a:off x="3230056" y="4663443"/>
                <a:ext cx="1888248" cy="44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86" dirty="0">
                    <a:latin typeface="Aptos" panose="020B0004020202020204" pitchFamily="34" charset="0"/>
                  </a:rPr>
                  <a:t>NP-Complete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C0C6858-9B95-8467-4F29-01819723EB11}"/>
                  </a:ext>
                </a:extLst>
              </p:cNvPr>
              <p:cNvSpPr txBox="1"/>
              <p:nvPr/>
            </p:nvSpPr>
            <p:spPr>
              <a:xfrm>
                <a:off x="3343461" y="5347965"/>
                <a:ext cx="624315" cy="443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386" dirty="0">
                    <a:latin typeface="Aptos" panose="020B0004020202020204" pitchFamily="34" charset="0"/>
                  </a:rPr>
                  <a:t>NP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62663E7-1E1B-A1B5-315E-FD2AAA6C4292}"/>
                  </a:ext>
                </a:extLst>
              </p:cNvPr>
              <p:cNvSpPr/>
              <p:nvPr/>
            </p:nvSpPr>
            <p:spPr>
              <a:xfrm>
                <a:off x="3967409" y="5626334"/>
                <a:ext cx="632578" cy="63093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86">
                  <a:latin typeface="Aptos" panose="020B0004020202020204" pitchFamily="34" charset="0"/>
                </a:endParaRPr>
              </a:p>
            </p:txBody>
          </p:sp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9A9BD999-8E39-C605-A179-6433FCEB5B48}"/>
                  </a:ext>
                </a:extLst>
              </p:cNvPr>
              <p:cNvSpPr txBox="1"/>
              <p:nvPr/>
            </p:nvSpPr>
            <p:spPr>
              <a:xfrm>
                <a:off x="4090521" y="5781197"/>
                <a:ext cx="445630" cy="443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86" dirty="0">
                    <a:latin typeface="Aptos" panose="020B0004020202020204" pitchFamily="34" charset="0"/>
                  </a:rPr>
                  <a:t>P</a:t>
                </a: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30005AD-3738-26C4-2676-75700DA47377}"/>
                </a:ext>
              </a:extLst>
            </p:cNvPr>
            <p:cNvCxnSpPr>
              <a:cxnSpLocks/>
            </p:cNvCxnSpPr>
            <p:nvPr/>
          </p:nvCxnSpPr>
          <p:spPr>
            <a:xfrm>
              <a:off x="5944216" y="3521865"/>
              <a:ext cx="6885" cy="232280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A96BCB8-D352-27F8-9680-24806FF58F89}"/>
                </a:ext>
              </a:extLst>
            </p:cNvPr>
            <p:cNvSpPr txBox="1"/>
            <p:nvPr/>
          </p:nvSpPr>
          <p:spPr>
            <a:xfrm>
              <a:off x="5349754" y="3152533"/>
              <a:ext cx="1277399" cy="4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6" dirty="0">
                  <a:latin typeface="Aptos" panose="020B0004020202020204" pitchFamily="34" charset="0"/>
                </a:rPr>
                <a:t>Complex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0E30397-994C-20FD-A695-1A386401AABB}"/>
                </a:ext>
              </a:extLst>
            </p:cNvPr>
            <p:cNvSpPr txBox="1"/>
            <p:nvPr/>
          </p:nvSpPr>
          <p:spPr>
            <a:xfrm>
              <a:off x="5505220" y="5912336"/>
              <a:ext cx="1006832" cy="752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6" dirty="0">
                  <a:latin typeface="Aptos" panose="020B0004020202020204" pitchFamily="34" charset="0"/>
                </a:rPr>
                <a:t>Simple</a:t>
              </a: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EEC7376E-E876-CC01-BE7B-BF93D9CB317F}"/>
              </a:ext>
            </a:extLst>
          </p:cNvPr>
          <p:cNvGrpSpPr/>
          <p:nvPr/>
        </p:nvGrpSpPr>
        <p:grpSpPr>
          <a:xfrm>
            <a:off x="8275150" y="13566265"/>
            <a:ext cx="6055771" cy="913705"/>
            <a:chOff x="6638458" y="4089714"/>
            <a:chExt cx="7866848" cy="1186963"/>
          </a:xfrm>
        </p:grpSpPr>
        <p:pic>
          <p:nvPicPr>
            <p:cNvPr id="1037" name="Picture 1036">
              <a:extLst>
                <a:ext uri="{FF2B5EF4-FFF2-40B4-BE49-F238E27FC236}">
                  <a16:creationId xmlns:a16="http://schemas.microsoft.com/office/drawing/2014/main" id="{1849D868-8E2F-47D5-5E65-5680441C5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30853" t="27785" r="15286" b="34462"/>
            <a:stretch/>
          </p:blipFill>
          <p:spPr>
            <a:xfrm>
              <a:off x="12527994" y="4089714"/>
              <a:ext cx="1977312" cy="1039476"/>
            </a:xfrm>
            <a:prstGeom prst="rect">
              <a:avLst/>
            </a:prstGeom>
          </p:spPr>
        </p:pic>
        <p:pic>
          <p:nvPicPr>
            <p:cNvPr id="1039" name="Picture 1038">
              <a:extLst>
                <a:ext uri="{FF2B5EF4-FFF2-40B4-BE49-F238E27FC236}">
                  <a16:creationId xmlns:a16="http://schemas.microsoft.com/office/drawing/2014/main" id="{C1A9E690-9C94-BD8F-8C17-F405182DF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38458" y="4105857"/>
              <a:ext cx="1170820" cy="1170820"/>
            </a:xfrm>
            <a:prstGeom prst="rect">
              <a:avLst/>
            </a:prstGeom>
          </p:spPr>
        </p:pic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AC080FB4-8F1A-667A-917B-8E5D6C828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0431" r="23484"/>
            <a:stretch/>
          </p:blipFill>
          <p:spPr>
            <a:xfrm rot="5400000">
              <a:off x="9719318" y="4005026"/>
              <a:ext cx="773208" cy="1378636"/>
            </a:xfrm>
            <a:prstGeom prst="rect">
              <a:avLst/>
            </a:prstGeom>
            <a:noFill/>
          </p:spPr>
        </p:pic>
      </p:grpSp>
      <p:sp>
        <p:nvSpPr>
          <p:cNvPr id="1042" name="TextBox 1041">
            <a:extLst>
              <a:ext uri="{FF2B5EF4-FFF2-40B4-BE49-F238E27FC236}">
                <a16:creationId xmlns:a16="http://schemas.microsoft.com/office/drawing/2014/main" id="{36241D3B-80F6-52AC-9F22-07579BCF9E93}"/>
              </a:ext>
            </a:extLst>
          </p:cNvPr>
          <p:cNvSpPr txBox="1"/>
          <p:nvPr/>
        </p:nvSpPr>
        <p:spPr>
          <a:xfrm>
            <a:off x="9820749" y="14478992"/>
            <a:ext cx="2100278" cy="30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941" indent="-175941" algn="ctr">
              <a:buFont typeface="Arial" panose="020B0604020202020204" pitchFamily="34" charset="0"/>
              <a:buChar char="•"/>
            </a:pPr>
            <a:r>
              <a:rPr lang="en-US" sz="1386" dirty="0">
                <a:latin typeface="Arial" panose="020B0604020202020204" pitchFamily="34" charset="0"/>
                <a:cs typeface="Arial" panose="020B0604020202020204" pitchFamily="34" charset="0"/>
              </a:rPr>
              <a:t>Branch and Bounds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37AF7598-C40A-2068-9756-7A040E078138}"/>
              </a:ext>
            </a:extLst>
          </p:cNvPr>
          <p:cNvSpPr txBox="1"/>
          <p:nvPr/>
        </p:nvSpPr>
        <p:spPr>
          <a:xfrm>
            <a:off x="12198732" y="14466882"/>
            <a:ext cx="2447261" cy="30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941" indent="-175941" algn="ctr">
              <a:buFont typeface="Arial" panose="020B0604020202020204" pitchFamily="34" charset="0"/>
              <a:buChar char="•"/>
            </a:pPr>
            <a:r>
              <a:rPr lang="en-US" sz="1386" b="1" dirty="0">
                <a:latin typeface="Arial" panose="020B0604020202020204" pitchFamily="34" charset="0"/>
                <a:cs typeface="Arial" panose="020B0604020202020204" pitchFamily="34" charset="0"/>
              </a:rPr>
              <a:t>Cutting Planes Methods</a:t>
            </a:r>
            <a:endParaRPr lang="en-US" sz="1386" b="1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7EC19F43-E90D-7A42-AE60-6EBAEE7C0012}"/>
              </a:ext>
            </a:extLst>
          </p:cNvPr>
          <p:cNvSpPr txBox="1"/>
          <p:nvPr/>
        </p:nvSpPr>
        <p:spPr>
          <a:xfrm>
            <a:off x="7626700" y="14454762"/>
            <a:ext cx="2115744" cy="51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5941" indent="-175941" algn="ctr">
              <a:buFont typeface="Arial" panose="020B0604020202020204" pitchFamily="34" charset="0"/>
              <a:buChar char="•"/>
            </a:pPr>
            <a:r>
              <a:rPr lang="en-US" sz="1386" dirty="0">
                <a:latin typeface="Arial" panose="020B0604020202020204" pitchFamily="34" charset="0"/>
                <a:cs typeface="Arial" panose="020B0604020202020204" pitchFamily="34" charset="0"/>
              </a:rPr>
              <a:t> Enumerative Methods</a:t>
            </a:r>
          </a:p>
        </p:txBody>
      </p:sp>
      <p:graphicFrame>
        <p:nvGraphicFramePr>
          <p:cNvPr id="1056" name="Table 1055">
            <a:extLst>
              <a:ext uri="{FF2B5EF4-FFF2-40B4-BE49-F238E27FC236}">
                <a16:creationId xmlns:a16="http://schemas.microsoft.com/office/drawing/2014/main" id="{A9230DF5-8326-1051-0FC6-EA91DECA9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25164"/>
              </p:ext>
            </p:extLst>
          </p:nvPr>
        </p:nvGraphicFramePr>
        <p:xfrm>
          <a:off x="7291523" y="18071167"/>
          <a:ext cx="7566818" cy="31528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26624">
                  <a:extLst>
                    <a:ext uri="{9D8B030D-6E8A-4147-A177-3AD203B41FA5}">
                      <a16:colId xmlns:a16="http://schemas.microsoft.com/office/drawing/2014/main" val="3710168922"/>
                    </a:ext>
                  </a:extLst>
                </a:gridCol>
                <a:gridCol w="2456827">
                  <a:extLst>
                    <a:ext uri="{9D8B030D-6E8A-4147-A177-3AD203B41FA5}">
                      <a16:colId xmlns:a16="http://schemas.microsoft.com/office/drawing/2014/main" val="2938774660"/>
                    </a:ext>
                  </a:extLst>
                </a:gridCol>
                <a:gridCol w="3283367">
                  <a:extLst>
                    <a:ext uri="{9D8B030D-6E8A-4147-A177-3AD203B41FA5}">
                      <a16:colId xmlns:a16="http://schemas.microsoft.com/office/drawing/2014/main" val="1092922126"/>
                    </a:ext>
                  </a:extLst>
                </a:gridCol>
              </a:tblGrid>
              <a:tr h="579242">
                <a:tc>
                  <a:txBody>
                    <a:bodyPr/>
                    <a:lstStyle/>
                    <a:p>
                      <a:pPr marL="0" marR="0" lvl="0" indent="0" algn="ctr" defTabSz="39319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CPU / QPU?</a:t>
                      </a:r>
                    </a:p>
                  </a:txBody>
                  <a:tcPr marL="70389" marR="70389" marT="35195" marB="351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 </a:t>
                      </a:r>
                    </a:p>
                  </a:txBody>
                  <a:tcPr marL="70389" marR="70389" marT="35195" marB="351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</a:t>
                      </a:r>
                    </a:p>
                  </a:txBody>
                  <a:tcPr marL="70389" marR="70389" marT="35195" marB="35195" anchor="ctr"/>
                </a:tc>
                <a:extLst>
                  <a:ext uri="{0D108BD9-81ED-4DB2-BD59-A6C34878D82A}">
                    <a16:rowId xmlns:a16="http://schemas.microsoft.com/office/drawing/2014/main" val="2264968197"/>
                  </a:ext>
                </a:extLst>
              </a:tr>
              <a:tr h="1286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CPU</a:t>
                      </a:r>
                      <a:b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(Central Processing Unit)</a:t>
                      </a:r>
                    </a:p>
                  </a:txBody>
                  <a:tcPr marL="70389" marR="70389" marT="35195" marB="351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Versatility</a:t>
                      </a:r>
                    </a:p>
                    <a:p>
                      <a:pPr marL="285750" indent="-28575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Efficient for Classical Algorithms</a:t>
                      </a:r>
                    </a:p>
                  </a:txBody>
                  <a:tcPr marL="70389" marR="70389" marT="35195" marB="351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 Parallelism</a:t>
                      </a:r>
                    </a:p>
                    <a:p>
                      <a:pPr marL="285750" indent="-28575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Slower for Certain Tasks</a:t>
                      </a:r>
                    </a:p>
                  </a:txBody>
                  <a:tcPr marL="70389" marR="70389" marT="35195" marB="3519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19414"/>
                  </a:ext>
                </a:extLst>
              </a:tr>
              <a:tr h="1286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QPU</a:t>
                      </a:r>
                      <a:b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(Quantum Processing Unit)</a:t>
                      </a:r>
                    </a:p>
                  </a:txBody>
                  <a:tcPr marL="70389" marR="70389" marT="35195" marB="3519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Quantum Parallelism</a:t>
                      </a:r>
                    </a:p>
                    <a:p>
                      <a:pPr marL="285750" indent="-28575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Quantum Tunneling</a:t>
                      </a:r>
                    </a:p>
                    <a:p>
                      <a:pPr marL="285750" indent="-285750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Exponential Speedup</a:t>
                      </a:r>
                      <a:r>
                        <a:rPr lang="en-US" sz="1800" b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70389" marR="70389" marT="35195" marB="3519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indent="-169863" 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 &amp; Specialized Cases</a:t>
                      </a:r>
                    </a:p>
                  </a:txBody>
                  <a:tcPr marL="70389" marR="70389" marT="35195" marB="3519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944588"/>
                  </a:ext>
                </a:extLst>
              </a:tr>
            </a:tbl>
          </a:graphicData>
        </a:graphic>
      </p:graphicFrame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BF687F92-1BCF-228E-D711-572F08E11A55}"/>
              </a:ext>
            </a:extLst>
          </p:cNvPr>
          <p:cNvGrpSpPr/>
          <p:nvPr/>
        </p:nvGrpSpPr>
        <p:grpSpPr>
          <a:xfrm>
            <a:off x="7317859" y="18732446"/>
            <a:ext cx="485546" cy="1689626"/>
            <a:chOff x="5597155" y="3487671"/>
            <a:chExt cx="574319" cy="2114387"/>
          </a:xfrm>
        </p:grpSpPr>
        <p:pic>
          <p:nvPicPr>
            <p:cNvPr id="1074" name="Picture 1073">
              <a:extLst>
                <a:ext uri="{FF2B5EF4-FFF2-40B4-BE49-F238E27FC236}">
                  <a16:creationId xmlns:a16="http://schemas.microsoft.com/office/drawing/2014/main" id="{6ED37401-CBA7-434A-8A9F-CA3845C3A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1" r="-9131" b="-10390"/>
            <a:stretch/>
          </p:blipFill>
          <p:spPr>
            <a:xfrm>
              <a:off x="5620577" y="5044805"/>
              <a:ext cx="550897" cy="557253"/>
            </a:xfrm>
            <a:prstGeom prst="rect">
              <a:avLst/>
            </a:prstGeom>
          </p:spPr>
        </p:pic>
        <p:pic>
          <p:nvPicPr>
            <p:cNvPr id="1075" name="Picture 1074">
              <a:extLst>
                <a:ext uri="{FF2B5EF4-FFF2-40B4-BE49-F238E27FC236}">
                  <a16:creationId xmlns:a16="http://schemas.microsoft.com/office/drawing/2014/main" id="{38437F87-FC24-1166-ED07-F18F6C075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1" b="1441"/>
            <a:stretch/>
          </p:blipFill>
          <p:spPr>
            <a:xfrm>
              <a:off x="5597155" y="3487671"/>
              <a:ext cx="550897" cy="535015"/>
            </a:xfrm>
            <a:prstGeom prst="rect">
              <a:avLst/>
            </a:prstGeom>
          </p:spPr>
        </p:pic>
      </p:grpSp>
      <p:pic>
        <p:nvPicPr>
          <p:cNvPr id="1076" name="Picture 10" descr="See the source image">
            <a:extLst>
              <a:ext uri="{FF2B5EF4-FFF2-40B4-BE49-F238E27FC236}">
                <a16:creationId xmlns:a16="http://schemas.microsoft.com/office/drawing/2014/main" id="{EBA75BBF-B68D-60CE-B7C4-921D91946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5499" r="17770" b="5212"/>
          <a:stretch/>
        </p:blipFill>
        <p:spPr bwMode="auto">
          <a:xfrm>
            <a:off x="7576678" y="15253064"/>
            <a:ext cx="1256838" cy="1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8" name="TextBox 1077">
            <a:extLst>
              <a:ext uri="{FF2B5EF4-FFF2-40B4-BE49-F238E27FC236}">
                <a16:creationId xmlns:a16="http://schemas.microsoft.com/office/drawing/2014/main" id="{79AF0BF1-F483-5526-3F13-687E5552A326}"/>
              </a:ext>
            </a:extLst>
          </p:cNvPr>
          <p:cNvSpPr txBox="1"/>
          <p:nvPr/>
        </p:nvSpPr>
        <p:spPr>
          <a:xfrm>
            <a:off x="7521222" y="14904162"/>
            <a:ext cx="4864221" cy="376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Processing Unit</a:t>
            </a:r>
          </a:p>
        </p:txBody>
      </p:sp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D0475645-C58D-F5AF-9561-2A98F27F0A01}"/>
              </a:ext>
            </a:extLst>
          </p:cNvPr>
          <p:cNvGrpSpPr/>
          <p:nvPr/>
        </p:nvGrpSpPr>
        <p:grpSpPr>
          <a:xfrm>
            <a:off x="11420236" y="15372958"/>
            <a:ext cx="2842216" cy="2378662"/>
            <a:chOff x="193962" y="3429000"/>
            <a:chExt cx="2853048" cy="2531893"/>
          </a:xfrm>
        </p:grpSpPr>
        <p:sp>
          <p:nvSpPr>
            <p:cNvPr id="1080" name="TextBox 1079">
              <a:extLst>
                <a:ext uri="{FF2B5EF4-FFF2-40B4-BE49-F238E27FC236}">
                  <a16:creationId xmlns:a16="http://schemas.microsoft.com/office/drawing/2014/main" id="{B2047E93-1D3F-5A97-55F0-43AF1925AB89}"/>
                </a:ext>
              </a:extLst>
            </p:cNvPr>
            <p:cNvSpPr txBox="1"/>
            <p:nvPr/>
          </p:nvSpPr>
          <p:spPr>
            <a:xfrm>
              <a:off x="193962" y="3429000"/>
              <a:ext cx="737295" cy="325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6" b="1">
                  <a:latin typeface="Aptos" panose="020B0004020202020204" pitchFamily="34" charset="0"/>
                </a:rPr>
                <a:t>Energy</a:t>
              </a:r>
            </a:p>
          </p:txBody>
        </p:sp>
        <p:cxnSp>
          <p:nvCxnSpPr>
            <p:cNvPr id="1081" name="Straight Arrow Connector 1080">
              <a:extLst>
                <a:ext uri="{FF2B5EF4-FFF2-40B4-BE49-F238E27FC236}">
                  <a16:creationId xmlns:a16="http://schemas.microsoft.com/office/drawing/2014/main" id="{E01141B0-CE4C-9448-DB2C-9E25CC52B9E6}"/>
                </a:ext>
              </a:extLst>
            </p:cNvPr>
            <p:cNvCxnSpPr/>
            <p:nvPr/>
          </p:nvCxnSpPr>
          <p:spPr>
            <a:xfrm flipV="1">
              <a:off x="522514" y="3750906"/>
              <a:ext cx="0" cy="21367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4B53CF42-3B05-9E90-1D7C-616275A6F0D4}"/>
                </a:ext>
              </a:extLst>
            </p:cNvPr>
            <p:cNvCxnSpPr>
              <a:cxnSpLocks/>
            </p:cNvCxnSpPr>
            <p:nvPr/>
          </p:nvCxnSpPr>
          <p:spPr>
            <a:xfrm>
              <a:off x="1908410" y="4925905"/>
              <a:ext cx="495300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B21D9E12-F1E3-F3DB-FA60-30F0DF13B79D}"/>
                </a:ext>
              </a:extLst>
            </p:cNvPr>
            <p:cNvCxnSpPr>
              <a:cxnSpLocks/>
            </p:cNvCxnSpPr>
            <p:nvPr/>
          </p:nvCxnSpPr>
          <p:spPr>
            <a:xfrm>
              <a:off x="1008297" y="4703000"/>
              <a:ext cx="552450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B6B4CE3E-38CD-34C5-7C9F-EBCF845F4634}"/>
                </a:ext>
              </a:extLst>
            </p:cNvPr>
            <p:cNvSpPr/>
            <p:nvPr/>
          </p:nvSpPr>
          <p:spPr>
            <a:xfrm>
              <a:off x="880913" y="4558947"/>
              <a:ext cx="144053" cy="144053"/>
            </a:xfrm>
            <a:prstGeom prst="ellipse">
              <a:avLst/>
            </a:pr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6">
                <a:latin typeface="Aptos" panose="020B0004020202020204" pitchFamily="34" charset="0"/>
              </a:endParaRPr>
            </a:p>
          </p:txBody>
        </p:sp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9842AD14-03B5-1354-031E-9F468422A0E0}"/>
                </a:ext>
              </a:extLst>
            </p:cNvPr>
            <p:cNvSpPr/>
            <p:nvPr/>
          </p:nvSpPr>
          <p:spPr>
            <a:xfrm>
              <a:off x="1703227" y="4925905"/>
              <a:ext cx="128983" cy="128983"/>
            </a:xfrm>
            <a:prstGeom prst="ellipse">
              <a:avLst/>
            </a:pr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6">
                <a:latin typeface="Aptos" panose="020B0004020202020204" pitchFamily="34" charset="0"/>
              </a:endParaRPr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471D51C4-608E-6A80-5C9F-94A22E4BA194}"/>
                </a:ext>
              </a:extLst>
            </p:cNvPr>
            <p:cNvSpPr/>
            <p:nvPr/>
          </p:nvSpPr>
          <p:spPr>
            <a:xfrm>
              <a:off x="2535770" y="5367238"/>
              <a:ext cx="150018" cy="150018"/>
            </a:xfrm>
            <a:prstGeom prst="ellipse">
              <a:avLst/>
            </a:pr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6">
                <a:latin typeface="Aptos" panose="020B0004020202020204" pitchFamily="34" charset="0"/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7632D2AD-6B8C-6584-A964-D733C72EF698}"/>
                </a:ext>
              </a:extLst>
            </p:cNvPr>
            <p:cNvSpPr/>
            <p:nvPr/>
          </p:nvSpPr>
          <p:spPr>
            <a:xfrm>
              <a:off x="617772" y="4023014"/>
              <a:ext cx="2311400" cy="1549069"/>
            </a:xfrm>
            <a:custGeom>
              <a:avLst/>
              <a:gdLst>
                <a:gd name="connsiteX0" fmla="*/ 0 w 2311400"/>
                <a:gd name="connsiteY0" fmla="*/ 0 h 1549069"/>
                <a:gd name="connsiteX1" fmla="*/ 311150 w 2311400"/>
                <a:gd name="connsiteY1" fmla="*/ 685800 h 1549069"/>
                <a:gd name="connsiteX2" fmla="*/ 765175 w 2311400"/>
                <a:gd name="connsiteY2" fmla="*/ 342900 h 1549069"/>
                <a:gd name="connsiteX3" fmla="*/ 1158875 w 2311400"/>
                <a:gd name="connsiteY3" fmla="*/ 1054100 h 1549069"/>
                <a:gd name="connsiteX4" fmla="*/ 1593850 w 2311400"/>
                <a:gd name="connsiteY4" fmla="*/ 228600 h 1549069"/>
                <a:gd name="connsiteX5" fmla="*/ 1965325 w 2311400"/>
                <a:gd name="connsiteY5" fmla="*/ 1543050 h 1549069"/>
                <a:gd name="connsiteX6" fmla="*/ 2311400 w 2311400"/>
                <a:gd name="connsiteY6" fmla="*/ 717550 h 154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1400" h="1549069">
                  <a:moveTo>
                    <a:pt x="0" y="0"/>
                  </a:moveTo>
                  <a:cubicBezTo>
                    <a:pt x="91810" y="314325"/>
                    <a:pt x="183621" y="628650"/>
                    <a:pt x="311150" y="685800"/>
                  </a:cubicBezTo>
                  <a:cubicBezTo>
                    <a:pt x="438679" y="742950"/>
                    <a:pt x="623888" y="281517"/>
                    <a:pt x="765175" y="342900"/>
                  </a:cubicBezTo>
                  <a:cubicBezTo>
                    <a:pt x="906463" y="404283"/>
                    <a:pt x="1020763" y="1073150"/>
                    <a:pt x="1158875" y="1054100"/>
                  </a:cubicBezTo>
                  <a:cubicBezTo>
                    <a:pt x="1296987" y="1035050"/>
                    <a:pt x="1459442" y="147108"/>
                    <a:pt x="1593850" y="228600"/>
                  </a:cubicBezTo>
                  <a:cubicBezTo>
                    <a:pt x="1728258" y="310092"/>
                    <a:pt x="1845733" y="1461558"/>
                    <a:pt x="1965325" y="1543050"/>
                  </a:cubicBezTo>
                  <a:cubicBezTo>
                    <a:pt x="2084917" y="1624542"/>
                    <a:pt x="2258483" y="854075"/>
                    <a:pt x="2311400" y="7175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6">
                <a:latin typeface="Aptos" panose="020B0004020202020204" pitchFamily="34" charset="0"/>
              </a:endParaRPr>
            </a:p>
          </p:txBody>
        </p: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C42120F6-3B63-358C-A9E7-7118630DE390}"/>
                </a:ext>
              </a:extLst>
            </p:cNvPr>
            <p:cNvCxnSpPr>
              <a:cxnSpLocks/>
            </p:cNvCxnSpPr>
            <p:nvPr/>
          </p:nvCxnSpPr>
          <p:spPr>
            <a:xfrm>
              <a:off x="1141647" y="4558947"/>
              <a:ext cx="361950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C753F790-34EC-E930-ABE6-5AC6071E3AB7}"/>
                </a:ext>
              </a:extLst>
            </p:cNvPr>
            <p:cNvCxnSpPr>
              <a:cxnSpLocks/>
            </p:cNvCxnSpPr>
            <p:nvPr/>
          </p:nvCxnSpPr>
          <p:spPr>
            <a:xfrm>
              <a:off x="1806810" y="5078305"/>
              <a:ext cx="638175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515FA229-05EA-9FA6-C693-AD2097C26E24}"/>
                </a:ext>
              </a:extLst>
            </p:cNvPr>
            <p:cNvSpPr/>
            <p:nvPr/>
          </p:nvSpPr>
          <p:spPr>
            <a:xfrm>
              <a:off x="1060450" y="4259186"/>
              <a:ext cx="450850" cy="233439"/>
            </a:xfrm>
            <a:custGeom>
              <a:avLst/>
              <a:gdLst>
                <a:gd name="connsiteX0" fmla="*/ 0 w 450850"/>
                <a:gd name="connsiteY0" fmla="*/ 233439 h 233439"/>
                <a:gd name="connsiteX1" fmla="*/ 279400 w 450850"/>
                <a:gd name="connsiteY1" fmla="*/ 1664 h 233439"/>
                <a:gd name="connsiteX2" fmla="*/ 450850 w 450850"/>
                <a:gd name="connsiteY2" fmla="*/ 147714 h 23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50" h="233439">
                  <a:moveTo>
                    <a:pt x="0" y="233439"/>
                  </a:moveTo>
                  <a:cubicBezTo>
                    <a:pt x="102129" y="124695"/>
                    <a:pt x="204258" y="15951"/>
                    <a:pt x="279400" y="1664"/>
                  </a:cubicBezTo>
                  <a:cubicBezTo>
                    <a:pt x="354542" y="-12624"/>
                    <a:pt x="402696" y="67545"/>
                    <a:pt x="450850" y="147714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dash"/>
              <a:miter lim="800000"/>
              <a:tailEnd type="stealth" w="sm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6">
                <a:solidFill>
                  <a:schemeClr val="accent2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091" name="TextBox 1090">
              <a:extLst>
                <a:ext uri="{FF2B5EF4-FFF2-40B4-BE49-F238E27FC236}">
                  <a16:creationId xmlns:a16="http://schemas.microsoft.com/office/drawing/2014/main" id="{3BDF4A67-D798-5EDD-AB04-4A6F0152698B}"/>
                </a:ext>
              </a:extLst>
            </p:cNvPr>
            <p:cNvSpPr txBox="1"/>
            <p:nvPr/>
          </p:nvSpPr>
          <p:spPr>
            <a:xfrm>
              <a:off x="1047961" y="3808175"/>
              <a:ext cx="1342322" cy="325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6" b="1" dirty="0">
                  <a:solidFill>
                    <a:schemeClr val="accent2"/>
                  </a:solidFill>
                  <a:latin typeface="Aptos" panose="020B0004020202020204" pitchFamily="34" charset="0"/>
                </a:rPr>
                <a:t>Classical path</a:t>
              </a: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B23B54BA-7A16-68B5-FE78-7CEFBB096AC5}"/>
                </a:ext>
              </a:extLst>
            </p:cNvPr>
            <p:cNvSpPr/>
            <p:nvPr/>
          </p:nvSpPr>
          <p:spPr>
            <a:xfrm>
              <a:off x="1959769" y="4118543"/>
              <a:ext cx="371475" cy="386782"/>
            </a:xfrm>
            <a:custGeom>
              <a:avLst/>
              <a:gdLst>
                <a:gd name="connsiteX0" fmla="*/ 0 w 371475"/>
                <a:gd name="connsiteY0" fmla="*/ 386782 h 386782"/>
                <a:gd name="connsiteX1" fmla="*/ 223837 w 371475"/>
                <a:gd name="connsiteY1" fmla="*/ 3401 h 386782"/>
                <a:gd name="connsiteX2" fmla="*/ 371475 w 371475"/>
                <a:gd name="connsiteY2" fmla="*/ 198663 h 38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86782">
                  <a:moveTo>
                    <a:pt x="0" y="386782"/>
                  </a:moveTo>
                  <a:cubicBezTo>
                    <a:pt x="80962" y="210768"/>
                    <a:pt x="161925" y="34754"/>
                    <a:pt x="223837" y="3401"/>
                  </a:cubicBezTo>
                  <a:cubicBezTo>
                    <a:pt x="285749" y="-27952"/>
                    <a:pt x="348059" y="166913"/>
                    <a:pt x="371475" y="198663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dash"/>
              <a:tailEnd type="stealth" w="sm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6">
                <a:latin typeface="Aptos" panose="020B0004020202020204" pitchFamily="34" charset="0"/>
              </a:endParaRPr>
            </a:p>
          </p:txBody>
        </p:sp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5177D0AA-B9CF-D5E3-8E23-D706B2CF3E64}"/>
                </a:ext>
              </a:extLst>
            </p:cNvPr>
            <p:cNvSpPr txBox="1"/>
            <p:nvPr/>
          </p:nvSpPr>
          <p:spPr>
            <a:xfrm>
              <a:off x="720257" y="5212240"/>
              <a:ext cx="1368068" cy="350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0" b="1">
                  <a:solidFill>
                    <a:srgbClr val="0070C0"/>
                  </a:solidFill>
                  <a:latin typeface="Aptos" panose="020B0004020202020204" pitchFamily="34" charset="0"/>
                </a:rPr>
                <a:t>Tunnel effect</a:t>
              </a:r>
            </a:p>
          </p:txBody>
        </p:sp>
        <p:cxnSp>
          <p:nvCxnSpPr>
            <p:cNvPr id="1094" name="Straight Arrow Connector 1093">
              <a:extLst>
                <a:ext uri="{FF2B5EF4-FFF2-40B4-BE49-F238E27FC236}">
                  <a16:creationId xmlns:a16="http://schemas.microsoft.com/office/drawing/2014/main" id="{B6AC3344-86F1-CAAB-4A49-E84A0E9F3EF2}"/>
                </a:ext>
              </a:extLst>
            </p:cNvPr>
            <p:cNvCxnSpPr/>
            <p:nvPr/>
          </p:nvCxnSpPr>
          <p:spPr>
            <a:xfrm>
              <a:off x="959296" y="4849400"/>
              <a:ext cx="519009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stealth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5" name="Oval 1094">
              <a:extLst>
                <a:ext uri="{FF2B5EF4-FFF2-40B4-BE49-F238E27FC236}">
                  <a16:creationId xmlns:a16="http://schemas.microsoft.com/office/drawing/2014/main" id="{1B3531E7-1D43-AE8D-8BE9-52ECE3A0846A}"/>
                </a:ext>
              </a:extLst>
            </p:cNvPr>
            <p:cNvSpPr/>
            <p:nvPr/>
          </p:nvSpPr>
          <p:spPr>
            <a:xfrm>
              <a:off x="1284522" y="4558947"/>
              <a:ext cx="144053" cy="144053"/>
            </a:xfrm>
            <a:prstGeom prst="ellipse">
              <a:avLst/>
            </a:prstGeom>
            <a:solidFill>
              <a:srgbClr val="00B050">
                <a:alpha val="36000"/>
              </a:srgbClr>
            </a:solidFill>
            <a:ln w="31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6">
                <a:latin typeface="Aptos" panose="020B0004020202020204" pitchFamily="34" charset="0"/>
              </a:endParaRPr>
            </a:p>
          </p:txBody>
        </p:sp>
        <p:sp>
          <p:nvSpPr>
            <p:cNvPr id="1096" name="Oval 1095">
              <a:extLst>
                <a:ext uri="{FF2B5EF4-FFF2-40B4-BE49-F238E27FC236}">
                  <a16:creationId xmlns:a16="http://schemas.microsoft.com/office/drawing/2014/main" id="{E33BF6CF-81FA-27F0-522D-96D0A8423733}"/>
                </a:ext>
              </a:extLst>
            </p:cNvPr>
            <p:cNvSpPr/>
            <p:nvPr/>
          </p:nvSpPr>
          <p:spPr>
            <a:xfrm>
              <a:off x="2125897" y="4925905"/>
              <a:ext cx="144053" cy="144053"/>
            </a:xfrm>
            <a:prstGeom prst="ellipse">
              <a:avLst/>
            </a:prstGeom>
            <a:solidFill>
              <a:srgbClr val="00B050">
                <a:alpha val="36000"/>
              </a:srgbClr>
            </a:solidFill>
            <a:ln w="3175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6">
                <a:latin typeface="Aptos" panose="020B0004020202020204" pitchFamily="34" charset="0"/>
              </a:endParaRPr>
            </a:p>
          </p:txBody>
        </p:sp>
        <p:cxnSp>
          <p:nvCxnSpPr>
            <p:cNvPr id="1097" name="Straight Arrow Connector 1096">
              <a:extLst>
                <a:ext uri="{FF2B5EF4-FFF2-40B4-BE49-F238E27FC236}">
                  <a16:creationId xmlns:a16="http://schemas.microsoft.com/office/drawing/2014/main" id="{7C06AC95-4C94-A5C5-26DE-B699DC2D4438}"/>
                </a:ext>
              </a:extLst>
            </p:cNvPr>
            <p:cNvCxnSpPr/>
            <p:nvPr/>
          </p:nvCxnSpPr>
          <p:spPr>
            <a:xfrm>
              <a:off x="1860027" y="5192300"/>
              <a:ext cx="519009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prstDash val="dash"/>
              <a:tailEnd type="stealth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8" name="TextBox 1097">
              <a:extLst>
                <a:ext uri="{FF2B5EF4-FFF2-40B4-BE49-F238E27FC236}">
                  <a16:creationId xmlns:a16="http://schemas.microsoft.com/office/drawing/2014/main" id="{F97AB7D0-2171-EDFD-9148-D20090171183}"/>
                </a:ext>
              </a:extLst>
            </p:cNvPr>
            <p:cNvSpPr txBox="1"/>
            <p:nvPr/>
          </p:nvSpPr>
          <p:spPr>
            <a:xfrm>
              <a:off x="2174548" y="5635611"/>
              <a:ext cx="872462" cy="325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86" b="1">
                  <a:latin typeface="Aptos" panose="020B0004020202020204" pitchFamily="34" charset="0"/>
                </a:rPr>
                <a:t>Solution</a:t>
              </a:r>
            </a:p>
          </p:txBody>
        </p:sp>
      </p:grpSp>
      <p:pic>
        <p:nvPicPr>
          <p:cNvPr id="1099" name="Picture 6" descr="What is Ising model? - Annealing Cloud Web">
            <a:extLst>
              <a:ext uri="{FF2B5EF4-FFF2-40B4-BE49-F238E27FC236}">
                <a16:creationId xmlns:a16="http://schemas.microsoft.com/office/drawing/2014/main" id="{34ED3EDF-9FBB-C49D-4CF3-5DB7440A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956" y="15516162"/>
            <a:ext cx="2073577" cy="21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0" name="TextBox 1099">
            <a:extLst>
              <a:ext uri="{FF2B5EF4-FFF2-40B4-BE49-F238E27FC236}">
                <a16:creationId xmlns:a16="http://schemas.microsoft.com/office/drawing/2014/main" id="{54EDF2EE-5152-71E2-19AB-7DC8C2E6CEA0}"/>
              </a:ext>
            </a:extLst>
          </p:cNvPr>
          <p:cNvSpPr txBox="1"/>
          <p:nvPr/>
        </p:nvSpPr>
        <p:spPr>
          <a:xfrm>
            <a:off x="9000716" y="17021888"/>
            <a:ext cx="820033" cy="30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6" b="1">
                <a:solidFill>
                  <a:srgbClr val="2962FF"/>
                </a:solidFill>
                <a:latin typeface="Aptos" panose="020B0004020202020204" pitchFamily="34" charset="0"/>
              </a:rPr>
              <a:t>Qu</a:t>
            </a:r>
            <a:r>
              <a:rPr lang="en-US" altLang="zh-CN" sz="1386" b="1">
                <a:solidFill>
                  <a:srgbClr val="F44437"/>
                </a:solidFill>
                <a:latin typeface="Aptos" panose="020B0004020202020204" pitchFamily="34" charset="0"/>
              </a:rPr>
              <a:t>bits</a:t>
            </a:r>
            <a:endParaRPr lang="en-US" sz="1386" b="1">
              <a:solidFill>
                <a:srgbClr val="F44437"/>
              </a:solidFill>
              <a:latin typeface="Aptos" panose="020B0004020202020204" pitchFamily="34" charset="0"/>
            </a:endParaRPr>
          </a:p>
        </p:txBody>
      </p:sp>
      <p:pic>
        <p:nvPicPr>
          <p:cNvPr id="1101" name="Picture 1100">
            <a:extLst>
              <a:ext uri="{FF2B5EF4-FFF2-40B4-BE49-F238E27FC236}">
                <a16:creationId xmlns:a16="http://schemas.microsoft.com/office/drawing/2014/main" id="{A4C4B883-BFC2-B00B-EA64-F311100EAF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23979" y="18177821"/>
            <a:ext cx="377044" cy="377044"/>
          </a:xfrm>
          <a:prstGeom prst="rect">
            <a:avLst/>
          </a:prstGeom>
        </p:spPr>
      </p:pic>
      <p:pic>
        <p:nvPicPr>
          <p:cNvPr id="1102" name="Picture 1101">
            <a:extLst>
              <a:ext uri="{FF2B5EF4-FFF2-40B4-BE49-F238E27FC236}">
                <a16:creationId xmlns:a16="http://schemas.microsoft.com/office/drawing/2014/main" id="{8A41253C-DADC-DBA6-399D-899B9B0FE6B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75771" y="18177821"/>
            <a:ext cx="377044" cy="377044"/>
          </a:xfrm>
          <a:prstGeom prst="rect">
            <a:avLst/>
          </a:prstGeom>
        </p:spPr>
      </p:pic>
      <p:pic>
        <p:nvPicPr>
          <p:cNvPr id="1103" name="Picture 4">
            <a:extLst>
              <a:ext uri="{FF2B5EF4-FFF2-40B4-BE49-F238E27FC236}">
                <a16:creationId xmlns:a16="http://schemas.microsoft.com/office/drawing/2014/main" id="{7652DD0F-6E55-4DE5-BC5A-C58565C9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47" y="16479338"/>
            <a:ext cx="1371966" cy="13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4" name="TextBox 1103">
            <a:extLst>
              <a:ext uri="{FF2B5EF4-FFF2-40B4-BE49-F238E27FC236}">
                <a16:creationId xmlns:a16="http://schemas.microsoft.com/office/drawing/2014/main" id="{72E8BE4E-6AF8-A3AD-AC74-3D6709B3C051}"/>
              </a:ext>
            </a:extLst>
          </p:cNvPr>
          <p:cNvSpPr txBox="1"/>
          <p:nvPr/>
        </p:nvSpPr>
        <p:spPr>
          <a:xfrm>
            <a:off x="7374284" y="22612475"/>
            <a:ext cx="7251767" cy="295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964" indent="-2639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a </a:t>
            </a:r>
            <a:r>
              <a:rPr lang="en-US" sz="192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en-US" sz="1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 hybrid quantum-classical Benders’ decomposition algorithm to find the solution for </a:t>
            </a:r>
            <a:r>
              <a:rPr lang="en-US" sz="19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MILP</a:t>
            </a:r>
            <a:r>
              <a:rPr lang="en-US" sz="1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problems.</a:t>
            </a:r>
          </a:p>
          <a:p>
            <a:pPr marL="263964" indent="-26396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964" indent="-2639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Offers a range of </a:t>
            </a:r>
            <a:r>
              <a:rPr lang="en-US" sz="19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</a:t>
            </a:r>
            <a:r>
              <a:rPr lang="en-US" sz="1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9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</a:t>
            </a:r>
            <a:r>
              <a:rPr lang="en-US" sz="1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solvers for the MAP, as well as various cut-adding methods for subproblems, such as </a:t>
            </a:r>
            <a:r>
              <a:rPr lang="en-US" sz="19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annealing computer</a:t>
            </a:r>
            <a:r>
              <a:rPr lang="en-US" sz="1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classical solvers (</a:t>
            </a:r>
            <a:r>
              <a:rPr lang="en-US" sz="192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Gurob</a:t>
            </a:r>
            <a:r>
              <a:rPr lang="en-US" sz="19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CPU, and </a:t>
            </a:r>
            <a:r>
              <a:rPr lang="en-US" sz="19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bifurcation</a:t>
            </a:r>
            <a:r>
              <a:rPr lang="en-US" sz="1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GPU.</a:t>
            </a:r>
          </a:p>
        </p:txBody>
      </p:sp>
      <p:grpSp>
        <p:nvGrpSpPr>
          <p:cNvPr id="1275" name="Group 1274">
            <a:extLst>
              <a:ext uri="{FF2B5EF4-FFF2-40B4-BE49-F238E27FC236}">
                <a16:creationId xmlns:a16="http://schemas.microsoft.com/office/drawing/2014/main" id="{E38CCBD5-7B98-832F-37DF-A9F2FBFB2462}"/>
              </a:ext>
            </a:extLst>
          </p:cNvPr>
          <p:cNvGrpSpPr/>
          <p:nvPr/>
        </p:nvGrpSpPr>
        <p:grpSpPr>
          <a:xfrm>
            <a:off x="15564648" y="5913460"/>
            <a:ext cx="11485909" cy="6019627"/>
            <a:chOff x="12108633" y="8089365"/>
            <a:chExt cx="14920959" cy="7819895"/>
          </a:xfrm>
        </p:grpSpPr>
        <p:grpSp>
          <p:nvGrpSpPr>
            <p:cNvPr id="1106" name="Group 1105">
              <a:extLst>
                <a:ext uri="{FF2B5EF4-FFF2-40B4-BE49-F238E27FC236}">
                  <a16:creationId xmlns:a16="http://schemas.microsoft.com/office/drawing/2014/main" id="{4F360398-B01E-A15A-9E90-0B68A52014A6}"/>
                </a:ext>
              </a:extLst>
            </p:cNvPr>
            <p:cNvGrpSpPr/>
            <p:nvPr/>
          </p:nvGrpSpPr>
          <p:grpSpPr>
            <a:xfrm>
              <a:off x="12108633" y="8089365"/>
              <a:ext cx="14920959" cy="7819895"/>
              <a:chOff x="742291" y="648393"/>
              <a:chExt cx="10562616" cy="5535740"/>
            </a:xfrm>
          </p:grpSpPr>
          <p:grpSp>
            <p:nvGrpSpPr>
              <p:cNvPr id="1107" name="Group 1106">
                <a:extLst>
                  <a:ext uri="{FF2B5EF4-FFF2-40B4-BE49-F238E27FC236}">
                    <a16:creationId xmlns:a16="http://schemas.microsoft.com/office/drawing/2014/main" id="{F6539B84-374A-0F84-5E76-93CB7EBFB50A}"/>
                  </a:ext>
                </a:extLst>
              </p:cNvPr>
              <p:cNvGrpSpPr/>
              <p:nvPr/>
            </p:nvGrpSpPr>
            <p:grpSpPr>
              <a:xfrm>
                <a:off x="742291" y="648393"/>
                <a:ext cx="10562616" cy="5535740"/>
                <a:chOff x="770426" y="1169860"/>
                <a:chExt cx="10562616" cy="5535740"/>
              </a:xfrm>
            </p:grpSpPr>
            <p:cxnSp>
              <p:nvCxnSpPr>
                <p:cNvPr id="1114" name="Connector: Elbow 1113">
                  <a:extLst>
                    <a:ext uri="{FF2B5EF4-FFF2-40B4-BE49-F238E27FC236}">
                      <a16:creationId xmlns:a16="http://schemas.microsoft.com/office/drawing/2014/main" id="{F267FC4A-7CFE-AE25-B4B2-587FFF5523E2}"/>
                    </a:ext>
                  </a:extLst>
                </p:cNvPr>
                <p:cNvCxnSpPr>
                  <a:cxnSpLocks/>
                  <a:endCxn id="1150" idx="3"/>
                </p:cNvCxnSpPr>
                <p:nvPr/>
              </p:nvCxnSpPr>
              <p:spPr>
                <a:xfrm rot="10800000" flipV="1">
                  <a:off x="2479988" y="4235867"/>
                  <a:ext cx="3366518" cy="566503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5" name="TextBox 1114">
                  <a:extLst>
                    <a:ext uri="{FF2B5EF4-FFF2-40B4-BE49-F238E27FC236}">
                      <a16:creationId xmlns:a16="http://schemas.microsoft.com/office/drawing/2014/main" id="{27E7251D-3E24-AACC-E311-E379B3222151}"/>
                    </a:ext>
                  </a:extLst>
                </p:cNvPr>
                <p:cNvSpPr txBox="1"/>
                <p:nvPr/>
              </p:nvSpPr>
              <p:spPr>
                <a:xfrm>
                  <a:off x="5846226" y="3616188"/>
                  <a:ext cx="2496294" cy="2810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386" dirty="0" err="1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  <a:t>solve_MAP</a:t>
                  </a:r>
                  <a:r>
                    <a:rPr lang="en-US" sz="1386" dirty="0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(self, count):</a:t>
                  </a:r>
                </a:p>
              </p:txBody>
            </p:sp>
            <p:sp>
              <p:nvSpPr>
                <p:cNvPr id="1116" name="TextBox 1115">
                  <a:extLst>
                    <a:ext uri="{FF2B5EF4-FFF2-40B4-BE49-F238E27FC236}">
                      <a16:creationId xmlns:a16="http://schemas.microsoft.com/office/drawing/2014/main" id="{F4C93EAE-BFC4-9A7A-29BD-5092E83F4C51}"/>
                    </a:ext>
                  </a:extLst>
                </p:cNvPr>
                <p:cNvSpPr txBox="1"/>
                <p:nvPr/>
              </p:nvSpPr>
              <p:spPr>
                <a:xfrm>
                  <a:off x="5846225" y="3866141"/>
                  <a:ext cx="3052042" cy="2810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386" dirty="0" err="1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  <a:t>threshold_check</a:t>
                  </a:r>
                  <a:r>
                    <a:rPr lang="en-US" sz="1386" dirty="0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(self, count):</a:t>
                  </a:r>
                </a:p>
              </p:txBody>
            </p:sp>
            <p:cxnSp>
              <p:nvCxnSpPr>
                <p:cNvPr id="1117" name="Straight Arrow Connector 1116">
                  <a:extLst>
                    <a:ext uri="{FF2B5EF4-FFF2-40B4-BE49-F238E27FC236}">
                      <a16:creationId xmlns:a16="http://schemas.microsoft.com/office/drawing/2014/main" id="{85442926-12FE-2F80-828E-7EA99BBBBC90}"/>
                    </a:ext>
                  </a:extLst>
                </p:cNvPr>
                <p:cNvCxnSpPr>
                  <a:cxnSpLocks/>
                  <a:stCxn id="1116" idx="1"/>
                  <a:endCxn id="1122" idx="0"/>
                </p:cNvCxnSpPr>
                <p:nvPr/>
              </p:nvCxnSpPr>
              <p:spPr>
                <a:xfrm>
                  <a:off x="5846225" y="4006657"/>
                  <a:ext cx="2310" cy="410409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stealt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8" name="TextBox 1117">
                  <a:extLst>
                    <a:ext uri="{FF2B5EF4-FFF2-40B4-BE49-F238E27FC236}">
                      <a16:creationId xmlns:a16="http://schemas.microsoft.com/office/drawing/2014/main" id="{235C32C1-0A64-16BC-424A-492790DE6681}"/>
                    </a:ext>
                  </a:extLst>
                </p:cNvPr>
                <p:cNvSpPr txBox="1"/>
                <p:nvPr/>
              </p:nvSpPr>
              <p:spPr>
                <a:xfrm>
                  <a:off x="770426" y="1169860"/>
                  <a:ext cx="3942864" cy="3898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155" dirty="0">
                      <a:solidFill>
                        <a:srgbClr val="569CD6"/>
                      </a:solidFill>
                      <a:latin typeface="Consolas" panose="020B0609020204030204" pitchFamily="49" charset="0"/>
                    </a:rPr>
                    <a:t>class</a:t>
                  </a:r>
                  <a:r>
                    <a:rPr lang="en-US" sz="2155" dirty="0">
                      <a:solidFill>
                        <a:srgbClr val="CCCCCC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sz="2155" dirty="0">
                      <a:solidFill>
                        <a:schemeClr val="accent5">
                          <a:lumMod val="75000"/>
                        </a:schemeClr>
                      </a:solidFill>
                      <a:latin typeface="Consolas" panose="020B0609020204030204" pitchFamily="49" charset="0"/>
                    </a:rPr>
                    <a:t>HQC-Bend_algorithm</a:t>
                  </a:r>
                </a:p>
              </p:txBody>
            </p:sp>
            <p:sp>
              <p:nvSpPr>
                <p:cNvPr id="1119" name="TextBox 1118">
                  <a:extLst>
                    <a:ext uri="{FF2B5EF4-FFF2-40B4-BE49-F238E27FC236}">
                      <a16:creationId xmlns:a16="http://schemas.microsoft.com/office/drawing/2014/main" id="{8DB15DEE-9CD0-8FDC-D4B6-B6189A79DD9D}"/>
                    </a:ext>
                  </a:extLst>
                </p:cNvPr>
                <p:cNvSpPr txBox="1"/>
                <p:nvPr/>
              </p:nvSpPr>
              <p:spPr>
                <a:xfrm>
                  <a:off x="1527871" y="2674348"/>
                  <a:ext cx="2318302" cy="47715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386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  <a:t>Preprocessing</a:t>
                  </a:r>
                  <a:br>
                    <a:rPr lang="en-US" sz="1386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</a:br>
                  <a:r>
                    <a:rPr lang="en-US" sz="1386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(self, </a:t>
                  </a:r>
                  <a:r>
                    <a:rPr lang="en-US" sz="1386" err="1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gurobi.model</a:t>
                  </a:r>
                  <a:r>
                    <a:rPr lang="en-US" sz="1386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):</a:t>
                  </a:r>
                </a:p>
              </p:txBody>
            </p:sp>
            <p:cxnSp>
              <p:nvCxnSpPr>
                <p:cNvPr id="1120" name="Straight Arrow Connector 1119">
                  <a:extLst>
                    <a:ext uri="{FF2B5EF4-FFF2-40B4-BE49-F238E27FC236}">
                      <a16:creationId xmlns:a16="http://schemas.microsoft.com/office/drawing/2014/main" id="{EB833B0C-3564-1806-8B74-796A0BF08B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46225" y="3601675"/>
                  <a:ext cx="0" cy="642027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diamon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21" name="Picture 2" descr="About">
                  <a:extLst>
                    <a:ext uri="{FF2B5EF4-FFF2-40B4-BE49-F238E27FC236}">
                      <a16:creationId xmlns:a16="http://schemas.microsoft.com/office/drawing/2014/main" id="{74737209-1E0E-1EB5-F193-8F9C907DB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9379" y="5734513"/>
                  <a:ext cx="930018" cy="9300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22" name="Rectangle: Rounded Corners 1121">
                  <a:extLst>
                    <a:ext uri="{FF2B5EF4-FFF2-40B4-BE49-F238E27FC236}">
                      <a16:creationId xmlns:a16="http://schemas.microsoft.com/office/drawing/2014/main" id="{C0EBCB07-7B8C-1C43-FF11-36B7B33A095F}"/>
                    </a:ext>
                  </a:extLst>
                </p:cNvPr>
                <p:cNvSpPr/>
                <p:nvPr/>
              </p:nvSpPr>
              <p:spPr>
                <a:xfrm>
                  <a:off x="5061938" y="4417065"/>
                  <a:ext cx="1573194" cy="1893611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48"/>
                </a:p>
              </p:txBody>
            </p:sp>
            <p:sp>
              <p:nvSpPr>
                <p:cNvPr id="1124" name="Rectangle: Rounded Corners 1123">
                  <a:extLst>
                    <a:ext uri="{FF2B5EF4-FFF2-40B4-BE49-F238E27FC236}">
                      <a16:creationId xmlns:a16="http://schemas.microsoft.com/office/drawing/2014/main" id="{A3426252-7A7B-C442-CD7D-E315B527D291}"/>
                    </a:ext>
                  </a:extLst>
                </p:cNvPr>
                <p:cNvSpPr/>
                <p:nvPr/>
              </p:nvSpPr>
              <p:spPr>
                <a:xfrm>
                  <a:off x="4151564" y="2165564"/>
                  <a:ext cx="4439986" cy="1436111"/>
                </a:xfrm>
                <a:prstGeom prst="round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48"/>
                </a:p>
              </p:txBody>
            </p:sp>
            <p:sp>
              <p:nvSpPr>
                <p:cNvPr id="1125" name="Rectangle: Rounded Corners 1124">
                  <a:extLst>
                    <a:ext uri="{FF2B5EF4-FFF2-40B4-BE49-F238E27FC236}">
                      <a16:creationId xmlns:a16="http://schemas.microsoft.com/office/drawing/2014/main" id="{27F18EFB-140A-7D95-DFC8-32EA84586012}"/>
                    </a:ext>
                  </a:extLst>
                </p:cNvPr>
                <p:cNvSpPr/>
                <p:nvPr/>
              </p:nvSpPr>
              <p:spPr>
                <a:xfrm>
                  <a:off x="5598262" y="2265569"/>
                  <a:ext cx="2866287" cy="124833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30000"/>
                    </a:lnSpc>
                  </a:pPr>
                  <a:r>
                    <a:rPr lang="en-US" sz="1386" dirty="0">
                      <a:solidFill>
                        <a:schemeClr val="tx1"/>
                      </a:solidFill>
                    </a:rPr>
                    <a:t>QA models</a:t>
                  </a:r>
                </a:p>
                <a:p>
                  <a:pPr>
                    <a:lnSpc>
                      <a:spcPct val="130000"/>
                    </a:lnSpc>
                  </a:pPr>
                  <a:r>
                    <a:rPr lang="en-US" sz="1386" dirty="0">
                      <a:solidFill>
                        <a:schemeClr val="tx1"/>
                      </a:solidFill>
                    </a:rPr>
                    <a:t>1. Hybrid BQM</a:t>
                  </a:r>
                </a:p>
                <a:p>
                  <a:pPr>
                    <a:lnSpc>
                      <a:spcPct val="130000"/>
                    </a:lnSpc>
                  </a:pPr>
                  <a:r>
                    <a:rPr lang="en-US" sz="1386" dirty="0">
                      <a:solidFill>
                        <a:schemeClr val="tx1"/>
                      </a:solidFill>
                    </a:rPr>
                    <a:t>2. Direct BQM</a:t>
                  </a:r>
                </a:p>
                <a:p>
                  <a:pPr>
                    <a:lnSpc>
                      <a:spcPct val="130000"/>
                    </a:lnSpc>
                  </a:pPr>
                  <a:r>
                    <a:rPr lang="en-US" sz="1386" dirty="0">
                      <a:solidFill>
                        <a:schemeClr val="tx1"/>
                      </a:solidFill>
                    </a:rPr>
                    <a:t>3. CQM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en-US" sz="1386" dirty="0">
                      <a:solidFill>
                        <a:schemeClr val="tx1"/>
                      </a:solidFill>
                    </a:rPr>
                    <a:t>4. Bifurcation</a:t>
                  </a:r>
                </a:p>
              </p:txBody>
            </p:sp>
            <p:sp>
              <p:nvSpPr>
                <p:cNvPr id="1126" name="TextBox 1125">
                  <a:extLst>
                    <a:ext uri="{FF2B5EF4-FFF2-40B4-BE49-F238E27FC236}">
                      <a16:creationId xmlns:a16="http://schemas.microsoft.com/office/drawing/2014/main" id="{1BE87448-10CD-34E0-40C9-BC899710F042}"/>
                    </a:ext>
                  </a:extLst>
                </p:cNvPr>
                <p:cNvSpPr txBox="1"/>
                <p:nvPr/>
              </p:nvSpPr>
              <p:spPr>
                <a:xfrm>
                  <a:off x="4328082" y="1765836"/>
                  <a:ext cx="2254264" cy="3464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48"/>
                    <a:t>Master Problem (MAP)</a:t>
                  </a:r>
                </a:p>
              </p:txBody>
            </p:sp>
            <p:sp>
              <p:nvSpPr>
                <p:cNvPr id="1127" name="TextBox 1126">
                  <a:extLst>
                    <a:ext uri="{FF2B5EF4-FFF2-40B4-BE49-F238E27FC236}">
                      <a16:creationId xmlns:a16="http://schemas.microsoft.com/office/drawing/2014/main" id="{55674B77-3D86-5BDA-5860-842FFD91C694}"/>
                    </a:ext>
                  </a:extLst>
                </p:cNvPr>
                <p:cNvSpPr txBox="1"/>
                <p:nvPr/>
              </p:nvSpPr>
              <p:spPr>
                <a:xfrm>
                  <a:off x="4105569" y="3606824"/>
                  <a:ext cx="1551096" cy="3028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40">
                      <a:solidFill>
                        <a:srgbClr val="E97132"/>
                      </a:solidFill>
                    </a:rPr>
                    <a:t>Binary Solution(s)</a:t>
                  </a:r>
                </a:p>
              </p:txBody>
            </p:sp>
            <p:sp>
              <p:nvSpPr>
                <p:cNvPr id="1128" name="TextBox 1127">
                  <a:extLst>
                    <a:ext uri="{FF2B5EF4-FFF2-40B4-BE49-F238E27FC236}">
                      <a16:creationId xmlns:a16="http://schemas.microsoft.com/office/drawing/2014/main" id="{E5055266-CF34-DBA3-6B50-ED08F4628A7D}"/>
                    </a:ext>
                  </a:extLst>
                </p:cNvPr>
                <p:cNvSpPr txBox="1"/>
                <p:nvPr/>
              </p:nvSpPr>
              <p:spPr>
                <a:xfrm>
                  <a:off x="8677685" y="4718639"/>
                  <a:ext cx="2655357" cy="302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40" dirty="0"/>
                    <a:t>Optimality/Feasibility cuts</a:t>
                  </a:r>
                </a:p>
              </p:txBody>
            </p:sp>
            <p:sp>
              <p:nvSpPr>
                <p:cNvPr id="1129" name="TextBox 1128">
                  <a:extLst>
                    <a:ext uri="{FF2B5EF4-FFF2-40B4-BE49-F238E27FC236}">
                      <a16:creationId xmlns:a16="http://schemas.microsoft.com/office/drawing/2014/main" id="{E47EAD07-6EE1-0561-7BE1-C114F5E5762F}"/>
                    </a:ext>
                  </a:extLst>
                </p:cNvPr>
                <p:cNvSpPr txBox="1"/>
                <p:nvPr/>
              </p:nvSpPr>
              <p:spPr>
                <a:xfrm>
                  <a:off x="4385909" y="6319744"/>
                  <a:ext cx="2009556" cy="3464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848"/>
                    <a:t>Subproblems (SUB)</a:t>
                  </a:r>
                </a:p>
              </p:txBody>
            </p:sp>
            <p:cxnSp>
              <p:nvCxnSpPr>
                <p:cNvPr id="1130" name="Connector: Elbow 1129">
                  <a:extLst>
                    <a:ext uri="{FF2B5EF4-FFF2-40B4-BE49-F238E27FC236}">
                      <a16:creationId xmlns:a16="http://schemas.microsoft.com/office/drawing/2014/main" id="{E7F8F4CE-E0AD-A4C6-5875-CBC02E252368}"/>
                    </a:ext>
                  </a:extLst>
                </p:cNvPr>
                <p:cNvCxnSpPr>
                  <a:cxnSpLocks/>
                  <a:stCxn id="1122" idx="3"/>
                  <a:endCxn id="1124" idx="3"/>
                </p:cNvCxnSpPr>
                <p:nvPr/>
              </p:nvCxnSpPr>
              <p:spPr>
                <a:xfrm flipV="1">
                  <a:off x="6635132" y="2883620"/>
                  <a:ext cx="1956418" cy="2480251"/>
                </a:xfrm>
                <a:prstGeom prst="bentConnector3">
                  <a:avLst>
                    <a:gd name="adj1" fmla="val 111685"/>
                  </a:avLst>
                </a:prstGeom>
                <a:ln w="31750">
                  <a:tailEnd type="stealt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1" name="Rectangle: Rounded Corners 1130">
                  <a:extLst>
                    <a:ext uri="{FF2B5EF4-FFF2-40B4-BE49-F238E27FC236}">
                      <a16:creationId xmlns:a16="http://schemas.microsoft.com/office/drawing/2014/main" id="{8715C37C-CCDB-2FAE-3F57-19983EEBB9CF}"/>
                    </a:ext>
                  </a:extLst>
                </p:cNvPr>
                <p:cNvSpPr/>
                <p:nvPr/>
              </p:nvSpPr>
              <p:spPr>
                <a:xfrm>
                  <a:off x="9063022" y="3729645"/>
                  <a:ext cx="1887008" cy="946922"/>
                </a:xfrm>
                <a:prstGeom prst="round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1386" dirty="0">
                      <a:solidFill>
                        <a:schemeClr val="tx1"/>
                      </a:solidFill>
                    </a:rPr>
                    <a:t>Cut-adding method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sz="1386" dirty="0">
                      <a:solidFill>
                        <a:schemeClr val="tx1"/>
                      </a:solidFill>
                    </a:rPr>
                    <a:t>1. Normal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sz="1386" dirty="0">
                      <a:solidFill>
                        <a:schemeClr val="tx1"/>
                      </a:solidFill>
                    </a:rPr>
                    <a:t>2. L-shaped</a:t>
                  </a:r>
                </a:p>
              </p:txBody>
            </p:sp>
            <p:pic>
              <p:nvPicPr>
                <p:cNvPr id="1132" name="Picture 2">
                  <a:extLst>
                    <a:ext uri="{FF2B5EF4-FFF2-40B4-BE49-F238E27FC236}">
                      <a16:creationId xmlns:a16="http://schemas.microsoft.com/office/drawing/2014/main" id="{9D9AD583-0E20-8C5E-AFCE-633DDE14BC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2410" y="5697179"/>
                  <a:ext cx="778146" cy="911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33" name="TextBox 1132">
                      <a:extLst>
                        <a:ext uri="{FF2B5EF4-FFF2-40B4-BE49-F238E27FC236}">
                          <a16:creationId xmlns:a16="http://schemas.microsoft.com/office/drawing/2014/main" id="{16E176D7-377D-2870-332D-D8A0121B5E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75858" y="5104772"/>
                      <a:ext cx="868026" cy="3464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848"/>
                        <a:t>CPU </a:t>
                      </a:r>
                      <a14:m>
                        <m:oMath xmlns:m="http://schemas.openxmlformats.org/officeDocument/2006/math">
                          <m:r>
                            <a:rPr lang="en-US" altLang="zh-CN" sz="1848" i="1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a14:m>
                      <a:endParaRPr lang="en-CN" sz="1848"/>
                    </a:p>
                  </p:txBody>
                </p:sp>
              </mc:Choice>
              <mc:Fallback>
                <p:sp>
                  <p:nvSpPr>
                    <p:cNvPr id="1133" name="TextBox 1132">
                      <a:extLst>
                        <a:ext uri="{FF2B5EF4-FFF2-40B4-BE49-F238E27FC236}">
                          <a16:creationId xmlns:a16="http://schemas.microsoft.com/office/drawing/2014/main" id="{16E176D7-377D-2870-332D-D8A0121B5E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75858" y="5104772"/>
                      <a:ext cx="868026" cy="346425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t="-8065" b="-2580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134" name="Picture 1133">
                  <a:extLst>
                    <a:ext uri="{FF2B5EF4-FFF2-40B4-BE49-F238E27FC236}">
                      <a16:creationId xmlns:a16="http://schemas.microsoft.com/office/drawing/2014/main" id="{B98234E7-EDDF-6F30-35D6-40F48C8FA4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204946" y="5797375"/>
                  <a:ext cx="404873" cy="4048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35" name="TextBox 1134">
                      <a:extLst>
                        <a:ext uri="{FF2B5EF4-FFF2-40B4-BE49-F238E27FC236}">
                          <a16:creationId xmlns:a16="http://schemas.microsoft.com/office/drawing/2014/main" id="{470BFBED-A0F3-0551-8AD7-9929E97355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75858" y="5849391"/>
                      <a:ext cx="868026" cy="3464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848"/>
                        <a:t>CPU </a:t>
                      </a:r>
                      <a14:m>
                        <m:oMath xmlns:m="http://schemas.openxmlformats.org/officeDocument/2006/math">
                          <m:r>
                            <a:rPr lang="en-US" altLang="zh-CN" sz="1848" i="1"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a14:m>
                      <a:endParaRPr lang="en-CN" sz="1848"/>
                    </a:p>
                  </p:txBody>
                </p:sp>
              </mc:Choice>
              <mc:Fallback>
                <p:sp>
                  <p:nvSpPr>
                    <p:cNvPr id="1135" name="TextBox 1134">
                      <a:extLst>
                        <a:ext uri="{FF2B5EF4-FFF2-40B4-BE49-F238E27FC236}">
                          <a16:creationId xmlns:a16="http://schemas.microsoft.com/office/drawing/2014/main" id="{470BFBED-A0F3-0551-8AD7-9929E97355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75858" y="5849391"/>
                      <a:ext cx="868026" cy="346425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l="-645" t="-8065" b="-2580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136" name="Picture 1135">
                  <a:extLst>
                    <a:ext uri="{FF2B5EF4-FFF2-40B4-BE49-F238E27FC236}">
                      <a16:creationId xmlns:a16="http://schemas.microsoft.com/office/drawing/2014/main" id="{9DE36C95-981C-35CA-BB24-01E37D4BD4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204946" y="4509978"/>
                  <a:ext cx="404873" cy="4048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37" name="TextBox 1136">
                      <a:extLst>
                        <a:ext uri="{FF2B5EF4-FFF2-40B4-BE49-F238E27FC236}">
                          <a16:creationId xmlns:a16="http://schemas.microsoft.com/office/drawing/2014/main" id="{C8BF429E-6A7F-3AFB-9ABD-CA7CD57EAD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75858" y="4561994"/>
                      <a:ext cx="868026" cy="3464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848"/>
                        <a:t>CPU </a:t>
                      </a:r>
                      <a14:m>
                        <m:oMath xmlns:m="http://schemas.openxmlformats.org/officeDocument/2006/math">
                          <m:r>
                            <a:rPr lang="en-US" altLang="zh-CN" sz="1848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a14:m>
                      <a:endParaRPr lang="en-CN" sz="1848"/>
                    </a:p>
                  </p:txBody>
                </p:sp>
              </mc:Choice>
              <mc:Fallback>
                <p:sp>
                  <p:nvSpPr>
                    <p:cNvPr id="1137" name="TextBox 1136">
                      <a:extLst>
                        <a:ext uri="{FF2B5EF4-FFF2-40B4-BE49-F238E27FC236}">
                          <a16:creationId xmlns:a16="http://schemas.microsoft.com/office/drawing/2014/main" id="{C8BF429E-6A7F-3AFB-9ABD-CA7CD57EAD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75858" y="4561994"/>
                      <a:ext cx="868026" cy="346425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t="-8065" b="-2741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138" name="Picture 1137">
                  <a:extLst>
                    <a:ext uri="{FF2B5EF4-FFF2-40B4-BE49-F238E27FC236}">
                      <a16:creationId xmlns:a16="http://schemas.microsoft.com/office/drawing/2014/main" id="{DC5CBA2C-B4E0-3DDC-2817-C75E650EE7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204946" y="5046919"/>
                  <a:ext cx="404873" cy="4048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39" name="TextBox 1138">
                  <a:extLst>
                    <a:ext uri="{FF2B5EF4-FFF2-40B4-BE49-F238E27FC236}">
                      <a16:creationId xmlns:a16="http://schemas.microsoft.com/office/drawing/2014/main" id="{E56C5266-659D-4EA4-B79B-0630D35258B1}"/>
                    </a:ext>
                  </a:extLst>
                </p:cNvPr>
                <p:cNvSpPr txBox="1"/>
                <p:nvPr/>
              </p:nvSpPr>
              <p:spPr>
                <a:xfrm>
                  <a:off x="6539494" y="1800483"/>
                  <a:ext cx="3316382" cy="3028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540" dirty="0" err="1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  <a:t>build_MAP</a:t>
                  </a:r>
                  <a:r>
                    <a:rPr lang="en-US" sz="1540" dirty="0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(self):</a:t>
                  </a:r>
                </a:p>
              </p:txBody>
            </p:sp>
            <p:sp>
              <p:nvSpPr>
                <p:cNvPr id="1140" name="TextBox 1139">
                  <a:extLst>
                    <a:ext uri="{FF2B5EF4-FFF2-40B4-BE49-F238E27FC236}">
                      <a16:creationId xmlns:a16="http://schemas.microsoft.com/office/drawing/2014/main" id="{DA5A23E1-F968-66F0-7FF9-8A7B17B14223}"/>
                    </a:ext>
                  </a:extLst>
                </p:cNvPr>
                <p:cNvSpPr txBox="1"/>
                <p:nvPr/>
              </p:nvSpPr>
              <p:spPr>
                <a:xfrm>
                  <a:off x="6746898" y="2769795"/>
                  <a:ext cx="1626884" cy="2592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32" dirty="0" err="1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  <a:t>qbqm_solve</a:t>
                  </a:r>
                  <a:r>
                    <a:rPr lang="en-US" sz="1232" dirty="0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(self):</a:t>
                  </a:r>
                </a:p>
              </p:txBody>
            </p:sp>
            <p:cxnSp>
              <p:nvCxnSpPr>
                <p:cNvPr id="1141" name="Straight Arrow Connector 1140">
                  <a:extLst>
                    <a:ext uri="{FF2B5EF4-FFF2-40B4-BE49-F238E27FC236}">
                      <a16:creationId xmlns:a16="http://schemas.microsoft.com/office/drawing/2014/main" id="{39E80C43-8F77-6EF5-513A-92CA7EDD32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36924" y="2630462"/>
                  <a:ext cx="2408265" cy="0"/>
                </a:xfrm>
                <a:prstGeom prst="straightConnector1">
                  <a:avLst/>
                </a:prstGeom>
                <a:ln w="38100">
                  <a:solidFill>
                    <a:schemeClr val="accent2"/>
                  </a:solidFill>
                  <a:tailEnd type="stealt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2" name="Rectangle: Rounded Corners 1141">
                  <a:extLst>
                    <a:ext uri="{FF2B5EF4-FFF2-40B4-BE49-F238E27FC236}">
                      <a16:creationId xmlns:a16="http://schemas.microsoft.com/office/drawing/2014/main" id="{E32929F1-06E4-EC47-1304-2BD43C3722A1}"/>
                    </a:ext>
                  </a:extLst>
                </p:cNvPr>
                <p:cNvSpPr/>
                <p:nvPr/>
              </p:nvSpPr>
              <p:spPr>
                <a:xfrm>
                  <a:off x="3740702" y="1733899"/>
                  <a:ext cx="7381461" cy="4971701"/>
                </a:xfrm>
                <a:prstGeom prst="round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48"/>
                </a:p>
              </p:txBody>
            </p:sp>
            <p:sp>
              <p:nvSpPr>
                <p:cNvPr id="1143" name="TextBox 1142">
                  <a:extLst>
                    <a:ext uri="{FF2B5EF4-FFF2-40B4-BE49-F238E27FC236}">
                      <a16:creationId xmlns:a16="http://schemas.microsoft.com/office/drawing/2014/main" id="{C5260EDD-75E4-A099-76B1-DDFBDB8E8810}"/>
                    </a:ext>
                  </a:extLst>
                </p:cNvPr>
                <p:cNvSpPr txBox="1"/>
                <p:nvPr/>
              </p:nvSpPr>
              <p:spPr>
                <a:xfrm>
                  <a:off x="6355857" y="6338346"/>
                  <a:ext cx="2485222" cy="3028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540" dirty="0" err="1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  <a:t>build_SUB</a:t>
                  </a:r>
                  <a:r>
                    <a:rPr lang="en-US" sz="1540" dirty="0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(self, count):</a:t>
                  </a:r>
                </a:p>
              </p:txBody>
            </p:sp>
            <p:sp>
              <p:nvSpPr>
                <p:cNvPr id="1144" name="TextBox 1143">
                  <a:extLst>
                    <a:ext uri="{FF2B5EF4-FFF2-40B4-BE49-F238E27FC236}">
                      <a16:creationId xmlns:a16="http://schemas.microsoft.com/office/drawing/2014/main" id="{785640EE-5971-EBE5-0A34-8418B75BEA78}"/>
                    </a:ext>
                  </a:extLst>
                </p:cNvPr>
                <p:cNvSpPr txBox="1"/>
                <p:nvPr/>
              </p:nvSpPr>
              <p:spPr>
                <a:xfrm>
                  <a:off x="6746898" y="2516286"/>
                  <a:ext cx="1626884" cy="2592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32" dirty="0" err="1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  <a:t>hbqm_solve</a:t>
                  </a:r>
                  <a:r>
                    <a:rPr lang="en-US" sz="1232" dirty="0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(self):</a:t>
                  </a:r>
                </a:p>
              </p:txBody>
            </p:sp>
            <p:sp>
              <p:nvSpPr>
                <p:cNvPr id="1145" name="TextBox 1144">
                  <a:extLst>
                    <a:ext uri="{FF2B5EF4-FFF2-40B4-BE49-F238E27FC236}">
                      <a16:creationId xmlns:a16="http://schemas.microsoft.com/office/drawing/2014/main" id="{9DFB0B54-6333-CECF-7FBB-E16A7A056C35}"/>
                    </a:ext>
                  </a:extLst>
                </p:cNvPr>
                <p:cNvSpPr txBox="1"/>
                <p:nvPr/>
              </p:nvSpPr>
              <p:spPr>
                <a:xfrm>
                  <a:off x="6746898" y="3022250"/>
                  <a:ext cx="1626884" cy="2592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32" dirty="0" err="1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  <a:t>cqm_solve</a:t>
                  </a:r>
                  <a:r>
                    <a:rPr lang="en-US" sz="1232" dirty="0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(self):</a:t>
                  </a:r>
                </a:p>
              </p:txBody>
            </p:sp>
            <p:sp>
              <p:nvSpPr>
                <p:cNvPr id="1146" name="TextBox 1145">
                  <a:extLst>
                    <a:ext uri="{FF2B5EF4-FFF2-40B4-BE49-F238E27FC236}">
                      <a16:creationId xmlns:a16="http://schemas.microsoft.com/office/drawing/2014/main" id="{9131F6B2-C440-9161-194E-B008EF646F75}"/>
                    </a:ext>
                  </a:extLst>
                </p:cNvPr>
                <p:cNvSpPr txBox="1"/>
                <p:nvPr/>
              </p:nvSpPr>
              <p:spPr>
                <a:xfrm>
                  <a:off x="7512451" y="5489953"/>
                  <a:ext cx="3315099" cy="3028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540" dirty="0" err="1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  <a:t>SUB_normal</a:t>
                  </a:r>
                  <a:r>
                    <a:rPr lang="en-US" sz="1540" dirty="0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(self, count, index):</a:t>
                  </a:r>
                </a:p>
              </p:txBody>
            </p:sp>
            <p:sp>
              <p:nvSpPr>
                <p:cNvPr id="1147" name="TextBox 1146">
                  <a:extLst>
                    <a:ext uri="{FF2B5EF4-FFF2-40B4-BE49-F238E27FC236}">
                      <a16:creationId xmlns:a16="http://schemas.microsoft.com/office/drawing/2014/main" id="{3DF13FB5-74C4-D31E-63CA-536852BA04D0}"/>
                    </a:ext>
                  </a:extLst>
                </p:cNvPr>
                <p:cNvSpPr txBox="1"/>
                <p:nvPr/>
              </p:nvSpPr>
              <p:spPr>
                <a:xfrm>
                  <a:off x="7512451" y="5775213"/>
                  <a:ext cx="3315099" cy="3028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540" dirty="0" err="1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  <a:t>SUB_lshape</a:t>
                  </a:r>
                  <a:r>
                    <a:rPr lang="en-US" sz="1540" dirty="0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(self, count, index):</a:t>
                  </a:r>
                </a:p>
              </p:txBody>
            </p:sp>
            <p:sp>
              <p:nvSpPr>
                <p:cNvPr id="1148" name="TextBox 1147">
                  <a:extLst>
                    <a:ext uri="{FF2B5EF4-FFF2-40B4-BE49-F238E27FC236}">
                      <a16:creationId xmlns:a16="http://schemas.microsoft.com/office/drawing/2014/main" id="{F2D0142C-D47E-D2D3-CC72-7A6CE1E43F2E}"/>
                    </a:ext>
                  </a:extLst>
                </p:cNvPr>
                <p:cNvSpPr txBox="1"/>
                <p:nvPr/>
              </p:nvSpPr>
              <p:spPr>
                <a:xfrm>
                  <a:off x="8850136" y="2798200"/>
                  <a:ext cx="2269840" cy="5207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540" dirty="0" err="1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  <a:t>MAP_Add_constr</a:t>
                  </a:r>
                  <a:br>
                    <a:rPr lang="en-US" sz="1540" dirty="0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</a:br>
                  <a:r>
                    <a:rPr lang="en-US" sz="1540" dirty="0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(self, count, index):</a:t>
                  </a:r>
                </a:p>
              </p:txBody>
            </p:sp>
            <p:sp>
              <p:nvSpPr>
                <p:cNvPr id="1149" name="TextBox 1148">
                  <a:extLst>
                    <a:ext uri="{FF2B5EF4-FFF2-40B4-BE49-F238E27FC236}">
                      <a16:creationId xmlns:a16="http://schemas.microsoft.com/office/drawing/2014/main" id="{36E0BE32-D706-686E-4807-57EC834C0043}"/>
                    </a:ext>
                  </a:extLst>
                </p:cNvPr>
                <p:cNvSpPr txBox="1"/>
                <p:nvPr/>
              </p:nvSpPr>
              <p:spPr>
                <a:xfrm>
                  <a:off x="1054551" y="1528255"/>
                  <a:ext cx="2153228" cy="3028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540" dirty="0">
                      <a:solidFill>
                        <a:srgbClr val="605F27"/>
                      </a:solidFill>
                      <a:latin typeface="Consolas" panose="020B0609020204030204" pitchFamily="49" charset="0"/>
                    </a:rPr>
                    <a:t>__main__</a:t>
                  </a:r>
                  <a:r>
                    <a:rPr lang="en-US" sz="1540" dirty="0">
                      <a:solidFill>
                        <a:srgbClr val="6C5096"/>
                      </a:solidFill>
                      <a:latin typeface="Consolas" panose="020B0609020204030204" pitchFamily="49" charset="0"/>
                    </a:rPr>
                    <a:t>(self)</a:t>
                  </a:r>
                </a:p>
              </p:txBody>
            </p:sp>
            <p:pic>
              <p:nvPicPr>
                <p:cNvPr id="1150" name="Picture 1149">
                  <a:extLst>
                    <a:ext uri="{FF2B5EF4-FFF2-40B4-BE49-F238E27FC236}">
                      <a16:creationId xmlns:a16="http://schemas.microsoft.com/office/drawing/2014/main" id="{49CE0FA8-4A51-FDF6-9C36-4160657A04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62331" y="4443542"/>
                  <a:ext cx="717656" cy="717656"/>
                </a:xfrm>
                <a:prstGeom prst="rect">
                  <a:avLst/>
                </a:prstGeom>
              </p:spPr>
            </p:pic>
            <p:sp>
              <p:nvSpPr>
                <p:cNvPr id="1151" name="TextBox 1150">
                  <a:extLst>
                    <a:ext uri="{FF2B5EF4-FFF2-40B4-BE49-F238E27FC236}">
                      <a16:creationId xmlns:a16="http://schemas.microsoft.com/office/drawing/2014/main" id="{98AF13FB-B079-5209-F70F-DB9D337CD77C}"/>
                    </a:ext>
                  </a:extLst>
                </p:cNvPr>
                <p:cNvSpPr txBox="1"/>
                <p:nvPr/>
              </p:nvSpPr>
              <p:spPr>
                <a:xfrm>
                  <a:off x="4118849" y="3944309"/>
                  <a:ext cx="717656" cy="302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40" dirty="0">
                      <a:solidFill>
                        <a:srgbClr val="275317"/>
                      </a:solidFill>
                      <a:latin typeface="Consolas" panose="020B0609020204030204" pitchFamily="49" charset="0"/>
                    </a:rPr>
                    <a:t>pass</a:t>
                  </a:r>
                </a:p>
              </p:txBody>
            </p:sp>
            <p:sp>
              <p:nvSpPr>
                <p:cNvPr id="1152" name="TextBox 1151">
                  <a:extLst>
                    <a:ext uri="{FF2B5EF4-FFF2-40B4-BE49-F238E27FC236}">
                      <a16:creationId xmlns:a16="http://schemas.microsoft.com/office/drawing/2014/main" id="{3D8C988D-3460-5B44-AB1C-0A61F78B8636}"/>
                    </a:ext>
                  </a:extLst>
                </p:cNvPr>
                <p:cNvSpPr txBox="1"/>
                <p:nvPr/>
              </p:nvSpPr>
              <p:spPr>
                <a:xfrm>
                  <a:off x="5893450" y="4112785"/>
                  <a:ext cx="805713" cy="302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40">
                      <a:solidFill>
                        <a:srgbClr val="0070C0"/>
                      </a:solidFill>
                      <a:latin typeface="Consolas" panose="020B0609020204030204" pitchFamily="49" charset="0"/>
                    </a:rPr>
                    <a:t>fail</a:t>
                  </a:r>
                </a:p>
              </p:txBody>
            </p:sp>
            <p:sp>
              <p:nvSpPr>
                <p:cNvPr id="1153" name="TextBox 1152">
                  <a:extLst>
                    <a:ext uri="{FF2B5EF4-FFF2-40B4-BE49-F238E27FC236}">
                      <a16:creationId xmlns:a16="http://schemas.microsoft.com/office/drawing/2014/main" id="{5E1A43FE-A93F-294D-81C2-BE0F4AEE416B}"/>
                    </a:ext>
                  </a:extLst>
                </p:cNvPr>
                <p:cNvSpPr txBox="1"/>
                <p:nvPr/>
              </p:nvSpPr>
              <p:spPr>
                <a:xfrm>
                  <a:off x="1078377" y="1821137"/>
                  <a:ext cx="1570260" cy="3464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48" dirty="0">
                      <a:solidFill>
                        <a:srgbClr val="DB342B"/>
                      </a:solidFill>
                    </a:rPr>
                    <a:t>Target problem</a:t>
                  </a:r>
                </a:p>
              </p:txBody>
            </p:sp>
            <p:sp>
              <p:nvSpPr>
                <p:cNvPr id="1154" name="TextBox 1153">
                  <a:extLst>
                    <a:ext uri="{FF2B5EF4-FFF2-40B4-BE49-F238E27FC236}">
                      <a16:creationId xmlns:a16="http://schemas.microsoft.com/office/drawing/2014/main" id="{AFDE408E-0C1D-D311-EEBC-36C5E7ACFDDE}"/>
                    </a:ext>
                  </a:extLst>
                </p:cNvPr>
                <p:cNvSpPr txBox="1"/>
                <p:nvPr/>
              </p:nvSpPr>
              <p:spPr>
                <a:xfrm>
                  <a:off x="1161052" y="4110339"/>
                  <a:ext cx="1963766" cy="3464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848" dirty="0">
                      <a:solidFill>
                        <a:srgbClr val="E97132"/>
                      </a:solidFill>
                    </a:rPr>
                    <a:t>Optimal Solution</a:t>
                  </a:r>
                  <a:endParaRPr lang="en-US" sz="1848" dirty="0"/>
                </a:p>
              </p:txBody>
            </p:sp>
          </p:grpSp>
          <p:pic>
            <p:nvPicPr>
              <p:cNvPr id="1108" name="Picture 6">
                <a:extLst>
                  <a:ext uri="{FF2B5EF4-FFF2-40B4-BE49-F238E27FC236}">
                    <a16:creationId xmlns:a16="http://schemas.microsoft.com/office/drawing/2014/main" id="{7DAC8E95-716A-F57E-51DC-548FA55EE1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66" b="1241"/>
              <a:stretch/>
            </p:blipFill>
            <p:spPr bwMode="auto">
              <a:xfrm>
                <a:off x="4226908" y="2584383"/>
                <a:ext cx="478365" cy="473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9" name="TextBox 1108">
                <a:extLst>
                  <a:ext uri="{FF2B5EF4-FFF2-40B4-BE49-F238E27FC236}">
                    <a16:creationId xmlns:a16="http://schemas.microsoft.com/office/drawing/2014/main" id="{38FB5153-6227-2CE0-1AC4-17568BB90745}"/>
                  </a:ext>
                </a:extLst>
              </p:cNvPr>
              <p:cNvSpPr txBox="1"/>
              <p:nvPr/>
            </p:nvSpPr>
            <p:spPr>
              <a:xfrm>
                <a:off x="4809189" y="2695397"/>
                <a:ext cx="591862" cy="607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48" dirty="0"/>
                  <a:t>QPU</a:t>
                </a:r>
                <a:endParaRPr lang="en-CN" sz="1848" dirty="0"/>
              </a:p>
            </p:txBody>
          </p:sp>
          <p:pic>
            <p:nvPicPr>
              <p:cNvPr id="1110" name="Picture 1109">
                <a:extLst>
                  <a:ext uri="{FF2B5EF4-FFF2-40B4-BE49-F238E27FC236}">
                    <a16:creationId xmlns:a16="http://schemas.microsoft.com/office/drawing/2014/main" id="{7EEF1CDA-0396-838A-CF50-67F5F8F2C7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256041" y="1725781"/>
                <a:ext cx="404873" cy="4048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1" name="TextBox 1110">
                <a:extLst>
                  <a:ext uri="{FF2B5EF4-FFF2-40B4-BE49-F238E27FC236}">
                    <a16:creationId xmlns:a16="http://schemas.microsoft.com/office/drawing/2014/main" id="{6479360D-AE67-E022-447C-EC8C77E25E4C}"/>
                  </a:ext>
                </a:extLst>
              </p:cNvPr>
              <p:cNvSpPr txBox="1"/>
              <p:nvPr/>
            </p:nvSpPr>
            <p:spPr>
              <a:xfrm>
                <a:off x="4653227" y="1751820"/>
                <a:ext cx="868026" cy="346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48" dirty="0"/>
                  <a:t>CPU</a:t>
                </a:r>
                <a:endParaRPr lang="en-CN" sz="1848" dirty="0"/>
              </a:p>
            </p:txBody>
          </p:sp>
          <p:pic>
            <p:nvPicPr>
              <p:cNvPr id="1112" name="Picture 1111">
                <a:extLst>
                  <a:ext uri="{FF2B5EF4-FFF2-40B4-BE49-F238E27FC236}">
                    <a16:creationId xmlns:a16="http://schemas.microsoft.com/office/drawing/2014/main" id="{B899FE78-C29E-18FC-D8A7-0909715D2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86883" y="1780704"/>
                <a:ext cx="1564501" cy="265420"/>
              </a:xfrm>
              <a:prstGeom prst="rect">
                <a:avLst/>
              </a:prstGeom>
            </p:spPr>
          </p:pic>
          <p:sp>
            <p:nvSpPr>
              <p:cNvPr id="1113" name="TextBox 1112">
                <a:extLst>
                  <a:ext uri="{FF2B5EF4-FFF2-40B4-BE49-F238E27FC236}">
                    <a16:creationId xmlns:a16="http://schemas.microsoft.com/office/drawing/2014/main" id="{40EE75F2-E86E-4118-4050-25E1AC4320FC}"/>
                  </a:ext>
                </a:extLst>
              </p:cNvPr>
              <p:cNvSpPr txBox="1"/>
              <p:nvPr/>
            </p:nvSpPr>
            <p:spPr>
              <a:xfrm rot="5400000">
                <a:off x="5746649" y="4941579"/>
                <a:ext cx="336532" cy="346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848"/>
                  <a:t>…</a:t>
                </a:r>
                <a:endParaRPr lang="en-CN" sz="1848"/>
              </a:p>
            </p:txBody>
          </p:sp>
        </p:grpSp>
        <p:sp>
          <p:nvSpPr>
            <p:cNvPr id="1156" name="TextBox 1155">
              <a:extLst>
                <a:ext uri="{FF2B5EF4-FFF2-40B4-BE49-F238E27FC236}">
                  <a16:creationId xmlns:a16="http://schemas.microsoft.com/office/drawing/2014/main" id="{5F34D78E-9A2F-D61F-7B31-94DA8E41A6F5}"/>
                </a:ext>
              </a:extLst>
            </p:cNvPr>
            <p:cNvSpPr txBox="1"/>
            <p:nvPr/>
          </p:nvSpPr>
          <p:spPr>
            <a:xfrm>
              <a:off x="20527299" y="11074219"/>
              <a:ext cx="2579894" cy="366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32" dirty="0">
                  <a:solidFill>
                    <a:srgbClr val="605F27"/>
                  </a:solidFill>
                  <a:latin typeface="Consolas" panose="020B0609020204030204" pitchFamily="49" charset="0"/>
                </a:rPr>
                <a:t>bifurcation</a:t>
              </a:r>
              <a:r>
                <a:rPr lang="en-US" sz="1232" dirty="0">
                  <a:solidFill>
                    <a:srgbClr val="6C5096"/>
                  </a:solidFill>
                  <a:latin typeface="Consolas" panose="020B0609020204030204" pitchFamily="49" charset="0"/>
                </a:rPr>
                <a:t>(self):</a:t>
              </a:r>
            </a:p>
          </p:txBody>
        </p:sp>
      </p:grpSp>
      <p:sp>
        <p:nvSpPr>
          <p:cNvPr id="1159" name="TextBox 1158">
            <a:extLst>
              <a:ext uri="{FF2B5EF4-FFF2-40B4-BE49-F238E27FC236}">
                <a16:creationId xmlns:a16="http://schemas.microsoft.com/office/drawing/2014/main" id="{550E03F2-F9EA-CB00-8014-12B9CDF4A04E}"/>
              </a:ext>
            </a:extLst>
          </p:cNvPr>
          <p:cNvSpPr txBox="1"/>
          <p:nvPr/>
        </p:nvSpPr>
        <p:spPr>
          <a:xfrm>
            <a:off x="16482381" y="10450139"/>
            <a:ext cx="1149497" cy="376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48" dirty="0">
                <a:solidFill>
                  <a:srgbClr val="DB342B"/>
                </a:solidFill>
              </a:rPr>
              <a:t>Platform</a:t>
            </a:r>
            <a:endParaRPr lang="en-US" sz="1848" dirty="0"/>
          </a:p>
        </p:txBody>
      </p:sp>
      <p:sp>
        <p:nvSpPr>
          <p:cNvPr id="1160" name="Oval 1159">
            <a:extLst>
              <a:ext uri="{FF2B5EF4-FFF2-40B4-BE49-F238E27FC236}">
                <a16:creationId xmlns:a16="http://schemas.microsoft.com/office/drawing/2014/main" id="{FA096989-5A40-3C04-B124-7FB59E847E35}"/>
              </a:ext>
            </a:extLst>
          </p:cNvPr>
          <p:cNvSpPr/>
          <p:nvPr/>
        </p:nvSpPr>
        <p:spPr>
          <a:xfrm>
            <a:off x="17363655" y="8115513"/>
            <a:ext cx="356252" cy="3562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61" name="Oval 1160">
            <a:extLst>
              <a:ext uri="{FF2B5EF4-FFF2-40B4-BE49-F238E27FC236}">
                <a16:creationId xmlns:a16="http://schemas.microsoft.com/office/drawing/2014/main" id="{A2269C96-8BAF-5BD2-E780-0440E065007B}"/>
              </a:ext>
            </a:extLst>
          </p:cNvPr>
          <p:cNvSpPr/>
          <p:nvPr/>
        </p:nvSpPr>
        <p:spPr>
          <a:xfrm>
            <a:off x="25722350" y="11307867"/>
            <a:ext cx="356252" cy="3562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62" name="Oval 1161">
            <a:extLst>
              <a:ext uri="{FF2B5EF4-FFF2-40B4-BE49-F238E27FC236}">
                <a16:creationId xmlns:a16="http://schemas.microsoft.com/office/drawing/2014/main" id="{3B514F21-8FEC-C3BB-D088-A911D6239488}"/>
              </a:ext>
            </a:extLst>
          </p:cNvPr>
          <p:cNvSpPr/>
          <p:nvPr/>
        </p:nvSpPr>
        <p:spPr>
          <a:xfrm>
            <a:off x="24223790" y="6630321"/>
            <a:ext cx="356252" cy="35625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163" name="Rectangle 1">
            <a:extLst>
              <a:ext uri="{FF2B5EF4-FFF2-40B4-BE49-F238E27FC236}">
                <a16:creationId xmlns:a16="http://schemas.microsoft.com/office/drawing/2014/main" id="{8C61C5E4-1BE5-7C9F-7B4B-9EEBE0D50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0403" y="12100408"/>
            <a:ext cx="5162105" cy="448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0389" tIns="35195" rIns="70389" bIns="35195" numCol="1" anchor="ctr" anchorCtr="0" compatLnSpc="1">
            <a:prstTxWarp prst="textNoShape">
              <a:avLst/>
            </a:prstTxWarp>
            <a:spAutoFit/>
          </a:bodyPr>
          <a:lstStyle/>
          <a:p>
            <a:pPr defTabSz="7039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Preprocessing</a:t>
            </a:r>
            <a:r>
              <a:rPr lang="en-US" alt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Target Model </a:t>
            </a:r>
          </a:p>
          <a:p>
            <a:pPr defTabSz="7039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 optimization model is decomposed into multiple subproblems.</a:t>
            </a:r>
          </a:p>
          <a:p>
            <a:pPr defTabSz="7039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1️⃣ </a:t>
            </a:r>
            <a:r>
              <a:rPr lang="en-US" altLang="en-US" sz="2155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Decompose Target Model</a:t>
            </a:r>
            <a:r>
              <a:rPr lang="en-US" alt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1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039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2️⃣ </a:t>
            </a:r>
            <a:r>
              <a:rPr lang="en-US" altLang="en-US" sz="2155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Preprocessing</a:t>
            </a:r>
            <a:r>
              <a:rPr lang="en-US" alt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1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039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</a:t>
            </a:r>
            <a:r>
              <a:rPr lang="en-US" altLang="en-US" sz="215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Gurobi</a:t>
            </a:r>
            <a:r>
              <a:rPr lang="en-US" alt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extract </a:t>
            </a:r>
            <a:r>
              <a:rPr lang="en-US" alt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en-US" alt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components: </a:t>
            </a:r>
          </a:p>
          <a:p>
            <a:pPr defTabSz="7039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3️⃣ </a:t>
            </a:r>
            <a:r>
              <a:rPr lang="en-US" altLang="en-US" sz="215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Construction</a:t>
            </a:r>
            <a:r>
              <a:rPr lang="en-US" alt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1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039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MAP (Master Problem): </a:t>
            </a:r>
          </a:p>
          <a:p>
            <a:pPr defTabSz="70390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 (Subproblems): </a:t>
            </a:r>
          </a:p>
        </p:txBody>
      </p:sp>
      <p:pic>
        <p:nvPicPr>
          <p:cNvPr id="1164" name="Picture 116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22FF0A32-94E2-4C7F-6545-CB8205571E3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980" y="12100028"/>
            <a:ext cx="5909847" cy="4434775"/>
          </a:xfrm>
          <a:prstGeom prst="rect">
            <a:avLst/>
          </a:prstGeom>
        </p:spPr>
      </p:pic>
      <p:sp>
        <p:nvSpPr>
          <p:cNvPr id="1165" name="Oval 1164">
            <a:extLst>
              <a:ext uri="{FF2B5EF4-FFF2-40B4-BE49-F238E27FC236}">
                <a16:creationId xmlns:a16="http://schemas.microsoft.com/office/drawing/2014/main" id="{A238A39E-8F9D-48C1-828B-25622543AB2C}"/>
              </a:ext>
            </a:extLst>
          </p:cNvPr>
          <p:cNvSpPr/>
          <p:nvPr/>
        </p:nvSpPr>
        <p:spPr>
          <a:xfrm>
            <a:off x="15693862" y="12738164"/>
            <a:ext cx="552447" cy="5524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grpSp>
        <p:nvGrpSpPr>
          <p:cNvPr id="1166" name="Group 1165">
            <a:extLst>
              <a:ext uri="{FF2B5EF4-FFF2-40B4-BE49-F238E27FC236}">
                <a16:creationId xmlns:a16="http://schemas.microsoft.com/office/drawing/2014/main" id="{6EE96032-6350-0249-0993-1FB74162DE6A}"/>
              </a:ext>
            </a:extLst>
          </p:cNvPr>
          <p:cNvGrpSpPr/>
          <p:nvPr/>
        </p:nvGrpSpPr>
        <p:grpSpPr>
          <a:xfrm>
            <a:off x="16146515" y="17988552"/>
            <a:ext cx="11066134" cy="2854890"/>
            <a:chOff x="424999" y="3358189"/>
            <a:chExt cx="11257499" cy="2904260"/>
          </a:xfrm>
        </p:grpSpPr>
        <p:cxnSp>
          <p:nvCxnSpPr>
            <p:cNvPr id="1179" name="Straight Arrow Connector 1178">
              <a:extLst>
                <a:ext uri="{FF2B5EF4-FFF2-40B4-BE49-F238E27FC236}">
                  <a16:creationId xmlns:a16="http://schemas.microsoft.com/office/drawing/2014/main" id="{39ACD4A9-04F3-1CE0-D221-C2D6E09EF92A}"/>
                </a:ext>
              </a:extLst>
            </p:cNvPr>
            <p:cNvCxnSpPr>
              <a:cxnSpLocks/>
            </p:cNvCxnSpPr>
            <p:nvPr/>
          </p:nvCxnSpPr>
          <p:spPr>
            <a:xfrm>
              <a:off x="3339345" y="5792859"/>
              <a:ext cx="4616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7" name="Group 1166">
              <a:extLst>
                <a:ext uri="{FF2B5EF4-FFF2-40B4-BE49-F238E27FC236}">
                  <a16:creationId xmlns:a16="http://schemas.microsoft.com/office/drawing/2014/main" id="{4D6C8CF6-C9C0-BD3D-E73B-BACD96E1037F}"/>
                </a:ext>
              </a:extLst>
            </p:cNvPr>
            <p:cNvGrpSpPr/>
            <p:nvPr/>
          </p:nvGrpSpPr>
          <p:grpSpPr>
            <a:xfrm>
              <a:off x="3792533" y="3647111"/>
              <a:ext cx="1414148" cy="447363"/>
              <a:chOff x="5096690" y="3664657"/>
              <a:chExt cx="1414148" cy="447363"/>
            </a:xfrm>
          </p:grpSpPr>
          <p:sp>
            <p:nvSpPr>
              <p:cNvPr id="1216" name="TextBox 1215">
                <a:extLst>
                  <a:ext uri="{FF2B5EF4-FFF2-40B4-BE49-F238E27FC236}">
                    <a16:creationId xmlns:a16="http://schemas.microsoft.com/office/drawing/2014/main" id="{38998CDE-3FEE-77CB-7ABE-7DEF3A28A1E3}"/>
                  </a:ext>
                </a:extLst>
              </p:cNvPr>
              <p:cNvSpPr txBox="1"/>
              <p:nvPr/>
            </p:nvSpPr>
            <p:spPr>
              <a:xfrm>
                <a:off x="5096690" y="3680726"/>
                <a:ext cx="1414148" cy="4312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endParaRPr lang="en-US" sz="2155" dirty="0"/>
              </a:p>
            </p:txBody>
          </p:sp>
          <p:pic>
            <p:nvPicPr>
              <p:cNvPr id="1217" name="Picture 6">
                <a:extLst>
                  <a:ext uri="{FF2B5EF4-FFF2-40B4-BE49-F238E27FC236}">
                    <a16:creationId xmlns:a16="http://schemas.microsoft.com/office/drawing/2014/main" id="{4CC04FF3-1CD1-0BEE-A7C6-FDE1AC3940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66" b="1241"/>
              <a:stretch/>
            </p:blipFill>
            <p:spPr bwMode="auto">
              <a:xfrm>
                <a:off x="5114850" y="3664657"/>
                <a:ext cx="422888" cy="4187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68" name="Connector: Elbow 1167">
              <a:extLst>
                <a:ext uri="{FF2B5EF4-FFF2-40B4-BE49-F238E27FC236}">
                  <a16:creationId xmlns:a16="http://schemas.microsoft.com/office/drawing/2014/main" id="{7EB54246-BF97-0F19-ADE4-454089BE66DA}"/>
                </a:ext>
              </a:extLst>
            </p:cNvPr>
            <p:cNvCxnSpPr>
              <a:cxnSpLocks/>
              <a:endCxn id="1172" idx="1"/>
            </p:cNvCxnSpPr>
            <p:nvPr/>
          </p:nvCxnSpPr>
          <p:spPr>
            <a:xfrm>
              <a:off x="1768182" y="5126329"/>
              <a:ext cx="705622" cy="677313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9" name="Connector: Elbow 1168">
              <a:extLst>
                <a:ext uri="{FF2B5EF4-FFF2-40B4-BE49-F238E27FC236}">
                  <a16:creationId xmlns:a16="http://schemas.microsoft.com/office/drawing/2014/main" id="{A526FBDD-64A4-2511-70FD-7804D22984F8}"/>
                </a:ext>
              </a:extLst>
            </p:cNvPr>
            <p:cNvCxnSpPr>
              <a:cxnSpLocks/>
              <a:endCxn id="1171" idx="1"/>
            </p:cNvCxnSpPr>
            <p:nvPr/>
          </p:nvCxnSpPr>
          <p:spPr>
            <a:xfrm flipV="1">
              <a:off x="1768182" y="4455074"/>
              <a:ext cx="705622" cy="67125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70" name="Picture 2">
              <a:extLst>
                <a:ext uri="{FF2B5EF4-FFF2-40B4-BE49-F238E27FC236}">
                  <a16:creationId xmlns:a16="http://schemas.microsoft.com/office/drawing/2014/main" id="{AE1EC47A-0B47-8E26-A4CE-A8606C294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99" y="3671676"/>
              <a:ext cx="209550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1" name="TextBox 1170">
              <a:extLst>
                <a:ext uri="{FF2B5EF4-FFF2-40B4-BE49-F238E27FC236}">
                  <a16:creationId xmlns:a16="http://schemas.microsoft.com/office/drawing/2014/main" id="{609BD458-15F7-C2E2-8528-7C779A397D1B}"/>
                </a:ext>
              </a:extLst>
            </p:cNvPr>
            <p:cNvSpPr txBox="1"/>
            <p:nvPr/>
          </p:nvSpPr>
          <p:spPr>
            <a:xfrm>
              <a:off x="2473803" y="4239427"/>
              <a:ext cx="859948" cy="4312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155" dirty="0"/>
                <a:t>BQM</a:t>
              </a:r>
            </a:p>
          </p:txBody>
        </p:sp>
        <p:sp>
          <p:nvSpPr>
            <p:cNvPr id="1172" name="TextBox 1171">
              <a:extLst>
                <a:ext uri="{FF2B5EF4-FFF2-40B4-BE49-F238E27FC236}">
                  <a16:creationId xmlns:a16="http://schemas.microsoft.com/office/drawing/2014/main" id="{9AF1FF08-4802-40CA-FC83-79D8200ED2AE}"/>
                </a:ext>
              </a:extLst>
            </p:cNvPr>
            <p:cNvSpPr txBox="1"/>
            <p:nvPr/>
          </p:nvSpPr>
          <p:spPr>
            <a:xfrm>
              <a:off x="2473803" y="5587994"/>
              <a:ext cx="859948" cy="4312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sz="2155" dirty="0"/>
                <a:t>C</a:t>
              </a:r>
              <a:r>
                <a:rPr lang="en-US" sz="2155" dirty="0"/>
                <a:t>QM</a:t>
              </a:r>
            </a:p>
          </p:txBody>
        </p:sp>
        <p:cxnSp>
          <p:nvCxnSpPr>
            <p:cNvPr id="1173" name="Connector: Elbow 1172">
              <a:extLst>
                <a:ext uri="{FF2B5EF4-FFF2-40B4-BE49-F238E27FC236}">
                  <a16:creationId xmlns:a16="http://schemas.microsoft.com/office/drawing/2014/main" id="{B5601384-9429-D6B4-A50A-2C7E910515BC}"/>
                </a:ext>
              </a:extLst>
            </p:cNvPr>
            <p:cNvCxnSpPr>
              <a:cxnSpLocks/>
              <a:stCxn id="1171" idx="3"/>
              <a:endCxn id="1216" idx="1"/>
            </p:cNvCxnSpPr>
            <p:nvPr/>
          </p:nvCxnSpPr>
          <p:spPr>
            <a:xfrm flipV="1">
              <a:off x="3333752" y="3878827"/>
              <a:ext cx="458782" cy="57624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4" name="TextBox 1173">
              <a:extLst>
                <a:ext uri="{FF2B5EF4-FFF2-40B4-BE49-F238E27FC236}">
                  <a16:creationId xmlns:a16="http://schemas.microsoft.com/office/drawing/2014/main" id="{FDCEC65E-44FE-577D-6CBD-AA19AA53033F}"/>
                </a:ext>
              </a:extLst>
            </p:cNvPr>
            <p:cNvSpPr txBox="1"/>
            <p:nvPr/>
          </p:nvSpPr>
          <p:spPr>
            <a:xfrm>
              <a:off x="4266718" y="3698002"/>
              <a:ext cx="771525" cy="335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40" dirty="0" err="1">
                  <a:solidFill>
                    <a:srgbClr val="605F27"/>
                  </a:solidFill>
                  <a:latin typeface="Consolas" panose="020B0609020204030204" pitchFamily="49" charset="0"/>
                </a:rPr>
                <a:t>qbqm</a:t>
              </a:r>
              <a:endParaRPr lang="en-US" sz="1540" dirty="0"/>
            </a:p>
          </p:txBody>
        </p:sp>
        <p:sp>
          <p:nvSpPr>
            <p:cNvPr id="1175" name="TextBox 1174">
              <a:extLst>
                <a:ext uri="{FF2B5EF4-FFF2-40B4-BE49-F238E27FC236}">
                  <a16:creationId xmlns:a16="http://schemas.microsoft.com/office/drawing/2014/main" id="{7D8C7AF5-3EB6-2200-F0F9-3E79896BCF8F}"/>
                </a:ext>
              </a:extLst>
            </p:cNvPr>
            <p:cNvSpPr txBox="1"/>
            <p:nvPr/>
          </p:nvSpPr>
          <p:spPr>
            <a:xfrm>
              <a:off x="3813196" y="4503099"/>
              <a:ext cx="1434788" cy="4312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2155" dirty="0"/>
            </a:p>
          </p:txBody>
        </p:sp>
        <p:cxnSp>
          <p:nvCxnSpPr>
            <p:cNvPr id="1176" name="Connector: Elbow 1175">
              <a:extLst>
                <a:ext uri="{FF2B5EF4-FFF2-40B4-BE49-F238E27FC236}">
                  <a16:creationId xmlns:a16="http://schemas.microsoft.com/office/drawing/2014/main" id="{B3A364AD-DC95-FE54-CCB0-58924E866233}"/>
                </a:ext>
              </a:extLst>
            </p:cNvPr>
            <p:cNvCxnSpPr>
              <a:cxnSpLocks/>
              <a:stCxn id="1171" idx="3"/>
              <a:endCxn id="1175" idx="1"/>
            </p:cNvCxnSpPr>
            <p:nvPr/>
          </p:nvCxnSpPr>
          <p:spPr>
            <a:xfrm>
              <a:off x="3333752" y="4455074"/>
              <a:ext cx="479444" cy="26367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7" name="Group 1176">
              <a:extLst>
                <a:ext uri="{FF2B5EF4-FFF2-40B4-BE49-F238E27FC236}">
                  <a16:creationId xmlns:a16="http://schemas.microsoft.com/office/drawing/2014/main" id="{A41F0D2E-7E63-BAD4-D475-5C5904898901}"/>
                </a:ext>
              </a:extLst>
            </p:cNvPr>
            <p:cNvGrpSpPr/>
            <p:nvPr/>
          </p:nvGrpSpPr>
          <p:grpSpPr>
            <a:xfrm>
              <a:off x="3842021" y="4507069"/>
              <a:ext cx="1482189" cy="409732"/>
              <a:chOff x="3842020" y="4507067"/>
              <a:chExt cx="1482189" cy="409732"/>
            </a:xfrm>
          </p:grpSpPr>
          <p:pic>
            <p:nvPicPr>
              <p:cNvPr id="1213" name="Picture 6">
                <a:extLst>
                  <a:ext uri="{FF2B5EF4-FFF2-40B4-BE49-F238E27FC236}">
                    <a16:creationId xmlns:a16="http://schemas.microsoft.com/office/drawing/2014/main" id="{3DCFD73A-B208-D677-C81D-46A17E576E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66" b="1241"/>
              <a:stretch/>
            </p:blipFill>
            <p:spPr bwMode="auto">
              <a:xfrm>
                <a:off x="3842020" y="4507067"/>
                <a:ext cx="413761" cy="409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4" name="Picture 1213">
                <a:extLst>
                  <a:ext uri="{FF2B5EF4-FFF2-40B4-BE49-F238E27FC236}">
                    <a16:creationId xmlns:a16="http://schemas.microsoft.com/office/drawing/2014/main" id="{50AD3B86-7F54-4EFC-C7D3-96AD2BD6B0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229354" y="4561964"/>
                <a:ext cx="296545" cy="296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5" name="TextBox 1214">
                <a:extLst>
                  <a:ext uri="{FF2B5EF4-FFF2-40B4-BE49-F238E27FC236}">
                    <a16:creationId xmlns:a16="http://schemas.microsoft.com/office/drawing/2014/main" id="{191FF6B6-58BD-7BFC-128C-11F8B6CD6665}"/>
                  </a:ext>
                </a:extLst>
              </p:cNvPr>
              <p:cNvSpPr txBox="1"/>
              <p:nvPr/>
            </p:nvSpPr>
            <p:spPr>
              <a:xfrm>
                <a:off x="4552684" y="4555284"/>
                <a:ext cx="771525" cy="335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40" dirty="0" err="1">
                    <a:solidFill>
                      <a:srgbClr val="605F27"/>
                    </a:solidFill>
                    <a:latin typeface="Consolas" panose="020B0609020204030204" pitchFamily="49" charset="0"/>
                  </a:rPr>
                  <a:t>hbqm</a:t>
                </a:r>
                <a:endParaRPr lang="en-US" sz="1540" dirty="0"/>
              </a:p>
            </p:txBody>
          </p:sp>
        </p:grpSp>
        <p:grpSp>
          <p:nvGrpSpPr>
            <p:cNvPr id="1178" name="Group 1177">
              <a:extLst>
                <a:ext uri="{FF2B5EF4-FFF2-40B4-BE49-F238E27FC236}">
                  <a16:creationId xmlns:a16="http://schemas.microsoft.com/office/drawing/2014/main" id="{219BDCC7-EC82-893C-2F69-412E46F3C535}"/>
                </a:ext>
              </a:extLst>
            </p:cNvPr>
            <p:cNvGrpSpPr/>
            <p:nvPr/>
          </p:nvGrpSpPr>
          <p:grpSpPr>
            <a:xfrm>
              <a:off x="3802008" y="5594589"/>
              <a:ext cx="1522200" cy="442944"/>
              <a:chOff x="3720383" y="5586133"/>
              <a:chExt cx="1522200" cy="442944"/>
            </a:xfrm>
          </p:grpSpPr>
          <p:sp>
            <p:nvSpPr>
              <p:cNvPr id="1209" name="TextBox 1208">
                <a:extLst>
                  <a:ext uri="{FF2B5EF4-FFF2-40B4-BE49-F238E27FC236}">
                    <a16:creationId xmlns:a16="http://schemas.microsoft.com/office/drawing/2014/main" id="{27934ADB-BD21-4B48-7FD9-CA8841628399}"/>
                  </a:ext>
                </a:extLst>
              </p:cNvPr>
              <p:cNvSpPr txBox="1"/>
              <p:nvPr/>
            </p:nvSpPr>
            <p:spPr>
              <a:xfrm>
                <a:off x="3720383" y="5597783"/>
                <a:ext cx="1434788" cy="4312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endParaRPr lang="en-US" sz="2155" dirty="0"/>
              </a:p>
            </p:txBody>
          </p:sp>
          <p:pic>
            <p:nvPicPr>
              <p:cNvPr id="1210" name="Picture 6">
                <a:extLst>
                  <a:ext uri="{FF2B5EF4-FFF2-40B4-BE49-F238E27FC236}">
                    <a16:creationId xmlns:a16="http://schemas.microsoft.com/office/drawing/2014/main" id="{9F054D2D-DDC2-9C75-C69B-C5C689A753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66" b="1241"/>
              <a:stretch/>
            </p:blipFill>
            <p:spPr bwMode="auto">
              <a:xfrm>
                <a:off x="3754426" y="5586133"/>
                <a:ext cx="413761" cy="409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1" name="Picture 1210">
                <a:extLst>
                  <a:ext uri="{FF2B5EF4-FFF2-40B4-BE49-F238E27FC236}">
                    <a16:creationId xmlns:a16="http://schemas.microsoft.com/office/drawing/2014/main" id="{A5EB022E-D371-A8AB-502C-119817D6A6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147730" y="5654376"/>
                <a:ext cx="296545" cy="296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12" name="TextBox 1211">
                <a:extLst>
                  <a:ext uri="{FF2B5EF4-FFF2-40B4-BE49-F238E27FC236}">
                    <a16:creationId xmlns:a16="http://schemas.microsoft.com/office/drawing/2014/main" id="{86D899A1-3DCB-1A3C-6B85-2C6FD56659A6}"/>
                  </a:ext>
                </a:extLst>
              </p:cNvPr>
              <p:cNvSpPr txBox="1"/>
              <p:nvPr/>
            </p:nvSpPr>
            <p:spPr>
              <a:xfrm>
                <a:off x="4471058" y="5622634"/>
                <a:ext cx="771525" cy="335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540" dirty="0" err="1">
                    <a:solidFill>
                      <a:srgbClr val="605F27"/>
                    </a:solidFill>
                    <a:latin typeface="Consolas" panose="020B0609020204030204" pitchFamily="49" charset="0"/>
                  </a:rPr>
                  <a:t>cqm</a:t>
                </a:r>
                <a:endParaRPr lang="en-US" sz="1540" dirty="0"/>
              </a:p>
            </p:txBody>
          </p:sp>
        </p:grpSp>
        <p:sp>
          <p:nvSpPr>
            <p:cNvPr id="1180" name="Right Brace 1179">
              <a:extLst>
                <a:ext uri="{FF2B5EF4-FFF2-40B4-BE49-F238E27FC236}">
                  <a16:creationId xmlns:a16="http://schemas.microsoft.com/office/drawing/2014/main" id="{9A7B7CB3-1C1D-468E-333E-791819444291}"/>
                </a:ext>
              </a:extLst>
            </p:cNvPr>
            <p:cNvSpPr/>
            <p:nvPr/>
          </p:nvSpPr>
          <p:spPr>
            <a:xfrm>
              <a:off x="5324210" y="4748994"/>
              <a:ext cx="276465" cy="114869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40"/>
            </a:p>
          </p:txBody>
        </p:sp>
        <p:sp>
          <p:nvSpPr>
            <p:cNvPr id="1181" name="TextBox 1180">
              <a:extLst>
                <a:ext uri="{FF2B5EF4-FFF2-40B4-BE49-F238E27FC236}">
                  <a16:creationId xmlns:a16="http://schemas.microsoft.com/office/drawing/2014/main" id="{5F58BB9C-91E5-00CF-863A-598BEB226FC8}"/>
                </a:ext>
              </a:extLst>
            </p:cNvPr>
            <p:cNvSpPr txBox="1"/>
            <p:nvPr/>
          </p:nvSpPr>
          <p:spPr>
            <a:xfrm>
              <a:off x="5748155" y="5686347"/>
              <a:ext cx="5934343" cy="576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D-Wave’s Hybrid Solver Service schemes. </a:t>
              </a:r>
              <a:br>
                <a:rPr lang="en-US" sz="1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54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 = Classical Heuristic Module. QM = Quantum Module.</a:t>
              </a:r>
            </a:p>
          </p:txBody>
        </p:sp>
        <p:cxnSp>
          <p:nvCxnSpPr>
            <p:cNvPr id="1182" name="Connector: Elbow 1181">
              <a:extLst>
                <a:ext uri="{FF2B5EF4-FFF2-40B4-BE49-F238E27FC236}">
                  <a16:creationId xmlns:a16="http://schemas.microsoft.com/office/drawing/2014/main" id="{828EA0A3-D515-AECA-5706-1AB992044465}"/>
                </a:ext>
              </a:extLst>
            </p:cNvPr>
            <p:cNvCxnSpPr>
              <a:cxnSpLocks/>
              <a:stCxn id="1180" idx="1"/>
              <a:endCxn id="1183" idx="1"/>
            </p:cNvCxnSpPr>
            <p:nvPr/>
          </p:nvCxnSpPr>
          <p:spPr>
            <a:xfrm rot="10800000" flipH="1">
              <a:off x="5600674" y="3746809"/>
              <a:ext cx="701896" cy="1576532"/>
            </a:xfrm>
            <a:prstGeom prst="bentConnector3">
              <a:avLst>
                <a:gd name="adj1" fmla="val -7252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3" name="TextBox 1182">
              <a:extLst>
                <a:ext uri="{FF2B5EF4-FFF2-40B4-BE49-F238E27FC236}">
                  <a16:creationId xmlns:a16="http://schemas.microsoft.com/office/drawing/2014/main" id="{0965AB23-CF04-AAC3-209F-9B5C92D7F40C}"/>
                </a:ext>
              </a:extLst>
            </p:cNvPr>
            <p:cNvSpPr txBox="1"/>
            <p:nvPr/>
          </p:nvSpPr>
          <p:spPr>
            <a:xfrm>
              <a:off x="6302571" y="3531162"/>
              <a:ext cx="859948" cy="4312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155" dirty="0"/>
                <a:t>CH</a:t>
              </a:r>
            </a:p>
          </p:txBody>
        </p:sp>
        <p:sp>
          <p:nvSpPr>
            <p:cNvPr id="1184" name="TextBox 1183">
              <a:extLst>
                <a:ext uri="{FF2B5EF4-FFF2-40B4-BE49-F238E27FC236}">
                  <a16:creationId xmlns:a16="http://schemas.microsoft.com/office/drawing/2014/main" id="{CA8AD8C0-DE47-94E4-03B5-000AE0070E8D}"/>
                </a:ext>
              </a:extLst>
            </p:cNvPr>
            <p:cNvSpPr txBox="1"/>
            <p:nvPr/>
          </p:nvSpPr>
          <p:spPr>
            <a:xfrm>
              <a:off x="6296222" y="4337635"/>
              <a:ext cx="859948" cy="4312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155" dirty="0"/>
                <a:t>CH</a:t>
              </a:r>
            </a:p>
          </p:txBody>
        </p:sp>
        <p:sp>
          <p:nvSpPr>
            <p:cNvPr id="1185" name="TextBox 1184">
              <a:extLst>
                <a:ext uri="{FF2B5EF4-FFF2-40B4-BE49-F238E27FC236}">
                  <a16:creationId xmlns:a16="http://schemas.microsoft.com/office/drawing/2014/main" id="{7CC94E90-7A29-BF18-F8DB-835D5ED3DCBB}"/>
                </a:ext>
              </a:extLst>
            </p:cNvPr>
            <p:cNvSpPr txBox="1"/>
            <p:nvPr/>
          </p:nvSpPr>
          <p:spPr>
            <a:xfrm>
              <a:off x="6312849" y="5118371"/>
              <a:ext cx="859948" cy="4312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155" dirty="0"/>
                <a:t>CH</a:t>
              </a:r>
            </a:p>
          </p:txBody>
        </p:sp>
        <p:cxnSp>
          <p:nvCxnSpPr>
            <p:cNvPr id="1186" name="Connector: Elbow 1185">
              <a:extLst>
                <a:ext uri="{FF2B5EF4-FFF2-40B4-BE49-F238E27FC236}">
                  <a16:creationId xmlns:a16="http://schemas.microsoft.com/office/drawing/2014/main" id="{202F223F-05E4-0B5C-0406-A328A4E475DD}"/>
                </a:ext>
              </a:extLst>
            </p:cNvPr>
            <p:cNvCxnSpPr>
              <a:cxnSpLocks/>
              <a:stCxn id="1180" idx="1"/>
              <a:endCxn id="1184" idx="1"/>
            </p:cNvCxnSpPr>
            <p:nvPr/>
          </p:nvCxnSpPr>
          <p:spPr>
            <a:xfrm rot="10800000" flipH="1">
              <a:off x="5600675" y="4553283"/>
              <a:ext cx="695548" cy="770059"/>
            </a:xfrm>
            <a:prstGeom prst="bentConnector3">
              <a:avLst>
                <a:gd name="adj1" fmla="val -73182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Straight Arrow Connector 1186">
              <a:extLst>
                <a:ext uri="{FF2B5EF4-FFF2-40B4-BE49-F238E27FC236}">
                  <a16:creationId xmlns:a16="http://schemas.microsoft.com/office/drawing/2014/main" id="{E30EF030-8DE7-9669-E68C-F47C5D6210F0}"/>
                </a:ext>
              </a:extLst>
            </p:cNvPr>
            <p:cNvCxnSpPr>
              <a:cxnSpLocks/>
              <a:stCxn id="1180" idx="1"/>
              <a:endCxn id="1185" idx="1"/>
            </p:cNvCxnSpPr>
            <p:nvPr/>
          </p:nvCxnSpPr>
          <p:spPr>
            <a:xfrm>
              <a:off x="5600675" y="5323341"/>
              <a:ext cx="712174" cy="106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88" name="Picture 1187">
              <a:extLst>
                <a:ext uri="{FF2B5EF4-FFF2-40B4-BE49-F238E27FC236}">
                  <a16:creationId xmlns:a16="http://schemas.microsoft.com/office/drawing/2014/main" id="{77D7AAA1-71FC-C4EB-B93F-84B376608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90882" y="3420431"/>
              <a:ext cx="240083" cy="24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9" name="Picture 1188">
              <a:extLst>
                <a:ext uri="{FF2B5EF4-FFF2-40B4-BE49-F238E27FC236}">
                  <a16:creationId xmlns:a16="http://schemas.microsoft.com/office/drawing/2014/main" id="{343DCCD4-A6BE-273D-B19A-0290FEFB0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82862" y="4220082"/>
              <a:ext cx="240083" cy="24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0" name="Picture 1189">
              <a:extLst>
                <a:ext uri="{FF2B5EF4-FFF2-40B4-BE49-F238E27FC236}">
                  <a16:creationId xmlns:a16="http://schemas.microsoft.com/office/drawing/2014/main" id="{38601A30-FA68-EDA4-66DA-D1FADCDD8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76179" y="4976807"/>
              <a:ext cx="240083" cy="24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1" name="TextBox 1190">
              <a:extLst>
                <a:ext uri="{FF2B5EF4-FFF2-40B4-BE49-F238E27FC236}">
                  <a16:creationId xmlns:a16="http://schemas.microsoft.com/office/drawing/2014/main" id="{76992B71-2DD7-CE07-7ED9-28BB3F7F5F9A}"/>
                </a:ext>
              </a:extLst>
            </p:cNvPr>
            <p:cNvSpPr txBox="1"/>
            <p:nvPr/>
          </p:nvSpPr>
          <p:spPr>
            <a:xfrm>
              <a:off x="7713360" y="3531162"/>
              <a:ext cx="859948" cy="4312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155" dirty="0"/>
                <a:t>QM</a:t>
              </a:r>
            </a:p>
          </p:txBody>
        </p:sp>
        <p:sp>
          <p:nvSpPr>
            <p:cNvPr id="1192" name="TextBox 1191">
              <a:extLst>
                <a:ext uri="{FF2B5EF4-FFF2-40B4-BE49-F238E27FC236}">
                  <a16:creationId xmlns:a16="http://schemas.microsoft.com/office/drawing/2014/main" id="{E447A4B8-75A4-ACA9-1A30-3DE970BEC935}"/>
                </a:ext>
              </a:extLst>
            </p:cNvPr>
            <p:cNvSpPr txBox="1"/>
            <p:nvPr/>
          </p:nvSpPr>
          <p:spPr>
            <a:xfrm>
              <a:off x="7707010" y="4337635"/>
              <a:ext cx="859948" cy="4312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155" dirty="0"/>
                <a:t>QM</a:t>
              </a:r>
            </a:p>
          </p:txBody>
        </p:sp>
        <p:sp>
          <p:nvSpPr>
            <p:cNvPr id="1193" name="TextBox 1192">
              <a:extLst>
                <a:ext uri="{FF2B5EF4-FFF2-40B4-BE49-F238E27FC236}">
                  <a16:creationId xmlns:a16="http://schemas.microsoft.com/office/drawing/2014/main" id="{FE2890FA-2D77-821B-59A4-9895804F0D78}"/>
                </a:ext>
              </a:extLst>
            </p:cNvPr>
            <p:cNvSpPr txBox="1"/>
            <p:nvPr/>
          </p:nvSpPr>
          <p:spPr>
            <a:xfrm>
              <a:off x="7713692" y="5118371"/>
              <a:ext cx="859948" cy="4312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155" dirty="0"/>
                <a:t>QM</a:t>
              </a:r>
            </a:p>
          </p:txBody>
        </p:sp>
        <p:pic>
          <p:nvPicPr>
            <p:cNvPr id="1194" name="Picture 6">
              <a:extLst>
                <a:ext uri="{FF2B5EF4-FFF2-40B4-BE49-F238E27FC236}">
                  <a16:creationId xmlns:a16="http://schemas.microsoft.com/office/drawing/2014/main" id="{EF3C5972-977B-A0CC-3CFD-04872D41D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66" b="1241"/>
            <a:stretch/>
          </p:blipFill>
          <p:spPr bwMode="auto">
            <a:xfrm>
              <a:off x="7556511" y="3358189"/>
              <a:ext cx="327061" cy="32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5" name="Picture 6">
              <a:extLst>
                <a:ext uri="{FF2B5EF4-FFF2-40B4-BE49-F238E27FC236}">
                  <a16:creationId xmlns:a16="http://schemas.microsoft.com/office/drawing/2014/main" id="{B9AB931B-9E74-47DF-C4C0-9A56C463C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66" b="1241"/>
            <a:stretch/>
          </p:blipFill>
          <p:spPr bwMode="auto">
            <a:xfrm>
              <a:off x="7543479" y="4163617"/>
              <a:ext cx="327061" cy="32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6" name="Picture 6">
              <a:extLst>
                <a:ext uri="{FF2B5EF4-FFF2-40B4-BE49-F238E27FC236}">
                  <a16:creationId xmlns:a16="http://schemas.microsoft.com/office/drawing/2014/main" id="{2286CE64-F6B4-E7C8-530A-DF99D5D0F9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66" b="1241"/>
            <a:stretch/>
          </p:blipFill>
          <p:spPr bwMode="auto">
            <a:xfrm>
              <a:off x="7550161" y="4924620"/>
              <a:ext cx="327061" cy="323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97" name="Straight Arrow Connector 1196">
              <a:extLst>
                <a:ext uri="{FF2B5EF4-FFF2-40B4-BE49-F238E27FC236}">
                  <a16:creationId xmlns:a16="http://schemas.microsoft.com/office/drawing/2014/main" id="{47BA1CF1-E710-EAC8-546E-80C5BF5F607F}"/>
                </a:ext>
              </a:extLst>
            </p:cNvPr>
            <p:cNvCxnSpPr>
              <a:cxnSpLocks/>
              <a:stCxn id="1183" idx="3"/>
              <a:endCxn id="1191" idx="1"/>
            </p:cNvCxnSpPr>
            <p:nvPr/>
          </p:nvCxnSpPr>
          <p:spPr>
            <a:xfrm>
              <a:off x="7162519" y="3746809"/>
              <a:ext cx="5508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Straight Arrow Connector 1197">
              <a:extLst>
                <a:ext uri="{FF2B5EF4-FFF2-40B4-BE49-F238E27FC236}">
                  <a16:creationId xmlns:a16="http://schemas.microsoft.com/office/drawing/2014/main" id="{BFEF1C46-073A-032A-B72C-8AAE939C1C41}"/>
                </a:ext>
              </a:extLst>
            </p:cNvPr>
            <p:cNvCxnSpPr>
              <a:cxnSpLocks/>
              <a:stCxn id="1184" idx="3"/>
              <a:endCxn id="1192" idx="1"/>
            </p:cNvCxnSpPr>
            <p:nvPr/>
          </p:nvCxnSpPr>
          <p:spPr>
            <a:xfrm>
              <a:off x="7156170" y="4553282"/>
              <a:ext cx="5508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Straight Arrow Connector 1198">
              <a:extLst>
                <a:ext uri="{FF2B5EF4-FFF2-40B4-BE49-F238E27FC236}">
                  <a16:creationId xmlns:a16="http://schemas.microsoft.com/office/drawing/2014/main" id="{4C91277F-3D2E-D062-B207-026700F4CD63}"/>
                </a:ext>
              </a:extLst>
            </p:cNvPr>
            <p:cNvCxnSpPr>
              <a:cxnSpLocks/>
              <a:stCxn id="1185" idx="3"/>
              <a:endCxn id="1193" idx="1"/>
            </p:cNvCxnSpPr>
            <p:nvPr/>
          </p:nvCxnSpPr>
          <p:spPr>
            <a:xfrm>
              <a:off x="7172797" y="5334017"/>
              <a:ext cx="540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Connector: Elbow 1199">
              <a:extLst>
                <a:ext uri="{FF2B5EF4-FFF2-40B4-BE49-F238E27FC236}">
                  <a16:creationId xmlns:a16="http://schemas.microsoft.com/office/drawing/2014/main" id="{C5FCC38F-838D-5AD6-C324-6CC703F9240C}"/>
                </a:ext>
              </a:extLst>
            </p:cNvPr>
            <p:cNvCxnSpPr>
              <a:cxnSpLocks/>
              <a:stCxn id="1191" idx="0"/>
              <a:endCxn id="1183" idx="0"/>
            </p:cNvCxnSpPr>
            <p:nvPr/>
          </p:nvCxnSpPr>
          <p:spPr>
            <a:xfrm rot="16200000" flipV="1">
              <a:off x="7437940" y="2825767"/>
              <a:ext cx="12920" cy="1410789"/>
            </a:xfrm>
            <a:prstGeom prst="bent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Connector: Elbow 1200">
              <a:extLst>
                <a:ext uri="{FF2B5EF4-FFF2-40B4-BE49-F238E27FC236}">
                  <a16:creationId xmlns:a16="http://schemas.microsoft.com/office/drawing/2014/main" id="{28226DA1-18D7-9245-F4B5-E409D0A63EF6}"/>
                </a:ext>
              </a:extLst>
            </p:cNvPr>
            <p:cNvCxnSpPr>
              <a:cxnSpLocks/>
              <a:stCxn id="1192" idx="0"/>
              <a:endCxn id="1184" idx="0"/>
            </p:cNvCxnSpPr>
            <p:nvPr/>
          </p:nvCxnSpPr>
          <p:spPr>
            <a:xfrm rot="16200000" flipV="1">
              <a:off x="7431590" y="3632241"/>
              <a:ext cx="12920" cy="1410788"/>
            </a:xfrm>
            <a:prstGeom prst="bent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Connector: Elbow 1201">
              <a:extLst>
                <a:ext uri="{FF2B5EF4-FFF2-40B4-BE49-F238E27FC236}">
                  <a16:creationId xmlns:a16="http://schemas.microsoft.com/office/drawing/2014/main" id="{D23CCDDC-7246-C750-1A44-DB681CEEFBA6}"/>
                </a:ext>
              </a:extLst>
            </p:cNvPr>
            <p:cNvCxnSpPr>
              <a:cxnSpLocks/>
              <a:stCxn id="1193" idx="0"/>
              <a:endCxn id="1185" idx="0"/>
            </p:cNvCxnSpPr>
            <p:nvPr/>
          </p:nvCxnSpPr>
          <p:spPr>
            <a:xfrm rot="16200000" flipV="1">
              <a:off x="7443244" y="4417949"/>
              <a:ext cx="12920" cy="1400843"/>
            </a:xfrm>
            <a:prstGeom prst="bentConnector3">
              <a:avLst>
                <a:gd name="adj1" fmla="val 180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03" name="Picture 1202">
              <a:extLst>
                <a:ext uri="{FF2B5EF4-FFF2-40B4-BE49-F238E27FC236}">
                  <a16:creationId xmlns:a16="http://schemas.microsoft.com/office/drawing/2014/main" id="{395FA541-5130-5DF7-D7E5-70E6923BC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638824" y="4209125"/>
              <a:ext cx="686758" cy="686758"/>
            </a:xfrm>
            <a:prstGeom prst="rect">
              <a:avLst/>
            </a:prstGeom>
          </p:spPr>
        </p:pic>
        <p:cxnSp>
          <p:nvCxnSpPr>
            <p:cNvPr id="1204" name="Connector: Elbow 1203">
              <a:extLst>
                <a:ext uri="{FF2B5EF4-FFF2-40B4-BE49-F238E27FC236}">
                  <a16:creationId xmlns:a16="http://schemas.microsoft.com/office/drawing/2014/main" id="{36063FB2-303E-6D4C-73D8-FC9BAE4D84C4}"/>
                </a:ext>
              </a:extLst>
            </p:cNvPr>
            <p:cNvCxnSpPr>
              <a:cxnSpLocks/>
              <a:stCxn id="1191" idx="3"/>
              <a:endCxn id="1203" idx="1"/>
            </p:cNvCxnSpPr>
            <p:nvPr/>
          </p:nvCxnSpPr>
          <p:spPr>
            <a:xfrm>
              <a:off x="8573308" y="3746809"/>
              <a:ext cx="1065516" cy="80569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5" name="Connector: Elbow 1204">
              <a:extLst>
                <a:ext uri="{FF2B5EF4-FFF2-40B4-BE49-F238E27FC236}">
                  <a16:creationId xmlns:a16="http://schemas.microsoft.com/office/drawing/2014/main" id="{66276139-FBF5-4DD7-051F-A35E8901C8C2}"/>
                </a:ext>
              </a:extLst>
            </p:cNvPr>
            <p:cNvCxnSpPr>
              <a:cxnSpLocks/>
              <a:stCxn id="1193" idx="3"/>
              <a:endCxn id="1203" idx="1"/>
            </p:cNvCxnSpPr>
            <p:nvPr/>
          </p:nvCxnSpPr>
          <p:spPr>
            <a:xfrm flipV="1">
              <a:off x="8573640" y="4552504"/>
              <a:ext cx="1065184" cy="78151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Straight Arrow Connector 1205">
              <a:extLst>
                <a:ext uri="{FF2B5EF4-FFF2-40B4-BE49-F238E27FC236}">
                  <a16:creationId xmlns:a16="http://schemas.microsoft.com/office/drawing/2014/main" id="{3B3862E8-BBA8-C50A-BD5F-B63AAB09D6B3}"/>
                </a:ext>
              </a:extLst>
            </p:cNvPr>
            <p:cNvCxnSpPr>
              <a:cxnSpLocks/>
              <a:stCxn id="1192" idx="3"/>
              <a:endCxn id="1203" idx="1"/>
            </p:cNvCxnSpPr>
            <p:nvPr/>
          </p:nvCxnSpPr>
          <p:spPr>
            <a:xfrm flipV="1">
              <a:off x="8566958" y="4552504"/>
              <a:ext cx="1071866" cy="7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7" name="TextBox 1206">
              <a:extLst>
                <a:ext uri="{FF2B5EF4-FFF2-40B4-BE49-F238E27FC236}">
                  <a16:creationId xmlns:a16="http://schemas.microsoft.com/office/drawing/2014/main" id="{B3334577-1DDE-5163-61D1-C56D0BC1A977}"/>
                </a:ext>
              </a:extLst>
            </p:cNvPr>
            <p:cNvSpPr txBox="1"/>
            <p:nvPr/>
          </p:nvSpPr>
          <p:spPr>
            <a:xfrm>
              <a:off x="10423820" y="4396612"/>
              <a:ext cx="1128787" cy="335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40" dirty="0"/>
                <a:t>Solution(s)</a:t>
              </a:r>
            </a:p>
          </p:txBody>
        </p:sp>
        <p:pic>
          <p:nvPicPr>
            <p:cNvPr id="1208" name="Picture 6">
              <a:extLst>
                <a:ext uri="{FF2B5EF4-FFF2-40B4-BE49-F238E27FC236}">
                  <a16:creationId xmlns:a16="http://schemas.microsoft.com/office/drawing/2014/main" id="{8EEA5375-AF43-4FF1-4758-175568D9FE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66" b="1241"/>
            <a:stretch/>
          </p:blipFill>
          <p:spPr bwMode="auto">
            <a:xfrm>
              <a:off x="907129" y="4652917"/>
              <a:ext cx="862159" cy="85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18" name="Oval 1217">
            <a:extLst>
              <a:ext uri="{FF2B5EF4-FFF2-40B4-BE49-F238E27FC236}">
                <a16:creationId xmlns:a16="http://schemas.microsoft.com/office/drawing/2014/main" id="{6BFC0918-28BB-7233-DCFE-4FE806A63272}"/>
              </a:ext>
            </a:extLst>
          </p:cNvPr>
          <p:cNvSpPr/>
          <p:nvPr/>
        </p:nvSpPr>
        <p:spPr>
          <a:xfrm>
            <a:off x="15674000" y="16834849"/>
            <a:ext cx="552447" cy="5524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grpSp>
        <p:nvGrpSpPr>
          <p:cNvPr id="1284" name="Group 1283">
            <a:extLst>
              <a:ext uri="{FF2B5EF4-FFF2-40B4-BE49-F238E27FC236}">
                <a16:creationId xmlns:a16="http://schemas.microsoft.com/office/drawing/2014/main" id="{D01006E8-A17B-D58C-16CB-763BFE4BD693}"/>
              </a:ext>
            </a:extLst>
          </p:cNvPr>
          <p:cNvGrpSpPr/>
          <p:nvPr/>
        </p:nvGrpSpPr>
        <p:grpSpPr>
          <a:xfrm>
            <a:off x="20899843" y="16801903"/>
            <a:ext cx="6180615" cy="881604"/>
            <a:chOff x="13827737" y="22128355"/>
            <a:chExt cx="7652698" cy="1145261"/>
          </a:xfrm>
        </p:grpSpPr>
        <p:sp>
          <p:nvSpPr>
            <p:cNvPr id="1276" name="Rectangle: Rounded Corners 1275">
              <a:extLst>
                <a:ext uri="{FF2B5EF4-FFF2-40B4-BE49-F238E27FC236}">
                  <a16:creationId xmlns:a16="http://schemas.microsoft.com/office/drawing/2014/main" id="{E0E0898D-D078-4164-2131-7D490AAB3ECE}"/>
                </a:ext>
              </a:extLst>
            </p:cNvPr>
            <p:cNvSpPr/>
            <p:nvPr/>
          </p:nvSpPr>
          <p:spPr>
            <a:xfrm>
              <a:off x="13827737" y="22128355"/>
              <a:ext cx="7652698" cy="11406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r>
                <a:rPr lang="en-US" sz="1386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Quantum Annealing Models</a:t>
              </a:r>
            </a:p>
            <a:p>
              <a:pPr>
                <a:lnSpc>
                  <a:spcPct val="130000"/>
                </a:lnSpc>
              </a:pPr>
              <a:r>
                <a:rPr lang="en-US" sz="1386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Hybrid BQM 					2. Direct BQM</a:t>
              </a:r>
            </a:p>
            <a:p>
              <a:pPr>
                <a:lnSpc>
                  <a:spcPct val="130000"/>
                </a:lnSpc>
              </a:pPr>
              <a:r>
                <a:rPr lang="en-US" sz="1386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CQM							</a:t>
              </a:r>
            </a:p>
          </p:txBody>
        </p:sp>
        <p:sp>
          <p:nvSpPr>
            <p:cNvPr id="1277" name="TextBox 1276">
              <a:extLst>
                <a:ext uri="{FF2B5EF4-FFF2-40B4-BE49-F238E27FC236}">
                  <a16:creationId xmlns:a16="http://schemas.microsoft.com/office/drawing/2014/main" id="{00896B70-9BF8-352B-B451-3B83D6AA4847}"/>
                </a:ext>
              </a:extLst>
            </p:cNvPr>
            <p:cNvSpPr txBox="1"/>
            <p:nvPr/>
          </p:nvSpPr>
          <p:spPr>
            <a:xfrm>
              <a:off x="18802700" y="22525544"/>
              <a:ext cx="2298168" cy="366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32" dirty="0" err="1">
                  <a:solidFill>
                    <a:srgbClr val="605F27"/>
                  </a:solidFill>
                  <a:latin typeface="Consolas" panose="020B0609020204030204" pitchFamily="49" charset="0"/>
                </a:rPr>
                <a:t>qbqm_solve</a:t>
              </a:r>
              <a:r>
                <a:rPr lang="en-US" sz="1232" dirty="0">
                  <a:solidFill>
                    <a:srgbClr val="6C5096"/>
                  </a:solidFill>
                  <a:latin typeface="Consolas" panose="020B0609020204030204" pitchFamily="49" charset="0"/>
                </a:rPr>
                <a:t>(self):</a:t>
              </a:r>
            </a:p>
          </p:txBody>
        </p:sp>
        <p:sp>
          <p:nvSpPr>
            <p:cNvPr id="1278" name="TextBox 1277">
              <a:extLst>
                <a:ext uri="{FF2B5EF4-FFF2-40B4-BE49-F238E27FC236}">
                  <a16:creationId xmlns:a16="http://schemas.microsoft.com/office/drawing/2014/main" id="{E09D3473-7661-AFE8-B2E2-82080A15DC04}"/>
                </a:ext>
              </a:extLst>
            </p:cNvPr>
            <p:cNvSpPr txBox="1"/>
            <p:nvPr/>
          </p:nvSpPr>
          <p:spPr>
            <a:xfrm>
              <a:off x="15327278" y="22586754"/>
              <a:ext cx="2298168" cy="366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32" dirty="0" err="1">
                  <a:solidFill>
                    <a:srgbClr val="605F27"/>
                  </a:solidFill>
                  <a:latin typeface="Consolas" panose="020B0609020204030204" pitchFamily="49" charset="0"/>
                </a:rPr>
                <a:t>hbqm_solve</a:t>
              </a:r>
              <a:r>
                <a:rPr lang="en-US" sz="1232" dirty="0">
                  <a:solidFill>
                    <a:srgbClr val="6C5096"/>
                  </a:solidFill>
                  <a:latin typeface="Consolas" panose="020B0609020204030204" pitchFamily="49" charset="0"/>
                </a:rPr>
                <a:t>(self):</a:t>
              </a:r>
            </a:p>
          </p:txBody>
        </p:sp>
        <p:sp>
          <p:nvSpPr>
            <p:cNvPr id="1279" name="TextBox 1278">
              <a:extLst>
                <a:ext uri="{FF2B5EF4-FFF2-40B4-BE49-F238E27FC236}">
                  <a16:creationId xmlns:a16="http://schemas.microsoft.com/office/drawing/2014/main" id="{91D55855-ACB4-FC9C-3C59-14F46B17E8C1}"/>
                </a:ext>
              </a:extLst>
            </p:cNvPr>
            <p:cNvSpPr txBox="1"/>
            <p:nvPr/>
          </p:nvSpPr>
          <p:spPr>
            <a:xfrm>
              <a:off x="15327278" y="22907361"/>
              <a:ext cx="2298168" cy="366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32" dirty="0" err="1">
                  <a:solidFill>
                    <a:srgbClr val="605F27"/>
                  </a:solidFill>
                  <a:latin typeface="Consolas" panose="020B0609020204030204" pitchFamily="49" charset="0"/>
                </a:rPr>
                <a:t>cqm_solve</a:t>
              </a:r>
              <a:r>
                <a:rPr lang="en-US" sz="1232" dirty="0">
                  <a:solidFill>
                    <a:srgbClr val="6C5096"/>
                  </a:solidFill>
                  <a:latin typeface="Consolas" panose="020B0609020204030204" pitchFamily="49" charset="0"/>
                </a:rPr>
                <a:t>(self):</a:t>
              </a:r>
            </a:p>
          </p:txBody>
        </p:sp>
      </p:grpSp>
      <p:pic>
        <p:nvPicPr>
          <p:cNvPr id="1282" name="Picture 1281">
            <a:extLst>
              <a:ext uri="{FF2B5EF4-FFF2-40B4-BE49-F238E27FC236}">
                <a16:creationId xmlns:a16="http://schemas.microsoft.com/office/drawing/2014/main" id="{812C12A3-EF1E-C3CC-020A-3D69EB85F1A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353227" y="7531886"/>
            <a:ext cx="496313" cy="496313"/>
          </a:xfrm>
          <a:prstGeom prst="rect">
            <a:avLst/>
          </a:prstGeom>
        </p:spPr>
      </p:pic>
      <p:sp>
        <p:nvSpPr>
          <p:cNvPr id="1283" name="TextBox 1282">
            <a:extLst>
              <a:ext uri="{FF2B5EF4-FFF2-40B4-BE49-F238E27FC236}">
                <a16:creationId xmlns:a16="http://schemas.microsoft.com/office/drawing/2014/main" id="{E6007366-ED86-9269-4F91-2BAA08588BFA}"/>
              </a:ext>
            </a:extLst>
          </p:cNvPr>
          <p:cNvSpPr txBox="1"/>
          <p:nvPr/>
        </p:nvSpPr>
        <p:spPr>
          <a:xfrm>
            <a:off x="19967596" y="7634976"/>
            <a:ext cx="643598" cy="66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48" dirty="0"/>
              <a:t>GPU</a:t>
            </a:r>
            <a:endParaRPr lang="en-CN" sz="1848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C56F8E-CD7A-9922-78F2-E10C3F0E7D02}"/>
              </a:ext>
            </a:extLst>
          </p:cNvPr>
          <p:cNvGrpSpPr/>
          <p:nvPr/>
        </p:nvGrpSpPr>
        <p:grpSpPr>
          <a:xfrm>
            <a:off x="16370587" y="16791064"/>
            <a:ext cx="10631708" cy="1113568"/>
            <a:chOff x="21528221" y="22253261"/>
            <a:chExt cx="13811295" cy="1446599"/>
          </a:xfrm>
        </p:grpSpPr>
        <p:sp>
          <p:nvSpPr>
            <p:cNvPr id="1220" name="TextBox 1219">
              <a:extLst>
                <a:ext uri="{FF2B5EF4-FFF2-40B4-BE49-F238E27FC236}">
                  <a16:creationId xmlns:a16="http://schemas.microsoft.com/office/drawing/2014/main" id="{C252E9A5-0609-56F8-29A8-2371CB0A7385}"/>
                </a:ext>
              </a:extLst>
            </p:cNvPr>
            <p:cNvSpPr txBox="1"/>
            <p:nvPr/>
          </p:nvSpPr>
          <p:spPr>
            <a:xfrm>
              <a:off x="21528221" y="22253261"/>
              <a:ext cx="5727484" cy="1446599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80000"/>
                </a:lnSpc>
              </a:pPr>
              <a:r>
                <a:rPr lang="en-US" sz="138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CPU Classical solver:    </a:t>
              </a:r>
              <a:r>
                <a:rPr lang="en-US" sz="138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Gurobi</a:t>
              </a:r>
              <a:r>
                <a:rPr lang="en-US" sz="138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solver (1-cut)</a:t>
              </a:r>
            </a:p>
            <a:p>
              <a:pPr>
                <a:lnSpc>
                  <a:spcPct val="180000"/>
                </a:lnSpc>
              </a:pPr>
              <a:r>
                <a:rPr lang="en-US" sz="138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GPU simulated </a:t>
              </a:r>
              <a:r>
                <a:rPr lang="en-US" altLang="zh-CN" sz="138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QA </a:t>
              </a:r>
              <a:r>
                <a:rPr lang="en-US" sz="138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solver:  Bifurcation</a:t>
              </a:r>
            </a:p>
            <a:p>
              <a:pPr>
                <a:lnSpc>
                  <a:spcPct val="180000"/>
                </a:lnSpc>
              </a:pPr>
              <a:endParaRPr lang="en-US" sz="616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21" name="Picture 1220">
              <a:extLst>
                <a:ext uri="{FF2B5EF4-FFF2-40B4-BE49-F238E27FC236}">
                  <a16:creationId xmlns:a16="http://schemas.microsoft.com/office/drawing/2014/main" id="{645C452A-C40C-72E1-E362-53FF12ACC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24158" y="22292810"/>
              <a:ext cx="600375" cy="60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2" name="Picture 6">
              <a:extLst>
                <a:ext uri="{FF2B5EF4-FFF2-40B4-BE49-F238E27FC236}">
                  <a16:creationId xmlns:a16="http://schemas.microsoft.com/office/drawing/2014/main" id="{C70B16C8-AB0E-9B28-0A5B-70CA8FF7DF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66" b="1241"/>
            <a:stretch/>
          </p:blipFill>
          <p:spPr bwMode="auto">
            <a:xfrm>
              <a:off x="34662599" y="22432207"/>
              <a:ext cx="676917" cy="670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5" name="TextBox 1284">
              <a:extLst>
                <a:ext uri="{FF2B5EF4-FFF2-40B4-BE49-F238E27FC236}">
                  <a16:creationId xmlns:a16="http://schemas.microsoft.com/office/drawing/2014/main" id="{BDFEB955-284D-5DEE-70E0-EBCD64EBFC49}"/>
                </a:ext>
              </a:extLst>
            </p:cNvPr>
            <p:cNvSpPr txBox="1"/>
            <p:nvPr/>
          </p:nvSpPr>
          <p:spPr>
            <a:xfrm>
              <a:off x="24227133" y="23314252"/>
              <a:ext cx="3080908" cy="366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32" dirty="0" err="1">
                  <a:solidFill>
                    <a:srgbClr val="605F27"/>
                  </a:solidFill>
                  <a:latin typeface="Consolas" panose="020B0609020204030204" pitchFamily="49" charset="0"/>
                </a:rPr>
                <a:t>Bifurcation_solver</a:t>
              </a:r>
              <a:r>
                <a:rPr lang="en-US" sz="1232" dirty="0">
                  <a:solidFill>
                    <a:srgbClr val="6C5096"/>
                  </a:solidFill>
                  <a:latin typeface="Consolas" panose="020B0609020204030204" pitchFamily="49" charset="0"/>
                </a:rPr>
                <a:t>(self):</a:t>
              </a:r>
            </a:p>
          </p:txBody>
        </p:sp>
        <p:pic>
          <p:nvPicPr>
            <p:cNvPr id="1286" name="Picture 1285">
              <a:extLst>
                <a:ext uri="{FF2B5EF4-FFF2-40B4-BE49-F238E27FC236}">
                  <a16:creationId xmlns:a16="http://schemas.microsoft.com/office/drawing/2014/main" id="{5103240E-CD9C-A3D0-78A4-07F25918E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6401975" y="22808354"/>
              <a:ext cx="644743" cy="644743"/>
            </a:xfrm>
            <a:prstGeom prst="rect">
              <a:avLst/>
            </a:prstGeom>
          </p:spPr>
        </p:pic>
      </p:grp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D5CBC3B6-63BE-9972-A5F7-E2C5C0EB73B7}"/>
              </a:ext>
            </a:extLst>
          </p:cNvPr>
          <p:cNvGrpSpPr/>
          <p:nvPr/>
        </p:nvGrpSpPr>
        <p:grpSpPr>
          <a:xfrm>
            <a:off x="15420625" y="21325817"/>
            <a:ext cx="11278016" cy="4196297"/>
            <a:chOff x="14149899" y="27938540"/>
            <a:chExt cx="10682697" cy="42681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E0B69E9-70CF-580F-9D4C-B03A19427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312" t="-14347" r="-641" b="-38162"/>
            <a:stretch/>
          </p:blipFill>
          <p:spPr>
            <a:xfrm>
              <a:off x="19823053" y="27938540"/>
              <a:ext cx="4680735" cy="2556565"/>
            </a:xfrm>
            <a:prstGeom prst="rect">
              <a:avLst/>
            </a:prstGeom>
            <a:ln w="28575">
              <a:noFill/>
            </a:ln>
          </p:spPr>
        </p:pic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76A5FFCE-6A08-50C7-AA1D-4C33E8A7825A}"/>
                </a:ext>
              </a:extLst>
            </p:cNvPr>
            <p:cNvCxnSpPr>
              <a:cxnSpLocks/>
              <a:stCxn id="1052" idx="0"/>
              <a:endCxn id="1043" idx="1"/>
            </p:cNvCxnSpPr>
            <p:nvPr/>
          </p:nvCxnSpPr>
          <p:spPr>
            <a:xfrm rot="5400000" flipH="1" flipV="1">
              <a:off x="19414628" y="28616984"/>
              <a:ext cx="1183401" cy="1863810"/>
            </a:xfrm>
            <a:prstGeom prst="bentConnector2">
              <a:avLst/>
            </a:prstGeom>
            <a:ln w="38100">
              <a:solidFill>
                <a:srgbClr val="605F27"/>
              </a:solidFill>
              <a:prstDash val="dash"/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E6124F5-1B77-91E9-FE6E-C0FB3BD29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1" r="-5124"/>
            <a:stretch/>
          </p:blipFill>
          <p:spPr>
            <a:xfrm>
              <a:off x="16106586" y="29246114"/>
              <a:ext cx="2875169" cy="1209611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1BA2045-520F-4EBB-C0F0-34A29D01E32A}"/>
                </a:ext>
              </a:extLst>
            </p:cNvPr>
            <p:cNvGrpSpPr/>
            <p:nvPr/>
          </p:nvGrpSpPr>
          <p:grpSpPr>
            <a:xfrm>
              <a:off x="15764361" y="28129645"/>
              <a:ext cx="2352884" cy="1054854"/>
              <a:chOff x="2681141" y="1911385"/>
              <a:chExt cx="2352884" cy="1054854"/>
            </a:xfrm>
          </p:grpSpPr>
          <p:pic>
            <p:nvPicPr>
              <p:cNvPr id="35" name="Picture 34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640746FD-1C65-AD06-B39D-6BCAF9AD35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1141" y="1911385"/>
                <a:ext cx="2071214" cy="1054854"/>
              </a:xfrm>
              <a:prstGeom prst="rect">
                <a:avLst/>
              </a:prstGeom>
            </p:spPr>
          </p:pic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CC16BC9-B508-F418-D808-FB81406D6E03}"/>
                  </a:ext>
                </a:extLst>
              </p:cNvPr>
              <p:cNvGrpSpPr/>
              <p:nvPr/>
            </p:nvGrpSpPr>
            <p:grpSpPr>
              <a:xfrm>
                <a:off x="4733080" y="2224764"/>
                <a:ext cx="300945" cy="490750"/>
                <a:chOff x="4522159" y="1722326"/>
                <a:chExt cx="300945" cy="490750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77447C6B-EB2D-432D-9A8E-070B9452EC5D}"/>
                    </a:ext>
                  </a:extLst>
                </p:cNvPr>
                <p:cNvSpPr txBox="1"/>
                <p:nvPr/>
              </p:nvSpPr>
              <p:spPr>
                <a:xfrm>
                  <a:off x="4522159" y="1722326"/>
                  <a:ext cx="300945" cy="238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24" dirty="0"/>
                    <a:t>(1)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D942DE4-A06C-2D0B-5E0B-1A4F2C54479F}"/>
                    </a:ext>
                  </a:extLst>
                </p:cNvPr>
                <p:cNvSpPr txBox="1"/>
                <p:nvPr/>
              </p:nvSpPr>
              <p:spPr>
                <a:xfrm>
                  <a:off x="4522159" y="1974507"/>
                  <a:ext cx="300945" cy="238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24" dirty="0"/>
                    <a:t>(2)</a:t>
                  </a:r>
                </a:p>
              </p:txBody>
            </p:sp>
          </p:grp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3EA4699-F081-8F97-5B76-FD6920404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81755" y="28181682"/>
              <a:ext cx="2122156" cy="190505"/>
            </a:xfrm>
            <a:prstGeom prst="rect">
              <a:avLst/>
            </a:prstGeom>
          </p:spPr>
        </p:pic>
        <p:pic>
          <p:nvPicPr>
            <p:cNvPr id="42" name="Picture 4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97B0DCE-0FDB-5047-A326-9F3A4B638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3035" y="30507180"/>
              <a:ext cx="2869561" cy="1699552"/>
            </a:xfrm>
            <a:prstGeom prst="rect">
              <a:avLst/>
            </a:prstGeom>
          </p:spPr>
        </p:pic>
        <p:pic>
          <p:nvPicPr>
            <p:cNvPr id="44" name="Picture 4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DB9F9CA-C05B-D24B-1FC0-E2DEA127B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0589"/>
            <a:stretch/>
          </p:blipFill>
          <p:spPr>
            <a:xfrm>
              <a:off x="16130956" y="31151750"/>
              <a:ext cx="3876353" cy="1013670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1D3155A-2BB1-7276-F8B1-65AD9CA96A50}"/>
                </a:ext>
              </a:extLst>
            </p:cNvPr>
            <p:cNvGrpSpPr/>
            <p:nvPr/>
          </p:nvGrpSpPr>
          <p:grpSpPr>
            <a:xfrm>
              <a:off x="19546878" y="31427611"/>
              <a:ext cx="320685" cy="511394"/>
              <a:chOff x="4563324" y="1089290"/>
              <a:chExt cx="418478" cy="69190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64375DC-F464-2D68-E536-E036B26C3287}"/>
                  </a:ext>
                </a:extLst>
              </p:cNvPr>
              <p:cNvSpPr txBox="1"/>
              <p:nvPr/>
            </p:nvSpPr>
            <p:spPr>
              <a:xfrm>
                <a:off x="4563326" y="1089290"/>
                <a:ext cx="418476" cy="35534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078" dirty="0"/>
                  <a:t>(3)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C1EE26-23A2-E13D-E011-4D6AECB71B97}"/>
                  </a:ext>
                </a:extLst>
              </p:cNvPr>
              <p:cNvSpPr txBox="1"/>
              <p:nvPr/>
            </p:nvSpPr>
            <p:spPr>
              <a:xfrm>
                <a:off x="4563324" y="1425856"/>
                <a:ext cx="418476" cy="35534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078" dirty="0"/>
                  <a:t>(4)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386A929-0926-DE4A-20D9-ABC05B6E79BE}"/>
                </a:ext>
              </a:extLst>
            </p:cNvPr>
            <p:cNvSpPr txBox="1"/>
            <p:nvPr/>
          </p:nvSpPr>
          <p:spPr>
            <a:xfrm>
              <a:off x="14149899" y="28471353"/>
              <a:ext cx="1802829" cy="5760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540" dirty="0" err="1">
                  <a:solidFill>
                    <a:srgbClr val="605F27"/>
                  </a:solidFill>
                  <a:latin typeface="Consolas" panose="020B0609020204030204" pitchFamily="49" charset="0"/>
                </a:rPr>
                <a:t>build_SUB</a:t>
              </a:r>
              <a:br>
                <a:rPr lang="en-US" sz="1540" dirty="0">
                  <a:solidFill>
                    <a:srgbClr val="605F27"/>
                  </a:solidFill>
                  <a:latin typeface="Consolas" panose="020B0609020204030204" pitchFamily="49" charset="0"/>
                </a:rPr>
              </a:br>
              <a:r>
                <a:rPr lang="en-US" sz="1540" dirty="0">
                  <a:solidFill>
                    <a:srgbClr val="6C5096"/>
                  </a:solidFill>
                  <a:latin typeface="Consolas" panose="020B0609020204030204" pitchFamily="49" charset="0"/>
                </a:rPr>
                <a:t>(self, count):</a:t>
              </a:r>
            </a:p>
          </p:txBody>
        </p: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E60C4C40-99F8-94B8-F03A-F9BC2DA2DAFD}"/>
                </a:ext>
              </a:extLst>
            </p:cNvPr>
            <p:cNvCxnSpPr>
              <a:cxnSpLocks/>
              <a:stCxn id="54" idx="2"/>
              <a:endCxn id="33" idx="1"/>
            </p:cNvCxnSpPr>
            <p:nvPr/>
          </p:nvCxnSpPr>
          <p:spPr>
            <a:xfrm rot="16200000" flipH="1">
              <a:off x="15177172" y="28921506"/>
              <a:ext cx="803555" cy="1055272"/>
            </a:xfrm>
            <a:prstGeom prst="bentConnector2">
              <a:avLst/>
            </a:prstGeom>
            <a:ln w="38100">
              <a:solidFill>
                <a:srgbClr val="605F27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EF0396BB-AE00-9429-C483-23A1CE93160A}"/>
                </a:ext>
              </a:extLst>
            </p:cNvPr>
            <p:cNvCxnSpPr>
              <a:cxnSpLocks/>
              <a:stCxn id="54" idx="2"/>
              <a:endCxn id="44" idx="1"/>
            </p:cNvCxnSpPr>
            <p:nvPr/>
          </p:nvCxnSpPr>
          <p:spPr>
            <a:xfrm rot="16200000" flipH="1">
              <a:off x="14285524" y="29813153"/>
              <a:ext cx="2611221" cy="1079642"/>
            </a:xfrm>
            <a:prstGeom prst="bentConnector2">
              <a:avLst/>
            </a:prstGeom>
            <a:ln w="38100">
              <a:prstDash val="solid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8" name="TextBox 1027">
              <a:extLst>
                <a:ext uri="{FF2B5EF4-FFF2-40B4-BE49-F238E27FC236}">
                  <a16:creationId xmlns:a16="http://schemas.microsoft.com/office/drawing/2014/main" id="{B990FBDE-BCEB-3FAE-B396-6CD6096F5812}"/>
                </a:ext>
              </a:extLst>
            </p:cNvPr>
            <p:cNvSpPr txBox="1"/>
            <p:nvPr/>
          </p:nvSpPr>
          <p:spPr>
            <a:xfrm>
              <a:off x="15051313" y="29461223"/>
              <a:ext cx="931665" cy="38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48" dirty="0"/>
                <a:t>Normal</a:t>
              </a:r>
            </a:p>
          </p:txBody>
        </p:sp>
        <p:sp>
          <p:nvSpPr>
            <p:cNvPr id="1031" name="TextBox 1030">
              <a:extLst>
                <a:ext uri="{FF2B5EF4-FFF2-40B4-BE49-F238E27FC236}">
                  <a16:creationId xmlns:a16="http://schemas.microsoft.com/office/drawing/2014/main" id="{F4EC6870-4487-1630-2173-8A906C905722}"/>
                </a:ext>
              </a:extLst>
            </p:cNvPr>
            <p:cNvSpPr txBox="1"/>
            <p:nvPr/>
          </p:nvSpPr>
          <p:spPr>
            <a:xfrm>
              <a:off x="15091431" y="31229855"/>
              <a:ext cx="993734" cy="38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48" dirty="0"/>
                <a:t>L-shape</a:t>
              </a:r>
              <a:endParaRPr lang="en-US" sz="2463" dirty="0"/>
            </a:p>
          </p:txBody>
        </p:sp>
        <p:sp>
          <p:nvSpPr>
            <p:cNvPr id="1032" name="TextBox 1031">
              <a:extLst>
                <a:ext uri="{FF2B5EF4-FFF2-40B4-BE49-F238E27FC236}">
                  <a16:creationId xmlns:a16="http://schemas.microsoft.com/office/drawing/2014/main" id="{8D34E731-7B71-D1E5-AD5F-3D443BA2EE27}"/>
                </a:ext>
              </a:extLst>
            </p:cNvPr>
            <p:cNvSpPr txBox="1"/>
            <p:nvPr/>
          </p:nvSpPr>
          <p:spPr>
            <a:xfrm>
              <a:off x="14795821" y="29945498"/>
              <a:ext cx="1645939" cy="31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386" dirty="0" err="1">
                  <a:solidFill>
                    <a:srgbClr val="605F27"/>
                  </a:solidFill>
                  <a:latin typeface="Consolas" panose="020B0609020204030204" pitchFamily="49" charset="0"/>
                </a:rPr>
                <a:t>SUB_normal</a:t>
              </a:r>
              <a:r>
                <a:rPr lang="en-US" sz="1386" dirty="0">
                  <a:solidFill>
                    <a:srgbClr val="6C5096"/>
                  </a:solidFill>
                  <a:latin typeface="Consolas" panose="020B0609020204030204" pitchFamily="49" charset="0"/>
                </a:rPr>
                <a:t>:</a:t>
              </a:r>
            </a:p>
          </p:txBody>
        </p:sp>
        <p:sp>
          <p:nvSpPr>
            <p:cNvPr id="1033" name="TextBox 1032">
              <a:extLst>
                <a:ext uri="{FF2B5EF4-FFF2-40B4-BE49-F238E27FC236}">
                  <a16:creationId xmlns:a16="http://schemas.microsoft.com/office/drawing/2014/main" id="{32339BE3-1B24-1DC8-E8BA-962021FC0367}"/>
                </a:ext>
              </a:extLst>
            </p:cNvPr>
            <p:cNvSpPr txBox="1"/>
            <p:nvPr/>
          </p:nvSpPr>
          <p:spPr>
            <a:xfrm>
              <a:off x="14854455" y="31672204"/>
              <a:ext cx="1474410" cy="31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386" dirty="0" err="1">
                  <a:solidFill>
                    <a:srgbClr val="156082"/>
                  </a:solidFill>
                  <a:latin typeface="Consolas" panose="020B0609020204030204" pitchFamily="49" charset="0"/>
                </a:rPr>
                <a:t>SUB_lshape</a:t>
              </a:r>
              <a:r>
                <a:rPr lang="en-US" sz="1386" dirty="0">
                  <a:solidFill>
                    <a:srgbClr val="156082"/>
                  </a:solidFill>
                  <a:latin typeface="Consolas" panose="020B0609020204030204" pitchFamily="49" charset="0"/>
                </a:rPr>
                <a:t>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4" name="TextBox 1033">
                  <a:extLst>
                    <a:ext uri="{FF2B5EF4-FFF2-40B4-BE49-F238E27FC236}">
                      <a16:creationId xmlns:a16="http://schemas.microsoft.com/office/drawing/2014/main" id="{943FF22D-3109-389E-2DAF-AFDBC00CCC15}"/>
                    </a:ext>
                  </a:extLst>
                </p:cNvPr>
                <p:cNvSpPr txBox="1"/>
                <p:nvPr/>
              </p:nvSpPr>
              <p:spPr>
                <a:xfrm>
                  <a:off x="15854215" y="30580774"/>
                  <a:ext cx="1670817" cy="38316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48" dirty="0">
                            <a:latin typeface="Cambria Math" panose="02040503050406030204" pitchFamily="18" charset="0"/>
                          </a:rPr>
                          <m:t>Objective</m:t>
                        </m:r>
                        <m:r>
                          <a:rPr lang="en-US" sz="1848" i="1" dirty="0">
                            <a:latin typeface="Cambria Math" panose="02040503050406030204" pitchFamily="18" charset="0"/>
                          </a:rPr>
                          <m:t> =0</m:t>
                        </m:r>
                      </m:oMath>
                    </m:oMathPara>
                  </a14:m>
                  <a:endParaRPr lang="en-US" sz="1848" dirty="0"/>
                </a:p>
              </p:txBody>
            </p:sp>
          </mc:Choice>
          <mc:Fallback>
            <p:sp>
              <p:nvSpPr>
                <p:cNvPr id="1034" name="TextBox 1033">
                  <a:extLst>
                    <a:ext uri="{FF2B5EF4-FFF2-40B4-BE49-F238E27FC236}">
                      <a16:creationId xmlns:a16="http://schemas.microsoft.com/office/drawing/2014/main" id="{943FF22D-3109-389E-2DAF-AFDBC00CCC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54215" y="30580774"/>
                  <a:ext cx="1670817" cy="383160"/>
                </a:xfrm>
                <a:prstGeom prst="rect">
                  <a:avLst/>
                </a:prstGeom>
                <a:blipFill>
                  <a:blip r:embed="rId39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5" name="TextBox 1034">
                  <a:extLst>
                    <a:ext uri="{FF2B5EF4-FFF2-40B4-BE49-F238E27FC236}">
                      <a16:creationId xmlns:a16="http://schemas.microsoft.com/office/drawing/2014/main" id="{23D9EC9D-6581-B4B1-C581-A1E198F8F4B2}"/>
                    </a:ext>
                  </a:extLst>
                </p:cNvPr>
                <p:cNvSpPr txBox="1"/>
                <p:nvPr/>
              </p:nvSpPr>
              <p:spPr>
                <a:xfrm>
                  <a:off x="20063638" y="31242623"/>
                  <a:ext cx="1670817" cy="38316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48" dirty="0">
                            <a:latin typeface="Cambria Math" panose="02040503050406030204" pitchFamily="18" charset="0"/>
                          </a:rPr>
                          <m:t>Objective</m:t>
                        </m:r>
                        <m:r>
                          <a:rPr lang="en-US" sz="1848" i="1" dirty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1848" dirty="0"/>
                </a:p>
              </p:txBody>
            </p:sp>
          </mc:Choice>
          <mc:Fallback>
            <p:sp>
              <p:nvSpPr>
                <p:cNvPr id="1035" name="TextBox 1034">
                  <a:extLst>
                    <a:ext uri="{FF2B5EF4-FFF2-40B4-BE49-F238E27FC236}">
                      <a16:creationId xmlns:a16="http://schemas.microsoft.com/office/drawing/2014/main" id="{23D9EC9D-6581-B4B1-C581-A1E198F8F4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3638" y="31242623"/>
                  <a:ext cx="1670817" cy="383160"/>
                </a:xfrm>
                <a:prstGeom prst="rect">
                  <a:avLst/>
                </a:prstGeom>
                <a:blipFill>
                  <a:blip r:embed="rId40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8" name="Straight Arrow Connector 1037">
              <a:extLst>
                <a:ext uri="{FF2B5EF4-FFF2-40B4-BE49-F238E27FC236}">
                  <a16:creationId xmlns:a16="http://schemas.microsoft.com/office/drawing/2014/main" id="{5480AB50-7D09-02B2-FE22-CFBB36165DB0}"/>
                </a:ext>
              </a:extLst>
            </p:cNvPr>
            <p:cNvCxnSpPr>
              <a:cxnSpLocks/>
            </p:cNvCxnSpPr>
            <p:nvPr/>
          </p:nvCxnSpPr>
          <p:spPr>
            <a:xfrm>
              <a:off x="20004105" y="31634526"/>
              <a:ext cx="1924240" cy="0"/>
            </a:xfrm>
            <a:prstGeom prst="straightConnector1">
              <a:avLst/>
            </a:prstGeom>
            <a:ln w="38100">
              <a:prstDash val="solid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41" name="Graphic 1040" descr="Badge Follow with solid fill">
              <a:extLst>
                <a:ext uri="{FF2B5EF4-FFF2-40B4-BE49-F238E27FC236}">
                  <a16:creationId xmlns:a16="http://schemas.microsoft.com/office/drawing/2014/main" id="{00E9A79C-0C0F-BE0E-E712-E208D1D4D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1394303" y="28812725"/>
              <a:ext cx="288926" cy="288926"/>
            </a:xfrm>
            <a:prstGeom prst="rect">
              <a:avLst/>
            </a:prstGeom>
          </p:spPr>
        </p:pic>
        <p:pic>
          <p:nvPicPr>
            <p:cNvPr id="1043" name="Graphic 1042" descr="Badge Follow with solid fill">
              <a:extLst>
                <a:ext uri="{FF2B5EF4-FFF2-40B4-BE49-F238E27FC236}">
                  <a16:creationId xmlns:a16="http://schemas.microsoft.com/office/drawing/2014/main" id="{102D8A3D-077A-2350-6BE6-664E04DEF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938233" y="28812725"/>
              <a:ext cx="288926" cy="288926"/>
            </a:xfrm>
            <a:prstGeom prst="rect">
              <a:avLst/>
            </a:prstGeom>
          </p:spPr>
        </p:pic>
        <p:pic>
          <p:nvPicPr>
            <p:cNvPr id="1044" name="Graphic 1043" descr="Badge Follow with solid fill">
              <a:extLst>
                <a:ext uri="{FF2B5EF4-FFF2-40B4-BE49-F238E27FC236}">
                  <a16:creationId xmlns:a16="http://schemas.microsoft.com/office/drawing/2014/main" id="{8AF8A28C-E974-F54B-C417-6B72BCA84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20938233" y="29101651"/>
              <a:ext cx="288926" cy="288926"/>
            </a:xfrm>
            <a:prstGeom prst="rect">
              <a:avLst/>
            </a:prstGeom>
          </p:spPr>
        </p:pic>
        <p:cxnSp>
          <p:nvCxnSpPr>
            <p:cNvPr id="1046" name="Connector: Elbow 1045">
              <a:extLst>
                <a:ext uri="{FF2B5EF4-FFF2-40B4-BE49-F238E27FC236}">
                  <a16:creationId xmlns:a16="http://schemas.microsoft.com/office/drawing/2014/main" id="{3F34C1CC-F60F-F894-D7A4-638013B1EBF1}"/>
                </a:ext>
              </a:extLst>
            </p:cNvPr>
            <p:cNvCxnSpPr>
              <a:cxnSpLocks/>
              <a:stCxn id="44" idx="0"/>
              <a:endCxn id="33" idx="2"/>
            </p:cNvCxnSpPr>
            <p:nvPr/>
          </p:nvCxnSpPr>
          <p:spPr>
            <a:xfrm rot="16200000" flipV="1">
              <a:off x="17458639" y="30541257"/>
              <a:ext cx="696025" cy="524962"/>
            </a:xfrm>
            <a:prstGeom prst="bentConnector3">
              <a:avLst>
                <a:gd name="adj1" fmla="val 50000"/>
              </a:avLst>
            </a:prstGeom>
            <a:ln w="38100">
              <a:prstDash val="solid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48" name="Picture 1047">
              <a:extLst>
                <a:ext uri="{FF2B5EF4-FFF2-40B4-BE49-F238E27FC236}">
                  <a16:creationId xmlns:a16="http://schemas.microsoft.com/office/drawing/2014/main" id="{FB6E61F9-417E-2F4A-5C9B-563993212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1755" y="30482737"/>
              <a:ext cx="2399244" cy="221743"/>
            </a:xfrm>
            <a:prstGeom prst="rect">
              <a:avLst/>
            </a:prstGeom>
          </p:spPr>
        </p:pic>
        <p:cxnSp>
          <p:nvCxnSpPr>
            <p:cNvPr id="1050" name="Connector: Elbow 1049">
              <a:extLst>
                <a:ext uri="{FF2B5EF4-FFF2-40B4-BE49-F238E27FC236}">
                  <a16:creationId xmlns:a16="http://schemas.microsoft.com/office/drawing/2014/main" id="{F67F7032-685F-6037-92EE-FAEB33CE928C}"/>
                </a:ext>
              </a:extLst>
            </p:cNvPr>
            <p:cNvCxnSpPr>
              <a:cxnSpLocks/>
              <a:stCxn id="1054" idx="0"/>
              <a:endCxn id="1051" idx="2"/>
            </p:cNvCxnSpPr>
            <p:nvPr/>
          </p:nvCxnSpPr>
          <p:spPr>
            <a:xfrm rot="16200000" flipV="1">
              <a:off x="20823408" y="30105191"/>
              <a:ext cx="1629741" cy="199023"/>
            </a:xfrm>
            <a:prstGeom prst="bentConnector3">
              <a:avLst>
                <a:gd name="adj1" fmla="val 49610"/>
              </a:avLst>
            </a:prstGeom>
            <a:ln w="38100">
              <a:prstDash val="solid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51" name="Graphic 1050" descr="Badge Follow with solid fill">
              <a:extLst>
                <a:ext uri="{FF2B5EF4-FFF2-40B4-BE49-F238E27FC236}">
                  <a16:creationId xmlns:a16="http://schemas.microsoft.com/office/drawing/2014/main" id="{1EF0B43B-CB64-87C0-74D4-66347DC25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1394303" y="29100906"/>
              <a:ext cx="288926" cy="288926"/>
            </a:xfrm>
            <a:prstGeom prst="rect">
              <a:avLst/>
            </a:prstGeom>
          </p:spPr>
        </p:pic>
        <p:pic>
          <p:nvPicPr>
            <p:cNvPr id="1052" name="Picture 105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AF333BA-E3FE-09A1-299B-86850D714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009" t="-18514" r="-30094" b="-33355"/>
            <a:stretch/>
          </p:blipFill>
          <p:spPr>
            <a:xfrm>
              <a:off x="18905033" y="30140589"/>
              <a:ext cx="338780" cy="2518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53" name="Picture 1052">
              <a:extLst>
                <a:ext uri="{FF2B5EF4-FFF2-40B4-BE49-F238E27FC236}">
                  <a16:creationId xmlns:a16="http://schemas.microsoft.com/office/drawing/2014/main" id="{5C561475-C228-5F97-0521-CAC6FAF46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2978" y="30050844"/>
              <a:ext cx="2724459" cy="251800"/>
            </a:xfrm>
            <a:prstGeom prst="rect">
              <a:avLst/>
            </a:prstGeom>
          </p:spPr>
        </p:pic>
        <p:pic>
          <p:nvPicPr>
            <p:cNvPr id="1054" name="Picture 105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365E648-6AEB-88DC-2CCD-E1ED9ACA4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009" t="-18514" r="-30094" b="-33355"/>
            <a:stretch/>
          </p:blipFill>
          <p:spPr>
            <a:xfrm>
              <a:off x="21568399" y="31019573"/>
              <a:ext cx="338780" cy="2518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1055" name="Connector: Elbow 1054">
              <a:extLst>
                <a:ext uri="{FF2B5EF4-FFF2-40B4-BE49-F238E27FC236}">
                  <a16:creationId xmlns:a16="http://schemas.microsoft.com/office/drawing/2014/main" id="{D0E2C3A1-5272-52D2-81C4-F194812881FC}"/>
                </a:ext>
              </a:extLst>
            </p:cNvPr>
            <p:cNvCxnSpPr>
              <a:cxnSpLocks/>
              <a:stCxn id="1052" idx="0"/>
              <a:endCxn id="1041" idx="0"/>
            </p:cNvCxnSpPr>
            <p:nvPr/>
          </p:nvCxnSpPr>
          <p:spPr>
            <a:xfrm rot="5400000" flipH="1" flipV="1">
              <a:off x="19642662" y="28244486"/>
              <a:ext cx="1327864" cy="2464343"/>
            </a:xfrm>
            <a:prstGeom prst="bentConnector3">
              <a:avLst>
                <a:gd name="adj1" fmla="val 123911"/>
              </a:avLst>
            </a:prstGeom>
            <a:ln w="38100">
              <a:prstDash val="das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Connector: Elbow 1056">
              <a:extLst>
                <a:ext uri="{FF2B5EF4-FFF2-40B4-BE49-F238E27FC236}">
                  <a16:creationId xmlns:a16="http://schemas.microsoft.com/office/drawing/2014/main" id="{3A8D104C-E473-1B26-2666-BAAF54E2D053}"/>
                </a:ext>
              </a:extLst>
            </p:cNvPr>
            <p:cNvCxnSpPr>
              <a:cxnSpLocks/>
              <a:stCxn id="1052" idx="3"/>
              <a:endCxn id="1044" idx="2"/>
            </p:cNvCxnSpPr>
            <p:nvPr/>
          </p:nvCxnSpPr>
          <p:spPr>
            <a:xfrm flipV="1">
              <a:off x="19243813" y="29390577"/>
              <a:ext cx="1838883" cy="875912"/>
            </a:xfrm>
            <a:prstGeom prst="bentConnector2">
              <a:avLst/>
            </a:prstGeom>
            <a:ln w="38100">
              <a:solidFill>
                <a:srgbClr val="605F27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58" name="Picture 1057">
              <a:extLst>
                <a:ext uri="{FF2B5EF4-FFF2-40B4-BE49-F238E27FC236}">
                  <a16:creationId xmlns:a16="http://schemas.microsoft.com/office/drawing/2014/main" id="{F45F9CEC-D152-C9F4-1868-2488F50FB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152290" y="28645604"/>
              <a:ext cx="2122156" cy="190505"/>
            </a:xfrm>
            <a:prstGeom prst="rect">
              <a:avLst/>
            </a:prstGeom>
          </p:spPr>
        </p:pic>
      </p:grpSp>
      <p:sp>
        <p:nvSpPr>
          <p:cNvPr id="1059" name="Oval 1058">
            <a:extLst>
              <a:ext uri="{FF2B5EF4-FFF2-40B4-BE49-F238E27FC236}">
                <a16:creationId xmlns:a16="http://schemas.microsoft.com/office/drawing/2014/main" id="{723DFACE-D40F-470A-CCC9-CEDD3FD07CEA}"/>
              </a:ext>
            </a:extLst>
          </p:cNvPr>
          <p:cNvSpPr/>
          <p:nvPr/>
        </p:nvSpPr>
        <p:spPr>
          <a:xfrm>
            <a:off x="15744400" y="20815138"/>
            <a:ext cx="552447" cy="5524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4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1187BF7E-25FD-06AF-B3A2-2C6EC0AA4386}"/>
              </a:ext>
            </a:extLst>
          </p:cNvPr>
          <p:cNvGrpSpPr/>
          <p:nvPr/>
        </p:nvGrpSpPr>
        <p:grpSpPr>
          <a:xfrm>
            <a:off x="18773406" y="25493776"/>
            <a:ext cx="8410180" cy="3598908"/>
            <a:chOff x="4871975" y="2379266"/>
            <a:chExt cx="7532588" cy="3188799"/>
          </a:xfrm>
        </p:grpSpPr>
        <p:grpSp>
          <p:nvGrpSpPr>
            <p:cNvPr id="1067" name="Group 1066">
              <a:extLst>
                <a:ext uri="{FF2B5EF4-FFF2-40B4-BE49-F238E27FC236}">
                  <a16:creationId xmlns:a16="http://schemas.microsoft.com/office/drawing/2014/main" id="{A5FD6655-0ED5-C689-F170-9E85BF3C6EAC}"/>
                </a:ext>
              </a:extLst>
            </p:cNvPr>
            <p:cNvGrpSpPr/>
            <p:nvPr/>
          </p:nvGrpSpPr>
          <p:grpSpPr>
            <a:xfrm>
              <a:off x="8654577" y="2410651"/>
              <a:ext cx="3749986" cy="3157414"/>
              <a:chOff x="8633463" y="2769163"/>
              <a:chExt cx="3665509" cy="2963409"/>
            </a:xfrm>
          </p:grpSpPr>
          <p:pic>
            <p:nvPicPr>
              <p:cNvPr id="1069" name="Picture 1068">
                <a:extLst>
                  <a:ext uri="{FF2B5EF4-FFF2-40B4-BE49-F238E27FC236}">
                    <a16:creationId xmlns:a16="http://schemas.microsoft.com/office/drawing/2014/main" id="{5F646C18-3619-0C66-E81C-460AE53094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/>
              <a:srcRect t="48890" b="19695"/>
              <a:stretch/>
            </p:blipFill>
            <p:spPr>
              <a:xfrm>
                <a:off x="8633463" y="2769163"/>
                <a:ext cx="3665508" cy="2062832"/>
              </a:xfrm>
              <a:prstGeom prst="rect">
                <a:avLst/>
              </a:prstGeom>
            </p:spPr>
          </p:pic>
          <p:pic>
            <p:nvPicPr>
              <p:cNvPr id="1070" name="Picture 1069">
                <a:extLst>
                  <a:ext uri="{FF2B5EF4-FFF2-40B4-BE49-F238E27FC236}">
                    <a16:creationId xmlns:a16="http://schemas.microsoft.com/office/drawing/2014/main" id="{4E08CFA9-0B8F-0C06-3362-866BC54C6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/>
              <a:srcRect t="84395" b="1"/>
              <a:stretch/>
            </p:blipFill>
            <p:spPr>
              <a:xfrm>
                <a:off x="8633463" y="4707942"/>
                <a:ext cx="3665509" cy="1024630"/>
              </a:xfrm>
              <a:prstGeom prst="rect">
                <a:avLst/>
              </a:prstGeom>
            </p:spPr>
          </p:pic>
        </p:grpSp>
        <p:pic>
          <p:nvPicPr>
            <p:cNvPr id="1068" name="Picture 1067">
              <a:extLst>
                <a:ext uri="{FF2B5EF4-FFF2-40B4-BE49-F238E27FC236}">
                  <a16:creationId xmlns:a16="http://schemas.microsoft.com/office/drawing/2014/main" id="{238C2B8E-E1E0-3BE5-E527-AF4339D7E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rcRect b="54982"/>
            <a:stretch/>
          </p:blipFill>
          <p:spPr>
            <a:xfrm>
              <a:off x="4871975" y="2379266"/>
              <a:ext cx="3624581" cy="3188799"/>
            </a:xfrm>
            <a:prstGeom prst="rect">
              <a:avLst/>
            </a:prstGeom>
          </p:spPr>
        </p:pic>
      </p:grpSp>
      <p:grpSp>
        <p:nvGrpSpPr>
          <p:cNvPr id="1157" name="Group 1156">
            <a:extLst>
              <a:ext uri="{FF2B5EF4-FFF2-40B4-BE49-F238E27FC236}">
                <a16:creationId xmlns:a16="http://schemas.microsoft.com/office/drawing/2014/main" id="{1480F5FC-5DE0-3233-710E-544427E4E441}"/>
              </a:ext>
            </a:extLst>
          </p:cNvPr>
          <p:cNvGrpSpPr/>
          <p:nvPr/>
        </p:nvGrpSpPr>
        <p:grpSpPr>
          <a:xfrm>
            <a:off x="15557650" y="25471976"/>
            <a:ext cx="3093281" cy="3316757"/>
            <a:chOff x="2283057" y="1346659"/>
            <a:chExt cx="3119216" cy="3378507"/>
          </a:xfrm>
        </p:grpSpPr>
        <p:pic>
          <p:nvPicPr>
            <p:cNvPr id="1158" name="Picture 1157">
              <a:extLst>
                <a:ext uri="{FF2B5EF4-FFF2-40B4-BE49-F238E27FC236}">
                  <a16:creationId xmlns:a16="http://schemas.microsoft.com/office/drawing/2014/main" id="{3F7AD360-DCF7-5FEB-27B5-7FE6BF281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rcRect r="13857"/>
            <a:stretch/>
          </p:blipFill>
          <p:spPr>
            <a:xfrm>
              <a:off x="2283057" y="1346659"/>
              <a:ext cx="3119216" cy="3378507"/>
            </a:xfrm>
            <a:prstGeom prst="rect">
              <a:avLst/>
            </a:prstGeom>
          </p:spPr>
        </p:pic>
        <p:sp>
          <p:nvSpPr>
            <p:cNvPr id="1219" name="Rectangle 1218">
              <a:extLst>
                <a:ext uri="{FF2B5EF4-FFF2-40B4-BE49-F238E27FC236}">
                  <a16:creationId xmlns:a16="http://schemas.microsoft.com/office/drawing/2014/main" id="{97C116EA-3881-69E8-C783-D0F1FCA6A4EF}"/>
                </a:ext>
              </a:extLst>
            </p:cNvPr>
            <p:cNvSpPr/>
            <p:nvPr/>
          </p:nvSpPr>
          <p:spPr>
            <a:xfrm>
              <a:off x="2283057" y="1457065"/>
              <a:ext cx="162438" cy="1619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6"/>
            </a:p>
          </p:txBody>
        </p:sp>
      </p:grpSp>
      <p:sp>
        <p:nvSpPr>
          <p:cNvPr id="1224" name="TextBox 1223">
            <a:extLst>
              <a:ext uri="{FF2B5EF4-FFF2-40B4-BE49-F238E27FC236}">
                <a16:creationId xmlns:a16="http://schemas.microsoft.com/office/drawing/2014/main" id="{A1699FB4-95FB-D66A-AEDC-A336324EFEC8}"/>
              </a:ext>
            </a:extLst>
          </p:cNvPr>
          <p:cNvSpPr txBox="1"/>
          <p:nvPr/>
        </p:nvSpPr>
        <p:spPr>
          <a:xfrm>
            <a:off x="15759062" y="28790439"/>
            <a:ext cx="2635857" cy="30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3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file in JSON format</a:t>
            </a:r>
            <a:endParaRPr lang="en-US" sz="13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" name="Picture 1227" descr="A graph with red green and blue lines&#10;&#10;AI-generated content may be incorrect.">
            <a:extLst>
              <a:ext uri="{FF2B5EF4-FFF2-40B4-BE49-F238E27FC236}">
                <a16:creationId xmlns:a16="http://schemas.microsoft.com/office/drawing/2014/main" id="{87C54DB3-BD4D-6CC1-DBD4-8D05E3F68A26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018" y="10220690"/>
            <a:ext cx="3245870" cy="2290031"/>
          </a:xfrm>
          <a:prstGeom prst="rect">
            <a:avLst/>
          </a:prstGeom>
        </p:spPr>
      </p:pic>
      <p:pic>
        <p:nvPicPr>
          <p:cNvPr id="1229" name="Picture 1228" descr="A graph with a line and numbers&#10;&#10;AI-generated content may be incorrect.">
            <a:extLst>
              <a:ext uri="{FF2B5EF4-FFF2-40B4-BE49-F238E27FC236}">
                <a16:creationId xmlns:a16="http://schemas.microsoft.com/office/drawing/2014/main" id="{42BC05B7-A1F7-8966-29D3-ADAB298CA46C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183" y="20425501"/>
            <a:ext cx="3456366" cy="2163986"/>
          </a:xfrm>
          <a:prstGeom prst="rect">
            <a:avLst/>
          </a:prstGeom>
        </p:spPr>
      </p:pic>
      <p:sp>
        <p:nvSpPr>
          <p:cNvPr id="1230" name="TextBox 1229">
            <a:extLst>
              <a:ext uri="{FF2B5EF4-FFF2-40B4-BE49-F238E27FC236}">
                <a16:creationId xmlns:a16="http://schemas.microsoft.com/office/drawing/2014/main" id="{89300DE4-B7F1-84B2-5014-B8CD237AC964}"/>
              </a:ext>
            </a:extLst>
          </p:cNvPr>
          <p:cNvSpPr txBox="1"/>
          <p:nvPr/>
        </p:nvSpPr>
        <p:spPr>
          <a:xfrm>
            <a:off x="28615720" y="9937602"/>
            <a:ext cx="2260465" cy="376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48" i="1" dirty="0"/>
              <a:t>Example Problem</a:t>
            </a:r>
            <a:endParaRPr lang="en-US" sz="1848" dirty="0"/>
          </a:p>
        </p:txBody>
      </p:sp>
      <p:sp>
        <p:nvSpPr>
          <p:cNvPr id="1233" name="TextBox 1232">
            <a:extLst>
              <a:ext uri="{FF2B5EF4-FFF2-40B4-BE49-F238E27FC236}">
                <a16:creationId xmlns:a16="http://schemas.microsoft.com/office/drawing/2014/main" id="{249EA581-4CA0-784E-2739-9204D821E7E3}"/>
              </a:ext>
            </a:extLst>
          </p:cNvPr>
          <p:cNvSpPr txBox="1"/>
          <p:nvPr/>
        </p:nvSpPr>
        <p:spPr>
          <a:xfrm>
            <a:off x="28205849" y="6091703"/>
            <a:ext cx="3131895" cy="12299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32" b="1" dirty="0">
                <a:solidFill>
                  <a:schemeClr val="tx1">
                    <a:lumMod val="95000"/>
                    <a:lumOff val="5000"/>
                  </a:schemeClr>
                </a:solidFill>
                <a:latin typeface="Menlo" panose="020B0609030804020204" pitchFamily="49" charset="0"/>
              </a:rPr>
              <a:t>In</a:t>
            </a:r>
            <a:r>
              <a:rPr lang="zh-CN" altLang="en-US" sz="1232" b="1" dirty="0">
                <a:solidFill>
                  <a:schemeClr val="tx1">
                    <a:lumMod val="95000"/>
                    <a:lumOff val="5000"/>
                  </a:schemeClr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nlo" panose="020B0609030804020204" pitchFamily="49" charset="0"/>
              </a:rPr>
              <a:t>Jupyter</a:t>
            </a:r>
            <a:r>
              <a:rPr lang="zh-CN" altLang="en-US" sz="1232" b="1" dirty="0">
                <a:solidFill>
                  <a:schemeClr val="tx1">
                    <a:lumMod val="95000"/>
                    <a:lumOff val="5000"/>
                  </a:schemeClr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b="1" dirty="0">
                <a:solidFill>
                  <a:schemeClr val="tx1">
                    <a:lumMod val="95000"/>
                    <a:lumOff val="5000"/>
                  </a:schemeClr>
                </a:solidFill>
                <a:latin typeface="Menlo" panose="020B0609030804020204" pitchFamily="49" charset="0"/>
              </a:rPr>
              <a:t>Notebook</a:t>
            </a:r>
            <a:br>
              <a:rPr lang="en-US" sz="1232" dirty="0">
                <a:solidFill>
                  <a:srgbClr val="008000"/>
                </a:solidFill>
                <a:latin typeface="Menlo" panose="020B0609030804020204" pitchFamily="49" charset="0"/>
              </a:rPr>
            </a:br>
            <a:r>
              <a:rPr lang="en-US" sz="1232" dirty="0">
                <a:solidFill>
                  <a:srgbClr val="008000"/>
                </a:solidFill>
                <a:latin typeface="Menlo" panose="020B0609030804020204" pitchFamily="49" charset="0"/>
              </a:rPr>
              <a:t># Suppress warnings in </a:t>
            </a:r>
            <a:r>
              <a:rPr lang="en-US" sz="1232" dirty="0" err="1">
                <a:solidFill>
                  <a:srgbClr val="008000"/>
                </a:solidFill>
                <a:latin typeface="Menlo" panose="020B0609030804020204" pitchFamily="49" charset="0"/>
              </a:rPr>
              <a:t>Jupyter</a:t>
            </a:r>
            <a:r>
              <a:rPr lang="en-US" sz="1232" dirty="0">
                <a:solidFill>
                  <a:srgbClr val="008000"/>
                </a:solidFill>
                <a:latin typeface="Menlo" panose="020B0609030804020204" pitchFamily="49" charset="0"/>
              </a:rPr>
              <a:t> Notebook</a:t>
            </a:r>
            <a:endParaRPr lang="en-US" sz="1232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32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 warnings</a:t>
            </a:r>
          </a:p>
          <a:p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warnings.filterwarnings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32" dirty="0">
                <a:solidFill>
                  <a:srgbClr val="A31515"/>
                </a:solidFill>
                <a:latin typeface="Menlo" panose="020B0609030804020204" pitchFamily="49" charset="0"/>
              </a:rPr>
              <a:t>"ignore"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b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%run 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HQCMCBD_notebook.ipynb</a:t>
            </a:r>
            <a:endParaRPr lang="en-US" sz="1232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1234" name="TextBox 1233">
            <a:extLst>
              <a:ext uri="{FF2B5EF4-FFF2-40B4-BE49-F238E27FC236}">
                <a16:creationId xmlns:a16="http://schemas.microsoft.com/office/drawing/2014/main" id="{B728038D-332B-F5B8-7705-6A1023F6B32C}"/>
              </a:ext>
            </a:extLst>
          </p:cNvPr>
          <p:cNvSpPr txBox="1"/>
          <p:nvPr/>
        </p:nvSpPr>
        <p:spPr>
          <a:xfrm>
            <a:off x="28205849" y="7357802"/>
            <a:ext cx="3131896" cy="4715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32" b="1">
                <a:solidFill>
                  <a:schemeClr val="tx1">
                    <a:lumMod val="95000"/>
                    <a:lumOff val="5000"/>
                  </a:schemeClr>
                </a:solidFill>
                <a:latin typeface="Menlo" panose="020B0609030804020204" pitchFamily="49" charset="0"/>
              </a:rPr>
              <a:t>In</a:t>
            </a:r>
            <a:r>
              <a:rPr lang="zh-CN" altLang="en-US" sz="1232" b="1">
                <a:solidFill>
                  <a:schemeClr val="tx1">
                    <a:lumMod val="95000"/>
                    <a:lumOff val="5000"/>
                  </a:schemeClr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b="1">
                <a:solidFill>
                  <a:schemeClr val="tx1">
                    <a:lumMod val="95000"/>
                    <a:lumOff val="5000"/>
                  </a:schemeClr>
                </a:solidFill>
                <a:latin typeface="Menlo" panose="020B0609030804020204" pitchFamily="49" charset="0"/>
              </a:rPr>
              <a:t>Pure</a:t>
            </a:r>
            <a:r>
              <a:rPr lang="zh-CN" altLang="en-US" sz="1232" b="1">
                <a:solidFill>
                  <a:schemeClr val="tx1">
                    <a:lumMod val="95000"/>
                    <a:lumOff val="5000"/>
                  </a:schemeClr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b="1">
                <a:solidFill>
                  <a:schemeClr val="tx1">
                    <a:lumMod val="95000"/>
                    <a:lumOff val="5000"/>
                  </a:schemeClr>
                </a:solidFill>
                <a:latin typeface="Menlo" panose="020B0609030804020204" pitchFamily="49" charset="0"/>
              </a:rPr>
              <a:t>Python</a:t>
            </a:r>
            <a:r>
              <a:rPr lang="zh-CN" altLang="en-US" sz="1232" b="1">
                <a:solidFill>
                  <a:schemeClr val="tx1">
                    <a:lumMod val="95000"/>
                    <a:lumOff val="5000"/>
                  </a:schemeClr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b="1">
                <a:solidFill>
                  <a:schemeClr val="tx1">
                    <a:lumMod val="95000"/>
                    <a:lumOff val="5000"/>
                  </a:schemeClr>
                </a:solidFill>
                <a:latin typeface="Menlo" panose="020B0609030804020204" pitchFamily="49" charset="0"/>
              </a:rPr>
              <a:t>Script</a:t>
            </a:r>
            <a:br>
              <a:rPr lang="en-US" sz="1232">
                <a:solidFill>
                  <a:srgbClr val="008000"/>
                </a:solidFill>
                <a:latin typeface="Menlo" panose="020B0609030804020204" pitchFamily="49" charset="0"/>
              </a:rPr>
            </a:br>
            <a:r>
              <a:rPr lang="en-US" altLang="zh-CN" sz="1232">
                <a:solidFill>
                  <a:srgbClr val="000000"/>
                </a:solidFill>
                <a:latin typeface="Menlo" panose="020B0609030804020204" pitchFamily="49" charset="0"/>
              </a:rPr>
              <a:t>from</a:t>
            </a:r>
            <a:r>
              <a:rPr lang="en-US" sz="1232">
                <a:solidFill>
                  <a:srgbClr val="000000"/>
                </a:solidFill>
                <a:latin typeface="Menlo" panose="020B0609030804020204" pitchFamily="49" charset="0"/>
              </a:rPr>
              <a:t> HQCMCBD</a:t>
            </a:r>
            <a:r>
              <a:rPr lang="zh-CN" altLang="en-US" sz="1232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>
                <a:solidFill>
                  <a:srgbClr val="000000"/>
                </a:solidFill>
                <a:latin typeface="Menlo" panose="020B0609030804020204" pitchFamily="49" charset="0"/>
              </a:rPr>
              <a:t>import</a:t>
            </a:r>
            <a:r>
              <a:rPr lang="zh-CN" altLang="en-US" sz="1232">
                <a:solidFill>
                  <a:srgbClr val="000000"/>
                </a:solidFill>
                <a:latin typeface="Menlo" panose="020B0609030804020204" pitchFamily="49" charset="0"/>
              </a:rPr>
              <a:t> *</a:t>
            </a:r>
            <a:endParaRPr lang="en-US" sz="1232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1235" name="TextBox 1234">
            <a:extLst>
              <a:ext uri="{FF2B5EF4-FFF2-40B4-BE49-F238E27FC236}">
                <a16:creationId xmlns:a16="http://schemas.microsoft.com/office/drawing/2014/main" id="{9CB0A7E3-3100-B080-CE53-A11242F04102}"/>
              </a:ext>
            </a:extLst>
          </p:cNvPr>
          <p:cNvSpPr txBox="1"/>
          <p:nvPr/>
        </p:nvSpPr>
        <p:spPr>
          <a:xfrm>
            <a:off x="31425843" y="6095490"/>
            <a:ext cx="4006005" cy="1751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78" b="1" dirty="0">
                <a:solidFill>
                  <a:schemeClr val="tx1">
                    <a:lumMod val="95000"/>
                    <a:lumOff val="5000"/>
                  </a:schemeClr>
                </a:solidFill>
                <a:latin typeface="Menlo" panose="020B0609030804020204" pitchFamily="49" charset="0"/>
              </a:rPr>
              <a:t>Import Necessary Libraries</a:t>
            </a:r>
            <a:br>
              <a:rPr lang="en-US" sz="1078" dirty="0">
                <a:solidFill>
                  <a:srgbClr val="0000FF"/>
                </a:solidFill>
                <a:latin typeface="Menlo" panose="020B0609030804020204" pitchFamily="49" charset="0"/>
              </a:rPr>
            </a:br>
            <a:r>
              <a:rPr lang="en-US" sz="1078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078" dirty="0" err="1">
                <a:solidFill>
                  <a:srgbClr val="000000"/>
                </a:solidFill>
                <a:latin typeface="Menlo" panose="020B0609030804020204" pitchFamily="49" charset="0"/>
              </a:rPr>
              <a:t>gurobipy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078" dirty="0">
                <a:solidFill>
                  <a:srgbClr val="0000FF"/>
                </a:solidFill>
                <a:latin typeface="Menlo" panose="020B0609030804020204" pitchFamily="49" charset="0"/>
              </a:rPr>
              <a:t>as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078" dirty="0" err="1">
                <a:solidFill>
                  <a:srgbClr val="000000"/>
                </a:solidFill>
                <a:latin typeface="Menlo" panose="020B0609030804020204" pitchFamily="49" charset="0"/>
              </a:rPr>
              <a:t>gp</a:t>
            </a:r>
            <a:endParaRPr lang="en-US" sz="1078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078" dirty="0">
                <a:solidFill>
                  <a:srgbClr val="0000FF"/>
                </a:solidFill>
                <a:latin typeface="Menlo" panose="020B0609030804020204" pitchFamily="49" charset="0"/>
              </a:rPr>
              <a:t>from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078" dirty="0" err="1">
                <a:solidFill>
                  <a:srgbClr val="000000"/>
                </a:solidFill>
                <a:latin typeface="Menlo" panose="020B0609030804020204" pitchFamily="49" charset="0"/>
              </a:rPr>
              <a:t>gurobipy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078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 GRB, Model, </a:t>
            </a:r>
            <a:r>
              <a:rPr lang="en-US" sz="1078" dirty="0" err="1">
                <a:solidFill>
                  <a:srgbClr val="000000"/>
                </a:solidFill>
                <a:latin typeface="Menlo" panose="020B0609030804020204" pitchFamily="49" charset="0"/>
              </a:rPr>
              <a:t>quicksum</a:t>
            </a:r>
            <a:endParaRPr lang="en-US" sz="1078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078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078" dirty="0" err="1">
                <a:solidFill>
                  <a:srgbClr val="000000"/>
                </a:solidFill>
                <a:latin typeface="Menlo" panose="020B0609030804020204" pitchFamily="49" charset="0"/>
              </a:rPr>
              <a:t>numpy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078" dirty="0">
                <a:solidFill>
                  <a:srgbClr val="0000FF"/>
                </a:solidFill>
                <a:latin typeface="Menlo" panose="020B0609030804020204" pitchFamily="49" charset="0"/>
              </a:rPr>
              <a:t>as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 np</a:t>
            </a:r>
            <a:b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1078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 math</a:t>
            </a:r>
          </a:p>
          <a:p>
            <a:r>
              <a:rPr lang="en-US" sz="1078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 sys</a:t>
            </a:r>
            <a:endParaRPr lang="en-US" altLang="zh-CN" sz="1078" b="1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altLang="zh-CN" sz="1078" b="1" dirty="0">
                <a:solidFill>
                  <a:srgbClr val="000000"/>
                </a:solidFill>
                <a:latin typeface="Menlo" panose="020B0609030804020204" pitchFamily="49" charset="0"/>
              </a:rPr>
              <a:t>Example</a:t>
            </a:r>
            <a:r>
              <a:rPr lang="zh-CN" altLang="en-US" sz="1078" b="1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078" b="1" dirty="0">
                <a:solidFill>
                  <a:srgbClr val="000000"/>
                </a:solidFill>
                <a:latin typeface="Menlo" panose="020B0609030804020204" pitchFamily="49" charset="0"/>
              </a:rPr>
              <a:t>Problem</a:t>
            </a:r>
            <a:endParaRPr lang="en-US" sz="1078" b="1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A = </a:t>
            </a:r>
            <a:r>
              <a:rPr lang="en-US" sz="1078" dirty="0" err="1">
                <a:solidFill>
                  <a:srgbClr val="000000"/>
                </a:solidFill>
                <a:latin typeface="Menlo" panose="020B0609030804020204" pitchFamily="49" charset="0"/>
              </a:rPr>
              <a:t>np.array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([[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],</a:t>
            </a:r>
            <a:r>
              <a:rPr lang="zh-CN" alt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078" dirty="0">
                <a:solidFill>
                  <a:srgbClr val="000000"/>
                </a:solidFill>
                <a:latin typeface="Menlo" panose="020B0609030804020204" pitchFamily="49" charset="0"/>
              </a:rPr>
              <a:t>…]); 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b = </a:t>
            </a:r>
            <a:r>
              <a:rPr lang="en-US" sz="1078" dirty="0" err="1">
                <a:solidFill>
                  <a:srgbClr val="000000"/>
                </a:solidFill>
                <a:latin typeface="Menlo" panose="020B0609030804020204" pitchFamily="49" charset="0"/>
              </a:rPr>
              <a:t>np.array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([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,-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]);</a:t>
            </a:r>
          </a:p>
          <a:p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G = </a:t>
            </a:r>
            <a:r>
              <a:rPr lang="en-US" sz="1078" dirty="0" err="1">
                <a:solidFill>
                  <a:srgbClr val="000000"/>
                </a:solidFill>
                <a:latin typeface="Menlo" panose="020B0609030804020204" pitchFamily="49" charset="0"/>
              </a:rPr>
              <a:t>np.array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([[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], </a:t>
            </a:r>
            <a:r>
              <a:rPr lang="en-US" altLang="zh-CN" sz="1078" dirty="0">
                <a:solidFill>
                  <a:srgbClr val="000000"/>
                </a:solidFill>
                <a:latin typeface="Menlo" panose="020B0609030804020204" pitchFamily="49" charset="0"/>
              </a:rPr>
              <a:t>…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]); c = </a:t>
            </a:r>
            <a:r>
              <a:rPr lang="en-US" sz="1078" dirty="0" err="1">
                <a:solidFill>
                  <a:srgbClr val="000000"/>
                </a:solidFill>
                <a:latin typeface="Menlo" panose="020B0609030804020204" pitchFamily="49" charset="0"/>
              </a:rPr>
              <a:t>np.hstack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078" dirty="0" err="1">
                <a:solidFill>
                  <a:srgbClr val="000000"/>
                </a:solidFill>
                <a:latin typeface="Menlo" panose="020B0609030804020204" pitchFamily="49" charset="0"/>
              </a:rPr>
              <a:t>np.array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([-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15.0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,-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10.0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]))</a:t>
            </a:r>
          </a:p>
          <a:p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h = </a:t>
            </a:r>
            <a:r>
              <a:rPr lang="en-US" sz="1078" dirty="0" err="1">
                <a:solidFill>
                  <a:srgbClr val="000000"/>
                </a:solidFill>
                <a:latin typeface="Menlo" panose="020B0609030804020204" pitchFamily="49" charset="0"/>
              </a:rPr>
              <a:t>np.hstack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078" dirty="0" err="1">
                <a:solidFill>
                  <a:srgbClr val="000000"/>
                </a:solidFill>
                <a:latin typeface="Menlo" panose="020B0609030804020204" pitchFamily="49" charset="0"/>
              </a:rPr>
              <a:t>np.array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([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US" sz="1078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US" sz="1078" dirty="0">
                <a:solidFill>
                  <a:srgbClr val="000000"/>
                </a:solidFill>
                <a:latin typeface="Menlo" panose="020B0609030804020204" pitchFamily="49" charset="0"/>
              </a:rPr>
              <a:t>]))</a:t>
            </a:r>
          </a:p>
        </p:txBody>
      </p:sp>
      <p:sp>
        <p:nvSpPr>
          <p:cNvPr id="1236" name="TextBox 1235">
            <a:extLst>
              <a:ext uri="{FF2B5EF4-FFF2-40B4-BE49-F238E27FC236}">
                <a16:creationId xmlns:a16="http://schemas.microsoft.com/office/drawing/2014/main" id="{AEC8E975-4DC9-A974-CA3F-DA7B4890024F}"/>
              </a:ext>
            </a:extLst>
          </p:cNvPr>
          <p:cNvSpPr txBox="1"/>
          <p:nvPr/>
        </p:nvSpPr>
        <p:spPr>
          <a:xfrm>
            <a:off x="31425843" y="7844907"/>
            <a:ext cx="4006005" cy="3694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32" b="1" dirty="0">
                <a:solidFill>
                  <a:srgbClr val="000000"/>
                </a:solidFill>
                <a:latin typeface="Menlo" panose="020B0609030804020204" pitchFamily="49" charset="0"/>
              </a:rPr>
              <a:t>Example</a:t>
            </a:r>
            <a:r>
              <a:rPr lang="zh-CN" altLang="en-US" sz="1232" b="1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b="1" dirty="0">
                <a:solidFill>
                  <a:srgbClr val="000000"/>
                </a:solidFill>
                <a:latin typeface="Menlo" panose="020B0609030804020204" pitchFamily="49" charset="0"/>
              </a:rPr>
              <a:t>Problem Solving Script</a:t>
            </a:r>
            <a:endParaRPr lang="en-US" sz="1232" b="1" dirty="0">
              <a:solidFill>
                <a:srgbClr val="008000"/>
              </a:solidFill>
              <a:latin typeface="Menlo" panose="020B0609030804020204" pitchFamily="49" charset="0"/>
            </a:endParaRPr>
          </a:p>
          <a:p>
            <a:r>
              <a:rPr lang="en-US" sz="1232" dirty="0">
                <a:solidFill>
                  <a:srgbClr val="008000"/>
                </a:solidFill>
                <a:latin typeface="Menlo" panose="020B0609030804020204" pitchFamily="49" charset="0"/>
              </a:rPr>
              <a:t># Create a new </a:t>
            </a:r>
            <a:r>
              <a:rPr lang="en-US" sz="1232" dirty="0" err="1">
                <a:solidFill>
                  <a:srgbClr val="008000"/>
                </a:solidFill>
                <a:latin typeface="Menlo" panose="020B0609030804020204" pitchFamily="49" charset="0"/>
              </a:rPr>
              <a:t>Gurobi</a:t>
            </a:r>
            <a:r>
              <a:rPr lang="en-US" sz="1232" dirty="0">
                <a:solidFill>
                  <a:srgbClr val="008000"/>
                </a:solidFill>
                <a:latin typeface="Menlo" panose="020B0609030804020204" pitchFamily="49" charset="0"/>
              </a:rPr>
              <a:t> model</a:t>
            </a:r>
            <a:endParaRPr lang="en-US" sz="1232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model = 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gp.Model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32" dirty="0">
                <a:solidFill>
                  <a:srgbClr val="A31515"/>
                </a:solidFill>
                <a:latin typeface="Menlo" panose="020B0609030804020204" pitchFamily="49" charset="0"/>
              </a:rPr>
              <a:t>"MILP"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b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1232" dirty="0">
                <a:solidFill>
                  <a:srgbClr val="008000"/>
                </a:solidFill>
                <a:latin typeface="Menlo" panose="020B0609030804020204" pitchFamily="49" charset="0"/>
              </a:rPr>
              <a:t># Add variables</a:t>
            </a:r>
            <a:endParaRPr lang="en-US" sz="1232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x = 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model.addMVar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(shape=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(c), 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vtype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=GRB.BINARY, name=</a:t>
            </a:r>
            <a:r>
              <a:rPr lang="en-US" sz="1232" dirty="0">
                <a:solidFill>
                  <a:srgbClr val="A31515"/>
                </a:solidFill>
                <a:latin typeface="Menlo" panose="020B0609030804020204" pitchFamily="49" charset="0"/>
              </a:rPr>
              <a:t>"x"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y = 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model.addMVar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(shape=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len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(h), </a:t>
            </a:r>
          </a:p>
          <a:p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vtype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=GRB.CONTINUOUS, 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lb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=</a:t>
            </a:r>
            <a:r>
              <a:rPr lang="en-US" sz="1232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, name=</a:t>
            </a:r>
            <a:r>
              <a:rPr lang="en-US" sz="1232" dirty="0">
                <a:solidFill>
                  <a:srgbClr val="A31515"/>
                </a:solidFill>
                <a:latin typeface="Menlo" panose="020B0609030804020204" pitchFamily="49" charset="0"/>
              </a:rPr>
              <a:t>"y"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z = 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model.addVar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vtype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=GRB.CONTINUOUS, 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lb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=</a:t>
            </a:r>
            <a:r>
              <a:rPr lang="en-US" sz="1232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, name=</a:t>
            </a:r>
            <a:r>
              <a:rPr lang="en-US" sz="1232" dirty="0">
                <a:solidFill>
                  <a:srgbClr val="A31515"/>
                </a:solidFill>
                <a:latin typeface="Menlo" panose="020B0609030804020204" pitchFamily="49" charset="0"/>
              </a:rPr>
              <a:t>"z"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p = 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model.addVar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vtype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=GRB.BINARY, name=</a:t>
            </a:r>
            <a:r>
              <a:rPr lang="en-US" sz="1232" dirty="0">
                <a:solidFill>
                  <a:srgbClr val="A31515"/>
                </a:solidFill>
                <a:latin typeface="Menlo" panose="020B0609030804020204" pitchFamily="49" charset="0"/>
              </a:rPr>
              <a:t>"p"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b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1232" dirty="0">
                <a:solidFill>
                  <a:srgbClr val="008000"/>
                </a:solidFill>
                <a:latin typeface="Menlo" panose="020B0609030804020204" pitchFamily="49" charset="0"/>
              </a:rPr>
              <a:t># Set the objective function</a:t>
            </a:r>
            <a:endParaRPr lang="en-US" sz="1232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model.setObjective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(c @ x + h @ y, GRB.MAXIMIZE)</a:t>
            </a:r>
            <a:b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1232" dirty="0">
                <a:solidFill>
                  <a:srgbClr val="008000"/>
                </a:solidFill>
                <a:latin typeface="Menlo" panose="020B0609030804020204" pitchFamily="49" charset="0"/>
              </a:rPr>
              <a:t># Add the constraints</a:t>
            </a:r>
            <a:endParaRPr lang="en-US" sz="1232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model.addConstr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(A @ x + G @ y &lt;= b, name=</a:t>
            </a:r>
            <a:r>
              <a:rPr lang="en-US" sz="1232" dirty="0">
                <a:solidFill>
                  <a:srgbClr val="A31515"/>
                </a:solidFill>
                <a:latin typeface="Menlo" panose="020B0609030804020204" pitchFamily="49" charset="0"/>
              </a:rPr>
              <a:t>"constraints"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b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model.addConstr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(z == </a:t>
            </a:r>
            <a:r>
              <a:rPr lang="en-US" sz="1232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, name=</a:t>
            </a:r>
            <a:r>
              <a:rPr lang="en-US" sz="1232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US" sz="1232" dirty="0" err="1">
                <a:solidFill>
                  <a:srgbClr val="A31515"/>
                </a:solidFill>
                <a:latin typeface="Menlo" panose="020B0609030804020204" pitchFamily="49" charset="0"/>
              </a:rPr>
              <a:t>constraints_eq</a:t>
            </a:r>
            <a:r>
              <a:rPr lang="en-US" sz="1232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model.addConstr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(p == </a:t>
            </a:r>
            <a:r>
              <a:rPr lang="en-US" sz="1232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, name=</a:t>
            </a:r>
            <a:r>
              <a:rPr lang="en-US" sz="1232" dirty="0">
                <a:solidFill>
                  <a:srgbClr val="A31515"/>
                </a:solidFill>
                <a:latin typeface="Menlo" panose="020B0609030804020204" pitchFamily="49" charset="0"/>
              </a:rPr>
              <a:t>"constraints_eq2"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b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1232" dirty="0">
                <a:solidFill>
                  <a:srgbClr val="008000"/>
                </a:solidFill>
                <a:latin typeface="Menlo" panose="020B0609030804020204" pitchFamily="49" charset="0"/>
              </a:rPr>
              <a:t># Optimize the model</a:t>
            </a:r>
            <a:endParaRPr lang="en-US" sz="1232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model.optimize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1237" name="TextBox 1236">
            <a:extLst>
              <a:ext uri="{FF2B5EF4-FFF2-40B4-BE49-F238E27FC236}">
                <a16:creationId xmlns:a16="http://schemas.microsoft.com/office/drawing/2014/main" id="{251384F8-F180-C677-A57B-E7C18572EDAD}"/>
              </a:ext>
            </a:extLst>
          </p:cNvPr>
          <p:cNvSpPr txBox="1"/>
          <p:nvPr/>
        </p:nvSpPr>
        <p:spPr>
          <a:xfrm>
            <a:off x="31425843" y="11496895"/>
            <a:ext cx="3854483" cy="661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#</a:t>
            </a:r>
            <a:r>
              <a:rPr lang="zh-CN" altLang="en-US" sz="1232" dirty="0">
                <a:solidFill>
                  <a:srgbClr val="008001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User</a:t>
            </a:r>
            <a:r>
              <a:rPr lang="zh-CN" altLang="en-US" sz="1232" dirty="0">
                <a:solidFill>
                  <a:srgbClr val="008001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Defined</a:t>
            </a:r>
            <a:r>
              <a:rPr lang="zh-CN" altLang="en-US" sz="1232" dirty="0">
                <a:solidFill>
                  <a:srgbClr val="008001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methods</a:t>
            </a:r>
            <a:r>
              <a:rPr lang="zh-CN" altLang="en-US" sz="1232" dirty="0">
                <a:solidFill>
                  <a:srgbClr val="008001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and</a:t>
            </a:r>
            <a:r>
              <a:rPr lang="zh-CN" altLang="en-US" sz="1232" dirty="0">
                <a:solidFill>
                  <a:srgbClr val="008001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modes</a:t>
            </a:r>
            <a:endParaRPr lang="en-US" sz="1232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Solver = 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HQCMCBD_algorithm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(model, mode = </a:t>
            </a:r>
            <a:r>
              <a:rPr lang="en-US" sz="1232" dirty="0">
                <a:solidFill>
                  <a:srgbClr val="A31515"/>
                </a:solidFill>
                <a:latin typeface="Menlo" panose="020B0609030804020204" pitchFamily="49" charset="0"/>
              </a:rPr>
              <a:t>"manual"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b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Solver.run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1238" name="TextBox 1237">
            <a:extLst>
              <a:ext uri="{FF2B5EF4-FFF2-40B4-BE49-F238E27FC236}">
                <a16:creationId xmlns:a16="http://schemas.microsoft.com/office/drawing/2014/main" id="{52B2CD05-AFDA-8F0E-421E-FD77C41242DE}"/>
              </a:ext>
            </a:extLst>
          </p:cNvPr>
          <p:cNvSpPr txBox="1"/>
          <p:nvPr/>
        </p:nvSpPr>
        <p:spPr>
          <a:xfrm>
            <a:off x="31425842" y="12112827"/>
            <a:ext cx="3854483" cy="661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#</a:t>
            </a:r>
            <a:r>
              <a:rPr lang="zh-CN" altLang="en-US" sz="1232" dirty="0">
                <a:solidFill>
                  <a:srgbClr val="008001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Default</a:t>
            </a:r>
            <a:r>
              <a:rPr lang="zh-CN" altLang="en-US" sz="1232" dirty="0">
                <a:solidFill>
                  <a:srgbClr val="008001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methods</a:t>
            </a:r>
            <a:r>
              <a:rPr lang="zh-CN" altLang="en-US" sz="1232" dirty="0">
                <a:solidFill>
                  <a:srgbClr val="008001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and</a:t>
            </a:r>
            <a:r>
              <a:rPr lang="zh-CN" altLang="en-US" sz="1232" dirty="0">
                <a:solidFill>
                  <a:srgbClr val="008001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modes</a:t>
            </a:r>
            <a:r>
              <a:rPr lang="zh-CN" altLang="en-US" sz="1232" dirty="0">
                <a:solidFill>
                  <a:srgbClr val="008001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(hybrid</a:t>
            </a:r>
            <a:r>
              <a:rPr lang="zh-CN" altLang="en-US" sz="1232" dirty="0">
                <a:solidFill>
                  <a:srgbClr val="008001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+</a:t>
            </a:r>
            <a:r>
              <a:rPr lang="zh-CN" altLang="en-US" sz="1232" dirty="0">
                <a:solidFill>
                  <a:srgbClr val="008001"/>
                </a:solidFill>
                <a:latin typeface="Menlo" panose="020B0609030804020204" pitchFamily="49" charset="0"/>
              </a:rPr>
              <a:t> </a:t>
            </a:r>
            <a:r>
              <a:rPr lang="en-US" altLang="zh-CN" sz="1232" dirty="0" err="1">
                <a:solidFill>
                  <a:srgbClr val="008001"/>
                </a:solidFill>
                <a:latin typeface="Menlo" panose="020B0609030804020204" pitchFamily="49" charset="0"/>
              </a:rPr>
              <a:t>Lshape</a:t>
            </a:r>
            <a:r>
              <a:rPr lang="en-US" altLang="zh-CN" sz="1232" dirty="0">
                <a:solidFill>
                  <a:srgbClr val="008001"/>
                </a:solidFill>
                <a:latin typeface="Menlo" panose="020B0609030804020204" pitchFamily="49" charset="0"/>
              </a:rPr>
              <a:t>)</a:t>
            </a:r>
            <a:endParaRPr lang="en-US" sz="1232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Solv2 = </a:t>
            </a:r>
            <a:r>
              <a:rPr lang="en-US" sz="1232" dirty="0" err="1">
                <a:solidFill>
                  <a:srgbClr val="000000"/>
                </a:solidFill>
                <a:latin typeface="Menlo" panose="020B0609030804020204" pitchFamily="49" charset="0"/>
              </a:rPr>
              <a:t>HQCMCBD_algorithm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(model, mode = </a:t>
            </a:r>
            <a:r>
              <a:rPr lang="en-US" sz="1232" dirty="0">
                <a:solidFill>
                  <a:srgbClr val="A31515"/>
                </a:solidFill>
                <a:latin typeface="Menlo" panose="020B0609030804020204" pitchFamily="49" charset="0"/>
              </a:rPr>
              <a:t>"default"</a:t>
            </a: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b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1232" dirty="0">
                <a:solidFill>
                  <a:srgbClr val="000000"/>
                </a:solidFill>
                <a:latin typeface="Menlo" panose="020B0609030804020204" pitchFamily="49" charset="0"/>
              </a:rPr>
              <a:t>Solv2.run()</a:t>
            </a:r>
          </a:p>
        </p:txBody>
      </p:sp>
      <p:pic>
        <p:nvPicPr>
          <p:cNvPr id="1239" name="Picture 1238" descr="A close-up of a computer&#10;&#10;Description automatically generated">
            <a:extLst>
              <a:ext uri="{FF2B5EF4-FFF2-40B4-BE49-F238E27FC236}">
                <a16:creationId xmlns:a16="http://schemas.microsoft.com/office/drawing/2014/main" id="{7122D113-648C-FCE6-E3AA-017B84015DB0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26" b="54814"/>
          <a:stretch/>
        </p:blipFill>
        <p:spPr>
          <a:xfrm>
            <a:off x="31425842" y="13009770"/>
            <a:ext cx="1047438" cy="297453"/>
          </a:xfrm>
          <a:prstGeom prst="rect">
            <a:avLst/>
          </a:prstGeom>
        </p:spPr>
      </p:pic>
      <p:pic>
        <p:nvPicPr>
          <p:cNvPr id="1240" name="Picture 1239" descr="A close-up of a computer&#10;&#10;Description automatically generated">
            <a:extLst>
              <a:ext uri="{FF2B5EF4-FFF2-40B4-BE49-F238E27FC236}">
                <a16:creationId xmlns:a16="http://schemas.microsoft.com/office/drawing/2014/main" id="{207CE0BB-117B-CEA7-B1E1-56B646A6C6EC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4" r="14147" b="8598"/>
          <a:stretch/>
        </p:blipFill>
        <p:spPr>
          <a:xfrm>
            <a:off x="32651462" y="13009771"/>
            <a:ext cx="1672134" cy="297452"/>
          </a:xfrm>
          <a:prstGeom prst="rect">
            <a:avLst/>
          </a:prstGeom>
        </p:spPr>
      </p:pic>
      <p:sp>
        <p:nvSpPr>
          <p:cNvPr id="1241" name="TextBox 1240">
            <a:extLst>
              <a:ext uri="{FF2B5EF4-FFF2-40B4-BE49-F238E27FC236}">
                <a16:creationId xmlns:a16="http://schemas.microsoft.com/office/drawing/2014/main" id="{2C447307-43C7-2B17-1A15-432A1D446B69}"/>
              </a:ext>
            </a:extLst>
          </p:cNvPr>
          <p:cNvSpPr txBox="1"/>
          <p:nvPr/>
        </p:nvSpPr>
        <p:spPr>
          <a:xfrm>
            <a:off x="31425842" y="12799912"/>
            <a:ext cx="3228071" cy="28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03905">
              <a:defRPr/>
            </a:pPr>
            <a:r>
              <a:rPr lang="en-US" altLang="zh-CN" sz="1232" b="1" dirty="0">
                <a:solidFill>
                  <a:srgbClr val="000000"/>
                </a:solidFill>
                <a:latin typeface="Menlo" panose="020B0609030804020204" pitchFamily="49" charset="0"/>
                <a:ea typeface="等线" panose="02010600030101010101" pitchFamily="2" charset="-122"/>
              </a:rPr>
              <a:t>Example</a:t>
            </a:r>
            <a:r>
              <a:rPr lang="zh-CN" altLang="en-US" sz="1232" b="1" dirty="0">
                <a:solidFill>
                  <a:srgbClr val="000000"/>
                </a:solidFill>
                <a:latin typeface="Menlo" panose="020B0609030804020204" pitchFamily="49" charset="0"/>
                <a:ea typeface="等线" panose="02010600030101010101" pitchFamily="2" charset="-122"/>
              </a:rPr>
              <a:t> </a:t>
            </a:r>
            <a:r>
              <a:rPr lang="en-US" altLang="zh-CN" sz="1232" b="1" dirty="0">
                <a:solidFill>
                  <a:srgbClr val="000000"/>
                </a:solidFill>
                <a:latin typeface="Menlo" panose="020B0609030804020204" pitchFamily="49" charset="0"/>
                <a:ea typeface="等线" panose="02010600030101010101" pitchFamily="2" charset="-122"/>
              </a:rPr>
              <a:t>Configuration Files</a:t>
            </a:r>
            <a:endParaRPr lang="en-US" sz="1232" b="1" dirty="0">
              <a:solidFill>
                <a:srgbClr val="008000"/>
              </a:solidFill>
              <a:latin typeface="Menlo" panose="020B0609030804020204" pitchFamily="49" charset="0"/>
            </a:endParaRPr>
          </a:p>
        </p:txBody>
      </p:sp>
      <p:sp>
        <p:nvSpPr>
          <p:cNvPr id="1242" name="TextBox 1241">
            <a:extLst>
              <a:ext uri="{FF2B5EF4-FFF2-40B4-BE49-F238E27FC236}">
                <a16:creationId xmlns:a16="http://schemas.microsoft.com/office/drawing/2014/main" id="{2B60DB18-FF7A-5F12-8AB3-CF271D0E1EB9}"/>
              </a:ext>
            </a:extLst>
          </p:cNvPr>
          <p:cNvSpPr txBox="1"/>
          <p:nvPr/>
        </p:nvSpPr>
        <p:spPr>
          <a:xfrm>
            <a:off x="31425842" y="13335186"/>
            <a:ext cx="3953761" cy="1940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03905">
              <a:defRPr/>
            </a:pPr>
            <a:r>
              <a:rPr lang="en-US" altLang="zh-CN" sz="1232" b="1" dirty="0">
                <a:solidFill>
                  <a:srgbClr val="000000"/>
                </a:solidFill>
                <a:latin typeface="Menlo" panose="020B0609030804020204" pitchFamily="49" charset="0"/>
                <a:ea typeface="等线" panose="02010600030101010101" pitchFamily="2" charset="-122"/>
              </a:rPr>
              <a:t>Example</a:t>
            </a:r>
            <a:r>
              <a:rPr lang="zh-CN" altLang="en-US" sz="1232" b="1" dirty="0">
                <a:solidFill>
                  <a:srgbClr val="000000"/>
                </a:solidFill>
                <a:latin typeface="Menlo" panose="020B0609030804020204" pitchFamily="49" charset="0"/>
                <a:ea typeface="等线" panose="02010600030101010101" pitchFamily="2" charset="-122"/>
              </a:rPr>
              <a:t> </a:t>
            </a:r>
            <a:r>
              <a:rPr lang="en-US" altLang="zh-CN" sz="1232" b="1" dirty="0">
                <a:solidFill>
                  <a:srgbClr val="000000"/>
                </a:solidFill>
                <a:latin typeface="Menlo" panose="020B0609030804020204" pitchFamily="49" charset="0"/>
                <a:ea typeface="等线" panose="02010600030101010101" pitchFamily="2" charset="-122"/>
              </a:rPr>
              <a:t>Text Output</a:t>
            </a:r>
            <a:endParaRPr lang="en-US" sz="1078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</a:rPr>
              <a:t>The n-</a:t>
            </a:r>
            <a:r>
              <a:rPr lang="en-US" sz="1078" dirty="0" err="1">
                <a:solidFill>
                  <a:srgbClr val="3B3B3B"/>
                </a:solidFill>
                <a:latin typeface="Consolas" panose="020B0609020204030204" pitchFamily="49" charset="0"/>
              </a:rPr>
              <a:t>th</a:t>
            </a:r>
            <a: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</a:rPr>
              <a:t> Config file of quantum sampling is created successfully at </a:t>
            </a:r>
            <a: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  <a:hlinkClick r:id="rId52"/>
              </a:rPr>
              <a:t>f:\...\HQCMCBD-API\data_output\Dwave_info-round-n.json.</a:t>
            </a:r>
            <a: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</a:rPr>
              <a:t>create optimality cut </a:t>
            </a:r>
          </a:p>
          <a:p>
            <a: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</a:rPr>
              <a:t>create optimality cut </a:t>
            </a:r>
            <a:b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</a:rPr>
            </a:br>
            <a: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</a:rPr>
              <a:t>Round </a:t>
            </a:r>
            <a:r>
              <a:rPr lang="en-US" altLang="zh-CN" sz="1078" dirty="0">
                <a:solidFill>
                  <a:srgbClr val="3B3B3B"/>
                </a:solidFill>
                <a:latin typeface="Consolas" panose="020B0609020204030204" pitchFamily="49" charset="0"/>
              </a:rPr>
              <a:t>n</a:t>
            </a:r>
            <a: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</a:rPr>
              <a:t>: Current Objective value is 9.0; lambda_upper is 17.0; </a:t>
            </a:r>
            <a:b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</a:rPr>
            </a:br>
            <a:r>
              <a:rPr lang="en-US" sz="1078" dirty="0" err="1">
                <a:solidFill>
                  <a:srgbClr val="3B3B3B"/>
                </a:solidFill>
                <a:latin typeface="Consolas" panose="020B0609020204030204" pitchFamily="49" charset="0"/>
              </a:rPr>
              <a:t>lambda_lower</a:t>
            </a:r>
            <a: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</a:rPr>
              <a:t> is 11.0; </a:t>
            </a:r>
          </a:p>
          <a:p>
            <a: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</a:rPr>
              <a:t>Relative gap is 54.545%. </a:t>
            </a:r>
            <a:b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</a:rPr>
            </a:br>
            <a:r>
              <a:rPr lang="en-US" sz="1078" dirty="0">
                <a:solidFill>
                  <a:srgbClr val="3B3B3B"/>
                </a:solidFill>
                <a:latin typeface="Consolas" panose="020B0609020204030204" pitchFamily="49" charset="0"/>
              </a:rPr>
              <a:t>Absolute gap is 6.0</a:t>
            </a:r>
            <a:endParaRPr lang="en-US" sz="1078" dirty="0"/>
          </a:p>
        </p:txBody>
      </p:sp>
      <p:sp>
        <p:nvSpPr>
          <p:cNvPr id="1244" name="TextBox 1243">
            <a:extLst>
              <a:ext uri="{FF2B5EF4-FFF2-40B4-BE49-F238E27FC236}">
                <a16:creationId xmlns:a16="http://schemas.microsoft.com/office/drawing/2014/main" id="{B8EA7F6E-FB0A-A8C2-622C-781C10FD1C23}"/>
              </a:ext>
            </a:extLst>
          </p:cNvPr>
          <p:cNvSpPr txBox="1"/>
          <p:nvPr/>
        </p:nvSpPr>
        <p:spPr>
          <a:xfrm>
            <a:off x="28146472" y="15339445"/>
            <a:ext cx="7049895" cy="2519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964" indent="-2639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a </a:t>
            </a:r>
            <a:r>
              <a:rPr lang="en-US" sz="215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package implementing the </a:t>
            </a:r>
            <a:r>
              <a:rPr lang="en-US" sz="215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HQC-Bend algorithm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capable of solving complex </a:t>
            </a:r>
            <a:r>
              <a:rPr 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(M)ILP 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problems. </a:t>
            </a:r>
          </a:p>
          <a:p>
            <a:pPr marL="263964" indent="-2639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the strength of </a:t>
            </a:r>
            <a:r>
              <a:rPr 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certain optimization tasks while utilizing classical solvers for others, thus providing an </a:t>
            </a:r>
            <a:r>
              <a:rPr 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</a:t>
            </a:r>
            <a:r>
              <a:rPr 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 for handling (M)ILP problems.</a:t>
            </a:r>
          </a:p>
        </p:txBody>
      </p:sp>
      <p:pic>
        <p:nvPicPr>
          <p:cNvPr id="1245" name="Picture 1244" descr="A qr code with dots&#10;&#10;AI-generated content may be incorrect.">
            <a:extLst>
              <a:ext uri="{FF2B5EF4-FFF2-40B4-BE49-F238E27FC236}">
                <a16:creationId xmlns:a16="http://schemas.microsoft.com/office/drawing/2014/main" id="{A9A88CAC-956F-63BB-B012-B52614D93B09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5467" r="7021" b="6768"/>
          <a:stretch/>
        </p:blipFill>
        <p:spPr>
          <a:xfrm>
            <a:off x="12839475" y="27081075"/>
            <a:ext cx="2057468" cy="2121767"/>
          </a:xfrm>
          <a:prstGeom prst="rect">
            <a:avLst/>
          </a:prstGeom>
        </p:spPr>
      </p:pic>
      <p:pic>
        <p:nvPicPr>
          <p:cNvPr id="1246" name="Picture 1245">
            <a:extLst>
              <a:ext uri="{FF2B5EF4-FFF2-40B4-BE49-F238E27FC236}">
                <a16:creationId xmlns:a16="http://schemas.microsoft.com/office/drawing/2014/main" id="{3278C4C6-5E2C-8495-C1AE-BE2078E6219D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3353028" y="26059170"/>
            <a:ext cx="1030363" cy="1030363"/>
          </a:xfrm>
          <a:prstGeom prst="rect">
            <a:avLst/>
          </a:prstGeom>
        </p:spPr>
      </p:pic>
      <p:grpSp>
        <p:nvGrpSpPr>
          <p:cNvPr id="1271" name="Group 1270">
            <a:extLst>
              <a:ext uri="{FF2B5EF4-FFF2-40B4-BE49-F238E27FC236}">
                <a16:creationId xmlns:a16="http://schemas.microsoft.com/office/drawing/2014/main" id="{0C1BA203-BBFC-9649-AD04-02BDEC26ECB1}"/>
              </a:ext>
            </a:extLst>
          </p:cNvPr>
          <p:cNvGrpSpPr/>
          <p:nvPr/>
        </p:nvGrpSpPr>
        <p:grpSpPr>
          <a:xfrm>
            <a:off x="13093758" y="7908242"/>
            <a:ext cx="1671020" cy="1947487"/>
            <a:chOff x="8725806" y="10404469"/>
            <a:chExt cx="2170766" cy="2529915"/>
          </a:xfrm>
        </p:grpSpPr>
        <p:pic>
          <p:nvPicPr>
            <p:cNvPr id="1247" name="Picture 1246">
              <a:extLst>
                <a:ext uri="{FF2B5EF4-FFF2-40B4-BE49-F238E27FC236}">
                  <a16:creationId xmlns:a16="http://schemas.microsoft.com/office/drawing/2014/main" id="{054082BD-E6A8-D42A-FE9C-A60149E2F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25806" y="11976888"/>
              <a:ext cx="957496" cy="957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8" name="Picture 1247">
              <a:extLst>
                <a:ext uri="{FF2B5EF4-FFF2-40B4-BE49-F238E27FC236}">
                  <a16:creationId xmlns:a16="http://schemas.microsoft.com/office/drawing/2014/main" id="{9EC8CE58-55DA-C5AC-8C3B-8095A985E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9939075" y="11947796"/>
              <a:ext cx="957497" cy="957497"/>
            </a:xfrm>
            <a:prstGeom prst="rect">
              <a:avLst/>
            </a:prstGeom>
          </p:spPr>
        </p:pic>
        <p:pic>
          <p:nvPicPr>
            <p:cNvPr id="1249" name="Picture 6">
              <a:extLst>
                <a:ext uri="{FF2B5EF4-FFF2-40B4-BE49-F238E27FC236}">
                  <a16:creationId xmlns:a16="http://schemas.microsoft.com/office/drawing/2014/main" id="{9BD2737C-16C5-7903-2A72-A56E5F0EF0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66" b="1241"/>
            <a:stretch/>
          </p:blipFill>
          <p:spPr bwMode="auto">
            <a:xfrm>
              <a:off x="9060787" y="10404469"/>
              <a:ext cx="1158692" cy="1147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3" name="TextBox 1252">
              <a:extLst>
                <a:ext uri="{FF2B5EF4-FFF2-40B4-BE49-F238E27FC236}">
                  <a16:creationId xmlns:a16="http://schemas.microsoft.com/office/drawing/2014/main" id="{07B74CC8-CEA5-35E7-3E54-086D452ECA08}"/>
                </a:ext>
              </a:extLst>
            </p:cNvPr>
            <p:cNvSpPr txBox="1"/>
            <p:nvPr/>
          </p:nvSpPr>
          <p:spPr>
            <a:xfrm>
              <a:off x="9964843" y="10914703"/>
              <a:ext cx="695941" cy="396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6" dirty="0">
                  <a:solidFill>
                    <a:srgbClr val="FA6E85"/>
                  </a:solidFill>
                  <a:effectLst>
                    <a:glow rad="101600">
                      <a:schemeClr val="accent6">
                        <a:lumMod val="60000"/>
                        <a:lumOff val="40000"/>
                        <a:alpha val="40000"/>
                      </a:schemeClr>
                    </a:glow>
                  </a:effectLst>
                </a:rPr>
                <a:t>QPU</a:t>
              </a:r>
            </a:p>
          </p:txBody>
        </p:sp>
      </p:grpSp>
      <p:grpSp>
        <p:nvGrpSpPr>
          <p:cNvPr id="1270" name="Group 1269">
            <a:extLst>
              <a:ext uri="{FF2B5EF4-FFF2-40B4-BE49-F238E27FC236}">
                <a16:creationId xmlns:a16="http://schemas.microsoft.com/office/drawing/2014/main" id="{27A74999-8100-AAF5-D09D-DCF7EF9E2F9B}"/>
              </a:ext>
            </a:extLst>
          </p:cNvPr>
          <p:cNvGrpSpPr/>
          <p:nvPr/>
        </p:nvGrpSpPr>
        <p:grpSpPr>
          <a:xfrm>
            <a:off x="13160281" y="6161121"/>
            <a:ext cx="1507762" cy="1446686"/>
            <a:chOff x="8987104" y="8164549"/>
            <a:chExt cx="1958683" cy="1879341"/>
          </a:xfrm>
        </p:grpSpPr>
        <p:sp>
          <p:nvSpPr>
            <p:cNvPr id="1251" name="Rectangle 1250">
              <a:extLst>
                <a:ext uri="{FF2B5EF4-FFF2-40B4-BE49-F238E27FC236}">
                  <a16:creationId xmlns:a16="http://schemas.microsoft.com/office/drawing/2014/main" id="{086370F9-1D46-EADD-C71E-9A4D709E008F}"/>
                </a:ext>
              </a:extLst>
            </p:cNvPr>
            <p:cNvSpPr/>
            <p:nvPr/>
          </p:nvSpPr>
          <p:spPr>
            <a:xfrm>
              <a:off x="9329735" y="8164549"/>
              <a:ext cx="1142351" cy="5872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6" dirty="0">
                  <a:solidFill>
                    <a:schemeClr val="tx1"/>
                  </a:solidFill>
                </a:rPr>
                <a:t>Master</a:t>
              </a:r>
              <a:br>
                <a:rPr lang="en-US" sz="1386" dirty="0">
                  <a:solidFill>
                    <a:schemeClr val="tx1"/>
                  </a:solidFill>
                </a:rPr>
              </a:br>
              <a:r>
                <a:rPr lang="en-US" sz="1386" dirty="0">
                  <a:solidFill>
                    <a:schemeClr val="tx1"/>
                  </a:solidFill>
                </a:rPr>
                <a:t>Problem</a:t>
              </a:r>
            </a:p>
          </p:txBody>
        </p:sp>
        <p:sp>
          <p:nvSpPr>
            <p:cNvPr id="1252" name="Rectangle 1251">
              <a:extLst>
                <a:ext uri="{FF2B5EF4-FFF2-40B4-BE49-F238E27FC236}">
                  <a16:creationId xmlns:a16="http://schemas.microsoft.com/office/drawing/2014/main" id="{01DDD2DF-FB9F-D3E3-8B63-BA1835C8867B}"/>
                </a:ext>
              </a:extLst>
            </p:cNvPr>
            <p:cNvSpPr/>
            <p:nvPr/>
          </p:nvSpPr>
          <p:spPr>
            <a:xfrm>
              <a:off x="9329735" y="9456640"/>
              <a:ext cx="1142351" cy="5872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6" dirty="0">
                  <a:solidFill>
                    <a:schemeClr val="tx1"/>
                  </a:solidFill>
                </a:rPr>
                <a:t>Sub-problems</a:t>
              </a:r>
            </a:p>
          </p:txBody>
        </p:sp>
        <p:cxnSp>
          <p:nvCxnSpPr>
            <p:cNvPr id="1255" name="Connector: Curved 1254">
              <a:extLst>
                <a:ext uri="{FF2B5EF4-FFF2-40B4-BE49-F238E27FC236}">
                  <a16:creationId xmlns:a16="http://schemas.microsoft.com/office/drawing/2014/main" id="{84C5346A-EB67-A41A-7078-6FB6A580F89D}"/>
                </a:ext>
              </a:extLst>
            </p:cNvPr>
            <p:cNvCxnSpPr>
              <a:cxnSpLocks/>
              <a:stCxn id="1251" idx="3"/>
              <a:endCxn id="1252" idx="3"/>
            </p:cNvCxnSpPr>
            <p:nvPr/>
          </p:nvCxnSpPr>
          <p:spPr>
            <a:xfrm>
              <a:off x="10472086" y="8458174"/>
              <a:ext cx="12700" cy="1292091"/>
            </a:xfrm>
            <a:prstGeom prst="curvedConnector3">
              <a:avLst>
                <a:gd name="adj1" fmla="val 2880000"/>
              </a:avLst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Connector: Curved 1257">
              <a:extLst>
                <a:ext uri="{FF2B5EF4-FFF2-40B4-BE49-F238E27FC236}">
                  <a16:creationId xmlns:a16="http://schemas.microsoft.com/office/drawing/2014/main" id="{A5E37BEC-5010-72E0-EC32-8A53A2FB7F82}"/>
                </a:ext>
              </a:extLst>
            </p:cNvPr>
            <p:cNvCxnSpPr>
              <a:cxnSpLocks/>
              <a:stCxn id="1252" idx="1"/>
              <a:endCxn id="1251" idx="1"/>
            </p:cNvCxnSpPr>
            <p:nvPr/>
          </p:nvCxnSpPr>
          <p:spPr>
            <a:xfrm rot="10800000">
              <a:off x="9329735" y="8458175"/>
              <a:ext cx="12700" cy="1292091"/>
            </a:xfrm>
            <a:prstGeom prst="curvedConnector3">
              <a:avLst>
                <a:gd name="adj1" fmla="val 2760000"/>
              </a:avLst>
            </a:prstGeom>
            <a:ln w="285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6" name="TextBox 1265">
              <a:extLst>
                <a:ext uri="{FF2B5EF4-FFF2-40B4-BE49-F238E27FC236}">
                  <a16:creationId xmlns:a16="http://schemas.microsoft.com/office/drawing/2014/main" id="{2E156A40-6B26-083F-771C-5347224B8831}"/>
                </a:ext>
              </a:extLst>
            </p:cNvPr>
            <p:cNvSpPr txBox="1"/>
            <p:nvPr/>
          </p:nvSpPr>
          <p:spPr>
            <a:xfrm>
              <a:off x="8987104" y="8920693"/>
              <a:ext cx="1060362" cy="396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6" dirty="0"/>
                <a:t>BD Cuts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67" name="TextBox 1266">
                  <a:extLst>
                    <a:ext uri="{FF2B5EF4-FFF2-40B4-BE49-F238E27FC236}">
                      <a16:creationId xmlns:a16="http://schemas.microsoft.com/office/drawing/2014/main" id="{2EB93550-1831-40B0-3162-DD191F92E0DA}"/>
                    </a:ext>
                  </a:extLst>
                </p:cNvPr>
                <p:cNvSpPr txBox="1"/>
                <p:nvPr/>
              </p:nvSpPr>
              <p:spPr>
                <a:xfrm>
                  <a:off x="10433930" y="8924824"/>
                  <a:ext cx="511857" cy="3969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386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86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386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1386" b="1" dirty="0"/>
                </a:p>
              </p:txBody>
            </p:sp>
          </mc:Choice>
          <mc:Fallback>
            <p:sp>
              <p:nvSpPr>
                <p:cNvPr id="1267" name="TextBox 1266">
                  <a:extLst>
                    <a:ext uri="{FF2B5EF4-FFF2-40B4-BE49-F238E27FC236}">
                      <a16:creationId xmlns:a16="http://schemas.microsoft.com/office/drawing/2014/main" id="{2EB93550-1831-40B0-3162-DD191F92E0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3930" y="8924824"/>
                  <a:ext cx="511857" cy="396989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72" name="Picture 1271">
            <a:extLst>
              <a:ext uri="{FF2B5EF4-FFF2-40B4-BE49-F238E27FC236}">
                <a16:creationId xmlns:a16="http://schemas.microsoft.com/office/drawing/2014/main" id="{8AD76E04-8045-3200-B366-8E8A65627FC0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8027159" y="7837393"/>
            <a:ext cx="3419154" cy="2065626"/>
          </a:xfrm>
          <a:prstGeom prst="rect">
            <a:avLst/>
          </a:prstGeom>
        </p:spPr>
      </p:pic>
      <p:sp>
        <p:nvSpPr>
          <p:cNvPr id="1280" name="TextBox 1279">
            <a:extLst>
              <a:ext uri="{FF2B5EF4-FFF2-40B4-BE49-F238E27FC236}">
                <a16:creationId xmlns:a16="http://schemas.microsoft.com/office/drawing/2014/main" id="{5AE79943-8AE0-B2FE-EE7D-424CCB5E5EA5}"/>
              </a:ext>
            </a:extLst>
          </p:cNvPr>
          <p:cNvSpPr txBox="1"/>
          <p:nvPr/>
        </p:nvSpPr>
        <p:spPr>
          <a:xfrm>
            <a:off x="28877591" y="12557888"/>
            <a:ext cx="1826141" cy="376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48" i="1" dirty="0"/>
              <a:t>M-cuts Example</a:t>
            </a:r>
          </a:p>
        </p:txBody>
      </p:sp>
      <p:pic>
        <p:nvPicPr>
          <p:cNvPr id="1288" name="Picture 1287">
            <a:extLst>
              <a:ext uri="{FF2B5EF4-FFF2-40B4-BE49-F238E27FC236}">
                <a16:creationId xmlns:a16="http://schemas.microsoft.com/office/drawing/2014/main" id="{8B8A3E04-2C41-A312-515E-5433885C5861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3944942" y="19117904"/>
            <a:ext cx="755586" cy="755586"/>
          </a:xfrm>
          <a:prstGeom prst="rect">
            <a:avLst/>
          </a:prstGeom>
        </p:spPr>
      </p:pic>
      <p:grpSp>
        <p:nvGrpSpPr>
          <p:cNvPr id="1291" name="Group 1290">
            <a:extLst>
              <a:ext uri="{FF2B5EF4-FFF2-40B4-BE49-F238E27FC236}">
                <a16:creationId xmlns:a16="http://schemas.microsoft.com/office/drawing/2014/main" id="{D36FF229-87FF-894D-E124-969828AC32EF}"/>
              </a:ext>
            </a:extLst>
          </p:cNvPr>
          <p:cNvGrpSpPr/>
          <p:nvPr/>
        </p:nvGrpSpPr>
        <p:grpSpPr>
          <a:xfrm>
            <a:off x="32483129" y="19044115"/>
            <a:ext cx="1111776" cy="956046"/>
            <a:chOff x="29018009" y="26303431"/>
            <a:chExt cx="2794572" cy="2509557"/>
          </a:xfrm>
        </p:grpSpPr>
        <p:pic>
          <p:nvPicPr>
            <p:cNvPr id="1281" name="Picture 4" descr="Energies | Free Full-Text | A Multi-Layer Data-Driven Security ...">
              <a:extLst>
                <a:ext uri="{FF2B5EF4-FFF2-40B4-BE49-F238E27FC236}">
                  <a16:creationId xmlns:a16="http://schemas.microsoft.com/office/drawing/2014/main" id="{1A81F3CF-9DED-C788-8D85-871A036F1A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10" r="61139"/>
            <a:stretch/>
          </p:blipFill>
          <p:spPr bwMode="auto">
            <a:xfrm>
              <a:off x="29018009" y="26303431"/>
              <a:ext cx="2794571" cy="250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0" name="Rectangle 1289">
              <a:extLst>
                <a:ext uri="{FF2B5EF4-FFF2-40B4-BE49-F238E27FC236}">
                  <a16:creationId xmlns:a16="http://schemas.microsoft.com/office/drawing/2014/main" id="{071EAF6D-32EC-343B-57EB-AA05AE9C97D7}"/>
                </a:ext>
              </a:extLst>
            </p:cNvPr>
            <p:cNvSpPr/>
            <p:nvPr/>
          </p:nvSpPr>
          <p:spPr>
            <a:xfrm>
              <a:off x="31273751" y="26314400"/>
              <a:ext cx="538830" cy="1686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6"/>
            </a:p>
          </p:txBody>
        </p:sp>
      </p:grpSp>
      <p:grpSp>
        <p:nvGrpSpPr>
          <p:cNvPr id="1293" name="Group 1292">
            <a:extLst>
              <a:ext uri="{FF2B5EF4-FFF2-40B4-BE49-F238E27FC236}">
                <a16:creationId xmlns:a16="http://schemas.microsoft.com/office/drawing/2014/main" id="{2527FF63-B986-DCE9-093B-1CCD1F6E50E2}"/>
              </a:ext>
            </a:extLst>
          </p:cNvPr>
          <p:cNvGrpSpPr/>
          <p:nvPr/>
        </p:nvGrpSpPr>
        <p:grpSpPr>
          <a:xfrm>
            <a:off x="28578364" y="20822154"/>
            <a:ext cx="3323295" cy="2018262"/>
            <a:chOff x="28504592" y="25774637"/>
            <a:chExt cx="4936718" cy="2966730"/>
          </a:xfrm>
        </p:grpSpPr>
        <p:pic>
          <p:nvPicPr>
            <p:cNvPr id="1289" name="Picture 4" descr="Energies | Free Full-Text | A Multi-Layer Data-Driven Security ...">
              <a:extLst>
                <a:ext uri="{FF2B5EF4-FFF2-40B4-BE49-F238E27FC236}">
                  <a16:creationId xmlns:a16="http://schemas.microsoft.com/office/drawing/2014/main" id="{724E7399-8645-F447-707E-0E196BE91F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2"/>
            <a:stretch/>
          </p:blipFill>
          <p:spPr bwMode="auto">
            <a:xfrm>
              <a:off x="28530550" y="25774637"/>
              <a:ext cx="4910760" cy="2966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2" name="Rectangle 1291">
              <a:extLst>
                <a:ext uri="{FF2B5EF4-FFF2-40B4-BE49-F238E27FC236}">
                  <a16:creationId xmlns:a16="http://schemas.microsoft.com/office/drawing/2014/main" id="{9F6A24B1-B270-A2C0-AF00-51CDDDF7E711}"/>
                </a:ext>
              </a:extLst>
            </p:cNvPr>
            <p:cNvSpPr/>
            <p:nvPr/>
          </p:nvSpPr>
          <p:spPr>
            <a:xfrm>
              <a:off x="28504592" y="27817049"/>
              <a:ext cx="532450" cy="919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6"/>
            </a:p>
          </p:txBody>
        </p:sp>
      </p:grpSp>
      <p:pic>
        <p:nvPicPr>
          <p:cNvPr id="1296" name="Picture 1295">
            <a:extLst>
              <a:ext uri="{FF2B5EF4-FFF2-40B4-BE49-F238E27FC236}">
                <a16:creationId xmlns:a16="http://schemas.microsoft.com/office/drawing/2014/main" id="{238668A8-1D86-8EAB-3683-273B420F8B4C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33669274" y="22738733"/>
            <a:ext cx="1369203" cy="136920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52028FC-C090-60B4-66C2-D83D4B5F0BE2}"/>
              </a:ext>
            </a:extLst>
          </p:cNvPr>
          <p:cNvSpPr/>
          <p:nvPr/>
        </p:nvSpPr>
        <p:spPr>
          <a:xfrm>
            <a:off x="21142891" y="14739069"/>
            <a:ext cx="552447" cy="5524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4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A1F04A2-2C91-E92F-42E7-83651D01F0E6}"/>
              </a:ext>
            </a:extLst>
          </p:cNvPr>
          <p:cNvSpPr/>
          <p:nvPr/>
        </p:nvSpPr>
        <p:spPr>
          <a:xfrm>
            <a:off x="16482381" y="20914653"/>
            <a:ext cx="7741409" cy="3681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Cut-adding Method Scheme: </a:t>
            </a:r>
            <a:r>
              <a:rPr lang="en-US" altLang="en-US" sz="2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1️⃣</a:t>
            </a:r>
            <a:r>
              <a:rPr lang="en-US" sz="2155" b="1" dirty="0">
                <a:solidFill>
                  <a:srgbClr val="605F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 sz="215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		</a:t>
            </a:r>
            <a:r>
              <a:rPr lang="en-US" sz="2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2️⃣</a:t>
            </a:r>
            <a:r>
              <a:rPr lang="en-US" sz="2155" b="1" dirty="0">
                <a:solidFill>
                  <a:srgbClr val="156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L-shaped</a:t>
            </a:r>
            <a:r>
              <a:rPr lang="en-US" sz="2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550320-B945-35E7-6A5B-7012737912D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33936667" y="23891275"/>
            <a:ext cx="834416" cy="8344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7DBA9F-E861-F64E-1FF9-99C9EACF61A8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2393436" y="25077538"/>
            <a:ext cx="959648" cy="959648"/>
          </a:xfrm>
          <a:prstGeom prst="rect">
            <a:avLst/>
          </a:prstGeom>
        </p:spPr>
      </p:pic>
      <p:pic>
        <p:nvPicPr>
          <p:cNvPr id="26" name="Picture 4" descr="undefined">
            <a:extLst>
              <a:ext uri="{FF2B5EF4-FFF2-40B4-BE49-F238E27FC236}">
                <a16:creationId xmlns:a16="http://schemas.microsoft.com/office/drawing/2014/main" id="{5F97363A-179F-6974-AF0E-34ED41FF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352" y="25000811"/>
            <a:ext cx="1385784" cy="13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undefined">
            <a:extLst>
              <a:ext uri="{FF2B5EF4-FFF2-40B4-BE49-F238E27FC236}">
                <a16:creationId xmlns:a16="http://schemas.microsoft.com/office/drawing/2014/main" id="{654FA9B8-A853-6A06-9B84-69CA36BD8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659" y="27902637"/>
            <a:ext cx="3456366" cy="108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8" descr="Gurobi Optimization Status">
            <a:extLst>
              <a:ext uri="{FF2B5EF4-FFF2-40B4-BE49-F238E27FC236}">
                <a16:creationId xmlns:a16="http://schemas.microsoft.com/office/drawing/2014/main" id="{304CD327-DB20-D02E-61B6-FA1A3B2CE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737" y="27969565"/>
            <a:ext cx="3606769" cy="9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EAB80B-A01F-E29C-0670-21A7CDAB456D}"/>
              </a:ext>
            </a:extLst>
          </p:cNvPr>
          <p:cNvSpPr txBox="1"/>
          <p:nvPr/>
        </p:nvSpPr>
        <p:spPr>
          <a:xfrm>
            <a:off x="17432092" y="12415734"/>
            <a:ext cx="486328" cy="423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1️⃣</a:t>
            </a:r>
            <a:endParaRPr lang="en-US" sz="2155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C7737D-690E-151C-C1A2-BEBF10FC71B2}"/>
              </a:ext>
            </a:extLst>
          </p:cNvPr>
          <p:cNvSpPr txBox="1"/>
          <p:nvPr/>
        </p:nvSpPr>
        <p:spPr>
          <a:xfrm>
            <a:off x="17057129" y="13499935"/>
            <a:ext cx="498443" cy="423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155" dirty="0">
                <a:latin typeface="Arial" panose="020B0604020202020204" pitchFamily="34" charset="0"/>
              </a:rPr>
              <a:t>2️⃣</a:t>
            </a:r>
            <a:endParaRPr lang="en-US" sz="2155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F7A207-894E-5D5A-8F36-6F2508A37CC8}"/>
              </a:ext>
            </a:extLst>
          </p:cNvPr>
          <p:cNvSpPr txBox="1"/>
          <p:nvPr/>
        </p:nvSpPr>
        <p:spPr>
          <a:xfrm>
            <a:off x="15853983" y="14666699"/>
            <a:ext cx="410603" cy="376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48" dirty="0">
                <a:latin typeface="Arial" panose="020B0604020202020204" pitchFamily="34" charset="0"/>
              </a:rPr>
              <a:t>3️⃣</a:t>
            </a:r>
            <a:endParaRPr lang="en-US" sz="1848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ED2BD1-6305-F5BB-0AAA-C47B031AB4F1}"/>
              </a:ext>
            </a:extLst>
          </p:cNvPr>
          <p:cNvSpPr txBox="1"/>
          <p:nvPr/>
        </p:nvSpPr>
        <p:spPr>
          <a:xfrm>
            <a:off x="18796491" y="14664428"/>
            <a:ext cx="410603" cy="376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48" dirty="0">
                <a:latin typeface="Arial" panose="020B0604020202020204" pitchFamily="34" charset="0"/>
              </a:rPr>
              <a:t>3️⃣</a:t>
            </a:r>
            <a:endParaRPr lang="en-US" sz="1848" dirty="0"/>
          </a:p>
        </p:txBody>
      </p:sp>
    </p:spTree>
    <p:extLst>
      <p:ext uri="{BB962C8B-B14F-4D97-AF65-F5344CB8AC3E}">
        <p14:creationId xmlns:p14="http://schemas.microsoft.com/office/powerpoint/2010/main" val="13417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70bbabd-a2f0-4c90-ad4b-0e8f0f0c4259}" enabled="0" method="" siteId="{170bbabd-a2f0-4c90-ad4b-0e8f0f0c425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3912</TotalTime>
  <Words>1215</Words>
  <Application>Microsoft Office PowerPoint</Application>
  <PresentationFormat>Custom</PresentationFormat>
  <Paragraphs>185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Menlo</vt:lpstr>
      <vt:lpstr>Aptos</vt:lpstr>
      <vt:lpstr>Aptos Display</vt:lpstr>
      <vt:lpstr>Arial</vt:lpstr>
      <vt:lpstr>Cambria Math</vt:lpstr>
      <vt:lpstr>Consolas</vt:lpstr>
      <vt:lpstr>Times New Roman</vt:lpstr>
      <vt:lpstr>Wingdings</vt:lpstr>
      <vt:lpstr>Office Theme</vt:lpstr>
      <vt:lpstr>HQC-Bend: A Python Package of Hybrid Quantum-Classical Benders’ Decomposition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SULTANA, SALMA</dc:creator>
  <cp:lastModifiedBy>zhao, Zhongqi</cp:lastModifiedBy>
  <cp:revision>25</cp:revision>
  <dcterms:created xsi:type="dcterms:W3CDTF">2024-10-16T02:33:15Z</dcterms:created>
  <dcterms:modified xsi:type="dcterms:W3CDTF">2025-05-17T14:11:36Z</dcterms:modified>
</cp:coreProperties>
</file>