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426" r:id="rId3"/>
    <p:sldId id="430" r:id="rId4"/>
    <p:sldId id="431" r:id="rId5"/>
    <p:sldId id="432" r:id="rId6"/>
    <p:sldId id="271" r:id="rId7"/>
    <p:sldId id="435" r:id="rId8"/>
    <p:sldId id="272" r:id="rId9"/>
    <p:sldId id="438" r:id="rId10"/>
    <p:sldId id="436" r:id="rId11"/>
    <p:sldId id="449" r:id="rId12"/>
    <p:sldId id="433" r:id="rId13"/>
    <p:sldId id="434" r:id="rId14"/>
    <p:sldId id="277" r:id="rId15"/>
    <p:sldId id="424" r:id="rId16"/>
    <p:sldId id="425" r:id="rId17"/>
    <p:sldId id="359" r:id="rId18"/>
    <p:sldId id="423" r:id="rId19"/>
    <p:sldId id="360" r:id="rId20"/>
    <p:sldId id="361" r:id="rId21"/>
    <p:sldId id="460" r:id="rId22"/>
    <p:sldId id="336" r:id="rId23"/>
    <p:sldId id="427" r:id="rId24"/>
    <p:sldId id="264" r:id="rId25"/>
    <p:sldId id="267" r:id="rId26"/>
    <p:sldId id="259" r:id="rId27"/>
    <p:sldId id="260" r:id="rId28"/>
    <p:sldId id="261" r:id="rId29"/>
    <p:sldId id="268" r:id="rId30"/>
    <p:sldId id="262" r:id="rId31"/>
    <p:sldId id="266" r:id="rId32"/>
    <p:sldId id="429" r:id="rId33"/>
    <p:sldId id="439" r:id="rId34"/>
    <p:sldId id="441" r:id="rId35"/>
    <p:sldId id="442" r:id="rId36"/>
    <p:sldId id="443" r:id="rId37"/>
    <p:sldId id="444" r:id="rId38"/>
    <p:sldId id="445" r:id="rId39"/>
    <p:sldId id="447" r:id="rId40"/>
    <p:sldId id="428" r:id="rId41"/>
    <p:sldId id="450" r:id="rId42"/>
    <p:sldId id="454" r:id="rId43"/>
    <p:sldId id="455" r:id="rId44"/>
    <p:sldId id="456" r:id="rId45"/>
    <p:sldId id="457" r:id="rId46"/>
    <p:sldId id="459" r:id="rId47"/>
    <p:sldId id="263" r:id="rId48"/>
    <p:sldId id="273"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13A"/>
    <a:srgbClr val="F5B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p:restoredTop sz="97382" autoAdjust="0"/>
  </p:normalViewPr>
  <p:slideViewPr>
    <p:cSldViewPr snapToGrid="0">
      <p:cViewPr varScale="1">
        <p:scale>
          <a:sx n="82" d="100"/>
          <a:sy n="82"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6F600-896D-49E7-BBAE-48DD40F25965}" type="datetimeFigureOut">
              <a:rPr lang="zh-CN" altLang="en-US" smtClean="0"/>
              <a:t>2026/3/12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C7C23-BF96-478C-85C2-E039B6AFAB09}" type="slidenum">
              <a:rPr lang="zh-CN" altLang="en-US" smtClean="0"/>
              <a:t>‹#›</a:t>
            </a:fld>
            <a:endParaRPr lang="zh-CN" altLang="en-US"/>
          </a:p>
        </p:txBody>
      </p:sp>
    </p:spTree>
    <p:extLst>
      <p:ext uri="{BB962C8B-B14F-4D97-AF65-F5344CB8AC3E}">
        <p14:creationId xmlns:p14="http://schemas.microsoft.com/office/powerpoint/2010/main" val="63714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m.wikipedia.org/wiki/Superconducting_quantum_comput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m.wikipedia.org/wiki/Superconducting_quantum_comput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p:txBody>
      </p:sp>
      <p:sp>
        <p:nvSpPr>
          <p:cNvPr id="4" name="Slide Number Placeholder 3">
            <a:extLst>
              <a:ext uri="{FF2B5EF4-FFF2-40B4-BE49-F238E27FC236}">
                <a16:creationId xmlns:a16="http://schemas.microsoft.com/office/drawing/2014/main" id="{9CC97C32-C164-48B6-9180-9974196022F9}"/>
              </a:ext>
            </a:extLst>
          </p:cNvPr>
          <p:cNvSpPr>
            <a:spLocks noGrp="1"/>
          </p:cNvSpPr>
          <p:nvPr>
            <p:ph type="sldNum" sz="quarter" idx="5"/>
          </p:nvPr>
        </p:nvSpPr>
        <p:spPr/>
        <p:txBody>
          <a:bodyPr/>
          <a:lstStyle/>
          <a:p>
            <a:fld id="{E0045843-A4F2-4E2F-A0F3-2C2580EA74B7}" type="slidenum">
              <a:rPr lang="zh-CN" altLang="en-US" smtClean="0"/>
              <a:t>1</a:t>
            </a:fld>
            <a:endParaRPr lang="zh-CN" altLang="en-US"/>
          </a:p>
        </p:txBody>
      </p:sp>
    </p:spTree>
    <p:extLst>
      <p:ext uri="{BB962C8B-B14F-4D97-AF65-F5344CB8AC3E}">
        <p14:creationId xmlns:p14="http://schemas.microsoft.com/office/powerpoint/2010/main" val="227335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69710-D6F4-BDAE-64EE-C03A78F048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E0A8C9-29C4-1FE6-0820-61878095A3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B2BF3C-5E01-8B38-741D-61B75745584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CC88A9E-09F6-CFC4-197A-2033E72CA37E}"/>
              </a:ext>
            </a:extLst>
          </p:cNvPr>
          <p:cNvSpPr>
            <a:spLocks noGrp="1"/>
          </p:cNvSpPr>
          <p:nvPr>
            <p:ph type="sldNum" sz="quarter" idx="5"/>
          </p:nvPr>
        </p:nvSpPr>
        <p:spPr/>
        <p:txBody>
          <a:bodyPr/>
          <a:lstStyle/>
          <a:p>
            <a:fld id="{DB7C7C23-BF96-478C-85C2-E039B6AFAB09}" type="slidenum">
              <a:rPr lang="zh-CN" altLang="en-US" smtClean="0"/>
              <a:t>10</a:t>
            </a:fld>
            <a:endParaRPr lang="zh-CN" altLang="en-US"/>
          </a:p>
        </p:txBody>
      </p:sp>
    </p:spTree>
    <p:extLst>
      <p:ext uri="{BB962C8B-B14F-4D97-AF65-F5344CB8AC3E}">
        <p14:creationId xmlns:p14="http://schemas.microsoft.com/office/powerpoint/2010/main" val="399537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76FF-8EBB-B009-2B3D-03DE950102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5870E6-2C17-4494-5A4C-D7C297CD00F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C7244D-D79A-12D7-1F6A-8853E3E6633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DED2A87-C437-CD7B-6F43-AE3E134A8639}"/>
              </a:ext>
            </a:extLst>
          </p:cNvPr>
          <p:cNvSpPr>
            <a:spLocks noGrp="1"/>
          </p:cNvSpPr>
          <p:nvPr>
            <p:ph type="sldNum" sz="quarter" idx="5"/>
          </p:nvPr>
        </p:nvSpPr>
        <p:spPr/>
        <p:txBody>
          <a:bodyPr/>
          <a:lstStyle/>
          <a:p>
            <a:fld id="{DB7C7C23-BF96-478C-85C2-E039B6AFAB09}" type="slidenum">
              <a:rPr lang="zh-CN" altLang="en-US" smtClean="0"/>
              <a:t>11</a:t>
            </a:fld>
            <a:endParaRPr lang="zh-CN" altLang="en-US"/>
          </a:p>
        </p:txBody>
      </p:sp>
    </p:spTree>
    <p:extLst>
      <p:ext uri="{BB962C8B-B14F-4D97-AF65-F5344CB8AC3E}">
        <p14:creationId xmlns:p14="http://schemas.microsoft.com/office/powerpoint/2010/main" val="156322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78943-EA17-77A8-0DA8-60DF63365D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5E3B37D-BB3C-0E85-AEF7-30683689A5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463107-F997-1A89-58DB-3821ABF0985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90EB2D4-5319-6D11-2341-AE9EAA266ED7}"/>
              </a:ext>
            </a:extLst>
          </p:cNvPr>
          <p:cNvSpPr>
            <a:spLocks noGrp="1"/>
          </p:cNvSpPr>
          <p:nvPr>
            <p:ph type="sldNum" sz="quarter" idx="5"/>
          </p:nvPr>
        </p:nvSpPr>
        <p:spPr/>
        <p:txBody>
          <a:bodyPr/>
          <a:lstStyle/>
          <a:p>
            <a:fld id="{DB7C7C23-BF96-478C-85C2-E039B6AFAB09}" type="slidenum">
              <a:rPr lang="zh-CN" altLang="en-US" smtClean="0"/>
              <a:t>12</a:t>
            </a:fld>
            <a:endParaRPr lang="zh-CN" altLang="en-US"/>
          </a:p>
        </p:txBody>
      </p:sp>
    </p:spTree>
    <p:extLst>
      <p:ext uri="{BB962C8B-B14F-4D97-AF65-F5344CB8AC3E}">
        <p14:creationId xmlns:p14="http://schemas.microsoft.com/office/powerpoint/2010/main" val="287994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29B0-2A5F-9C36-2CCD-D323A2A379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5D822D-AF08-BE4A-8007-BA911DCD7D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E4DAD78-368A-00D8-D6B5-FE5A7852C61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58E60CA-4F3C-18BF-6731-5CEB04E96E6D}"/>
              </a:ext>
            </a:extLst>
          </p:cNvPr>
          <p:cNvSpPr>
            <a:spLocks noGrp="1"/>
          </p:cNvSpPr>
          <p:nvPr>
            <p:ph type="sldNum" sz="quarter" idx="5"/>
          </p:nvPr>
        </p:nvSpPr>
        <p:spPr/>
        <p:txBody>
          <a:bodyPr/>
          <a:lstStyle/>
          <a:p>
            <a:fld id="{DB7C7C23-BF96-478C-85C2-E039B6AFAB09}" type="slidenum">
              <a:rPr lang="zh-CN" altLang="en-US" smtClean="0"/>
              <a:t>13</a:t>
            </a:fld>
            <a:endParaRPr lang="zh-CN" altLang="en-US"/>
          </a:p>
        </p:txBody>
      </p:sp>
    </p:spTree>
    <p:extLst>
      <p:ext uri="{BB962C8B-B14F-4D97-AF65-F5344CB8AC3E}">
        <p14:creationId xmlns:p14="http://schemas.microsoft.com/office/powerpoint/2010/main" val="2001549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dwave</a:t>
            </a:r>
            <a:r>
              <a:rPr lang="en-US" dirty="0"/>
              <a:t> </a:t>
            </a:r>
            <a:r>
              <a:rPr lang="ja-JP" altLang="en-US"/>
              <a:t>所实现的</a:t>
            </a:r>
            <a:r>
              <a:rPr lang="en-US" dirty="0"/>
              <a:t>coupling </a:t>
            </a:r>
            <a:r>
              <a:rPr lang="ja-JP" altLang="en-US"/>
              <a:t>中的</a:t>
            </a:r>
            <a:r>
              <a:rPr lang="en-US" dirty="0"/>
              <a:t>configuration</a:t>
            </a:r>
            <a:r>
              <a:rPr lang="ja-JP" altLang="en-US"/>
              <a:t>是右上角奇美拉或者天马座</a:t>
            </a:r>
            <a:r>
              <a:rPr lang="en-US" dirty="0"/>
              <a:t>circuit(Notably, D-Wave Systems' nearest-neighbor coupling achieves a highly connected unit cell of 8 qubits in the Chimera graph configuration. Generally, quantum algorithms require coupling between arbitrary qubits, therefore the connectivity limitation is likely to require multiple swap operations, limiting the length of the possible quantum computation before the processor decoherence.)</a:t>
            </a:r>
          </a:p>
        </p:txBody>
      </p:sp>
      <p:sp>
        <p:nvSpPr>
          <p:cNvPr id="4" name="Slide Number Placeholder 3"/>
          <p:cNvSpPr>
            <a:spLocks noGrp="1"/>
          </p:cNvSpPr>
          <p:nvPr>
            <p:ph type="sldNum" sz="quarter" idx="5"/>
          </p:nvPr>
        </p:nvSpPr>
        <p:spPr/>
        <p:txBody>
          <a:bodyPr/>
          <a:lstStyle/>
          <a:p>
            <a:fld id="{4E892D18-A377-41C6-BDE5-09243672A221}" type="slidenum">
              <a:rPr lang="en-US" smtClean="0"/>
              <a:t>17</a:t>
            </a:fld>
            <a:endParaRPr lang="en-US"/>
          </a:p>
        </p:txBody>
      </p:sp>
    </p:spTree>
    <p:extLst>
      <p:ext uri="{BB962C8B-B14F-4D97-AF65-F5344CB8AC3E}">
        <p14:creationId xmlns:p14="http://schemas.microsoft.com/office/powerpoint/2010/main" val="876223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C7C23-BF96-478C-85C2-E039B6AFAB09}" type="slidenum">
              <a:rPr lang="zh-CN" altLang="en-US" smtClean="0"/>
              <a:t>18</a:t>
            </a:fld>
            <a:endParaRPr lang="zh-CN" altLang="en-US"/>
          </a:p>
        </p:txBody>
      </p:sp>
    </p:spTree>
    <p:extLst>
      <p:ext uri="{BB962C8B-B14F-4D97-AF65-F5344CB8AC3E}">
        <p14:creationId xmlns:p14="http://schemas.microsoft.com/office/powerpoint/2010/main" val="18621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animation</a:t>
            </a:r>
          </a:p>
          <a:p>
            <a:r>
              <a:rPr lang="en-US" altLang="zh-CN"/>
              <a:t>margin word</a:t>
            </a:r>
          </a:p>
        </p:txBody>
      </p:sp>
    </p:spTree>
    <p:extLst>
      <p:ext uri="{BB962C8B-B14F-4D97-AF65-F5344CB8AC3E}">
        <p14:creationId xmlns:p14="http://schemas.microsoft.com/office/powerpoint/2010/main" val="524154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C13D-EEAF-B73D-29CC-BB2C6E256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065EE-F9F0-4989-006C-09B52E2AA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4BA65-D85C-8504-7895-D0468363EE13}"/>
              </a:ext>
            </a:extLst>
          </p:cNvPr>
          <p:cNvSpPr>
            <a:spLocks noGrp="1"/>
          </p:cNvSpPr>
          <p:nvPr>
            <p:ph type="body" idx="1"/>
          </p:nvPr>
        </p:nvSpPr>
        <p:spPr/>
        <p:txBody>
          <a:bodyPr/>
          <a:lstStyle/>
          <a:p>
            <a:r>
              <a:rPr lang="en-US" altLang="zh-CN" dirty="0"/>
              <a:t>The signal processing’s final goal is to inverse the data acquisition process: </a:t>
            </a:r>
          </a:p>
          <a:p>
            <a:r>
              <a:rPr lang="en-US" altLang="zh-CN" dirty="0"/>
              <a:t>Figure out the physical properties of the undersurface model based on the signal acquired. </a:t>
            </a:r>
          </a:p>
          <a:p>
            <a:r>
              <a:rPr lang="en-US" altLang="zh-CN" dirty="0"/>
              <a:t>Unfortunately, many problems block our way from observed signals to our interested velocity model. </a:t>
            </a:r>
          </a:p>
          <a:p>
            <a:endParaRPr lang="en-US" altLang="zh-CN" dirty="0"/>
          </a:p>
          <a:p>
            <a:r>
              <a:rPr lang="ja-JP" altLang="en-US"/>
              <a:t>这张图是定性地在说</a:t>
            </a:r>
            <a:r>
              <a:rPr lang="en-US" dirty="0" err="1"/>
              <a:t>dwave</a:t>
            </a:r>
            <a:r>
              <a:rPr lang="ja-JP" altLang="en-US"/>
              <a:t>如何进行退火的，</a:t>
            </a:r>
          </a:p>
          <a:p>
            <a:r>
              <a:rPr lang="ja-JP" altLang="en-US"/>
              <a:t>第一个状态是先初始化</a:t>
            </a:r>
            <a:r>
              <a:rPr lang="en-US" dirty="0"/>
              <a:t>qubit(s)</a:t>
            </a:r>
            <a:r>
              <a:rPr lang="ja-JP" altLang="en-US"/>
              <a:t>并使其处于叠加态，量子之间并未被</a:t>
            </a:r>
            <a:r>
              <a:rPr lang="en-US" dirty="0"/>
              <a:t>circuit</a:t>
            </a:r>
            <a:r>
              <a:rPr lang="ja-JP" altLang="en-US"/>
              <a:t>或者</a:t>
            </a:r>
            <a:r>
              <a:rPr lang="en-US" dirty="0"/>
              <a:t>gate</a:t>
            </a:r>
            <a:r>
              <a:rPr lang="ja-JP" altLang="en-US"/>
              <a:t>耦合</a:t>
            </a:r>
            <a:r>
              <a:rPr lang="en-US" altLang="ja-JP" dirty="0"/>
              <a:t>.(</a:t>
            </a:r>
            <a:r>
              <a:rPr lang="ja-JP" altLang="en-US"/>
              <a:t>如何具体耦合见于这个</a:t>
            </a:r>
            <a:r>
              <a:rPr lang="en-US" dirty="0"/>
              <a:t>link  </a:t>
            </a:r>
            <a:r>
              <a:rPr lang="en-US" sz="1200" kern="1200" dirty="0">
                <a:solidFill>
                  <a:schemeClr val="tx1"/>
                </a:solidFill>
                <a:effectLst/>
                <a:latin typeface="+mn-lt"/>
                <a:ea typeface="+mn-ea"/>
                <a:cs typeface="+mn-cs"/>
                <a:hlinkClick r:id="rId3"/>
              </a:rPr>
              <a:t>https://en.m.wikipedia.org/wiki/Superconducting_quantum_computing</a:t>
            </a:r>
            <a:r>
              <a:rPr lang="ja-JP" altLang="en-US"/>
              <a:t>的</a:t>
            </a:r>
            <a:r>
              <a:rPr lang="en-US" dirty="0"/>
              <a:t>coupling qubit</a:t>
            </a:r>
            <a:r>
              <a:rPr lang="ja-JP" altLang="en-US"/>
              <a:t>第一段</a:t>
            </a:r>
            <a:r>
              <a:rPr lang="en-US" altLang="ja-JP" dirty="0"/>
              <a:t>)</a:t>
            </a:r>
          </a:p>
          <a:p>
            <a:r>
              <a:rPr lang="ja-JP" altLang="en-US"/>
              <a:t>第二个是通过增添耦合</a:t>
            </a:r>
            <a:r>
              <a:rPr lang="en-US" dirty="0"/>
              <a:t>couple</a:t>
            </a:r>
            <a:r>
              <a:rPr lang="ja-JP" altLang="en-US"/>
              <a:t>和偏置</a:t>
            </a:r>
            <a:r>
              <a:rPr lang="en-US" dirty="0"/>
              <a:t>bias</a:t>
            </a:r>
            <a:r>
              <a:rPr lang="ja-JP" altLang="en-US"/>
              <a:t>模拟问题</a:t>
            </a:r>
            <a:r>
              <a:rPr lang="en-US" altLang="ja-JP" dirty="0"/>
              <a:t>(</a:t>
            </a:r>
            <a:r>
              <a:rPr lang="ja-JP" altLang="en-US"/>
              <a:t>类似于构造山峰地形图，但是还没有让小球滚落</a:t>
            </a:r>
            <a:r>
              <a:rPr lang="en-US" altLang="ja-JP" dirty="0"/>
              <a:t>)</a:t>
            </a:r>
            <a:r>
              <a:rPr lang="ja-JP" altLang="en-US"/>
              <a:t>，此时</a:t>
            </a:r>
            <a:r>
              <a:rPr lang="en-US" dirty="0"/>
              <a:t>qubits</a:t>
            </a:r>
            <a:r>
              <a:rPr lang="ja-JP" altLang="en-US"/>
              <a:t>已经开始纠缠了，所以此时读取是</a:t>
            </a:r>
            <a:r>
              <a:rPr lang="en-US" dirty="0"/>
              <a:t>state of many possible answers。</a:t>
            </a:r>
          </a:p>
          <a:p>
            <a:r>
              <a:rPr lang="ja-JP" altLang="en-US"/>
              <a:t>最后一步是冷却</a:t>
            </a:r>
            <a:r>
              <a:rPr lang="en-US" altLang="ja-JP" dirty="0"/>
              <a:t>(</a:t>
            </a:r>
            <a:r>
              <a:rPr lang="ja-JP" altLang="en-US"/>
              <a:t>让所有在不同位置的小球滚落</a:t>
            </a:r>
            <a:r>
              <a:rPr lang="en-US" altLang="ja-JP" dirty="0"/>
              <a:t>)</a:t>
            </a:r>
            <a:r>
              <a:rPr lang="ja-JP" altLang="en-US"/>
              <a:t>并读数，</a:t>
            </a:r>
            <a:r>
              <a:rPr lang="en-US" dirty="0"/>
              <a:t>state</a:t>
            </a:r>
            <a:r>
              <a:rPr lang="ja-JP" altLang="en-US"/>
              <a:t>的能量越低越容易被读到</a:t>
            </a:r>
            <a:r>
              <a:rPr lang="en-US" altLang="ja-JP" dirty="0"/>
              <a:t>(</a:t>
            </a:r>
            <a:r>
              <a:rPr lang="en-US" dirty="0"/>
              <a:t>energy</a:t>
            </a:r>
            <a:r>
              <a:rPr lang="ja-JP" altLang="en-US"/>
              <a:t>变</a:t>
            </a:r>
            <a:r>
              <a:rPr lang="en-US" dirty="0"/>
              <a:t>possibility)</a:t>
            </a:r>
          </a:p>
          <a:p>
            <a:br>
              <a:rPr lang="en-US" dirty="0"/>
            </a:br>
            <a:endParaRPr lang="en-US" dirty="0"/>
          </a:p>
          <a:p>
            <a:endParaRPr lang="en-US" altLang="zh-CN" dirty="0"/>
          </a:p>
        </p:txBody>
      </p:sp>
      <p:sp>
        <p:nvSpPr>
          <p:cNvPr id="4" name="Slide Number Placeholder 3">
            <a:extLst>
              <a:ext uri="{FF2B5EF4-FFF2-40B4-BE49-F238E27FC236}">
                <a16:creationId xmlns:a16="http://schemas.microsoft.com/office/drawing/2014/main" id="{67E02640-5ADA-5A57-5FFA-F1C5144AD85D}"/>
              </a:ext>
            </a:extLst>
          </p:cNvPr>
          <p:cNvSpPr>
            <a:spLocks noGrp="1"/>
          </p:cNvSpPr>
          <p:nvPr>
            <p:ph type="sldNum" sz="quarter" idx="5"/>
          </p:nvPr>
        </p:nvSpPr>
        <p:spPr/>
        <p:txBody>
          <a:bodyPr/>
          <a:lstStyle/>
          <a:p>
            <a:fld id="{FCDBA28C-83AB-4F07-8271-30A7C075C5D8}" type="slidenum">
              <a:rPr lang="zh-CN" altLang="en-US" smtClean="0"/>
              <a:t>21</a:t>
            </a:fld>
            <a:endParaRPr lang="zh-CN" altLang="en-US"/>
          </a:p>
        </p:txBody>
      </p:sp>
    </p:spTree>
    <p:extLst>
      <p:ext uri="{BB962C8B-B14F-4D97-AF65-F5344CB8AC3E}">
        <p14:creationId xmlns:p14="http://schemas.microsoft.com/office/powerpoint/2010/main" val="239440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00B38-93C8-CDE8-8131-D9F801561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7502D-9A64-03C8-73B1-FDD3C0D52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8D456-C0D3-2F0E-42C5-362EEC08FDCE}"/>
              </a:ext>
            </a:extLst>
          </p:cNvPr>
          <p:cNvSpPr>
            <a:spLocks noGrp="1"/>
          </p:cNvSpPr>
          <p:nvPr>
            <p:ph type="body" idx="1"/>
          </p:nvPr>
        </p:nvSpPr>
        <p:spPr/>
        <p:txBody>
          <a:bodyPr/>
          <a:lstStyle/>
          <a:p>
            <a:r>
              <a:rPr lang="en-US" altLang="zh-CN" dirty="0"/>
              <a:t>The signal processing’s final goal is to inverse the data acquisition process: </a:t>
            </a:r>
          </a:p>
          <a:p>
            <a:r>
              <a:rPr lang="en-US" altLang="zh-CN" dirty="0"/>
              <a:t>Figure out the physical properties of the undersurface model based on the signal acquired. </a:t>
            </a:r>
          </a:p>
          <a:p>
            <a:r>
              <a:rPr lang="en-US" altLang="zh-CN" dirty="0"/>
              <a:t>Unfortunately, many problems block our way from observed signals to our interested velocity model. </a:t>
            </a:r>
          </a:p>
          <a:p>
            <a:endParaRPr lang="en-US" altLang="zh-CN" dirty="0"/>
          </a:p>
          <a:p>
            <a:r>
              <a:rPr lang="ja-JP" altLang="en-US"/>
              <a:t>这张图是定性地在说</a:t>
            </a:r>
            <a:r>
              <a:rPr lang="en-US" dirty="0" err="1"/>
              <a:t>dwave</a:t>
            </a:r>
            <a:r>
              <a:rPr lang="ja-JP" altLang="en-US"/>
              <a:t>如何进行退火的，</a:t>
            </a:r>
          </a:p>
          <a:p>
            <a:r>
              <a:rPr lang="ja-JP" altLang="en-US"/>
              <a:t>第一个状态是先初始化</a:t>
            </a:r>
            <a:r>
              <a:rPr lang="en-US" dirty="0"/>
              <a:t>qubit(s)</a:t>
            </a:r>
            <a:r>
              <a:rPr lang="ja-JP" altLang="en-US"/>
              <a:t>并使其处于叠加态，量子之间并未被</a:t>
            </a:r>
            <a:r>
              <a:rPr lang="en-US" dirty="0"/>
              <a:t>circuit</a:t>
            </a:r>
            <a:r>
              <a:rPr lang="ja-JP" altLang="en-US"/>
              <a:t>或者</a:t>
            </a:r>
            <a:r>
              <a:rPr lang="en-US" dirty="0"/>
              <a:t>gate</a:t>
            </a:r>
            <a:r>
              <a:rPr lang="ja-JP" altLang="en-US"/>
              <a:t>耦合</a:t>
            </a:r>
            <a:r>
              <a:rPr lang="en-US" altLang="ja-JP" dirty="0"/>
              <a:t>.(</a:t>
            </a:r>
            <a:r>
              <a:rPr lang="ja-JP" altLang="en-US"/>
              <a:t>如何具体耦合见于这个</a:t>
            </a:r>
            <a:r>
              <a:rPr lang="en-US" dirty="0"/>
              <a:t>link  </a:t>
            </a:r>
            <a:r>
              <a:rPr lang="en-US" sz="1200" kern="1200" dirty="0">
                <a:solidFill>
                  <a:schemeClr val="tx1"/>
                </a:solidFill>
                <a:effectLst/>
                <a:latin typeface="+mn-lt"/>
                <a:ea typeface="+mn-ea"/>
                <a:cs typeface="+mn-cs"/>
                <a:hlinkClick r:id="rId3"/>
              </a:rPr>
              <a:t>https://en.m.wikipedia.org/wiki/Superconducting_quantum_computing</a:t>
            </a:r>
            <a:r>
              <a:rPr lang="ja-JP" altLang="en-US"/>
              <a:t>的</a:t>
            </a:r>
            <a:r>
              <a:rPr lang="en-US" dirty="0"/>
              <a:t>coupling qubit</a:t>
            </a:r>
            <a:r>
              <a:rPr lang="ja-JP" altLang="en-US"/>
              <a:t>第一段</a:t>
            </a:r>
            <a:r>
              <a:rPr lang="en-US" altLang="ja-JP" dirty="0"/>
              <a:t>)</a:t>
            </a:r>
          </a:p>
          <a:p>
            <a:r>
              <a:rPr lang="ja-JP" altLang="en-US"/>
              <a:t>第二个是通过增添耦合</a:t>
            </a:r>
            <a:r>
              <a:rPr lang="en-US" dirty="0"/>
              <a:t>couple</a:t>
            </a:r>
            <a:r>
              <a:rPr lang="ja-JP" altLang="en-US"/>
              <a:t>和偏置</a:t>
            </a:r>
            <a:r>
              <a:rPr lang="en-US" dirty="0"/>
              <a:t>bias</a:t>
            </a:r>
            <a:r>
              <a:rPr lang="ja-JP" altLang="en-US"/>
              <a:t>模拟问题</a:t>
            </a:r>
            <a:r>
              <a:rPr lang="en-US" altLang="ja-JP" dirty="0"/>
              <a:t>(</a:t>
            </a:r>
            <a:r>
              <a:rPr lang="ja-JP" altLang="en-US"/>
              <a:t>类似于构造山峰地形图，但是还没有让小球滚落</a:t>
            </a:r>
            <a:r>
              <a:rPr lang="en-US" altLang="ja-JP" dirty="0"/>
              <a:t>)</a:t>
            </a:r>
            <a:r>
              <a:rPr lang="ja-JP" altLang="en-US"/>
              <a:t>，此时</a:t>
            </a:r>
            <a:r>
              <a:rPr lang="en-US" dirty="0"/>
              <a:t>qubits</a:t>
            </a:r>
            <a:r>
              <a:rPr lang="ja-JP" altLang="en-US"/>
              <a:t>已经开始纠缠了，所以此时读取是</a:t>
            </a:r>
            <a:r>
              <a:rPr lang="en-US" dirty="0"/>
              <a:t>state of many possible answers。</a:t>
            </a:r>
          </a:p>
          <a:p>
            <a:r>
              <a:rPr lang="ja-JP" altLang="en-US"/>
              <a:t>最后一步是冷却</a:t>
            </a:r>
            <a:r>
              <a:rPr lang="en-US" altLang="ja-JP" dirty="0"/>
              <a:t>(</a:t>
            </a:r>
            <a:r>
              <a:rPr lang="ja-JP" altLang="en-US"/>
              <a:t>让所有在不同位置的小球滚落</a:t>
            </a:r>
            <a:r>
              <a:rPr lang="en-US" altLang="ja-JP" dirty="0"/>
              <a:t>)</a:t>
            </a:r>
            <a:r>
              <a:rPr lang="ja-JP" altLang="en-US"/>
              <a:t>并读数，</a:t>
            </a:r>
            <a:r>
              <a:rPr lang="en-US" dirty="0"/>
              <a:t>state</a:t>
            </a:r>
            <a:r>
              <a:rPr lang="ja-JP" altLang="en-US"/>
              <a:t>的能量越低越容易被读到</a:t>
            </a:r>
            <a:r>
              <a:rPr lang="en-US" altLang="ja-JP" dirty="0"/>
              <a:t>(</a:t>
            </a:r>
            <a:r>
              <a:rPr lang="en-US" dirty="0"/>
              <a:t>energy</a:t>
            </a:r>
            <a:r>
              <a:rPr lang="ja-JP" altLang="en-US"/>
              <a:t>变</a:t>
            </a:r>
            <a:r>
              <a:rPr lang="en-US" dirty="0"/>
              <a:t>possibility)</a:t>
            </a:r>
          </a:p>
          <a:p>
            <a:br>
              <a:rPr lang="en-US" dirty="0"/>
            </a:br>
            <a:endParaRPr lang="en-US" dirty="0"/>
          </a:p>
          <a:p>
            <a:endParaRPr lang="en-US" altLang="zh-CN" dirty="0"/>
          </a:p>
        </p:txBody>
      </p:sp>
      <p:sp>
        <p:nvSpPr>
          <p:cNvPr id="4" name="Slide Number Placeholder 3">
            <a:extLst>
              <a:ext uri="{FF2B5EF4-FFF2-40B4-BE49-F238E27FC236}">
                <a16:creationId xmlns:a16="http://schemas.microsoft.com/office/drawing/2014/main" id="{E4F612B2-F982-8D3E-F493-32F6CFAFF3E0}"/>
              </a:ext>
            </a:extLst>
          </p:cNvPr>
          <p:cNvSpPr>
            <a:spLocks noGrp="1"/>
          </p:cNvSpPr>
          <p:nvPr>
            <p:ph type="sldNum" sz="quarter" idx="5"/>
          </p:nvPr>
        </p:nvSpPr>
        <p:spPr/>
        <p:txBody>
          <a:bodyPr/>
          <a:lstStyle/>
          <a:p>
            <a:fld id="{FCDBA28C-83AB-4F07-8271-30A7C075C5D8}" type="slidenum">
              <a:rPr lang="zh-CN" altLang="en-US" smtClean="0"/>
              <a:t>22</a:t>
            </a:fld>
            <a:endParaRPr lang="zh-CN" altLang="en-US"/>
          </a:p>
        </p:txBody>
      </p:sp>
    </p:spTree>
    <p:extLst>
      <p:ext uri="{BB962C8B-B14F-4D97-AF65-F5344CB8AC3E}">
        <p14:creationId xmlns:p14="http://schemas.microsoft.com/office/powerpoint/2010/main" val="132078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82A4A-6135-FBD3-1455-314898E3AA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AE9937-203D-05E6-B22B-AD7745AF465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E160AF-262D-DA5F-6BA4-BF2E3718873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7F65548-8C6B-BD42-2AD2-D5CA26F12535}"/>
              </a:ext>
            </a:extLst>
          </p:cNvPr>
          <p:cNvSpPr>
            <a:spLocks noGrp="1"/>
          </p:cNvSpPr>
          <p:nvPr>
            <p:ph type="sldNum" sz="quarter" idx="5"/>
          </p:nvPr>
        </p:nvSpPr>
        <p:spPr/>
        <p:txBody>
          <a:bodyPr/>
          <a:lstStyle/>
          <a:p>
            <a:fld id="{DB7C7C23-BF96-478C-85C2-E039B6AFAB09}" type="slidenum">
              <a:rPr lang="zh-CN" altLang="en-US" smtClean="0"/>
              <a:t>23</a:t>
            </a:fld>
            <a:endParaRPr lang="zh-CN" altLang="en-US"/>
          </a:p>
        </p:txBody>
      </p:sp>
    </p:spTree>
    <p:extLst>
      <p:ext uri="{BB962C8B-B14F-4D97-AF65-F5344CB8AC3E}">
        <p14:creationId xmlns:p14="http://schemas.microsoft.com/office/powerpoint/2010/main" val="427635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67146-3BFA-E4FE-7172-4426D7A6D5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356E0D6-D857-C7B4-2F76-B505196441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626F78-DFC9-DC56-66B0-AC2DD567098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41EC15F-8DBB-9A83-E77F-6BF70EA3AB64}"/>
              </a:ext>
            </a:extLst>
          </p:cNvPr>
          <p:cNvSpPr>
            <a:spLocks noGrp="1"/>
          </p:cNvSpPr>
          <p:nvPr>
            <p:ph type="sldNum" sz="quarter" idx="5"/>
          </p:nvPr>
        </p:nvSpPr>
        <p:spPr/>
        <p:txBody>
          <a:bodyPr/>
          <a:lstStyle/>
          <a:p>
            <a:fld id="{DB7C7C23-BF96-478C-85C2-E039B6AFAB09}" type="slidenum">
              <a:rPr lang="zh-CN" altLang="en-US" smtClean="0"/>
              <a:t>2</a:t>
            </a:fld>
            <a:endParaRPr lang="zh-CN" altLang="en-US"/>
          </a:p>
        </p:txBody>
      </p:sp>
    </p:spTree>
    <p:extLst>
      <p:ext uri="{BB962C8B-B14F-4D97-AF65-F5344CB8AC3E}">
        <p14:creationId xmlns:p14="http://schemas.microsoft.com/office/powerpoint/2010/main" val="3303052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24</a:t>
            </a:fld>
            <a:endParaRPr lang="zh-CN" altLang="en-US"/>
          </a:p>
        </p:txBody>
      </p:sp>
    </p:spTree>
    <p:extLst>
      <p:ext uri="{BB962C8B-B14F-4D97-AF65-F5344CB8AC3E}">
        <p14:creationId xmlns:p14="http://schemas.microsoft.com/office/powerpoint/2010/main" val="2908159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25</a:t>
            </a:fld>
            <a:endParaRPr lang="zh-CN" altLang="en-US"/>
          </a:p>
        </p:txBody>
      </p:sp>
    </p:spTree>
    <p:extLst>
      <p:ext uri="{BB962C8B-B14F-4D97-AF65-F5344CB8AC3E}">
        <p14:creationId xmlns:p14="http://schemas.microsoft.com/office/powerpoint/2010/main" val="3807559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26</a:t>
            </a:fld>
            <a:endParaRPr lang="zh-CN" altLang="en-US"/>
          </a:p>
        </p:txBody>
      </p:sp>
    </p:spTree>
    <p:extLst>
      <p:ext uri="{BB962C8B-B14F-4D97-AF65-F5344CB8AC3E}">
        <p14:creationId xmlns:p14="http://schemas.microsoft.com/office/powerpoint/2010/main" val="351684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27</a:t>
            </a:fld>
            <a:endParaRPr lang="zh-CN" altLang="en-US"/>
          </a:p>
        </p:txBody>
      </p:sp>
    </p:spTree>
    <p:extLst>
      <p:ext uri="{BB962C8B-B14F-4D97-AF65-F5344CB8AC3E}">
        <p14:creationId xmlns:p14="http://schemas.microsoft.com/office/powerpoint/2010/main" val="4240913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28</a:t>
            </a:fld>
            <a:endParaRPr lang="zh-CN" altLang="en-US"/>
          </a:p>
        </p:txBody>
      </p:sp>
    </p:spTree>
    <p:extLst>
      <p:ext uri="{BB962C8B-B14F-4D97-AF65-F5344CB8AC3E}">
        <p14:creationId xmlns:p14="http://schemas.microsoft.com/office/powerpoint/2010/main" val="787051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29</a:t>
            </a:fld>
            <a:endParaRPr lang="zh-CN" altLang="en-US"/>
          </a:p>
        </p:txBody>
      </p:sp>
    </p:spTree>
    <p:extLst>
      <p:ext uri="{BB962C8B-B14F-4D97-AF65-F5344CB8AC3E}">
        <p14:creationId xmlns:p14="http://schemas.microsoft.com/office/powerpoint/2010/main" val="24323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30</a:t>
            </a:fld>
            <a:endParaRPr lang="zh-CN" altLang="en-US"/>
          </a:p>
        </p:txBody>
      </p:sp>
    </p:spTree>
    <p:extLst>
      <p:ext uri="{BB962C8B-B14F-4D97-AF65-F5344CB8AC3E}">
        <p14:creationId xmlns:p14="http://schemas.microsoft.com/office/powerpoint/2010/main" val="285008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31</a:t>
            </a:fld>
            <a:endParaRPr lang="zh-CN" altLang="en-US"/>
          </a:p>
        </p:txBody>
      </p:sp>
    </p:spTree>
    <p:extLst>
      <p:ext uri="{BB962C8B-B14F-4D97-AF65-F5344CB8AC3E}">
        <p14:creationId xmlns:p14="http://schemas.microsoft.com/office/powerpoint/2010/main" val="2574267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DF20-F14A-8881-62BE-54F190007F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7B2E4B-90A3-B761-E2CE-746C9C641DE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500FD4A-7E55-06DF-3EB5-CFBE7BBD6EC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030E751-DA21-D626-EA2D-1B775D80DEF1}"/>
              </a:ext>
            </a:extLst>
          </p:cNvPr>
          <p:cNvSpPr>
            <a:spLocks noGrp="1"/>
          </p:cNvSpPr>
          <p:nvPr>
            <p:ph type="sldNum" sz="quarter" idx="5"/>
          </p:nvPr>
        </p:nvSpPr>
        <p:spPr/>
        <p:txBody>
          <a:bodyPr/>
          <a:lstStyle/>
          <a:p>
            <a:fld id="{DB7C7C23-BF96-478C-85C2-E039B6AFAB09}" type="slidenum">
              <a:rPr lang="zh-CN" altLang="en-US" smtClean="0"/>
              <a:t>32</a:t>
            </a:fld>
            <a:endParaRPr lang="zh-CN" altLang="en-US"/>
          </a:p>
        </p:txBody>
      </p:sp>
    </p:spTree>
    <p:extLst>
      <p:ext uri="{BB962C8B-B14F-4D97-AF65-F5344CB8AC3E}">
        <p14:creationId xmlns:p14="http://schemas.microsoft.com/office/powerpoint/2010/main" val="2286878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F44A8-7B47-DD2B-9DAE-E10D7E5A7C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E136F1-C123-8849-F607-862747F5A15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91058C4-701F-F503-725A-ABD8BEAB604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92317A8-8E81-0E7B-B1BF-CFAB58546C9B}"/>
              </a:ext>
            </a:extLst>
          </p:cNvPr>
          <p:cNvSpPr>
            <a:spLocks noGrp="1"/>
          </p:cNvSpPr>
          <p:nvPr>
            <p:ph type="sldNum" sz="quarter" idx="5"/>
          </p:nvPr>
        </p:nvSpPr>
        <p:spPr/>
        <p:txBody>
          <a:bodyPr/>
          <a:lstStyle/>
          <a:p>
            <a:fld id="{DB7C7C23-BF96-478C-85C2-E039B6AFAB09}" type="slidenum">
              <a:rPr lang="zh-CN" altLang="en-US" smtClean="0"/>
              <a:t>33</a:t>
            </a:fld>
            <a:endParaRPr lang="zh-CN" altLang="en-US"/>
          </a:p>
        </p:txBody>
      </p:sp>
    </p:spTree>
    <p:extLst>
      <p:ext uri="{BB962C8B-B14F-4D97-AF65-F5344CB8AC3E}">
        <p14:creationId xmlns:p14="http://schemas.microsoft.com/office/powerpoint/2010/main" val="294981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A412-4C8E-4DE9-D65F-1B16D9850E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46E1105-D0EC-9DC9-AAF1-4C5EB8FA1DB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0183F8-3E89-03B7-5039-6BBE3C3D6FF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A4BD525-664A-5D32-B54D-7BC31DCEDF7D}"/>
              </a:ext>
            </a:extLst>
          </p:cNvPr>
          <p:cNvSpPr>
            <a:spLocks noGrp="1"/>
          </p:cNvSpPr>
          <p:nvPr>
            <p:ph type="sldNum" sz="quarter" idx="5"/>
          </p:nvPr>
        </p:nvSpPr>
        <p:spPr/>
        <p:txBody>
          <a:bodyPr/>
          <a:lstStyle/>
          <a:p>
            <a:fld id="{DB7C7C23-BF96-478C-85C2-E039B6AFAB09}" type="slidenum">
              <a:rPr lang="zh-CN" altLang="en-US" smtClean="0"/>
              <a:t>3</a:t>
            </a:fld>
            <a:endParaRPr lang="zh-CN" altLang="en-US"/>
          </a:p>
        </p:txBody>
      </p:sp>
    </p:spTree>
    <p:extLst>
      <p:ext uri="{BB962C8B-B14F-4D97-AF65-F5344CB8AC3E}">
        <p14:creationId xmlns:p14="http://schemas.microsoft.com/office/powerpoint/2010/main" val="3597444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889E-B9BD-DEEC-B316-19EADA6070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5D29C8-62FE-0F90-8E47-981517ACBB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90D072-BD77-6497-6452-64BCBE726F0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0F9625D-03C4-4186-3429-87019252A63A}"/>
              </a:ext>
            </a:extLst>
          </p:cNvPr>
          <p:cNvSpPr>
            <a:spLocks noGrp="1"/>
          </p:cNvSpPr>
          <p:nvPr>
            <p:ph type="sldNum" sz="quarter" idx="5"/>
          </p:nvPr>
        </p:nvSpPr>
        <p:spPr/>
        <p:txBody>
          <a:bodyPr/>
          <a:lstStyle/>
          <a:p>
            <a:fld id="{DB7C7C23-BF96-478C-85C2-E039B6AFAB09}" type="slidenum">
              <a:rPr lang="zh-CN" altLang="en-US" smtClean="0"/>
              <a:t>34</a:t>
            </a:fld>
            <a:endParaRPr lang="zh-CN" altLang="en-US"/>
          </a:p>
        </p:txBody>
      </p:sp>
    </p:spTree>
    <p:extLst>
      <p:ext uri="{BB962C8B-B14F-4D97-AF65-F5344CB8AC3E}">
        <p14:creationId xmlns:p14="http://schemas.microsoft.com/office/powerpoint/2010/main" val="4013722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0F466-690F-D39E-DDC2-920E37AC85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2D695C4-8035-B03A-B125-559C6BF18D7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3368F75-6C21-E9C7-AD80-EAD416C0A9D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3803DA3-9E58-05DE-E7FF-53AD7C0D269B}"/>
              </a:ext>
            </a:extLst>
          </p:cNvPr>
          <p:cNvSpPr>
            <a:spLocks noGrp="1"/>
          </p:cNvSpPr>
          <p:nvPr>
            <p:ph type="sldNum" sz="quarter" idx="5"/>
          </p:nvPr>
        </p:nvSpPr>
        <p:spPr/>
        <p:txBody>
          <a:bodyPr/>
          <a:lstStyle/>
          <a:p>
            <a:fld id="{DB7C7C23-BF96-478C-85C2-E039B6AFAB09}" type="slidenum">
              <a:rPr lang="zh-CN" altLang="en-US" smtClean="0"/>
              <a:t>35</a:t>
            </a:fld>
            <a:endParaRPr lang="zh-CN" altLang="en-US"/>
          </a:p>
        </p:txBody>
      </p:sp>
    </p:spTree>
    <p:extLst>
      <p:ext uri="{BB962C8B-B14F-4D97-AF65-F5344CB8AC3E}">
        <p14:creationId xmlns:p14="http://schemas.microsoft.com/office/powerpoint/2010/main" val="3146027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6DF24-BF0F-133A-84E4-DD36BDDEE6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4E4E41-8BCD-5B51-3D54-1755C05AE45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E69605-E325-5FB4-C3BB-1A6378E912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8C9FEDA-BB1E-93D2-2BCB-03677CE2954E}"/>
              </a:ext>
            </a:extLst>
          </p:cNvPr>
          <p:cNvSpPr>
            <a:spLocks noGrp="1"/>
          </p:cNvSpPr>
          <p:nvPr>
            <p:ph type="sldNum" sz="quarter" idx="5"/>
          </p:nvPr>
        </p:nvSpPr>
        <p:spPr/>
        <p:txBody>
          <a:bodyPr/>
          <a:lstStyle/>
          <a:p>
            <a:fld id="{DB7C7C23-BF96-478C-85C2-E039B6AFAB09}" type="slidenum">
              <a:rPr lang="zh-CN" altLang="en-US" smtClean="0"/>
              <a:t>36</a:t>
            </a:fld>
            <a:endParaRPr lang="zh-CN" altLang="en-US"/>
          </a:p>
        </p:txBody>
      </p:sp>
    </p:spTree>
    <p:extLst>
      <p:ext uri="{BB962C8B-B14F-4D97-AF65-F5344CB8AC3E}">
        <p14:creationId xmlns:p14="http://schemas.microsoft.com/office/powerpoint/2010/main" val="1774161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1A40C-077E-F0AF-E1DF-657B8B0A19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7AB3BF6-E1DD-FA48-0036-8D29F97E95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568B4B-1596-9180-B638-108935F74EB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BCDCC63-4229-D404-3723-B1A30B2E87D9}"/>
              </a:ext>
            </a:extLst>
          </p:cNvPr>
          <p:cNvSpPr>
            <a:spLocks noGrp="1"/>
          </p:cNvSpPr>
          <p:nvPr>
            <p:ph type="sldNum" sz="quarter" idx="5"/>
          </p:nvPr>
        </p:nvSpPr>
        <p:spPr/>
        <p:txBody>
          <a:bodyPr/>
          <a:lstStyle/>
          <a:p>
            <a:fld id="{DB7C7C23-BF96-478C-85C2-E039B6AFAB09}" type="slidenum">
              <a:rPr lang="zh-CN" altLang="en-US" smtClean="0"/>
              <a:t>37</a:t>
            </a:fld>
            <a:endParaRPr lang="zh-CN" altLang="en-US"/>
          </a:p>
        </p:txBody>
      </p:sp>
    </p:spTree>
    <p:extLst>
      <p:ext uri="{BB962C8B-B14F-4D97-AF65-F5344CB8AC3E}">
        <p14:creationId xmlns:p14="http://schemas.microsoft.com/office/powerpoint/2010/main" val="2756808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5837C-4C19-53D6-6CB7-287C62D554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4A5D019-3E5D-812B-9DBC-93757E6B365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9AEF4E-15F1-EAD1-3A36-209F27A328A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A677C95-B682-6E6B-EDE2-3649C05BCD99}"/>
              </a:ext>
            </a:extLst>
          </p:cNvPr>
          <p:cNvSpPr>
            <a:spLocks noGrp="1"/>
          </p:cNvSpPr>
          <p:nvPr>
            <p:ph type="sldNum" sz="quarter" idx="5"/>
          </p:nvPr>
        </p:nvSpPr>
        <p:spPr/>
        <p:txBody>
          <a:bodyPr/>
          <a:lstStyle/>
          <a:p>
            <a:fld id="{DB7C7C23-BF96-478C-85C2-E039B6AFAB09}" type="slidenum">
              <a:rPr lang="zh-CN" altLang="en-US" smtClean="0"/>
              <a:t>38</a:t>
            </a:fld>
            <a:endParaRPr lang="zh-CN" altLang="en-US"/>
          </a:p>
        </p:txBody>
      </p:sp>
    </p:spTree>
    <p:extLst>
      <p:ext uri="{BB962C8B-B14F-4D97-AF65-F5344CB8AC3E}">
        <p14:creationId xmlns:p14="http://schemas.microsoft.com/office/powerpoint/2010/main" val="3106125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A4797-DDB3-C635-B5EC-4DCA804FCF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524E89-BD9E-912B-AA94-CEA34DDD491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D13B3A-67FC-E8B0-63E1-075E4CD04E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C9F0AEA-6257-137F-8696-FEDE3344E86C}"/>
              </a:ext>
            </a:extLst>
          </p:cNvPr>
          <p:cNvSpPr>
            <a:spLocks noGrp="1"/>
          </p:cNvSpPr>
          <p:nvPr>
            <p:ph type="sldNum" sz="quarter" idx="5"/>
          </p:nvPr>
        </p:nvSpPr>
        <p:spPr/>
        <p:txBody>
          <a:bodyPr/>
          <a:lstStyle/>
          <a:p>
            <a:fld id="{DB7C7C23-BF96-478C-85C2-E039B6AFAB09}" type="slidenum">
              <a:rPr lang="zh-CN" altLang="en-US" smtClean="0"/>
              <a:t>39</a:t>
            </a:fld>
            <a:endParaRPr lang="zh-CN" altLang="en-US"/>
          </a:p>
        </p:txBody>
      </p:sp>
    </p:spTree>
    <p:extLst>
      <p:ext uri="{BB962C8B-B14F-4D97-AF65-F5344CB8AC3E}">
        <p14:creationId xmlns:p14="http://schemas.microsoft.com/office/powerpoint/2010/main" val="118437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A2D5-D998-56DD-CFA1-CB48C257F2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EE5A6A-9A2A-548B-6130-A9CDF4B8BE3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275A1B1-3673-302D-2801-9C047501C6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0B355C5-9810-A3D2-1469-2405948E426E}"/>
              </a:ext>
            </a:extLst>
          </p:cNvPr>
          <p:cNvSpPr>
            <a:spLocks noGrp="1"/>
          </p:cNvSpPr>
          <p:nvPr>
            <p:ph type="sldNum" sz="quarter" idx="5"/>
          </p:nvPr>
        </p:nvSpPr>
        <p:spPr/>
        <p:txBody>
          <a:bodyPr/>
          <a:lstStyle/>
          <a:p>
            <a:fld id="{DB7C7C23-BF96-478C-85C2-E039B6AFAB09}" type="slidenum">
              <a:rPr lang="zh-CN" altLang="en-US" smtClean="0"/>
              <a:t>40</a:t>
            </a:fld>
            <a:endParaRPr lang="zh-CN" altLang="en-US"/>
          </a:p>
        </p:txBody>
      </p:sp>
    </p:spTree>
    <p:extLst>
      <p:ext uri="{BB962C8B-B14F-4D97-AF65-F5344CB8AC3E}">
        <p14:creationId xmlns:p14="http://schemas.microsoft.com/office/powerpoint/2010/main" val="4232040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7F86-0BC2-6D00-EA50-110D9CC038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C35685-0F08-185F-A8A4-614156B210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9ECD5E-AF43-113F-FD5E-5FF1365A26B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8AAF938-487E-C837-CC8E-957D6FBEA8AC}"/>
              </a:ext>
            </a:extLst>
          </p:cNvPr>
          <p:cNvSpPr>
            <a:spLocks noGrp="1"/>
          </p:cNvSpPr>
          <p:nvPr>
            <p:ph type="sldNum" sz="quarter" idx="5"/>
          </p:nvPr>
        </p:nvSpPr>
        <p:spPr/>
        <p:txBody>
          <a:bodyPr/>
          <a:lstStyle/>
          <a:p>
            <a:fld id="{DB7C7C23-BF96-478C-85C2-E039B6AFAB09}" type="slidenum">
              <a:rPr lang="zh-CN" altLang="en-US" smtClean="0"/>
              <a:t>41</a:t>
            </a:fld>
            <a:endParaRPr lang="zh-CN" altLang="en-US"/>
          </a:p>
        </p:txBody>
      </p:sp>
    </p:spTree>
    <p:extLst>
      <p:ext uri="{BB962C8B-B14F-4D97-AF65-F5344CB8AC3E}">
        <p14:creationId xmlns:p14="http://schemas.microsoft.com/office/powerpoint/2010/main" val="2382058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9BD21-C17B-C957-3272-F8212A70EA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7EE3AA-98DA-F4F3-D664-C77D353FB8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03D13CC-8EC6-0B5B-591D-BEAC3C2A10C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F43E65B-A282-5433-34C3-3BD759B1D383}"/>
              </a:ext>
            </a:extLst>
          </p:cNvPr>
          <p:cNvSpPr>
            <a:spLocks noGrp="1"/>
          </p:cNvSpPr>
          <p:nvPr>
            <p:ph type="sldNum" sz="quarter" idx="5"/>
          </p:nvPr>
        </p:nvSpPr>
        <p:spPr/>
        <p:txBody>
          <a:bodyPr/>
          <a:lstStyle/>
          <a:p>
            <a:fld id="{DB7C7C23-BF96-478C-85C2-E039B6AFAB09}" type="slidenum">
              <a:rPr lang="zh-CN" altLang="en-US" smtClean="0"/>
              <a:t>42</a:t>
            </a:fld>
            <a:endParaRPr lang="zh-CN" altLang="en-US"/>
          </a:p>
        </p:txBody>
      </p:sp>
    </p:spTree>
    <p:extLst>
      <p:ext uri="{BB962C8B-B14F-4D97-AF65-F5344CB8AC3E}">
        <p14:creationId xmlns:p14="http://schemas.microsoft.com/office/powerpoint/2010/main" val="2174646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B4D3E-7A79-E2DC-D08F-175826E4FD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D2D31D5-2DEF-52DA-256B-DB5371E429A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2374FA-5EB3-8445-E9DD-020B5865BAB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D6207DE-B60C-6957-665E-4C813A826DE1}"/>
              </a:ext>
            </a:extLst>
          </p:cNvPr>
          <p:cNvSpPr>
            <a:spLocks noGrp="1"/>
          </p:cNvSpPr>
          <p:nvPr>
            <p:ph type="sldNum" sz="quarter" idx="5"/>
          </p:nvPr>
        </p:nvSpPr>
        <p:spPr/>
        <p:txBody>
          <a:bodyPr/>
          <a:lstStyle/>
          <a:p>
            <a:fld id="{DB7C7C23-BF96-478C-85C2-E039B6AFAB09}" type="slidenum">
              <a:rPr lang="zh-CN" altLang="en-US" smtClean="0"/>
              <a:t>43</a:t>
            </a:fld>
            <a:endParaRPr lang="zh-CN" altLang="en-US"/>
          </a:p>
        </p:txBody>
      </p:sp>
    </p:spTree>
    <p:extLst>
      <p:ext uri="{BB962C8B-B14F-4D97-AF65-F5344CB8AC3E}">
        <p14:creationId xmlns:p14="http://schemas.microsoft.com/office/powerpoint/2010/main" val="296784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69B9-BAC2-6FFD-EDE0-CD83DDAFEA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5A238A7-8A04-23F6-6A08-53D162CD3A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D1F0C0-D78F-6633-9846-DA015B63B00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E7D9D89-926E-4F6E-DD7C-0DA3E3B23E50}"/>
              </a:ext>
            </a:extLst>
          </p:cNvPr>
          <p:cNvSpPr>
            <a:spLocks noGrp="1"/>
          </p:cNvSpPr>
          <p:nvPr>
            <p:ph type="sldNum" sz="quarter" idx="5"/>
          </p:nvPr>
        </p:nvSpPr>
        <p:spPr/>
        <p:txBody>
          <a:bodyPr/>
          <a:lstStyle/>
          <a:p>
            <a:fld id="{DB7C7C23-BF96-478C-85C2-E039B6AFAB09}" type="slidenum">
              <a:rPr lang="zh-CN" altLang="en-US" smtClean="0"/>
              <a:t>4</a:t>
            </a:fld>
            <a:endParaRPr lang="zh-CN" altLang="en-US"/>
          </a:p>
        </p:txBody>
      </p:sp>
    </p:spTree>
    <p:extLst>
      <p:ext uri="{BB962C8B-B14F-4D97-AF65-F5344CB8AC3E}">
        <p14:creationId xmlns:p14="http://schemas.microsoft.com/office/powerpoint/2010/main" val="3962372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4B69-2273-1834-62E1-BB8483B6B2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CEB064-05C6-A32B-BA7A-FA92639B5F0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9A7C8A-9559-3CC7-765A-C88F769B7C9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5A4B442-5CA5-AA39-9392-BC8A2CEB4D21}"/>
              </a:ext>
            </a:extLst>
          </p:cNvPr>
          <p:cNvSpPr>
            <a:spLocks noGrp="1"/>
          </p:cNvSpPr>
          <p:nvPr>
            <p:ph type="sldNum" sz="quarter" idx="5"/>
          </p:nvPr>
        </p:nvSpPr>
        <p:spPr/>
        <p:txBody>
          <a:bodyPr/>
          <a:lstStyle/>
          <a:p>
            <a:fld id="{DB7C7C23-BF96-478C-85C2-E039B6AFAB09}" type="slidenum">
              <a:rPr lang="zh-CN" altLang="en-US" smtClean="0"/>
              <a:t>44</a:t>
            </a:fld>
            <a:endParaRPr lang="zh-CN" altLang="en-US"/>
          </a:p>
        </p:txBody>
      </p:sp>
    </p:spTree>
    <p:extLst>
      <p:ext uri="{BB962C8B-B14F-4D97-AF65-F5344CB8AC3E}">
        <p14:creationId xmlns:p14="http://schemas.microsoft.com/office/powerpoint/2010/main" val="861744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84A6E-C763-0DFE-3A6D-B5A2554E8F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F0522E0-6EF9-33A3-027F-29743F3AA4B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B1D67E-A1C7-1CC4-8372-689E16D97A4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9A2197E-5F64-A7A5-8494-E2C38F8FF74A}"/>
              </a:ext>
            </a:extLst>
          </p:cNvPr>
          <p:cNvSpPr>
            <a:spLocks noGrp="1"/>
          </p:cNvSpPr>
          <p:nvPr>
            <p:ph type="sldNum" sz="quarter" idx="5"/>
          </p:nvPr>
        </p:nvSpPr>
        <p:spPr/>
        <p:txBody>
          <a:bodyPr/>
          <a:lstStyle/>
          <a:p>
            <a:fld id="{DB7C7C23-BF96-478C-85C2-E039B6AFAB09}" type="slidenum">
              <a:rPr lang="zh-CN" altLang="en-US" smtClean="0"/>
              <a:t>45</a:t>
            </a:fld>
            <a:endParaRPr lang="zh-CN" altLang="en-US"/>
          </a:p>
        </p:txBody>
      </p:sp>
    </p:spTree>
    <p:extLst>
      <p:ext uri="{BB962C8B-B14F-4D97-AF65-F5344CB8AC3E}">
        <p14:creationId xmlns:p14="http://schemas.microsoft.com/office/powerpoint/2010/main" val="429598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EF8B-3BF9-3A59-108A-629C6362818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C8D731-6C33-0735-2375-93D807DC06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528028-5468-40CA-04B9-01D6A6441DF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42EDB84-7BD0-6317-C216-FF1097D65200}"/>
              </a:ext>
            </a:extLst>
          </p:cNvPr>
          <p:cNvSpPr>
            <a:spLocks noGrp="1"/>
          </p:cNvSpPr>
          <p:nvPr>
            <p:ph type="sldNum" sz="quarter" idx="5"/>
          </p:nvPr>
        </p:nvSpPr>
        <p:spPr/>
        <p:txBody>
          <a:bodyPr/>
          <a:lstStyle/>
          <a:p>
            <a:fld id="{DB7C7C23-BF96-478C-85C2-E039B6AFAB09}" type="slidenum">
              <a:rPr lang="zh-CN" altLang="en-US" smtClean="0"/>
              <a:t>46</a:t>
            </a:fld>
            <a:endParaRPr lang="zh-CN" altLang="en-US"/>
          </a:p>
        </p:txBody>
      </p:sp>
    </p:spTree>
    <p:extLst>
      <p:ext uri="{BB962C8B-B14F-4D97-AF65-F5344CB8AC3E}">
        <p14:creationId xmlns:p14="http://schemas.microsoft.com/office/powerpoint/2010/main" val="2899003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47</a:t>
            </a:fld>
            <a:endParaRPr lang="zh-CN" altLang="en-US"/>
          </a:p>
        </p:txBody>
      </p:sp>
    </p:spTree>
    <p:extLst>
      <p:ext uri="{BB962C8B-B14F-4D97-AF65-F5344CB8AC3E}">
        <p14:creationId xmlns:p14="http://schemas.microsoft.com/office/powerpoint/2010/main" val="4099518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48</a:t>
            </a:fld>
            <a:endParaRPr lang="zh-CN" altLang="en-US"/>
          </a:p>
        </p:txBody>
      </p:sp>
    </p:spTree>
    <p:extLst>
      <p:ext uri="{BB962C8B-B14F-4D97-AF65-F5344CB8AC3E}">
        <p14:creationId xmlns:p14="http://schemas.microsoft.com/office/powerpoint/2010/main" val="161487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15AAF-6C75-FF8A-DEB2-9BB65CCE43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400B45-5DE5-41DE-53FA-590E847B46F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546F32-3DCE-A925-61B6-10B11BACCFA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87B1C5E-A11E-1F12-B2DE-8E49CD0695E8}"/>
              </a:ext>
            </a:extLst>
          </p:cNvPr>
          <p:cNvSpPr>
            <a:spLocks noGrp="1"/>
          </p:cNvSpPr>
          <p:nvPr>
            <p:ph type="sldNum" sz="quarter" idx="5"/>
          </p:nvPr>
        </p:nvSpPr>
        <p:spPr/>
        <p:txBody>
          <a:bodyPr/>
          <a:lstStyle/>
          <a:p>
            <a:fld id="{DB7C7C23-BF96-478C-85C2-E039B6AFAB09}" type="slidenum">
              <a:rPr lang="zh-CN" altLang="en-US" smtClean="0"/>
              <a:t>5</a:t>
            </a:fld>
            <a:endParaRPr lang="zh-CN" altLang="en-US"/>
          </a:p>
        </p:txBody>
      </p:sp>
    </p:spTree>
    <p:extLst>
      <p:ext uri="{BB962C8B-B14F-4D97-AF65-F5344CB8AC3E}">
        <p14:creationId xmlns:p14="http://schemas.microsoft.com/office/powerpoint/2010/main" val="258993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6</a:t>
            </a:fld>
            <a:endParaRPr lang="zh-CN" altLang="en-US"/>
          </a:p>
        </p:txBody>
      </p:sp>
    </p:spTree>
    <p:extLst>
      <p:ext uri="{BB962C8B-B14F-4D97-AF65-F5344CB8AC3E}">
        <p14:creationId xmlns:p14="http://schemas.microsoft.com/office/powerpoint/2010/main" val="995504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0E379-7072-C3FB-6696-F4DD2E5E58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3BBFA9-B882-7E83-DD29-18C6876556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A75D18A-F308-94D0-CB92-FE9EEB79EE7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FC20975-C826-A55F-D348-E5B7D3D85E88}"/>
              </a:ext>
            </a:extLst>
          </p:cNvPr>
          <p:cNvSpPr>
            <a:spLocks noGrp="1"/>
          </p:cNvSpPr>
          <p:nvPr>
            <p:ph type="sldNum" sz="quarter" idx="5"/>
          </p:nvPr>
        </p:nvSpPr>
        <p:spPr/>
        <p:txBody>
          <a:bodyPr/>
          <a:lstStyle/>
          <a:p>
            <a:fld id="{DB7C7C23-BF96-478C-85C2-E039B6AFAB09}" type="slidenum">
              <a:rPr lang="zh-CN" altLang="en-US" smtClean="0"/>
              <a:t>7</a:t>
            </a:fld>
            <a:endParaRPr lang="zh-CN" altLang="en-US"/>
          </a:p>
        </p:txBody>
      </p:sp>
    </p:spTree>
    <p:extLst>
      <p:ext uri="{BB962C8B-B14F-4D97-AF65-F5344CB8AC3E}">
        <p14:creationId xmlns:p14="http://schemas.microsoft.com/office/powerpoint/2010/main" val="129870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7C7C23-BF96-478C-85C2-E039B6AFAB09}" type="slidenum">
              <a:rPr lang="zh-CN" altLang="en-US" smtClean="0"/>
              <a:t>8</a:t>
            </a:fld>
            <a:endParaRPr lang="zh-CN" altLang="en-US"/>
          </a:p>
        </p:txBody>
      </p:sp>
    </p:spTree>
    <p:extLst>
      <p:ext uri="{BB962C8B-B14F-4D97-AF65-F5344CB8AC3E}">
        <p14:creationId xmlns:p14="http://schemas.microsoft.com/office/powerpoint/2010/main" val="358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6AC3-8768-BDE3-E0C6-B51551F205E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581F6B1-4EC3-005B-D525-397AEF10B2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E150D8-2AB7-D40A-0433-807831D26BE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45D3CFD-1A3E-DD0D-0618-EDCEACC61AAB}"/>
              </a:ext>
            </a:extLst>
          </p:cNvPr>
          <p:cNvSpPr>
            <a:spLocks noGrp="1"/>
          </p:cNvSpPr>
          <p:nvPr>
            <p:ph type="sldNum" sz="quarter" idx="5"/>
          </p:nvPr>
        </p:nvSpPr>
        <p:spPr/>
        <p:txBody>
          <a:bodyPr/>
          <a:lstStyle/>
          <a:p>
            <a:fld id="{DB7C7C23-BF96-478C-85C2-E039B6AFAB09}" type="slidenum">
              <a:rPr lang="zh-CN" altLang="en-US" smtClean="0"/>
              <a:t>9</a:t>
            </a:fld>
            <a:endParaRPr lang="zh-CN" altLang="en-US"/>
          </a:p>
        </p:txBody>
      </p:sp>
    </p:spTree>
    <p:extLst>
      <p:ext uri="{BB962C8B-B14F-4D97-AF65-F5344CB8AC3E}">
        <p14:creationId xmlns:p14="http://schemas.microsoft.com/office/powerpoint/2010/main" val="99670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5DF9A5-6B6D-AA2C-DA1E-4379EFFDCD7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D1991C5-4AAE-AF32-392E-78CFA5C221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8886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70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A559-12DC-4192-847F-17A7E9872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A4CC1-BBC4-4050-847F-D68553DAF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9252D-15D9-4CE1-A6F6-E81070E6E822}"/>
              </a:ext>
            </a:extLst>
          </p:cNvPr>
          <p:cNvSpPr>
            <a:spLocks noGrp="1"/>
          </p:cNvSpPr>
          <p:nvPr>
            <p:ph type="dt" sz="half" idx="10"/>
          </p:nvPr>
        </p:nvSpPr>
        <p:spPr/>
        <p:txBody>
          <a:bodyPr/>
          <a:lstStyle/>
          <a:p>
            <a:fld id="{9AB95DBE-5E82-48E2-BF90-1AAEF5F4AD1A}" type="datetime1">
              <a:rPr lang="en-US" smtClean="0"/>
              <a:t>3/12/2026</a:t>
            </a:fld>
            <a:endParaRPr lang="en-US"/>
          </a:p>
        </p:txBody>
      </p:sp>
      <p:sp>
        <p:nvSpPr>
          <p:cNvPr id="5" name="Footer Placeholder 4">
            <a:extLst>
              <a:ext uri="{FF2B5EF4-FFF2-40B4-BE49-F238E27FC236}">
                <a16:creationId xmlns:a16="http://schemas.microsoft.com/office/drawing/2014/main" id="{C82FEA43-04FA-4222-8BFF-85D9B65B8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80089-04E5-4776-BCAA-944031693FB5}"/>
              </a:ext>
            </a:extLst>
          </p:cNvPr>
          <p:cNvSpPr>
            <a:spLocks noGrp="1"/>
          </p:cNvSpPr>
          <p:nvPr>
            <p:ph type="sldNum" sz="quarter" idx="12"/>
          </p:nvPr>
        </p:nvSpPr>
        <p:spPr/>
        <p:txBody>
          <a:bodyPr/>
          <a:lstStyle/>
          <a:p>
            <a:fld id="{4D930033-B2FC-4609-BC0E-7900D15FB984}" type="slidenum">
              <a:rPr lang="en-US" smtClean="0"/>
              <a:t>‹#›</a:t>
            </a:fld>
            <a:endParaRPr lang="en-US"/>
          </a:p>
        </p:txBody>
      </p:sp>
    </p:spTree>
    <p:extLst>
      <p:ext uri="{BB962C8B-B14F-4D97-AF65-F5344CB8AC3E}">
        <p14:creationId xmlns:p14="http://schemas.microsoft.com/office/powerpoint/2010/main" val="3949616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947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190.png"/><Relationship Id="rId4" Type="http://schemas.openxmlformats.org/officeDocument/2006/relationships/image" Target="../media/image18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59.png"/><Relationship Id="rId7"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30.png"/><Relationship Id="rId4" Type="http://schemas.openxmlformats.org/officeDocument/2006/relationships/image" Target="../media/image63.png"/><Relationship Id="rId9" Type="http://schemas.openxmlformats.org/officeDocument/2006/relationships/image" Target="../media/image171.png"/></Relationships>
</file>

<file path=ppt/slides/_rels/slide2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66.png"/><Relationship Id="rId7" Type="http://schemas.openxmlformats.org/officeDocument/2006/relationships/image" Target="../media/image2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png"/><Relationship Id="rId9" Type="http://schemas.openxmlformats.org/officeDocument/2006/relationships/image" Target="../media/image240.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34.png"/><Relationship Id="rId18" Type="http://schemas.openxmlformats.org/officeDocument/2006/relationships/image" Target="../media/image390.png"/><Relationship Id="rId3" Type="http://schemas.openxmlformats.org/officeDocument/2006/relationships/image" Target="../media/image66.png"/><Relationship Id="rId21" Type="http://schemas.openxmlformats.org/officeDocument/2006/relationships/image" Target="../media/image420.png"/><Relationship Id="rId7" Type="http://schemas.openxmlformats.org/officeDocument/2006/relationships/image" Target="../media/image71.png"/><Relationship Id="rId12" Type="http://schemas.openxmlformats.org/officeDocument/2006/relationships/image" Target="../media/image33.png"/><Relationship Id="rId17" Type="http://schemas.openxmlformats.org/officeDocument/2006/relationships/image" Target="../media/image380.png"/><Relationship Id="rId2" Type="http://schemas.openxmlformats.org/officeDocument/2006/relationships/notesSlide" Target="../notesSlides/notesSlide24.xml"/><Relationship Id="rId16" Type="http://schemas.openxmlformats.org/officeDocument/2006/relationships/image" Target="../media/image370.png"/><Relationship Id="rId20"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5.png"/><Relationship Id="rId5" Type="http://schemas.openxmlformats.org/officeDocument/2006/relationships/image" Target="../media/image68.png"/><Relationship Id="rId15" Type="http://schemas.openxmlformats.org/officeDocument/2006/relationships/image" Target="../media/image360.png"/><Relationship Id="rId10" Type="http://schemas.openxmlformats.org/officeDocument/2006/relationships/image" Target="../media/image74.png"/><Relationship Id="rId19" Type="http://schemas.openxmlformats.org/officeDocument/2006/relationships/image" Target="../media/image400.png"/><Relationship Id="rId4" Type="http://schemas.openxmlformats.org/officeDocument/2006/relationships/image" Target="../media/image67.png"/><Relationship Id="rId9" Type="http://schemas.openxmlformats.org/officeDocument/2006/relationships/image" Target="../media/image73.png"/><Relationship Id="rId14" Type="http://schemas.openxmlformats.org/officeDocument/2006/relationships/image" Target="../media/image350.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0.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5.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92.png"/><Relationship Id="rId7" Type="http://schemas.openxmlformats.org/officeDocument/2006/relationships/image" Target="../media/image91.svg"/><Relationship Id="rId12"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6.svg"/><Relationship Id="rId5" Type="http://schemas.openxmlformats.org/officeDocument/2006/relationships/image" Target="../media/image89.svg"/><Relationship Id="rId10" Type="http://schemas.openxmlformats.org/officeDocument/2006/relationships/image" Target="../media/image95.png"/><Relationship Id="rId4" Type="http://schemas.openxmlformats.org/officeDocument/2006/relationships/image" Target="../media/image88.png"/><Relationship Id="rId9" Type="http://schemas.openxmlformats.org/officeDocument/2006/relationships/image" Target="../media/image94.sv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2.svg"/><Relationship Id="rId4" Type="http://schemas.openxmlformats.org/officeDocument/2006/relationships/image" Target="../media/image100.svg"/><Relationship Id="rId9"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4.sv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0.sv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3.svg"/></Relationships>
</file>

<file path=ppt/slides/_rels/slide39.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0.pn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9.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1.sv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5.jpeg"/><Relationship Id="rId3" Type="http://schemas.openxmlformats.org/officeDocument/2006/relationships/slideLayout" Target="../slideLayouts/slideLayout2.xml"/><Relationship Id="rId7" Type="http://schemas.openxmlformats.org/officeDocument/2006/relationships/image" Target="../media/image148.jpeg"/><Relationship Id="rId12" Type="http://schemas.openxmlformats.org/officeDocument/2006/relationships/image" Target="../media/image1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7.jpeg"/><Relationship Id="rId11" Type="http://schemas.openxmlformats.org/officeDocument/2006/relationships/image" Target="../media/image153.png"/><Relationship Id="rId5" Type="http://schemas.openxmlformats.org/officeDocument/2006/relationships/image" Target="../media/image146.jpeg"/><Relationship Id="rId10" Type="http://schemas.openxmlformats.org/officeDocument/2006/relationships/image" Target="../media/image152.jpeg"/><Relationship Id="rId4" Type="http://schemas.openxmlformats.org/officeDocument/2006/relationships/notesSlide" Target="../notesSlides/notesSlide44.xml"/><Relationship Id="rId9" Type="http://schemas.openxmlformats.org/officeDocument/2006/relationships/image" Target="../media/image151.png"/><Relationship Id="rId14" Type="http://schemas.openxmlformats.org/officeDocument/2006/relationships/image" Target="../media/image15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p:cNvSpPr txBox="1"/>
          <p:nvPr/>
        </p:nvSpPr>
        <p:spPr>
          <a:xfrm>
            <a:off x="349550" y="2224581"/>
            <a:ext cx="11492893" cy="1200329"/>
          </a:xfrm>
          <a:prstGeom prst="rect">
            <a:avLst/>
          </a:prstGeom>
          <a:noFill/>
        </p:spPr>
        <p:txBody>
          <a:bodyPr wrap="square" rtlCol="0">
            <a:spAutoFit/>
          </a:bodyPr>
          <a:lstStyle/>
          <a:p>
            <a:pPr algn="ctr"/>
            <a:r>
              <a:rPr lang="en-US" sz="3600" b="1" dirty="0">
                <a:latin typeface="Calibri" panose="020F0502020204030204" pitchFamily="34" charset="0"/>
                <a:ea typeface="微软雅黑" panose="020B0503020204020204" pitchFamily="34" charset="-122"/>
                <a:cs typeface="Calibri" panose="020F0502020204030204" pitchFamily="34" charset="0"/>
              </a:rPr>
              <a:t>Qubit Allocation, Entanglement Routing, and Topology Optimization for Quantum Networks and </a:t>
            </a:r>
            <a:r>
              <a:rPr lang="en-US" altLang="zh-CN" sz="3600" b="1" dirty="0">
                <a:latin typeface="Calibri" panose="020F0502020204030204" pitchFamily="34" charset="0"/>
                <a:ea typeface="微软雅黑" panose="020B0503020204020204" pitchFamily="34" charset="-122"/>
                <a:cs typeface="Calibri" panose="020F0502020204030204" pitchFamily="34" charset="0"/>
              </a:rPr>
              <a:t>Computing </a:t>
            </a:r>
          </a:p>
        </p:txBody>
      </p:sp>
      <p:sp>
        <p:nvSpPr>
          <p:cNvPr id="2" name="Rectangle 1"/>
          <p:cNvSpPr/>
          <p:nvPr/>
        </p:nvSpPr>
        <p:spPr>
          <a:xfrm>
            <a:off x="699102" y="3563236"/>
            <a:ext cx="10793788" cy="1846659"/>
          </a:xfrm>
          <a:prstGeom prst="rect">
            <a:avLst/>
          </a:prstGeom>
        </p:spPr>
        <p:txBody>
          <a:bodyPr wrap="square">
            <a:spAutoFit/>
          </a:bodyPr>
          <a:lstStyle/>
          <a:p>
            <a:pPr algn="ctr">
              <a:spcAft>
                <a:spcPts val="600"/>
              </a:spcAft>
            </a:pPr>
            <a:r>
              <a:rPr lang="en-US" altLang="zh-CN" sz="2400" dirty="0">
                <a:latin typeface="Times New Roman" panose="02020603050405020304" pitchFamily="18" charset="0"/>
                <a:sym typeface="Calibri" panose="020F0502020204030204" charset="0"/>
              </a:rPr>
              <a:t>Zhu Han, John and Rebecca </a:t>
            </a:r>
            <a:r>
              <a:rPr lang="en-US" altLang="zh-CN" sz="2400" dirty="0" err="1">
                <a:latin typeface="Times New Roman" panose="02020603050405020304" pitchFamily="18" charset="0"/>
                <a:sym typeface="Calibri" panose="020F0502020204030204" charset="0"/>
              </a:rPr>
              <a:t>Moores</a:t>
            </a:r>
            <a:r>
              <a:rPr lang="en-US" altLang="zh-CN" sz="2400" dirty="0">
                <a:latin typeface="Times New Roman" panose="02020603050405020304" pitchFamily="18" charset="0"/>
                <a:sym typeface="Calibri" panose="020F0502020204030204" charset="0"/>
              </a:rPr>
              <a:t> Professor</a:t>
            </a:r>
            <a:br>
              <a:rPr lang="en-US" altLang="zh-CN" sz="2400" dirty="0">
                <a:latin typeface="Times New Roman" panose="02020603050405020304" pitchFamily="18" charset="0"/>
                <a:sym typeface="Calibri" panose="020F0502020204030204" charset="0"/>
              </a:rPr>
            </a:br>
            <a:r>
              <a:rPr lang="en-US" altLang="zh-CN" sz="2400" dirty="0">
                <a:latin typeface="Times New Roman" panose="02020603050405020304" pitchFamily="18" charset="0"/>
                <a:sym typeface="Calibri" panose="020F0502020204030204" charset="0"/>
              </a:rPr>
              <a:t>IEEE Fellow, AAAS Fellow, ACM Fellow</a:t>
            </a:r>
            <a:br>
              <a:rPr lang="en-US" altLang="zh-CN" sz="2400" dirty="0">
                <a:latin typeface="Times New Roman" panose="02020603050405020304" pitchFamily="18" charset="0"/>
                <a:sym typeface="Calibri" panose="020F0502020204030204" charset="0"/>
              </a:rPr>
            </a:br>
            <a:r>
              <a:rPr lang="en-US" altLang="zh-CN" sz="2400" dirty="0">
                <a:latin typeface="Times New Roman" panose="02020603050405020304" pitchFamily="18" charset="0"/>
                <a:sym typeface="Calibri" panose="020F0502020204030204" charset="0"/>
              </a:rPr>
              <a:t>Electrical and Computer Engineering Department</a:t>
            </a:r>
            <a:br>
              <a:rPr lang="en-US" altLang="zh-CN" sz="2400" dirty="0">
                <a:latin typeface="Times New Roman" panose="02020603050405020304" pitchFamily="18" charset="0"/>
                <a:sym typeface="Calibri" panose="020F0502020204030204" charset="0"/>
              </a:rPr>
            </a:br>
            <a:r>
              <a:rPr lang="en-US" altLang="zh-CN" sz="2400" dirty="0">
                <a:latin typeface="Times New Roman" panose="02020603050405020304" pitchFamily="18" charset="0"/>
                <a:sym typeface="Calibri" panose="020F0502020204030204" charset="0"/>
              </a:rPr>
              <a:t>University of Houston, TX USA</a:t>
            </a:r>
            <a:br>
              <a:rPr lang="en-US" altLang="zh-CN" sz="2400" dirty="0">
                <a:latin typeface="Times New Roman" panose="02020603050405020304" pitchFamily="18" charset="0"/>
                <a:sym typeface="Calibri" panose="020F0502020204030204" charset="0"/>
              </a:rPr>
            </a:br>
            <a:endParaRPr lang="en-US" dirty="0">
              <a:latin typeface="微软雅黑" panose="020B0503020204020204" pitchFamily="34" charset="-122"/>
              <a:ea typeface="微软雅黑" panose="020B0503020204020204" pitchFamily="34" charset="-122"/>
              <a:cs typeface="Calibri" panose="020F0502020204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948519"/>
          </a:xfrm>
          <a:prstGeom prst="rect">
            <a:avLst/>
          </a:prstGeom>
        </p:spPr>
      </p:pic>
      <p:sp>
        <p:nvSpPr>
          <p:cNvPr id="6" name="TextBox 5">
            <a:extLst>
              <a:ext uri="{FF2B5EF4-FFF2-40B4-BE49-F238E27FC236}">
                <a16:creationId xmlns:a16="http://schemas.microsoft.com/office/drawing/2014/main" id="{A1B33884-8C26-4141-95F7-26B44AA1F7EE}"/>
              </a:ext>
            </a:extLst>
          </p:cNvPr>
          <p:cNvSpPr txBox="1"/>
          <p:nvPr/>
        </p:nvSpPr>
        <p:spPr>
          <a:xfrm>
            <a:off x="2424609" y="6133929"/>
            <a:ext cx="7584192" cy="400110"/>
          </a:xfrm>
          <a:prstGeom prst="rect">
            <a:avLst/>
          </a:prstGeom>
          <a:noFill/>
        </p:spPr>
        <p:txBody>
          <a:bodyPr wrap="none" rtlCol="0">
            <a:spAutoFit/>
          </a:bodyPr>
          <a:lstStyle/>
          <a:p>
            <a:r>
              <a:rPr lang="en-US" altLang="zh-CN" sz="2000" dirty="0">
                <a:latin typeface="Times New Roman" panose="02020603050405020304" pitchFamily="18" charset="0"/>
                <a:sym typeface="Calibri" panose="020F0502020204030204" charset="0"/>
              </a:rPr>
              <a:t>Thanks to Groups of Profs. Lei Fan, Yu Wang, </a:t>
            </a:r>
            <a:r>
              <a:rPr lang="en-US" altLang="zh-CN" sz="2000" dirty="0" err="1">
                <a:latin typeface="Times New Roman" panose="02020603050405020304" pitchFamily="18" charset="0"/>
                <a:sym typeface="Calibri" panose="020F0502020204030204" charset="0"/>
              </a:rPr>
              <a:t>Yuanxiong</a:t>
            </a:r>
            <a:r>
              <a:rPr lang="en-US" altLang="zh-CN" sz="2000" dirty="0">
                <a:latin typeface="Times New Roman" panose="02020603050405020304" pitchFamily="18" charset="0"/>
                <a:sym typeface="Calibri" panose="020F0502020204030204" charset="0"/>
              </a:rPr>
              <a:t> Guo and NSF</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emple University – Logos Download">
            <a:extLst>
              <a:ext uri="{FF2B5EF4-FFF2-40B4-BE49-F238E27FC236}">
                <a16:creationId xmlns:a16="http://schemas.microsoft.com/office/drawing/2014/main" id="{1F8DB911-CEA3-9E7E-3CEE-A4F51F7FC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98418"/>
            <a:ext cx="1185111" cy="1185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Houston – Logos Download">
            <a:extLst>
              <a:ext uri="{FF2B5EF4-FFF2-40B4-BE49-F238E27FC236}">
                <a16:creationId xmlns:a16="http://schemas.microsoft.com/office/drawing/2014/main" id="{8461F2E7-F517-CA6A-6A75-8E0CAA4BD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110" y="5648615"/>
            <a:ext cx="1126309" cy="10710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3958F8-9760-8046-3601-FA95F67828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02" t="30086" r="6324" b="30205"/>
          <a:stretch/>
        </p:blipFill>
        <p:spPr bwMode="auto">
          <a:xfrm>
            <a:off x="9897385" y="5598418"/>
            <a:ext cx="2294615" cy="107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6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BE57-AC5F-EBDD-E84F-1874D3C3AABD}"/>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E94CB466-C96F-EF3A-A178-F7EBA8CEBA75}"/>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D2006640-8544-8BFD-3DCF-EDBC1A80C2C9}"/>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BEEF2414-367D-4D48-0094-54FA45E53A86}"/>
                </a:ext>
              </a:extLst>
            </p:cNvPr>
            <p:cNvSpPr txBox="1"/>
            <p:nvPr/>
          </p:nvSpPr>
          <p:spPr>
            <a:xfrm>
              <a:off x="320767" y="123352"/>
              <a:ext cx="3943708"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Ariel Access Networks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A3647E33-194B-5873-491A-0217872FB22E}"/>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37BD8E07-8D75-2A2B-0E73-29DD854F1D67}"/>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5999B7A5-4434-F6F6-A260-507ABE5EBAE4}"/>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10</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4349E396-D699-044E-980F-835F25B46157}"/>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7716E42-9680-AE76-2864-240B70E12FDC}"/>
              </a:ext>
            </a:extLst>
          </p:cNvPr>
          <p:cNvSpPr txBox="1">
            <a:spLocks/>
          </p:cNvSpPr>
          <p:nvPr/>
        </p:nvSpPr>
        <p:spPr>
          <a:xfrm>
            <a:off x="682081" y="738158"/>
            <a:ext cx="10827838" cy="7532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Challenges in SATQNs</a:t>
            </a:r>
            <a:endParaRPr lang="en-US">
              <a:solidFill>
                <a:schemeClr val="tx1">
                  <a:lumMod val="65000"/>
                  <a:lumOff val="35000"/>
                </a:schemeClr>
              </a:solidFill>
            </a:endParaRPr>
          </a:p>
        </p:txBody>
      </p:sp>
      <p:grpSp>
        <p:nvGrpSpPr>
          <p:cNvPr id="9" name="Group 8">
            <a:extLst>
              <a:ext uri="{FF2B5EF4-FFF2-40B4-BE49-F238E27FC236}">
                <a16:creationId xmlns:a16="http://schemas.microsoft.com/office/drawing/2014/main" id="{D023B96B-0D46-6914-164F-1B8210219A2B}"/>
              </a:ext>
            </a:extLst>
          </p:cNvPr>
          <p:cNvGrpSpPr/>
          <p:nvPr/>
        </p:nvGrpSpPr>
        <p:grpSpPr>
          <a:xfrm>
            <a:off x="5935700" y="1905000"/>
            <a:ext cx="137874" cy="4506808"/>
            <a:chOff x="5118931" y="1781587"/>
            <a:chExt cx="153824" cy="4635932"/>
          </a:xfrm>
        </p:grpSpPr>
        <p:cxnSp>
          <p:nvCxnSpPr>
            <p:cNvPr id="10" name="Straight Connector 9">
              <a:extLst>
                <a:ext uri="{FF2B5EF4-FFF2-40B4-BE49-F238E27FC236}">
                  <a16:creationId xmlns:a16="http://schemas.microsoft.com/office/drawing/2014/main" id="{40939ED3-F1C1-C2C2-30BD-13D7F59C7F56}"/>
                </a:ext>
              </a:extLst>
            </p:cNvPr>
            <p:cNvCxnSpPr>
              <a:cxnSpLocks/>
              <a:stCxn id="11" idx="4"/>
              <a:endCxn id="13" idx="0"/>
            </p:cNvCxnSpPr>
            <p:nvPr/>
          </p:nvCxnSpPr>
          <p:spPr>
            <a:xfrm>
              <a:off x="5195843" y="1935411"/>
              <a:ext cx="0" cy="432828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E8AAC6-2A08-3DD0-9487-E9B509F43999}"/>
                </a:ext>
              </a:extLst>
            </p:cNvPr>
            <p:cNvSpPr/>
            <p:nvPr/>
          </p:nvSpPr>
          <p:spPr>
            <a:xfrm>
              <a:off x="5118931" y="1781587"/>
              <a:ext cx="153824" cy="153824"/>
            </a:xfrm>
            <a:prstGeom prst="ellipse">
              <a:avLst/>
            </a:prstGeom>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A645C99-B949-F238-B405-68F9C5B15B03}"/>
                </a:ext>
              </a:extLst>
            </p:cNvPr>
            <p:cNvSpPr/>
            <p:nvPr/>
          </p:nvSpPr>
          <p:spPr>
            <a:xfrm>
              <a:off x="5118931" y="6263695"/>
              <a:ext cx="153824" cy="153824"/>
            </a:xfrm>
            <a:prstGeom prst="ellipse">
              <a:avLst/>
            </a:prstGeom>
            <a:ln>
              <a:solidFill>
                <a:srgbClr val="5B9B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6E5BA320-BBEF-4F46-36DD-D4F4A1B5AA5B}"/>
              </a:ext>
            </a:extLst>
          </p:cNvPr>
          <p:cNvSpPr txBox="1"/>
          <p:nvPr/>
        </p:nvSpPr>
        <p:spPr>
          <a:xfrm>
            <a:off x="7061135" y="2067432"/>
            <a:ext cx="3816539" cy="1258372"/>
          </a:xfrm>
          <a:prstGeom prst="roundRect">
            <a:avLst>
              <a:gd name="adj" fmla="val 8293"/>
            </a:avLst>
          </a:prstGeom>
          <a:solidFill>
            <a:srgbClr val="C2A49F"/>
          </a:solidFill>
          <a:ln>
            <a:noFill/>
          </a:ln>
        </p:spPr>
        <p:txBody>
          <a:bodyPr wrap="square" rtlCol="0">
            <a:spAutoFit/>
          </a:bodyPr>
          <a:lstStyle/>
          <a:p>
            <a:pPr algn="ctr" defTabSz="914377">
              <a:defRPr/>
            </a:pPr>
            <a:r>
              <a:rPr kumimoji="1" lang="en-US" sz="2400" b="1" kern="0" dirty="0">
                <a:solidFill>
                  <a:schemeClr val="bg1"/>
                </a:solidFill>
                <a:latin typeface="Calibri" panose="020F0502020204030204" pitchFamily="34" charset="0"/>
                <a:ea typeface="Meiryo UI"/>
                <a:cs typeface="Calibri" panose="020F0502020204030204" pitchFamily="34" charset="0"/>
              </a:rPr>
              <a:t>Complex Integration</a:t>
            </a:r>
          </a:p>
          <a:p>
            <a:pPr algn="ctr" defTabSz="914377">
              <a:defRPr/>
            </a:pPr>
            <a:r>
              <a:rPr kumimoji="1" lang="en-US" sz="2400" kern="0" dirty="0">
                <a:solidFill>
                  <a:schemeClr val="bg1"/>
                </a:solidFill>
                <a:latin typeface="Calibri" panose="020F0502020204030204" pitchFamily="34" charset="0"/>
                <a:ea typeface="Meiryo UI"/>
                <a:cs typeface="Calibri" panose="020F0502020204030204" pitchFamily="34" charset="0"/>
              </a:rPr>
              <a:t>free space optical links and optical fiber links</a:t>
            </a:r>
          </a:p>
        </p:txBody>
      </p:sp>
      <p:sp>
        <p:nvSpPr>
          <p:cNvPr id="15" name="TextBox 14">
            <a:extLst>
              <a:ext uri="{FF2B5EF4-FFF2-40B4-BE49-F238E27FC236}">
                <a16:creationId xmlns:a16="http://schemas.microsoft.com/office/drawing/2014/main" id="{E9EE829A-1DF1-8A5C-3C91-AF5CE73F322E}"/>
              </a:ext>
            </a:extLst>
          </p:cNvPr>
          <p:cNvSpPr txBox="1"/>
          <p:nvPr/>
        </p:nvSpPr>
        <p:spPr>
          <a:xfrm>
            <a:off x="7061135" y="3852693"/>
            <a:ext cx="3816538" cy="1658091"/>
          </a:xfrm>
          <a:prstGeom prst="roundRect">
            <a:avLst>
              <a:gd name="adj" fmla="val 9223"/>
            </a:avLst>
          </a:prstGeom>
          <a:solidFill>
            <a:srgbClr val="C2A49F"/>
          </a:solidFill>
          <a:ln>
            <a:noFill/>
          </a:ln>
        </p:spPr>
        <p:txBody>
          <a:bodyPr wrap="square" rtlCol="0">
            <a:spAutoFit/>
          </a:bodyPr>
          <a:lstStyle/>
          <a:p>
            <a:pPr algn="ctr" defTabSz="914377">
              <a:defRPr/>
            </a:pPr>
            <a:r>
              <a:rPr kumimoji="1" lang="en-US" sz="2400" b="1" kern="0">
                <a:solidFill>
                  <a:schemeClr val="bg1"/>
                </a:solidFill>
                <a:latin typeface="Calibri" panose="020F0502020204030204" pitchFamily="34" charset="0"/>
                <a:ea typeface="Meiryo UI"/>
                <a:cs typeface="Calibri" panose="020F0502020204030204" pitchFamily="34" charset="0"/>
              </a:rPr>
              <a:t>Decoherence and Errors</a:t>
            </a:r>
          </a:p>
          <a:p>
            <a:pPr algn="ctr" defTabSz="914377">
              <a:defRPr/>
            </a:pPr>
            <a:r>
              <a:rPr kumimoji="1" lang="en-US" sz="2400" kern="0">
                <a:solidFill>
                  <a:schemeClr val="bg1"/>
                </a:solidFill>
                <a:latin typeface="Calibri" panose="020F0502020204030204" pitchFamily="34" charset="0"/>
                <a:ea typeface="Meiryo UI"/>
                <a:cs typeface="Calibri" panose="020F0502020204030204" pitchFamily="34" charset="0"/>
              </a:rPr>
              <a:t>noise in quantum channels and imperfections in quantum operations </a:t>
            </a:r>
          </a:p>
        </p:txBody>
      </p:sp>
      <p:pic>
        <p:nvPicPr>
          <p:cNvPr id="16" name="Graphic 15">
            <a:extLst>
              <a:ext uri="{FF2B5EF4-FFF2-40B4-BE49-F238E27FC236}">
                <a16:creationId xmlns:a16="http://schemas.microsoft.com/office/drawing/2014/main" id="{171BDAA5-0AE5-5926-47B0-C1D76CFF4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185" y="2054539"/>
            <a:ext cx="4379656" cy="4329459"/>
          </a:xfrm>
          <a:prstGeom prst="rect">
            <a:avLst/>
          </a:prstGeom>
        </p:spPr>
      </p:pic>
    </p:spTree>
    <p:extLst>
      <p:ext uri="{BB962C8B-B14F-4D97-AF65-F5344CB8AC3E}">
        <p14:creationId xmlns:p14="http://schemas.microsoft.com/office/powerpoint/2010/main" val="31881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7FA8E-DD9B-EC6F-29FC-958DBA5B3C7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328F229F-ECDB-09F4-0101-57753CB7A6B8}"/>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69B336CF-90A3-3E32-D1A4-0EC358B40D41}"/>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955C0A84-74A1-346A-8F7D-D9F180E9F6ED}"/>
                </a:ext>
              </a:extLst>
            </p:cNvPr>
            <p:cNvSpPr txBox="1"/>
            <p:nvPr/>
          </p:nvSpPr>
          <p:spPr>
            <a:xfrm>
              <a:off x="320767" y="123352"/>
              <a:ext cx="145264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Outline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7B6CA1DB-670C-F4BA-E405-EEA051DF987E}"/>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921D7EF8-261D-0AEB-F04A-A51D25D80E66}"/>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A7F7500-5B24-D241-6EC5-46B16479563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11</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6DFD0035-84F8-01BA-C5AB-556016332361}"/>
              </a:ext>
            </a:extLst>
          </p:cNvPr>
          <p:cNvSpPr txBox="1"/>
          <p:nvPr/>
        </p:nvSpPr>
        <p:spPr>
          <a:xfrm>
            <a:off x="320767" y="870690"/>
            <a:ext cx="11642633" cy="4790222"/>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Background</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Communication and Networking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Ariel Access Networks</a:t>
            </a:r>
          </a:p>
          <a:p>
            <a:pPr marL="800100" lvl="1" indent="-342900">
              <a:lnSpc>
                <a:spcPct val="150000"/>
              </a:lnSpc>
              <a:buFont typeface="Wingdings" panose="05000000000000000000" pitchFamily="2" charset="2"/>
              <a:buChar char="Ø"/>
            </a:pPr>
            <a:r>
              <a:rPr lang="en-US" altLang="zh-CN" sz="2000" b="1" dirty="0">
                <a:solidFill>
                  <a:srgbClr val="FF0000"/>
                </a:solidFill>
                <a:latin typeface="Calibri" panose="020F0502020204030204" pitchFamily="34" charset="0"/>
                <a:ea typeface="Calibri" panose="020F0502020204030204" pitchFamily="34" charset="0"/>
                <a:cs typeface="Calibri" panose="020F0502020204030204" pitchFamily="34" charset="0"/>
              </a:rPr>
              <a:t>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Joint Optimization of Qubit Allocation, Entanglement Routing, and Quantum Computing</a:t>
            </a:r>
            <a:endParaRPr lang="en-US" altLang="zh-CN" sz="2400" b="1" dirty="0">
              <a:solidFill>
                <a:schemeClr val="accent2"/>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Optimizing Satellite-based Entanglement Distribution in Quantum Networks via Quantum-Assisted Approaches</a:t>
            </a:r>
            <a:endParaRPr lang="en-US" b="1" dirty="0">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b="1" dirty="0">
                <a:latin typeface="Calibri" panose="020F0502020204030204" pitchFamily="34" charset="0"/>
                <a:cs typeface="Calibri" panose="020F0502020204030204" pitchFamily="34" charset="0"/>
              </a:rPr>
              <a:t>Efficient Entanglement Routing for Satellite-Aerial-Terrestrial Quantum Networks</a:t>
            </a: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Co-Design of Network Topology and Qubit Allocation  for Distributed 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Conclusions</a:t>
            </a:r>
            <a:endParaRPr lang="en-US" altLang="zh-CN" sz="2400" b="1" dirty="0">
              <a:solidFill>
                <a:schemeClr val="accent2"/>
              </a:solidFill>
              <a:latin typeface="Calibri" panose="020F0502020204030204" pitchFamily="34" charset="0"/>
              <a:cs typeface="Calibri" panose="020F0502020204030204" pitchFamily="34" charset="0"/>
            </a:endParaRPr>
          </a:p>
        </p:txBody>
      </p:sp>
      <p:pic>
        <p:nvPicPr>
          <p:cNvPr id="13" name="Picture 2" descr="Quantum Networks at NIST | NIST">
            <a:extLst>
              <a:ext uri="{FF2B5EF4-FFF2-40B4-BE49-F238E27FC236}">
                <a16:creationId xmlns:a16="http://schemas.microsoft.com/office/drawing/2014/main" id="{65AF5B29-A789-68BB-1448-5BFD2CCA4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32" y="1197088"/>
            <a:ext cx="3554301" cy="168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60607-14A8-2B9B-CE2B-9DDBCB30515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C8CD5177-E54E-E2CC-E391-28B007111158}"/>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43EEA296-1612-2DE1-EF97-DD4814F5728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A3955E7A-0396-CC80-629E-6076212D6DFC}"/>
                </a:ext>
              </a:extLst>
            </p:cNvPr>
            <p:cNvSpPr txBox="1"/>
            <p:nvPr/>
          </p:nvSpPr>
          <p:spPr>
            <a:xfrm>
              <a:off x="320767" y="123352"/>
              <a:ext cx="376199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Quantum Computing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4C6D5FC7-A12D-44CC-025B-412343B7EDE2}"/>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141480BD-5A10-8132-07CD-F7B684D2A543}"/>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0172B90E-C33A-978E-1DF9-8EDC25B75FC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12</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959DBC26-700E-6BB2-1CBC-A8D54C730BCB}"/>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Arrow: Curved Down 9">
            <a:extLst>
              <a:ext uri="{FF2B5EF4-FFF2-40B4-BE49-F238E27FC236}">
                <a16:creationId xmlns:a16="http://schemas.microsoft.com/office/drawing/2014/main" id="{59C415D9-E112-04DC-632D-2760B872D5B9}"/>
              </a:ext>
            </a:extLst>
          </p:cNvPr>
          <p:cNvSpPr/>
          <p:nvPr/>
        </p:nvSpPr>
        <p:spPr>
          <a:xfrm rot="19682428">
            <a:off x="6398752" y="1580207"/>
            <a:ext cx="1966811" cy="628152"/>
          </a:xfrm>
          <a:prstGeom prst="curvedDownArrow">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11">
            <a:extLst>
              <a:ext uri="{FF2B5EF4-FFF2-40B4-BE49-F238E27FC236}">
                <a16:creationId xmlns:a16="http://schemas.microsoft.com/office/drawing/2014/main" id="{E44DE678-763F-400A-8DA4-2910C74C013E}"/>
              </a:ext>
            </a:extLst>
          </p:cNvPr>
          <p:cNvSpPr/>
          <p:nvPr/>
        </p:nvSpPr>
        <p:spPr>
          <a:xfrm>
            <a:off x="5476280" y="2128015"/>
            <a:ext cx="2653112" cy="707419"/>
          </a:xfrm>
          <a:prstGeom prst="roundRect">
            <a:avLst/>
          </a:prstGeom>
          <a:solidFill>
            <a:schemeClr val="accent5">
              <a:lumMod val="20000"/>
              <a:lumOff val="80000"/>
            </a:scheme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cs typeface="Times New Roman" panose="02020603050405020304" pitchFamily="18" charset="0"/>
              </a:rPr>
              <a:t>NP-hard Optimization Problems</a:t>
            </a:r>
            <a:endParaRPr lang="en-US" dirty="0">
              <a:solidFill>
                <a:schemeClr val="tx1"/>
              </a:solidFill>
            </a:endParaRPr>
          </a:p>
        </p:txBody>
      </p:sp>
      <p:sp>
        <p:nvSpPr>
          <p:cNvPr id="10" name="Rectangle 9">
            <a:extLst>
              <a:ext uri="{FF2B5EF4-FFF2-40B4-BE49-F238E27FC236}">
                <a16:creationId xmlns:a16="http://schemas.microsoft.com/office/drawing/2014/main" id="{22731971-5854-3463-6CED-24BAC594F470}"/>
              </a:ext>
            </a:extLst>
          </p:cNvPr>
          <p:cNvSpPr/>
          <p:nvPr/>
        </p:nvSpPr>
        <p:spPr>
          <a:xfrm>
            <a:off x="10465935" y="1499343"/>
            <a:ext cx="1257696" cy="186204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1500" dirty="0">
                <a:ln/>
                <a:solidFill>
                  <a:srgbClr val="FF0000"/>
                </a:solidFill>
                <a:sym typeface="Symbol" panose="05050102010706020507" pitchFamily="18" charset="2"/>
              </a:rPr>
              <a:t>?</a:t>
            </a:r>
            <a:endParaRPr lang="en-US" sz="11500" dirty="0">
              <a:ln/>
              <a:solidFill>
                <a:srgbClr val="FF0000"/>
              </a:solidFill>
            </a:endParaRPr>
          </a:p>
        </p:txBody>
      </p:sp>
      <p:pic>
        <p:nvPicPr>
          <p:cNvPr id="11" name="Picture 6" descr="See the source image">
            <a:extLst>
              <a:ext uri="{FF2B5EF4-FFF2-40B4-BE49-F238E27FC236}">
                <a16:creationId xmlns:a16="http://schemas.microsoft.com/office/drawing/2014/main" id="{C25EDFC1-98A4-C5C3-664E-9EA12EA0B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82" t="31537" r="26883" b="29104"/>
          <a:stretch/>
        </p:blipFill>
        <p:spPr bwMode="auto">
          <a:xfrm rot="10800000">
            <a:off x="4354684" y="2215837"/>
            <a:ext cx="1068226" cy="4290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1AF60E-285E-53C6-6646-32CD76DF7E64}"/>
              </a:ext>
            </a:extLst>
          </p:cNvPr>
          <p:cNvSpPr txBox="1"/>
          <p:nvPr/>
        </p:nvSpPr>
        <p:spPr>
          <a:xfrm>
            <a:off x="139146" y="3538550"/>
            <a:ext cx="4455633" cy="707886"/>
          </a:xfrm>
          <a:prstGeom prst="rect">
            <a:avLst/>
          </a:prstGeom>
          <a:noFill/>
        </p:spPr>
        <p:txBody>
          <a:bodyPr wrap="square">
            <a:spAutoFit/>
          </a:bodyPr>
          <a:lstStyle/>
          <a:p>
            <a:r>
              <a:rPr lang="en-US" sz="2000" dirty="0">
                <a:solidFill>
                  <a:schemeClr val="tx2">
                    <a:lumMod val="60000"/>
                    <a:lumOff val="40000"/>
                  </a:schemeClr>
                </a:solidFill>
                <a:cs typeface="Times New Roman" panose="02020603050405020304" pitchFamily="18" charset="0"/>
              </a:rPr>
              <a:t>e. g. </a:t>
            </a:r>
            <a:r>
              <a:rPr lang="en-US" sz="2000" dirty="0">
                <a:cs typeface="Times New Roman" panose="02020603050405020304" pitchFamily="18" charset="0"/>
              </a:rPr>
              <a:t>Maximum Likelihood MIMO Detection Using Quantum Computing</a:t>
            </a:r>
            <a:endParaRPr lang="en-US" sz="2000" dirty="0"/>
          </a:p>
        </p:txBody>
      </p:sp>
      <p:sp>
        <p:nvSpPr>
          <p:cNvPr id="14" name="Rectangle: Rounded Corners 15">
            <a:extLst>
              <a:ext uri="{FF2B5EF4-FFF2-40B4-BE49-F238E27FC236}">
                <a16:creationId xmlns:a16="http://schemas.microsoft.com/office/drawing/2014/main" id="{C367DFE8-2649-6294-D603-9E04BC4EFFCD}"/>
              </a:ext>
            </a:extLst>
          </p:cNvPr>
          <p:cNvSpPr/>
          <p:nvPr/>
        </p:nvSpPr>
        <p:spPr>
          <a:xfrm>
            <a:off x="590177" y="1711480"/>
            <a:ext cx="3356287" cy="1682063"/>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cs typeface="Times New Roman" panose="02020603050405020304" pitchFamily="18" charset="0"/>
            </a:endParaRPr>
          </a:p>
        </p:txBody>
      </p:sp>
      <p:pic>
        <p:nvPicPr>
          <p:cNvPr id="15" name="Picture 14">
            <a:extLst>
              <a:ext uri="{FF2B5EF4-FFF2-40B4-BE49-F238E27FC236}">
                <a16:creationId xmlns:a16="http://schemas.microsoft.com/office/drawing/2014/main" id="{7D6BB4DD-83E6-644A-294C-A56A5A2A088E}"/>
              </a:ext>
            </a:extLst>
          </p:cNvPr>
          <p:cNvPicPr>
            <a:picLocks noChangeAspect="1"/>
          </p:cNvPicPr>
          <p:nvPr/>
        </p:nvPicPr>
        <p:blipFill>
          <a:blip r:embed="rId4"/>
          <a:stretch>
            <a:fillRect/>
          </a:stretch>
        </p:blipFill>
        <p:spPr>
          <a:xfrm>
            <a:off x="1231171" y="4349106"/>
            <a:ext cx="2477168" cy="1385755"/>
          </a:xfrm>
          <a:prstGeom prst="rect">
            <a:avLst/>
          </a:prstGeom>
        </p:spPr>
      </p:pic>
      <p:sp>
        <p:nvSpPr>
          <p:cNvPr id="16" name="TextBox 15">
            <a:extLst>
              <a:ext uri="{FF2B5EF4-FFF2-40B4-BE49-F238E27FC236}">
                <a16:creationId xmlns:a16="http://schemas.microsoft.com/office/drawing/2014/main" id="{E0CB8241-6EC3-FF4E-09D9-47673D736683}"/>
              </a:ext>
            </a:extLst>
          </p:cNvPr>
          <p:cNvSpPr txBox="1"/>
          <p:nvPr/>
        </p:nvSpPr>
        <p:spPr>
          <a:xfrm>
            <a:off x="368854" y="782842"/>
            <a:ext cx="11049229" cy="830997"/>
          </a:xfrm>
          <a:prstGeom prst="rect">
            <a:avLst/>
          </a:prstGeom>
          <a:noFill/>
        </p:spPr>
        <p:txBody>
          <a:bodyPr wrap="square">
            <a:spAutoFit/>
          </a:bodyPr>
          <a:lstStyle/>
          <a:p>
            <a:r>
              <a:rPr lang="en-US" sz="2400" b="1" i="0" dirty="0">
                <a:solidFill>
                  <a:srgbClr val="0D38B3"/>
                </a:solidFill>
                <a:effectLst/>
                <a:cs typeface="Times New Roman" panose="02020603050405020304" pitchFamily="18" charset="0"/>
              </a:rPr>
              <a:t>Quantum Computing:</a:t>
            </a:r>
            <a:r>
              <a:rPr lang="en-US" sz="2400" b="1" i="0" dirty="0">
                <a:solidFill>
                  <a:schemeClr val="tx2">
                    <a:lumMod val="75000"/>
                  </a:schemeClr>
                </a:solidFill>
                <a:effectLst/>
                <a:cs typeface="Times New Roman" panose="02020603050405020304" pitchFamily="18" charset="0"/>
              </a:rPr>
              <a:t> </a:t>
            </a:r>
            <a:r>
              <a:rPr lang="en-US" sz="2400" i="0" dirty="0">
                <a:solidFill>
                  <a:srgbClr val="161616"/>
                </a:solidFill>
                <a:effectLst/>
                <a:cs typeface="Times New Roman" panose="02020603050405020304" pitchFamily="18" charset="0"/>
              </a:rPr>
              <a:t>use quantum mechanics to solve problems too complex for classical computers.</a:t>
            </a:r>
            <a:endParaRPr lang="en-US" sz="2400" dirty="0">
              <a:cs typeface="Times New Roman" panose="02020603050405020304" pitchFamily="18" charset="0"/>
            </a:endParaRPr>
          </a:p>
        </p:txBody>
      </p:sp>
      <p:sp>
        <p:nvSpPr>
          <p:cNvPr id="17" name="TextBox 16">
            <a:extLst>
              <a:ext uri="{FF2B5EF4-FFF2-40B4-BE49-F238E27FC236}">
                <a16:creationId xmlns:a16="http://schemas.microsoft.com/office/drawing/2014/main" id="{71839895-3E48-BE3F-F78E-1C7ECCF671E6}"/>
              </a:ext>
            </a:extLst>
          </p:cNvPr>
          <p:cNvSpPr txBox="1"/>
          <p:nvPr/>
        </p:nvSpPr>
        <p:spPr>
          <a:xfrm>
            <a:off x="1058803" y="1846310"/>
            <a:ext cx="2526632" cy="430887"/>
          </a:xfrm>
          <a:prstGeom prst="rect">
            <a:avLst/>
          </a:prstGeom>
          <a:noFill/>
        </p:spPr>
        <p:txBody>
          <a:bodyPr wrap="square">
            <a:spAutoFit/>
          </a:bodyPr>
          <a:lstStyle/>
          <a:p>
            <a:pPr algn="ctr"/>
            <a:r>
              <a:rPr lang="en-US" sz="2200" b="1" dirty="0">
                <a:solidFill>
                  <a:srgbClr val="F4860C"/>
                </a:solidFill>
                <a:cs typeface="Times New Roman" panose="02020603050405020304" pitchFamily="18" charset="0"/>
              </a:rPr>
              <a:t>MIMO Detection</a:t>
            </a:r>
            <a:endParaRPr lang="en-US" sz="2200" b="1" dirty="0">
              <a:solidFill>
                <a:srgbClr val="F4860C"/>
              </a:solidFill>
            </a:endParaRPr>
          </a:p>
        </p:txBody>
      </p:sp>
      <p:sp>
        <p:nvSpPr>
          <p:cNvPr id="18" name="TextBox 17">
            <a:extLst>
              <a:ext uri="{FF2B5EF4-FFF2-40B4-BE49-F238E27FC236}">
                <a16:creationId xmlns:a16="http://schemas.microsoft.com/office/drawing/2014/main" id="{9A83C01D-4EDF-C693-5E3B-50F656C4B912}"/>
              </a:ext>
            </a:extLst>
          </p:cNvPr>
          <p:cNvSpPr txBox="1"/>
          <p:nvPr/>
        </p:nvSpPr>
        <p:spPr>
          <a:xfrm>
            <a:off x="528007" y="2616222"/>
            <a:ext cx="3621717" cy="430887"/>
          </a:xfrm>
          <a:prstGeom prst="rect">
            <a:avLst/>
          </a:prstGeom>
          <a:noFill/>
        </p:spPr>
        <p:txBody>
          <a:bodyPr wrap="square">
            <a:spAutoFit/>
          </a:bodyPr>
          <a:lstStyle/>
          <a:p>
            <a:pPr algn="ctr"/>
            <a:r>
              <a:rPr lang="en-US" sz="2200" b="1" dirty="0">
                <a:solidFill>
                  <a:srgbClr val="C00000"/>
                </a:solidFill>
                <a:cs typeface="Times New Roman" panose="02020603050405020304" pitchFamily="18" charset="0"/>
              </a:rPr>
              <a:t>Resource Allocation</a:t>
            </a:r>
          </a:p>
        </p:txBody>
      </p:sp>
      <p:sp>
        <p:nvSpPr>
          <p:cNvPr id="19" name="TextBox 18">
            <a:extLst>
              <a:ext uri="{FF2B5EF4-FFF2-40B4-BE49-F238E27FC236}">
                <a16:creationId xmlns:a16="http://schemas.microsoft.com/office/drawing/2014/main" id="{2E5E02A1-EA32-2CAE-510C-BE811392E709}"/>
              </a:ext>
            </a:extLst>
          </p:cNvPr>
          <p:cNvSpPr txBox="1"/>
          <p:nvPr/>
        </p:nvSpPr>
        <p:spPr>
          <a:xfrm>
            <a:off x="1936355" y="2814953"/>
            <a:ext cx="771525" cy="523220"/>
          </a:xfrm>
          <a:prstGeom prst="rect">
            <a:avLst/>
          </a:prstGeom>
          <a:noFill/>
        </p:spPr>
        <p:txBody>
          <a:bodyPr wrap="square" rtlCol="0">
            <a:spAutoFit/>
          </a:bodyPr>
          <a:lstStyle/>
          <a:p>
            <a:pPr algn="ctr"/>
            <a:r>
              <a:rPr lang="en-US" sz="2800" b="1" dirty="0">
                <a:solidFill>
                  <a:schemeClr val="tx2">
                    <a:lumMod val="50000"/>
                  </a:schemeClr>
                </a:solidFill>
              </a:rPr>
              <a:t>. . .</a:t>
            </a:r>
          </a:p>
        </p:txBody>
      </p:sp>
      <p:sp>
        <p:nvSpPr>
          <p:cNvPr id="20" name="TextBox 19">
            <a:extLst>
              <a:ext uri="{FF2B5EF4-FFF2-40B4-BE49-F238E27FC236}">
                <a16:creationId xmlns:a16="http://schemas.microsoft.com/office/drawing/2014/main" id="{54CD4C7E-C478-C984-74DD-4DA9475376D1}"/>
              </a:ext>
            </a:extLst>
          </p:cNvPr>
          <p:cNvSpPr txBox="1"/>
          <p:nvPr/>
        </p:nvSpPr>
        <p:spPr>
          <a:xfrm>
            <a:off x="482540" y="2224169"/>
            <a:ext cx="3621717" cy="430887"/>
          </a:xfrm>
          <a:prstGeom prst="rect">
            <a:avLst/>
          </a:prstGeom>
          <a:noFill/>
        </p:spPr>
        <p:txBody>
          <a:bodyPr wrap="square">
            <a:spAutoFit/>
          </a:bodyPr>
          <a:lstStyle/>
          <a:p>
            <a:pPr algn="ctr"/>
            <a:r>
              <a:rPr lang="en-US" sz="2200" b="1" dirty="0">
                <a:solidFill>
                  <a:schemeClr val="tx2"/>
                </a:solidFill>
                <a:cs typeface="Times New Roman" panose="02020603050405020304" pitchFamily="18" charset="0"/>
              </a:rPr>
              <a:t>Network Slicing</a:t>
            </a:r>
            <a:endParaRPr lang="en-US" sz="2200" b="1" dirty="0">
              <a:solidFill>
                <a:schemeClr val="tx2"/>
              </a:solidFill>
            </a:endParaRPr>
          </a:p>
        </p:txBody>
      </p:sp>
      <p:pic>
        <p:nvPicPr>
          <p:cNvPr id="21" name="Picture 20" descr="A computer chip with a atom symbol&#10;&#10;AI-generated content may be incorrect.">
            <a:extLst>
              <a:ext uri="{FF2B5EF4-FFF2-40B4-BE49-F238E27FC236}">
                <a16:creationId xmlns:a16="http://schemas.microsoft.com/office/drawing/2014/main" id="{295AE464-A1B5-859E-5A5C-65815127DF18}"/>
              </a:ext>
            </a:extLst>
          </p:cNvPr>
          <p:cNvPicPr>
            <a:picLocks noChangeAspect="1"/>
          </p:cNvPicPr>
          <p:nvPr/>
        </p:nvPicPr>
        <p:blipFill>
          <a:blip r:embed="rId5">
            <a:extLst>
              <a:ext uri="{28A0092B-C50C-407E-A947-70E740481C1C}">
                <a14:useLocalDpi xmlns:a14="http://schemas.microsoft.com/office/drawing/2010/main" val="0"/>
              </a:ext>
            </a:extLst>
          </a:blip>
          <a:srcRect l="7263" t="8364" r="8911" b="9585"/>
          <a:stretch>
            <a:fillRect/>
          </a:stretch>
        </p:blipFill>
        <p:spPr>
          <a:xfrm>
            <a:off x="8340326" y="1319467"/>
            <a:ext cx="2322178" cy="2273038"/>
          </a:xfrm>
          <a:prstGeom prst="rect">
            <a:avLst/>
          </a:prstGeom>
        </p:spPr>
      </p:pic>
      <p:pic>
        <p:nvPicPr>
          <p:cNvPr id="22" name="Picture 21">
            <a:extLst>
              <a:ext uri="{FF2B5EF4-FFF2-40B4-BE49-F238E27FC236}">
                <a16:creationId xmlns:a16="http://schemas.microsoft.com/office/drawing/2014/main" id="{E1369939-7163-47FD-2DBD-87871D58891F}"/>
              </a:ext>
            </a:extLst>
          </p:cNvPr>
          <p:cNvPicPr>
            <a:picLocks noChangeAspect="1"/>
          </p:cNvPicPr>
          <p:nvPr/>
        </p:nvPicPr>
        <p:blipFill>
          <a:blip r:embed="rId6"/>
          <a:srcRect l="3726"/>
          <a:stretch>
            <a:fillRect/>
          </a:stretch>
        </p:blipFill>
        <p:spPr>
          <a:xfrm>
            <a:off x="4530872" y="3306487"/>
            <a:ext cx="2905582" cy="2573662"/>
          </a:xfrm>
          <a:prstGeom prst="rect">
            <a:avLst/>
          </a:prstGeom>
        </p:spPr>
      </p:pic>
      <p:sp>
        <p:nvSpPr>
          <p:cNvPr id="23" name="TextBox 22">
            <a:extLst>
              <a:ext uri="{FF2B5EF4-FFF2-40B4-BE49-F238E27FC236}">
                <a16:creationId xmlns:a16="http://schemas.microsoft.com/office/drawing/2014/main" id="{69069C54-D155-C383-62C1-1E390B36BE94}"/>
              </a:ext>
            </a:extLst>
          </p:cNvPr>
          <p:cNvSpPr txBox="1"/>
          <p:nvPr/>
        </p:nvSpPr>
        <p:spPr>
          <a:xfrm>
            <a:off x="98980" y="5990528"/>
            <a:ext cx="12092844" cy="441339"/>
          </a:xfrm>
          <a:prstGeom prst="rect">
            <a:avLst/>
          </a:prstGeom>
          <a:noFill/>
        </p:spPr>
        <p:txBody>
          <a:bodyPr wrap="square">
            <a:spAutoFit/>
          </a:bodyPr>
          <a:lstStyle/>
          <a:p>
            <a:pPr>
              <a:lnSpc>
                <a:spcPct val="80000"/>
              </a:lnSpc>
            </a:pPr>
            <a:r>
              <a:rPr lang="en-US" sz="1400" dirty="0">
                <a:solidFill>
                  <a:schemeClr val="tx1">
                    <a:lumMod val="50000"/>
                    <a:lumOff val="50000"/>
                  </a:schemeClr>
                </a:solidFill>
              </a:rPr>
              <a:t>[2] M. Kim, D. Venturelli, and K. Jamieson, “Leveraging quantum annealing for large MIMO processing in centralized radio access networks,” in </a:t>
            </a:r>
            <a:r>
              <a:rPr lang="en-US" sz="1400" i="1" dirty="0">
                <a:solidFill>
                  <a:schemeClr val="tx1">
                    <a:lumMod val="50000"/>
                    <a:lumOff val="50000"/>
                  </a:schemeClr>
                </a:solidFill>
              </a:rPr>
              <a:t>Proceedings of the ACM Special Interest Group on Data Communication</a:t>
            </a:r>
            <a:r>
              <a:rPr lang="en-US" sz="1400" dirty="0">
                <a:solidFill>
                  <a:schemeClr val="tx1">
                    <a:lumMod val="50000"/>
                    <a:lumOff val="50000"/>
                  </a:schemeClr>
                </a:solidFill>
              </a:rPr>
              <a:t>, Beijing, China, Aug. 2019.</a:t>
            </a:r>
          </a:p>
        </p:txBody>
      </p:sp>
      <p:sp>
        <p:nvSpPr>
          <p:cNvPr id="24" name="TextBox 23">
            <a:extLst>
              <a:ext uri="{FF2B5EF4-FFF2-40B4-BE49-F238E27FC236}">
                <a16:creationId xmlns:a16="http://schemas.microsoft.com/office/drawing/2014/main" id="{5E2B2BE2-E5CF-0EE7-9E9A-CDB4A423CE00}"/>
              </a:ext>
            </a:extLst>
          </p:cNvPr>
          <p:cNvSpPr txBox="1"/>
          <p:nvPr/>
        </p:nvSpPr>
        <p:spPr>
          <a:xfrm>
            <a:off x="7375354" y="5497829"/>
            <a:ext cx="485775" cy="338554"/>
          </a:xfrm>
          <a:prstGeom prst="rect">
            <a:avLst/>
          </a:prstGeom>
          <a:noFill/>
        </p:spPr>
        <p:txBody>
          <a:bodyPr wrap="square" rtlCol="0">
            <a:spAutoFit/>
          </a:bodyPr>
          <a:lstStyle/>
          <a:p>
            <a:r>
              <a:rPr lang="en-US" sz="1600" dirty="0">
                <a:solidFill>
                  <a:schemeClr val="tx1">
                    <a:lumMod val="50000"/>
                    <a:lumOff val="50000"/>
                  </a:schemeClr>
                </a:solidFill>
              </a:rPr>
              <a:t>[2]</a:t>
            </a:r>
          </a:p>
        </p:txBody>
      </p:sp>
      <p:sp>
        <p:nvSpPr>
          <p:cNvPr id="25" name="Arrow: Right 29">
            <a:extLst>
              <a:ext uri="{FF2B5EF4-FFF2-40B4-BE49-F238E27FC236}">
                <a16:creationId xmlns:a16="http://schemas.microsoft.com/office/drawing/2014/main" id="{E564ACB1-102A-32B1-2EC3-AF36FD4CDBE8}"/>
              </a:ext>
            </a:extLst>
          </p:cNvPr>
          <p:cNvSpPr/>
          <p:nvPr/>
        </p:nvSpPr>
        <p:spPr>
          <a:xfrm flipV="1">
            <a:off x="7512151" y="4236134"/>
            <a:ext cx="1493672" cy="666390"/>
          </a:xfrm>
          <a:prstGeom prst="rightArrow">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sp>
        <p:nvSpPr>
          <p:cNvPr id="26" name="TextBox 25">
            <a:extLst>
              <a:ext uri="{FF2B5EF4-FFF2-40B4-BE49-F238E27FC236}">
                <a16:creationId xmlns:a16="http://schemas.microsoft.com/office/drawing/2014/main" id="{2750E895-D5BB-6794-B467-0D4E415D4A21}"/>
              </a:ext>
            </a:extLst>
          </p:cNvPr>
          <p:cNvSpPr txBox="1"/>
          <p:nvPr/>
        </p:nvSpPr>
        <p:spPr>
          <a:xfrm>
            <a:off x="8570106" y="4939235"/>
            <a:ext cx="3621717" cy="430887"/>
          </a:xfrm>
          <a:prstGeom prst="rect">
            <a:avLst/>
          </a:prstGeom>
          <a:noFill/>
        </p:spPr>
        <p:txBody>
          <a:bodyPr wrap="square">
            <a:spAutoFit/>
          </a:bodyPr>
          <a:lstStyle/>
          <a:p>
            <a:pPr algn="ctr"/>
            <a:r>
              <a:rPr lang="en-US" sz="2200" b="1" dirty="0">
                <a:solidFill>
                  <a:schemeClr val="tx2"/>
                </a:solidFill>
                <a:cs typeface="Times New Roman" panose="02020603050405020304" pitchFamily="18" charset="0"/>
              </a:rPr>
              <a:t>Network Slicing</a:t>
            </a:r>
            <a:endParaRPr lang="en-US" sz="2200" b="1" dirty="0">
              <a:solidFill>
                <a:schemeClr val="tx2"/>
              </a:solidFill>
            </a:endParaRPr>
          </a:p>
        </p:txBody>
      </p:sp>
      <p:sp>
        <p:nvSpPr>
          <p:cNvPr id="27" name="TextBox 26">
            <a:extLst>
              <a:ext uri="{FF2B5EF4-FFF2-40B4-BE49-F238E27FC236}">
                <a16:creationId xmlns:a16="http://schemas.microsoft.com/office/drawing/2014/main" id="{F4F29CD6-6EC4-4C4A-1969-2BE896C760AE}"/>
              </a:ext>
            </a:extLst>
          </p:cNvPr>
          <p:cNvSpPr txBox="1"/>
          <p:nvPr/>
        </p:nvSpPr>
        <p:spPr>
          <a:xfrm>
            <a:off x="8519079" y="4199423"/>
            <a:ext cx="3533775" cy="769441"/>
          </a:xfrm>
          <a:prstGeom prst="rect">
            <a:avLst/>
          </a:prstGeom>
          <a:noFill/>
        </p:spPr>
        <p:txBody>
          <a:bodyPr wrap="square">
            <a:spAutoFit/>
          </a:bodyPr>
          <a:lstStyle/>
          <a:p>
            <a:pPr algn="ctr"/>
            <a:r>
              <a:rPr lang="en-US" sz="2200" b="1" dirty="0">
                <a:solidFill>
                  <a:schemeClr val="accent3">
                    <a:lumMod val="75000"/>
                  </a:schemeClr>
                </a:solidFill>
              </a:rPr>
              <a:t>Network </a:t>
            </a:r>
          </a:p>
          <a:p>
            <a:pPr algn="ctr"/>
            <a:r>
              <a:rPr lang="en-US" sz="2200" b="1" dirty="0">
                <a:solidFill>
                  <a:schemeClr val="accent3">
                    <a:lumMod val="75000"/>
                  </a:schemeClr>
                </a:solidFill>
              </a:rPr>
              <a:t>Function Virtualization </a:t>
            </a:r>
          </a:p>
        </p:txBody>
      </p:sp>
      <p:sp>
        <p:nvSpPr>
          <p:cNvPr id="28" name="TextBox 27">
            <a:extLst>
              <a:ext uri="{FF2B5EF4-FFF2-40B4-BE49-F238E27FC236}">
                <a16:creationId xmlns:a16="http://schemas.microsoft.com/office/drawing/2014/main" id="{841B6938-399A-04DC-FAFA-521F6F44E1B1}"/>
              </a:ext>
            </a:extLst>
          </p:cNvPr>
          <p:cNvSpPr txBox="1"/>
          <p:nvPr/>
        </p:nvSpPr>
        <p:spPr>
          <a:xfrm>
            <a:off x="9995200" y="5215694"/>
            <a:ext cx="771525" cy="461665"/>
          </a:xfrm>
          <a:prstGeom prst="rect">
            <a:avLst/>
          </a:prstGeom>
          <a:noFill/>
        </p:spPr>
        <p:txBody>
          <a:bodyPr wrap="square" rtlCol="0">
            <a:spAutoFit/>
          </a:bodyPr>
          <a:lstStyle/>
          <a:p>
            <a:pPr algn="ctr"/>
            <a:r>
              <a:rPr lang="en-US" sz="2400" b="1" dirty="0">
                <a:solidFill>
                  <a:schemeClr val="tx2">
                    <a:lumMod val="50000"/>
                  </a:schemeClr>
                </a:solidFill>
              </a:rPr>
              <a:t>. . .</a:t>
            </a:r>
          </a:p>
        </p:txBody>
      </p:sp>
      <p:sp>
        <p:nvSpPr>
          <p:cNvPr id="29" name="TextBox 28">
            <a:extLst>
              <a:ext uri="{FF2B5EF4-FFF2-40B4-BE49-F238E27FC236}">
                <a16:creationId xmlns:a16="http://schemas.microsoft.com/office/drawing/2014/main" id="{C27D2B5A-23F6-5B55-2FF4-79E5430B0A0C}"/>
              </a:ext>
            </a:extLst>
          </p:cNvPr>
          <p:cNvSpPr txBox="1"/>
          <p:nvPr/>
        </p:nvSpPr>
        <p:spPr>
          <a:xfrm>
            <a:off x="8570106" y="3746650"/>
            <a:ext cx="3403857" cy="461665"/>
          </a:xfrm>
          <a:prstGeom prst="rect">
            <a:avLst/>
          </a:prstGeom>
          <a:noFill/>
        </p:spPr>
        <p:txBody>
          <a:bodyPr wrap="square">
            <a:spAutoFit/>
          </a:bodyPr>
          <a:lstStyle/>
          <a:p>
            <a:r>
              <a:rPr lang="en-US" sz="2400" b="1" dirty="0">
                <a:solidFill>
                  <a:srgbClr val="FF0000"/>
                </a:solidFill>
                <a:cs typeface="Times New Roman" panose="02020603050405020304" pitchFamily="18" charset="0"/>
              </a:rPr>
              <a:t>Quantum Computing: </a:t>
            </a:r>
            <a:endParaRPr lang="en-US" sz="2400" b="1" dirty="0">
              <a:solidFill>
                <a:srgbClr val="FF0000"/>
              </a:solidFill>
            </a:endParaRPr>
          </a:p>
        </p:txBody>
      </p:sp>
    </p:spTree>
    <p:extLst>
      <p:ext uri="{BB962C8B-B14F-4D97-AF65-F5344CB8AC3E}">
        <p14:creationId xmlns:p14="http://schemas.microsoft.com/office/powerpoint/2010/main" val="841931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5B25C-07DA-9884-9C4A-C4A38FB86ECC}"/>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E8EAD41F-DC9B-24B7-1E95-9CE0C9359DFB}"/>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9DD87375-B93B-A896-21E7-9E15E3EFFA45}"/>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9C8B5DE9-A909-126C-A9E2-16DE40EAC40B}"/>
                </a:ext>
              </a:extLst>
            </p:cNvPr>
            <p:cNvSpPr txBox="1"/>
            <p:nvPr/>
          </p:nvSpPr>
          <p:spPr>
            <a:xfrm>
              <a:off x="320767" y="123352"/>
              <a:ext cx="376199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Quantum Computing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04DD2D8E-CDD4-237F-4E8A-A508EA17A99F}"/>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D0DDAE5A-F2C2-37F7-B642-7399A052227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54637A16-A19D-570D-7834-885917A658F6}"/>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13</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94A3B481-B683-3E87-BF1D-366321003DFE}"/>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C5D06A6-9CEB-5CA8-7CAE-75AAA34879A9}"/>
              </a:ext>
            </a:extLst>
          </p:cNvPr>
          <p:cNvSpPr txBox="1"/>
          <p:nvPr/>
        </p:nvSpPr>
        <p:spPr>
          <a:xfrm>
            <a:off x="6378760" y="939921"/>
            <a:ext cx="3911600" cy="461665"/>
          </a:xfrm>
          <a:prstGeom prst="rect">
            <a:avLst/>
          </a:prstGeom>
          <a:noFill/>
        </p:spPr>
        <p:txBody>
          <a:bodyPr wrap="square" rtlCol="0">
            <a:spAutoFit/>
          </a:bodyPr>
          <a:lstStyle/>
          <a:p>
            <a:r>
              <a:rPr lang="en-US" sz="2400" b="1" dirty="0"/>
              <a:t>Quantum Computer</a:t>
            </a:r>
          </a:p>
        </p:txBody>
      </p:sp>
      <p:sp>
        <p:nvSpPr>
          <p:cNvPr id="9" name="Arrow: Right 3">
            <a:extLst>
              <a:ext uri="{FF2B5EF4-FFF2-40B4-BE49-F238E27FC236}">
                <a16:creationId xmlns:a16="http://schemas.microsoft.com/office/drawing/2014/main" id="{56DAF545-CDFE-2742-AC70-1E075763AF9F}"/>
              </a:ext>
            </a:extLst>
          </p:cNvPr>
          <p:cNvSpPr/>
          <p:nvPr/>
        </p:nvSpPr>
        <p:spPr>
          <a:xfrm flipV="1">
            <a:off x="3488634" y="2263236"/>
            <a:ext cx="1241617" cy="666390"/>
          </a:xfrm>
          <a:prstGeom prst="rightArrow">
            <a:avLst/>
          </a:prstGeom>
          <a:gradFill flip="none" rotWithShape="1">
            <a:gsLst>
              <a:gs pos="0">
                <a:schemeClr val="tx2">
                  <a:lumMod val="75000"/>
                </a:schemeClr>
              </a:gs>
              <a:gs pos="50000">
                <a:srgbClr val="3A79C6">
                  <a:tint val="44500"/>
                  <a:satMod val="160000"/>
                </a:srgbClr>
              </a:gs>
              <a:gs pos="100000">
                <a:srgbClr val="3A79C6">
                  <a:tint val="23500"/>
                  <a:satMod val="160000"/>
                </a:srgb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10" name="Picture 10" descr="See the source image">
            <a:extLst>
              <a:ext uri="{FF2B5EF4-FFF2-40B4-BE49-F238E27FC236}">
                <a16:creationId xmlns:a16="http://schemas.microsoft.com/office/drawing/2014/main" id="{6D1EBCA0-CF31-2908-CE10-D210F79041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3" t="5499" r="17770" b="5212"/>
          <a:stretch/>
        </p:blipFill>
        <p:spPr bwMode="auto">
          <a:xfrm>
            <a:off x="8071319" y="4207961"/>
            <a:ext cx="1618952" cy="18543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F3FAA9-3F12-B51F-0DC5-F69C8EB5B2CD}"/>
              </a:ext>
            </a:extLst>
          </p:cNvPr>
          <p:cNvSpPr txBox="1"/>
          <p:nvPr/>
        </p:nvSpPr>
        <p:spPr>
          <a:xfrm>
            <a:off x="4745656" y="1752967"/>
            <a:ext cx="3266208" cy="142962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2000" dirty="0">
                <a:cs typeface="Times New Roman" panose="02020603050405020304" pitchFamily="18" charset="0"/>
              </a:rPr>
              <a:t> Gate Model</a:t>
            </a:r>
          </a:p>
          <a:p>
            <a:pPr marL="285750" indent="-285750">
              <a:lnSpc>
                <a:spcPct val="150000"/>
              </a:lnSpc>
              <a:buFont typeface="Wingdings" panose="05000000000000000000" pitchFamily="2" charset="2"/>
              <a:buChar char="Ø"/>
            </a:pPr>
            <a:r>
              <a:rPr lang="en-US" sz="2000" dirty="0">
                <a:cs typeface="Times New Roman" panose="02020603050405020304" pitchFamily="18" charset="0"/>
              </a:rPr>
              <a:t> Analog Quantum Model</a:t>
            </a:r>
          </a:p>
          <a:p>
            <a:pPr marL="285750" indent="-285750">
              <a:lnSpc>
                <a:spcPct val="150000"/>
              </a:lnSpc>
              <a:buFont typeface="Wingdings" panose="05000000000000000000" pitchFamily="2" charset="2"/>
              <a:buChar char="Ø"/>
            </a:pPr>
            <a:r>
              <a:rPr lang="en-US" sz="2000" dirty="0">
                <a:cs typeface="Times New Roman" panose="02020603050405020304" pitchFamily="18" charset="0"/>
              </a:rPr>
              <a:t> Quantum Annealing </a:t>
            </a:r>
          </a:p>
        </p:txBody>
      </p:sp>
      <p:sp>
        <p:nvSpPr>
          <p:cNvPr id="13" name="Oval 12">
            <a:extLst>
              <a:ext uri="{FF2B5EF4-FFF2-40B4-BE49-F238E27FC236}">
                <a16:creationId xmlns:a16="http://schemas.microsoft.com/office/drawing/2014/main" id="{B778B250-57F6-3D0C-AA2F-195A914E1118}"/>
              </a:ext>
            </a:extLst>
          </p:cNvPr>
          <p:cNvSpPr/>
          <p:nvPr/>
        </p:nvSpPr>
        <p:spPr>
          <a:xfrm>
            <a:off x="5026107" y="2688976"/>
            <a:ext cx="2495041" cy="65078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p>
        </p:txBody>
      </p:sp>
      <p:pic>
        <p:nvPicPr>
          <p:cNvPr id="14" name="Picture 6" descr="See the source image">
            <a:extLst>
              <a:ext uri="{FF2B5EF4-FFF2-40B4-BE49-F238E27FC236}">
                <a16:creationId xmlns:a16="http://schemas.microsoft.com/office/drawing/2014/main" id="{264FAD74-0649-AC5A-1FBC-8DBD5B0930B6}"/>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7282" t="31537" r="26883" b="29104"/>
          <a:stretch/>
        </p:blipFill>
        <p:spPr bwMode="auto">
          <a:xfrm rot="16200000">
            <a:off x="5722965" y="3765024"/>
            <a:ext cx="1068226" cy="4290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9C2E0DC-64CA-33A9-273F-57A344312CC6}"/>
              </a:ext>
            </a:extLst>
          </p:cNvPr>
          <p:cNvSpPr txBox="1"/>
          <p:nvPr/>
        </p:nvSpPr>
        <p:spPr>
          <a:xfrm>
            <a:off x="4365344" y="4361554"/>
            <a:ext cx="3969216" cy="14296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More Qubits</a:t>
            </a:r>
          </a:p>
          <a:p>
            <a:pPr marL="285750" indent="-285750">
              <a:lnSpc>
                <a:spcPct val="150000"/>
              </a:lnSpc>
              <a:buFont typeface="Arial" panose="020B0604020202020204" pitchFamily="34" charset="0"/>
              <a:buChar char="•"/>
            </a:pPr>
            <a:r>
              <a:rPr lang="en-US" sz="2000" dirty="0"/>
              <a:t>Faster than classical solvers</a:t>
            </a:r>
          </a:p>
          <a:p>
            <a:pPr marL="285750" indent="-285750">
              <a:lnSpc>
                <a:spcPct val="150000"/>
              </a:lnSpc>
              <a:buFont typeface="Arial" panose="020B0604020202020204" pitchFamily="34" charset="0"/>
              <a:buChar char="•"/>
            </a:pPr>
            <a:r>
              <a:rPr lang="en-US" sz="2000" dirty="0"/>
              <a:t>Fit some optimization problems </a:t>
            </a:r>
          </a:p>
        </p:txBody>
      </p:sp>
      <p:pic>
        <p:nvPicPr>
          <p:cNvPr id="16" name="Picture 15">
            <a:extLst>
              <a:ext uri="{FF2B5EF4-FFF2-40B4-BE49-F238E27FC236}">
                <a16:creationId xmlns:a16="http://schemas.microsoft.com/office/drawing/2014/main" id="{01921A0C-DC90-222C-68C2-168800A7D7BD}"/>
              </a:ext>
            </a:extLst>
          </p:cNvPr>
          <p:cNvPicPr>
            <a:picLocks noChangeAspect="1"/>
          </p:cNvPicPr>
          <p:nvPr/>
        </p:nvPicPr>
        <p:blipFill>
          <a:blip r:embed="rId5"/>
          <a:srcRect t="15145" r="31460" b="21377"/>
          <a:stretch/>
        </p:blipFill>
        <p:spPr>
          <a:xfrm>
            <a:off x="542397" y="2041391"/>
            <a:ext cx="3090964" cy="1998146"/>
          </a:xfrm>
          <a:prstGeom prst="rect">
            <a:avLst/>
          </a:prstGeom>
        </p:spPr>
      </p:pic>
      <p:sp>
        <p:nvSpPr>
          <p:cNvPr id="17" name="Speech Bubble: Oval 24">
            <a:extLst>
              <a:ext uri="{FF2B5EF4-FFF2-40B4-BE49-F238E27FC236}">
                <a16:creationId xmlns:a16="http://schemas.microsoft.com/office/drawing/2014/main" id="{9A07ED68-C487-7D98-0505-140CC0D5B663}"/>
              </a:ext>
            </a:extLst>
          </p:cNvPr>
          <p:cNvSpPr/>
          <p:nvPr/>
        </p:nvSpPr>
        <p:spPr>
          <a:xfrm>
            <a:off x="260404" y="979925"/>
            <a:ext cx="3640597" cy="969799"/>
          </a:xfrm>
          <a:prstGeom prst="wedgeEllipseCallout">
            <a:avLst>
              <a:gd name="adj1" fmla="val -17389"/>
              <a:gd name="adj2" fmla="val 95073"/>
            </a:avLst>
          </a:prstGeom>
          <a:solidFill>
            <a:schemeClr val="bg1"/>
          </a:solidFill>
          <a:ln>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8" name="TextBox 17">
            <a:extLst>
              <a:ext uri="{FF2B5EF4-FFF2-40B4-BE49-F238E27FC236}">
                <a16:creationId xmlns:a16="http://schemas.microsoft.com/office/drawing/2014/main" id="{669623A4-F1D2-915B-4793-05F1EA9A59A1}"/>
              </a:ext>
            </a:extLst>
          </p:cNvPr>
          <p:cNvSpPr txBox="1"/>
          <p:nvPr/>
        </p:nvSpPr>
        <p:spPr>
          <a:xfrm>
            <a:off x="570610" y="1136442"/>
            <a:ext cx="3178082" cy="646331"/>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Maybe we need to use quantum mechanics in our computers.</a:t>
            </a:r>
          </a:p>
        </p:txBody>
      </p:sp>
      <p:pic>
        <p:nvPicPr>
          <p:cNvPr id="19" name="Picture 4" descr="IBM reveals Osprey, the world's most powerful quantum computer">
            <a:extLst>
              <a:ext uri="{FF2B5EF4-FFF2-40B4-BE49-F238E27FC236}">
                <a16:creationId xmlns:a16="http://schemas.microsoft.com/office/drawing/2014/main" id="{A5065728-1AE0-5A7C-B9E2-EEB8A18F3B6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73" t="4807" b="5150"/>
          <a:stretch/>
        </p:blipFill>
        <p:spPr bwMode="auto">
          <a:xfrm>
            <a:off x="8199019" y="1651444"/>
            <a:ext cx="3266208" cy="21212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igh resolution analysis of samples">
            <a:extLst>
              <a:ext uri="{FF2B5EF4-FFF2-40B4-BE49-F238E27FC236}">
                <a16:creationId xmlns:a16="http://schemas.microsoft.com/office/drawing/2014/main" id="{5B64AC77-82DC-AE76-9DFB-41BDD7FEA8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969" y="4128511"/>
            <a:ext cx="3581032" cy="20468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Wave 2000Q: El primer ordenador cuántico que sale a la venta, prepara ...">
            <a:extLst>
              <a:ext uri="{FF2B5EF4-FFF2-40B4-BE49-F238E27FC236}">
                <a16:creationId xmlns:a16="http://schemas.microsoft.com/office/drawing/2014/main" id="{36509B48-2A64-1967-625E-4E903792E7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30137" y="4361554"/>
            <a:ext cx="2141894" cy="151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8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826B2B-AA31-4CE3-B621-964A93A733E3}"/>
              </a:ext>
            </a:extLst>
          </p:cNvPr>
          <p:cNvSpPr>
            <a:spLocks noGrp="1"/>
          </p:cNvSpPr>
          <p:nvPr>
            <p:ph type="sldNum" sz="quarter" idx="12"/>
          </p:nvPr>
        </p:nvSpPr>
        <p:spPr/>
        <p:txBody>
          <a:bodyPr/>
          <a:lstStyle/>
          <a:p>
            <a:endParaRPr lang="en-US" dirty="0"/>
          </a:p>
        </p:txBody>
      </p:sp>
      <p:sp>
        <p:nvSpPr>
          <p:cNvPr id="15" name="Rectangle 14">
            <a:extLst>
              <a:ext uri="{FF2B5EF4-FFF2-40B4-BE49-F238E27FC236}">
                <a16:creationId xmlns:a16="http://schemas.microsoft.com/office/drawing/2014/main" id="{5E2E09B4-531D-4B05-8B39-185AE446ACFF}"/>
              </a:ext>
            </a:extLst>
          </p:cNvPr>
          <p:cNvSpPr/>
          <p:nvPr/>
        </p:nvSpPr>
        <p:spPr>
          <a:xfrm>
            <a:off x="4353602" y="1065292"/>
            <a:ext cx="4572001" cy="830997"/>
          </a:xfrm>
          <a:prstGeom prst="rect">
            <a:avLst/>
          </a:prstGeom>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Heat the metal to a temperature;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Lower the temperature;</a:t>
            </a:r>
          </a:p>
        </p:txBody>
      </p:sp>
      <p:sp>
        <p:nvSpPr>
          <p:cNvPr id="16" name="Rectangle 15">
            <a:extLst>
              <a:ext uri="{FF2B5EF4-FFF2-40B4-BE49-F238E27FC236}">
                <a16:creationId xmlns:a16="http://schemas.microsoft.com/office/drawing/2014/main" id="{A34943F4-EE38-4810-95EF-702308990658}"/>
              </a:ext>
            </a:extLst>
          </p:cNvPr>
          <p:cNvSpPr/>
          <p:nvPr/>
        </p:nvSpPr>
        <p:spPr>
          <a:xfrm>
            <a:off x="838691" y="1021550"/>
            <a:ext cx="3546582" cy="523220"/>
          </a:xfrm>
          <a:prstGeom prst="rect">
            <a:avLst/>
          </a:prstGeom>
        </p:spPr>
        <p:txBody>
          <a:bodyPr wrap="square">
            <a:spAutoFit/>
          </a:bodyPr>
          <a:lstStyle/>
          <a:p>
            <a:r>
              <a:rPr lang="en-US" sz="2800" dirty="0"/>
              <a:t>Annealing a Metal</a:t>
            </a:r>
          </a:p>
        </p:txBody>
      </p:sp>
      <p:sp>
        <p:nvSpPr>
          <p:cNvPr id="17" name="Rectangle 16">
            <a:extLst>
              <a:ext uri="{FF2B5EF4-FFF2-40B4-BE49-F238E27FC236}">
                <a16:creationId xmlns:a16="http://schemas.microsoft.com/office/drawing/2014/main" id="{B6689452-52BD-4DCC-B737-58209E927EA7}"/>
              </a:ext>
            </a:extLst>
          </p:cNvPr>
          <p:cNvSpPr/>
          <p:nvPr/>
        </p:nvSpPr>
        <p:spPr>
          <a:xfrm>
            <a:off x="838691" y="2385243"/>
            <a:ext cx="3617702" cy="523220"/>
          </a:xfrm>
          <a:prstGeom prst="rect">
            <a:avLst/>
          </a:prstGeom>
        </p:spPr>
        <p:txBody>
          <a:bodyPr wrap="square">
            <a:spAutoFit/>
          </a:bodyPr>
          <a:lstStyle/>
          <a:p>
            <a:r>
              <a:rPr lang="en-US" sz="2800" dirty="0">
                <a:cs typeface="Times New Roman" panose="02020603050405020304" pitchFamily="18" charset="0"/>
              </a:rPr>
              <a:t>Simulated Annealing</a:t>
            </a:r>
            <a:endParaRPr lang="en-US" sz="2400" b="1" dirty="0">
              <a:cs typeface="Times New Roman" panose="02020603050405020304" pitchFamily="18" charset="0"/>
            </a:endParaRPr>
          </a:p>
        </p:txBody>
      </p:sp>
      <p:sp>
        <p:nvSpPr>
          <p:cNvPr id="18" name="Rectangle 17">
            <a:extLst>
              <a:ext uri="{FF2B5EF4-FFF2-40B4-BE49-F238E27FC236}">
                <a16:creationId xmlns:a16="http://schemas.microsoft.com/office/drawing/2014/main" id="{8928099F-F6ED-47CF-8EAB-120BFE5D05B1}"/>
              </a:ext>
            </a:extLst>
          </p:cNvPr>
          <p:cNvSpPr/>
          <p:nvPr/>
        </p:nvSpPr>
        <p:spPr>
          <a:xfrm>
            <a:off x="4353603" y="2455086"/>
            <a:ext cx="4572000" cy="1200329"/>
          </a:xfrm>
          <a:prstGeom prst="rect">
            <a:avLst/>
          </a:prstGeom>
        </p:spPr>
        <p:txBody>
          <a:bodyPr>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Heuristic algorithm;</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Random search method;</a:t>
            </a: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The temperature variable;</a:t>
            </a:r>
          </a:p>
        </p:txBody>
      </p:sp>
      <p:pic>
        <p:nvPicPr>
          <p:cNvPr id="19" name="Picture 18" descr="A necklace hanging on a wall&#10;&#10;Description automatically generated">
            <a:extLst>
              <a:ext uri="{FF2B5EF4-FFF2-40B4-BE49-F238E27FC236}">
                <a16:creationId xmlns:a16="http://schemas.microsoft.com/office/drawing/2014/main" id="{559DF718-7A85-417A-8E0C-FD8F0A76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728" y="4081541"/>
            <a:ext cx="5851132" cy="2069032"/>
          </a:xfrm>
          <a:prstGeom prst="rect">
            <a:avLst/>
          </a:prstGeom>
        </p:spPr>
      </p:pic>
      <p:sp>
        <p:nvSpPr>
          <p:cNvPr id="22" name="Rectangle 21">
            <a:extLst>
              <a:ext uri="{FF2B5EF4-FFF2-40B4-BE49-F238E27FC236}">
                <a16:creationId xmlns:a16="http://schemas.microsoft.com/office/drawing/2014/main" id="{2AA8CE13-5361-47FB-B7F4-03F21F1C7BB7}"/>
              </a:ext>
            </a:extLst>
          </p:cNvPr>
          <p:cNvSpPr/>
          <p:nvPr/>
        </p:nvSpPr>
        <p:spPr>
          <a:xfrm>
            <a:off x="8648700" y="6172198"/>
            <a:ext cx="2056460" cy="369332"/>
          </a:xfrm>
          <a:prstGeom prst="rect">
            <a:avLst/>
          </a:prstGeom>
        </p:spPr>
        <p:txBody>
          <a:bodyPr wrap="none">
            <a:spAutoFit/>
          </a:bodyPr>
          <a:lstStyle/>
          <a:p>
            <a:r>
              <a:rPr lang="en-US" b="1" dirty="0">
                <a:solidFill>
                  <a:srgbClr val="0070C0"/>
                </a:solidFill>
              </a:rPr>
              <a:t>Quantum tunneling</a:t>
            </a:r>
          </a:p>
        </p:txBody>
      </p:sp>
      <p:cxnSp>
        <p:nvCxnSpPr>
          <p:cNvPr id="23" name="Straight Arrow Connector 22">
            <a:extLst>
              <a:ext uri="{FF2B5EF4-FFF2-40B4-BE49-F238E27FC236}">
                <a16:creationId xmlns:a16="http://schemas.microsoft.com/office/drawing/2014/main" id="{8A4AE3D8-E626-454D-B452-7545B265F7F9}"/>
              </a:ext>
            </a:extLst>
          </p:cNvPr>
          <p:cNvCxnSpPr>
            <a:cxnSpLocks/>
          </p:cNvCxnSpPr>
          <p:nvPr/>
        </p:nvCxnSpPr>
        <p:spPr>
          <a:xfrm flipV="1">
            <a:off x="9604193" y="6098883"/>
            <a:ext cx="0" cy="2516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A816FB0-487A-4BD4-A84E-0298FE1EF979}"/>
              </a:ext>
            </a:extLst>
          </p:cNvPr>
          <p:cNvSpPr/>
          <p:nvPr/>
        </p:nvSpPr>
        <p:spPr>
          <a:xfrm>
            <a:off x="838691" y="4029559"/>
            <a:ext cx="3302741" cy="523220"/>
          </a:xfrm>
          <a:prstGeom prst="rect">
            <a:avLst/>
          </a:prstGeom>
        </p:spPr>
        <p:txBody>
          <a:bodyPr wrap="square">
            <a:spAutoFit/>
          </a:bodyPr>
          <a:lstStyle/>
          <a:p>
            <a:r>
              <a:rPr lang="en-US" sz="2800" dirty="0">
                <a:cs typeface="Times New Roman" panose="02020603050405020304" pitchFamily="18" charset="0"/>
              </a:rPr>
              <a:t>Quantum Annealing</a:t>
            </a:r>
            <a:r>
              <a:rPr lang="en-US" sz="2800" b="1" dirty="0">
                <a:cs typeface="Times New Roman" panose="02020603050405020304" pitchFamily="18" charset="0"/>
              </a:rPr>
              <a:t>  </a:t>
            </a:r>
          </a:p>
        </p:txBody>
      </p:sp>
      <p:pic>
        <p:nvPicPr>
          <p:cNvPr id="25" name="Picture 6" descr="See the source image">
            <a:extLst>
              <a:ext uri="{FF2B5EF4-FFF2-40B4-BE49-F238E27FC236}">
                <a16:creationId xmlns:a16="http://schemas.microsoft.com/office/drawing/2014/main" id="{014DF249-3681-4E99-8D65-D3AFF8E3A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33" r="21114"/>
          <a:stretch/>
        </p:blipFill>
        <p:spPr bwMode="auto">
          <a:xfrm>
            <a:off x="9457597" y="1004469"/>
            <a:ext cx="1895712" cy="27264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7B2A38-7074-FAEA-0A28-60278738A7F3}"/>
              </a:ext>
            </a:extLst>
          </p:cNvPr>
          <p:cNvSpPr txBox="1"/>
          <p:nvPr/>
        </p:nvSpPr>
        <p:spPr>
          <a:xfrm>
            <a:off x="1558251" y="4623676"/>
            <a:ext cx="4329801" cy="1856919"/>
          </a:xfrm>
          <a:prstGeom prst="rect">
            <a:avLst/>
          </a:prstGeom>
          <a:noFill/>
        </p:spPr>
        <p:txBody>
          <a:bodyPr wrap="square">
            <a:spAutoFit/>
          </a:bodyPr>
          <a:lstStyle/>
          <a:p>
            <a:pPr marL="209550" indent="-172085">
              <a:lnSpc>
                <a:spcPct val="100000"/>
              </a:lnSpc>
              <a:spcBef>
                <a:spcPts val="435"/>
              </a:spcBef>
              <a:buFont typeface="Arial" panose="020B0604020202020204"/>
              <a:buChar char="•"/>
              <a:tabLst>
                <a:tab pos="210185" algn="l"/>
              </a:tabLst>
            </a:pPr>
            <a:r>
              <a:rPr lang="en-US" sz="1800" b="1" spc="-5" dirty="0">
                <a:solidFill>
                  <a:srgbClr val="3C3C3B"/>
                </a:solidFill>
                <a:latin typeface="Arial" panose="020B0604020202020204"/>
                <a:cs typeface="Arial" panose="020B0604020202020204"/>
                <a:sym typeface="+mn-ea"/>
              </a:rPr>
              <a:t>Enables </a:t>
            </a:r>
            <a:r>
              <a:rPr lang="en-US" sz="1800" b="1" dirty="0">
                <a:solidFill>
                  <a:srgbClr val="3C3C3B"/>
                </a:solidFill>
                <a:latin typeface="Arial" panose="020B0604020202020204"/>
                <a:cs typeface="Arial" panose="020B0604020202020204"/>
                <a:sym typeface="+mn-ea"/>
              </a:rPr>
              <a:t>jumping </a:t>
            </a:r>
            <a:r>
              <a:rPr lang="en-US" sz="1800" b="1" spc="-5" dirty="0">
                <a:solidFill>
                  <a:srgbClr val="3C3C3B"/>
                </a:solidFill>
                <a:latin typeface="Arial" panose="020B0604020202020204"/>
                <a:cs typeface="Arial" panose="020B0604020202020204"/>
                <a:sym typeface="+mn-ea"/>
              </a:rPr>
              <a:t>from </a:t>
            </a:r>
            <a:r>
              <a:rPr lang="en-US" sz="1800" b="1" dirty="0">
                <a:solidFill>
                  <a:srgbClr val="3C3C3B"/>
                </a:solidFill>
                <a:latin typeface="Arial" panose="020B0604020202020204"/>
                <a:cs typeface="Arial" panose="020B0604020202020204"/>
                <a:sym typeface="+mn-ea"/>
              </a:rPr>
              <a:t>one </a:t>
            </a:r>
            <a:r>
              <a:rPr lang="en-US" sz="1800" b="1" spc="-5" dirty="0">
                <a:solidFill>
                  <a:srgbClr val="3C3C3B"/>
                </a:solidFill>
                <a:latin typeface="Arial" panose="020B0604020202020204"/>
                <a:cs typeface="Arial" panose="020B0604020202020204"/>
                <a:sym typeface="+mn-ea"/>
              </a:rPr>
              <a:t>classical state</a:t>
            </a:r>
            <a:r>
              <a:rPr lang="en-US" sz="1800" b="1" spc="170" dirty="0">
                <a:solidFill>
                  <a:srgbClr val="3C3C3B"/>
                </a:solidFill>
                <a:latin typeface="Arial" panose="020B0604020202020204"/>
                <a:cs typeface="Arial" panose="020B0604020202020204"/>
                <a:sym typeface="+mn-ea"/>
              </a:rPr>
              <a:t> </a:t>
            </a:r>
            <a:r>
              <a:rPr lang="en-US" sz="1800" b="1" dirty="0">
                <a:solidFill>
                  <a:srgbClr val="3C3C3B"/>
                </a:solidFill>
                <a:latin typeface="Arial" panose="020B0604020202020204"/>
                <a:cs typeface="Arial" panose="020B0604020202020204"/>
                <a:sym typeface="+mn-ea"/>
              </a:rPr>
              <a:t>to</a:t>
            </a:r>
            <a:r>
              <a:rPr lang="en-US" sz="1800" b="1" spc="-225" dirty="0">
                <a:solidFill>
                  <a:srgbClr val="3C3C3B"/>
                </a:solidFill>
                <a:latin typeface="Arial" panose="020B0604020202020204"/>
                <a:cs typeface="Arial" panose="020B0604020202020204"/>
                <a:sym typeface="+mn-ea"/>
              </a:rPr>
              <a:t> </a:t>
            </a:r>
            <a:r>
              <a:rPr lang="en-US" sz="1800" b="1" spc="-5" dirty="0">
                <a:solidFill>
                  <a:srgbClr val="3C3C3B"/>
                </a:solidFill>
                <a:latin typeface="Arial" panose="020B0604020202020204"/>
                <a:cs typeface="Arial" panose="020B0604020202020204"/>
                <a:sym typeface="+mn-ea"/>
              </a:rPr>
              <a:t>another</a:t>
            </a:r>
            <a:endParaRPr lang="en-US" sz="1800" dirty="0">
              <a:latin typeface="Arial" panose="020B0604020202020204"/>
              <a:cs typeface="Arial" panose="020B0604020202020204"/>
            </a:endParaRPr>
          </a:p>
          <a:p>
            <a:pPr marL="269240">
              <a:lnSpc>
                <a:spcPct val="100000"/>
              </a:lnSpc>
              <a:spcBef>
                <a:spcPts val="385"/>
              </a:spcBef>
            </a:pPr>
            <a:r>
              <a:rPr lang="en-US" sz="1800" dirty="0">
                <a:solidFill>
                  <a:srgbClr val="3C3C3B"/>
                </a:solidFill>
                <a:latin typeface="Arial" panose="020B0604020202020204"/>
                <a:cs typeface="Arial" panose="020B0604020202020204"/>
                <a:sym typeface="+mn-ea"/>
              </a:rPr>
              <a:t>– </a:t>
            </a:r>
            <a:r>
              <a:rPr lang="en-US" sz="1800" spc="-5" dirty="0">
                <a:solidFill>
                  <a:srgbClr val="3C3C3B"/>
                </a:solidFill>
                <a:latin typeface="Arial" panose="020B0604020202020204"/>
                <a:cs typeface="Arial" panose="020B0604020202020204"/>
                <a:sym typeface="+mn-ea"/>
              </a:rPr>
              <a:t>Decreases likelihood of getting stuck in </a:t>
            </a:r>
            <a:r>
              <a:rPr lang="en-US" sz="1800" dirty="0">
                <a:solidFill>
                  <a:srgbClr val="3C3C3B"/>
                </a:solidFill>
                <a:latin typeface="Arial" panose="020B0604020202020204"/>
                <a:cs typeface="Arial" panose="020B0604020202020204"/>
                <a:sym typeface="+mn-ea"/>
              </a:rPr>
              <a:t>a </a:t>
            </a:r>
            <a:r>
              <a:rPr lang="en-US" sz="1800" spc="-5" dirty="0">
                <a:solidFill>
                  <a:srgbClr val="3C3C3B"/>
                </a:solidFill>
                <a:latin typeface="Arial" panose="020B0604020202020204"/>
                <a:cs typeface="Arial" panose="020B0604020202020204"/>
                <a:sym typeface="+mn-ea"/>
              </a:rPr>
              <a:t>local minimum</a:t>
            </a:r>
            <a:endParaRPr lang="en-US" sz="1800" dirty="0">
              <a:latin typeface="Arial" panose="020B0604020202020204"/>
              <a:cs typeface="Arial" panose="020B0604020202020204"/>
            </a:endParaRPr>
          </a:p>
          <a:p>
            <a:pPr marL="209550" marR="280035" indent="-171450">
              <a:lnSpc>
                <a:spcPct val="100000"/>
              </a:lnSpc>
              <a:spcBef>
                <a:spcPts val="430"/>
              </a:spcBef>
              <a:buFont typeface="Arial" panose="020B0604020202020204"/>
              <a:buChar char="•"/>
              <a:tabLst>
                <a:tab pos="209550" algn="l"/>
              </a:tabLst>
            </a:pPr>
            <a:r>
              <a:rPr lang="en-US" sz="1800" b="1" dirty="0">
                <a:solidFill>
                  <a:srgbClr val="3C3C3B"/>
                </a:solidFill>
                <a:latin typeface="Arial" panose="020B0604020202020204"/>
                <a:cs typeface="Arial" panose="020B0604020202020204"/>
                <a:sym typeface="+mn-ea"/>
              </a:rPr>
              <a:t>Width of </a:t>
            </a:r>
            <a:r>
              <a:rPr lang="en-US" sz="1800" b="1" spc="-5" dirty="0">
                <a:solidFill>
                  <a:srgbClr val="3C3C3B"/>
                </a:solidFill>
                <a:latin typeface="Arial" panose="020B0604020202020204"/>
                <a:cs typeface="Arial" panose="020B0604020202020204"/>
                <a:sym typeface="+mn-ea"/>
              </a:rPr>
              <a:t>energy </a:t>
            </a:r>
            <a:r>
              <a:rPr lang="en-US" sz="1800" b="1" dirty="0">
                <a:solidFill>
                  <a:srgbClr val="3C3C3B"/>
                </a:solidFill>
                <a:latin typeface="Arial" panose="020B0604020202020204"/>
                <a:cs typeface="Arial" panose="020B0604020202020204"/>
                <a:sym typeface="+mn-ea"/>
              </a:rPr>
              <a:t>barrier is important, but height is</a:t>
            </a:r>
            <a:r>
              <a:rPr lang="en-US" sz="1800" b="1" spc="-5" dirty="0">
                <a:solidFill>
                  <a:srgbClr val="3C3C3B"/>
                </a:solidFill>
                <a:latin typeface="Arial" panose="020B0604020202020204"/>
                <a:cs typeface="Arial" panose="020B0604020202020204"/>
                <a:sym typeface="+mn-ea"/>
              </a:rPr>
              <a:t> </a:t>
            </a:r>
            <a:r>
              <a:rPr lang="en-US" sz="1800" b="1" dirty="0">
                <a:solidFill>
                  <a:srgbClr val="3C3C3B"/>
                </a:solidFill>
                <a:latin typeface="Arial" panose="020B0604020202020204"/>
                <a:cs typeface="Arial" panose="020B0604020202020204"/>
                <a:sym typeface="+mn-ea"/>
              </a:rPr>
              <a:t>not</a:t>
            </a:r>
            <a:endParaRPr lang="en-US" sz="1800" dirty="0">
              <a:latin typeface="Arial" panose="020B0604020202020204"/>
              <a:cs typeface="Arial" panose="020B0604020202020204"/>
            </a:endParaRPr>
          </a:p>
        </p:txBody>
      </p:sp>
      <p:grpSp>
        <p:nvGrpSpPr>
          <p:cNvPr id="9" name="组合 1">
            <a:extLst>
              <a:ext uri="{FF2B5EF4-FFF2-40B4-BE49-F238E27FC236}">
                <a16:creationId xmlns:a16="http://schemas.microsoft.com/office/drawing/2014/main" id="{E294A93B-B5A1-D13C-2369-17811053FE7D}"/>
              </a:ext>
            </a:extLst>
          </p:cNvPr>
          <p:cNvGrpSpPr/>
          <p:nvPr/>
        </p:nvGrpSpPr>
        <p:grpSpPr>
          <a:xfrm>
            <a:off x="-4544" y="123352"/>
            <a:ext cx="12196544" cy="584775"/>
            <a:chOff x="-4544" y="123352"/>
            <a:chExt cx="12196544" cy="584775"/>
          </a:xfrm>
        </p:grpSpPr>
        <p:sp>
          <p:nvSpPr>
            <p:cNvPr id="10" name="矩形 28">
              <a:extLst>
                <a:ext uri="{FF2B5EF4-FFF2-40B4-BE49-F238E27FC236}">
                  <a16:creationId xmlns:a16="http://schemas.microsoft.com/office/drawing/2014/main" id="{14DFDF6C-C74B-0B33-9A2C-E2903588B5E1}"/>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11" name="文本框 32">
              <a:extLst>
                <a:ext uri="{FF2B5EF4-FFF2-40B4-BE49-F238E27FC236}">
                  <a16:creationId xmlns:a16="http://schemas.microsoft.com/office/drawing/2014/main" id="{E16BE9A1-5DB0-033A-D42A-723902ACA548}"/>
                </a:ext>
              </a:extLst>
            </p:cNvPr>
            <p:cNvSpPr txBox="1"/>
            <p:nvPr/>
          </p:nvSpPr>
          <p:spPr>
            <a:xfrm>
              <a:off x="320767" y="123352"/>
              <a:ext cx="3514488"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Different Annealing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12" name="Straight Connector 10">
              <a:extLst>
                <a:ext uri="{FF2B5EF4-FFF2-40B4-BE49-F238E27FC236}">
                  <a16:creationId xmlns:a16="http://schemas.microsoft.com/office/drawing/2014/main" id="{7B917350-BD31-4BF7-5491-23B646A7D97A}"/>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13" name="Rectangle 18">
            <a:extLst>
              <a:ext uri="{FF2B5EF4-FFF2-40B4-BE49-F238E27FC236}">
                <a16:creationId xmlns:a16="http://schemas.microsoft.com/office/drawing/2014/main" id="{ADE0A7B4-DE19-348C-83BD-F993E568C5C1}"/>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3">
            <a:extLst>
              <a:ext uri="{FF2B5EF4-FFF2-40B4-BE49-F238E27FC236}">
                <a16:creationId xmlns:a16="http://schemas.microsoft.com/office/drawing/2014/main" id="{20ADB541-1121-EB31-ABB1-DDB19A58551A}"/>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14</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6469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vvpiq7ecpeyrqg-21">
            <a:extLst>
              <a:ext uri="{FF2B5EF4-FFF2-40B4-BE49-F238E27FC236}">
                <a16:creationId xmlns:a16="http://schemas.microsoft.com/office/drawing/2014/main" id="{F918B4A5-CBC9-56EC-0C1B-C83D328E8D1E}"/>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16765" b="11474"/>
          <a:stretch/>
        </p:blipFill>
        <p:spPr>
          <a:xfrm>
            <a:off x="0" y="-42569"/>
            <a:ext cx="9381481" cy="5049158"/>
          </a:xfrm>
          <a:prstGeom prst="rect">
            <a:avLst/>
          </a:prstGeom>
        </p:spPr>
      </p:pic>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endParaRPr lang="en-US" dirty="0"/>
          </a:p>
        </p:txBody>
      </p:sp>
      <p:sp>
        <p:nvSpPr>
          <p:cNvPr id="33" name="Content Placeholder 5">
            <a:extLst>
              <a:ext uri="{FF2B5EF4-FFF2-40B4-BE49-F238E27FC236}">
                <a16:creationId xmlns:a16="http://schemas.microsoft.com/office/drawing/2014/main" id="{9402847C-D745-5E88-1A1F-25022AEDD26F}"/>
              </a:ext>
            </a:extLst>
          </p:cNvPr>
          <p:cNvSpPr>
            <a:spLocks noGrp="1"/>
          </p:cNvSpPr>
          <p:nvPr>
            <p:ph idx="1"/>
          </p:nvPr>
        </p:nvSpPr>
        <p:spPr>
          <a:xfrm>
            <a:off x="409222" y="818939"/>
            <a:ext cx="9708444" cy="5390480"/>
          </a:xfrm>
        </p:spPr>
        <p:txBody>
          <a:bodyPr>
            <a:normAutofit/>
          </a:bodyPr>
          <a:lstStyle/>
          <a:p>
            <a:r>
              <a:rPr lang="en-US" sz="3200" dirty="0"/>
              <a:t>Superposition</a:t>
            </a:r>
          </a:p>
          <a:p>
            <a:endParaRPr lang="en-US" altLang="zh-CN" sz="3200" dirty="0"/>
          </a:p>
          <a:p>
            <a:endParaRPr lang="en-US" altLang="zh-CN" sz="3200" dirty="0"/>
          </a:p>
          <a:p>
            <a:endParaRPr lang="en-US" altLang="zh-CN" sz="3200" dirty="0"/>
          </a:p>
          <a:p>
            <a:endParaRPr lang="en-US" altLang="zh-CN" sz="3200" b="1" dirty="0">
              <a:latin typeface="+mj-lt"/>
            </a:endParaRPr>
          </a:p>
          <a:p>
            <a:r>
              <a:rPr lang="en-US" altLang="zh-CN" sz="3200" b="1" dirty="0">
                <a:latin typeface="+mj-lt"/>
              </a:rPr>
              <a:t>Tensor Product</a:t>
            </a:r>
            <a:endParaRPr lang="en-US" altLang="zh-CN" sz="3200" dirty="0"/>
          </a:p>
        </p:txBody>
      </p:sp>
      <p:pic>
        <p:nvPicPr>
          <p:cNvPr id="4" name="Picture 3" descr="Text&#10;&#10;Description automatically generated">
            <a:extLst>
              <a:ext uri="{FF2B5EF4-FFF2-40B4-BE49-F238E27FC236}">
                <a16:creationId xmlns:a16="http://schemas.microsoft.com/office/drawing/2014/main" id="{F907AF10-CB38-96C0-32D0-DC3B91818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65" y="4307937"/>
            <a:ext cx="6924266" cy="1901482"/>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9CC50DD1-28C2-5C07-BA13-CFA6A3655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178" y="991643"/>
            <a:ext cx="6906822" cy="3094164"/>
          </a:xfrm>
          <a:prstGeom prst="rect">
            <a:avLst/>
          </a:prstGeom>
        </p:spPr>
      </p:pic>
      <p:pic>
        <p:nvPicPr>
          <p:cNvPr id="1026" name="Picture 2" descr="Qubit rotation towards the best solution | Download Scientific Diagram">
            <a:extLst>
              <a:ext uri="{FF2B5EF4-FFF2-40B4-BE49-F238E27FC236}">
                <a16:creationId xmlns:a16="http://schemas.microsoft.com/office/drawing/2014/main" id="{F65916E4-9A58-5C56-883F-DF17A9497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5707" y="4196618"/>
            <a:ext cx="2218259" cy="19749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1">
            <a:extLst>
              <a:ext uri="{FF2B5EF4-FFF2-40B4-BE49-F238E27FC236}">
                <a16:creationId xmlns:a16="http://schemas.microsoft.com/office/drawing/2014/main" id="{7F5532C4-2A7F-4590-A092-233EDEE8841A}"/>
              </a:ext>
            </a:extLst>
          </p:cNvPr>
          <p:cNvGrpSpPr/>
          <p:nvPr/>
        </p:nvGrpSpPr>
        <p:grpSpPr>
          <a:xfrm>
            <a:off x="-4544" y="123352"/>
            <a:ext cx="12196544" cy="1077218"/>
            <a:chOff x="-4544" y="123352"/>
            <a:chExt cx="12196544" cy="1077218"/>
          </a:xfrm>
        </p:grpSpPr>
        <p:sp>
          <p:nvSpPr>
            <p:cNvPr id="5" name="矩形 28">
              <a:extLst>
                <a:ext uri="{FF2B5EF4-FFF2-40B4-BE49-F238E27FC236}">
                  <a16:creationId xmlns:a16="http://schemas.microsoft.com/office/drawing/2014/main" id="{9EF98973-816B-8B62-3405-795DCAF7130F}"/>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7" name="文本框 32">
              <a:extLst>
                <a:ext uri="{FF2B5EF4-FFF2-40B4-BE49-F238E27FC236}">
                  <a16:creationId xmlns:a16="http://schemas.microsoft.com/office/drawing/2014/main" id="{2C2E6646-2A4B-AED9-3E45-D2AFC0B7FA2E}"/>
                </a:ext>
              </a:extLst>
            </p:cNvPr>
            <p:cNvSpPr txBox="1"/>
            <p:nvPr/>
          </p:nvSpPr>
          <p:spPr>
            <a:xfrm>
              <a:off x="320767" y="123352"/>
              <a:ext cx="5571782" cy="1077218"/>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cs typeface="Calibri" panose="020F0502020204030204" pitchFamily="34" charset="0"/>
                </a:rPr>
                <a:t>Qubits and Quantum Operation</a:t>
              </a:r>
              <a:endParaRPr lang="en-US" sz="3200" b="1" dirty="0">
                <a:solidFill>
                  <a:srgbClr val="98113A"/>
                </a:solidFill>
                <a:latin typeface="Calibri" panose="020F0502020204030204" pitchFamily="34" charset="0"/>
                <a:cs typeface="Calibri" panose="020F0502020204030204" pitchFamily="34" charset="0"/>
              </a:endParaRPr>
            </a:p>
            <a:p>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8" name="Straight Connector 10">
              <a:extLst>
                <a:ext uri="{FF2B5EF4-FFF2-40B4-BE49-F238E27FC236}">
                  <a16:creationId xmlns:a16="http://schemas.microsoft.com/office/drawing/2014/main" id="{9A27E613-2AFF-098F-B060-D8C46F1A12D8}"/>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9" name="Rectangle 18">
            <a:extLst>
              <a:ext uri="{FF2B5EF4-FFF2-40B4-BE49-F238E27FC236}">
                <a16:creationId xmlns:a16="http://schemas.microsoft.com/office/drawing/2014/main" id="{29C1F00E-A27A-B43E-9098-EF32DBE0FDE1}"/>
              </a:ext>
            </a:extLst>
          </p:cNvPr>
          <p:cNvSpPr/>
          <p:nvPr/>
        </p:nvSpPr>
        <p:spPr>
          <a:xfrm>
            <a:off x="0" y="6386272"/>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a:extLst>
              <a:ext uri="{FF2B5EF4-FFF2-40B4-BE49-F238E27FC236}">
                <a16:creationId xmlns:a16="http://schemas.microsoft.com/office/drawing/2014/main" id="{90686E42-71AB-9FBC-3DB3-839ADEF1230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15</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5869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3">
            <a:extLst>
              <a:ext uri="{FF2B5EF4-FFF2-40B4-BE49-F238E27FC236}">
                <a16:creationId xmlns:a16="http://schemas.microsoft.com/office/drawing/2014/main" id="{3AF227E8-6AFE-4117-B83C-9D3BF7598D4D}"/>
              </a:ext>
            </a:extLst>
          </p:cNvPr>
          <p:cNvSpPr>
            <a:spLocks noGrp="1"/>
          </p:cNvSpPr>
          <p:nvPr>
            <p:ph type="sldNum" sz="quarter" idx="12"/>
          </p:nvPr>
        </p:nvSpPr>
        <p:spPr/>
        <p:txBody>
          <a:bodyPr/>
          <a:lstStyle/>
          <a:p>
            <a:fld id="{4D930033-B2FC-4609-BC0E-7900D15FB984}" type="slidenum">
              <a:rPr lang="en-US" smtClean="0"/>
              <a:t>16</a:t>
            </a:fld>
            <a:endParaRPr lang="en-US"/>
          </a:p>
        </p:txBody>
      </p:sp>
      <p:pic>
        <p:nvPicPr>
          <p:cNvPr id="5" name="Content Placeholder 4" descr="Text&#10;&#10;Description automatically generated">
            <a:extLst>
              <a:ext uri="{FF2B5EF4-FFF2-40B4-BE49-F238E27FC236}">
                <a16:creationId xmlns:a16="http://schemas.microsoft.com/office/drawing/2014/main" id="{FE63EDBC-40A9-126F-B7C8-441933692A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059" y="1984894"/>
            <a:ext cx="8846409" cy="4018513"/>
          </a:xfrm>
        </p:spPr>
      </p:pic>
      <p:sp>
        <p:nvSpPr>
          <p:cNvPr id="2" name="TextBox 1">
            <a:extLst>
              <a:ext uri="{FF2B5EF4-FFF2-40B4-BE49-F238E27FC236}">
                <a16:creationId xmlns:a16="http://schemas.microsoft.com/office/drawing/2014/main" id="{139A9F54-358A-F14C-FAE7-7F186CE52C96}"/>
              </a:ext>
            </a:extLst>
          </p:cNvPr>
          <p:cNvSpPr txBox="1"/>
          <p:nvPr/>
        </p:nvSpPr>
        <p:spPr>
          <a:xfrm>
            <a:off x="9412966" y="1262618"/>
            <a:ext cx="2561727" cy="369332"/>
          </a:xfrm>
          <a:prstGeom prst="rect">
            <a:avLst/>
          </a:prstGeom>
          <a:noFill/>
        </p:spPr>
        <p:txBody>
          <a:bodyPr wrap="none" rtlCol="0">
            <a:spAutoFit/>
          </a:bodyPr>
          <a:lstStyle/>
          <a:p>
            <a:r>
              <a:rPr lang="en-US" dirty="0"/>
              <a:t>Before studying quantum</a:t>
            </a:r>
          </a:p>
        </p:txBody>
      </p:sp>
      <p:pic>
        <p:nvPicPr>
          <p:cNvPr id="2050" name="Picture 2" descr="Erwin Schrödinger: photo album">
            <a:extLst>
              <a:ext uri="{FF2B5EF4-FFF2-40B4-BE49-F238E27FC236}">
                <a16:creationId xmlns:a16="http://schemas.microsoft.com/office/drawing/2014/main" id="{05D99049-3420-C409-B25C-7E52A9F69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1633393"/>
            <a:ext cx="1515696" cy="2285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rwin Schrödinger Documents | The Library">
            <a:extLst>
              <a:ext uri="{FF2B5EF4-FFF2-40B4-BE49-F238E27FC236}">
                <a16:creationId xmlns:a16="http://schemas.microsoft.com/office/drawing/2014/main" id="{94988F92-E4A9-A238-9CF7-286F603AA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4243887"/>
            <a:ext cx="1542054" cy="2267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072F56-3E1C-8A08-DE8B-9AE12EC0711C}"/>
              </a:ext>
            </a:extLst>
          </p:cNvPr>
          <p:cNvSpPr txBox="1"/>
          <p:nvPr/>
        </p:nvSpPr>
        <p:spPr>
          <a:xfrm>
            <a:off x="9543502" y="3944921"/>
            <a:ext cx="2393091" cy="369332"/>
          </a:xfrm>
          <a:prstGeom prst="rect">
            <a:avLst/>
          </a:prstGeom>
          <a:noFill/>
        </p:spPr>
        <p:txBody>
          <a:bodyPr wrap="none" rtlCol="0">
            <a:spAutoFit/>
          </a:bodyPr>
          <a:lstStyle/>
          <a:p>
            <a:r>
              <a:rPr lang="en-US" dirty="0"/>
              <a:t>after studying quantum</a:t>
            </a:r>
          </a:p>
        </p:txBody>
      </p:sp>
      <p:pic>
        <p:nvPicPr>
          <p:cNvPr id="6" name="Content Placeholder 4" descr="Text&#10;&#10;Description automatically generated">
            <a:extLst>
              <a:ext uri="{FF2B5EF4-FFF2-40B4-BE49-F238E27FC236}">
                <a16:creationId xmlns:a16="http://schemas.microsoft.com/office/drawing/2014/main" id="{58430A1E-20FD-6E38-B593-BD8F72B79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59" y="2137294"/>
            <a:ext cx="8846409" cy="4018513"/>
          </a:xfrm>
        </p:spPr>
      </p:pic>
      <p:pic>
        <p:nvPicPr>
          <p:cNvPr id="9" name="Picture 8">
            <a:extLst>
              <a:ext uri="{FF2B5EF4-FFF2-40B4-BE49-F238E27FC236}">
                <a16:creationId xmlns:a16="http://schemas.microsoft.com/office/drawing/2014/main" id="{C152E931-07E9-90EE-63BE-5FCC9E1F0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58" y="1726672"/>
            <a:ext cx="9233063" cy="4276735"/>
          </a:xfrm>
          <a:prstGeom prst="rect">
            <a:avLst/>
          </a:prstGeom>
        </p:spPr>
      </p:pic>
      <p:grpSp>
        <p:nvGrpSpPr>
          <p:cNvPr id="12" name="组合 1">
            <a:extLst>
              <a:ext uri="{FF2B5EF4-FFF2-40B4-BE49-F238E27FC236}">
                <a16:creationId xmlns:a16="http://schemas.microsoft.com/office/drawing/2014/main" id="{85CD4902-2262-DFFB-6D49-B1B1D2F25AFA}"/>
              </a:ext>
            </a:extLst>
          </p:cNvPr>
          <p:cNvGrpSpPr/>
          <p:nvPr/>
        </p:nvGrpSpPr>
        <p:grpSpPr>
          <a:xfrm>
            <a:off x="-4544" y="123352"/>
            <a:ext cx="12196544" cy="584775"/>
            <a:chOff x="-4544" y="123352"/>
            <a:chExt cx="12196544" cy="584775"/>
          </a:xfrm>
        </p:grpSpPr>
        <p:sp>
          <p:nvSpPr>
            <p:cNvPr id="13" name="矩形 28">
              <a:extLst>
                <a:ext uri="{FF2B5EF4-FFF2-40B4-BE49-F238E27FC236}">
                  <a16:creationId xmlns:a16="http://schemas.microsoft.com/office/drawing/2014/main" id="{BEB352BF-3632-62A2-60C7-9910762BACF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14" name="文本框 32">
              <a:extLst>
                <a:ext uri="{FF2B5EF4-FFF2-40B4-BE49-F238E27FC236}">
                  <a16:creationId xmlns:a16="http://schemas.microsoft.com/office/drawing/2014/main" id="{4861C286-EB73-0AC3-AD25-006D842CF81D}"/>
                </a:ext>
              </a:extLst>
            </p:cNvPr>
            <p:cNvSpPr txBox="1"/>
            <p:nvPr/>
          </p:nvSpPr>
          <p:spPr>
            <a:xfrm>
              <a:off x="320767" y="123352"/>
              <a:ext cx="382348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cs typeface="Calibri" panose="020F0502020204030204" pitchFamily="34" charset="0"/>
                </a:rPr>
                <a:t>Schrödinger Equation</a:t>
              </a:r>
              <a:endParaRPr lang="en-US" sz="3200" b="1" dirty="0">
                <a:solidFill>
                  <a:srgbClr val="98113A"/>
                </a:solidFill>
                <a:latin typeface="Calibri" panose="020F0502020204030204" pitchFamily="34" charset="0"/>
                <a:cs typeface="Calibri" panose="020F0502020204030204" pitchFamily="34" charset="0"/>
              </a:endParaRPr>
            </a:p>
          </p:txBody>
        </p:sp>
        <p:cxnSp>
          <p:nvCxnSpPr>
            <p:cNvPr id="15" name="Straight Connector 10">
              <a:extLst>
                <a:ext uri="{FF2B5EF4-FFF2-40B4-BE49-F238E27FC236}">
                  <a16:creationId xmlns:a16="http://schemas.microsoft.com/office/drawing/2014/main" id="{B860062A-A141-5961-E25D-4C939190054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16" name="Rectangle 18">
            <a:extLst>
              <a:ext uri="{FF2B5EF4-FFF2-40B4-BE49-F238E27FC236}">
                <a16:creationId xmlns:a16="http://schemas.microsoft.com/office/drawing/2014/main" id="{79B4FCF0-53C2-B23C-DB36-2AAD8E9818E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DFC7F5C0-2089-003D-3CA0-330E0BC512B0}"/>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16</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7647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930033-B2FC-4609-BC0E-7900D15FB984}" type="slidenum">
              <a:rPr lang="en-US" smtClean="0"/>
              <a:t>17</a:t>
            </a:fld>
            <a:endParaRPr lang="en-US"/>
          </a:p>
        </p:txBody>
      </p:sp>
      <p:pic>
        <p:nvPicPr>
          <p:cNvPr id="3" name="图片 2"/>
          <p:cNvPicPr>
            <a:picLocks noChangeAspect="1"/>
          </p:cNvPicPr>
          <p:nvPr/>
        </p:nvPicPr>
        <p:blipFill>
          <a:blip r:embed="rId3"/>
          <a:stretch>
            <a:fillRect/>
          </a:stretch>
        </p:blipFill>
        <p:spPr>
          <a:xfrm>
            <a:off x="3227070" y="1782575"/>
            <a:ext cx="3506470" cy="972185"/>
          </a:xfrm>
          <a:prstGeom prst="rect">
            <a:avLst/>
          </a:prstGeom>
        </p:spPr>
      </p:pic>
      <p:sp>
        <p:nvSpPr>
          <p:cNvPr id="5" name="文本框 4"/>
          <p:cNvSpPr txBox="1"/>
          <p:nvPr/>
        </p:nvSpPr>
        <p:spPr>
          <a:xfrm>
            <a:off x="433618" y="1169398"/>
            <a:ext cx="7628591" cy="4998804"/>
          </a:xfrm>
          <a:prstGeom prst="rect">
            <a:avLst/>
          </a:prstGeom>
          <a:noFill/>
        </p:spPr>
        <p:txBody>
          <a:bodyPr wrap="square" rtlCol="0" anchor="t">
            <a:spAutoFit/>
          </a:bodyPr>
          <a:lstStyle/>
          <a:p>
            <a:pPr marL="234950" indent="-171450" algn="l">
              <a:lnSpc>
                <a:spcPct val="100000"/>
              </a:lnSpc>
              <a:spcBef>
                <a:spcPts val="100"/>
              </a:spcBef>
              <a:buFont typeface="Arial" panose="020B0604020202020204"/>
              <a:buChar char="•"/>
              <a:tabLst>
                <a:tab pos="234950" algn="l"/>
              </a:tabLst>
            </a:pPr>
            <a:r>
              <a:rPr lang="en-US" b="1" spc="-20" dirty="0">
                <a:solidFill>
                  <a:srgbClr val="3C3C3B"/>
                </a:solidFill>
                <a:latin typeface="Arial" panose="020B0604020202020204"/>
                <a:cs typeface="Arial" panose="020B0604020202020204"/>
                <a:sym typeface="+mn-ea"/>
              </a:rPr>
              <a:t>Problem</a:t>
            </a:r>
            <a:r>
              <a:rPr lang="zh-CN" altLang="en-US" b="1" spc="-20" dirty="0">
                <a:solidFill>
                  <a:srgbClr val="3C3C3B"/>
                </a:solidFill>
                <a:latin typeface="Arial" panose="020B0604020202020204"/>
                <a:cs typeface="Arial" panose="020B0604020202020204"/>
                <a:sym typeface="+mn-ea"/>
              </a:rPr>
              <a:t> </a:t>
            </a:r>
            <a:r>
              <a:rPr lang="en-US" altLang="zh-CN" b="1" spc="-20" dirty="0">
                <a:solidFill>
                  <a:srgbClr val="3C3C3B"/>
                </a:solidFill>
                <a:latin typeface="Arial" panose="020B0604020202020204"/>
                <a:cs typeface="Arial" panose="020B0604020202020204"/>
                <a:sym typeface="+mn-ea"/>
              </a:rPr>
              <a:t>of </a:t>
            </a:r>
            <a:r>
              <a:rPr b="1" spc="-5" dirty="0">
                <a:solidFill>
                  <a:srgbClr val="3C3C3B"/>
                </a:solidFill>
                <a:latin typeface="Arial" panose="020B0604020202020204"/>
                <a:cs typeface="Arial" panose="020B0604020202020204"/>
                <a:sym typeface="+mn-ea"/>
              </a:rPr>
              <a:t>Hamiltonian:</a:t>
            </a:r>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zh-CN" altLang="en-US" dirty="0"/>
          </a:p>
          <a:p>
            <a:pPr marL="234950" indent="-171450" algn="l">
              <a:lnSpc>
                <a:spcPct val="100000"/>
              </a:lnSpc>
              <a:spcBef>
                <a:spcPts val="100"/>
              </a:spcBef>
              <a:buFont typeface="Arial" panose="020B0604020202020204"/>
              <a:buChar char="•"/>
              <a:tabLst>
                <a:tab pos="234950" algn="l"/>
              </a:tabLst>
            </a:pPr>
            <a:endParaRPr lang="en-US" altLang="zh-CN" dirty="0"/>
          </a:p>
          <a:p>
            <a:pPr marL="63500" algn="l">
              <a:lnSpc>
                <a:spcPct val="100000"/>
              </a:lnSpc>
              <a:spcBef>
                <a:spcPts val="100"/>
              </a:spcBef>
              <a:tabLst>
                <a:tab pos="234950" algn="l"/>
              </a:tabLst>
            </a:pPr>
            <a:endParaRPr lang="zh-CN" altLang="en-US" dirty="0"/>
          </a:p>
          <a:p>
            <a:pPr marL="234950" indent="-171450" algn="l">
              <a:lnSpc>
                <a:spcPct val="100000"/>
              </a:lnSpc>
              <a:spcBef>
                <a:spcPts val="5"/>
              </a:spcBef>
              <a:buFont typeface="Arial" panose="020B0604020202020204"/>
              <a:buChar char="•"/>
              <a:tabLst>
                <a:tab pos="234950" algn="l"/>
              </a:tabLst>
            </a:pPr>
            <a:r>
              <a:rPr b="1" dirty="0">
                <a:solidFill>
                  <a:srgbClr val="3C3C3B"/>
                </a:solidFill>
                <a:latin typeface="Arial" panose="020B0604020202020204"/>
                <a:cs typeface="Arial" panose="020B0604020202020204"/>
                <a:sym typeface="+mn-ea"/>
              </a:rPr>
              <a:t>Goal (what the hardware</a:t>
            </a:r>
            <a:r>
              <a:rPr b="1" spc="-10" dirty="0">
                <a:solidFill>
                  <a:srgbClr val="3C3C3B"/>
                </a:solidFill>
                <a:latin typeface="Arial" panose="020B0604020202020204"/>
                <a:cs typeface="Arial" panose="020B0604020202020204"/>
                <a:sym typeface="+mn-ea"/>
              </a:rPr>
              <a:t> </a:t>
            </a:r>
            <a:r>
              <a:rPr b="1" dirty="0">
                <a:solidFill>
                  <a:srgbClr val="3C3C3B"/>
                </a:solidFill>
                <a:latin typeface="Arial" panose="020B0604020202020204"/>
                <a:cs typeface="Arial" panose="020B0604020202020204"/>
                <a:sym typeface="+mn-ea"/>
              </a:rPr>
              <a:t>does)</a:t>
            </a:r>
            <a:endParaRPr dirty="0">
              <a:latin typeface="Arial" panose="020B0604020202020204"/>
              <a:cs typeface="Arial" panose="020B0604020202020204"/>
            </a:endParaRPr>
          </a:p>
          <a:p>
            <a:pPr marL="466090" lvl="1" indent="-172085" algn="l">
              <a:lnSpc>
                <a:spcPct val="100000"/>
              </a:lnSpc>
              <a:spcBef>
                <a:spcPts val="390"/>
              </a:spcBef>
              <a:buChar char="–"/>
              <a:tabLst>
                <a:tab pos="466725" algn="l"/>
              </a:tabLst>
            </a:pPr>
            <a:r>
              <a:rPr spc="-5" dirty="0">
                <a:solidFill>
                  <a:srgbClr val="3C3C3B"/>
                </a:solidFill>
                <a:latin typeface="Arial" panose="020B0604020202020204"/>
                <a:cs typeface="Arial" panose="020B0604020202020204"/>
                <a:sym typeface="+mn-ea"/>
              </a:rPr>
              <a:t>Minimize </a:t>
            </a:r>
            <a:r>
              <a:rPr lang="en-US" spc="-5" dirty="0">
                <a:solidFill>
                  <a:srgbClr val="3C3C3B"/>
                </a:solidFill>
                <a:latin typeface="Arial" panose="020B0604020202020204"/>
                <a:cs typeface="Arial" panose="020B0604020202020204"/>
                <a:sym typeface="+mn-ea"/>
              </a:rPr>
              <a:t>σ</a:t>
            </a:r>
            <a:r>
              <a:rPr spc="44" baseline="-14000" dirty="0">
                <a:solidFill>
                  <a:srgbClr val="3C3C3B"/>
                </a:solidFill>
                <a:latin typeface="Cambria" panose="02040503050406030204"/>
                <a:cs typeface="Cambria" panose="02040503050406030204"/>
                <a:sym typeface="+mn-ea"/>
              </a:rPr>
              <a:t>i </a:t>
            </a:r>
            <a:r>
              <a:rPr dirty="0">
                <a:solidFill>
                  <a:srgbClr val="3C3C3B"/>
                </a:solidFill>
                <a:latin typeface="Cambria" panose="02040503050406030204"/>
                <a:cs typeface="Cambria" panose="02040503050406030204"/>
                <a:sym typeface="+mn-ea"/>
              </a:rPr>
              <a:t>∈ </a:t>
            </a:r>
            <a:r>
              <a:rPr spc="-105" dirty="0">
                <a:solidFill>
                  <a:srgbClr val="3C3C3B"/>
                </a:solidFill>
                <a:latin typeface="Cambria" panose="02040503050406030204"/>
                <a:cs typeface="Cambria" panose="02040503050406030204"/>
                <a:sym typeface="+mn-ea"/>
              </a:rPr>
              <a:t>{</a:t>
            </a:r>
            <a:r>
              <a:rPr lang="en-US" spc="-105" dirty="0">
                <a:solidFill>
                  <a:srgbClr val="3C3C3B"/>
                </a:solidFill>
                <a:latin typeface="Cambria" panose="02040503050406030204"/>
                <a:cs typeface="Cambria" panose="02040503050406030204"/>
                <a:sym typeface="+mn-ea"/>
              </a:rPr>
              <a:t>-</a:t>
            </a:r>
            <a:r>
              <a:rPr spc="-105" dirty="0">
                <a:solidFill>
                  <a:srgbClr val="3C3C3B"/>
                </a:solidFill>
                <a:latin typeface="Cambria" panose="02040503050406030204"/>
                <a:cs typeface="Cambria" panose="02040503050406030204"/>
                <a:sym typeface="+mn-ea"/>
              </a:rPr>
              <a:t>1, </a:t>
            </a:r>
            <a:r>
              <a:rPr spc="100" dirty="0">
                <a:solidFill>
                  <a:srgbClr val="3C3C3B"/>
                </a:solidFill>
                <a:latin typeface="Cambria" panose="02040503050406030204"/>
                <a:cs typeface="Cambria" panose="02040503050406030204"/>
                <a:sym typeface="+mn-ea"/>
              </a:rPr>
              <a:t>+1} </a:t>
            </a:r>
            <a:r>
              <a:rPr spc="-5" dirty="0">
                <a:solidFill>
                  <a:srgbClr val="3C3C3B"/>
                </a:solidFill>
                <a:latin typeface="Arial" panose="020B0604020202020204"/>
                <a:cs typeface="Arial" panose="020B0604020202020204"/>
                <a:sym typeface="+mn-ea"/>
              </a:rPr>
              <a:t>subject to provided </a:t>
            </a:r>
            <a:r>
              <a:rPr spc="100" dirty="0">
                <a:solidFill>
                  <a:srgbClr val="3C3C3B"/>
                </a:solidFill>
                <a:latin typeface="Cambria" panose="02040503050406030204"/>
                <a:cs typeface="Cambria" panose="02040503050406030204"/>
                <a:sym typeface="+mn-ea"/>
              </a:rPr>
              <a:t>J</a:t>
            </a:r>
            <a:r>
              <a:rPr spc="150" baseline="-14000" dirty="0">
                <a:solidFill>
                  <a:srgbClr val="3C3C3B"/>
                </a:solidFill>
                <a:latin typeface="Cambria" panose="02040503050406030204"/>
                <a:cs typeface="Cambria" panose="02040503050406030204"/>
                <a:sym typeface="+mn-ea"/>
              </a:rPr>
              <a:t>i,j </a:t>
            </a:r>
            <a:r>
              <a:rPr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R</a:t>
            </a:r>
            <a:r>
              <a:rPr spc="-135"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 </a:t>
            </a:r>
            <a:r>
              <a:rPr spc="-5" dirty="0">
                <a:solidFill>
                  <a:srgbClr val="3C3C3B"/>
                </a:solidFill>
                <a:latin typeface="Arial" panose="020B0604020202020204"/>
                <a:cs typeface="Arial" panose="020B0604020202020204"/>
                <a:sym typeface="+mn-ea"/>
              </a:rPr>
              <a:t>and </a:t>
            </a:r>
            <a:r>
              <a:rPr spc="45" dirty="0">
                <a:solidFill>
                  <a:srgbClr val="3C3C3B"/>
                </a:solidFill>
                <a:latin typeface="Cambria" panose="02040503050406030204"/>
                <a:cs typeface="Cambria" panose="02040503050406030204"/>
                <a:sym typeface="+mn-ea"/>
              </a:rPr>
              <a:t>h</a:t>
            </a:r>
            <a:r>
              <a:rPr spc="67" baseline="-14000" dirty="0">
                <a:solidFill>
                  <a:srgbClr val="3C3C3B"/>
                </a:solidFill>
                <a:latin typeface="Cambria" panose="02040503050406030204"/>
                <a:cs typeface="Cambria" panose="02040503050406030204"/>
                <a:sym typeface="+mn-ea"/>
              </a:rPr>
              <a:t>i </a:t>
            </a:r>
            <a:r>
              <a:rPr spc="-10" dirty="0">
                <a:solidFill>
                  <a:srgbClr val="3C3C3B"/>
                </a:solidFill>
                <a:latin typeface="Cambria" panose="02040503050406030204"/>
                <a:cs typeface="Cambria" panose="02040503050406030204"/>
                <a:sym typeface="+mn-ea"/>
              </a:rPr>
              <a:t>∈ </a:t>
            </a:r>
            <a:r>
              <a:rPr lang="en-US" spc="-135" dirty="0">
                <a:solidFill>
                  <a:srgbClr val="3C3C3B"/>
                </a:solidFill>
                <a:latin typeface="Cambria" panose="02040503050406030204"/>
                <a:cs typeface="Cambria" panose="02040503050406030204"/>
                <a:sym typeface="+mn-ea"/>
              </a:rPr>
              <a:t>R</a:t>
            </a:r>
            <a:r>
              <a:rPr spc="30" dirty="0">
                <a:solidFill>
                  <a:srgbClr val="3C3C3B"/>
                </a:solidFill>
                <a:latin typeface="Cambria" panose="02040503050406030204"/>
                <a:cs typeface="Cambria" panose="02040503050406030204"/>
                <a:sym typeface="+mn-ea"/>
              </a:rPr>
              <a:t> </a:t>
            </a:r>
            <a:r>
              <a:rPr spc="-10" dirty="0">
                <a:solidFill>
                  <a:srgbClr val="3C3C3B"/>
                </a:solidFill>
                <a:latin typeface="Arial" panose="020B0604020202020204"/>
                <a:cs typeface="Arial" panose="020B0604020202020204"/>
                <a:sym typeface="+mn-ea"/>
              </a:rPr>
              <a:t>coefficients</a:t>
            </a:r>
            <a:endParaRPr dirty="0">
              <a:latin typeface="Arial" panose="020B0604020202020204"/>
              <a:cs typeface="Arial" panose="020B0604020202020204"/>
            </a:endParaRPr>
          </a:p>
          <a:p>
            <a:pPr marL="466090" lvl="1" indent="-172085" algn="l">
              <a:lnSpc>
                <a:spcPct val="100000"/>
              </a:lnSpc>
              <a:spcBef>
                <a:spcPts val="570"/>
              </a:spcBef>
              <a:buChar char="–"/>
              <a:tabLst>
                <a:tab pos="466725" algn="l"/>
              </a:tabLst>
            </a:pPr>
            <a:r>
              <a:rPr spc="-5" dirty="0">
                <a:solidFill>
                  <a:srgbClr val="3C3C3B"/>
                </a:solidFill>
                <a:latin typeface="Arial" panose="020B0604020202020204"/>
                <a:cs typeface="Arial" panose="020B0604020202020204"/>
                <a:sym typeface="+mn-ea"/>
              </a:rPr>
              <a:t>In other words, </a:t>
            </a:r>
            <a:r>
              <a:rPr dirty="0">
                <a:solidFill>
                  <a:srgbClr val="3C3C3B"/>
                </a:solidFill>
                <a:latin typeface="Arial" panose="020B0604020202020204"/>
                <a:cs typeface="Arial" panose="020B0604020202020204"/>
                <a:sym typeface="+mn-ea"/>
              </a:rPr>
              <a:t>a </a:t>
            </a:r>
            <a:r>
              <a:rPr spc="-5" dirty="0">
                <a:solidFill>
                  <a:srgbClr val="3C3C3B"/>
                </a:solidFill>
                <a:latin typeface="Arial" panose="020B0604020202020204"/>
                <a:cs typeface="Arial" panose="020B0604020202020204"/>
                <a:sym typeface="+mn-ea"/>
              </a:rPr>
              <a:t>quantum optimization program is merely </a:t>
            </a:r>
            <a:r>
              <a:rPr dirty="0">
                <a:solidFill>
                  <a:srgbClr val="3C3C3B"/>
                </a:solidFill>
                <a:latin typeface="Arial" panose="020B0604020202020204"/>
                <a:cs typeface="Arial" panose="020B0604020202020204"/>
                <a:sym typeface="+mn-ea"/>
              </a:rPr>
              <a:t>a list </a:t>
            </a:r>
            <a:r>
              <a:rPr spc="-5" dirty="0">
                <a:solidFill>
                  <a:srgbClr val="3C3C3B"/>
                </a:solidFill>
                <a:latin typeface="Arial" panose="020B0604020202020204"/>
                <a:cs typeface="Arial" panose="020B0604020202020204"/>
                <a:sym typeface="+mn-ea"/>
              </a:rPr>
              <a:t>of </a:t>
            </a:r>
            <a:r>
              <a:rPr spc="100" dirty="0">
                <a:solidFill>
                  <a:srgbClr val="3C3C3B"/>
                </a:solidFill>
                <a:latin typeface="Cambria" panose="02040503050406030204"/>
                <a:cs typeface="Cambria" panose="02040503050406030204"/>
                <a:sym typeface="+mn-ea"/>
              </a:rPr>
              <a:t>J</a:t>
            </a:r>
            <a:r>
              <a:rPr spc="150" baseline="-14000" dirty="0">
                <a:solidFill>
                  <a:srgbClr val="3C3C3B"/>
                </a:solidFill>
                <a:latin typeface="Cambria" panose="02040503050406030204"/>
                <a:cs typeface="Cambria" panose="02040503050406030204"/>
                <a:sym typeface="+mn-ea"/>
              </a:rPr>
              <a:t>i,j </a:t>
            </a:r>
            <a:r>
              <a:rPr spc="-5" dirty="0">
                <a:solidFill>
                  <a:srgbClr val="3C3C3B"/>
                </a:solidFill>
                <a:latin typeface="Arial" panose="020B0604020202020204"/>
                <a:cs typeface="Arial" panose="020B0604020202020204"/>
                <a:sym typeface="+mn-ea"/>
              </a:rPr>
              <a:t>and</a:t>
            </a:r>
            <a:r>
              <a:rPr spc="-95" dirty="0">
                <a:solidFill>
                  <a:srgbClr val="3C3C3B"/>
                </a:solidFill>
                <a:latin typeface="Arial" panose="020B0604020202020204"/>
                <a:cs typeface="Arial" panose="020B0604020202020204"/>
                <a:sym typeface="+mn-ea"/>
              </a:rPr>
              <a:t> </a:t>
            </a:r>
            <a:r>
              <a:rPr spc="45" dirty="0">
                <a:solidFill>
                  <a:srgbClr val="3C3C3B"/>
                </a:solidFill>
                <a:latin typeface="Cambria" panose="02040503050406030204"/>
                <a:cs typeface="Cambria" panose="02040503050406030204"/>
                <a:sym typeface="+mn-ea"/>
              </a:rPr>
              <a:t>h</a:t>
            </a:r>
            <a:r>
              <a:rPr spc="67" baseline="-14000" dirty="0">
                <a:solidFill>
                  <a:srgbClr val="3C3C3B"/>
                </a:solidFill>
                <a:latin typeface="Cambria" panose="02040503050406030204"/>
                <a:cs typeface="Cambria" panose="02040503050406030204"/>
                <a:sym typeface="+mn-ea"/>
              </a:rPr>
              <a:t>i</a:t>
            </a:r>
            <a:endParaRPr baseline="-14000" dirty="0">
              <a:latin typeface="Cambria" panose="02040503050406030204"/>
              <a:cs typeface="Cambria" panose="02040503050406030204"/>
            </a:endParaRPr>
          </a:p>
          <a:p>
            <a:pPr marL="234950" indent="-171450" algn="l">
              <a:lnSpc>
                <a:spcPct val="100000"/>
              </a:lnSpc>
              <a:spcBef>
                <a:spcPts val="610"/>
              </a:spcBef>
              <a:buFont typeface="Arial" panose="020B0604020202020204"/>
              <a:buChar char="•"/>
              <a:tabLst>
                <a:tab pos="234950" algn="l"/>
              </a:tabLst>
            </a:pPr>
            <a:r>
              <a:rPr b="1" dirty="0">
                <a:solidFill>
                  <a:srgbClr val="3C3C3B"/>
                </a:solidFill>
                <a:latin typeface="Arial" panose="020B0604020202020204"/>
                <a:cs typeface="Arial" panose="020B0604020202020204"/>
                <a:sym typeface="+mn-ea"/>
              </a:rPr>
              <a:t>Classical</a:t>
            </a:r>
            <a:endParaRPr dirty="0">
              <a:latin typeface="Arial" panose="020B0604020202020204"/>
              <a:cs typeface="Arial" panose="020B0604020202020204"/>
            </a:endParaRPr>
          </a:p>
          <a:p>
            <a:pPr marL="466090" lvl="1" indent="-172085"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Much easier to reason than </a:t>
            </a:r>
            <a:r>
              <a:rPr dirty="0">
                <a:solidFill>
                  <a:srgbClr val="3C3C3B"/>
                </a:solidFill>
                <a:latin typeface="Arial" panose="020B0604020202020204"/>
                <a:cs typeface="Arial" panose="020B0604020202020204"/>
                <a:sym typeface="+mn-ea"/>
              </a:rPr>
              <a:t>a </a:t>
            </a:r>
            <a:r>
              <a:rPr spc="-5" dirty="0">
                <a:solidFill>
                  <a:srgbClr val="3C3C3B"/>
                </a:solidFill>
                <a:latin typeface="Arial" panose="020B0604020202020204"/>
                <a:cs typeface="Arial" panose="020B0604020202020204"/>
                <a:sym typeface="+mn-ea"/>
              </a:rPr>
              <a:t>quantum</a:t>
            </a:r>
            <a:r>
              <a:rPr spc="65" dirty="0">
                <a:solidFill>
                  <a:srgbClr val="3C3C3B"/>
                </a:solidFill>
                <a:latin typeface="Arial" panose="020B0604020202020204"/>
                <a:cs typeface="Arial" panose="020B0604020202020204"/>
                <a:sym typeface="+mn-ea"/>
              </a:rPr>
              <a:t> </a:t>
            </a:r>
            <a:r>
              <a:rPr spc="-5" dirty="0">
                <a:solidFill>
                  <a:srgbClr val="3C3C3B"/>
                </a:solidFill>
                <a:latin typeface="Arial" panose="020B0604020202020204"/>
                <a:cs typeface="Arial" panose="020B0604020202020204"/>
                <a:sym typeface="+mn-ea"/>
              </a:rPr>
              <a:t>Hamiltonian</a:t>
            </a:r>
            <a:endParaRPr dirty="0">
              <a:latin typeface="Arial" panose="020B0604020202020204"/>
              <a:cs typeface="Arial" panose="020B0604020202020204"/>
            </a:endParaRPr>
          </a:p>
          <a:p>
            <a:pPr marL="466090" lvl="1" indent="-172085"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Quantum </a:t>
            </a:r>
            <a:r>
              <a:rPr spc="-10" dirty="0">
                <a:solidFill>
                  <a:srgbClr val="3C3C3B"/>
                </a:solidFill>
                <a:latin typeface="Arial" panose="020B0604020202020204"/>
                <a:cs typeface="Arial" panose="020B0604020202020204"/>
                <a:sym typeface="+mn-ea"/>
              </a:rPr>
              <a:t>effects </a:t>
            </a:r>
            <a:r>
              <a:rPr spc="-5" dirty="0">
                <a:solidFill>
                  <a:srgbClr val="3C3C3B"/>
                </a:solidFill>
                <a:latin typeface="Arial" panose="020B0604020202020204"/>
                <a:cs typeface="Arial" panose="020B0604020202020204"/>
                <a:sym typeface="+mn-ea"/>
              </a:rPr>
              <a:t>are used internally to work towards the</a:t>
            </a:r>
            <a:r>
              <a:rPr spc="70" dirty="0">
                <a:solidFill>
                  <a:srgbClr val="3C3C3B"/>
                </a:solidFill>
                <a:latin typeface="Arial" panose="020B0604020202020204"/>
                <a:cs typeface="Arial" panose="020B0604020202020204"/>
                <a:sym typeface="+mn-ea"/>
              </a:rPr>
              <a:t> </a:t>
            </a:r>
            <a:r>
              <a:rPr spc="-5" dirty="0">
                <a:solidFill>
                  <a:srgbClr val="3C3C3B"/>
                </a:solidFill>
                <a:latin typeface="Arial" panose="020B0604020202020204"/>
                <a:cs typeface="Arial" panose="020B0604020202020204"/>
                <a:sym typeface="+mn-ea"/>
              </a:rPr>
              <a:t>goal</a:t>
            </a:r>
            <a:endParaRPr dirty="0">
              <a:latin typeface="Arial" panose="020B0604020202020204"/>
              <a:cs typeface="Arial" panose="020B0604020202020204"/>
            </a:endParaRPr>
          </a:p>
          <a:p>
            <a:pPr marL="234950" indent="-171450" algn="l">
              <a:lnSpc>
                <a:spcPct val="100000"/>
              </a:lnSpc>
              <a:spcBef>
                <a:spcPts val="430"/>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Sparsely</a:t>
            </a:r>
            <a:r>
              <a:rPr b="1" spc="-10"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connected</a:t>
            </a:r>
            <a:endParaRPr dirty="0">
              <a:latin typeface="Arial" panose="020B0604020202020204"/>
              <a:cs typeface="Arial" panose="020B0604020202020204"/>
            </a:endParaRPr>
          </a:p>
          <a:p>
            <a:pPr marL="466090" marR="55880" lvl="1" indent="-171450" algn="l">
              <a:lnSpc>
                <a:spcPct val="100000"/>
              </a:lnSpc>
              <a:spcBef>
                <a:spcPts val="385"/>
              </a:spcBef>
              <a:buChar char="–"/>
              <a:tabLst>
                <a:tab pos="466725" algn="l"/>
              </a:tabLst>
            </a:pPr>
            <a:r>
              <a:rPr spc="-5" dirty="0">
                <a:solidFill>
                  <a:srgbClr val="3C3C3B"/>
                </a:solidFill>
                <a:latin typeface="Arial" panose="020B0604020202020204"/>
                <a:cs typeface="Arial" panose="020B0604020202020204"/>
                <a:sym typeface="+mn-ea"/>
              </a:rPr>
              <a:t>Possible to map fully connected problems onto the </a:t>
            </a:r>
            <a:r>
              <a:rPr spc="-15" dirty="0">
                <a:solidFill>
                  <a:srgbClr val="3C3C3B"/>
                </a:solidFill>
                <a:latin typeface="Arial" panose="020B0604020202020204"/>
                <a:cs typeface="Arial" panose="020B0604020202020204"/>
                <a:sym typeface="+mn-ea"/>
              </a:rPr>
              <a:t>D-Wave’s </a:t>
            </a:r>
            <a:r>
              <a:rPr spc="-5" dirty="0">
                <a:solidFill>
                  <a:srgbClr val="3C3C3B"/>
                </a:solidFill>
                <a:latin typeface="Arial" panose="020B0604020202020204"/>
                <a:cs typeface="Arial" panose="020B0604020202020204"/>
                <a:sym typeface="+mn-ea"/>
              </a:rPr>
              <a:t>Chimera graph</a:t>
            </a:r>
            <a:endParaRPr lang="zh-CN" altLang="en-US" dirty="0"/>
          </a:p>
        </p:txBody>
      </p:sp>
      <p:pic>
        <p:nvPicPr>
          <p:cNvPr id="10" name="Picture 9" descr="Chart, line char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209" y="1688291"/>
            <a:ext cx="3835061" cy="3946416"/>
          </a:xfrm>
          <a:prstGeom prst="rect">
            <a:avLst/>
          </a:prstGeom>
        </p:spPr>
      </p:pic>
      <p:pic>
        <p:nvPicPr>
          <p:cNvPr id="12" name="Picture 11"/>
          <p:cNvPicPr>
            <a:picLocks noChangeAspect="1"/>
          </p:cNvPicPr>
          <p:nvPr/>
        </p:nvPicPr>
        <p:blipFill>
          <a:blip r:embed="rId5"/>
          <a:stretch>
            <a:fillRect/>
          </a:stretch>
        </p:blipFill>
        <p:spPr>
          <a:xfrm>
            <a:off x="1519169" y="1678435"/>
            <a:ext cx="5534025" cy="1076325"/>
          </a:xfrm>
          <a:prstGeom prst="rect">
            <a:avLst/>
          </a:prstGeom>
        </p:spPr>
      </p:pic>
      <p:grpSp>
        <p:nvGrpSpPr>
          <p:cNvPr id="4" name="组合 1">
            <a:extLst>
              <a:ext uri="{FF2B5EF4-FFF2-40B4-BE49-F238E27FC236}">
                <a16:creationId xmlns:a16="http://schemas.microsoft.com/office/drawing/2014/main" id="{5DAFEC99-39AF-5685-5D45-01F627B3AB5B}"/>
              </a:ext>
            </a:extLst>
          </p:cNvPr>
          <p:cNvGrpSpPr/>
          <p:nvPr/>
        </p:nvGrpSpPr>
        <p:grpSpPr>
          <a:xfrm>
            <a:off x="-4544" y="123352"/>
            <a:ext cx="12196544" cy="1077218"/>
            <a:chOff x="-4544" y="123352"/>
            <a:chExt cx="12196544" cy="1077218"/>
          </a:xfrm>
        </p:grpSpPr>
        <p:sp>
          <p:nvSpPr>
            <p:cNvPr id="6" name="矩形 28">
              <a:extLst>
                <a:ext uri="{FF2B5EF4-FFF2-40B4-BE49-F238E27FC236}">
                  <a16:creationId xmlns:a16="http://schemas.microsoft.com/office/drawing/2014/main" id="{2D247CC9-D841-C4A6-FE52-9ABBA4B7C5DF}"/>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7" name="文本框 32">
              <a:extLst>
                <a:ext uri="{FF2B5EF4-FFF2-40B4-BE49-F238E27FC236}">
                  <a16:creationId xmlns:a16="http://schemas.microsoft.com/office/drawing/2014/main" id="{ECBA2760-0DB3-03E0-043B-82F42F5CB905}"/>
                </a:ext>
              </a:extLst>
            </p:cNvPr>
            <p:cNvSpPr txBox="1"/>
            <p:nvPr/>
          </p:nvSpPr>
          <p:spPr>
            <a:xfrm>
              <a:off x="320767" y="123352"/>
              <a:ext cx="3529684" cy="1077218"/>
            </a:xfrm>
            <a:prstGeom prst="rect">
              <a:avLst/>
            </a:prstGeom>
            <a:noFill/>
          </p:spPr>
          <p:txBody>
            <a:bodyPr wrap="none" rtlCol="0">
              <a:spAutoFit/>
            </a:bodyPr>
            <a:lstStyle/>
            <a:p>
              <a:r>
                <a:rPr lang="en-US" sz="3200" b="1" dirty="0" err="1">
                  <a:solidFill>
                    <a:srgbClr val="98113A"/>
                  </a:solidFill>
                  <a:latin typeface="Calibri" panose="020F0502020204030204" pitchFamily="34" charset="0"/>
                  <a:cs typeface="Calibri" panose="020F0502020204030204" pitchFamily="34" charset="0"/>
                </a:rPr>
                <a:t>Dwave</a:t>
              </a:r>
              <a:r>
                <a:rPr lang="en-US" sz="3200" b="1" dirty="0">
                  <a:solidFill>
                    <a:srgbClr val="98113A"/>
                  </a:solidFill>
                  <a:latin typeface="Calibri" panose="020F0502020204030204" pitchFamily="34" charset="0"/>
                  <a:cs typeface="Calibri" panose="020F0502020204030204" pitchFamily="34" charset="0"/>
                </a:rPr>
                <a:t> </a:t>
              </a:r>
              <a:r>
                <a:rPr lang="en-US" sz="3200" b="1" dirty="0">
                  <a:solidFill>
                    <a:srgbClr val="98113A"/>
                  </a:solidFill>
                  <a:latin typeface="Calibri" panose="020F0502020204030204" pitchFamily="34" charset="0"/>
                  <a:cs typeface="Calibri" panose="020F0502020204030204" pitchFamily="34" charset="0"/>
                  <a:sym typeface="+mn-ea"/>
                </a:rPr>
                <a:t>Hamiltonian</a:t>
              </a:r>
              <a:endParaRPr lang="en-US" sz="3200" b="1" dirty="0">
                <a:solidFill>
                  <a:srgbClr val="98113A"/>
                </a:solidFill>
                <a:latin typeface="Calibri" panose="020F0502020204030204" pitchFamily="34" charset="0"/>
                <a:cs typeface="Calibri" panose="020F0502020204030204" pitchFamily="34" charset="0"/>
              </a:endParaRP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8" name="Straight Connector 10">
              <a:extLst>
                <a:ext uri="{FF2B5EF4-FFF2-40B4-BE49-F238E27FC236}">
                  <a16:creationId xmlns:a16="http://schemas.microsoft.com/office/drawing/2014/main" id="{CED3E77A-59BE-67FB-B5C7-A777D5D4346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9" name="Rectangle 18">
            <a:extLst>
              <a:ext uri="{FF2B5EF4-FFF2-40B4-BE49-F238E27FC236}">
                <a16:creationId xmlns:a16="http://schemas.microsoft.com/office/drawing/2014/main" id="{FA0753E7-9CF5-03E7-48FA-F15D9802E662}"/>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a:extLst>
              <a:ext uri="{FF2B5EF4-FFF2-40B4-BE49-F238E27FC236}">
                <a16:creationId xmlns:a16="http://schemas.microsoft.com/office/drawing/2014/main" id="{7966E40A-F6A9-C212-7FF1-19F8F9ED0C62}"/>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17</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025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F67A2-C3A7-467E-B8E9-29010A447CB0}"/>
              </a:ext>
            </a:extLst>
          </p:cNvPr>
          <p:cNvSpPr>
            <a:spLocks noGrp="1"/>
          </p:cNvSpPr>
          <p:nvPr>
            <p:ph type="sldNum" sz="quarter" idx="12"/>
          </p:nvPr>
        </p:nvSpPr>
        <p:spPr/>
        <p:txBody>
          <a:bodyPr/>
          <a:lstStyle/>
          <a:p>
            <a:fld id="{4D930033-B2FC-4609-BC0E-7900D15FB984}" type="slidenum">
              <a:rPr lang="en-US" smtClean="0"/>
              <a:t>18</a:t>
            </a:fld>
            <a:endParaRPr lang="en-US"/>
          </a:p>
        </p:txBody>
      </p:sp>
      <p:sp>
        <p:nvSpPr>
          <p:cNvPr id="6" name="Rectangle 5">
            <a:extLst>
              <a:ext uri="{FF2B5EF4-FFF2-40B4-BE49-F238E27FC236}">
                <a16:creationId xmlns:a16="http://schemas.microsoft.com/office/drawing/2014/main" id="{FECD67D9-B368-4A16-B7D4-528A4D1D909F}"/>
              </a:ext>
            </a:extLst>
          </p:cNvPr>
          <p:cNvSpPr/>
          <p:nvPr/>
        </p:nvSpPr>
        <p:spPr>
          <a:xfrm>
            <a:off x="1262387" y="3133453"/>
            <a:ext cx="7727141" cy="400110"/>
          </a:xfrm>
          <a:prstGeom prst="rect">
            <a:avLst/>
          </a:prstGeom>
        </p:spPr>
        <p:txBody>
          <a:bodyPr wrap="square">
            <a:spAutoFit/>
          </a:bodyPr>
          <a:lstStyle/>
          <a:p>
            <a:r>
              <a:rPr lang="en-US" altLang="zh-CN" sz="2000" b="1" kern="0" dirty="0">
                <a:solidFill>
                  <a:prstClr val="black"/>
                </a:solidFill>
                <a:latin typeface="华光中楷_CNKI" panose="02000500000000000000" charset="-122"/>
                <a:ea typeface="华光中楷_CNKI" panose="02000500000000000000" charset="-122"/>
              </a:rPr>
              <a:t>QUBO (Quadratic Unconstrained Binary Optimization)</a:t>
            </a:r>
            <a:endParaRPr lang="en-US" sz="2000" dirty="0"/>
          </a:p>
        </p:txBody>
      </p:sp>
      <p:sp>
        <p:nvSpPr>
          <p:cNvPr id="7" name="TextBox 6">
            <a:extLst>
              <a:ext uri="{FF2B5EF4-FFF2-40B4-BE49-F238E27FC236}">
                <a16:creationId xmlns:a16="http://schemas.microsoft.com/office/drawing/2014/main" id="{DD922671-DDAA-4A7F-B828-94569E7F9A71}"/>
              </a:ext>
            </a:extLst>
          </p:cNvPr>
          <p:cNvSpPr txBox="1"/>
          <p:nvPr/>
        </p:nvSpPr>
        <p:spPr>
          <a:xfrm>
            <a:off x="1262387" y="4444926"/>
            <a:ext cx="834715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These important optimization problems can be transformed into QUBO model: </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B638455-1A83-4AA4-BD18-34CB8D616DC3}"/>
                  </a:ext>
                </a:extLst>
              </p:cNvPr>
              <p:cNvSpPr/>
              <p:nvPr/>
            </p:nvSpPr>
            <p:spPr>
              <a:xfrm>
                <a:off x="2991475" y="3535706"/>
                <a:ext cx="4294252" cy="8740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𝑓</m:t>
                      </m:r>
                      <m:d>
                        <m:dPr>
                          <m:ctrlPr>
                            <a:rPr lang="en-US" sz="2000" i="1">
                              <a:solidFill>
                                <a:schemeClr val="tx1"/>
                              </a:solidFill>
                              <a:latin typeface="Cambria Math" panose="02040503050406030204" pitchFamily="18" charset="0"/>
                            </a:rPr>
                          </m:ctrlPr>
                        </m:dPr>
                        <m:e>
                          <m:r>
                            <a:rPr lang="en-US" sz="2000" b="0" i="1">
                              <a:solidFill>
                                <a:schemeClr val="tx1"/>
                              </a:solidFill>
                              <a:latin typeface="Cambria Math" panose="02040503050406030204" pitchFamily="18" charset="0"/>
                            </a:rPr>
                            <m:t>𝑥</m:t>
                          </m:r>
                        </m:e>
                      </m:d>
                      <m:r>
                        <a:rPr lang="en-US" sz="2000" b="0" i="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r>
                        <a:rPr lang="en-US" sz="2000" b="0" i="0" smtClean="0">
                          <a:solidFill>
                            <a:schemeClr val="tx1"/>
                          </a:solidFill>
                          <a:latin typeface="Cambria Math" panose="02040503050406030204" pitchFamily="18" charset="0"/>
                        </a:rPr>
                        <m:t>  </m:t>
                      </m:r>
                      <m:r>
                        <a:rPr lang="en-US" sz="2000" b="0" i="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&lt;</m:t>
                              </m:r>
                              <m:r>
                                <a:rPr lang="en-US" sz="2000" b="0" i="1">
                                  <a:solidFill>
                                    <a:schemeClr val="tx1"/>
                                  </a:solidFill>
                                  <a:latin typeface="Cambria Math" panose="02040503050406030204" pitchFamily="18" charset="0"/>
                                </a:rPr>
                                <m:t>𝑗</m:t>
                              </m:r>
                            </m:sub>
                            <m:sup/>
                            <m:e>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𝑸</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𝑗</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𝑖</m:t>
                                  </m:r>
                                </m:sub>
                              </m:sSub>
                            </m:e>
                          </m:nary>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𝑥</m:t>
                              </m:r>
                            </m:e>
                            <m:sub>
                              <m:r>
                                <a:rPr lang="en-US" sz="2000" b="0" i="1">
                                  <a:solidFill>
                                    <a:schemeClr val="tx1"/>
                                  </a:solidFill>
                                  <a:latin typeface="Cambria Math" panose="02040503050406030204" pitchFamily="18" charset="0"/>
                                </a:rPr>
                                <m:t>𝑗</m:t>
                              </m:r>
                            </m:sub>
                          </m:sSub>
                        </m:e>
                      </m:nary>
                    </m:oMath>
                  </m:oMathPara>
                </a14:m>
                <a:endParaRPr lang="en-US" dirty="0">
                  <a:solidFill>
                    <a:schemeClr val="tx1"/>
                  </a:solidFill>
                </a:endParaRPr>
              </a:p>
            </p:txBody>
          </p:sp>
        </mc:Choice>
        <mc:Fallback xmlns="">
          <p:sp>
            <p:nvSpPr>
              <p:cNvPr id="9" name="Rectangle 8">
                <a:extLst>
                  <a:ext uri="{FF2B5EF4-FFF2-40B4-BE49-F238E27FC236}">
                    <a16:creationId xmlns:a16="http://schemas.microsoft.com/office/drawing/2014/main" id="{FB638455-1A83-4AA4-BD18-34CB8D616DC3}"/>
                  </a:ext>
                </a:extLst>
              </p:cNvPr>
              <p:cNvSpPr>
                <a:spLocks noRot="1" noChangeAspect="1" noMove="1" noResize="1" noEditPoints="1" noAdjustHandles="1" noChangeArrowheads="1" noChangeShapeType="1" noTextEdit="1"/>
              </p:cNvSpPr>
              <p:nvPr/>
            </p:nvSpPr>
            <p:spPr>
              <a:xfrm>
                <a:off x="2991475" y="3535706"/>
                <a:ext cx="4294252" cy="874085"/>
              </a:xfrm>
              <a:prstGeom prst="rect">
                <a:avLst/>
              </a:prstGeom>
              <a:blipFill>
                <a:blip r:embed="rId3"/>
                <a:stretch>
                  <a:fillRect t="-120000" b="-16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711AFE-1632-4A82-8D87-CCD810C71C1A}"/>
                  </a:ext>
                </a:extLst>
              </p:cNvPr>
              <p:cNvSpPr/>
              <p:nvPr/>
            </p:nvSpPr>
            <p:spPr>
              <a:xfrm>
                <a:off x="3315440" y="1917234"/>
                <a:ext cx="3839641" cy="8785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𝐻</m:t>
                      </m:r>
                      <m:d>
                        <m:dPr>
                          <m:ctrlPr>
                            <a:rPr lang="en-US" sz="2000" i="1">
                              <a:solidFill>
                                <a:schemeClr val="tx1"/>
                              </a:solidFill>
                              <a:latin typeface="Cambria Math" panose="02040503050406030204" pitchFamily="18" charset="0"/>
                            </a:rPr>
                          </m:ctrlPr>
                        </m:dPr>
                        <m:e>
                          <m:r>
                            <a:rPr lang="en-US" sz="2000" b="0" i="1">
                              <a:solidFill>
                                <a:schemeClr val="tx1"/>
                              </a:solidFill>
                              <a:latin typeface="Cambria Math" panose="02040503050406030204" pitchFamily="18" charset="0"/>
                            </a:rPr>
                            <m:t>𝑠</m:t>
                          </m:r>
                        </m:e>
                      </m:d>
                      <m:r>
                        <a:rPr lang="en-US" sz="2000" b="0" i="0">
                          <a:solidFill>
                            <a:schemeClr val="tx1"/>
                          </a:solidFill>
                          <a:latin typeface="Cambria Math" panose="02040503050406030204" pitchFamily="18" charset="0"/>
                        </a:rPr>
                        <m:t>= </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h</m:t>
                              </m:r>
                            </m:e>
                            <m:sub>
                              <m:r>
                                <a:rPr lang="en-US" sz="2000" b="0" i="1">
                                  <a:solidFill>
                                    <a:schemeClr val="tx1"/>
                                  </a:solidFill>
                                  <a:latin typeface="Cambria Math" panose="02040503050406030204" pitchFamily="18" charset="0"/>
                                </a:rPr>
                                <m:t>𝑖</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𝑖</m:t>
                              </m:r>
                            </m:sub>
                          </m:sSub>
                        </m:e>
                      </m:nary>
                      <m:r>
                        <a:rPr lang="en-US" sz="2000" b="0" i="0">
                          <a:solidFill>
                            <a:schemeClr val="tx1"/>
                          </a:solidFill>
                          <a:latin typeface="Cambria Math" panose="02040503050406030204" pitchFamily="18" charset="0"/>
                        </a:rPr>
                        <m:t>+</m:t>
                      </m:r>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sub>
                        <m:sup/>
                        <m:e>
                          <m:nary>
                            <m:naryPr>
                              <m:chr m:val="∑"/>
                              <m:limLoc m:val="undOvr"/>
                              <m:supHide m:val="on"/>
                              <m:ctrlPr>
                                <a:rPr lang="en-US" sz="2000" i="1">
                                  <a:solidFill>
                                    <a:schemeClr val="tx1"/>
                                  </a:solidFill>
                                  <a:latin typeface="Cambria Math" panose="02040503050406030204" pitchFamily="18" charset="0"/>
                                </a:rPr>
                              </m:ctrlPr>
                            </m:naryPr>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&lt;</m:t>
                              </m:r>
                              <m:r>
                                <a:rPr lang="en-US" sz="2000" b="0" i="1">
                                  <a:solidFill>
                                    <a:schemeClr val="tx1"/>
                                  </a:solidFill>
                                  <a:latin typeface="Cambria Math" panose="02040503050406030204" pitchFamily="18" charset="0"/>
                                </a:rPr>
                                <m:t>𝑗</m:t>
                              </m:r>
                            </m:sub>
                            <m:sup/>
                            <m:e>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𝐽</m:t>
                                  </m:r>
                                </m:e>
                                <m:sub>
                                  <m:r>
                                    <a:rPr lang="en-US" sz="2000" b="0" i="1">
                                      <a:solidFill>
                                        <a:schemeClr val="tx1"/>
                                      </a:solidFill>
                                      <a:latin typeface="Cambria Math" panose="02040503050406030204" pitchFamily="18" charset="0"/>
                                    </a:rPr>
                                    <m:t>𝑖</m:t>
                                  </m:r>
                                  <m:r>
                                    <a:rPr lang="en-US" sz="2000" b="0" i="0">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𝑗</m:t>
                                  </m:r>
                                </m:sub>
                              </m:sSub>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𝑖</m:t>
                                  </m:r>
                                </m:sub>
                              </m:sSub>
                            </m:e>
                          </m:nary>
                          <m:sSub>
                            <m:sSubPr>
                              <m:ctrlPr>
                                <a:rPr lang="en-US" sz="2000" i="1">
                                  <a:solidFill>
                                    <a:schemeClr val="tx1"/>
                                  </a:solidFill>
                                  <a:latin typeface="Cambria Math" panose="02040503050406030204" pitchFamily="18" charset="0"/>
                                </a:rPr>
                              </m:ctrlPr>
                            </m:sSubPr>
                            <m:e>
                              <m:r>
                                <a:rPr lang="en-US" sz="2000" b="0" i="1">
                                  <a:solidFill>
                                    <a:schemeClr val="tx1"/>
                                  </a:solidFill>
                                  <a:latin typeface="Cambria Math" panose="02040503050406030204" pitchFamily="18" charset="0"/>
                                </a:rPr>
                                <m:t>𝑠</m:t>
                              </m:r>
                            </m:e>
                            <m:sub>
                              <m:r>
                                <a:rPr lang="en-US" sz="2000" b="0" i="1">
                                  <a:solidFill>
                                    <a:schemeClr val="tx1"/>
                                  </a:solidFill>
                                  <a:latin typeface="Cambria Math" panose="02040503050406030204" pitchFamily="18" charset="0"/>
                                </a:rPr>
                                <m:t>𝑗</m:t>
                              </m:r>
                            </m:sub>
                          </m:sSub>
                        </m:e>
                      </m:nary>
                    </m:oMath>
                  </m:oMathPara>
                </a14:m>
                <a:endParaRPr lang="en-US" dirty="0">
                  <a:solidFill>
                    <a:schemeClr val="tx1"/>
                  </a:solidFill>
                </a:endParaRPr>
              </a:p>
            </p:txBody>
          </p:sp>
        </mc:Choice>
        <mc:Fallback xmlns="">
          <p:sp>
            <p:nvSpPr>
              <p:cNvPr id="10" name="Rectangle 9">
                <a:extLst>
                  <a:ext uri="{FF2B5EF4-FFF2-40B4-BE49-F238E27FC236}">
                    <a16:creationId xmlns:a16="http://schemas.microsoft.com/office/drawing/2014/main" id="{B7711AFE-1632-4A82-8D87-CCD810C71C1A}"/>
                  </a:ext>
                </a:extLst>
              </p:cNvPr>
              <p:cNvSpPr>
                <a:spLocks noRot="1" noChangeAspect="1" noMove="1" noResize="1" noEditPoints="1" noAdjustHandles="1" noChangeArrowheads="1" noChangeShapeType="1" noTextEdit="1"/>
              </p:cNvSpPr>
              <p:nvPr/>
            </p:nvSpPr>
            <p:spPr>
              <a:xfrm>
                <a:off x="3315440" y="1917234"/>
                <a:ext cx="3839641" cy="878510"/>
              </a:xfrm>
              <a:prstGeom prst="rect">
                <a:avLst/>
              </a:prstGeom>
              <a:blipFill>
                <a:blip r:embed="rId4"/>
                <a:stretch>
                  <a:fillRect t="-120000" b="-161429"/>
                </a:stretch>
              </a:blipFill>
            </p:spPr>
            <p:txBody>
              <a:bodyPr/>
              <a:lstStyle/>
              <a:p>
                <a:r>
                  <a:rPr lang="en-US">
                    <a:noFill/>
                  </a:rPr>
                  <a:t> </a:t>
                </a:r>
              </a:p>
            </p:txBody>
          </p:sp>
        </mc:Fallback>
      </mc:AlternateContent>
      <p:sp>
        <p:nvSpPr>
          <p:cNvPr id="11" name="Arrow: Right 10">
            <a:extLst>
              <a:ext uri="{FF2B5EF4-FFF2-40B4-BE49-F238E27FC236}">
                <a16:creationId xmlns:a16="http://schemas.microsoft.com/office/drawing/2014/main" id="{8F3F048B-CCA6-4881-8771-65683B204462}"/>
              </a:ext>
            </a:extLst>
          </p:cNvPr>
          <p:cNvSpPr/>
          <p:nvPr/>
        </p:nvSpPr>
        <p:spPr>
          <a:xfrm>
            <a:off x="4892911" y="5477275"/>
            <a:ext cx="1585777" cy="369332"/>
          </a:xfrm>
          <a:prstGeom prst="rightArrow">
            <a:avLst/>
          </a:prstGeom>
          <a:solidFill>
            <a:srgbClr val="FF99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D741FAB-A2B2-4208-9E3A-FF9FA509995F}"/>
              </a:ext>
            </a:extLst>
          </p:cNvPr>
          <p:cNvSpPr/>
          <p:nvPr/>
        </p:nvSpPr>
        <p:spPr>
          <a:xfrm>
            <a:off x="6572111" y="4908509"/>
            <a:ext cx="3486964" cy="1606883"/>
          </a:xfrm>
          <a:prstGeom prst="round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Quantum Computing:</a:t>
            </a:r>
          </a:p>
          <a:p>
            <a:pPr algn="ctr"/>
            <a:r>
              <a:rPr lang="en-US" sz="2400" b="1" dirty="0"/>
              <a:t>provide an alternative method to solve some NP-hard problems</a:t>
            </a:r>
            <a:endParaRPr lang="en-US" sz="2000" b="1" dirty="0"/>
          </a:p>
        </p:txBody>
      </p:sp>
      <p:sp>
        <p:nvSpPr>
          <p:cNvPr id="13" name="Rectangle 12">
            <a:extLst>
              <a:ext uri="{FF2B5EF4-FFF2-40B4-BE49-F238E27FC236}">
                <a16:creationId xmlns:a16="http://schemas.microsoft.com/office/drawing/2014/main" id="{578C3CF9-6862-4993-928B-7F017C4E1491}"/>
              </a:ext>
            </a:extLst>
          </p:cNvPr>
          <p:cNvSpPr/>
          <p:nvPr/>
        </p:nvSpPr>
        <p:spPr>
          <a:xfrm>
            <a:off x="1512576" y="4878587"/>
            <a:ext cx="3633173" cy="1631216"/>
          </a:xfrm>
          <a:prstGeom prst="rect">
            <a:avLst/>
          </a:prstGeom>
        </p:spPr>
        <p:txBody>
          <a:bodyPr wrap="square">
            <a:spAutoFit/>
          </a:bodyPr>
          <a:lstStyle/>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Knapsack Problems </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Assignment Problems</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Task Allocation Problems</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Capital Budgeting Problems </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(NP-hard problem)</a:t>
            </a:r>
          </a:p>
        </p:txBody>
      </p:sp>
      <p:sp>
        <p:nvSpPr>
          <p:cNvPr id="16" name="Rectangle 15">
            <a:extLst>
              <a:ext uri="{FF2B5EF4-FFF2-40B4-BE49-F238E27FC236}">
                <a16:creationId xmlns:a16="http://schemas.microsoft.com/office/drawing/2014/main" id="{1CD7EB6B-C349-491A-B564-450A0330EF3F}"/>
              </a:ext>
            </a:extLst>
          </p:cNvPr>
          <p:cNvSpPr/>
          <p:nvPr/>
        </p:nvSpPr>
        <p:spPr>
          <a:xfrm>
            <a:off x="1262387" y="2000437"/>
            <a:ext cx="1923925" cy="523220"/>
          </a:xfrm>
          <a:prstGeom prst="rect">
            <a:avLst/>
          </a:prstGeom>
        </p:spPr>
        <p:txBody>
          <a:bodyPr wrap="none">
            <a:spAutoFit/>
          </a:bodyPr>
          <a:lstStyle/>
          <a:p>
            <a:pPr lvl="0"/>
            <a:r>
              <a:rPr lang="en-US" altLang="zh-CN" sz="2800" b="1" kern="0" dirty="0" err="1">
                <a:solidFill>
                  <a:prstClr val="black"/>
                </a:solidFill>
                <a:ea typeface="华光中楷_CNKI" panose="02000500000000000000" charset="-122"/>
                <a:cs typeface="+mj-cs"/>
              </a:rPr>
              <a:t>Ising</a:t>
            </a:r>
            <a:r>
              <a:rPr lang="en-US" altLang="zh-CN" sz="2800" b="1" kern="0" dirty="0">
                <a:solidFill>
                  <a:prstClr val="black"/>
                </a:solidFill>
                <a:ea typeface="华光中楷_CNKI" panose="02000500000000000000" charset="-122"/>
                <a:cs typeface="+mj-cs"/>
              </a:rPr>
              <a:t> Model</a:t>
            </a:r>
            <a:endParaRPr kumimoji="0" lang="en-US" sz="12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7" name="Rectangle 1">
                <a:extLst>
                  <a:ext uri="{FF2B5EF4-FFF2-40B4-BE49-F238E27FC236}">
                    <a16:creationId xmlns:a16="http://schemas.microsoft.com/office/drawing/2014/main" id="{EE8AFE1A-0140-4C00-8BE4-A2E5DD12434A}"/>
                  </a:ext>
                </a:extLst>
              </p:cNvPr>
              <p:cNvSpPr>
                <a:spLocks noChangeArrowheads="1"/>
              </p:cNvSpPr>
              <p:nvPr/>
            </p:nvSpPr>
            <p:spPr bwMode="auto">
              <a:xfrm>
                <a:off x="7644431" y="3772693"/>
                <a:ext cx="2946401" cy="400110"/>
              </a:xfrm>
              <a:prstGeom prst="rect">
                <a:avLst/>
              </a:prstGeom>
              <a:solidFill>
                <a:srgbClr val="CCECF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lang="en-US" sz="2000" b="1" i="1" smtClean="0">
                        <a:solidFill>
                          <a:schemeClr val="tx1"/>
                        </a:solidFill>
                        <a:latin typeface="Cambria Math" panose="02040503050406030204" pitchFamily="18" charset="0"/>
                      </a:rPr>
                      <m:t>𝑸</m:t>
                    </m:r>
                  </m:oMath>
                </a14:m>
                <a:r>
                  <a:rPr lang="en-US" altLang="en-US" sz="2000" dirty="0">
                    <a:latin typeface="Times New Roman" panose="02020603050405020304" pitchFamily="18" charset="0"/>
                    <a:ea typeface="Lato"/>
                    <a:cs typeface="Times New Roman" panose="02020603050405020304" pitchFamily="18" charset="0"/>
                  </a:rPr>
                  <a:t> :  </a:t>
                </a:r>
                <a:r>
                  <a:rPr kumimoji="0" lang="en-US" altLang="en-US" sz="2000" b="0" i="0" u="none" strike="noStrike" cap="none" normalizeH="0" baseline="0" dirty="0">
                    <a:ln>
                      <a:noFill/>
                    </a:ln>
                    <a:effectLst/>
                    <a:latin typeface="Times New Roman" panose="02020603050405020304" pitchFamily="18" charset="0"/>
                    <a:ea typeface="Lato"/>
                    <a:cs typeface="Times New Roman" panose="02020603050405020304" pitchFamily="18" charset="0"/>
                  </a:rPr>
                  <a:t>upper-diagonal matrix</a:t>
                </a:r>
              </a:p>
            </p:txBody>
          </p:sp>
        </mc:Choice>
        <mc:Fallback xmlns="">
          <p:sp>
            <p:nvSpPr>
              <p:cNvPr id="17" name="Rectangle 1">
                <a:extLst>
                  <a:ext uri="{FF2B5EF4-FFF2-40B4-BE49-F238E27FC236}">
                    <a16:creationId xmlns:a16="http://schemas.microsoft.com/office/drawing/2014/main" id="{EE8AFE1A-0140-4C00-8BE4-A2E5DD12434A}"/>
                  </a:ext>
                </a:extLst>
              </p:cNvPr>
              <p:cNvSpPr>
                <a:spLocks noRot="1" noChangeAspect="1" noMove="1" noResize="1" noEditPoints="1" noAdjustHandles="1" noChangeArrowheads="1" noChangeShapeType="1" noTextEdit="1"/>
              </p:cNvSpPr>
              <p:nvPr/>
            </p:nvSpPr>
            <p:spPr bwMode="auto">
              <a:xfrm>
                <a:off x="7644431" y="3772693"/>
                <a:ext cx="2946401" cy="400110"/>
              </a:xfrm>
              <a:prstGeom prst="rect">
                <a:avLst/>
              </a:prstGeom>
              <a:blipFill>
                <a:blip r:embed="rId5"/>
                <a:stretch>
                  <a:fillRect l="-429" t="-9375" b="-25000"/>
                </a:stretch>
              </a:blipFill>
              <a:ln>
                <a:noFill/>
              </a:ln>
              <a:effectLst/>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F75A647-ADFE-4744-B64E-F31AF8F494AB}"/>
              </a:ext>
            </a:extLst>
          </p:cNvPr>
          <p:cNvCxnSpPr>
            <a:cxnSpLocks/>
          </p:cNvCxnSpPr>
          <p:nvPr/>
        </p:nvCxnSpPr>
        <p:spPr>
          <a:xfrm flipV="1">
            <a:off x="4376899" y="2683071"/>
            <a:ext cx="0" cy="1345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663CEB-BE1D-4198-ADC6-D2D6C66EBEEE}"/>
              </a:ext>
            </a:extLst>
          </p:cNvPr>
          <p:cNvSpPr txBox="1"/>
          <p:nvPr/>
        </p:nvSpPr>
        <p:spPr>
          <a:xfrm>
            <a:off x="3117437" y="2813730"/>
            <a:ext cx="2371626" cy="276999"/>
          </a:xfrm>
          <a:prstGeom prst="rect">
            <a:avLst/>
          </a:prstGeom>
          <a:solidFill>
            <a:srgbClr val="CCECFF"/>
          </a:solidFill>
        </p:spPr>
        <p:txBody>
          <a:bodyPr wrap="square" rtlCol="0">
            <a:spAutoFit/>
          </a:bodyPr>
          <a:lstStyle/>
          <a:p>
            <a:pPr algn="ctr"/>
            <a:r>
              <a:rPr lang="en-US" sz="1200" dirty="0"/>
              <a:t>Spins interact with applied field</a:t>
            </a:r>
          </a:p>
        </p:txBody>
      </p:sp>
      <p:sp>
        <p:nvSpPr>
          <p:cNvPr id="20" name="TextBox 19">
            <a:extLst>
              <a:ext uri="{FF2B5EF4-FFF2-40B4-BE49-F238E27FC236}">
                <a16:creationId xmlns:a16="http://schemas.microsoft.com/office/drawing/2014/main" id="{EA57E750-F7D3-4B6A-B13A-D869A19C81A0}"/>
              </a:ext>
            </a:extLst>
          </p:cNvPr>
          <p:cNvSpPr txBox="1"/>
          <p:nvPr/>
        </p:nvSpPr>
        <p:spPr>
          <a:xfrm>
            <a:off x="6350998" y="2688519"/>
            <a:ext cx="2149925" cy="523220"/>
          </a:xfrm>
          <a:prstGeom prst="rect">
            <a:avLst/>
          </a:prstGeom>
          <a:solidFill>
            <a:srgbClr val="CCECFF"/>
          </a:solidFill>
        </p:spPr>
        <p:txBody>
          <a:bodyPr wrap="square" rtlCol="0">
            <a:spAutoFit/>
          </a:bodyPr>
          <a:lstStyle/>
          <a:p>
            <a:pPr algn="ctr"/>
            <a:r>
              <a:rPr lang="en-US" sz="1400" dirty="0"/>
              <a:t>Neighboring spins interact with each other</a:t>
            </a:r>
          </a:p>
        </p:txBody>
      </p:sp>
      <p:cxnSp>
        <p:nvCxnSpPr>
          <p:cNvPr id="21" name="Straight Arrow Connector 20">
            <a:extLst>
              <a:ext uri="{FF2B5EF4-FFF2-40B4-BE49-F238E27FC236}">
                <a16:creationId xmlns:a16="http://schemas.microsoft.com/office/drawing/2014/main" id="{8FBDE1CD-4099-427B-864B-F760DDBB88EE}"/>
              </a:ext>
            </a:extLst>
          </p:cNvPr>
          <p:cNvCxnSpPr>
            <a:cxnSpLocks/>
          </p:cNvCxnSpPr>
          <p:nvPr/>
        </p:nvCxnSpPr>
        <p:spPr>
          <a:xfrm flipH="1" flipV="1">
            <a:off x="6478688" y="2557591"/>
            <a:ext cx="807039" cy="125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8BD716-8F5F-57DD-EBDB-7A66CB57087F}"/>
              </a:ext>
            </a:extLst>
          </p:cNvPr>
          <p:cNvSpPr txBox="1"/>
          <p:nvPr/>
        </p:nvSpPr>
        <p:spPr>
          <a:xfrm>
            <a:off x="481651" y="904554"/>
            <a:ext cx="11160428" cy="830997"/>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Core idea</a:t>
            </a:r>
            <a:r>
              <a:rPr lang="en-US" sz="2400" dirty="0">
                <a:latin typeface="Times New Roman" panose="02020603050405020304" pitchFamily="18" charset="0"/>
                <a:cs typeface="Times New Roman" panose="02020603050405020304" pitchFamily="18" charset="0"/>
              </a:rPr>
              <a:t>: Encoding the objective function as the eigenvalue of the final ground state of  </a:t>
            </a:r>
          </a:p>
          <a:p>
            <a:r>
              <a:rPr lang="en-US" sz="2400" dirty="0">
                <a:latin typeface="Times New Roman" panose="02020603050405020304" pitchFamily="18" charset="0"/>
                <a:cs typeface="Times New Roman" panose="02020603050405020304" pitchFamily="18" charset="0"/>
              </a:rPr>
              <a:t>Schrodinger equation, based on </a:t>
            </a:r>
            <a:r>
              <a:rPr lang="en-US" sz="2400" dirty="0">
                <a:solidFill>
                  <a:srgbClr val="0070C0"/>
                </a:solidFill>
                <a:latin typeface="Times New Roman" panose="02020603050405020304" pitchFamily="18" charset="0"/>
                <a:cs typeface="Times New Roman" panose="02020603050405020304" pitchFamily="18" charset="0"/>
              </a:rPr>
              <a:t>Adiabatic Quantum Computing Model</a:t>
            </a:r>
          </a:p>
        </p:txBody>
      </p:sp>
      <p:grpSp>
        <p:nvGrpSpPr>
          <p:cNvPr id="8" name="Group 7">
            <a:extLst>
              <a:ext uri="{FF2B5EF4-FFF2-40B4-BE49-F238E27FC236}">
                <a16:creationId xmlns:a16="http://schemas.microsoft.com/office/drawing/2014/main" id="{D1379392-B8F6-BBE1-EEB6-921150EDCE73}"/>
              </a:ext>
            </a:extLst>
          </p:cNvPr>
          <p:cNvGrpSpPr/>
          <p:nvPr/>
        </p:nvGrpSpPr>
        <p:grpSpPr>
          <a:xfrm>
            <a:off x="8726980" y="1589147"/>
            <a:ext cx="3283788" cy="1973120"/>
            <a:chOff x="4791318" y="1824268"/>
            <a:chExt cx="7179902" cy="3985877"/>
          </a:xfrm>
        </p:grpSpPr>
        <p:pic>
          <p:nvPicPr>
            <p:cNvPr id="14" name="Picture 13">
              <a:extLst>
                <a:ext uri="{FF2B5EF4-FFF2-40B4-BE49-F238E27FC236}">
                  <a16:creationId xmlns:a16="http://schemas.microsoft.com/office/drawing/2014/main" id="{075D56F5-7E01-AF2F-85DD-E1268474C1E1}"/>
                </a:ext>
              </a:extLst>
            </p:cNvPr>
            <p:cNvPicPr>
              <a:picLocks noChangeAspect="1"/>
            </p:cNvPicPr>
            <p:nvPr/>
          </p:nvPicPr>
          <p:blipFill rotWithShape="1">
            <a:blip r:embed="rId6">
              <a:extLst>
                <a:ext uri="{28A0092B-C50C-407E-A947-70E740481C1C}">
                  <a14:useLocalDpi xmlns:a14="http://schemas.microsoft.com/office/drawing/2010/main" val="0"/>
                </a:ext>
              </a:extLst>
            </a:blip>
            <a:srcRect l="3696"/>
            <a:stretch/>
          </p:blipFill>
          <p:spPr>
            <a:xfrm>
              <a:off x="4791318" y="2255951"/>
              <a:ext cx="3061614" cy="2987611"/>
            </a:xfrm>
            <a:prstGeom prst="rect">
              <a:avLst/>
            </a:prstGeom>
          </p:spPr>
        </p:pic>
        <p:sp>
          <p:nvSpPr>
            <p:cNvPr id="15" name="TextBox 14">
              <a:extLst>
                <a:ext uri="{FF2B5EF4-FFF2-40B4-BE49-F238E27FC236}">
                  <a16:creationId xmlns:a16="http://schemas.microsoft.com/office/drawing/2014/main" id="{6EA654F9-90B8-EC84-629C-9983ABC82650}"/>
                </a:ext>
              </a:extLst>
            </p:cNvPr>
            <p:cNvSpPr txBox="1"/>
            <p:nvPr/>
          </p:nvSpPr>
          <p:spPr>
            <a:xfrm>
              <a:off x="5234472" y="5256864"/>
              <a:ext cx="2064671" cy="553281"/>
            </a:xfrm>
            <a:prstGeom prst="rect">
              <a:avLst/>
            </a:prstGeom>
            <a:noFill/>
          </p:spPr>
          <p:txBody>
            <a:bodyPr wrap="square">
              <a:spAutoFit/>
            </a:bodyPr>
            <a:lstStyle/>
            <a:p>
              <a:pPr algn="ctr"/>
              <a:r>
                <a:rPr lang="en-US" sz="1400" dirty="0"/>
                <a:t>Chimera</a:t>
              </a:r>
            </a:p>
          </p:txBody>
        </p:sp>
        <p:sp>
          <p:nvSpPr>
            <p:cNvPr id="22" name="Arrow: Curved Down 13">
              <a:extLst>
                <a:ext uri="{FF2B5EF4-FFF2-40B4-BE49-F238E27FC236}">
                  <a16:creationId xmlns:a16="http://schemas.microsoft.com/office/drawing/2014/main" id="{DE5E295E-643F-4BEB-25EB-716E95EA762C}"/>
                </a:ext>
              </a:extLst>
            </p:cNvPr>
            <p:cNvSpPr/>
            <p:nvPr/>
          </p:nvSpPr>
          <p:spPr>
            <a:xfrm>
              <a:off x="7040881" y="1824268"/>
              <a:ext cx="2296160" cy="4183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
              <a:extLst>
                <a:ext uri="{FF2B5EF4-FFF2-40B4-BE49-F238E27FC236}">
                  <a16:creationId xmlns:a16="http://schemas.microsoft.com/office/drawing/2014/main" id="{809AB262-6615-EF4E-E4FD-CE56C6C4CC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06"/>
            <a:stretch/>
          </p:blipFill>
          <p:spPr bwMode="auto">
            <a:xfrm>
              <a:off x="8168640" y="2269255"/>
              <a:ext cx="3802580" cy="28558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B34055F-1B3D-1EC1-4D46-FE166DB573BC}"/>
                </a:ext>
              </a:extLst>
            </p:cNvPr>
            <p:cNvSpPr txBox="1"/>
            <p:nvPr/>
          </p:nvSpPr>
          <p:spPr>
            <a:xfrm>
              <a:off x="9416145" y="5191814"/>
              <a:ext cx="1873697" cy="618331"/>
            </a:xfrm>
            <a:prstGeom prst="rect">
              <a:avLst/>
            </a:prstGeom>
            <a:noFill/>
          </p:spPr>
          <p:txBody>
            <a:bodyPr wrap="square">
              <a:spAutoFit/>
            </a:bodyPr>
            <a:lstStyle/>
            <a:p>
              <a:pPr algn="ctr"/>
              <a:r>
                <a:rPr lang="en-US" sz="1400" dirty="0"/>
                <a:t>Pegasus</a:t>
              </a:r>
            </a:p>
          </p:txBody>
        </p:sp>
      </p:grpSp>
      <p:grpSp>
        <p:nvGrpSpPr>
          <p:cNvPr id="27" name="组合 1">
            <a:extLst>
              <a:ext uri="{FF2B5EF4-FFF2-40B4-BE49-F238E27FC236}">
                <a16:creationId xmlns:a16="http://schemas.microsoft.com/office/drawing/2014/main" id="{3D0B522C-34DB-C38E-8A6D-19CAC05FD83B}"/>
              </a:ext>
            </a:extLst>
          </p:cNvPr>
          <p:cNvGrpSpPr/>
          <p:nvPr/>
        </p:nvGrpSpPr>
        <p:grpSpPr>
          <a:xfrm>
            <a:off x="-4544" y="123352"/>
            <a:ext cx="12196544" cy="1077218"/>
            <a:chOff x="-4544" y="123352"/>
            <a:chExt cx="12196544" cy="1077218"/>
          </a:xfrm>
        </p:grpSpPr>
        <p:sp>
          <p:nvSpPr>
            <p:cNvPr id="28" name="矩形 28">
              <a:extLst>
                <a:ext uri="{FF2B5EF4-FFF2-40B4-BE49-F238E27FC236}">
                  <a16:creationId xmlns:a16="http://schemas.microsoft.com/office/drawing/2014/main" id="{13588111-D61B-69D2-F2AA-46023331AEBD}"/>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29" name="文本框 32">
              <a:extLst>
                <a:ext uri="{FF2B5EF4-FFF2-40B4-BE49-F238E27FC236}">
                  <a16:creationId xmlns:a16="http://schemas.microsoft.com/office/drawing/2014/main" id="{3F50DC6B-E611-BB70-1CC5-C0FEF529AC2B}"/>
                </a:ext>
              </a:extLst>
            </p:cNvPr>
            <p:cNvSpPr txBox="1"/>
            <p:nvPr/>
          </p:nvSpPr>
          <p:spPr>
            <a:xfrm>
              <a:off x="320767" y="123352"/>
              <a:ext cx="6212150" cy="1077218"/>
            </a:xfrm>
            <a:prstGeom prst="rect">
              <a:avLst/>
            </a:prstGeom>
            <a:noFill/>
          </p:spPr>
          <p:txBody>
            <a:bodyPr wrap="none" rtlCol="0">
              <a:spAutoFit/>
            </a:bodyPr>
            <a:lstStyle/>
            <a:p>
              <a:r>
                <a:rPr lang="en-US" sz="3200" b="1" dirty="0">
                  <a:solidFill>
                    <a:srgbClr val="98113A"/>
                  </a:solidFill>
                  <a:latin typeface="Calibri" panose="020F0502020204030204" pitchFamily="34" charset="0"/>
                  <a:cs typeface="Calibri" panose="020F0502020204030204" pitchFamily="34" charset="0"/>
                </a:rPr>
                <a:t>Link Schrodinger with QUBO Model</a:t>
              </a: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30" name="Straight Connector 10">
              <a:extLst>
                <a:ext uri="{FF2B5EF4-FFF2-40B4-BE49-F238E27FC236}">
                  <a16:creationId xmlns:a16="http://schemas.microsoft.com/office/drawing/2014/main" id="{99499646-CC90-A106-07D6-132BCA033B1E}"/>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31" name="Rectangle 18">
            <a:extLst>
              <a:ext uri="{FF2B5EF4-FFF2-40B4-BE49-F238E27FC236}">
                <a16:creationId xmlns:a16="http://schemas.microsoft.com/office/drawing/2014/main" id="{93E83BF5-761D-21B5-1FF3-CA3CA18E4D59}"/>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3">
            <a:extLst>
              <a:ext uri="{FF2B5EF4-FFF2-40B4-BE49-F238E27FC236}">
                <a16:creationId xmlns:a16="http://schemas.microsoft.com/office/drawing/2014/main" id="{20A97BC7-2E62-2941-65AA-B71F0BE9C9AA}"/>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18</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9239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930033-B2FC-4609-BC0E-7900D15FB984}" type="slidenum">
              <a:rPr lang="en-US" smtClean="0"/>
              <a:t>19</a:t>
            </a:fld>
            <a:endParaRPr lang="en-US"/>
          </a:p>
        </p:txBody>
      </p:sp>
      <p:sp>
        <p:nvSpPr>
          <p:cNvPr id="7" name="文本框 6"/>
          <p:cNvSpPr txBox="1"/>
          <p:nvPr/>
        </p:nvSpPr>
        <p:spPr>
          <a:xfrm>
            <a:off x="1410746" y="1165860"/>
            <a:ext cx="6767195" cy="2263140"/>
          </a:xfrm>
          <a:prstGeom prst="rect">
            <a:avLst/>
          </a:prstGeom>
          <a:noFill/>
        </p:spPr>
        <p:txBody>
          <a:bodyPr wrap="square" rtlCol="0" anchor="t">
            <a:spAutoFit/>
          </a:bodyPr>
          <a:lstStyle/>
          <a:p>
            <a:pPr marL="234950" indent="-171450" algn="l">
              <a:lnSpc>
                <a:spcPct val="100000"/>
              </a:lnSpc>
              <a:spcBef>
                <a:spcPts val="795"/>
              </a:spcBef>
              <a:buFont typeface="Arial" panose="020B0604020202020204"/>
              <a:buChar char="•"/>
              <a:tabLst>
                <a:tab pos="234950" algn="l"/>
              </a:tabLst>
            </a:pPr>
            <a:r>
              <a:rPr lang="en-US" b="1" spc="-15" dirty="0">
                <a:solidFill>
                  <a:srgbClr val="3C3C3B"/>
                </a:solidFill>
                <a:latin typeface="Arial" panose="020B0604020202020204"/>
                <a:cs typeface="Arial" panose="020B0604020202020204"/>
                <a:sym typeface="+mn-ea"/>
              </a:rPr>
              <a:t>C</a:t>
            </a:r>
            <a:r>
              <a:rPr b="1" spc="-5" dirty="0">
                <a:solidFill>
                  <a:srgbClr val="3C3C3B"/>
                </a:solidFill>
                <a:latin typeface="Arial" panose="020B0604020202020204"/>
                <a:cs typeface="Arial" panose="020B0604020202020204"/>
                <a:sym typeface="+mn-ea"/>
              </a:rPr>
              <a:t>onsidering </a:t>
            </a:r>
            <a:r>
              <a:rPr b="1" dirty="0">
                <a:solidFill>
                  <a:srgbClr val="3C3C3B"/>
                </a:solidFill>
                <a:latin typeface="Arial" panose="020B0604020202020204"/>
                <a:cs typeface="Arial" panose="020B0604020202020204"/>
                <a:sym typeface="+mn-ea"/>
              </a:rPr>
              <a:t>only </a:t>
            </a:r>
            <a:r>
              <a:rPr b="1" spc="-5" dirty="0">
                <a:solidFill>
                  <a:srgbClr val="3C3C3B"/>
                </a:solidFill>
                <a:latin typeface="Arial" panose="020B0604020202020204"/>
                <a:cs typeface="Arial" panose="020B0604020202020204"/>
                <a:sym typeface="+mn-ea"/>
              </a:rPr>
              <a:t>the external</a:t>
            </a:r>
            <a:r>
              <a:rPr b="1" spc="-25"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field:</a:t>
            </a:r>
          </a:p>
          <a:p>
            <a:pPr marL="234950" indent="-171450" algn="l">
              <a:lnSpc>
                <a:spcPct val="100000"/>
              </a:lnSpc>
              <a:spcBef>
                <a:spcPts val="795"/>
              </a:spcBef>
              <a:buFont typeface="Arial" panose="020B0604020202020204"/>
              <a:buChar char="•"/>
              <a:tabLst>
                <a:tab pos="234950" algn="l"/>
              </a:tabLst>
            </a:pPr>
            <a:endParaRPr lang="zh-CN" altLang="en-US" dirty="0"/>
          </a:p>
          <a:p>
            <a:pPr marL="234950" indent="-171450" algn="l">
              <a:lnSpc>
                <a:spcPct val="100000"/>
              </a:lnSpc>
              <a:spcBef>
                <a:spcPts val="795"/>
              </a:spcBef>
              <a:buFont typeface="Arial" panose="020B0604020202020204"/>
              <a:buChar char="•"/>
              <a:tabLst>
                <a:tab pos="234950" algn="l"/>
              </a:tabLst>
            </a:pPr>
            <a:endParaRPr lang="zh-CN" altLang="en-US" dirty="0"/>
          </a:p>
          <a:p>
            <a:pPr marL="234950" indent="-171450" algn="l">
              <a:lnSpc>
                <a:spcPct val="100000"/>
              </a:lnSpc>
              <a:spcBef>
                <a:spcPts val="795"/>
              </a:spcBef>
              <a:buFont typeface="Arial" panose="020B0604020202020204"/>
              <a:buChar char="•"/>
              <a:tabLst>
                <a:tab pos="234950" algn="l"/>
              </a:tabLst>
            </a:pPr>
            <a:r>
              <a:rPr b="1" spc="-20" dirty="0">
                <a:solidFill>
                  <a:srgbClr val="3C3C3B"/>
                </a:solidFill>
                <a:latin typeface="Arial" panose="020B0604020202020204"/>
                <a:cs typeface="Arial" panose="020B0604020202020204"/>
                <a:sym typeface="+mn-ea"/>
              </a:rPr>
              <a:t>We </a:t>
            </a:r>
            <a:r>
              <a:rPr b="1" spc="-5" dirty="0">
                <a:solidFill>
                  <a:srgbClr val="3C3C3B"/>
                </a:solidFill>
                <a:latin typeface="Arial" panose="020B0604020202020204"/>
                <a:cs typeface="Arial" panose="020B0604020202020204"/>
                <a:sym typeface="+mn-ea"/>
              </a:rPr>
              <a:t>arbitrarily call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spc="345" dirty="0">
                <a:solidFill>
                  <a:srgbClr val="3C3C3B"/>
                </a:solidFill>
                <a:latin typeface="Cambria" panose="02040503050406030204"/>
                <a:cs typeface="Cambria" panose="02040503050406030204"/>
                <a:sym typeface="+mn-ea"/>
              </a:rPr>
              <a:t>= </a:t>
            </a:r>
            <a:r>
              <a:rPr spc="215" dirty="0">
                <a:solidFill>
                  <a:srgbClr val="3C3C3B"/>
                </a:solidFill>
                <a:latin typeface="Cambria" panose="02040503050406030204"/>
                <a:cs typeface="Cambria" panose="02040503050406030204"/>
                <a:sym typeface="+mn-ea"/>
              </a:rPr>
              <a:t>+1 </a:t>
            </a:r>
            <a:r>
              <a:rPr b="1" spc="10" dirty="0">
                <a:solidFill>
                  <a:srgbClr val="3C3C3B"/>
                </a:solidFill>
                <a:latin typeface="Arial" panose="020B0604020202020204"/>
                <a:cs typeface="Arial" panose="020B0604020202020204"/>
                <a:sym typeface="+mn-ea"/>
              </a:rPr>
              <a:t>“TRUE” </a:t>
            </a:r>
            <a:r>
              <a:rPr b="1" spc="-5" dirty="0">
                <a:solidFill>
                  <a:srgbClr val="3C3C3B"/>
                </a:solidFill>
                <a:latin typeface="Arial" panose="020B0604020202020204"/>
                <a:cs typeface="Arial" panose="020B0604020202020204"/>
                <a:sym typeface="+mn-ea"/>
              </a:rPr>
              <a:t>and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spc="345" dirty="0">
                <a:solidFill>
                  <a:srgbClr val="3C3C3B"/>
                </a:solidFill>
                <a:latin typeface="Cambria" panose="02040503050406030204"/>
                <a:cs typeface="Cambria" panose="02040503050406030204"/>
                <a:sym typeface="+mn-ea"/>
              </a:rPr>
              <a:t>= </a:t>
            </a:r>
            <a:r>
              <a:rPr spc="-190" dirty="0">
                <a:solidFill>
                  <a:srgbClr val="3C3C3B"/>
                </a:solidFill>
                <a:latin typeface="Cambria" panose="02040503050406030204"/>
                <a:cs typeface="Cambria" panose="02040503050406030204"/>
                <a:sym typeface="+mn-ea"/>
              </a:rPr>
              <a:t>—1</a:t>
            </a:r>
            <a:r>
              <a:rPr spc="-195" dirty="0">
                <a:solidFill>
                  <a:srgbClr val="3C3C3B"/>
                </a:solidFill>
                <a:latin typeface="Cambria" panose="02040503050406030204"/>
                <a:cs typeface="Cambria" panose="02040503050406030204"/>
                <a:sym typeface="+mn-ea"/>
              </a:rPr>
              <a:t> </a:t>
            </a:r>
            <a:r>
              <a:rPr b="1" spc="-5" dirty="0">
                <a:solidFill>
                  <a:srgbClr val="3C3C3B"/>
                </a:solidFill>
                <a:latin typeface="Arial" panose="020B0604020202020204"/>
                <a:cs typeface="Arial" panose="020B0604020202020204"/>
                <a:sym typeface="+mn-ea"/>
              </a:rPr>
              <a:t>“FALSE”</a:t>
            </a:r>
          </a:p>
          <a:p>
            <a:pPr marL="234950" indent="-171450" algn="l">
              <a:lnSpc>
                <a:spcPct val="100000"/>
              </a:lnSpc>
              <a:spcBef>
                <a:spcPts val="795"/>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Here are the </a:t>
            </a:r>
            <a:r>
              <a:rPr b="1" dirty="0">
                <a:solidFill>
                  <a:srgbClr val="3C3C3B"/>
                </a:solidFill>
                <a:latin typeface="Arial" panose="020B0604020202020204"/>
                <a:cs typeface="Arial" panose="020B0604020202020204"/>
                <a:sym typeface="+mn-ea"/>
              </a:rPr>
              <a:t>optimal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dirty="0">
                <a:solidFill>
                  <a:srgbClr val="3C3C3B"/>
                </a:solidFill>
                <a:latin typeface="Arial" panose="020B0604020202020204"/>
                <a:cs typeface="Arial" panose="020B0604020202020204"/>
                <a:sym typeface="+mn-ea"/>
              </a:rPr>
              <a:t>for different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a:t>
            </a:r>
            <a:r>
              <a:rPr b="1" spc="-340" dirty="0">
                <a:solidFill>
                  <a:srgbClr val="3C3C3B"/>
                </a:solidFill>
                <a:latin typeface="Arial" panose="020B0604020202020204"/>
                <a:cs typeface="Arial" panose="020B0604020202020204"/>
                <a:sym typeface="+mn-ea"/>
              </a:rPr>
              <a:t> </a:t>
            </a:r>
            <a:r>
              <a:rPr lang="en-US" b="1" spc="-340" dirty="0">
                <a:solidFill>
                  <a:srgbClr val="3C3C3B"/>
                </a:solidFill>
                <a:latin typeface="Arial" panose="020B0604020202020204"/>
                <a:cs typeface="Arial" panose="020B0604020202020204"/>
                <a:sym typeface="+mn-ea"/>
              </a:rPr>
              <a:t> h</a:t>
            </a:r>
            <a:endParaRPr dirty="0">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dirty="0"/>
          </a:p>
        </p:txBody>
      </p:sp>
      <p:pic>
        <p:nvPicPr>
          <p:cNvPr id="8" name="图片 7"/>
          <p:cNvPicPr>
            <a:picLocks noChangeAspect="1"/>
          </p:cNvPicPr>
          <p:nvPr/>
        </p:nvPicPr>
        <p:blipFill>
          <a:blip r:embed="rId2"/>
          <a:stretch>
            <a:fillRect/>
          </a:stretch>
        </p:blipFill>
        <p:spPr>
          <a:xfrm>
            <a:off x="3257961" y="1580515"/>
            <a:ext cx="3098800" cy="692785"/>
          </a:xfrm>
          <a:prstGeom prst="rect">
            <a:avLst/>
          </a:prstGeom>
        </p:spPr>
      </p:pic>
      <p:pic>
        <p:nvPicPr>
          <p:cNvPr id="10" name="图片 9"/>
          <p:cNvPicPr>
            <a:picLocks noChangeAspect="1"/>
          </p:cNvPicPr>
          <p:nvPr/>
        </p:nvPicPr>
        <p:blipFill>
          <a:blip r:embed="rId3"/>
          <a:stretch>
            <a:fillRect/>
          </a:stretch>
        </p:blipFill>
        <p:spPr>
          <a:xfrm>
            <a:off x="4154581" y="3178810"/>
            <a:ext cx="5330825" cy="1704340"/>
          </a:xfrm>
          <a:prstGeom prst="rect">
            <a:avLst/>
          </a:prstGeom>
        </p:spPr>
      </p:pic>
      <p:sp>
        <p:nvSpPr>
          <p:cNvPr id="11" name="object 6"/>
          <p:cNvSpPr txBox="1"/>
          <p:nvPr/>
        </p:nvSpPr>
        <p:spPr>
          <a:xfrm>
            <a:off x="1725705" y="4668229"/>
            <a:ext cx="1657985" cy="299720"/>
          </a:xfrm>
          <a:prstGeom prst="rect">
            <a:avLst/>
          </a:prstGeom>
        </p:spPr>
        <p:txBody>
          <a:bodyPr vert="horz" wrap="square" lIns="0" tIns="12700" rIns="0" bIns="0" rtlCol="0">
            <a:spAutoFit/>
          </a:bodyPr>
          <a:lstStyle/>
          <a:p>
            <a:pPr marL="184150" indent="-171450">
              <a:lnSpc>
                <a:spcPct val="100000"/>
              </a:lnSpc>
              <a:spcBef>
                <a:spcPts val="100"/>
              </a:spcBef>
              <a:buFont typeface="Arial" panose="020B0604020202020204"/>
              <a:buChar char="•"/>
              <a:tabLst>
                <a:tab pos="184150" algn="l"/>
              </a:tabLst>
            </a:pPr>
            <a:r>
              <a:rPr sz="1800" b="1" spc="-5" dirty="0">
                <a:solidFill>
                  <a:srgbClr val="3C3C3B"/>
                </a:solidFill>
                <a:latin typeface="Arial" panose="020B0604020202020204"/>
                <a:cs typeface="Arial" panose="020B0604020202020204"/>
              </a:rPr>
              <a:t>Observations</a:t>
            </a:r>
            <a:endParaRPr sz="1800" dirty="0">
              <a:latin typeface="Arial" panose="020B0604020202020204"/>
              <a:cs typeface="Arial" panose="020B0604020202020204"/>
            </a:endParaRPr>
          </a:p>
        </p:txBody>
      </p:sp>
      <p:sp>
        <p:nvSpPr>
          <p:cNvPr id="28" name="object 8"/>
          <p:cNvSpPr txBox="1"/>
          <p:nvPr/>
        </p:nvSpPr>
        <p:spPr>
          <a:xfrm>
            <a:off x="1876709" y="4995036"/>
            <a:ext cx="4204970"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spc="-5" dirty="0">
                <a:solidFill>
                  <a:srgbClr val="2683CF"/>
                </a:solidFill>
                <a:latin typeface="Arial" panose="020B0604020202020204"/>
                <a:cs typeface="Arial" panose="020B0604020202020204"/>
              </a:rPr>
              <a:t>negative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2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T</a:t>
            </a:r>
            <a:r>
              <a:rPr sz="1250" spc="10" dirty="0">
                <a:solidFill>
                  <a:srgbClr val="3C3C3B"/>
                </a:solidFill>
                <a:latin typeface="Arial" panose="020B0604020202020204"/>
                <a:cs typeface="Arial" panose="020B0604020202020204"/>
              </a:rPr>
              <a:t>RUE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sp>
        <p:nvSpPr>
          <p:cNvPr id="29" name="object 10"/>
          <p:cNvSpPr txBox="1"/>
          <p:nvPr/>
        </p:nvSpPr>
        <p:spPr>
          <a:xfrm>
            <a:off x="1876709" y="5287644"/>
            <a:ext cx="4971415"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dirty="0">
                <a:solidFill>
                  <a:srgbClr val="2683CF"/>
                </a:solidFill>
                <a:latin typeface="Arial" panose="020B0604020202020204"/>
                <a:cs typeface="Arial" panose="020B0604020202020204"/>
              </a:rPr>
              <a:t>zero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don’t care if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dirty="0">
                <a:solidFill>
                  <a:srgbClr val="3C3C3B"/>
                </a:solidFill>
                <a:latin typeface="Arial" panose="020B0604020202020204"/>
                <a:cs typeface="Arial" panose="020B0604020202020204"/>
              </a:rPr>
              <a:t>is </a:t>
            </a:r>
            <a:r>
              <a:rPr sz="1600" spc="15" dirty="0">
                <a:solidFill>
                  <a:srgbClr val="3C3C3B"/>
                </a:solidFill>
                <a:latin typeface="Arial" panose="020B0604020202020204"/>
                <a:cs typeface="Arial" panose="020B0604020202020204"/>
              </a:rPr>
              <a:t>T</a:t>
            </a:r>
            <a:r>
              <a:rPr sz="1250" spc="15" dirty="0">
                <a:solidFill>
                  <a:srgbClr val="3C3C3B"/>
                </a:solidFill>
                <a:latin typeface="Arial" panose="020B0604020202020204"/>
                <a:cs typeface="Arial" panose="020B0604020202020204"/>
              </a:rPr>
              <a:t>RUE </a:t>
            </a:r>
            <a:r>
              <a:rPr sz="1600" spc="-5" dirty="0">
                <a:solidFill>
                  <a:srgbClr val="3C3C3B"/>
                </a:solidFill>
                <a:latin typeface="Arial" panose="020B0604020202020204"/>
                <a:cs typeface="Arial" panose="020B0604020202020204"/>
              </a:rPr>
              <a:t>or</a:t>
            </a:r>
            <a:r>
              <a:rPr sz="1600" spc="7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F</a:t>
            </a:r>
            <a:r>
              <a:rPr sz="1250" spc="-10" dirty="0">
                <a:solidFill>
                  <a:srgbClr val="3C3C3B"/>
                </a:solidFill>
                <a:latin typeface="Arial" panose="020B0604020202020204"/>
                <a:cs typeface="Arial" panose="020B0604020202020204"/>
              </a:rPr>
              <a:t>ALSE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sp>
        <p:nvSpPr>
          <p:cNvPr id="30" name="object 12"/>
          <p:cNvSpPr txBox="1"/>
          <p:nvPr/>
        </p:nvSpPr>
        <p:spPr>
          <a:xfrm>
            <a:off x="1876707" y="5580252"/>
            <a:ext cx="4189095" cy="258445"/>
          </a:xfrm>
          <a:prstGeom prst="rect">
            <a:avLst/>
          </a:prstGeom>
        </p:spPr>
        <p:txBody>
          <a:bodyPr vert="horz" wrap="square" lIns="0" tIns="12700" rIns="0" bIns="0" rtlCol="0">
            <a:spAutoFit/>
          </a:bodyPr>
          <a:lstStyle/>
          <a:p>
            <a:pPr marL="38100">
              <a:lnSpc>
                <a:spcPct val="100000"/>
              </a:lnSpc>
              <a:spcBef>
                <a:spcPts val="100"/>
              </a:spcBef>
            </a:pPr>
            <a:r>
              <a:rPr sz="1600" dirty="0">
                <a:solidFill>
                  <a:srgbClr val="3C3C3B"/>
                </a:solidFill>
                <a:latin typeface="Arial" panose="020B0604020202020204"/>
                <a:cs typeface="Arial" panose="020B0604020202020204"/>
              </a:rPr>
              <a:t>– A </a:t>
            </a:r>
            <a:r>
              <a:rPr sz="1600" spc="-5" dirty="0">
                <a:solidFill>
                  <a:srgbClr val="2683CF"/>
                </a:solidFill>
                <a:latin typeface="Arial" panose="020B0604020202020204"/>
                <a:cs typeface="Arial" panose="020B0604020202020204"/>
              </a:rPr>
              <a:t>positive </a:t>
            </a:r>
            <a:r>
              <a:rPr sz="1600" i="1" spc="45" dirty="0">
                <a:solidFill>
                  <a:srgbClr val="3C3C3B"/>
                </a:solidFill>
                <a:latin typeface="Cambria" panose="02040503050406030204"/>
                <a:cs typeface="Cambria" panose="02040503050406030204"/>
              </a:rPr>
              <a:t>h</a:t>
            </a:r>
            <a:r>
              <a:rPr sz="1725" i="1" spc="67" baseline="-14000" dirty="0">
                <a:solidFill>
                  <a:srgbClr val="3C3C3B"/>
                </a:solidFill>
                <a:latin typeface="Cambria" panose="02040503050406030204"/>
                <a:cs typeface="Cambria" panose="02040503050406030204"/>
              </a:rPr>
              <a:t>i</a:t>
            </a:r>
            <a:r>
              <a:rPr sz="1725" spc="67"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dirty="0">
                <a:solidFill>
                  <a:srgbClr val="3C3C3B"/>
                </a:solidFill>
                <a:latin typeface="Arial" panose="020B0604020202020204"/>
                <a:cs typeface="Arial" panose="020B0604020202020204"/>
              </a:rPr>
              <a:t>to </a:t>
            </a:r>
            <a:r>
              <a:rPr sz="1600" spc="-5" dirty="0">
                <a:solidFill>
                  <a:srgbClr val="3C3C3B"/>
                </a:solidFill>
                <a:latin typeface="Arial" panose="020B0604020202020204"/>
                <a:cs typeface="Arial" panose="020B0604020202020204"/>
              </a:rPr>
              <a:t>be</a:t>
            </a:r>
            <a:r>
              <a:rPr sz="1600"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F</a:t>
            </a:r>
            <a:r>
              <a:rPr sz="1250" spc="-10" dirty="0">
                <a:solidFill>
                  <a:srgbClr val="3C3C3B"/>
                </a:solidFill>
                <a:latin typeface="Arial" panose="020B0604020202020204"/>
                <a:cs typeface="Arial" panose="020B0604020202020204"/>
              </a:rPr>
              <a:t>ALSE</a:t>
            </a:r>
            <a:r>
              <a:rPr sz="1600" spc="-10" dirty="0">
                <a:solidFill>
                  <a:srgbClr val="3C3C3B"/>
                </a:solidFill>
                <a:latin typeface="Arial" panose="020B0604020202020204"/>
                <a:cs typeface="Arial" panose="020B0604020202020204"/>
              </a:rPr>
              <a:t>”</a:t>
            </a:r>
            <a:endParaRPr sz="1600" dirty="0">
              <a:latin typeface="Arial" panose="020B0604020202020204"/>
              <a:cs typeface="Arial" panose="020B0604020202020204"/>
            </a:endParaRPr>
          </a:p>
        </p:txBody>
      </p:sp>
      <p:grpSp>
        <p:nvGrpSpPr>
          <p:cNvPr id="3" name="组合 1">
            <a:extLst>
              <a:ext uri="{FF2B5EF4-FFF2-40B4-BE49-F238E27FC236}">
                <a16:creationId xmlns:a16="http://schemas.microsoft.com/office/drawing/2014/main" id="{F30D877D-7F47-952F-F224-158D590562B9}"/>
              </a:ext>
            </a:extLst>
          </p:cNvPr>
          <p:cNvGrpSpPr/>
          <p:nvPr/>
        </p:nvGrpSpPr>
        <p:grpSpPr>
          <a:xfrm>
            <a:off x="-4544" y="123352"/>
            <a:ext cx="12196544" cy="1077218"/>
            <a:chOff x="-4544" y="123352"/>
            <a:chExt cx="12196544" cy="1077218"/>
          </a:xfrm>
        </p:grpSpPr>
        <p:sp>
          <p:nvSpPr>
            <p:cNvPr id="4" name="矩形 28">
              <a:extLst>
                <a:ext uri="{FF2B5EF4-FFF2-40B4-BE49-F238E27FC236}">
                  <a16:creationId xmlns:a16="http://schemas.microsoft.com/office/drawing/2014/main" id="{AB4EA13C-A820-B9C8-D542-EDC5831DB2B9}"/>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5" name="文本框 32">
              <a:extLst>
                <a:ext uri="{FF2B5EF4-FFF2-40B4-BE49-F238E27FC236}">
                  <a16:creationId xmlns:a16="http://schemas.microsoft.com/office/drawing/2014/main" id="{E85A4530-F4F0-5C1F-EA23-AE1477475897}"/>
                </a:ext>
              </a:extLst>
            </p:cNvPr>
            <p:cNvSpPr txBox="1"/>
            <p:nvPr/>
          </p:nvSpPr>
          <p:spPr>
            <a:xfrm>
              <a:off x="320767" y="123352"/>
              <a:ext cx="2851871" cy="1077218"/>
            </a:xfrm>
            <a:prstGeom prst="rect">
              <a:avLst/>
            </a:prstGeom>
            <a:noFill/>
          </p:spPr>
          <p:txBody>
            <a:bodyPr wrap="none" rtlCol="0">
              <a:spAutoFit/>
            </a:bodyPr>
            <a:lstStyle/>
            <a:p>
              <a:r>
                <a:rPr lang="en-US" sz="3200" b="1" dirty="0">
                  <a:solidFill>
                    <a:srgbClr val="98113A"/>
                  </a:solidFill>
                  <a:latin typeface="Calibri" panose="020F0502020204030204" pitchFamily="34" charset="0"/>
                  <a:cs typeface="Calibri" panose="020F0502020204030204" pitchFamily="34" charset="0"/>
                </a:rPr>
                <a:t>QUBO Equation</a:t>
              </a: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6" name="Straight Connector 10">
              <a:extLst>
                <a:ext uri="{FF2B5EF4-FFF2-40B4-BE49-F238E27FC236}">
                  <a16:creationId xmlns:a16="http://schemas.microsoft.com/office/drawing/2014/main" id="{700AA589-42A8-4B7C-4928-68854AC0EEB1}"/>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9" name="Rectangle 18">
            <a:extLst>
              <a:ext uri="{FF2B5EF4-FFF2-40B4-BE49-F238E27FC236}">
                <a16:creationId xmlns:a16="http://schemas.microsoft.com/office/drawing/2014/main" id="{C6D985F1-9328-C511-04C7-E951D06C7583}"/>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6ADB0C51-1F2C-FFD5-D2ED-63E13013BE5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19</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395214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F0A3-2838-77F3-E04E-94941F93508A}"/>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7F13F59-0DEE-D4F5-B68F-B7A159E1BD08}"/>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AAD51815-97FB-5435-ACBB-A4F17A5545EC}"/>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58FDA5A3-9D31-B3D7-ECDF-147F1585B86A}"/>
                </a:ext>
              </a:extLst>
            </p:cNvPr>
            <p:cNvSpPr txBox="1"/>
            <p:nvPr/>
          </p:nvSpPr>
          <p:spPr>
            <a:xfrm>
              <a:off x="320767" y="123352"/>
              <a:ext cx="145264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Outline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6135D810-396F-8809-3973-2F8EEE72335A}"/>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18377087-8FAE-7DED-A102-0B7F533C4882}"/>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C5E3B606-93D8-BC60-DCA5-681FBCBC3B9A}"/>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4658A3FE-A69A-93A9-AEFA-35196C2A3363}"/>
              </a:ext>
            </a:extLst>
          </p:cNvPr>
          <p:cNvSpPr txBox="1"/>
          <p:nvPr/>
        </p:nvSpPr>
        <p:spPr>
          <a:xfrm>
            <a:off x="320767" y="870690"/>
            <a:ext cx="11642633" cy="4790222"/>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Background</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Communication and Networking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Ariel Access Networks</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Joint Optimization of Qubit Allocation, Entanglement Routing, and Quantum Computing</a:t>
            </a:r>
            <a:endParaRPr lang="en-US" altLang="zh-CN" sz="2400" b="1" dirty="0">
              <a:solidFill>
                <a:schemeClr val="accent2"/>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Optimizing Satellite-based Entanglement Distribution in Quantum Networks via Quantum-Assisted Approaches</a:t>
            </a:r>
            <a:endParaRPr lang="en-US" b="1" dirty="0">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b="1" dirty="0">
                <a:latin typeface="Calibri" panose="020F0502020204030204" pitchFamily="34" charset="0"/>
                <a:cs typeface="Calibri" panose="020F0502020204030204" pitchFamily="34" charset="0"/>
              </a:rPr>
              <a:t>Efficient Entanglement Routing for Satellite-Aerial-Terrestrial Quantum Networks</a:t>
            </a: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Co-Design of Network Topology and Qubit Allocation  for Distributed 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Conclusions</a:t>
            </a:r>
            <a:endParaRPr lang="en-US" altLang="zh-CN" sz="2400" b="1" dirty="0">
              <a:solidFill>
                <a:schemeClr val="accent2"/>
              </a:solidFill>
              <a:latin typeface="Calibri" panose="020F0502020204030204" pitchFamily="34" charset="0"/>
              <a:cs typeface="Calibri" panose="020F0502020204030204" pitchFamily="34" charset="0"/>
            </a:endParaRPr>
          </a:p>
        </p:txBody>
      </p:sp>
      <p:pic>
        <p:nvPicPr>
          <p:cNvPr id="13" name="Picture 2" descr="Quantum Networks at NIST | NIST">
            <a:extLst>
              <a:ext uri="{FF2B5EF4-FFF2-40B4-BE49-F238E27FC236}">
                <a16:creationId xmlns:a16="http://schemas.microsoft.com/office/drawing/2014/main" id="{B67778C8-B82D-A87B-EEF6-869F7AD77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32" y="1197088"/>
            <a:ext cx="3554301" cy="168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55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D930033-B2FC-4609-BC0E-7900D15FB984}" type="slidenum">
              <a:rPr lang="en-US" smtClean="0"/>
              <a:t>20</a:t>
            </a:fld>
            <a:endParaRPr lang="en-US"/>
          </a:p>
        </p:txBody>
      </p:sp>
      <p:sp>
        <p:nvSpPr>
          <p:cNvPr id="7" name="文本框 6"/>
          <p:cNvSpPr txBox="1"/>
          <p:nvPr/>
        </p:nvSpPr>
        <p:spPr>
          <a:xfrm>
            <a:off x="1138899" y="1195024"/>
            <a:ext cx="7544435" cy="2263140"/>
          </a:xfrm>
          <a:prstGeom prst="rect">
            <a:avLst/>
          </a:prstGeom>
          <a:noFill/>
        </p:spPr>
        <p:txBody>
          <a:bodyPr wrap="none" rtlCol="0" anchor="t">
            <a:spAutoFit/>
          </a:bodyPr>
          <a:lstStyle/>
          <a:p>
            <a:pPr marL="234950" indent="-171450">
              <a:lnSpc>
                <a:spcPct val="100000"/>
              </a:lnSpc>
              <a:spcBef>
                <a:spcPts val="795"/>
              </a:spcBef>
              <a:buFont typeface="Arial" panose="020B0604020202020204"/>
              <a:buChar char="•"/>
              <a:tabLst>
                <a:tab pos="234950" algn="l"/>
              </a:tabLst>
            </a:pPr>
            <a:r>
              <a:rPr lang="en-US" b="1" spc="-5" dirty="0">
                <a:solidFill>
                  <a:srgbClr val="3C3C3B"/>
                </a:solidFill>
                <a:latin typeface="Arial" panose="020B0604020202020204"/>
                <a:cs typeface="Arial" panose="020B0604020202020204"/>
                <a:sym typeface="+mn-ea"/>
              </a:rPr>
              <a:t>C</a:t>
            </a:r>
            <a:r>
              <a:rPr b="1" spc="-5" dirty="0">
                <a:solidFill>
                  <a:srgbClr val="3C3C3B"/>
                </a:solidFill>
                <a:latin typeface="Arial" panose="020B0604020202020204"/>
                <a:cs typeface="Arial" panose="020B0604020202020204"/>
                <a:sym typeface="+mn-ea"/>
              </a:rPr>
              <a:t>onsider </a:t>
            </a:r>
            <a:r>
              <a:rPr b="1" dirty="0">
                <a:solidFill>
                  <a:srgbClr val="3C3C3B"/>
                </a:solidFill>
                <a:latin typeface="Arial" panose="020B0604020202020204"/>
                <a:cs typeface="Arial" panose="020B0604020202020204"/>
                <a:sym typeface="+mn-ea"/>
              </a:rPr>
              <a:t>only </a:t>
            </a:r>
            <a:r>
              <a:rPr b="1" spc="-5" dirty="0">
                <a:solidFill>
                  <a:srgbClr val="3C3C3B"/>
                </a:solidFill>
                <a:latin typeface="Arial" panose="020B0604020202020204"/>
                <a:cs typeface="Arial" panose="020B0604020202020204"/>
                <a:sym typeface="+mn-ea"/>
              </a:rPr>
              <a:t>the coupler</a:t>
            </a:r>
            <a:r>
              <a:rPr b="1" spc="-10" dirty="0">
                <a:solidFill>
                  <a:srgbClr val="3C3C3B"/>
                </a:solidFill>
                <a:latin typeface="Arial" panose="020B0604020202020204"/>
                <a:cs typeface="Arial" panose="020B0604020202020204"/>
                <a:sym typeface="+mn-ea"/>
              </a:rPr>
              <a:t> </a:t>
            </a:r>
            <a:r>
              <a:rPr b="1" spc="-5" dirty="0">
                <a:solidFill>
                  <a:srgbClr val="3C3C3B"/>
                </a:solidFill>
                <a:latin typeface="Arial" panose="020B0604020202020204"/>
                <a:cs typeface="Arial" panose="020B0604020202020204"/>
                <a:sym typeface="+mn-ea"/>
              </a:rPr>
              <a:t>strengths:</a:t>
            </a: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a:p>
          <a:p>
            <a:pPr marL="234950" indent="-171450">
              <a:lnSpc>
                <a:spcPct val="100000"/>
              </a:lnSpc>
              <a:spcBef>
                <a:spcPts val="795"/>
              </a:spcBef>
              <a:buFont typeface="Arial" panose="020B0604020202020204"/>
              <a:buChar char="•"/>
              <a:tabLst>
                <a:tab pos="234950" algn="l"/>
              </a:tabLst>
            </a:pPr>
            <a:endParaRPr lang="zh-CN" altLang="en-US"/>
          </a:p>
          <a:p>
            <a:pPr marL="234950" indent="-171450">
              <a:lnSpc>
                <a:spcPct val="100000"/>
              </a:lnSpc>
              <a:spcBef>
                <a:spcPts val="795"/>
              </a:spcBef>
              <a:buFont typeface="Arial" panose="020B0604020202020204"/>
              <a:buChar char="•"/>
              <a:tabLst>
                <a:tab pos="234950" algn="l"/>
              </a:tabLst>
            </a:pPr>
            <a:r>
              <a:rPr b="1" spc="-5" dirty="0">
                <a:solidFill>
                  <a:srgbClr val="3C3C3B"/>
                </a:solidFill>
                <a:latin typeface="Arial" panose="020B0604020202020204"/>
                <a:cs typeface="Arial" panose="020B0604020202020204"/>
                <a:sym typeface="+mn-ea"/>
              </a:rPr>
              <a:t>Here are the </a:t>
            </a:r>
            <a:r>
              <a:rPr b="1" dirty="0">
                <a:solidFill>
                  <a:srgbClr val="3C3C3B"/>
                </a:solidFill>
                <a:latin typeface="Arial" panose="020B0604020202020204"/>
                <a:cs typeface="Arial" panose="020B0604020202020204"/>
                <a:sym typeface="+mn-ea"/>
              </a:rPr>
              <a:t>optimal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spc="-5" dirty="0">
                <a:solidFill>
                  <a:srgbClr val="3C3C3B"/>
                </a:solidFill>
                <a:latin typeface="Arial" panose="020B0604020202020204"/>
                <a:cs typeface="Arial" panose="020B0604020202020204"/>
                <a:sym typeface="+mn-ea"/>
              </a:rPr>
              <a:t>and </a:t>
            </a:r>
            <a:r>
              <a:rPr lang="en-US" spc="-5" dirty="0">
                <a:solidFill>
                  <a:srgbClr val="3C3C3B"/>
                </a:solidFill>
                <a:latin typeface="Arial" panose="020B0604020202020204"/>
                <a:cs typeface="Arial" panose="020B0604020202020204"/>
                <a:sym typeface="+mn-ea"/>
              </a:rPr>
              <a:t>σ</a:t>
            </a:r>
            <a:r>
              <a:rPr spc="195" baseline="32000" dirty="0">
                <a:solidFill>
                  <a:srgbClr val="3C3C3B"/>
                </a:solidFill>
                <a:latin typeface="Cambria" panose="02040503050406030204"/>
                <a:cs typeface="Cambria" panose="02040503050406030204"/>
                <a:sym typeface="+mn-ea"/>
              </a:rPr>
              <a:t>z </a:t>
            </a:r>
            <a:r>
              <a:rPr b="1" dirty="0">
                <a:solidFill>
                  <a:srgbClr val="3C3C3B"/>
                </a:solidFill>
                <a:latin typeface="Arial" panose="020B0604020202020204"/>
                <a:cs typeface="Arial" panose="020B0604020202020204"/>
                <a:sym typeface="+mn-ea"/>
              </a:rPr>
              <a:t>for different </a:t>
            </a:r>
            <a:r>
              <a:rPr b="1" spc="-5" dirty="0">
                <a:solidFill>
                  <a:srgbClr val="3C3C3B"/>
                </a:solidFill>
                <a:latin typeface="Arial" panose="020B0604020202020204"/>
                <a:cs typeface="Arial" panose="020B0604020202020204"/>
                <a:sym typeface="+mn-ea"/>
              </a:rPr>
              <a:t>values </a:t>
            </a:r>
            <a:r>
              <a:rPr b="1" dirty="0">
                <a:solidFill>
                  <a:srgbClr val="3C3C3B"/>
                </a:solidFill>
                <a:latin typeface="Arial" panose="020B0604020202020204"/>
                <a:cs typeface="Arial" panose="020B0604020202020204"/>
                <a:sym typeface="+mn-ea"/>
              </a:rPr>
              <a:t>of</a:t>
            </a:r>
            <a:r>
              <a:rPr b="1" spc="245" dirty="0">
                <a:solidFill>
                  <a:srgbClr val="3C3C3B"/>
                </a:solidFill>
                <a:latin typeface="Arial" panose="020B0604020202020204"/>
                <a:cs typeface="Arial" panose="020B0604020202020204"/>
                <a:sym typeface="+mn-ea"/>
              </a:rPr>
              <a:t> </a:t>
            </a:r>
            <a:r>
              <a:rPr spc="114" dirty="0">
                <a:solidFill>
                  <a:srgbClr val="3C3C3B"/>
                </a:solidFill>
                <a:latin typeface="Cambria" panose="02040503050406030204"/>
                <a:cs typeface="Cambria" panose="02040503050406030204"/>
                <a:sym typeface="+mn-ea"/>
              </a:rPr>
              <a:t>J</a:t>
            </a:r>
            <a:r>
              <a:rPr spc="172" baseline="-15000" dirty="0">
                <a:solidFill>
                  <a:srgbClr val="3C3C3B"/>
                </a:solidFill>
                <a:latin typeface="Cambria" panose="02040503050406030204"/>
                <a:cs typeface="Cambria" panose="02040503050406030204"/>
                <a:sym typeface="+mn-ea"/>
              </a:rPr>
              <a:t>i,j</a:t>
            </a:r>
            <a:r>
              <a:rPr b="1" spc="114" dirty="0">
                <a:solidFill>
                  <a:srgbClr val="3C3C3B"/>
                </a:solidFill>
                <a:latin typeface="Arial" panose="020B0604020202020204"/>
                <a:cs typeface="Arial" panose="020B0604020202020204"/>
                <a:sym typeface="+mn-ea"/>
              </a:rPr>
              <a:t>:</a:t>
            </a: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a:latin typeface="Arial" panose="020B0604020202020204"/>
              <a:cs typeface="Arial" panose="020B0604020202020204"/>
            </a:endParaRPr>
          </a:p>
          <a:p>
            <a:pPr marL="234950" indent="-171450">
              <a:lnSpc>
                <a:spcPct val="100000"/>
              </a:lnSpc>
              <a:spcBef>
                <a:spcPts val="795"/>
              </a:spcBef>
              <a:buFont typeface="Arial" panose="020B0604020202020204"/>
              <a:buChar char="•"/>
              <a:tabLst>
                <a:tab pos="234950" algn="l"/>
              </a:tabLst>
            </a:pPr>
            <a:endParaRPr lang="zh-CN" altLang="en-US"/>
          </a:p>
        </p:txBody>
      </p:sp>
      <p:pic>
        <p:nvPicPr>
          <p:cNvPr id="3" name="图片 2"/>
          <p:cNvPicPr>
            <a:picLocks noChangeAspect="1"/>
          </p:cNvPicPr>
          <p:nvPr/>
        </p:nvPicPr>
        <p:blipFill>
          <a:blip r:embed="rId3"/>
          <a:stretch>
            <a:fillRect/>
          </a:stretch>
        </p:blipFill>
        <p:spPr>
          <a:xfrm>
            <a:off x="2761324" y="1562054"/>
            <a:ext cx="3471545" cy="874395"/>
          </a:xfrm>
          <a:prstGeom prst="rect">
            <a:avLst/>
          </a:prstGeom>
        </p:spPr>
      </p:pic>
      <p:pic>
        <p:nvPicPr>
          <p:cNvPr id="4" name="图片 3"/>
          <p:cNvPicPr>
            <a:picLocks noChangeAspect="1"/>
          </p:cNvPicPr>
          <p:nvPr/>
        </p:nvPicPr>
        <p:blipFill>
          <a:blip r:embed="rId4"/>
          <a:stretch>
            <a:fillRect/>
          </a:stretch>
        </p:blipFill>
        <p:spPr>
          <a:xfrm>
            <a:off x="2078699" y="2783794"/>
            <a:ext cx="5015230" cy="1678940"/>
          </a:xfrm>
          <a:prstGeom prst="rect">
            <a:avLst/>
          </a:prstGeom>
        </p:spPr>
      </p:pic>
      <p:sp>
        <p:nvSpPr>
          <p:cNvPr id="5" name="object 4"/>
          <p:cNvSpPr txBox="1"/>
          <p:nvPr/>
        </p:nvSpPr>
        <p:spPr>
          <a:xfrm>
            <a:off x="1325596" y="4614935"/>
            <a:ext cx="5768340" cy="1341755"/>
          </a:xfrm>
          <a:prstGeom prst="rect">
            <a:avLst/>
          </a:prstGeom>
        </p:spPr>
        <p:txBody>
          <a:bodyPr vert="horz" wrap="square" lIns="0" tIns="69850" rIns="0" bIns="0" rtlCol="0">
            <a:spAutoFit/>
          </a:bodyPr>
          <a:lstStyle/>
          <a:p>
            <a:pPr marL="247650" indent="-171450">
              <a:lnSpc>
                <a:spcPct val="100000"/>
              </a:lnSpc>
              <a:spcBef>
                <a:spcPts val="550"/>
              </a:spcBef>
              <a:buFont typeface="Arial" panose="020B0604020202020204"/>
              <a:buChar char="•"/>
              <a:tabLst>
                <a:tab pos="247650" algn="l"/>
              </a:tabLst>
            </a:pPr>
            <a:r>
              <a:rPr b="1" spc="-5" dirty="0">
                <a:solidFill>
                  <a:srgbClr val="3C3C3B"/>
                </a:solidFill>
                <a:latin typeface="Arial" panose="020B0604020202020204"/>
                <a:cs typeface="Arial" panose="020B0604020202020204"/>
              </a:rPr>
              <a:t>Observations</a:t>
            </a:r>
            <a:endParaRPr dirty="0">
              <a:latin typeface="Arial" panose="020B0604020202020204"/>
              <a:cs typeface="Arial" panose="020B0604020202020204"/>
            </a:endParaRPr>
          </a:p>
          <a:p>
            <a:pPr marL="478790" lvl="1" indent="-172085">
              <a:lnSpc>
                <a:spcPts val="1380"/>
              </a:lnSpc>
              <a:spcBef>
                <a:spcPts val="405"/>
              </a:spcBef>
              <a:buChar char="–"/>
              <a:tabLst>
                <a:tab pos="479425" algn="l"/>
              </a:tabLst>
            </a:pPr>
            <a:r>
              <a:rPr sz="1600" dirty="0">
                <a:solidFill>
                  <a:srgbClr val="3C3C3B"/>
                </a:solidFill>
                <a:latin typeface="Arial" panose="020B0604020202020204"/>
                <a:cs typeface="Arial" panose="020B0604020202020204"/>
              </a:rPr>
              <a:t>A </a:t>
            </a:r>
            <a:r>
              <a:rPr sz="1600" spc="-5" dirty="0">
                <a:solidFill>
                  <a:srgbClr val="2683CF"/>
                </a:solidFill>
                <a:latin typeface="Arial" panose="020B0604020202020204"/>
                <a:cs typeface="Arial" panose="020B0604020202020204"/>
              </a:rPr>
              <a:t>negative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25" dirty="0">
                <a:solidFill>
                  <a:srgbClr val="3C3C3B"/>
                </a:solidFill>
                <a:latin typeface="Arial" panose="020B0604020202020204"/>
                <a:cs typeface="Arial" panose="020B0604020202020204"/>
              </a:rPr>
              <a:t> </a:t>
            </a:r>
            <a:r>
              <a:rPr sz="1600" spc="-5" dirty="0">
                <a:solidFill>
                  <a:srgbClr val="3C3C3B"/>
                </a:solidFill>
                <a:latin typeface="Arial" panose="020B0604020202020204"/>
                <a:cs typeface="Arial" panose="020B0604020202020204"/>
              </a:rPr>
              <a:t>equal”</a:t>
            </a:r>
            <a:endParaRPr sz="1600" dirty="0">
              <a:latin typeface="Arial" panose="020B0604020202020204"/>
              <a:cs typeface="Arial" panose="020B0604020202020204"/>
            </a:endParaRPr>
          </a:p>
          <a:p>
            <a:pPr marL="3275330">
              <a:lnSpc>
                <a:spcPts val="840"/>
              </a:lnSpc>
              <a:tabLst>
                <a:tab pos="3935095"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a:p>
            <a:pPr marL="478790" lvl="1" indent="-172085">
              <a:lnSpc>
                <a:spcPts val="1380"/>
              </a:lnSpc>
              <a:spcBef>
                <a:spcPts val="345"/>
              </a:spcBef>
              <a:buChar char="–"/>
              <a:tabLst>
                <a:tab pos="479425" algn="l"/>
              </a:tabLst>
            </a:pPr>
            <a:r>
              <a:rPr sz="1600" dirty="0">
                <a:solidFill>
                  <a:srgbClr val="3C3C3B"/>
                </a:solidFill>
                <a:latin typeface="Arial" panose="020B0604020202020204"/>
                <a:cs typeface="Arial" panose="020B0604020202020204"/>
              </a:rPr>
              <a:t>A </a:t>
            </a:r>
            <a:r>
              <a:rPr sz="1600" dirty="0">
                <a:solidFill>
                  <a:srgbClr val="2683CF"/>
                </a:solidFill>
                <a:latin typeface="Arial" panose="020B0604020202020204"/>
                <a:cs typeface="Arial" panose="020B0604020202020204"/>
              </a:rPr>
              <a:t>zero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don’t care how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are</a:t>
            </a:r>
            <a:r>
              <a:rPr sz="1600" dirty="0">
                <a:solidFill>
                  <a:srgbClr val="3C3C3B"/>
                </a:solidFill>
                <a:latin typeface="Arial" panose="020B0604020202020204"/>
                <a:cs typeface="Arial" panose="020B0604020202020204"/>
              </a:rPr>
              <a:t> </a:t>
            </a:r>
            <a:r>
              <a:rPr sz="1600" spc="-5" dirty="0">
                <a:solidFill>
                  <a:srgbClr val="3C3C3B"/>
                </a:solidFill>
                <a:latin typeface="Arial" panose="020B0604020202020204"/>
                <a:cs typeface="Arial" panose="020B0604020202020204"/>
              </a:rPr>
              <a:t>related”</a:t>
            </a:r>
            <a:endParaRPr sz="1600" dirty="0">
              <a:latin typeface="Arial" panose="020B0604020202020204"/>
              <a:cs typeface="Arial" panose="020B0604020202020204"/>
            </a:endParaRPr>
          </a:p>
          <a:p>
            <a:pPr marL="3796030">
              <a:lnSpc>
                <a:spcPts val="840"/>
              </a:lnSpc>
              <a:tabLst>
                <a:tab pos="4456430"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a:p>
            <a:pPr marL="478790" lvl="1" indent="-172085">
              <a:lnSpc>
                <a:spcPts val="1380"/>
              </a:lnSpc>
              <a:spcBef>
                <a:spcPts val="350"/>
              </a:spcBef>
              <a:buChar char="–"/>
              <a:tabLst>
                <a:tab pos="479425" algn="l"/>
              </a:tabLst>
            </a:pPr>
            <a:r>
              <a:rPr sz="1600" dirty="0">
                <a:solidFill>
                  <a:srgbClr val="3C3C3B"/>
                </a:solidFill>
                <a:latin typeface="Arial" panose="020B0604020202020204"/>
                <a:cs typeface="Arial" panose="020B0604020202020204"/>
              </a:rPr>
              <a:t>A </a:t>
            </a:r>
            <a:r>
              <a:rPr sz="1600" spc="-5" dirty="0">
                <a:solidFill>
                  <a:srgbClr val="2683CF"/>
                </a:solidFill>
                <a:latin typeface="Arial" panose="020B0604020202020204"/>
                <a:cs typeface="Arial" panose="020B0604020202020204"/>
              </a:rPr>
              <a:t>positive </a:t>
            </a:r>
            <a:r>
              <a:rPr sz="1600" i="1" spc="100" dirty="0">
                <a:solidFill>
                  <a:srgbClr val="3C3C3B"/>
                </a:solidFill>
                <a:latin typeface="Cambria" panose="02040503050406030204"/>
                <a:cs typeface="Cambria" panose="02040503050406030204"/>
              </a:rPr>
              <a:t>J</a:t>
            </a:r>
            <a:r>
              <a:rPr sz="1725" i="1" spc="150" baseline="-14000" dirty="0">
                <a:solidFill>
                  <a:srgbClr val="3C3C3B"/>
                </a:solidFill>
                <a:latin typeface="Cambria" panose="02040503050406030204"/>
                <a:cs typeface="Cambria" panose="02040503050406030204"/>
              </a:rPr>
              <a:t>i,j</a:t>
            </a:r>
            <a:r>
              <a:rPr sz="1725" spc="150" baseline="-14000" dirty="0">
                <a:solidFill>
                  <a:srgbClr val="3C3C3B"/>
                </a:solidFill>
                <a:latin typeface="Cambria" panose="02040503050406030204"/>
                <a:cs typeface="Cambria" panose="02040503050406030204"/>
              </a:rPr>
              <a:t> </a:t>
            </a:r>
            <a:r>
              <a:rPr sz="1600" spc="-5" dirty="0">
                <a:solidFill>
                  <a:srgbClr val="3C3C3B"/>
                </a:solidFill>
                <a:latin typeface="Arial" panose="020B0604020202020204"/>
                <a:cs typeface="Arial" panose="020B0604020202020204"/>
              </a:rPr>
              <a:t>means, “I want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and </a:t>
            </a:r>
            <a:r>
              <a:rPr lang="en-US" sz="1600" spc="-5" dirty="0">
                <a:solidFill>
                  <a:srgbClr val="3C3C3B"/>
                </a:solidFill>
                <a:latin typeface="Arial" panose="020B0604020202020204"/>
                <a:cs typeface="Arial" panose="020B0604020202020204"/>
                <a:sym typeface="+mn-ea"/>
              </a:rPr>
              <a:t>σ</a:t>
            </a:r>
            <a:r>
              <a:rPr sz="1725" spc="240" baseline="31000" dirty="0">
                <a:solidFill>
                  <a:srgbClr val="3C3C3B"/>
                </a:solidFill>
                <a:latin typeface="Cambria" panose="02040503050406030204"/>
                <a:cs typeface="Cambria" panose="02040503050406030204"/>
              </a:rPr>
              <a:t>z </a:t>
            </a:r>
            <a:r>
              <a:rPr sz="1600" spc="-5" dirty="0">
                <a:solidFill>
                  <a:srgbClr val="3C3C3B"/>
                </a:solidFill>
                <a:latin typeface="Arial" panose="020B0604020202020204"/>
                <a:cs typeface="Arial" panose="020B0604020202020204"/>
              </a:rPr>
              <a:t>to be</a:t>
            </a:r>
            <a:r>
              <a:rPr sz="1600" spc="35" dirty="0">
                <a:solidFill>
                  <a:srgbClr val="3C3C3B"/>
                </a:solidFill>
                <a:latin typeface="Arial" panose="020B0604020202020204"/>
                <a:cs typeface="Arial" panose="020B0604020202020204"/>
              </a:rPr>
              <a:t> </a:t>
            </a:r>
            <a:r>
              <a:rPr sz="1600" spc="-10" dirty="0">
                <a:solidFill>
                  <a:srgbClr val="3C3C3B"/>
                </a:solidFill>
                <a:latin typeface="Arial" panose="020B0604020202020204"/>
                <a:cs typeface="Arial" panose="020B0604020202020204"/>
              </a:rPr>
              <a:t>different”</a:t>
            </a:r>
            <a:endParaRPr sz="1600" dirty="0">
              <a:latin typeface="Arial" panose="020B0604020202020204"/>
              <a:cs typeface="Arial" panose="020B0604020202020204"/>
            </a:endParaRPr>
          </a:p>
          <a:p>
            <a:pPr marL="3195955">
              <a:lnSpc>
                <a:spcPts val="840"/>
              </a:lnSpc>
              <a:tabLst>
                <a:tab pos="3855720" algn="l"/>
              </a:tabLst>
            </a:pPr>
            <a:r>
              <a:rPr sz="1150" spc="90" dirty="0">
                <a:solidFill>
                  <a:srgbClr val="3C3C3B"/>
                </a:solidFill>
                <a:latin typeface="Cambria" panose="02040503050406030204"/>
                <a:cs typeface="Cambria" panose="02040503050406030204"/>
              </a:rPr>
              <a:t>i	</a:t>
            </a:r>
            <a:r>
              <a:rPr sz="1150" spc="240" dirty="0">
                <a:solidFill>
                  <a:srgbClr val="3C3C3B"/>
                </a:solidFill>
                <a:latin typeface="Cambria" panose="02040503050406030204"/>
                <a:cs typeface="Cambria" panose="02040503050406030204"/>
              </a:rPr>
              <a:t>j</a:t>
            </a:r>
            <a:endParaRPr sz="1150" dirty="0">
              <a:latin typeface="Cambria" panose="02040503050406030204"/>
              <a:cs typeface="Cambria" panose="02040503050406030204"/>
            </a:endParaRPr>
          </a:p>
        </p:txBody>
      </p:sp>
      <p:pic>
        <p:nvPicPr>
          <p:cNvPr id="100" name="图片 99"/>
          <p:cNvPicPr/>
          <p:nvPr/>
        </p:nvPicPr>
        <p:blipFill>
          <a:blip r:embed="rId5"/>
          <a:stretch>
            <a:fillRect/>
          </a:stretch>
        </p:blipFill>
        <p:spPr>
          <a:xfrm>
            <a:off x="7854659" y="2703230"/>
            <a:ext cx="2639060" cy="2515235"/>
          </a:xfrm>
          <a:prstGeom prst="rect">
            <a:avLst/>
          </a:prstGeom>
          <a:noFill/>
          <a:ln w="9525">
            <a:noFill/>
          </a:ln>
        </p:spPr>
      </p:pic>
      <p:sp>
        <p:nvSpPr>
          <p:cNvPr id="6" name="TextBox 5">
            <a:extLst>
              <a:ext uri="{FF2B5EF4-FFF2-40B4-BE49-F238E27FC236}">
                <a16:creationId xmlns:a16="http://schemas.microsoft.com/office/drawing/2014/main" id="{669304F5-B73D-40A7-58ED-41675E9D3581}"/>
              </a:ext>
            </a:extLst>
          </p:cNvPr>
          <p:cNvSpPr txBox="1"/>
          <p:nvPr/>
        </p:nvSpPr>
        <p:spPr>
          <a:xfrm>
            <a:off x="7264350" y="5199098"/>
            <a:ext cx="4030399" cy="923330"/>
          </a:xfrm>
          <a:prstGeom prst="rect">
            <a:avLst/>
          </a:prstGeom>
          <a:noFill/>
        </p:spPr>
        <p:txBody>
          <a:bodyPr wrap="none" rtlCol="0">
            <a:spAutoFit/>
          </a:bodyPr>
          <a:lstStyle/>
          <a:p>
            <a:r>
              <a:rPr lang="en-US" dirty="0"/>
              <a:t>Best answer appear with high probability</a:t>
            </a:r>
          </a:p>
          <a:p>
            <a:r>
              <a:rPr lang="en-US" dirty="0"/>
              <a:t>but not 100%, which is Achilles’ heel for </a:t>
            </a:r>
          </a:p>
          <a:p>
            <a:r>
              <a:rPr lang="en-US" dirty="0"/>
              <a:t>many quantum algorithms but not ours</a:t>
            </a:r>
          </a:p>
        </p:txBody>
      </p:sp>
      <p:grpSp>
        <p:nvGrpSpPr>
          <p:cNvPr id="8" name="组合 1">
            <a:extLst>
              <a:ext uri="{FF2B5EF4-FFF2-40B4-BE49-F238E27FC236}">
                <a16:creationId xmlns:a16="http://schemas.microsoft.com/office/drawing/2014/main" id="{FBBA9685-9935-6799-B140-8906816532F1}"/>
              </a:ext>
            </a:extLst>
          </p:cNvPr>
          <p:cNvGrpSpPr/>
          <p:nvPr/>
        </p:nvGrpSpPr>
        <p:grpSpPr>
          <a:xfrm>
            <a:off x="-4544" y="123352"/>
            <a:ext cx="12196544" cy="1077218"/>
            <a:chOff x="-4544" y="123352"/>
            <a:chExt cx="12196544" cy="1077218"/>
          </a:xfrm>
        </p:grpSpPr>
        <p:sp>
          <p:nvSpPr>
            <p:cNvPr id="9" name="矩形 28">
              <a:extLst>
                <a:ext uri="{FF2B5EF4-FFF2-40B4-BE49-F238E27FC236}">
                  <a16:creationId xmlns:a16="http://schemas.microsoft.com/office/drawing/2014/main" id="{C73E8462-D00F-426F-B99D-4BB303B34E06}"/>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10" name="文本框 32">
              <a:extLst>
                <a:ext uri="{FF2B5EF4-FFF2-40B4-BE49-F238E27FC236}">
                  <a16:creationId xmlns:a16="http://schemas.microsoft.com/office/drawing/2014/main" id="{D9FC88C5-6F5C-AB07-A217-9B8B5E2ADC8E}"/>
                </a:ext>
              </a:extLst>
            </p:cNvPr>
            <p:cNvSpPr txBox="1"/>
            <p:nvPr/>
          </p:nvSpPr>
          <p:spPr>
            <a:xfrm>
              <a:off x="320767" y="123352"/>
              <a:ext cx="2851871" cy="1077218"/>
            </a:xfrm>
            <a:prstGeom prst="rect">
              <a:avLst/>
            </a:prstGeom>
            <a:noFill/>
          </p:spPr>
          <p:txBody>
            <a:bodyPr wrap="none" rtlCol="0">
              <a:spAutoFit/>
            </a:bodyPr>
            <a:lstStyle/>
            <a:p>
              <a:r>
                <a:rPr lang="en-US" sz="3200" b="1" dirty="0">
                  <a:solidFill>
                    <a:srgbClr val="98113A"/>
                  </a:solidFill>
                  <a:latin typeface="Calibri" panose="020F0502020204030204" pitchFamily="34" charset="0"/>
                  <a:cs typeface="Calibri" panose="020F0502020204030204" pitchFamily="34" charset="0"/>
                </a:rPr>
                <a:t>QUBO Equation</a:t>
              </a: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D524E397-8258-5A1E-47A7-B2B25F93831F}"/>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12" name="Rectangle 18">
            <a:extLst>
              <a:ext uri="{FF2B5EF4-FFF2-40B4-BE49-F238E27FC236}">
                <a16:creationId xmlns:a16="http://schemas.microsoft.com/office/drawing/2014/main" id="{8E7675DA-80CB-47DD-5C52-50C111BA22B2}"/>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E7B9E957-A908-6D8E-9270-B6484F50A4CA}"/>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20</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8278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D244-B269-3E27-CC01-03CC29C58327}"/>
            </a:ext>
          </a:extLst>
        </p:cNvPr>
        <p:cNvGrpSpPr/>
        <p:nvPr/>
      </p:nvGrpSpPr>
      <p:grpSpPr>
        <a:xfrm>
          <a:off x="0" y="0"/>
          <a:ext cx="0" cy="0"/>
          <a:chOff x="0" y="0"/>
          <a:chExt cx="0" cy="0"/>
        </a:xfrm>
      </p:grpSpPr>
      <p:sp>
        <p:nvSpPr>
          <p:cNvPr id="56" name="Oval 55">
            <a:extLst>
              <a:ext uri="{FF2B5EF4-FFF2-40B4-BE49-F238E27FC236}">
                <a16:creationId xmlns:a16="http://schemas.microsoft.com/office/drawing/2014/main" id="{D79B4ABD-D66D-2E60-4F6A-30D879B3188F}"/>
              </a:ext>
            </a:extLst>
          </p:cNvPr>
          <p:cNvSpPr/>
          <p:nvPr/>
        </p:nvSpPr>
        <p:spPr>
          <a:xfrm>
            <a:off x="831328" y="4467699"/>
            <a:ext cx="1256392" cy="1237202"/>
          </a:xfrm>
          <a:prstGeom prst="ellipse">
            <a:avLst/>
          </a:prstGeom>
          <a:blipFill>
            <a:blip r:embed="rId3">
              <a:extLst>
                <a:ext uri="{28A0092B-C50C-407E-A947-70E740481C1C}">
                  <a14:useLocalDpi xmlns:a14="http://schemas.microsoft.com/office/drawing/2010/main" val="0"/>
                </a:ext>
              </a:extLst>
            </a:blip>
            <a:stretch>
              <a:fillRect l="5245" t="34850" r="5245" b="34850"/>
            </a:stretch>
          </a:blipFill>
          <a:ln w="3175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a:lstStyle/>
          <a:p>
            <a:endParaRPr lang="en-US" dirty="0"/>
          </a:p>
        </p:txBody>
      </p:sp>
      <p:pic>
        <p:nvPicPr>
          <p:cNvPr id="6146" name="Picture 2" descr="Energy diagram: double-well potential.">
            <a:extLst>
              <a:ext uri="{FF2B5EF4-FFF2-40B4-BE49-F238E27FC236}">
                <a16:creationId xmlns:a16="http://schemas.microsoft.com/office/drawing/2014/main" id="{4B8B6CC9-2EFA-6DF4-1E09-743045786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234" y="1696710"/>
            <a:ext cx="10183849" cy="2218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01675EE-E6ED-E014-76A2-27261C25D271}"/>
              </a:ext>
            </a:extLst>
          </p:cNvPr>
          <p:cNvSpPr txBox="1"/>
          <p:nvPr/>
        </p:nvSpPr>
        <p:spPr>
          <a:xfrm>
            <a:off x="8292077" y="4354185"/>
            <a:ext cx="2943169" cy="1464231"/>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latin typeface="Arial Nova Cond Light" panose="020B0306020202020204" pitchFamily="34" charset="0"/>
              </a:rPr>
              <a:t>Inputs’ energy are set.</a:t>
            </a:r>
          </a:p>
          <a:p>
            <a:pPr marL="285750" indent="-285750">
              <a:buFont typeface="Arial" panose="020B0604020202020204" pitchFamily="34" charset="0"/>
              <a:buChar char="•"/>
            </a:pPr>
            <a:r>
              <a:rPr lang="en-US" sz="2000" dirty="0">
                <a:latin typeface="Arial Nova Cond Light" panose="020B0306020202020204" pitchFamily="34" charset="0"/>
              </a:rPr>
              <a:t>Lowest energy is at or closes to the optima.</a:t>
            </a:r>
          </a:p>
          <a:p>
            <a:pPr marL="285750" indent="-285750">
              <a:buFont typeface="Arial" panose="020B0604020202020204" pitchFamily="34" charset="0"/>
              <a:buChar char="•"/>
            </a:pPr>
            <a:r>
              <a:rPr lang="en-US" sz="2000" dirty="0">
                <a:latin typeface="Arial Nova Cond Light" panose="020B0306020202020204" pitchFamily="34" charset="0"/>
              </a:rPr>
              <a:t>Energy </a:t>
            </a:r>
            <a:r>
              <a:rPr lang="en-US" sz="2000" dirty="0">
                <a:latin typeface="Arial Nova Cond Light" panose="020B0306020202020204" pitchFamily="34" charset="0"/>
                <a:cs typeface="Calibri" panose="020F0502020204030204" pitchFamily="34" charset="0"/>
              </a:rPr>
              <a:t>→</a:t>
            </a:r>
            <a:r>
              <a:rPr lang="en-US" sz="2000" dirty="0">
                <a:latin typeface="Arial Nova Cond Light" panose="020B0306020202020204" pitchFamily="34" charset="0"/>
              </a:rPr>
              <a:t> possibility</a:t>
            </a: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5E336CD-AA74-46BD-3648-1A40A4FF421E}"/>
                  </a:ext>
                </a:extLst>
              </p:cNvPr>
              <p:cNvSpPr txBox="1"/>
              <p:nvPr/>
            </p:nvSpPr>
            <p:spPr>
              <a:xfrm>
                <a:off x="2459590" y="4354185"/>
                <a:ext cx="2117353" cy="1464231"/>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n-US" sz="2000" dirty="0">
                    <a:latin typeface="Arial Nova Cond Light" panose="020B0306020202020204" pitchFamily="34" charset="0"/>
                  </a:rPr>
                  <a:t>Initial Qubits</a:t>
                </a:r>
              </a:p>
              <a:p>
                <a:pPr marL="285750" indent="-285750" algn="just">
                  <a:buFont typeface="Arial" panose="020B0604020202020204" pitchFamily="34" charset="0"/>
                  <a:buChar char="•"/>
                </a:pPr>
                <a:r>
                  <a:rPr lang="en-US" sz="2000" dirty="0">
                    <a:latin typeface="Arial Nova Cond Light" panose="020B0306020202020204" pitchFamily="34" charset="0"/>
                  </a:rPr>
                  <a:t>Superposition at </a:t>
                </a:r>
                <a:br>
                  <a:rPr lang="en-US" sz="2000" dirty="0">
                    <a:latin typeface="Arial Nova Cond Light" panose="020B0306020202020204" pitchFamily="34" charset="0"/>
                  </a:rPr>
                </a:br>
                <a:r>
                  <a:rPr lang="en-US" sz="2000" dirty="0">
                    <a:latin typeface="Arial Nova Cond Light" panose="020B0306020202020204" pitchFamily="34" charset="0"/>
                  </a:rPr>
                  <a:t>|</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0</m:t>
                        </m:r>
                      </m:e>
                    </m:d>
                  </m:oMath>
                </a14:m>
                <a:r>
                  <a:rPr lang="en-US" sz="2000" dirty="0">
                    <a:latin typeface="Arial Nova Cond Light" panose="020B0306020202020204" pitchFamily="34" charset="0"/>
                  </a:rPr>
                  <a:t>s and |</a:t>
                </a:r>
                <a14:m>
                  <m:oMath xmlns:m="http://schemas.openxmlformats.org/officeDocument/2006/math">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1</m:t>
                        </m:r>
                      </m:e>
                    </m:d>
                  </m:oMath>
                </a14:m>
                <a:r>
                  <a:rPr lang="en-US" sz="2000" dirty="0">
                    <a:latin typeface="Arial Nova Cond Light" panose="020B0306020202020204" pitchFamily="34" charset="0"/>
                  </a:rPr>
                  <a:t>s. </a:t>
                </a:r>
              </a:p>
              <a:p>
                <a:pPr marL="285750" indent="-285750" algn="just">
                  <a:buFont typeface="Arial" panose="020B0604020202020204" pitchFamily="34" charset="0"/>
                  <a:buChar char="•"/>
                </a:pPr>
                <a:r>
                  <a:rPr lang="en-US" sz="2000" dirty="0">
                    <a:latin typeface="Arial Nova Cond Light" panose="020B0306020202020204" pitchFamily="34" charset="0"/>
                  </a:rPr>
                  <a:t>Not yet coupled. </a:t>
                </a:r>
              </a:p>
            </p:txBody>
          </p:sp>
        </mc:Choice>
        <mc:Fallback xmlns="">
          <p:sp>
            <p:nvSpPr>
              <p:cNvPr id="76" name="TextBox 75">
                <a:extLst>
                  <a:ext uri="{FF2B5EF4-FFF2-40B4-BE49-F238E27FC236}">
                    <a16:creationId xmlns:a16="http://schemas.microsoft.com/office/drawing/2014/main" id="{FA417269-1ABE-70A0-1FEB-51D220BB6700}"/>
                  </a:ext>
                </a:extLst>
              </p:cNvPr>
              <p:cNvSpPr txBox="1">
                <a:spLocks noRot="1" noChangeAspect="1" noMove="1" noResize="1" noEditPoints="1" noAdjustHandles="1" noChangeArrowheads="1" noChangeShapeType="1" noTextEdit="1"/>
              </p:cNvSpPr>
              <p:nvPr/>
            </p:nvSpPr>
            <p:spPr>
              <a:xfrm>
                <a:off x="2459590" y="4354185"/>
                <a:ext cx="2117353" cy="1464231"/>
              </a:xfrm>
              <a:prstGeom prst="flowChartAlternateProcess">
                <a:avLst/>
              </a:prstGeom>
              <a:blipFill>
                <a:blip r:embed="rId5"/>
                <a:stretch>
                  <a:fillRect b="-23077"/>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3EA4AADE-ABAF-1230-7687-19AB1BEF3E70}"/>
              </a:ext>
            </a:extLst>
          </p:cNvPr>
          <p:cNvSpPr txBox="1"/>
          <p:nvPr/>
        </p:nvSpPr>
        <p:spPr>
          <a:xfrm>
            <a:off x="4886675" y="4354185"/>
            <a:ext cx="3233743" cy="1464231"/>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sz="2000" dirty="0">
                <a:latin typeface="Arial Nova Cond Light" panose="020B0306020202020204" pitchFamily="34" charset="0"/>
              </a:rPr>
              <a:t>Q</a:t>
            </a:r>
            <a:r>
              <a:rPr lang="en-US" sz="2000" dirty="0">
                <a:latin typeface="Arial Nova Cond Light" panose="020B0306020202020204" pitchFamily="34" charset="0"/>
              </a:rPr>
              <a:t>ubits are entangled. </a:t>
            </a:r>
          </a:p>
          <a:p>
            <a:pPr marL="285750" indent="-285750">
              <a:buFont typeface="Arial" panose="020B0604020202020204" pitchFamily="34" charset="0"/>
              <a:buChar char="•"/>
            </a:pPr>
            <a:r>
              <a:rPr lang="en-US" sz="2000" dirty="0">
                <a:latin typeface="Arial Nova Cond Light" panose="020B0306020202020204" pitchFamily="34" charset="0"/>
              </a:rPr>
              <a:t>At state of many possible answers. </a:t>
            </a:r>
          </a:p>
          <a:p>
            <a:pPr marL="285750" indent="-285750">
              <a:buFont typeface="Arial" panose="020B0604020202020204" pitchFamily="34" charset="0"/>
              <a:buChar char="•"/>
            </a:pPr>
            <a:r>
              <a:rPr lang="en-US" sz="2000" dirty="0">
                <a:latin typeface="Arial Nova Cond Light" panose="020B0306020202020204" pitchFamily="34" charset="0"/>
              </a:rPr>
              <a:t>Couplers &amp; biases applied</a:t>
            </a:r>
          </a:p>
        </p:txBody>
      </p:sp>
      <p:cxnSp>
        <p:nvCxnSpPr>
          <p:cNvPr id="51" name="Straight Arrow Connector 50">
            <a:extLst>
              <a:ext uri="{FF2B5EF4-FFF2-40B4-BE49-F238E27FC236}">
                <a16:creationId xmlns:a16="http://schemas.microsoft.com/office/drawing/2014/main" id="{A1F25A00-6B6A-C820-6D0A-F1F16DB2C9AC}"/>
              </a:ext>
            </a:extLst>
          </p:cNvPr>
          <p:cNvCxnSpPr/>
          <p:nvPr/>
        </p:nvCxnSpPr>
        <p:spPr>
          <a:xfrm>
            <a:off x="2345952" y="4100432"/>
            <a:ext cx="85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3682E60-00AA-2A01-DE1C-DFE0BBCC91AB}"/>
              </a:ext>
            </a:extLst>
          </p:cNvPr>
          <p:cNvSpPr txBox="1"/>
          <p:nvPr/>
        </p:nvSpPr>
        <p:spPr>
          <a:xfrm>
            <a:off x="8659553" y="3773928"/>
            <a:ext cx="2428751" cy="307777"/>
          </a:xfrm>
          <a:prstGeom prst="rect">
            <a:avLst/>
          </a:prstGeom>
          <a:noFill/>
        </p:spPr>
        <p:txBody>
          <a:bodyPr wrap="square">
            <a:spAutoFit/>
          </a:bodyPr>
          <a:lstStyle/>
          <a:p>
            <a:r>
              <a:rPr lang="en-US" altLang="zh-CN" sz="1400" b="1" dirty="0"/>
              <a:t>A</a:t>
            </a:r>
            <a:r>
              <a:rPr lang="en-US" sz="1400" b="1" dirty="0"/>
              <a:t> matter of microseconds.</a:t>
            </a:r>
          </a:p>
        </p:txBody>
      </p:sp>
      <p:sp>
        <p:nvSpPr>
          <p:cNvPr id="27" name="TextBox 26">
            <a:extLst>
              <a:ext uri="{FF2B5EF4-FFF2-40B4-BE49-F238E27FC236}">
                <a16:creationId xmlns:a16="http://schemas.microsoft.com/office/drawing/2014/main" id="{9D05D9ED-E95E-80AA-4CBD-95483F151105}"/>
              </a:ext>
            </a:extLst>
          </p:cNvPr>
          <p:cNvSpPr txBox="1"/>
          <p:nvPr/>
        </p:nvSpPr>
        <p:spPr>
          <a:xfrm>
            <a:off x="831328" y="1152952"/>
            <a:ext cx="6095010" cy="400110"/>
          </a:xfrm>
          <a:prstGeom prst="rect">
            <a:avLst/>
          </a:prstGeom>
          <a:noFill/>
        </p:spPr>
        <p:txBody>
          <a:bodyPr wrap="square">
            <a:spAutoFit/>
          </a:bodyPr>
          <a:lstStyle/>
          <a:p>
            <a:r>
              <a:rPr lang="en-US" sz="2000" b="1" dirty="0"/>
              <a:t>Energy diagram in Quantum Annealing</a:t>
            </a:r>
          </a:p>
        </p:txBody>
      </p:sp>
      <p:grpSp>
        <p:nvGrpSpPr>
          <p:cNvPr id="2" name="组合 1">
            <a:extLst>
              <a:ext uri="{FF2B5EF4-FFF2-40B4-BE49-F238E27FC236}">
                <a16:creationId xmlns:a16="http://schemas.microsoft.com/office/drawing/2014/main" id="{2F635DB3-DF36-5F97-BAC6-ECA581C97626}"/>
              </a:ext>
            </a:extLst>
          </p:cNvPr>
          <p:cNvGrpSpPr/>
          <p:nvPr/>
        </p:nvGrpSpPr>
        <p:grpSpPr>
          <a:xfrm>
            <a:off x="-4544" y="123352"/>
            <a:ext cx="12196544" cy="1077218"/>
            <a:chOff x="-4544" y="123352"/>
            <a:chExt cx="12196544" cy="1077218"/>
          </a:xfrm>
        </p:grpSpPr>
        <p:sp>
          <p:nvSpPr>
            <p:cNvPr id="3" name="矩形 28">
              <a:extLst>
                <a:ext uri="{FF2B5EF4-FFF2-40B4-BE49-F238E27FC236}">
                  <a16:creationId xmlns:a16="http://schemas.microsoft.com/office/drawing/2014/main" id="{A6131473-5173-D712-0FB3-DD210301A8E0}"/>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BCD4F-E7FC-A85E-70F5-491284B79C35}"/>
                </a:ext>
              </a:extLst>
            </p:cNvPr>
            <p:cNvSpPr txBox="1"/>
            <p:nvPr/>
          </p:nvSpPr>
          <p:spPr>
            <a:xfrm>
              <a:off x="320767" y="123352"/>
              <a:ext cx="4755854" cy="1077218"/>
            </a:xfrm>
            <a:prstGeom prst="rect">
              <a:avLst/>
            </a:prstGeom>
            <a:noFill/>
          </p:spPr>
          <p:txBody>
            <a:bodyPr wrap="none" rtlCol="0">
              <a:spAutoFit/>
            </a:bodyPr>
            <a:lstStyle/>
            <a:p>
              <a:r>
                <a:rPr lang="en-US" sz="3200" b="1" dirty="0">
                  <a:solidFill>
                    <a:srgbClr val="98113A"/>
                  </a:solidFill>
                  <a:latin typeface="Calibri" panose="020F0502020204030204" pitchFamily="34" charset="0"/>
                  <a:cs typeface="Calibri" panose="020F0502020204030204" pitchFamily="34" charset="0"/>
                </a:rPr>
                <a:t>QUBO Quantum Annealing</a:t>
              </a: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60053F1F-FD9E-ED3C-749B-8056F803A56D}"/>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6" name="Rectangle 18">
            <a:extLst>
              <a:ext uri="{FF2B5EF4-FFF2-40B4-BE49-F238E27FC236}">
                <a16:creationId xmlns:a16="http://schemas.microsoft.com/office/drawing/2014/main" id="{25ABF98A-C216-77F0-0EB9-32973076053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FCFC7F27-4B98-9C02-A0E8-05D9CC5D30A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21</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532818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21164-527C-EC52-7AE9-8665090AE3F8}"/>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5436552E-7630-43CC-5820-72CBFD89087A}"/>
              </a:ext>
            </a:extLst>
          </p:cNvPr>
          <p:cNvGrpSpPr/>
          <p:nvPr/>
        </p:nvGrpSpPr>
        <p:grpSpPr>
          <a:xfrm>
            <a:off x="-4544" y="123352"/>
            <a:ext cx="12196544" cy="1077218"/>
            <a:chOff x="-4544" y="123352"/>
            <a:chExt cx="12196544" cy="1077218"/>
          </a:xfrm>
        </p:grpSpPr>
        <p:sp>
          <p:nvSpPr>
            <p:cNvPr id="3" name="矩形 28">
              <a:extLst>
                <a:ext uri="{FF2B5EF4-FFF2-40B4-BE49-F238E27FC236}">
                  <a16:creationId xmlns:a16="http://schemas.microsoft.com/office/drawing/2014/main" id="{D4E4DAC3-8DFB-0ACD-24AB-59FFB96B79F0}"/>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0951E7B6-3CF2-A408-2558-E087F10662D4}"/>
                </a:ext>
              </a:extLst>
            </p:cNvPr>
            <p:cNvSpPr txBox="1"/>
            <p:nvPr/>
          </p:nvSpPr>
          <p:spPr>
            <a:xfrm>
              <a:off x="320767" y="123352"/>
              <a:ext cx="5765746" cy="1077218"/>
            </a:xfrm>
            <a:prstGeom prst="rect">
              <a:avLst/>
            </a:prstGeom>
            <a:noFill/>
          </p:spPr>
          <p:txBody>
            <a:bodyPr wrap="none" rtlCol="0">
              <a:spAutoFit/>
            </a:bodyPr>
            <a:lstStyle/>
            <a:p>
              <a:r>
                <a:rPr lang="en-US" sz="3200" b="1" dirty="0">
                  <a:solidFill>
                    <a:srgbClr val="98113A"/>
                  </a:solidFill>
                  <a:latin typeface="Calibri" panose="020F0502020204030204" pitchFamily="34" charset="0"/>
                  <a:cs typeface="Calibri" panose="020F0502020204030204" pitchFamily="34" charset="0"/>
                </a:rPr>
                <a:t>Distributed Quantum Computing</a:t>
              </a:r>
            </a:p>
            <a:p>
              <a:endParaRPr lang="en-US" sz="3200" b="1" dirty="0">
                <a:solidFill>
                  <a:srgbClr val="98113A"/>
                </a:solidFill>
                <a:latin typeface="Calibri" panose="020F0502020204030204" pitchFamily="34"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35663C64-3902-85FE-F13F-BBB043DCE47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6" name="Rectangle 18">
            <a:extLst>
              <a:ext uri="{FF2B5EF4-FFF2-40B4-BE49-F238E27FC236}">
                <a16:creationId xmlns:a16="http://schemas.microsoft.com/office/drawing/2014/main" id="{974D31EB-C490-19EB-5231-84559BF64050}"/>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99A8288E-F751-8800-3083-960A622AA003}"/>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22</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TextBox 7">
            <a:extLst>
              <a:ext uri="{FF2B5EF4-FFF2-40B4-BE49-F238E27FC236}">
                <a16:creationId xmlns:a16="http://schemas.microsoft.com/office/drawing/2014/main" id="{29172064-A28F-45FF-1E94-6E4D66F63262}"/>
              </a:ext>
            </a:extLst>
          </p:cNvPr>
          <p:cNvSpPr txBox="1"/>
          <p:nvPr/>
        </p:nvSpPr>
        <p:spPr>
          <a:xfrm>
            <a:off x="66767" y="766123"/>
            <a:ext cx="11642633" cy="5852308"/>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is Distributed Quantum Computing (DQC)?</a:t>
            </a:r>
          </a:p>
          <a:p>
            <a:pPr marL="800100" lvl="1" indent="-342900">
              <a:lnSpc>
                <a:spcPct val="150000"/>
              </a:lnSpc>
              <a:buFont typeface="Wingdings" panose="05000000000000000000" pitchFamily="2" charset="2"/>
              <a:buChar char="Ø"/>
            </a:pPr>
            <a:r>
              <a:rPr lang="en-US" sz="2000" dirty="0">
                <a:latin typeface="Arial" panose="020B0604020202020204" pitchFamily="34" charset="0"/>
                <a:cs typeface="Arial" panose="020B0604020202020204" pitchFamily="34" charset="0"/>
              </a:rPr>
              <a:t>Multiple interconnected quantum processors (QPUs) work together to solve large-scale computational problems</a:t>
            </a:r>
          </a:p>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cs typeface="Calibri" panose="020F0502020204030204" pitchFamily="34" charset="0"/>
              </a:rPr>
              <a:t>Why DQC?</a:t>
            </a:r>
          </a:p>
          <a:p>
            <a:pPr marL="800100" lvl="1" indent="-3429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single QPUs have limited qubits</a:t>
            </a:r>
          </a:p>
          <a:p>
            <a:pPr marL="800100" lvl="1" indent="-3429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monolithic large QPU is very hard to build</a:t>
            </a:r>
          </a:p>
          <a:p>
            <a:pPr marL="800100" lvl="1" indent="-3429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a promising pathway to large-scale 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Challenges in DQC</a:t>
            </a:r>
          </a:p>
          <a:p>
            <a:pPr marL="800100" lvl="1" indent="-3429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Qubit allocation/Circuit partition: distribution and management of qubits across multiple QPUs to optimize communication and execution time</a:t>
            </a:r>
          </a:p>
          <a:p>
            <a:pPr marL="800100" lvl="1" indent="-342900">
              <a:lnSpc>
                <a:spcPct val="150000"/>
              </a:lnSpc>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Quantum network function: serve high-quality &amp; low-latency connections among quantum nodes to for remote operations</a:t>
            </a:r>
          </a:p>
        </p:txBody>
      </p:sp>
      <p:cxnSp>
        <p:nvCxnSpPr>
          <p:cNvPr id="9" name="Straight Connector 8">
            <a:extLst>
              <a:ext uri="{FF2B5EF4-FFF2-40B4-BE49-F238E27FC236}">
                <a16:creationId xmlns:a16="http://schemas.microsoft.com/office/drawing/2014/main" id="{41CA549A-BCA4-D58F-D0DD-2D7FCF27D1CD}"/>
              </a:ext>
            </a:extLst>
          </p:cNvPr>
          <p:cNvCxnSpPr>
            <a:cxnSpLocks/>
          </p:cNvCxnSpPr>
          <p:nvPr/>
        </p:nvCxnSpPr>
        <p:spPr>
          <a:xfrm flipH="1" flipV="1">
            <a:off x="6900555" y="3089373"/>
            <a:ext cx="1231855" cy="9684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or: Curved 260">
            <a:extLst>
              <a:ext uri="{FF2B5EF4-FFF2-40B4-BE49-F238E27FC236}">
                <a16:creationId xmlns:a16="http://schemas.microsoft.com/office/drawing/2014/main" id="{B1DEB748-9879-0907-240A-CC3716BFCE78}"/>
              </a:ext>
            </a:extLst>
          </p:cNvPr>
          <p:cNvCxnSpPr>
            <a:cxnSpLocks/>
          </p:cNvCxnSpPr>
          <p:nvPr/>
        </p:nvCxnSpPr>
        <p:spPr>
          <a:xfrm rot="16200000" flipH="1">
            <a:off x="6953732" y="2791004"/>
            <a:ext cx="1158489" cy="1536244"/>
          </a:xfrm>
          <a:prstGeom prst="curvedConnector2">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CE81F8-89F6-FC67-F069-775F0E2A5C76}"/>
              </a:ext>
            </a:extLst>
          </p:cNvPr>
          <p:cNvCxnSpPr>
            <a:cxnSpLocks/>
          </p:cNvCxnSpPr>
          <p:nvPr/>
        </p:nvCxnSpPr>
        <p:spPr>
          <a:xfrm flipH="1" flipV="1">
            <a:off x="5737516" y="2646492"/>
            <a:ext cx="789108" cy="23070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C7C398-5838-E4C4-4903-E57A1CBF2879}"/>
              </a:ext>
            </a:extLst>
          </p:cNvPr>
          <p:cNvCxnSpPr>
            <a:cxnSpLocks/>
          </p:cNvCxnSpPr>
          <p:nvPr/>
        </p:nvCxnSpPr>
        <p:spPr>
          <a:xfrm flipH="1">
            <a:off x="6910693" y="2402444"/>
            <a:ext cx="824667" cy="3644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6B61E-B8AF-523B-6B1A-BED915161E73}"/>
              </a:ext>
            </a:extLst>
          </p:cNvPr>
          <p:cNvCxnSpPr>
            <a:cxnSpLocks/>
          </p:cNvCxnSpPr>
          <p:nvPr/>
        </p:nvCxnSpPr>
        <p:spPr>
          <a:xfrm flipH="1" flipV="1">
            <a:off x="7965493" y="2467236"/>
            <a:ext cx="499682" cy="4205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CDE479-B648-3F4A-F66B-D3864458CE8F}"/>
              </a:ext>
            </a:extLst>
          </p:cNvPr>
          <p:cNvCxnSpPr>
            <a:cxnSpLocks/>
            <a:stCxn id="28" idx="0"/>
          </p:cNvCxnSpPr>
          <p:nvPr/>
        </p:nvCxnSpPr>
        <p:spPr>
          <a:xfrm flipV="1">
            <a:off x="8499128" y="3269518"/>
            <a:ext cx="44916" cy="367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949BA0-B3EA-6A1E-BD24-E50EC41939B9}"/>
              </a:ext>
            </a:extLst>
          </p:cNvPr>
          <p:cNvCxnSpPr>
            <a:cxnSpLocks/>
          </p:cNvCxnSpPr>
          <p:nvPr/>
        </p:nvCxnSpPr>
        <p:spPr>
          <a:xfrm flipH="1">
            <a:off x="8874539" y="3804333"/>
            <a:ext cx="936169" cy="210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A228C4-A3B8-9D80-3C4E-CEFEC4C8E2E0}"/>
              </a:ext>
            </a:extLst>
          </p:cNvPr>
          <p:cNvCxnSpPr>
            <a:cxnSpLocks/>
          </p:cNvCxnSpPr>
          <p:nvPr/>
        </p:nvCxnSpPr>
        <p:spPr>
          <a:xfrm flipH="1" flipV="1">
            <a:off x="8783219" y="3130075"/>
            <a:ext cx="1027489" cy="4443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6203C7-0DAC-5C4F-F4DB-0047FCCAAEE4}"/>
              </a:ext>
            </a:extLst>
          </p:cNvPr>
          <p:cNvCxnSpPr>
            <a:cxnSpLocks/>
          </p:cNvCxnSpPr>
          <p:nvPr/>
        </p:nvCxnSpPr>
        <p:spPr>
          <a:xfrm>
            <a:off x="7883778" y="2009274"/>
            <a:ext cx="0" cy="19363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60671B-D982-E87E-3832-A63A17FDEE20}"/>
              </a:ext>
            </a:extLst>
          </p:cNvPr>
          <p:cNvCxnSpPr>
            <a:cxnSpLocks/>
          </p:cNvCxnSpPr>
          <p:nvPr/>
        </p:nvCxnSpPr>
        <p:spPr>
          <a:xfrm flipH="1">
            <a:off x="10485677" y="3211659"/>
            <a:ext cx="759049" cy="2119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B47C72-77D1-5375-A2B6-9BAD0D844A21}"/>
              </a:ext>
            </a:extLst>
          </p:cNvPr>
          <p:cNvCxnSpPr>
            <a:cxnSpLocks/>
          </p:cNvCxnSpPr>
          <p:nvPr/>
        </p:nvCxnSpPr>
        <p:spPr>
          <a:xfrm flipH="1">
            <a:off x="11597186" y="2450305"/>
            <a:ext cx="528047" cy="5295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A0CD03-7FF1-979D-E392-40A0E48C1867}"/>
              </a:ext>
            </a:extLst>
          </p:cNvPr>
          <p:cNvCxnSpPr>
            <a:cxnSpLocks/>
          </p:cNvCxnSpPr>
          <p:nvPr/>
        </p:nvCxnSpPr>
        <p:spPr>
          <a:xfrm flipH="1">
            <a:off x="8763753" y="2618721"/>
            <a:ext cx="1183282" cy="3372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A3C587-7119-5E58-EEA2-ED4FD8515998}"/>
              </a:ext>
            </a:extLst>
          </p:cNvPr>
          <p:cNvCxnSpPr>
            <a:cxnSpLocks/>
          </p:cNvCxnSpPr>
          <p:nvPr/>
        </p:nvCxnSpPr>
        <p:spPr>
          <a:xfrm flipH="1" flipV="1">
            <a:off x="10290149" y="2618721"/>
            <a:ext cx="954577" cy="4031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48D58F-2E1A-C2E2-8B7B-DAD940C804A4}"/>
              </a:ext>
            </a:extLst>
          </p:cNvPr>
          <p:cNvCxnSpPr>
            <a:cxnSpLocks/>
          </p:cNvCxnSpPr>
          <p:nvPr/>
        </p:nvCxnSpPr>
        <p:spPr>
          <a:xfrm>
            <a:off x="10043758" y="2077308"/>
            <a:ext cx="112215" cy="3479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or: Curved 339">
            <a:extLst>
              <a:ext uri="{FF2B5EF4-FFF2-40B4-BE49-F238E27FC236}">
                <a16:creationId xmlns:a16="http://schemas.microsoft.com/office/drawing/2014/main" id="{E496C403-BCB0-254F-86EA-1E0B353EDDBA}"/>
              </a:ext>
            </a:extLst>
          </p:cNvPr>
          <p:cNvCxnSpPr>
            <a:cxnSpLocks/>
          </p:cNvCxnSpPr>
          <p:nvPr/>
        </p:nvCxnSpPr>
        <p:spPr>
          <a:xfrm>
            <a:off x="11591012" y="3119512"/>
            <a:ext cx="534221" cy="10562"/>
          </a:xfrm>
          <a:prstGeom prst="curvedConnector3">
            <a:avLst>
              <a:gd name="adj1" fmla="val 50000"/>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4" name="Connector: Curved 22">
            <a:extLst>
              <a:ext uri="{FF2B5EF4-FFF2-40B4-BE49-F238E27FC236}">
                <a16:creationId xmlns:a16="http://schemas.microsoft.com/office/drawing/2014/main" id="{7C03253E-36BD-0AA0-207C-6AF9377164DF}"/>
              </a:ext>
            </a:extLst>
          </p:cNvPr>
          <p:cNvCxnSpPr>
            <a:cxnSpLocks/>
          </p:cNvCxnSpPr>
          <p:nvPr/>
        </p:nvCxnSpPr>
        <p:spPr>
          <a:xfrm rot="16200000" flipV="1">
            <a:off x="9197308" y="2559739"/>
            <a:ext cx="452342" cy="1443175"/>
          </a:xfrm>
          <a:prstGeom prst="curvedConnector2">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5" name="Connector: Curved 25">
            <a:extLst>
              <a:ext uri="{FF2B5EF4-FFF2-40B4-BE49-F238E27FC236}">
                <a16:creationId xmlns:a16="http://schemas.microsoft.com/office/drawing/2014/main" id="{A435E25C-6A08-2420-7405-954F5F676A64}"/>
              </a:ext>
            </a:extLst>
          </p:cNvPr>
          <p:cNvCxnSpPr>
            <a:cxnSpLocks/>
            <a:stCxn id="33" idx="2"/>
          </p:cNvCxnSpPr>
          <p:nvPr/>
        </p:nvCxnSpPr>
        <p:spPr>
          <a:xfrm rot="5400000">
            <a:off x="9290638" y="3399195"/>
            <a:ext cx="350695" cy="1417100"/>
          </a:xfrm>
          <a:prstGeom prst="curvedConnector2">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D0EAB07-0807-4C5F-4DB0-FB7FA4CCE0CA}"/>
              </a:ext>
            </a:extLst>
          </p:cNvPr>
          <p:cNvGrpSpPr/>
          <p:nvPr/>
        </p:nvGrpSpPr>
        <p:grpSpPr>
          <a:xfrm>
            <a:off x="8118912" y="3637055"/>
            <a:ext cx="760432" cy="760432"/>
            <a:chOff x="8117260" y="4051137"/>
            <a:chExt cx="760432" cy="760432"/>
          </a:xfrm>
        </p:grpSpPr>
        <p:sp>
          <p:nvSpPr>
            <p:cNvPr id="28" name="Arc 27">
              <a:extLst>
                <a:ext uri="{FF2B5EF4-FFF2-40B4-BE49-F238E27FC236}">
                  <a16:creationId xmlns:a16="http://schemas.microsoft.com/office/drawing/2014/main" id="{21165A3C-A00E-6C49-17EE-1EF8704B06FF}"/>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29" name="Picture 2" descr="Quantum-Computing Icons - Free SVG ...">
              <a:extLst>
                <a:ext uri="{FF2B5EF4-FFF2-40B4-BE49-F238E27FC236}">
                  <a16:creationId xmlns:a16="http://schemas.microsoft.com/office/drawing/2014/main" id="{BD989B25-37B1-5F3B-9FAE-ED5A1098B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6504ADCE-4AAF-8066-AC6D-EC971E36C4FF}"/>
              </a:ext>
            </a:extLst>
          </p:cNvPr>
          <p:cNvGrpSpPr/>
          <p:nvPr/>
        </p:nvGrpSpPr>
        <p:grpSpPr>
          <a:xfrm>
            <a:off x="9778108" y="3286361"/>
            <a:ext cx="760432" cy="760432"/>
            <a:chOff x="8117260" y="4051137"/>
            <a:chExt cx="760432" cy="760432"/>
          </a:xfrm>
        </p:grpSpPr>
        <p:sp>
          <p:nvSpPr>
            <p:cNvPr id="32" name="Arc 31">
              <a:extLst>
                <a:ext uri="{FF2B5EF4-FFF2-40B4-BE49-F238E27FC236}">
                  <a16:creationId xmlns:a16="http://schemas.microsoft.com/office/drawing/2014/main" id="{D2DA5EC8-83F2-AC21-34CF-6E2026B3CDE1}"/>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33" name="Picture 2" descr="Quantum-Computing Icons - Free SVG ...">
              <a:extLst>
                <a:ext uri="{FF2B5EF4-FFF2-40B4-BE49-F238E27FC236}">
                  <a16:creationId xmlns:a16="http://schemas.microsoft.com/office/drawing/2014/main" id="{825232EF-7AB7-BC70-85C5-0A7FE4E2D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21481A79-91D6-860A-DCC9-4980DE0D52C7}"/>
              </a:ext>
            </a:extLst>
          </p:cNvPr>
          <p:cNvGrpSpPr/>
          <p:nvPr/>
        </p:nvGrpSpPr>
        <p:grpSpPr>
          <a:xfrm>
            <a:off x="11250253" y="2904541"/>
            <a:ext cx="444568" cy="444568"/>
            <a:chOff x="8117260" y="4051137"/>
            <a:chExt cx="760432" cy="760432"/>
          </a:xfrm>
        </p:grpSpPr>
        <p:sp>
          <p:nvSpPr>
            <p:cNvPr id="35" name="Arc 34">
              <a:extLst>
                <a:ext uri="{FF2B5EF4-FFF2-40B4-BE49-F238E27FC236}">
                  <a16:creationId xmlns:a16="http://schemas.microsoft.com/office/drawing/2014/main" id="{5803891C-044F-27DD-CE4C-DAB215FF8E43}"/>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36" name="Picture 2" descr="Quantum-Computing Icons - Free SVG ...">
              <a:extLst>
                <a:ext uri="{FF2B5EF4-FFF2-40B4-BE49-F238E27FC236}">
                  <a16:creationId xmlns:a16="http://schemas.microsoft.com/office/drawing/2014/main" id="{CD9CDEE1-6414-C2AA-CEC3-AEFBA9A0C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37D9E431-E346-9375-4333-07ECDE932E29}"/>
              </a:ext>
            </a:extLst>
          </p:cNvPr>
          <p:cNvGrpSpPr/>
          <p:nvPr/>
        </p:nvGrpSpPr>
        <p:grpSpPr>
          <a:xfrm>
            <a:off x="8363721" y="2810706"/>
            <a:ext cx="444568" cy="444568"/>
            <a:chOff x="8117260" y="4051137"/>
            <a:chExt cx="760432" cy="760432"/>
          </a:xfrm>
        </p:grpSpPr>
        <p:sp>
          <p:nvSpPr>
            <p:cNvPr id="38" name="Arc 37">
              <a:extLst>
                <a:ext uri="{FF2B5EF4-FFF2-40B4-BE49-F238E27FC236}">
                  <a16:creationId xmlns:a16="http://schemas.microsoft.com/office/drawing/2014/main" id="{AE8333ED-9A86-127C-0C9B-BA3249BDC4EC}"/>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39" name="Picture 2" descr="Quantum-Computing Icons - Free SVG ...">
              <a:extLst>
                <a:ext uri="{FF2B5EF4-FFF2-40B4-BE49-F238E27FC236}">
                  <a16:creationId xmlns:a16="http://schemas.microsoft.com/office/drawing/2014/main" id="{48F5757A-397F-1F8C-B638-1FA631CC8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A4C38F59-ED99-7EEC-90D7-BE983264CC3E}"/>
              </a:ext>
            </a:extLst>
          </p:cNvPr>
          <p:cNvGrpSpPr/>
          <p:nvPr/>
        </p:nvGrpSpPr>
        <p:grpSpPr>
          <a:xfrm>
            <a:off x="6517674" y="2699747"/>
            <a:ext cx="444568" cy="444568"/>
            <a:chOff x="8117260" y="4051137"/>
            <a:chExt cx="760432" cy="760432"/>
          </a:xfrm>
        </p:grpSpPr>
        <p:sp>
          <p:nvSpPr>
            <p:cNvPr id="41" name="Arc 40">
              <a:extLst>
                <a:ext uri="{FF2B5EF4-FFF2-40B4-BE49-F238E27FC236}">
                  <a16:creationId xmlns:a16="http://schemas.microsoft.com/office/drawing/2014/main" id="{76A8C34E-AA46-370C-04DE-E43B68ED3ECF}"/>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42" name="Picture 2" descr="Quantum-Computing Icons - Free SVG ...">
              <a:extLst>
                <a:ext uri="{FF2B5EF4-FFF2-40B4-BE49-F238E27FC236}">
                  <a16:creationId xmlns:a16="http://schemas.microsoft.com/office/drawing/2014/main" id="{B1064F33-0F71-A20F-482C-AF5C1AFEF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3" name="Connector: Curved 330">
            <a:extLst>
              <a:ext uri="{FF2B5EF4-FFF2-40B4-BE49-F238E27FC236}">
                <a16:creationId xmlns:a16="http://schemas.microsoft.com/office/drawing/2014/main" id="{4538611B-5D7A-E5BD-5DEC-6BAE36C3222E}"/>
              </a:ext>
            </a:extLst>
          </p:cNvPr>
          <p:cNvCxnSpPr>
            <a:cxnSpLocks/>
          </p:cNvCxnSpPr>
          <p:nvPr/>
        </p:nvCxnSpPr>
        <p:spPr>
          <a:xfrm rot="5400000" flipH="1" flipV="1">
            <a:off x="10647085" y="2847218"/>
            <a:ext cx="400684" cy="945275"/>
          </a:xfrm>
          <a:prstGeom prst="curvedConnector2">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4" name="Connector: Curved 16">
            <a:extLst>
              <a:ext uri="{FF2B5EF4-FFF2-40B4-BE49-F238E27FC236}">
                <a16:creationId xmlns:a16="http://schemas.microsoft.com/office/drawing/2014/main" id="{AAD2D7A3-571A-15F6-591D-9BF7A41723F6}"/>
              </a:ext>
            </a:extLst>
          </p:cNvPr>
          <p:cNvCxnSpPr>
            <a:cxnSpLocks/>
          </p:cNvCxnSpPr>
          <p:nvPr/>
        </p:nvCxnSpPr>
        <p:spPr>
          <a:xfrm rot="10800000" flipV="1">
            <a:off x="8252737" y="3123416"/>
            <a:ext cx="204934" cy="723757"/>
          </a:xfrm>
          <a:prstGeom prst="curvedConnector2">
            <a:avLst/>
          </a:prstGeom>
          <a:ln w="19050">
            <a:prstDash val="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45E7D1AB-061B-17BD-784C-B9ED4ED118D9}"/>
              </a:ext>
            </a:extLst>
          </p:cNvPr>
          <p:cNvGrpSpPr/>
          <p:nvPr/>
        </p:nvGrpSpPr>
        <p:grpSpPr>
          <a:xfrm>
            <a:off x="7681393" y="2203539"/>
            <a:ext cx="354171" cy="354171"/>
            <a:chOff x="8117260" y="4051137"/>
            <a:chExt cx="760432" cy="760432"/>
          </a:xfrm>
        </p:grpSpPr>
        <p:sp>
          <p:nvSpPr>
            <p:cNvPr id="46" name="Arc 45">
              <a:extLst>
                <a:ext uri="{FF2B5EF4-FFF2-40B4-BE49-F238E27FC236}">
                  <a16:creationId xmlns:a16="http://schemas.microsoft.com/office/drawing/2014/main" id="{85858759-89B8-421F-3ECA-BEC8DA554966}"/>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47" name="Picture 2" descr="Quantum-Computing Icons - Free SVG ...">
              <a:extLst>
                <a:ext uri="{FF2B5EF4-FFF2-40B4-BE49-F238E27FC236}">
                  <a16:creationId xmlns:a16="http://schemas.microsoft.com/office/drawing/2014/main" id="{BFA8CB71-CC38-2CC9-796B-CC32F4871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342262A4-41A2-8CFF-E92B-060519B053BB}"/>
              </a:ext>
            </a:extLst>
          </p:cNvPr>
          <p:cNvGrpSpPr/>
          <p:nvPr/>
        </p:nvGrpSpPr>
        <p:grpSpPr>
          <a:xfrm>
            <a:off x="9960355" y="2380624"/>
            <a:ext cx="354171" cy="354171"/>
            <a:chOff x="8117260" y="4051137"/>
            <a:chExt cx="760432" cy="760432"/>
          </a:xfrm>
        </p:grpSpPr>
        <p:sp>
          <p:nvSpPr>
            <p:cNvPr id="49" name="Arc 48">
              <a:extLst>
                <a:ext uri="{FF2B5EF4-FFF2-40B4-BE49-F238E27FC236}">
                  <a16:creationId xmlns:a16="http://schemas.microsoft.com/office/drawing/2014/main" id="{5964EF63-5FFE-CC80-0BA9-895CA8FFAFFD}"/>
                </a:ext>
              </a:extLst>
            </p:cNvPr>
            <p:cNvSpPr/>
            <p:nvPr/>
          </p:nvSpPr>
          <p:spPr>
            <a:xfrm>
              <a:off x="8117260" y="4051137"/>
              <a:ext cx="760432" cy="760432"/>
            </a:xfrm>
            <a:prstGeom prst="arc">
              <a:avLst>
                <a:gd name="adj1" fmla="val 16200000"/>
                <a:gd name="adj2" fmla="val 16065247"/>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97"/>
            </a:p>
          </p:txBody>
        </p:sp>
        <p:pic>
          <p:nvPicPr>
            <p:cNvPr id="50" name="Picture 2" descr="Quantum-Computing Icons - Free SVG ...">
              <a:extLst>
                <a:ext uri="{FF2B5EF4-FFF2-40B4-BE49-F238E27FC236}">
                  <a16:creationId xmlns:a16="http://schemas.microsoft.com/office/drawing/2014/main" id="{0B4F964D-D75F-6233-5C67-8E934E13A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732" y="4173264"/>
              <a:ext cx="523910" cy="5239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60900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07B4-2875-0F4A-F648-ACC7E97D14AF}"/>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C65996EA-3C09-A8D2-979A-E652BDC0F1F0}"/>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088C8091-C263-CA04-59EE-4ADF2DABBBE4}"/>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9111BDF0-5FA2-5299-266B-5D97BAE8C673}"/>
                </a:ext>
              </a:extLst>
            </p:cNvPr>
            <p:cNvSpPr txBox="1"/>
            <p:nvPr/>
          </p:nvSpPr>
          <p:spPr>
            <a:xfrm>
              <a:off x="320767" y="123352"/>
              <a:ext cx="145264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Outline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C89220B9-AB5B-0BC4-4CB0-09E2186862D6}"/>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C2473073-2A2B-2059-0FB3-09E82570097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18E174C3-9755-8EAF-3A6E-E24D5B69606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23</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2223F6B8-281A-AEF0-DB37-1441E66F7AB2}"/>
              </a:ext>
            </a:extLst>
          </p:cNvPr>
          <p:cNvSpPr txBox="1"/>
          <p:nvPr/>
        </p:nvSpPr>
        <p:spPr>
          <a:xfrm>
            <a:off x="272411" y="708127"/>
            <a:ext cx="11642633" cy="6036717"/>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Background</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Communication and Networking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Ariel Access Networks</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Joint Optimization of Qubit Allocation, Entanglement Routing, and Quantum Computing</a:t>
            </a:r>
            <a:endParaRPr lang="en-US" altLang="zh-CN" sz="2400" b="1" dirty="0">
              <a:solidFill>
                <a:schemeClr val="accent2"/>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solidFill>
                  <a:srgbClr val="FF0000"/>
                </a:solidFill>
                <a:latin typeface="Calibri" panose="020F0502020204030204" pitchFamily="34" charset="0"/>
                <a:cs typeface="Calibri" panose="020F0502020204030204" pitchFamily="34" charset="0"/>
              </a:rPr>
              <a:t>Optimizing Satellite-based Entanglement Distribution in Quantum Networks via Quantum-Assisted Approaches</a:t>
            </a:r>
          </a:p>
          <a:p>
            <a:pPr lvl="1">
              <a:lnSpc>
                <a:spcPct val="150000"/>
              </a:lnSpc>
            </a:pPr>
            <a:r>
              <a:rPr lang="en-US" dirty="0"/>
              <a:t>	Wei, X., Fan, L., Guo, Y., Han, Z. and Wang, Y., 2024, July. Optimizing satellite-based entanglement 	distribution in quantum networks via quantum-assisted approaches. In </a:t>
            </a:r>
            <a:r>
              <a:rPr lang="en-US" i="1" dirty="0"/>
              <a:t>2024 International Conference on 	Quantum Communications, Networking, and Computing (QCNC)</a:t>
            </a:r>
            <a:r>
              <a:rPr lang="en-US" dirty="0"/>
              <a:t> (pp. 280-287). IEEE.</a:t>
            </a:r>
            <a:endParaRPr lang="en-US" b="1" dirty="0">
              <a:solidFill>
                <a:srgbClr val="FF0000"/>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b="1" dirty="0">
                <a:latin typeface="Calibri" panose="020F0502020204030204" pitchFamily="34" charset="0"/>
                <a:cs typeface="Calibri" panose="020F0502020204030204" pitchFamily="34" charset="0"/>
              </a:rPr>
              <a:t>Efficient Entanglement Routing for Satellite-Aerial-Terrestrial Quantum Networks</a:t>
            </a: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Co-Design of Network Topology and Qubit Allocation  for Distributed 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Conclusions</a:t>
            </a:r>
            <a:endParaRPr lang="en-US" altLang="zh-CN" sz="2400" b="1" dirty="0">
              <a:solidFill>
                <a:schemeClr val="accent2"/>
              </a:solidFill>
              <a:latin typeface="Calibri" panose="020F0502020204030204" pitchFamily="34" charset="0"/>
              <a:cs typeface="Calibri" panose="020F0502020204030204" pitchFamily="34" charset="0"/>
            </a:endParaRPr>
          </a:p>
        </p:txBody>
      </p:sp>
      <p:pic>
        <p:nvPicPr>
          <p:cNvPr id="13" name="Picture 2" descr="Quantum Networks at NIST | NIST">
            <a:extLst>
              <a:ext uri="{FF2B5EF4-FFF2-40B4-BE49-F238E27FC236}">
                <a16:creationId xmlns:a16="http://schemas.microsoft.com/office/drawing/2014/main" id="{27000639-90E8-9A07-46E4-BC8DC641B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32" y="1197088"/>
            <a:ext cx="3554301" cy="168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75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2079224"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Motivation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24</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8FF7C747-F7EC-DC8A-2BF8-A2D92933C68F}"/>
              </a:ext>
            </a:extLst>
          </p:cNvPr>
          <p:cNvSpPr txBox="1"/>
          <p:nvPr/>
        </p:nvSpPr>
        <p:spPr>
          <a:xfrm>
            <a:off x="320767" y="1107453"/>
            <a:ext cx="5902513" cy="461665"/>
          </a:xfrm>
          <a:prstGeom prst="rect">
            <a:avLst/>
          </a:prstGeom>
          <a:noFill/>
        </p:spPr>
        <p:txBody>
          <a:bodyPr wrap="none" rtlCol="0">
            <a:spAutoFit/>
          </a:bodyPr>
          <a:lstStyle/>
          <a:p>
            <a:r>
              <a:rPr lang="en-US" altLang="zh-CN" sz="2400" b="1" dirty="0">
                <a:latin typeface="Calibri" panose="020F0502020204030204" pitchFamily="34" charset="0"/>
                <a:ea typeface="Calibri" panose="020F0502020204030204" pitchFamily="34" charset="0"/>
                <a:cs typeface="Calibri" panose="020F0502020204030204" pitchFamily="34" charset="0"/>
              </a:rPr>
              <a:t>Limitations and challenges of previous works</a:t>
            </a:r>
          </a:p>
        </p:txBody>
      </p:sp>
      <p:sp>
        <p:nvSpPr>
          <p:cNvPr id="10" name="文本框 9">
            <a:extLst>
              <a:ext uri="{FF2B5EF4-FFF2-40B4-BE49-F238E27FC236}">
                <a16:creationId xmlns:a16="http://schemas.microsoft.com/office/drawing/2014/main" id="{11CB02FD-B7AC-56ED-AB26-33367CB70914}"/>
              </a:ext>
            </a:extLst>
          </p:cNvPr>
          <p:cNvSpPr txBox="1"/>
          <p:nvPr/>
        </p:nvSpPr>
        <p:spPr>
          <a:xfrm>
            <a:off x="557388" y="1614785"/>
            <a:ext cx="5711065" cy="1938992"/>
          </a:xfrm>
          <a:prstGeom prst="rect">
            <a:avLst/>
          </a:prstGeom>
          <a:noFill/>
        </p:spPr>
        <p:txBody>
          <a:bodyPr wrap="square" rtlCol="0">
            <a:spAutoFit/>
          </a:bodyPr>
          <a:lstStyle/>
          <a:p>
            <a:pPr marL="342900" indent="-34290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a </a:t>
            </a:r>
            <a:r>
              <a:rPr lang="en-US" altLang="zh-C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heuristic greedy algorithm </a:t>
            </a:r>
            <a:r>
              <a:rPr lang="en-US" altLang="zh-CN" sz="2000" dirty="0">
                <a:latin typeface="Calibri" panose="020F0502020204030204" pitchFamily="34" charset="0"/>
                <a:ea typeface="Calibri" panose="020F0502020204030204" pitchFamily="34" charset="0"/>
                <a:cs typeface="Calibri" panose="020F0502020204030204" pitchFamily="34" charset="0"/>
              </a:rPr>
              <a:t>and </a:t>
            </a:r>
            <a:r>
              <a:rPr lang="en-US" altLang="zh-C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ignores some resource constraints</a:t>
            </a:r>
          </a:p>
          <a:p>
            <a:pPr marL="342900" indent="-342900" algn="just">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only consider </a:t>
            </a:r>
            <a:r>
              <a:rPr lang="en-US" altLang="zh-C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some specific settings</a:t>
            </a:r>
            <a:r>
              <a:rPr lang="en-US" altLang="zh-CN" sz="2000" dirty="0">
                <a:latin typeface="Calibri" panose="020F0502020204030204" pitchFamily="34" charset="0"/>
                <a:ea typeface="Calibri" panose="020F0502020204030204" pitchFamily="34" charset="0"/>
                <a:cs typeface="Calibri" panose="020F0502020204030204" pitchFamily="34" charset="0"/>
              </a:rPr>
              <a:t> by converting the problem into either a maximum weight independent set problem or a maximum weight bipartite matching problem.</a:t>
            </a:r>
          </a:p>
        </p:txBody>
      </p:sp>
      <p:pic>
        <p:nvPicPr>
          <p:cNvPr id="12" name="图片 11">
            <a:extLst>
              <a:ext uri="{FF2B5EF4-FFF2-40B4-BE49-F238E27FC236}">
                <a16:creationId xmlns:a16="http://schemas.microsoft.com/office/drawing/2014/main" id="{3500CE66-C54B-2F69-44C8-EB0BC2ADB872}"/>
              </a:ext>
            </a:extLst>
          </p:cNvPr>
          <p:cNvPicPr>
            <a:picLocks noChangeAspect="1"/>
          </p:cNvPicPr>
          <p:nvPr/>
        </p:nvPicPr>
        <p:blipFill>
          <a:blip r:embed="rId3"/>
          <a:stretch>
            <a:fillRect/>
          </a:stretch>
        </p:blipFill>
        <p:spPr>
          <a:xfrm>
            <a:off x="6767762" y="1526231"/>
            <a:ext cx="5249018" cy="3805538"/>
          </a:xfrm>
          <a:prstGeom prst="rect">
            <a:avLst/>
          </a:prstGeom>
        </p:spPr>
      </p:pic>
      <p:sp>
        <p:nvSpPr>
          <p:cNvPr id="14" name="文本框 13">
            <a:extLst>
              <a:ext uri="{FF2B5EF4-FFF2-40B4-BE49-F238E27FC236}">
                <a16:creationId xmlns:a16="http://schemas.microsoft.com/office/drawing/2014/main" id="{72642F1E-A593-86BE-8FD4-9FF0479C514D}"/>
              </a:ext>
            </a:extLst>
          </p:cNvPr>
          <p:cNvSpPr txBox="1"/>
          <p:nvPr/>
        </p:nvSpPr>
        <p:spPr>
          <a:xfrm>
            <a:off x="7419505" y="5450099"/>
            <a:ext cx="3953878" cy="461665"/>
          </a:xfrm>
          <a:prstGeom prst="rect">
            <a:avLst/>
          </a:prstGeom>
          <a:noFill/>
        </p:spPr>
        <p:txBody>
          <a:bodyPr wrap="square">
            <a:spAutoFit/>
          </a:bodyPr>
          <a:lstStyle/>
          <a:p>
            <a:r>
              <a:rPr lang="en-US" altLang="zh-CN" sz="1200" dirty="0">
                <a:latin typeface="Calibri" panose="020F0502020204030204" pitchFamily="34" charset="0"/>
                <a:ea typeface="Calibri" panose="020F0502020204030204" pitchFamily="34" charset="0"/>
                <a:cs typeface="Calibri" panose="020F0502020204030204" pitchFamily="34" charset="0"/>
              </a:rPr>
              <a:t>Fig. 1. The satellite-based entanglement distribution and terrestrial quantum swapping architecture.</a:t>
            </a:r>
            <a:endParaRPr lang="zh-CN" altLang="en-US" sz="1200"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3F5FF22D-46B9-5549-E6E3-DDA1EC7AABE7}"/>
              </a:ext>
            </a:extLst>
          </p:cNvPr>
          <p:cNvSpPr txBox="1"/>
          <p:nvPr/>
        </p:nvSpPr>
        <p:spPr>
          <a:xfrm>
            <a:off x="411114" y="3708661"/>
            <a:ext cx="5857339" cy="2352952"/>
          </a:xfrm>
          <a:prstGeom prst="rect">
            <a:avLst/>
          </a:prstGeom>
          <a:noFill/>
        </p:spPr>
        <p:txBody>
          <a:bodyPr wrap="square" rtlCol="0">
            <a:spAutoFit/>
          </a:bodyPr>
          <a:lstStyle/>
          <a:p>
            <a:pPr algn="just">
              <a:lnSpc>
                <a:spcPct val="150000"/>
              </a:lnSpc>
            </a:pPr>
            <a:r>
              <a:rPr lang="en-US" altLang="zh-CN" sz="2000" dirty="0">
                <a:latin typeface="Calibri" panose="020F0502020204030204" pitchFamily="34" charset="0"/>
                <a:ea typeface="Calibri" panose="020F0502020204030204" pitchFamily="34" charset="0"/>
                <a:cs typeface="Calibri" panose="020F0502020204030204" pitchFamily="34" charset="0"/>
              </a:rPr>
              <a:t>This paper investigates a </a:t>
            </a:r>
            <a:r>
              <a:rPr lang="en-US" altLang="zh-CN"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joint satellite assignment, resource allocation, and path selection scenario </a:t>
            </a:r>
            <a:r>
              <a:rPr lang="en-US" altLang="zh-CN" sz="2000" dirty="0">
                <a:latin typeface="Calibri" panose="020F0502020204030204" pitchFamily="34" charset="0"/>
                <a:ea typeface="Calibri" panose="020F0502020204030204" pitchFamily="34" charset="0"/>
                <a:cs typeface="Calibri" panose="020F0502020204030204" pitchFamily="34" charset="0"/>
              </a:rPr>
              <a:t>to build quantum entanglements for ground stations by leveraging </a:t>
            </a:r>
            <a:r>
              <a:rPr lang="en-US" altLang="zh-CN"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satellite-based entanglement distribution </a:t>
            </a:r>
            <a:r>
              <a:rPr lang="en-US" altLang="zh-CN" sz="2000" dirty="0">
                <a:latin typeface="Calibri" panose="020F0502020204030204" pitchFamily="34" charset="0"/>
                <a:ea typeface="Calibri" panose="020F0502020204030204" pitchFamily="34" charset="0"/>
                <a:cs typeface="Calibri" panose="020F0502020204030204" pitchFamily="34" charset="0"/>
              </a:rPr>
              <a:t>and </a:t>
            </a:r>
            <a:r>
              <a:rPr lang="en-US" altLang="zh-CN"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terrestrial quantum swapping.</a:t>
            </a:r>
          </a:p>
        </p:txBody>
      </p:sp>
    </p:spTree>
    <p:extLst>
      <p:ext uri="{BB962C8B-B14F-4D97-AF65-F5344CB8AC3E}">
        <p14:creationId xmlns:p14="http://schemas.microsoft.com/office/powerpoint/2010/main" val="14794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260154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System Model</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25</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14" name="组合 13">
            <a:extLst>
              <a:ext uri="{FF2B5EF4-FFF2-40B4-BE49-F238E27FC236}">
                <a16:creationId xmlns:a16="http://schemas.microsoft.com/office/drawing/2014/main" id="{E30602BF-A789-DD15-A55B-FB03E867EFC7}"/>
              </a:ext>
            </a:extLst>
          </p:cNvPr>
          <p:cNvGrpSpPr/>
          <p:nvPr/>
        </p:nvGrpSpPr>
        <p:grpSpPr>
          <a:xfrm>
            <a:off x="7429501" y="1124389"/>
            <a:ext cx="4565984" cy="3237522"/>
            <a:chOff x="7429501" y="1124389"/>
            <a:chExt cx="4565984" cy="3237522"/>
          </a:xfrm>
        </p:grpSpPr>
        <p:pic>
          <p:nvPicPr>
            <p:cNvPr id="9" name="图片 8">
              <a:extLst>
                <a:ext uri="{FF2B5EF4-FFF2-40B4-BE49-F238E27FC236}">
                  <a16:creationId xmlns:a16="http://schemas.microsoft.com/office/drawing/2014/main" id="{D8C9E11D-CB66-49B4-8B27-35EC44573CBD}"/>
                </a:ext>
              </a:extLst>
            </p:cNvPr>
            <p:cNvPicPr>
              <a:picLocks noChangeAspect="1"/>
            </p:cNvPicPr>
            <p:nvPr/>
          </p:nvPicPr>
          <p:blipFill>
            <a:blip r:embed="rId3"/>
            <a:stretch>
              <a:fillRect/>
            </a:stretch>
          </p:blipFill>
          <p:spPr>
            <a:xfrm>
              <a:off x="7576761" y="1124389"/>
              <a:ext cx="4119920" cy="2709447"/>
            </a:xfrm>
            <a:prstGeom prst="rect">
              <a:avLst/>
            </a:prstGeom>
          </p:spPr>
        </p:pic>
        <p:sp>
          <p:nvSpPr>
            <p:cNvPr id="11" name="文本框 10">
              <a:extLst>
                <a:ext uri="{FF2B5EF4-FFF2-40B4-BE49-F238E27FC236}">
                  <a16:creationId xmlns:a16="http://schemas.microsoft.com/office/drawing/2014/main" id="{B95F6F90-D146-5185-A99E-6148A4282E7B}"/>
                </a:ext>
              </a:extLst>
            </p:cNvPr>
            <p:cNvSpPr txBox="1"/>
            <p:nvPr/>
          </p:nvSpPr>
          <p:spPr>
            <a:xfrm>
              <a:off x="7429501" y="3900246"/>
              <a:ext cx="4565984" cy="461665"/>
            </a:xfrm>
            <a:prstGeom prst="rect">
              <a:avLst/>
            </a:prstGeom>
            <a:noFill/>
          </p:spPr>
          <p:txBody>
            <a:bodyPr wrap="square">
              <a:spAutoFit/>
            </a:bodyPr>
            <a:lstStyle/>
            <a:p>
              <a:r>
                <a:rPr lang="en-US" altLang="zh-CN" sz="1200" dirty="0">
                  <a:latin typeface="Calibri" panose="020F0502020204030204" pitchFamily="34" charset="0"/>
                  <a:ea typeface="Calibri" panose="020F0502020204030204" pitchFamily="34" charset="0"/>
                  <a:cs typeface="Calibri" panose="020F0502020204030204" pitchFamily="34" charset="0"/>
                </a:rPr>
                <a:t>Fig. 2. An example of the space-to-ground transmittance between one SAT and two GSs for the entanglement distribution to this GSP.</a:t>
              </a:r>
              <a:endParaRPr lang="zh-CN" altLang="en-US" sz="1200" dirty="0">
                <a:latin typeface="Calibri" panose="020F0502020204030204" pitchFamily="34" charset="0"/>
                <a:cs typeface="Calibri" panose="020F0502020204030204" pitchFamily="34" charset="0"/>
              </a:endParaRPr>
            </a:p>
          </p:txBody>
        </p:sp>
      </p:grpSp>
      <p:sp>
        <p:nvSpPr>
          <p:cNvPr id="12" name="文本框 11">
            <a:extLst>
              <a:ext uri="{FF2B5EF4-FFF2-40B4-BE49-F238E27FC236}">
                <a16:creationId xmlns:a16="http://schemas.microsoft.com/office/drawing/2014/main" id="{D18CBA2A-DAF1-A6C5-7F4D-096FD13D8823}"/>
              </a:ext>
            </a:extLst>
          </p:cNvPr>
          <p:cNvSpPr txBox="1"/>
          <p:nvPr/>
        </p:nvSpPr>
        <p:spPr>
          <a:xfrm>
            <a:off x="320767" y="991091"/>
            <a:ext cx="2117246"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1. Network Model</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5FAB935-9FF0-F382-A7A5-3547BD8AECD6}"/>
                  </a:ext>
                </a:extLst>
              </p:cNvPr>
              <p:cNvSpPr txBox="1"/>
              <p:nvPr/>
            </p:nvSpPr>
            <p:spPr>
              <a:xfrm>
                <a:off x="495319" y="1416862"/>
                <a:ext cx="6537139" cy="2126159"/>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Calibri" panose="020F0502020204030204" pitchFamily="34" charset="0"/>
                    <a:cs typeface="Calibri" panose="020F0502020204030204" pitchFamily="34" charset="0"/>
                  </a:rPr>
                  <a:t>satellites (SAT)</a:t>
                </a:r>
                <a:r>
                  <a:rPr lang="en-US" altLang="zh-CN"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altLang="zh-CN" b="0" i="1" dirty="0" smtClean="0">
                        <a:effectLst/>
                        <a:highlight>
                          <a:srgbClr val="FFFFFF"/>
                        </a:highlight>
                        <a:latin typeface="Cambria Math" panose="02040503050406030204" pitchFamily="18" charset="0"/>
                      </a:rPr>
                      <m:t>𝑀</m:t>
                    </m:r>
                    <m:r>
                      <a:rPr lang="en-US" altLang="zh-CN" b="0" i="1" dirty="0" smtClean="0">
                        <a:effectLst/>
                        <a:highlight>
                          <a:srgbClr val="FFFFFF"/>
                        </a:highlight>
                        <a:latin typeface="Cambria Math" panose="02040503050406030204" pitchFamily="18" charset="0"/>
                      </a:rPr>
                      <m:t> = {1, · · · , |</m:t>
                    </m:r>
                    <m:r>
                      <a:rPr lang="en-US" altLang="zh-CN" b="0" i="1" dirty="0" smtClean="0">
                        <a:effectLst/>
                        <a:highlight>
                          <a:srgbClr val="FFFFFF"/>
                        </a:highlight>
                        <a:latin typeface="Cambria Math" panose="02040503050406030204" pitchFamily="18" charset="0"/>
                      </a:rPr>
                      <m:t>𝑀</m:t>
                    </m:r>
                    <m:r>
                      <a:rPr lang="en-US" altLang="zh-CN" b="0" i="1" dirty="0" smtClean="0">
                        <a:effectLst/>
                        <a:highlight>
                          <a:srgbClr val="FFFFFF"/>
                        </a:highlight>
                        <a:latin typeface="Cambria Math" panose="02040503050406030204" pitchFamily="18" charset="0"/>
                      </a:rPr>
                      <m:t>|}</m:t>
                    </m:r>
                  </m:oMath>
                </a14:m>
                <a:r>
                  <a:rPr lang="en-US" altLang="zh-CN"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altLang="zh-CN" i="1" dirty="0" smtClean="0">
                        <a:latin typeface="Cambria Math" panose="02040503050406030204" pitchFamily="18" charset="0"/>
                        <a:ea typeface="Calibri" panose="020F0502020204030204" pitchFamily="34" charset="0"/>
                        <a:cs typeface="Calibri" panose="020F0502020204030204" pitchFamily="34" charset="0"/>
                      </a:rPr>
                      <m:t>𝑠</m:t>
                    </m:r>
                    <m:sSub>
                      <m:sSubPr>
                        <m:ctrlPr>
                          <a:rPr lang="en-US" altLang="zh-CN" b="0" i="1" dirty="0"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i="1" dirty="0" smtClean="0">
                            <a:latin typeface="Cambria Math" panose="02040503050406030204" pitchFamily="18" charset="0"/>
                            <a:ea typeface="Calibri" panose="020F0502020204030204" pitchFamily="34" charset="0"/>
                            <a:cs typeface="Calibri" panose="020F0502020204030204" pitchFamily="34" charset="0"/>
                          </a:rPr>
                          <m:t>𝑚</m:t>
                        </m:r>
                      </m:e>
                      <m:sub>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𝑖</m:t>
                        </m:r>
                      </m:sub>
                    </m:sSub>
                  </m:oMath>
                </a14:m>
                <a:r>
                  <a:rPr lang="en-US" altLang="zh-CN" dirty="0">
                    <a:latin typeface="Calibri" panose="020F0502020204030204" pitchFamily="34" charset="0"/>
                    <a:ea typeface="Calibri" panose="020F0502020204030204" pitchFamily="34" charset="0"/>
                    <a:cs typeface="Calibri" panose="020F0502020204030204" pitchFamily="34" charset="0"/>
                  </a:rPr>
                  <a:t>: quantum memory of SAT </a:t>
                </a:r>
                <a14:m>
                  <m:oMath xmlns:m="http://schemas.openxmlformats.org/officeDocument/2006/math">
                    <m:r>
                      <a:rPr lang="en-US" altLang="zh-CN" i="1" dirty="0" smtClean="0">
                        <a:latin typeface="Cambria Math" panose="02040503050406030204" pitchFamily="18" charset="0"/>
                        <a:ea typeface="Calibri" panose="020F0502020204030204" pitchFamily="34" charset="0"/>
                        <a:cs typeface="Calibri" panose="020F0502020204030204" pitchFamily="34" charset="0"/>
                      </a:rPr>
                      <m:t>𝑖</m:t>
                    </m:r>
                  </m:oMath>
                </a14:m>
                <a:r>
                  <a:rPr lang="en-US" altLang="zh-CN"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en-US" altLang="zh-CN" i="1" dirty="0">
                            <a:latin typeface="Cambria Math" panose="02040503050406030204" pitchFamily="18" charset="0"/>
                            <a:ea typeface="Calibri" panose="020F0502020204030204" pitchFamily="34" charset="0"/>
                            <a:cs typeface="Calibri" panose="020F0502020204030204" pitchFamily="34" charset="0"/>
                          </a:rPr>
                        </m:ctrlPr>
                      </m:sSubPr>
                      <m:e>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𝑡𝑟</m:t>
                        </m:r>
                      </m:e>
                      <m:sub>
                        <m:r>
                          <a:rPr lang="en-US" altLang="zh-CN" i="1" dirty="0">
                            <a:latin typeface="Cambria Math" panose="02040503050406030204" pitchFamily="18" charset="0"/>
                            <a:ea typeface="Calibri" panose="020F0502020204030204" pitchFamily="34" charset="0"/>
                            <a:cs typeface="Calibri" panose="020F0502020204030204" pitchFamily="34" charset="0"/>
                          </a:rPr>
                          <m:t>𝑖</m:t>
                        </m:r>
                      </m:sub>
                    </m:sSub>
                  </m:oMath>
                </a14:m>
                <a:r>
                  <a:rPr lang="en-US" altLang="zh-CN" dirty="0">
                    <a:latin typeface="Calibri" panose="020F0502020204030204" pitchFamily="34" charset="0"/>
                    <a:ea typeface="Calibri" panose="020F0502020204030204" pitchFamily="34" charset="0"/>
                    <a:cs typeface="Calibri" panose="020F0502020204030204" pitchFamily="34" charset="0"/>
                  </a:rPr>
                  <a:t>: number of transmitters of SAT </a:t>
                </a:r>
                <a14:m>
                  <m:oMath xmlns:m="http://schemas.openxmlformats.org/officeDocument/2006/math">
                    <m:r>
                      <a:rPr lang="en-US" altLang="zh-CN" i="1" dirty="0" smtClean="0">
                        <a:latin typeface="Cambria Math" panose="02040503050406030204" pitchFamily="18" charset="0"/>
                        <a:ea typeface="Calibri" panose="020F0502020204030204" pitchFamily="34" charset="0"/>
                        <a:cs typeface="Calibri" panose="020F0502020204030204" pitchFamily="34" charset="0"/>
                      </a:rPr>
                      <m:t>𝑖</m:t>
                    </m:r>
                  </m:oMath>
                </a14:m>
                <a:r>
                  <a:rPr lang="en-US" altLang="zh-CN" dirty="0">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150000"/>
                  </a:lnSpc>
                  <a:buFont typeface="Wingdings" panose="05000000000000000000" pitchFamily="2" charset="2"/>
                  <a:buChar char="Ø"/>
                </a:pPr>
                <a:r>
                  <a:rPr lang="en-US" altLang="zh-CN" dirty="0">
                    <a:latin typeface="Calibri" panose="020F0502020204030204" pitchFamily="34" charset="0"/>
                    <a:ea typeface="Calibri" panose="020F0502020204030204" pitchFamily="34" charset="0"/>
                    <a:cs typeface="Calibri" panose="020F0502020204030204" pitchFamily="34" charset="0"/>
                  </a:rPr>
                  <a:t>ground stations (GS): </a:t>
                </a:r>
                <a14:m>
                  <m:oMath xmlns:m="http://schemas.openxmlformats.org/officeDocument/2006/math">
                    <m:r>
                      <a:rPr lang="en-US" altLang="zh-CN" i="1" dirty="0" smtClean="0">
                        <a:latin typeface="Cambria Math" panose="02040503050406030204" pitchFamily="18" charset="0"/>
                        <a:cs typeface="Calibri" panose="020F0502020204030204" pitchFamily="34" charset="0"/>
                      </a:rPr>
                      <m:t>𝑁</m:t>
                    </m:r>
                    <m:r>
                      <a:rPr lang="en-US" altLang="zh-CN" i="1" dirty="0" smtClean="0">
                        <a:latin typeface="Cambria Math" panose="02040503050406030204" pitchFamily="18" charset="0"/>
                        <a:cs typeface="Calibri" panose="020F0502020204030204" pitchFamily="34" charset="0"/>
                      </a:rPr>
                      <m:t> = </m:t>
                    </m:r>
                    <m:d>
                      <m:dPr>
                        <m:begChr m:val="{"/>
                        <m:endChr m:val="}"/>
                        <m:ctrlPr>
                          <a:rPr lang="en-US" altLang="zh-CN" i="1" dirty="0" smtClean="0">
                            <a:latin typeface="Cambria Math" panose="02040503050406030204" pitchFamily="18" charset="0"/>
                            <a:cs typeface="Calibri" panose="020F0502020204030204" pitchFamily="34" charset="0"/>
                          </a:rPr>
                        </m:ctrlPr>
                      </m:dPr>
                      <m:e>
                        <m:r>
                          <a:rPr lang="en-US" altLang="zh-CN" i="1" dirty="0" smtClean="0">
                            <a:latin typeface="Cambria Math" panose="02040503050406030204" pitchFamily="18" charset="0"/>
                            <a:cs typeface="Calibri" panose="020F0502020204030204" pitchFamily="34" charset="0"/>
                          </a:rPr>
                          <m:t>1, · · · , </m:t>
                        </m:r>
                        <m:d>
                          <m:dPr>
                            <m:begChr m:val="|"/>
                            <m:endChr m:val="|"/>
                            <m:ctrlPr>
                              <a:rPr lang="en-US" altLang="zh-CN" i="1" dirty="0" smtClean="0">
                                <a:latin typeface="Cambria Math" panose="02040503050406030204" pitchFamily="18" charset="0"/>
                                <a:cs typeface="Calibri" panose="020F0502020204030204" pitchFamily="34" charset="0"/>
                              </a:rPr>
                            </m:ctrlPr>
                          </m:dPr>
                          <m:e>
                            <m:r>
                              <a:rPr lang="en-US" altLang="zh-CN" i="1" dirty="0" smtClean="0">
                                <a:latin typeface="Cambria Math" panose="02040503050406030204" pitchFamily="18" charset="0"/>
                                <a:cs typeface="Calibri" panose="020F0502020204030204" pitchFamily="34" charset="0"/>
                              </a:rPr>
                              <m:t>𝑁</m:t>
                            </m:r>
                          </m:e>
                        </m:d>
                      </m:e>
                    </m:d>
                  </m:oMath>
                </a14:m>
                <a:r>
                  <a:rPr lang="en-US" altLang="zh-CN" i="1" dirty="0">
                    <a:latin typeface="Calibri" panose="020F0502020204030204" pitchFamily="34" charset="0"/>
                    <a:ea typeface="Calibri" panose="020F0502020204030204" pitchFamily="34" charset="0"/>
                    <a:cs typeface="Calibri" panose="020F0502020204030204" pitchFamily="34" charset="0"/>
                  </a:rPr>
                  <a:t>, g</a:t>
                </a:r>
                <a14:m>
                  <m:oMath xmlns:m="http://schemas.openxmlformats.org/officeDocument/2006/math">
                    <m:sSub>
                      <m:sSubPr>
                        <m:ctrlPr>
                          <a:rPr lang="en-US" altLang="zh-CN" i="1" dirty="0">
                            <a:latin typeface="Cambria Math" panose="02040503050406030204" pitchFamily="18" charset="0"/>
                            <a:ea typeface="Calibri" panose="020F0502020204030204" pitchFamily="34" charset="0"/>
                            <a:cs typeface="Calibri" panose="020F0502020204030204" pitchFamily="34" charset="0"/>
                          </a:rPr>
                        </m:ctrlPr>
                      </m:sSubPr>
                      <m:e>
                        <m:r>
                          <a:rPr lang="en-US" altLang="zh-CN" i="1" dirty="0">
                            <a:latin typeface="Cambria Math" panose="02040503050406030204" pitchFamily="18" charset="0"/>
                            <a:ea typeface="Calibri" panose="020F0502020204030204" pitchFamily="34" charset="0"/>
                            <a:cs typeface="Calibri" panose="020F0502020204030204" pitchFamily="34" charset="0"/>
                          </a:rPr>
                          <m:t>𝑚</m:t>
                        </m:r>
                      </m:e>
                      <m:sub>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𝑘</m:t>
                        </m:r>
                      </m:sub>
                    </m:sSub>
                  </m:oMath>
                </a14:m>
                <a:r>
                  <a:rPr lang="en-US" altLang="zh-CN" dirty="0">
                    <a:latin typeface="Calibri" panose="020F0502020204030204" pitchFamily="34" charset="0"/>
                    <a:ea typeface="Calibri" panose="020F0502020204030204" pitchFamily="34" charset="0"/>
                    <a:cs typeface="Calibri" panose="020F0502020204030204" pitchFamily="34" charset="0"/>
                  </a:rPr>
                  <a:t>: quantum memory of GS </a:t>
                </a:r>
                <a14:m>
                  <m:oMath xmlns:m="http://schemas.openxmlformats.org/officeDocument/2006/math">
                    <m:r>
                      <a:rPr lang="en-US" altLang="zh-CN" b="0" i="1" smtClean="0">
                        <a:latin typeface="Cambria Math" panose="02040503050406030204" pitchFamily="18" charset="0"/>
                        <a:ea typeface="Calibri" panose="020F0502020204030204" pitchFamily="34" charset="0"/>
                        <a:cs typeface="Calibri" panose="020F0502020204030204" pitchFamily="34" charset="0"/>
                      </a:rPr>
                      <m:t>𝑘</m:t>
                    </m:r>
                  </m:oMath>
                </a14:m>
                <a:r>
                  <a:rPr lang="en-US" altLang="zh-CN"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en-US" altLang="zh-CN" i="1" dirty="0">
                            <a:latin typeface="Cambria Math" panose="02040503050406030204" pitchFamily="18" charset="0"/>
                            <a:ea typeface="Calibri" panose="020F0502020204030204" pitchFamily="34" charset="0"/>
                            <a:cs typeface="Calibri" panose="020F0502020204030204" pitchFamily="34" charset="0"/>
                          </a:rPr>
                        </m:ctrlPr>
                      </m:sSubPr>
                      <m:e>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𝑟</m:t>
                        </m:r>
                        <m:r>
                          <a:rPr lang="en-US" altLang="zh-CN" i="1" dirty="0">
                            <a:latin typeface="Cambria Math" panose="02040503050406030204" pitchFamily="18" charset="0"/>
                            <a:ea typeface="Calibri" panose="020F0502020204030204" pitchFamily="34" charset="0"/>
                            <a:cs typeface="Calibri" panose="020F0502020204030204" pitchFamily="34" charset="0"/>
                          </a:rPr>
                          <m:t>𝑟</m:t>
                        </m:r>
                      </m:e>
                      <m:sub>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𝑘</m:t>
                        </m:r>
                      </m:sub>
                    </m:sSub>
                  </m:oMath>
                </a14:m>
                <a:r>
                  <a:rPr lang="en-US" altLang="zh-CN" dirty="0">
                    <a:latin typeface="Calibri" panose="020F0502020204030204" pitchFamily="34" charset="0"/>
                    <a:ea typeface="Calibri" panose="020F0502020204030204" pitchFamily="34" charset="0"/>
                    <a:cs typeface="Calibri" panose="020F0502020204030204" pitchFamily="34" charset="0"/>
                  </a:rPr>
                  <a:t>: number of receivers of GS </a:t>
                </a:r>
                <a14:m>
                  <m:oMath xmlns:m="http://schemas.openxmlformats.org/officeDocument/2006/math">
                    <m:r>
                      <a:rPr lang="en-US" altLang="zh-CN" b="0" i="1" dirty="0" smtClean="0">
                        <a:latin typeface="Cambria Math" panose="02040503050406030204" pitchFamily="18" charset="0"/>
                        <a:ea typeface="Calibri" panose="020F0502020204030204" pitchFamily="34" charset="0"/>
                        <a:cs typeface="Calibri" panose="020F0502020204030204" pitchFamily="34" charset="0"/>
                      </a:rPr>
                      <m:t>𝑘</m:t>
                    </m:r>
                  </m:oMath>
                </a14:m>
                <a:r>
                  <a:rPr lang="en-US" altLang="zh-CN" dirty="0">
                    <a:latin typeface="Calibri" panose="020F0502020204030204" pitchFamily="34" charset="0"/>
                    <a:ea typeface="Calibri" panose="020F0502020204030204" pitchFamily="34" charset="0"/>
                    <a:cs typeface="Calibri" panose="020F0502020204030204" pitchFamily="34" charset="0"/>
                  </a:rPr>
                  <a:t>.</a:t>
                </a:r>
                <a:endParaRPr lang="en-US" altLang="zh-CN" i="1"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Ø"/>
                </a:pPr>
                <a:r>
                  <a:rPr lang="en-US" altLang="zh-CN" dirty="0">
                    <a:latin typeface="Calibri" panose="020F0502020204030204" pitchFamily="34" charset="0"/>
                    <a:ea typeface="Calibri" panose="020F0502020204030204" pitchFamily="34" charset="0"/>
                    <a:cs typeface="Calibri" panose="020F0502020204030204" pitchFamily="34" charset="0"/>
                  </a:rPr>
                  <a:t>ground station pairs (GSP): </a:t>
                </a:r>
                <a14:m>
                  <m:oMath xmlns:m="http://schemas.openxmlformats.org/officeDocument/2006/math">
                    <m:r>
                      <a:rPr lang="en-US" altLang="zh-CN" i="1" dirty="0" smtClean="0">
                        <a:latin typeface="Cambria Math" panose="02040503050406030204" pitchFamily="18" charset="0"/>
                        <a:ea typeface="Calibri" panose="020F0502020204030204" pitchFamily="34" charset="0"/>
                        <a:cs typeface="Calibri" panose="020F0502020204030204" pitchFamily="34" charset="0"/>
                      </a:rPr>
                      <m:t>𝑂</m:t>
                    </m:r>
                    <m:r>
                      <a:rPr lang="en-US" altLang="zh-CN" i="1" dirty="0" smtClean="0">
                        <a:latin typeface="Cambria Math" panose="02040503050406030204" pitchFamily="18" charset="0"/>
                        <a:ea typeface="Calibri" panose="020F0502020204030204" pitchFamily="34" charset="0"/>
                        <a:cs typeface="Calibri" panose="020F0502020204030204" pitchFamily="34" charset="0"/>
                      </a:rPr>
                      <m:t> = {1, · · · , |</m:t>
                    </m:r>
                    <m:r>
                      <a:rPr lang="en-US" altLang="zh-CN" i="1" dirty="0" smtClean="0">
                        <a:latin typeface="Cambria Math" panose="02040503050406030204" pitchFamily="18" charset="0"/>
                        <a:ea typeface="Calibri" panose="020F0502020204030204" pitchFamily="34" charset="0"/>
                        <a:cs typeface="Calibri" panose="020F0502020204030204" pitchFamily="34" charset="0"/>
                      </a:rPr>
                      <m:t>𝑂</m:t>
                    </m:r>
                    <m:r>
                      <a:rPr lang="en-US" altLang="zh-CN" i="1" dirty="0" smtClean="0">
                        <a:latin typeface="Cambria Math" panose="02040503050406030204" pitchFamily="18" charset="0"/>
                        <a:ea typeface="Calibri" panose="020F0502020204030204" pitchFamily="34" charset="0"/>
                        <a:cs typeface="Calibri" panose="020F0502020204030204" pitchFamily="34" charset="0"/>
                      </a:rPr>
                      <m:t>|}</m:t>
                    </m:r>
                  </m:oMath>
                </a14:m>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6" name="文本框 15">
                <a:extLst>
                  <a:ext uri="{FF2B5EF4-FFF2-40B4-BE49-F238E27FC236}">
                    <a16:creationId xmlns:a16="http://schemas.microsoft.com/office/drawing/2014/main" id="{C5FAB935-9FF0-F382-A7A5-3547BD8AECD6}"/>
                  </a:ext>
                </a:extLst>
              </p:cNvPr>
              <p:cNvSpPr txBox="1">
                <a:spLocks noRot="1" noChangeAspect="1" noMove="1" noResize="1" noEditPoints="1" noAdjustHandles="1" noChangeArrowheads="1" noChangeShapeType="1" noTextEdit="1"/>
              </p:cNvSpPr>
              <p:nvPr/>
            </p:nvSpPr>
            <p:spPr>
              <a:xfrm>
                <a:off x="495319" y="1416862"/>
                <a:ext cx="6537139" cy="2126159"/>
              </a:xfrm>
              <a:prstGeom prst="rect">
                <a:avLst/>
              </a:prstGeom>
              <a:blipFill>
                <a:blip r:embed="rId4"/>
                <a:stretch>
                  <a:fillRect l="-559" r="-746" b="-3725"/>
                </a:stretch>
              </a:blipFill>
            </p:spPr>
            <p:txBody>
              <a:bodyPr/>
              <a:lstStyle/>
              <a:p>
                <a:r>
                  <a:rPr lang="zh-CN" altLang="en-US">
                    <a:noFill/>
                  </a:rPr>
                  <a:t> </a:t>
                </a:r>
              </a:p>
            </p:txBody>
          </p:sp>
        </mc:Fallback>
      </mc:AlternateContent>
      <p:grpSp>
        <p:nvGrpSpPr>
          <p:cNvPr id="6" name="组合 5">
            <a:extLst>
              <a:ext uri="{FF2B5EF4-FFF2-40B4-BE49-F238E27FC236}">
                <a16:creationId xmlns:a16="http://schemas.microsoft.com/office/drawing/2014/main" id="{E5B6E709-B871-493F-64F5-2B5286CEF4C2}"/>
              </a:ext>
            </a:extLst>
          </p:cNvPr>
          <p:cNvGrpSpPr/>
          <p:nvPr/>
        </p:nvGrpSpPr>
        <p:grpSpPr>
          <a:xfrm>
            <a:off x="320767" y="3666806"/>
            <a:ext cx="5600191" cy="2509354"/>
            <a:chOff x="320767" y="3666806"/>
            <a:chExt cx="5600191" cy="2509354"/>
          </a:xfrm>
        </p:grpSpPr>
        <p:sp>
          <p:nvSpPr>
            <p:cNvPr id="13" name="文本框 12">
              <a:extLst>
                <a:ext uri="{FF2B5EF4-FFF2-40B4-BE49-F238E27FC236}">
                  <a16:creationId xmlns:a16="http://schemas.microsoft.com/office/drawing/2014/main" id="{B82026F2-2BAE-A7B8-E0A3-848B84D214E0}"/>
                </a:ext>
              </a:extLst>
            </p:cNvPr>
            <p:cNvSpPr txBox="1"/>
            <p:nvPr/>
          </p:nvSpPr>
          <p:spPr>
            <a:xfrm>
              <a:off x="320767" y="3666806"/>
              <a:ext cx="2060179"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2. Channel Model</a:t>
              </a:r>
            </a:p>
          </p:txBody>
        </p:sp>
        <p:sp>
          <p:nvSpPr>
            <p:cNvPr id="18" name="文本框 17">
              <a:extLst>
                <a:ext uri="{FF2B5EF4-FFF2-40B4-BE49-F238E27FC236}">
                  <a16:creationId xmlns:a16="http://schemas.microsoft.com/office/drawing/2014/main" id="{5919163A-7947-A8A4-DCF2-6E49B2608F67}"/>
                </a:ext>
              </a:extLst>
            </p:cNvPr>
            <p:cNvSpPr txBox="1"/>
            <p:nvPr/>
          </p:nvSpPr>
          <p:spPr>
            <a:xfrm>
              <a:off x="495319" y="4130087"/>
              <a:ext cx="5002618" cy="369332"/>
            </a:xfrm>
            <a:prstGeom prst="rect">
              <a:avLst/>
            </a:prstGeom>
            <a:noFill/>
          </p:spPr>
          <p:txBody>
            <a:bodyPr wrap="square">
              <a:spAutoFit/>
            </a:bodyPr>
            <a:lstStyle/>
            <a:p>
              <a:r>
                <a:rPr lang="en-US" altLang="zh-CN" b="1"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spontaneous parametric down-conversion (SPDC)</a:t>
              </a:r>
              <a:endParaRPr lang="zh-CN" altLang="en-US" b="1"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C3387A0E-B355-7912-8D8D-4D34002E6F5E}"/>
                </a:ext>
              </a:extLst>
            </p:cNvPr>
            <p:cNvSpPr txBox="1"/>
            <p:nvPr/>
          </p:nvSpPr>
          <p:spPr>
            <a:xfrm>
              <a:off x="495319" y="4499419"/>
              <a:ext cx="3432068" cy="1676741"/>
            </a:xfrm>
            <a:prstGeom prst="rect">
              <a:avLst/>
            </a:prstGeom>
            <a:noFill/>
          </p:spPr>
          <p:txBody>
            <a:bodyPr wrap="square">
              <a:spAutoFit/>
            </a:bodyPr>
            <a:lstStyle/>
            <a:p>
              <a:pPr marL="285750" indent="-285750">
                <a:lnSpc>
                  <a:spcPct val="200000"/>
                </a:lnSpc>
                <a:buFont typeface="Wingdings" panose="05000000000000000000" pitchFamily="2" charset="2"/>
                <a:buChar char="Ø"/>
              </a:pPr>
              <a:r>
                <a:rPr lang="en-US" altLang="zh-CN"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space-to-ground transmittance:</a:t>
              </a:r>
            </a:p>
            <a:p>
              <a:pPr marL="285750" indent="-285750">
                <a:lnSpc>
                  <a:spcPct val="200000"/>
                </a:lnSpc>
                <a:buFont typeface="Wingdings" panose="05000000000000000000" pitchFamily="2" charset="2"/>
                <a:buChar char="Ø"/>
              </a:pPr>
              <a:r>
                <a:rPr lang="en-US" altLang="zh-CN" dirty="0">
                  <a:latin typeface="Calibri" panose="020F0502020204030204" pitchFamily="34" charset="0"/>
                  <a:cs typeface="Calibri" panose="020F0502020204030204" pitchFamily="34" charset="0"/>
                </a:rPr>
                <a:t>free-space transmittance:</a:t>
              </a:r>
            </a:p>
            <a:p>
              <a:pPr marL="285750" indent="-285750">
                <a:lnSpc>
                  <a:spcPct val="200000"/>
                </a:lnSpc>
                <a:buFont typeface="Wingdings" panose="05000000000000000000" pitchFamily="2" charset="2"/>
                <a:buChar char="Ø"/>
              </a:pPr>
              <a:r>
                <a:rPr lang="en-US" altLang="zh-CN" dirty="0">
                  <a:latin typeface="Calibri" panose="020F0502020204030204" pitchFamily="34" charset="0"/>
                  <a:cs typeface="Calibri" panose="020F0502020204030204" pitchFamily="34" charset="0"/>
                </a:rPr>
                <a:t>atmospheric transmittance:</a:t>
              </a:r>
              <a:endParaRPr lang="zh-CN" altLang="en-US" dirty="0">
                <a:latin typeface="Calibri" panose="020F0502020204030204" pitchFamily="34" charset="0"/>
                <a:cs typeface="Calibri" panose="020F0502020204030204" pitchFamily="34" charset="0"/>
              </a:endParaRPr>
            </a:p>
          </p:txBody>
        </p:sp>
        <p:pic>
          <p:nvPicPr>
            <p:cNvPr id="20" name="图片 19">
              <a:extLst>
                <a:ext uri="{FF2B5EF4-FFF2-40B4-BE49-F238E27FC236}">
                  <a16:creationId xmlns:a16="http://schemas.microsoft.com/office/drawing/2014/main" id="{896239F6-71BA-A04D-258B-60751517DF10}"/>
                </a:ext>
              </a:extLst>
            </p:cNvPr>
            <p:cNvPicPr>
              <a:picLocks noChangeAspect="1"/>
            </p:cNvPicPr>
            <p:nvPr/>
          </p:nvPicPr>
          <p:blipFill>
            <a:blip r:embed="rId5"/>
            <a:stretch>
              <a:fillRect/>
            </a:stretch>
          </p:blipFill>
          <p:spPr>
            <a:xfrm>
              <a:off x="4073661" y="4625097"/>
              <a:ext cx="1671810" cy="466551"/>
            </a:xfrm>
            <a:prstGeom prst="rect">
              <a:avLst/>
            </a:prstGeom>
          </p:spPr>
        </p:pic>
        <p:pic>
          <p:nvPicPr>
            <p:cNvPr id="22" name="图片 21">
              <a:extLst>
                <a:ext uri="{FF2B5EF4-FFF2-40B4-BE49-F238E27FC236}">
                  <a16:creationId xmlns:a16="http://schemas.microsoft.com/office/drawing/2014/main" id="{4292BA88-00FD-41F8-C4A4-68FF9879B0D8}"/>
                </a:ext>
              </a:extLst>
            </p:cNvPr>
            <p:cNvPicPr>
              <a:picLocks noChangeAspect="1"/>
            </p:cNvPicPr>
            <p:nvPr/>
          </p:nvPicPr>
          <p:blipFill>
            <a:blip r:embed="rId6"/>
            <a:stretch>
              <a:fillRect/>
            </a:stretch>
          </p:blipFill>
          <p:spPr>
            <a:xfrm>
              <a:off x="3504366" y="5166970"/>
              <a:ext cx="2416592" cy="560248"/>
            </a:xfrm>
            <a:prstGeom prst="rect">
              <a:avLst/>
            </a:prstGeom>
          </p:spPr>
        </p:pic>
        <p:pic>
          <p:nvPicPr>
            <p:cNvPr id="24" name="图片 23">
              <a:extLst>
                <a:ext uri="{FF2B5EF4-FFF2-40B4-BE49-F238E27FC236}">
                  <a16:creationId xmlns:a16="http://schemas.microsoft.com/office/drawing/2014/main" id="{F1D903C1-4883-492B-3EA8-76B098AF2902}"/>
                </a:ext>
              </a:extLst>
            </p:cNvPr>
            <p:cNvPicPr>
              <a:picLocks noChangeAspect="1"/>
            </p:cNvPicPr>
            <p:nvPr/>
          </p:nvPicPr>
          <p:blipFill>
            <a:blip r:embed="rId7"/>
            <a:stretch>
              <a:fillRect/>
            </a:stretch>
          </p:blipFill>
          <p:spPr>
            <a:xfrm>
              <a:off x="3763888" y="5802540"/>
              <a:ext cx="1271858" cy="363388"/>
            </a:xfrm>
            <a:prstGeom prst="rect">
              <a:avLst/>
            </a:prstGeom>
          </p:spPr>
        </p:pic>
      </p:gr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326B4A08-EEE6-8B3E-638B-2DEEC6E082B8}"/>
                  </a:ext>
                </a:extLst>
              </p:cNvPr>
              <p:cNvSpPr txBox="1"/>
              <p:nvPr/>
            </p:nvSpPr>
            <p:spPr>
              <a:xfrm>
                <a:off x="6446531" y="4762814"/>
                <a:ext cx="5198038" cy="1551002"/>
              </a:xfrm>
              <a:prstGeom prst="rect">
                <a:avLst/>
              </a:prstGeom>
              <a:noFill/>
            </p:spPr>
            <p:txBody>
              <a:bodyPr wrap="square" rtlCol="0">
                <a:spAutoFit/>
              </a:bodyPr>
              <a:lstStyle/>
              <a:p>
                <a:pPr>
                  <a:lnSpc>
                    <a:spcPct val="150000"/>
                  </a:lnSpc>
                </a:pPr>
                <a14:m>
                  <m:oMath xmlns:m="http://schemas.openxmlformats.org/officeDocument/2006/math">
                    <m:sSubSup>
                      <m:sSubSupPr>
                        <m:ctrlPr>
                          <a:rPr lang="en-US" altLang="zh-CN" sz="1600" i="1" smtClean="0">
                            <a:latin typeface="Cambria Math" panose="02040503050406030204" pitchFamily="18" charset="0"/>
                            <a:ea typeface="Calibri" panose="020F0502020204030204" pitchFamily="34" charset="0"/>
                            <a:cs typeface="Calibri" panose="020F0502020204030204" pitchFamily="34" charset="0"/>
                          </a:rPr>
                        </m:ctrlPr>
                      </m:sSubSupPr>
                      <m:e>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𝑑</m:t>
                        </m:r>
                      </m:e>
                      <m:sub>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𝑖</m:t>
                        </m:r>
                      </m:sub>
                      <m:sup>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𝑇</m:t>
                        </m:r>
                      </m:sup>
                    </m:sSubSup>
                    <m:r>
                      <a:rPr lang="en-US" altLang="zh-CN" sz="1600" b="0" i="1" smtClean="0">
                        <a:latin typeface="Cambria Math" panose="02040503050406030204" pitchFamily="18" charset="0"/>
                        <a:ea typeface="Calibri" panose="020F0502020204030204" pitchFamily="34" charset="0"/>
                        <a:cs typeface="Calibri" panose="020F0502020204030204" pitchFamily="34" charset="0"/>
                      </a:rPr>
                      <m:t>, </m:t>
                    </m:r>
                    <m:sSubSup>
                      <m:sSubSupPr>
                        <m:ctrlPr>
                          <a:rPr lang="en-US" altLang="zh-CN" sz="1600" b="0" i="1" smtClean="0">
                            <a:latin typeface="Cambria Math" panose="02040503050406030204" pitchFamily="18" charset="0"/>
                            <a:ea typeface="Calibri" panose="020F0502020204030204" pitchFamily="34" charset="0"/>
                            <a:cs typeface="Calibri" panose="020F0502020204030204" pitchFamily="34" charset="0"/>
                          </a:rPr>
                        </m:ctrlPr>
                      </m:sSubSupPr>
                      <m:e>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𝑑</m:t>
                        </m:r>
                      </m:e>
                      <m:sub>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𝑘</m:t>
                        </m:r>
                      </m:sub>
                      <m:sup>
                        <m:r>
                          <a:rPr lang="en-US" altLang="zh-CN" sz="1600" b="0" i="1" smtClean="0">
                            <a:latin typeface="Cambria Math" panose="02040503050406030204" pitchFamily="18" charset="0"/>
                            <a:ea typeface="Calibri" panose="020F0502020204030204" pitchFamily="34" charset="0"/>
                            <a:cs typeface="Calibri" panose="020F0502020204030204" pitchFamily="34" charset="0"/>
                          </a:rPr>
                          <m:t>𝑅</m:t>
                        </m:r>
                      </m:sup>
                    </m:sSubSup>
                  </m:oMath>
                </a14:m>
                <a:r>
                  <a:rPr lang="en-US" altLang="zh-CN" sz="1600" dirty="0">
                    <a:latin typeface="Calibri" panose="020F0502020204030204" pitchFamily="34" charset="0"/>
                    <a:ea typeface="Calibri" panose="020F0502020204030204" pitchFamily="34" charset="0"/>
                    <a:cs typeface="Calibri" panose="020F0502020204030204" pitchFamily="34" charset="0"/>
                  </a:rPr>
                  <a:t>: the circular apertures of diameter of the transmitter and receiver telescopes </a:t>
                </a:r>
              </a:p>
              <a:p>
                <a:pPr>
                  <a:lnSpc>
                    <a:spcPct val="150000"/>
                  </a:lnSpc>
                </a:pPr>
                <a14:m>
                  <m:oMath xmlns:m="http://schemas.openxmlformats.org/officeDocument/2006/math">
                    <m:r>
                      <a:rPr lang="zh-CN" altLang="en-US" sz="1600" b="0" i="1" smtClean="0">
                        <a:latin typeface="Cambria Math" panose="02040503050406030204" pitchFamily="18" charset="0"/>
                        <a:ea typeface="Calibri" panose="020F0502020204030204" pitchFamily="34" charset="0"/>
                        <a:cs typeface="Calibri" panose="020F0502020204030204" pitchFamily="34" charset="0"/>
                      </a:rPr>
                      <m:t>𝜆</m:t>
                    </m:r>
                  </m:oMath>
                </a14:m>
                <a:r>
                  <a:rPr lang="en-US" altLang="zh-CN" sz="1600" dirty="0">
                    <a:latin typeface="Calibri" panose="020F0502020204030204" pitchFamily="34" charset="0"/>
                    <a:ea typeface="Calibri" panose="020F0502020204030204" pitchFamily="34" charset="0"/>
                    <a:cs typeface="Calibri" panose="020F0502020204030204" pitchFamily="34" charset="0"/>
                  </a:rPr>
                  <a:t>: the specific wavelength</a:t>
                </a:r>
              </a:p>
              <a:p>
                <a:pPr>
                  <a:lnSpc>
                    <a:spcPct val="150000"/>
                  </a:lnSpc>
                </a:pPr>
                <a14:m>
                  <m:oMath xmlns:m="http://schemas.openxmlformats.org/officeDocument/2006/math">
                    <m:acc>
                      <m:accPr>
                        <m:chr m:val="̂"/>
                        <m:ctrlPr>
                          <a:rPr lang="zh-CN" altLang="en-US" sz="1600" b="0" i="1" smtClean="0">
                            <a:latin typeface="Cambria Math" panose="02040503050406030204" pitchFamily="18" charset="0"/>
                            <a:cs typeface="Calibri" panose="020F0502020204030204" pitchFamily="34" charset="0"/>
                          </a:rPr>
                        </m:ctrlPr>
                      </m:accPr>
                      <m:e>
                        <m:r>
                          <a:rPr lang="zh-CN" altLang="en-US" sz="1600" b="0" i="1" smtClean="0">
                            <a:latin typeface="Cambria Math" panose="02040503050406030204" pitchFamily="18" charset="0"/>
                            <a:cs typeface="Calibri" panose="020F0502020204030204" pitchFamily="34" charset="0"/>
                          </a:rPr>
                          <m:t>𝛼</m:t>
                        </m:r>
                      </m:e>
                    </m:acc>
                  </m:oMath>
                </a14:m>
                <a:r>
                  <a:rPr lang="en-US" altLang="zh-CN" sz="1600" dirty="0">
                    <a:latin typeface="Calibri" panose="020F0502020204030204" pitchFamily="34" charset="0"/>
                    <a:ea typeface="Calibri" panose="020F0502020204030204" pitchFamily="34" charset="0"/>
                    <a:cs typeface="Calibri" panose="020F0502020204030204" pitchFamily="34" charset="0"/>
                  </a:rPr>
                  <a:t>: the atmospheric extinction coefficient</a:t>
                </a:r>
              </a:p>
            </p:txBody>
          </p:sp>
        </mc:Choice>
        <mc:Fallback xmlns="">
          <p:sp>
            <p:nvSpPr>
              <p:cNvPr id="25" name="文本框 24">
                <a:extLst>
                  <a:ext uri="{FF2B5EF4-FFF2-40B4-BE49-F238E27FC236}">
                    <a16:creationId xmlns:a16="http://schemas.microsoft.com/office/drawing/2014/main" id="{326B4A08-EEE6-8B3E-638B-2DEEC6E082B8}"/>
                  </a:ext>
                </a:extLst>
              </p:cNvPr>
              <p:cNvSpPr txBox="1">
                <a:spLocks noRot="1" noChangeAspect="1" noMove="1" noResize="1" noEditPoints="1" noAdjustHandles="1" noChangeArrowheads="1" noChangeShapeType="1" noTextEdit="1"/>
              </p:cNvSpPr>
              <p:nvPr/>
            </p:nvSpPr>
            <p:spPr>
              <a:xfrm>
                <a:off x="6446531" y="4762814"/>
                <a:ext cx="5198038" cy="1551002"/>
              </a:xfrm>
              <a:prstGeom prst="rect">
                <a:avLst/>
              </a:prstGeom>
              <a:blipFill>
                <a:blip r:embed="rId8"/>
                <a:stretch>
                  <a:fillRect l="-704" r="-117" b="-392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270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260154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System Model</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26</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9" name="图片 18">
            <a:extLst>
              <a:ext uri="{FF2B5EF4-FFF2-40B4-BE49-F238E27FC236}">
                <a16:creationId xmlns:a16="http://schemas.microsoft.com/office/drawing/2014/main" id="{C1EA978B-7F5C-D141-F6AA-CA47C4AC7510}"/>
              </a:ext>
            </a:extLst>
          </p:cNvPr>
          <p:cNvPicPr>
            <a:picLocks noChangeAspect="1"/>
          </p:cNvPicPr>
          <p:nvPr/>
        </p:nvPicPr>
        <p:blipFill>
          <a:blip r:embed="rId3"/>
          <a:stretch>
            <a:fillRect/>
          </a:stretch>
        </p:blipFill>
        <p:spPr>
          <a:xfrm>
            <a:off x="7576761" y="1124389"/>
            <a:ext cx="4119920" cy="2709447"/>
          </a:xfrm>
          <a:prstGeom prst="rect">
            <a:avLst/>
          </a:prstGeom>
        </p:spPr>
      </p:pic>
      <p:sp>
        <p:nvSpPr>
          <p:cNvPr id="30" name="文本框 29">
            <a:extLst>
              <a:ext uri="{FF2B5EF4-FFF2-40B4-BE49-F238E27FC236}">
                <a16:creationId xmlns:a16="http://schemas.microsoft.com/office/drawing/2014/main" id="{0A9A79C1-FC97-F7D3-2AA3-154FE5078B72}"/>
              </a:ext>
            </a:extLst>
          </p:cNvPr>
          <p:cNvSpPr txBox="1"/>
          <p:nvPr/>
        </p:nvSpPr>
        <p:spPr>
          <a:xfrm>
            <a:off x="320767" y="6069938"/>
            <a:ext cx="11268907" cy="369332"/>
          </a:xfrm>
          <a:prstGeom prst="rect">
            <a:avLst/>
          </a:prstGeom>
          <a:noFill/>
        </p:spPr>
        <p:txBody>
          <a:bodyPr wrap="square">
            <a:spAutoFit/>
          </a:bodyPr>
          <a:lstStyle/>
          <a:p>
            <a:r>
              <a:rPr lang="en-US" altLang="zh-CN"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[1] N. K. </a:t>
            </a:r>
            <a:r>
              <a:rPr lang="en-US" altLang="zh-CN" sz="900" dirty="0" err="1">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Panigrahy</a:t>
            </a:r>
            <a:r>
              <a:rPr lang="en-US" altLang="zh-CN"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P. Dhara, D. </a:t>
            </a:r>
            <a:r>
              <a:rPr lang="en-US" altLang="zh-CN" sz="900" dirty="0" err="1">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Towsley</a:t>
            </a:r>
            <a:r>
              <a:rPr lang="en-US" altLang="zh-CN"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S. Guha, and L. </a:t>
            </a:r>
            <a:r>
              <a:rPr lang="en-US" altLang="zh-CN" sz="900" dirty="0" err="1">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Tassiulas</a:t>
            </a:r>
            <a:r>
              <a:rPr lang="en-US" altLang="zh-CN"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“Optimal Entanglement Distribution using Satellite Based Quantum Networks,” in IEEE Conference on Computer Communications (INFOCOM) Workshops, Virtual, May 2022.</a:t>
            </a:r>
          </a:p>
          <a:p>
            <a:r>
              <a:rPr lang="en-US" altLang="zh-CN" sz="9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[2] A. Zang, X. Chen, A. Kolar, and J. Chung, “Entanglement Distribution in Quantum Repeater with Purification and Optimized Buffer Time,” in IEEE Conference on Computer Communications Workshops, New York, NY, May 2023. </a:t>
            </a:r>
            <a:endParaRPr lang="zh-CN" altLang="en-US" sz="900" dirty="0">
              <a:solidFill>
                <a:schemeClr val="bg1">
                  <a:lumMod val="65000"/>
                </a:schemeClr>
              </a:solidFill>
              <a:latin typeface="Calibri" panose="020F0502020204030204" pitchFamily="34" charset="0"/>
              <a:cs typeface="Calibri" panose="020F0502020204030204" pitchFamily="34" charset="0"/>
            </a:endParaRPr>
          </a:p>
        </p:txBody>
      </p:sp>
      <p:grpSp>
        <p:nvGrpSpPr>
          <p:cNvPr id="6" name="组合 5">
            <a:extLst>
              <a:ext uri="{FF2B5EF4-FFF2-40B4-BE49-F238E27FC236}">
                <a16:creationId xmlns:a16="http://schemas.microsoft.com/office/drawing/2014/main" id="{63B4BCF0-04AC-5E4E-D3B8-7BE65D184283}"/>
              </a:ext>
            </a:extLst>
          </p:cNvPr>
          <p:cNvGrpSpPr/>
          <p:nvPr/>
        </p:nvGrpSpPr>
        <p:grpSpPr>
          <a:xfrm>
            <a:off x="320767" y="4110165"/>
            <a:ext cx="9699533" cy="1717176"/>
            <a:chOff x="320767" y="4110165"/>
            <a:chExt cx="9699533" cy="1717176"/>
          </a:xfrm>
        </p:grpSpPr>
        <p:sp>
          <p:nvSpPr>
            <p:cNvPr id="14" name="文本框 13">
              <a:extLst>
                <a:ext uri="{FF2B5EF4-FFF2-40B4-BE49-F238E27FC236}">
                  <a16:creationId xmlns:a16="http://schemas.microsoft.com/office/drawing/2014/main" id="{4BDC48D7-13E1-5215-C97C-55C8A6ABA70B}"/>
                </a:ext>
              </a:extLst>
            </p:cNvPr>
            <p:cNvSpPr txBox="1"/>
            <p:nvPr/>
          </p:nvSpPr>
          <p:spPr>
            <a:xfrm>
              <a:off x="320767" y="4110165"/>
              <a:ext cx="3674211"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3. Terrestrial Quantum Swapping</a:t>
              </a:r>
            </a:p>
          </p:txBody>
        </p:sp>
        <p:sp>
          <p:nvSpPr>
            <p:cNvPr id="26" name="文本框 25">
              <a:extLst>
                <a:ext uri="{FF2B5EF4-FFF2-40B4-BE49-F238E27FC236}">
                  <a16:creationId xmlns:a16="http://schemas.microsoft.com/office/drawing/2014/main" id="{77226BA2-71A9-8A12-30DD-A2FD59B4253D}"/>
                </a:ext>
              </a:extLst>
            </p:cNvPr>
            <p:cNvSpPr txBox="1"/>
            <p:nvPr/>
          </p:nvSpPr>
          <p:spPr>
            <a:xfrm>
              <a:off x="320767" y="4566620"/>
              <a:ext cx="6507154" cy="36933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The fidelities of the new states after swapping are defined below [2]</a:t>
              </a:r>
              <a:endParaRPr lang="zh-CN" altLang="en-US" dirty="0">
                <a:latin typeface="Calibri" panose="020F0502020204030204" pitchFamily="34" charset="0"/>
                <a:cs typeface="Calibri" panose="020F0502020204030204" pitchFamily="34" charset="0"/>
              </a:endParaRPr>
            </a:p>
          </p:txBody>
        </p:sp>
        <p:pic>
          <p:nvPicPr>
            <p:cNvPr id="28" name="图片 27">
              <a:extLst>
                <a:ext uri="{FF2B5EF4-FFF2-40B4-BE49-F238E27FC236}">
                  <a16:creationId xmlns:a16="http://schemas.microsoft.com/office/drawing/2014/main" id="{6254DD43-BB21-4402-A57C-B67214C2EA16}"/>
                </a:ext>
              </a:extLst>
            </p:cNvPr>
            <p:cNvPicPr>
              <a:picLocks noChangeAspect="1"/>
            </p:cNvPicPr>
            <p:nvPr/>
          </p:nvPicPr>
          <p:blipFill>
            <a:blip r:embed="rId4"/>
            <a:stretch>
              <a:fillRect/>
            </a:stretch>
          </p:blipFill>
          <p:spPr>
            <a:xfrm>
              <a:off x="602326" y="5048642"/>
              <a:ext cx="3085472" cy="778699"/>
            </a:xfrm>
            <a:prstGeom prst="rect">
              <a:avLst/>
            </a:prstGeom>
          </p:spPr>
        </p:pic>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1D893E6C-2C0B-50A9-13A2-7DE6E5FECB69}"/>
                    </a:ext>
                  </a:extLst>
                </p:cNvPr>
                <p:cNvSpPr txBox="1"/>
                <p:nvPr/>
              </p:nvSpPr>
              <p:spPr>
                <a:xfrm>
                  <a:off x="3911266" y="5267577"/>
                  <a:ext cx="6109034" cy="338554"/>
                </a:xfrm>
                <a:prstGeom prst="rect">
                  <a:avLst/>
                </a:prstGeom>
                <a:noFill/>
              </p:spPr>
              <p:txBody>
                <a:bodyPr wrap="square">
                  <a:spAutoFit/>
                </a:bodyPr>
                <a:lstStyle/>
                <a:p>
                  <a14:m>
                    <m:oMath xmlns:m="http://schemas.openxmlformats.org/officeDocument/2006/math">
                      <m:sSub>
                        <m:sSubPr>
                          <m:ctrlPr>
                            <a:rPr lang="en-US" altLang="zh-CN" sz="1600" b="0" i="1" smtClean="0">
                              <a:latin typeface="Cambria Math" panose="02040503050406030204" pitchFamily="18" charset="0"/>
                              <a:cs typeface="Calibri" panose="020F0502020204030204" pitchFamily="34" charset="0"/>
                            </a:rPr>
                          </m:ctrlPr>
                        </m:sSubPr>
                        <m:e>
                          <m:r>
                            <a:rPr lang="en-US" altLang="zh-CN" sz="1600" b="0" i="1" smtClean="0">
                              <a:latin typeface="Cambria Math" panose="02040503050406030204" pitchFamily="18" charset="0"/>
                              <a:cs typeface="Calibri" panose="020F0502020204030204" pitchFamily="34" charset="0"/>
                            </a:rPr>
                            <m:t>𝐹</m:t>
                          </m:r>
                        </m:e>
                        <m:sub>
                          <m:r>
                            <a:rPr lang="en-US" altLang="zh-CN" sz="1600" b="0" i="1" smtClean="0">
                              <a:latin typeface="Cambria Math" panose="02040503050406030204" pitchFamily="18" charset="0"/>
                              <a:cs typeface="Calibri" panose="020F0502020204030204" pitchFamily="34" charset="0"/>
                            </a:rPr>
                            <m:t>1</m:t>
                          </m:r>
                        </m:sub>
                      </m:sSub>
                    </m:oMath>
                  </a14:m>
                  <a:r>
                    <a:rPr lang="zh-CN" altLang="en-US" sz="1600" dirty="0">
                      <a:latin typeface="Calibri" panose="020F0502020204030204" pitchFamily="34" charset="0"/>
                      <a:cs typeface="Calibri" panose="020F0502020204030204" pitchFamily="34" charset="0"/>
                    </a:rPr>
                    <a:t> and </a:t>
                  </a:r>
                  <a14:m>
                    <m:oMath xmlns:m="http://schemas.openxmlformats.org/officeDocument/2006/math">
                      <m:sSub>
                        <m:sSubPr>
                          <m:ctrlPr>
                            <a:rPr lang="en-US" altLang="zh-CN" sz="1600" b="0" i="1" dirty="0" smtClean="0">
                              <a:latin typeface="Cambria Math" panose="02040503050406030204" pitchFamily="18" charset="0"/>
                              <a:cs typeface="Calibri" panose="020F0502020204030204" pitchFamily="34" charset="0"/>
                            </a:rPr>
                          </m:ctrlPr>
                        </m:sSubPr>
                        <m:e>
                          <m:r>
                            <a:rPr lang="en-US" altLang="zh-CN" sz="1600" b="0" i="1" dirty="0" smtClean="0">
                              <a:latin typeface="Cambria Math" panose="02040503050406030204" pitchFamily="18" charset="0"/>
                              <a:cs typeface="Calibri" panose="020F0502020204030204" pitchFamily="34" charset="0"/>
                            </a:rPr>
                            <m:t>𝐹</m:t>
                          </m:r>
                        </m:e>
                        <m:sub>
                          <m:r>
                            <a:rPr lang="en-US" altLang="zh-CN" sz="1600" b="0" i="1" dirty="0" smtClean="0">
                              <a:latin typeface="Cambria Math" panose="02040503050406030204" pitchFamily="18" charset="0"/>
                              <a:cs typeface="Calibri" panose="020F0502020204030204" pitchFamily="34" charset="0"/>
                            </a:rPr>
                            <m:t>2</m:t>
                          </m:r>
                        </m:sub>
                      </m:sSub>
                    </m:oMath>
                  </a14:m>
                  <a:r>
                    <a:rPr lang="zh-CN" altLang="en-US" sz="1600" dirty="0">
                      <a:latin typeface="Calibri" panose="020F0502020204030204" pitchFamily="34" charset="0"/>
                      <a:cs typeface="Calibri" panose="020F0502020204030204" pitchFamily="34" charset="0"/>
                    </a:rPr>
                    <a:t> are the fidelities of two entanglement links, respectively.</a:t>
                  </a:r>
                </a:p>
              </p:txBody>
            </p:sp>
          </mc:Choice>
          <mc:Fallback xmlns="">
            <p:sp>
              <p:nvSpPr>
                <p:cNvPr id="32" name="文本框 31">
                  <a:extLst>
                    <a:ext uri="{FF2B5EF4-FFF2-40B4-BE49-F238E27FC236}">
                      <a16:creationId xmlns:a16="http://schemas.microsoft.com/office/drawing/2014/main" id="{1D893E6C-2C0B-50A9-13A2-7DE6E5FECB69}"/>
                    </a:ext>
                  </a:extLst>
                </p:cNvPr>
                <p:cNvSpPr txBox="1">
                  <a:spLocks noRot="1" noChangeAspect="1" noMove="1" noResize="1" noEditPoints="1" noAdjustHandles="1" noChangeArrowheads="1" noChangeShapeType="1" noTextEdit="1"/>
                </p:cNvSpPr>
                <p:nvPr/>
              </p:nvSpPr>
              <p:spPr>
                <a:xfrm>
                  <a:off x="3911266" y="5267577"/>
                  <a:ext cx="6109034" cy="338554"/>
                </a:xfrm>
                <a:prstGeom prst="rect">
                  <a:avLst/>
                </a:prstGeom>
                <a:blipFill>
                  <a:blip r:embed="rId5"/>
                  <a:stretch>
                    <a:fillRect t="-5357" b="-21429"/>
                  </a:stretch>
                </a:blipFill>
              </p:spPr>
              <p:txBody>
                <a:bodyPr/>
                <a:lstStyle/>
                <a:p>
                  <a:r>
                    <a:rPr lang="zh-CN" altLang="en-US">
                      <a:noFill/>
                    </a:rPr>
                    <a:t> </a:t>
                  </a:r>
                </a:p>
              </p:txBody>
            </p:sp>
          </mc:Fallback>
        </mc:AlternateContent>
      </p:grpSp>
      <p:grpSp>
        <p:nvGrpSpPr>
          <p:cNvPr id="9" name="组合 8">
            <a:extLst>
              <a:ext uri="{FF2B5EF4-FFF2-40B4-BE49-F238E27FC236}">
                <a16:creationId xmlns:a16="http://schemas.microsoft.com/office/drawing/2014/main" id="{06814905-5D03-5E98-A4BB-BA0064F5209C}"/>
              </a:ext>
            </a:extLst>
          </p:cNvPr>
          <p:cNvGrpSpPr/>
          <p:nvPr/>
        </p:nvGrpSpPr>
        <p:grpSpPr>
          <a:xfrm>
            <a:off x="320767" y="991091"/>
            <a:ext cx="6881261" cy="2974252"/>
            <a:chOff x="320767" y="991091"/>
            <a:chExt cx="6881261" cy="2974252"/>
          </a:xfrm>
        </p:grpSpPr>
        <p:sp>
          <p:nvSpPr>
            <p:cNvPr id="12" name="文本框 11">
              <a:extLst>
                <a:ext uri="{FF2B5EF4-FFF2-40B4-BE49-F238E27FC236}">
                  <a16:creationId xmlns:a16="http://schemas.microsoft.com/office/drawing/2014/main" id="{D18CBA2A-DAF1-A6C5-7F4D-096FD13D8823}"/>
                </a:ext>
              </a:extLst>
            </p:cNvPr>
            <p:cNvSpPr txBox="1"/>
            <p:nvPr/>
          </p:nvSpPr>
          <p:spPr>
            <a:xfrm>
              <a:off x="320767" y="991091"/>
              <a:ext cx="2117246"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2. Channel Model</a:t>
              </a:r>
            </a:p>
          </p:txBody>
        </p:sp>
        <p:sp>
          <p:nvSpPr>
            <p:cNvPr id="22" name="文本框 21">
              <a:extLst>
                <a:ext uri="{FF2B5EF4-FFF2-40B4-BE49-F238E27FC236}">
                  <a16:creationId xmlns:a16="http://schemas.microsoft.com/office/drawing/2014/main" id="{342CB3F1-38DB-89E8-BB29-EB7EC8EA8B79}"/>
                </a:ext>
              </a:extLst>
            </p:cNvPr>
            <p:cNvSpPr txBox="1"/>
            <p:nvPr/>
          </p:nvSpPr>
          <p:spPr>
            <a:xfrm>
              <a:off x="320767" y="1437486"/>
              <a:ext cx="6109034" cy="646331"/>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The fidelity of entangled photon pair after transmission can be approximated by</a:t>
              </a:r>
              <a:endParaRPr lang="zh-CN" altLang="en-US" dirty="0">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7C357672-443C-4F81-662B-D1BBD426343D}"/>
                </a:ext>
              </a:extLst>
            </p:cNvPr>
            <p:cNvPicPr>
              <a:picLocks noChangeAspect="1"/>
            </p:cNvPicPr>
            <p:nvPr/>
          </p:nvPicPr>
          <p:blipFill>
            <a:blip r:embed="rId6"/>
            <a:stretch>
              <a:fillRect/>
            </a:stretch>
          </p:blipFill>
          <p:spPr>
            <a:xfrm>
              <a:off x="495319" y="2154841"/>
              <a:ext cx="5083804" cy="963313"/>
            </a:xfrm>
            <a:prstGeom prst="rect">
              <a:avLst/>
            </a:prstGeom>
          </p:spPr>
        </p:pic>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100BB06B-150A-3C68-3A31-CB9087EC8E54}"/>
                    </a:ext>
                  </a:extLst>
                </p:cNvPr>
                <p:cNvSpPr txBox="1"/>
                <p:nvPr/>
              </p:nvSpPr>
              <p:spPr>
                <a:xfrm>
                  <a:off x="3082108" y="2754022"/>
                  <a:ext cx="4119920" cy="307777"/>
                </a:xfrm>
                <a:prstGeom prst="rect">
                  <a:avLst/>
                </a:prstGeom>
                <a:noFill/>
              </p:spPr>
              <p:txBody>
                <a:bodyPr wrap="square">
                  <a:spAutoFit/>
                </a:bodyPr>
                <a:lstStyle/>
                <a:p>
                  <a14:m>
                    <m:oMath xmlns:m="http://schemas.openxmlformats.org/officeDocument/2006/math">
                      <m:sSub>
                        <m:sSubPr>
                          <m:ctrlPr>
                            <a:rPr lang="en-US" altLang="zh-CN" sz="1400" b="0" i="1" smtClean="0">
                              <a:effectLst/>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r>
                            <a:rPr lang="en-US" altLang="zh-CN" sz="1400" b="0" i="1" smtClean="0">
                              <a:effectLst/>
                              <a:highlight>
                                <a:srgbClr val="FFFFFF"/>
                              </a:highlight>
                              <a:latin typeface="Cambria Math" panose="02040503050406030204" pitchFamily="18" charset="0"/>
                              <a:ea typeface="Calibri" panose="020F0502020204030204" pitchFamily="34" charset="0"/>
                              <a:cs typeface="Calibri" panose="020F0502020204030204" pitchFamily="34" charset="0"/>
                            </a:rPr>
                            <m:t>𝐹</m:t>
                          </m:r>
                        </m:e>
                        <m:sub>
                          <m:r>
                            <a:rPr lang="en-US" altLang="zh-CN" sz="1400" b="0" i="1" smtClean="0">
                              <a:effectLst/>
                              <a:highlight>
                                <a:srgbClr val="FFFFFF"/>
                              </a:highlight>
                              <a:latin typeface="Cambria Math" panose="02040503050406030204" pitchFamily="18" charset="0"/>
                              <a:ea typeface="Calibri" panose="020F0502020204030204" pitchFamily="34" charset="0"/>
                              <a:cs typeface="Calibri" panose="020F0502020204030204" pitchFamily="34" charset="0"/>
                            </a:rPr>
                            <m:t>0</m:t>
                          </m:r>
                        </m:sub>
                      </m:sSub>
                    </m:oMath>
                  </a14:m>
                  <a:r>
                    <a:rPr lang="en-US" altLang="zh-CN" sz="1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is the initial fidelity of the entangled photon pair.</a:t>
                  </a:r>
                  <a:endParaRPr lang="zh-CN" altLang="en-US" sz="1400" dirty="0">
                    <a:latin typeface="Calibri" panose="020F0502020204030204" pitchFamily="34" charset="0"/>
                    <a:cs typeface="Calibri" panose="020F0502020204030204" pitchFamily="34" charset="0"/>
                  </a:endParaRPr>
                </a:p>
              </p:txBody>
            </p:sp>
          </mc:Choice>
          <mc:Fallback xmlns="">
            <p:sp>
              <p:nvSpPr>
                <p:cNvPr id="34" name="文本框 33">
                  <a:extLst>
                    <a:ext uri="{FF2B5EF4-FFF2-40B4-BE49-F238E27FC236}">
                      <a16:creationId xmlns:a16="http://schemas.microsoft.com/office/drawing/2014/main" id="{100BB06B-150A-3C68-3A31-CB9087EC8E54}"/>
                    </a:ext>
                  </a:extLst>
                </p:cNvPr>
                <p:cNvSpPr txBox="1">
                  <a:spLocks noRot="1" noChangeAspect="1" noMove="1" noResize="1" noEditPoints="1" noAdjustHandles="1" noChangeArrowheads="1" noChangeShapeType="1" noTextEdit="1"/>
                </p:cNvSpPr>
                <p:nvPr/>
              </p:nvSpPr>
              <p:spPr>
                <a:xfrm>
                  <a:off x="3082108" y="2754022"/>
                  <a:ext cx="4119920" cy="307777"/>
                </a:xfrm>
                <a:prstGeom prst="rect">
                  <a:avLst/>
                </a:prstGeom>
                <a:blipFill>
                  <a:blip r:embed="rId7"/>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1EDFF05D-1AE9-112D-BC08-7C95CBEAAC64}"/>
                    </a:ext>
                  </a:extLst>
                </p:cNvPr>
                <p:cNvSpPr txBox="1"/>
                <p:nvPr/>
              </p:nvSpPr>
              <p:spPr>
                <a:xfrm>
                  <a:off x="495319" y="3568247"/>
                  <a:ext cx="4898356" cy="397096"/>
                </a:xfrm>
                <a:prstGeom prst="rect">
                  <a:avLst/>
                </a:prstGeom>
                <a:noFill/>
              </p:spPr>
              <p:txBody>
                <a:bodyPr wrap="square">
                  <a:spAutoFit/>
                </a:bodyPr>
                <a:lstStyle/>
                <a:p>
                  <a:r>
                    <a:rPr lang="en-US" altLang="zh-CN" sz="1600" b="1" dirty="0">
                      <a:latin typeface="Calibri" panose="020F0502020204030204" pitchFamily="34" charset="0"/>
                      <a:cs typeface="Calibri" panose="020F0502020204030204" pitchFamily="34" charset="0"/>
                    </a:rPr>
                    <a:t>Assumptions[1]</a:t>
                  </a:r>
                  <a:r>
                    <a:rPr lang="en-US" altLang="zh-CN" sz="1600" dirty="0">
                      <a:latin typeface="Calibri" panose="020F0502020204030204" pitchFamily="34" charset="0"/>
                      <a:cs typeface="Calibri" panose="020F0502020204030204" pitchFamily="34" charset="0"/>
                    </a:rPr>
                    <a:t>:   </a:t>
                  </a:r>
                  <a14:m>
                    <m:oMath xmlns:m="http://schemas.openxmlformats.org/officeDocument/2006/math">
                      <m:sSubSup>
                        <m:sSubSupPr>
                          <m:ctrlPr>
                            <a:rPr lang="en-US" altLang="zh-CN" sz="1600" i="1">
                              <a:latin typeface="Cambria Math" panose="02040503050406030204" pitchFamily="18" charset="0"/>
                              <a:cs typeface="Calibri" panose="020F0502020204030204" pitchFamily="34" charset="0"/>
                            </a:rPr>
                          </m:ctrlPr>
                        </m:sSubSupPr>
                        <m:e>
                          <m:r>
                            <a:rPr lang="zh-CN" altLang="en-US" sz="1600" i="1">
                              <a:latin typeface="Cambria Math" panose="02040503050406030204" pitchFamily="18" charset="0"/>
                              <a:cs typeface="Calibri" panose="020F0502020204030204" pitchFamily="34" charset="0"/>
                            </a:rPr>
                            <m:t>𝜂</m:t>
                          </m:r>
                        </m:e>
                        <m:sub>
                          <m:r>
                            <a:rPr lang="en-US" altLang="zh-CN" sz="1600" i="1">
                              <a:latin typeface="Cambria Math" panose="02040503050406030204" pitchFamily="18" charset="0"/>
                              <a:cs typeface="Calibri" panose="020F0502020204030204" pitchFamily="34" charset="0"/>
                            </a:rPr>
                            <m:t>𝑖</m:t>
                          </m:r>
                          <m:r>
                            <a:rPr lang="en-US" altLang="zh-CN" sz="1600" i="1">
                              <a:latin typeface="Cambria Math" panose="02040503050406030204" pitchFamily="18" charset="0"/>
                              <a:cs typeface="Calibri" panose="020F0502020204030204" pitchFamily="34" charset="0"/>
                            </a:rPr>
                            <m:t>,</m:t>
                          </m:r>
                          <m:sSub>
                            <m:sSubPr>
                              <m:ctrlPr>
                                <a:rPr lang="en-US" altLang="zh-CN" sz="1600" b="0" i="1" smtClean="0">
                                  <a:latin typeface="Cambria Math" panose="02040503050406030204" pitchFamily="18" charset="0"/>
                                  <a:cs typeface="Calibri" panose="020F0502020204030204" pitchFamily="34" charset="0"/>
                                </a:rPr>
                              </m:ctrlPr>
                            </m:sSubPr>
                            <m:e>
                              <m:r>
                                <a:rPr lang="en-US" altLang="zh-CN" sz="1600" b="0" i="1" smtClean="0">
                                  <a:latin typeface="Cambria Math" panose="02040503050406030204" pitchFamily="18" charset="0"/>
                                  <a:cs typeface="Calibri" panose="020F0502020204030204" pitchFamily="34" charset="0"/>
                                </a:rPr>
                                <m:t>𝑘</m:t>
                              </m:r>
                            </m:e>
                            <m:sub>
                              <m:r>
                                <a:rPr lang="en-US" altLang="zh-CN" sz="1600" b="0" i="1" smtClean="0">
                                  <a:latin typeface="Cambria Math" panose="02040503050406030204" pitchFamily="18" charset="0"/>
                                  <a:cs typeface="Calibri" panose="020F0502020204030204" pitchFamily="34" charset="0"/>
                                </a:rPr>
                                <m:t>1</m:t>
                              </m:r>
                            </m:sub>
                          </m:sSub>
                        </m:sub>
                        <m:sup>
                          <m:r>
                            <a:rPr lang="en-US" altLang="zh-CN" sz="1600" i="1">
                              <a:latin typeface="Cambria Math" panose="02040503050406030204" pitchFamily="18" charset="0"/>
                              <a:cs typeface="Calibri" panose="020F0502020204030204" pitchFamily="34" charset="0"/>
                            </a:rPr>
                            <m:t>𝑠𝑔</m:t>
                          </m:r>
                        </m:sup>
                      </m:sSubSup>
                      <m:r>
                        <a:rPr lang="en-US" altLang="zh-CN" sz="1600" b="0" i="0" smtClean="0">
                          <a:latin typeface="Cambria Math" panose="02040503050406030204" pitchFamily="18" charset="0"/>
                          <a:cs typeface="Calibri" panose="020F0502020204030204" pitchFamily="34" charset="0"/>
                        </a:rPr>
                        <m:t>=</m:t>
                      </m:r>
                      <m:sSubSup>
                        <m:sSubSupPr>
                          <m:ctrlPr>
                            <a:rPr lang="en-US" altLang="zh-CN" sz="1600" i="1">
                              <a:latin typeface="Cambria Math" panose="02040503050406030204" pitchFamily="18" charset="0"/>
                              <a:cs typeface="Calibri" panose="020F0502020204030204" pitchFamily="34" charset="0"/>
                            </a:rPr>
                          </m:ctrlPr>
                        </m:sSubSupPr>
                        <m:e>
                          <m:r>
                            <a:rPr lang="zh-CN" altLang="en-US" sz="1600" i="1">
                              <a:latin typeface="Cambria Math" panose="02040503050406030204" pitchFamily="18" charset="0"/>
                              <a:cs typeface="Calibri" panose="020F0502020204030204" pitchFamily="34" charset="0"/>
                            </a:rPr>
                            <m:t>𝜂</m:t>
                          </m:r>
                        </m:e>
                        <m:sub>
                          <m:r>
                            <a:rPr lang="en-US" altLang="zh-CN" sz="1600" i="1">
                              <a:latin typeface="Cambria Math" panose="02040503050406030204" pitchFamily="18" charset="0"/>
                              <a:cs typeface="Calibri" panose="020F0502020204030204" pitchFamily="34" charset="0"/>
                            </a:rPr>
                            <m:t>𝑖</m:t>
                          </m:r>
                          <m:r>
                            <a:rPr lang="en-US" altLang="zh-CN" sz="1600" i="1">
                              <a:latin typeface="Cambria Math" panose="02040503050406030204" pitchFamily="18" charset="0"/>
                              <a:cs typeface="Calibri" panose="020F0502020204030204" pitchFamily="34" charset="0"/>
                            </a:rPr>
                            <m:t>,</m:t>
                          </m:r>
                          <m:sSub>
                            <m:sSubPr>
                              <m:ctrlPr>
                                <a:rPr lang="en-US" altLang="zh-CN" sz="1600" b="0" i="1" smtClean="0">
                                  <a:latin typeface="Cambria Math" panose="02040503050406030204" pitchFamily="18" charset="0"/>
                                  <a:cs typeface="Calibri" panose="020F0502020204030204" pitchFamily="34" charset="0"/>
                                </a:rPr>
                              </m:ctrlPr>
                            </m:sSubPr>
                            <m:e>
                              <m:r>
                                <a:rPr lang="en-US" altLang="zh-CN" sz="1600" b="0" i="1" smtClean="0">
                                  <a:latin typeface="Cambria Math" panose="02040503050406030204" pitchFamily="18" charset="0"/>
                                  <a:cs typeface="Calibri" panose="020F0502020204030204" pitchFamily="34" charset="0"/>
                                </a:rPr>
                                <m:t>𝑘</m:t>
                              </m:r>
                            </m:e>
                            <m:sub>
                              <m:r>
                                <a:rPr lang="en-US" altLang="zh-CN" sz="1600" b="0" i="1" smtClean="0">
                                  <a:latin typeface="Cambria Math" panose="02040503050406030204" pitchFamily="18" charset="0"/>
                                  <a:cs typeface="Calibri" panose="020F0502020204030204" pitchFamily="34" charset="0"/>
                                </a:rPr>
                                <m:t>2</m:t>
                              </m:r>
                            </m:sub>
                          </m:sSub>
                        </m:sub>
                        <m:sup>
                          <m:r>
                            <a:rPr lang="en-US" altLang="zh-CN" sz="1600" i="1">
                              <a:latin typeface="Cambria Math" panose="02040503050406030204" pitchFamily="18" charset="0"/>
                              <a:cs typeface="Calibri" panose="020F0502020204030204" pitchFamily="34" charset="0"/>
                            </a:rPr>
                            <m:t>𝑠𝑔</m:t>
                          </m:r>
                        </m:sup>
                      </m:sSubSup>
                      <m:sSubSup>
                        <m:sSubSupPr>
                          <m:ctrlPr>
                            <a:rPr lang="en-US" altLang="zh-CN" sz="1600" i="1" smtClean="0">
                              <a:latin typeface="Cambria Math" panose="02040503050406030204" pitchFamily="18" charset="0"/>
                              <a:cs typeface="Calibri" panose="020F0502020204030204" pitchFamily="34" charset="0"/>
                            </a:rPr>
                          </m:ctrlPr>
                        </m:sSubSupPr>
                        <m:e>
                          <m:r>
                            <a:rPr lang="en-US" altLang="zh-CN" sz="1600" b="0" i="1" smtClean="0">
                              <a:latin typeface="Cambria Math" panose="02040503050406030204" pitchFamily="18" charset="0"/>
                              <a:cs typeface="Calibri" panose="020F0502020204030204" pitchFamily="34" charset="0"/>
                            </a:rPr>
                            <m:t>=</m:t>
                          </m:r>
                          <m:r>
                            <a:rPr lang="zh-CN" altLang="en-US" sz="1600" i="1" smtClean="0">
                              <a:latin typeface="Cambria Math" panose="02040503050406030204" pitchFamily="18" charset="0"/>
                              <a:cs typeface="Calibri" panose="020F0502020204030204" pitchFamily="34" charset="0"/>
                            </a:rPr>
                            <m:t>𝜂</m:t>
                          </m:r>
                        </m:e>
                        <m:sub>
                          <m:r>
                            <a:rPr lang="en-US" altLang="zh-CN" sz="1600" b="0" i="1" smtClean="0">
                              <a:latin typeface="Cambria Math" panose="02040503050406030204" pitchFamily="18" charset="0"/>
                              <a:cs typeface="Calibri" panose="020F0502020204030204" pitchFamily="34" charset="0"/>
                            </a:rPr>
                            <m:t>𝑖</m:t>
                          </m:r>
                          <m:r>
                            <a:rPr lang="en-US" altLang="zh-CN" sz="1600" b="0" i="1" smtClean="0">
                              <a:latin typeface="Cambria Math" panose="02040503050406030204" pitchFamily="18" charset="0"/>
                              <a:cs typeface="Calibri" panose="020F0502020204030204" pitchFamily="34" charset="0"/>
                            </a:rPr>
                            <m:t>,</m:t>
                          </m:r>
                          <m:r>
                            <a:rPr lang="en-US" altLang="zh-CN" sz="1600" b="0" i="1" smtClean="0">
                              <a:latin typeface="Cambria Math" panose="02040503050406030204" pitchFamily="18" charset="0"/>
                              <a:cs typeface="Calibri" panose="020F0502020204030204" pitchFamily="34" charset="0"/>
                            </a:rPr>
                            <m:t>𝑗</m:t>
                          </m:r>
                        </m:sub>
                        <m:sup>
                          <m:r>
                            <a:rPr lang="en-US" altLang="zh-CN" sz="1600" b="0" i="1" smtClean="0">
                              <a:latin typeface="Cambria Math" panose="02040503050406030204" pitchFamily="18" charset="0"/>
                              <a:cs typeface="Calibri" panose="020F0502020204030204" pitchFamily="34" charset="0"/>
                            </a:rPr>
                            <m:t>𝑠𝑔</m:t>
                          </m:r>
                        </m:sup>
                      </m:sSubSup>
                    </m:oMath>
                  </a14:m>
                  <a:r>
                    <a:rPr lang="en-US" altLang="zh-CN" sz="16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acc>
                            <m:accPr>
                              <m:chr m:val="̅"/>
                              <m:ctrlPr>
                                <a:rPr lang="en-US" altLang="zh-CN" sz="160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ctrlPr>
                            </m:accPr>
                            <m:e>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𝑛</m:t>
                              </m:r>
                            </m:e>
                          </m:acc>
                        </m:e>
                        <m:sub>
                          <m:sSub>
                            <m:sSubPr>
                              <m:ctrlP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𝑘</m:t>
                              </m:r>
                            </m:e>
                            <m:sub>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1</m:t>
                              </m:r>
                            </m:sub>
                          </m:sSub>
                        </m:sub>
                      </m:sSub>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m:t>
                      </m:r>
                      <m:sSub>
                        <m:sSubPr>
                          <m:ctrlP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acc>
                            <m:accPr>
                              <m:chr m:val="̅"/>
                              <m:ctrlP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ctrlPr>
                            </m:accPr>
                            <m:e>
                              <m: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t>𝑛</m:t>
                              </m:r>
                            </m:e>
                          </m:acc>
                        </m:e>
                        <m:sub>
                          <m:sSub>
                            <m:sSubPr>
                              <m:ctrlP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t>𝑘</m:t>
                              </m:r>
                            </m:e>
                            <m:sub>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2</m:t>
                              </m:r>
                            </m:sub>
                          </m:sSub>
                        </m:sub>
                      </m:sSub>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m:t>
                      </m:r>
                      <m:sSub>
                        <m:sSubPr>
                          <m:ctrlP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acc>
                            <m:accPr>
                              <m:chr m:val="̅"/>
                              <m:ctrlP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ctrlPr>
                            </m:accPr>
                            <m:e>
                              <m:r>
                                <a:rPr lang="en-US" altLang="zh-CN" sz="1600" i="1">
                                  <a:highlight>
                                    <a:srgbClr val="FFFFFF"/>
                                  </a:highlight>
                                  <a:latin typeface="Cambria Math" panose="02040503050406030204" pitchFamily="18" charset="0"/>
                                  <a:ea typeface="Calibri" panose="020F0502020204030204" pitchFamily="34" charset="0"/>
                                  <a:cs typeface="Calibri" panose="020F0502020204030204" pitchFamily="34" charset="0"/>
                                </a:rPr>
                                <m:t>𝑛</m:t>
                              </m:r>
                            </m:e>
                          </m:acc>
                        </m:e>
                        <m:sub>
                          <m:r>
                            <a:rPr lang="en-US" altLang="zh-CN" sz="16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𝑗</m:t>
                          </m:r>
                        </m:sub>
                      </m:sSub>
                    </m:oMath>
                  </a14:m>
                  <a:endParaRPr lang="zh-CN" altLang="en-US" sz="1600" dirty="0">
                    <a:latin typeface="Calibri" panose="020F0502020204030204" pitchFamily="34" charset="0"/>
                    <a:cs typeface="Calibri" panose="020F0502020204030204" pitchFamily="34" charset="0"/>
                  </a:endParaRPr>
                </a:p>
              </p:txBody>
            </p:sp>
          </mc:Choice>
          <mc:Fallback xmlns="">
            <p:sp>
              <p:nvSpPr>
                <p:cNvPr id="35" name="文本框 34">
                  <a:extLst>
                    <a:ext uri="{FF2B5EF4-FFF2-40B4-BE49-F238E27FC236}">
                      <a16:creationId xmlns:a16="http://schemas.microsoft.com/office/drawing/2014/main" id="{1EDFF05D-1AE9-112D-BC08-7C95CBEAAC64}"/>
                    </a:ext>
                  </a:extLst>
                </p:cNvPr>
                <p:cNvSpPr txBox="1">
                  <a:spLocks noRot="1" noChangeAspect="1" noMove="1" noResize="1" noEditPoints="1" noAdjustHandles="1" noChangeArrowheads="1" noChangeShapeType="1" noTextEdit="1"/>
                </p:cNvSpPr>
                <p:nvPr/>
              </p:nvSpPr>
              <p:spPr>
                <a:xfrm>
                  <a:off x="495319" y="3568247"/>
                  <a:ext cx="4898356" cy="397096"/>
                </a:xfrm>
                <a:prstGeom prst="rect">
                  <a:avLst/>
                </a:prstGeom>
                <a:blipFill>
                  <a:blip r:embed="rId8"/>
                  <a:stretch>
                    <a:fillRect l="-622"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0E7241C9-38B5-2BF3-BC26-D8B1DB797A5D}"/>
                    </a:ext>
                  </a:extLst>
                </p:cNvPr>
                <p:cNvSpPr txBox="1"/>
                <p:nvPr/>
              </p:nvSpPr>
              <p:spPr>
                <a:xfrm>
                  <a:off x="495319" y="3203895"/>
                  <a:ext cx="4468729" cy="307777"/>
                </a:xfrm>
                <a:prstGeom prst="rect">
                  <a:avLst/>
                </a:prstGeom>
                <a:noFill/>
              </p:spPr>
              <p:txBody>
                <a:bodyPr wrap="square">
                  <a:spAutoFit/>
                </a:bodyPr>
                <a:lstStyle/>
                <a:p>
                  <a14:m>
                    <m:oMath xmlns:m="http://schemas.openxmlformats.org/officeDocument/2006/math">
                      <m:sSub>
                        <m:sSubPr>
                          <m:ctrlPr>
                            <a:rPr lang="en-US" altLang="zh-CN" sz="14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ctrlPr>
                        </m:sSubPr>
                        <m:e>
                          <m:acc>
                            <m:accPr>
                              <m:chr m:val="̅"/>
                              <m:ctrlPr>
                                <a:rPr lang="en-US" altLang="zh-CN" sz="140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ctrlPr>
                            </m:accPr>
                            <m:e>
                              <m:r>
                                <a:rPr lang="en-US" altLang="zh-CN" sz="14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𝑛</m:t>
                              </m:r>
                            </m:e>
                          </m:acc>
                        </m:e>
                        <m:sub>
                          <m:r>
                            <a:rPr lang="en-US" altLang="zh-CN" sz="1400" b="0" i="1" smtClean="0">
                              <a:highlight>
                                <a:srgbClr val="FFFFFF"/>
                              </a:highlight>
                              <a:latin typeface="Cambria Math" panose="02040503050406030204" pitchFamily="18" charset="0"/>
                              <a:ea typeface="Calibri" panose="020F0502020204030204" pitchFamily="34" charset="0"/>
                              <a:cs typeface="Calibri" panose="020F0502020204030204" pitchFamily="34" charset="0"/>
                            </a:rPr>
                            <m:t>𝑘</m:t>
                          </m:r>
                        </m:sub>
                      </m:sSub>
                    </m:oMath>
                  </a14:m>
                  <a:r>
                    <a:rPr lang="en-US" altLang="zh-CN" sz="1400" dirty="0">
                      <a:highlight>
                        <a:srgbClr val="FFFFFF"/>
                      </a:highlight>
                      <a:latin typeface="Calibri" panose="020F0502020204030204" pitchFamily="34" charset="0"/>
                      <a:ea typeface="Calibri" panose="020F0502020204030204" pitchFamily="34" charset="0"/>
                      <a:cs typeface="Calibri" panose="020F0502020204030204" pitchFamily="34" charset="0"/>
                    </a:rPr>
                    <a:t> is </a:t>
                  </a:r>
                  <a:r>
                    <a:rPr lang="zh-CN" altLang="en-US" sz="1400" dirty="0">
                      <a:latin typeface="Calibri" panose="020F0502020204030204" pitchFamily="34" charset="0"/>
                      <a:cs typeface="Calibri" panose="020F0502020204030204" pitchFamily="34" charset="0"/>
                    </a:rPr>
                    <a:t>the number of background photons received by GS </a:t>
                  </a:r>
                  <a14:m>
                    <m:oMath xmlns:m="http://schemas.openxmlformats.org/officeDocument/2006/math">
                      <m:r>
                        <a:rPr lang="en-US" altLang="zh-CN" sz="1400" i="1" dirty="0" smtClean="0">
                          <a:latin typeface="Cambria Math" panose="02040503050406030204" pitchFamily="18" charset="0"/>
                          <a:ea typeface="Calibri" panose="020F0502020204030204" pitchFamily="34" charset="0"/>
                          <a:cs typeface="Calibri" panose="020F0502020204030204" pitchFamily="34" charset="0"/>
                        </a:rPr>
                        <m:t>𝑘</m:t>
                      </m:r>
                    </m:oMath>
                  </a14:m>
                  <a:r>
                    <a:rPr lang="en-US" altLang="zh-CN" sz="1400" dirty="0">
                      <a:latin typeface="Calibri" panose="020F0502020204030204" pitchFamily="34" charset="0"/>
                      <a:cs typeface="Calibri" panose="020F0502020204030204" pitchFamily="34" charset="0"/>
                    </a:rPr>
                    <a:t>.</a:t>
                  </a:r>
                  <a:endParaRPr lang="zh-CN" altLang="en-US" sz="1400" dirty="0">
                    <a:latin typeface="Calibri" panose="020F0502020204030204" pitchFamily="34" charset="0"/>
                    <a:cs typeface="Calibri" panose="020F0502020204030204" pitchFamily="34" charset="0"/>
                  </a:endParaRPr>
                </a:p>
              </p:txBody>
            </p:sp>
          </mc:Choice>
          <mc:Fallback xmlns="">
            <p:sp>
              <p:nvSpPr>
                <p:cNvPr id="37" name="文本框 36">
                  <a:extLst>
                    <a:ext uri="{FF2B5EF4-FFF2-40B4-BE49-F238E27FC236}">
                      <a16:creationId xmlns:a16="http://schemas.microsoft.com/office/drawing/2014/main" id="{0E7241C9-38B5-2BF3-BC26-D8B1DB797A5D}"/>
                    </a:ext>
                  </a:extLst>
                </p:cNvPr>
                <p:cNvSpPr txBox="1">
                  <a:spLocks noRot="1" noChangeAspect="1" noMove="1" noResize="1" noEditPoints="1" noAdjustHandles="1" noChangeArrowheads="1" noChangeShapeType="1" noTextEdit="1"/>
                </p:cNvSpPr>
                <p:nvPr/>
              </p:nvSpPr>
              <p:spPr>
                <a:xfrm>
                  <a:off x="495319" y="3203895"/>
                  <a:ext cx="4468729" cy="307777"/>
                </a:xfrm>
                <a:prstGeom prst="rect">
                  <a:avLst/>
                </a:prstGeom>
                <a:blipFill>
                  <a:blip r:embed="rId9"/>
                  <a:stretch>
                    <a:fillRect t="-4000" b="-20000"/>
                  </a:stretch>
                </a:blipFill>
              </p:spPr>
              <p:txBody>
                <a:bodyPr/>
                <a:lstStyle/>
                <a:p>
                  <a:r>
                    <a:rPr lang="zh-CN" altLang="en-US">
                      <a:noFill/>
                    </a:rPr>
                    <a:t> </a:t>
                  </a:r>
                </a:p>
              </p:txBody>
            </p:sp>
          </mc:Fallback>
        </mc:AlternateContent>
      </p:grpSp>
      <p:sp>
        <p:nvSpPr>
          <p:cNvPr id="38" name="文本框 37">
            <a:extLst>
              <a:ext uri="{FF2B5EF4-FFF2-40B4-BE49-F238E27FC236}">
                <a16:creationId xmlns:a16="http://schemas.microsoft.com/office/drawing/2014/main" id="{2B590341-6EBA-48AD-3C9F-3989F2203026}"/>
              </a:ext>
            </a:extLst>
          </p:cNvPr>
          <p:cNvSpPr txBox="1"/>
          <p:nvPr/>
        </p:nvSpPr>
        <p:spPr>
          <a:xfrm>
            <a:off x="7429501" y="3900246"/>
            <a:ext cx="4565984" cy="461665"/>
          </a:xfrm>
          <a:prstGeom prst="rect">
            <a:avLst/>
          </a:prstGeom>
          <a:noFill/>
        </p:spPr>
        <p:txBody>
          <a:bodyPr wrap="square">
            <a:spAutoFit/>
          </a:bodyPr>
          <a:lstStyle/>
          <a:p>
            <a:r>
              <a:rPr lang="en-US" altLang="zh-CN" sz="1200" dirty="0">
                <a:latin typeface="Calibri" panose="020F0502020204030204" pitchFamily="34" charset="0"/>
                <a:ea typeface="Calibri" panose="020F0502020204030204" pitchFamily="34" charset="0"/>
                <a:cs typeface="Calibri" panose="020F0502020204030204" pitchFamily="34" charset="0"/>
              </a:rPr>
              <a:t>Fig. 2. An example of the space-to-ground transmittance between one SAT and two GSs for the entanglement distribution to this GSP.</a:t>
            </a:r>
            <a:endParaRPr lang="zh-CN"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6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3806491"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Problem Formulation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27</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14366DC9-0808-9F67-711B-6EF7073E151C}"/>
              </a:ext>
            </a:extLst>
          </p:cNvPr>
          <p:cNvPicPr>
            <a:picLocks noChangeAspect="1"/>
          </p:cNvPicPr>
          <p:nvPr/>
        </p:nvPicPr>
        <p:blipFill>
          <a:blip r:embed="rId3"/>
          <a:stretch>
            <a:fillRect/>
          </a:stretch>
        </p:blipFill>
        <p:spPr>
          <a:xfrm>
            <a:off x="320767" y="1405143"/>
            <a:ext cx="3961894" cy="4835344"/>
          </a:xfrm>
          <a:prstGeom prst="rect">
            <a:avLst/>
          </a:prstGeom>
        </p:spPr>
      </p:pic>
      <p:sp>
        <p:nvSpPr>
          <p:cNvPr id="11" name="文本框 10">
            <a:extLst>
              <a:ext uri="{FF2B5EF4-FFF2-40B4-BE49-F238E27FC236}">
                <a16:creationId xmlns:a16="http://schemas.microsoft.com/office/drawing/2014/main" id="{74B14CEE-BA09-C194-F117-A74AA8ABD089}"/>
              </a:ext>
            </a:extLst>
          </p:cNvPr>
          <p:cNvSpPr txBox="1"/>
          <p:nvPr/>
        </p:nvSpPr>
        <p:spPr>
          <a:xfrm>
            <a:off x="320767" y="902747"/>
            <a:ext cx="8075270" cy="369332"/>
          </a:xfrm>
          <a:prstGeom prst="rect">
            <a:avLst/>
          </a:prstGeom>
          <a:noFill/>
        </p:spPr>
        <p:txBody>
          <a:bodyPr wrap="square">
            <a:spAutoFit/>
          </a:bodyPr>
          <a:lstStyle/>
          <a:p>
            <a:r>
              <a:rPr lang="en-US" altLang="zh-CN" b="1" dirty="0">
                <a:latin typeface="Calibri" panose="020F0502020204030204" pitchFamily="34" charset="0"/>
                <a:cs typeface="Calibri" panose="020F0502020204030204" pitchFamily="34" charset="0"/>
              </a:rPr>
              <a:t>T</a:t>
            </a:r>
            <a:r>
              <a:rPr lang="zh-CN" altLang="en-US" b="1" dirty="0">
                <a:latin typeface="Calibri" panose="020F0502020204030204" pitchFamily="34" charset="0"/>
                <a:cs typeface="Calibri" panose="020F0502020204030204" pitchFamily="34" charset="0"/>
              </a:rPr>
              <a:t>he joint satellite assignment, resource allocation, and path selection problem</a:t>
            </a:r>
            <a:r>
              <a:rPr lang="en-US" altLang="zh-CN" b="1" dirty="0">
                <a:latin typeface="Calibri" panose="020F0502020204030204" pitchFamily="34" charset="0"/>
                <a:cs typeface="Calibri" panose="020F0502020204030204" pitchFamily="34" charset="0"/>
              </a:rPr>
              <a:t>.</a:t>
            </a:r>
            <a:endParaRPr lang="zh-CN" altLang="en-US" b="1" dirty="0">
              <a:latin typeface="Calibri" panose="020F0502020204030204" pitchFamily="34" charset="0"/>
              <a:cs typeface="Calibri" panose="020F0502020204030204" pitchFamily="34" charset="0"/>
            </a:endParaRPr>
          </a:p>
        </p:txBody>
      </p:sp>
      <p:cxnSp>
        <p:nvCxnSpPr>
          <p:cNvPr id="13" name="直接箭头连接符 12">
            <a:extLst>
              <a:ext uri="{FF2B5EF4-FFF2-40B4-BE49-F238E27FC236}">
                <a16:creationId xmlns:a16="http://schemas.microsoft.com/office/drawing/2014/main" id="{4FD0D06C-4930-5E50-EE7F-94C0433EAF98}"/>
              </a:ext>
            </a:extLst>
          </p:cNvPr>
          <p:cNvCxnSpPr/>
          <p:nvPr/>
        </p:nvCxnSpPr>
        <p:spPr>
          <a:xfrm>
            <a:off x="4553953" y="1648324"/>
            <a:ext cx="745958"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A2DB50A9-DB29-D654-BEEF-771BC4EB7798}"/>
              </a:ext>
            </a:extLst>
          </p:cNvPr>
          <p:cNvCxnSpPr/>
          <p:nvPr/>
        </p:nvCxnSpPr>
        <p:spPr>
          <a:xfrm>
            <a:off x="4553953" y="2149642"/>
            <a:ext cx="74595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282A43FF-819D-2F1F-A1AF-BA0F0D03EA11}"/>
              </a:ext>
            </a:extLst>
          </p:cNvPr>
          <p:cNvCxnSpPr/>
          <p:nvPr/>
        </p:nvCxnSpPr>
        <p:spPr>
          <a:xfrm>
            <a:off x="4553953" y="2584784"/>
            <a:ext cx="745958" cy="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4C8C4502-437C-995B-E3FE-EC6739FE1909}"/>
              </a:ext>
            </a:extLst>
          </p:cNvPr>
          <p:cNvCxnSpPr/>
          <p:nvPr/>
        </p:nvCxnSpPr>
        <p:spPr>
          <a:xfrm>
            <a:off x="4553953" y="3011905"/>
            <a:ext cx="745958"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AF535D97-A6C5-7BF7-7F87-86D9706DB245}"/>
              </a:ext>
            </a:extLst>
          </p:cNvPr>
          <p:cNvCxnSpPr/>
          <p:nvPr/>
        </p:nvCxnSpPr>
        <p:spPr>
          <a:xfrm>
            <a:off x="4553953" y="3483141"/>
            <a:ext cx="745958"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EF1C2547-AC0C-87FE-80F7-0329B1E0FE68}"/>
              </a:ext>
            </a:extLst>
          </p:cNvPr>
          <p:cNvCxnSpPr/>
          <p:nvPr/>
        </p:nvCxnSpPr>
        <p:spPr>
          <a:xfrm>
            <a:off x="4553953" y="4086725"/>
            <a:ext cx="745958"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01BCD0EF-E789-8730-2B18-886E3214F41B}"/>
              </a:ext>
            </a:extLst>
          </p:cNvPr>
          <p:cNvCxnSpPr/>
          <p:nvPr/>
        </p:nvCxnSpPr>
        <p:spPr>
          <a:xfrm>
            <a:off x="4553953" y="4694321"/>
            <a:ext cx="745958" cy="0"/>
          </a:xfrm>
          <a:prstGeom prst="straightConnector1">
            <a:avLst/>
          </a:prstGeom>
          <a:ln w="19050">
            <a:solidFill>
              <a:srgbClr val="98113A"/>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A472766-081D-DD97-630A-E6BEB44EB5EF}"/>
              </a:ext>
            </a:extLst>
          </p:cNvPr>
          <p:cNvCxnSpPr/>
          <p:nvPr/>
        </p:nvCxnSpPr>
        <p:spPr>
          <a:xfrm>
            <a:off x="4553953" y="5338010"/>
            <a:ext cx="745958"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92FDCB46-FA63-D4F2-C305-ABC0A9DA30F4}"/>
              </a:ext>
            </a:extLst>
          </p:cNvPr>
          <p:cNvCxnSpPr/>
          <p:nvPr/>
        </p:nvCxnSpPr>
        <p:spPr>
          <a:xfrm>
            <a:off x="4553953" y="6003757"/>
            <a:ext cx="74595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B4114A36-4FAE-D559-CB21-D84333E889B8}"/>
              </a:ext>
            </a:extLst>
          </p:cNvPr>
          <p:cNvSpPr txBox="1"/>
          <p:nvPr/>
        </p:nvSpPr>
        <p:spPr>
          <a:xfrm>
            <a:off x="5571203" y="1478066"/>
            <a:ext cx="4312739" cy="307777"/>
          </a:xfrm>
          <a:prstGeom prst="rect">
            <a:avLst/>
          </a:prstGeom>
          <a:noFill/>
        </p:spPr>
        <p:txBody>
          <a:bodyPr wrap="square">
            <a:spAutoFit/>
          </a:bodyPr>
          <a:lstStyle/>
          <a:p>
            <a:r>
              <a:rPr lang="en-US" altLang="zh-CN" sz="1400" dirty="0">
                <a:solidFill>
                  <a:schemeClr val="accent6"/>
                </a:solidFill>
                <a:latin typeface="Calibri" panose="020F0502020204030204" pitchFamily="34" charset="0"/>
                <a:ea typeface="Calibri" panose="020F0502020204030204" pitchFamily="34" charset="0"/>
                <a:cs typeface="Calibri" panose="020F0502020204030204" pitchFamily="34" charset="0"/>
              </a:rPr>
              <a:t>Objective: maximize the overall utility of all traffic GSPs</a:t>
            </a:r>
            <a:endParaRPr lang="zh-CN" altLang="en-US" sz="1400" dirty="0">
              <a:solidFill>
                <a:schemeClr val="accent6"/>
              </a:solidFill>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8C041AA2-304D-C0F7-8C1B-253596FF0635}"/>
              </a:ext>
            </a:extLst>
          </p:cNvPr>
          <p:cNvSpPr txBox="1"/>
          <p:nvPr/>
        </p:nvSpPr>
        <p:spPr>
          <a:xfrm>
            <a:off x="9883942" y="1282807"/>
            <a:ext cx="2051512" cy="617733"/>
          </a:xfrm>
          <a:prstGeom prst="rect">
            <a:avLst/>
          </a:prstGeom>
          <a:noFill/>
        </p:spPr>
        <p:txBody>
          <a:bodyPr wrap="square">
            <a:spAutoFit/>
          </a:bodyPr>
          <a:lstStyle/>
          <a:p>
            <a:pPr>
              <a:lnSpc>
                <a:spcPct val="150000"/>
              </a:lnSpc>
            </a:pPr>
            <a:r>
              <a:rPr lang="en-US" altLang="zh-CN" sz="1200" dirty="0">
                <a:solidFill>
                  <a:schemeClr val="accent6"/>
                </a:solidFill>
                <a:latin typeface="Calibri" panose="020F0502020204030204" pitchFamily="34" charset="0"/>
                <a:ea typeface="Calibri" panose="020F0502020204030204" pitchFamily="34" charset="0"/>
                <a:cs typeface="Calibri" panose="020F0502020204030204" pitchFamily="34" charset="0"/>
              </a:rPr>
              <a:t>Satellite assignment or</a:t>
            </a:r>
          </a:p>
          <a:p>
            <a:pPr>
              <a:lnSpc>
                <a:spcPct val="150000"/>
              </a:lnSpc>
            </a:pPr>
            <a:r>
              <a:rPr lang="en-US" altLang="zh-CN" sz="1200" dirty="0">
                <a:solidFill>
                  <a:schemeClr val="accent6"/>
                </a:solidFill>
                <a:latin typeface="Calibri" panose="020F0502020204030204" pitchFamily="34" charset="0"/>
                <a:ea typeface="Calibri" panose="020F0502020204030204" pitchFamily="34" charset="0"/>
                <a:cs typeface="Calibri" panose="020F0502020204030204" pitchFamily="34" charset="0"/>
              </a:rPr>
              <a:t>Terrestrial quantum swapping</a:t>
            </a:r>
            <a:endParaRPr lang="zh-CN" altLang="en-US" sz="1200" dirty="0">
              <a:solidFill>
                <a:schemeClr val="accent6"/>
              </a:solidFill>
              <a:latin typeface="Calibri" panose="020F0502020204030204" pitchFamily="34" charset="0"/>
              <a:cs typeface="Calibri" panose="020F0502020204030204" pitchFamily="34" charset="0"/>
            </a:endParaRPr>
          </a:p>
        </p:txBody>
      </p:sp>
      <p:sp>
        <p:nvSpPr>
          <p:cNvPr id="25" name="左大括号 24">
            <a:extLst>
              <a:ext uri="{FF2B5EF4-FFF2-40B4-BE49-F238E27FC236}">
                <a16:creationId xmlns:a16="http://schemas.microsoft.com/office/drawing/2014/main" id="{799FEEE7-51D9-EE5E-A1C8-438131745BA9}"/>
              </a:ext>
            </a:extLst>
          </p:cNvPr>
          <p:cNvSpPr/>
          <p:nvPr/>
        </p:nvSpPr>
        <p:spPr>
          <a:xfrm>
            <a:off x="9763626" y="1429582"/>
            <a:ext cx="120316" cy="396819"/>
          </a:xfrm>
          <a:prstGeom prst="leftBrace">
            <a:avLst/>
          </a:prstGeom>
          <a:ln w="19050">
            <a:solidFill>
              <a:schemeClr val="accent6"/>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0D10D4DC-E1DA-C74D-B021-E1070F74FB16}"/>
                  </a:ext>
                </a:extLst>
              </p:cNvPr>
              <p:cNvSpPr txBox="1"/>
              <p:nvPr/>
            </p:nvSpPr>
            <p:spPr>
              <a:xfrm>
                <a:off x="5571203" y="1878331"/>
                <a:ext cx="6109034" cy="523220"/>
              </a:xfrm>
              <a:prstGeom prst="rect">
                <a:avLst/>
              </a:prstGeom>
              <a:noFill/>
            </p:spPr>
            <p:txBody>
              <a:bodyPr wrap="square">
                <a:spAutoFit/>
              </a:bodyPr>
              <a:lstStyle/>
              <a:p>
                <a:r>
                  <a:rPr lang="en-US" altLang="zh-CN" sz="1400" dirty="0">
                    <a:solidFill>
                      <a:schemeClr val="accent5"/>
                    </a:solidFill>
                    <a:latin typeface="Calibri" panose="020F0502020204030204" pitchFamily="34" charset="0"/>
                    <a:ea typeface="Calibri" panose="020F0502020204030204" pitchFamily="34" charset="0"/>
                    <a:cs typeface="Calibri" panose="020F0502020204030204" pitchFamily="34" charset="0"/>
                  </a:rPr>
                  <a:t>each GSP </a:t>
                </a:r>
                <a14:m>
                  <m:oMath xmlns:m="http://schemas.openxmlformats.org/officeDocument/2006/math">
                    <m:r>
                      <a:rPr lang="en-US" altLang="zh-CN" sz="1400" i="1" dirty="0" smtClean="0">
                        <a:solidFill>
                          <a:schemeClr val="accent5"/>
                        </a:solidFill>
                        <a:latin typeface="Cambria Math" panose="02040503050406030204" pitchFamily="18" charset="0"/>
                        <a:ea typeface="Calibri" panose="020F0502020204030204" pitchFamily="34" charset="0"/>
                        <a:cs typeface="Calibri" panose="020F0502020204030204" pitchFamily="34" charset="0"/>
                      </a:rPr>
                      <m:t>𝑗</m:t>
                    </m:r>
                  </m:oMath>
                </a14:m>
                <a:r>
                  <a:rPr lang="en-US" altLang="zh-CN" sz="1400" dirty="0">
                    <a:solidFill>
                      <a:schemeClr val="accent5"/>
                    </a:solidFill>
                    <a:latin typeface="Calibri" panose="020F0502020204030204" pitchFamily="34" charset="0"/>
                    <a:ea typeface="Calibri" panose="020F0502020204030204" pitchFamily="34" charset="0"/>
                    <a:cs typeface="Calibri" panose="020F0502020204030204" pitchFamily="34" charset="0"/>
                  </a:rPr>
                  <a:t> only connects to one satellite or only selects one swapping path if the satellite assignment is not available.</a:t>
                </a:r>
                <a:endParaRPr lang="zh-CN" altLang="en-US" sz="1400" dirty="0">
                  <a:solidFill>
                    <a:schemeClr val="accent5"/>
                  </a:solidFill>
                  <a:latin typeface="Calibri" panose="020F0502020204030204" pitchFamily="34" charset="0"/>
                  <a:cs typeface="Calibri" panose="020F0502020204030204" pitchFamily="34" charset="0"/>
                </a:endParaRPr>
              </a:p>
            </p:txBody>
          </p:sp>
        </mc:Choice>
        <mc:Fallback xmlns="">
          <p:sp>
            <p:nvSpPr>
              <p:cNvPr id="27" name="文本框 26">
                <a:extLst>
                  <a:ext uri="{FF2B5EF4-FFF2-40B4-BE49-F238E27FC236}">
                    <a16:creationId xmlns:a16="http://schemas.microsoft.com/office/drawing/2014/main" id="{0D10D4DC-E1DA-C74D-B021-E1070F74FB16}"/>
                  </a:ext>
                </a:extLst>
              </p:cNvPr>
              <p:cNvSpPr txBox="1">
                <a:spLocks noRot="1" noChangeAspect="1" noMove="1" noResize="1" noEditPoints="1" noAdjustHandles="1" noChangeArrowheads="1" noChangeShapeType="1" noTextEdit="1"/>
              </p:cNvSpPr>
              <p:nvPr/>
            </p:nvSpPr>
            <p:spPr>
              <a:xfrm>
                <a:off x="5571203" y="1878331"/>
                <a:ext cx="6109034" cy="523220"/>
              </a:xfrm>
              <a:prstGeom prst="rect">
                <a:avLst/>
              </a:prstGeom>
              <a:blipFill>
                <a:blip r:embed="rId4"/>
                <a:stretch>
                  <a:fillRect l="-299" t="-2326" b="-116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066FF0DC-D465-663C-7DB8-404DF66A3066}"/>
                  </a:ext>
                </a:extLst>
              </p:cNvPr>
              <p:cNvSpPr txBox="1"/>
              <p:nvPr/>
            </p:nvSpPr>
            <p:spPr>
              <a:xfrm>
                <a:off x="5571203" y="2377356"/>
                <a:ext cx="6109034" cy="523220"/>
              </a:xfrm>
              <a:prstGeom prst="rect">
                <a:avLst/>
              </a:prstGeom>
              <a:noFill/>
            </p:spPr>
            <p:txBody>
              <a:bodyPr wrap="square">
                <a:spAutoFit/>
              </a:bodyPr>
              <a:lstStyle/>
              <a:p>
                <a:r>
                  <a:rPr lang="en-US" altLang="zh-CN" sz="1400" dirty="0">
                    <a:solidFill>
                      <a:schemeClr val="accent4"/>
                    </a:solidFill>
                    <a:latin typeface="Calibri" panose="020F0502020204030204" pitchFamily="34" charset="0"/>
                    <a:ea typeface="Calibri" panose="020F0502020204030204" pitchFamily="34" charset="0"/>
                    <a:cs typeface="Calibri" panose="020F0502020204030204" pitchFamily="34" charset="0"/>
                  </a:rPr>
                  <a:t>a GS </a:t>
                </a:r>
                <a14:m>
                  <m:oMath xmlns:m="http://schemas.openxmlformats.org/officeDocument/2006/math">
                    <m:r>
                      <a:rPr lang="en-US" altLang="zh-CN" sz="1400" i="1" dirty="0" smtClean="0">
                        <a:solidFill>
                          <a:schemeClr val="accent4"/>
                        </a:solidFill>
                        <a:latin typeface="Cambria Math" panose="02040503050406030204" pitchFamily="18" charset="0"/>
                        <a:ea typeface="Calibri" panose="020F0502020204030204" pitchFamily="34" charset="0"/>
                        <a:cs typeface="Calibri" panose="020F0502020204030204" pitchFamily="34" charset="0"/>
                      </a:rPr>
                      <m:t>𝑘</m:t>
                    </m:r>
                  </m:oMath>
                </a14:m>
                <a:r>
                  <a:rPr lang="en-US" altLang="zh-CN" sz="1400" dirty="0">
                    <a:solidFill>
                      <a:schemeClr val="accent4"/>
                    </a:solidFill>
                    <a:latin typeface="Calibri" panose="020F0502020204030204" pitchFamily="34" charset="0"/>
                    <a:ea typeface="Calibri" panose="020F0502020204030204" pitchFamily="34" charset="0"/>
                    <a:cs typeface="Calibri" panose="020F0502020204030204" pitchFamily="34" charset="0"/>
                  </a:rPr>
                  <a:t> can be part of multiple GSPs and thus is not allowed to be allocated to more than </a:t>
                </a:r>
                <a14:m>
                  <m:oMath xmlns:m="http://schemas.openxmlformats.org/officeDocument/2006/math">
                    <m:sSub>
                      <m:sSubPr>
                        <m:ctrlPr>
                          <a:rPr lang="en-US" altLang="zh-CN" sz="1400" i="1" dirty="0">
                            <a:solidFill>
                              <a:schemeClr val="accent4"/>
                            </a:solidFill>
                            <a:latin typeface="Cambria Math" panose="02040503050406030204" pitchFamily="18" charset="0"/>
                            <a:ea typeface="Calibri" panose="020F0502020204030204" pitchFamily="34" charset="0"/>
                            <a:cs typeface="Calibri" panose="020F0502020204030204" pitchFamily="34" charset="0"/>
                          </a:rPr>
                        </m:ctrlPr>
                      </m:sSubPr>
                      <m:e>
                        <m:r>
                          <a:rPr lang="en-US" altLang="zh-CN" sz="1400" i="1" dirty="0">
                            <a:solidFill>
                              <a:schemeClr val="accent4"/>
                            </a:solidFill>
                            <a:latin typeface="Cambria Math" panose="02040503050406030204" pitchFamily="18" charset="0"/>
                            <a:ea typeface="Calibri" panose="020F0502020204030204" pitchFamily="34" charset="0"/>
                            <a:cs typeface="Calibri" panose="020F0502020204030204" pitchFamily="34" charset="0"/>
                          </a:rPr>
                          <m:t>𝑟𝑟</m:t>
                        </m:r>
                      </m:e>
                      <m:sub>
                        <m:r>
                          <a:rPr lang="en-US" altLang="zh-CN" sz="1400" i="1" dirty="0">
                            <a:solidFill>
                              <a:schemeClr val="accent4"/>
                            </a:solidFill>
                            <a:latin typeface="Cambria Math" panose="02040503050406030204" pitchFamily="18" charset="0"/>
                            <a:ea typeface="Calibri" panose="020F0502020204030204" pitchFamily="34" charset="0"/>
                            <a:cs typeface="Calibri" panose="020F0502020204030204" pitchFamily="34" charset="0"/>
                          </a:rPr>
                          <m:t>𝑘</m:t>
                        </m:r>
                      </m:sub>
                    </m:sSub>
                    <m:r>
                      <a:rPr lang="en-US" altLang="zh-CN" sz="1400" i="1" dirty="0">
                        <a:solidFill>
                          <a:schemeClr val="accent4"/>
                        </a:solidFill>
                        <a:latin typeface="Cambria Math" panose="02040503050406030204" pitchFamily="18" charset="0"/>
                        <a:ea typeface="Calibri" panose="020F0502020204030204" pitchFamily="34" charset="0"/>
                        <a:cs typeface="Calibri" panose="020F0502020204030204" pitchFamily="34" charset="0"/>
                      </a:rPr>
                      <m:t> </m:t>
                    </m:r>
                  </m:oMath>
                </a14:m>
                <a:r>
                  <a:rPr lang="en-US" altLang="zh-CN" sz="1400" dirty="0">
                    <a:solidFill>
                      <a:schemeClr val="accent4"/>
                    </a:solidFill>
                    <a:latin typeface="Calibri" panose="020F0502020204030204" pitchFamily="34" charset="0"/>
                    <a:ea typeface="Calibri" panose="020F0502020204030204" pitchFamily="34" charset="0"/>
                    <a:cs typeface="Calibri" panose="020F0502020204030204" pitchFamily="34" charset="0"/>
                  </a:rPr>
                  <a:t>satellites.</a:t>
                </a:r>
                <a:endParaRPr lang="zh-CN" altLang="en-US" sz="1400" dirty="0">
                  <a:solidFill>
                    <a:schemeClr val="accent4"/>
                  </a:solidFill>
                  <a:latin typeface="Calibri" panose="020F0502020204030204" pitchFamily="34" charset="0"/>
                  <a:cs typeface="Calibri" panose="020F0502020204030204" pitchFamily="34" charset="0"/>
                </a:endParaRPr>
              </a:p>
            </p:txBody>
          </p:sp>
        </mc:Choice>
        <mc:Fallback xmlns="">
          <p:sp>
            <p:nvSpPr>
              <p:cNvPr id="29" name="文本框 28">
                <a:extLst>
                  <a:ext uri="{FF2B5EF4-FFF2-40B4-BE49-F238E27FC236}">
                    <a16:creationId xmlns:a16="http://schemas.microsoft.com/office/drawing/2014/main" id="{066FF0DC-D465-663C-7DB8-404DF66A3066}"/>
                  </a:ext>
                </a:extLst>
              </p:cNvPr>
              <p:cNvSpPr txBox="1">
                <a:spLocks noRot="1" noChangeAspect="1" noMove="1" noResize="1" noEditPoints="1" noAdjustHandles="1" noChangeArrowheads="1" noChangeShapeType="1" noTextEdit="1"/>
              </p:cNvSpPr>
              <p:nvPr/>
            </p:nvSpPr>
            <p:spPr>
              <a:xfrm>
                <a:off x="5571203" y="2377356"/>
                <a:ext cx="6109034" cy="523220"/>
              </a:xfrm>
              <a:prstGeom prst="rect">
                <a:avLst/>
              </a:prstGeom>
              <a:blipFill>
                <a:blip r:embed="rId5"/>
                <a:stretch>
                  <a:fillRect l="-299" t="-2326"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53EE2B41-30E1-A4EA-1971-26C3CBC880F9}"/>
                  </a:ext>
                </a:extLst>
              </p:cNvPr>
              <p:cNvSpPr txBox="1"/>
              <p:nvPr/>
            </p:nvSpPr>
            <p:spPr>
              <a:xfrm>
                <a:off x="5571203" y="2876299"/>
                <a:ext cx="4032083" cy="307777"/>
              </a:xfrm>
              <a:prstGeom prst="rect">
                <a:avLst/>
              </a:prstGeom>
              <a:noFill/>
            </p:spPr>
            <p:txBody>
              <a:bodyPr wrap="square">
                <a:spAutoFit/>
              </a:bodyPr>
              <a:lstStyle/>
              <a:p>
                <a:r>
                  <a:rPr lang="en-US" altLang="zh-CN" sz="1400" dirty="0">
                    <a:solidFill>
                      <a:schemeClr val="accent3"/>
                    </a:solidFill>
                    <a:latin typeface="Calibri" panose="020F0502020204030204" pitchFamily="34" charset="0"/>
                    <a:ea typeface="Calibri" panose="020F0502020204030204" pitchFamily="34" charset="0"/>
                    <a:cs typeface="Calibri" panose="020F0502020204030204" pitchFamily="34" charset="0"/>
                  </a:rPr>
                  <a:t>SAT </a:t>
                </a:r>
                <a14:m>
                  <m:oMath xmlns:m="http://schemas.openxmlformats.org/officeDocument/2006/math">
                    <m:r>
                      <a:rPr lang="en-US" altLang="zh-CN" sz="1400" i="1" dirty="0" smtClean="0">
                        <a:solidFill>
                          <a:schemeClr val="accent3"/>
                        </a:solidFill>
                        <a:latin typeface="Cambria Math" panose="02040503050406030204" pitchFamily="18" charset="0"/>
                        <a:ea typeface="Calibri" panose="020F0502020204030204" pitchFamily="34" charset="0"/>
                        <a:cs typeface="Calibri" panose="020F0502020204030204" pitchFamily="34" charset="0"/>
                      </a:rPr>
                      <m:t>𝑖</m:t>
                    </m:r>
                  </m:oMath>
                </a14:m>
                <a:r>
                  <a:rPr lang="en-US" altLang="zh-CN" sz="1400" dirty="0">
                    <a:solidFill>
                      <a:schemeClr val="accent3"/>
                    </a:solidFill>
                    <a:latin typeface="Calibri" panose="020F0502020204030204" pitchFamily="34" charset="0"/>
                    <a:ea typeface="Calibri" panose="020F0502020204030204" pitchFamily="34" charset="0"/>
                    <a:cs typeface="Calibri" panose="020F0502020204030204" pitchFamily="34" charset="0"/>
                  </a:rPr>
                  <a:t> does not get allocated to more than </a:t>
                </a:r>
                <a14:m>
                  <m:oMath xmlns:m="http://schemas.openxmlformats.org/officeDocument/2006/math">
                    <m:sSub>
                      <m:sSubPr>
                        <m:ctrlPr>
                          <a:rPr lang="en-US" altLang="zh-CN" sz="1400" i="1" dirty="0" smtClean="0">
                            <a:solidFill>
                              <a:schemeClr val="accent3"/>
                            </a:solidFill>
                            <a:latin typeface="Cambria Math" panose="02040503050406030204" pitchFamily="18" charset="0"/>
                            <a:ea typeface="Calibri" panose="020F0502020204030204" pitchFamily="34" charset="0"/>
                            <a:cs typeface="Calibri" panose="020F0502020204030204" pitchFamily="34" charset="0"/>
                          </a:rPr>
                        </m:ctrlPr>
                      </m:sSubPr>
                      <m:e>
                        <m:r>
                          <a:rPr lang="en-US" altLang="zh-CN" sz="1400" i="1" dirty="0">
                            <a:solidFill>
                              <a:schemeClr val="accent3"/>
                            </a:solidFill>
                            <a:latin typeface="Cambria Math" panose="02040503050406030204" pitchFamily="18" charset="0"/>
                            <a:ea typeface="Calibri" panose="020F0502020204030204" pitchFamily="34" charset="0"/>
                            <a:cs typeface="Calibri" panose="020F0502020204030204" pitchFamily="34" charset="0"/>
                          </a:rPr>
                          <m:t>𝑡𝑟</m:t>
                        </m:r>
                      </m:e>
                      <m:sub>
                        <m:r>
                          <a:rPr lang="en-US" altLang="zh-CN" sz="1400" i="1" dirty="0">
                            <a:solidFill>
                              <a:schemeClr val="accent3"/>
                            </a:solidFill>
                            <a:latin typeface="Cambria Math" panose="02040503050406030204" pitchFamily="18" charset="0"/>
                            <a:ea typeface="Calibri" panose="020F0502020204030204" pitchFamily="34" charset="0"/>
                            <a:cs typeface="Calibri" panose="020F0502020204030204" pitchFamily="34" charset="0"/>
                          </a:rPr>
                          <m:t>𝑖</m:t>
                        </m:r>
                      </m:sub>
                    </m:sSub>
                  </m:oMath>
                </a14:m>
                <a:r>
                  <a:rPr lang="en-US" altLang="zh-CN" sz="1400" dirty="0">
                    <a:solidFill>
                      <a:schemeClr val="accent3"/>
                    </a:solidFill>
                    <a:latin typeface="Calibri" panose="020F0502020204030204" pitchFamily="34" charset="0"/>
                    <a:ea typeface="Calibri" panose="020F0502020204030204" pitchFamily="34" charset="0"/>
                    <a:cs typeface="Calibri" panose="020F0502020204030204" pitchFamily="34" charset="0"/>
                  </a:rPr>
                  <a:t> GSPs.</a:t>
                </a:r>
                <a:endParaRPr lang="zh-CN" altLang="en-US" sz="1400" dirty="0">
                  <a:solidFill>
                    <a:schemeClr val="accent3"/>
                  </a:solidFill>
                  <a:latin typeface="Calibri" panose="020F0502020204030204" pitchFamily="34" charset="0"/>
                  <a:cs typeface="Calibri" panose="020F0502020204030204" pitchFamily="34" charset="0"/>
                </a:endParaRPr>
              </a:p>
            </p:txBody>
          </p:sp>
        </mc:Choice>
        <mc:Fallback xmlns="">
          <p:sp>
            <p:nvSpPr>
              <p:cNvPr id="31" name="文本框 30">
                <a:extLst>
                  <a:ext uri="{FF2B5EF4-FFF2-40B4-BE49-F238E27FC236}">
                    <a16:creationId xmlns:a16="http://schemas.microsoft.com/office/drawing/2014/main" id="{53EE2B41-30E1-A4EA-1971-26C3CBC880F9}"/>
                  </a:ext>
                </a:extLst>
              </p:cNvPr>
              <p:cNvSpPr txBox="1">
                <a:spLocks noRot="1" noChangeAspect="1" noMove="1" noResize="1" noEditPoints="1" noAdjustHandles="1" noChangeArrowheads="1" noChangeShapeType="1" noTextEdit="1"/>
              </p:cNvSpPr>
              <p:nvPr/>
            </p:nvSpPr>
            <p:spPr>
              <a:xfrm>
                <a:off x="5571203" y="2876299"/>
                <a:ext cx="4032083" cy="307777"/>
              </a:xfrm>
              <a:prstGeom prst="rect">
                <a:avLst/>
              </a:prstGeom>
              <a:blipFill>
                <a:blip r:embed="rId6"/>
                <a:stretch>
                  <a:fillRect l="-454"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CBA8A2A2-0A24-E280-2C3E-0729D072BFCD}"/>
                  </a:ext>
                </a:extLst>
              </p:cNvPr>
              <p:cNvSpPr txBox="1"/>
              <p:nvPr/>
            </p:nvSpPr>
            <p:spPr>
              <a:xfrm>
                <a:off x="5571785" y="3290551"/>
                <a:ext cx="6108452" cy="307777"/>
              </a:xfrm>
              <a:prstGeom prst="rect">
                <a:avLst/>
              </a:prstGeom>
              <a:noFill/>
            </p:spPr>
            <p:txBody>
              <a:bodyPr wrap="square">
                <a:spAutoFit/>
              </a:bodyPr>
              <a:lstStyle/>
              <a:p>
                <a:r>
                  <a:rPr lang="en-US" altLang="zh-CN" sz="1400" dirty="0">
                    <a:solidFill>
                      <a:schemeClr val="accent2"/>
                    </a:solidFill>
                    <a:latin typeface="Calibri" panose="020F0502020204030204" pitchFamily="34" charset="0"/>
                    <a:ea typeface="Calibri" panose="020F0502020204030204" pitchFamily="34" charset="0"/>
                    <a:cs typeface="Calibri" panose="020F0502020204030204" pitchFamily="34" charset="0"/>
                  </a:rPr>
                  <a:t>the total entangled photon received from different satellites cannot exceed </a:t>
                </a:r>
                <a:r>
                  <a:rPr lang="en-US" altLang="zh-CN" sz="1400" i="1" dirty="0">
                    <a:solidFill>
                      <a:schemeClr val="accent2"/>
                    </a:solidFill>
                    <a:latin typeface="Calibri" panose="020F0502020204030204" pitchFamily="34" charset="0"/>
                    <a:ea typeface="Calibri" panose="020F0502020204030204" pitchFamily="34" charset="0"/>
                    <a:cs typeface="Calibri" panose="020F0502020204030204" pitchFamily="34" charset="0"/>
                  </a:rPr>
                  <a:t>g</a:t>
                </a:r>
                <a14:m>
                  <m:oMath xmlns:m="http://schemas.openxmlformats.org/officeDocument/2006/math">
                    <m:sSub>
                      <m:sSubPr>
                        <m:ctrlPr>
                          <a:rPr lang="en-US" altLang="zh-CN" sz="1400" i="1" dirty="0">
                            <a:solidFill>
                              <a:schemeClr val="accent2"/>
                            </a:solidFill>
                            <a:latin typeface="Cambria Math" panose="02040503050406030204" pitchFamily="18" charset="0"/>
                            <a:ea typeface="Calibri" panose="020F0502020204030204" pitchFamily="34" charset="0"/>
                            <a:cs typeface="Calibri" panose="020F0502020204030204" pitchFamily="34" charset="0"/>
                          </a:rPr>
                        </m:ctrlPr>
                      </m:sSubPr>
                      <m:e>
                        <m:r>
                          <a:rPr lang="en-US" altLang="zh-CN" sz="1400" i="1" dirty="0">
                            <a:solidFill>
                              <a:schemeClr val="accent2"/>
                            </a:solidFill>
                            <a:latin typeface="Cambria Math" panose="02040503050406030204" pitchFamily="18" charset="0"/>
                            <a:ea typeface="Calibri" panose="020F0502020204030204" pitchFamily="34" charset="0"/>
                            <a:cs typeface="Calibri" panose="020F0502020204030204" pitchFamily="34" charset="0"/>
                          </a:rPr>
                          <m:t>𝑚</m:t>
                        </m:r>
                      </m:e>
                      <m:sub>
                        <m:r>
                          <a:rPr lang="en-US" altLang="zh-CN" sz="1400" b="0" i="1" dirty="0" smtClean="0">
                            <a:solidFill>
                              <a:schemeClr val="accent2"/>
                            </a:solidFill>
                            <a:latin typeface="Cambria Math" panose="02040503050406030204" pitchFamily="18" charset="0"/>
                            <a:ea typeface="Calibri" panose="020F0502020204030204" pitchFamily="34" charset="0"/>
                            <a:cs typeface="Calibri" panose="020F0502020204030204" pitchFamily="34" charset="0"/>
                          </a:rPr>
                          <m:t>𝑘</m:t>
                        </m:r>
                      </m:sub>
                    </m:sSub>
                  </m:oMath>
                </a14:m>
                <a:r>
                  <a:rPr lang="en-US" altLang="zh-CN" sz="1400" dirty="0">
                    <a:solidFill>
                      <a:schemeClr val="accent2"/>
                    </a:solidFill>
                    <a:latin typeface="Calibri" panose="020F0502020204030204" pitchFamily="34" charset="0"/>
                    <a:cs typeface="Calibri" panose="020F0502020204030204" pitchFamily="34" charset="0"/>
                  </a:rPr>
                  <a:t>.</a:t>
                </a:r>
                <a:endParaRPr lang="zh-CN" altLang="en-US" sz="1400" dirty="0">
                  <a:solidFill>
                    <a:schemeClr val="accent2"/>
                  </a:solidFill>
                  <a:latin typeface="Calibri" panose="020F0502020204030204" pitchFamily="34" charset="0"/>
                  <a:cs typeface="Calibri" panose="020F0502020204030204" pitchFamily="34" charset="0"/>
                </a:endParaRPr>
              </a:p>
            </p:txBody>
          </p:sp>
        </mc:Choice>
        <mc:Fallback xmlns="">
          <p:sp>
            <p:nvSpPr>
              <p:cNvPr id="33" name="文本框 32">
                <a:extLst>
                  <a:ext uri="{FF2B5EF4-FFF2-40B4-BE49-F238E27FC236}">
                    <a16:creationId xmlns:a16="http://schemas.microsoft.com/office/drawing/2014/main" id="{CBA8A2A2-0A24-E280-2C3E-0729D072BFCD}"/>
                  </a:ext>
                </a:extLst>
              </p:cNvPr>
              <p:cNvSpPr txBox="1">
                <a:spLocks noRot="1" noChangeAspect="1" noMove="1" noResize="1" noEditPoints="1" noAdjustHandles="1" noChangeArrowheads="1" noChangeShapeType="1" noTextEdit="1"/>
              </p:cNvSpPr>
              <p:nvPr/>
            </p:nvSpPr>
            <p:spPr>
              <a:xfrm>
                <a:off x="5571785" y="3290551"/>
                <a:ext cx="6108452" cy="307777"/>
              </a:xfrm>
              <a:prstGeom prst="rect">
                <a:avLst/>
              </a:prstGeom>
              <a:blipFill>
                <a:blip r:embed="rId7"/>
                <a:stretch>
                  <a:fillRect l="-299"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0CA95566-5F9D-63D6-7609-44A824721BC2}"/>
                  </a:ext>
                </a:extLst>
              </p:cNvPr>
              <p:cNvSpPr txBox="1"/>
              <p:nvPr/>
            </p:nvSpPr>
            <p:spPr>
              <a:xfrm>
                <a:off x="5571203" y="3886757"/>
                <a:ext cx="6109034" cy="307777"/>
              </a:xfrm>
              <a:prstGeom prst="rect">
                <a:avLst/>
              </a:prstGeom>
              <a:noFill/>
            </p:spPr>
            <p:txBody>
              <a:bodyPr wrap="square">
                <a:spAutoFit/>
              </a:bodyPr>
              <a:lstStyle/>
              <a:p>
                <a:r>
                  <a:rPr lang="en-US" altLang="zh-CN" sz="1400" dirty="0">
                    <a:solidFill>
                      <a:schemeClr val="accent1"/>
                    </a:solidFill>
                    <a:latin typeface="Calibri" panose="020F0502020204030204" pitchFamily="34" charset="0"/>
                    <a:ea typeface="Calibri" panose="020F0502020204030204" pitchFamily="34" charset="0"/>
                    <a:cs typeface="Calibri" panose="020F0502020204030204" pitchFamily="34" charset="0"/>
                  </a:rPr>
                  <a:t>the total entangled photon pair allocation fraction of SAT </a:t>
                </a:r>
                <a14:m>
                  <m:oMath xmlns:m="http://schemas.openxmlformats.org/officeDocument/2006/math">
                    <m:r>
                      <a:rPr lang="en-US" altLang="zh-CN" sz="1400" i="1" dirty="0" smtClean="0">
                        <a:solidFill>
                          <a:schemeClr val="accent1"/>
                        </a:solidFill>
                        <a:latin typeface="Cambria Math" panose="02040503050406030204" pitchFamily="18" charset="0"/>
                        <a:ea typeface="Calibri" panose="020F0502020204030204" pitchFamily="34" charset="0"/>
                        <a:cs typeface="Calibri" panose="020F0502020204030204" pitchFamily="34" charset="0"/>
                      </a:rPr>
                      <m:t>𝑖</m:t>
                    </m:r>
                  </m:oMath>
                </a14:m>
                <a:r>
                  <a:rPr lang="en-US" altLang="zh-CN"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cannot exceed </a:t>
                </a:r>
                <a14:m>
                  <m:oMath xmlns:m="http://schemas.openxmlformats.org/officeDocument/2006/math">
                    <m:r>
                      <a:rPr lang="en-US" altLang="zh-CN" sz="1400" i="1" dirty="0">
                        <a:solidFill>
                          <a:schemeClr val="accent1"/>
                        </a:solidFill>
                        <a:latin typeface="Cambria Math" panose="02040503050406030204" pitchFamily="18" charset="0"/>
                        <a:ea typeface="Calibri" panose="020F0502020204030204" pitchFamily="34" charset="0"/>
                        <a:cs typeface="Calibri" panose="020F0502020204030204" pitchFamily="34" charset="0"/>
                      </a:rPr>
                      <m:t>𝑠</m:t>
                    </m:r>
                    <m:sSub>
                      <m:sSubPr>
                        <m:ctrlPr>
                          <a:rPr lang="en-US" altLang="zh-CN" sz="1400" i="1" dirty="0">
                            <a:solidFill>
                              <a:schemeClr val="accent1"/>
                            </a:solidFill>
                            <a:latin typeface="Cambria Math" panose="02040503050406030204" pitchFamily="18" charset="0"/>
                            <a:ea typeface="Calibri" panose="020F0502020204030204" pitchFamily="34" charset="0"/>
                            <a:cs typeface="Calibri" panose="020F0502020204030204" pitchFamily="34" charset="0"/>
                          </a:rPr>
                        </m:ctrlPr>
                      </m:sSubPr>
                      <m:e>
                        <m:r>
                          <a:rPr lang="en-US" altLang="zh-CN" sz="1400" i="1" dirty="0">
                            <a:solidFill>
                              <a:schemeClr val="accent1"/>
                            </a:solidFill>
                            <a:latin typeface="Cambria Math" panose="02040503050406030204" pitchFamily="18" charset="0"/>
                            <a:ea typeface="Calibri" panose="020F0502020204030204" pitchFamily="34" charset="0"/>
                            <a:cs typeface="Calibri" panose="020F0502020204030204" pitchFamily="34" charset="0"/>
                          </a:rPr>
                          <m:t>𝑚</m:t>
                        </m:r>
                      </m:e>
                      <m:sub>
                        <m:r>
                          <a:rPr lang="en-US" altLang="zh-CN" sz="1400" i="1" dirty="0">
                            <a:solidFill>
                              <a:schemeClr val="accent1"/>
                            </a:solidFill>
                            <a:latin typeface="Cambria Math" panose="02040503050406030204" pitchFamily="18" charset="0"/>
                            <a:ea typeface="Calibri" panose="020F0502020204030204" pitchFamily="34" charset="0"/>
                            <a:cs typeface="Calibri" panose="020F0502020204030204" pitchFamily="34" charset="0"/>
                          </a:rPr>
                          <m:t>𝑖</m:t>
                        </m:r>
                      </m:sub>
                    </m:sSub>
                  </m:oMath>
                </a14:m>
                <a:r>
                  <a:rPr lang="en-US" altLang="zh-CN"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endParaRPr lang="zh-CN" altLang="en-US" sz="1400" dirty="0">
                  <a:solidFill>
                    <a:schemeClr val="accent1"/>
                  </a:solidFill>
                  <a:latin typeface="Calibri" panose="020F0502020204030204" pitchFamily="34" charset="0"/>
                  <a:cs typeface="Calibri" panose="020F0502020204030204" pitchFamily="34" charset="0"/>
                </a:endParaRPr>
              </a:p>
            </p:txBody>
          </p:sp>
        </mc:Choice>
        <mc:Fallback xmlns="">
          <p:sp>
            <p:nvSpPr>
              <p:cNvPr id="35" name="文本框 34">
                <a:extLst>
                  <a:ext uri="{FF2B5EF4-FFF2-40B4-BE49-F238E27FC236}">
                    <a16:creationId xmlns:a16="http://schemas.microsoft.com/office/drawing/2014/main" id="{0CA95566-5F9D-63D6-7609-44A824721BC2}"/>
                  </a:ext>
                </a:extLst>
              </p:cNvPr>
              <p:cNvSpPr txBox="1">
                <a:spLocks noRot="1" noChangeAspect="1" noMove="1" noResize="1" noEditPoints="1" noAdjustHandles="1" noChangeArrowheads="1" noChangeShapeType="1" noTextEdit="1"/>
              </p:cNvSpPr>
              <p:nvPr/>
            </p:nvSpPr>
            <p:spPr>
              <a:xfrm>
                <a:off x="5571203" y="3886757"/>
                <a:ext cx="6109034" cy="307777"/>
              </a:xfrm>
              <a:prstGeom prst="rect">
                <a:avLst/>
              </a:prstGeom>
              <a:blipFill>
                <a:blip r:embed="rId8"/>
                <a:stretch>
                  <a:fillRect l="-299" t="-4000" b="-20000"/>
                </a:stretch>
              </a:blipFill>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161C9D92-A619-CAA0-E8AC-D5E6A6356F95}"/>
              </a:ext>
            </a:extLst>
          </p:cNvPr>
          <p:cNvSpPr txBox="1"/>
          <p:nvPr/>
        </p:nvSpPr>
        <p:spPr>
          <a:xfrm>
            <a:off x="5571203" y="4434473"/>
            <a:ext cx="6109034" cy="523220"/>
          </a:xfrm>
          <a:prstGeom prst="rect">
            <a:avLst/>
          </a:prstGeom>
          <a:noFill/>
        </p:spPr>
        <p:txBody>
          <a:bodyPr wrap="square">
            <a:spAutoFit/>
          </a:bodyPr>
          <a:lstStyle/>
          <a:p>
            <a:r>
              <a:rPr lang="en-US" altLang="zh-CN" sz="1400" dirty="0">
                <a:solidFill>
                  <a:srgbClr val="98113A"/>
                </a:solidFill>
                <a:latin typeface="Calibri" panose="020F0502020204030204" pitchFamily="34" charset="0"/>
                <a:ea typeface="Calibri" panose="020F0502020204030204" pitchFamily="34" charset="0"/>
                <a:cs typeface="Calibri" panose="020F0502020204030204" pitchFamily="34" charset="0"/>
              </a:rPr>
              <a:t>if a swapping path is selected, then two entanglement links along this path must be established based on the satellite assignment.</a:t>
            </a:r>
            <a:endParaRPr lang="zh-CN" altLang="en-US" sz="1400" dirty="0">
              <a:solidFill>
                <a:srgbClr val="98113A"/>
              </a:solidFill>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22B6DDD5-145B-6271-5961-24AD04A6C582}"/>
              </a:ext>
            </a:extLst>
          </p:cNvPr>
          <p:cNvSpPr txBox="1"/>
          <p:nvPr/>
        </p:nvSpPr>
        <p:spPr>
          <a:xfrm>
            <a:off x="5571203" y="5076802"/>
            <a:ext cx="6109034" cy="523220"/>
          </a:xfrm>
          <a:prstGeom prst="rect">
            <a:avLst/>
          </a:prstGeom>
          <a:noFill/>
        </p:spPr>
        <p:txBody>
          <a:bodyPr wrap="square">
            <a:spAutoFit/>
          </a:bodyPr>
          <a:lstStyle/>
          <a:p>
            <a:r>
              <a:rPr lang="en-US" altLang="zh-CN" sz="1400" dirty="0">
                <a:solidFill>
                  <a:srgbClr val="7030A0"/>
                </a:solidFill>
                <a:latin typeface="Calibri" panose="020F0502020204030204" pitchFamily="34" charset="0"/>
                <a:ea typeface="Calibri" panose="020F0502020204030204" pitchFamily="34" charset="0"/>
                <a:cs typeface="Calibri" panose="020F0502020204030204" pitchFamily="34" charset="0"/>
              </a:rPr>
              <a:t>the fidelity of entanglement links after transmitting or swapping is larger than the fidelity threshold.</a:t>
            </a:r>
            <a:endParaRPr lang="zh-CN" altLang="en-US" sz="1400" dirty="0">
              <a:solidFill>
                <a:srgbClr val="7030A0"/>
              </a:solidFill>
              <a:latin typeface="Calibri" panose="020F0502020204030204" pitchFamily="34" charset="0"/>
              <a:cs typeface="Calibri" panose="020F0502020204030204" pitchFamily="34" charset="0"/>
            </a:endParaRPr>
          </a:p>
        </p:txBody>
      </p:sp>
      <p:sp>
        <p:nvSpPr>
          <p:cNvPr id="40" name="爆炸形: 8 pt  39">
            <a:extLst>
              <a:ext uri="{FF2B5EF4-FFF2-40B4-BE49-F238E27FC236}">
                <a16:creationId xmlns:a16="http://schemas.microsoft.com/office/drawing/2014/main" id="{273C4AB4-767C-2976-D8A7-C1837D2120D8}"/>
              </a:ext>
            </a:extLst>
          </p:cNvPr>
          <p:cNvSpPr/>
          <p:nvPr/>
        </p:nvSpPr>
        <p:spPr>
          <a:xfrm>
            <a:off x="8396037" y="795933"/>
            <a:ext cx="1624263" cy="663279"/>
          </a:xfrm>
          <a:prstGeom prst="irregularSeal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ea typeface="Calibri" panose="020F0502020204030204" pitchFamily="34" charset="0"/>
                <a:cs typeface="Calibri" panose="020F0502020204030204" pitchFamily="34" charset="0"/>
              </a:rPr>
              <a:t>NP-hard</a:t>
            </a:r>
            <a:endParaRPr lang="zh-CN" altLang="en-US" sz="1600" dirty="0">
              <a:solidFill>
                <a:schemeClr val="tx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CF1C3601-2853-81C6-5B15-B129ECA02B9E}"/>
                  </a:ext>
                </a:extLst>
              </p:cNvPr>
              <p:cNvSpPr txBox="1"/>
              <p:nvPr/>
            </p:nvSpPr>
            <p:spPr>
              <a:xfrm>
                <a:off x="5571203" y="5597916"/>
                <a:ext cx="6109034" cy="769826"/>
              </a:xfrm>
              <a:prstGeom prst="rect">
                <a:avLst/>
              </a:prstGeom>
              <a:noFill/>
            </p:spPr>
            <p:txBody>
              <a:bodyPr wrap="square">
                <a:spAutoFit/>
              </a:bodyPr>
              <a:lstStyle/>
              <a:p>
                <a:pPr>
                  <a:lnSpc>
                    <a:spcPct val="150000"/>
                  </a:lnSpc>
                </a:pPr>
                <a14:m>
                  <m:oMath xmlns:m="http://schemas.openxmlformats.org/officeDocument/2006/math">
                    <m:sSub>
                      <m:sSubPr>
                        <m:ctrlPr>
                          <a:rPr lang="en-US" altLang="zh-CN" sz="1400" b="0" i="1"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𝑥</m:t>
                        </m:r>
                      </m:e>
                      <m:sub>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𝑖</m:t>
                        </m:r>
                        <m:r>
                          <a:rPr lang="en-US" altLang="zh-CN" sz="1400" b="0" i="1" smtClean="0">
                            <a:latin typeface="Cambria Math" panose="02040503050406030204" pitchFamily="18" charset="0"/>
                            <a:ea typeface="Calibri" panose="020F0502020204030204" pitchFamily="34" charset="0"/>
                            <a:cs typeface="Calibri" panose="020F0502020204030204" pitchFamily="34" charset="0"/>
                          </a:rPr>
                          <m:t>,</m:t>
                        </m:r>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𝑗</m:t>
                        </m:r>
                      </m:sub>
                    </m:sSub>
                  </m:oMath>
                </a14:m>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if satellite </a:t>
                </a:r>
                <a14:m>
                  <m:oMath xmlns:m="http://schemas.openxmlformats.org/officeDocument/2006/math">
                    <m:r>
                      <a:rPr lang="en-US" altLang="zh-CN" sz="1400" i="1" dirty="0" smtClean="0">
                        <a:latin typeface="Cambria Math" panose="02040503050406030204" pitchFamily="18" charset="0"/>
                        <a:cs typeface="Calibri" panose="020F0502020204030204" pitchFamily="34" charset="0"/>
                      </a:rPr>
                      <m:t>𝑖</m:t>
                    </m:r>
                  </m:oMath>
                </a14:m>
                <a:r>
                  <a:rPr lang="en-US" altLang="zh-CN" sz="1400" dirty="0">
                    <a:latin typeface="Calibri" panose="020F0502020204030204" pitchFamily="34" charset="0"/>
                    <a:cs typeface="Calibri" panose="020F0502020204030204" pitchFamily="34" charset="0"/>
                  </a:rPr>
                  <a:t> is assigned to GSP </a:t>
                </a:r>
                <a14:m>
                  <m:oMath xmlns:m="http://schemas.openxmlformats.org/officeDocument/2006/math">
                    <m:r>
                      <a:rPr lang="en-US" altLang="zh-CN" sz="1400" i="1" dirty="0" smtClean="0">
                        <a:latin typeface="Cambria Math" panose="02040503050406030204" pitchFamily="18" charset="0"/>
                        <a:cs typeface="Calibri" panose="020F0502020204030204" pitchFamily="34" charset="0"/>
                      </a:rPr>
                      <m:t>𝑗</m:t>
                    </m:r>
                  </m:oMath>
                </a14:m>
                <a:r>
                  <a:rPr lang="en-US" altLang="zh-CN" sz="14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400" i="1">
                            <a:latin typeface="Cambria Math" panose="02040503050406030204" pitchFamily="18" charset="0"/>
                            <a:ea typeface="Calibri" panose="020F0502020204030204" pitchFamily="34" charset="0"/>
                            <a:cs typeface="Calibri" panose="020F0502020204030204" pitchFamily="34" charset="0"/>
                          </a:rPr>
                        </m:ctrlPr>
                      </m:sSubPr>
                      <m:e>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𝑦</m:t>
                        </m:r>
                      </m:e>
                      <m:sub>
                        <m:r>
                          <a:rPr lang="en-US" altLang="zh-CN" sz="1400" i="1">
                            <a:latin typeface="Cambria Math" panose="02040503050406030204" pitchFamily="18" charset="0"/>
                            <a:ea typeface="Calibri" panose="020F0502020204030204" pitchFamily="34" charset="0"/>
                            <a:cs typeface="Calibri" panose="020F0502020204030204" pitchFamily="34" charset="0"/>
                          </a:rPr>
                          <m:t>𝑖</m:t>
                        </m:r>
                        <m:r>
                          <a:rPr lang="en-US" altLang="zh-CN" sz="1400" i="1">
                            <a:latin typeface="Cambria Math" panose="02040503050406030204" pitchFamily="18" charset="0"/>
                            <a:ea typeface="Calibri" panose="020F0502020204030204" pitchFamily="34" charset="0"/>
                            <a:cs typeface="Calibri" panose="020F0502020204030204" pitchFamily="34" charset="0"/>
                          </a:rPr>
                          <m:t>,</m:t>
                        </m:r>
                        <m:r>
                          <a:rPr lang="en-US" altLang="zh-CN" sz="1400" i="1">
                            <a:latin typeface="Cambria Math" panose="02040503050406030204" pitchFamily="18" charset="0"/>
                            <a:ea typeface="Calibri" panose="020F0502020204030204" pitchFamily="34" charset="0"/>
                            <a:cs typeface="Calibri" panose="020F0502020204030204" pitchFamily="34" charset="0"/>
                          </a:rPr>
                          <m:t>𝑗</m:t>
                        </m:r>
                      </m:sub>
                    </m:sSub>
                  </m:oMath>
                </a14:m>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the entangled photon pair allocation;</a:t>
                </a:r>
                <a:endParaRPr lang="en-US" altLang="zh-CN" sz="1400" i="1" dirty="0">
                  <a:latin typeface="Cambria Math" panose="02040503050406030204" pitchFamily="18" charset="0"/>
                  <a:ea typeface="Calibri" panose="020F0502020204030204" pitchFamily="34" charset="0"/>
                  <a:cs typeface="Calibri" panose="020F0502020204030204" pitchFamily="34" charset="0"/>
                </a:endParaRPr>
              </a:p>
              <a:p>
                <a:pPr>
                  <a:lnSpc>
                    <a:spcPct val="150000"/>
                  </a:lnSpc>
                </a:pPr>
                <a14:m>
                  <m:oMath xmlns:m="http://schemas.openxmlformats.org/officeDocument/2006/math">
                    <m:sSub>
                      <m:sSubPr>
                        <m:ctrlPr>
                          <a:rPr lang="en-US" altLang="zh-CN" sz="1400" i="1">
                            <a:latin typeface="Cambria Math" panose="02040503050406030204" pitchFamily="18" charset="0"/>
                            <a:ea typeface="Calibri" panose="020F0502020204030204" pitchFamily="34" charset="0"/>
                            <a:cs typeface="Calibri" panose="020F0502020204030204" pitchFamily="34" charset="0"/>
                          </a:rPr>
                        </m:ctrlPr>
                      </m:sSubPr>
                      <m:e>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𝑧</m:t>
                        </m:r>
                      </m:e>
                      <m:sub>
                        <m:r>
                          <a:rPr lang="en-US" altLang="zh-CN" sz="1400" b="0" i="1" smtClean="0">
                            <a:latin typeface="Cambria Math" panose="02040503050406030204" pitchFamily="18" charset="0"/>
                            <a:ea typeface="Calibri" panose="020F0502020204030204" pitchFamily="34" charset="0"/>
                            <a:cs typeface="Calibri" panose="020F0502020204030204" pitchFamily="34" charset="0"/>
                          </a:rPr>
                          <m:t>𝑝</m:t>
                        </m:r>
                        <m:r>
                          <a:rPr lang="en-US" altLang="zh-CN" sz="1400" i="1">
                            <a:latin typeface="Cambria Math" panose="02040503050406030204" pitchFamily="18" charset="0"/>
                            <a:ea typeface="Calibri" panose="020F0502020204030204" pitchFamily="34" charset="0"/>
                            <a:cs typeface="Calibri" panose="020F0502020204030204" pitchFamily="34" charset="0"/>
                          </a:rPr>
                          <m:t>,</m:t>
                        </m:r>
                        <m:r>
                          <a:rPr lang="en-US" altLang="zh-CN" sz="1400" i="1">
                            <a:latin typeface="Cambria Math" panose="02040503050406030204" pitchFamily="18" charset="0"/>
                            <a:ea typeface="Calibri" panose="020F0502020204030204" pitchFamily="34" charset="0"/>
                            <a:cs typeface="Calibri" panose="020F0502020204030204" pitchFamily="34" charset="0"/>
                          </a:rPr>
                          <m:t>𝑗</m:t>
                        </m:r>
                      </m:sub>
                    </m:sSub>
                  </m:oMath>
                </a14:m>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if path </a:t>
                </a:r>
                <a14:m>
                  <m:oMath xmlns:m="http://schemas.openxmlformats.org/officeDocument/2006/math">
                    <m:r>
                      <a:rPr lang="en-US" altLang="zh-CN" sz="1400" b="0" i="1" dirty="0" smtClean="0">
                        <a:latin typeface="Cambria Math" panose="02040503050406030204" pitchFamily="18" charset="0"/>
                        <a:cs typeface="Calibri" panose="020F0502020204030204" pitchFamily="34" charset="0"/>
                      </a:rPr>
                      <m:t>𝑝</m:t>
                    </m:r>
                  </m:oMath>
                </a14:m>
                <a:r>
                  <a:rPr lang="en-US" altLang="zh-CN" sz="1400" dirty="0">
                    <a:latin typeface="Calibri" panose="020F0502020204030204" pitchFamily="34" charset="0"/>
                    <a:cs typeface="Calibri" panose="020F0502020204030204" pitchFamily="34" charset="0"/>
                  </a:rPr>
                  <a:t> is selected to GSP </a:t>
                </a:r>
                <a14:m>
                  <m:oMath xmlns:m="http://schemas.openxmlformats.org/officeDocument/2006/math">
                    <m:r>
                      <a:rPr lang="en-US" altLang="zh-CN" sz="1400" i="1" dirty="0">
                        <a:latin typeface="Cambria Math" panose="02040503050406030204" pitchFamily="18" charset="0"/>
                        <a:cs typeface="Calibri" panose="020F0502020204030204" pitchFamily="34" charset="0"/>
                      </a:rPr>
                      <m:t>𝑗</m:t>
                    </m:r>
                  </m:oMath>
                </a14:m>
                <a:r>
                  <a:rPr lang="en-US" altLang="zh-CN" sz="1400" dirty="0">
                    <a:latin typeface="Calibri" panose="020F0502020204030204" pitchFamily="34" charset="0"/>
                    <a:cs typeface="Calibri" panose="020F0502020204030204" pitchFamily="34" charset="0"/>
                  </a:rPr>
                  <a:t>;         </a:t>
                </a:r>
                <a14:m>
                  <m:oMath xmlns:m="http://schemas.openxmlformats.org/officeDocument/2006/math">
                    <m:sSub>
                      <m:sSubPr>
                        <m:ctrlPr>
                          <a:rPr lang="en-US" altLang="zh-CN" sz="1400" b="0" i="1" smtClean="0">
                            <a:latin typeface="Cambria Math" panose="02040503050406030204" pitchFamily="18" charset="0"/>
                            <a:cs typeface="Calibri" panose="020F0502020204030204" pitchFamily="34" charset="0"/>
                          </a:rPr>
                        </m:ctrlPr>
                      </m:sSubPr>
                      <m:e>
                        <m:acc>
                          <m:accPr>
                            <m:chr m:val="̂"/>
                            <m:ctrlPr>
                              <a:rPr lang="en-US" altLang="zh-CN" sz="1400" i="1" smtClean="0">
                                <a:latin typeface="Cambria Math" panose="02040503050406030204" pitchFamily="18" charset="0"/>
                                <a:cs typeface="Calibri" panose="020F0502020204030204" pitchFamily="34" charset="0"/>
                              </a:rPr>
                            </m:ctrlPr>
                          </m:accPr>
                          <m:e>
                            <m:r>
                              <a:rPr lang="en-US" altLang="zh-CN" sz="1400" b="0" i="1" smtClean="0">
                                <a:latin typeface="Cambria Math" panose="02040503050406030204" pitchFamily="18" charset="0"/>
                                <a:cs typeface="Calibri" panose="020F0502020204030204" pitchFamily="34" charset="0"/>
                              </a:rPr>
                              <m:t>𝑦</m:t>
                            </m:r>
                          </m:e>
                        </m:acc>
                      </m:e>
                      <m:sub>
                        <m:r>
                          <a:rPr lang="en-US" altLang="zh-CN" sz="1400" b="0" i="1" smtClean="0">
                            <a:latin typeface="Cambria Math" panose="02040503050406030204" pitchFamily="18" charset="0"/>
                            <a:cs typeface="Calibri" panose="020F0502020204030204" pitchFamily="34" charset="0"/>
                          </a:rPr>
                          <m:t>𝑝</m:t>
                        </m:r>
                        <m:r>
                          <a:rPr lang="en-US" altLang="zh-CN" sz="1400" b="0" i="1" smtClean="0">
                            <a:latin typeface="Cambria Math" panose="02040503050406030204" pitchFamily="18" charset="0"/>
                            <a:cs typeface="Calibri" panose="020F0502020204030204" pitchFamily="34" charset="0"/>
                          </a:rPr>
                          <m:t>,</m:t>
                        </m:r>
                        <m:r>
                          <a:rPr lang="en-US" altLang="zh-CN" sz="1400" b="0" i="1" smtClean="0">
                            <a:latin typeface="Cambria Math" panose="02040503050406030204" pitchFamily="18" charset="0"/>
                            <a:cs typeface="Calibri" panose="020F0502020204030204" pitchFamily="34" charset="0"/>
                          </a:rPr>
                          <m:t>𝑗</m:t>
                        </m:r>
                      </m:sub>
                    </m:sSub>
                  </m:oMath>
                </a14:m>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the entangled photon pair allocation.</a:t>
                </a:r>
                <a:endParaRPr lang="en-US" altLang="zh-CN" sz="1400" i="1" dirty="0">
                  <a:latin typeface="Cambria Math" panose="02040503050406030204" pitchFamily="18" charset="0"/>
                  <a:ea typeface="Calibri" panose="020F0502020204030204" pitchFamily="34" charset="0"/>
                  <a:cs typeface="Calibri" panose="020F0502020204030204" pitchFamily="34" charset="0"/>
                </a:endParaRPr>
              </a:p>
            </p:txBody>
          </p:sp>
        </mc:Choice>
        <mc:Fallback xmlns="">
          <p:sp>
            <p:nvSpPr>
              <p:cNvPr id="41" name="文本框 40">
                <a:extLst>
                  <a:ext uri="{FF2B5EF4-FFF2-40B4-BE49-F238E27FC236}">
                    <a16:creationId xmlns:a16="http://schemas.microsoft.com/office/drawing/2014/main" id="{CF1C3601-2853-81C6-5B15-B129ECA02B9E}"/>
                  </a:ext>
                </a:extLst>
              </p:cNvPr>
              <p:cNvSpPr txBox="1">
                <a:spLocks noRot="1" noChangeAspect="1" noMove="1" noResize="1" noEditPoints="1" noAdjustHandles="1" noChangeArrowheads="1" noChangeShapeType="1" noTextEdit="1"/>
              </p:cNvSpPr>
              <p:nvPr/>
            </p:nvSpPr>
            <p:spPr>
              <a:xfrm>
                <a:off x="5571203" y="5597916"/>
                <a:ext cx="6109034" cy="769826"/>
              </a:xfrm>
              <a:prstGeom prst="rect">
                <a:avLst/>
              </a:prstGeom>
              <a:blipFill>
                <a:blip r:embed="rId9"/>
                <a:stretch>
                  <a:fillRect b="-47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21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8"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left)">
                                      <p:cBhvr>
                                        <p:cTn id="66" dur="500"/>
                                        <p:tgtEl>
                                          <p:spTgt spid="3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lef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animBg="1"/>
      <p:bldP spid="27" grpId="0"/>
      <p:bldP spid="29" grpId="0"/>
      <p:bldP spid="31" grpId="0"/>
      <p:bldP spid="33" grpId="0"/>
      <p:bldP spid="35" grpId="0"/>
      <p:bldP spid="37" grpId="0"/>
      <p:bldP spid="39" grpId="0"/>
      <p:bldP spid="40" grpId="0" animBg="1"/>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11187678"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Hybrid Quantum-Classic Dantzig-Wolfe Decomposition (HQCDW)</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28</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4" name="图片 13">
            <a:extLst>
              <a:ext uri="{FF2B5EF4-FFF2-40B4-BE49-F238E27FC236}">
                <a16:creationId xmlns:a16="http://schemas.microsoft.com/office/drawing/2014/main" id="{0E0F2B65-FD17-27A7-986E-38A93D0620DF}"/>
              </a:ext>
            </a:extLst>
          </p:cNvPr>
          <p:cNvPicPr>
            <a:picLocks noChangeAspect="1"/>
          </p:cNvPicPr>
          <p:nvPr/>
        </p:nvPicPr>
        <p:blipFill>
          <a:blip r:embed="rId3"/>
          <a:stretch>
            <a:fillRect/>
          </a:stretch>
        </p:blipFill>
        <p:spPr>
          <a:xfrm>
            <a:off x="534151" y="884346"/>
            <a:ext cx="2400454" cy="2929665"/>
          </a:xfrm>
          <a:prstGeom prst="rect">
            <a:avLst/>
          </a:prstGeom>
        </p:spPr>
      </p:pic>
      <p:pic>
        <p:nvPicPr>
          <p:cNvPr id="16" name="图片 15">
            <a:extLst>
              <a:ext uri="{FF2B5EF4-FFF2-40B4-BE49-F238E27FC236}">
                <a16:creationId xmlns:a16="http://schemas.microsoft.com/office/drawing/2014/main" id="{8CA2CB18-1A14-50EE-40EE-777D6A27486A}"/>
              </a:ext>
            </a:extLst>
          </p:cNvPr>
          <p:cNvPicPr>
            <a:picLocks noChangeAspect="1"/>
          </p:cNvPicPr>
          <p:nvPr/>
        </p:nvPicPr>
        <p:blipFill>
          <a:blip r:embed="rId4"/>
          <a:stretch>
            <a:fillRect/>
          </a:stretch>
        </p:blipFill>
        <p:spPr>
          <a:xfrm>
            <a:off x="532843" y="4235122"/>
            <a:ext cx="2401080" cy="2231852"/>
          </a:xfrm>
          <a:prstGeom prst="rect">
            <a:avLst/>
          </a:prstGeom>
        </p:spPr>
      </p:pic>
      <p:cxnSp>
        <p:nvCxnSpPr>
          <p:cNvPr id="18" name="直接箭头连接符 17">
            <a:extLst>
              <a:ext uri="{FF2B5EF4-FFF2-40B4-BE49-F238E27FC236}">
                <a16:creationId xmlns:a16="http://schemas.microsoft.com/office/drawing/2014/main" id="{5160C489-CFCE-0AD8-CDFE-508FD429DBAE}"/>
              </a:ext>
            </a:extLst>
          </p:cNvPr>
          <p:cNvCxnSpPr>
            <a:cxnSpLocks/>
            <a:stCxn id="14" idx="2"/>
            <a:endCxn id="16" idx="0"/>
          </p:cNvCxnSpPr>
          <p:nvPr/>
        </p:nvCxnSpPr>
        <p:spPr>
          <a:xfrm flipH="1">
            <a:off x="1733383" y="3814011"/>
            <a:ext cx="995" cy="42111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00483BA9-EAC5-99FE-BFA0-0091F0057A92}"/>
              </a:ext>
            </a:extLst>
          </p:cNvPr>
          <p:cNvSpPr txBox="1"/>
          <p:nvPr/>
        </p:nvSpPr>
        <p:spPr>
          <a:xfrm>
            <a:off x="1862438" y="3870678"/>
            <a:ext cx="1577595" cy="307777"/>
          </a:xfrm>
          <a:prstGeom prst="rect">
            <a:avLst/>
          </a:prstGeom>
          <a:noFill/>
        </p:spPr>
        <p:txBody>
          <a:bodyPr wrap="square">
            <a:spAutoFit/>
          </a:bodyPr>
          <a:lstStyle/>
          <a:p>
            <a:r>
              <a:rPr lang="zh-CN" altLang="en-US" sz="1400" dirty="0">
                <a:solidFill>
                  <a:schemeClr val="accent6"/>
                </a:solidFill>
                <a:latin typeface="Calibri" panose="020F0502020204030204" pitchFamily="34" charset="0"/>
                <a:ea typeface="Calibri" panose="020F0502020204030204" pitchFamily="34" charset="0"/>
                <a:cs typeface="Calibri" panose="020F0502020204030204" pitchFamily="34" charset="0"/>
              </a:rPr>
              <a:t>① </a:t>
            </a:r>
            <a:r>
              <a:rPr lang="en-US" altLang="zh-CN" sz="1400" dirty="0">
                <a:solidFill>
                  <a:schemeClr val="accent6"/>
                </a:solidFill>
                <a:latin typeface="Calibri" panose="020F0502020204030204" pitchFamily="34" charset="0"/>
                <a:ea typeface="Calibri" panose="020F0502020204030204" pitchFamily="34" charset="0"/>
                <a:cs typeface="Calibri" panose="020F0502020204030204" pitchFamily="34" charset="0"/>
              </a:rPr>
              <a:t>Linearization</a:t>
            </a:r>
            <a:endParaRPr lang="zh-CN" altLang="en-US" sz="1400" dirty="0">
              <a:solidFill>
                <a:schemeClr val="accent6"/>
              </a:solidFill>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E26A34CF-11FF-CA6E-6F83-1CBB9576CBDE}"/>
              </a:ext>
            </a:extLst>
          </p:cNvPr>
          <p:cNvPicPr>
            <a:picLocks noChangeAspect="1"/>
          </p:cNvPicPr>
          <p:nvPr/>
        </p:nvPicPr>
        <p:blipFill>
          <a:blip r:embed="rId5"/>
          <a:stretch>
            <a:fillRect/>
          </a:stretch>
        </p:blipFill>
        <p:spPr>
          <a:xfrm>
            <a:off x="4481043" y="4367880"/>
            <a:ext cx="3339195" cy="1984792"/>
          </a:xfrm>
          <a:prstGeom prst="rect">
            <a:avLst/>
          </a:prstGeom>
        </p:spPr>
      </p:pic>
      <p:cxnSp>
        <p:nvCxnSpPr>
          <p:cNvPr id="25" name="直接箭头连接符 24">
            <a:extLst>
              <a:ext uri="{FF2B5EF4-FFF2-40B4-BE49-F238E27FC236}">
                <a16:creationId xmlns:a16="http://schemas.microsoft.com/office/drawing/2014/main" id="{5F4FE21D-3D47-B37B-7B4F-6A89E508F1F5}"/>
              </a:ext>
            </a:extLst>
          </p:cNvPr>
          <p:cNvCxnSpPr>
            <a:cxnSpLocks/>
            <a:stCxn id="16" idx="3"/>
            <a:endCxn id="24" idx="1"/>
          </p:cNvCxnSpPr>
          <p:nvPr/>
        </p:nvCxnSpPr>
        <p:spPr>
          <a:xfrm>
            <a:off x="2933923" y="5351048"/>
            <a:ext cx="1547120" cy="9228"/>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3AE24C5F-DBAB-D2A8-821F-08ABDDA9BD0C}"/>
              </a:ext>
            </a:extLst>
          </p:cNvPr>
          <p:cNvSpPr txBox="1"/>
          <p:nvPr/>
        </p:nvSpPr>
        <p:spPr>
          <a:xfrm>
            <a:off x="2989633" y="4942227"/>
            <a:ext cx="1435700" cy="307777"/>
          </a:xfrm>
          <a:prstGeom prst="rect">
            <a:avLst/>
          </a:prstGeom>
          <a:noFill/>
        </p:spPr>
        <p:txBody>
          <a:bodyPr wrap="square">
            <a:spAutoFit/>
          </a:bodyPr>
          <a:lstStyle/>
          <a:p>
            <a:r>
              <a:rPr lang="zh-CN" altLang="en-US" sz="1400" dirty="0">
                <a:solidFill>
                  <a:schemeClr val="accent5"/>
                </a:solidFill>
                <a:latin typeface="Calibri" panose="020F0502020204030204" pitchFamily="34" charset="0"/>
                <a:ea typeface="Calibri" panose="020F0502020204030204" pitchFamily="34" charset="0"/>
                <a:cs typeface="Calibri" panose="020F0502020204030204" pitchFamily="34" charset="0"/>
              </a:rPr>
              <a:t>② </a:t>
            </a:r>
            <a:r>
              <a:rPr lang="en-US" altLang="zh-CN" sz="1400" dirty="0">
                <a:solidFill>
                  <a:schemeClr val="accent5"/>
                </a:solidFill>
                <a:latin typeface="Calibri" panose="020F0502020204030204" pitchFamily="34" charset="0"/>
                <a:ea typeface="Calibri" panose="020F0502020204030204" pitchFamily="34" charset="0"/>
                <a:cs typeface="Calibri" panose="020F0502020204030204" pitchFamily="34" charset="0"/>
              </a:rPr>
              <a:t>general form</a:t>
            </a:r>
            <a:endParaRPr lang="zh-CN" altLang="en-US" sz="1400" dirty="0">
              <a:solidFill>
                <a:schemeClr val="accent5"/>
              </a:solidFill>
              <a:latin typeface="Calibri" panose="020F0502020204030204" pitchFamily="34" charset="0"/>
              <a:cs typeface="Calibri" panose="020F0502020204030204" pitchFamily="34" charset="0"/>
            </a:endParaRPr>
          </a:p>
        </p:txBody>
      </p:sp>
      <p:sp>
        <p:nvSpPr>
          <p:cNvPr id="33" name="矩形 32">
            <a:extLst>
              <a:ext uri="{FF2B5EF4-FFF2-40B4-BE49-F238E27FC236}">
                <a16:creationId xmlns:a16="http://schemas.microsoft.com/office/drawing/2014/main" id="{69349B97-9785-399E-F500-587D7436FB4E}"/>
              </a:ext>
            </a:extLst>
          </p:cNvPr>
          <p:cNvSpPr/>
          <p:nvPr/>
        </p:nvSpPr>
        <p:spPr>
          <a:xfrm>
            <a:off x="4896851" y="4782553"/>
            <a:ext cx="2979097" cy="978928"/>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a:extLst>
              <a:ext uri="{FF2B5EF4-FFF2-40B4-BE49-F238E27FC236}">
                <a16:creationId xmlns:a16="http://schemas.microsoft.com/office/drawing/2014/main" id="{D6CD674A-46D4-EF10-538D-A2B874686781}"/>
              </a:ext>
            </a:extLst>
          </p:cNvPr>
          <p:cNvGrpSpPr/>
          <p:nvPr/>
        </p:nvGrpSpPr>
        <p:grpSpPr>
          <a:xfrm>
            <a:off x="4823281" y="2985640"/>
            <a:ext cx="6137631" cy="1046693"/>
            <a:chOff x="5015788" y="2985640"/>
            <a:chExt cx="6137631" cy="1046693"/>
          </a:xfrm>
        </p:grpSpPr>
        <p:pic>
          <p:nvPicPr>
            <p:cNvPr id="35" name="图片 34">
              <a:extLst>
                <a:ext uri="{FF2B5EF4-FFF2-40B4-BE49-F238E27FC236}">
                  <a16:creationId xmlns:a16="http://schemas.microsoft.com/office/drawing/2014/main" id="{2CF7871E-6ACE-5717-0A51-A52A185B6EA4}"/>
                </a:ext>
              </a:extLst>
            </p:cNvPr>
            <p:cNvPicPr>
              <a:picLocks noChangeAspect="1"/>
            </p:cNvPicPr>
            <p:nvPr/>
          </p:nvPicPr>
          <p:blipFill>
            <a:blip r:embed="rId6"/>
            <a:stretch>
              <a:fillRect/>
            </a:stretch>
          </p:blipFill>
          <p:spPr>
            <a:xfrm>
              <a:off x="5015788" y="2985640"/>
              <a:ext cx="2654717" cy="1046693"/>
            </a:xfrm>
            <a:prstGeom prst="rect">
              <a:avLst/>
            </a:prstGeom>
          </p:spPr>
        </p:pic>
        <p:pic>
          <p:nvPicPr>
            <p:cNvPr id="37" name="图片 36">
              <a:extLst>
                <a:ext uri="{FF2B5EF4-FFF2-40B4-BE49-F238E27FC236}">
                  <a16:creationId xmlns:a16="http://schemas.microsoft.com/office/drawing/2014/main" id="{EDF11326-F691-8503-5760-E3839ADF9314}"/>
                </a:ext>
              </a:extLst>
            </p:cNvPr>
            <p:cNvPicPr>
              <a:picLocks noChangeAspect="1"/>
            </p:cNvPicPr>
            <p:nvPr/>
          </p:nvPicPr>
          <p:blipFill>
            <a:blip r:embed="rId7"/>
            <a:stretch>
              <a:fillRect/>
            </a:stretch>
          </p:blipFill>
          <p:spPr>
            <a:xfrm>
              <a:off x="7814224" y="3544128"/>
              <a:ext cx="3339195" cy="488205"/>
            </a:xfrm>
            <a:prstGeom prst="rect">
              <a:avLst/>
            </a:prstGeom>
          </p:spPr>
        </p:pic>
      </p:grpSp>
      <p:cxnSp>
        <p:nvCxnSpPr>
          <p:cNvPr id="38" name="直接箭头连接符 37">
            <a:extLst>
              <a:ext uri="{FF2B5EF4-FFF2-40B4-BE49-F238E27FC236}">
                <a16:creationId xmlns:a16="http://schemas.microsoft.com/office/drawing/2014/main" id="{18E0FEE2-C13D-35F0-7506-7516C01299C9}"/>
              </a:ext>
            </a:extLst>
          </p:cNvPr>
          <p:cNvCxnSpPr>
            <a:cxnSpLocks/>
            <a:stCxn id="24" idx="0"/>
            <a:endCxn id="35" idx="2"/>
          </p:cNvCxnSpPr>
          <p:nvPr/>
        </p:nvCxnSpPr>
        <p:spPr>
          <a:xfrm flipH="1" flipV="1">
            <a:off x="6150640" y="4032333"/>
            <a:ext cx="1" cy="33554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FCADBD81-C2D6-45DB-9234-594CAB2328FC}"/>
              </a:ext>
            </a:extLst>
          </p:cNvPr>
          <p:cNvSpPr txBox="1"/>
          <p:nvPr/>
        </p:nvSpPr>
        <p:spPr>
          <a:xfrm>
            <a:off x="6189059" y="4052533"/>
            <a:ext cx="1667236" cy="307777"/>
          </a:xfrm>
          <a:prstGeom prst="rect">
            <a:avLst/>
          </a:prstGeom>
          <a:noFill/>
        </p:spPr>
        <p:txBody>
          <a:bodyPr wrap="square">
            <a:spAutoFit/>
          </a:bodyPr>
          <a:lstStyle/>
          <a:p>
            <a:r>
              <a:rPr lang="zh-CN" altLang="en-US" sz="1400" dirty="0">
                <a:solidFill>
                  <a:schemeClr val="accent4"/>
                </a:solidFill>
                <a:latin typeface="Calibri" panose="020F0502020204030204" pitchFamily="34" charset="0"/>
                <a:ea typeface="Calibri" panose="020F0502020204030204" pitchFamily="34" charset="0"/>
                <a:cs typeface="Calibri" panose="020F0502020204030204" pitchFamily="34" charset="0"/>
              </a:rPr>
              <a:t>③ </a:t>
            </a:r>
            <a:r>
              <a:rPr lang="en-US" altLang="zh-CN" sz="1400" dirty="0">
                <a:solidFill>
                  <a:schemeClr val="accent4"/>
                </a:solidFill>
                <a:latin typeface="Calibri" panose="020F0502020204030204" pitchFamily="34" charset="0"/>
                <a:ea typeface="Calibri" panose="020F0502020204030204" pitchFamily="34" charset="0"/>
                <a:cs typeface="Calibri" panose="020F0502020204030204" pitchFamily="34" charset="0"/>
              </a:rPr>
              <a:t>reformulation</a:t>
            </a:r>
            <a:endParaRPr lang="zh-CN" altLang="en-US" sz="1400" dirty="0">
              <a:solidFill>
                <a:schemeClr val="accent4"/>
              </a:solidFill>
              <a:latin typeface="Calibri" panose="020F0502020204030204" pitchFamily="34" charset="0"/>
              <a:cs typeface="Calibri" panose="020F0502020204030204" pitchFamily="34" charset="0"/>
            </a:endParaRPr>
          </a:p>
        </p:txBody>
      </p:sp>
      <p:pic>
        <p:nvPicPr>
          <p:cNvPr id="44" name="图片 43">
            <a:extLst>
              <a:ext uri="{FF2B5EF4-FFF2-40B4-BE49-F238E27FC236}">
                <a16:creationId xmlns:a16="http://schemas.microsoft.com/office/drawing/2014/main" id="{B418E6D8-7C93-C197-CF16-5A6ECBAD412E}"/>
              </a:ext>
            </a:extLst>
          </p:cNvPr>
          <p:cNvPicPr>
            <a:picLocks noChangeAspect="1"/>
          </p:cNvPicPr>
          <p:nvPr/>
        </p:nvPicPr>
        <p:blipFill>
          <a:blip r:embed="rId8"/>
          <a:stretch>
            <a:fillRect/>
          </a:stretch>
        </p:blipFill>
        <p:spPr>
          <a:xfrm>
            <a:off x="4334270" y="884346"/>
            <a:ext cx="3133901" cy="1924931"/>
          </a:xfrm>
          <a:prstGeom prst="rect">
            <a:avLst/>
          </a:prstGeom>
        </p:spPr>
      </p:pic>
      <p:cxnSp>
        <p:nvCxnSpPr>
          <p:cNvPr id="46" name="连接符: 肘形 45">
            <a:extLst>
              <a:ext uri="{FF2B5EF4-FFF2-40B4-BE49-F238E27FC236}">
                <a16:creationId xmlns:a16="http://schemas.microsoft.com/office/drawing/2014/main" id="{4CF2FBE2-28C5-C43F-0A9D-4CD37ACDA956}"/>
              </a:ext>
            </a:extLst>
          </p:cNvPr>
          <p:cNvCxnSpPr>
            <a:stCxn id="35" idx="1"/>
            <a:endCxn id="44" idx="1"/>
          </p:cNvCxnSpPr>
          <p:nvPr/>
        </p:nvCxnSpPr>
        <p:spPr>
          <a:xfrm rot="10800000">
            <a:off x="4334271" y="1846813"/>
            <a:ext cx="489011" cy="1662175"/>
          </a:xfrm>
          <a:prstGeom prst="bentConnector3">
            <a:avLst>
              <a:gd name="adj1" fmla="val 27714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C485638D-B3A7-4E32-C190-32B08A7B5AD2}"/>
              </a:ext>
            </a:extLst>
          </p:cNvPr>
          <p:cNvSpPr txBox="1"/>
          <p:nvPr/>
        </p:nvSpPr>
        <p:spPr>
          <a:xfrm>
            <a:off x="3464026" y="2482316"/>
            <a:ext cx="1492983" cy="738664"/>
          </a:xfrm>
          <a:prstGeom prst="rect">
            <a:avLst/>
          </a:prstGeom>
          <a:noFill/>
        </p:spPr>
        <p:txBody>
          <a:bodyPr wrap="square">
            <a:spAutoFit/>
          </a:bodyPr>
          <a:lstStyle/>
          <a:p>
            <a:r>
              <a:rPr lang="zh-CN" altLang="en-US" sz="1400" dirty="0">
                <a:latin typeface="Calibri" panose="020F0502020204030204" pitchFamily="34" charset="0"/>
                <a:ea typeface="Calibri" panose="020F0502020204030204" pitchFamily="34" charset="0"/>
                <a:cs typeface="Calibri" panose="020F0502020204030204" pitchFamily="34" charset="0"/>
              </a:rPr>
              <a:t>④ </a:t>
            </a:r>
            <a:r>
              <a:rPr lang="en-US" altLang="zh-CN" sz="1400" dirty="0">
                <a:latin typeface="Calibri" panose="020F0502020204030204" pitchFamily="34" charset="0"/>
                <a:ea typeface="Calibri" panose="020F0502020204030204" pitchFamily="34" charset="0"/>
                <a:cs typeface="Calibri" panose="020F0502020204030204" pitchFamily="34" charset="0"/>
              </a:rPr>
              <a:t>linear combination of extreme points</a:t>
            </a:r>
            <a:endParaRPr lang="zh-CN" altLang="en-US" sz="1400" dirty="0">
              <a:latin typeface="Calibri" panose="020F0502020204030204" pitchFamily="34" charset="0"/>
              <a:cs typeface="Calibri" panose="020F0502020204030204" pitchFamily="34" charset="0"/>
            </a:endParaRPr>
          </a:p>
        </p:txBody>
      </p:sp>
      <p:pic>
        <p:nvPicPr>
          <p:cNvPr id="51" name="图片 50">
            <a:extLst>
              <a:ext uri="{FF2B5EF4-FFF2-40B4-BE49-F238E27FC236}">
                <a16:creationId xmlns:a16="http://schemas.microsoft.com/office/drawing/2014/main" id="{14AACC1A-5509-F3AC-82A1-AD36306CBFCF}"/>
              </a:ext>
            </a:extLst>
          </p:cNvPr>
          <p:cNvPicPr>
            <a:picLocks noChangeAspect="1"/>
          </p:cNvPicPr>
          <p:nvPr/>
        </p:nvPicPr>
        <p:blipFill>
          <a:blip r:embed="rId9"/>
          <a:stretch>
            <a:fillRect/>
          </a:stretch>
        </p:blipFill>
        <p:spPr>
          <a:xfrm>
            <a:off x="8442890" y="921921"/>
            <a:ext cx="2908133" cy="681062"/>
          </a:xfrm>
          <a:prstGeom prst="rect">
            <a:avLst/>
          </a:prstGeom>
        </p:spPr>
      </p:pic>
      <p:pic>
        <p:nvPicPr>
          <p:cNvPr id="53" name="图片 52">
            <a:extLst>
              <a:ext uri="{FF2B5EF4-FFF2-40B4-BE49-F238E27FC236}">
                <a16:creationId xmlns:a16="http://schemas.microsoft.com/office/drawing/2014/main" id="{456E911A-A66A-5098-47BD-BB512EB1202E}"/>
              </a:ext>
            </a:extLst>
          </p:cNvPr>
          <p:cNvPicPr>
            <a:picLocks noChangeAspect="1"/>
          </p:cNvPicPr>
          <p:nvPr/>
        </p:nvPicPr>
        <p:blipFill>
          <a:blip r:embed="rId10"/>
          <a:stretch>
            <a:fillRect/>
          </a:stretch>
        </p:blipFill>
        <p:spPr>
          <a:xfrm>
            <a:off x="8450663" y="1768388"/>
            <a:ext cx="2702756" cy="884369"/>
          </a:xfrm>
          <a:prstGeom prst="rect">
            <a:avLst/>
          </a:prstGeom>
        </p:spPr>
      </p:pic>
      <p:pic>
        <p:nvPicPr>
          <p:cNvPr id="55" name="图片 54">
            <a:extLst>
              <a:ext uri="{FF2B5EF4-FFF2-40B4-BE49-F238E27FC236}">
                <a16:creationId xmlns:a16="http://schemas.microsoft.com/office/drawing/2014/main" id="{7C31CC56-686E-460B-C6FD-D697CB3B2723}"/>
              </a:ext>
            </a:extLst>
          </p:cNvPr>
          <p:cNvPicPr>
            <a:picLocks noChangeAspect="1"/>
          </p:cNvPicPr>
          <p:nvPr/>
        </p:nvPicPr>
        <p:blipFill>
          <a:blip r:embed="rId11"/>
          <a:stretch>
            <a:fillRect/>
          </a:stretch>
        </p:blipFill>
        <p:spPr>
          <a:xfrm>
            <a:off x="8442890" y="2677901"/>
            <a:ext cx="3133901" cy="683309"/>
          </a:xfrm>
          <a:prstGeom prst="rect">
            <a:avLst/>
          </a:prstGeom>
        </p:spPr>
      </p:pic>
      <p:sp>
        <p:nvSpPr>
          <p:cNvPr id="56" name="左大括号 55">
            <a:extLst>
              <a:ext uri="{FF2B5EF4-FFF2-40B4-BE49-F238E27FC236}">
                <a16:creationId xmlns:a16="http://schemas.microsoft.com/office/drawing/2014/main" id="{BD382087-BB99-FD08-E200-36991C9B4951}"/>
              </a:ext>
            </a:extLst>
          </p:cNvPr>
          <p:cNvSpPr/>
          <p:nvPr/>
        </p:nvSpPr>
        <p:spPr>
          <a:xfrm>
            <a:off x="7562275" y="1057933"/>
            <a:ext cx="588039" cy="2303180"/>
          </a:xfrm>
          <a:prstGeom prst="leftBrace">
            <a:avLst>
              <a:gd name="adj1" fmla="val 11613"/>
              <a:gd name="adj2"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 name="文本框 59">
            <a:extLst>
              <a:ext uri="{FF2B5EF4-FFF2-40B4-BE49-F238E27FC236}">
                <a16:creationId xmlns:a16="http://schemas.microsoft.com/office/drawing/2014/main" id="{B586153B-00BA-AACE-421A-FE0A861A749F}"/>
              </a:ext>
            </a:extLst>
          </p:cNvPr>
          <p:cNvSpPr txBox="1"/>
          <p:nvPr/>
        </p:nvSpPr>
        <p:spPr>
          <a:xfrm>
            <a:off x="7875948" y="2086710"/>
            <a:ext cx="1292290" cy="523220"/>
          </a:xfrm>
          <a:prstGeom prst="rect">
            <a:avLst/>
          </a:prstGeom>
          <a:noFill/>
        </p:spPr>
        <p:txBody>
          <a:bodyPr wrap="square">
            <a:spAutoFit/>
          </a:bodyPr>
          <a:lstStyle/>
          <a:p>
            <a:r>
              <a:rPr lang="zh-CN" alt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rPr>
              <a:t>⑤ </a:t>
            </a:r>
            <a:r>
              <a:rPr lang="en-US" altLang="zh-CN" sz="1400" dirty="0">
                <a:solidFill>
                  <a:schemeClr val="accent2"/>
                </a:solidFill>
                <a:latin typeface="Calibri" panose="020F0502020204030204" pitchFamily="34" charset="0"/>
                <a:ea typeface="Calibri" panose="020F0502020204030204" pitchFamily="34" charset="0"/>
                <a:cs typeface="Calibri" panose="020F0502020204030204" pitchFamily="34" charset="0"/>
              </a:rPr>
              <a:t>DW decomposition</a:t>
            </a:r>
            <a:endParaRPr lang="zh-CN" altLang="en-US" sz="1400" dirty="0">
              <a:solidFill>
                <a:schemeClr val="accent2"/>
              </a:solidFill>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6E3C908D-9A93-1AF9-63F1-A64E7EE0152D}"/>
              </a:ext>
            </a:extLst>
          </p:cNvPr>
          <p:cNvSpPr txBox="1"/>
          <p:nvPr/>
        </p:nvSpPr>
        <p:spPr>
          <a:xfrm>
            <a:off x="7856294" y="5010407"/>
            <a:ext cx="881271" cy="523220"/>
          </a:xfrm>
          <a:prstGeom prst="rect">
            <a:avLst/>
          </a:prstGeom>
          <a:noFill/>
        </p:spPr>
        <p:txBody>
          <a:bodyPr wrap="square">
            <a:spAutoFit/>
          </a:bodyPr>
          <a:lstStyle/>
          <a:p>
            <a:r>
              <a:rPr lang="en-US" altLang="zh-CN" sz="1400" dirty="0">
                <a:solidFill>
                  <a:schemeClr val="accent2"/>
                </a:solidFill>
                <a:latin typeface="Calibri" panose="020F0502020204030204" pitchFamily="34" charset="0"/>
                <a:ea typeface="Calibri" panose="020F0502020204030204" pitchFamily="34" charset="0"/>
                <a:cs typeface="Calibri" panose="020F0502020204030204" pitchFamily="34" charset="0"/>
              </a:rPr>
              <a:t>Block </a:t>
            </a:r>
          </a:p>
          <a:p>
            <a:r>
              <a:rPr lang="en-US" altLang="zh-CN" sz="1400" dirty="0">
                <a:solidFill>
                  <a:schemeClr val="accent2"/>
                </a:solidFill>
                <a:latin typeface="Calibri" panose="020F0502020204030204" pitchFamily="34" charset="0"/>
                <a:ea typeface="Calibri" panose="020F0502020204030204" pitchFamily="34" charset="0"/>
                <a:cs typeface="Calibri" panose="020F0502020204030204" pitchFamily="34" charset="0"/>
              </a:rPr>
              <a:t>structure</a:t>
            </a:r>
            <a:endParaRPr lang="zh-CN" altLang="en-US" sz="1400" dirty="0">
              <a:solidFill>
                <a:schemeClr val="accent2"/>
              </a:solidFill>
              <a:latin typeface="Calibri" panose="020F0502020204030204" pitchFamily="34" charset="0"/>
              <a:cs typeface="Calibri" panose="020F0502020204030204" pitchFamily="34" charset="0"/>
            </a:endParaRPr>
          </a:p>
        </p:txBody>
      </p:sp>
      <p:grpSp>
        <p:nvGrpSpPr>
          <p:cNvPr id="58" name="组合 57">
            <a:extLst>
              <a:ext uri="{FF2B5EF4-FFF2-40B4-BE49-F238E27FC236}">
                <a16:creationId xmlns:a16="http://schemas.microsoft.com/office/drawing/2014/main" id="{BDDD6BFC-7919-4B57-ED42-87ABF78A8422}"/>
              </a:ext>
            </a:extLst>
          </p:cNvPr>
          <p:cNvGrpSpPr/>
          <p:nvPr/>
        </p:nvGrpSpPr>
        <p:grpSpPr>
          <a:xfrm>
            <a:off x="8681855" y="4466021"/>
            <a:ext cx="3133901" cy="1839527"/>
            <a:chOff x="8681855" y="4466021"/>
            <a:chExt cx="3133901" cy="1839527"/>
          </a:xfrm>
        </p:grpSpPr>
        <p:sp>
          <p:nvSpPr>
            <p:cNvPr id="9" name="矩形 8">
              <a:extLst>
                <a:ext uri="{FF2B5EF4-FFF2-40B4-BE49-F238E27FC236}">
                  <a16:creationId xmlns:a16="http://schemas.microsoft.com/office/drawing/2014/main" id="{54069A9F-C06B-0A8B-9E68-5AE06E610CC3}"/>
                </a:ext>
              </a:extLst>
            </p:cNvPr>
            <p:cNvSpPr/>
            <p:nvPr/>
          </p:nvSpPr>
          <p:spPr>
            <a:xfrm>
              <a:off x="8833591" y="4678496"/>
              <a:ext cx="2175304" cy="14317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5BA867-E278-4A37-7775-C2F8B6A632B4}"/>
                </a:ext>
              </a:extLst>
            </p:cNvPr>
            <p:cNvSpPr/>
            <p:nvPr/>
          </p:nvSpPr>
          <p:spPr>
            <a:xfrm>
              <a:off x="8833591" y="4678496"/>
              <a:ext cx="1081934" cy="28803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69D5B75D-266F-50BA-E8E0-CD59F0B6BEBD}"/>
                </a:ext>
              </a:extLst>
            </p:cNvPr>
            <p:cNvSpPr/>
            <p:nvPr/>
          </p:nvSpPr>
          <p:spPr>
            <a:xfrm>
              <a:off x="8833591" y="4966808"/>
              <a:ext cx="1081934" cy="28803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3A91778-46B1-4C63-5944-B1CFE5E024EA}"/>
                </a:ext>
              </a:extLst>
            </p:cNvPr>
            <p:cNvSpPr/>
            <p:nvPr/>
          </p:nvSpPr>
          <p:spPr>
            <a:xfrm>
              <a:off x="9915525" y="5258721"/>
              <a:ext cx="1093370" cy="52322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CBBFE87-32C6-BCF4-EF26-551A61C1A6BD}"/>
                </a:ext>
              </a:extLst>
            </p:cNvPr>
            <p:cNvSpPr/>
            <p:nvPr/>
          </p:nvSpPr>
          <p:spPr>
            <a:xfrm>
              <a:off x="8835671" y="5781940"/>
              <a:ext cx="1079854" cy="32831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09AA4EE4-68E5-0080-309B-6514B5247AE0}"/>
                </a:ext>
              </a:extLst>
            </p:cNvPr>
            <p:cNvSpPr/>
            <p:nvPr/>
          </p:nvSpPr>
          <p:spPr>
            <a:xfrm>
              <a:off x="9915933" y="5781940"/>
              <a:ext cx="1092962" cy="328313"/>
            </a:xfrm>
            <a:prstGeom prst="rect">
              <a:avLst/>
            </a:prstGeom>
            <a:solidFill>
              <a:srgbClr val="F5BB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63888CF-F4A0-FBCF-A330-2BFB146CABBB}"/>
                    </a:ext>
                  </a:extLst>
                </p:cNvPr>
                <p:cNvSpPr txBox="1"/>
                <p:nvPr/>
              </p:nvSpPr>
              <p:spPr>
                <a:xfrm>
                  <a:off x="9264143" y="4730180"/>
                  <a:ext cx="220830"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𝐁</m:t>
                            </m:r>
                          </m:e>
                          <m:sub>
                            <m:r>
                              <a:rPr lang="en-US" altLang="zh-CN" sz="1200" b="0" i="0" smtClean="0">
                                <a:latin typeface="Cambria Math" panose="02040503050406030204" pitchFamily="18" charset="0"/>
                              </a:rPr>
                              <m:t>1</m:t>
                            </m:r>
                          </m:sub>
                        </m:sSub>
                      </m:oMath>
                    </m:oMathPara>
                  </a14:m>
                  <a:endParaRPr lang="zh-CN" altLang="en-US" sz="1200" dirty="0"/>
                </a:p>
              </p:txBody>
            </p:sp>
          </mc:Choice>
          <mc:Fallback xmlns="">
            <p:sp>
              <p:nvSpPr>
                <p:cNvPr id="23" name="文本框 22">
                  <a:extLst>
                    <a:ext uri="{FF2B5EF4-FFF2-40B4-BE49-F238E27FC236}">
                      <a16:creationId xmlns:a16="http://schemas.microsoft.com/office/drawing/2014/main" id="{863888CF-F4A0-FBCF-A330-2BFB146CABBB}"/>
                    </a:ext>
                  </a:extLst>
                </p:cNvPr>
                <p:cNvSpPr txBox="1">
                  <a:spLocks noRot="1" noChangeAspect="1" noMove="1" noResize="1" noEditPoints="1" noAdjustHandles="1" noChangeArrowheads="1" noChangeShapeType="1" noTextEdit="1"/>
                </p:cNvSpPr>
                <p:nvPr/>
              </p:nvSpPr>
              <p:spPr>
                <a:xfrm>
                  <a:off x="9264143" y="4730180"/>
                  <a:ext cx="220830" cy="184666"/>
                </a:xfrm>
                <a:prstGeom prst="rect">
                  <a:avLst/>
                </a:prstGeom>
                <a:blipFill>
                  <a:blip r:embed="rId12"/>
                  <a:stretch>
                    <a:fillRect l="-13889"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482F26D8-7B32-F1AB-D73F-3AC82FCFDCEC}"/>
                    </a:ext>
                  </a:extLst>
                </p:cNvPr>
                <p:cNvSpPr txBox="1"/>
                <p:nvPr/>
              </p:nvSpPr>
              <p:spPr>
                <a:xfrm>
                  <a:off x="9264143" y="5018492"/>
                  <a:ext cx="224420"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𝐁</m:t>
                            </m:r>
                          </m:e>
                          <m:sub>
                            <m:r>
                              <a:rPr lang="en-US" altLang="zh-CN" sz="1200" b="0" i="0" smtClean="0">
                                <a:latin typeface="Cambria Math" panose="02040503050406030204" pitchFamily="18" charset="0"/>
                              </a:rPr>
                              <m:t>2</m:t>
                            </m:r>
                          </m:sub>
                        </m:sSub>
                      </m:oMath>
                    </m:oMathPara>
                  </a14:m>
                  <a:endParaRPr lang="zh-CN" altLang="en-US" sz="1200" dirty="0"/>
                </a:p>
              </p:txBody>
            </p:sp>
          </mc:Choice>
          <mc:Fallback xmlns="">
            <p:sp>
              <p:nvSpPr>
                <p:cNvPr id="26" name="文本框 25">
                  <a:extLst>
                    <a:ext uri="{FF2B5EF4-FFF2-40B4-BE49-F238E27FC236}">
                      <a16:creationId xmlns:a16="http://schemas.microsoft.com/office/drawing/2014/main" id="{482F26D8-7B32-F1AB-D73F-3AC82FCFDCEC}"/>
                    </a:ext>
                  </a:extLst>
                </p:cNvPr>
                <p:cNvSpPr txBox="1">
                  <a:spLocks noRot="1" noChangeAspect="1" noMove="1" noResize="1" noEditPoints="1" noAdjustHandles="1" noChangeArrowheads="1" noChangeShapeType="1" noTextEdit="1"/>
                </p:cNvSpPr>
                <p:nvPr/>
              </p:nvSpPr>
              <p:spPr>
                <a:xfrm>
                  <a:off x="9264143" y="5018492"/>
                  <a:ext cx="224420" cy="184666"/>
                </a:xfrm>
                <a:prstGeom prst="rect">
                  <a:avLst/>
                </a:prstGeom>
                <a:blipFill>
                  <a:blip r:embed="rId13"/>
                  <a:stretch>
                    <a:fillRect l="-13514" b="-96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E24B5614-01D7-2C95-90FF-81AB60CFED65}"/>
                    </a:ext>
                  </a:extLst>
                </p:cNvPr>
                <p:cNvSpPr txBox="1"/>
                <p:nvPr/>
              </p:nvSpPr>
              <p:spPr>
                <a:xfrm>
                  <a:off x="10392582" y="4874198"/>
                  <a:ext cx="12663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1200" b="0" i="1" smtClean="0">
                            <a:latin typeface="Cambria Math" panose="02040503050406030204" pitchFamily="18" charset="0"/>
                          </a:rPr>
                          <m:t>0</m:t>
                        </m:r>
                      </m:oMath>
                    </m:oMathPara>
                  </a14:m>
                  <a:endParaRPr lang="zh-CN" altLang="en-US" sz="1200" dirty="0"/>
                </a:p>
              </p:txBody>
            </p:sp>
          </mc:Choice>
          <mc:Fallback xmlns="">
            <p:sp>
              <p:nvSpPr>
                <p:cNvPr id="27" name="文本框 26">
                  <a:extLst>
                    <a:ext uri="{FF2B5EF4-FFF2-40B4-BE49-F238E27FC236}">
                      <a16:creationId xmlns:a16="http://schemas.microsoft.com/office/drawing/2014/main" id="{E24B5614-01D7-2C95-90FF-81AB60CFED65}"/>
                    </a:ext>
                  </a:extLst>
                </p:cNvPr>
                <p:cNvSpPr txBox="1">
                  <a:spLocks noRot="1" noChangeAspect="1" noMove="1" noResize="1" noEditPoints="1" noAdjustHandles="1" noChangeArrowheads="1" noChangeShapeType="1" noTextEdit="1"/>
                </p:cNvSpPr>
                <p:nvPr/>
              </p:nvSpPr>
              <p:spPr>
                <a:xfrm>
                  <a:off x="10392582" y="4874198"/>
                  <a:ext cx="126637" cy="184666"/>
                </a:xfrm>
                <a:prstGeom prst="rect">
                  <a:avLst/>
                </a:prstGeom>
                <a:blipFill>
                  <a:blip r:embed="rId14"/>
                  <a:stretch>
                    <a:fillRect l="-28571" r="-23810"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47D7F403-B9BF-A23B-9846-E937D2857202}"/>
                    </a:ext>
                  </a:extLst>
                </p:cNvPr>
                <p:cNvSpPr txBox="1"/>
                <p:nvPr/>
              </p:nvSpPr>
              <p:spPr>
                <a:xfrm>
                  <a:off x="9311240" y="5430163"/>
                  <a:ext cx="12663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1200" b="0" i="1" smtClean="0">
                            <a:latin typeface="Cambria Math" panose="02040503050406030204" pitchFamily="18" charset="0"/>
                          </a:rPr>
                          <m:t>0</m:t>
                        </m:r>
                      </m:oMath>
                    </m:oMathPara>
                  </a14:m>
                  <a:endParaRPr lang="zh-CN" altLang="en-US" sz="1200" dirty="0"/>
                </a:p>
              </p:txBody>
            </p:sp>
          </mc:Choice>
          <mc:Fallback xmlns="">
            <p:sp>
              <p:nvSpPr>
                <p:cNvPr id="28" name="文本框 27">
                  <a:extLst>
                    <a:ext uri="{FF2B5EF4-FFF2-40B4-BE49-F238E27FC236}">
                      <a16:creationId xmlns:a16="http://schemas.microsoft.com/office/drawing/2014/main" id="{47D7F403-B9BF-A23B-9846-E937D2857202}"/>
                    </a:ext>
                  </a:extLst>
                </p:cNvPr>
                <p:cNvSpPr txBox="1">
                  <a:spLocks noRot="1" noChangeAspect="1" noMove="1" noResize="1" noEditPoints="1" noAdjustHandles="1" noChangeArrowheads="1" noChangeShapeType="1" noTextEdit="1"/>
                </p:cNvSpPr>
                <p:nvPr/>
              </p:nvSpPr>
              <p:spPr>
                <a:xfrm>
                  <a:off x="9311240" y="5430163"/>
                  <a:ext cx="126637" cy="184666"/>
                </a:xfrm>
                <a:prstGeom prst="rect">
                  <a:avLst/>
                </a:prstGeom>
                <a:blipFill>
                  <a:blip r:embed="rId14"/>
                  <a:stretch>
                    <a:fillRect l="-28571" r="-23810"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8EADD258-12CC-7384-A1CC-C18AAFE4E8D1}"/>
                    </a:ext>
                  </a:extLst>
                </p:cNvPr>
                <p:cNvSpPr txBox="1"/>
                <p:nvPr/>
              </p:nvSpPr>
              <p:spPr>
                <a:xfrm>
                  <a:off x="10393383" y="5430163"/>
                  <a:ext cx="131446"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1200" b="1" i="0" smtClean="0">
                            <a:latin typeface="Cambria Math" panose="02040503050406030204" pitchFamily="18" charset="0"/>
                          </a:rPr>
                          <m:t>𝐂</m:t>
                        </m:r>
                      </m:oMath>
                    </m:oMathPara>
                  </a14:m>
                  <a:endParaRPr lang="zh-CN" altLang="en-US" sz="1200" b="1" dirty="0"/>
                </a:p>
              </p:txBody>
            </p:sp>
          </mc:Choice>
          <mc:Fallback xmlns="">
            <p:sp>
              <p:nvSpPr>
                <p:cNvPr id="30" name="文本框 29">
                  <a:extLst>
                    <a:ext uri="{FF2B5EF4-FFF2-40B4-BE49-F238E27FC236}">
                      <a16:creationId xmlns:a16="http://schemas.microsoft.com/office/drawing/2014/main" id="{8EADD258-12CC-7384-A1CC-C18AAFE4E8D1}"/>
                    </a:ext>
                  </a:extLst>
                </p:cNvPr>
                <p:cNvSpPr txBox="1">
                  <a:spLocks noRot="1" noChangeAspect="1" noMove="1" noResize="1" noEditPoints="1" noAdjustHandles="1" noChangeArrowheads="1" noChangeShapeType="1" noTextEdit="1"/>
                </p:cNvSpPr>
                <p:nvPr/>
              </p:nvSpPr>
              <p:spPr>
                <a:xfrm>
                  <a:off x="10393383" y="5430163"/>
                  <a:ext cx="131446" cy="184666"/>
                </a:xfrm>
                <a:prstGeom prst="rect">
                  <a:avLst/>
                </a:prstGeom>
                <a:blipFill>
                  <a:blip r:embed="rId15"/>
                  <a:stretch>
                    <a:fillRect l="-27273" r="-22727"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EFB952E4-4D1F-5FBD-E792-B5F8DFE844AA}"/>
                    </a:ext>
                  </a:extLst>
                </p:cNvPr>
                <p:cNvSpPr txBox="1"/>
                <p:nvPr/>
              </p:nvSpPr>
              <p:spPr>
                <a:xfrm>
                  <a:off x="10387773" y="5851414"/>
                  <a:ext cx="14266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1200" b="1" i="0" smtClean="0">
                            <a:latin typeface="Cambria Math" panose="02040503050406030204" pitchFamily="18" charset="0"/>
                          </a:rPr>
                          <m:t>𝐆</m:t>
                        </m:r>
                      </m:oMath>
                    </m:oMathPara>
                  </a14:m>
                  <a:endParaRPr lang="zh-CN" altLang="en-US" sz="1200" b="1" dirty="0"/>
                </a:p>
              </p:txBody>
            </p:sp>
          </mc:Choice>
          <mc:Fallback xmlns="">
            <p:sp>
              <p:nvSpPr>
                <p:cNvPr id="31" name="文本框 30">
                  <a:extLst>
                    <a:ext uri="{FF2B5EF4-FFF2-40B4-BE49-F238E27FC236}">
                      <a16:creationId xmlns:a16="http://schemas.microsoft.com/office/drawing/2014/main" id="{EFB952E4-4D1F-5FBD-E792-B5F8DFE844AA}"/>
                    </a:ext>
                  </a:extLst>
                </p:cNvPr>
                <p:cNvSpPr txBox="1">
                  <a:spLocks noRot="1" noChangeAspect="1" noMove="1" noResize="1" noEditPoints="1" noAdjustHandles="1" noChangeArrowheads="1" noChangeShapeType="1" noTextEdit="1"/>
                </p:cNvSpPr>
                <p:nvPr/>
              </p:nvSpPr>
              <p:spPr>
                <a:xfrm>
                  <a:off x="10387773" y="5851414"/>
                  <a:ext cx="142667" cy="184666"/>
                </a:xfrm>
                <a:prstGeom prst="rect">
                  <a:avLst/>
                </a:prstGeom>
                <a:blipFill>
                  <a:blip r:embed="rId16"/>
                  <a:stretch>
                    <a:fillRect l="-26087" r="-26087"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5E565AE-DF78-51D1-4071-429AF8BFC035}"/>
                    </a:ext>
                  </a:extLst>
                </p:cNvPr>
                <p:cNvSpPr txBox="1"/>
                <p:nvPr/>
              </p:nvSpPr>
              <p:spPr>
                <a:xfrm>
                  <a:off x="9311240" y="5851414"/>
                  <a:ext cx="145874"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1200" b="1" i="0" smtClean="0">
                            <a:latin typeface="Cambria Math" panose="02040503050406030204" pitchFamily="18" charset="0"/>
                          </a:rPr>
                          <m:t>𝐀</m:t>
                        </m:r>
                      </m:oMath>
                    </m:oMathPara>
                  </a14:m>
                  <a:endParaRPr lang="zh-CN" altLang="en-US" sz="1200" b="1" dirty="0"/>
                </a:p>
              </p:txBody>
            </p:sp>
          </mc:Choice>
          <mc:Fallback xmlns="">
            <p:sp>
              <p:nvSpPr>
                <p:cNvPr id="32" name="文本框 31">
                  <a:extLst>
                    <a:ext uri="{FF2B5EF4-FFF2-40B4-BE49-F238E27FC236}">
                      <a16:creationId xmlns:a16="http://schemas.microsoft.com/office/drawing/2014/main" id="{65E565AE-DF78-51D1-4071-429AF8BFC035}"/>
                    </a:ext>
                  </a:extLst>
                </p:cNvPr>
                <p:cNvSpPr txBox="1">
                  <a:spLocks noRot="1" noChangeAspect="1" noMove="1" noResize="1" noEditPoints="1" noAdjustHandles="1" noChangeArrowheads="1" noChangeShapeType="1" noTextEdit="1"/>
                </p:cNvSpPr>
                <p:nvPr/>
              </p:nvSpPr>
              <p:spPr>
                <a:xfrm>
                  <a:off x="9311240" y="5851414"/>
                  <a:ext cx="145874" cy="184666"/>
                </a:xfrm>
                <a:prstGeom prst="rect">
                  <a:avLst/>
                </a:prstGeom>
                <a:blipFill>
                  <a:blip r:embed="rId17"/>
                  <a:stretch>
                    <a:fillRect l="-25000" r="-20833" b="-6667"/>
                  </a:stretch>
                </a:blipFill>
              </p:spPr>
              <p:txBody>
                <a:bodyPr/>
                <a:lstStyle/>
                <a:p>
                  <a:r>
                    <a:rPr lang="zh-CN" altLang="en-US">
                      <a:noFill/>
                    </a:rPr>
                    <a:t> </a:t>
                  </a:r>
                </a:p>
              </p:txBody>
            </p:sp>
          </mc:Fallback>
        </mc:AlternateContent>
        <p:sp>
          <p:nvSpPr>
            <p:cNvPr id="34" name="矩形 33">
              <a:extLst>
                <a:ext uri="{FF2B5EF4-FFF2-40B4-BE49-F238E27FC236}">
                  <a16:creationId xmlns:a16="http://schemas.microsoft.com/office/drawing/2014/main" id="{DB260A68-4E06-3C5D-AC0E-B4E372FEBFA6}"/>
                </a:ext>
              </a:extLst>
            </p:cNvPr>
            <p:cNvSpPr/>
            <p:nvPr/>
          </p:nvSpPr>
          <p:spPr>
            <a:xfrm>
              <a:off x="11394442" y="4678496"/>
              <a:ext cx="278446" cy="14317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6AAE973-7137-9EA0-89D4-55376696086F}"/>
                </a:ext>
              </a:extLst>
            </p:cNvPr>
            <p:cNvSpPr/>
            <p:nvPr/>
          </p:nvSpPr>
          <p:spPr>
            <a:xfrm>
              <a:off x="11394495" y="4678170"/>
              <a:ext cx="278393" cy="28803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a:extLst>
                <a:ext uri="{FF2B5EF4-FFF2-40B4-BE49-F238E27FC236}">
                  <a16:creationId xmlns:a16="http://schemas.microsoft.com/office/drawing/2014/main" id="{9402017C-1DA8-3ACA-B959-B94C7E8DB9BD}"/>
                </a:ext>
              </a:extLst>
            </p:cNvPr>
            <p:cNvSpPr/>
            <p:nvPr/>
          </p:nvSpPr>
          <p:spPr>
            <a:xfrm>
              <a:off x="11393488" y="4965923"/>
              <a:ext cx="278393" cy="28803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C5640A12-F172-4F17-6108-3C67F8B968FD}"/>
                </a:ext>
              </a:extLst>
            </p:cNvPr>
            <p:cNvSpPr/>
            <p:nvPr/>
          </p:nvSpPr>
          <p:spPr>
            <a:xfrm>
              <a:off x="11393840" y="5253632"/>
              <a:ext cx="278041" cy="52322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98FBACE8-1F87-E111-FF0F-707E1E60BFD3}"/>
                </a:ext>
              </a:extLst>
            </p:cNvPr>
            <p:cNvSpPr/>
            <p:nvPr/>
          </p:nvSpPr>
          <p:spPr>
            <a:xfrm>
              <a:off x="11394787" y="5778446"/>
              <a:ext cx="277093" cy="331807"/>
            </a:xfrm>
            <a:prstGeom prst="rect">
              <a:avLst/>
            </a:prstGeom>
            <a:solidFill>
              <a:srgbClr val="F5BB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06D40CE8-23AB-85C1-5E4B-4ABADE1D0FF0}"/>
                    </a:ext>
                  </a:extLst>
                </p:cNvPr>
                <p:cNvSpPr txBox="1"/>
                <p:nvPr/>
              </p:nvSpPr>
              <p:spPr>
                <a:xfrm>
                  <a:off x="11434911" y="4726704"/>
                  <a:ext cx="20319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𝐛</m:t>
                            </m:r>
                          </m:e>
                          <m:sub>
                            <m:r>
                              <a:rPr lang="en-US" altLang="zh-CN" sz="1200" b="0" i="0" smtClean="0">
                                <a:latin typeface="Cambria Math" panose="02040503050406030204" pitchFamily="18" charset="0"/>
                              </a:rPr>
                              <m:t>1</m:t>
                            </m:r>
                          </m:sub>
                        </m:sSub>
                      </m:oMath>
                    </m:oMathPara>
                  </a14:m>
                  <a:endParaRPr lang="zh-CN" altLang="en-US" sz="1200" dirty="0"/>
                </a:p>
              </p:txBody>
            </p:sp>
          </mc:Choice>
          <mc:Fallback xmlns="">
            <p:sp>
              <p:nvSpPr>
                <p:cNvPr id="45" name="文本框 44">
                  <a:extLst>
                    <a:ext uri="{FF2B5EF4-FFF2-40B4-BE49-F238E27FC236}">
                      <a16:creationId xmlns:a16="http://schemas.microsoft.com/office/drawing/2014/main" id="{06D40CE8-23AB-85C1-5E4B-4ABADE1D0FF0}"/>
                    </a:ext>
                  </a:extLst>
                </p:cNvPr>
                <p:cNvSpPr txBox="1">
                  <a:spLocks noRot="1" noChangeAspect="1" noMove="1" noResize="1" noEditPoints="1" noAdjustHandles="1" noChangeArrowheads="1" noChangeShapeType="1" noTextEdit="1"/>
                </p:cNvSpPr>
                <p:nvPr/>
              </p:nvSpPr>
              <p:spPr>
                <a:xfrm>
                  <a:off x="11434911" y="4726704"/>
                  <a:ext cx="203197" cy="184666"/>
                </a:xfrm>
                <a:prstGeom prst="rect">
                  <a:avLst/>
                </a:prstGeom>
                <a:blipFill>
                  <a:blip r:embed="rId18"/>
                  <a:stretch>
                    <a:fillRect l="-21212" t="-3226" r="-3030" b="-96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420AD0A8-B8DA-A997-4205-641B5A949F38}"/>
                    </a:ext>
                  </a:extLst>
                </p:cNvPr>
                <p:cNvSpPr txBox="1"/>
                <p:nvPr/>
              </p:nvSpPr>
              <p:spPr>
                <a:xfrm>
                  <a:off x="11435789" y="5014046"/>
                  <a:ext cx="20678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𝐛</m:t>
                            </m:r>
                          </m:e>
                          <m:sub>
                            <m:r>
                              <a:rPr lang="en-US" altLang="zh-CN" sz="1200" b="0" i="0" smtClean="0">
                                <a:latin typeface="Cambria Math" panose="02040503050406030204" pitchFamily="18" charset="0"/>
                              </a:rPr>
                              <m:t>2</m:t>
                            </m:r>
                          </m:sub>
                        </m:sSub>
                      </m:oMath>
                    </m:oMathPara>
                  </a14:m>
                  <a:endParaRPr lang="zh-CN" altLang="en-US" sz="1200" dirty="0"/>
                </a:p>
              </p:txBody>
            </p:sp>
          </mc:Choice>
          <mc:Fallback xmlns="">
            <p:sp>
              <p:nvSpPr>
                <p:cNvPr id="47" name="文本框 46">
                  <a:extLst>
                    <a:ext uri="{FF2B5EF4-FFF2-40B4-BE49-F238E27FC236}">
                      <a16:creationId xmlns:a16="http://schemas.microsoft.com/office/drawing/2014/main" id="{420AD0A8-B8DA-A997-4205-641B5A949F38}"/>
                    </a:ext>
                  </a:extLst>
                </p:cNvPr>
                <p:cNvSpPr txBox="1">
                  <a:spLocks noRot="1" noChangeAspect="1" noMove="1" noResize="1" noEditPoints="1" noAdjustHandles="1" noChangeArrowheads="1" noChangeShapeType="1" noTextEdit="1"/>
                </p:cNvSpPr>
                <p:nvPr/>
              </p:nvSpPr>
              <p:spPr>
                <a:xfrm>
                  <a:off x="11435789" y="5014046"/>
                  <a:ext cx="206787" cy="184666"/>
                </a:xfrm>
                <a:prstGeom prst="rect">
                  <a:avLst/>
                </a:prstGeom>
                <a:blipFill>
                  <a:blip r:embed="rId19"/>
                  <a:stretch>
                    <a:fillRect l="-17647" t="-6667" r="-2941"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9D8B4C5D-6083-C816-E7B9-CB8C315CABD1}"/>
                    </a:ext>
                  </a:extLst>
                </p:cNvPr>
                <p:cNvSpPr txBox="1"/>
                <p:nvPr/>
              </p:nvSpPr>
              <p:spPr>
                <a:xfrm>
                  <a:off x="11434911" y="5422909"/>
                  <a:ext cx="20678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𝐛</m:t>
                            </m:r>
                          </m:e>
                          <m:sub>
                            <m:r>
                              <a:rPr lang="en-US" altLang="zh-CN" sz="1200" b="0" i="0" smtClean="0">
                                <a:latin typeface="Cambria Math" panose="02040503050406030204" pitchFamily="18" charset="0"/>
                              </a:rPr>
                              <m:t>3</m:t>
                            </m:r>
                          </m:sub>
                        </m:sSub>
                      </m:oMath>
                    </m:oMathPara>
                  </a14:m>
                  <a:endParaRPr lang="zh-CN" altLang="en-US" sz="1200" dirty="0"/>
                </a:p>
              </p:txBody>
            </p:sp>
          </mc:Choice>
          <mc:Fallback xmlns="">
            <p:sp>
              <p:nvSpPr>
                <p:cNvPr id="49" name="文本框 48">
                  <a:extLst>
                    <a:ext uri="{FF2B5EF4-FFF2-40B4-BE49-F238E27FC236}">
                      <a16:creationId xmlns:a16="http://schemas.microsoft.com/office/drawing/2014/main" id="{9D8B4C5D-6083-C816-E7B9-CB8C315CABD1}"/>
                    </a:ext>
                  </a:extLst>
                </p:cNvPr>
                <p:cNvSpPr txBox="1">
                  <a:spLocks noRot="1" noChangeAspect="1" noMove="1" noResize="1" noEditPoints="1" noAdjustHandles="1" noChangeArrowheads="1" noChangeShapeType="1" noTextEdit="1"/>
                </p:cNvSpPr>
                <p:nvPr/>
              </p:nvSpPr>
              <p:spPr>
                <a:xfrm>
                  <a:off x="11434911" y="5422909"/>
                  <a:ext cx="206787" cy="184666"/>
                </a:xfrm>
                <a:prstGeom prst="rect">
                  <a:avLst/>
                </a:prstGeom>
                <a:blipFill>
                  <a:blip r:embed="rId20"/>
                  <a:stretch>
                    <a:fillRect l="-17647" t="-6667" r="-2941"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669A90A4-E114-967A-CA35-238DA3C95BF5}"/>
                    </a:ext>
                  </a:extLst>
                </p:cNvPr>
                <p:cNvSpPr txBox="1"/>
                <p:nvPr/>
              </p:nvSpPr>
              <p:spPr>
                <a:xfrm>
                  <a:off x="11436446" y="5851414"/>
                  <a:ext cx="206787" cy="184666"/>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CN" sz="1200" b="0" i="1" smtClean="0">
                                <a:latin typeface="Cambria Math" panose="02040503050406030204" pitchFamily="18" charset="0"/>
                              </a:rPr>
                            </m:ctrlPr>
                          </m:sSubPr>
                          <m:e>
                            <m:r>
                              <a:rPr lang="en-US" altLang="zh-CN" sz="1200" b="1" i="0" smtClean="0">
                                <a:latin typeface="Cambria Math" panose="02040503050406030204" pitchFamily="18" charset="0"/>
                              </a:rPr>
                              <m:t>𝐛</m:t>
                            </m:r>
                          </m:e>
                          <m:sub>
                            <m:r>
                              <a:rPr lang="en-US" altLang="zh-CN" sz="1200" b="0" i="0" smtClean="0">
                                <a:latin typeface="Cambria Math" panose="02040503050406030204" pitchFamily="18" charset="0"/>
                              </a:rPr>
                              <m:t>4</m:t>
                            </m:r>
                          </m:sub>
                        </m:sSub>
                      </m:oMath>
                    </m:oMathPara>
                  </a14:m>
                  <a:endParaRPr lang="zh-CN" altLang="en-US" sz="1200" dirty="0"/>
                </a:p>
              </p:txBody>
            </p:sp>
          </mc:Choice>
          <mc:Fallback xmlns="">
            <p:sp>
              <p:nvSpPr>
                <p:cNvPr id="50" name="文本框 49">
                  <a:extLst>
                    <a:ext uri="{FF2B5EF4-FFF2-40B4-BE49-F238E27FC236}">
                      <a16:creationId xmlns:a16="http://schemas.microsoft.com/office/drawing/2014/main" id="{669A90A4-E114-967A-CA35-238DA3C95BF5}"/>
                    </a:ext>
                  </a:extLst>
                </p:cNvPr>
                <p:cNvSpPr txBox="1">
                  <a:spLocks noRot="1" noChangeAspect="1" noMove="1" noResize="1" noEditPoints="1" noAdjustHandles="1" noChangeArrowheads="1" noChangeShapeType="1" noTextEdit="1"/>
                </p:cNvSpPr>
                <p:nvPr/>
              </p:nvSpPr>
              <p:spPr>
                <a:xfrm>
                  <a:off x="11436446" y="5851414"/>
                  <a:ext cx="206787" cy="184666"/>
                </a:xfrm>
                <a:prstGeom prst="rect">
                  <a:avLst/>
                </a:prstGeom>
                <a:blipFill>
                  <a:blip r:embed="rId21"/>
                  <a:stretch>
                    <a:fillRect l="-17647" t="-3333" r="-2941" b="-13333"/>
                  </a:stretch>
                </a:blipFill>
              </p:spPr>
              <p:txBody>
                <a:bodyPr/>
                <a:lstStyle/>
                <a:p>
                  <a:r>
                    <a:rPr lang="zh-CN" altLang="en-US">
                      <a:noFill/>
                    </a:rPr>
                    <a:t> </a:t>
                  </a:r>
                </a:p>
              </p:txBody>
            </p:sp>
          </mc:Fallback>
        </mc:AlternateContent>
        <p:sp>
          <p:nvSpPr>
            <p:cNvPr id="52" name="矩形 51">
              <a:extLst>
                <a:ext uri="{FF2B5EF4-FFF2-40B4-BE49-F238E27FC236}">
                  <a16:creationId xmlns:a16="http://schemas.microsoft.com/office/drawing/2014/main" id="{751CEF9D-C4DF-D734-BFAA-6D1AFD84C0BB}"/>
                </a:ext>
              </a:extLst>
            </p:cNvPr>
            <p:cNvSpPr/>
            <p:nvPr/>
          </p:nvSpPr>
          <p:spPr>
            <a:xfrm>
              <a:off x="8681855" y="4466021"/>
              <a:ext cx="3133901" cy="1839527"/>
            </a:xfrm>
            <a:prstGeom prst="rect">
              <a:avLst/>
            </a:prstGeom>
            <a:noFill/>
            <a:ln w="1905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1" name="直接连接符 60">
            <a:extLst>
              <a:ext uri="{FF2B5EF4-FFF2-40B4-BE49-F238E27FC236}">
                <a16:creationId xmlns:a16="http://schemas.microsoft.com/office/drawing/2014/main" id="{7D2D039A-5993-3513-8D2B-23AC63C56977}"/>
              </a:ext>
            </a:extLst>
          </p:cNvPr>
          <p:cNvCxnSpPr/>
          <p:nvPr/>
        </p:nvCxnSpPr>
        <p:spPr>
          <a:xfrm flipV="1">
            <a:off x="7875948" y="4466021"/>
            <a:ext cx="805907" cy="316532"/>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62" name="直接连接符 61">
            <a:extLst>
              <a:ext uri="{FF2B5EF4-FFF2-40B4-BE49-F238E27FC236}">
                <a16:creationId xmlns:a16="http://schemas.microsoft.com/office/drawing/2014/main" id="{25C06F89-582E-27F9-193C-392C72BF79FC}"/>
              </a:ext>
            </a:extLst>
          </p:cNvPr>
          <p:cNvCxnSpPr>
            <a:cxnSpLocks/>
          </p:cNvCxnSpPr>
          <p:nvPr/>
        </p:nvCxnSpPr>
        <p:spPr>
          <a:xfrm>
            <a:off x="7875948" y="5761321"/>
            <a:ext cx="801044" cy="544227"/>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926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par>
                                <p:cTn id="35" presetID="22" presetClass="entr" presetSubtype="8"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left)">
                                      <p:cBhvr>
                                        <p:cTn id="37" dur="500"/>
                                        <p:tgtEl>
                                          <p:spTgt spid="6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par>
                                <p:cTn id="44" presetID="22" presetClass="entr" presetSubtype="8"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par>
                                <p:cTn id="55" presetID="2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00"/>
                                        <p:tgtEl>
                                          <p:spTgt spid="4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00"/>
                                        <p:tgtEl>
                                          <p:spTgt spid="48"/>
                                        </p:tgtEl>
                                      </p:cBhvr>
                                    </p:animEffect>
                                  </p:childTnLst>
                                </p:cTn>
                              </p:par>
                              <p:par>
                                <p:cTn id="66" presetID="22" presetClass="entr" presetSubtype="4"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ipe(left)">
                                      <p:cBhvr>
                                        <p:cTn id="73" dur="500"/>
                                        <p:tgtEl>
                                          <p:spTgt spid="5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left)">
                                      <p:cBhvr>
                                        <p:cTn id="76" dur="500"/>
                                        <p:tgtEl>
                                          <p:spTgt spid="60"/>
                                        </p:tgtEl>
                                      </p:cBhvr>
                                    </p:animEffect>
                                  </p:childTnLst>
                                </p:cTn>
                              </p:par>
                              <p:par>
                                <p:cTn id="77" presetID="22" presetClass="entr" presetSubtype="8"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left)">
                                      <p:cBhvr>
                                        <p:cTn id="79" dur="500"/>
                                        <p:tgtEl>
                                          <p:spTgt spid="51"/>
                                        </p:tgtEl>
                                      </p:cBhvr>
                                    </p:animEffect>
                                  </p:childTnLst>
                                </p:cTn>
                              </p:par>
                              <p:par>
                                <p:cTn id="80" presetID="22" presetClass="entr" presetSubtype="8" fill="hold"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wipe(left)">
                                      <p:cBhvr>
                                        <p:cTn id="82" dur="500"/>
                                        <p:tgtEl>
                                          <p:spTgt spid="53"/>
                                        </p:tgtEl>
                                      </p:cBhvr>
                                    </p:animEffect>
                                  </p:childTnLst>
                                </p:cTn>
                              </p:par>
                              <p:par>
                                <p:cTn id="83" presetID="22" presetClass="entr" presetSubtype="8"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left)">
                                      <p:cBhvr>
                                        <p:cTn id="8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3" grpId="0" animBg="1"/>
      <p:bldP spid="41" grpId="0"/>
      <p:bldP spid="48" grpId="0"/>
      <p:bldP spid="56" grpId="0" animBg="1"/>
      <p:bldP spid="60"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336656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HQCDW Algorithm</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29</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8FF21AAF-8B88-5B50-13E4-52B1CA82F379}"/>
              </a:ext>
            </a:extLst>
          </p:cNvPr>
          <p:cNvPicPr>
            <a:picLocks noChangeAspect="1"/>
          </p:cNvPicPr>
          <p:nvPr/>
        </p:nvPicPr>
        <p:blipFill>
          <a:blip r:embed="rId3"/>
          <a:stretch>
            <a:fillRect/>
          </a:stretch>
        </p:blipFill>
        <p:spPr>
          <a:xfrm>
            <a:off x="609318" y="771298"/>
            <a:ext cx="5707426" cy="2966765"/>
          </a:xfrm>
          <a:prstGeom prst="rect">
            <a:avLst/>
          </a:prstGeom>
        </p:spPr>
      </p:pic>
      <p:pic>
        <p:nvPicPr>
          <p:cNvPr id="11" name="图片 10">
            <a:extLst>
              <a:ext uri="{FF2B5EF4-FFF2-40B4-BE49-F238E27FC236}">
                <a16:creationId xmlns:a16="http://schemas.microsoft.com/office/drawing/2014/main" id="{5BF84CA9-75FD-036D-7790-D35C8353DB87}"/>
              </a:ext>
            </a:extLst>
          </p:cNvPr>
          <p:cNvPicPr>
            <a:picLocks noChangeAspect="1"/>
          </p:cNvPicPr>
          <p:nvPr/>
        </p:nvPicPr>
        <p:blipFill>
          <a:blip r:embed="rId4"/>
          <a:stretch>
            <a:fillRect/>
          </a:stretch>
        </p:blipFill>
        <p:spPr>
          <a:xfrm>
            <a:off x="7446155" y="960405"/>
            <a:ext cx="4332454" cy="5275847"/>
          </a:xfrm>
          <a:prstGeom prst="rect">
            <a:avLst/>
          </a:prstGeom>
        </p:spPr>
      </p:pic>
      <p:sp>
        <p:nvSpPr>
          <p:cNvPr id="13" name="文本框 12">
            <a:extLst>
              <a:ext uri="{FF2B5EF4-FFF2-40B4-BE49-F238E27FC236}">
                <a16:creationId xmlns:a16="http://schemas.microsoft.com/office/drawing/2014/main" id="{3427E107-A59E-0609-BF36-26733872921B}"/>
              </a:ext>
            </a:extLst>
          </p:cNvPr>
          <p:cNvSpPr txBox="1"/>
          <p:nvPr/>
        </p:nvSpPr>
        <p:spPr>
          <a:xfrm>
            <a:off x="948722" y="3646967"/>
            <a:ext cx="5477216" cy="584775"/>
          </a:xfrm>
          <a:prstGeom prst="rect">
            <a:avLst/>
          </a:prstGeom>
          <a:noFill/>
        </p:spPr>
        <p:txBody>
          <a:bodyPr wrap="square">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Proposed HQCDW framework for joint satellite-based quantum entanglement distribution and terrestrial quantum swapping.</a:t>
            </a:r>
            <a:endParaRPr lang="zh-CN" altLang="en-US" sz="1600" dirty="0">
              <a:latin typeface="Calibri" panose="020F0502020204030204" pitchFamily="34" charset="0"/>
              <a:cs typeface="Calibri" panose="020F0502020204030204" pitchFamily="34" charset="0"/>
            </a:endParaRPr>
          </a:p>
        </p:txBody>
      </p:sp>
      <p:pic>
        <p:nvPicPr>
          <p:cNvPr id="6" name="Picture 2" descr="See the source image">
            <a:extLst>
              <a:ext uri="{FF2B5EF4-FFF2-40B4-BE49-F238E27FC236}">
                <a16:creationId xmlns:a16="http://schemas.microsoft.com/office/drawing/2014/main" id="{CFDE2F1B-A462-1879-1EBD-2356CA886D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083"/>
          <a:stretch/>
        </p:blipFill>
        <p:spPr bwMode="auto">
          <a:xfrm>
            <a:off x="1121077" y="4956937"/>
            <a:ext cx="1766005" cy="16579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2E84F02-E3C1-A15E-07E7-8B0F90553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8517" y="4928759"/>
            <a:ext cx="1653100" cy="1697380"/>
          </a:xfrm>
          <a:prstGeom prst="rect">
            <a:avLst/>
          </a:prstGeom>
        </p:spPr>
      </p:pic>
      <p:pic>
        <p:nvPicPr>
          <p:cNvPr id="15" name="Picture 14">
            <a:extLst>
              <a:ext uri="{FF2B5EF4-FFF2-40B4-BE49-F238E27FC236}">
                <a16:creationId xmlns:a16="http://schemas.microsoft.com/office/drawing/2014/main" id="{01D63B8A-434F-11B8-ADC0-A409E1F2E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3815" y="5495655"/>
            <a:ext cx="1027969" cy="695391"/>
          </a:xfrm>
          <a:prstGeom prst="rect">
            <a:avLst/>
          </a:prstGeom>
        </p:spPr>
      </p:pic>
      <p:sp>
        <p:nvSpPr>
          <p:cNvPr id="16" name="TextBox 15">
            <a:extLst>
              <a:ext uri="{FF2B5EF4-FFF2-40B4-BE49-F238E27FC236}">
                <a16:creationId xmlns:a16="http://schemas.microsoft.com/office/drawing/2014/main" id="{E48550C8-2F67-2319-5D7B-9BA6854F254C}"/>
              </a:ext>
            </a:extLst>
          </p:cNvPr>
          <p:cNvSpPr txBox="1"/>
          <p:nvPr/>
        </p:nvSpPr>
        <p:spPr>
          <a:xfrm>
            <a:off x="4011784" y="4190476"/>
            <a:ext cx="1426994" cy="646331"/>
          </a:xfrm>
          <a:prstGeom prst="rect">
            <a:avLst/>
          </a:prstGeom>
          <a:noFill/>
        </p:spPr>
        <p:txBody>
          <a:bodyPr wrap="none" rtlCol="0">
            <a:spAutoFit/>
          </a:bodyPr>
          <a:lstStyle/>
          <a:p>
            <a:pPr algn="ctr"/>
            <a:r>
              <a:rPr lang="en-US" dirty="0">
                <a:solidFill>
                  <a:srgbClr val="002060"/>
                </a:solidFill>
              </a:rPr>
              <a:t>Continuous</a:t>
            </a:r>
          </a:p>
          <a:p>
            <a:pPr algn="ctr"/>
            <a:r>
              <a:rPr lang="en-US" dirty="0">
                <a:solidFill>
                  <a:srgbClr val="002060"/>
                </a:solidFill>
              </a:rPr>
              <a:t>optimization</a:t>
            </a:r>
          </a:p>
        </p:txBody>
      </p:sp>
      <p:sp>
        <p:nvSpPr>
          <p:cNvPr id="17" name="TextBox 16">
            <a:extLst>
              <a:ext uri="{FF2B5EF4-FFF2-40B4-BE49-F238E27FC236}">
                <a16:creationId xmlns:a16="http://schemas.microsoft.com/office/drawing/2014/main" id="{4B1571EE-E42D-21EA-9B80-EFC658683DC2}"/>
              </a:ext>
            </a:extLst>
          </p:cNvPr>
          <p:cNvSpPr txBox="1"/>
          <p:nvPr/>
        </p:nvSpPr>
        <p:spPr>
          <a:xfrm>
            <a:off x="1112533" y="4240306"/>
            <a:ext cx="1426994" cy="646331"/>
          </a:xfrm>
          <a:prstGeom prst="rect">
            <a:avLst/>
          </a:prstGeom>
          <a:noFill/>
        </p:spPr>
        <p:txBody>
          <a:bodyPr wrap="none" rtlCol="0">
            <a:spAutoFit/>
          </a:bodyPr>
          <a:lstStyle/>
          <a:p>
            <a:pPr algn="ctr"/>
            <a:r>
              <a:rPr lang="en-US" dirty="0">
                <a:solidFill>
                  <a:srgbClr val="FF0000"/>
                </a:solidFill>
              </a:rPr>
              <a:t>Integer</a:t>
            </a:r>
          </a:p>
          <a:p>
            <a:pPr algn="ctr"/>
            <a:r>
              <a:rPr lang="en-US" dirty="0">
                <a:solidFill>
                  <a:srgbClr val="FF0000"/>
                </a:solidFill>
              </a:rPr>
              <a:t>optimization</a:t>
            </a:r>
          </a:p>
        </p:txBody>
      </p:sp>
    </p:spTree>
    <p:extLst>
      <p:ext uri="{BB962C8B-B14F-4D97-AF65-F5344CB8AC3E}">
        <p14:creationId xmlns:p14="http://schemas.microsoft.com/office/powerpoint/2010/main" val="32792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68500-3769-DB96-C3BD-2B0C00B279DA}"/>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E0B38E6A-CEC7-DEE4-0F32-B9BFED17C415}"/>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550F690C-9D19-6ED4-12BF-A0B91D79E04C}"/>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5E3EBE34-EA6E-C8F6-18EB-9FD89F7127E4}"/>
                </a:ext>
              </a:extLst>
            </p:cNvPr>
            <p:cNvSpPr txBox="1"/>
            <p:nvPr/>
          </p:nvSpPr>
          <p:spPr>
            <a:xfrm>
              <a:off x="320767" y="123352"/>
              <a:ext cx="741722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Quantum Communication and Networking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5A9941C5-A6CE-DAA7-7AA0-3A14AEBE4E7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CEF9762D-B16B-9015-DD27-9D3D85F6EFB7}"/>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4C93868B-90EF-DE28-BF65-A6203583ADA2}"/>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TextBox 8">
            <a:extLst>
              <a:ext uri="{FF2B5EF4-FFF2-40B4-BE49-F238E27FC236}">
                <a16:creationId xmlns:a16="http://schemas.microsoft.com/office/drawing/2014/main" id="{F5FB0EFB-B7F8-5782-AE96-01EF7E5ECF61}"/>
              </a:ext>
            </a:extLst>
          </p:cNvPr>
          <p:cNvSpPr txBox="1"/>
          <p:nvPr/>
        </p:nvSpPr>
        <p:spPr>
          <a:xfrm>
            <a:off x="320767" y="886646"/>
            <a:ext cx="9542366" cy="954107"/>
          </a:xfrm>
          <a:prstGeom prst="rect">
            <a:avLst/>
          </a:prstGeom>
          <a:noFill/>
        </p:spPr>
        <p:txBody>
          <a:bodyPr wrap="square">
            <a:spAutoFit/>
          </a:bodyPr>
          <a:lstStyle/>
          <a:p>
            <a:r>
              <a:rPr lang="fr-FR" sz="2800" dirty="0"/>
              <a:t>Transmit quantum information </a:t>
            </a:r>
            <a:r>
              <a:rPr lang="fr-FR" sz="2800" dirty="0" err="1"/>
              <a:t>between</a:t>
            </a:r>
            <a:r>
              <a:rPr lang="fr-FR" sz="2800" dirty="0"/>
              <a:t> </a:t>
            </a:r>
            <a:r>
              <a:rPr lang="fr-FR" sz="2800" dirty="0" err="1"/>
              <a:t>nodes</a:t>
            </a:r>
            <a:r>
              <a:rPr lang="fr-FR" sz="2800" dirty="0"/>
              <a:t>, </a:t>
            </a:r>
          </a:p>
          <a:p>
            <a:r>
              <a:rPr lang="fr-FR" sz="2800" dirty="0" err="1"/>
              <a:t>using</a:t>
            </a:r>
            <a:r>
              <a:rPr lang="fr-FR" sz="2800" dirty="0"/>
              <a:t> quantum </a:t>
            </a:r>
            <a:r>
              <a:rPr lang="fr-FR" sz="2800" dirty="0" err="1"/>
              <a:t>phenomena</a:t>
            </a:r>
            <a:r>
              <a:rPr lang="fr-FR" sz="2800" dirty="0"/>
              <a:t> superposition and </a:t>
            </a:r>
            <a:r>
              <a:rPr lang="fr-FR" sz="2800" dirty="0" err="1"/>
              <a:t>entanglement</a:t>
            </a:r>
            <a:endParaRPr lang="en-US" sz="2800" dirty="0"/>
          </a:p>
        </p:txBody>
      </p:sp>
      <p:sp>
        <p:nvSpPr>
          <p:cNvPr id="14" name="Content Placeholder 2">
            <a:extLst>
              <a:ext uri="{FF2B5EF4-FFF2-40B4-BE49-F238E27FC236}">
                <a16:creationId xmlns:a16="http://schemas.microsoft.com/office/drawing/2014/main" id="{55CD4055-B1B1-07A0-E79F-1D37AD1FACA9}"/>
              </a:ext>
            </a:extLst>
          </p:cNvPr>
          <p:cNvSpPr txBox="1">
            <a:spLocks/>
          </p:cNvSpPr>
          <p:nvPr/>
        </p:nvSpPr>
        <p:spPr>
          <a:xfrm>
            <a:off x="1890318" y="2200161"/>
            <a:ext cx="3598937" cy="52725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No bits, but </a:t>
            </a:r>
            <a:r>
              <a:rPr lang="en-US" sz="2400" i="1">
                <a:solidFill>
                  <a:srgbClr val="FF0000"/>
                </a:solidFill>
              </a:rPr>
              <a:t>qubits</a:t>
            </a:r>
          </a:p>
        </p:txBody>
      </p:sp>
      <p:pic>
        <p:nvPicPr>
          <p:cNvPr id="15" name="Picture 14">
            <a:extLst>
              <a:ext uri="{FF2B5EF4-FFF2-40B4-BE49-F238E27FC236}">
                <a16:creationId xmlns:a16="http://schemas.microsoft.com/office/drawing/2014/main" id="{A7958A97-B245-94F9-1D6F-29630F882E91}"/>
              </a:ext>
            </a:extLst>
          </p:cNvPr>
          <p:cNvPicPr>
            <a:picLocks noChangeAspect="1"/>
          </p:cNvPicPr>
          <p:nvPr/>
        </p:nvPicPr>
        <p:blipFill>
          <a:blip r:embed="rId3"/>
          <a:stretch>
            <a:fillRect/>
          </a:stretch>
        </p:blipFill>
        <p:spPr>
          <a:xfrm>
            <a:off x="3108821" y="2891028"/>
            <a:ext cx="2471138" cy="1852198"/>
          </a:xfrm>
          <a:prstGeom prst="rect">
            <a:avLst/>
          </a:prstGeom>
        </p:spPr>
      </p:pic>
      <p:pic>
        <p:nvPicPr>
          <p:cNvPr id="16" name="Picture 15">
            <a:extLst>
              <a:ext uri="{FF2B5EF4-FFF2-40B4-BE49-F238E27FC236}">
                <a16:creationId xmlns:a16="http://schemas.microsoft.com/office/drawing/2014/main" id="{A980AC87-31AF-662F-E0B6-D940D7F9BB6A}"/>
              </a:ext>
            </a:extLst>
          </p:cNvPr>
          <p:cNvPicPr>
            <a:picLocks noChangeAspect="1"/>
          </p:cNvPicPr>
          <p:nvPr/>
        </p:nvPicPr>
        <p:blipFill>
          <a:blip r:embed="rId4"/>
          <a:stretch>
            <a:fillRect/>
          </a:stretch>
        </p:blipFill>
        <p:spPr>
          <a:xfrm>
            <a:off x="755364" y="2921472"/>
            <a:ext cx="1801010" cy="1801010"/>
          </a:xfrm>
          <a:prstGeom prst="rect">
            <a:avLst/>
          </a:prstGeom>
        </p:spPr>
      </p:pic>
      <p:sp>
        <p:nvSpPr>
          <p:cNvPr id="17" name="TextBox 16">
            <a:extLst>
              <a:ext uri="{FF2B5EF4-FFF2-40B4-BE49-F238E27FC236}">
                <a16:creationId xmlns:a16="http://schemas.microsoft.com/office/drawing/2014/main" id="{A0C58CFC-9F13-CFEA-61D4-7A63BAC92D7A}"/>
              </a:ext>
            </a:extLst>
          </p:cNvPr>
          <p:cNvSpPr txBox="1"/>
          <p:nvPr/>
        </p:nvSpPr>
        <p:spPr>
          <a:xfrm>
            <a:off x="1337873" y="4821867"/>
            <a:ext cx="1104890"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B</a:t>
            </a:r>
            <a:r>
              <a:rPr lang="en-US" altLang="zh-CN" sz="1600" dirty="0">
                <a:latin typeface="Calibri" panose="020F0502020204030204" pitchFamily="34" charset="0"/>
                <a:cs typeface="Calibri" panose="020F0502020204030204" pitchFamily="34" charset="0"/>
              </a:rPr>
              <a:t>its </a:t>
            </a:r>
            <a:endParaRPr lang="en-US" sz="2400" baseline="300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3385B12-F2D2-A843-38AC-52B20EB159A5}"/>
              </a:ext>
            </a:extLst>
          </p:cNvPr>
          <p:cNvSpPr txBox="1"/>
          <p:nvPr/>
        </p:nvSpPr>
        <p:spPr>
          <a:xfrm>
            <a:off x="4017589" y="4818468"/>
            <a:ext cx="1309205"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Qub</a:t>
            </a:r>
            <a:r>
              <a:rPr lang="en-US" altLang="zh-CN" sz="1600" dirty="0">
                <a:latin typeface="Calibri" panose="020F0502020204030204" pitchFamily="34" charset="0"/>
                <a:cs typeface="Calibri" panose="020F0502020204030204" pitchFamily="34" charset="0"/>
              </a:rPr>
              <a:t>its</a:t>
            </a:r>
            <a:endParaRPr lang="en-US" sz="2400" baseline="30000" dirty="0">
              <a:latin typeface="Calibri" panose="020F0502020204030204" pitchFamily="34" charset="0"/>
              <a:cs typeface="Calibri" panose="020F0502020204030204" pitchFamily="34" charset="0"/>
            </a:endParaRPr>
          </a:p>
        </p:txBody>
      </p:sp>
      <p:sp>
        <p:nvSpPr>
          <p:cNvPr id="19" name="Rectangle: Rounded Corners 11">
            <a:extLst>
              <a:ext uri="{FF2B5EF4-FFF2-40B4-BE49-F238E27FC236}">
                <a16:creationId xmlns:a16="http://schemas.microsoft.com/office/drawing/2014/main" id="{06AC6A8E-45CF-48A4-C478-3CD805A82793}"/>
              </a:ext>
            </a:extLst>
          </p:cNvPr>
          <p:cNvSpPr/>
          <p:nvPr/>
        </p:nvSpPr>
        <p:spPr>
          <a:xfrm>
            <a:off x="228600" y="1980925"/>
            <a:ext cx="5828214" cy="3278881"/>
          </a:xfrm>
          <a:prstGeom prst="roundRect">
            <a:avLst>
              <a:gd name="adj" fmla="val 428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2">
            <a:extLst>
              <a:ext uri="{FF2B5EF4-FFF2-40B4-BE49-F238E27FC236}">
                <a16:creationId xmlns:a16="http://schemas.microsoft.com/office/drawing/2014/main" id="{6CF2166A-D832-DC36-B60C-4A53B8507DFC}"/>
              </a:ext>
            </a:extLst>
          </p:cNvPr>
          <p:cNvSpPr/>
          <p:nvPr/>
        </p:nvSpPr>
        <p:spPr>
          <a:xfrm>
            <a:off x="6361279" y="1975499"/>
            <a:ext cx="5606783" cy="3278881"/>
          </a:xfrm>
          <a:prstGeom prst="roundRect">
            <a:avLst>
              <a:gd name="adj" fmla="val 428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52BEB-D0EC-56A1-A4D5-BE880629E066}"/>
              </a:ext>
            </a:extLst>
          </p:cNvPr>
          <p:cNvGrpSpPr/>
          <p:nvPr/>
        </p:nvGrpSpPr>
        <p:grpSpPr>
          <a:xfrm>
            <a:off x="7135535" y="2327848"/>
            <a:ext cx="4256365" cy="2737232"/>
            <a:chOff x="7445212" y="3376463"/>
            <a:chExt cx="4580385" cy="3007321"/>
          </a:xfrm>
        </p:grpSpPr>
        <p:pic>
          <p:nvPicPr>
            <p:cNvPr id="22" name="Picture 2" descr="Teleportation">
              <a:extLst>
                <a:ext uri="{FF2B5EF4-FFF2-40B4-BE49-F238E27FC236}">
                  <a16:creationId xmlns:a16="http://schemas.microsoft.com/office/drawing/2014/main" id="{7932AEDD-4788-86B4-F12D-08A910070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212" y="3376463"/>
              <a:ext cx="4417671" cy="2478037"/>
            </a:xfrm>
            <a:custGeom>
              <a:avLst/>
              <a:gdLst>
                <a:gd name="csX0" fmla="*/ 0 w 4417671"/>
                <a:gd name="csY0" fmla="*/ 0 h 2478037"/>
                <a:gd name="csX1" fmla="*/ 419679 w 4417671"/>
                <a:gd name="csY1" fmla="*/ 0 h 2478037"/>
                <a:gd name="csX2" fmla="*/ 839357 w 4417671"/>
                <a:gd name="csY2" fmla="*/ 0 h 2478037"/>
                <a:gd name="csX3" fmla="*/ 1435743 w 4417671"/>
                <a:gd name="csY3" fmla="*/ 0 h 2478037"/>
                <a:gd name="csX4" fmla="*/ 2076305 w 4417671"/>
                <a:gd name="csY4" fmla="*/ 0 h 2478037"/>
                <a:gd name="csX5" fmla="*/ 2495984 w 4417671"/>
                <a:gd name="csY5" fmla="*/ 0 h 2478037"/>
                <a:gd name="csX6" fmla="*/ 3004016 w 4417671"/>
                <a:gd name="csY6" fmla="*/ 0 h 2478037"/>
                <a:gd name="csX7" fmla="*/ 3467872 w 4417671"/>
                <a:gd name="csY7" fmla="*/ 0 h 2478037"/>
                <a:gd name="csX8" fmla="*/ 4417671 w 4417671"/>
                <a:gd name="csY8" fmla="*/ 0 h 2478037"/>
                <a:gd name="csX9" fmla="*/ 4417671 w 4417671"/>
                <a:gd name="csY9" fmla="*/ 520388 h 2478037"/>
                <a:gd name="csX10" fmla="*/ 4417671 w 4417671"/>
                <a:gd name="csY10" fmla="*/ 1015995 h 2478037"/>
                <a:gd name="csX11" fmla="*/ 4417671 w 4417671"/>
                <a:gd name="csY11" fmla="*/ 1462042 h 2478037"/>
                <a:gd name="csX12" fmla="*/ 4417671 w 4417671"/>
                <a:gd name="csY12" fmla="*/ 1982430 h 2478037"/>
                <a:gd name="csX13" fmla="*/ 4417671 w 4417671"/>
                <a:gd name="csY13" fmla="*/ 2478037 h 2478037"/>
                <a:gd name="csX14" fmla="*/ 3953816 w 4417671"/>
                <a:gd name="csY14" fmla="*/ 2478037 h 2478037"/>
                <a:gd name="csX15" fmla="*/ 3313253 w 4417671"/>
                <a:gd name="csY15" fmla="*/ 2478037 h 2478037"/>
                <a:gd name="csX16" fmla="*/ 2805221 w 4417671"/>
                <a:gd name="csY16" fmla="*/ 2478037 h 2478037"/>
                <a:gd name="csX17" fmla="*/ 2341366 w 4417671"/>
                <a:gd name="csY17" fmla="*/ 2478037 h 2478037"/>
                <a:gd name="csX18" fmla="*/ 1744980 w 4417671"/>
                <a:gd name="csY18" fmla="*/ 2478037 h 2478037"/>
                <a:gd name="csX19" fmla="*/ 1104418 w 4417671"/>
                <a:gd name="csY19" fmla="*/ 2478037 h 2478037"/>
                <a:gd name="csX20" fmla="*/ 640562 w 4417671"/>
                <a:gd name="csY20" fmla="*/ 2478037 h 2478037"/>
                <a:gd name="csX21" fmla="*/ 0 w 4417671"/>
                <a:gd name="csY21" fmla="*/ 2478037 h 2478037"/>
                <a:gd name="csX22" fmla="*/ 0 w 4417671"/>
                <a:gd name="csY22" fmla="*/ 2056771 h 2478037"/>
                <a:gd name="csX23" fmla="*/ 0 w 4417671"/>
                <a:gd name="csY23" fmla="*/ 1635504 h 2478037"/>
                <a:gd name="csX24" fmla="*/ 0 w 4417671"/>
                <a:gd name="csY24" fmla="*/ 1164677 h 2478037"/>
                <a:gd name="csX25" fmla="*/ 0 w 4417671"/>
                <a:gd name="csY25" fmla="*/ 743411 h 2478037"/>
                <a:gd name="csX26" fmla="*/ 0 w 4417671"/>
                <a:gd name="csY26" fmla="*/ 0 h 24780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417671" h="2478037" extrusionOk="0">
                  <a:moveTo>
                    <a:pt x="0" y="0"/>
                  </a:moveTo>
                  <a:cubicBezTo>
                    <a:pt x="190718" y="-10519"/>
                    <a:pt x="325512" y="33353"/>
                    <a:pt x="419679" y="0"/>
                  </a:cubicBezTo>
                  <a:cubicBezTo>
                    <a:pt x="513846" y="-33353"/>
                    <a:pt x="643711" y="14185"/>
                    <a:pt x="839357" y="0"/>
                  </a:cubicBezTo>
                  <a:cubicBezTo>
                    <a:pt x="1035003" y="-14185"/>
                    <a:pt x="1223007" y="4865"/>
                    <a:pt x="1435743" y="0"/>
                  </a:cubicBezTo>
                  <a:cubicBezTo>
                    <a:pt x="1648479" y="-4865"/>
                    <a:pt x="1775850" y="35973"/>
                    <a:pt x="2076305" y="0"/>
                  </a:cubicBezTo>
                  <a:cubicBezTo>
                    <a:pt x="2376760" y="-35973"/>
                    <a:pt x="2288316" y="17390"/>
                    <a:pt x="2495984" y="0"/>
                  </a:cubicBezTo>
                  <a:cubicBezTo>
                    <a:pt x="2703652" y="-17390"/>
                    <a:pt x="2757441" y="34727"/>
                    <a:pt x="3004016" y="0"/>
                  </a:cubicBezTo>
                  <a:cubicBezTo>
                    <a:pt x="3250591" y="-34727"/>
                    <a:pt x="3342297" y="51656"/>
                    <a:pt x="3467872" y="0"/>
                  </a:cubicBezTo>
                  <a:cubicBezTo>
                    <a:pt x="3593447" y="-51656"/>
                    <a:pt x="4118199" y="49728"/>
                    <a:pt x="4417671" y="0"/>
                  </a:cubicBezTo>
                  <a:cubicBezTo>
                    <a:pt x="4427432" y="220079"/>
                    <a:pt x="4377422" y="359121"/>
                    <a:pt x="4417671" y="520388"/>
                  </a:cubicBezTo>
                  <a:cubicBezTo>
                    <a:pt x="4457920" y="681655"/>
                    <a:pt x="4373737" y="787713"/>
                    <a:pt x="4417671" y="1015995"/>
                  </a:cubicBezTo>
                  <a:cubicBezTo>
                    <a:pt x="4461605" y="1244277"/>
                    <a:pt x="4410049" y="1359411"/>
                    <a:pt x="4417671" y="1462042"/>
                  </a:cubicBezTo>
                  <a:cubicBezTo>
                    <a:pt x="4425293" y="1564673"/>
                    <a:pt x="4383243" y="1790075"/>
                    <a:pt x="4417671" y="1982430"/>
                  </a:cubicBezTo>
                  <a:cubicBezTo>
                    <a:pt x="4452099" y="2174785"/>
                    <a:pt x="4393575" y="2270325"/>
                    <a:pt x="4417671" y="2478037"/>
                  </a:cubicBezTo>
                  <a:cubicBezTo>
                    <a:pt x="4222711" y="2525282"/>
                    <a:pt x="4106095" y="2449424"/>
                    <a:pt x="3953816" y="2478037"/>
                  </a:cubicBezTo>
                  <a:cubicBezTo>
                    <a:pt x="3801537" y="2506650"/>
                    <a:pt x="3474637" y="2423765"/>
                    <a:pt x="3313253" y="2478037"/>
                  </a:cubicBezTo>
                  <a:cubicBezTo>
                    <a:pt x="3151869" y="2532309"/>
                    <a:pt x="3023909" y="2465706"/>
                    <a:pt x="2805221" y="2478037"/>
                  </a:cubicBezTo>
                  <a:cubicBezTo>
                    <a:pt x="2586533" y="2490368"/>
                    <a:pt x="2496618" y="2461331"/>
                    <a:pt x="2341366" y="2478037"/>
                  </a:cubicBezTo>
                  <a:cubicBezTo>
                    <a:pt x="2186114" y="2494743"/>
                    <a:pt x="2022118" y="2475309"/>
                    <a:pt x="1744980" y="2478037"/>
                  </a:cubicBezTo>
                  <a:cubicBezTo>
                    <a:pt x="1467842" y="2480765"/>
                    <a:pt x="1348056" y="2425278"/>
                    <a:pt x="1104418" y="2478037"/>
                  </a:cubicBezTo>
                  <a:cubicBezTo>
                    <a:pt x="860780" y="2530796"/>
                    <a:pt x="744824" y="2431849"/>
                    <a:pt x="640562" y="2478037"/>
                  </a:cubicBezTo>
                  <a:cubicBezTo>
                    <a:pt x="536300" y="2524225"/>
                    <a:pt x="202680" y="2447363"/>
                    <a:pt x="0" y="2478037"/>
                  </a:cubicBezTo>
                  <a:cubicBezTo>
                    <a:pt x="-14984" y="2337032"/>
                    <a:pt x="1550" y="2226422"/>
                    <a:pt x="0" y="2056771"/>
                  </a:cubicBezTo>
                  <a:cubicBezTo>
                    <a:pt x="-1550" y="1887120"/>
                    <a:pt x="41876" y="1792220"/>
                    <a:pt x="0" y="1635504"/>
                  </a:cubicBezTo>
                  <a:cubicBezTo>
                    <a:pt x="-41876" y="1478788"/>
                    <a:pt x="35675" y="1263569"/>
                    <a:pt x="0" y="1164677"/>
                  </a:cubicBezTo>
                  <a:cubicBezTo>
                    <a:pt x="-35675" y="1065785"/>
                    <a:pt x="1861" y="933650"/>
                    <a:pt x="0" y="743411"/>
                  </a:cubicBezTo>
                  <a:cubicBezTo>
                    <a:pt x="-1861" y="553172"/>
                    <a:pt x="44797" y="205183"/>
                    <a:pt x="0" y="0"/>
                  </a:cubicBezTo>
                  <a:close/>
                </a:path>
              </a:pathLst>
            </a:custGeom>
            <a:noFill/>
            <a:ln>
              <a:noFill/>
              <a:extLst>
                <a:ext uri="{C807C97D-BFC1-408E-A445-0C87EB9F89A2}">
                  <ask:lineSketchStyleProps xmlns:ask="http://schemas.microsoft.com/office/drawing/2018/sketchyshapes" sd="3532225971">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A987DB8-F424-6731-28AE-306E022B2124}"/>
                </a:ext>
              </a:extLst>
            </p:cNvPr>
            <p:cNvSpPr txBox="1"/>
            <p:nvPr/>
          </p:nvSpPr>
          <p:spPr>
            <a:xfrm>
              <a:off x="8161606" y="5876565"/>
              <a:ext cx="3863991" cy="507219"/>
            </a:xfrm>
            <a:prstGeom prst="rect">
              <a:avLst/>
            </a:prstGeom>
            <a:noFill/>
            <a:ln>
              <a:noFill/>
            </a:ln>
          </p:spPr>
          <p:txBody>
            <a:bodyPr wrap="square">
              <a:spAutoFit/>
            </a:bodyPr>
            <a:lstStyle/>
            <a:p>
              <a:r>
                <a:rPr lang="en-US" sz="2400" dirty="0">
                  <a:latin typeface="Calibri" panose="020F0502020204030204" pitchFamily="34" charset="0"/>
                  <a:cs typeface="Calibri" panose="020F0502020204030204" pitchFamily="34" charset="0"/>
                </a:rPr>
                <a:t>Quantum teleportation</a:t>
              </a:r>
              <a:endParaRPr lang="en-US" sz="3600" baseline="30000" dirty="0">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93DF92CD-84AB-D3AF-C315-DBAA6A5D4A9C}"/>
              </a:ext>
            </a:extLst>
          </p:cNvPr>
          <p:cNvSpPr txBox="1"/>
          <p:nvPr/>
        </p:nvSpPr>
        <p:spPr>
          <a:xfrm>
            <a:off x="390358" y="5722807"/>
            <a:ext cx="11577704" cy="600164"/>
          </a:xfrm>
          <a:prstGeom prst="rect">
            <a:avLst/>
          </a:prstGeom>
          <a:noFill/>
        </p:spPr>
        <p:txBody>
          <a:bodyPr wrap="square">
            <a:spAutoFit/>
          </a:bodyPr>
          <a:lstStyle/>
          <a:p>
            <a:pPr marL="0" indent="0">
              <a:lnSpc>
                <a:spcPct val="100000"/>
              </a:lnSpc>
              <a:buNone/>
            </a:pPr>
            <a:r>
              <a:rPr lang="en-US" sz="1100" dirty="0">
                <a:solidFill>
                  <a:schemeClr val="bg2">
                    <a:lumMod val="50000"/>
                  </a:schemeClr>
                </a:solidFill>
              </a:rPr>
              <a:t>Bit. [Online]. Available: https://www.computerhope.com/jargon/b/bit.htm</a:t>
            </a:r>
          </a:p>
          <a:p>
            <a:pPr marL="0" indent="0">
              <a:lnSpc>
                <a:spcPct val="100000"/>
              </a:lnSpc>
              <a:buNone/>
            </a:pPr>
            <a:r>
              <a:rPr lang="en-US" sz="1100" dirty="0">
                <a:solidFill>
                  <a:schemeClr val="bg2">
                    <a:lumMod val="50000"/>
                  </a:schemeClr>
                </a:solidFill>
              </a:rPr>
              <a:t>What is a qubit. [Online]. Available: https://www.quantum-inspire.com/kbase/what-is-a-qubit/</a:t>
            </a:r>
          </a:p>
          <a:p>
            <a:pPr marL="0" indent="0">
              <a:lnSpc>
                <a:spcPct val="100000"/>
              </a:lnSpc>
              <a:buNone/>
            </a:pPr>
            <a:r>
              <a:rPr lang="en-US" sz="1100" dirty="0">
                <a:solidFill>
                  <a:schemeClr val="bg2">
                    <a:lumMod val="50000"/>
                  </a:schemeClr>
                </a:solidFill>
              </a:rPr>
              <a:t>Teleportation is real, thanks to quantum entanglement. [Online]. Available: https://www.popularmechanics.com/science/a25699/how-quantum-teleportation-works/</a:t>
            </a:r>
          </a:p>
        </p:txBody>
      </p:sp>
      <p:pic>
        <p:nvPicPr>
          <p:cNvPr id="6" name="Picture 5" descr="A person in a garment&#10;&#10;Description automatically generated with low confidence">
            <a:extLst>
              <a:ext uri="{FF2B5EF4-FFF2-40B4-BE49-F238E27FC236}">
                <a16:creationId xmlns:a16="http://schemas.microsoft.com/office/drawing/2014/main" id="{12DF9A34-BBD1-8B62-AE48-B3B6AA942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2180" y="803813"/>
            <a:ext cx="1925882" cy="1119772"/>
          </a:xfrm>
          <a:prstGeom prst="rect">
            <a:avLst/>
          </a:prstGeom>
        </p:spPr>
      </p:pic>
    </p:spTree>
    <p:extLst>
      <p:ext uri="{BB962C8B-B14F-4D97-AF65-F5344CB8AC3E}">
        <p14:creationId xmlns:p14="http://schemas.microsoft.com/office/powerpoint/2010/main" val="2725809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1967590"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Evaluation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30</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76C69FE9-8479-25EB-8E7F-5D2FA25B1ABC}"/>
              </a:ext>
            </a:extLst>
          </p:cNvPr>
          <p:cNvSpPr txBox="1"/>
          <p:nvPr/>
        </p:nvSpPr>
        <p:spPr>
          <a:xfrm>
            <a:off x="609526" y="1201974"/>
            <a:ext cx="2528136" cy="400110"/>
          </a:xfrm>
          <a:prstGeom prst="rect">
            <a:avLst/>
          </a:prstGeom>
          <a:noFill/>
        </p:spPr>
        <p:txBody>
          <a:bodyPr wrap="square">
            <a:spAutoFit/>
          </a:bodyPr>
          <a:lstStyle/>
          <a:p>
            <a:pPr algn="ctr"/>
            <a:r>
              <a:rPr lang="en-US" altLang="zh-CN" sz="2000" b="1" dirty="0">
                <a:latin typeface="Calibri" panose="020F0502020204030204" pitchFamily="34" charset="0"/>
                <a:ea typeface="Calibri" panose="020F0502020204030204" pitchFamily="34" charset="0"/>
                <a:cs typeface="Calibri" panose="020F0502020204030204" pitchFamily="34" charset="0"/>
              </a:rPr>
              <a:t>Network architecture</a:t>
            </a:r>
            <a:endParaRPr lang="zh-CN" altLang="en-US" sz="2000" b="1"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CA0D7B59-3559-0E54-E9B2-F1620C5CDDF5}"/>
              </a:ext>
            </a:extLst>
          </p:cNvPr>
          <p:cNvSpPr txBox="1"/>
          <p:nvPr/>
        </p:nvSpPr>
        <p:spPr>
          <a:xfrm>
            <a:off x="6264615" y="1201974"/>
            <a:ext cx="3505550" cy="461665"/>
          </a:xfrm>
          <a:prstGeom prst="rect">
            <a:avLst/>
          </a:prstGeom>
          <a:noFill/>
        </p:spPr>
        <p:txBody>
          <a:bodyPr wrap="square">
            <a:spAutoFit/>
          </a:bodyPr>
          <a:lstStyle/>
          <a:p>
            <a:pPr algn="ctr"/>
            <a:r>
              <a:rPr lang="en-US" altLang="zh-CN" sz="2400" b="1" dirty="0">
                <a:latin typeface="Calibri" panose="020F0502020204030204" pitchFamily="34" charset="0"/>
                <a:ea typeface="Calibri" panose="020F0502020204030204" pitchFamily="34" charset="0"/>
                <a:cs typeface="Calibri" panose="020F0502020204030204" pitchFamily="34" charset="0"/>
              </a:rPr>
              <a:t>Comparison methods</a:t>
            </a:r>
            <a:endParaRPr lang="zh-CN" altLang="en-US" sz="2400" b="1"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BECAD09B-CF9A-66D3-0009-DB1310D1166D}"/>
              </a:ext>
            </a:extLst>
          </p:cNvPr>
          <p:cNvSpPr txBox="1"/>
          <p:nvPr/>
        </p:nvSpPr>
        <p:spPr>
          <a:xfrm>
            <a:off x="6264615" y="1782395"/>
            <a:ext cx="5300412" cy="3970318"/>
          </a:xfrm>
          <a:prstGeom prst="rect">
            <a:avLst/>
          </a:prstGeom>
          <a:noFill/>
        </p:spPr>
        <p:txBody>
          <a:bodyPr wrap="square">
            <a:spAutoFit/>
          </a:bodyPr>
          <a:lstStyle/>
          <a:p>
            <a:pPr marL="285750" indent="-285750" algn="just">
              <a:buFont typeface="Wingdings" panose="05000000000000000000" pitchFamily="2" charset="2"/>
              <a:buChar char="l"/>
            </a:pPr>
            <a:r>
              <a:rPr lang="en-US" altLang="zh-CN" b="1" dirty="0">
                <a:solidFill>
                  <a:schemeClr val="accent2"/>
                </a:solidFill>
                <a:latin typeface="Calibri" panose="020F0502020204030204" pitchFamily="34" charset="0"/>
                <a:ea typeface="Calibri" panose="020F0502020204030204" pitchFamily="34" charset="0"/>
                <a:cs typeface="Calibri" panose="020F0502020204030204" pitchFamily="34" charset="0"/>
              </a:rPr>
              <a:t>Steepest Descent (SD) </a:t>
            </a:r>
            <a:r>
              <a:rPr lang="en-US" altLang="zh-CN" dirty="0">
                <a:latin typeface="Calibri" panose="020F0502020204030204" pitchFamily="34" charset="0"/>
                <a:ea typeface="Calibri" panose="020F0502020204030204" pitchFamily="34" charset="0"/>
                <a:cs typeface="Calibri" panose="020F0502020204030204" pitchFamily="34" charset="0"/>
              </a:rPr>
              <a:t>[3]: SD is a solver for binary quadratic models by D-Wave Systems with the best move determined through a local minimization. </a:t>
            </a:r>
          </a:p>
          <a:p>
            <a:pPr marL="285750" indent="-285750" algn="just">
              <a:buFont typeface="Wingdings" panose="05000000000000000000" pitchFamily="2" charset="2"/>
              <a:buChar char="l"/>
            </a:pPr>
            <a:r>
              <a:rPr lang="en-US" altLang="zh-CN" b="1" dirty="0">
                <a:solidFill>
                  <a:schemeClr val="accent2"/>
                </a:solidFill>
                <a:latin typeface="Calibri" panose="020F0502020204030204" pitchFamily="34" charset="0"/>
                <a:ea typeface="Calibri" panose="020F0502020204030204" pitchFamily="34" charset="0"/>
                <a:cs typeface="Calibri" panose="020F0502020204030204" pitchFamily="34" charset="0"/>
              </a:rPr>
              <a:t>Random Steepest Descent (RASD) </a:t>
            </a:r>
            <a:r>
              <a:rPr lang="en-US" altLang="zh-CN" dirty="0">
                <a:latin typeface="Calibri" panose="020F0502020204030204" pitchFamily="34" charset="0"/>
                <a:ea typeface="Calibri" panose="020F0502020204030204" pitchFamily="34" charset="0"/>
                <a:cs typeface="Calibri" panose="020F0502020204030204" pitchFamily="34" charset="0"/>
              </a:rPr>
              <a:t>[3]: RASD combines random sampling and steepest descent, with the algorithm using random sampling to generate initial states for SD. </a:t>
            </a:r>
          </a:p>
          <a:p>
            <a:pPr marL="285750" indent="-285750" algn="just">
              <a:buFont typeface="Wingdings" panose="05000000000000000000" pitchFamily="2" charset="2"/>
              <a:buChar char="l"/>
            </a:pPr>
            <a:r>
              <a:rPr lang="en-US" altLang="zh-CN" b="1" dirty="0">
                <a:solidFill>
                  <a:schemeClr val="accent2"/>
                </a:solidFill>
                <a:latin typeface="Calibri" panose="020F0502020204030204" pitchFamily="34" charset="0"/>
                <a:ea typeface="Calibri" panose="020F0502020204030204" pitchFamily="34" charset="0"/>
                <a:cs typeface="Calibri" panose="020F0502020204030204" pitchFamily="34" charset="0"/>
              </a:rPr>
              <a:t>Classical Optimizer (COPT)</a:t>
            </a:r>
            <a:r>
              <a:rPr lang="en-US" altLang="zh-CN" dirty="0">
                <a:latin typeface="Calibri" panose="020F0502020204030204" pitchFamily="34" charset="0"/>
                <a:ea typeface="Calibri" panose="020F0502020204030204" pitchFamily="34" charset="0"/>
                <a:cs typeface="Calibri" panose="020F0502020204030204" pitchFamily="34" charset="0"/>
              </a:rPr>
              <a:t>:</a:t>
            </a:r>
            <a:r>
              <a:rPr lang="en-US" altLang="zh-CN"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COPT solves the original problem (5) by using a classical optimizer (e.g., Gurobi, Scipy) in a classical CPU computer. </a:t>
            </a:r>
          </a:p>
          <a:p>
            <a:pPr marL="285750" indent="-285750" algn="just">
              <a:buFont typeface="Wingdings" panose="05000000000000000000" pitchFamily="2" charset="2"/>
              <a:buChar char="l"/>
            </a:pPr>
            <a:r>
              <a:rPr lang="en-US" altLang="zh-CN" b="1" dirty="0">
                <a:solidFill>
                  <a:schemeClr val="accent2"/>
                </a:solidFill>
                <a:latin typeface="Calibri" panose="020F0502020204030204" pitchFamily="34" charset="0"/>
                <a:ea typeface="Calibri" panose="020F0502020204030204" pitchFamily="34" charset="0"/>
                <a:cs typeface="Calibri" panose="020F0502020204030204" pitchFamily="34" charset="0"/>
              </a:rPr>
              <a:t>Classical DW Decomposition (CDWD)</a:t>
            </a:r>
            <a:r>
              <a:rPr lang="en-US" altLang="zh-CN" dirty="0">
                <a:latin typeface="Calibri" panose="020F0502020204030204" pitchFamily="34" charset="0"/>
                <a:ea typeface="Calibri" panose="020F0502020204030204" pitchFamily="34" charset="0"/>
                <a:cs typeface="Calibri" panose="020F0502020204030204" pitchFamily="34" charset="0"/>
              </a:rPr>
              <a:t>:</a:t>
            </a:r>
            <a:r>
              <a:rPr lang="en-US" altLang="zh-CN"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CDWD decouples the original problem using DW decomposition and solves all problems with a classical optimizer.</a:t>
            </a:r>
            <a:endParaRPr lang="zh-CN" altLang="en-US"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13485534-8DAE-CA22-25E6-E7A3D2BDCA7B}"/>
              </a:ext>
            </a:extLst>
          </p:cNvPr>
          <p:cNvSpPr txBox="1"/>
          <p:nvPr/>
        </p:nvSpPr>
        <p:spPr>
          <a:xfrm>
            <a:off x="648201" y="6120812"/>
            <a:ext cx="10537834" cy="400110"/>
          </a:xfrm>
          <a:prstGeom prst="rect">
            <a:avLst/>
          </a:prstGeom>
          <a:noFill/>
        </p:spPr>
        <p:txBody>
          <a:bodyPr wrap="square">
            <a:spAutoFit/>
          </a:bodyPr>
          <a:lstStyle/>
          <a:p>
            <a:r>
              <a:rPr lang="en-US" altLang="zh-CN"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[3] D-Wave Systems Inc., “Ocean software documentation: </a:t>
            </a:r>
            <a:r>
              <a:rPr lang="en-US" altLang="zh-CN" sz="1000"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dwave</a:t>
            </a:r>
            <a:r>
              <a:rPr lang="en-US" altLang="zh-CN"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-samplers, </a:t>
            </a:r>
            <a:r>
              <a:rPr lang="en-US" altLang="zh-CN" sz="1000"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steepestdescentsolver</a:t>
            </a:r>
            <a:r>
              <a:rPr lang="en-US" altLang="zh-CN"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altLang="zh-CN" sz="1000"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randomsampler</a:t>
            </a:r>
            <a:r>
              <a:rPr lang="en-US" altLang="zh-CN" sz="1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Oct. 2023. [Online]. Available: https://docs.ocean.dwavesys.com/en/stable/docs samplers/reference.html</a:t>
            </a:r>
            <a:endParaRPr lang="zh-CN" altLang="en-US" sz="1000" dirty="0">
              <a:solidFill>
                <a:schemeClr val="bg2">
                  <a:lumMod val="75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15" name="表格 14">
                <a:extLst>
                  <a:ext uri="{FF2B5EF4-FFF2-40B4-BE49-F238E27FC236}">
                    <a16:creationId xmlns:a16="http://schemas.microsoft.com/office/drawing/2014/main" id="{CD7D2B22-2AA7-AA31-6247-E866D7F32C0E}"/>
                  </a:ext>
                </a:extLst>
              </p:cNvPr>
              <p:cNvGraphicFramePr>
                <a:graphicFrameLocks noGrp="1"/>
              </p:cNvGraphicFramePr>
              <p:nvPr>
                <p:extLst>
                  <p:ext uri="{D42A27DB-BD31-4B8C-83A1-F6EECF244321}">
                    <p14:modId xmlns:p14="http://schemas.microsoft.com/office/powerpoint/2010/main" val="1769259990"/>
                  </p:ext>
                </p:extLst>
              </p:nvPr>
            </p:nvGraphicFramePr>
            <p:xfrm>
              <a:off x="609525" y="1782395"/>
              <a:ext cx="4943050" cy="2966720"/>
            </p:xfrm>
            <a:graphic>
              <a:graphicData uri="http://schemas.openxmlformats.org/drawingml/2006/table">
                <a:tbl>
                  <a:tblPr firstRow="1" bandRow="1">
                    <a:tableStyleId>{5940675A-B579-460E-94D1-54222C63F5DA}</a:tableStyleId>
                  </a:tblPr>
                  <a:tblGrid>
                    <a:gridCol w="3017997">
                      <a:extLst>
                        <a:ext uri="{9D8B030D-6E8A-4147-A177-3AD203B41FA5}">
                          <a16:colId xmlns:a16="http://schemas.microsoft.com/office/drawing/2014/main" val="3973270190"/>
                        </a:ext>
                      </a:extLst>
                    </a:gridCol>
                    <a:gridCol w="1925053">
                      <a:extLst>
                        <a:ext uri="{9D8B030D-6E8A-4147-A177-3AD203B41FA5}">
                          <a16:colId xmlns:a16="http://schemas.microsoft.com/office/drawing/2014/main" val="3856112804"/>
                        </a:ext>
                      </a:extLst>
                    </a:gridCol>
                  </a:tblGrid>
                  <a:tr h="370840">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Parameters</a:t>
                          </a:r>
                          <a:endParaRPr lang="zh-CN" altLang="en-US"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dirty="0">
                              <a:latin typeface="Calibri" panose="020F0502020204030204" pitchFamily="34" charset="0"/>
                              <a:cs typeface="Calibri" panose="020F0502020204030204" pitchFamily="34" charset="0"/>
                            </a:rPr>
                            <a:t>Value</a:t>
                          </a:r>
                          <a:endParaRPr lang="zh-CN" altLang="en-US"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092982"/>
                      </a:ext>
                    </a:extLst>
                  </a:tr>
                  <a:tr h="370840">
                    <a:tc>
                      <a:txBody>
                        <a:bodyPr/>
                        <a:lstStyle/>
                        <a:p>
                          <a:r>
                            <a:rPr lang="en-US" altLang="zh-CN" sz="1600" dirty="0">
                              <a:latin typeface="Calibri" panose="020F0502020204030204" pitchFamily="34" charset="0"/>
                              <a:cs typeface="Calibri" panose="020F0502020204030204" pitchFamily="34" charset="0"/>
                            </a:rPr>
                            <a:t>Number of SATs </a:t>
                          </a:r>
                          <a14:m>
                            <m:oMath xmlns:m="http://schemas.openxmlformats.org/officeDocument/2006/math">
                              <m:r>
                                <a:rPr lang="en-US" altLang="zh-CN" sz="1600" b="0" i="1" dirty="0" smtClean="0">
                                  <a:effectLst/>
                                  <a:highlight>
                                    <a:srgbClr val="FFFFFF"/>
                                  </a:highlight>
                                  <a:latin typeface="Cambria Math" panose="02040503050406030204" pitchFamily="18" charset="0"/>
                                </a:rPr>
                                <m:t>|</m:t>
                              </m:r>
                              <m:r>
                                <a:rPr lang="en-US" altLang="zh-CN" sz="1600" b="0" i="1" dirty="0" smtClean="0">
                                  <a:effectLst/>
                                  <a:highlight>
                                    <a:srgbClr val="FFFFFF"/>
                                  </a:highlight>
                                  <a:latin typeface="Cambria Math" panose="02040503050406030204" pitchFamily="18" charset="0"/>
                                </a:rPr>
                                <m:t>𝑀</m:t>
                              </m:r>
                              <m:r>
                                <a:rPr lang="en-US" altLang="zh-CN" sz="1600" b="0" i="1" dirty="0" smtClean="0">
                                  <a:effectLst/>
                                  <a:highlight>
                                    <a:srgbClr val="FFFFFF"/>
                                  </a:highlight>
                                  <a:latin typeface="Cambria Math" panose="02040503050406030204" pitchFamily="18" charset="0"/>
                                </a:rPr>
                                <m:t>|</m:t>
                              </m:r>
                            </m:oMath>
                          </a14:m>
                          <a:r>
                            <a:rPr lang="en-US" altLang="zh-CN" sz="1600" dirty="0">
                              <a:latin typeface="Calibri" panose="020F0502020204030204" pitchFamily="34" charset="0"/>
                              <a:ea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100</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7696301"/>
                      </a:ext>
                    </a:extLst>
                  </a:tr>
                  <a:tr h="370840">
                    <a:tc>
                      <a:txBody>
                        <a:bodyPr/>
                        <a:lstStyle/>
                        <a:p>
                          <a:r>
                            <a:rPr lang="en-US" altLang="zh-CN" sz="1600" dirty="0">
                              <a:latin typeface="Calibri" panose="020F0502020204030204" pitchFamily="34" charset="0"/>
                              <a:cs typeface="Calibri" panose="020F0502020204030204" pitchFamily="34" charset="0"/>
                            </a:rPr>
                            <a:t>Satellites altitude</a:t>
                          </a: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2,000~10,000 </m:t>
                                </m:r>
                                <m:r>
                                  <a:rPr lang="en-US" altLang="zh-CN" sz="1600" i="1" dirty="0" smtClean="0">
                                    <a:latin typeface="Cambria Math" panose="02040503050406030204" pitchFamily="18" charset="0"/>
                                    <a:cs typeface="Calibri" panose="020F0502020204030204" pitchFamily="34" charset="0"/>
                                  </a:rPr>
                                  <m:t>𝑘𝑚</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9838906"/>
                      </a:ext>
                    </a:extLst>
                  </a:tr>
                  <a:tr h="370840">
                    <a:tc>
                      <a:txBody>
                        <a:bodyPr/>
                        <a:lstStyle/>
                        <a:p>
                          <a:r>
                            <a:rPr lang="en-US" altLang="zh-CN" sz="1600" dirty="0">
                              <a:latin typeface="Calibri" panose="020F0502020204030204" pitchFamily="34" charset="0"/>
                              <a:cs typeface="Calibri" panose="020F0502020204030204" pitchFamily="34" charset="0"/>
                            </a:rPr>
                            <a:t>Quantum memory of SATs </a:t>
                          </a:r>
                          <a14:m>
                            <m:oMath xmlns:m="http://schemas.openxmlformats.org/officeDocument/2006/math">
                              <m:r>
                                <a:rPr lang="en-US" altLang="zh-CN" sz="1600" i="1" dirty="0" smtClean="0">
                                  <a:latin typeface="Cambria Math" panose="02040503050406030204" pitchFamily="18" charset="0"/>
                                  <a:ea typeface="Calibri" panose="020F0502020204030204" pitchFamily="34" charset="0"/>
                                  <a:cs typeface="Calibri" panose="020F0502020204030204" pitchFamily="34" charset="0"/>
                                </a:rPr>
                                <m:t>𝑠</m:t>
                              </m:r>
                              <m:sSub>
                                <m:sSubPr>
                                  <m:ctrlP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sz="1600" i="1" dirty="0" smtClean="0">
                                      <a:latin typeface="Cambria Math" panose="02040503050406030204" pitchFamily="18" charset="0"/>
                                      <a:ea typeface="Calibri" panose="020F0502020204030204" pitchFamily="34" charset="0"/>
                                      <a:cs typeface="Calibri" panose="020F0502020204030204" pitchFamily="34" charset="0"/>
                                    </a:rPr>
                                    <m:t>𝑚</m:t>
                                  </m:r>
                                </m:e>
                                <m:sub>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𝑖</m:t>
                                  </m:r>
                                </m:sub>
                              </m:sSub>
                            </m:oMath>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20~100</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5981351"/>
                      </a:ext>
                    </a:extLst>
                  </a:tr>
                  <a:tr h="370840">
                    <a:tc>
                      <a:txBody>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Number of transmitters </a:t>
                          </a:r>
                          <a14:m>
                            <m:oMath xmlns:m="http://schemas.openxmlformats.org/officeDocument/2006/math">
                              <m:sSub>
                                <m:sSubPr>
                                  <m:ctrlPr>
                                    <a:rPr lang="en-US" altLang="zh-CN" sz="1600" i="1" dirty="0"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𝑡𝑟</m:t>
                                  </m:r>
                                </m:e>
                                <m:sub>
                                  <m:r>
                                    <a:rPr lang="en-US" altLang="zh-CN" sz="1600" i="1" dirty="0">
                                      <a:latin typeface="Cambria Math" panose="02040503050406030204" pitchFamily="18" charset="0"/>
                                      <a:ea typeface="Calibri" panose="020F0502020204030204" pitchFamily="34" charset="0"/>
                                      <a:cs typeface="Calibri" panose="020F0502020204030204" pitchFamily="34" charset="0"/>
                                    </a:rPr>
                                    <m:t>𝑖</m:t>
                                  </m:r>
                                </m:sub>
                              </m:sSub>
                            </m:oMath>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6~10</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46723053"/>
                      </a:ext>
                    </a:extLst>
                  </a:tr>
                  <a:tr h="370840">
                    <a:tc>
                      <a:txBody>
                        <a:bodyPr/>
                        <a:lstStyle/>
                        <a:p>
                          <a:r>
                            <a:rPr lang="en-US" altLang="zh-CN" sz="1600" dirty="0">
                              <a:latin typeface="Calibri" panose="020F0502020204030204" pitchFamily="34" charset="0"/>
                              <a:cs typeface="Calibri" panose="020F0502020204030204" pitchFamily="34" charset="0"/>
                            </a:rPr>
                            <a:t>Number of GSs </a:t>
                          </a:r>
                          <a14:m>
                            <m:oMath xmlns:m="http://schemas.openxmlformats.org/officeDocument/2006/math">
                              <m:d>
                                <m:dPr>
                                  <m:begChr m:val="|"/>
                                  <m:endChr m:val="|"/>
                                  <m:ctrlPr>
                                    <a:rPr lang="en-US" altLang="zh-CN" sz="1600" i="1" dirty="0" smtClean="0">
                                      <a:latin typeface="Cambria Math" panose="02040503050406030204" pitchFamily="18" charset="0"/>
                                      <a:cs typeface="Calibri" panose="020F0502020204030204" pitchFamily="34" charset="0"/>
                                    </a:rPr>
                                  </m:ctrlPr>
                                </m:dPr>
                                <m:e>
                                  <m:r>
                                    <a:rPr lang="en-US" altLang="zh-CN" sz="1600" i="1" dirty="0" smtClean="0">
                                      <a:latin typeface="Cambria Math" panose="02040503050406030204" pitchFamily="18" charset="0"/>
                                      <a:cs typeface="Calibri" panose="020F0502020204030204" pitchFamily="34" charset="0"/>
                                    </a:rPr>
                                    <m:t>𝑁</m:t>
                                  </m:r>
                                </m:e>
                              </m:d>
                            </m:oMath>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36</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0243623"/>
                      </a:ext>
                    </a:extLst>
                  </a:tr>
                  <a:tr h="370840">
                    <a:tc>
                      <a:txBody>
                        <a:bodyPr/>
                        <a:lstStyle/>
                        <a:p>
                          <a:r>
                            <a:rPr lang="en-US" altLang="zh-CN" sz="1600" dirty="0">
                              <a:latin typeface="Calibri" panose="020F0502020204030204" pitchFamily="34" charset="0"/>
                              <a:cs typeface="Calibri" panose="020F0502020204030204" pitchFamily="34" charset="0"/>
                            </a:rPr>
                            <a:t>Quantum memory of GSs </a:t>
                          </a:r>
                          <a14:m>
                            <m:oMath xmlns:m="http://schemas.openxmlformats.org/officeDocument/2006/math">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𝑔</m:t>
                              </m:r>
                              <m:sSub>
                                <m:sSubPr>
                                  <m:ctrlP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sz="1600" i="1" dirty="0" smtClean="0">
                                      <a:latin typeface="Cambria Math" panose="02040503050406030204" pitchFamily="18" charset="0"/>
                                      <a:ea typeface="Calibri" panose="020F0502020204030204" pitchFamily="34" charset="0"/>
                                      <a:cs typeface="Calibri" panose="020F0502020204030204" pitchFamily="34" charset="0"/>
                                    </a:rPr>
                                    <m:t>𝑚</m:t>
                                  </m:r>
                                </m:e>
                                <m:sub>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𝑘</m:t>
                                  </m:r>
                                </m:sub>
                              </m:sSub>
                            </m:oMath>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CN" sz="1600" i="1" dirty="0" smtClean="0">
                                    <a:latin typeface="Cambria Math" panose="02040503050406030204" pitchFamily="18" charset="0"/>
                                    <a:cs typeface="Calibri" panose="020F0502020204030204" pitchFamily="34" charset="0"/>
                                  </a:rPr>
                                  <m:t>10~20</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0818533"/>
                      </a:ext>
                    </a:extLst>
                  </a:tr>
                  <a:tr h="370840">
                    <a:tc>
                      <a:txBody>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Number of transmitters </a:t>
                          </a:r>
                          <a14:m>
                            <m:oMath xmlns:m="http://schemas.openxmlformats.org/officeDocument/2006/math">
                              <m:sSub>
                                <m:sSubPr>
                                  <m:ctrlPr>
                                    <a:rPr lang="en-US" altLang="zh-CN" sz="1600" i="1" dirty="0" smtClean="0">
                                      <a:latin typeface="Cambria Math" panose="02040503050406030204" pitchFamily="18" charset="0"/>
                                      <a:ea typeface="Calibri" panose="020F0502020204030204" pitchFamily="34" charset="0"/>
                                      <a:cs typeface="Calibri" panose="020F0502020204030204" pitchFamily="34" charset="0"/>
                                    </a:rPr>
                                  </m:ctrlPr>
                                </m:sSubPr>
                                <m:e>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𝑟𝑟</m:t>
                                  </m:r>
                                </m:e>
                                <m:sub>
                                  <m:r>
                                    <a:rPr lang="en-US" altLang="zh-CN" sz="1600" b="0" i="1" dirty="0" smtClean="0">
                                      <a:latin typeface="Cambria Math" panose="02040503050406030204" pitchFamily="18" charset="0"/>
                                      <a:ea typeface="Calibri" panose="020F0502020204030204" pitchFamily="34" charset="0"/>
                                      <a:cs typeface="Calibri" panose="020F0502020204030204" pitchFamily="34" charset="0"/>
                                    </a:rPr>
                                    <m:t>𝑘</m:t>
                                  </m:r>
                                </m:sub>
                              </m:sSub>
                            </m:oMath>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altLang="zh-CN" sz="1600" b="0" i="1" dirty="0" smtClean="0">
                                    <a:latin typeface="Cambria Math" panose="02040503050406030204" pitchFamily="18" charset="0"/>
                                    <a:cs typeface="Calibri" panose="020F0502020204030204" pitchFamily="34" charset="0"/>
                                  </a:rPr>
                                  <m:t>2</m:t>
                                </m:r>
                                <m:r>
                                  <a:rPr lang="en-US" altLang="zh-CN" sz="1600" i="1" dirty="0" smtClean="0">
                                    <a:latin typeface="Cambria Math" panose="02040503050406030204" pitchFamily="18" charset="0"/>
                                    <a:cs typeface="Calibri" panose="020F0502020204030204" pitchFamily="34" charset="0"/>
                                  </a:rPr>
                                  <m:t>~</m:t>
                                </m:r>
                                <m:r>
                                  <a:rPr lang="en-US" altLang="zh-CN" sz="1600" b="0" i="1" dirty="0" smtClean="0">
                                    <a:latin typeface="Cambria Math" panose="02040503050406030204" pitchFamily="18" charset="0"/>
                                    <a:cs typeface="Calibri" panose="020F0502020204030204" pitchFamily="34" charset="0"/>
                                  </a:rPr>
                                  <m:t>6</m:t>
                                </m:r>
                              </m:oMath>
                            </m:oMathPara>
                          </a14:m>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117740"/>
                      </a:ext>
                    </a:extLst>
                  </a:tr>
                </a:tbl>
              </a:graphicData>
            </a:graphic>
          </p:graphicFrame>
        </mc:Choice>
        <mc:Fallback xmlns="">
          <p:graphicFrame>
            <p:nvGraphicFramePr>
              <p:cNvPr id="15" name="表格 14">
                <a:extLst>
                  <a:ext uri="{FF2B5EF4-FFF2-40B4-BE49-F238E27FC236}">
                    <a16:creationId xmlns:a16="http://schemas.microsoft.com/office/drawing/2014/main" id="{CD7D2B22-2AA7-AA31-6247-E866D7F32C0E}"/>
                  </a:ext>
                </a:extLst>
              </p:cNvPr>
              <p:cNvGraphicFramePr>
                <a:graphicFrameLocks noGrp="1"/>
              </p:cNvGraphicFramePr>
              <p:nvPr>
                <p:extLst>
                  <p:ext uri="{D42A27DB-BD31-4B8C-83A1-F6EECF244321}">
                    <p14:modId xmlns:p14="http://schemas.microsoft.com/office/powerpoint/2010/main" val="1769259990"/>
                  </p:ext>
                </p:extLst>
              </p:nvPr>
            </p:nvGraphicFramePr>
            <p:xfrm>
              <a:off x="609525" y="1782395"/>
              <a:ext cx="4943050" cy="2966720"/>
            </p:xfrm>
            <a:graphic>
              <a:graphicData uri="http://schemas.openxmlformats.org/drawingml/2006/table">
                <a:tbl>
                  <a:tblPr firstRow="1" bandRow="1">
                    <a:tableStyleId>{5940675A-B579-460E-94D1-54222C63F5DA}</a:tableStyleId>
                  </a:tblPr>
                  <a:tblGrid>
                    <a:gridCol w="3017997">
                      <a:extLst>
                        <a:ext uri="{9D8B030D-6E8A-4147-A177-3AD203B41FA5}">
                          <a16:colId xmlns:a16="http://schemas.microsoft.com/office/drawing/2014/main" val="3973270190"/>
                        </a:ext>
                      </a:extLst>
                    </a:gridCol>
                    <a:gridCol w="1925053">
                      <a:extLst>
                        <a:ext uri="{9D8B030D-6E8A-4147-A177-3AD203B41FA5}">
                          <a16:colId xmlns:a16="http://schemas.microsoft.com/office/drawing/2014/main" val="3856112804"/>
                        </a:ext>
                      </a:extLst>
                    </a:gridCol>
                  </a:tblGrid>
                  <a:tr h="370840">
                    <a:tc>
                      <a:txBody>
                        <a:bodyPr/>
                        <a:lstStyle/>
                        <a:p>
                          <a:r>
                            <a:rPr lang="en-US" altLang="zh-CN" b="1" dirty="0">
                              <a:latin typeface="Calibri" panose="020F0502020204030204" pitchFamily="34" charset="0"/>
                              <a:ea typeface="Calibri" panose="020F0502020204030204" pitchFamily="34" charset="0"/>
                              <a:cs typeface="Calibri" panose="020F0502020204030204" pitchFamily="34" charset="0"/>
                            </a:rPr>
                            <a:t>Parameters</a:t>
                          </a:r>
                          <a:endParaRPr lang="zh-CN" altLang="en-US"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b="1" dirty="0">
                              <a:latin typeface="Calibri" panose="020F0502020204030204" pitchFamily="34" charset="0"/>
                              <a:cs typeface="Calibri" panose="020F0502020204030204" pitchFamily="34" charset="0"/>
                            </a:rPr>
                            <a:t>Value</a:t>
                          </a:r>
                          <a:endParaRPr lang="zh-CN" altLang="en-US" b="1" dirty="0">
                            <a:latin typeface="Calibri" panose="020F0502020204030204" pitchFamily="34" charset="0"/>
                            <a:cs typeface="Calibri" panose="020F0502020204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092982"/>
                      </a:ext>
                    </a:extLst>
                  </a:tr>
                  <a:tr h="370840">
                    <a:tc>
                      <a:txBody>
                        <a:bodyPr/>
                        <a:lstStyle/>
                        <a:p>
                          <a:endParaRPr lang="zh-CN"/>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t="-108197" r="-63911" b="-609836"/>
                          </a:stretch>
                        </a:blipFill>
                      </a:tcPr>
                    </a:tc>
                    <a:tc>
                      <a:txBody>
                        <a:bodyPr/>
                        <a:lstStyle/>
                        <a:p>
                          <a:endParaRPr lang="zh-CN"/>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156962" t="-108197" r="-316" b="-609836"/>
                          </a:stretch>
                        </a:blipFill>
                      </a:tcPr>
                    </a:tc>
                    <a:extLst>
                      <a:ext uri="{0D108BD9-81ED-4DB2-BD59-A6C34878D82A}">
                        <a16:rowId xmlns:a16="http://schemas.microsoft.com/office/drawing/2014/main" val="2647696301"/>
                      </a:ext>
                    </a:extLst>
                  </a:tr>
                  <a:tr h="370840">
                    <a:tc>
                      <a:txBody>
                        <a:bodyPr/>
                        <a:lstStyle/>
                        <a:p>
                          <a:r>
                            <a:rPr lang="en-US" altLang="zh-CN" sz="1600" dirty="0">
                              <a:latin typeface="Calibri" panose="020F0502020204030204" pitchFamily="34" charset="0"/>
                              <a:cs typeface="Calibri" panose="020F0502020204030204" pitchFamily="34" charset="0"/>
                            </a:rPr>
                            <a:t>Satellites altitude</a:t>
                          </a: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56962" t="-208197" r="-316" b="-509836"/>
                          </a:stretch>
                        </a:blipFill>
                      </a:tcPr>
                    </a:tc>
                    <a:extLst>
                      <a:ext uri="{0D108BD9-81ED-4DB2-BD59-A6C34878D82A}">
                        <a16:rowId xmlns:a16="http://schemas.microsoft.com/office/drawing/2014/main" val="789838906"/>
                      </a:ext>
                    </a:extLst>
                  </a:tr>
                  <a:tr h="370840">
                    <a:tc>
                      <a:txBody>
                        <a:bodyPr/>
                        <a:lstStyle/>
                        <a:p>
                          <a:endParaRPr lang="zh-CN"/>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t="-308197" r="-63911" b="-409836"/>
                          </a:stretch>
                        </a:blipFill>
                      </a:tcPr>
                    </a:tc>
                    <a:tc>
                      <a:txBody>
                        <a:bodyPr/>
                        <a:lstStyle/>
                        <a:p>
                          <a:endParaRPr lang="zh-CN"/>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56962" t="-308197" r="-316" b="-409836"/>
                          </a:stretch>
                        </a:blipFill>
                      </a:tcPr>
                    </a:tc>
                    <a:extLst>
                      <a:ext uri="{0D108BD9-81ED-4DB2-BD59-A6C34878D82A}">
                        <a16:rowId xmlns:a16="http://schemas.microsoft.com/office/drawing/2014/main" val="3245981351"/>
                      </a:ext>
                    </a:extLst>
                  </a:tr>
                  <a:tr h="370840">
                    <a:tc>
                      <a:txBody>
                        <a:bodyPr/>
                        <a:lstStyle/>
                        <a:p>
                          <a:endParaRPr lang="zh-CN"/>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t="-408197" r="-63911" b="-309836"/>
                          </a:stretch>
                        </a:blipFill>
                      </a:tcPr>
                    </a:tc>
                    <a:tc>
                      <a:txBody>
                        <a:bodyPr/>
                        <a:lstStyle/>
                        <a:p>
                          <a:endParaRPr lang="zh-CN"/>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56962" t="-408197" r="-316" b="-309836"/>
                          </a:stretch>
                        </a:blipFill>
                      </a:tcPr>
                    </a:tc>
                    <a:extLst>
                      <a:ext uri="{0D108BD9-81ED-4DB2-BD59-A6C34878D82A}">
                        <a16:rowId xmlns:a16="http://schemas.microsoft.com/office/drawing/2014/main" val="3646723053"/>
                      </a:ext>
                    </a:extLst>
                  </a:tr>
                  <a:tr h="370840">
                    <a:tc>
                      <a:txBody>
                        <a:bodyPr/>
                        <a:lstStyle/>
                        <a:p>
                          <a:endParaRPr lang="zh-CN"/>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508197" r="-63911" b="-209836"/>
                          </a:stretch>
                        </a:blipFill>
                      </a:tcPr>
                    </a:tc>
                    <a:tc>
                      <a:txBody>
                        <a:bodyPr/>
                        <a:lstStyle/>
                        <a:p>
                          <a:endParaRPr lang="zh-CN"/>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56962" t="-508197" r="-316" b="-209836"/>
                          </a:stretch>
                        </a:blipFill>
                      </a:tcPr>
                    </a:tc>
                    <a:extLst>
                      <a:ext uri="{0D108BD9-81ED-4DB2-BD59-A6C34878D82A}">
                        <a16:rowId xmlns:a16="http://schemas.microsoft.com/office/drawing/2014/main" val="3890243623"/>
                      </a:ext>
                    </a:extLst>
                  </a:tr>
                  <a:tr h="370840">
                    <a:tc>
                      <a:txBody>
                        <a:bodyPr/>
                        <a:lstStyle/>
                        <a:p>
                          <a:endParaRPr lang="zh-CN"/>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t="-608197" r="-63911" b="-109836"/>
                          </a:stretch>
                        </a:blipFill>
                      </a:tcPr>
                    </a:tc>
                    <a:tc>
                      <a:txBody>
                        <a:bodyPr/>
                        <a:lstStyle/>
                        <a:p>
                          <a:endParaRPr lang="zh-CN"/>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156962" t="-608197" r="-316" b="-109836"/>
                          </a:stretch>
                        </a:blipFill>
                      </a:tcPr>
                    </a:tc>
                    <a:extLst>
                      <a:ext uri="{0D108BD9-81ED-4DB2-BD59-A6C34878D82A}">
                        <a16:rowId xmlns:a16="http://schemas.microsoft.com/office/drawing/2014/main" val="2420818533"/>
                      </a:ext>
                    </a:extLst>
                  </a:tr>
                  <a:tr h="370840">
                    <a:tc>
                      <a:txBody>
                        <a:bodyPr/>
                        <a:lstStyle/>
                        <a:p>
                          <a:endParaRPr lang="zh-CN"/>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708197" r="-63911" b="-9836"/>
                          </a:stretch>
                        </a:blipFill>
                      </a:tcPr>
                    </a:tc>
                    <a:tc>
                      <a:txBody>
                        <a:bodyPr/>
                        <a:lstStyle/>
                        <a:p>
                          <a:endParaRPr lang="zh-CN"/>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56962" t="-708197" r="-316" b="-9836"/>
                          </a:stretch>
                        </a:blipFill>
                      </a:tcPr>
                    </a:tc>
                    <a:extLst>
                      <a:ext uri="{0D108BD9-81ED-4DB2-BD59-A6C34878D82A}">
                        <a16:rowId xmlns:a16="http://schemas.microsoft.com/office/drawing/2014/main" val="3157117740"/>
                      </a:ext>
                    </a:extLst>
                  </a:tr>
                </a:tbl>
              </a:graphicData>
            </a:graphic>
          </p:graphicFrame>
        </mc:Fallback>
      </mc:AlternateContent>
    </p:spTree>
    <p:extLst>
      <p:ext uri="{BB962C8B-B14F-4D97-AF65-F5344CB8AC3E}">
        <p14:creationId xmlns:p14="http://schemas.microsoft.com/office/powerpoint/2010/main" val="4188216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1967590"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Evaluation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31</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9" name="图片 8">
            <a:extLst>
              <a:ext uri="{FF2B5EF4-FFF2-40B4-BE49-F238E27FC236}">
                <a16:creationId xmlns:a16="http://schemas.microsoft.com/office/drawing/2014/main" id="{A240FEFA-0963-A6D0-6B2A-28DB59569D25}"/>
              </a:ext>
            </a:extLst>
          </p:cNvPr>
          <p:cNvPicPr>
            <a:picLocks noChangeAspect="1"/>
          </p:cNvPicPr>
          <p:nvPr/>
        </p:nvPicPr>
        <p:blipFill>
          <a:blip r:embed="rId3"/>
          <a:stretch>
            <a:fillRect/>
          </a:stretch>
        </p:blipFill>
        <p:spPr>
          <a:xfrm>
            <a:off x="420960" y="848863"/>
            <a:ext cx="5531835" cy="2388270"/>
          </a:xfrm>
          <a:prstGeom prst="rect">
            <a:avLst/>
          </a:prstGeom>
        </p:spPr>
      </p:pic>
      <p:pic>
        <p:nvPicPr>
          <p:cNvPr id="11" name="图片 10">
            <a:extLst>
              <a:ext uri="{FF2B5EF4-FFF2-40B4-BE49-F238E27FC236}">
                <a16:creationId xmlns:a16="http://schemas.microsoft.com/office/drawing/2014/main" id="{F5CD8423-9D1B-B40C-99C6-1671975A0E7B}"/>
              </a:ext>
            </a:extLst>
          </p:cNvPr>
          <p:cNvPicPr>
            <a:picLocks noChangeAspect="1"/>
          </p:cNvPicPr>
          <p:nvPr/>
        </p:nvPicPr>
        <p:blipFill>
          <a:blip r:embed="rId4"/>
          <a:stretch>
            <a:fillRect/>
          </a:stretch>
        </p:blipFill>
        <p:spPr>
          <a:xfrm>
            <a:off x="479682" y="3377868"/>
            <a:ext cx="5532871" cy="2424359"/>
          </a:xfrm>
          <a:prstGeom prst="rect">
            <a:avLst/>
          </a:prstGeom>
        </p:spPr>
      </p:pic>
      <p:pic>
        <p:nvPicPr>
          <p:cNvPr id="10" name="图片 9">
            <a:extLst>
              <a:ext uri="{FF2B5EF4-FFF2-40B4-BE49-F238E27FC236}">
                <a16:creationId xmlns:a16="http://schemas.microsoft.com/office/drawing/2014/main" id="{75509FFC-22E7-06E2-1EF0-1DE84E2FE78D}"/>
              </a:ext>
            </a:extLst>
          </p:cNvPr>
          <p:cNvPicPr>
            <a:picLocks noChangeAspect="1"/>
          </p:cNvPicPr>
          <p:nvPr/>
        </p:nvPicPr>
        <p:blipFill>
          <a:blip r:embed="rId5"/>
          <a:stretch>
            <a:fillRect/>
          </a:stretch>
        </p:blipFill>
        <p:spPr>
          <a:xfrm>
            <a:off x="6529044" y="1893215"/>
            <a:ext cx="5183274" cy="3071570"/>
          </a:xfrm>
          <a:prstGeom prst="rect">
            <a:avLst/>
          </a:prstGeom>
        </p:spPr>
      </p:pic>
      <p:sp>
        <p:nvSpPr>
          <p:cNvPr id="12" name="文本框 11">
            <a:extLst>
              <a:ext uri="{FF2B5EF4-FFF2-40B4-BE49-F238E27FC236}">
                <a16:creationId xmlns:a16="http://schemas.microsoft.com/office/drawing/2014/main" id="{6D031360-CCB1-3F05-7672-52F86A51A8FE}"/>
              </a:ext>
            </a:extLst>
          </p:cNvPr>
          <p:cNvSpPr txBox="1"/>
          <p:nvPr/>
        </p:nvSpPr>
        <p:spPr>
          <a:xfrm>
            <a:off x="6093728" y="1126174"/>
            <a:ext cx="5843168" cy="646331"/>
          </a:xfrm>
          <a:prstGeom prst="rect">
            <a:avLst/>
          </a:prstGeom>
          <a:noFill/>
        </p:spPr>
        <p:txBody>
          <a:bodyPr wrap="square">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1. This highlights the effectiveness and robustness of using DW decomposition to tackle larger network scales.</a:t>
            </a:r>
            <a:endParaRPr lang="zh-CN" altLang="en-US" dirty="0">
              <a:solidFill>
                <a:srgbClr val="FF0000"/>
              </a:solidFill>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2E15FBB3-3121-BA4F-00F5-C8D8EEB7B1F5}"/>
              </a:ext>
            </a:extLst>
          </p:cNvPr>
          <p:cNvSpPr txBox="1"/>
          <p:nvPr/>
        </p:nvSpPr>
        <p:spPr>
          <a:xfrm>
            <a:off x="561893" y="5746884"/>
            <a:ext cx="5531835" cy="923330"/>
          </a:xfrm>
          <a:prstGeom prst="rect">
            <a:avLst/>
          </a:prstGeom>
          <a:noFill/>
        </p:spPr>
        <p:txBody>
          <a:bodyPr wrap="square">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2. This analysis highlights the advantage of using the DW decomposition to overcome constraints imposed by the maximum number of qubits in the quantum machine.</a:t>
            </a:r>
          </a:p>
        </p:txBody>
      </p:sp>
      <p:sp>
        <p:nvSpPr>
          <p:cNvPr id="14" name="文本框 13">
            <a:extLst>
              <a:ext uri="{FF2B5EF4-FFF2-40B4-BE49-F238E27FC236}">
                <a16:creationId xmlns:a16="http://schemas.microsoft.com/office/drawing/2014/main" id="{641B8546-D221-D31F-9DCE-E29A46BAAF7E}"/>
              </a:ext>
            </a:extLst>
          </p:cNvPr>
          <p:cNvSpPr txBox="1"/>
          <p:nvPr/>
        </p:nvSpPr>
        <p:spPr>
          <a:xfrm>
            <a:off x="6463989" y="5136969"/>
            <a:ext cx="5313384" cy="646331"/>
          </a:xfrm>
          <a:prstGeom prst="rect">
            <a:avLst/>
          </a:prstGeom>
          <a:noFill/>
        </p:spPr>
        <p:txBody>
          <a:bodyPr wrap="square">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3. This result highlights the benefits of DW decomposition for larger-scale problems.</a:t>
            </a:r>
          </a:p>
        </p:txBody>
      </p:sp>
    </p:spTree>
    <p:extLst>
      <p:ext uri="{BB962C8B-B14F-4D97-AF65-F5344CB8AC3E}">
        <p14:creationId xmlns:p14="http://schemas.microsoft.com/office/powerpoint/2010/main" val="12861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6BA2-6C5C-6420-811B-6821C83F5AE9}"/>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6517A6BC-5E4D-D895-5441-3430CF33695A}"/>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7AC19D21-E93E-857F-137D-D050B0D3D846}"/>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39B89082-F13D-5F93-EEB4-D937259F2126}"/>
                </a:ext>
              </a:extLst>
            </p:cNvPr>
            <p:cNvSpPr txBox="1"/>
            <p:nvPr/>
          </p:nvSpPr>
          <p:spPr>
            <a:xfrm>
              <a:off x="320767" y="123352"/>
              <a:ext cx="145264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Outline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DCE286F8-B8AA-7AEC-F65E-6B2088C3C340}"/>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6716A896-B307-6B6F-6A2C-F847CC973840}"/>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925401BB-E765-8046-9D66-BABBB6652F6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32</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0545C80D-F152-47BB-5B95-6A90526AFC40}"/>
              </a:ext>
            </a:extLst>
          </p:cNvPr>
          <p:cNvSpPr txBox="1"/>
          <p:nvPr/>
        </p:nvSpPr>
        <p:spPr>
          <a:xfrm>
            <a:off x="272411" y="643141"/>
            <a:ext cx="11642633" cy="6036717"/>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Background</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Communication and Networking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Computing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Ariel Access Networks</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Joint Optimization of Qubit Allocation, Entanglement Routing, and Quantum Computing</a:t>
            </a:r>
            <a:endParaRPr lang="en-US" altLang="zh-CN" sz="2400" b="1" dirty="0">
              <a:solidFill>
                <a:schemeClr val="accent2"/>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Optimizing Satellite-based Entanglement Distribution in Quantum Networks via Quantum-Assisted Approaches</a:t>
            </a:r>
            <a:endParaRPr lang="en-US" b="1" dirty="0">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b="1" dirty="0">
                <a:solidFill>
                  <a:srgbClr val="FF0000"/>
                </a:solidFill>
                <a:latin typeface="Calibri" panose="020F0502020204030204" pitchFamily="34" charset="0"/>
                <a:cs typeface="Calibri" panose="020F0502020204030204" pitchFamily="34" charset="0"/>
              </a:rPr>
              <a:t>Efficient Entanglement Routing for Satellite-Aerial-Terrestrial Quantum Networks</a:t>
            </a:r>
          </a:p>
          <a:p>
            <a:pPr lvl="1">
              <a:lnSpc>
                <a:spcPct val="150000"/>
              </a:lnSpc>
            </a:pPr>
            <a:r>
              <a:rPr lang="en-US" dirty="0"/>
              <a:t>	Zhang, Y., Gong, Y., Fan, L., Wang, Y., Han, Z. and Guo, Y., 2025, August. Efficient entanglement routing for 	satellite-aerial-terrestrial quantum networks. In </a:t>
            </a:r>
            <a:r>
              <a:rPr lang="en-US" i="1" dirty="0"/>
              <a:t>2025 34th International Conference on Computer 	Communications and Networks (ICCCN)</a:t>
            </a:r>
            <a:r>
              <a:rPr lang="en-US" dirty="0"/>
              <a:t> (pp. 1-9). IEEE.</a:t>
            </a:r>
            <a:endParaRPr lang="en-US" b="1" dirty="0">
              <a:solidFill>
                <a:srgbClr val="FF0000"/>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Co-Design of Network Topology and Qubit Allocation  for Distributed Quantum Computing</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Conclusions</a:t>
            </a:r>
            <a:endParaRPr lang="en-US" altLang="zh-CN" sz="2400" b="1" dirty="0">
              <a:solidFill>
                <a:schemeClr val="accent2"/>
              </a:solidFill>
              <a:latin typeface="Calibri" panose="020F0502020204030204" pitchFamily="34" charset="0"/>
              <a:cs typeface="Calibri" panose="020F0502020204030204" pitchFamily="34" charset="0"/>
            </a:endParaRPr>
          </a:p>
        </p:txBody>
      </p:sp>
      <p:pic>
        <p:nvPicPr>
          <p:cNvPr id="13" name="Picture 2" descr="Quantum Networks at NIST | NIST">
            <a:extLst>
              <a:ext uri="{FF2B5EF4-FFF2-40B4-BE49-F238E27FC236}">
                <a16:creationId xmlns:a16="http://schemas.microsoft.com/office/drawing/2014/main" id="{8D3260D1-63F6-F34B-070F-6A4DF9B02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32" y="1197088"/>
            <a:ext cx="3554301" cy="168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7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9C55-946A-CDA9-4EF8-AC573E78B759}"/>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F2493DB8-492C-9291-6F73-9514EB6D7A69}"/>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F5E19D3F-D424-1B27-A853-65BA278863B8}"/>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256E7F39-1116-42C4-C4C5-97F33F434645}"/>
                </a:ext>
              </a:extLst>
            </p:cNvPr>
            <p:cNvSpPr txBox="1"/>
            <p:nvPr/>
          </p:nvSpPr>
          <p:spPr>
            <a:xfrm>
              <a:off x="320767" y="123352"/>
              <a:ext cx="260154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System Model</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5570F2B9-65D1-28F6-E87B-325736F1EF59}"/>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978FE9C4-6138-13C4-96D2-04C20D284119}"/>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B3FAFCBA-4335-AD09-3209-97AE3D5F2F3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33</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Graphic 5">
            <a:extLst>
              <a:ext uri="{FF2B5EF4-FFF2-40B4-BE49-F238E27FC236}">
                <a16:creationId xmlns:a16="http://schemas.microsoft.com/office/drawing/2014/main" id="{BFCBAA46-F018-B778-165F-1C51031D44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3646" y="1133312"/>
            <a:ext cx="2959474" cy="292555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6A17E26-D6A3-B6C9-83BB-7F8157974937}"/>
                  </a:ext>
                </a:extLst>
              </p:cNvPr>
              <p:cNvSpPr txBox="1">
                <a:spLocks/>
              </p:cNvSpPr>
              <p:nvPr/>
            </p:nvSpPr>
            <p:spPr>
              <a:xfrm>
                <a:off x="769973" y="1384203"/>
                <a:ext cx="7561227" cy="4288463"/>
              </a:xfrm>
              <a:prstGeom prst="rect">
                <a:avLst/>
              </a:prstGeom>
            </p:spPr>
            <p:txBody>
              <a:bodyPr vert="horz" lIns="91440" tIns="45720" rIns="91440" bIns="45720" rtlCol="0">
                <a:normAutofit fontScale="85000" lnSpcReduction="10000"/>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2"/>
                    </a:solidFill>
                  </a:rPr>
                  <a:t>We have </a:t>
                </a:r>
                <a14:m>
                  <m:oMath xmlns:m="http://schemas.openxmlformats.org/officeDocument/2006/math">
                    <m:r>
                      <a:rPr lang="en-US" i="1" dirty="0">
                        <a:solidFill>
                          <a:schemeClr val="accent2"/>
                        </a:solidFill>
                        <a:latin typeface="Cambria Math" panose="02040503050406030204" pitchFamily="18" charset="0"/>
                      </a:rPr>
                      <m:t>𝐾</m:t>
                    </m:r>
                  </m:oMath>
                </a14:m>
                <a:r>
                  <a:rPr lang="en-US" dirty="0">
                    <a:solidFill>
                      <a:schemeClr val="accent2"/>
                    </a:solidFill>
                  </a:rPr>
                  <a:t> source-destination pairs of terrestrial base stations. Each pair is denoted by a tuple </a:t>
                </a:r>
                <a14:m>
                  <m:oMath xmlns:m="http://schemas.openxmlformats.org/officeDocument/2006/math">
                    <m:r>
                      <a:rPr lang="en-US" i="1" dirty="0">
                        <a:solidFill>
                          <a:schemeClr val="accent2"/>
                        </a:solidFill>
                        <a:latin typeface="Cambria Math" panose="02040503050406030204" pitchFamily="18" charset="0"/>
                      </a:rPr>
                      <m:t>𝑘</m:t>
                    </m:r>
                    <m:r>
                      <a:rPr lang="en-US" i="1" dirty="0">
                        <a:solidFill>
                          <a:schemeClr val="accent2"/>
                        </a:solidFill>
                        <a:latin typeface="Cambria Math" panose="02040503050406030204" pitchFamily="18" charset="0"/>
                      </a:rPr>
                      <m:t>=</m:t>
                    </m:r>
                    <m:d>
                      <m:dPr>
                        <m:ctrlPr>
                          <a:rPr lang="en-US" i="1" dirty="0">
                            <a:solidFill>
                              <a:schemeClr val="accent2"/>
                            </a:solidFill>
                            <a:latin typeface="Cambria Math" panose="02040503050406030204" pitchFamily="18" charset="0"/>
                          </a:rPr>
                        </m:ctrlPr>
                      </m:dPr>
                      <m:e>
                        <m:sSub>
                          <m:sSubPr>
                            <m:ctrlPr>
                              <a:rPr lang="en-US" i="1" dirty="0">
                                <a:solidFill>
                                  <a:schemeClr val="accent2"/>
                                </a:solidFill>
                                <a:latin typeface="Cambria Math" panose="02040503050406030204" pitchFamily="18" charset="0"/>
                              </a:rPr>
                            </m:ctrlPr>
                          </m:sSubPr>
                          <m:e>
                            <m:r>
                              <a:rPr lang="en-US" i="1" dirty="0">
                                <a:solidFill>
                                  <a:schemeClr val="accent2"/>
                                </a:solidFill>
                                <a:latin typeface="Cambria Math" panose="02040503050406030204" pitchFamily="18" charset="0"/>
                              </a:rPr>
                              <m:t>𝑄</m:t>
                            </m:r>
                          </m:e>
                          <m:sub>
                            <m:r>
                              <a:rPr lang="en-US" i="1" dirty="0">
                                <a:solidFill>
                                  <a:schemeClr val="accent2"/>
                                </a:solidFill>
                                <a:latin typeface="Cambria Math" panose="02040503050406030204" pitchFamily="18" charset="0"/>
                              </a:rPr>
                              <m:t>𝑠</m:t>
                            </m:r>
                            <m:r>
                              <a:rPr lang="en-US" i="1" dirty="0">
                                <a:solidFill>
                                  <a:schemeClr val="accent2"/>
                                </a:solidFill>
                                <a:latin typeface="Cambria Math" panose="02040503050406030204" pitchFamily="18" charset="0"/>
                              </a:rPr>
                              <m:t>(</m:t>
                            </m:r>
                            <m:r>
                              <a:rPr lang="en-US" i="1" dirty="0">
                                <a:solidFill>
                                  <a:schemeClr val="accent2"/>
                                </a:solidFill>
                                <a:latin typeface="Cambria Math" panose="02040503050406030204" pitchFamily="18" charset="0"/>
                              </a:rPr>
                              <m:t>𝑘</m:t>
                            </m:r>
                            <m:r>
                              <a:rPr lang="en-US" i="1" dirty="0">
                                <a:solidFill>
                                  <a:schemeClr val="accent2"/>
                                </a:solidFill>
                                <a:latin typeface="Cambria Math" panose="02040503050406030204" pitchFamily="18" charset="0"/>
                              </a:rPr>
                              <m:t>)</m:t>
                            </m:r>
                          </m:sub>
                        </m:sSub>
                        <m:r>
                          <a:rPr lang="en-US" i="1" dirty="0">
                            <a:solidFill>
                              <a:schemeClr val="accent2"/>
                            </a:solidFill>
                            <a:latin typeface="Cambria Math" panose="02040503050406030204" pitchFamily="18" charset="0"/>
                          </a:rPr>
                          <m:t>, </m:t>
                        </m:r>
                        <m:sSub>
                          <m:sSubPr>
                            <m:ctrlPr>
                              <a:rPr lang="en-US" i="1" dirty="0">
                                <a:solidFill>
                                  <a:schemeClr val="accent2"/>
                                </a:solidFill>
                                <a:latin typeface="Cambria Math" panose="02040503050406030204" pitchFamily="18" charset="0"/>
                              </a:rPr>
                            </m:ctrlPr>
                          </m:sSubPr>
                          <m:e>
                            <m:r>
                              <a:rPr lang="en-US" i="1" dirty="0">
                                <a:solidFill>
                                  <a:schemeClr val="accent2"/>
                                </a:solidFill>
                                <a:latin typeface="Cambria Math" panose="02040503050406030204" pitchFamily="18" charset="0"/>
                              </a:rPr>
                              <m:t>𝑄</m:t>
                            </m:r>
                          </m:e>
                          <m:sub>
                            <m:r>
                              <a:rPr lang="en-US" i="1" dirty="0">
                                <a:solidFill>
                                  <a:schemeClr val="accent2"/>
                                </a:solidFill>
                                <a:latin typeface="Cambria Math" panose="02040503050406030204" pitchFamily="18" charset="0"/>
                              </a:rPr>
                              <m:t>𝑑</m:t>
                            </m:r>
                            <m:r>
                              <a:rPr lang="en-US" i="1" dirty="0">
                                <a:solidFill>
                                  <a:schemeClr val="accent2"/>
                                </a:solidFill>
                                <a:latin typeface="Cambria Math" panose="02040503050406030204" pitchFamily="18" charset="0"/>
                              </a:rPr>
                              <m:t>(</m:t>
                            </m:r>
                            <m:r>
                              <a:rPr lang="en-US" i="1" dirty="0">
                                <a:solidFill>
                                  <a:schemeClr val="accent2"/>
                                </a:solidFill>
                                <a:latin typeface="Cambria Math" panose="02040503050406030204" pitchFamily="18" charset="0"/>
                              </a:rPr>
                              <m:t>𝑘</m:t>
                            </m:r>
                            <m:r>
                              <a:rPr lang="en-US" i="1" dirty="0">
                                <a:solidFill>
                                  <a:schemeClr val="accent2"/>
                                </a:solidFill>
                                <a:latin typeface="Cambria Math" panose="02040503050406030204" pitchFamily="18" charset="0"/>
                              </a:rPr>
                              <m:t>)</m:t>
                            </m:r>
                          </m:sub>
                        </m:sSub>
                      </m:e>
                    </m:d>
                  </m:oMath>
                </a14:m>
                <a:endParaRPr lang="en-US" dirty="0"/>
              </a:p>
              <a:p>
                <a:r>
                  <a:rPr lang="en-US" dirty="0">
                    <a:solidFill>
                      <a:schemeClr val="tx1"/>
                    </a:solidFill>
                  </a:rPr>
                  <a:t>Each pair requests quantum entanglement</a:t>
                </a:r>
              </a:p>
              <a:p>
                <a:pPr lvl="1"/>
                <a:r>
                  <a:rPr lang="en-US" dirty="0"/>
                  <a:t>Quantum key distribution</a:t>
                </a:r>
              </a:p>
              <a:p>
                <a:pPr lvl="1"/>
                <a:r>
                  <a:rPr lang="en-US" dirty="0"/>
                  <a:t>Distributed quantum computing</a:t>
                </a:r>
              </a:p>
              <a:p>
                <a:r>
                  <a:rPr lang="en-US" dirty="0">
                    <a:solidFill>
                      <a:schemeClr val="tx1"/>
                    </a:solidFill>
                  </a:rPr>
                  <a:t>Goal: Maximize SATQN throughput, i.e., end-to-end entanglement generation rate (EGR)</a:t>
                </a:r>
              </a:p>
              <a:p>
                <a:r>
                  <a:rPr lang="en-US" dirty="0">
                    <a:solidFill>
                      <a:schemeClr val="tx1"/>
                    </a:solidFill>
                  </a:rPr>
                  <a:t>Present it by a graph</a:t>
                </a:r>
                <a14:m>
                  <m:oMath xmlns:m="http://schemas.openxmlformats.org/officeDocument/2006/math">
                    <m:r>
                      <a:rPr lang="en-US" dirty="0">
                        <a:solidFill>
                          <a:schemeClr val="tx1"/>
                        </a:solidFill>
                        <a:latin typeface="Cambria Math" panose="02040503050406030204" pitchFamily="18" charset="0"/>
                      </a:rPr>
                      <m:t> </m:t>
                    </m:r>
                    <m:r>
                      <a:rPr lang="en-US" i="1" dirty="0">
                        <a:solidFill>
                          <a:schemeClr val="tx1"/>
                        </a:solidFill>
                        <a:latin typeface="Cambria Math" panose="02040503050406030204" pitchFamily="18" charset="0"/>
                      </a:rPr>
                      <m:t>𝒢</m:t>
                    </m:r>
                    <m:r>
                      <a:rPr lang="en-US" i="1" dirty="0">
                        <a:solidFill>
                          <a:schemeClr val="tx1"/>
                        </a:solidFill>
                        <a:latin typeface="Cambria Math" panose="02040503050406030204" pitchFamily="18" charset="0"/>
                      </a:rPr>
                      <m:t>=</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𝒱</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ℰ</m:t>
                        </m:r>
                      </m:e>
                    </m:d>
                  </m:oMath>
                </a14:m>
                <a:endParaRPr lang="en-US" dirty="0">
                  <a:solidFill>
                    <a:schemeClr val="tx1"/>
                  </a:solidFill>
                </a:endParaRPr>
              </a:p>
              <a:p>
                <a:pPr lvl="1"/>
                <a14:m>
                  <m:oMath xmlns:m="http://schemas.openxmlformats.org/officeDocument/2006/math">
                    <m:r>
                      <a:rPr lang="en-US" sz="2000" i="1" dirty="0">
                        <a:latin typeface="Cambria Math" panose="02040503050406030204" pitchFamily="18" charset="0"/>
                      </a:rPr>
                      <m:t>𝒱</m:t>
                    </m:r>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𝑠</m:t>
                        </m:r>
                      </m:sub>
                    </m:sSub>
                    <m:r>
                      <a:rPr lang="en-US" sz="2000" i="1" dirty="0">
                        <a:latin typeface="Cambria Math" panose="02040503050406030204" pitchFamily="18" charset="0"/>
                        <a:ea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𝑎</m:t>
                        </m:r>
                      </m:sub>
                    </m:sSub>
                    <m:r>
                      <a:rPr lang="en-US" sz="2000" i="1" dirty="0">
                        <a:latin typeface="Cambria Math" panose="02040503050406030204" pitchFamily="18" charset="0"/>
                        <a:ea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𝑏</m:t>
                        </m:r>
                      </m:sub>
                    </m:sSub>
                    <m:r>
                      <a:rPr lang="en-US" sz="2000" i="1" dirty="0">
                        <a:latin typeface="Cambria Math" panose="02040503050406030204" pitchFamily="18" charset="0"/>
                      </a:rPr>
                      <m:t>:</m:t>
                    </m:r>
                  </m:oMath>
                </a14:m>
                <a:r>
                  <a:rPr lang="en-US" sz="2000" dirty="0"/>
                  <a:t> nodes </a:t>
                </a:r>
              </a:p>
              <a:p>
                <a:pPr lvl="1">
                  <a:lnSpc>
                    <a:spcPct val="110000"/>
                  </a:lnSpc>
                  <a:buFont typeface="Courier New" panose="02070309020205020404" pitchFamily="49" charset="0"/>
                  <a:buChar char="o"/>
                </a:pPr>
                <a:r>
                  <a:rPr lang="en-US" sz="2000" dirty="0"/>
                  <a:t>sets of satellites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𝑠</m:t>
                        </m:r>
                      </m:sub>
                    </m:sSub>
                  </m:oMath>
                </a14:m>
                <a:r>
                  <a:rPr lang="en-US" sz="2000" dirty="0"/>
                  <a:t>, aerial platforms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𝑎</m:t>
                        </m:r>
                      </m:sub>
                    </m:sSub>
                  </m:oMath>
                </a14:m>
                <a:r>
                  <a:rPr lang="en-US" sz="2000" dirty="0"/>
                  <a:t>, and terrestrial base station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𝒱</m:t>
                        </m:r>
                      </m:e>
                      <m:sub>
                        <m:r>
                          <a:rPr lang="en-US" sz="2000" i="1" dirty="0">
                            <a:latin typeface="Cambria Math" panose="02040503050406030204" pitchFamily="18" charset="0"/>
                          </a:rPr>
                          <m:t>𝑏</m:t>
                        </m:r>
                      </m:sub>
                    </m:sSub>
                  </m:oMath>
                </a14:m>
                <a:r>
                  <a:rPr lang="en-US" sz="2000" dirty="0"/>
                  <a:t> </a:t>
                </a:r>
                <a:endParaRPr lang="en-US" i="1" dirty="0">
                  <a:latin typeface="Cambria Math" panose="02040503050406030204" pitchFamily="18" charset="0"/>
                </a:endParaRPr>
              </a:p>
              <a:p>
                <a:pPr lvl="1"/>
                <a14:m>
                  <m:oMath xmlns:m="http://schemas.openxmlformats.org/officeDocument/2006/math">
                    <m:r>
                      <a:rPr lang="en-US" sz="2000" i="1" dirty="0">
                        <a:latin typeface="Cambria Math" panose="02040503050406030204" pitchFamily="18" charset="0"/>
                      </a:rPr>
                      <m:t>ℰ</m:t>
                    </m:r>
                    <m:r>
                      <a:rPr lang="de-DE" sz="2000" i="1" dirty="0">
                        <a:latin typeface="Cambria Math" panose="02040503050406030204" pitchFamily="18" charset="0"/>
                      </a:rPr>
                      <m:t>=</m:t>
                    </m:r>
                    <m:r>
                      <a:rPr lang="en-US" sz="2000" i="1" dirty="0">
                        <a:latin typeface="Cambria Math" panose="02040503050406030204" pitchFamily="18" charset="0"/>
                      </a:rPr>
                      <m:t>{</m:t>
                    </m:r>
                    <m:sSubSup>
                      <m:sSubSupPr>
                        <m:ctrlPr>
                          <a:rPr lang="en-US" sz="2000" i="1" dirty="0">
                            <a:latin typeface="Cambria Math" panose="02040503050406030204" pitchFamily="18" charset="0"/>
                          </a:rPr>
                        </m:ctrlPr>
                      </m:sSubSupPr>
                      <m:e>
                        <m:r>
                          <a:rPr lang="en-US" sz="2000" i="1" dirty="0">
                            <a:latin typeface="Cambria Math" panose="02040503050406030204" pitchFamily="18" charset="0"/>
                          </a:rPr>
                          <m:t>(</m:t>
                        </m:r>
                        <m:r>
                          <a:rPr lang="de-DE" sz="2000" i="1" dirty="0">
                            <a:latin typeface="Cambria Math" panose="02040503050406030204" pitchFamily="18" charset="0"/>
                          </a:rPr>
                          <m:t>𝑣</m:t>
                        </m:r>
                      </m:e>
                      <m:sub>
                        <m:r>
                          <a:rPr lang="de-DE" sz="2000" i="1" dirty="0">
                            <a:latin typeface="Cambria Math" panose="02040503050406030204" pitchFamily="18" charset="0"/>
                          </a:rPr>
                          <m:t>𝑖</m:t>
                        </m:r>
                      </m:sub>
                      <m:sup>
                        <m:r>
                          <a:rPr lang="en-US" sz="2000" i="1" dirty="0">
                            <a:latin typeface="Cambria Math" panose="02040503050406030204" pitchFamily="18" charset="0"/>
                          </a:rPr>
                          <m:t>𝑡</m:t>
                        </m:r>
                      </m:sup>
                    </m:sSubSup>
                    <m:r>
                      <a:rPr lang="de-DE" sz="2000" i="1" dirty="0">
                        <a:latin typeface="Cambria Math" panose="02040503050406030204" pitchFamily="18" charset="0"/>
                      </a:rPr>
                      <m:t>, </m:t>
                    </m:r>
                    <m:sSubSup>
                      <m:sSubSupPr>
                        <m:ctrlPr>
                          <a:rPr lang="en-US" sz="2000" i="1" dirty="0">
                            <a:latin typeface="Cambria Math" panose="02040503050406030204" pitchFamily="18" charset="0"/>
                          </a:rPr>
                        </m:ctrlPr>
                      </m:sSubSupPr>
                      <m:e>
                        <m:r>
                          <a:rPr lang="de-DE" sz="2000" i="1" dirty="0">
                            <a:latin typeface="Cambria Math" panose="02040503050406030204" pitchFamily="18" charset="0"/>
                          </a:rPr>
                          <m:t>𝑣</m:t>
                        </m:r>
                      </m:e>
                      <m:sub>
                        <m:r>
                          <a:rPr lang="de-DE" sz="2000" i="1" dirty="0">
                            <a:latin typeface="Cambria Math" panose="02040503050406030204" pitchFamily="18" charset="0"/>
                          </a:rPr>
                          <m:t>𝑗</m:t>
                        </m:r>
                      </m:sub>
                      <m:sup>
                        <m:r>
                          <a:rPr lang="en-US" sz="2000" i="1" dirty="0">
                            <a:latin typeface="Cambria Math" panose="02040503050406030204" pitchFamily="18" charset="0"/>
                          </a:rPr>
                          <m:t>𝑡</m:t>
                        </m:r>
                      </m:sup>
                    </m:sSubSup>
                    <m:sSub>
                      <m:sSubPr>
                        <m:ctrlPr>
                          <a:rPr lang="de-DE" sz="2000" i="1" dirty="0">
                            <a:latin typeface="Cambria Math" panose="02040503050406030204" pitchFamily="18" charset="0"/>
                          </a:rPr>
                        </m:ctrlPr>
                      </m:sSubPr>
                      <m:e>
                        <m:r>
                          <a:rPr lang="en-US" sz="2000" i="1" dirty="0">
                            <a:latin typeface="Cambria Math" panose="02040503050406030204" pitchFamily="18" charset="0"/>
                          </a:rPr>
                          <m:t>) | </m:t>
                        </m:r>
                        <m:r>
                          <a:rPr lang="de-DE" sz="2000" i="1" dirty="0">
                            <a:latin typeface="Cambria Math" panose="02040503050406030204" pitchFamily="18" charset="0"/>
                          </a:rPr>
                          <m:t>𝑣</m:t>
                        </m:r>
                      </m:e>
                      <m:sub>
                        <m:r>
                          <a:rPr lang="de-DE" sz="2000" i="1" dirty="0">
                            <a:latin typeface="Cambria Math" panose="02040503050406030204" pitchFamily="18" charset="0"/>
                          </a:rPr>
                          <m:t>𝑖</m:t>
                        </m:r>
                      </m:sub>
                    </m:sSub>
                    <m:r>
                      <a:rPr lang="de-DE" sz="2000" i="1" dirty="0">
                        <a:latin typeface="Cambria Math" panose="02040503050406030204" pitchFamily="18" charset="0"/>
                      </a:rPr>
                      <m:t>, </m:t>
                    </m:r>
                    <m:sSub>
                      <m:sSubPr>
                        <m:ctrlPr>
                          <a:rPr lang="de-DE" sz="2000" i="1" dirty="0">
                            <a:latin typeface="Cambria Math" panose="02040503050406030204" pitchFamily="18" charset="0"/>
                          </a:rPr>
                        </m:ctrlPr>
                      </m:sSubPr>
                      <m:e>
                        <m:r>
                          <a:rPr lang="de-DE" sz="2000" i="1" dirty="0">
                            <a:latin typeface="Cambria Math" panose="02040503050406030204" pitchFamily="18" charset="0"/>
                          </a:rPr>
                          <m:t>𝑣</m:t>
                        </m:r>
                      </m:e>
                      <m:sub>
                        <m:r>
                          <a:rPr lang="de-DE" sz="2000" i="1" dirty="0">
                            <a:latin typeface="Cambria Math" panose="02040503050406030204" pitchFamily="18" charset="0"/>
                          </a:rPr>
                          <m:t>𝑗</m:t>
                        </m:r>
                      </m:sub>
                    </m:sSub>
                    <m:r>
                      <a:rPr lang="de-DE" sz="2000" i="1" dirty="0">
                        <a:latin typeface="Cambria Math" panose="02040503050406030204" pitchFamily="18" charset="0"/>
                      </a:rPr>
                      <m:t>∈</m:t>
                    </m:r>
                    <m:r>
                      <a:rPr lang="en-US" sz="2000" i="1" dirty="0">
                        <a:latin typeface="Cambria Math" panose="02040503050406030204" pitchFamily="18" charset="0"/>
                      </a:rPr>
                      <m:t>𝒱</m:t>
                    </m:r>
                    <m:r>
                      <a:rPr lang="en-US" sz="2000" i="1" dirty="0">
                        <a:latin typeface="Cambria Math" panose="02040503050406030204" pitchFamily="18" charset="0"/>
                      </a:rPr>
                      <m:t>,</m:t>
                    </m:r>
                    <m:sSub>
                      <m:sSubPr>
                        <m:ctrlPr>
                          <a:rPr lang="de-DE" sz="2000" i="1" dirty="0">
                            <a:latin typeface="Cambria Math" panose="02040503050406030204" pitchFamily="18" charset="0"/>
                          </a:rPr>
                        </m:ctrlPr>
                      </m:sSubPr>
                      <m:e>
                        <m:r>
                          <a:rPr lang="de-DE" sz="2000" i="1" dirty="0">
                            <a:latin typeface="Cambria Math" panose="02040503050406030204" pitchFamily="18" charset="0"/>
                          </a:rPr>
                          <m:t>𝑣</m:t>
                        </m:r>
                      </m:e>
                      <m:sub>
                        <m:r>
                          <a:rPr lang="de-DE" sz="2000" i="1" dirty="0">
                            <a:latin typeface="Cambria Math" panose="02040503050406030204" pitchFamily="18" charset="0"/>
                          </a:rPr>
                          <m:t>𝑖</m:t>
                        </m:r>
                      </m:sub>
                    </m:sSub>
                    <m:r>
                      <a:rPr lang="de-DE" sz="2000" i="1" dirty="0">
                        <a:latin typeface="Cambria Math" panose="02040503050406030204" pitchFamily="18" charset="0"/>
                      </a:rPr>
                      <m:t>≠</m:t>
                    </m:r>
                    <m:sSub>
                      <m:sSubPr>
                        <m:ctrlPr>
                          <a:rPr lang="de-DE" sz="2000" i="1" dirty="0">
                            <a:latin typeface="Cambria Math" panose="02040503050406030204" pitchFamily="18" charset="0"/>
                          </a:rPr>
                        </m:ctrlPr>
                      </m:sSubPr>
                      <m:e>
                        <m:r>
                          <a:rPr lang="de-DE" sz="2000" i="1" dirty="0">
                            <a:latin typeface="Cambria Math" panose="02040503050406030204" pitchFamily="18" charset="0"/>
                          </a:rPr>
                          <m:t>𝑣</m:t>
                        </m:r>
                      </m:e>
                      <m:sub>
                        <m:r>
                          <a:rPr lang="de-DE" sz="2000" i="1" dirty="0">
                            <a:latin typeface="Cambria Math" panose="02040503050406030204" pitchFamily="18" charset="0"/>
                          </a:rPr>
                          <m:t>𝑗</m:t>
                        </m:r>
                      </m:sub>
                    </m:sSub>
                    <m:r>
                      <a:rPr lang="de-DE" sz="2000" i="1" dirty="0">
                        <a:latin typeface="Cambria Math" panose="02040503050406030204" pitchFamily="18" charset="0"/>
                      </a:rPr>
                      <m:t>, </m:t>
                    </m:r>
                    <m:r>
                      <a:rPr lang="de-DE" sz="2000" i="1" dirty="0">
                        <a:latin typeface="Cambria Math" panose="02040503050406030204" pitchFamily="18" charset="0"/>
                      </a:rPr>
                      <m:t>𝑡</m:t>
                    </m:r>
                    <m:r>
                      <a:rPr lang="de-DE" sz="2000" i="1" dirty="0">
                        <a:latin typeface="Cambria Math" panose="02040503050406030204" pitchFamily="18" charset="0"/>
                      </a:rPr>
                      <m:t>∈</m:t>
                    </m:r>
                    <m:r>
                      <a:rPr lang="de-DE" sz="2000" i="1" dirty="0">
                        <a:latin typeface="Cambria Math" panose="02040503050406030204" pitchFamily="18" charset="0"/>
                      </a:rPr>
                      <m:t>𝒯</m:t>
                    </m:r>
                    <m:r>
                      <a:rPr lang="en-US" sz="2000" i="1" dirty="0">
                        <a:latin typeface="Cambria Math" panose="02040503050406030204" pitchFamily="18" charset="0"/>
                      </a:rPr>
                      <m:t>}:</m:t>
                    </m:r>
                  </m:oMath>
                </a14:m>
                <a:r>
                  <a:rPr lang="en-US" sz="2000" dirty="0"/>
                  <a:t> links between nodes</a:t>
                </a:r>
              </a:p>
              <a:p>
                <a:pPr lvl="1"/>
                <a:r>
                  <a:rPr lang="en-US" sz="1900" dirty="0"/>
                  <a:t>Storage node set </a:t>
                </a:r>
                <a14:m>
                  <m:oMath xmlns:m="http://schemas.openxmlformats.org/officeDocument/2006/math">
                    <m:r>
                      <a:rPr lang="en-US" sz="1900" i="1" dirty="0">
                        <a:latin typeface="Cambria Math" panose="02040503050406030204" pitchFamily="18" charset="0"/>
                      </a:rPr>
                      <m:t>ℳ</m:t>
                    </m:r>
                    <m:r>
                      <a:rPr lang="en-US" sz="1900" i="1" dirty="0">
                        <a:latin typeface="Cambria Math" panose="02040503050406030204" pitchFamily="18" charset="0"/>
                      </a:rPr>
                      <m:t>∈</m:t>
                    </m:r>
                    <m:r>
                      <a:rPr lang="en-US" sz="1900" i="1" dirty="0">
                        <a:latin typeface="Cambria Math" panose="02040503050406030204" pitchFamily="18" charset="0"/>
                      </a:rPr>
                      <m:t>𝒱</m:t>
                    </m:r>
                    <m:r>
                      <a:rPr lang="en-US" sz="1900" dirty="0">
                        <a:latin typeface="Cambria Math" panose="02040503050406030204" pitchFamily="18" charset="0"/>
                      </a:rPr>
                      <m:t>.</m:t>
                    </m:r>
                  </m:oMath>
                </a14:m>
                <a:r>
                  <a:rPr lang="en-US" sz="1900" dirty="0"/>
                  <a:t> Each </a:t>
                </a:r>
                <a14:m>
                  <m:oMath xmlns:m="http://schemas.openxmlformats.org/officeDocument/2006/math">
                    <m:r>
                      <a:rPr lang="en-US" sz="1900" i="1" dirty="0">
                        <a:latin typeface="Cambria Math" panose="02040503050406030204" pitchFamily="18" charset="0"/>
                      </a:rPr>
                      <m:t>𝑚</m:t>
                    </m:r>
                    <m:r>
                      <a:rPr lang="en-US" sz="1900" i="1" dirty="0">
                        <a:latin typeface="Cambria Math" panose="02040503050406030204" pitchFamily="18" charset="0"/>
                      </a:rPr>
                      <m:t>∈</m:t>
                    </m:r>
                    <m:r>
                      <a:rPr lang="en-US" sz="1900" i="1" dirty="0">
                        <a:latin typeface="Cambria Math" panose="02040503050406030204" pitchFamily="18" charset="0"/>
                      </a:rPr>
                      <m:t>ℳ</m:t>
                    </m:r>
                  </m:oMath>
                </a14:m>
                <a:r>
                  <a:rPr lang="en-US" sz="1900" dirty="0"/>
                  <a:t> has storage capacity </a:t>
                </a:r>
                <a14:m>
                  <m:oMath xmlns:m="http://schemas.openxmlformats.org/officeDocument/2006/math">
                    <m:sSub>
                      <m:sSubPr>
                        <m:ctrlPr>
                          <a:rPr lang="en-US" sz="1900" i="1" dirty="0">
                            <a:latin typeface="Cambria Math" panose="02040503050406030204" pitchFamily="18" charset="0"/>
                          </a:rPr>
                        </m:ctrlPr>
                      </m:sSubPr>
                      <m:e>
                        <m:r>
                          <a:rPr lang="en-US" sz="1900" i="1" dirty="0">
                            <a:latin typeface="Cambria Math" panose="02040503050406030204" pitchFamily="18" charset="0"/>
                          </a:rPr>
                          <m:t>𝐶</m:t>
                        </m:r>
                      </m:e>
                      <m:sub>
                        <m:r>
                          <a:rPr lang="en-US" sz="1900" i="1" dirty="0">
                            <a:latin typeface="Cambria Math" panose="02040503050406030204" pitchFamily="18" charset="0"/>
                          </a:rPr>
                          <m:t>𝑚</m:t>
                        </m:r>
                      </m:sub>
                    </m:sSub>
                    <m:r>
                      <a:rPr lang="en-US" sz="1900" i="1" dirty="0">
                        <a:latin typeface="Cambria Math" panose="02040503050406030204" pitchFamily="18" charset="0"/>
                      </a:rPr>
                      <m:t> </m:t>
                    </m:r>
                  </m:oMath>
                </a14:m>
                <a:endParaRPr lang="en-US" dirty="0"/>
              </a:p>
              <a:p>
                <a:pPr marL="457200" lvl="1" indent="0">
                  <a:buNone/>
                </a:pPr>
                <a:endParaRPr lang="en-US" dirty="0"/>
              </a:p>
            </p:txBody>
          </p:sp>
        </mc:Choice>
        <mc:Fallback xmlns="">
          <p:sp>
            <p:nvSpPr>
              <p:cNvPr id="10" name="Content Placeholder 2">
                <a:extLst>
                  <a:ext uri="{FF2B5EF4-FFF2-40B4-BE49-F238E27FC236}">
                    <a16:creationId xmlns:a16="http://schemas.microsoft.com/office/drawing/2014/main" id="{16A17E26-D6A3-B6C9-83BB-7F8157974937}"/>
                  </a:ext>
                </a:extLst>
              </p:cNvPr>
              <p:cNvSpPr txBox="1">
                <a:spLocks noRot="1" noChangeAspect="1" noMove="1" noResize="1" noEditPoints="1" noAdjustHandles="1" noChangeArrowheads="1" noChangeShapeType="1" noTextEdit="1"/>
              </p:cNvSpPr>
              <p:nvPr/>
            </p:nvSpPr>
            <p:spPr>
              <a:xfrm>
                <a:off x="769973" y="1384203"/>
                <a:ext cx="7561227" cy="4288463"/>
              </a:xfrm>
              <a:prstGeom prst="rect">
                <a:avLst/>
              </a:prstGeom>
              <a:blipFill>
                <a:blip r:embed="rId5"/>
                <a:stretch>
                  <a:fillRect l="-1209" t="-2699"/>
                </a:stretch>
              </a:blipFill>
            </p:spPr>
            <p:txBody>
              <a:bodyPr/>
              <a:lstStyle/>
              <a:p>
                <a:r>
                  <a:rPr lang="en-US">
                    <a:noFill/>
                  </a:rPr>
                  <a:t> </a:t>
                </a:r>
              </a:p>
            </p:txBody>
          </p:sp>
        </mc:Fallback>
      </mc:AlternateContent>
      <p:sp>
        <p:nvSpPr>
          <p:cNvPr id="11" name="Content Placeholder 2">
            <a:extLst>
              <a:ext uri="{FF2B5EF4-FFF2-40B4-BE49-F238E27FC236}">
                <a16:creationId xmlns:a16="http://schemas.microsoft.com/office/drawing/2014/main" id="{E8838077-2C30-70C1-15CF-0D2669C4E0CF}"/>
              </a:ext>
            </a:extLst>
          </p:cNvPr>
          <p:cNvSpPr txBox="1">
            <a:spLocks/>
          </p:cNvSpPr>
          <p:nvPr/>
        </p:nvSpPr>
        <p:spPr>
          <a:xfrm>
            <a:off x="769974" y="4427950"/>
            <a:ext cx="6324414" cy="1664137"/>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endParaRPr lang="en-US" dirty="0"/>
          </a:p>
        </p:txBody>
      </p:sp>
      <p:grpSp>
        <p:nvGrpSpPr>
          <p:cNvPr id="38" name="Group 37">
            <a:extLst>
              <a:ext uri="{FF2B5EF4-FFF2-40B4-BE49-F238E27FC236}">
                <a16:creationId xmlns:a16="http://schemas.microsoft.com/office/drawing/2014/main" id="{C314AC7E-35B6-72F6-D8C0-9F21DF11084C}"/>
              </a:ext>
            </a:extLst>
          </p:cNvPr>
          <p:cNvGrpSpPr/>
          <p:nvPr/>
        </p:nvGrpSpPr>
        <p:grpSpPr>
          <a:xfrm>
            <a:off x="8833646" y="4446122"/>
            <a:ext cx="2937933" cy="1626078"/>
            <a:chOff x="6688722" y="1557389"/>
            <a:chExt cx="4703178" cy="2576537"/>
          </a:xfrm>
        </p:grpSpPr>
        <p:grpSp>
          <p:nvGrpSpPr>
            <p:cNvPr id="12" name="Group 11">
              <a:extLst>
                <a:ext uri="{FF2B5EF4-FFF2-40B4-BE49-F238E27FC236}">
                  <a16:creationId xmlns:a16="http://schemas.microsoft.com/office/drawing/2014/main" id="{EC87680B-9225-78FE-E7B8-1ADC7C7E8CAF}"/>
                </a:ext>
              </a:extLst>
            </p:cNvPr>
            <p:cNvGrpSpPr/>
            <p:nvPr/>
          </p:nvGrpSpPr>
          <p:grpSpPr>
            <a:xfrm>
              <a:off x="9212366" y="1557389"/>
              <a:ext cx="794085" cy="773454"/>
              <a:chOff x="5158880" y="4171565"/>
              <a:chExt cx="794085" cy="773454"/>
            </a:xfrm>
          </p:grpSpPr>
          <p:sp>
            <p:nvSpPr>
              <p:cNvPr id="13" name="Oval 12">
                <a:extLst>
                  <a:ext uri="{FF2B5EF4-FFF2-40B4-BE49-F238E27FC236}">
                    <a16:creationId xmlns:a16="http://schemas.microsoft.com/office/drawing/2014/main" id="{F100A0E3-3F22-D0C6-07A3-6BCA2F9FB714}"/>
                  </a:ext>
                </a:extLst>
              </p:cNvPr>
              <p:cNvSpPr/>
              <p:nvPr/>
            </p:nvSpPr>
            <p:spPr>
              <a:xfrm>
                <a:off x="5158880" y="4171565"/>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6BB964CB-7FD3-B213-13FD-B432EE44B3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7115" y="4263529"/>
                <a:ext cx="500801" cy="500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D2780D33-5FCF-4699-4F3C-12CE240F4DF2}"/>
                </a:ext>
              </a:extLst>
            </p:cNvPr>
            <p:cNvGrpSpPr/>
            <p:nvPr/>
          </p:nvGrpSpPr>
          <p:grpSpPr>
            <a:xfrm>
              <a:off x="6871444" y="1960098"/>
              <a:ext cx="794085" cy="773454"/>
              <a:chOff x="4397337" y="4764330"/>
              <a:chExt cx="794085" cy="773454"/>
            </a:xfrm>
          </p:grpSpPr>
          <p:sp>
            <p:nvSpPr>
              <p:cNvPr id="15" name="Oval 14">
                <a:extLst>
                  <a:ext uri="{FF2B5EF4-FFF2-40B4-BE49-F238E27FC236}">
                    <a16:creationId xmlns:a16="http://schemas.microsoft.com/office/drawing/2014/main" id="{4F95D911-6ED0-E0E9-C220-ADEB01F56A12}"/>
                  </a:ext>
                </a:extLst>
              </p:cNvPr>
              <p:cNvSpPr/>
              <p:nvPr/>
            </p:nvSpPr>
            <p:spPr>
              <a:xfrm>
                <a:off x="4397337" y="4764330"/>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a:extLst>
                  <a:ext uri="{FF2B5EF4-FFF2-40B4-BE49-F238E27FC236}">
                    <a16:creationId xmlns:a16="http://schemas.microsoft.com/office/drawing/2014/main" id="{4EE60335-8A7F-8E99-E7CB-C8E690CF3C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4579" y="4855924"/>
                <a:ext cx="639600" cy="639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2DD3BD99-DCAE-C62F-0B43-15BE6DAD2E78}"/>
                </a:ext>
              </a:extLst>
            </p:cNvPr>
            <p:cNvGrpSpPr/>
            <p:nvPr/>
          </p:nvGrpSpPr>
          <p:grpSpPr>
            <a:xfrm>
              <a:off x="6688722" y="3360472"/>
              <a:ext cx="794085" cy="773454"/>
              <a:chOff x="2992992" y="4889796"/>
              <a:chExt cx="794085" cy="773454"/>
            </a:xfrm>
          </p:grpSpPr>
          <p:sp>
            <p:nvSpPr>
              <p:cNvPr id="18" name="Oval 17">
                <a:extLst>
                  <a:ext uri="{FF2B5EF4-FFF2-40B4-BE49-F238E27FC236}">
                    <a16:creationId xmlns:a16="http://schemas.microsoft.com/office/drawing/2014/main" id="{A3E51575-A756-7E1F-9311-37A19E6BB688}"/>
                  </a:ext>
                </a:extLst>
              </p:cNvPr>
              <p:cNvSpPr/>
              <p:nvPr/>
            </p:nvSpPr>
            <p:spPr>
              <a:xfrm>
                <a:off x="2992992" y="4889796"/>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a:extLst>
                  <a:ext uri="{FF2B5EF4-FFF2-40B4-BE49-F238E27FC236}">
                    <a16:creationId xmlns:a16="http://schemas.microsoft.com/office/drawing/2014/main" id="{5BA77528-0052-E802-7CFF-2F27FF853B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405" y="5039395"/>
                <a:ext cx="498389" cy="498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A34A329-FC1B-E0EE-54B4-6A9818E07E6A}"/>
                </a:ext>
              </a:extLst>
            </p:cNvPr>
            <p:cNvGrpSpPr/>
            <p:nvPr/>
          </p:nvGrpSpPr>
          <p:grpSpPr>
            <a:xfrm>
              <a:off x="9644285" y="3222426"/>
              <a:ext cx="794085" cy="773454"/>
              <a:chOff x="2992992" y="4889796"/>
              <a:chExt cx="794085" cy="773454"/>
            </a:xfrm>
          </p:grpSpPr>
          <p:sp>
            <p:nvSpPr>
              <p:cNvPr id="21" name="Oval 20">
                <a:extLst>
                  <a:ext uri="{FF2B5EF4-FFF2-40B4-BE49-F238E27FC236}">
                    <a16:creationId xmlns:a16="http://schemas.microsoft.com/office/drawing/2014/main" id="{37115604-FABE-5FB0-4E89-F88BAC3860B1}"/>
                  </a:ext>
                </a:extLst>
              </p:cNvPr>
              <p:cNvSpPr/>
              <p:nvPr/>
            </p:nvSpPr>
            <p:spPr>
              <a:xfrm>
                <a:off x="2992992" y="4889796"/>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6">
                <a:extLst>
                  <a:ext uri="{FF2B5EF4-FFF2-40B4-BE49-F238E27FC236}">
                    <a16:creationId xmlns:a16="http://schemas.microsoft.com/office/drawing/2014/main" id="{C2B2C04D-08C9-C6FC-1345-3F0A0160E3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405" y="5039395"/>
                <a:ext cx="498389" cy="4983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27A582AF-2090-8900-4E9E-E7FADDC19AAE}"/>
                </a:ext>
              </a:extLst>
            </p:cNvPr>
            <p:cNvGrpSpPr/>
            <p:nvPr/>
          </p:nvGrpSpPr>
          <p:grpSpPr>
            <a:xfrm>
              <a:off x="8166503" y="2644931"/>
              <a:ext cx="794085" cy="773454"/>
              <a:chOff x="5158880" y="4171565"/>
              <a:chExt cx="794085" cy="773454"/>
            </a:xfrm>
          </p:grpSpPr>
          <p:sp>
            <p:nvSpPr>
              <p:cNvPr id="24" name="Oval 23">
                <a:extLst>
                  <a:ext uri="{FF2B5EF4-FFF2-40B4-BE49-F238E27FC236}">
                    <a16:creationId xmlns:a16="http://schemas.microsoft.com/office/drawing/2014/main" id="{21B92C81-0493-FAEF-6768-F3CB670DF4E6}"/>
                  </a:ext>
                </a:extLst>
              </p:cNvPr>
              <p:cNvSpPr/>
              <p:nvPr/>
            </p:nvSpPr>
            <p:spPr>
              <a:xfrm>
                <a:off x="5158880" y="4171565"/>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a:extLst>
                  <a:ext uri="{FF2B5EF4-FFF2-40B4-BE49-F238E27FC236}">
                    <a16:creationId xmlns:a16="http://schemas.microsoft.com/office/drawing/2014/main" id="{E3481E97-9B44-28ED-B907-FCD3AEA56E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7115" y="4263529"/>
                <a:ext cx="500801" cy="5008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E3FE084-4503-4A63-6758-544A49133300}"/>
                </a:ext>
              </a:extLst>
            </p:cNvPr>
            <p:cNvGrpSpPr/>
            <p:nvPr/>
          </p:nvGrpSpPr>
          <p:grpSpPr>
            <a:xfrm>
              <a:off x="10597815" y="2108964"/>
              <a:ext cx="794085" cy="773454"/>
              <a:chOff x="4397337" y="4764330"/>
              <a:chExt cx="794085" cy="773454"/>
            </a:xfrm>
          </p:grpSpPr>
          <p:sp>
            <p:nvSpPr>
              <p:cNvPr id="27" name="Oval 26">
                <a:extLst>
                  <a:ext uri="{FF2B5EF4-FFF2-40B4-BE49-F238E27FC236}">
                    <a16:creationId xmlns:a16="http://schemas.microsoft.com/office/drawing/2014/main" id="{E9467829-A8A6-CF86-889B-D924A1B548F7}"/>
                  </a:ext>
                </a:extLst>
              </p:cNvPr>
              <p:cNvSpPr/>
              <p:nvPr/>
            </p:nvSpPr>
            <p:spPr>
              <a:xfrm>
                <a:off x="4397337" y="4764330"/>
                <a:ext cx="794085" cy="77345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a:extLst>
                  <a:ext uri="{FF2B5EF4-FFF2-40B4-BE49-F238E27FC236}">
                    <a16:creationId xmlns:a16="http://schemas.microsoft.com/office/drawing/2014/main" id="{E06DC1C5-69C4-BCA6-2665-D7278B08F0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4579" y="4855924"/>
                <a:ext cx="639600" cy="639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9" name="Straight Connector 28">
              <a:extLst>
                <a:ext uri="{FF2B5EF4-FFF2-40B4-BE49-F238E27FC236}">
                  <a16:creationId xmlns:a16="http://schemas.microsoft.com/office/drawing/2014/main" id="{1E19190E-520D-B356-3FAB-B73EBAACD2B7}"/>
                </a:ext>
              </a:extLst>
            </p:cNvPr>
            <p:cNvCxnSpPr>
              <a:cxnSpLocks/>
              <a:endCxn id="16" idx="2"/>
            </p:cNvCxnSpPr>
            <p:nvPr/>
          </p:nvCxnSpPr>
          <p:spPr>
            <a:xfrm flipV="1">
              <a:off x="7085765" y="2691292"/>
              <a:ext cx="182721" cy="680733"/>
            </a:xfrm>
            <a:prstGeom prst="line">
              <a:avLst/>
            </a:prstGeom>
            <a:ln w="381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FD73D3C-AFF4-7054-A0C6-FCB4649A30DB}"/>
                </a:ext>
              </a:extLst>
            </p:cNvPr>
            <p:cNvCxnSpPr>
              <a:cxnSpLocks/>
              <a:endCxn id="24" idx="2"/>
            </p:cNvCxnSpPr>
            <p:nvPr/>
          </p:nvCxnSpPr>
          <p:spPr>
            <a:xfrm flipV="1">
              <a:off x="7482807" y="3031658"/>
              <a:ext cx="683696" cy="727094"/>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3B852E4-6FEF-D6A9-88A6-6A72B2BF49B9}"/>
                </a:ext>
              </a:extLst>
            </p:cNvPr>
            <p:cNvCxnSpPr>
              <a:cxnSpLocks/>
              <a:stCxn id="15" idx="6"/>
              <a:endCxn id="24" idx="1"/>
            </p:cNvCxnSpPr>
            <p:nvPr/>
          </p:nvCxnSpPr>
          <p:spPr>
            <a:xfrm>
              <a:off x="7665529" y="2346825"/>
              <a:ext cx="617265" cy="411376"/>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2C07CF1-DE33-470A-2E1B-EB20B432F52C}"/>
                </a:ext>
              </a:extLst>
            </p:cNvPr>
            <p:cNvCxnSpPr>
              <a:cxnSpLocks/>
              <a:stCxn id="24" idx="7"/>
              <a:endCxn id="13" idx="2"/>
            </p:cNvCxnSpPr>
            <p:nvPr/>
          </p:nvCxnSpPr>
          <p:spPr>
            <a:xfrm flipV="1">
              <a:off x="8844297" y="1944116"/>
              <a:ext cx="368069" cy="814085"/>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84EBA5D-8555-7111-80DB-E100CAA669F3}"/>
                </a:ext>
              </a:extLst>
            </p:cNvPr>
            <p:cNvCxnSpPr>
              <a:cxnSpLocks/>
              <a:stCxn id="15" idx="6"/>
              <a:endCxn id="13" idx="2"/>
            </p:cNvCxnSpPr>
            <p:nvPr/>
          </p:nvCxnSpPr>
          <p:spPr>
            <a:xfrm flipV="1">
              <a:off x="7665529" y="1944116"/>
              <a:ext cx="1546837" cy="402709"/>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8B1DFB9-D596-8148-051D-497E64C2DACB}"/>
                </a:ext>
              </a:extLst>
            </p:cNvPr>
            <p:cNvCxnSpPr>
              <a:cxnSpLocks/>
              <a:stCxn id="13" idx="6"/>
            </p:cNvCxnSpPr>
            <p:nvPr/>
          </p:nvCxnSpPr>
          <p:spPr>
            <a:xfrm>
              <a:off x="10006451" y="1944116"/>
              <a:ext cx="899073" cy="164848"/>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C358FC0-8A0C-5771-48D2-89F8D9CF6C0D}"/>
                </a:ext>
              </a:extLst>
            </p:cNvPr>
            <p:cNvCxnSpPr>
              <a:cxnSpLocks/>
              <a:stCxn id="24" idx="6"/>
              <a:endCxn id="21" idx="2"/>
            </p:cNvCxnSpPr>
            <p:nvPr/>
          </p:nvCxnSpPr>
          <p:spPr>
            <a:xfrm>
              <a:off x="8960588" y="3031658"/>
              <a:ext cx="683697" cy="577495"/>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8862D61-2E7C-FA9E-772A-78B4F670CF7C}"/>
                </a:ext>
              </a:extLst>
            </p:cNvPr>
            <p:cNvCxnSpPr>
              <a:cxnSpLocks/>
              <a:endCxn id="21" idx="6"/>
            </p:cNvCxnSpPr>
            <p:nvPr/>
          </p:nvCxnSpPr>
          <p:spPr>
            <a:xfrm flipH="1">
              <a:off x="10438370" y="2882418"/>
              <a:ext cx="467154" cy="726735"/>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62297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E9085-31F3-D682-D619-276F4FF43F7D}"/>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3882454A-F14D-C1A7-56A5-6AB72E821C8C}"/>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57392A9A-161B-78D5-F649-EFA1C4F6762B}"/>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6C472C56-E2CB-FC08-5FA7-63CBBB30AD5B}"/>
                </a:ext>
              </a:extLst>
            </p:cNvPr>
            <p:cNvSpPr txBox="1"/>
            <p:nvPr/>
          </p:nvSpPr>
          <p:spPr>
            <a:xfrm>
              <a:off x="320767" y="123352"/>
              <a:ext cx="255345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Model Details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92896D7-6515-2B9F-AA45-40863769B66E}"/>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1867C461-BBFD-C1DF-6F3C-ACB0229DD2E1}"/>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991A34E9-4C60-D529-4C3A-378105516E6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34</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2D196A4-CCCC-62D3-B3EF-B85D67740008}"/>
                  </a:ext>
                </a:extLst>
              </p:cNvPr>
              <p:cNvSpPr txBox="1">
                <a:spLocks/>
              </p:cNvSpPr>
              <p:nvPr/>
            </p:nvSpPr>
            <p:spPr>
              <a:xfrm>
                <a:off x="825218" y="1287512"/>
                <a:ext cx="4907194" cy="10454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and noise model between node </a:t>
                </a:r>
                <a14:m>
                  <m:oMath xmlns:m="http://schemas.openxmlformats.org/officeDocument/2006/math">
                    <m:r>
                      <a:rPr lang="en-US" i="1" dirty="0" smtClean="0">
                        <a:latin typeface="Cambria Math" panose="02040503050406030204" pitchFamily="18" charset="0"/>
                      </a:rPr>
                      <m:t>𝑖</m:t>
                    </m:r>
                  </m:oMath>
                </a14:m>
                <a:r>
                  <a:rPr lang="en-US" dirty="0"/>
                  <a:t> and</a:t>
                </a:r>
                <a14:m>
                  <m:oMath xmlns:m="http://schemas.openxmlformats.org/officeDocument/2006/math">
                    <m:r>
                      <a:rPr lang="en-US" i="1" dirty="0" smtClean="0">
                        <a:latin typeface="Cambria Math" panose="02040503050406030204" pitchFamily="18" charset="0"/>
                      </a:rPr>
                      <m:t> </m:t>
                    </m:r>
                    <m:r>
                      <a:rPr lang="en-US" i="1" dirty="0" smtClean="0">
                        <a:latin typeface="Cambria Math" panose="02040503050406030204" pitchFamily="18" charset="0"/>
                      </a:rPr>
                      <m:t>𝑗</m:t>
                    </m:r>
                  </m:oMath>
                </a14:m>
                <a:endParaRPr lang="en-US" dirty="0"/>
              </a:p>
            </p:txBody>
          </p:sp>
        </mc:Choice>
        <mc:Fallback xmlns="">
          <p:sp>
            <p:nvSpPr>
              <p:cNvPr id="6" name="Content Placeholder 2">
                <a:extLst>
                  <a:ext uri="{FF2B5EF4-FFF2-40B4-BE49-F238E27FC236}">
                    <a16:creationId xmlns:a16="http://schemas.microsoft.com/office/drawing/2014/main" id="{12D196A4-CCCC-62D3-B3EF-B85D67740008}"/>
                  </a:ext>
                </a:extLst>
              </p:cNvPr>
              <p:cNvSpPr txBox="1">
                <a:spLocks noRot="1" noChangeAspect="1" noMove="1" noResize="1" noEditPoints="1" noAdjustHandles="1" noChangeArrowheads="1" noChangeShapeType="1" noTextEdit="1"/>
              </p:cNvSpPr>
              <p:nvPr/>
            </p:nvSpPr>
            <p:spPr>
              <a:xfrm>
                <a:off x="825218" y="1287512"/>
                <a:ext cx="4907194" cy="1045424"/>
              </a:xfrm>
              <a:prstGeom prst="rect">
                <a:avLst/>
              </a:prstGeom>
              <a:blipFill>
                <a:blip r:embed="rId3"/>
                <a:stretch>
                  <a:fillRect l="-2062" t="-9639"/>
                </a:stretch>
              </a:blipFill>
            </p:spPr>
            <p:txBody>
              <a:bodyPr/>
              <a:lstStyle/>
              <a:p>
                <a:r>
                  <a:rPr lang="en-US">
                    <a:noFill/>
                  </a:rPr>
                  <a:t> </a:t>
                </a:r>
              </a:p>
            </p:txBody>
          </p:sp>
        </mc:Fallback>
      </mc:AlternateContent>
      <p:sp>
        <p:nvSpPr>
          <p:cNvPr id="9" name="Content Placeholder 2">
            <a:extLst>
              <a:ext uri="{FF2B5EF4-FFF2-40B4-BE49-F238E27FC236}">
                <a16:creationId xmlns:a16="http://schemas.microsoft.com/office/drawing/2014/main" id="{86461462-1A58-A43E-402C-5CC7DA8B86D0}"/>
              </a:ext>
            </a:extLst>
          </p:cNvPr>
          <p:cNvSpPr txBox="1">
            <a:spLocks/>
          </p:cNvSpPr>
          <p:nvPr/>
        </p:nvSpPr>
        <p:spPr>
          <a:xfrm>
            <a:off x="1188281" y="2273096"/>
            <a:ext cx="4283021" cy="57824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q"/>
            </a:pPr>
            <a:r>
              <a:rPr lang="en-US" sz="2400" i="1" dirty="0">
                <a:solidFill>
                  <a:srgbClr val="FF0000"/>
                </a:solidFill>
              </a:rPr>
              <a:t>Fiber optical </a:t>
            </a:r>
            <a:r>
              <a:rPr lang="en-US" sz="2400" dirty="0"/>
              <a:t>transmittance</a:t>
            </a:r>
          </a:p>
        </p:txBody>
      </p:sp>
      <p:sp>
        <p:nvSpPr>
          <p:cNvPr id="10" name="Content Placeholder 2">
            <a:extLst>
              <a:ext uri="{FF2B5EF4-FFF2-40B4-BE49-F238E27FC236}">
                <a16:creationId xmlns:a16="http://schemas.microsoft.com/office/drawing/2014/main" id="{8E1719DD-6B7F-E536-13A3-174B51E5FDFA}"/>
              </a:ext>
            </a:extLst>
          </p:cNvPr>
          <p:cNvSpPr txBox="1">
            <a:spLocks/>
          </p:cNvSpPr>
          <p:nvPr/>
        </p:nvSpPr>
        <p:spPr>
          <a:xfrm>
            <a:off x="1112770" y="3765603"/>
            <a:ext cx="5003407" cy="60251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q"/>
            </a:pPr>
            <a:r>
              <a:rPr lang="en-US" sz="2400" i="1" dirty="0">
                <a:solidFill>
                  <a:srgbClr val="FF0000"/>
                </a:solidFill>
              </a:rPr>
              <a:t>Free Space Optical </a:t>
            </a:r>
            <a:r>
              <a:rPr lang="en-US" sz="2400" dirty="0"/>
              <a:t>Transmittance</a:t>
            </a:r>
          </a:p>
        </p:txBody>
      </p:sp>
      <p:pic>
        <p:nvPicPr>
          <p:cNvPr id="11" name="Graphic 10">
            <a:extLst>
              <a:ext uri="{FF2B5EF4-FFF2-40B4-BE49-F238E27FC236}">
                <a16:creationId xmlns:a16="http://schemas.microsoft.com/office/drawing/2014/main" id="{69992149-530A-5FB9-D600-412990CFB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5566" y="2815170"/>
            <a:ext cx="1518342" cy="358100"/>
          </a:xfrm>
          <a:prstGeom prst="rect">
            <a:avLst/>
          </a:prstGeom>
        </p:spPr>
      </p:pic>
      <p:pic>
        <p:nvPicPr>
          <p:cNvPr id="12" name="Graphic 11">
            <a:extLst>
              <a:ext uri="{FF2B5EF4-FFF2-40B4-BE49-F238E27FC236}">
                <a16:creationId xmlns:a16="http://schemas.microsoft.com/office/drawing/2014/main" id="{A5CDE401-508C-0957-EB90-9D27121221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5566" y="4716915"/>
            <a:ext cx="1989038" cy="349426"/>
          </a:xfrm>
          <a:prstGeom prst="rect">
            <a:avLst/>
          </a:prstGeom>
        </p:spPr>
      </p:pic>
      <p:sp>
        <p:nvSpPr>
          <p:cNvPr id="13" name="Rectangle: Rounded Corners 27">
            <a:extLst>
              <a:ext uri="{FF2B5EF4-FFF2-40B4-BE49-F238E27FC236}">
                <a16:creationId xmlns:a16="http://schemas.microsoft.com/office/drawing/2014/main" id="{F0E4C932-CCE0-959A-1C81-E21F358AD7F1}"/>
              </a:ext>
            </a:extLst>
          </p:cNvPr>
          <p:cNvSpPr/>
          <p:nvPr/>
        </p:nvSpPr>
        <p:spPr>
          <a:xfrm>
            <a:off x="3421201" y="2699200"/>
            <a:ext cx="272707" cy="34818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28">
            <a:extLst>
              <a:ext uri="{FF2B5EF4-FFF2-40B4-BE49-F238E27FC236}">
                <a16:creationId xmlns:a16="http://schemas.microsoft.com/office/drawing/2014/main" id="{67484532-87EA-70FA-2607-36B1434E5F86}"/>
              </a:ext>
            </a:extLst>
          </p:cNvPr>
          <p:cNvSpPr/>
          <p:nvPr/>
        </p:nvSpPr>
        <p:spPr>
          <a:xfrm>
            <a:off x="3010087" y="3270750"/>
            <a:ext cx="1112000" cy="346089"/>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distance</a:t>
            </a:r>
          </a:p>
        </p:txBody>
      </p:sp>
      <p:cxnSp>
        <p:nvCxnSpPr>
          <p:cNvPr id="15" name="Straight Arrow Connector 14">
            <a:extLst>
              <a:ext uri="{FF2B5EF4-FFF2-40B4-BE49-F238E27FC236}">
                <a16:creationId xmlns:a16="http://schemas.microsoft.com/office/drawing/2014/main" id="{825358E4-25A0-108A-E7A1-862C9E254CAD}"/>
              </a:ext>
            </a:extLst>
          </p:cNvPr>
          <p:cNvCxnSpPr>
            <a:cxnSpLocks/>
            <a:stCxn id="13" idx="2"/>
            <a:endCxn id="14" idx="0"/>
          </p:cNvCxnSpPr>
          <p:nvPr/>
        </p:nvCxnSpPr>
        <p:spPr>
          <a:xfrm>
            <a:off x="3557555" y="3047389"/>
            <a:ext cx="8532" cy="2233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37">
            <a:extLst>
              <a:ext uri="{FF2B5EF4-FFF2-40B4-BE49-F238E27FC236}">
                <a16:creationId xmlns:a16="http://schemas.microsoft.com/office/drawing/2014/main" id="{8957243F-FA36-82E1-996B-9DA002BF3DE4}"/>
              </a:ext>
            </a:extLst>
          </p:cNvPr>
          <p:cNvSpPr/>
          <p:nvPr/>
        </p:nvSpPr>
        <p:spPr>
          <a:xfrm>
            <a:off x="2855901" y="4763555"/>
            <a:ext cx="301364" cy="349426"/>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39">
            <a:extLst>
              <a:ext uri="{FF2B5EF4-FFF2-40B4-BE49-F238E27FC236}">
                <a16:creationId xmlns:a16="http://schemas.microsoft.com/office/drawing/2014/main" id="{274F188B-8437-EBB0-8AF1-7F329503926E}"/>
              </a:ext>
            </a:extLst>
          </p:cNvPr>
          <p:cNvSpPr/>
          <p:nvPr/>
        </p:nvSpPr>
        <p:spPr>
          <a:xfrm>
            <a:off x="1287309" y="5389820"/>
            <a:ext cx="2230217" cy="519324"/>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turbulence-induced transmittance</a:t>
            </a:r>
          </a:p>
        </p:txBody>
      </p:sp>
      <p:cxnSp>
        <p:nvCxnSpPr>
          <p:cNvPr id="18" name="Straight Arrow Connector 17">
            <a:extLst>
              <a:ext uri="{FF2B5EF4-FFF2-40B4-BE49-F238E27FC236}">
                <a16:creationId xmlns:a16="http://schemas.microsoft.com/office/drawing/2014/main" id="{D853DF18-B97A-FBD7-930B-37D2ECB385FC}"/>
              </a:ext>
            </a:extLst>
          </p:cNvPr>
          <p:cNvCxnSpPr>
            <a:cxnSpLocks/>
          </p:cNvCxnSpPr>
          <p:nvPr/>
        </p:nvCxnSpPr>
        <p:spPr>
          <a:xfrm>
            <a:off x="2972784" y="5170479"/>
            <a:ext cx="0" cy="203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43">
            <a:extLst>
              <a:ext uri="{FF2B5EF4-FFF2-40B4-BE49-F238E27FC236}">
                <a16:creationId xmlns:a16="http://schemas.microsoft.com/office/drawing/2014/main" id="{4D4828A8-CD02-C9B1-5288-5E163C07D763}"/>
              </a:ext>
            </a:extLst>
          </p:cNvPr>
          <p:cNvSpPr/>
          <p:nvPr/>
        </p:nvSpPr>
        <p:spPr>
          <a:xfrm>
            <a:off x="3170085" y="4767146"/>
            <a:ext cx="399846" cy="349427"/>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A41EA39-847B-0C22-F99F-19F4AA3A76A1}"/>
              </a:ext>
            </a:extLst>
          </p:cNvPr>
          <p:cNvCxnSpPr>
            <a:cxnSpLocks/>
          </p:cNvCxnSpPr>
          <p:nvPr/>
        </p:nvCxnSpPr>
        <p:spPr>
          <a:xfrm flipV="1">
            <a:off x="3396455" y="4475239"/>
            <a:ext cx="0" cy="241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49">
            <a:extLst>
              <a:ext uri="{FF2B5EF4-FFF2-40B4-BE49-F238E27FC236}">
                <a16:creationId xmlns:a16="http://schemas.microsoft.com/office/drawing/2014/main" id="{E49B76E3-16B9-19D0-3687-B6EA587C0BE9}"/>
              </a:ext>
            </a:extLst>
          </p:cNvPr>
          <p:cNvSpPr/>
          <p:nvPr/>
        </p:nvSpPr>
        <p:spPr>
          <a:xfrm>
            <a:off x="2847474" y="4170485"/>
            <a:ext cx="2208572" cy="303613"/>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receiver’s efficiency</a:t>
            </a:r>
          </a:p>
        </p:txBody>
      </p:sp>
      <p:sp>
        <p:nvSpPr>
          <p:cNvPr id="22" name="Rectangle: Rounded Corners 50">
            <a:extLst>
              <a:ext uri="{FF2B5EF4-FFF2-40B4-BE49-F238E27FC236}">
                <a16:creationId xmlns:a16="http://schemas.microsoft.com/office/drawing/2014/main" id="{E587FFA5-6CD6-1C80-0761-993D029C42D9}"/>
              </a:ext>
            </a:extLst>
          </p:cNvPr>
          <p:cNvSpPr/>
          <p:nvPr/>
        </p:nvSpPr>
        <p:spPr>
          <a:xfrm>
            <a:off x="3646202" y="4746291"/>
            <a:ext cx="464665" cy="36668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5C86234F-A5D4-7FBD-65F9-F6345D627818}"/>
              </a:ext>
            </a:extLst>
          </p:cNvPr>
          <p:cNvCxnSpPr>
            <a:cxnSpLocks/>
          </p:cNvCxnSpPr>
          <p:nvPr/>
        </p:nvCxnSpPr>
        <p:spPr>
          <a:xfrm>
            <a:off x="3910842" y="5186100"/>
            <a:ext cx="0" cy="203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56">
            <a:extLst>
              <a:ext uri="{FF2B5EF4-FFF2-40B4-BE49-F238E27FC236}">
                <a16:creationId xmlns:a16="http://schemas.microsoft.com/office/drawing/2014/main" id="{75953B65-660C-54B9-50C2-51E49D3D1AC1}"/>
              </a:ext>
            </a:extLst>
          </p:cNvPr>
          <p:cNvSpPr/>
          <p:nvPr/>
        </p:nvSpPr>
        <p:spPr>
          <a:xfrm>
            <a:off x="3566087" y="5429897"/>
            <a:ext cx="1597552" cy="458429"/>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atmospheric loss</a:t>
            </a:r>
          </a:p>
        </p:txBody>
      </p:sp>
      <p:pic>
        <p:nvPicPr>
          <p:cNvPr id="25" name="Graphic 24">
            <a:extLst>
              <a:ext uri="{FF2B5EF4-FFF2-40B4-BE49-F238E27FC236}">
                <a16:creationId xmlns:a16="http://schemas.microsoft.com/office/drawing/2014/main" id="{65209651-0CE3-032A-69F2-65BE99B989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5451" y="3332369"/>
            <a:ext cx="4141841" cy="315568"/>
          </a:xfrm>
          <a:prstGeom prst="rect">
            <a:avLst/>
          </a:prstGeom>
        </p:spPr>
      </p:pic>
      <p:sp>
        <p:nvSpPr>
          <p:cNvPr id="26" name="Rectangle: Rounded Corners 61">
            <a:extLst>
              <a:ext uri="{FF2B5EF4-FFF2-40B4-BE49-F238E27FC236}">
                <a16:creationId xmlns:a16="http://schemas.microsoft.com/office/drawing/2014/main" id="{F9B8DEED-A48E-867B-0D74-59E7C8E320F3}"/>
              </a:ext>
            </a:extLst>
          </p:cNvPr>
          <p:cNvSpPr/>
          <p:nvPr/>
        </p:nvSpPr>
        <p:spPr>
          <a:xfrm>
            <a:off x="7996504" y="3332369"/>
            <a:ext cx="446251" cy="33173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0C1E71A-770C-9B19-5727-DD49A176622E}"/>
              </a:ext>
            </a:extLst>
          </p:cNvPr>
          <p:cNvCxnSpPr>
            <a:cxnSpLocks/>
          </p:cNvCxnSpPr>
          <p:nvPr/>
        </p:nvCxnSpPr>
        <p:spPr>
          <a:xfrm flipV="1">
            <a:off x="8286101" y="3061990"/>
            <a:ext cx="210555" cy="139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63">
            <a:extLst>
              <a:ext uri="{FF2B5EF4-FFF2-40B4-BE49-F238E27FC236}">
                <a16:creationId xmlns:a16="http://schemas.microsoft.com/office/drawing/2014/main" id="{1C8DDA93-B596-5D90-E952-F3642FB109F3}"/>
              </a:ext>
            </a:extLst>
          </p:cNvPr>
          <p:cNvSpPr/>
          <p:nvPr/>
        </p:nvSpPr>
        <p:spPr>
          <a:xfrm>
            <a:off x="8591278" y="2851340"/>
            <a:ext cx="2208572" cy="303613"/>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ideal density matrix</a:t>
            </a:r>
          </a:p>
        </p:txBody>
      </p:sp>
      <p:pic>
        <p:nvPicPr>
          <p:cNvPr id="29" name="Graphic 28">
            <a:extLst>
              <a:ext uri="{FF2B5EF4-FFF2-40B4-BE49-F238E27FC236}">
                <a16:creationId xmlns:a16="http://schemas.microsoft.com/office/drawing/2014/main" id="{9FBCC84D-B845-9630-8A56-C95AEA7B1C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0605" y="1957054"/>
            <a:ext cx="3845215" cy="657587"/>
          </a:xfrm>
          <a:prstGeom prst="rect">
            <a:avLst/>
          </a:prstGeom>
        </p:spPr>
      </p:pic>
      <p:sp>
        <p:nvSpPr>
          <p:cNvPr id="30" name="Content Placeholder 2">
            <a:extLst>
              <a:ext uri="{FF2B5EF4-FFF2-40B4-BE49-F238E27FC236}">
                <a16:creationId xmlns:a16="http://schemas.microsoft.com/office/drawing/2014/main" id="{4839E19B-6E9B-9266-6BD7-B4DE5EE6E55A}"/>
              </a:ext>
            </a:extLst>
          </p:cNvPr>
          <p:cNvSpPr txBox="1">
            <a:spLocks/>
          </p:cNvSpPr>
          <p:nvPr/>
        </p:nvSpPr>
        <p:spPr>
          <a:xfrm>
            <a:off x="6665158" y="4015669"/>
            <a:ext cx="4943888" cy="45842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400" dirty="0"/>
              <a:t>Fidelity </a:t>
            </a:r>
          </a:p>
        </p:txBody>
      </p:sp>
      <p:pic>
        <p:nvPicPr>
          <p:cNvPr id="31" name="Graphic 30">
            <a:extLst>
              <a:ext uri="{FF2B5EF4-FFF2-40B4-BE49-F238E27FC236}">
                <a16:creationId xmlns:a16="http://schemas.microsoft.com/office/drawing/2014/main" id="{E0414E55-7BDD-2AB4-D6BD-5D27B69483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02048" y="4448093"/>
            <a:ext cx="3539579" cy="611150"/>
          </a:xfrm>
          <a:prstGeom prst="rect">
            <a:avLst/>
          </a:prstGeom>
        </p:spPr>
      </p:pic>
      <p:sp>
        <p:nvSpPr>
          <p:cNvPr id="32" name="Rectangle: Rounded Corners 78">
            <a:extLst>
              <a:ext uri="{FF2B5EF4-FFF2-40B4-BE49-F238E27FC236}">
                <a16:creationId xmlns:a16="http://schemas.microsoft.com/office/drawing/2014/main" id="{B943D64D-C02C-EFCD-5F82-F65DE147FFE7}"/>
              </a:ext>
            </a:extLst>
          </p:cNvPr>
          <p:cNvSpPr/>
          <p:nvPr/>
        </p:nvSpPr>
        <p:spPr>
          <a:xfrm>
            <a:off x="9210730" y="4605421"/>
            <a:ext cx="318995" cy="301102"/>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44E1FE5-3ADF-5405-9A61-36D201FF6F9E}"/>
              </a:ext>
            </a:extLst>
          </p:cNvPr>
          <p:cNvCxnSpPr>
            <a:cxnSpLocks/>
          </p:cNvCxnSpPr>
          <p:nvPr/>
        </p:nvCxnSpPr>
        <p:spPr>
          <a:xfrm>
            <a:off x="9321086" y="4975881"/>
            <a:ext cx="172024" cy="3291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80">
            <a:extLst>
              <a:ext uri="{FF2B5EF4-FFF2-40B4-BE49-F238E27FC236}">
                <a16:creationId xmlns:a16="http://schemas.microsoft.com/office/drawing/2014/main" id="{CF625C98-FA98-9468-ACD5-30520B2CFFF1}"/>
              </a:ext>
            </a:extLst>
          </p:cNvPr>
          <p:cNvSpPr/>
          <p:nvPr/>
        </p:nvSpPr>
        <p:spPr>
          <a:xfrm>
            <a:off x="9686849" y="5149258"/>
            <a:ext cx="1682701" cy="519324"/>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ideal entangled state</a:t>
            </a:r>
          </a:p>
        </p:txBody>
      </p:sp>
      <p:sp>
        <p:nvSpPr>
          <p:cNvPr id="35" name="Right Brace 34">
            <a:extLst>
              <a:ext uri="{FF2B5EF4-FFF2-40B4-BE49-F238E27FC236}">
                <a16:creationId xmlns:a16="http://schemas.microsoft.com/office/drawing/2014/main" id="{1F84E59A-241A-F763-3D09-BB8A81CAD059}"/>
              </a:ext>
            </a:extLst>
          </p:cNvPr>
          <p:cNvSpPr/>
          <p:nvPr/>
        </p:nvSpPr>
        <p:spPr>
          <a:xfrm>
            <a:off x="5732412" y="1546901"/>
            <a:ext cx="323011" cy="3969766"/>
          </a:xfrm>
          <a:prstGeom prst="rightBrace">
            <a:avLst>
              <a:gd name="adj1" fmla="val 58065"/>
              <a:gd name="adj2" fmla="val 1762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93549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C332-4DD6-767E-5F63-DF84662552F8}"/>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631A4BA5-5E3A-766A-A67E-D53C1A984D0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5DA60A18-465E-DE39-B450-304677CCCB4E}"/>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593E4F67-87F1-EEBE-AC29-F8DC7437E082}"/>
                </a:ext>
              </a:extLst>
            </p:cNvPr>
            <p:cNvSpPr txBox="1"/>
            <p:nvPr/>
          </p:nvSpPr>
          <p:spPr>
            <a:xfrm>
              <a:off x="320767" y="123352"/>
              <a:ext cx="255345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Model Details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083F9E77-86E3-C3C0-23CA-4EE51E615DF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F3F2A7C0-7E29-BFCA-395B-8AEDC4BC62D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888C143-C32A-E1AF-AF8B-E6AFC04257B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35</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Content Placeholder 2">
            <a:extLst>
              <a:ext uri="{FF2B5EF4-FFF2-40B4-BE49-F238E27FC236}">
                <a16:creationId xmlns:a16="http://schemas.microsoft.com/office/drawing/2014/main" id="{28FE6B7F-B934-FE01-CB37-838F1AB0269B}"/>
              </a:ext>
            </a:extLst>
          </p:cNvPr>
          <p:cNvSpPr txBox="1">
            <a:spLocks/>
          </p:cNvSpPr>
          <p:nvPr/>
        </p:nvSpPr>
        <p:spPr>
          <a:xfrm>
            <a:off x="914668" y="1112765"/>
            <a:ext cx="8740931" cy="7532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i="1">
                <a:solidFill>
                  <a:srgbClr val="FF0000"/>
                </a:solidFill>
              </a:rPr>
              <a:t>Imperfect</a:t>
            </a:r>
            <a:r>
              <a:rPr lang="en-US"/>
              <a:t> entanglement swapping</a:t>
            </a:r>
            <a:endParaRPr lang="en-US" dirty="0"/>
          </a:p>
        </p:txBody>
      </p:sp>
      <p:pic>
        <p:nvPicPr>
          <p:cNvPr id="9" name="Graphic 8">
            <a:extLst>
              <a:ext uri="{FF2B5EF4-FFF2-40B4-BE49-F238E27FC236}">
                <a16:creationId xmlns:a16="http://schemas.microsoft.com/office/drawing/2014/main" id="{0ECE1B26-9593-D09B-F521-DAC76A6A3C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1692" y="4714569"/>
            <a:ext cx="2846472" cy="806500"/>
          </a:xfrm>
          <a:prstGeom prst="rect">
            <a:avLst/>
          </a:prstGeom>
        </p:spPr>
      </p:pic>
      <p:sp>
        <p:nvSpPr>
          <p:cNvPr id="10" name="Rectangle: Rounded Corners 11">
            <a:extLst>
              <a:ext uri="{FF2B5EF4-FFF2-40B4-BE49-F238E27FC236}">
                <a16:creationId xmlns:a16="http://schemas.microsoft.com/office/drawing/2014/main" id="{90123796-E227-0993-911E-A9E5F2C77EC5}"/>
              </a:ext>
            </a:extLst>
          </p:cNvPr>
          <p:cNvSpPr/>
          <p:nvPr/>
        </p:nvSpPr>
        <p:spPr>
          <a:xfrm>
            <a:off x="6317916" y="4586699"/>
            <a:ext cx="318995" cy="301102"/>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98CCE27-C925-DB19-510D-CD2FF4CEE6F5}"/>
              </a:ext>
            </a:extLst>
          </p:cNvPr>
          <p:cNvCxnSpPr>
            <a:cxnSpLocks/>
          </p:cNvCxnSpPr>
          <p:nvPr/>
        </p:nvCxnSpPr>
        <p:spPr>
          <a:xfrm>
            <a:off x="6802689" y="4650634"/>
            <a:ext cx="785050" cy="1046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3">
            <a:extLst>
              <a:ext uri="{FF2B5EF4-FFF2-40B4-BE49-F238E27FC236}">
                <a16:creationId xmlns:a16="http://schemas.microsoft.com/office/drawing/2014/main" id="{0044C416-C0DC-3FC5-9DCE-41DD588F471B}"/>
              </a:ext>
            </a:extLst>
          </p:cNvPr>
          <p:cNvSpPr/>
          <p:nvPr/>
        </p:nvSpPr>
        <p:spPr>
          <a:xfrm>
            <a:off x="7826913" y="4555198"/>
            <a:ext cx="2369840" cy="670555"/>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required </a:t>
            </a:r>
            <a:r>
              <a:rPr lang="en-US" dirty="0"/>
              <a:t>purification steps</a:t>
            </a:r>
            <a:r>
              <a:rPr lang="en-US" dirty="0">
                <a:latin typeface="Calibri" panose="020F0502020204030204" pitchFamily="34" charset="0"/>
                <a:cs typeface="Calibri" panose="020F0502020204030204" pitchFamily="34" charset="0"/>
              </a:rPr>
              <a:t> </a:t>
            </a:r>
          </a:p>
        </p:txBody>
      </p:sp>
      <p:sp>
        <p:nvSpPr>
          <p:cNvPr id="13" name="Rectangle: Rounded Corners 16">
            <a:extLst>
              <a:ext uri="{FF2B5EF4-FFF2-40B4-BE49-F238E27FC236}">
                <a16:creationId xmlns:a16="http://schemas.microsoft.com/office/drawing/2014/main" id="{E5449DD9-9220-5196-8688-80C65DBD4AD8}"/>
              </a:ext>
            </a:extLst>
          </p:cNvPr>
          <p:cNvSpPr/>
          <p:nvPr/>
        </p:nvSpPr>
        <p:spPr>
          <a:xfrm>
            <a:off x="6752142" y="5151878"/>
            <a:ext cx="318995" cy="301102"/>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23D5EB4-3D96-946D-965B-437391C37182}"/>
              </a:ext>
            </a:extLst>
          </p:cNvPr>
          <p:cNvCxnSpPr>
            <a:cxnSpLocks/>
          </p:cNvCxnSpPr>
          <p:nvPr/>
        </p:nvCxnSpPr>
        <p:spPr>
          <a:xfrm>
            <a:off x="7154101" y="5379171"/>
            <a:ext cx="433638" cy="3089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Rounded Corners 23">
                <a:extLst>
                  <a:ext uri="{FF2B5EF4-FFF2-40B4-BE49-F238E27FC236}">
                    <a16:creationId xmlns:a16="http://schemas.microsoft.com/office/drawing/2014/main" id="{55A568D3-C352-329F-14FB-037DCC3E5961}"/>
                  </a:ext>
                </a:extLst>
              </p:cNvPr>
              <p:cNvSpPr/>
              <p:nvPr/>
            </p:nvSpPr>
            <p:spPr>
              <a:xfrm>
                <a:off x="7694766" y="5413337"/>
                <a:ext cx="2369840" cy="670555"/>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success probability of </a:t>
                </a:r>
                <a14:m>
                  <m:oMath xmlns:m="http://schemas.openxmlformats.org/officeDocument/2006/math">
                    <m:r>
                      <a:rPr lang="en-US" i="1" dirty="0" smtClean="0">
                        <a:latin typeface="Cambria Math" panose="02040503050406030204" pitchFamily="18" charset="0"/>
                        <a:cs typeface="Calibri" panose="020F0502020204030204" pitchFamily="34" charset="0"/>
                      </a:rPr>
                      <m:t>𝑢</m:t>
                    </m:r>
                  </m:oMath>
                </a14:m>
                <a:r>
                  <a:rPr lang="en-US" dirty="0">
                    <a:latin typeface="Calibri" panose="020F0502020204030204" pitchFamily="34" charset="0"/>
                    <a:cs typeface="Calibri" panose="020F0502020204030204" pitchFamily="34" charset="0"/>
                  </a:rPr>
                  <a:t> step</a:t>
                </a:r>
              </a:p>
            </p:txBody>
          </p:sp>
        </mc:Choice>
        <mc:Fallback xmlns="">
          <p:sp>
            <p:nvSpPr>
              <p:cNvPr id="15" name="Rectangle: Rounded Corners 23">
                <a:extLst>
                  <a:ext uri="{FF2B5EF4-FFF2-40B4-BE49-F238E27FC236}">
                    <a16:creationId xmlns:a16="http://schemas.microsoft.com/office/drawing/2014/main" id="{55A568D3-C352-329F-14FB-037DCC3E5961}"/>
                  </a:ext>
                </a:extLst>
              </p:cNvPr>
              <p:cNvSpPr>
                <a:spLocks noRot="1" noChangeAspect="1" noMove="1" noResize="1" noEditPoints="1" noAdjustHandles="1" noChangeArrowheads="1" noChangeShapeType="1" noTextEdit="1"/>
              </p:cNvSpPr>
              <p:nvPr/>
            </p:nvSpPr>
            <p:spPr>
              <a:xfrm>
                <a:off x="7694766" y="5413337"/>
                <a:ext cx="2369840" cy="670555"/>
              </a:xfrm>
              <a:prstGeom prst="roundRect">
                <a:avLst>
                  <a:gd name="adj" fmla="val 7235"/>
                </a:avLst>
              </a:prstGeom>
              <a:blipFill>
                <a:blip r:embed="rId5"/>
                <a:stretch>
                  <a:fillRect b="-12727"/>
                </a:stretch>
              </a:blipFill>
            </p:spPr>
            <p:txBody>
              <a:bodyPr/>
              <a:lstStyle/>
              <a:p>
                <a:r>
                  <a:rPr lang="en-US">
                    <a:noFill/>
                  </a:rPr>
                  <a:t> </a:t>
                </a:r>
              </a:p>
            </p:txBody>
          </p:sp>
        </mc:Fallback>
      </mc:AlternateContent>
      <p:sp>
        <p:nvSpPr>
          <p:cNvPr id="16" name="Rectangle: Rounded Corners 30">
            <a:extLst>
              <a:ext uri="{FF2B5EF4-FFF2-40B4-BE49-F238E27FC236}">
                <a16:creationId xmlns:a16="http://schemas.microsoft.com/office/drawing/2014/main" id="{F152C30D-ECE9-2DF2-E57B-D7F43FFFC219}"/>
              </a:ext>
            </a:extLst>
          </p:cNvPr>
          <p:cNvSpPr/>
          <p:nvPr/>
        </p:nvSpPr>
        <p:spPr>
          <a:xfrm>
            <a:off x="5322965" y="4856781"/>
            <a:ext cx="478349" cy="49136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A086A0D-6FA6-1C2C-7567-3C4E909E443B}"/>
              </a:ext>
            </a:extLst>
          </p:cNvPr>
          <p:cNvCxnSpPr>
            <a:cxnSpLocks/>
            <a:stCxn id="16" idx="2"/>
          </p:cNvCxnSpPr>
          <p:nvPr/>
        </p:nvCxnSpPr>
        <p:spPr>
          <a:xfrm flipH="1">
            <a:off x="4224665" y="5348150"/>
            <a:ext cx="1337475" cy="3399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Rounded Corners 35">
                <a:extLst>
                  <a:ext uri="{FF2B5EF4-FFF2-40B4-BE49-F238E27FC236}">
                    <a16:creationId xmlns:a16="http://schemas.microsoft.com/office/drawing/2014/main" id="{3CA79EC0-CA23-F2E9-799E-E38F500EC04F}"/>
                  </a:ext>
                </a:extLst>
              </p:cNvPr>
              <p:cNvSpPr/>
              <p:nvPr/>
            </p:nvSpPr>
            <p:spPr>
              <a:xfrm>
                <a:off x="1530266" y="5452980"/>
                <a:ext cx="2570689" cy="608730"/>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source-destination pair </a:t>
                </a:r>
                <a14:m>
                  <m:oMath xmlns:m="http://schemas.openxmlformats.org/officeDocument/2006/math">
                    <m:r>
                      <a:rPr lang="en-US" i="1" dirty="0" smtClean="0">
                        <a:latin typeface="Cambria Math" panose="02040503050406030204" pitchFamily="18" charset="0"/>
                      </a:rPr>
                      <m:t>𝑘</m:t>
                    </m:r>
                  </m:oMath>
                </a14:m>
                <a:r>
                  <a:rPr lang="en-US" dirty="0"/>
                  <a:t> </a:t>
                </a:r>
                <a:r>
                  <a:rPr lang="en-US" dirty="0">
                    <a:latin typeface="Calibri" panose="020F0502020204030204" pitchFamily="34" charset="0"/>
                    <a:cs typeface="Calibri" panose="020F0502020204030204" pitchFamily="34" charset="0"/>
                  </a:rPr>
                  <a:t>target fidelity </a:t>
                </a:r>
              </a:p>
            </p:txBody>
          </p:sp>
        </mc:Choice>
        <mc:Fallback xmlns="">
          <p:sp>
            <p:nvSpPr>
              <p:cNvPr id="18" name="Rectangle: Rounded Corners 35">
                <a:extLst>
                  <a:ext uri="{FF2B5EF4-FFF2-40B4-BE49-F238E27FC236}">
                    <a16:creationId xmlns:a16="http://schemas.microsoft.com/office/drawing/2014/main" id="{3CA79EC0-CA23-F2E9-799E-E38F500EC04F}"/>
                  </a:ext>
                </a:extLst>
              </p:cNvPr>
              <p:cNvSpPr>
                <a:spLocks noRot="1" noChangeAspect="1" noMove="1" noResize="1" noEditPoints="1" noAdjustHandles="1" noChangeArrowheads="1" noChangeShapeType="1" noTextEdit="1"/>
              </p:cNvSpPr>
              <p:nvPr/>
            </p:nvSpPr>
            <p:spPr>
              <a:xfrm>
                <a:off x="1530266" y="5452980"/>
                <a:ext cx="2570689" cy="608730"/>
              </a:xfrm>
              <a:prstGeom prst="roundRect">
                <a:avLst>
                  <a:gd name="adj" fmla="val 7235"/>
                </a:avLst>
              </a:prstGeom>
              <a:blipFill>
                <a:blip r:embed="rId6"/>
                <a:stretch>
                  <a:fillRect t="-8163" r="-1961" b="-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EF91E29A-DBBC-C51E-DDB3-061AB4711C57}"/>
                  </a:ext>
                </a:extLst>
              </p:cNvPr>
              <p:cNvSpPr txBox="1">
                <a:spLocks/>
              </p:cNvSpPr>
              <p:nvPr/>
            </p:nvSpPr>
            <p:spPr>
              <a:xfrm>
                <a:off x="1358380" y="1614461"/>
                <a:ext cx="10214797" cy="90587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400" dirty="0"/>
                  <a:t>the end-to-end fidelity of pair </a:t>
                </a:r>
                <a14:m>
                  <m:oMath xmlns:m="http://schemas.openxmlformats.org/officeDocument/2006/math">
                    <m:r>
                      <a:rPr lang="en-US" sz="2400" i="1" dirty="0" smtClean="0">
                        <a:latin typeface="Cambria Math" panose="02040503050406030204" pitchFamily="18" charset="0"/>
                      </a:rPr>
                      <m:t>𝑘</m:t>
                    </m:r>
                  </m:oMath>
                </a14:m>
                <a:r>
                  <a:rPr lang="en-US" sz="2400" dirty="0"/>
                  <a:t> along path </a:t>
                </a:r>
                <a14:m>
                  <m:oMath xmlns:m="http://schemas.openxmlformats.org/officeDocument/2006/math">
                    <m:r>
                      <a:rPr lang="en-US" sz="2400" i="1" dirty="0" smtClean="0">
                        <a:latin typeface="Cambria Math" panose="02040503050406030204" pitchFamily="18" charset="0"/>
                      </a:rPr>
                      <m:t>𝑝</m:t>
                    </m:r>
                  </m:oMath>
                </a14:m>
                <a:r>
                  <a:rPr lang="en-US" sz="2400" dirty="0"/>
                  <a:t>, which consists of links </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m:t>
                        </m:r>
                        <m:r>
                          <a:rPr lang="en-US" sz="2400" i="1" dirty="0" smtClean="0">
                            <a:latin typeface="Cambria Math" panose="02040503050406030204" pitchFamily="18" charset="0"/>
                          </a:rPr>
                          <m:t>𝑒</m:t>
                        </m:r>
                      </m:e>
                      <m:sub>
                        <m:r>
                          <a:rPr lang="en-US" sz="2400" i="1" dirty="0" smtClean="0">
                            <a:latin typeface="Cambria Math" panose="02040503050406030204" pitchFamily="18" charset="0"/>
                          </a:rPr>
                          <m:t>1</m:t>
                        </m:r>
                      </m:sub>
                    </m:sSub>
                    <m:r>
                      <a:rPr lang="en-US" sz="2400" i="1" dirty="0" smtClean="0">
                        <a:latin typeface="Cambria Math" panose="02040503050406030204" pitchFamily="18" charset="0"/>
                      </a:rPr>
                      <m:t>, </m:t>
                    </m:r>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𝑒</m:t>
                        </m:r>
                      </m:e>
                      <m:sub>
                        <m:r>
                          <a:rPr lang="en-US" sz="2400" i="1" dirty="0" smtClean="0">
                            <a:latin typeface="Cambria Math" panose="02040503050406030204" pitchFamily="18" charset="0"/>
                          </a:rPr>
                          <m:t>2</m:t>
                        </m:r>
                      </m:sub>
                    </m:sSub>
                    <m:r>
                      <a:rPr lang="en-US" sz="2400" i="1" dirty="0" smtClean="0">
                        <a:latin typeface="Cambria Math" panose="02040503050406030204" pitchFamily="18" charset="0"/>
                      </a:rPr>
                      <m:t>, …, </m:t>
                    </m:r>
                    <m:sSub>
                      <m:sSubPr>
                        <m:ctrlPr>
                          <a:rPr lang="en-US" sz="2400" i="1" dirty="0" err="1" smtClean="0">
                            <a:latin typeface="Cambria Math" panose="02040503050406030204" pitchFamily="18" charset="0"/>
                          </a:rPr>
                        </m:ctrlPr>
                      </m:sSubPr>
                      <m:e>
                        <m:r>
                          <a:rPr lang="en-US" sz="2400" i="1" dirty="0" err="1" smtClean="0">
                            <a:latin typeface="Cambria Math" panose="02040503050406030204" pitchFamily="18" charset="0"/>
                          </a:rPr>
                          <m:t>𝑒</m:t>
                        </m:r>
                      </m:e>
                      <m:sub>
                        <m:r>
                          <a:rPr lang="en-US" sz="2400" i="1" dirty="0" err="1" smtClean="0">
                            <a:latin typeface="Cambria Math" panose="02040503050406030204" pitchFamily="18" charset="0"/>
                          </a:rPr>
                          <m:t>𝑋</m:t>
                        </m:r>
                      </m:sub>
                    </m:sSub>
                    <m:r>
                      <a:rPr lang="en-US" sz="2400" b="0" i="1" dirty="0" smtClean="0">
                        <a:latin typeface="Cambria Math" panose="02040503050406030204" pitchFamily="18" charset="0"/>
                      </a:rPr>
                      <m:t>}</m:t>
                    </m:r>
                  </m:oMath>
                </a14:m>
                <a:r>
                  <a:rPr lang="en-US" sz="2400" dirty="0"/>
                  <a:t> </a:t>
                </a:r>
                <a14:m>
                  <m:oMath xmlns:m="http://schemas.openxmlformats.org/officeDocument/2006/math">
                    <m:r>
                      <a:rPr lang="en-US" sz="2400" i="1" dirty="0" smtClean="0">
                        <a:latin typeface="Cambria Math" panose="02040503050406030204" pitchFamily="18" charset="0"/>
                      </a:rPr>
                      <m:t>⊆</m:t>
                    </m:r>
                  </m:oMath>
                </a14:m>
                <a:r>
                  <a:rPr lang="en-US" sz="2400" dirty="0"/>
                  <a:t>ℰ and nodes </a:t>
                </a:r>
                <a14:m>
                  <m:oMath xmlns:m="http://schemas.openxmlformats.org/officeDocument/2006/math">
                    <m:d>
                      <m:dPr>
                        <m:begChr m:val="{"/>
                        <m:endChr m:val="}"/>
                        <m:ctrlPr>
                          <a:rPr lang="en-US" sz="2400" i="1" dirty="0" smtClean="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𝑘</m:t>
                            </m:r>
                          </m:e>
                          <m:sub>
                            <m:r>
                              <a:rPr lang="en-US" sz="2400" i="1" dirty="0">
                                <a:latin typeface="Cambria Math" panose="02040503050406030204" pitchFamily="18" charset="0"/>
                              </a:rPr>
                              <m:t>1</m:t>
                            </m:r>
                          </m:sub>
                        </m:sSub>
                        <m:r>
                          <a:rPr lang="en-US" sz="2400" i="1" dirty="0">
                            <a:latin typeface="Cambria Math" panose="02040503050406030204" pitchFamily="18" charset="0"/>
                          </a:rPr>
                          <m:t>,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𝑘</m:t>
                            </m:r>
                          </m:e>
                          <m:sub>
                            <m:r>
                              <a:rPr lang="en-US" sz="2400" i="1" dirty="0">
                                <a:latin typeface="Cambria Math" panose="02040503050406030204" pitchFamily="18" charset="0"/>
                              </a:rPr>
                              <m:t>2</m:t>
                            </m:r>
                          </m:sub>
                        </m:sSub>
                        <m:r>
                          <a:rPr lang="en-US" sz="2400" i="1" dirty="0">
                            <a:latin typeface="Cambria Math" panose="02040503050406030204" pitchFamily="18" charset="0"/>
                          </a:rPr>
                          <m:t>, …,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𝑘</m:t>
                            </m:r>
                          </m:e>
                          <m:sub>
                            <m:d>
                              <m:dPr>
                                <m:begChr m:val="{"/>
                                <m:endChr m:val="}"/>
                                <m:ctrlPr>
                                  <a:rPr lang="en-US" sz="2400" i="1" dirty="0">
                                    <a:latin typeface="Cambria Math" panose="02040503050406030204" pitchFamily="18" charset="0"/>
                                  </a:rPr>
                                </m:ctrlPr>
                              </m:dPr>
                              <m:e>
                                <m:r>
                                  <a:rPr lang="en-US" sz="2400" i="1" dirty="0">
                                    <a:latin typeface="Cambria Math" panose="02040503050406030204" pitchFamily="18" charset="0"/>
                                  </a:rPr>
                                  <m:t>𝑋</m:t>
                                </m:r>
                                <m:r>
                                  <a:rPr lang="en-US" sz="2400" i="1" dirty="0">
                                    <a:latin typeface="Cambria Math" panose="02040503050406030204" pitchFamily="18" charset="0"/>
                                  </a:rPr>
                                  <m:t>+1</m:t>
                                </m:r>
                              </m:e>
                            </m:d>
                          </m:sub>
                        </m:sSub>
                      </m:e>
                    </m:d>
                    <m:r>
                      <a:rPr lang="en-US" sz="2400" i="1" dirty="0">
                        <a:latin typeface="Cambria Math" panose="02040503050406030204" pitchFamily="18" charset="0"/>
                      </a:rPr>
                      <m:t>⊆</m:t>
                    </m:r>
                  </m:oMath>
                </a14:m>
                <a:r>
                  <a:rPr lang="en-US" sz="2400" dirty="0"/>
                  <a:t> </a:t>
                </a:r>
                <a14:m>
                  <m:oMath xmlns:m="http://schemas.openxmlformats.org/officeDocument/2006/math">
                    <m:r>
                      <a:rPr lang="en-US" sz="2400" i="1" dirty="0">
                        <a:latin typeface="Cambria Math" panose="02040503050406030204" pitchFamily="18" charset="0"/>
                      </a:rPr>
                      <m:t>𝒱</m:t>
                    </m:r>
                  </m:oMath>
                </a14:m>
                <a:endParaRPr lang="en-US" sz="2400" dirty="0"/>
              </a:p>
            </p:txBody>
          </p:sp>
        </mc:Choice>
        <mc:Fallback xmlns="">
          <p:sp>
            <p:nvSpPr>
              <p:cNvPr id="19" name="Content Placeholder 2">
                <a:extLst>
                  <a:ext uri="{FF2B5EF4-FFF2-40B4-BE49-F238E27FC236}">
                    <a16:creationId xmlns:a16="http://schemas.microsoft.com/office/drawing/2014/main" id="{EF91E29A-DBBC-C51E-DDB3-061AB4711C57}"/>
                  </a:ext>
                </a:extLst>
              </p:cNvPr>
              <p:cNvSpPr txBox="1">
                <a:spLocks noRot="1" noChangeAspect="1" noMove="1" noResize="1" noEditPoints="1" noAdjustHandles="1" noChangeArrowheads="1" noChangeShapeType="1" noTextEdit="1"/>
              </p:cNvSpPr>
              <p:nvPr/>
            </p:nvSpPr>
            <p:spPr>
              <a:xfrm>
                <a:off x="1358380" y="1614461"/>
                <a:ext cx="10214797" cy="905872"/>
              </a:xfrm>
              <a:prstGeom prst="rect">
                <a:avLst/>
              </a:prstGeom>
              <a:blipFill>
                <a:blip r:embed="rId7"/>
                <a:stretch>
                  <a:fillRect l="-870" t="-8333" b="-1389"/>
                </a:stretch>
              </a:blipFill>
            </p:spPr>
            <p:txBody>
              <a:bodyPr/>
              <a:lstStyle/>
              <a:p>
                <a:r>
                  <a:rPr lang="en-US">
                    <a:noFill/>
                  </a:rPr>
                  <a:t> </a:t>
                </a:r>
              </a:p>
            </p:txBody>
          </p:sp>
        </mc:Fallback>
      </mc:AlternateContent>
      <p:sp>
        <p:nvSpPr>
          <p:cNvPr id="20" name="Rectangle: Rounded Corners 55">
            <a:extLst>
              <a:ext uri="{FF2B5EF4-FFF2-40B4-BE49-F238E27FC236}">
                <a16:creationId xmlns:a16="http://schemas.microsoft.com/office/drawing/2014/main" id="{D3A3F45F-1220-EC9C-D6DB-8F9AA355A84F}"/>
              </a:ext>
            </a:extLst>
          </p:cNvPr>
          <p:cNvSpPr/>
          <p:nvPr/>
        </p:nvSpPr>
        <p:spPr>
          <a:xfrm>
            <a:off x="6158561" y="2528623"/>
            <a:ext cx="478349" cy="49136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57">
            <a:extLst>
              <a:ext uri="{FF2B5EF4-FFF2-40B4-BE49-F238E27FC236}">
                <a16:creationId xmlns:a16="http://schemas.microsoft.com/office/drawing/2014/main" id="{5BEAC6D0-411B-B336-947E-0A35D4BFF0FD}"/>
              </a:ext>
            </a:extLst>
          </p:cNvPr>
          <p:cNvSpPr/>
          <p:nvPr/>
        </p:nvSpPr>
        <p:spPr>
          <a:xfrm>
            <a:off x="7103036" y="2545540"/>
            <a:ext cx="478349" cy="491369"/>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Rounded Corners 64">
                <a:extLst>
                  <a:ext uri="{FF2B5EF4-FFF2-40B4-BE49-F238E27FC236}">
                    <a16:creationId xmlns:a16="http://schemas.microsoft.com/office/drawing/2014/main" id="{2A04DFCF-0E0D-CA0B-58EE-6B91A6C1B118}"/>
                  </a:ext>
                </a:extLst>
              </p:cNvPr>
              <p:cNvSpPr/>
              <p:nvPr/>
            </p:nvSpPr>
            <p:spPr>
              <a:xfrm>
                <a:off x="4840245" y="3404280"/>
                <a:ext cx="4286129" cy="350089"/>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fidelity parameters related with </a:t>
                </a:r>
                <a14:m>
                  <m:oMath xmlns:m="http://schemas.openxmlformats.org/officeDocument/2006/math">
                    <m:sSubSup>
                      <m:sSubSupPr>
                        <m:ctrlPr>
                          <a:rPr lang="en-US" i="1" dirty="0" smtClean="0">
                            <a:latin typeface="Cambria Math" panose="02040503050406030204" pitchFamily="18" charset="0"/>
                            <a:cs typeface="Calibri" panose="020F0502020204030204" pitchFamily="34" charset="0"/>
                          </a:rPr>
                        </m:ctrlPr>
                      </m:sSubSupPr>
                      <m:e>
                        <m:r>
                          <a:rPr lang="en-US" i="1" dirty="0" smtClean="0">
                            <a:latin typeface="Cambria Math" panose="02040503050406030204" pitchFamily="18" charset="0"/>
                            <a:cs typeface="Calibri" panose="020F0502020204030204" pitchFamily="34" charset="0"/>
                          </a:rPr>
                          <m:t>𝐹</m:t>
                        </m:r>
                      </m:e>
                      <m:sub>
                        <m:r>
                          <a:rPr lang="en-US" b="0" i="1" dirty="0" smtClean="0">
                            <a:latin typeface="Cambria Math" panose="02040503050406030204" pitchFamily="18" charset="0"/>
                            <a:cs typeface="Calibri" panose="020F0502020204030204" pitchFamily="34" charset="0"/>
                          </a:rPr>
                          <m:t>𝑖</m:t>
                        </m:r>
                        <m:r>
                          <a:rPr lang="en-US" b="0" i="1" dirty="0" smtClean="0">
                            <a:latin typeface="Cambria Math" panose="02040503050406030204" pitchFamily="18" charset="0"/>
                            <a:cs typeface="Calibri" panose="020F0502020204030204" pitchFamily="34" charset="0"/>
                          </a:rPr>
                          <m:t>,</m:t>
                        </m:r>
                        <m:r>
                          <a:rPr lang="en-US" b="0" i="1" dirty="0" smtClean="0">
                            <a:latin typeface="Cambria Math" panose="02040503050406030204" pitchFamily="18" charset="0"/>
                            <a:cs typeface="Calibri" panose="020F0502020204030204" pitchFamily="34" charset="0"/>
                          </a:rPr>
                          <m:t>𝑗</m:t>
                        </m:r>
                      </m:sub>
                      <m:sup>
                        <m:r>
                          <a:rPr lang="en-US" i="1" dirty="0" smtClean="0">
                            <a:latin typeface="Cambria Math" panose="02040503050406030204" pitchFamily="18" charset="0"/>
                            <a:cs typeface="Calibri" panose="020F0502020204030204" pitchFamily="34" charset="0"/>
                          </a:rPr>
                          <m:t>𝑡</m:t>
                        </m:r>
                      </m:sup>
                    </m:sSubSup>
                  </m:oMath>
                </a14:m>
                <a:endParaRPr lang="en-US" dirty="0">
                  <a:latin typeface="Calibri" panose="020F0502020204030204" pitchFamily="34" charset="0"/>
                  <a:cs typeface="Calibri" panose="020F0502020204030204" pitchFamily="34" charset="0"/>
                </a:endParaRPr>
              </a:p>
            </p:txBody>
          </p:sp>
        </mc:Choice>
        <mc:Fallback xmlns="">
          <p:sp>
            <p:nvSpPr>
              <p:cNvPr id="22" name="Rectangle: Rounded Corners 64">
                <a:extLst>
                  <a:ext uri="{FF2B5EF4-FFF2-40B4-BE49-F238E27FC236}">
                    <a16:creationId xmlns:a16="http://schemas.microsoft.com/office/drawing/2014/main" id="{2A04DFCF-0E0D-CA0B-58EE-6B91A6C1B118}"/>
                  </a:ext>
                </a:extLst>
              </p:cNvPr>
              <p:cNvSpPr>
                <a:spLocks noRot="1" noChangeAspect="1" noMove="1" noResize="1" noEditPoints="1" noAdjustHandles="1" noChangeArrowheads="1" noChangeShapeType="1" noTextEdit="1"/>
              </p:cNvSpPr>
              <p:nvPr/>
            </p:nvSpPr>
            <p:spPr>
              <a:xfrm>
                <a:off x="4840245" y="3404280"/>
                <a:ext cx="4286129" cy="350089"/>
              </a:xfrm>
              <a:prstGeom prst="roundRect">
                <a:avLst>
                  <a:gd name="adj" fmla="val 7235"/>
                </a:avLst>
              </a:prstGeom>
              <a:blipFill>
                <a:blip r:embed="rId8"/>
                <a:stretch>
                  <a:fillRect t="-10000" b="-23333"/>
                </a:stretch>
              </a:blipFill>
            </p:spPr>
            <p:txBody>
              <a:bodyPr/>
              <a:lstStyle/>
              <a:p>
                <a:r>
                  <a:rPr lang="en-US">
                    <a:noFill/>
                  </a:rPr>
                  <a:t> </a:t>
                </a:r>
              </a:p>
            </p:txBody>
          </p:sp>
        </mc:Fallback>
      </mc:AlternateContent>
      <p:sp>
        <p:nvSpPr>
          <p:cNvPr id="23" name="Left Brace 22">
            <a:extLst>
              <a:ext uri="{FF2B5EF4-FFF2-40B4-BE49-F238E27FC236}">
                <a16:creationId xmlns:a16="http://schemas.microsoft.com/office/drawing/2014/main" id="{BDFF0751-7A98-9449-6006-96562B28A911}"/>
              </a:ext>
            </a:extLst>
          </p:cNvPr>
          <p:cNvSpPr/>
          <p:nvPr/>
        </p:nvSpPr>
        <p:spPr>
          <a:xfrm rot="16200000">
            <a:off x="6787375" y="2743580"/>
            <a:ext cx="198701" cy="96800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Graphic 23">
            <a:extLst>
              <a:ext uri="{FF2B5EF4-FFF2-40B4-BE49-F238E27FC236}">
                <a16:creationId xmlns:a16="http://schemas.microsoft.com/office/drawing/2014/main" id="{69B57964-0641-E729-A3EE-2D061C986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1745" y="2421312"/>
            <a:ext cx="3685215" cy="713267"/>
          </a:xfrm>
          <a:prstGeom prst="rect">
            <a:avLst/>
          </a:prstGeom>
        </p:spPr>
      </p:pic>
    </p:spTree>
    <p:extLst>
      <p:ext uri="{BB962C8B-B14F-4D97-AF65-F5344CB8AC3E}">
        <p14:creationId xmlns:p14="http://schemas.microsoft.com/office/powerpoint/2010/main" val="1217633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6D7D-6536-5D73-37AB-8B21830AFA2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1DBE0E87-ACBD-722C-39ED-592CB5FD9A30}"/>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45B4031A-4DFF-82E7-7030-2010CADA487C}"/>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63039F77-0D1F-2774-D240-C9FA19089E85}"/>
                </a:ext>
              </a:extLst>
            </p:cNvPr>
            <p:cNvSpPr txBox="1"/>
            <p:nvPr/>
          </p:nvSpPr>
          <p:spPr>
            <a:xfrm>
              <a:off x="320767" y="123352"/>
              <a:ext cx="3806491"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Problem Formulation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3FF1638C-7937-DAD2-DF5E-81380D383C74}"/>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6457AEBC-CD80-8E8A-5BF2-3DC4B0FC13D7}"/>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19FDF27-ADF7-2135-61F7-A3404EAA0C49}"/>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36</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mc:AlternateContent xmlns:mc="http://schemas.openxmlformats.org/markup-compatibility/2006" xmlns:a14="http://schemas.microsoft.com/office/drawing/2010/main">
        <mc:Choice Requires="a14">
          <p:sp>
            <p:nvSpPr>
              <p:cNvPr id="6" name="Rectangle: Rounded Corners 7">
                <a:extLst>
                  <a:ext uri="{FF2B5EF4-FFF2-40B4-BE49-F238E27FC236}">
                    <a16:creationId xmlns:a16="http://schemas.microsoft.com/office/drawing/2014/main" id="{89BAD4C3-0E29-2C2F-E7AE-E0C4F15152E4}"/>
                  </a:ext>
                </a:extLst>
              </p:cNvPr>
              <p:cNvSpPr/>
              <p:nvPr/>
            </p:nvSpPr>
            <p:spPr>
              <a:xfrm>
                <a:off x="228600" y="2802979"/>
                <a:ext cx="2442506" cy="1428660"/>
              </a:xfrm>
              <a:prstGeom prst="roundRect">
                <a:avLst>
                  <a:gd name="adj" fmla="val 38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000" i="1" dirty="0" smtClean="0">
                        <a:latin typeface="Cambria Math" panose="02040503050406030204" pitchFamily="18" charset="0"/>
                        <a:cs typeface="Calibri" panose="020F0502020204030204" pitchFamily="34" charset="0"/>
                      </a:rPr>
                      <m:t>𝑥</m:t>
                    </m:r>
                    <m:r>
                      <a:rPr lang="en-US" sz="2000" i="1" dirty="0" smtClean="0">
                        <a:latin typeface="Cambria Math" panose="02040503050406030204" pitchFamily="18" charset="0"/>
                        <a:cs typeface="Calibri" panose="020F0502020204030204" pitchFamily="34" charset="0"/>
                      </a:rPr>
                      <m:t> </m:t>
                    </m:r>
                  </m:oMath>
                </a14:m>
                <a:r>
                  <a:rPr lang="en-US" sz="2000" dirty="0">
                    <a:latin typeface="Calibri" panose="020F0502020204030204" pitchFamily="34" charset="0"/>
                    <a:cs typeface="Calibri" panose="020F0502020204030204" pitchFamily="34" charset="0"/>
                  </a:rPr>
                  <a:t>– path selection </a:t>
                </a:r>
              </a:p>
              <a:p>
                <a14:m>
                  <m:oMath xmlns:m="http://schemas.openxmlformats.org/officeDocument/2006/math">
                    <m:r>
                      <a:rPr lang="en-US" sz="2000" b="0" i="1" dirty="0" smtClean="0">
                        <a:latin typeface="Cambria Math" panose="02040503050406030204" pitchFamily="18" charset="0"/>
                        <a:cs typeface="Calibri" panose="020F0502020204030204" pitchFamily="34" charset="0"/>
                      </a:rPr>
                      <m:t>𝑦</m:t>
                    </m:r>
                  </m:oMath>
                </a14:m>
                <a:r>
                  <a:rPr lang="en-US" sz="2000" dirty="0">
                    <a:latin typeface="Calibri" panose="020F0502020204030204" pitchFamily="34" charset="0"/>
                    <a:cs typeface="Calibri" panose="020F0502020204030204" pitchFamily="34" charset="0"/>
                  </a:rPr>
                  <a:t> – EGR </a:t>
                </a:r>
              </a:p>
              <a:p>
                <a14:m>
                  <m:oMath xmlns:m="http://schemas.openxmlformats.org/officeDocument/2006/math">
                    <m:r>
                      <a:rPr lang="en-US" sz="2000" b="0" i="1" dirty="0" smtClean="0">
                        <a:latin typeface="Cambria Math" panose="02040503050406030204" pitchFamily="18" charset="0"/>
                        <a:cs typeface="Calibri" panose="020F0502020204030204" pitchFamily="34" charset="0"/>
                      </a:rPr>
                      <m:t>𝑧</m:t>
                    </m:r>
                  </m:oMath>
                </a14:m>
                <a:r>
                  <a:rPr lang="en-US" sz="2000" dirty="0">
                    <a:latin typeface="Calibri" panose="020F0502020204030204" pitchFamily="34" charset="0"/>
                    <a:cs typeface="Calibri" panose="020F0502020204030204" pitchFamily="34" charset="0"/>
                  </a:rPr>
                  <a:t> –  average number of EPR pairs storage</a:t>
                </a:r>
              </a:p>
            </p:txBody>
          </p:sp>
        </mc:Choice>
        <mc:Fallback xmlns="">
          <p:sp>
            <p:nvSpPr>
              <p:cNvPr id="6" name="Rectangle: Rounded Corners 7">
                <a:extLst>
                  <a:ext uri="{FF2B5EF4-FFF2-40B4-BE49-F238E27FC236}">
                    <a16:creationId xmlns:a16="http://schemas.microsoft.com/office/drawing/2014/main" id="{89BAD4C3-0E29-2C2F-E7AE-E0C4F15152E4}"/>
                  </a:ext>
                </a:extLst>
              </p:cNvPr>
              <p:cNvSpPr>
                <a:spLocks noRot="1" noChangeAspect="1" noMove="1" noResize="1" noEditPoints="1" noAdjustHandles="1" noChangeArrowheads="1" noChangeShapeType="1" noTextEdit="1"/>
              </p:cNvSpPr>
              <p:nvPr/>
            </p:nvSpPr>
            <p:spPr>
              <a:xfrm>
                <a:off x="228600" y="2802979"/>
                <a:ext cx="2442506" cy="1428660"/>
              </a:xfrm>
              <a:prstGeom prst="roundRect">
                <a:avLst>
                  <a:gd name="adj" fmla="val 3874"/>
                </a:avLst>
              </a:prstGeom>
              <a:blipFill>
                <a:blip r:embed="rId3"/>
                <a:stretch>
                  <a:fillRect l="-1546" b="-2632"/>
                </a:stretch>
              </a:blipFill>
            </p:spPr>
            <p:txBody>
              <a:bodyPr/>
              <a:lstStyle/>
              <a:p>
                <a:r>
                  <a:rPr lang="en-US">
                    <a:noFill/>
                  </a:rPr>
                  <a:t> </a:t>
                </a:r>
              </a:p>
            </p:txBody>
          </p:sp>
        </mc:Fallback>
      </mc:AlternateContent>
      <p:sp>
        <p:nvSpPr>
          <p:cNvPr id="9" name="Arrow: Right 12">
            <a:extLst>
              <a:ext uri="{FF2B5EF4-FFF2-40B4-BE49-F238E27FC236}">
                <a16:creationId xmlns:a16="http://schemas.microsoft.com/office/drawing/2014/main" id="{790C3651-863B-C63B-23A1-33CA4F057F80}"/>
              </a:ext>
            </a:extLst>
          </p:cNvPr>
          <p:cNvSpPr/>
          <p:nvPr/>
        </p:nvSpPr>
        <p:spPr>
          <a:xfrm rot="7901859" flipV="1">
            <a:off x="2305214" y="2060101"/>
            <a:ext cx="864786" cy="24474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13">
            <a:extLst>
              <a:ext uri="{FF2B5EF4-FFF2-40B4-BE49-F238E27FC236}">
                <a16:creationId xmlns:a16="http://schemas.microsoft.com/office/drawing/2014/main" id="{5B26DF1C-CFC9-59D4-6D29-30034FD2543C}"/>
              </a:ext>
            </a:extLst>
          </p:cNvPr>
          <p:cNvSpPr/>
          <p:nvPr/>
        </p:nvSpPr>
        <p:spPr>
          <a:xfrm>
            <a:off x="7174280" y="1140966"/>
            <a:ext cx="4316832" cy="887347"/>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the aggregate weighted EGR across all user pairs, all path, and all time intervals</a:t>
            </a:r>
          </a:p>
        </p:txBody>
      </p:sp>
      <p:sp>
        <p:nvSpPr>
          <p:cNvPr id="11" name="Arrow: Right 15">
            <a:extLst>
              <a:ext uri="{FF2B5EF4-FFF2-40B4-BE49-F238E27FC236}">
                <a16:creationId xmlns:a16="http://schemas.microsoft.com/office/drawing/2014/main" id="{B5DFCBB2-30DD-5F8F-C868-EF7F41BB45EA}"/>
              </a:ext>
            </a:extLst>
          </p:cNvPr>
          <p:cNvSpPr/>
          <p:nvPr/>
        </p:nvSpPr>
        <p:spPr>
          <a:xfrm>
            <a:off x="5517899" y="1469291"/>
            <a:ext cx="1446867" cy="3089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D2EB05F-BC30-4751-E815-C7AE44809A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105" y="1380688"/>
            <a:ext cx="5429843" cy="4801341"/>
          </a:xfrm>
          <a:prstGeom prst="rect">
            <a:avLst/>
          </a:prstGeom>
        </p:spPr>
      </p:pic>
      <p:sp>
        <p:nvSpPr>
          <p:cNvPr id="13" name="Rectangle: Rounded Corners 18">
            <a:extLst>
              <a:ext uri="{FF2B5EF4-FFF2-40B4-BE49-F238E27FC236}">
                <a16:creationId xmlns:a16="http://schemas.microsoft.com/office/drawing/2014/main" id="{681D36A5-CD27-2D1F-77CC-C3CEAEF10AC5}"/>
              </a:ext>
            </a:extLst>
          </p:cNvPr>
          <p:cNvSpPr/>
          <p:nvPr/>
        </p:nvSpPr>
        <p:spPr>
          <a:xfrm>
            <a:off x="7840197" y="2152123"/>
            <a:ext cx="3351048" cy="491098"/>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path selection constraints</a:t>
            </a:r>
          </a:p>
        </p:txBody>
      </p:sp>
      <p:sp>
        <p:nvSpPr>
          <p:cNvPr id="14" name="Rectangle: Rounded Corners 23">
            <a:extLst>
              <a:ext uri="{FF2B5EF4-FFF2-40B4-BE49-F238E27FC236}">
                <a16:creationId xmlns:a16="http://schemas.microsoft.com/office/drawing/2014/main" id="{C1AC9E8B-9FD5-F783-2076-942C86FA09F1}"/>
              </a:ext>
            </a:extLst>
          </p:cNvPr>
          <p:cNvSpPr/>
          <p:nvPr/>
        </p:nvSpPr>
        <p:spPr>
          <a:xfrm>
            <a:off x="7520072" y="2875561"/>
            <a:ext cx="4316832" cy="722431"/>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storage and channel capacity constraints</a:t>
            </a:r>
          </a:p>
        </p:txBody>
      </p:sp>
      <p:sp>
        <p:nvSpPr>
          <p:cNvPr id="15" name="Rectangle: Rounded Corners 25">
            <a:extLst>
              <a:ext uri="{FF2B5EF4-FFF2-40B4-BE49-F238E27FC236}">
                <a16:creationId xmlns:a16="http://schemas.microsoft.com/office/drawing/2014/main" id="{9042BB56-5191-9B02-AA72-27464CB5E2CD}"/>
              </a:ext>
            </a:extLst>
          </p:cNvPr>
          <p:cNvSpPr/>
          <p:nvPr/>
        </p:nvSpPr>
        <p:spPr>
          <a:xfrm>
            <a:off x="8735556" y="4561335"/>
            <a:ext cx="3119233" cy="722431"/>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fidelity and balance constraints</a:t>
            </a:r>
          </a:p>
        </p:txBody>
      </p:sp>
      <p:sp>
        <p:nvSpPr>
          <p:cNvPr id="16" name="Rectangle: Rounded Corners 26">
            <a:extLst>
              <a:ext uri="{FF2B5EF4-FFF2-40B4-BE49-F238E27FC236}">
                <a16:creationId xmlns:a16="http://schemas.microsoft.com/office/drawing/2014/main" id="{77C35140-E197-3F93-9E0B-0AD6BFFE79E8}"/>
              </a:ext>
            </a:extLst>
          </p:cNvPr>
          <p:cNvSpPr/>
          <p:nvPr/>
        </p:nvSpPr>
        <p:spPr>
          <a:xfrm>
            <a:off x="3548808" y="1866821"/>
            <a:ext cx="3413686" cy="808509"/>
          </a:xfrm>
          <a:prstGeom prst="roundRect">
            <a:avLst>
              <a:gd name="adj" fmla="val 6443"/>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27">
            <a:extLst>
              <a:ext uri="{FF2B5EF4-FFF2-40B4-BE49-F238E27FC236}">
                <a16:creationId xmlns:a16="http://schemas.microsoft.com/office/drawing/2014/main" id="{89929105-D59D-2F06-13B8-908D6991DAFC}"/>
              </a:ext>
            </a:extLst>
          </p:cNvPr>
          <p:cNvSpPr/>
          <p:nvPr/>
        </p:nvSpPr>
        <p:spPr>
          <a:xfrm>
            <a:off x="3548808" y="2675330"/>
            <a:ext cx="3413686" cy="1435733"/>
          </a:xfrm>
          <a:prstGeom prst="roundRect">
            <a:avLst>
              <a:gd name="adj" fmla="val 6443"/>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28">
            <a:extLst>
              <a:ext uri="{FF2B5EF4-FFF2-40B4-BE49-F238E27FC236}">
                <a16:creationId xmlns:a16="http://schemas.microsoft.com/office/drawing/2014/main" id="{DF342163-4236-45F9-1F6D-4FEC0A63D031}"/>
              </a:ext>
            </a:extLst>
          </p:cNvPr>
          <p:cNvSpPr/>
          <p:nvPr/>
        </p:nvSpPr>
        <p:spPr>
          <a:xfrm>
            <a:off x="3548808" y="4118136"/>
            <a:ext cx="4552140" cy="1608830"/>
          </a:xfrm>
          <a:prstGeom prst="roundRect">
            <a:avLst>
              <a:gd name="adj" fmla="val 6443"/>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29">
            <a:extLst>
              <a:ext uri="{FF2B5EF4-FFF2-40B4-BE49-F238E27FC236}">
                <a16:creationId xmlns:a16="http://schemas.microsoft.com/office/drawing/2014/main" id="{E985C029-39C2-C36C-7A76-4F9266FE30C4}"/>
              </a:ext>
            </a:extLst>
          </p:cNvPr>
          <p:cNvSpPr/>
          <p:nvPr/>
        </p:nvSpPr>
        <p:spPr>
          <a:xfrm>
            <a:off x="7136780" y="2170913"/>
            <a:ext cx="515833" cy="3089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30">
            <a:extLst>
              <a:ext uri="{FF2B5EF4-FFF2-40B4-BE49-F238E27FC236}">
                <a16:creationId xmlns:a16="http://schemas.microsoft.com/office/drawing/2014/main" id="{0EA361E4-B09C-B7CA-EA32-821D337C4C4D}"/>
              </a:ext>
            </a:extLst>
          </p:cNvPr>
          <p:cNvSpPr/>
          <p:nvPr/>
        </p:nvSpPr>
        <p:spPr>
          <a:xfrm>
            <a:off x="6998163" y="3057902"/>
            <a:ext cx="515833" cy="3089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31">
            <a:extLst>
              <a:ext uri="{FF2B5EF4-FFF2-40B4-BE49-F238E27FC236}">
                <a16:creationId xmlns:a16="http://schemas.microsoft.com/office/drawing/2014/main" id="{22B357F7-6D83-B997-117C-A1CE80D2BD2E}"/>
              </a:ext>
            </a:extLst>
          </p:cNvPr>
          <p:cNvSpPr/>
          <p:nvPr/>
        </p:nvSpPr>
        <p:spPr>
          <a:xfrm>
            <a:off x="8155527" y="4771599"/>
            <a:ext cx="515833" cy="3089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58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27B84-8FF3-B1E2-1A41-6260ECF79226}"/>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01ADE0D4-BC90-5789-3981-57051F2DD90B}"/>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46A0B24C-F7A6-6FD3-CEF2-14259DC15666}"/>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689C4999-ACC5-C324-6B56-262B7D44BE46}"/>
                </a:ext>
              </a:extLst>
            </p:cNvPr>
            <p:cNvSpPr txBox="1"/>
            <p:nvPr/>
          </p:nvSpPr>
          <p:spPr>
            <a:xfrm>
              <a:off x="320767" y="123352"/>
              <a:ext cx="4174541"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rPr>
                <a:t>Problem Reformulation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70CD084C-BEF5-CC1C-CF18-319B9A28922D}"/>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6F653215-D7FA-8531-FAB4-3539ACD4A5DD}"/>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4DDA646B-3BCD-8238-F311-B2B8B05511E6}"/>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37</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Arrow: Right 6">
            <a:extLst>
              <a:ext uri="{FF2B5EF4-FFF2-40B4-BE49-F238E27FC236}">
                <a16:creationId xmlns:a16="http://schemas.microsoft.com/office/drawing/2014/main" id="{E6649240-66DD-7E26-D3F7-50CD2F1466F0}"/>
              </a:ext>
            </a:extLst>
          </p:cNvPr>
          <p:cNvSpPr/>
          <p:nvPr/>
        </p:nvSpPr>
        <p:spPr>
          <a:xfrm rot="7901859">
            <a:off x="3880957" y="2219363"/>
            <a:ext cx="864786" cy="28575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Rounded Corners 7">
                <a:extLst>
                  <a:ext uri="{FF2B5EF4-FFF2-40B4-BE49-F238E27FC236}">
                    <a16:creationId xmlns:a16="http://schemas.microsoft.com/office/drawing/2014/main" id="{61A80A92-EB39-797E-2A0F-A2A3D1F27771}"/>
                  </a:ext>
                </a:extLst>
              </p:cNvPr>
              <p:cNvSpPr/>
              <p:nvPr/>
            </p:nvSpPr>
            <p:spPr>
              <a:xfrm>
                <a:off x="833000" y="1610350"/>
                <a:ext cx="2869516" cy="1979604"/>
              </a:xfrm>
              <a:prstGeom prst="roundRect">
                <a:avLst>
                  <a:gd name="adj" fmla="val 38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400" i="1" dirty="0" smtClean="0">
                        <a:latin typeface="Cambria Math" panose="02040503050406030204" pitchFamily="18" charset="0"/>
                        <a:cs typeface="Calibri" panose="020F0502020204030204" pitchFamily="34" charset="0"/>
                      </a:rPr>
                      <m:t>𝑥</m:t>
                    </m:r>
                    <m:r>
                      <a:rPr lang="en-US" sz="2400" i="1" dirty="0" smtClean="0">
                        <a:latin typeface="Cambria Math" panose="02040503050406030204" pitchFamily="18" charset="0"/>
                        <a:cs typeface="Calibri" panose="020F0502020204030204" pitchFamily="34" charset="0"/>
                      </a:rPr>
                      <m:t> </m:t>
                    </m:r>
                  </m:oMath>
                </a14:m>
                <a:r>
                  <a:rPr lang="en-US" sz="2400">
                    <a:latin typeface="Calibri" panose="020F0502020204030204" pitchFamily="34" charset="0"/>
                    <a:cs typeface="Calibri" panose="020F0502020204030204" pitchFamily="34" charset="0"/>
                  </a:rPr>
                  <a:t>– path selection </a:t>
                </a:r>
              </a:p>
              <a:p>
                <a14:m>
                  <m:oMath xmlns:m="http://schemas.openxmlformats.org/officeDocument/2006/math">
                    <m:r>
                      <a:rPr lang="en-US" sz="2400" b="0" i="1" dirty="0" smtClean="0">
                        <a:latin typeface="Cambria Math" panose="02040503050406030204" pitchFamily="18" charset="0"/>
                        <a:cs typeface="Calibri" panose="020F0502020204030204" pitchFamily="34" charset="0"/>
                      </a:rPr>
                      <m:t>𝑞</m:t>
                    </m:r>
                    <m:r>
                      <a:rPr lang="en-US" sz="2400" i="1" dirty="0" smtClean="0">
                        <a:latin typeface="Cambria Math" panose="02040503050406030204" pitchFamily="18" charset="0"/>
                        <a:cs typeface="Calibri" panose="020F0502020204030204" pitchFamily="34" charset="0"/>
                      </a:rPr>
                      <m:t>=</m:t>
                    </m:r>
                    <m:d>
                      <m:dPr>
                        <m:ctrlPr>
                          <a:rPr lang="en-US" sz="2400" i="1" dirty="0">
                            <a:latin typeface="Cambria Math" panose="02040503050406030204" pitchFamily="18" charset="0"/>
                            <a:cs typeface="Calibri" panose="020F0502020204030204" pitchFamily="34" charset="0"/>
                          </a:rPr>
                        </m:ctrlPr>
                      </m:dPr>
                      <m:e>
                        <m:r>
                          <a:rPr lang="en-US" sz="2400" b="0" i="1" dirty="0" smtClean="0">
                            <a:latin typeface="Cambria Math" panose="02040503050406030204" pitchFamily="18" charset="0"/>
                            <a:cs typeface="Calibri" panose="020F0502020204030204" pitchFamily="34" charset="0"/>
                          </a:rPr>
                          <m:t>𝑦</m:t>
                        </m:r>
                        <m:r>
                          <a:rPr lang="en-US" sz="2400" i="1" dirty="0">
                            <a:latin typeface="Cambria Math" panose="02040503050406030204" pitchFamily="18" charset="0"/>
                            <a:cs typeface="Calibri" panose="020F0502020204030204" pitchFamily="34" charset="0"/>
                          </a:rPr>
                          <m:t>,</m:t>
                        </m:r>
                        <m:r>
                          <a:rPr lang="en-US" sz="2400" b="0" i="1" dirty="0" smtClean="0">
                            <a:latin typeface="Cambria Math" panose="02040503050406030204" pitchFamily="18" charset="0"/>
                            <a:cs typeface="Calibri" panose="020F0502020204030204" pitchFamily="34" charset="0"/>
                          </a:rPr>
                          <m:t> </m:t>
                        </m:r>
                        <m:r>
                          <a:rPr lang="en-US" sz="2400" b="0" i="1" dirty="0" smtClean="0">
                            <a:latin typeface="Cambria Math" panose="02040503050406030204" pitchFamily="18" charset="0"/>
                            <a:cs typeface="Calibri" panose="020F0502020204030204" pitchFamily="34" charset="0"/>
                          </a:rPr>
                          <m:t>𝑧</m:t>
                        </m:r>
                      </m:e>
                    </m:d>
                  </m:oMath>
                </a14:m>
                <a:r>
                  <a:rPr lang="en-US" sz="2400">
                    <a:latin typeface="Calibri" panose="020F0502020204030204" pitchFamily="34" charset="0"/>
                    <a:cs typeface="Calibri" panose="020F0502020204030204" pitchFamily="34" charset="0"/>
                  </a:rPr>
                  <a:t>: </a:t>
                </a:r>
                <a14:m>
                  <m:oMath xmlns:m="http://schemas.openxmlformats.org/officeDocument/2006/math">
                    <m:r>
                      <a:rPr lang="en-US" sz="2400" b="0" i="1" dirty="0" smtClean="0">
                        <a:latin typeface="Cambria Math" panose="02040503050406030204" pitchFamily="18" charset="0"/>
                        <a:cs typeface="Calibri" panose="020F0502020204030204" pitchFamily="34" charset="0"/>
                      </a:rPr>
                      <m:t>𝑦</m:t>
                    </m:r>
                  </m:oMath>
                </a14:m>
                <a:r>
                  <a:rPr lang="en-US" sz="2400">
                    <a:latin typeface="Calibri" panose="020F0502020204030204" pitchFamily="34" charset="0"/>
                    <a:cs typeface="Calibri" panose="020F0502020204030204" pitchFamily="34" charset="0"/>
                  </a:rPr>
                  <a:t> – EGR; </a:t>
                </a:r>
                <a14:m>
                  <m:oMath xmlns:m="http://schemas.openxmlformats.org/officeDocument/2006/math">
                    <m:r>
                      <a:rPr lang="en-US" sz="2400" b="0" i="1" dirty="0" smtClean="0">
                        <a:latin typeface="Cambria Math" panose="02040503050406030204" pitchFamily="18" charset="0"/>
                        <a:cs typeface="Calibri" panose="020F0502020204030204" pitchFamily="34" charset="0"/>
                      </a:rPr>
                      <m:t>𝑧</m:t>
                    </m:r>
                  </m:oMath>
                </a14:m>
                <a:r>
                  <a:rPr lang="en-US" sz="2400">
                    <a:latin typeface="Calibri" panose="020F0502020204030204" pitchFamily="34" charset="0"/>
                    <a:cs typeface="Calibri" panose="020F0502020204030204" pitchFamily="34" charset="0"/>
                  </a:rPr>
                  <a:t> –  average number of EPR pairs storage</a:t>
                </a:r>
              </a:p>
            </p:txBody>
          </p:sp>
        </mc:Choice>
        <mc:Fallback xmlns="">
          <p:sp>
            <p:nvSpPr>
              <p:cNvPr id="9" name="Rectangle: Rounded Corners 7">
                <a:extLst>
                  <a:ext uri="{FF2B5EF4-FFF2-40B4-BE49-F238E27FC236}">
                    <a16:creationId xmlns:a16="http://schemas.microsoft.com/office/drawing/2014/main" id="{61A80A92-EB39-797E-2A0F-A2A3D1F27771}"/>
                  </a:ext>
                </a:extLst>
              </p:cNvPr>
              <p:cNvSpPr>
                <a:spLocks noRot="1" noChangeAspect="1" noMove="1" noResize="1" noEditPoints="1" noAdjustHandles="1" noChangeArrowheads="1" noChangeShapeType="1" noTextEdit="1"/>
              </p:cNvSpPr>
              <p:nvPr/>
            </p:nvSpPr>
            <p:spPr>
              <a:xfrm>
                <a:off x="833000" y="1610350"/>
                <a:ext cx="2869516" cy="1979604"/>
              </a:xfrm>
              <a:prstGeom prst="roundRect">
                <a:avLst>
                  <a:gd name="adj" fmla="val 3874"/>
                </a:avLst>
              </a:prstGeom>
              <a:blipFill>
                <a:blip r:embed="rId3"/>
                <a:stretch>
                  <a:fillRect l="-2203" r="-881"/>
                </a:stretch>
              </a:blipFill>
            </p:spPr>
            <p:txBody>
              <a:bodyPr/>
              <a:lstStyle/>
              <a:p>
                <a:r>
                  <a:rPr lang="en-US">
                    <a:noFill/>
                  </a:rPr>
                  <a:t> </a:t>
                </a:r>
              </a:p>
            </p:txBody>
          </p:sp>
        </mc:Fallback>
      </mc:AlternateContent>
      <p:sp>
        <p:nvSpPr>
          <p:cNvPr id="10" name="Rectangle: Rounded Corners 8">
            <a:extLst>
              <a:ext uri="{FF2B5EF4-FFF2-40B4-BE49-F238E27FC236}">
                <a16:creationId xmlns:a16="http://schemas.microsoft.com/office/drawing/2014/main" id="{D41DA765-B344-321E-66A7-14089292353D}"/>
              </a:ext>
            </a:extLst>
          </p:cNvPr>
          <p:cNvSpPr/>
          <p:nvPr/>
        </p:nvSpPr>
        <p:spPr>
          <a:xfrm>
            <a:off x="5008198" y="3504509"/>
            <a:ext cx="2404320" cy="909905"/>
          </a:xfrm>
          <a:prstGeom prst="roundRect">
            <a:avLst>
              <a:gd name="adj" fmla="val 9035"/>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71AACE-2E00-8F00-18D7-AE8115B5BE92}"/>
              </a:ext>
            </a:extLst>
          </p:cNvPr>
          <p:cNvSpPr/>
          <p:nvPr/>
        </p:nvSpPr>
        <p:spPr>
          <a:xfrm>
            <a:off x="1689526" y="4623401"/>
            <a:ext cx="9041665" cy="1466024"/>
          </a:xfrm>
          <a:prstGeom prst="rect">
            <a:avLst/>
          </a:prstGeom>
          <a:solidFill>
            <a:srgbClr val="FCFBEF"/>
          </a:solidFill>
          <a:ln w="3175">
            <a:solidFill>
              <a:srgbClr val="0C234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panose="020F0502020204030204" pitchFamily="34" charset="0"/>
                <a:cs typeface="Calibri" panose="020F0502020204030204" pitchFamily="34" charset="0"/>
              </a:rPr>
              <a:t>It is a </a:t>
            </a:r>
            <a:r>
              <a:rPr lang="en-US" sz="3200">
                <a:solidFill>
                  <a:srgbClr val="FF0000"/>
                </a:solidFill>
                <a:latin typeface="Calibri" panose="020F0502020204030204" pitchFamily="34" charset="0"/>
                <a:cs typeface="Calibri" panose="020F0502020204030204" pitchFamily="34" charset="0"/>
              </a:rPr>
              <a:t>mix-integer linear</a:t>
            </a:r>
            <a:r>
              <a:rPr lang="en-US" sz="3200">
                <a:solidFill>
                  <a:schemeClr val="tx1"/>
                </a:solidFill>
                <a:latin typeface="Calibri" panose="020F0502020204030204" pitchFamily="34" charset="0"/>
                <a:cs typeface="Calibri" panose="020F0502020204030204" pitchFamily="34" charset="0"/>
              </a:rPr>
              <a:t> problem (MILP)!</a:t>
            </a:r>
          </a:p>
        </p:txBody>
      </p:sp>
      <p:sp>
        <p:nvSpPr>
          <p:cNvPr id="12" name="Rectangle: Rounded Corners 2">
            <a:extLst>
              <a:ext uri="{FF2B5EF4-FFF2-40B4-BE49-F238E27FC236}">
                <a16:creationId xmlns:a16="http://schemas.microsoft.com/office/drawing/2014/main" id="{A1559364-1EC9-FB1D-8396-BF4EB5A4C712}"/>
              </a:ext>
            </a:extLst>
          </p:cNvPr>
          <p:cNvSpPr/>
          <p:nvPr/>
        </p:nvSpPr>
        <p:spPr>
          <a:xfrm>
            <a:off x="8462889" y="1170399"/>
            <a:ext cx="3080056" cy="1001535"/>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Calibri" panose="020F0502020204030204" pitchFamily="34" charset="0"/>
                <a:cs typeface="Calibri" panose="020F0502020204030204" pitchFamily="34" charset="0"/>
              </a:rPr>
              <a:t>Quantum network throughput</a:t>
            </a:r>
          </a:p>
        </p:txBody>
      </p:sp>
      <p:sp>
        <p:nvSpPr>
          <p:cNvPr id="13" name="Arrow: Right 3">
            <a:extLst>
              <a:ext uri="{FF2B5EF4-FFF2-40B4-BE49-F238E27FC236}">
                <a16:creationId xmlns:a16="http://schemas.microsoft.com/office/drawing/2014/main" id="{63527CD6-7C08-CEBB-6C03-11A2164AFC0F}"/>
              </a:ext>
            </a:extLst>
          </p:cNvPr>
          <p:cNvSpPr/>
          <p:nvPr/>
        </p:nvSpPr>
        <p:spPr>
          <a:xfrm>
            <a:off x="6800188" y="1635417"/>
            <a:ext cx="1446867" cy="3089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4">
            <a:extLst>
              <a:ext uri="{FF2B5EF4-FFF2-40B4-BE49-F238E27FC236}">
                <a16:creationId xmlns:a16="http://schemas.microsoft.com/office/drawing/2014/main" id="{A0018F86-57D9-388C-44FF-C3C37D8FB3B1}"/>
              </a:ext>
            </a:extLst>
          </p:cNvPr>
          <p:cNvSpPr/>
          <p:nvPr/>
        </p:nvSpPr>
        <p:spPr>
          <a:xfrm>
            <a:off x="5429227" y="2164123"/>
            <a:ext cx="2911064" cy="1245305"/>
          </a:xfrm>
          <a:prstGeom prst="roundRect">
            <a:avLst>
              <a:gd name="adj" fmla="val 6443"/>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5">
            <a:extLst>
              <a:ext uri="{FF2B5EF4-FFF2-40B4-BE49-F238E27FC236}">
                <a16:creationId xmlns:a16="http://schemas.microsoft.com/office/drawing/2014/main" id="{53EC3FBE-4C26-306D-365E-33C378313C08}"/>
              </a:ext>
            </a:extLst>
          </p:cNvPr>
          <p:cNvSpPr/>
          <p:nvPr/>
        </p:nvSpPr>
        <p:spPr>
          <a:xfrm>
            <a:off x="8462889" y="2695346"/>
            <a:ext cx="598971" cy="28575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9">
            <a:extLst>
              <a:ext uri="{FF2B5EF4-FFF2-40B4-BE49-F238E27FC236}">
                <a16:creationId xmlns:a16="http://schemas.microsoft.com/office/drawing/2014/main" id="{0999557C-58BD-DD45-2C8A-6298B5FEB23F}"/>
              </a:ext>
            </a:extLst>
          </p:cNvPr>
          <p:cNvSpPr/>
          <p:nvPr/>
        </p:nvSpPr>
        <p:spPr>
          <a:xfrm>
            <a:off x="9081128" y="2381049"/>
            <a:ext cx="2461817" cy="1791815"/>
          </a:xfrm>
          <a:prstGeom prst="roundRect">
            <a:avLst>
              <a:gd name="adj" fmla="val 7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Path selection, channel, storage, </a:t>
            </a:r>
            <a:r>
              <a:rPr lang="en-US" sz="2400" dirty="0"/>
              <a:t>fidelity, </a:t>
            </a:r>
            <a:r>
              <a:rPr lang="en-US" sz="2400" dirty="0">
                <a:latin typeface="Calibri" panose="020F0502020204030204" pitchFamily="34" charset="0"/>
                <a:cs typeface="Calibri" panose="020F0502020204030204" pitchFamily="34" charset="0"/>
              </a:rPr>
              <a:t>and flow constraints</a:t>
            </a:r>
          </a:p>
        </p:txBody>
      </p:sp>
      <p:pic>
        <p:nvPicPr>
          <p:cNvPr id="17" name="Graphic 16">
            <a:extLst>
              <a:ext uri="{FF2B5EF4-FFF2-40B4-BE49-F238E27FC236}">
                <a16:creationId xmlns:a16="http://schemas.microsoft.com/office/drawing/2014/main" id="{05D5133F-0690-7A9A-216D-BC087FBB6F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8626" y="1493559"/>
            <a:ext cx="4180208" cy="2851088"/>
          </a:xfrm>
          <a:prstGeom prst="rect">
            <a:avLst/>
          </a:prstGeom>
        </p:spPr>
      </p:pic>
    </p:spTree>
    <p:extLst>
      <p:ext uri="{BB962C8B-B14F-4D97-AF65-F5344CB8AC3E}">
        <p14:creationId xmlns:p14="http://schemas.microsoft.com/office/powerpoint/2010/main" val="266209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2588-181A-5ECE-9065-E1157670F3F3}"/>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9075525-CEEF-9329-658D-35E2B8077F29}"/>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38EBBEEB-B3D5-AA56-5955-B1E7F1FF87D1}"/>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ABF10CAB-5262-4EE7-C753-09224FEEF7FC}"/>
                </a:ext>
              </a:extLst>
            </p:cNvPr>
            <p:cNvSpPr txBox="1"/>
            <p:nvPr/>
          </p:nvSpPr>
          <p:spPr>
            <a:xfrm>
              <a:off x="320767" y="123352"/>
              <a:ext cx="435029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Benders’ Decomposition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295DCAAC-374B-D7B3-F697-978D6B4F1AD7}"/>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7EAF1BAF-57F3-90EB-93E5-930AAF5C340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05F47B1-2EC9-F3DE-17DB-553F732306F4}"/>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38</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Rectangle: Rounded Corners 23">
            <a:extLst>
              <a:ext uri="{FF2B5EF4-FFF2-40B4-BE49-F238E27FC236}">
                <a16:creationId xmlns:a16="http://schemas.microsoft.com/office/drawing/2014/main" id="{8F39147F-E820-299C-082C-46811277EDF1}"/>
              </a:ext>
            </a:extLst>
          </p:cNvPr>
          <p:cNvSpPr/>
          <p:nvPr/>
        </p:nvSpPr>
        <p:spPr>
          <a:xfrm>
            <a:off x="320767" y="1799514"/>
            <a:ext cx="4276607" cy="2255191"/>
          </a:xfrm>
          <a:prstGeom prst="roundRect">
            <a:avLst>
              <a:gd name="adj" fmla="val 4291"/>
            </a:avLst>
          </a:prstGeom>
          <a:noFill/>
          <a:ln w="19050">
            <a:solidFill>
              <a:srgbClr val="F37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 descr="A concise and neat illustration of a large language model (LLM) at the center, depicted as a brain or network of interconnected nodes. Surrounding it are simple, clean icons representing various applications: a chatbot for customer service, a medical diagnostic tool, an educational tutor, a content writer, a code assistant, a translation tool, and a personal assistant. The style should be modern and minimalistic with a color scheme of blue, white, and gray tones to emphasize the tech aspect.">
            <a:extLst>
              <a:ext uri="{FF2B5EF4-FFF2-40B4-BE49-F238E27FC236}">
                <a16:creationId xmlns:a16="http://schemas.microsoft.com/office/drawing/2014/main" id="{AC85E468-8C7E-248E-BB6E-8DEFACA5A21A}"/>
              </a:ext>
            </a:extLst>
          </p:cNvPr>
          <p:cNvSpPr>
            <a:spLocks noChangeAspect="1" noChangeArrowheads="1"/>
          </p:cNvSpPr>
          <p:nvPr/>
        </p:nvSpPr>
        <p:spPr bwMode="auto">
          <a:xfrm>
            <a:off x="6725773" y="27931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Arrow Connector 9">
            <a:extLst>
              <a:ext uri="{FF2B5EF4-FFF2-40B4-BE49-F238E27FC236}">
                <a16:creationId xmlns:a16="http://schemas.microsoft.com/office/drawing/2014/main" id="{95DCCC88-02CB-A2B6-A07B-B6361096BF10}"/>
              </a:ext>
            </a:extLst>
          </p:cNvPr>
          <p:cNvCxnSpPr>
            <a:cxnSpLocks/>
          </p:cNvCxnSpPr>
          <p:nvPr/>
        </p:nvCxnSpPr>
        <p:spPr>
          <a:xfrm>
            <a:off x="4792991" y="3056001"/>
            <a:ext cx="2333625" cy="0"/>
          </a:xfrm>
          <a:prstGeom prst="straightConnector1">
            <a:avLst/>
          </a:prstGeom>
          <a:ln w="762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152723-5C02-40F7-04BA-C40757AF9B8A}"/>
              </a:ext>
            </a:extLst>
          </p:cNvPr>
          <p:cNvSpPr txBox="1"/>
          <p:nvPr/>
        </p:nvSpPr>
        <p:spPr>
          <a:xfrm>
            <a:off x="372598" y="1945632"/>
            <a:ext cx="4094329" cy="646331"/>
          </a:xfrm>
          <a:prstGeom prst="rect">
            <a:avLst/>
          </a:prstGeom>
          <a:noFill/>
          <a:ln w="19050">
            <a:noFill/>
            <a:prstDash val="dash"/>
          </a:ln>
        </p:spPr>
        <p:txBody>
          <a:bodyPr wrap="square" rtlCol="0">
            <a:spAutoFit/>
          </a:bodyPr>
          <a:lstStyle>
            <a:defPPr>
              <a:defRPr lang="zh-CN"/>
            </a:defPPr>
            <a:lvl1pPr>
              <a:defRPr sz="1600">
                <a:latin typeface="Arial" panose="020B0604020202020204" pitchFamily="34" charset="0"/>
                <a:cs typeface="Arial" panose="020B0604020202020204" pitchFamily="34" charset="0"/>
              </a:defRPr>
            </a:lvl1pPr>
          </a:lstStyle>
          <a:p>
            <a:pPr algn="ctr"/>
            <a:r>
              <a:rPr lang="en-US" sz="1800" dirty="0">
                <a:latin typeface="Calibri" panose="020F0502020204030204" pitchFamily="34" charset="0"/>
                <a:cs typeface="Calibri" panose="020F0502020204030204" pitchFamily="34" charset="0"/>
              </a:rPr>
              <a:t>Fix the binary variables and construct the </a:t>
            </a:r>
            <a:r>
              <a:rPr lang="en-US" sz="1800" b="1" dirty="0">
                <a:solidFill>
                  <a:srgbClr val="FF0000"/>
                </a:solidFill>
                <a:latin typeface="Calibri" panose="020F0502020204030204" pitchFamily="34" charset="0"/>
                <a:cs typeface="Calibri" panose="020F0502020204030204" pitchFamily="34" charset="0"/>
              </a:rPr>
              <a:t>linear</a:t>
            </a:r>
            <a:r>
              <a:rPr lang="en-US" sz="1800" dirty="0">
                <a:latin typeface="Calibri" panose="020F0502020204030204" pitchFamily="34" charset="0"/>
                <a:cs typeface="Calibri" panose="020F0502020204030204" pitchFamily="34" charset="0"/>
              </a:rPr>
              <a:t> subproblem</a:t>
            </a:r>
          </a:p>
        </p:txBody>
      </p:sp>
      <p:sp>
        <p:nvSpPr>
          <p:cNvPr id="12" name="TextBox 11">
            <a:extLst>
              <a:ext uri="{FF2B5EF4-FFF2-40B4-BE49-F238E27FC236}">
                <a16:creationId xmlns:a16="http://schemas.microsoft.com/office/drawing/2014/main" id="{7A8C91B0-5BD4-F042-2546-E990B15FF685}"/>
              </a:ext>
            </a:extLst>
          </p:cNvPr>
          <p:cNvSpPr txBox="1"/>
          <p:nvPr/>
        </p:nvSpPr>
        <p:spPr>
          <a:xfrm>
            <a:off x="7545099" y="1945632"/>
            <a:ext cx="4384811" cy="646331"/>
          </a:xfrm>
          <a:prstGeom prst="rect">
            <a:avLst/>
          </a:prstGeom>
          <a:noFill/>
          <a:ln w="19050">
            <a:noFill/>
            <a:prstDash val="dash"/>
          </a:ln>
        </p:spPr>
        <p:txBody>
          <a:bodyPr wrap="square" lIns="91440" tIns="45720" rIns="91440" bIns="45720" rtlCol="0" anchor="t">
            <a:spAutoFit/>
          </a:bodyPr>
          <a:lstStyle>
            <a:defPPr>
              <a:defRPr lang="zh-CN"/>
            </a:defPPr>
            <a:lvl1pPr>
              <a:defRPr sz="1600">
                <a:latin typeface="Arial" panose="020B0604020202020204" pitchFamily="34" charset="0"/>
                <a:cs typeface="Arial" panose="020B0604020202020204" pitchFamily="34" charset="0"/>
              </a:defRPr>
            </a:lvl1pPr>
          </a:lstStyle>
          <a:p>
            <a:pPr algn="ctr"/>
            <a:r>
              <a:rPr lang="en-US" sz="1800" dirty="0">
                <a:latin typeface="Calibri"/>
                <a:ea typeface="Calibri"/>
                <a:cs typeface="Calibri"/>
              </a:rPr>
              <a:t>Fix the continuous variables and construct the </a:t>
            </a:r>
            <a:r>
              <a:rPr lang="en-US" sz="1800" b="1" dirty="0">
                <a:solidFill>
                  <a:srgbClr val="FF0000"/>
                </a:solidFill>
                <a:latin typeface="Calibri"/>
                <a:ea typeface="Calibri"/>
                <a:cs typeface="Calibri"/>
              </a:rPr>
              <a:t>mix-integer linear </a:t>
            </a:r>
            <a:r>
              <a:rPr lang="en-US" altLang="zh-CN" sz="1800" dirty="0">
                <a:latin typeface="Calibri"/>
                <a:ea typeface="黑体"/>
                <a:cs typeface="Calibri"/>
              </a:rPr>
              <a:t>master problem</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cxnSp>
        <p:nvCxnSpPr>
          <p:cNvPr id="13" name="Connector: Elbow 6">
            <a:extLst>
              <a:ext uri="{FF2B5EF4-FFF2-40B4-BE49-F238E27FC236}">
                <a16:creationId xmlns:a16="http://schemas.microsoft.com/office/drawing/2014/main" id="{E99DAD51-3664-11EA-09FF-598B1017DFFE}"/>
              </a:ext>
            </a:extLst>
          </p:cNvPr>
          <p:cNvCxnSpPr>
            <a:cxnSpLocks/>
            <a:stCxn id="15" idx="2"/>
            <a:endCxn id="16" idx="2"/>
          </p:cNvCxnSpPr>
          <p:nvPr/>
        </p:nvCxnSpPr>
        <p:spPr>
          <a:xfrm rot="5400000" flipH="1" flipV="1">
            <a:off x="6058680" y="933254"/>
            <a:ext cx="51066" cy="7124321"/>
          </a:xfrm>
          <a:prstGeom prst="bentConnector3">
            <a:avLst>
              <a:gd name="adj1" fmla="val -2578275"/>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Rounded Corners 24">
            <a:extLst>
              <a:ext uri="{FF2B5EF4-FFF2-40B4-BE49-F238E27FC236}">
                <a16:creationId xmlns:a16="http://schemas.microsoft.com/office/drawing/2014/main" id="{A40217BA-2EAD-6C60-94C0-2972F3E71412}"/>
              </a:ext>
            </a:extLst>
          </p:cNvPr>
          <p:cNvSpPr/>
          <p:nvPr/>
        </p:nvSpPr>
        <p:spPr>
          <a:xfrm>
            <a:off x="7498303" y="1779738"/>
            <a:ext cx="4384811" cy="2276913"/>
          </a:xfrm>
          <a:prstGeom prst="roundRect">
            <a:avLst>
              <a:gd name="adj" fmla="val 2678"/>
            </a:avLst>
          </a:prstGeom>
          <a:noFill/>
          <a:ln w="19050">
            <a:solidFill>
              <a:srgbClr val="F37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3">
            <a:extLst>
              <a:ext uri="{FF2B5EF4-FFF2-40B4-BE49-F238E27FC236}">
                <a16:creationId xmlns:a16="http://schemas.microsoft.com/office/drawing/2014/main" id="{2AB8E3AC-23F0-5F4F-2609-F93DB4C959CD}"/>
              </a:ext>
            </a:extLst>
          </p:cNvPr>
          <p:cNvSpPr/>
          <p:nvPr/>
        </p:nvSpPr>
        <p:spPr>
          <a:xfrm>
            <a:off x="1707201" y="4151617"/>
            <a:ext cx="1629704"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rPr>
              <a:t>Upper Bound</a:t>
            </a:r>
          </a:p>
        </p:txBody>
      </p:sp>
      <p:sp>
        <p:nvSpPr>
          <p:cNvPr id="16" name="Rectangle: Rounded Corners 16">
            <a:extLst>
              <a:ext uri="{FF2B5EF4-FFF2-40B4-BE49-F238E27FC236}">
                <a16:creationId xmlns:a16="http://schemas.microsoft.com/office/drawing/2014/main" id="{85B2A7F2-8953-50EA-084F-02496AEB59C7}"/>
              </a:ext>
            </a:extLst>
          </p:cNvPr>
          <p:cNvSpPr/>
          <p:nvPr/>
        </p:nvSpPr>
        <p:spPr>
          <a:xfrm>
            <a:off x="8831522" y="4100551"/>
            <a:ext cx="1629704" cy="3693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Arial" panose="020B0604020202020204" pitchFamily="34" charset="0"/>
              </a:rPr>
              <a:t>Lower Bound</a:t>
            </a:r>
          </a:p>
        </p:txBody>
      </p:sp>
      <p:grpSp>
        <p:nvGrpSpPr>
          <p:cNvPr id="17" name="Group 16">
            <a:extLst>
              <a:ext uri="{FF2B5EF4-FFF2-40B4-BE49-F238E27FC236}">
                <a16:creationId xmlns:a16="http://schemas.microsoft.com/office/drawing/2014/main" id="{28378AB4-7D20-04B3-F6FA-7C999A1E7B30}"/>
              </a:ext>
            </a:extLst>
          </p:cNvPr>
          <p:cNvGrpSpPr/>
          <p:nvPr/>
        </p:nvGrpSpPr>
        <p:grpSpPr>
          <a:xfrm>
            <a:off x="4629174" y="5135935"/>
            <a:ext cx="3012771" cy="566857"/>
            <a:chOff x="3772420" y="4571487"/>
            <a:chExt cx="5355434" cy="705797"/>
          </a:xfrm>
        </p:grpSpPr>
        <p:sp>
          <p:nvSpPr>
            <p:cNvPr id="18" name="Rectangle: Rounded Corners 26">
              <a:extLst>
                <a:ext uri="{FF2B5EF4-FFF2-40B4-BE49-F238E27FC236}">
                  <a16:creationId xmlns:a16="http://schemas.microsoft.com/office/drawing/2014/main" id="{868DBBEB-7CCB-45CA-BEC8-DFCDEDEA4EF8}"/>
                </a:ext>
              </a:extLst>
            </p:cNvPr>
            <p:cNvSpPr/>
            <p:nvPr/>
          </p:nvSpPr>
          <p:spPr>
            <a:xfrm>
              <a:off x="3772420" y="4571487"/>
              <a:ext cx="5355434" cy="705797"/>
            </a:xfrm>
            <a:prstGeom prst="roundRect">
              <a:avLst>
                <a:gd name="adj" fmla="val 647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CF14AF0F-066F-27E6-CCF9-ABEDB9A727A4}"/>
                </a:ext>
              </a:extLst>
            </p:cNvPr>
            <p:cNvSpPr txBox="1"/>
            <p:nvPr/>
          </p:nvSpPr>
          <p:spPr>
            <a:xfrm>
              <a:off x="3903118" y="4722172"/>
              <a:ext cx="5160707" cy="348814"/>
            </a:xfrm>
            <a:prstGeom prst="rect">
              <a:avLst/>
            </a:prstGeom>
            <a:noFill/>
          </p:spPr>
          <p:txBody>
            <a:bodyPr wrap="square" rtlCol="0">
              <a:spAutoFit/>
            </a:bodyPr>
            <a:lstStyle/>
            <a:p>
              <a:pPr algn="ctr"/>
              <a:r>
                <a:rPr lang="en-US" sz="1600">
                  <a:latin typeface="Calibri" panose="020F0502020204030204" pitchFamily="34" charset="0"/>
                  <a:cs typeface="Calibri" panose="020F0502020204030204" pitchFamily="34" charset="0"/>
                </a:rPr>
                <a:t>Optimality and feasibility cuts</a:t>
              </a:r>
            </a:p>
          </p:txBody>
        </p:sp>
      </p:grpSp>
      <p:sp>
        <p:nvSpPr>
          <p:cNvPr id="20" name="Rectangle: Rounded Corners 38">
            <a:extLst>
              <a:ext uri="{FF2B5EF4-FFF2-40B4-BE49-F238E27FC236}">
                <a16:creationId xmlns:a16="http://schemas.microsoft.com/office/drawing/2014/main" id="{592E0FF2-EA1A-4E0B-2EDC-712DA0AC9E4F}"/>
              </a:ext>
            </a:extLst>
          </p:cNvPr>
          <p:cNvSpPr/>
          <p:nvPr/>
        </p:nvSpPr>
        <p:spPr>
          <a:xfrm>
            <a:off x="5291647" y="2466586"/>
            <a:ext cx="1668102" cy="400152"/>
          </a:xfrm>
          <a:prstGeom prst="roundRect">
            <a:avLst>
              <a:gd name="adj" fmla="val 8964"/>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Binary variables</a:t>
            </a:r>
          </a:p>
        </p:txBody>
      </p:sp>
      <p:sp>
        <p:nvSpPr>
          <p:cNvPr id="21" name="Rectangle: Rounded Corners 10">
            <a:extLst>
              <a:ext uri="{FF2B5EF4-FFF2-40B4-BE49-F238E27FC236}">
                <a16:creationId xmlns:a16="http://schemas.microsoft.com/office/drawing/2014/main" id="{32799542-8FEF-E303-E950-B8BA17104B5E}"/>
              </a:ext>
            </a:extLst>
          </p:cNvPr>
          <p:cNvSpPr/>
          <p:nvPr/>
        </p:nvSpPr>
        <p:spPr>
          <a:xfrm>
            <a:off x="9218228" y="3149920"/>
            <a:ext cx="2269858" cy="501586"/>
          </a:xfrm>
          <a:prstGeom prst="roundRect">
            <a:avLst>
              <a:gd name="adj" fmla="val 8474"/>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D63A24B7-CE66-BE0E-94F6-6249F91FF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3338" y="2615607"/>
            <a:ext cx="3215011" cy="1217943"/>
          </a:xfrm>
          <a:prstGeom prst="rect">
            <a:avLst/>
          </a:prstGeom>
        </p:spPr>
      </p:pic>
      <p:cxnSp>
        <p:nvCxnSpPr>
          <p:cNvPr id="23" name="Connector: Elbow 35">
            <a:extLst>
              <a:ext uri="{FF2B5EF4-FFF2-40B4-BE49-F238E27FC236}">
                <a16:creationId xmlns:a16="http://schemas.microsoft.com/office/drawing/2014/main" id="{D1CFC2DC-A5F8-F515-49B5-F0A56188DBAD}"/>
              </a:ext>
            </a:extLst>
          </p:cNvPr>
          <p:cNvCxnSpPr>
            <a:cxnSpLocks/>
            <a:stCxn id="25" idx="1"/>
            <a:endCxn id="6" idx="0"/>
          </p:cNvCxnSpPr>
          <p:nvPr/>
        </p:nvCxnSpPr>
        <p:spPr>
          <a:xfrm rot="10800000" flipV="1">
            <a:off x="2459072" y="1306240"/>
            <a:ext cx="3051141" cy="493273"/>
          </a:xfrm>
          <a:prstGeom prst="bentConnector2">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Elbow 36">
            <a:extLst>
              <a:ext uri="{FF2B5EF4-FFF2-40B4-BE49-F238E27FC236}">
                <a16:creationId xmlns:a16="http://schemas.microsoft.com/office/drawing/2014/main" id="{D85A25B5-E542-985C-45BE-D1A51D1B3827}"/>
              </a:ext>
            </a:extLst>
          </p:cNvPr>
          <p:cNvCxnSpPr>
            <a:cxnSpLocks/>
            <a:stCxn id="25" idx="3"/>
            <a:endCxn id="14" idx="0"/>
          </p:cNvCxnSpPr>
          <p:nvPr/>
        </p:nvCxnSpPr>
        <p:spPr>
          <a:xfrm>
            <a:off x="6741184" y="1306241"/>
            <a:ext cx="2949525" cy="473497"/>
          </a:xfrm>
          <a:prstGeom prst="bentConnector2">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Rounded Corners 40">
            <a:extLst>
              <a:ext uri="{FF2B5EF4-FFF2-40B4-BE49-F238E27FC236}">
                <a16:creationId xmlns:a16="http://schemas.microsoft.com/office/drawing/2014/main" id="{0D3D2194-0BD3-0C7F-8674-862FD4331872}"/>
              </a:ext>
            </a:extLst>
          </p:cNvPr>
          <p:cNvSpPr/>
          <p:nvPr/>
        </p:nvSpPr>
        <p:spPr>
          <a:xfrm>
            <a:off x="5510212" y="1055448"/>
            <a:ext cx="1230972" cy="501586"/>
          </a:xfrm>
          <a:prstGeom prst="roundRect">
            <a:avLst>
              <a:gd name="adj" fmla="val 8474"/>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76636C8B-EA69-A5FF-2649-A2506A79BE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135" y="2661136"/>
            <a:ext cx="3614792" cy="1261205"/>
          </a:xfrm>
          <a:prstGeom prst="rect">
            <a:avLst/>
          </a:prstGeom>
        </p:spPr>
      </p:pic>
      <p:sp>
        <p:nvSpPr>
          <p:cNvPr id="27" name="TextBox 26">
            <a:extLst>
              <a:ext uri="{FF2B5EF4-FFF2-40B4-BE49-F238E27FC236}">
                <a16:creationId xmlns:a16="http://schemas.microsoft.com/office/drawing/2014/main" id="{60D5FF06-7C92-682C-8D76-048E178C178D}"/>
              </a:ext>
            </a:extLst>
          </p:cNvPr>
          <p:cNvSpPr txBox="1"/>
          <p:nvPr/>
        </p:nvSpPr>
        <p:spPr>
          <a:xfrm>
            <a:off x="5460516" y="1110887"/>
            <a:ext cx="1437250" cy="369332"/>
          </a:xfrm>
          <a:prstGeom prst="rect">
            <a:avLst/>
          </a:prstGeom>
          <a:noFill/>
        </p:spPr>
        <p:txBody>
          <a:bodyPr wrap="square" rtlCol="0">
            <a:spAutoFit/>
          </a:bodyPr>
          <a:lstStyle/>
          <a:p>
            <a:r>
              <a:rPr lang="en-US" b="1"/>
              <a:t>Problem P</a:t>
            </a:r>
            <a:r>
              <a:rPr lang="en-US" b="1" baseline="-25000"/>
              <a:t>1</a:t>
            </a:r>
          </a:p>
        </p:txBody>
      </p:sp>
      <p:sp>
        <p:nvSpPr>
          <p:cNvPr id="28" name="Oval 27">
            <a:extLst>
              <a:ext uri="{FF2B5EF4-FFF2-40B4-BE49-F238E27FC236}">
                <a16:creationId xmlns:a16="http://schemas.microsoft.com/office/drawing/2014/main" id="{FEBA4B20-0935-60E4-8518-BEBF2ABB086F}"/>
              </a:ext>
            </a:extLst>
          </p:cNvPr>
          <p:cNvSpPr/>
          <p:nvPr/>
        </p:nvSpPr>
        <p:spPr>
          <a:xfrm>
            <a:off x="5470995" y="3389438"/>
            <a:ext cx="1263106" cy="12631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tial Circle 55">
            <a:extLst>
              <a:ext uri="{FF2B5EF4-FFF2-40B4-BE49-F238E27FC236}">
                <a16:creationId xmlns:a16="http://schemas.microsoft.com/office/drawing/2014/main" id="{B24DDDCF-93CB-3A43-8DB0-DEE9D46C5B9D}"/>
              </a:ext>
            </a:extLst>
          </p:cNvPr>
          <p:cNvSpPr/>
          <p:nvPr/>
        </p:nvSpPr>
        <p:spPr>
          <a:xfrm>
            <a:off x="5470995" y="3395468"/>
            <a:ext cx="1263106" cy="1263106"/>
          </a:xfrm>
          <a:prstGeom prst="pie">
            <a:avLst>
              <a:gd name="adj1" fmla="val 13184984"/>
              <a:gd name="adj2" fmla="val 1620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a:extLst>
              <a:ext uri="{FF2B5EF4-FFF2-40B4-BE49-F238E27FC236}">
                <a16:creationId xmlns:a16="http://schemas.microsoft.com/office/drawing/2014/main" id="{323ADB35-58F2-5104-EA2F-3F9068F1367B}"/>
              </a:ext>
            </a:extLst>
          </p:cNvPr>
          <p:cNvCxnSpPr/>
          <p:nvPr/>
        </p:nvCxnSpPr>
        <p:spPr>
          <a:xfrm flipV="1">
            <a:off x="5470995" y="4108057"/>
            <a:ext cx="1476466" cy="544487"/>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31" name="Picture 30" descr="A knife with a wooden handle&#10;&#10;AI-generated content may be incorrect.">
            <a:extLst>
              <a:ext uri="{FF2B5EF4-FFF2-40B4-BE49-F238E27FC236}">
                <a16:creationId xmlns:a16="http://schemas.microsoft.com/office/drawing/2014/main" id="{1A4A597E-EF53-5CC2-CC50-762EAC546F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7216" y="4569219"/>
            <a:ext cx="300838" cy="300838"/>
          </a:xfrm>
          <a:prstGeom prst="rect">
            <a:avLst/>
          </a:prstGeom>
        </p:spPr>
      </p:pic>
    </p:spTree>
    <p:extLst>
      <p:ext uri="{BB962C8B-B14F-4D97-AF65-F5344CB8AC3E}">
        <p14:creationId xmlns:p14="http://schemas.microsoft.com/office/powerpoint/2010/main" val="106810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988D-CF87-0519-9EB9-039B80922BB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C8E98686-A4EE-3102-A9FF-24C0812AD7C3}"/>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9AE6F70B-06C1-D24C-7E56-CA754DBF9E11}"/>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4176708D-5F06-D677-88BD-856F7F1F67E7}"/>
                </a:ext>
              </a:extLst>
            </p:cNvPr>
            <p:cNvSpPr txBox="1"/>
            <p:nvPr/>
          </p:nvSpPr>
          <p:spPr>
            <a:xfrm>
              <a:off x="320767" y="123352"/>
              <a:ext cx="2309671"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Experiments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C543B3F7-B9DB-7051-1D91-D0C04970E4A5}"/>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D01DFD13-D649-0FB6-7D0F-979807AC4D98}"/>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0A930B6C-72F9-FB06-6C44-F37552ED2E5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39</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Graphic 5">
            <a:extLst>
              <a:ext uri="{FF2B5EF4-FFF2-40B4-BE49-F238E27FC236}">
                <a16:creationId xmlns:a16="http://schemas.microsoft.com/office/drawing/2014/main" id="{47B61A81-45F2-314A-5E06-C1E8F18B005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224820" y="1502082"/>
            <a:ext cx="3423880" cy="3029104"/>
          </a:xfrm>
          <a:prstGeom prst="rect">
            <a:avLst/>
          </a:prstGeom>
        </p:spPr>
      </p:pic>
      <p:pic>
        <p:nvPicPr>
          <p:cNvPr id="9" name="Graphic 8">
            <a:extLst>
              <a:ext uri="{FF2B5EF4-FFF2-40B4-BE49-F238E27FC236}">
                <a16:creationId xmlns:a16="http://schemas.microsoft.com/office/drawing/2014/main" id="{78E945E3-FAFD-83FD-0F84-535239AA94E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908348" y="1515124"/>
            <a:ext cx="3226581" cy="3054631"/>
          </a:xfrm>
          <a:prstGeom prst="rect">
            <a:avLst/>
          </a:prstGeom>
        </p:spPr>
      </p:pic>
      <p:cxnSp>
        <p:nvCxnSpPr>
          <p:cNvPr id="10" name="Straight Arrow Connector 9">
            <a:extLst>
              <a:ext uri="{FF2B5EF4-FFF2-40B4-BE49-F238E27FC236}">
                <a16:creationId xmlns:a16="http://schemas.microsoft.com/office/drawing/2014/main" id="{B21D30AF-2AF4-7F86-2076-5A5DD212C071}"/>
              </a:ext>
            </a:extLst>
          </p:cNvPr>
          <p:cNvCxnSpPr>
            <a:cxnSpLocks/>
          </p:cNvCxnSpPr>
          <p:nvPr/>
        </p:nvCxnSpPr>
        <p:spPr>
          <a:xfrm flipH="1" flipV="1">
            <a:off x="7633097" y="1975287"/>
            <a:ext cx="379606" cy="219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C78456D-DA3F-582E-724B-CF183030C195}"/>
              </a:ext>
            </a:extLst>
          </p:cNvPr>
          <p:cNvCxnSpPr>
            <a:cxnSpLocks/>
          </p:cNvCxnSpPr>
          <p:nvPr/>
        </p:nvCxnSpPr>
        <p:spPr>
          <a:xfrm>
            <a:off x="10910116" y="1871214"/>
            <a:ext cx="365374" cy="244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1B83695-AF4D-A8C2-CED2-CFD0CB1DD5FE}"/>
              </a:ext>
            </a:extLst>
          </p:cNvPr>
          <p:cNvGrpSpPr/>
          <p:nvPr/>
        </p:nvGrpSpPr>
        <p:grpSpPr>
          <a:xfrm>
            <a:off x="5472763" y="4683930"/>
            <a:ext cx="2989908" cy="1126281"/>
            <a:chOff x="1408729" y="5331396"/>
            <a:chExt cx="3644900" cy="1251996"/>
          </a:xfrm>
        </p:grpSpPr>
        <p:sp>
          <p:nvSpPr>
            <p:cNvPr id="13" name="Rectangle: Rounded Corners 10">
              <a:extLst>
                <a:ext uri="{FF2B5EF4-FFF2-40B4-BE49-F238E27FC236}">
                  <a16:creationId xmlns:a16="http://schemas.microsoft.com/office/drawing/2014/main" id="{8C70DD2E-1817-620C-2B8B-F173802CCF7F}"/>
                </a:ext>
              </a:extLst>
            </p:cNvPr>
            <p:cNvSpPr/>
            <p:nvPr/>
          </p:nvSpPr>
          <p:spPr>
            <a:xfrm>
              <a:off x="1408729" y="5656292"/>
              <a:ext cx="3644900" cy="92710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alibri" panose="020F0502020204030204" pitchFamily="34" charset="0"/>
                  <a:cs typeface="Calibri" panose="020F0502020204030204" pitchFamily="34" charset="0"/>
                </a:rPr>
                <a:t>Proposed scheme can better utilize the storage capacity</a:t>
              </a:r>
            </a:p>
          </p:txBody>
        </p:sp>
        <p:sp>
          <p:nvSpPr>
            <p:cNvPr id="14" name="Isosceles Triangle 11">
              <a:extLst>
                <a:ext uri="{FF2B5EF4-FFF2-40B4-BE49-F238E27FC236}">
                  <a16:creationId xmlns:a16="http://schemas.microsoft.com/office/drawing/2014/main" id="{4BB2888A-ED49-496A-E1F4-1133AF0976C2}"/>
                </a:ext>
              </a:extLst>
            </p:cNvPr>
            <p:cNvSpPr/>
            <p:nvPr/>
          </p:nvSpPr>
          <p:spPr>
            <a:xfrm>
              <a:off x="3886200" y="5331396"/>
              <a:ext cx="381000" cy="332804"/>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2">
              <a:extLst>
                <a:ext uri="{FF2B5EF4-FFF2-40B4-BE49-F238E27FC236}">
                  <a16:creationId xmlns:a16="http://schemas.microsoft.com/office/drawing/2014/main" id="{B1FB0BBA-E47B-F1ED-B68E-27E0090E774F}"/>
                </a:ext>
              </a:extLst>
            </p:cNvPr>
            <p:cNvSpPr/>
            <p:nvPr/>
          </p:nvSpPr>
          <p:spPr>
            <a:xfrm>
              <a:off x="3886200" y="5421390"/>
              <a:ext cx="381000" cy="3328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04065E9-3145-F819-6D6B-3D58E08CA40D}"/>
              </a:ext>
            </a:extLst>
          </p:cNvPr>
          <p:cNvGrpSpPr/>
          <p:nvPr/>
        </p:nvGrpSpPr>
        <p:grpSpPr>
          <a:xfrm>
            <a:off x="9094694" y="4677670"/>
            <a:ext cx="2853887" cy="1132541"/>
            <a:chOff x="1408729" y="5331396"/>
            <a:chExt cx="3644900" cy="1251996"/>
          </a:xfrm>
        </p:grpSpPr>
        <p:sp>
          <p:nvSpPr>
            <p:cNvPr id="17" name="Rectangle: Rounded Corners 14">
              <a:extLst>
                <a:ext uri="{FF2B5EF4-FFF2-40B4-BE49-F238E27FC236}">
                  <a16:creationId xmlns:a16="http://schemas.microsoft.com/office/drawing/2014/main" id="{26989321-2692-B68F-F528-8F7CFCBE648D}"/>
                </a:ext>
              </a:extLst>
            </p:cNvPr>
            <p:cNvSpPr/>
            <p:nvPr/>
          </p:nvSpPr>
          <p:spPr>
            <a:xfrm>
              <a:off x="1408729" y="5656292"/>
              <a:ext cx="3644900" cy="927100"/>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Calibri" panose="020F0502020204030204" pitchFamily="34" charset="0"/>
                  <a:cs typeface="Calibri" panose="020F0502020204030204" pitchFamily="34" charset="0"/>
                </a:rPr>
                <a:t>Proposed scheme has larger network throughput</a:t>
              </a:r>
            </a:p>
          </p:txBody>
        </p:sp>
        <p:sp>
          <p:nvSpPr>
            <p:cNvPr id="18" name="Isosceles Triangle 15">
              <a:extLst>
                <a:ext uri="{FF2B5EF4-FFF2-40B4-BE49-F238E27FC236}">
                  <a16:creationId xmlns:a16="http://schemas.microsoft.com/office/drawing/2014/main" id="{5E60F210-018F-4F1C-B971-C9D90316C10F}"/>
                </a:ext>
              </a:extLst>
            </p:cNvPr>
            <p:cNvSpPr/>
            <p:nvPr/>
          </p:nvSpPr>
          <p:spPr>
            <a:xfrm>
              <a:off x="3886200" y="5331396"/>
              <a:ext cx="381000" cy="332804"/>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6">
              <a:extLst>
                <a:ext uri="{FF2B5EF4-FFF2-40B4-BE49-F238E27FC236}">
                  <a16:creationId xmlns:a16="http://schemas.microsoft.com/office/drawing/2014/main" id="{6918BADE-A467-7EE8-96FA-81EAD0F2A3B7}"/>
                </a:ext>
              </a:extLst>
            </p:cNvPr>
            <p:cNvSpPr/>
            <p:nvPr/>
          </p:nvSpPr>
          <p:spPr>
            <a:xfrm>
              <a:off x="3886200" y="5421390"/>
              <a:ext cx="381000" cy="3328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ontent Placeholder 2">
            <a:extLst>
              <a:ext uri="{FF2B5EF4-FFF2-40B4-BE49-F238E27FC236}">
                <a16:creationId xmlns:a16="http://schemas.microsoft.com/office/drawing/2014/main" id="{6AA08DC7-5D30-7025-DE6C-B0ED45A3EFBF}"/>
              </a:ext>
            </a:extLst>
          </p:cNvPr>
          <p:cNvSpPr txBox="1">
            <a:spLocks/>
          </p:cNvSpPr>
          <p:nvPr/>
        </p:nvSpPr>
        <p:spPr>
          <a:xfrm>
            <a:off x="284115" y="1088378"/>
            <a:ext cx="5407545" cy="128550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We consider an SATQN consisting of 2 satellites, 2 HAPs, and 12 terrestrial base stations</a:t>
            </a:r>
          </a:p>
        </p:txBody>
      </p:sp>
      <p:pic>
        <p:nvPicPr>
          <p:cNvPr id="21" name="Graphic 20">
            <a:extLst>
              <a:ext uri="{FF2B5EF4-FFF2-40B4-BE49-F238E27FC236}">
                <a16:creationId xmlns:a16="http://schemas.microsoft.com/office/drawing/2014/main" id="{C332FF00-8781-2ABD-03E4-39089C369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0767" y="4249810"/>
            <a:ext cx="4418664" cy="1882023"/>
          </a:xfrm>
          <a:prstGeom prst="rect">
            <a:avLst/>
          </a:prstGeom>
        </p:spPr>
      </p:pic>
      <p:sp>
        <p:nvSpPr>
          <p:cNvPr id="22" name="Content Placeholder 2">
            <a:extLst>
              <a:ext uri="{FF2B5EF4-FFF2-40B4-BE49-F238E27FC236}">
                <a16:creationId xmlns:a16="http://schemas.microsoft.com/office/drawing/2014/main" id="{5B8EA4BB-9815-96B3-2181-1D47EA183AD0}"/>
              </a:ext>
            </a:extLst>
          </p:cNvPr>
          <p:cNvSpPr txBox="1">
            <a:spLocks/>
          </p:cNvSpPr>
          <p:nvPr/>
        </p:nvSpPr>
        <p:spPr>
          <a:xfrm>
            <a:off x="284115" y="2123337"/>
            <a:ext cx="4418664" cy="1929235"/>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300" dirty="0"/>
              <a:t>Baselines</a:t>
            </a:r>
          </a:p>
          <a:p>
            <a:pPr lvl="1"/>
            <a:r>
              <a:rPr lang="en-US" sz="4300" dirty="0"/>
              <a:t>Satellite-Only Scheme (SOS): All entanglement requests are managed by satellites </a:t>
            </a:r>
          </a:p>
          <a:p>
            <a:pPr lvl="1"/>
            <a:r>
              <a:rPr lang="en-US" sz="4300" dirty="0">
                <a:ea typeface="Calibri" panose="020F0502020204030204" pitchFamily="34" charset="0"/>
              </a:rPr>
              <a:t>Random Routing Scheme (RRS): EGR is optimized, while the routing path is randomly selected </a:t>
            </a:r>
          </a:p>
          <a:p>
            <a:pPr lvl="1"/>
            <a:r>
              <a:rPr lang="en-US" sz="4300" dirty="0">
                <a:ea typeface="Calibri" panose="020F0502020204030204" pitchFamily="34" charset="0"/>
              </a:rPr>
              <a:t>No-Storage Scheme (NSS): None of the nodes has storage capacity</a:t>
            </a:r>
            <a:endParaRPr lang="en-US" sz="4300" dirty="0"/>
          </a:p>
          <a:p>
            <a:pPr lvl="1"/>
            <a:endParaRPr lang="en-US" dirty="0"/>
          </a:p>
        </p:txBody>
      </p:sp>
    </p:spTree>
    <p:extLst>
      <p:ext uri="{BB962C8B-B14F-4D97-AF65-F5344CB8AC3E}">
        <p14:creationId xmlns:p14="http://schemas.microsoft.com/office/powerpoint/2010/main" val="3275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94206-2EAB-4EB7-1E56-8FDD7498B45A}"/>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0B5D0C80-E356-C8E5-413E-11934A4FBF8C}"/>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8FF7A9D1-9DD1-F510-3929-8D7ECC0654F8}"/>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D8C02408-75D0-D414-3AAC-72969EB645C5}"/>
                </a:ext>
              </a:extLst>
            </p:cNvPr>
            <p:cNvSpPr txBox="1"/>
            <p:nvPr/>
          </p:nvSpPr>
          <p:spPr>
            <a:xfrm>
              <a:off x="320767" y="123352"/>
              <a:ext cx="741722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Quantum Communication and Networking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06FF4B70-F01F-583E-FE05-271FD38A5E78}"/>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CE539CD2-D710-33E5-C62B-EB64A8D0118E}"/>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EF8F36A-2503-2810-EE42-7E1670F0349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9A14DC8A-3DFC-214C-AEC5-6783802930CA}"/>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726109-8B88-5E9E-1E93-BBDB00077D43}"/>
              </a:ext>
            </a:extLst>
          </p:cNvPr>
          <p:cNvSpPr txBox="1"/>
          <p:nvPr/>
        </p:nvSpPr>
        <p:spPr>
          <a:xfrm>
            <a:off x="2584174" y="980560"/>
            <a:ext cx="7081629" cy="523220"/>
          </a:xfrm>
          <a:prstGeom prst="rect">
            <a:avLst/>
          </a:prstGeom>
          <a:noFill/>
        </p:spPr>
        <p:txBody>
          <a:bodyPr wrap="square">
            <a:spAutoFit/>
          </a:bodyPr>
          <a:lstStyle/>
          <a:p>
            <a:r>
              <a:rPr lang="en-US" sz="2800" dirty="0">
                <a:solidFill>
                  <a:schemeClr val="tx1">
                    <a:lumMod val="65000"/>
                    <a:lumOff val="35000"/>
                  </a:schemeClr>
                </a:solidFill>
              </a:rPr>
              <a:t>E</a:t>
            </a:r>
            <a:r>
              <a:rPr lang="en-US" altLang="zh-CN" sz="2800" dirty="0">
                <a:solidFill>
                  <a:schemeClr val="tx1">
                    <a:lumMod val="65000"/>
                    <a:lumOff val="35000"/>
                  </a:schemeClr>
                </a:solidFill>
              </a:rPr>
              <a:t>ntanglement Generation and Swapping</a:t>
            </a:r>
            <a:endParaRPr lang="en-US" sz="2800" dirty="0"/>
          </a:p>
        </p:txBody>
      </p:sp>
      <p:sp>
        <p:nvSpPr>
          <p:cNvPr id="10" name="Content Placeholder 2">
            <a:extLst>
              <a:ext uri="{FF2B5EF4-FFF2-40B4-BE49-F238E27FC236}">
                <a16:creationId xmlns:a16="http://schemas.microsoft.com/office/drawing/2014/main" id="{8AFECE9D-8217-2E37-85D2-FF732F6B190C}"/>
              </a:ext>
            </a:extLst>
          </p:cNvPr>
          <p:cNvSpPr txBox="1">
            <a:spLocks/>
          </p:cNvSpPr>
          <p:nvPr/>
        </p:nvSpPr>
        <p:spPr>
          <a:xfrm>
            <a:off x="1012396" y="1864744"/>
            <a:ext cx="10167208" cy="7532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Stage 1: Alice and Bob generate an Einstein-Podolsky-Rosen (EPR) pair and send one qubit from their respective pairs to Carol</a:t>
            </a:r>
          </a:p>
        </p:txBody>
      </p:sp>
      <p:pic>
        <p:nvPicPr>
          <p:cNvPr id="11" name="Graphic 10">
            <a:extLst>
              <a:ext uri="{FF2B5EF4-FFF2-40B4-BE49-F238E27FC236}">
                <a16:creationId xmlns:a16="http://schemas.microsoft.com/office/drawing/2014/main" id="{F0D69421-3E57-7944-3984-CBE856CDB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4495" y="4095372"/>
            <a:ext cx="2590800" cy="1600200"/>
          </a:xfrm>
          <a:prstGeom prst="rect">
            <a:avLst/>
          </a:prstGeom>
        </p:spPr>
      </p:pic>
      <p:pic>
        <p:nvPicPr>
          <p:cNvPr id="13" name="Graphic 12">
            <a:extLst>
              <a:ext uri="{FF2B5EF4-FFF2-40B4-BE49-F238E27FC236}">
                <a16:creationId xmlns:a16="http://schemas.microsoft.com/office/drawing/2014/main" id="{8AD118E1-B316-9320-9375-82A4CE2444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1187" y="4090610"/>
            <a:ext cx="2600325" cy="1609725"/>
          </a:xfrm>
          <a:prstGeom prst="rect">
            <a:avLst/>
          </a:prstGeom>
        </p:spPr>
      </p:pic>
      <p:pic>
        <p:nvPicPr>
          <p:cNvPr id="14" name="Graphic 13">
            <a:extLst>
              <a:ext uri="{FF2B5EF4-FFF2-40B4-BE49-F238E27FC236}">
                <a16:creationId xmlns:a16="http://schemas.microsoft.com/office/drawing/2014/main" id="{E02E0FBA-1285-42A5-3F6C-5991D90323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2841" y="4085847"/>
            <a:ext cx="2600325" cy="1609725"/>
          </a:xfrm>
          <a:prstGeom prst="rect">
            <a:avLst/>
          </a:prstGeom>
        </p:spPr>
      </p:pic>
      <p:sp>
        <p:nvSpPr>
          <p:cNvPr id="15" name="TextBox 14">
            <a:extLst>
              <a:ext uri="{FF2B5EF4-FFF2-40B4-BE49-F238E27FC236}">
                <a16:creationId xmlns:a16="http://schemas.microsoft.com/office/drawing/2014/main" id="{70E333A8-741A-C12F-83E9-706CF88D265D}"/>
              </a:ext>
            </a:extLst>
          </p:cNvPr>
          <p:cNvSpPr txBox="1"/>
          <p:nvPr/>
        </p:nvSpPr>
        <p:spPr>
          <a:xfrm>
            <a:off x="1341187" y="5811319"/>
            <a:ext cx="2740304" cy="338554"/>
          </a:xfrm>
          <a:prstGeom prst="rect">
            <a:avLst/>
          </a:prstGeom>
          <a:noFill/>
        </p:spPr>
        <p:txBody>
          <a:bodyPr wrap="square">
            <a:spAutoFit/>
          </a:bodyPr>
          <a:lstStyle/>
          <a:p>
            <a:r>
              <a:rPr lang="en-US" sz="1600">
                <a:latin typeface="Calibri" panose="020F0502020204030204" pitchFamily="34" charset="0"/>
                <a:cs typeface="Calibri" panose="020F0502020204030204" pitchFamily="34" charset="0"/>
              </a:rPr>
              <a:t>(a) Entanglement generation</a:t>
            </a:r>
            <a:endParaRPr lang="en-US" sz="2400" baseline="3000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046693F-616F-4AB9-6F39-0FD96DE53720}"/>
              </a:ext>
            </a:extLst>
          </p:cNvPr>
          <p:cNvSpPr txBox="1"/>
          <p:nvPr/>
        </p:nvSpPr>
        <p:spPr>
          <a:xfrm>
            <a:off x="5022841" y="5811319"/>
            <a:ext cx="2600325" cy="338554"/>
          </a:xfrm>
          <a:prstGeom prst="rect">
            <a:avLst/>
          </a:prstGeom>
          <a:noFill/>
        </p:spPr>
        <p:txBody>
          <a:bodyPr wrap="square">
            <a:spAutoFit/>
          </a:bodyPr>
          <a:lstStyle/>
          <a:p>
            <a:r>
              <a:rPr lang="en-US" sz="1600">
                <a:latin typeface="Calibri" panose="020F0502020204030204" pitchFamily="34" charset="0"/>
                <a:cs typeface="Calibri" panose="020F0502020204030204" pitchFamily="34" charset="0"/>
              </a:rPr>
              <a:t>(b) Entanglement swapping</a:t>
            </a:r>
            <a:endParaRPr lang="en-US" sz="2400" baseline="300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1E63A20-3BB1-6DDA-F10B-BC825A7EED89}"/>
              </a:ext>
            </a:extLst>
          </p:cNvPr>
          <p:cNvSpPr txBox="1"/>
          <p:nvPr/>
        </p:nvSpPr>
        <p:spPr>
          <a:xfrm>
            <a:off x="8704495" y="5811319"/>
            <a:ext cx="2600325" cy="338554"/>
          </a:xfrm>
          <a:prstGeom prst="rect">
            <a:avLst/>
          </a:prstGeom>
          <a:noFill/>
        </p:spPr>
        <p:txBody>
          <a:bodyPr wrap="square">
            <a:spAutoFit/>
          </a:bodyPr>
          <a:lstStyle/>
          <a:p>
            <a:r>
              <a:rPr lang="en-US" sz="1600">
                <a:latin typeface="Calibri" panose="020F0502020204030204" pitchFamily="34" charset="0"/>
                <a:cs typeface="Calibri" panose="020F0502020204030204" pitchFamily="34" charset="0"/>
              </a:rPr>
              <a:t>(c) Entanglement established</a:t>
            </a:r>
            <a:endParaRPr lang="en-US" sz="2400" baseline="3000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316373E-E100-F1D0-7FFF-7B7A94ACBBBE}"/>
              </a:ext>
            </a:extLst>
          </p:cNvPr>
          <p:cNvSpPr txBox="1"/>
          <p:nvPr/>
        </p:nvSpPr>
        <p:spPr>
          <a:xfrm>
            <a:off x="1012154" y="2719456"/>
            <a:ext cx="10455273" cy="75713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Stage 2: Carol performs a Bell-state measurement (BSM) and transmits the result to Bob, i.e., entanglement swapping</a:t>
            </a:r>
          </a:p>
        </p:txBody>
      </p:sp>
      <p:sp>
        <p:nvSpPr>
          <p:cNvPr id="19" name="TextBox 18">
            <a:extLst>
              <a:ext uri="{FF2B5EF4-FFF2-40B4-BE49-F238E27FC236}">
                <a16:creationId xmlns:a16="http://schemas.microsoft.com/office/drawing/2014/main" id="{B6E530E2-A1EA-CE3C-564D-D300FB9FB824}"/>
              </a:ext>
            </a:extLst>
          </p:cNvPr>
          <p:cNvSpPr txBox="1"/>
          <p:nvPr/>
        </p:nvSpPr>
        <p:spPr>
          <a:xfrm>
            <a:off x="1012154" y="3500962"/>
            <a:ext cx="6138672" cy="4247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Stage 3: Alice and Bob are entangled</a:t>
            </a:r>
          </a:p>
        </p:txBody>
      </p:sp>
    </p:spTree>
    <p:extLst>
      <p:ext uri="{BB962C8B-B14F-4D97-AF65-F5344CB8AC3E}">
        <p14:creationId xmlns:p14="http://schemas.microsoft.com/office/powerpoint/2010/main" val="36810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BD93-559E-989A-A503-FE0AFE88F8DF}"/>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E07135A-8870-2DD4-72A5-EFD89AC5DCA5}"/>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96F55CC4-E8E0-7F56-4878-C774B5917642}"/>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C6567E10-8EDB-BB0F-07DA-2AA901C78397}"/>
                </a:ext>
              </a:extLst>
            </p:cNvPr>
            <p:cNvSpPr txBox="1"/>
            <p:nvPr/>
          </p:nvSpPr>
          <p:spPr>
            <a:xfrm>
              <a:off x="320767" y="123352"/>
              <a:ext cx="1452642"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Outline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5B1D614D-3BC3-A87B-CEB1-5AB2676F3030}"/>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106566FF-3A55-E9C5-FA93-7AA2B56D4550}"/>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2CE03E1C-1BED-5752-9A6A-88B32F689BB9}"/>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40</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F0001513-C990-BF3C-3A85-B4C06CD8B43D}"/>
              </a:ext>
            </a:extLst>
          </p:cNvPr>
          <p:cNvSpPr txBox="1"/>
          <p:nvPr/>
        </p:nvSpPr>
        <p:spPr>
          <a:xfrm>
            <a:off x="272411" y="643141"/>
            <a:ext cx="11642633" cy="6036717"/>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Background</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Communication and Networking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Quantum Computing</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a:p>
            <a:pPr marL="800100" lvl="1" indent="-342900">
              <a:lnSpc>
                <a:spcPct val="150000"/>
              </a:lnSpc>
              <a:buFont typeface="Wingdings" panose="05000000000000000000" pitchFamily="2" charset="2"/>
              <a:buChar char="Ø"/>
            </a:pPr>
            <a:r>
              <a:rPr lang="en-US" altLang="zh-CN" sz="2000" b="1" dirty="0">
                <a:latin typeface="Calibri" panose="020F0502020204030204" pitchFamily="34" charset="0"/>
                <a:ea typeface="Calibri" panose="020F0502020204030204" pitchFamily="34" charset="0"/>
                <a:cs typeface="Calibri" panose="020F0502020204030204" pitchFamily="34" charset="0"/>
              </a:rPr>
              <a:t>Ariel Access Networks</a:t>
            </a: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Joint Optimization of Qubit Allocation, Entanglement Routing, and Quantum Computing</a:t>
            </a:r>
            <a:endParaRPr lang="en-US" altLang="zh-CN" sz="2400" b="1" dirty="0">
              <a:solidFill>
                <a:schemeClr val="accent2"/>
              </a:solidFill>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altLang="zh-CN" b="1" dirty="0">
                <a:latin typeface="Calibri" panose="020F0502020204030204" pitchFamily="34" charset="0"/>
                <a:cs typeface="Calibri" panose="020F0502020204030204" pitchFamily="34" charset="0"/>
              </a:rPr>
              <a:t>Optimizing Satellite-based Entanglement Distribution in Quantum Networks via Quantum-Assisted Approaches</a:t>
            </a:r>
            <a:endParaRPr lang="en-US" b="1" dirty="0">
              <a:latin typeface="Calibri" panose="020F0502020204030204" pitchFamily="34" charset="0"/>
              <a:cs typeface="Calibri" panose="020F0502020204030204" pitchFamily="34" charset="0"/>
            </a:endParaRPr>
          </a:p>
          <a:p>
            <a:pPr marL="800100" lvl="1" indent="-342900">
              <a:lnSpc>
                <a:spcPct val="150000"/>
              </a:lnSpc>
              <a:buFont typeface="Wingdings" panose="05000000000000000000" pitchFamily="2" charset="2"/>
              <a:buChar char="Ø"/>
            </a:pPr>
            <a:r>
              <a:rPr lang="en-US" b="1" dirty="0">
                <a:latin typeface="Calibri" panose="020F0502020204030204" pitchFamily="34" charset="0"/>
                <a:cs typeface="Calibri" panose="020F0502020204030204" pitchFamily="34" charset="0"/>
              </a:rPr>
              <a:t>Efficient Entanglement Routing for Satellite-Aerial-Terrestrial Quantum Networks</a:t>
            </a:r>
          </a:p>
          <a:p>
            <a:pPr marL="800100" lvl="1" indent="-342900">
              <a:lnSpc>
                <a:spcPct val="150000"/>
              </a:lnSpc>
              <a:buFont typeface="Wingdings" panose="05000000000000000000" pitchFamily="2" charset="2"/>
              <a:buChar char="Ø"/>
            </a:pPr>
            <a:r>
              <a:rPr lang="en-US" altLang="zh-CN" b="1" dirty="0">
                <a:solidFill>
                  <a:srgbClr val="FF0000"/>
                </a:solidFill>
                <a:latin typeface="Calibri" panose="020F0502020204030204" pitchFamily="34" charset="0"/>
                <a:cs typeface="Calibri" panose="020F0502020204030204" pitchFamily="34" charset="0"/>
              </a:rPr>
              <a:t>Co-Design of Network Topology and Qubit Allocation  for Distributed Quantum Computing</a:t>
            </a:r>
          </a:p>
          <a:p>
            <a:pPr lvl="1">
              <a:lnSpc>
                <a:spcPct val="150000"/>
              </a:lnSpc>
            </a:pPr>
            <a:r>
              <a:rPr lang="en-US" dirty="0"/>
              <a:t>	Liu, J., Fan, L., Guo, Y., Han, Z. and Wang, Y., 2025, March. Co-Design of Network Topology and Qubit 	Allocation for Distributed Quantum Computing. In </a:t>
            </a:r>
            <a:r>
              <a:rPr lang="en-US" i="1" dirty="0"/>
              <a:t>2025 International Conference on Quantum 	Communications, Networking, and Computing (QCNC)</a:t>
            </a:r>
            <a:r>
              <a:rPr lang="en-US" dirty="0"/>
              <a:t> (pp. 355-362). IEEE.</a:t>
            </a:r>
            <a:endParaRPr lang="en-US" altLang="zh-CN" b="1" dirty="0">
              <a:solidFill>
                <a:srgbClr val="FF0000"/>
              </a:solidFill>
              <a:latin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Ø"/>
            </a:pPr>
            <a:r>
              <a:rPr lang="en-US" sz="2400" b="1" dirty="0">
                <a:solidFill>
                  <a:schemeClr val="accent2"/>
                </a:solidFill>
                <a:latin typeface="Calibri" panose="020F0502020204030204" pitchFamily="34" charset="0"/>
                <a:cs typeface="Calibri" panose="020F0502020204030204" pitchFamily="34" charset="0"/>
              </a:rPr>
              <a:t>Conclusions</a:t>
            </a:r>
            <a:endParaRPr lang="en-US" altLang="zh-CN" sz="2400" b="1" dirty="0">
              <a:solidFill>
                <a:schemeClr val="accent2"/>
              </a:solidFill>
              <a:latin typeface="Calibri" panose="020F0502020204030204" pitchFamily="34" charset="0"/>
              <a:cs typeface="Calibri" panose="020F0502020204030204" pitchFamily="34" charset="0"/>
            </a:endParaRPr>
          </a:p>
        </p:txBody>
      </p:sp>
      <p:pic>
        <p:nvPicPr>
          <p:cNvPr id="13" name="Picture 2" descr="Quantum Networks at NIST | NIST">
            <a:extLst>
              <a:ext uri="{FF2B5EF4-FFF2-40B4-BE49-F238E27FC236}">
                <a16:creationId xmlns:a16="http://schemas.microsoft.com/office/drawing/2014/main" id="{E83BFA6F-7E99-6021-9939-3DC6A661D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32" y="1197088"/>
            <a:ext cx="3554301" cy="168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663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6A66F-C50F-F5B2-B759-54E39088E7C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E557DAE4-07AC-43B9-E839-A8008B769901}"/>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6BE0CCD-49BF-D24A-866B-620F0320FE78}"/>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979D5D05-B252-5A0B-5931-F9C4FBB8C2B5}"/>
                </a:ext>
              </a:extLst>
            </p:cNvPr>
            <p:cNvSpPr txBox="1"/>
            <p:nvPr/>
          </p:nvSpPr>
          <p:spPr>
            <a:xfrm>
              <a:off x="320767" y="123352"/>
              <a:ext cx="181434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Overview</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B039ABD8-BE73-E981-FC72-624E32267C1A}"/>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F43751B7-AB62-BB57-A3A6-ABC084BBF7D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F757651F-07AD-A25B-76E4-0EB77B1D088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41</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114" name="Group 113">
            <a:extLst>
              <a:ext uri="{FF2B5EF4-FFF2-40B4-BE49-F238E27FC236}">
                <a16:creationId xmlns:a16="http://schemas.microsoft.com/office/drawing/2014/main" id="{C74C9FED-8F6E-28E4-0D30-574B9373E142}"/>
              </a:ext>
            </a:extLst>
          </p:cNvPr>
          <p:cNvGrpSpPr/>
          <p:nvPr/>
        </p:nvGrpSpPr>
        <p:grpSpPr>
          <a:xfrm>
            <a:off x="1409971" y="692865"/>
            <a:ext cx="9296129" cy="3061990"/>
            <a:chOff x="216117" y="1082550"/>
            <a:chExt cx="11664767" cy="3971472"/>
          </a:xfrm>
        </p:grpSpPr>
        <p:cxnSp>
          <p:nvCxnSpPr>
            <p:cNvPr id="115" name="Straight Connector 114">
              <a:extLst>
                <a:ext uri="{FF2B5EF4-FFF2-40B4-BE49-F238E27FC236}">
                  <a16:creationId xmlns:a16="http://schemas.microsoft.com/office/drawing/2014/main" id="{62C49D65-A06E-8312-2469-146F35DA931B}"/>
                </a:ext>
              </a:extLst>
            </p:cNvPr>
            <p:cNvCxnSpPr>
              <a:cxnSpLocks/>
              <a:stCxn id="116" idx="4"/>
              <a:endCxn id="117" idx="0"/>
            </p:cNvCxnSpPr>
            <p:nvPr/>
          </p:nvCxnSpPr>
          <p:spPr>
            <a:xfrm flipH="1">
              <a:off x="4862947" y="2663900"/>
              <a:ext cx="81636" cy="368932"/>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6" name="Flowchart: Connector 168">
              <a:extLst>
                <a:ext uri="{FF2B5EF4-FFF2-40B4-BE49-F238E27FC236}">
                  <a16:creationId xmlns:a16="http://schemas.microsoft.com/office/drawing/2014/main" id="{84D9EED9-757F-FA05-E252-2B8BA1B36FCC}"/>
                </a:ext>
              </a:extLst>
            </p:cNvPr>
            <p:cNvSpPr/>
            <p:nvPr/>
          </p:nvSpPr>
          <p:spPr>
            <a:xfrm>
              <a:off x="4851611" y="2481020"/>
              <a:ext cx="185944" cy="182880"/>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Flowchart: Connector 168">
              <a:extLst>
                <a:ext uri="{FF2B5EF4-FFF2-40B4-BE49-F238E27FC236}">
                  <a16:creationId xmlns:a16="http://schemas.microsoft.com/office/drawing/2014/main" id="{2D63F95C-8C6E-4AD6-B3ED-5C9FCDF8409F}"/>
                </a:ext>
              </a:extLst>
            </p:cNvPr>
            <p:cNvSpPr/>
            <p:nvPr/>
          </p:nvSpPr>
          <p:spPr>
            <a:xfrm>
              <a:off x="4769975" y="3032832"/>
              <a:ext cx="185944" cy="182880"/>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Flowchart: Connector 168">
              <a:extLst>
                <a:ext uri="{FF2B5EF4-FFF2-40B4-BE49-F238E27FC236}">
                  <a16:creationId xmlns:a16="http://schemas.microsoft.com/office/drawing/2014/main" id="{D85731EF-5B0F-F89E-DAC4-8EC9444A54C0}"/>
                </a:ext>
              </a:extLst>
            </p:cNvPr>
            <p:cNvSpPr/>
            <p:nvPr/>
          </p:nvSpPr>
          <p:spPr>
            <a:xfrm>
              <a:off x="5372377" y="3590389"/>
              <a:ext cx="185944" cy="182880"/>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Flowchart: Connector 168">
              <a:extLst>
                <a:ext uri="{FF2B5EF4-FFF2-40B4-BE49-F238E27FC236}">
                  <a16:creationId xmlns:a16="http://schemas.microsoft.com/office/drawing/2014/main" id="{61C3A372-AC6C-10BB-1EF1-66D1982E1F3D}"/>
                </a:ext>
              </a:extLst>
            </p:cNvPr>
            <p:cNvSpPr/>
            <p:nvPr/>
          </p:nvSpPr>
          <p:spPr>
            <a:xfrm>
              <a:off x="5986570" y="3008573"/>
              <a:ext cx="185944" cy="182880"/>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0" name="Straight Connector 119">
              <a:extLst>
                <a:ext uri="{FF2B5EF4-FFF2-40B4-BE49-F238E27FC236}">
                  <a16:creationId xmlns:a16="http://schemas.microsoft.com/office/drawing/2014/main" id="{061897BE-5343-650D-7CA0-A378AAA76EC9}"/>
                </a:ext>
              </a:extLst>
            </p:cNvPr>
            <p:cNvCxnSpPr>
              <a:cxnSpLocks/>
              <a:endCxn id="118" idx="1"/>
            </p:cNvCxnSpPr>
            <p:nvPr/>
          </p:nvCxnSpPr>
          <p:spPr>
            <a:xfrm>
              <a:off x="4912996" y="3152650"/>
              <a:ext cx="486612" cy="464521"/>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34B18F1A-2DAA-4774-B259-99CB2EB263D8}"/>
                </a:ext>
              </a:extLst>
            </p:cNvPr>
            <p:cNvCxnSpPr>
              <a:cxnSpLocks/>
              <a:stCxn id="119" idx="3"/>
              <a:endCxn id="118" idx="7"/>
            </p:cNvCxnSpPr>
            <p:nvPr/>
          </p:nvCxnSpPr>
          <p:spPr>
            <a:xfrm flipH="1">
              <a:off x="5531090" y="3164671"/>
              <a:ext cx="482711" cy="452500"/>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649D6717-23E5-FE8A-8654-AEFEF1B5D1DE}"/>
                </a:ext>
              </a:extLst>
            </p:cNvPr>
            <p:cNvCxnSpPr>
              <a:cxnSpLocks/>
              <a:stCxn id="119" idx="2"/>
              <a:endCxn id="117" idx="6"/>
            </p:cNvCxnSpPr>
            <p:nvPr/>
          </p:nvCxnSpPr>
          <p:spPr>
            <a:xfrm flipH="1">
              <a:off x="4955919" y="3100013"/>
              <a:ext cx="1030651" cy="24259"/>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3" name="Flowchart: Connector 168">
              <a:extLst>
                <a:ext uri="{FF2B5EF4-FFF2-40B4-BE49-F238E27FC236}">
                  <a16:creationId xmlns:a16="http://schemas.microsoft.com/office/drawing/2014/main" id="{CF9C127D-49D0-E979-72DD-0AB399EF7696}"/>
                </a:ext>
              </a:extLst>
            </p:cNvPr>
            <p:cNvSpPr/>
            <p:nvPr/>
          </p:nvSpPr>
          <p:spPr>
            <a:xfrm>
              <a:off x="5738899" y="2473866"/>
              <a:ext cx="185944" cy="182880"/>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4" name="Straight Connector 123">
              <a:extLst>
                <a:ext uri="{FF2B5EF4-FFF2-40B4-BE49-F238E27FC236}">
                  <a16:creationId xmlns:a16="http://schemas.microsoft.com/office/drawing/2014/main" id="{E45A8EBC-A113-A2F9-EC66-F550DE69B480}"/>
                </a:ext>
              </a:extLst>
            </p:cNvPr>
            <p:cNvCxnSpPr>
              <a:cxnSpLocks/>
              <a:stCxn id="123" idx="4"/>
              <a:endCxn id="119" idx="1"/>
            </p:cNvCxnSpPr>
            <p:nvPr/>
          </p:nvCxnSpPr>
          <p:spPr>
            <a:xfrm>
              <a:off x="5831871" y="2656746"/>
              <a:ext cx="181930" cy="378609"/>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91B3DD71-7AAA-1351-B493-7575AF0E2B52}"/>
                </a:ext>
              </a:extLst>
            </p:cNvPr>
            <p:cNvSpPr txBox="1"/>
            <p:nvPr/>
          </p:nvSpPr>
          <p:spPr>
            <a:xfrm>
              <a:off x="3843336" y="1314122"/>
              <a:ext cx="3589544" cy="770303"/>
            </a:xfrm>
            <a:prstGeom prst="rect">
              <a:avLst/>
            </a:prstGeom>
            <a:noFill/>
          </p:spPr>
          <p:txBody>
            <a:bodyPr wrap="square" rtlCol="0">
              <a:spAutoFit/>
            </a:bodyPr>
            <a:lstStyle/>
            <a:p>
              <a:pPr algn="ctr"/>
              <a:r>
                <a:rPr lang="en-US" dirty="0"/>
                <a:t>Qubit </a:t>
              </a:r>
              <a:r>
                <a:rPr lang="en-US" b="1" dirty="0"/>
                <a:t>Interaction</a:t>
              </a:r>
              <a:r>
                <a:rPr lang="en-US" dirty="0"/>
                <a:t> Graph </a:t>
              </a:r>
              <a:br>
                <a:rPr lang="en-US" dirty="0"/>
              </a:br>
              <a:r>
                <a:rPr lang="en-US" dirty="0"/>
                <a:t>G’(Q,C)</a:t>
              </a:r>
            </a:p>
          </p:txBody>
        </p:sp>
        <p:sp>
          <p:nvSpPr>
            <p:cNvPr id="126" name="TextBox 125">
              <a:extLst>
                <a:ext uri="{FF2B5EF4-FFF2-40B4-BE49-F238E27FC236}">
                  <a16:creationId xmlns:a16="http://schemas.microsoft.com/office/drawing/2014/main" id="{7224A60D-25A1-5F4E-4BDC-225E696CB4C3}"/>
                </a:ext>
              </a:extLst>
            </p:cNvPr>
            <p:cNvSpPr txBox="1"/>
            <p:nvPr/>
          </p:nvSpPr>
          <p:spPr>
            <a:xfrm>
              <a:off x="2868525" y="4533769"/>
              <a:ext cx="1407385" cy="366811"/>
            </a:xfrm>
            <a:prstGeom prst="rect">
              <a:avLst/>
            </a:prstGeom>
            <a:noFill/>
          </p:spPr>
          <p:txBody>
            <a:bodyPr wrap="square" rtlCol="0">
              <a:spAutoFit/>
            </a:bodyPr>
            <a:lstStyle/>
            <a:p>
              <a:r>
                <a:rPr lang="en-US" sz="1400" dirty="0"/>
                <a:t>logical qubit</a:t>
              </a:r>
            </a:p>
          </p:txBody>
        </p:sp>
        <p:cxnSp>
          <p:nvCxnSpPr>
            <p:cNvPr id="127" name="Straight Connector 126">
              <a:extLst>
                <a:ext uri="{FF2B5EF4-FFF2-40B4-BE49-F238E27FC236}">
                  <a16:creationId xmlns:a16="http://schemas.microsoft.com/office/drawing/2014/main" id="{4B733EE1-CBA9-C611-7839-D72C3583AD70}"/>
                </a:ext>
              </a:extLst>
            </p:cNvPr>
            <p:cNvCxnSpPr>
              <a:cxnSpLocks/>
            </p:cNvCxnSpPr>
            <p:nvPr/>
          </p:nvCxnSpPr>
          <p:spPr>
            <a:xfrm flipH="1" flipV="1">
              <a:off x="5680976" y="3633856"/>
              <a:ext cx="4931921" cy="359252"/>
            </a:xfrm>
            <a:prstGeom prst="line">
              <a:avLst/>
            </a:prstGeom>
            <a:ln w="31750">
              <a:solidFill>
                <a:schemeClr val="tx2">
                  <a:lumMod val="50000"/>
                  <a:lumOff val="50000"/>
                </a:schemeClr>
              </a:solidFill>
              <a:prstDash val="sysDot"/>
              <a:headEnd type="stealth" w="lg" len="lg"/>
            </a:ln>
          </p:spPr>
          <p:style>
            <a:lnRef idx="2">
              <a:schemeClr val="accent1"/>
            </a:lnRef>
            <a:fillRef idx="0">
              <a:schemeClr val="accent1"/>
            </a:fillRef>
            <a:effectRef idx="1">
              <a:schemeClr val="accent1"/>
            </a:effectRef>
            <a:fontRef idx="minor">
              <a:schemeClr val="tx1"/>
            </a:fontRef>
          </p:style>
        </p:cxnSp>
        <p:sp>
          <p:nvSpPr>
            <p:cNvPr id="128" name="Oval 127">
              <a:extLst>
                <a:ext uri="{FF2B5EF4-FFF2-40B4-BE49-F238E27FC236}">
                  <a16:creationId xmlns:a16="http://schemas.microsoft.com/office/drawing/2014/main" id="{F5BD8404-081E-29D5-B358-3DFB4767724D}"/>
                </a:ext>
              </a:extLst>
            </p:cNvPr>
            <p:cNvSpPr/>
            <p:nvPr/>
          </p:nvSpPr>
          <p:spPr>
            <a:xfrm>
              <a:off x="4507346" y="2974787"/>
              <a:ext cx="1190651" cy="1008437"/>
            </a:xfrm>
            <a:prstGeom prst="ellipse">
              <a:avLst/>
            </a:prstGeom>
            <a:noFill/>
            <a:ln w="31750">
              <a:solidFill>
                <a:schemeClr val="tx2">
                  <a:lumMod val="50000"/>
                  <a:lumOff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625173C-C4BF-9BCD-BBC4-EE80169BF626}"/>
                </a:ext>
              </a:extLst>
            </p:cNvPr>
            <p:cNvSpPr/>
            <p:nvPr/>
          </p:nvSpPr>
          <p:spPr>
            <a:xfrm>
              <a:off x="4695136" y="2213906"/>
              <a:ext cx="586820" cy="631385"/>
            </a:xfrm>
            <a:prstGeom prst="ellipse">
              <a:avLst/>
            </a:prstGeom>
            <a:noFill/>
            <a:ln w="31750">
              <a:solidFill>
                <a:schemeClr val="tx2">
                  <a:lumMod val="50000"/>
                  <a:lumOff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6EF745F4-C940-093C-062D-3045215B7E5C}"/>
                </a:ext>
              </a:extLst>
            </p:cNvPr>
            <p:cNvCxnSpPr>
              <a:cxnSpLocks/>
              <a:stCxn id="205" idx="1"/>
            </p:cNvCxnSpPr>
            <p:nvPr/>
          </p:nvCxnSpPr>
          <p:spPr>
            <a:xfrm flipH="1">
              <a:off x="5147675" y="1804981"/>
              <a:ext cx="5323128" cy="461064"/>
            </a:xfrm>
            <a:prstGeom prst="line">
              <a:avLst/>
            </a:prstGeom>
            <a:ln w="31750">
              <a:solidFill>
                <a:schemeClr val="tx2">
                  <a:lumMod val="50000"/>
                  <a:lumOff val="50000"/>
                </a:schemeClr>
              </a:solidFill>
              <a:prstDash val="sysDot"/>
              <a:headEnd type="stealth" w="lg" len="lg"/>
            </a:ln>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29A96425-1EBF-6D4D-E043-437C53B96417}"/>
                </a:ext>
              </a:extLst>
            </p:cNvPr>
            <p:cNvSpPr txBox="1"/>
            <p:nvPr/>
          </p:nvSpPr>
          <p:spPr>
            <a:xfrm>
              <a:off x="6492292" y="2041084"/>
              <a:ext cx="2037225" cy="440173"/>
            </a:xfrm>
            <a:prstGeom prst="rect">
              <a:avLst/>
            </a:prstGeom>
            <a:noFill/>
          </p:spPr>
          <p:txBody>
            <a:bodyPr wrap="square" rtlCol="0">
              <a:spAutoFit/>
            </a:bodyPr>
            <a:lstStyle/>
            <a:p>
              <a:pPr algn="ctr"/>
              <a:r>
                <a:rPr lang="en-US" dirty="0">
                  <a:solidFill>
                    <a:schemeClr val="tx2">
                      <a:lumMod val="50000"/>
                      <a:lumOff val="50000"/>
                    </a:schemeClr>
                  </a:solidFill>
                </a:rPr>
                <a:t>qubit allocation</a:t>
              </a:r>
            </a:p>
          </p:txBody>
        </p:sp>
        <p:sp>
          <p:nvSpPr>
            <p:cNvPr id="132" name="Oval 131">
              <a:extLst>
                <a:ext uri="{FF2B5EF4-FFF2-40B4-BE49-F238E27FC236}">
                  <a16:creationId xmlns:a16="http://schemas.microsoft.com/office/drawing/2014/main" id="{1295D241-DE32-2912-6068-FC7458E3B8B1}"/>
                </a:ext>
              </a:extLst>
            </p:cNvPr>
            <p:cNvSpPr/>
            <p:nvPr/>
          </p:nvSpPr>
          <p:spPr>
            <a:xfrm>
              <a:off x="5533066" y="2332311"/>
              <a:ext cx="1030651" cy="945195"/>
            </a:xfrm>
            <a:prstGeom prst="ellipse">
              <a:avLst/>
            </a:prstGeom>
            <a:noFill/>
            <a:ln w="31750">
              <a:solidFill>
                <a:schemeClr val="tx2">
                  <a:lumMod val="50000"/>
                  <a:lumOff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66780812-7AAD-EB3F-78F9-1D5EEE000118}"/>
                </a:ext>
              </a:extLst>
            </p:cNvPr>
            <p:cNvCxnSpPr>
              <a:cxnSpLocks/>
              <a:stCxn id="203" idx="2"/>
              <a:endCxn id="132" idx="6"/>
            </p:cNvCxnSpPr>
            <p:nvPr/>
          </p:nvCxnSpPr>
          <p:spPr>
            <a:xfrm flipH="1" flipV="1">
              <a:off x="6563717" y="2804909"/>
              <a:ext cx="3137228" cy="106516"/>
            </a:xfrm>
            <a:prstGeom prst="line">
              <a:avLst/>
            </a:prstGeom>
            <a:ln w="31750">
              <a:solidFill>
                <a:schemeClr val="tx2">
                  <a:lumMod val="50000"/>
                  <a:lumOff val="50000"/>
                </a:schemeClr>
              </a:solidFill>
              <a:prstDash val="sysDot"/>
              <a:headEnd type="stealth" w="lg" len="lg"/>
            </a:ln>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6D497E3E-B851-B28F-B7AE-1C9FCF5390C2}"/>
                </a:ext>
              </a:extLst>
            </p:cNvPr>
            <p:cNvCxnSpPr>
              <a:cxnSpLocks/>
              <a:stCxn id="126" idx="0"/>
            </p:cNvCxnSpPr>
            <p:nvPr/>
          </p:nvCxnSpPr>
          <p:spPr>
            <a:xfrm flipH="1" flipV="1">
              <a:off x="647591" y="3983224"/>
              <a:ext cx="2924627" cy="550545"/>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637DB784-0F8F-9BFB-46BB-023DE3B2CE01}"/>
                </a:ext>
              </a:extLst>
            </p:cNvPr>
            <p:cNvSpPr txBox="1"/>
            <p:nvPr/>
          </p:nvSpPr>
          <p:spPr>
            <a:xfrm>
              <a:off x="6127719" y="2839492"/>
              <a:ext cx="569456" cy="518952"/>
            </a:xfrm>
            <a:prstGeom prst="rect">
              <a:avLst/>
            </a:prstGeom>
            <a:noFill/>
          </p:spPr>
          <p:txBody>
            <a:bodyPr wrap="square" rtlCol="0">
              <a:spAutoFit/>
            </a:bodyPr>
            <a:lstStyle/>
            <a:p>
              <a:r>
                <a:rPr lang="en-US" sz="2000" dirty="0"/>
                <a:t>q</a:t>
              </a:r>
              <a:r>
                <a:rPr lang="en-US" sz="2000" baseline="-25000" dirty="0"/>
                <a:t>1</a:t>
              </a:r>
              <a:endParaRPr lang="en-US" sz="2400" baseline="-25000" dirty="0"/>
            </a:p>
          </p:txBody>
        </p:sp>
        <p:sp>
          <p:nvSpPr>
            <p:cNvPr id="136" name="TextBox 135">
              <a:extLst>
                <a:ext uri="{FF2B5EF4-FFF2-40B4-BE49-F238E27FC236}">
                  <a16:creationId xmlns:a16="http://schemas.microsoft.com/office/drawing/2014/main" id="{9A7BA4B4-8253-45D3-F833-65C04FADDC62}"/>
                </a:ext>
              </a:extLst>
            </p:cNvPr>
            <p:cNvSpPr txBox="1"/>
            <p:nvPr/>
          </p:nvSpPr>
          <p:spPr>
            <a:xfrm>
              <a:off x="5286443" y="3619411"/>
              <a:ext cx="569456" cy="440173"/>
            </a:xfrm>
            <a:prstGeom prst="rect">
              <a:avLst/>
            </a:prstGeom>
            <a:noFill/>
          </p:spPr>
          <p:txBody>
            <a:bodyPr wrap="square" rtlCol="0">
              <a:spAutoFit/>
            </a:bodyPr>
            <a:lstStyle/>
            <a:p>
              <a:r>
                <a:rPr lang="en-US" dirty="0"/>
                <a:t>q</a:t>
              </a:r>
              <a:r>
                <a:rPr lang="en-US" baseline="-25000" dirty="0"/>
                <a:t>5</a:t>
              </a:r>
            </a:p>
          </p:txBody>
        </p:sp>
        <p:sp>
          <p:nvSpPr>
            <p:cNvPr id="137" name="TextBox 136">
              <a:extLst>
                <a:ext uri="{FF2B5EF4-FFF2-40B4-BE49-F238E27FC236}">
                  <a16:creationId xmlns:a16="http://schemas.microsoft.com/office/drawing/2014/main" id="{A423D3D9-8BC2-92A0-DFA3-C717BD5131B7}"/>
                </a:ext>
              </a:extLst>
            </p:cNvPr>
            <p:cNvSpPr txBox="1"/>
            <p:nvPr/>
          </p:nvSpPr>
          <p:spPr>
            <a:xfrm>
              <a:off x="5680977" y="4173675"/>
              <a:ext cx="2450400" cy="880347"/>
            </a:xfrm>
            <a:prstGeom prst="rect">
              <a:avLst/>
            </a:prstGeom>
            <a:noFill/>
          </p:spPr>
          <p:txBody>
            <a:bodyPr wrap="square" rtlCol="0">
              <a:spAutoFit/>
            </a:bodyPr>
            <a:lstStyle/>
            <a:p>
              <a:pPr algn="ctr"/>
              <a:r>
                <a:rPr lang="en-US" sz="1400" dirty="0"/>
                <a:t>number of CNOT gate operation between </a:t>
              </a:r>
              <a:br>
                <a:rPr lang="en-US" sz="1400" dirty="0"/>
              </a:br>
              <a:r>
                <a:rPr lang="en-US" sz="1400" dirty="0"/>
                <a:t>two logical qubits</a:t>
              </a:r>
            </a:p>
          </p:txBody>
        </p:sp>
        <p:sp>
          <p:nvSpPr>
            <p:cNvPr id="138" name="TextBox 137">
              <a:extLst>
                <a:ext uri="{FF2B5EF4-FFF2-40B4-BE49-F238E27FC236}">
                  <a16:creationId xmlns:a16="http://schemas.microsoft.com/office/drawing/2014/main" id="{CCD0967D-9ECE-A214-7354-7ABCD8E22263}"/>
                </a:ext>
              </a:extLst>
            </p:cNvPr>
            <p:cNvSpPr txBox="1"/>
            <p:nvPr/>
          </p:nvSpPr>
          <p:spPr>
            <a:xfrm>
              <a:off x="4882926" y="2096754"/>
              <a:ext cx="569456" cy="440173"/>
            </a:xfrm>
            <a:prstGeom prst="rect">
              <a:avLst/>
            </a:prstGeom>
            <a:noFill/>
          </p:spPr>
          <p:txBody>
            <a:bodyPr wrap="square" rtlCol="0">
              <a:spAutoFit/>
            </a:bodyPr>
            <a:lstStyle/>
            <a:p>
              <a:r>
                <a:rPr lang="en-US" dirty="0"/>
                <a:t>q</a:t>
              </a:r>
              <a:r>
                <a:rPr lang="en-US" baseline="-25000" dirty="0"/>
                <a:t>3</a:t>
              </a:r>
            </a:p>
          </p:txBody>
        </p:sp>
        <p:sp>
          <p:nvSpPr>
            <p:cNvPr id="139" name="TextBox 138">
              <a:extLst>
                <a:ext uri="{FF2B5EF4-FFF2-40B4-BE49-F238E27FC236}">
                  <a16:creationId xmlns:a16="http://schemas.microsoft.com/office/drawing/2014/main" id="{97E1D7A4-6B99-6E20-5FE4-C6B22CCBE134}"/>
                </a:ext>
              </a:extLst>
            </p:cNvPr>
            <p:cNvSpPr txBox="1"/>
            <p:nvPr/>
          </p:nvSpPr>
          <p:spPr>
            <a:xfrm>
              <a:off x="4578219" y="3115513"/>
              <a:ext cx="569456" cy="440173"/>
            </a:xfrm>
            <a:prstGeom prst="rect">
              <a:avLst/>
            </a:prstGeom>
            <a:noFill/>
          </p:spPr>
          <p:txBody>
            <a:bodyPr wrap="square" rtlCol="0">
              <a:spAutoFit/>
            </a:bodyPr>
            <a:lstStyle/>
            <a:p>
              <a:r>
                <a:rPr lang="en-US" dirty="0"/>
                <a:t>q</a:t>
              </a:r>
              <a:r>
                <a:rPr lang="en-US" baseline="-25000" dirty="0"/>
                <a:t>4</a:t>
              </a:r>
            </a:p>
          </p:txBody>
        </p:sp>
        <p:sp>
          <p:nvSpPr>
            <p:cNvPr id="140" name="TextBox 139">
              <a:extLst>
                <a:ext uri="{FF2B5EF4-FFF2-40B4-BE49-F238E27FC236}">
                  <a16:creationId xmlns:a16="http://schemas.microsoft.com/office/drawing/2014/main" id="{45357022-6DA8-16D3-FBAC-5940DE01A968}"/>
                </a:ext>
              </a:extLst>
            </p:cNvPr>
            <p:cNvSpPr txBox="1"/>
            <p:nvPr/>
          </p:nvSpPr>
          <p:spPr>
            <a:xfrm>
              <a:off x="5922835" y="2303919"/>
              <a:ext cx="569456" cy="440173"/>
            </a:xfrm>
            <a:prstGeom prst="rect">
              <a:avLst/>
            </a:prstGeom>
            <a:noFill/>
          </p:spPr>
          <p:txBody>
            <a:bodyPr wrap="square" rtlCol="0">
              <a:spAutoFit/>
            </a:bodyPr>
            <a:lstStyle/>
            <a:p>
              <a:r>
                <a:rPr lang="en-US" dirty="0"/>
                <a:t>q</a:t>
              </a:r>
              <a:r>
                <a:rPr lang="en-US" baseline="-25000" dirty="0"/>
                <a:t>2</a:t>
              </a:r>
            </a:p>
          </p:txBody>
        </p:sp>
        <p:grpSp>
          <p:nvGrpSpPr>
            <p:cNvPr id="141" name="Group 140">
              <a:extLst>
                <a:ext uri="{FF2B5EF4-FFF2-40B4-BE49-F238E27FC236}">
                  <a16:creationId xmlns:a16="http://schemas.microsoft.com/office/drawing/2014/main" id="{FC1C2A94-2EC0-F8F4-FB6E-A1F52A2777C5}"/>
                </a:ext>
              </a:extLst>
            </p:cNvPr>
            <p:cNvGrpSpPr/>
            <p:nvPr/>
          </p:nvGrpSpPr>
          <p:grpSpPr>
            <a:xfrm>
              <a:off x="7809239" y="1082550"/>
              <a:ext cx="4071645" cy="3892733"/>
              <a:chOff x="264911" y="1050229"/>
              <a:chExt cx="4071645" cy="3892733"/>
            </a:xfrm>
          </p:grpSpPr>
          <p:sp>
            <p:nvSpPr>
              <p:cNvPr id="187" name="TextBox 186">
                <a:extLst>
                  <a:ext uri="{FF2B5EF4-FFF2-40B4-BE49-F238E27FC236}">
                    <a16:creationId xmlns:a16="http://schemas.microsoft.com/office/drawing/2014/main" id="{628A6867-D99A-5D9C-0284-CE4128C5D8DD}"/>
                  </a:ext>
                </a:extLst>
              </p:cNvPr>
              <p:cNvSpPr txBox="1"/>
              <p:nvPr/>
            </p:nvSpPr>
            <p:spPr>
              <a:xfrm>
                <a:off x="264911" y="1050229"/>
                <a:ext cx="3467135" cy="770303"/>
              </a:xfrm>
              <a:prstGeom prst="rect">
                <a:avLst/>
              </a:prstGeom>
              <a:noFill/>
            </p:spPr>
            <p:txBody>
              <a:bodyPr wrap="square" rtlCol="0">
                <a:spAutoFit/>
              </a:bodyPr>
              <a:lstStyle/>
              <a:p>
                <a:pPr algn="ctr"/>
                <a:r>
                  <a:rPr lang="en-US" dirty="0"/>
                  <a:t>Quantum Network </a:t>
                </a:r>
                <a:br>
                  <a:rPr lang="en-US" dirty="0"/>
                </a:br>
                <a:r>
                  <a:rPr lang="en-US" dirty="0"/>
                  <a:t>G(V,E)</a:t>
                </a:r>
              </a:p>
            </p:txBody>
          </p:sp>
          <p:cxnSp>
            <p:nvCxnSpPr>
              <p:cNvPr id="188" name="Straight Connector 187">
                <a:extLst>
                  <a:ext uri="{FF2B5EF4-FFF2-40B4-BE49-F238E27FC236}">
                    <a16:creationId xmlns:a16="http://schemas.microsoft.com/office/drawing/2014/main" id="{7782A828-083B-14D3-902C-231511DD8310}"/>
                  </a:ext>
                </a:extLst>
              </p:cNvPr>
              <p:cNvCxnSpPr>
                <a:cxnSpLocks/>
                <a:stCxn id="200" idx="5"/>
                <a:endCxn id="203" idx="1"/>
              </p:cNvCxnSpPr>
              <p:nvPr/>
            </p:nvCxnSpPr>
            <p:spPr>
              <a:xfrm>
                <a:off x="1640112" y="2309833"/>
                <a:ext cx="563051" cy="457388"/>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CCFC400F-90E7-19D2-5B1E-47CA4581B49F}"/>
                  </a:ext>
                </a:extLst>
              </p:cNvPr>
              <p:cNvCxnSpPr>
                <a:cxnSpLocks/>
                <a:stCxn id="202" idx="0"/>
              </p:cNvCxnSpPr>
              <p:nvPr/>
            </p:nvCxnSpPr>
            <p:spPr>
              <a:xfrm flipH="1" flipV="1">
                <a:off x="3083088" y="2042174"/>
                <a:ext cx="167658" cy="1867325"/>
              </a:xfrm>
              <a:prstGeom prst="line">
                <a:avLst/>
              </a:prstGeom>
              <a:ln w="41275">
                <a:solidFill>
                  <a:schemeClr val="accent2"/>
                </a:solidFill>
                <a:prstDash val="dash"/>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F8827CCE-5304-CC94-3534-5556CABD0ABD}"/>
                  </a:ext>
                </a:extLst>
              </p:cNvPr>
              <p:cNvCxnSpPr>
                <a:cxnSpLocks/>
                <a:stCxn id="204" idx="0"/>
                <a:endCxn id="203" idx="4"/>
              </p:cNvCxnSpPr>
              <p:nvPr/>
            </p:nvCxnSpPr>
            <p:spPr>
              <a:xfrm flipV="1">
                <a:off x="2296265" y="3037329"/>
                <a:ext cx="19271" cy="880182"/>
              </a:xfrm>
              <a:prstGeom prst="line">
                <a:avLst/>
              </a:prstGeom>
              <a:ln w="41275">
                <a:solidFill>
                  <a:schemeClr val="accent2"/>
                </a:solidFill>
                <a:prstDash val="dash"/>
                <a:headEnd w="lg" len="lg"/>
                <a:tailEnd type="stealth" w="med" len="med"/>
              </a:ln>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5CAE6597-B4A7-7AA9-D462-F40B77D6775B}"/>
                  </a:ext>
                </a:extLst>
              </p:cNvPr>
              <p:cNvCxnSpPr>
                <a:cxnSpLocks/>
                <a:stCxn id="201" idx="6"/>
                <a:endCxn id="204" idx="2"/>
              </p:cNvCxnSpPr>
              <p:nvPr/>
            </p:nvCxnSpPr>
            <p:spPr>
              <a:xfrm>
                <a:off x="1286292" y="4037625"/>
                <a:ext cx="851054" cy="38112"/>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85F1DAF1-93B0-5BF7-B84E-DE880F1192CF}"/>
                  </a:ext>
                </a:extLst>
              </p:cNvPr>
              <p:cNvCxnSpPr>
                <a:cxnSpLocks/>
                <a:stCxn id="204" idx="6"/>
                <a:endCxn id="202" idx="2"/>
              </p:cNvCxnSpPr>
              <p:nvPr/>
            </p:nvCxnSpPr>
            <p:spPr>
              <a:xfrm flipV="1">
                <a:off x="2455184" y="4067725"/>
                <a:ext cx="636643" cy="8012"/>
              </a:xfrm>
              <a:prstGeom prst="line">
                <a:avLst/>
              </a:prstGeom>
              <a:ln w="41275">
                <a:solidFill>
                  <a:schemeClr val="accent2"/>
                </a:solidFill>
                <a:prstDash val="dash"/>
                <a:tailEnd type="stealth"/>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A9CBBC0D-292E-10C2-53DE-C72424C1B63C}"/>
                  </a:ext>
                </a:extLst>
              </p:cNvPr>
              <p:cNvCxnSpPr>
                <a:cxnSpLocks/>
                <a:stCxn id="206" idx="0"/>
                <a:endCxn id="208" idx="1"/>
              </p:cNvCxnSpPr>
              <p:nvPr/>
            </p:nvCxnSpPr>
            <p:spPr>
              <a:xfrm flipV="1">
                <a:off x="2315537" y="4258006"/>
                <a:ext cx="8152" cy="368505"/>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C9992775-0CB3-1BD2-65F4-D8F23A55D5F6}"/>
                  </a:ext>
                </a:extLst>
              </p:cNvPr>
              <p:cNvCxnSpPr>
                <a:cxnSpLocks/>
                <a:stCxn id="200" idx="3"/>
                <a:endCxn id="195" idx="7"/>
              </p:cNvCxnSpPr>
              <p:nvPr/>
            </p:nvCxnSpPr>
            <p:spPr>
              <a:xfrm flipH="1">
                <a:off x="719402" y="2309833"/>
                <a:ext cx="695964" cy="635156"/>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sp>
            <p:nvSpPr>
              <p:cNvPr id="195" name="Flowchart: Connector 44">
                <a:extLst>
                  <a:ext uri="{FF2B5EF4-FFF2-40B4-BE49-F238E27FC236}">
                    <a16:creationId xmlns:a16="http://schemas.microsoft.com/office/drawing/2014/main" id="{DF3C7B3E-CE73-65BF-03BA-BA84EB3DBE5E}"/>
                  </a:ext>
                </a:extLst>
              </p:cNvPr>
              <p:cNvSpPr/>
              <p:nvPr/>
            </p:nvSpPr>
            <p:spPr>
              <a:xfrm>
                <a:off x="448110" y="2898646"/>
                <a:ext cx="317838" cy="316451"/>
              </a:xfrm>
              <a:prstGeom prst="flowChartConnector">
                <a:avLst/>
              </a:prstGeom>
              <a:solidFill>
                <a:schemeClr val="bg1"/>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6" name="Straight Connector 195">
                <a:extLst>
                  <a:ext uri="{FF2B5EF4-FFF2-40B4-BE49-F238E27FC236}">
                    <a16:creationId xmlns:a16="http://schemas.microsoft.com/office/drawing/2014/main" id="{B3276D14-6D0C-8738-52F0-706C750D0FC9}"/>
                  </a:ext>
                </a:extLst>
              </p:cNvPr>
              <p:cNvCxnSpPr>
                <a:cxnSpLocks/>
                <a:stCxn id="195" idx="4"/>
                <a:endCxn id="201" idx="1"/>
              </p:cNvCxnSpPr>
              <p:nvPr/>
            </p:nvCxnSpPr>
            <p:spPr>
              <a:xfrm>
                <a:off x="607029" y="3215097"/>
                <a:ext cx="407971" cy="710645"/>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1F98961B-EF32-E142-19B6-2B9F2860D832}"/>
                  </a:ext>
                </a:extLst>
              </p:cNvPr>
              <p:cNvCxnSpPr>
                <a:cxnSpLocks/>
                <a:stCxn id="206" idx="1"/>
                <a:endCxn id="201" idx="5"/>
              </p:cNvCxnSpPr>
              <p:nvPr/>
            </p:nvCxnSpPr>
            <p:spPr>
              <a:xfrm flipH="1" flipV="1">
                <a:off x="1239746" y="4149507"/>
                <a:ext cx="963417" cy="523347"/>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D418C833-C7B9-D1A6-6DE3-D866F525BF7B}"/>
                  </a:ext>
                </a:extLst>
              </p:cNvPr>
              <p:cNvCxnSpPr>
                <a:cxnSpLocks/>
                <a:stCxn id="205" idx="2"/>
              </p:cNvCxnSpPr>
              <p:nvPr/>
            </p:nvCxnSpPr>
            <p:spPr>
              <a:xfrm flipH="1">
                <a:off x="1745223" y="1884543"/>
                <a:ext cx="1134706" cy="297618"/>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24B526D0-0B12-9146-42F1-127BD3A99963}"/>
                  </a:ext>
                </a:extLst>
              </p:cNvPr>
              <p:cNvCxnSpPr>
                <a:cxnSpLocks/>
                <a:stCxn id="201" idx="0"/>
                <a:endCxn id="200" idx="4"/>
              </p:cNvCxnSpPr>
              <p:nvPr/>
            </p:nvCxnSpPr>
            <p:spPr>
              <a:xfrm flipV="1">
                <a:off x="1127373" y="2356176"/>
                <a:ext cx="400366" cy="1523223"/>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sp>
            <p:nvSpPr>
              <p:cNvPr id="200" name="Flowchart: Connector 44">
                <a:extLst>
                  <a:ext uri="{FF2B5EF4-FFF2-40B4-BE49-F238E27FC236}">
                    <a16:creationId xmlns:a16="http://schemas.microsoft.com/office/drawing/2014/main" id="{43C4C3A9-D0A7-0FAE-60F3-8A0794BC6507}"/>
                  </a:ext>
                </a:extLst>
              </p:cNvPr>
              <p:cNvSpPr/>
              <p:nvPr/>
            </p:nvSpPr>
            <p:spPr>
              <a:xfrm>
                <a:off x="1368820" y="2039725"/>
                <a:ext cx="317838" cy="316451"/>
              </a:xfrm>
              <a:prstGeom prst="flowChartConnector">
                <a:avLst/>
              </a:prstGeom>
              <a:solidFill>
                <a:schemeClr val="bg1"/>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1" name="Flowchart: Connector 44">
                <a:extLst>
                  <a:ext uri="{FF2B5EF4-FFF2-40B4-BE49-F238E27FC236}">
                    <a16:creationId xmlns:a16="http://schemas.microsoft.com/office/drawing/2014/main" id="{8B836554-59E5-06B0-4825-0D2ECB3AECA4}"/>
                  </a:ext>
                </a:extLst>
              </p:cNvPr>
              <p:cNvSpPr/>
              <p:nvPr/>
            </p:nvSpPr>
            <p:spPr>
              <a:xfrm>
                <a:off x="968454" y="3879399"/>
                <a:ext cx="317838" cy="316451"/>
              </a:xfrm>
              <a:prstGeom prst="flowChartConnector">
                <a:avLst/>
              </a:prstGeom>
              <a:solidFill>
                <a:schemeClr val="bg1"/>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2" name="Flowchart: Connector 44">
                <a:extLst>
                  <a:ext uri="{FF2B5EF4-FFF2-40B4-BE49-F238E27FC236}">
                    <a16:creationId xmlns:a16="http://schemas.microsoft.com/office/drawing/2014/main" id="{F45E97A6-AC88-3A80-F5A5-62CA7E2F1983}"/>
                  </a:ext>
                </a:extLst>
              </p:cNvPr>
              <p:cNvSpPr/>
              <p:nvPr/>
            </p:nvSpPr>
            <p:spPr>
              <a:xfrm>
                <a:off x="3091827" y="3909499"/>
                <a:ext cx="317838" cy="316451"/>
              </a:xfrm>
              <a:prstGeom prst="flowChartConnector">
                <a:avLst/>
              </a:prstGeom>
              <a:solidFill>
                <a:schemeClr val="accent2"/>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3" name="Flowchart: Connector 44">
                <a:extLst>
                  <a:ext uri="{FF2B5EF4-FFF2-40B4-BE49-F238E27FC236}">
                    <a16:creationId xmlns:a16="http://schemas.microsoft.com/office/drawing/2014/main" id="{461C970C-AFD9-268D-D50A-EBAC83955D04}"/>
                  </a:ext>
                </a:extLst>
              </p:cNvPr>
              <p:cNvSpPr/>
              <p:nvPr/>
            </p:nvSpPr>
            <p:spPr>
              <a:xfrm>
                <a:off x="2156617" y="2720878"/>
                <a:ext cx="317838" cy="316451"/>
              </a:xfrm>
              <a:prstGeom prst="flowChartConnector">
                <a:avLst/>
              </a:prstGeom>
              <a:solidFill>
                <a:schemeClr val="accent2"/>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4" name="Flowchart: Connector 44">
                <a:extLst>
                  <a:ext uri="{FF2B5EF4-FFF2-40B4-BE49-F238E27FC236}">
                    <a16:creationId xmlns:a16="http://schemas.microsoft.com/office/drawing/2014/main" id="{B5A492BF-1B30-62B4-C8A8-C0B83A35B308}"/>
                  </a:ext>
                </a:extLst>
              </p:cNvPr>
              <p:cNvSpPr/>
              <p:nvPr/>
            </p:nvSpPr>
            <p:spPr>
              <a:xfrm>
                <a:off x="2137346" y="3917511"/>
                <a:ext cx="317838" cy="316451"/>
              </a:xfrm>
              <a:prstGeom prst="flowChartConnector">
                <a:avLst/>
              </a:prstGeom>
              <a:solidFill>
                <a:schemeClr val="accent2">
                  <a:lumMod val="60000"/>
                  <a:lumOff val="40000"/>
                </a:schemeClr>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5" name="Flowchart: Connector 44">
                <a:extLst>
                  <a:ext uri="{FF2B5EF4-FFF2-40B4-BE49-F238E27FC236}">
                    <a16:creationId xmlns:a16="http://schemas.microsoft.com/office/drawing/2014/main" id="{47A1F4A8-1999-0848-D757-B9E2B5B88BB4}"/>
                  </a:ext>
                </a:extLst>
              </p:cNvPr>
              <p:cNvSpPr/>
              <p:nvPr/>
            </p:nvSpPr>
            <p:spPr>
              <a:xfrm>
                <a:off x="2879929" y="1726317"/>
                <a:ext cx="317838" cy="316451"/>
              </a:xfrm>
              <a:prstGeom prst="flowChartConnector">
                <a:avLst/>
              </a:prstGeom>
              <a:solidFill>
                <a:schemeClr val="accent2"/>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6" name="Flowchart: Connector 44">
                <a:extLst>
                  <a:ext uri="{FF2B5EF4-FFF2-40B4-BE49-F238E27FC236}">
                    <a16:creationId xmlns:a16="http://schemas.microsoft.com/office/drawing/2014/main" id="{9B0968E1-C379-BD4F-54DC-DB85961E13DD}"/>
                  </a:ext>
                </a:extLst>
              </p:cNvPr>
              <p:cNvSpPr/>
              <p:nvPr/>
            </p:nvSpPr>
            <p:spPr>
              <a:xfrm>
                <a:off x="2156617" y="4626511"/>
                <a:ext cx="317838" cy="316451"/>
              </a:xfrm>
              <a:prstGeom prst="flowChartConnector">
                <a:avLst/>
              </a:prstGeom>
              <a:solidFill>
                <a:schemeClr val="bg1"/>
              </a:solidFill>
              <a:ln w="19050" cmpd="sng">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7" name="TextBox 206">
                <a:extLst>
                  <a:ext uri="{FF2B5EF4-FFF2-40B4-BE49-F238E27FC236}">
                    <a16:creationId xmlns:a16="http://schemas.microsoft.com/office/drawing/2014/main" id="{465B4B84-1D02-85DF-130C-AB70E4C19358}"/>
                  </a:ext>
                </a:extLst>
              </p:cNvPr>
              <p:cNvSpPr txBox="1"/>
              <p:nvPr/>
            </p:nvSpPr>
            <p:spPr>
              <a:xfrm>
                <a:off x="2492083" y="2607689"/>
                <a:ext cx="569456" cy="440173"/>
              </a:xfrm>
              <a:prstGeom prst="rect">
                <a:avLst/>
              </a:prstGeom>
              <a:noFill/>
            </p:spPr>
            <p:txBody>
              <a:bodyPr wrap="square" rtlCol="0">
                <a:spAutoFit/>
              </a:bodyPr>
              <a:lstStyle/>
              <a:p>
                <a:r>
                  <a:rPr lang="en-US" dirty="0"/>
                  <a:t>v</a:t>
                </a:r>
                <a:r>
                  <a:rPr lang="en-US" baseline="-25000" dirty="0"/>
                  <a:t>1</a:t>
                </a:r>
              </a:p>
            </p:txBody>
          </p:sp>
          <p:sp>
            <p:nvSpPr>
              <p:cNvPr id="208" name="TextBox 207">
                <a:extLst>
                  <a:ext uri="{FF2B5EF4-FFF2-40B4-BE49-F238E27FC236}">
                    <a16:creationId xmlns:a16="http://schemas.microsoft.com/office/drawing/2014/main" id="{F4AC659E-53E3-45CD-467E-7FD7D34420FD}"/>
                  </a:ext>
                </a:extLst>
              </p:cNvPr>
              <p:cNvSpPr txBox="1"/>
              <p:nvPr/>
            </p:nvSpPr>
            <p:spPr>
              <a:xfrm>
                <a:off x="2323689" y="4037920"/>
                <a:ext cx="569456" cy="440173"/>
              </a:xfrm>
              <a:prstGeom prst="rect">
                <a:avLst/>
              </a:prstGeom>
              <a:noFill/>
            </p:spPr>
            <p:txBody>
              <a:bodyPr wrap="square" rtlCol="0">
                <a:spAutoFit/>
              </a:bodyPr>
              <a:lstStyle/>
              <a:p>
                <a:r>
                  <a:rPr lang="en-US" dirty="0"/>
                  <a:t>v</a:t>
                </a:r>
                <a:r>
                  <a:rPr lang="en-US" baseline="-25000" dirty="0"/>
                  <a:t>2</a:t>
                </a:r>
              </a:p>
            </p:txBody>
          </p:sp>
          <p:sp>
            <p:nvSpPr>
              <p:cNvPr id="209" name="TextBox 208">
                <a:extLst>
                  <a:ext uri="{FF2B5EF4-FFF2-40B4-BE49-F238E27FC236}">
                    <a16:creationId xmlns:a16="http://schemas.microsoft.com/office/drawing/2014/main" id="{A45A75E5-5505-5722-A02D-9635A01EB2CD}"/>
                  </a:ext>
                </a:extLst>
              </p:cNvPr>
              <p:cNvSpPr txBox="1"/>
              <p:nvPr/>
            </p:nvSpPr>
            <p:spPr>
              <a:xfrm>
                <a:off x="3409665" y="3995117"/>
                <a:ext cx="569456" cy="440173"/>
              </a:xfrm>
              <a:prstGeom prst="rect">
                <a:avLst/>
              </a:prstGeom>
              <a:noFill/>
            </p:spPr>
            <p:txBody>
              <a:bodyPr wrap="square" rtlCol="0">
                <a:spAutoFit/>
              </a:bodyPr>
              <a:lstStyle/>
              <a:p>
                <a:r>
                  <a:rPr lang="en-US" dirty="0"/>
                  <a:t>v</a:t>
                </a:r>
                <a:r>
                  <a:rPr lang="en-US" baseline="-25000" dirty="0"/>
                  <a:t>3</a:t>
                </a:r>
              </a:p>
            </p:txBody>
          </p:sp>
          <p:cxnSp>
            <p:nvCxnSpPr>
              <p:cNvPr id="210" name="Straight Connector 209">
                <a:extLst>
                  <a:ext uri="{FF2B5EF4-FFF2-40B4-BE49-F238E27FC236}">
                    <a16:creationId xmlns:a16="http://schemas.microsoft.com/office/drawing/2014/main" id="{623D1F97-83D6-0ED0-2A72-0882E8F67E0F}"/>
                  </a:ext>
                </a:extLst>
              </p:cNvPr>
              <p:cNvCxnSpPr>
                <a:cxnSpLocks/>
                <a:endCxn id="203" idx="7"/>
              </p:cNvCxnSpPr>
              <p:nvPr/>
            </p:nvCxnSpPr>
            <p:spPr>
              <a:xfrm flipH="1">
                <a:off x="2427909" y="1981842"/>
                <a:ext cx="482815" cy="785379"/>
              </a:xfrm>
              <a:prstGeom prst="line">
                <a:avLst/>
              </a:prstGeom>
              <a:ln w="38100">
                <a:solidFill>
                  <a:schemeClr val="accent4"/>
                </a:solidFill>
                <a:prstDash val="dash"/>
              </a:ln>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5CB83E2C-56DA-4FF5-6C24-8B33AB4BDA88}"/>
                  </a:ext>
                </a:extLst>
              </p:cNvPr>
              <p:cNvSpPr txBox="1"/>
              <p:nvPr/>
            </p:nvSpPr>
            <p:spPr>
              <a:xfrm>
                <a:off x="3108970" y="1497062"/>
                <a:ext cx="569456" cy="440173"/>
              </a:xfrm>
              <a:prstGeom prst="rect">
                <a:avLst/>
              </a:prstGeom>
              <a:noFill/>
            </p:spPr>
            <p:txBody>
              <a:bodyPr wrap="square" rtlCol="0">
                <a:spAutoFit/>
              </a:bodyPr>
              <a:lstStyle/>
              <a:p>
                <a:r>
                  <a:rPr lang="en-US" dirty="0"/>
                  <a:t>v</a:t>
                </a:r>
                <a:r>
                  <a:rPr lang="en-US" baseline="-25000" dirty="0"/>
                  <a:t>4</a:t>
                </a:r>
              </a:p>
            </p:txBody>
          </p:sp>
          <p:sp>
            <p:nvSpPr>
              <p:cNvPr id="212" name="TextBox 211">
                <a:extLst>
                  <a:ext uri="{FF2B5EF4-FFF2-40B4-BE49-F238E27FC236}">
                    <a16:creationId xmlns:a16="http://schemas.microsoft.com/office/drawing/2014/main" id="{0C35D9B2-0107-48AF-C6F9-60BC684264AE}"/>
                  </a:ext>
                </a:extLst>
              </p:cNvPr>
              <p:cNvSpPr txBox="1"/>
              <p:nvPr/>
            </p:nvSpPr>
            <p:spPr>
              <a:xfrm>
                <a:off x="2299331" y="3127519"/>
                <a:ext cx="2037225" cy="440173"/>
              </a:xfrm>
              <a:prstGeom prst="rect">
                <a:avLst/>
              </a:prstGeom>
              <a:noFill/>
            </p:spPr>
            <p:txBody>
              <a:bodyPr wrap="square" rtlCol="0">
                <a:spAutoFit/>
              </a:bodyPr>
              <a:lstStyle/>
              <a:p>
                <a:pPr algn="ctr"/>
                <a:r>
                  <a:rPr lang="en-US" dirty="0">
                    <a:solidFill>
                      <a:srgbClr val="FF0000"/>
                    </a:solidFill>
                  </a:rPr>
                  <a:t>final topology</a:t>
                </a:r>
              </a:p>
            </p:txBody>
          </p:sp>
          <p:sp>
            <p:nvSpPr>
              <p:cNvPr id="213" name="Flowchart: Connector 168">
                <a:extLst>
                  <a:ext uri="{FF2B5EF4-FFF2-40B4-BE49-F238E27FC236}">
                    <a16:creationId xmlns:a16="http://schemas.microsoft.com/office/drawing/2014/main" id="{239304A8-EB0B-81D9-FC0C-656A7FDE47DD}"/>
                  </a:ext>
                </a:extLst>
              </p:cNvPr>
              <p:cNvSpPr/>
              <p:nvPr/>
            </p:nvSpPr>
            <p:spPr>
              <a:xfrm>
                <a:off x="2215571" y="2784918"/>
                <a:ext cx="95228" cy="93659"/>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4" name="Flowchart: Connector 168">
                <a:extLst>
                  <a:ext uri="{FF2B5EF4-FFF2-40B4-BE49-F238E27FC236}">
                    <a16:creationId xmlns:a16="http://schemas.microsoft.com/office/drawing/2014/main" id="{8A0A5F68-86B8-0D4E-E2B7-D361A71FAEBB}"/>
                  </a:ext>
                </a:extLst>
              </p:cNvPr>
              <p:cNvSpPr/>
              <p:nvPr/>
            </p:nvSpPr>
            <p:spPr>
              <a:xfrm>
                <a:off x="2314806" y="2905419"/>
                <a:ext cx="95228" cy="93659"/>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Flowchart: Connector 168">
                <a:extLst>
                  <a:ext uri="{FF2B5EF4-FFF2-40B4-BE49-F238E27FC236}">
                    <a16:creationId xmlns:a16="http://schemas.microsoft.com/office/drawing/2014/main" id="{4A6EABBE-4E55-8D1B-3A52-DD01A00FB56A}"/>
                  </a:ext>
                </a:extLst>
              </p:cNvPr>
              <p:cNvSpPr/>
              <p:nvPr/>
            </p:nvSpPr>
            <p:spPr>
              <a:xfrm>
                <a:off x="3154786" y="3979304"/>
                <a:ext cx="95228" cy="93659"/>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6" name="Flowchart: Connector 168">
                <a:extLst>
                  <a:ext uri="{FF2B5EF4-FFF2-40B4-BE49-F238E27FC236}">
                    <a16:creationId xmlns:a16="http://schemas.microsoft.com/office/drawing/2014/main" id="{B3EC75AE-0F06-ABF5-9B76-D578A532ACDB}"/>
                  </a:ext>
                </a:extLst>
              </p:cNvPr>
              <p:cNvSpPr/>
              <p:nvPr/>
            </p:nvSpPr>
            <p:spPr>
              <a:xfrm>
                <a:off x="3254021" y="4099805"/>
                <a:ext cx="95228" cy="93659"/>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7" name="Flowchart: Connector 168">
                <a:extLst>
                  <a:ext uri="{FF2B5EF4-FFF2-40B4-BE49-F238E27FC236}">
                    <a16:creationId xmlns:a16="http://schemas.microsoft.com/office/drawing/2014/main" id="{DB358032-528B-5FDA-3756-20687B5BC3AB}"/>
                  </a:ext>
                </a:extLst>
              </p:cNvPr>
              <p:cNvSpPr/>
              <p:nvPr/>
            </p:nvSpPr>
            <p:spPr>
              <a:xfrm>
                <a:off x="2991234" y="1806694"/>
                <a:ext cx="95228" cy="93659"/>
              </a:xfrm>
              <a:prstGeom prst="flowChartConnector">
                <a:avLst/>
              </a:prstGeom>
              <a:solidFill>
                <a:schemeClr val="tx2">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42" name="TextBox 141">
              <a:extLst>
                <a:ext uri="{FF2B5EF4-FFF2-40B4-BE49-F238E27FC236}">
                  <a16:creationId xmlns:a16="http://schemas.microsoft.com/office/drawing/2014/main" id="{64F71592-6C56-BD03-409A-50F383FEF164}"/>
                </a:ext>
              </a:extLst>
            </p:cNvPr>
            <p:cNvSpPr txBox="1"/>
            <p:nvPr/>
          </p:nvSpPr>
          <p:spPr>
            <a:xfrm>
              <a:off x="4896180" y="3302141"/>
              <a:ext cx="417057" cy="440173"/>
            </a:xfrm>
            <a:prstGeom prst="rect">
              <a:avLst/>
            </a:prstGeom>
            <a:noFill/>
          </p:spPr>
          <p:txBody>
            <a:bodyPr wrap="square" rtlCol="0">
              <a:spAutoFit/>
            </a:bodyPr>
            <a:lstStyle/>
            <a:p>
              <a:r>
                <a:rPr lang="en-US" dirty="0">
                  <a:solidFill>
                    <a:schemeClr val="tx2">
                      <a:lumMod val="50000"/>
                      <a:lumOff val="50000"/>
                    </a:schemeClr>
                  </a:solidFill>
                </a:rPr>
                <a:t>2</a:t>
              </a:r>
              <a:endParaRPr lang="en-US" baseline="-25000" dirty="0">
                <a:solidFill>
                  <a:schemeClr val="tx2">
                    <a:lumMod val="50000"/>
                    <a:lumOff val="50000"/>
                  </a:schemeClr>
                </a:solidFill>
              </a:endParaRPr>
            </a:p>
          </p:txBody>
        </p:sp>
        <p:sp>
          <p:nvSpPr>
            <p:cNvPr id="143" name="TextBox 142">
              <a:extLst>
                <a:ext uri="{FF2B5EF4-FFF2-40B4-BE49-F238E27FC236}">
                  <a16:creationId xmlns:a16="http://schemas.microsoft.com/office/drawing/2014/main" id="{71FFF22C-7088-4CA8-0A74-B0086FF3761E}"/>
                </a:ext>
              </a:extLst>
            </p:cNvPr>
            <p:cNvSpPr txBox="1"/>
            <p:nvPr/>
          </p:nvSpPr>
          <p:spPr>
            <a:xfrm>
              <a:off x="5716876" y="3226138"/>
              <a:ext cx="441349" cy="440173"/>
            </a:xfrm>
            <a:prstGeom prst="rect">
              <a:avLst/>
            </a:prstGeom>
            <a:noFill/>
          </p:spPr>
          <p:txBody>
            <a:bodyPr wrap="square" rtlCol="0">
              <a:spAutoFit/>
            </a:bodyPr>
            <a:lstStyle/>
            <a:p>
              <a:r>
                <a:rPr lang="en-US" dirty="0">
                  <a:solidFill>
                    <a:schemeClr val="tx2">
                      <a:lumMod val="50000"/>
                      <a:lumOff val="50000"/>
                    </a:schemeClr>
                  </a:solidFill>
                </a:rPr>
                <a:t>1</a:t>
              </a:r>
              <a:endParaRPr lang="en-US" baseline="-25000" dirty="0">
                <a:solidFill>
                  <a:schemeClr val="tx2">
                    <a:lumMod val="50000"/>
                    <a:lumOff val="50000"/>
                  </a:schemeClr>
                </a:solidFill>
              </a:endParaRPr>
            </a:p>
          </p:txBody>
        </p:sp>
        <p:sp>
          <p:nvSpPr>
            <p:cNvPr id="144" name="TextBox 143">
              <a:extLst>
                <a:ext uri="{FF2B5EF4-FFF2-40B4-BE49-F238E27FC236}">
                  <a16:creationId xmlns:a16="http://schemas.microsoft.com/office/drawing/2014/main" id="{E31D3703-DDA6-86B2-2196-7EDE4DF242D5}"/>
                </a:ext>
              </a:extLst>
            </p:cNvPr>
            <p:cNvSpPr txBox="1"/>
            <p:nvPr/>
          </p:nvSpPr>
          <p:spPr>
            <a:xfrm>
              <a:off x="5280941" y="2784335"/>
              <a:ext cx="417057" cy="440173"/>
            </a:xfrm>
            <a:prstGeom prst="rect">
              <a:avLst/>
            </a:prstGeom>
            <a:noFill/>
          </p:spPr>
          <p:txBody>
            <a:bodyPr wrap="square" rtlCol="0">
              <a:spAutoFit/>
            </a:bodyPr>
            <a:lstStyle/>
            <a:p>
              <a:r>
                <a:rPr lang="en-US" dirty="0">
                  <a:solidFill>
                    <a:schemeClr val="tx2">
                      <a:lumMod val="50000"/>
                      <a:lumOff val="50000"/>
                    </a:schemeClr>
                  </a:solidFill>
                </a:rPr>
                <a:t>1</a:t>
              </a:r>
              <a:endParaRPr lang="en-US" baseline="-25000" dirty="0">
                <a:solidFill>
                  <a:schemeClr val="tx2">
                    <a:lumMod val="50000"/>
                    <a:lumOff val="50000"/>
                  </a:schemeClr>
                </a:solidFill>
              </a:endParaRPr>
            </a:p>
          </p:txBody>
        </p:sp>
        <p:sp>
          <p:nvSpPr>
            <p:cNvPr id="145" name="TextBox 144">
              <a:extLst>
                <a:ext uri="{FF2B5EF4-FFF2-40B4-BE49-F238E27FC236}">
                  <a16:creationId xmlns:a16="http://schemas.microsoft.com/office/drawing/2014/main" id="{B5B48AFE-2FF1-A122-8FFC-0CF8C3998281}"/>
                </a:ext>
              </a:extLst>
            </p:cNvPr>
            <p:cNvSpPr txBox="1"/>
            <p:nvPr/>
          </p:nvSpPr>
          <p:spPr>
            <a:xfrm>
              <a:off x="4545392" y="2632882"/>
              <a:ext cx="417057" cy="440173"/>
            </a:xfrm>
            <a:prstGeom prst="rect">
              <a:avLst/>
            </a:prstGeom>
            <a:noFill/>
          </p:spPr>
          <p:txBody>
            <a:bodyPr wrap="square" rtlCol="0">
              <a:spAutoFit/>
            </a:bodyPr>
            <a:lstStyle/>
            <a:p>
              <a:r>
                <a:rPr lang="en-US" dirty="0">
                  <a:solidFill>
                    <a:schemeClr val="tx2">
                      <a:lumMod val="50000"/>
                      <a:lumOff val="50000"/>
                    </a:schemeClr>
                  </a:solidFill>
                </a:rPr>
                <a:t>1</a:t>
              </a:r>
              <a:endParaRPr lang="en-US" baseline="-25000" dirty="0">
                <a:solidFill>
                  <a:schemeClr val="tx2">
                    <a:lumMod val="50000"/>
                    <a:lumOff val="50000"/>
                  </a:schemeClr>
                </a:solidFill>
              </a:endParaRPr>
            </a:p>
          </p:txBody>
        </p:sp>
        <p:sp>
          <p:nvSpPr>
            <p:cNvPr id="146" name="TextBox 145">
              <a:extLst>
                <a:ext uri="{FF2B5EF4-FFF2-40B4-BE49-F238E27FC236}">
                  <a16:creationId xmlns:a16="http://schemas.microsoft.com/office/drawing/2014/main" id="{729B6151-7A86-5E93-231E-12478F3467F6}"/>
                </a:ext>
              </a:extLst>
            </p:cNvPr>
            <p:cNvSpPr txBox="1"/>
            <p:nvPr/>
          </p:nvSpPr>
          <p:spPr>
            <a:xfrm>
              <a:off x="5909970" y="2606400"/>
              <a:ext cx="417057" cy="440173"/>
            </a:xfrm>
            <a:prstGeom prst="rect">
              <a:avLst/>
            </a:prstGeom>
            <a:noFill/>
          </p:spPr>
          <p:txBody>
            <a:bodyPr wrap="square" rtlCol="0">
              <a:spAutoFit/>
            </a:bodyPr>
            <a:lstStyle/>
            <a:p>
              <a:r>
                <a:rPr lang="en-US" dirty="0">
                  <a:solidFill>
                    <a:schemeClr val="tx2">
                      <a:lumMod val="50000"/>
                      <a:lumOff val="50000"/>
                    </a:schemeClr>
                  </a:solidFill>
                </a:rPr>
                <a:t>2</a:t>
              </a:r>
              <a:endParaRPr lang="en-US" baseline="-25000" dirty="0">
                <a:solidFill>
                  <a:schemeClr val="tx2">
                    <a:lumMod val="50000"/>
                    <a:lumOff val="50000"/>
                  </a:schemeClr>
                </a:solidFill>
              </a:endParaRPr>
            </a:p>
          </p:txBody>
        </p:sp>
        <p:grpSp>
          <p:nvGrpSpPr>
            <p:cNvPr id="147" name="Group 146">
              <a:extLst>
                <a:ext uri="{FF2B5EF4-FFF2-40B4-BE49-F238E27FC236}">
                  <a16:creationId xmlns:a16="http://schemas.microsoft.com/office/drawing/2014/main" id="{1A20C872-F531-E486-F469-6F5962AAFA38}"/>
                </a:ext>
              </a:extLst>
            </p:cNvPr>
            <p:cNvGrpSpPr/>
            <p:nvPr/>
          </p:nvGrpSpPr>
          <p:grpSpPr>
            <a:xfrm>
              <a:off x="216117" y="1358093"/>
              <a:ext cx="3162448" cy="2670118"/>
              <a:chOff x="216117" y="1358093"/>
              <a:chExt cx="3162448" cy="2670118"/>
            </a:xfrm>
          </p:grpSpPr>
          <p:sp>
            <p:nvSpPr>
              <p:cNvPr id="151" name="Flowchart: Connector 168">
                <a:extLst>
                  <a:ext uri="{FF2B5EF4-FFF2-40B4-BE49-F238E27FC236}">
                    <a16:creationId xmlns:a16="http://schemas.microsoft.com/office/drawing/2014/main" id="{1F84778B-3208-377F-4A85-A25CA497A46F}"/>
                  </a:ext>
                </a:extLst>
              </p:cNvPr>
              <p:cNvSpPr/>
              <p:nvPr/>
            </p:nvSpPr>
            <p:spPr>
              <a:xfrm>
                <a:off x="3060621" y="3802836"/>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Flowchart: Connector 168">
                <a:extLst>
                  <a:ext uri="{FF2B5EF4-FFF2-40B4-BE49-F238E27FC236}">
                    <a16:creationId xmlns:a16="http://schemas.microsoft.com/office/drawing/2014/main" id="{A7D847E8-8DFB-82FB-1B5D-A6198F758371}"/>
                  </a:ext>
                </a:extLst>
              </p:cNvPr>
              <p:cNvSpPr/>
              <p:nvPr/>
            </p:nvSpPr>
            <p:spPr>
              <a:xfrm>
                <a:off x="2646509" y="3381309"/>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3" name="Flowchart: Connector 168">
                <a:extLst>
                  <a:ext uri="{FF2B5EF4-FFF2-40B4-BE49-F238E27FC236}">
                    <a16:creationId xmlns:a16="http://schemas.microsoft.com/office/drawing/2014/main" id="{912CBD26-EA33-689E-E3A3-1169359B68FB}"/>
                  </a:ext>
                </a:extLst>
              </p:cNvPr>
              <p:cNvSpPr/>
              <p:nvPr/>
            </p:nvSpPr>
            <p:spPr>
              <a:xfrm>
                <a:off x="2633255" y="2559569"/>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4" name="Flowchart: Connector 168">
                <a:extLst>
                  <a:ext uri="{FF2B5EF4-FFF2-40B4-BE49-F238E27FC236}">
                    <a16:creationId xmlns:a16="http://schemas.microsoft.com/office/drawing/2014/main" id="{73FA53EE-982D-2331-C59B-6D168C56247A}"/>
                  </a:ext>
                </a:extLst>
              </p:cNvPr>
              <p:cNvSpPr/>
              <p:nvPr/>
            </p:nvSpPr>
            <p:spPr>
              <a:xfrm>
                <a:off x="914028" y="2554396"/>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5" name="Flowchart: Connector 168">
                <a:extLst>
                  <a:ext uri="{FF2B5EF4-FFF2-40B4-BE49-F238E27FC236}">
                    <a16:creationId xmlns:a16="http://schemas.microsoft.com/office/drawing/2014/main" id="{D695C023-CA61-BCC2-25FA-0F51903DC033}"/>
                  </a:ext>
                </a:extLst>
              </p:cNvPr>
              <p:cNvSpPr/>
              <p:nvPr/>
            </p:nvSpPr>
            <p:spPr>
              <a:xfrm>
                <a:off x="1559830" y="2957241"/>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6" name="Flowchart: Connector 168">
                <a:extLst>
                  <a:ext uri="{FF2B5EF4-FFF2-40B4-BE49-F238E27FC236}">
                    <a16:creationId xmlns:a16="http://schemas.microsoft.com/office/drawing/2014/main" id="{646CBB6A-D55F-AD30-8AB1-CC883EFE7BB5}"/>
                  </a:ext>
                </a:extLst>
              </p:cNvPr>
              <p:cNvSpPr/>
              <p:nvPr/>
            </p:nvSpPr>
            <p:spPr>
              <a:xfrm>
                <a:off x="1948845" y="3396638"/>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57" name="Straight Connector 156">
                <a:extLst>
                  <a:ext uri="{FF2B5EF4-FFF2-40B4-BE49-F238E27FC236}">
                    <a16:creationId xmlns:a16="http://schemas.microsoft.com/office/drawing/2014/main" id="{28D0ED97-8AFE-B10D-D4ED-3AEC63A69FBE}"/>
                  </a:ext>
                </a:extLst>
              </p:cNvPr>
              <p:cNvCxnSpPr>
                <a:cxnSpLocks/>
              </p:cNvCxnSpPr>
              <p:nvPr/>
            </p:nvCxnSpPr>
            <p:spPr>
              <a:xfrm flipV="1">
                <a:off x="2000396" y="2169937"/>
                <a:ext cx="0" cy="1311987"/>
              </a:xfrm>
              <a:prstGeom prst="line">
                <a:avLst/>
              </a:prstGeom>
            </p:spPr>
            <p:style>
              <a:lnRef idx="2">
                <a:schemeClr val="accent1"/>
              </a:lnRef>
              <a:fillRef idx="0">
                <a:schemeClr val="accent1"/>
              </a:fillRef>
              <a:effectRef idx="1">
                <a:schemeClr val="accent1"/>
              </a:effectRef>
              <a:fontRef idx="minor">
                <a:schemeClr val="tx1"/>
              </a:fontRef>
            </p:style>
          </p:cxnSp>
          <p:sp>
            <p:nvSpPr>
              <p:cNvPr id="158" name="Flowchart: Connector 168">
                <a:extLst>
                  <a:ext uri="{FF2B5EF4-FFF2-40B4-BE49-F238E27FC236}">
                    <a16:creationId xmlns:a16="http://schemas.microsoft.com/office/drawing/2014/main" id="{D6F9D94A-4FDC-81A8-FAB9-8DC952C43999}"/>
                  </a:ext>
                </a:extLst>
              </p:cNvPr>
              <p:cNvSpPr/>
              <p:nvPr/>
            </p:nvSpPr>
            <p:spPr>
              <a:xfrm>
                <a:off x="917035" y="3809924"/>
                <a:ext cx="95228" cy="93659"/>
              </a:xfrm>
              <a:prstGeom prst="flowChartConnector">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59" name="Straight Connector 158">
                <a:extLst>
                  <a:ext uri="{FF2B5EF4-FFF2-40B4-BE49-F238E27FC236}">
                    <a16:creationId xmlns:a16="http://schemas.microsoft.com/office/drawing/2014/main" id="{2C58535C-3CC3-05C4-CCAC-42FAA6398A6A}"/>
                  </a:ext>
                </a:extLst>
              </p:cNvPr>
              <p:cNvCxnSpPr>
                <a:cxnSpLocks/>
              </p:cNvCxnSpPr>
              <p:nvPr/>
            </p:nvCxnSpPr>
            <p:spPr>
              <a:xfrm>
                <a:off x="688528" y="2146268"/>
                <a:ext cx="2690037"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a:extLst>
                  <a:ext uri="{FF2B5EF4-FFF2-40B4-BE49-F238E27FC236}">
                    <a16:creationId xmlns:a16="http://schemas.microsoft.com/office/drawing/2014/main" id="{6DD96B20-AE6A-CD2C-1AAA-4841F311D248}"/>
                  </a:ext>
                </a:extLst>
              </p:cNvPr>
              <p:cNvSpPr txBox="1"/>
              <p:nvPr/>
            </p:nvSpPr>
            <p:spPr>
              <a:xfrm>
                <a:off x="513412" y="1358093"/>
                <a:ext cx="2690036" cy="440173"/>
              </a:xfrm>
              <a:prstGeom prst="rect">
                <a:avLst/>
              </a:prstGeom>
              <a:noFill/>
            </p:spPr>
            <p:txBody>
              <a:bodyPr wrap="square" rtlCol="0">
                <a:spAutoFit/>
              </a:bodyPr>
              <a:lstStyle/>
              <a:p>
                <a:pPr algn="ctr"/>
                <a:r>
                  <a:rPr lang="en-US" dirty="0"/>
                  <a:t>Quantum Circuit</a:t>
                </a:r>
              </a:p>
            </p:txBody>
          </p:sp>
          <p:sp>
            <p:nvSpPr>
              <p:cNvPr id="161" name="TextBox 160">
                <a:extLst>
                  <a:ext uri="{FF2B5EF4-FFF2-40B4-BE49-F238E27FC236}">
                    <a16:creationId xmlns:a16="http://schemas.microsoft.com/office/drawing/2014/main" id="{CD74AD24-DE73-EF2F-4912-5BE51DDA87BB}"/>
                  </a:ext>
                </a:extLst>
              </p:cNvPr>
              <p:cNvSpPr txBox="1"/>
              <p:nvPr/>
            </p:nvSpPr>
            <p:spPr>
              <a:xfrm>
                <a:off x="233426" y="1887442"/>
                <a:ext cx="569456" cy="440173"/>
              </a:xfrm>
              <a:prstGeom prst="rect">
                <a:avLst/>
              </a:prstGeom>
              <a:noFill/>
            </p:spPr>
            <p:txBody>
              <a:bodyPr wrap="square" rtlCol="0">
                <a:spAutoFit/>
              </a:bodyPr>
              <a:lstStyle/>
              <a:p>
                <a:r>
                  <a:rPr lang="en-US" dirty="0"/>
                  <a:t>q</a:t>
                </a:r>
                <a:r>
                  <a:rPr lang="en-US" baseline="-25000" dirty="0"/>
                  <a:t>1</a:t>
                </a:r>
              </a:p>
            </p:txBody>
          </p:sp>
          <p:cxnSp>
            <p:nvCxnSpPr>
              <p:cNvPr id="162" name="Straight Connector 161">
                <a:extLst>
                  <a:ext uri="{FF2B5EF4-FFF2-40B4-BE49-F238E27FC236}">
                    <a16:creationId xmlns:a16="http://schemas.microsoft.com/office/drawing/2014/main" id="{CDBB540A-DED4-1EA0-C130-CB5C7DF6D990}"/>
                  </a:ext>
                </a:extLst>
              </p:cNvPr>
              <p:cNvCxnSpPr>
                <a:cxnSpLocks/>
              </p:cNvCxnSpPr>
              <p:nvPr/>
            </p:nvCxnSpPr>
            <p:spPr>
              <a:xfrm>
                <a:off x="671218" y="2606399"/>
                <a:ext cx="2690037" cy="0"/>
              </a:xfrm>
              <a:prstGeom prst="line">
                <a:avLst/>
              </a:prstGeom>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A540AC3F-C3DE-CBF6-D3E5-B125433062EE}"/>
                  </a:ext>
                </a:extLst>
              </p:cNvPr>
              <p:cNvSpPr txBox="1"/>
              <p:nvPr/>
            </p:nvSpPr>
            <p:spPr>
              <a:xfrm>
                <a:off x="228684" y="2304089"/>
                <a:ext cx="569456" cy="440173"/>
              </a:xfrm>
              <a:prstGeom prst="rect">
                <a:avLst/>
              </a:prstGeom>
              <a:noFill/>
            </p:spPr>
            <p:txBody>
              <a:bodyPr wrap="square" rtlCol="0">
                <a:spAutoFit/>
              </a:bodyPr>
              <a:lstStyle/>
              <a:p>
                <a:r>
                  <a:rPr lang="en-US" dirty="0"/>
                  <a:t>q</a:t>
                </a:r>
                <a:r>
                  <a:rPr lang="en-US" baseline="-25000" dirty="0"/>
                  <a:t>2</a:t>
                </a:r>
              </a:p>
            </p:txBody>
          </p:sp>
          <p:cxnSp>
            <p:nvCxnSpPr>
              <p:cNvPr id="164" name="Straight Connector 163">
                <a:extLst>
                  <a:ext uri="{FF2B5EF4-FFF2-40B4-BE49-F238E27FC236}">
                    <a16:creationId xmlns:a16="http://schemas.microsoft.com/office/drawing/2014/main" id="{0F788209-EA16-0704-12F2-5C9E79BFBF87}"/>
                  </a:ext>
                </a:extLst>
              </p:cNvPr>
              <p:cNvCxnSpPr>
                <a:cxnSpLocks/>
              </p:cNvCxnSpPr>
              <p:nvPr/>
            </p:nvCxnSpPr>
            <p:spPr>
              <a:xfrm>
                <a:off x="671219" y="2994857"/>
                <a:ext cx="2690037" cy="0"/>
              </a:xfrm>
              <a:prstGeom prst="line">
                <a:avLst/>
              </a:prstGeom>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7324E174-3DAA-A70B-1127-DFEBC676D76B}"/>
                  </a:ext>
                </a:extLst>
              </p:cNvPr>
              <p:cNvSpPr txBox="1"/>
              <p:nvPr/>
            </p:nvSpPr>
            <p:spPr>
              <a:xfrm>
                <a:off x="216117" y="2722779"/>
                <a:ext cx="569456" cy="440173"/>
              </a:xfrm>
              <a:prstGeom prst="rect">
                <a:avLst/>
              </a:prstGeom>
              <a:noFill/>
            </p:spPr>
            <p:txBody>
              <a:bodyPr wrap="square" rtlCol="0">
                <a:spAutoFit/>
              </a:bodyPr>
              <a:lstStyle/>
              <a:p>
                <a:r>
                  <a:rPr lang="en-US" dirty="0"/>
                  <a:t>q</a:t>
                </a:r>
                <a:r>
                  <a:rPr lang="en-US" baseline="-25000" dirty="0"/>
                  <a:t>3</a:t>
                </a:r>
              </a:p>
            </p:txBody>
          </p:sp>
          <p:cxnSp>
            <p:nvCxnSpPr>
              <p:cNvPr id="166" name="Straight Connector 165">
                <a:extLst>
                  <a:ext uri="{FF2B5EF4-FFF2-40B4-BE49-F238E27FC236}">
                    <a16:creationId xmlns:a16="http://schemas.microsoft.com/office/drawing/2014/main" id="{4C0150C2-8B6D-23F7-AE44-420C54311767}"/>
                  </a:ext>
                </a:extLst>
              </p:cNvPr>
              <p:cNvCxnSpPr>
                <a:cxnSpLocks/>
              </p:cNvCxnSpPr>
              <p:nvPr/>
            </p:nvCxnSpPr>
            <p:spPr>
              <a:xfrm>
                <a:off x="671219" y="3431731"/>
                <a:ext cx="2690037" cy="0"/>
              </a:xfrm>
              <a:prstGeom prst="line">
                <a:avLst/>
              </a:prstGeom>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50D9543D-2600-27E7-2520-4639220221F3}"/>
                  </a:ext>
                </a:extLst>
              </p:cNvPr>
              <p:cNvSpPr txBox="1"/>
              <p:nvPr/>
            </p:nvSpPr>
            <p:spPr>
              <a:xfrm>
                <a:off x="216117" y="3133149"/>
                <a:ext cx="569456" cy="440173"/>
              </a:xfrm>
              <a:prstGeom prst="rect">
                <a:avLst/>
              </a:prstGeom>
              <a:noFill/>
            </p:spPr>
            <p:txBody>
              <a:bodyPr wrap="square" rtlCol="0">
                <a:spAutoFit/>
              </a:bodyPr>
              <a:lstStyle/>
              <a:p>
                <a:r>
                  <a:rPr lang="en-US" dirty="0"/>
                  <a:t>q</a:t>
                </a:r>
                <a:r>
                  <a:rPr lang="en-US" baseline="-25000" dirty="0"/>
                  <a:t>4</a:t>
                </a:r>
              </a:p>
            </p:txBody>
          </p:sp>
          <p:cxnSp>
            <p:nvCxnSpPr>
              <p:cNvPr id="168" name="Straight Connector 167">
                <a:extLst>
                  <a:ext uri="{FF2B5EF4-FFF2-40B4-BE49-F238E27FC236}">
                    <a16:creationId xmlns:a16="http://schemas.microsoft.com/office/drawing/2014/main" id="{7849D31C-AC18-EC25-B37E-947CC5539EA5}"/>
                  </a:ext>
                </a:extLst>
              </p:cNvPr>
              <p:cNvCxnSpPr>
                <a:cxnSpLocks/>
              </p:cNvCxnSpPr>
              <p:nvPr/>
            </p:nvCxnSpPr>
            <p:spPr>
              <a:xfrm>
                <a:off x="683786" y="3860116"/>
                <a:ext cx="2690037" cy="0"/>
              </a:xfrm>
              <a:prstGeom prst="line">
                <a:avLst/>
              </a:prstGeom>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849A0666-71EB-1734-5FFF-1F9CD4D64081}"/>
                  </a:ext>
                </a:extLst>
              </p:cNvPr>
              <p:cNvSpPr txBox="1"/>
              <p:nvPr/>
            </p:nvSpPr>
            <p:spPr>
              <a:xfrm>
                <a:off x="228684" y="3588038"/>
                <a:ext cx="569456" cy="440173"/>
              </a:xfrm>
              <a:prstGeom prst="rect">
                <a:avLst/>
              </a:prstGeom>
              <a:noFill/>
            </p:spPr>
            <p:txBody>
              <a:bodyPr wrap="square" rtlCol="0">
                <a:spAutoFit/>
              </a:bodyPr>
              <a:lstStyle/>
              <a:p>
                <a:r>
                  <a:rPr lang="en-US" dirty="0"/>
                  <a:t>q</a:t>
                </a:r>
                <a:r>
                  <a:rPr lang="en-US" baseline="-25000" dirty="0"/>
                  <a:t>5</a:t>
                </a:r>
              </a:p>
            </p:txBody>
          </p:sp>
          <p:cxnSp>
            <p:nvCxnSpPr>
              <p:cNvPr id="170" name="Straight Connector 169">
                <a:extLst>
                  <a:ext uri="{FF2B5EF4-FFF2-40B4-BE49-F238E27FC236}">
                    <a16:creationId xmlns:a16="http://schemas.microsoft.com/office/drawing/2014/main" id="{C89F69BE-D5C5-1F1B-AC07-D57F4A101324}"/>
                  </a:ext>
                </a:extLst>
              </p:cNvPr>
              <p:cNvCxnSpPr>
                <a:cxnSpLocks/>
                <a:stCxn id="154" idx="4"/>
              </p:cNvCxnSpPr>
              <p:nvPr/>
            </p:nvCxnSpPr>
            <p:spPr>
              <a:xfrm flipH="1" flipV="1">
                <a:off x="961468" y="2123548"/>
                <a:ext cx="174" cy="524507"/>
              </a:xfrm>
              <a:prstGeom prst="line">
                <a:avLst/>
              </a:prstGeom>
            </p:spPr>
            <p:style>
              <a:lnRef idx="2">
                <a:schemeClr val="accent1"/>
              </a:lnRef>
              <a:fillRef idx="0">
                <a:schemeClr val="accent1"/>
              </a:fillRef>
              <a:effectRef idx="1">
                <a:schemeClr val="accent1"/>
              </a:effectRef>
              <a:fontRef idx="minor">
                <a:schemeClr val="tx1"/>
              </a:fontRef>
            </p:style>
          </p:cxnSp>
          <p:sp>
            <p:nvSpPr>
              <p:cNvPr id="171" name="Flowchart: Connector 168">
                <a:extLst>
                  <a:ext uri="{FF2B5EF4-FFF2-40B4-BE49-F238E27FC236}">
                    <a16:creationId xmlns:a16="http://schemas.microsoft.com/office/drawing/2014/main" id="{ABC0A785-2596-E722-BEAB-B97273D802D1}"/>
                  </a:ext>
                </a:extLst>
              </p:cNvPr>
              <p:cNvSpPr/>
              <p:nvPr/>
            </p:nvSpPr>
            <p:spPr>
              <a:xfrm>
                <a:off x="917099" y="2102474"/>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2" name="Flowchart: Connector 168">
                <a:extLst>
                  <a:ext uri="{FF2B5EF4-FFF2-40B4-BE49-F238E27FC236}">
                    <a16:creationId xmlns:a16="http://schemas.microsoft.com/office/drawing/2014/main" id="{031E4178-CF95-C191-04FA-14E873757235}"/>
                  </a:ext>
                </a:extLst>
              </p:cNvPr>
              <p:cNvSpPr/>
              <p:nvPr/>
            </p:nvSpPr>
            <p:spPr>
              <a:xfrm>
                <a:off x="1950409" y="2093120"/>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3" name="Flowchart: Connector 168">
                <a:extLst>
                  <a:ext uri="{FF2B5EF4-FFF2-40B4-BE49-F238E27FC236}">
                    <a16:creationId xmlns:a16="http://schemas.microsoft.com/office/drawing/2014/main" id="{9B15991F-4783-A017-C6FB-5BD51C709C96}"/>
                  </a:ext>
                </a:extLst>
              </p:cNvPr>
              <p:cNvSpPr/>
              <p:nvPr/>
            </p:nvSpPr>
            <p:spPr>
              <a:xfrm>
                <a:off x="1566454" y="3374685"/>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74" name="Straight Connector 173">
                <a:extLst>
                  <a:ext uri="{FF2B5EF4-FFF2-40B4-BE49-F238E27FC236}">
                    <a16:creationId xmlns:a16="http://schemas.microsoft.com/office/drawing/2014/main" id="{02D22CDA-8290-FE69-044F-E2F0A89F4221}"/>
                  </a:ext>
                </a:extLst>
              </p:cNvPr>
              <p:cNvCxnSpPr>
                <a:cxnSpLocks/>
                <a:endCxn id="155" idx="0"/>
              </p:cNvCxnSpPr>
              <p:nvPr/>
            </p:nvCxnSpPr>
            <p:spPr>
              <a:xfrm flipH="1" flipV="1">
                <a:off x="1607444" y="2957241"/>
                <a:ext cx="6622" cy="460442"/>
              </a:xfrm>
              <a:prstGeom prst="line">
                <a:avLst/>
              </a:prstGeom>
            </p:spPr>
            <p:style>
              <a:lnRef idx="2">
                <a:schemeClr val="accent1"/>
              </a:lnRef>
              <a:fillRef idx="0">
                <a:schemeClr val="accent1"/>
              </a:fillRef>
              <a:effectRef idx="1">
                <a:schemeClr val="accent1"/>
              </a:effectRef>
              <a:fontRef idx="minor">
                <a:schemeClr val="tx1"/>
              </a:fontRef>
            </p:style>
          </p:cxnSp>
          <p:sp>
            <p:nvSpPr>
              <p:cNvPr id="175" name="Flowchart: Connector 168">
                <a:extLst>
                  <a:ext uri="{FF2B5EF4-FFF2-40B4-BE49-F238E27FC236}">
                    <a16:creationId xmlns:a16="http://schemas.microsoft.com/office/drawing/2014/main" id="{07C14ECD-87A3-2C80-BC92-C85991F65BCC}"/>
                  </a:ext>
                </a:extLst>
              </p:cNvPr>
              <p:cNvSpPr/>
              <p:nvPr/>
            </p:nvSpPr>
            <p:spPr>
              <a:xfrm>
                <a:off x="2653133" y="3798753"/>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76" name="Straight Connector 175">
                <a:extLst>
                  <a:ext uri="{FF2B5EF4-FFF2-40B4-BE49-F238E27FC236}">
                    <a16:creationId xmlns:a16="http://schemas.microsoft.com/office/drawing/2014/main" id="{62E26908-9D22-276F-5265-81111E49C49D}"/>
                  </a:ext>
                </a:extLst>
              </p:cNvPr>
              <p:cNvCxnSpPr>
                <a:cxnSpLocks/>
                <a:endCxn id="152" idx="0"/>
              </p:cNvCxnSpPr>
              <p:nvPr/>
            </p:nvCxnSpPr>
            <p:spPr>
              <a:xfrm flipH="1" flipV="1">
                <a:off x="2694123" y="3381309"/>
                <a:ext cx="6624" cy="460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CF92A099-34DE-2D32-D5D1-37836A5C081F}"/>
                  </a:ext>
                </a:extLst>
              </p:cNvPr>
              <p:cNvCxnSpPr>
                <a:cxnSpLocks/>
                <a:stCxn id="151" idx="4"/>
              </p:cNvCxnSpPr>
              <p:nvPr/>
            </p:nvCxnSpPr>
            <p:spPr>
              <a:xfrm flipH="1" flipV="1">
                <a:off x="3103220" y="2200135"/>
                <a:ext cx="5015" cy="1696360"/>
              </a:xfrm>
              <a:prstGeom prst="line">
                <a:avLst/>
              </a:prstGeom>
            </p:spPr>
            <p:style>
              <a:lnRef idx="2">
                <a:schemeClr val="accent1"/>
              </a:lnRef>
              <a:fillRef idx="0">
                <a:schemeClr val="accent1"/>
              </a:fillRef>
              <a:effectRef idx="1">
                <a:schemeClr val="accent1"/>
              </a:effectRef>
              <a:fontRef idx="minor">
                <a:schemeClr val="tx1"/>
              </a:fontRef>
            </p:style>
          </p:cxnSp>
          <p:sp>
            <p:nvSpPr>
              <p:cNvPr id="178" name="Flowchart: Connector 168">
                <a:extLst>
                  <a:ext uri="{FF2B5EF4-FFF2-40B4-BE49-F238E27FC236}">
                    <a16:creationId xmlns:a16="http://schemas.microsoft.com/office/drawing/2014/main" id="{CAD5CD7C-3AB7-55F4-D987-10D656D9CC51}"/>
                  </a:ext>
                </a:extLst>
              </p:cNvPr>
              <p:cNvSpPr/>
              <p:nvPr/>
            </p:nvSpPr>
            <p:spPr>
              <a:xfrm>
                <a:off x="3042970" y="2106476"/>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79" name="Straight Connector 178">
                <a:extLst>
                  <a:ext uri="{FF2B5EF4-FFF2-40B4-BE49-F238E27FC236}">
                    <a16:creationId xmlns:a16="http://schemas.microsoft.com/office/drawing/2014/main" id="{0904815E-8DE0-2639-6A90-5641F02C32E9}"/>
                  </a:ext>
                </a:extLst>
              </p:cNvPr>
              <p:cNvCxnSpPr>
                <a:cxnSpLocks/>
                <a:stCxn id="153" idx="4"/>
              </p:cNvCxnSpPr>
              <p:nvPr/>
            </p:nvCxnSpPr>
            <p:spPr>
              <a:xfrm flipV="1">
                <a:off x="2680869" y="2139949"/>
                <a:ext cx="0" cy="513279"/>
              </a:xfrm>
              <a:prstGeom prst="line">
                <a:avLst/>
              </a:prstGeom>
            </p:spPr>
            <p:style>
              <a:lnRef idx="2">
                <a:schemeClr val="accent1"/>
              </a:lnRef>
              <a:fillRef idx="0">
                <a:schemeClr val="accent1"/>
              </a:fillRef>
              <a:effectRef idx="1">
                <a:schemeClr val="accent1"/>
              </a:effectRef>
              <a:fontRef idx="minor">
                <a:schemeClr val="tx1"/>
              </a:fontRef>
            </p:style>
          </p:cxnSp>
          <p:sp>
            <p:nvSpPr>
              <p:cNvPr id="180" name="Flowchart: Connector 168">
                <a:extLst>
                  <a:ext uri="{FF2B5EF4-FFF2-40B4-BE49-F238E27FC236}">
                    <a16:creationId xmlns:a16="http://schemas.microsoft.com/office/drawing/2014/main" id="{8255EBED-7FAE-1EC1-F10C-DFC3830AA477}"/>
                  </a:ext>
                </a:extLst>
              </p:cNvPr>
              <p:cNvSpPr/>
              <p:nvPr/>
            </p:nvSpPr>
            <p:spPr>
              <a:xfrm>
                <a:off x="2633255" y="2082598"/>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1" name="Straight Connector 180">
                <a:extLst>
                  <a:ext uri="{FF2B5EF4-FFF2-40B4-BE49-F238E27FC236}">
                    <a16:creationId xmlns:a16="http://schemas.microsoft.com/office/drawing/2014/main" id="{03D44DB0-A3A2-C6CD-7646-6F699AE7F8EB}"/>
                  </a:ext>
                </a:extLst>
              </p:cNvPr>
              <p:cNvCxnSpPr>
                <a:cxnSpLocks/>
              </p:cNvCxnSpPr>
              <p:nvPr/>
            </p:nvCxnSpPr>
            <p:spPr>
              <a:xfrm flipH="1" flipV="1">
                <a:off x="961468" y="3436172"/>
                <a:ext cx="3245" cy="482850"/>
              </a:xfrm>
              <a:prstGeom prst="line">
                <a:avLst/>
              </a:prstGeom>
            </p:spPr>
            <p:style>
              <a:lnRef idx="2">
                <a:schemeClr val="accent1"/>
              </a:lnRef>
              <a:fillRef idx="0">
                <a:schemeClr val="accent1"/>
              </a:fillRef>
              <a:effectRef idx="1">
                <a:schemeClr val="accent1"/>
              </a:effectRef>
              <a:fontRef idx="minor">
                <a:schemeClr val="tx1"/>
              </a:fontRef>
            </p:style>
          </p:cxnSp>
          <p:sp>
            <p:nvSpPr>
              <p:cNvPr id="182" name="Flowchart: Connector 168">
                <a:extLst>
                  <a:ext uri="{FF2B5EF4-FFF2-40B4-BE49-F238E27FC236}">
                    <a16:creationId xmlns:a16="http://schemas.microsoft.com/office/drawing/2014/main" id="{CED1E184-564B-DA29-F787-B50465C67895}"/>
                  </a:ext>
                </a:extLst>
              </p:cNvPr>
              <p:cNvSpPr/>
              <p:nvPr/>
            </p:nvSpPr>
            <p:spPr>
              <a:xfrm>
                <a:off x="917101" y="3374685"/>
                <a:ext cx="95228" cy="9365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3" name="Rectangle 182">
                <a:extLst>
                  <a:ext uri="{FF2B5EF4-FFF2-40B4-BE49-F238E27FC236}">
                    <a16:creationId xmlns:a16="http://schemas.microsoft.com/office/drawing/2014/main" id="{E2AD2782-05B1-F0D4-294D-41D0AA168ABA}"/>
                  </a:ext>
                </a:extLst>
              </p:cNvPr>
              <p:cNvSpPr/>
              <p:nvPr/>
            </p:nvSpPr>
            <p:spPr>
              <a:xfrm>
                <a:off x="2178072" y="2380428"/>
                <a:ext cx="331745" cy="331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a:t>
                </a:r>
              </a:p>
            </p:txBody>
          </p:sp>
          <p:sp>
            <p:nvSpPr>
              <p:cNvPr id="184" name="Rectangle 183">
                <a:extLst>
                  <a:ext uri="{FF2B5EF4-FFF2-40B4-BE49-F238E27FC236}">
                    <a16:creationId xmlns:a16="http://schemas.microsoft.com/office/drawing/2014/main" id="{D90260E5-A97A-50BA-640B-9D8423B083B3}"/>
                  </a:ext>
                </a:extLst>
              </p:cNvPr>
              <p:cNvSpPr/>
              <p:nvPr/>
            </p:nvSpPr>
            <p:spPr>
              <a:xfrm>
                <a:off x="2491880" y="2838391"/>
                <a:ext cx="331745" cy="331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sp>
            <p:nvSpPr>
              <p:cNvPr id="185" name="Rectangle 184">
                <a:extLst>
                  <a:ext uri="{FF2B5EF4-FFF2-40B4-BE49-F238E27FC236}">
                    <a16:creationId xmlns:a16="http://schemas.microsoft.com/office/drawing/2014/main" id="{6E8181B6-D62F-5F1E-0B7F-138D17CA18D5}"/>
                  </a:ext>
                </a:extLst>
              </p:cNvPr>
              <p:cNvSpPr/>
              <p:nvPr/>
            </p:nvSpPr>
            <p:spPr>
              <a:xfrm>
                <a:off x="1144405" y="3241818"/>
                <a:ext cx="331745" cy="331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X</a:t>
                </a:r>
              </a:p>
            </p:txBody>
          </p:sp>
          <p:sp>
            <p:nvSpPr>
              <p:cNvPr id="186" name="Rectangle 185">
                <a:extLst>
                  <a:ext uri="{FF2B5EF4-FFF2-40B4-BE49-F238E27FC236}">
                    <a16:creationId xmlns:a16="http://schemas.microsoft.com/office/drawing/2014/main" id="{113CA16A-FB78-19D4-15FD-C9474986ED79}"/>
                  </a:ext>
                </a:extLst>
              </p:cNvPr>
              <p:cNvSpPr/>
              <p:nvPr/>
            </p:nvSpPr>
            <p:spPr>
              <a:xfrm>
                <a:off x="1164287" y="1989487"/>
                <a:ext cx="331745" cy="3317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t>
                </a:r>
              </a:p>
            </p:txBody>
          </p:sp>
        </p:grpSp>
        <p:cxnSp>
          <p:nvCxnSpPr>
            <p:cNvPr id="148" name="Straight Arrow Connector 147">
              <a:extLst>
                <a:ext uri="{FF2B5EF4-FFF2-40B4-BE49-F238E27FC236}">
                  <a16:creationId xmlns:a16="http://schemas.microsoft.com/office/drawing/2014/main" id="{241382C5-C05D-AC95-AA10-ACAEB146D970}"/>
                </a:ext>
              </a:extLst>
            </p:cNvPr>
            <p:cNvCxnSpPr>
              <a:cxnSpLocks/>
              <a:stCxn id="126" idx="0"/>
            </p:cNvCxnSpPr>
            <p:nvPr/>
          </p:nvCxnSpPr>
          <p:spPr>
            <a:xfrm flipV="1">
              <a:off x="3572218" y="3763454"/>
              <a:ext cx="1800159" cy="770314"/>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D66A17AC-04E5-D321-00C5-FB31E213558D}"/>
                </a:ext>
              </a:extLst>
            </p:cNvPr>
            <p:cNvCxnSpPr>
              <a:cxnSpLocks/>
              <a:stCxn id="137" idx="0"/>
            </p:cNvCxnSpPr>
            <p:nvPr/>
          </p:nvCxnSpPr>
          <p:spPr>
            <a:xfrm flipH="1" flipV="1">
              <a:off x="3144133" y="3978725"/>
              <a:ext cx="3762044" cy="194950"/>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3C6E70F6-1178-E63C-3CD2-D5C4C41A2837}"/>
                </a:ext>
              </a:extLst>
            </p:cNvPr>
            <p:cNvCxnSpPr>
              <a:cxnSpLocks/>
              <a:stCxn id="137" idx="0"/>
            </p:cNvCxnSpPr>
            <p:nvPr/>
          </p:nvCxnSpPr>
          <p:spPr>
            <a:xfrm flipH="1" flipV="1">
              <a:off x="5816892" y="3456971"/>
              <a:ext cx="1089285" cy="716703"/>
            </a:xfrm>
            <a:prstGeom prst="straightConnector1">
              <a:avLst/>
            </a:prstGeom>
            <a:ln>
              <a:prstDash val="dashDot"/>
              <a:tailEnd type="triangle"/>
            </a:ln>
          </p:spPr>
          <p:style>
            <a:lnRef idx="2">
              <a:schemeClr val="accent1"/>
            </a:lnRef>
            <a:fillRef idx="0">
              <a:schemeClr val="accent1"/>
            </a:fillRef>
            <a:effectRef idx="1">
              <a:schemeClr val="accent1"/>
            </a:effectRef>
            <a:fontRef idx="minor">
              <a:schemeClr val="tx1"/>
            </a:fontRef>
          </p:style>
        </p:cxnSp>
      </p:grpSp>
      <p:sp>
        <p:nvSpPr>
          <p:cNvPr id="220" name="TextBox 219">
            <a:extLst>
              <a:ext uri="{FF2B5EF4-FFF2-40B4-BE49-F238E27FC236}">
                <a16:creationId xmlns:a16="http://schemas.microsoft.com/office/drawing/2014/main" id="{C9C41915-F419-5302-0D69-ABBEDAF5C8E3}"/>
              </a:ext>
            </a:extLst>
          </p:cNvPr>
          <p:cNvSpPr txBox="1"/>
          <p:nvPr/>
        </p:nvSpPr>
        <p:spPr>
          <a:xfrm>
            <a:off x="703672" y="5263418"/>
            <a:ext cx="10883613" cy="1287532"/>
          </a:xfrm>
          <a:prstGeom prst="rect">
            <a:avLst/>
          </a:prstGeom>
          <a:noFill/>
        </p:spPr>
        <p:txBody>
          <a:bodyPr wrap="square">
            <a:spAutoFit/>
          </a:bodyPr>
          <a:lstStyle/>
          <a:p>
            <a:pPr marL="800100" lvl="1" indent="-342900">
              <a:lnSpc>
                <a:spcPct val="150000"/>
              </a:lnSpc>
              <a:buFont typeface="Wingdings" panose="05000000000000000000" pitchFamily="2" charset="2"/>
              <a:buChar char="Ø"/>
            </a:pPr>
            <a:r>
              <a:rPr lang="en-US" b="1" dirty="0">
                <a:latin typeface="Arial" panose="020B0604020202020204" pitchFamily="34" charset="0"/>
                <a:cs typeface="Arial" panose="020B0604020202020204" pitchFamily="34" charset="0"/>
              </a:rPr>
              <a:t>Entangled qubits</a:t>
            </a:r>
            <a:r>
              <a:rPr lang="en-US" dirty="0">
                <a:latin typeface="Arial" panose="020B0604020202020204" pitchFamily="34" charset="0"/>
                <a:cs typeface="Arial" panose="020B0604020202020204" pitchFamily="34" charset="0"/>
              </a:rPr>
              <a:t> enables </a:t>
            </a:r>
            <a:r>
              <a:rPr lang="en-US" b="1" dirty="0">
                <a:latin typeface="Arial" panose="020B0604020202020204" pitchFamily="34" charset="0"/>
                <a:cs typeface="Arial" panose="020B0604020202020204" pitchFamily="34" charset="0"/>
              </a:rPr>
              <a:t>remote quantum gates</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teleportation-based communication</a:t>
            </a:r>
          </a:p>
          <a:p>
            <a:pPr marL="800100" lvl="1" indent="-342900">
              <a:lnSpc>
                <a:spcPct val="150000"/>
              </a:lnSpc>
              <a:buFont typeface="Wingdings" panose="05000000000000000000" pitchFamily="2" charset="2"/>
              <a:buChar char="Ø"/>
            </a:pPr>
            <a:r>
              <a:rPr lang="en-US" b="1" dirty="0">
                <a:latin typeface="Arial" panose="020B0604020202020204" pitchFamily="34" charset="0"/>
                <a:cs typeface="Arial" panose="020B0604020202020204" pitchFamily="34" charset="0"/>
              </a:rPr>
              <a:t>Qubit allocation</a:t>
            </a:r>
            <a:r>
              <a:rPr lang="en-US" dirty="0">
                <a:latin typeface="Arial" panose="020B0604020202020204" pitchFamily="34" charset="0"/>
                <a:cs typeface="Arial" panose="020B0604020202020204" pitchFamily="34" charset="0"/>
              </a:rPr>
              <a:t> requires balancing </a:t>
            </a:r>
            <a:r>
              <a:rPr lang="en-US" b="1" dirty="0">
                <a:latin typeface="Arial" panose="020B0604020202020204" pitchFamily="34" charset="0"/>
                <a:cs typeface="Arial" panose="020B0604020202020204" pitchFamily="34" charset="0"/>
              </a:rPr>
              <a:t>local processing</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remote operations</a:t>
            </a:r>
            <a:r>
              <a:rPr lang="en-US" dirty="0">
                <a:latin typeface="Arial" panose="020B0604020202020204" pitchFamily="34" charset="0"/>
                <a:cs typeface="Arial" panose="020B0604020202020204" pitchFamily="34" charset="0"/>
              </a:rPr>
              <a:t>.</a:t>
            </a:r>
          </a:p>
          <a:p>
            <a:pPr marL="800100" lvl="1" indent="-342900">
              <a:lnSpc>
                <a:spcPct val="150000"/>
              </a:lnSpc>
              <a:buFont typeface="Wingdings" panose="05000000000000000000" pitchFamily="2" charset="2"/>
              <a:buChar char="Ø"/>
            </a:pPr>
            <a:r>
              <a:rPr lang="en-US" b="1" dirty="0">
                <a:latin typeface="Arial" panose="020B0604020202020204" pitchFamily="34" charset="0"/>
                <a:cs typeface="Arial" panose="020B0604020202020204" pitchFamily="34" charset="0"/>
              </a:rPr>
              <a:t>Network topology </a:t>
            </a:r>
            <a:r>
              <a:rPr lang="en-US" dirty="0">
                <a:latin typeface="Arial" panose="020B0604020202020204" pitchFamily="34" charset="0"/>
                <a:cs typeface="Arial" panose="020B0604020202020204" pitchFamily="34" charset="0"/>
              </a:rPr>
              <a:t>affects entanglement </a:t>
            </a:r>
            <a:r>
              <a:rPr lang="en-US" b="1" dirty="0">
                <a:latin typeface="Arial" panose="020B0604020202020204" pitchFamily="34" charset="0"/>
                <a:cs typeface="Arial" panose="020B0604020202020204" pitchFamily="34" charset="0"/>
              </a:rPr>
              <a:t>fidelity</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cost</a:t>
            </a:r>
            <a:r>
              <a:rPr lang="en-US" dirty="0">
                <a:latin typeface="Arial" panose="020B0604020202020204" pitchFamily="34" charset="0"/>
                <a:cs typeface="Arial" panose="020B0604020202020204" pitchFamily="34" charset="0"/>
              </a:rPr>
              <a:t> of served entangled qubits.</a:t>
            </a:r>
          </a:p>
        </p:txBody>
      </p:sp>
      <p:sp>
        <p:nvSpPr>
          <p:cNvPr id="45" name="TextBox 44">
            <a:extLst>
              <a:ext uri="{FF2B5EF4-FFF2-40B4-BE49-F238E27FC236}">
                <a16:creationId xmlns:a16="http://schemas.microsoft.com/office/drawing/2014/main" id="{50237704-D029-7E47-E06C-A8C5B7970ECB}"/>
              </a:ext>
            </a:extLst>
          </p:cNvPr>
          <p:cNvSpPr txBox="1"/>
          <p:nvPr/>
        </p:nvSpPr>
        <p:spPr>
          <a:xfrm>
            <a:off x="1147756" y="3944786"/>
            <a:ext cx="3878576"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Quantum circuits </a:t>
            </a:r>
            <a:r>
              <a:rPr lang="en-US" dirty="0"/>
              <a:t>describe quantum algorithms</a:t>
            </a:r>
          </a:p>
          <a:p>
            <a:pPr marL="285750" indent="-285750">
              <a:buFont typeface="Arial" panose="020B0604020202020204" pitchFamily="34" charset="0"/>
              <a:buChar char="•"/>
            </a:pPr>
            <a:r>
              <a:rPr lang="en-US" dirty="0"/>
              <a:t>Single qubit gates + CNOT are </a:t>
            </a:r>
            <a:r>
              <a:rPr lang="en-US" b="1" dirty="0"/>
              <a:t>universal</a:t>
            </a:r>
          </a:p>
        </p:txBody>
      </p:sp>
      <p:sp>
        <p:nvSpPr>
          <p:cNvPr id="67" name="TextBox 66">
            <a:extLst>
              <a:ext uri="{FF2B5EF4-FFF2-40B4-BE49-F238E27FC236}">
                <a16:creationId xmlns:a16="http://schemas.microsoft.com/office/drawing/2014/main" id="{45199FC0-72D4-DAB7-DEDE-65A19ADCC27E}"/>
              </a:ext>
            </a:extLst>
          </p:cNvPr>
          <p:cNvSpPr txBox="1"/>
          <p:nvPr/>
        </p:nvSpPr>
        <p:spPr>
          <a:xfrm>
            <a:off x="5143423" y="3992667"/>
            <a:ext cx="2689900" cy="923330"/>
          </a:xfrm>
          <a:prstGeom prst="rect">
            <a:avLst/>
          </a:prstGeom>
          <a:noFill/>
        </p:spPr>
        <p:txBody>
          <a:bodyPr wrap="square" rtlCol="0">
            <a:spAutoFit/>
          </a:bodyPr>
          <a:lstStyle/>
          <a:p>
            <a:r>
              <a:rPr lang="en-US" dirty="0"/>
              <a:t>Qubit Interaction Graph (QIG) captures all </a:t>
            </a:r>
            <a:r>
              <a:rPr lang="en-US" b="1" dirty="0"/>
              <a:t>inter-qubit communications</a:t>
            </a:r>
          </a:p>
        </p:txBody>
      </p:sp>
      <p:sp>
        <p:nvSpPr>
          <p:cNvPr id="6" name="TextBox 5">
            <a:extLst>
              <a:ext uri="{FF2B5EF4-FFF2-40B4-BE49-F238E27FC236}">
                <a16:creationId xmlns:a16="http://schemas.microsoft.com/office/drawing/2014/main" id="{8865DA4E-BE42-127F-E7EC-F240FB485514}"/>
              </a:ext>
            </a:extLst>
          </p:cNvPr>
          <p:cNvSpPr txBox="1"/>
          <p:nvPr/>
        </p:nvSpPr>
        <p:spPr>
          <a:xfrm>
            <a:off x="7980435" y="4012597"/>
            <a:ext cx="3063809" cy="646331"/>
          </a:xfrm>
          <a:prstGeom prst="rect">
            <a:avLst/>
          </a:prstGeom>
          <a:noFill/>
        </p:spPr>
        <p:txBody>
          <a:bodyPr wrap="square" rtlCol="0">
            <a:spAutoFit/>
          </a:bodyPr>
          <a:lstStyle/>
          <a:p>
            <a:r>
              <a:rPr lang="en-US" dirty="0"/>
              <a:t>Exactly a </a:t>
            </a:r>
            <a:r>
              <a:rPr lang="en-US" b="1" dirty="0"/>
              <a:t>graph partition </a:t>
            </a:r>
            <a:r>
              <a:rPr lang="en-US" dirty="0"/>
              <a:t>problem, which is </a:t>
            </a:r>
            <a:r>
              <a:rPr lang="en-US" b="1" dirty="0"/>
              <a:t>NP-hard</a:t>
            </a:r>
          </a:p>
        </p:txBody>
      </p:sp>
    </p:spTree>
    <p:extLst>
      <p:ext uri="{BB962C8B-B14F-4D97-AF65-F5344CB8AC3E}">
        <p14:creationId xmlns:p14="http://schemas.microsoft.com/office/powerpoint/2010/main" val="880555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F34F4-4AFD-8BD0-FD3B-200A5C51558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15E699CA-9C15-E05A-7D8B-5DAC22D077BB}"/>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D15BB626-B72E-F2AD-8AF2-03A46CFD980F}"/>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6B5E8E66-0873-0C9D-2C89-6D0808C16344}"/>
                </a:ext>
              </a:extLst>
            </p:cNvPr>
            <p:cNvSpPr txBox="1"/>
            <p:nvPr/>
          </p:nvSpPr>
          <p:spPr>
            <a:xfrm>
              <a:off x="320767" y="123352"/>
              <a:ext cx="1804725"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Objective</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3C2E1BC5-6B70-3223-252A-1A238096176F}"/>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31FF33A-A3A3-1179-CF71-DC821DBEC1C1}"/>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CC4969BF-AD56-78DC-E571-65F5E467FA6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42</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TextBox 5">
            <a:extLst>
              <a:ext uri="{FF2B5EF4-FFF2-40B4-BE49-F238E27FC236}">
                <a16:creationId xmlns:a16="http://schemas.microsoft.com/office/drawing/2014/main" id="{286CE1A7-BE69-D2C8-420F-A9146E03B874}"/>
              </a:ext>
            </a:extLst>
          </p:cNvPr>
          <p:cNvSpPr txBox="1"/>
          <p:nvPr/>
        </p:nvSpPr>
        <p:spPr>
          <a:xfrm>
            <a:off x="2371099" y="1209317"/>
            <a:ext cx="7237387"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Objective</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minimizing</a:t>
            </a:r>
            <a:r>
              <a:rPr lang="en-US" sz="2000" dirty="0">
                <a:latin typeface="Arial" panose="020B0604020202020204" pitchFamily="34" charset="0"/>
                <a:cs typeface="Arial" panose="020B0604020202020204" pitchFamily="34" charset="0"/>
              </a:rPr>
              <a:t> the total </a:t>
            </a:r>
            <a:r>
              <a:rPr lang="en-US" sz="2000" b="1" dirty="0">
                <a:latin typeface="Arial" panose="020B0604020202020204" pitchFamily="34" charset="0"/>
                <a:cs typeface="Arial" panose="020B0604020202020204" pitchFamily="34" charset="0"/>
              </a:rPr>
              <a:t>communication</a:t>
            </a:r>
            <a:r>
              <a:rPr lang="en-US" sz="2000" dirty="0">
                <a:latin typeface="Arial" panose="020B0604020202020204" pitchFamily="34" charset="0"/>
                <a:cs typeface="Arial" panose="020B0604020202020204" pitchFamily="34" charset="0"/>
              </a:rPr>
              <a:t> costs among all QPUs (after assignment)</a:t>
            </a:r>
          </a:p>
        </p:txBody>
      </p:sp>
      <p:grpSp>
        <p:nvGrpSpPr>
          <p:cNvPr id="9" name="Group 8">
            <a:extLst>
              <a:ext uri="{FF2B5EF4-FFF2-40B4-BE49-F238E27FC236}">
                <a16:creationId xmlns:a16="http://schemas.microsoft.com/office/drawing/2014/main" id="{A9F97F4D-530F-CD06-999E-C73A9C56C8C2}"/>
              </a:ext>
            </a:extLst>
          </p:cNvPr>
          <p:cNvGrpSpPr/>
          <p:nvPr/>
        </p:nvGrpSpPr>
        <p:grpSpPr>
          <a:xfrm>
            <a:off x="2253922" y="3582732"/>
            <a:ext cx="2431564" cy="2051293"/>
            <a:chOff x="3333422" y="3745652"/>
            <a:chExt cx="2431564" cy="2051293"/>
          </a:xfrm>
        </p:grpSpPr>
        <p:sp>
          <p:nvSpPr>
            <p:cNvPr id="10" name="Rectangle: Rounded Corners 9">
              <a:extLst>
                <a:ext uri="{FF2B5EF4-FFF2-40B4-BE49-F238E27FC236}">
                  <a16:creationId xmlns:a16="http://schemas.microsoft.com/office/drawing/2014/main" id="{89B65ADB-91F0-380F-E86F-3B20C369A40F}"/>
                </a:ext>
              </a:extLst>
            </p:cNvPr>
            <p:cNvSpPr/>
            <p:nvPr/>
          </p:nvSpPr>
          <p:spPr>
            <a:xfrm>
              <a:off x="5408847" y="3745652"/>
              <a:ext cx="356139" cy="1030372"/>
            </a:xfrm>
            <a:prstGeom prst="roundRect">
              <a:avLst/>
            </a:prstGeom>
            <a:solidFill>
              <a:srgbClr val="FFC000"/>
            </a:solid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57B183-8C74-CB53-3B6B-022D6B3E38FB}"/>
                </a:ext>
              </a:extLst>
            </p:cNvPr>
            <p:cNvSpPr txBox="1"/>
            <p:nvPr/>
          </p:nvSpPr>
          <p:spPr>
            <a:xfrm>
              <a:off x="3333422" y="5427613"/>
              <a:ext cx="1170543" cy="369332"/>
            </a:xfrm>
            <a:prstGeom prst="rect">
              <a:avLst/>
            </a:prstGeom>
            <a:noFill/>
          </p:spPr>
          <p:txBody>
            <a:bodyPr wrap="square" rtlCol="0">
              <a:spAutoFit/>
            </a:bodyPr>
            <a:lstStyle/>
            <a:p>
              <a:r>
                <a:rPr lang="en-US" dirty="0">
                  <a:solidFill>
                    <a:schemeClr val="accent1"/>
                  </a:solidFill>
                </a:rPr>
                <a:t>QPU pairs</a:t>
              </a:r>
            </a:p>
          </p:txBody>
        </p:sp>
        <p:cxnSp>
          <p:nvCxnSpPr>
            <p:cNvPr id="12" name="Straight Arrow Connector 11">
              <a:extLst>
                <a:ext uri="{FF2B5EF4-FFF2-40B4-BE49-F238E27FC236}">
                  <a16:creationId xmlns:a16="http://schemas.microsoft.com/office/drawing/2014/main" id="{A22D846C-A848-12B3-3568-804C2A9C5D19}"/>
                </a:ext>
              </a:extLst>
            </p:cNvPr>
            <p:cNvCxnSpPr>
              <a:cxnSpLocks/>
              <a:stCxn id="10" idx="2"/>
            </p:cNvCxnSpPr>
            <p:nvPr/>
          </p:nvCxnSpPr>
          <p:spPr>
            <a:xfrm flipH="1">
              <a:off x="3918694" y="4776024"/>
              <a:ext cx="1668223" cy="701464"/>
            </a:xfrm>
            <a:prstGeom prst="straightConnector1">
              <a:avLst/>
            </a:prstGeom>
            <a:ln>
              <a:solidFill>
                <a:schemeClr val="accent1"/>
              </a:solidFill>
              <a:prstDash val="dash"/>
              <a:tailEnd type="triangle"/>
            </a:ln>
          </p:spPr>
          <p:style>
            <a:lnRef idx="3">
              <a:schemeClr val="dk1"/>
            </a:lnRef>
            <a:fillRef idx="0">
              <a:schemeClr val="dk1"/>
            </a:fillRef>
            <a:effectRef idx="2">
              <a:schemeClr val="dk1"/>
            </a:effectRef>
            <a:fontRef idx="minor">
              <a:schemeClr val="tx1"/>
            </a:fontRef>
          </p:style>
        </p:cxnSp>
      </p:grpSp>
      <p:grpSp>
        <p:nvGrpSpPr>
          <p:cNvPr id="13" name="Group 12">
            <a:extLst>
              <a:ext uri="{FF2B5EF4-FFF2-40B4-BE49-F238E27FC236}">
                <a16:creationId xmlns:a16="http://schemas.microsoft.com/office/drawing/2014/main" id="{D30E7270-8874-5142-E61E-DA4FC2D8D204}"/>
              </a:ext>
            </a:extLst>
          </p:cNvPr>
          <p:cNvGrpSpPr/>
          <p:nvPr/>
        </p:nvGrpSpPr>
        <p:grpSpPr>
          <a:xfrm>
            <a:off x="5987949" y="3574623"/>
            <a:ext cx="4154200" cy="2197901"/>
            <a:chOff x="7067449" y="3737543"/>
            <a:chExt cx="4154200" cy="2197901"/>
          </a:xfrm>
        </p:grpSpPr>
        <p:sp>
          <p:nvSpPr>
            <p:cNvPr id="14" name="Rectangle: Rounded Corners 13">
              <a:extLst>
                <a:ext uri="{FF2B5EF4-FFF2-40B4-BE49-F238E27FC236}">
                  <a16:creationId xmlns:a16="http://schemas.microsoft.com/office/drawing/2014/main" id="{31DB4765-357A-7580-9BB2-E5F98482037E}"/>
                </a:ext>
              </a:extLst>
            </p:cNvPr>
            <p:cNvSpPr/>
            <p:nvPr/>
          </p:nvSpPr>
          <p:spPr>
            <a:xfrm>
              <a:off x="7067449" y="3737543"/>
              <a:ext cx="1436277" cy="1030372"/>
            </a:xfrm>
            <a:prstGeom prst="roundRect">
              <a:avLst/>
            </a:prstGeom>
            <a:solidFill>
              <a:schemeClr val="accent4"/>
            </a:solid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15C616C-8B12-F742-89FF-B5DD59B58557}"/>
                </a:ext>
              </a:extLst>
            </p:cNvPr>
            <p:cNvSpPr txBox="1"/>
            <p:nvPr/>
          </p:nvSpPr>
          <p:spPr>
            <a:xfrm>
              <a:off x="8468041" y="5289113"/>
              <a:ext cx="2753608" cy="646331"/>
            </a:xfrm>
            <a:prstGeom prst="rect">
              <a:avLst/>
            </a:prstGeom>
            <a:noFill/>
          </p:spPr>
          <p:txBody>
            <a:bodyPr wrap="square" rtlCol="0">
              <a:spAutoFit/>
            </a:bodyPr>
            <a:lstStyle/>
            <a:p>
              <a:r>
                <a:rPr lang="en-US" dirty="0">
                  <a:solidFill>
                    <a:schemeClr val="accent5"/>
                  </a:solidFill>
                </a:rPr>
                <a:t>communication between single QPU pair</a:t>
              </a:r>
            </a:p>
          </p:txBody>
        </p:sp>
        <p:cxnSp>
          <p:nvCxnSpPr>
            <p:cNvPr id="16" name="Straight Arrow Connector 15">
              <a:extLst>
                <a:ext uri="{FF2B5EF4-FFF2-40B4-BE49-F238E27FC236}">
                  <a16:creationId xmlns:a16="http://schemas.microsoft.com/office/drawing/2014/main" id="{88D362A9-15D7-C858-F569-1E04FC44C966}"/>
                </a:ext>
              </a:extLst>
            </p:cNvPr>
            <p:cNvCxnSpPr>
              <a:cxnSpLocks/>
              <a:stCxn id="14" idx="2"/>
              <a:endCxn id="15" idx="0"/>
            </p:cNvCxnSpPr>
            <p:nvPr/>
          </p:nvCxnSpPr>
          <p:spPr>
            <a:xfrm>
              <a:off x="7785588" y="4767915"/>
              <a:ext cx="2059257" cy="521198"/>
            </a:xfrm>
            <a:prstGeom prst="straightConnector1">
              <a:avLst/>
            </a:prstGeom>
            <a:ln w="19050">
              <a:solidFill>
                <a:schemeClr val="accent5"/>
              </a:solidFill>
              <a:prstDash val="dash"/>
              <a:tailEnd type="triangle"/>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id="{E5890C9A-8F4A-EE21-7964-9741C0E6DFB8}"/>
              </a:ext>
            </a:extLst>
          </p:cNvPr>
          <p:cNvGrpSpPr/>
          <p:nvPr/>
        </p:nvGrpSpPr>
        <p:grpSpPr>
          <a:xfrm>
            <a:off x="4685486" y="3575314"/>
            <a:ext cx="1939153" cy="2058711"/>
            <a:chOff x="5764986" y="3738234"/>
            <a:chExt cx="1939153" cy="2058711"/>
          </a:xfrm>
        </p:grpSpPr>
        <p:sp>
          <p:nvSpPr>
            <p:cNvPr id="18" name="Rectangle: Rounded Corners 17">
              <a:extLst>
                <a:ext uri="{FF2B5EF4-FFF2-40B4-BE49-F238E27FC236}">
                  <a16:creationId xmlns:a16="http://schemas.microsoft.com/office/drawing/2014/main" id="{83A6DDE8-F94F-D060-3C1F-593B9CAEA224}"/>
                </a:ext>
              </a:extLst>
            </p:cNvPr>
            <p:cNvSpPr/>
            <p:nvPr/>
          </p:nvSpPr>
          <p:spPr>
            <a:xfrm>
              <a:off x="5764986" y="3738234"/>
              <a:ext cx="1302463" cy="1030372"/>
            </a:xfrm>
            <a:prstGeom prst="roundRect">
              <a:avLst/>
            </a:prstGeom>
            <a:solidFill>
              <a:schemeClr val="accent4"/>
            </a:solid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7AB8171-152C-13D7-6247-050D3647D7D1}"/>
                </a:ext>
              </a:extLst>
            </p:cNvPr>
            <p:cNvSpPr txBox="1"/>
            <p:nvPr/>
          </p:nvSpPr>
          <p:spPr>
            <a:xfrm>
              <a:off x="5921751" y="5427613"/>
              <a:ext cx="1782388" cy="369332"/>
            </a:xfrm>
            <a:prstGeom prst="rect">
              <a:avLst/>
            </a:prstGeom>
            <a:noFill/>
          </p:spPr>
          <p:txBody>
            <a:bodyPr wrap="square" rtlCol="0">
              <a:spAutoFit/>
            </a:bodyPr>
            <a:lstStyle/>
            <a:p>
              <a:r>
                <a:rPr lang="en-US" dirty="0">
                  <a:solidFill>
                    <a:schemeClr val="accent6"/>
                  </a:solidFill>
                </a:rPr>
                <a:t>single path cost</a:t>
              </a:r>
            </a:p>
          </p:txBody>
        </p:sp>
        <p:cxnSp>
          <p:nvCxnSpPr>
            <p:cNvPr id="20" name="Straight Arrow Connector 19">
              <a:extLst>
                <a:ext uri="{FF2B5EF4-FFF2-40B4-BE49-F238E27FC236}">
                  <a16:creationId xmlns:a16="http://schemas.microsoft.com/office/drawing/2014/main" id="{00CA8D97-0A0B-AF05-FDCD-DC478726A109}"/>
                </a:ext>
              </a:extLst>
            </p:cNvPr>
            <p:cNvCxnSpPr>
              <a:cxnSpLocks/>
              <a:stCxn id="18" idx="2"/>
              <a:endCxn id="19" idx="0"/>
            </p:cNvCxnSpPr>
            <p:nvPr/>
          </p:nvCxnSpPr>
          <p:spPr>
            <a:xfrm>
              <a:off x="6416218" y="4768606"/>
              <a:ext cx="396727" cy="659007"/>
            </a:xfrm>
            <a:prstGeom prst="straightConnector1">
              <a:avLst/>
            </a:prstGeom>
            <a:ln>
              <a:solidFill>
                <a:schemeClr val="accent6"/>
              </a:solidFill>
              <a:prstDash val="dash"/>
              <a:tailEnd type="triangle"/>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id="{443A6DBE-F344-584C-0F00-40C5096444FE}"/>
              </a:ext>
            </a:extLst>
          </p:cNvPr>
          <p:cNvGrpSpPr/>
          <p:nvPr/>
        </p:nvGrpSpPr>
        <p:grpSpPr>
          <a:xfrm>
            <a:off x="1488360" y="2307466"/>
            <a:ext cx="4499589" cy="1994216"/>
            <a:chOff x="2567860" y="2470386"/>
            <a:chExt cx="4499589" cy="1994216"/>
          </a:xfrm>
        </p:grpSpPr>
        <p:sp>
          <p:nvSpPr>
            <p:cNvPr id="22" name="Rectangle: Rounded Corners 21">
              <a:extLst>
                <a:ext uri="{FF2B5EF4-FFF2-40B4-BE49-F238E27FC236}">
                  <a16:creationId xmlns:a16="http://schemas.microsoft.com/office/drawing/2014/main" id="{65F483F9-3FBC-89E0-EF05-077E6B2E8FF2}"/>
                </a:ext>
              </a:extLst>
            </p:cNvPr>
            <p:cNvSpPr/>
            <p:nvPr/>
          </p:nvSpPr>
          <p:spPr>
            <a:xfrm>
              <a:off x="6111503" y="4040855"/>
              <a:ext cx="371621" cy="423747"/>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3E324C2-EABF-EE49-969A-952B258AD3E9}"/>
                </a:ext>
              </a:extLst>
            </p:cNvPr>
            <p:cNvSpPr txBox="1"/>
            <p:nvPr/>
          </p:nvSpPr>
          <p:spPr>
            <a:xfrm>
              <a:off x="2567860" y="2731315"/>
              <a:ext cx="1675381" cy="646331"/>
            </a:xfrm>
            <a:prstGeom prst="rect">
              <a:avLst/>
            </a:prstGeom>
            <a:noFill/>
          </p:spPr>
          <p:txBody>
            <a:bodyPr wrap="square" rtlCol="0">
              <a:spAutoFit/>
            </a:bodyPr>
            <a:lstStyle/>
            <a:p>
              <a:pPr algn="ctr"/>
              <a:r>
                <a:rPr lang="en-US" dirty="0"/>
                <a:t>edge cost </a:t>
              </a:r>
              <a:br>
                <a:rPr lang="en-US" dirty="0"/>
              </a:br>
              <a:r>
                <a:rPr lang="en-US" dirty="0"/>
                <a:t>(e.g., distance)</a:t>
              </a:r>
            </a:p>
          </p:txBody>
        </p:sp>
        <p:cxnSp>
          <p:nvCxnSpPr>
            <p:cNvPr id="24" name="Straight Arrow Connector 23">
              <a:extLst>
                <a:ext uri="{FF2B5EF4-FFF2-40B4-BE49-F238E27FC236}">
                  <a16:creationId xmlns:a16="http://schemas.microsoft.com/office/drawing/2014/main" id="{346607BB-829C-7362-8705-D12D758846DC}"/>
                </a:ext>
              </a:extLst>
            </p:cNvPr>
            <p:cNvCxnSpPr>
              <a:cxnSpLocks/>
              <a:stCxn id="22" idx="0"/>
              <a:endCxn id="23" idx="2"/>
            </p:cNvCxnSpPr>
            <p:nvPr/>
          </p:nvCxnSpPr>
          <p:spPr>
            <a:xfrm flipH="1" flipV="1">
              <a:off x="3405551" y="3377646"/>
              <a:ext cx="2891763" cy="663209"/>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25" name="Rectangle: Rounded Corners 24">
              <a:extLst>
                <a:ext uri="{FF2B5EF4-FFF2-40B4-BE49-F238E27FC236}">
                  <a16:creationId xmlns:a16="http://schemas.microsoft.com/office/drawing/2014/main" id="{B70E5840-8649-29F0-C412-BE9F04B87BC3}"/>
                </a:ext>
              </a:extLst>
            </p:cNvPr>
            <p:cNvSpPr/>
            <p:nvPr/>
          </p:nvSpPr>
          <p:spPr>
            <a:xfrm>
              <a:off x="6482424" y="4040855"/>
              <a:ext cx="585025" cy="423747"/>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8A7AAC3-F17E-3994-4272-30811A2D25C5}"/>
                </a:ext>
              </a:extLst>
            </p:cNvPr>
            <p:cNvSpPr txBox="1"/>
            <p:nvPr/>
          </p:nvSpPr>
          <p:spPr>
            <a:xfrm>
              <a:off x="4443031" y="2470386"/>
              <a:ext cx="2387311" cy="923330"/>
            </a:xfrm>
            <a:prstGeom prst="rect">
              <a:avLst/>
            </a:prstGeom>
            <a:noFill/>
          </p:spPr>
          <p:txBody>
            <a:bodyPr wrap="square" rtlCol="0">
              <a:spAutoFit/>
            </a:bodyPr>
            <a:lstStyle/>
            <a:p>
              <a:r>
                <a:rPr lang="en-US" dirty="0"/>
                <a:t>whether edge (u, z) </a:t>
              </a:r>
              <a:br>
                <a:rPr lang="en-US" dirty="0"/>
              </a:br>
              <a:r>
                <a:rPr lang="en-US" dirty="0"/>
                <a:t>is included in the path between QPUs (</a:t>
              </a:r>
              <a:r>
                <a:rPr lang="en-US" dirty="0" err="1"/>
                <a:t>i</a:t>
              </a:r>
              <a:r>
                <a:rPr lang="en-US" dirty="0"/>
                <a:t>, j)</a:t>
              </a:r>
            </a:p>
          </p:txBody>
        </p:sp>
        <p:cxnSp>
          <p:nvCxnSpPr>
            <p:cNvPr id="27" name="Straight Arrow Connector 26">
              <a:extLst>
                <a:ext uri="{FF2B5EF4-FFF2-40B4-BE49-F238E27FC236}">
                  <a16:creationId xmlns:a16="http://schemas.microsoft.com/office/drawing/2014/main" id="{D999FAD2-4073-9F2D-C8D5-8F90DEA78C97}"/>
                </a:ext>
              </a:extLst>
            </p:cNvPr>
            <p:cNvCxnSpPr>
              <a:cxnSpLocks/>
              <a:stCxn id="25" idx="0"/>
              <a:endCxn id="26" idx="2"/>
            </p:cNvCxnSpPr>
            <p:nvPr/>
          </p:nvCxnSpPr>
          <p:spPr>
            <a:xfrm flipH="1" flipV="1">
              <a:off x="5636687" y="3393716"/>
              <a:ext cx="1138250" cy="647139"/>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grpSp>
      <p:grpSp>
        <p:nvGrpSpPr>
          <p:cNvPr id="28" name="Group 27">
            <a:extLst>
              <a:ext uri="{FF2B5EF4-FFF2-40B4-BE49-F238E27FC236}">
                <a16:creationId xmlns:a16="http://schemas.microsoft.com/office/drawing/2014/main" id="{E588D730-C911-DAC1-111A-846CFDAAB117}"/>
              </a:ext>
            </a:extLst>
          </p:cNvPr>
          <p:cNvGrpSpPr/>
          <p:nvPr/>
        </p:nvGrpSpPr>
        <p:grpSpPr>
          <a:xfrm>
            <a:off x="5904233" y="2462086"/>
            <a:ext cx="4739643" cy="1839595"/>
            <a:chOff x="6983733" y="2625006"/>
            <a:chExt cx="4739643" cy="1839595"/>
          </a:xfrm>
        </p:grpSpPr>
        <p:sp>
          <p:nvSpPr>
            <p:cNvPr id="29" name="Rectangle: Rounded Corners 28">
              <a:extLst>
                <a:ext uri="{FF2B5EF4-FFF2-40B4-BE49-F238E27FC236}">
                  <a16:creationId xmlns:a16="http://schemas.microsoft.com/office/drawing/2014/main" id="{57506B3C-3B63-2227-9566-225664A53E93}"/>
                </a:ext>
              </a:extLst>
            </p:cNvPr>
            <p:cNvSpPr/>
            <p:nvPr/>
          </p:nvSpPr>
          <p:spPr>
            <a:xfrm>
              <a:off x="7431706" y="4040854"/>
              <a:ext cx="371621" cy="423747"/>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CD4F039E-A631-1610-E6C0-C2662B7645A4}"/>
                </a:ext>
              </a:extLst>
            </p:cNvPr>
            <p:cNvCxnSpPr>
              <a:cxnSpLocks/>
              <a:stCxn id="29" idx="0"/>
              <a:endCxn id="31" idx="2"/>
            </p:cNvCxnSpPr>
            <p:nvPr/>
          </p:nvCxnSpPr>
          <p:spPr>
            <a:xfrm flipV="1">
              <a:off x="7617517" y="3271337"/>
              <a:ext cx="686419" cy="769517"/>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2E4C4A28-6E5B-AF92-3424-8984508FE655}"/>
                </a:ext>
              </a:extLst>
            </p:cNvPr>
            <p:cNvSpPr txBox="1"/>
            <p:nvPr/>
          </p:nvSpPr>
          <p:spPr>
            <a:xfrm>
              <a:off x="6983733" y="2625006"/>
              <a:ext cx="2640406" cy="646331"/>
            </a:xfrm>
            <a:prstGeom prst="rect">
              <a:avLst/>
            </a:prstGeom>
            <a:noFill/>
          </p:spPr>
          <p:txBody>
            <a:bodyPr wrap="square" rtlCol="0">
              <a:spAutoFit/>
            </a:bodyPr>
            <a:lstStyle/>
            <a:p>
              <a:r>
                <a:rPr lang="en-US" dirty="0"/>
                <a:t>CNOT gate demand between qubits (a, b)</a:t>
              </a:r>
            </a:p>
          </p:txBody>
        </p:sp>
        <p:sp>
          <p:nvSpPr>
            <p:cNvPr id="32" name="Rectangle: Rounded Corners 31">
              <a:extLst>
                <a:ext uri="{FF2B5EF4-FFF2-40B4-BE49-F238E27FC236}">
                  <a16:creationId xmlns:a16="http://schemas.microsoft.com/office/drawing/2014/main" id="{CAAE7314-E133-7063-8284-7532998C3AD7}"/>
                </a:ext>
              </a:extLst>
            </p:cNvPr>
            <p:cNvSpPr/>
            <p:nvPr/>
          </p:nvSpPr>
          <p:spPr>
            <a:xfrm>
              <a:off x="7803327" y="4040854"/>
              <a:ext cx="694436" cy="423747"/>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C7B7406-CDDE-CB28-F2AD-3EABB5D73D0E}"/>
                </a:ext>
              </a:extLst>
            </p:cNvPr>
            <p:cNvCxnSpPr>
              <a:cxnSpLocks/>
              <a:stCxn id="32" idx="0"/>
              <a:endCxn id="34" idx="2"/>
            </p:cNvCxnSpPr>
            <p:nvPr/>
          </p:nvCxnSpPr>
          <p:spPr>
            <a:xfrm flipV="1">
              <a:off x="8150545" y="3290850"/>
              <a:ext cx="2316174" cy="750004"/>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9B5091D7-8073-4D41-06A5-F2E157A76B75}"/>
                </a:ext>
              </a:extLst>
            </p:cNvPr>
            <p:cNvSpPr txBox="1"/>
            <p:nvPr/>
          </p:nvSpPr>
          <p:spPr>
            <a:xfrm>
              <a:off x="9210062" y="2644519"/>
              <a:ext cx="2513314" cy="646331"/>
            </a:xfrm>
            <a:prstGeom prst="rect">
              <a:avLst/>
            </a:prstGeom>
            <a:noFill/>
          </p:spPr>
          <p:txBody>
            <a:bodyPr wrap="square" rtlCol="0">
              <a:spAutoFit/>
            </a:bodyPr>
            <a:lstStyle/>
            <a:p>
              <a:pPr algn="ctr"/>
              <a:r>
                <a:rPr lang="en-US" dirty="0"/>
                <a:t>qubits (a, b) are </a:t>
              </a:r>
              <a:br>
                <a:rPr lang="en-US" dirty="0"/>
              </a:br>
              <a:r>
                <a:rPr lang="en-US" dirty="0"/>
                <a:t>assigned to QPUs (</a:t>
              </a:r>
              <a:r>
                <a:rPr lang="en-US" dirty="0" err="1"/>
                <a:t>i</a:t>
              </a:r>
              <a:r>
                <a:rPr lang="en-US" dirty="0"/>
                <a:t>, j)</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6B6290B-E5C9-60CA-261C-5A2D64A63C9B}"/>
                  </a:ext>
                </a:extLst>
              </p:cNvPr>
              <p:cNvSpPr txBox="1"/>
              <p:nvPr/>
            </p:nvSpPr>
            <p:spPr>
              <a:xfrm>
                <a:off x="3947139" y="3758457"/>
                <a:ext cx="3113421" cy="7035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rPr>
                                <m:t>&lt;</m:t>
                              </m:r>
                              <m:r>
                                <a:rPr lang="en-US" i="1">
                                  <a:latin typeface="Cambria Math" panose="02040503050406030204" pitchFamily="18" charset="0"/>
                                </a:rPr>
                                <m:t>𝑗</m:t>
                              </m:r>
                            </m:sub>
                            <m:sup/>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e>
                              </m:nary>
                            </m:e>
                          </m:nary>
                        </m:e>
                      </m:func>
                    </m:oMath>
                  </m:oMathPara>
                </a14:m>
                <a:endParaRPr lang="en-US" dirty="0"/>
              </a:p>
            </p:txBody>
          </p:sp>
        </mc:Choice>
        <mc:Fallback xmlns="">
          <p:sp>
            <p:nvSpPr>
              <p:cNvPr id="35" name="TextBox 34">
                <a:extLst>
                  <a:ext uri="{FF2B5EF4-FFF2-40B4-BE49-F238E27FC236}">
                    <a16:creationId xmlns:a16="http://schemas.microsoft.com/office/drawing/2014/main" id="{66B6290B-E5C9-60CA-261C-5A2D64A63C9B}"/>
                  </a:ext>
                </a:extLst>
              </p:cNvPr>
              <p:cNvSpPr txBox="1">
                <a:spLocks noRot="1" noChangeAspect="1" noMove="1" noResize="1" noEditPoints="1" noAdjustHandles="1" noChangeArrowheads="1" noChangeShapeType="1" noTextEdit="1"/>
              </p:cNvSpPr>
              <p:nvPr/>
            </p:nvSpPr>
            <p:spPr>
              <a:xfrm>
                <a:off x="3947139" y="3758457"/>
                <a:ext cx="3113421" cy="703526"/>
              </a:xfrm>
              <a:prstGeom prst="rect">
                <a:avLst/>
              </a:prstGeom>
              <a:blipFill>
                <a:blip r:embed="rId3"/>
                <a:stretch>
                  <a:fillRect r="-11155"/>
                </a:stretch>
              </a:blipFill>
            </p:spPr>
            <p:txBody>
              <a:bodyPr/>
              <a:lstStyle/>
              <a:p>
                <a:r>
                  <a:rPr lang="en-US">
                    <a:noFill/>
                  </a:rPr>
                  <a:t> </a:t>
                </a:r>
              </a:p>
            </p:txBody>
          </p:sp>
        </mc:Fallback>
      </mc:AlternateContent>
    </p:spTree>
    <p:extLst>
      <p:ext uri="{BB962C8B-B14F-4D97-AF65-F5344CB8AC3E}">
        <p14:creationId xmlns:p14="http://schemas.microsoft.com/office/powerpoint/2010/main" val="33844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A4A4-0BD1-FD69-F42C-521F94FDDF77}"/>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6CAB5671-ADBF-367A-9CD2-2EB8E5C2D2A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B240AB9D-4715-8312-8311-88EED1F2760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7E006AEF-2246-80B1-BCE9-F0F7483CFD83}"/>
                </a:ext>
              </a:extLst>
            </p:cNvPr>
            <p:cNvSpPr txBox="1"/>
            <p:nvPr/>
          </p:nvSpPr>
          <p:spPr>
            <a:xfrm>
              <a:off x="320767" y="123352"/>
              <a:ext cx="2106859"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Constraints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84F798DF-7A67-E76C-C34E-7F3A0346DF14}"/>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6E7BFBCD-D6ED-541E-3E22-72F48B32ECC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21337FF8-3588-A552-6501-8E33BF5F26F3}"/>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43</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6" name="Slide Number Placeholder 15">
            <a:extLst>
              <a:ext uri="{FF2B5EF4-FFF2-40B4-BE49-F238E27FC236}">
                <a16:creationId xmlns:a16="http://schemas.microsoft.com/office/drawing/2014/main" id="{8DC614F6-3BE2-C6E5-2825-9C68E03F9BDF}"/>
              </a:ext>
            </a:extLst>
          </p:cNvPr>
          <p:cNvSpPr txBox="1">
            <a:spLocks/>
          </p:cNvSpPr>
          <p:nvPr/>
        </p:nvSpPr>
        <p:spPr>
          <a:xfrm>
            <a:off x="7912100" y="5865996"/>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EEA4E6-24C1-4356-95CF-5B845CECE1AF}" type="slidenum">
              <a:rPr lang="zh-CN" altLang="en-US" smtClean="0"/>
              <a:pPr/>
              <a:t>43</a:t>
            </a:fld>
            <a:endParaRPr lang="zh-CN"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CD9CEF-57A5-D231-6578-159A5A5605BE}"/>
                  </a:ext>
                </a:extLst>
              </p:cNvPr>
              <p:cNvSpPr txBox="1"/>
              <p:nvPr/>
            </p:nvSpPr>
            <p:spPr>
              <a:xfrm>
                <a:off x="1642212" y="2578712"/>
                <a:ext cx="2714051" cy="764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𝑖</m:t>
                              </m:r>
                            </m:sub>
                          </m:sSub>
                        </m:e>
                      </m:nary>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𝑎</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𝑄</m:t>
                      </m:r>
                    </m:oMath>
                  </m:oMathPara>
                </a14:m>
                <a:endParaRPr lang="en-US" dirty="0"/>
              </a:p>
            </p:txBody>
          </p:sp>
        </mc:Choice>
        <mc:Fallback xmlns="">
          <p:sp>
            <p:nvSpPr>
              <p:cNvPr id="9" name="TextBox 8">
                <a:extLst>
                  <a:ext uri="{FF2B5EF4-FFF2-40B4-BE49-F238E27FC236}">
                    <a16:creationId xmlns:a16="http://schemas.microsoft.com/office/drawing/2014/main" id="{C8CD9CEF-57A5-D231-6578-159A5A5605BE}"/>
                  </a:ext>
                </a:extLst>
              </p:cNvPr>
              <p:cNvSpPr txBox="1">
                <a:spLocks noRot="1" noChangeAspect="1" noMove="1" noResize="1" noEditPoints="1" noAdjustHandles="1" noChangeArrowheads="1" noChangeShapeType="1" noTextEdit="1"/>
              </p:cNvSpPr>
              <p:nvPr/>
            </p:nvSpPr>
            <p:spPr>
              <a:xfrm>
                <a:off x="1642212" y="2578712"/>
                <a:ext cx="2714051" cy="7645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D431EF-0C5B-C1AE-F0A2-1F775D38FFCD}"/>
                  </a:ext>
                </a:extLst>
              </p:cNvPr>
              <p:cNvSpPr txBox="1"/>
              <p:nvPr/>
            </p:nvSpPr>
            <p:spPr>
              <a:xfrm>
                <a:off x="1642212" y="4246637"/>
                <a:ext cx="2714051" cy="764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𝑎</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𝑖</m:t>
                              </m:r>
                            </m:sub>
                          </m:sSub>
                        </m:e>
                      </m:nary>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m:oMathPara>
                </a14:m>
                <a:endParaRPr lang="en-US" dirty="0"/>
              </a:p>
            </p:txBody>
          </p:sp>
        </mc:Choice>
        <mc:Fallback xmlns="">
          <p:sp>
            <p:nvSpPr>
              <p:cNvPr id="10" name="TextBox 9">
                <a:extLst>
                  <a:ext uri="{FF2B5EF4-FFF2-40B4-BE49-F238E27FC236}">
                    <a16:creationId xmlns:a16="http://schemas.microsoft.com/office/drawing/2014/main" id="{3FD431EF-0C5B-C1AE-F0A2-1F775D38FFCD}"/>
                  </a:ext>
                </a:extLst>
              </p:cNvPr>
              <p:cNvSpPr txBox="1">
                <a:spLocks noRot="1" noChangeAspect="1" noMove="1" noResize="1" noEditPoints="1" noAdjustHandles="1" noChangeArrowheads="1" noChangeShapeType="1" noTextEdit="1"/>
              </p:cNvSpPr>
              <p:nvPr/>
            </p:nvSpPr>
            <p:spPr>
              <a:xfrm>
                <a:off x="1642212" y="4246637"/>
                <a:ext cx="2714051" cy="764505"/>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F494B3D-F0A8-FAF8-F28F-08A5605BDFF5}"/>
              </a:ext>
            </a:extLst>
          </p:cNvPr>
          <p:cNvSpPr txBox="1"/>
          <p:nvPr/>
        </p:nvSpPr>
        <p:spPr>
          <a:xfrm>
            <a:off x="1282562" y="1876714"/>
            <a:ext cx="3839875" cy="646331"/>
          </a:xfrm>
          <a:prstGeom prst="rect">
            <a:avLst/>
          </a:prstGeom>
          <a:noFill/>
        </p:spPr>
        <p:txBody>
          <a:bodyPr wrap="square" rtlCol="0">
            <a:spAutoFit/>
          </a:bodyPr>
          <a:lstStyle/>
          <a:p>
            <a:r>
              <a:rPr lang="en-US" b="1" dirty="0"/>
              <a:t>1.</a:t>
            </a:r>
            <a:r>
              <a:rPr lang="en-US" dirty="0"/>
              <a:t> Each qubit should be assigned to </a:t>
            </a:r>
          </a:p>
          <a:p>
            <a:r>
              <a:rPr lang="en-US" dirty="0"/>
              <a:t>exactly one QPU</a:t>
            </a:r>
          </a:p>
        </p:txBody>
      </p:sp>
      <p:sp>
        <p:nvSpPr>
          <p:cNvPr id="12" name="TextBox 11">
            <a:extLst>
              <a:ext uri="{FF2B5EF4-FFF2-40B4-BE49-F238E27FC236}">
                <a16:creationId xmlns:a16="http://schemas.microsoft.com/office/drawing/2014/main" id="{1F84A3FA-C72E-B555-0206-A98F34EE16EF}"/>
              </a:ext>
            </a:extLst>
          </p:cNvPr>
          <p:cNvSpPr txBox="1"/>
          <p:nvPr/>
        </p:nvSpPr>
        <p:spPr>
          <a:xfrm>
            <a:off x="1234726" y="3522239"/>
            <a:ext cx="3887711" cy="646331"/>
          </a:xfrm>
          <a:prstGeom prst="rect">
            <a:avLst/>
          </a:prstGeom>
          <a:noFill/>
        </p:spPr>
        <p:txBody>
          <a:bodyPr wrap="square" rtlCol="0">
            <a:spAutoFit/>
          </a:bodyPr>
          <a:lstStyle/>
          <a:p>
            <a:r>
              <a:rPr lang="en-US" b="1" dirty="0"/>
              <a:t>2. </a:t>
            </a:r>
            <a:r>
              <a:rPr lang="en-US" dirty="0"/>
              <a:t>Each QPU holds a limited number of qubits</a:t>
            </a:r>
          </a:p>
        </p:txBody>
      </p:sp>
      <p:grpSp>
        <p:nvGrpSpPr>
          <p:cNvPr id="13" name="Group 12">
            <a:extLst>
              <a:ext uri="{FF2B5EF4-FFF2-40B4-BE49-F238E27FC236}">
                <a16:creationId xmlns:a16="http://schemas.microsoft.com/office/drawing/2014/main" id="{230D5392-25EF-852C-C064-0214AD4DDFC3}"/>
              </a:ext>
            </a:extLst>
          </p:cNvPr>
          <p:cNvGrpSpPr/>
          <p:nvPr/>
        </p:nvGrpSpPr>
        <p:grpSpPr>
          <a:xfrm>
            <a:off x="6329473" y="2687775"/>
            <a:ext cx="3653686" cy="1597506"/>
            <a:chOff x="7002885" y="3263228"/>
            <a:chExt cx="3653686" cy="1597506"/>
          </a:xfrm>
        </p:grpSpPr>
        <p:sp>
          <p:nvSpPr>
            <p:cNvPr id="14" name="Rectangle: Rounded Corners 13">
              <a:extLst>
                <a:ext uri="{FF2B5EF4-FFF2-40B4-BE49-F238E27FC236}">
                  <a16:creationId xmlns:a16="http://schemas.microsoft.com/office/drawing/2014/main" id="{79F3C013-2547-B380-D574-7D9C0EF75194}"/>
                </a:ext>
              </a:extLst>
            </p:cNvPr>
            <p:cNvSpPr/>
            <p:nvPr/>
          </p:nvSpPr>
          <p:spPr>
            <a:xfrm>
              <a:off x="7424451" y="3263228"/>
              <a:ext cx="2810554" cy="668691"/>
            </a:xfrm>
            <a:prstGeom prst="roundRect">
              <a:avLst/>
            </a:prstGeom>
            <a:solidFill>
              <a:srgbClr val="FFC0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F8ECBA8-577F-7EC0-F5AB-D0A441D4DBD2}"/>
                </a:ext>
              </a:extLst>
            </p:cNvPr>
            <p:cNvCxnSpPr>
              <a:cxnSpLocks/>
              <a:stCxn id="14" idx="2"/>
              <a:endCxn id="16" idx="0"/>
            </p:cNvCxnSpPr>
            <p:nvPr/>
          </p:nvCxnSpPr>
          <p:spPr>
            <a:xfrm>
              <a:off x="8829728" y="3931919"/>
              <a:ext cx="0" cy="559483"/>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74A9F3F0-3CF8-AF6B-26B2-6C2FA6E856F3}"/>
                </a:ext>
              </a:extLst>
            </p:cNvPr>
            <p:cNvSpPr txBox="1"/>
            <p:nvPr/>
          </p:nvSpPr>
          <p:spPr>
            <a:xfrm>
              <a:off x="7002885" y="4491402"/>
              <a:ext cx="3653686" cy="369332"/>
            </a:xfrm>
            <a:prstGeom prst="rect">
              <a:avLst/>
            </a:prstGeom>
            <a:noFill/>
          </p:spPr>
          <p:txBody>
            <a:bodyPr wrap="square" rtlCol="0">
              <a:spAutoFit/>
            </a:bodyPr>
            <a:lstStyle/>
            <a:p>
              <a:r>
                <a:rPr lang="en-US" dirty="0"/>
                <a:t>Edge (u, z) is not used by any path</a:t>
              </a:r>
            </a:p>
          </p:txBody>
        </p:sp>
      </p:grpSp>
      <p:sp>
        <p:nvSpPr>
          <p:cNvPr id="17" name="TextBox 16">
            <a:extLst>
              <a:ext uri="{FF2B5EF4-FFF2-40B4-BE49-F238E27FC236}">
                <a16:creationId xmlns:a16="http://schemas.microsoft.com/office/drawing/2014/main" id="{99FDE46A-53A1-EBCE-3092-7766C7207B32}"/>
              </a:ext>
            </a:extLst>
          </p:cNvPr>
          <p:cNvSpPr txBox="1"/>
          <p:nvPr/>
        </p:nvSpPr>
        <p:spPr>
          <a:xfrm>
            <a:off x="2069609" y="1023122"/>
            <a:ext cx="2325445" cy="461665"/>
          </a:xfrm>
          <a:prstGeom prst="rect">
            <a:avLst/>
          </a:prstGeom>
          <a:noFill/>
        </p:spPr>
        <p:txBody>
          <a:bodyPr wrap="none" rtlCol="0">
            <a:spAutoFit/>
          </a:bodyPr>
          <a:lstStyle/>
          <a:p>
            <a:r>
              <a:rPr lang="en-US" sz="2400" dirty="0">
                <a:solidFill>
                  <a:srgbClr val="FF0000"/>
                </a:solidFill>
                <a:effectLst/>
                <a:latin typeface="Helvetica" pitchFamily="2" charset="0"/>
              </a:rPr>
              <a:t>Qubit Allocation</a:t>
            </a:r>
          </a:p>
        </p:txBody>
      </p:sp>
      <p:grpSp>
        <p:nvGrpSpPr>
          <p:cNvPr id="18" name="Group 17">
            <a:extLst>
              <a:ext uri="{FF2B5EF4-FFF2-40B4-BE49-F238E27FC236}">
                <a16:creationId xmlns:a16="http://schemas.microsoft.com/office/drawing/2014/main" id="{F870AABE-05C0-7130-A23F-FD43C8BEAA86}"/>
              </a:ext>
            </a:extLst>
          </p:cNvPr>
          <p:cNvGrpSpPr/>
          <p:nvPr/>
        </p:nvGrpSpPr>
        <p:grpSpPr>
          <a:xfrm>
            <a:off x="6661527" y="1914601"/>
            <a:ext cx="3296544" cy="1330740"/>
            <a:chOff x="7360027" y="2404955"/>
            <a:chExt cx="3296544" cy="1330740"/>
          </a:xfrm>
        </p:grpSpPr>
        <p:sp>
          <p:nvSpPr>
            <p:cNvPr id="19" name="TextBox 18">
              <a:extLst>
                <a:ext uri="{FF2B5EF4-FFF2-40B4-BE49-F238E27FC236}">
                  <a16:creationId xmlns:a16="http://schemas.microsoft.com/office/drawing/2014/main" id="{B18484D2-5169-7E77-2966-60EFDAA494FC}"/>
                </a:ext>
              </a:extLst>
            </p:cNvPr>
            <p:cNvSpPr txBox="1"/>
            <p:nvPr/>
          </p:nvSpPr>
          <p:spPr>
            <a:xfrm>
              <a:off x="7360027" y="2404955"/>
              <a:ext cx="3296544" cy="646331"/>
            </a:xfrm>
            <a:prstGeom prst="rect">
              <a:avLst/>
            </a:prstGeom>
            <a:noFill/>
          </p:spPr>
          <p:txBody>
            <a:bodyPr wrap="square" rtlCol="0">
              <a:spAutoFit/>
            </a:bodyPr>
            <a:lstStyle/>
            <a:p>
              <a:r>
                <a:rPr lang="en-US" dirty="0"/>
                <a:t>Edge (u, z) is not used by the path between (</a:t>
              </a:r>
              <a:r>
                <a:rPr lang="en-US" dirty="0" err="1"/>
                <a:t>i</a:t>
              </a:r>
              <a:r>
                <a:rPr lang="en-US" dirty="0"/>
                <a:t>, j)</a:t>
              </a:r>
            </a:p>
          </p:txBody>
        </p:sp>
        <p:cxnSp>
          <p:nvCxnSpPr>
            <p:cNvPr id="20" name="Straight Arrow Connector 19">
              <a:extLst>
                <a:ext uri="{FF2B5EF4-FFF2-40B4-BE49-F238E27FC236}">
                  <a16:creationId xmlns:a16="http://schemas.microsoft.com/office/drawing/2014/main" id="{04C5DF35-8E33-6F44-201F-DAE63CD02BB4}"/>
                </a:ext>
              </a:extLst>
            </p:cNvPr>
            <p:cNvCxnSpPr>
              <a:cxnSpLocks/>
              <a:stCxn id="21" idx="0"/>
              <a:endCxn id="19" idx="2"/>
            </p:cNvCxnSpPr>
            <p:nvPr/>
          </p:nvCxnSpPr>
          <p:spPr>
            <a:xfrm flipH="1" flipV="1">
              <a:off x="9008299" y="3051286"/>
              <a:ext cx="11891" cy="260662"/>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21" name="Rectangle: Rounded Corners 20">
              <a:extLst>
                <a:ext uri="{FF2B5EF4-FFF2-40B4-BE49-F238E27FC236}">
                  <a16:creationId xmlns:a16="http://schemas.microsoft.com/office/drawing/2014/main" id="{EF325F6C-EDA7-092D-2E0D-AE71E89B9086}"/>
                </a:ext>
              </a:extLst>
            </p:cNvPr>
            <p:cNvSpPr/>
            <p:nvPr/>
          </p:nvSpPr>
          <p:spPr>
            <a:xfrm>
              <a:off x="7841058" y="3311948"/>
              <a:ext cx="2358263" cy="423747"/>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B5129F1-2378-1D0D-D6DC-B8DA11E1E8ED}"/>
              </a:ext>
            </a:extLst>
          </p:cNvPr>
          <p:cNvGrpSpPr/>
          <p:nvPr/>
        </p:nvGrpSpPr>
        <p:grpSpPr>
          <a:xfrm>
            <a:off x="5527736" y="965535"/>
            <a:ext cx="6281853" cy="5160712"/>
            <a:chOff x="6226236" y="1455889"/>
            <a:chExt cx="6281853" cy="5160712"/>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F84FA6E-4C4D-2ED7-19B0-EA7DF73DDBBF}"/>
                    </a:ext>
                  </a:extLst>
                </p:cNvPr>
                <p:cNvSpPr txBox="1"/>
                <p:nvPr/>
              </p:nvSpPr>
              <p:spPr>
                <a:xfrm>
                  <a:off x="6604080" y="5805866"/>
                  <a:ext cx="4424805" cy="8107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&lt;</m:t>
                            </m:r>
                            <m:r>
                              <a:rPr lang="en-US" b="0" i="1" smtClean="0">
                                <a:latin typeface="Cambria Math" panose="02040503050406030204" pitchFamily="18" charset="0"/>
                              </a:rPr>
                              <m:t>𝑧</m:t>
                            </m:r>
                          </m:sub>
                          <m:sup/>
                          <m:e>
                            <m:d>
                              <m:dPr>
                                <m:begChr m:val="["/>
                                <m:endChr m:val="]"/>
                                <m:ctrlPr>
                                  <a:rPr lang="en-US" b="0" i="1" smtClean="0">
                                    <a:latin typeface="Cambria Math" panose="02040503050406030204" pitchFamily="18" charset="0"/>
                                  </a:rPr>
                                </m:ctrlPr>
                              </m:dPr>
                              <m:e>
                                <m:r>
                                  <a:rPr lang="en-US" i="1">
                                    <a:latin typeface="Cambria Math" panose="02040503050406030204" pitchFamily="18" charset="0"/>
                                  </a:rPr>
                                  <m:t>1−</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rPr>
                                      <m:t>&lt;</m:t>
                                    </m:r>
                                    <m:r>
                                      <a:rPr lang="en-US" i="1">
                                        <a:latin typeface="Cambria Math" panose="02040503050406030204" pitchFamily="18" charset="0"/>
                                      </a:rPr>
                                      <m:t>𝑗</m:t>
                                    </m:r>
                                  </m:sub>
                                  <m:sup/>
                                  <m:e>
                                    <m:d>
                                      <m:dPr>
                                        <m:ctrlPr>
                                          <a:rPr lang="en-US" i="1" smtClean="0">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𝑢</m:t>
                                            </m:r>
                                          </m:sub>
                                        </m:sSub>
                                      </m:e>
                                    </m:d>
                                  </m:e>
                                </m:nary>
                              </m:e>
                            </m:d>
                          </m:e>
                        </m:nary>
                        <m:r>
                          <a:rPr lang="en-US" i="1">
                            <a:latin typeface="Cambria Math" panose="02040503050406030204" pitchFamily="18" charset="0"/>
                          </a:rPr>
                          <m:t>≤</m:t>
                        </m:r>
                        <m:r>
                          <a:rPr lang="en-US" i="1" smtClean="0">
                            <a:latin typeface="Cambria Math" panose="02040503050406030204" pitchFamily="18" charset="0"/>
                          </a:rPr>
                          <m:t>𝑊</m:t>
                        </m:r>
                      </m:oMath>
                    </m:oMathPara>
                  </a14:m>
                  <a:endParaRPr lang="en-US" dirty="0"/>
                </a:p>
              </p:txBody>
            </p:sp>
          </mc:Choice>
          <mc:Fallback xmlns="">
            <p:sp>
              <p:nvSpPr>
                <p:cNvPr id="8" name="TextBox 7">
                  <a:extLst>
                    <a:ext uri="{FF2B5EF4-FFF2-40B4-BE49-F238E27FC236}">
                      <a16:creationId xmlns:a16="http://schemas.microsoft.com/office/drawing/2014/main" id="{4CA8B67C-84C3-4C71-7CB5-58F92D5BCC5A}"/>
                    </a:ext>
                  </a:extLst>
                </p:cNvPr>
                <p:cNvSpPr txBox="1">
                  <a:spLocks noRot="1" noChangeAspect="1" noMove="1" noResize="1" noEditPoints="1" noAdjustHandles="1" noChangeArrowheads="1" noChangeShapeType="1" noTextEdit="1"/>
                </p:cNvSpPr>
                <p:nvPr/>
              </p:nvSpPr>
              <p:spPr>
                <a:xfrm>
                  <a:off x="6604080" y="5805866"/>
                  <a:ext cx="4424805" cy="810735"/>
                </a:xfrm>
                <a:prstGeom prst="rect">
                  <a:avLst/>
                </a:prstGeom>
                <a:blipFill>
                  <a:blip r:embed="rId6"/>
                  <a:stretch>
                    <a:fillRect l="-16571" t="-113846" b="-15538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5A444F2-AAB6-DA81-729E-57D6B8874384}"/>
                </a:ext>
              </a:extLst>
            </p:cNvPr>
            <p:cNvSpPr txBox="1"/>
            <p:nvPr/>
          </p:nvSpPr>
          <p:spPr>
            <a:xfrm>
              <a:off x="6430798" y="1981883"/>
              <a:ext cx="5450814" cy="369332"/>
            </a:xfrm>
            <a:prstGeom prst="rect">
              <a:avLst/>
            </a:prstGeom>
            <a:noFill/>
          </p:spPr>
          <p:txBody>
            <a:bodyPr wrap="square" rtlCol="0">
              <a:spAutoFit/>
            </a:bodyPr>
            <a:lstStyle/>
            <a:p>
              <a:r>
                <a:rPr lang="en-US" b="1" dirty="0"/>
                <a:t>3. </a:t>
              </a:r>
              <a:r>
                <a:rPr lang="en-US" dirty="0"/>
                <a:t>Each QPU connects to a limited number of edges</a:t>
              </a:r>
            </a:p>
          </p:txBody>
        </p:sp>
        <p:sp>
          <p:nvSpPr>
            <p:cNvPr id="25" name="TextBox 24">
              <a:extLst>
                <a:ext uri="{FF2B5EF4-FFF2-40B4-BE49-F238E27FC236}">
                  <a16:creationId xmlns:a16="http://schemas.microsoft.com/office/drawing/2014/main" id="{7B1A52A7-2EC8-3960-1B0A-E5D14DBF19BE}"/>
                </a:ext>
              </a:extLst>
            </p:cNvPr>
            <p:cNvSpPr txBox="1"/>
            <p:nvPr/>
          </p:nvSpPr>
          <p:spPr>
            <a:xfrm>
              <a:off x="6430797" y="5207212"/>
              <a:ext cx="5081721" cy="369332"/>
            </a:xfrm>
            <a:prstGeom prst="rect">
              <a:avLst/>
            </a:prstGeom>
            <a:noFill/>
          </p:spPr>
          <p:txBody>
            <a:bodyPr wrap="square" rtlCol="0">
              <a:spAutoFit/>
            </a:bodyPr>
            <a:lstStyle/>
            <a:p>
              <a:r>
                <a:rPr lang="en-US" b="1" dirty="0"/>
                <a:t>4. </a:t>
              </a:r>
              <a:r>
                <a:rPr lang="en-US" dirty="0"/>
                <a:t>The total number of edges cannot exceed</a:t>
              </a:r>
            </a:p>
          </p:txBody>
        </p:sp>
        <p:sp>
          <p:nvSpPr>
            <p:cNvPr id="26" name="TextBox 25">
              <a:extLst>
                <a:ext uri="{FF2B5EF4-FFF2-40B4-BE49-F238E27FC236}">
                  <a16:creationId xmlns:a16="http://schemas.microsoft.com/office/drawing/2014/main" id="{49F64A70-79CB-AE8C-0658-23630CBD25A6}"/>
                </a:ext>
              </a:extLst>
            </p:cNvPr>
            <p:cNvSpPr txBox="1"/>
            <p:nvPr/>
          </p:nvSpPr>
          <p:spPr>
            <a:xfrm>
              <a:off x="7667005" y="1455889"/>
              <a:ext cx="2615973" cy="461665"/>
            </a:xfrm>
            <a:prstGeom prst="rect">
              <a:avLst/>
            </a:prstGeom>
            <a:noFill/>
          </p:spPr>
          <p:txBody>
            <a:bodyPr wrap="none" rtlCol="0">
              <a:spAutoFit/>
            </a:bodyPr>
            <a:lstStyle/>
            <a:p>
              <a:r>
                <a:rPr lang="en-US" sz="2400" dirty="0">
                  <a:solidFill>
                    <a:srgbClr val="FF0000"/>
                  </a:solidFill>
                  <a:effectLst/>
                  <a:latin typeface="Helvetica" pitchFamily="2" charset="0"/>
                </a:rPr>
                <a:t>Topology Sparsity</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B4E3BD6-2C86-A352-7977-03D0B1DB7041}"/>
                    </a:ext>
                  </a:extLst>
                </p:cNvPr>
                <p:cNvSpPr txBox="1"/>
                <p:nvPr/>
              </p:nvSpPr>
              <p:spPr>
                <a:xfrm>
                  <a:off x="6226236" y="3135902"/>
                  <a:ext cx="6281853" cy="8107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𝑧</m:t>
                            </m:r>
                          </m:sub>
                          <m:sup/>
                          <m:e>
                            <m:d>
                              <m:dPr>
                                <m:begChr m:val="["/>
                                <m:endChr m:val="]"/>
                                <m:ctrlPr>
                                  <a:rPr lang="en-US" b="0" i="1" smtClean="0">
                                    <a:latin typeface="Cambria Math" panose="02040503050406030204" pitchFamily="18" charset="0"/>
                                  </a:rPr>
                                </m:ctrlPr>
                              </m:dPr>
                              <m:e>
                                <m:r>
                                  <a:rPr lang="en-US" i="1">
                                    <a:latin typeface="Cambria Math" panose="02040503050406030204" pitchFamily="18" charset="0"/>
                                  </a:rPr>
                                  <m:t>1−</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rPr>
                                      <m:t>&lt;</m:t>
                                    </m:r>
                                    <m:r>
                                      <a:rPr lang="en-US" i="1">
                                        <a:latin typeface="Cambria Math" panose="02040503050406030204" pitchFamily="18" charset="0"/>
                                      </a:rPr>
                                      <m:t>𝑗</m:t>
                                    </m:r>
                                  </m:sub>
                                  <m:sup/>
                                  <m:e>
                                    <m:d>
                                      <m:dPr>
                                        <m:ctrlPr>
                                          <a:rPr lang="en-US" i="1" smtClean="0">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𝑢</m:t>
                                            </m:r>
                                          </m:sub>
                                        </m:sSub>
                                      </m:e>
                                    </m:d>
                                  </m:e>
                                </m:nary>
                              </m:e>
                            </m:d>
                          </m:e>
                        </m:nary>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𝑢</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𝑢</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m:oMathPara>
                  </a14:m>
                  <a:endParaRPr lang="en-US" dirty="0"/>
                </a:p>
              </p:txBody>
            </p:sp>
          </mc:Choice>
          <mc:Fallback xmlns="">
            <p:sp>
              <p:nvSpPr>
                <p:cNvPr id="7" name="TextBox 6">
                  <a:extLst>
                    <a:ext uri="{FF2B5EF4-FFF2-40B4-BE49-F238E27FC236}">
                      <a16:creationId xmlns:a16="http://schemas.microsoft.com/office/drawing/2014/main" id="{C175C311-296C-37BC-BC47-FBC6A26DF740}"/>
                    </a:ext>
                  </a:extLst>
                </p:cNvPr>
                <p:cNvSpPr txBox="1">
                  <a:spLocks noRot="1" noChangeAspect="1" noMove="1" noResize="1" noEditPoints="1" noAdjustHandles="1" noChangeArrowheads="1" noChangeShapeType="1" noTextEdit="1"/>
                </p:cNvSpPr>
                <p:nvPr/>
              </p:nvSpPr>
              <p:spPr>
                <a:xfrm>
                  <a:off x="6226236" y="3135902"/>
                  <a:ext cx="6281853" cy="810735"/>
                </a:xfrm>
                <a:prstGeom prst="rect">
                  <a:avLst/>
                </a:prstGeom>
                <a:blipFill>
                  <a:blip r:embed="rId7"/>
                  <a:stretch>
                    <a:fillRect l="-7475" t="-113846" b="-153846"/>
                  </a:stretch>
                </a:blipFill>
              </p:spPr>
              <p:txBody>
                <a:bodyPr/>
                <a:lstStyle/>
                <a:p>
                  <a:r>
                    <a:rPr lang="en-US">
                      <a:noFill/>
                    </a:rPr>
                    <a:t> </a:t>
                  </a:r>
                </a:p>
              </p:txBody>
            </p:sp>
          </mc:Fallback>
        </mc:AlternateContent>
      </p:grpSp>
    </p:spTree>
    <p:extLst>
      <p:ext uri="{BB962C8B-B14F-4D97-AF65-F5344CB8AC3E}">
        <p14:creationId xmlns:p14="http://schemas.microsoft.com/office/powerpoint/2010/main" val="10956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BCB0-2E14-B68F-8E97-1F366CE90ED7}"/>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F8663A38-F277-0D02-98FC-9114A40EA589}"/>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6AE6A1DA-436C-E3D4-C9CE-DB71603234E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413EC387-1101-E4FB-6197-1B70A84547C8}"/>
                </a:ext>
              </a:extLst>
            </p:cNvPr>
            <p:cNvSpPr txBox="1"/>
            <p:nvPr/>
          </p:nvSpPr>
          <p:spPr>
            <a:xfrm>
              <a:off x="320767" y="123352"/>
              <a:ext cx="263828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Shortest Paths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33ACF99D-8BF9-2590-46B1-B6E0FAF2BA50}"/>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DBB1CBB2-54BD-1DD7-C545-06A290FD115A}"/>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923D9B8-9A12-4C0C-CAAF-B222E57ACD1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44</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6" name="Group 5">
            <a:extLst>
              <a:ext uri="{FF2B5EF4-FFF2-40B4-BE49-F238E27FC236}">
                <a16:creationId xmlns:a16="http://schemas.microsoft.com/office/drawing/2014/main" id="{C5E35FDF-D956-5F76-C4EF-40075FAF24C6}"/>
              </a:ext>
            </a:extLst>
          </p:cNvPr>
          <p:cNvGrpSpPr/>
          <p:nvPr/>
        </p:nvGrpSpPr>
        <p:grpSpPr>
          <a:xfrm>
            <a:off x="1327750" y="3708272"/>
            <a:ext cx="5770736" cy="1373825"/>
            <a:chOff x="2267550" y="3941218"/>
            <a:chExt cx="5770736" cy="1373825"/>
          </a:xfrm>
        </p:grpSpPr>
        <p:sp>
          <p:nvSpPr>
            <p:cNvPr id="9" name="Rectangle: Rounded Corners 8">
              <a:extLst>
                <a:ext uri="{FF2B5EF4-FFF2-40B4-BE49-F238E27FC236}">
                  <a16:creationId xmlns:a16="http://schemas.microsoft.com/office/drawing/2014/main" id="{F1D90BB1-41F5-D18C-F178-92FEDFE58678}"/>
                </a:ext>
              </a:extLst>
            </p:cNvPr>
            <p:cNvSpPr/>
            <p:nvPr/>
          </p:nvSpPr>
          <p:spPr>
            <a:xfrm>
              <a:off x="2267550" y="3941218"/>
              <a:ext cx="2145068" cy="844955"/>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A708DA1-78BD-0F08-870E-49E3874C9482}"/>
                </a:ext>
              </a:extLst>
            </p:cNvPr>
            <p:cNvCxnSpPr>
              <a:cxnSpLocks/>
              <a:stCxn id="9" idx="2"/>
              <a:endCxn id="11" idx="0"/>
            </p:cNvCxnSpPr>
            <p:nvPr/>
          </p:nvCxnSpPr>
          <p:spPr>
            <a:xfrm>
              <a:off x="3340084" y="4786173"/>
              <a:ext cx="2101634" cy="159538"/>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A97A8FD2-E92F-896F-B5D5-82CDCBAAD5CF}"/>
                </a:ext>
              </a:extLst>
            </p:cNvPr>
            <p:cNvSpPr txBox="1"/>
            <p:nvPr/>
          </p:nvSpPr>
          <p:spPr>
            <a:xfrm>
              <a:off x="2845150" y="4945711"/>
              <a:ext cx="5193136" cy="369332"/>
            </a:xfrm>
            <a:prstGeom prst="rect">
              <a:avLst/>
            </a:prstGeom>
            <a:noFill/>
          </p:spPr>
          <p:txBody>
            <a:bodyPr wrap="square" rtlCol="0">
              <a:spAutoFit/>
            </a:bodyPr>
            <a:lstStyle/>
            <a:p>
              <a:r>
                <a:rPr lang="en-US" dirty="0"/>
                <a:t>In degree - out degree for the destination node</a:t>
              </a:r>
            </a:p>
          </p:txBody>
        </p:sp>
      </p:grpSp>
      <p:grpSp>
        <p:nvGrpSpPr>
          <p:cNvPr id="12" name="Group 11">
            <a:extLst>
              <a:ext uri="{FF2B5EF4-FFF2-40B4-BE49-F238E27FC236}">
                <a16:creationId xmlns:a16="http://schemas.microsoft.com/office/drawing/2014/main" id="{BCDA0B92-B005-A361-A554-CAE4739824E2}"/>
              </a:ext>
            </a:extLst>
          </p:cNvPr>
          <p:cNvGrpSpPr/>
          <p:nvPr/>
        </p:nvGrpSpPr>
        <p:grpSpPr>
          <a:xfrm>
            <a:off x="1244741" y="2537391"/>
            <a:ext cx="5660382" cy="1157445"/>
            <a:chOff x="2184541" y="2770337"/>
            <a:chExt cx="5660382" cy="1157445"/>
          </a:xfrm>
        </p:grpSpPr>
        <p:sp>
          <p:nvSpPr>
            <p:cNvPr id="13" name="Rectangle: Rounded Corners 12">
              <a:extLst>
                <a:ext uri="{FF2B5EF4-FFF2-40B4-BE49-F238E27FC236}">
                  <a16:creationId xmlns:a16="http://schemas.microsoft.com/office/drawing/2014/main" id="{301E1D29-8EC3-DA8A-1F8E-9D1C0208A688}"/>
                </a:ext>
              </a:extLst>
            </p:cNvPr>
            <p:cNvSpPr/>
            <p:nvPr/>
          </p:nvSpPr>
          <p:spPr>
            <a:xfrm>
              <a:off x="2184541" y="2770337"/>
              <a:ext cx="2145068" cy="673695"/>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F84D4D5B-0CF3-6B63-BF21-2668447AD0C9}"/>
                </a:ext>
              </a:extLst>
            </p:cNvPr>
            <p:cNvCxnSpPr>
              <a:cxnSpLocks/>
              <a:stCxn id="13" idx="2"/>
              <a:endCxn id="15" idx="0"/>
            </p:cNvCxnSpPr>
            <p:nvPr/>
          </p:nvCxnSpPr>
          <p:spPr>
            <a:xfrm>
              <a:off x="3257075" y="3444032"/>
              <a:ext cx="2234941" cy="114418"/>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98B26378-7007-16BE-B7BD-4903792FF9E3}"/>
                </a:ext>
              </a:extLst>
            </p:cNvPr>
            <p:cNvSpPr txBox="1"/>
            <p:nvPr/>
          </p:nvSpPr>
          <p:spPr>
            <a:xfrm>
              <a:off x="3139108" y="3558450"/>
              <a:ext cx="4705815" cy="369332"/>
            </a:xfrm>
            <a:prstGeom prst="rect">
              <a:avLst/>
            </a:prstGeom>
            <a:noFill/>
          </p:spPr>
          <p:txBody>
            <a:bodyPr wrap="square" rtlCol="0">
              <a:spAutoFit/>
            </a:bodyPr>
            <a:lstStyle/>
            <a:p>
              <a:r>
                <a:rPr lang="en-US" dirty="0"/>
                <a:t>In degree - out degree for middle nodes</a:t>
              </a:r>
            </a:p>
          </p:txBody>
        </p:sp>
      </p:grpSp>
      <p:grpSp>
        <p:nvGrpSpPr>
          <p:cNvPr id="16" name="Group 15">
            <a:extLst>
              <a:ext uri="{FF2B5EF4-FFF2-40B4-BE49-F238E27FC236}">
                <a16:creationId xmlns:a16="http://schemas.microsoft.com/office/drawing/2014/main" id="{3DC59268-9B40-5406-5AD4-7639DEC44BDB}"/>
              </a:ext>
            </a:extLst>
          </p:cNvPr>
          <p:cNvGrpSpPr/>
          <p:nvPr/>
        </p:nvGrpSpPr>
        <p:grpSpPr>
          <a:xfrm>
            <a:off x="1267825" y="1127284"/>
            <a:ext cx="5637298" cy="1325398"/>
            <a:chOff x="2207625" y="1360230"/>
            <a:chExt cx="5637298" cy="1325398"/>
          </a:xfrm>
        </p:grpSpPr>
        <p:sp>
          <p:nvSpPr>
            <p:cNvPr id="17" name="Rectangle: Rounded Corners 16">
              <a:extLst>
                <a:ext uri="{FF2B5EF4-FFF2-40B4-BE49-F238E27FC236}">
                  <a16:creationId xmlns:a16="http://schemas.microsoft.com/office/drawing/2014/main" id="{32C5861B-9D45-03B4-E5B8-05114C734FE0}"/>
                </a:ext>
              </a:extLst>
            </p:cNvPr>
            <p:cNvSpPr/>
            <p:nvPr/>
          </p:nvSpPr>
          <p:spPr>
            <a:xfrm>
              <a:off x="2207625" y="1360230"/>
              <a:ext cx="2100890" cy="805755"/>
            </a:xfrm>
            <a:prstGeom prst="roundRect">
              <a:avLst/>
            </a:prstGeom>
            <a:solidFill>
              <a:srgbClr val="FFFF00"/>
            </a:soli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496304C-9983-7A4D-E23F-5D322E450BB5}"/>
                </a:ext>
              </a:extLst>
            </p:cNvPr>
            <p:cNvSpPr txBox="1"/>
            <p:nvPr/>
          </p:nvSpPr>
          <p:spPr>
            <a:xfrm>
              <a:off x="3139108" y="2316296"/>
              <a:ext cx="4705815" cy="369332"/>
            </a:xfrm>
            <a:prstGeom prst="rect">
              <a:avLst/>
            </a:prstGeom>
            <a:noFill/>
          </p:spPr>
          <p:txBody>
            <a:bodyPr wrap="square" rtlCol="0">
              <a:spAutoFit/>
            </a:bodyPr>
            <a:lstStyle/>
            <a:p>
              <a:r>
                <a:rPr lang="en-US" dirty="0"/>
                <a:t>In degree - out degree for the source node</a:t>
              </a:r>
            </a:p>
          </p:txBody>
        </p:sp>
        <p:cxnSp>
          <p:nvCxnSpPr>
            <p:cNvPr id="19" name="Straight Arrow Connector 18">
              <a:extLst>
                <a:ext uri="{FF2B5EF4-FFF2-40B4-BE49-F238E27FC236}">
                  <a16:creationId xmlns:a16="http://schemas.microsoft.com/office/drawing/2014/main" id="{D9E61388-4271-3B5F-6EE3-C28252AA5FD4}"/>
                </a:ext>
              </a:extLst>
            </p:cNvPr>
            <p:cNvCxnSpPr>
              <a:cxnSpLocks/>
              <a:stCxn id="17" idx="2"/>
              <a:endCxn id="18" idx="0"/>
            </p:cNvCxnSpPr>
            <p:nvPr/>
          </p:nvCxnSpPr>
          <p:spPr>
            <a:xfrm>
              <a:off x="3258070" y="2165985"/>
              <a:ext cx="2233946" cy="150311"/>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334EC81-393A-80B1-3632-839BD4D0E6A0}"/>
                  </a:ext>
                </a:extLst>
              </p:cNvPr>
              <p:cNvSpPr txBox="1"/>
              <p:nvPr/>
            </p:nvSpPr>
            <p:spPr>
              <a:xfrm>
                <a:off x="1102787" y="1057653"/>
                <a:ext cx="5995699"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𝑢</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𝑖</m:t>
                                  </m:r>
                                  <m:r>
                                    <a:rPr lang="en-US" i="1">
                                      <a:latin typeface="Cambria Math" panose="02040503050406030204" pitchFamily="18" charset="0"/>
                                    </a:rPr>
                                    <m:t>,</m:t>
                                  </m:r>
                                  <m:r>
                                    <a:rPr lang="en-US" b="0" i="1" smtClean="0">
                                      <a:latin typeface="Cambria Math" panose="02040503050406030204" pitchFamily="18" charset="0"/>
                                    </a:rPr>
                                    <m:t>𝑢</m:t>
                                  </m:r>
                                </m:sub>
                              </m:sSub>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𝑖</m:t>
                                  </m:r>
                                </m:sub>
                              </m:sSub>
                            </m:e>
                          </m:nary>
                        </m:e>
                      </m:d>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i="1" smtClean="0">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oMath>
                  </m:oMathPara>
                </a14:m>
                <a:endParaRPr lang="en-US" dirty="0"/>
              </a:p>
            </p:txBody>
          </p:sp>
        </mc:Choice>
        <mc:Fallback xmlns="">
          <p:sp>
            <p:nvSpPr>
              <p:cNvPr id="21" name="TextBox 20">
                <a:extLst>
                  <a:ext uri="{FF2B5EF4-FFF2-40B4-BE49-F238E27FC236}">
                    <a16:creationId xmlns:a16="http://schemas.microsoft.com/office/drawing/2014/main" id="{A334EC81-393A-80B1-3632-839BD4D0E6A0}"/>
                  </a:ext>
                </a:extLst>
              </p:cNvPr>
              <p:cNvSpPr txBox="1">
                <a:spLocks noRot="1" noChangeAspect="1" noMove="1" noResize="1" noEditPoints="1" noAdjustHandles="1" noChangeArrowheads="1" noChangeShapeType="1" noTextEdit="1"/>
              </p:cNvSpPr>
              <p:nvPr/>
            </p:nvSpPr>
            <p:spPr>
              <a:xfrm>
                <a:off x="1102787" y="1057653"/>
                <a:ext cx="5995699" cy="97270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E38E2D0-7E65-735C-A1D7-8CBFC4127C7B}"/>
                  </a:ext>
                </a:extLst>
              </p:cNvPr>
              <p:cNvSpPr txBox="1"/>
              <p:nvPr/>
            </p:nvSpPr>
            <p:spPr>
              <a:xfrm>
                <a:off x="1167358" y="2473997"/>
                <a:ext cx="4887285" cy="7630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𝑢</m:t>
                              </m:r>
                              <m:r>
                                <a:rPr lang="en-US" i="1">
                                  <a:latin typeface="Cambria Math" panose="02040503050406030204" pitchFamily="18" charset="0"/>
                                </a:rPr>
                                <m:t>,</m:t>
                              </m:r>
                              <m:r>
                                <a:rPr lang="en-US" b="0" i="1" smtClean="0">
                                  <a:latin typeface="Cambria Math" panose="02040503050406030204" pitchFamily="18" charset="0"/>
                                </a:rPr>
                                <m:t>𝑧</m:t>
                              </m:r>
                            </m:sub>
                          </m:sSub>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𝑢</m:t>
                              </m:r>
                            </m:sub>
                          </m:sSub>
                        </m:e>
                      </m:nary>
                      <m:r>
                        <a:rPr lang="en-US"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22" name="TextBox 21">
                <a:extLst>
                  <a:ext uri="{FF2B5EF4-FFF2-40B4-BE49-F238E27FC236}">
                    <a16:creationId xmlns:a16="http://schemas.microsoft.com/office/drawing/2014/main" id="{BE38E2D0-7E65-735C-A1D7-8CBFC4127C7B}"/>
                  </a:ext>
                </a:extLst>
              </p:cNvPr>
              <p:cNvSpPr txBox="1">
                <a:spLocks noRot="1" noChangeAspect="1" noMove="1" noResize="1" noEditPoints="1" noAdjustHandles="1" noChangeArrowheads="1" noChangeShapeType="1" noTextEdit="1"/>
              </p:cNvSpPr>
              <p:nvPr/>
            </p:nvSpPr>
            <p:spPr>
              <a:xfrm>
                <a:off x="1167358" y="2473997"/>
                <a:ext cx="4887285" cy="7630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85E1E8B-E7E5-EB8F-6892-3CE0A30D790A}"/>
                  </a:ext>
                </a:extLst>
              </p:cNvPr>
              <p:cNvSpPr txBox="1"/>
              <p:nvPr/>
            </p:nvSpPr>
            <p:spPr>
              <a:xfrm>
                <a:off x="1167358" y="3655277"/>
                <a:ext cx="6230085"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𝑢</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𝑢</m:t>
                                  </m:r>
                                </m:sub>
                              </m:sSub>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𝑗</m:t>
                                  </m:r>
                                </m:sub>
                              </m:sSub>
                            </m:e>
                          </m:nary>
                        </m:e>
                      </m:d>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i="1" smtClean="0">
                          <a:latin typeface="Cambria Math" panose="02040503050406030204" pitchFamily="18" charset="0"/>
                        </a:rPr>
                        <m:t>=</m:t>
                      </m:r>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oMath>
                  </m:oMathPara>
                </a14:m>
                <a:endParaRPr lang="en-US" dirty="0"/>
              </a:p>
            </p:txBody>
          </p:sp>
        </mc:Choice>
        <mc:Fallback xmlns="">
          <p:sp>
            <p:nvSpPr>
              <p:cNvPr id="23" name="TextBox 22">
                <a:extLst>
                  <a:ext uri="{FF2B5EF4-FFF2-40B4-BE49-F238E27FC236}">
                    <a16:creationId xmlns:a16="http://schemas.microsoft.com/office/drawing/2014/main" id="{485E1E8B-E7E5-EB8F-6892-3CE0A30D790A}"/>
                  </a:ext>
                </a:extLst>
              </p:cNvPr>
              <p:cNvSpPr txBox="1">
                <a:spLocks noRot="1" noChangeAspect="1" noMove="1" noResize="1" noEditPoints="1" noAdjustHandles="1" noChangeArrowheads="1" noChangeShapeType="1" noTextEdit="1"/>
              </p:cNvSpPr>
              <p:nvPr/>
            </p:nvSpPr>
            <p:spPr>
              <a:xfrm>
                <a:off x="1167358" y="3655277"/>
                <a:ext cx="6230085" cy="97270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2B80788-7A50-B1A6-9D35-B1D5287BF0BE}"/>
                  </a:ext>
                </a:extLst>
              </p:cNvPr>
              <p:cNvSpPr txBox="1"/>
              <p:nvPr/>
            </p:nvSpPr>
            <p:spPr>
              <a:xfrm>
                <a:off x="2706876" y="5675128"/>
                <a:ext cx="4552219" cy="785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e>
                      </m:nary>
                      <m:r>
                        <a:rPr lang="en-US" i="1">
                          <a:latin typeface="Cambria Math" panose="02040503050406030204" pitchFamily="18" charset="0"/>
                        </a:rPr>
                        <m:t>≤</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r>
                            <a:rPr lang="en-US" b="0" i="1" smtClean="0">
                              <a:latin typeface="Cambria Math" panose="02040503050406030204" pitchFamily="18" charset="0"/>
                            </a:rPr>
                            <m:t>−1</m:t>
                          </m:r>
                        </m:e>
                      </m:d>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i="1">
                          <a:latin typeface="Cambria Math" panose="02040503050406030204" pitchFamily="18" charset="0"/>
                        </a:rPr>
                        <m:t>,</m:t>
                      </m:r>
                      <m:r>
                        <a:rPr lang="en-US" b="0" i="1" smtClean="0">
                          <a:latin typeface="Cambria Math" panose="02040503050406030204" pitchFamily="18" charset="0"/>
                        </a:rPr>
                        <m:t>  </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&lt;</m:t>
                      </m:r>
                      <m:r>
                        <a:rPr lang="en-US" i="1">
                          <a:latin typeface="Cambria Math" panose="02040503050406030204" pitchFamily="18" charset="0"/>
                        </a:rPr>
                        <m:t>𝑗</m:t>
                      </m:r>
                    </m:oMath>
                  </m:oMathPara>
                </a14:m>
                <a:endParaRPr lang="en-US" dirty="0"/>
              </a:p>
            </p:txBody>
          </p:sp>
        </mc:Choice>
        <mc:Fallback xmlns="">
          <p:sp>
            <p:nvSpPr>
              <p:cNvPr id="24" name="TextBox 23">
                <a:extLst>
                  <a:ext uri="{FF2B5EF4-FFF2-40B4-BE49-F238E27FC236}">
                    <a16:creationId xmlns:a16="http://schemas.microsoft.com/office/drawing/2014/main" id="{92B80788-7A50-B1A6-9D35-B1D5287BF0BE}"/>
                  </a:ext>
                </a:extLst>
              </p:cNvPr>
              <p:cNvSpPr txBox="1">
                <a:spLocks noRot="1" noChangeAspect="1" noMove="1" noResize="1" noEditPoints="1" noAdjustHandles="1" noChangeArrowheads="1" noChangeShapeType="1" noTextEdit="1"/>
              </p:cNvSpPr>
              <p:nvPr/>
            </p:nvSpPr>
            <p:spPr>
              <a:xfrm>
                <a:off x="2706876" y="5675128"/>
                <a:ext cx="4552219" cy="785728"/>
              </a:xfrm>
              <a:prstGeom prst="rect">
                <a:avLst/>
              </a:prstGeom>
              <a:blipFill>
                <a:blip r:embed="rId6"/>
                <a:stretch>
                  <a:fillRect/>
                </a:stretch>
              </a:blipFill>
            </p:spPr>
            <p:txBody>
              <a:bodyPr/>
              <a:lstStyle/>
              <a:p>
                <a:r>
                  <a:rPr lang="en-US">
                    <a:noFill/>
                  </a:rPr>
                  <a:t> </a:t>
                </a:r>
              </a:p>
            </p:txBody>
          </p:sp>
        </mc:Fallback>
      </mc:AlternateContent>
      <p:sp>
        <p:nvSpPr>
          <p:cNvPr id="25" name="Right Brace 24">
            <a:extLst>
              <a:ext uri="{FF2B5EF4-FFF2-40B4-BE49-F238E27FC236}">
                <a16:creationId xmlns:a16="http://schemas.microsoft.com/office/drawing/2014/main" id="{B0EB99E8-7CE0-CFF3-BF3B-766E8612DE06}"/>
              </a:ext>
            </a:extLst>
          </p:cNvPr>
          <p:cNvSpPr/>
          <p:nvPr/>
        </p:nvSpPr>
        <p:spPr>
          <a:xfrm>
            <a:off x="7869423" y="1057653"/>
            <a:ext cx="255543" cy="4051891"/>
          </a:xfrm>
          <a:prstGeom prst="rightBrace">
            <a:avLst>
              <a:gd name="adj1" fmla="val 66330"/>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42A4AD7A-1851-3B3F-9483-0A4956F681F3}"/>
              </a:ext>
            </a:extLst>
          </p:cNvPr>
          <p:cNvSpPr txBox="1"/>
          <p:nvPr/>
        </p:nvSpPr>
        <p:spPr>
          <a:xfrm>
            <a:off x="8309315" y="2794508"/>
            <a:ext cx="2961763" cy="646331"/>
          </a:xfrm>
          <a:prstGeom prst="rect">
            <a:avLst/>
          </a:prstGeom>
          <a:noFill/>
        </p:spPr>
        <p:txBody>
          <a:bodyPr wrap="square" rtlCol="0">
            <a:spAutoFit/>
          </a:bodyPr>
          <a:lstStyle/>
          <a:p>
            <a:r>
              <a:rPr lang="en-US" b="1" dirty="0"/>
              <a:t>5-7. </a:t>
            </a:r>
            <a:r>
              <a:rPr lang="en-US" dirty="0"/>
              <a:t>Modified from the typical flow/path constraints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6539F98-1B4E-2062-DB2D-8F5FA578391F}"/>
                  </a:ext>
                </a:extLst>
              </p:cNvPr>
              <p:cNvSpPr txBox="1"/>
              <p:nvPr/>
            </p:nvSpPr>
            <p:spPr>
              <a:xfrm>
                <a:off x="2683791" y="5302785"/>
                <a:ext cx="6230085" cy="369332"/>
              </a:xfrm>
              <a:prstGeom prst="rect">
                <a:avLst/>
              </a:prstGeom>
              <a:noFill/>
            </p:spPr>
            <p:txBody>
              <a:bodyPr wrap="square" rtlCol="0">
                <a:spAutoFit/>
              </a:bodyPr>
              <a:lstStyle/>
              <a:p>
                <a:r>
                  <a:rPr lang="en-US" b="1" dirty="0"/>
                  <a:t>8. </a:t>
                </a:r>
                <a:r>
                  <a:rPr lang="en-US" dirty="0"/>
                  <a:t>The length of each path should not exceed </a:t>
                </a:r>
                <a14:m>
                  <m:oMath xmlns:m="http://schemas.openxmlformats.org/officeDocument/2006/math">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r>
                          <a:rPr lang="en-US" b="0" i="1" smtClean="0">
                            <a:latin typeface="Cambria Math" panose="02040503050406030204" pitchFamily="18" charset="0"/>
                          </a:rPr>
                          <m:t>−1</m:t>
                        </m:r>
                      </m:e>
                    </m:d>
                  </m:oMath>
                </a14:m>
                <a:r>
                  <a:rPr lang="en-US" dirty="0"/>
                  <a:t> </a:t>
                </a:r>
              </a:p>
            </p:txBody>
          </p:sp>
        </mc:Choice>
        <mc:Fallback xmlns="">
          <p:sp>
            <p:nvSpPr>
              <p:cNvPr id="27" name="TextBox 26">
                <a:extLst>
                  <a:ext uri="{FF2B5EF4-FFF2-40B4-BE49-F238E27FC236}">
                    <a16:creationId xmlns:a16="http://schemas.microsoft.com/office/drawing/2014/main" id="{86539F98-1B4E-2062-DB2D-8F5FA578391F}"/>
                  </a:ext>
                </a:extLst>
              </p:cNvPr>
              <p:cNvSpPr txBox="1">
                <a:spLocks noRot="1" noChangeAspect="1" noMove="1" noResize="1" noEditPoints="1" noAdjustHandles="1" noChangeArrowheads="1" noChangeShapeType="1" noTextEdit="1"/>
              </p:cNvSpPr>
              <p:nvPr/>
            </p:nvSpPr>
            <p:spPr>
              <a:xfrm>
                <a:off x="2683791" y="5302785"/>
                <a:ext cx="6230085" cy="369332"/>
              </a:xfrm>
              <a:prstGeom prst="rect">
                <a:avLst/>
              </a:prstGeom>
              <a:blipFill>
                <a:blip r:embed="rId7"/>
                <a:stretch>
                  <a:fillRect l="-783" t="-10000" b="-2666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936F2B22-8C69-C530-9897-A5E1A90BE740}"/>
              </a:ext>
            </a:extLst>
          </p:cNvPr>
          <p:cNvSpPr txBox="1"/>
          <p:nvPr/>
        </p:nvSpPr>
        <p:spPr>
          <a:xfrm>
            <a:off x="8120606" y="1777361"/>
            <a:ext cx="2803973" cy="461665"/>
          </a:xfrm>
          <a:prstGeom prst="rect">
            <a:avLst/>
          </a:prstGeom>
          <a:noFill/>
        </p:spPr>
        <p:txBody>
          <a:bodyPr wrap="none" rtlCol="0">
            <a:spAutoFit/>
          </a:bodyPr>
          <a:lstStyle/>
          <a:p>
            <a:r>
              <a:rPr lang="en-US" sz="2400" dirty="0">
                <a:solidFill>
                  <a:srgbClr val="FF0000"/>
                </a:solidFill>
                <a:effectLst/>
                <a:latin typeface="Helvetica" pitchFamily="2" charset="0"/>
              </a:rPr>
              <a:t>Entanglement Path</a:t>
            </a:r>
          </a:p>
        </p:txBody>
      </p:sp>
    </p:spTree>
    <p:extLst>
      <p:ext uri="{BB962C8B-B14F-4D97-AF65-F5344CB8AC3E}">
        <p14:creationId xmlns:p14="http://schemas.microsoft.com/office/powerpoint/2010/main" val="406583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FEA0-AC60-BF72-6728-C6D2E751E62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BAFE7D60-B191-6A30-43D5-64C6942DCCF2}"/>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846203C0-5449-AD69-3F44-54308DD01C63}"/>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49B82B96-5131-E461-F55B-9B0B1711DFFE}"/>
                </a:ext>
              </a:extLst>
            </p:cNvPr>
            <p:cNvSpPr txBox="1"/>
            <p:nvPr/>
          </p:nvSpPr>
          <p:spPr>
            <a:xfrm>
              <a:off x="320767" y="123352"/>
              <a:ext cx="280416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rPr>
                <a:t>Reformulations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398DF42-CE75-1094-97B2-6BE60D4591E3}"/>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50032CB5-E65E-BD81-90AF-69DFF09D46D0}"/>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08B7F9A-5F9F-A5F8-F978-F9B17FC5B838}"/>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45</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31" name="Rectangle: Rounded Corners 16">
            <a:extLst>
              <a:ext uri="{FF2B5EF4-FFF2-40B4-BE49-F238E27FC236}">
                <a16:creationId xmlns:a16="http://schemas.microsoft.com/office/drawing/2014/main" id="{EDA6CC04-A0CF-C2D7-1328-3DC123453C2F}"/>
              </a:ext>
            </a:extLst>
          </p:cNvPr>
          <p:cNvSpPr/>
          <p:nvPr/>
        </p:nvSpPr>
        <p:spPr>
          <a:xfrm>
            <a:off x="6481439" y="1113716"/>
            <a:ext cx="453707" cy="581469"/>
          </a:xfrm>
          <a:prstGeom prst="roundRect">
            <a:avLst>
              <a:gd name="adj" fmla="val 6052"/>
            </a:avLst>
          </a:prstGeom>
          <a:solidFill>
            <a:srgbClr val="FFFF00"/>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16">
            <a:extLst>
              <a:ext uri="{FF2B5EF4-FFF2-40B4-BE49-F238E27FC236}">
                <a16:creationId xmlns:a16="http://schemas.microsoft.com/office/drawing/2014/main" id="{8D799D00-1CC6-3570-3D4E-2374B666269E}"/>
              </a:ext>
            </a:extLst>
          </p:cNvPr>
          <p:cNvSpPr/>
          <p:nvPr/>
        </p:nvSpPr>
        <p:spPr>
          <a:xfrm>
            <a:off x="8513817" y="3125532"/>
            <a:ext cx="646367" cy="552312"/>
          </a:xfrm>
          <a:prstGeom prst="roundRect">
            <a:avLst>
              <a:gd name="adj" fmla="val 6052"/>
            </a:avLst>
          </a:prstGeom>
          <a:solidFill>
            <a:srgbClr val="FFFF00"/>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853868-A6B7-E20A-576D-43D235F76C3B}"/>
                  </a:ext>
                </a:extLst>
              </p:cNvPr>
              <p:cNvSpPr txBox="1"/>
              <p:nvPr/>
            </p:nvSpPr>
            <p:spPr>
              <a:xfrm>
                <a:off x="1388265" y="993214"/>
                <a:ext cx="4424805" cy="8107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&lt;</m:t>
                          </m:r>
                          <m:r>
                            <a:rPr lang="en-US" b="0" i="1" smtClean="0">
                              <a:latin typeface="Cambria Math" panose="02040503050406030204" pitchFamily="18" charset="0"/>
                            </a:rPr>
                            <m:t>𝑧</m:t>
                          </m:r>
                        </m:sub>
                        <m:sup/>
                        <m:e>
                          <m:d>
                            <m:dPr>
                              <m:begChr m:val="["/>
                              <m:endChr m:val="]"/>
                              <m:ctrlPr>
                                <a:rPr lang="en-US" b="0" i="1" smtClean="0">
                                  <a:latin typeface="Cambria Math" panose="02040503050406030204" pitchFamily="18" charset="0"/>
                                </a:rPr>
                              </m:ctrlPr>
                            </m:dPr>
                            <m:e>
                              <m:r>
                                <a:rPr lang="en-US" i="1">
                                  <a:latin typeface="Cambria Math" panose="02040503050406030204" pitchFamily="18" charset="0"/>
                                </a:rPr>
                                <m:t>1−</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r>
                                    <a:rPr lang="en-US" i="1">
                                      <a:latin typeface="Cambria Math" panose="02040503050406030204" pitchFamily="18" charset="0"/>
                                    </a:rPr>
                                    <m:t>&lt;</m:t>
                                  </m:r>
                                  <m:r>
                                    <a:rPr lang="en-US" i="1">
                                      <a:latin typeface="Cambria Math" panose="02040503050406030204" pitchFamily="18" charset="0"/>
                                    </a:rPr>
                                    <m:t>𝑗</m:t>
                                  </m:r>
                                </m:sub>
                                <m:sup/>
                                <m:e>
                                  <m:d>
                                    <m:dPr>
                                      <m:ctrlPr>
                                        <a:rPr lang="en-US" i="1" smtClean="0">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e>
                                  </m:d>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𝑢</m:t>
                                          </m:r>
                                        </m:sub>
                                      </m:sSub>
                                    </m:e>
                                  </m:d>
                                </m:e>
                              </m:nary>
                            </m:e>
                          </m:d>
                        </m:e>
                      </m:nary>
                      <m:r>
                        <a:rPr lang="en-US" i="1">
                          <a:latin typeface="Cambria Math" panose="02040503050406030204" pitchFamily="18" charset="0"/>
                        </a:rPr>
                        <m:t>≤</m:t>
                      </m:r>
                      <m:r>
                        <a:rPr lang="en-US" i="1" smtClean="0">
                          <a:latin typeface="Cambria Math" panose="02040503050406030204" pitchFamily="18" charset="0"/>
                        </a:rPr>
                        <m:t>𝑊</m:t>
                      </m:r>
                    </m:oMath>
                  </m:oMathPara>
                </a14:m>
                <a:endParaRPr lang="en-US" dirty="0"/>
              </a:p>
            </p:txBody>
          </p:sp>
        </mc:Choice>
        <mc:Fallback xmlns="">
          <p:sp>
            <p:nvSpPr>
              <p:cNvPr id="33" name="TextBox 32">
                <a:extLst>
                  <a:ext uri="{FF2B5EF4-FFF2-40B4-BE49-F238E27FC236}">
                    <a16:creationId xmlns:a16="http://schemas.microsoft.com/office/drawing/2014/main" id="{A1853868-A6B7-E20A-576D-43D235F76C3B}"/>
                  </a:ext>
                </a:extLst>
              </p:cNvPr>
              <p:cNvSpPr txBox="1">
                <a:spLocks noRot="1" noChangeAspect="1" noMove="1" noResize="1" noEditPoints="1" noAdjustHandles="1" noChangeArrowheads="1" noChangeShapeType="1" noTextEdit="1"/>
              </p:cNvSpPr>
              <p:nvPr/>
            </p:nvSpPr>
            <p:spPr>
              <a:xfrm>
                <a:off x="1388265" y="993214"/>
                <a:ext cx="4424805" cy="81073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DD7AFF1-DF2B-3913-196E-EB13D1754A8A}"/>
                  </a:ext>
                </a:extLst>
              </p:cNvPr>
              <p:cNvSpPr txBox="1"/>
              <p:nvPr/>
            </p:nvSpPr>
            <p:spPr>
              <a:xfrm>
                <a:off x="5949112" y="1027122"/>
                <a:ext cx="1699446" cy="7655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&lt;</m:t>
                          </m:r>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e>
                      </m:nary>
                      <m:r>
                        <a:rPr lang="en-US" i="1">
                          <a:latin typeface="Cambria Math" panose="02040503050406030204" pitchFamily="18" charset="0"/>
                        </a:rPr>
                        <m:t>≤</m:t>
                      </m:r>
                      <m:r>
                        <a:rPr lang="en-US" i="1" smtClean="0">
                          <a:latin typeface="Cambria Math" panose="02040503050406030204" pitchFamily="18" charset="0"/>
                        </a:rPr>
                        <m:t>𝑊</m:t>
                      </m:r>
                    </m:oMath>
                  </m:oMathPara>
                </a14:m>
                <a:endParaRPr lang="en-US" dirty="0"/>
              </a:p>
            </p:txBody>
          </p:sp>
        </mc:Choice>
        <mc:Fallback xmlns="">
          <p:sp>
            <p:nvSpPr>
              <p:cNvPr id="34" name="TextBox 33">
                <a:extLst>
                  <a:ext uri="{FF2B5EF4-FFF2-40B4-BE49-F238E27FC236}">
                    <a16:creationId xmlns:a16="http://schemas.microsoft.com/office/drawing/2014/main" id="{1DD7AFF1-DF2B-3913-196E-EB13D1754A8A}"/>
                  </a:ext>
                </a:extLst>
              </p:cNvPr>
              <p:cNvSpPr txBox="1">
                <a:spLocks noRot="1" noChangeAspect="1" noMove="1" noResize="1" noEditPoints="1" noAdjustHandles="1" noChangeArrowheads="1" noChangeShapeType="1" noTextEdit="1"/>
              </p:cNvSpPr>
              <p:nvPr/>
            </p:nvSpPr>
            <p:spPr>
              <a:xfrm>
                <a:off x="5949112" y="1027122"/>
                <a:ext cx="1699446" cy="7655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4A1EB7A-65D1-9BD2-D308-EE645EAE2A70}"/>
                  </a:ext>
                </a:extLst>
              </p:cNvPr>
              <p:cNvSpPr txBox="1"/>
              <p:nvPr/>
            </p:nvSpPr>
            <p:spPr>
              <a:xfrm>
                <a:off x="5931498" y="1757002"/>
                <a:ext cx="5675432" cy="11510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𝑤</m:t>
                          </m:r>
                        </m:e>
                        <m:sub>
                          <m:r>
                            <a:rPr lang="en-US" sz="2000" i="1">
                              <a:latin typeface="Cambria Math" panose="02040503050406030204" pitchFamily="18" charset="0"/>
                            </a:rPr>
                            <m:t>𝑢</m:t>
                          </m:r>
                          <m:r>
                            <a:rPr lang="en-US" sz="2000" i="1">
                              <a:latin typeface="Cambria Math" panose="02040503050406030204" pitchFamily="18" charset="0"/>
                            </a:rPr>
                            <m:t>,</m:t>
                          </m:r>
                          <m:r>
                            <a:rPr lang="en-US" sz="2000" i="1">
                              <a:latin typeface="Cambria Math" panose="02040503050406030204" pitchFamily="18" charset="0"/>
                            </a:rPr>
                            <m:t>𝑧</m:t>
                          </m:r>
                        </m:sub>
                      </m:sSub>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up/>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𝑢</m:t>
                                  </m:r>
                                  <m:r>
                                    <a:rPr lang="en-US" sz="2000" i="1">
                                      <a:latin typeface="Cambria Math" panose="02040503050406030204" pitchFamily="18" charset="0"/>
                                    </a:rPr>
                                    <m:t>,</m:t>
                                  </m:r>
                                  <m:r>
                                    <a:rPr lang="en-US" sz="2000" i="1">
                                      <a:latin typeface="Cambria Math" panose="02040503050406030204" pitchFamily="18" charset="0"/>
                                    </a:rPr>
                                    <m:t>𝑧</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r>
                                    <a:rPr lang="en-US" sz="2000" i="1">
                                      <a:latin typeface="Cambria Math" panose="02040503050406030204" pitchFamily="18" charset="0"/>
                                    </a:rPr>
                                    <m:t>,</m:t>
                                  </m:r>
                                  <m:r>
                                    <a:rPr lang="en-US" sz="2000" i="1">
                                      <a:latin typeface="Cambria Math" panose="02040503050406030204" pitchFamily="18" charset="0"/>
                                    </a:rPr>
                                    <m:t>𝑧</m:t>
                                  </m:r>
                                  <m:r>
                                    <a:rPr lang="en-US" sz="2000" i="1">
                                      <a:latin typeface="Cambria Math" panose="02040503050406030204" pitchFamily="18" charset="0"/>
                                    </a:rPr>
                                    <m:t>,</m:t>
                                  </m:r>
                                  <m:r>
                                    <a:rPr lang="en-US" sz="2000" i="1">
                                      <a:latin typeface="Cambria Math" panose="02040503050406030204" pitchFamily="18" charset="0"/>
                                    </a:rPr>
                                    <m:t>𝑢</m:t>
                                  </m:r>
                                </m:sub>
                              </m:sSub>
                            </m:e>
                          </m:d>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d>
                        <m:dPr>
                          <m:ctrlPr>
                            <a:rPr lang="en-US" i="1">
                              <a:latin typeface="Cambria Math" panose="02040503050406030204" pitchFamily="18" charset="0"/>
                            </a:rPr>
                          </m:ctrlPr>
                        </m:dPr>
                        <m:e>
                          <m:r>
                            <a:rPr lang="en-US" i="1">
                              <a:latin typeface="Cambria Math" panose="02040503050406030204" pitchFamily="18" charset="0"/>
                            </a:rPr>
                            <m:t>2</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𝑉</m:t>
                              </m:r>
                            </m:e>
                          </m:d>
                          <m:d>
                            <m:dPr>
                              <m:ctrlPr>
                                <a:rPr lang="en-US" i="1">
                                  <a:latin typeface="Cambria Math" panose="02040503050406030204" pitchFamily="18" charset="0"/>
                                </a:rPr>
                              </m:ctrlPr>
                            </m:d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𝑉</m:t>
                                  </m:r>
                                </m:e>
                              </m:d>
                              <m:r>
                                <a:rPr lang="en-US" i="1" dirty="0">
                                  <a:latin typeface="Cambria Math" panose="02040503050406030204" pitchFamily="18" charset="0"/>
                                </a:rPr>
                                <m:t>−1</m:t>
                              </m:r>
                            </m:e>
                          </m:d>
                        </m:e>
                      </m:d>
                      <m:r>
                        <a:rPr lang="en-US" i="1" dirty="0">
                          <a:latin typeface="Cambria Math" panose="02040503050406030204" pitchFamily="18" charset="0"/>
                        </a:rPr>
                        <m:t>, </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&lt;</m:t>
                      </m:r>
                      <m:r>
                        <a:rPr lang="en-US" i="1">
                          <a:latin typeface="Cambria Math" panose="02040503050406030204" pitchFamily="18" charset="0"/>
                        </a:rPr>
                        <m:t>𝑧</m:t>
                      </m:r>
                    </m:oMath>
                  </m:oMathPara>
                </a14:m>
                <a:endParaRPr lang="en-US" dirty="0"/>
              </a:p>
            </p:txBody>
          </p:sp>
        </mc:Choice>
        <mc:Fallback xmlns="">
          <p:sp>
            <p:nvSpPr>
              <p:cNvPr id="35" name="TextBox 34">
                <a:extLst>
                  <a:ext uri="{FF2B5EF4-FFF2-40B4-BE49-F238E27FC236}">
                    <a16:creationId xmlns:a16="http://schemas.microsoft.com/office/drawing/2014/main" id="{E4A1EB7A-65D1-9BD2-D308-EE645EAE2A70}"/>
                  </a:ext>
                </a:extLst>
              </p:cNvPr>
              <p:cNvSpPr txBox="1">
                <a:spLocks noRot="1" noChangeAspect="1" noMove="1" noResize="1" noEditPoints="1" noAdjustHandles="1" noChangeArrowheads="1" noChangeShapeType="1" noTextEdit="1"/>
              </p:cNvSpPr>
              <p:nvPr/>
            </p:nvSpPr>
            <p:spPr>
              <a:xfrm>
                <a:off x="5931498" y="1757002"/>
                <a:ext cx="5675432" cy="1151084"/>
              </a:xfrm>
              <a:prstGeom prst="rect">
                <a:avLst/>
              </a:prstGeom>
              <a:blipFill>
                <a:blip r:embed="rId5"/>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7A5BDD21-54D6-3175-126C-D7D9C2A86105}"/>
              </a:ext>
            </a:extLst>
          </p:cNvPr>
          <p:cNvCxnSpPr>
            <a:cxnSpLocks/>
          </p:cNvCxnSpPr>
          <p:nvPr/>
        </p:nvCxnSpPr>
        <p:spPr>
          <a:xfrm>
            <a:off x="5991489" y="1032984"/>
            <a:ext cx="0" cy="412213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F88CDF48-D8F3-6742-25A5-EDDE629B0787}"/>
              </a:ext>
            </a:extLst>
          </p:cNvPr>
          <p:cNvCxnSpPr>
            <a:cxnSpLocks/>
          </p:cNvCxnSpPr>
          <p:nvPr/>
        </p:nvCxnSpPr>
        <p:spPr>
          <a:xfrm>
            <a:off x="1053726" y="2983674"/>
            <a:ext cx="10156533"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6746E89-CD6E-2B63-1859-A21D834983CE}"/>
                  </a:ext>
                </a:extLst>
              </p:cNvPr>
              <p:cNvSpPr txBox="1"/>
              <p:nvPr/>
            </p:nvSpPr>
            <p:spPr>
              <a:xfrm>
                <a:off x="6131992" y="3735726"/>
                <a:ext cx="4154495" cy="7857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𝑄</m:t>
                          </m:r>
                        </m:e>
                      </m:d>
                      <m:r>
                        <a:rPr lang="en-US" b="0" i="1" smtClean="0">
                          <a:latin typeface="Cambria Math" panose="02040503050406030204" pitchFamily="18" charset="0"/>
                        </a:rPr>
                        <m:t>,  </m:t>
                      </m:r>
                      <m:r>
                        <a:rPr lang="en-US" i="1">
                          <a:latin typeface="Cambria Math" panose="02040503050406030204" pitchFamily="18" charset="0"/>
                        </a:rPr>
                        <m:t>∀</m:t>
                      </m:r>
                      <m:r>
                        <a:rPr lang="en-US" b="0" i="1" smtClean="0">
                          <a:latin typeface="Cambria Math" panose="02040503050406030204" pitchFamily="18" charset="0"/>
                        </a:rPr>
                        <m:t>𝑖</m:t>
                      </m:r>
                      <m:r>
                        <a:rPr lang="en-US" i="1">
                          <a:latin typeface="Cambria Math" panose="02040503050406030204" pitchFamily="18" charset="0"/>
                        </a:rPr>
                        <m:t>&lt;</m:t>
                      </m:r>
                      <m:r>
                        <a:rPr lang="en-US" b="0" i="1" smtClean="0">
                          <a:latin typeface="Cambria Math" panose="02040503050406030204" pitchFamily="18" charset="0"/>
                        </a:rPr>
                        <m:t>𝑗</m:t>
                      </m:r>
                    </m:oMath>
                  </m:oMathPara>
                </a14:m>
                <a:endParaRPr lang="en-US" dirty="0"/>
              </a:p>
            </p:txBody>
          </p:sp>
        </mc:Choice>
        <mc:Fallback xmlns="">
          <p:sp>
            <p:nvSpPr>
              <p:cNvPr id="38" name="TextBox 37">
                <a:extLst>
                  <a:ext uri="{FF2B5EF4-FFF2-40B4-BE49-F238E27FC236}">
                    <a16:creationId xmlns:a16="http://schemas.microsoft.com/office/drawing/2014/main" id="{36746E89-CD6E-2B63-1859-A21D834983CE}"/>
                  </a:ext>
                </a:extLst>
              </p:cNvPr>
              <p:cNvSpPr txBox="1">
                <a:spLocks noRot="1" noChangeAspect="1" noMove="1" noResize="1" noEditPoints="1" noAdjustHandles="1" noChangeArrowheads="1" noChangeShapeType="1" noTextEdit="1"/>
              </p:cNvSpPr>
              <p:nvPr/>
            </p:nvSpPr>
            <p:spPr>
              <a:xfrm>
                <a:off x="6131992" y="3735726"/>
                <a:ext cx="4154495" cy="7857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79BAE82-E29C-5300-1496-BC5D030C9F1A}"/>
                  </a:ext>
                </a:extLst>
              </p:cNvPr>
              <p:cNvSpPr txBox="1"/>
              <p:nvPr/>
            </p:nvSpPr>
            <p:spPr>
              <a:xfrm>
                <a:off x="982484" y="3125532"/>
                <a:ext cx="5041267" cy="12497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𝑢</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𝑖</m:t>
                                  </m:r>
                                  <m:r>
                                    <a:rPr lang="en-US" i="1">
                                      <a:latin typeface="Cambria Math" panose="02040503050406030204" pitchFamily="18" charset="0"/>
                                    </a:rPr>
                                    <m:t>,</m:t>
                                  </m:r>
                                  <m:r>
                                    <a:rPr lang="en-US" b="0" i="1" smtClean="0">
                                      <a:latin typeface="Cambria Math" panose="02040503050406030204" pitchFamily="18" charset="0"/>
                                    </a:rPr>
                                    <m:t>𝑢</m:t>
                                  </m:r>
                                </m:sub>
                              </m:sSub>
                            </m:e>
                          </m:nary>
                          <m:r>
                            <a:rPr lang="en-US" b="0" i="1" smtClean="0">
                              <a:latin typeface="Cambria Math" panose="02040503050406030204" pitchFamily="18" charset="0"/>
                            </a:rPr>
                            <m:t>−</m:t>
                          </m:r>
                          <m:nary>
                            <m:naryPr>
                              <m:chr m:val="∑"/>
                              <m:supHide m:val="on"/>
                              <m:ctrlPr>
                                <a:rPr lang="en-US" i="1">
                                  <a:latin typeface="Cambria Math" panose="02040503050406030204" pitchFamily="18" charset="0"/>
                                </a:rPr>
                              </m:ctrlPr>
                            </m:naryPr>
                            <m:sub>
                              <m:r>
                                <a:rPr lang="en-US" b="0" i="1" smtClean="0">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𝑖</m:t>
                                  </m:r>
                                </m:sub>
                              </m:sSub>
                            </m:e>
                          </m:nary>
                        </m:e>
                      </m:d>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i="1" smtClean="0">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oMath>
                  </m:oMathPara>
                </a14:m>
                <a:endParaRPr lang="en-US" dirty="0"/>
              </a:p>
            </p:txBody>
          </p:sp>
        </mc:Choice>
        <mc:Fallback xmlns="">
          <p:sp>
            <p:nvSpPr>
              <p:cNvPr id="39" name="TextBox 38">
                <a:extLst>
                  <a:ext uri="{FF2B5EF4-FFF2-40B4-BE49-F238E27FC236}">
                    <a16:creationId xmlns:a16="http://schemas.microsoft.com/office/drawing/2014/main" id="{279BAE82-E29C-5300-1496-BC5D030C9F1A}"/>
                  </a:ext>
                </a:extLst>
              </p:cNvPr>
              <p:cNvSpPr txBox="1">
                <a:spLocks noRot="1" noChangeAspect="1" noMove="1" noResize="1" noEditPoints="1" noAdjustHandles="1" noChangeArrowheads="1" noChangeShapeType="1" noTextEdit="1"/>
              </p:cNvSpPr>
              <p:nvPr/>
            </p:nvSpPr>
            <p:spPr>
              <a:xfrm>
                <a:off x="982484" y="3125532"/>
                <a:ext cx="5041267" cy="1249701"/>
              </a:xfrm>
              <a:prstGeom prst="rect">
                <a:avLst/>
              </a:prstGeom>
              <a:blipFill>
                <a:blip r:embed="rId7"/>
                <a:stretch>
                  <a:fillRect b="-29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8559144-3D93-C1BD-5249-85221E179F43}"/>
                  </a:ext>
                </a:extLst>
              </p:cNvPr>
              <p:cNvSpPr txBox="1"/>
              <p:nvPr/>
            </p:nvSpPr>
            <p:spPr>
              <a:xfrm>
                <a:off x="5991489" y="3041557"/>
                <a:ext cx="4342285" cy="764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𝑢</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𝑢</m:t>
                              </m:r>
                            </m:sub>
                          </m:sSub>
                        </m:e>
                      </m:nary>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𝑧</m:t>
                          </m:r>
                        </m:sub>
                        <m:sup/>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rPr>
                                <m:t>,</m:t>
                              </m:r>
                              <m:r>
                                <a:rPr lang="en-US" i="1">
                                  <a:latin typeface="Cambria Math" panose="02040503050406030204" pitchFamily="18" charset="0"/>
                                </a:rPr>
                                <m:t>𝑖</m:t>
                              </m:r>
                            </m:sub>
                          </m:sSub>
                        </m:e>
                      </m:nary>
                      <m:r>
                        <a:rPr lang="en-US" i="1">
                          <a:latin typeface="Cambria Math" panose="02040503050406030204" pitchFamily="18" charset="0"/>
                        </a:rPr>
                        <m:t> </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oMath>
                  </m:oMathPara>
                </a14:m>
                <a:endParaRPr lang="en-US" dirty="0"/>
              </a:p>
            </p:txBody>
          </p:sp>
        </mc:Choice>
        <mc:Fallback xmlns="">
          <p:sp>
            <p:nvSpPr>
              <p:cNvPr id="40" name="TextBox 39">
                <a:extLst>
                  <a:ext uri="{FF2B5EF4-FFF2-40B4-BE49-F238E27FC236}">
                    <a16:creationId xmlns:a16="http://schemas.microsoft.com/office/drawing/2014/main" id="{48559144-3D93-C1BD-5249-85221E179F43}"/>
                  </a:ext>
                </a:extLst>
              </p:cNvPr>
              <p:cNvSpPr txBox="1">
                <a:spLocks noRot="1" noChangeAspect="1" noMove="1" noResize="1" noEditPoints="1" noAdjustHandles="1" noChangeArrowheads="1" noChangeShapeType="1" noTextEdit="1"/>
              </p:cNvSpPr>
              <p:nvPr/>
            </p:nvSpPr>
            <p:spPr>
              <a:xfrm>
                <a:off x="5991489" y="3041557"/>
                <a:ext cx="4342285" cy="764505"/>
              </a:xfrm>
              <a:prstGeom prst="rect">
                <a:avLst/>
              </a:prstGeom>
              <a:blipFill>
                <a:blip r:embed="rId8"/>
                <a:stretch>
                  <a:fillRect/>
                </a:stretch>
              </a:blipFill>
            </p:spPr>
            <p:txBody>
              <a:bodyPr/>
              <a:lstStyle/>
              <a:p>
                <a:r>
                  <a:rPr lang="en-US">
                    <a:noFill/>
                  </a:rPr>
                  <a:t> </a:t>
                </a:r>
              </a:p>
            </p:txBody>
          </p:sp>
        </mc:Fallback>
      </mc:AlternateContent>
      <p:sp>
        <p:nvSpPr>
          <p:cNvPr id="41" name="Arrow: Right 40">
            <a:extLst>
              <a:ext uri="{FF2B5EF4-FFF2-40B4-BE49-F238E27FC236}">
                <a16:creationId xmlns:a16="http://schemas.microsoft.com/office/drawing/2014/main" id="{CA95FCC3-788E-2E07-8BFD-3360DB4C4771}"/>
              </a:ext>
            </a:extLst>
          </p:cNvPr>
          <p:cNvSpPr/>
          <p:nvPr/>
        </p:nvSpPr>
        <p:spPr>
          <a:xfrm>
            <a:off x="5375033" y="2558488"/>
            <a:ext cx="1431815" cy="32085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1789DC62-F4A2-35CF-87EC-7BD2B0EDD607}"/>
              </a:ext>
            </a:extLst>
          </p:cNvPr>
          <p:cNvSpPr/>
          <p:nvPr/>
        </p:nvSpPr>
        <p:spPr>
          <a:xfrm>
            <a:off x="5309490" y="4637195"/>
            <a:ext cx="1431815" cy="32085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018D0B1-F2B2-9606-BCF1-6359205949C6}"/>
              </a:ext>
            </a:extLst>
          </p:cNvPr>
          <p:cNvSpPr txBox="1"/>
          <p:nvPr/>
        </p:nvSpPr>
        <p:spPr>
          <a:xfrm>
            <a:off x="2307127" y="1865776"/>
            <a:ext cx="2127653" cy="369332"/>
          </a:xfrm>
          <a:prstGeom prst="rect">
            <a:avLst/>
          </a:prstGeom>
          <a:noFill/>
        </p:spPr>
        <p:txBody>
          <a:bodyPr wrap="square" rtlCol="0">
            <a:spAutoFit/>
          </a:bodyPr>
          <a:lstStyle/>
          <a:p>
            <a:r>
              <a:rPr lang="en-US" b="1" dirty="0">
                <a:solidFill>
                  <a:srgbClr val="FF0000"/>
                </a:solidFill>
              </a:rPr>
              <a:t>Edge Existence</a:t>
            </a:r>
          </a:p>
        </p:txBody>
      </p:sp>
      <p:sp>
        <p:nvSpPr>
          <p:cNvPr id="44" name="TextBox 43">
            <a:extLst>
              <a:ext uri="{FF2B5EF4-FFF2-40B4-BE49-F238E27FC236}">
                <a16:creationId xmlns:a16="http://schemas.microsoft.com/office/drawing/2014/main" id="{AB33D7D5-04E1-546E-4FB8-AA5D8B8638F5}"/>
              </a:ext>
            </a:extLst>
          </p:cNvPr>
          <p:cNvSpPr txBox="1"/>
          <p:nvPr/>
        </p:nvSpPr>
        <p:spPr>
          <a:xfrm>
            <a:off x="2206768" y="4246612"/>
            <a:ext cx="2127653" cy="369332"/>
          </a:xfrm>
          <a:prstGeom prst="rect">
            <a:avLst/>
          </a:prstGeom>
          <a:noFill/>
        </p:spPr>
        <p:txBody>
          <a:bodyPr wrap="square" rtlCol="0">
            <a:spAutoFit/>
          </a:bodyPr>
          <a:lstStyle/>
          <a:p>
            <a:r>
              <a:rPr lang="en-US" b="1" dirty="0">
                <a:solidFill>
                  <a:srgbClr val="FF0000"/>
                </a:solidFill>
              </a:rPr>
              <a:t>Demand Existence</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29D7E9B-FDCA-E033-3920-A540C9F3E02B}"/>
                  </a:ext>
                </a:extLst>
              </p:cNvPr>
              <p:cNvSpPr txBox="1"/>
              <p:nvPr/>
            </p:nvSpPr>
            <p:spPr>
              <a:xfrm>
                <a:off x="1591219" y="2254665"/>
                <a:ext cx="3621916" cy="375552"/>
              </a:xfrm>
              <a:prstGeom prst="rect">
                <a:avLst/>
              </a:prstGeom>
              <a:noFill/>
            </p:spPr>
            <p:txBody>
              <a:bodyPr wrap="square" rtlCol="0">
                <a:spAutoFit/>
              </a:bodyPr>
              <a:lstStyle/>
              <a:p>
                <a:r>
                  <a:rPr lang="en-US" b="1" dirty="0"/>
                  <a:t>Reduce from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𝑶</m:t>
                        </m:r>
                        <m:r>
                          <a:rPr lang="en-US" b="1" i="1" smtClean="0">
                            <a:latin typeface="Cambria Math" panose="02040503050406030204" pitchFamily="18" charset="0"/>
                          </a:rPr>
                          <m:t>(|</m:t>
                        </m:r>
                        <m:r>
                          <a:rPr lang="en-US" b="1" i="1" smtClean="0">
                            <a:latin typeface="Cambria Math" panose="02040503050406030204" pitchFamily="18" charset="0"/>
                          </a:rPr>
                          <m:t>𝑽</m:t>
                        </m:r>
                        <m:r>
                          <a:rPr lang="en-US" b="1" i="1" smtClean="0">
                            <a:latin typeface="Cambria Math" panose="02040503050406030204" pitchFamily="18" charset="0"/>
                          </a:rPr>
                          <m:t>|</m:t>
                        </m:r>
                      </m:e>
                      <m:sup>
                        <m:r>
                          <a:rPr lang="en-US" b="1" i="1" smtClean="0">
                            <a:latin typeface="Cambria Math" panose="02040503050406030204" pitchFamily="18" charset="0"/>
                          </a:rPr>
                          <m:t>𝟐</m:t>
                        </m:r>
                      </m:sup>
                    </m:sSup>
                    <m:r>
                      <a:rPr lang="en-US" b="1" i="1" smtClean="0">
                        <a:latin typeface="Cambria Math" panose="02040503050406030204" pitchFamily="18" charset="0"/>
                      </a:rPr>
                      <m:t>)</m:t>
                    </m:r>
                  </m:oMath>
                </a14:m>
                <a:r>
                  <a:rPr lang="en-US" b="1" dirty="0"/>
                  <a:t> to linear</a:t>
                </a:r>
              </a:p>
            </p:txBody>
          </p:sp>
        </mc:Choice>
        <mc:Fallback xmlns="">
          <p:sp>
            <p:nvSpPr>
              <p:cNvPr id="45" name="TextBox 44">
                <a:extLst>
                  <a:ext uri="{FF2B5EF4-FFF2-40B4-BE49-F238E27FC236}">
                    <a16:creationId xmlns:a16="http://schemas.microsoft.com/office/drawing/2014/main" id="{629D7E9B-FDCA-E033-3920-A540C9F3E02B}"/>
                  </a:ext>
                </a:extLst>
              </p:cNvPr>
              <p:cNvSpPr txBox="1">
                <a:spLocks noRot="1" noChangeAspect="1" noMove="1" noResize="1" noEditPoints="1" noAdjustHandles="1" noChangeArrowheads="1" noChangeShapeType="1" noTextEdit="1"/>
              </p:cNvSpPr>
              <p:nvPr/>
            </p:nvSpPr>
            <p:spPr>
              <a:xfrm>
                <a:off x="1591219" y="2254665"/>
                <a:ext cx="3621916" cy="375552"/>
              </a:xfrm>
              <a:prstGeom prst="rect">
                <a:avLst/>
              </a:prstGeom>
              <a:blipFill>
                <a:blip r:embed="rId9"/>
                <a:stretch>
                  <a:fillRect l="-1347" t="-8197" b="-26230"/>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1FED16E1-D680-AC2A-2DB3-11371A6663B9}"/>
              </a:ext>
            </a:extLst>
          </p:cNvPr>
          <p:cNvSpPr txBox="1"/>
          <p:nvPr/>
        </p:nvSpPr>
        <p:spPr>
          <a:xfrm>
            <a:off x="1461864" y="4668655"/>
            <a:ext cx="3617459" cy="369332"/>
          </a:xfrm>
          <a:prstGeom prst="rect">
            <a:avLst/>
          </a:prstGeom>
          <a:noFill/>
        </p:spPr>
        <p:txBody>
          <a:bodyPr wrap="square" rtlCol="0">
            <a:spAutoFit/>
          </a:bodyPr>
          <a:lstStyle/>
          <a:p>
            <a:r>
              <a:rPr lang="en-US" b="1" dirty="0"/>
              <a:t>Reduce from cubic to quadratic</a:t>
            </a:r>
          </a:p>
        </p:txBody>
      </p:sp>
      <p:cxnSp>
        <p:nvCxnSpPr>
          <p:cNvPr id="47" name="Straight Connector 46">
            <a:extLst>
              <a:ext uri="{FF2B5EF4-FFF2-40B4-BE49-F238E27FC236}">
                <a16:creationId xmlns:a16="http://schemas.microsoft.com/office/drawing/2014/main" id="{BDD8EA48-219A-B361-1D18-F5E215F64601}"/>
              </a:ext>
            </a:extLst>
          </p:cNvPr>
          <p:cNvCxnSpPr>
            <a:cxnSpLocks/>
          </p:cNvCxnSpPr>
          <p:nvPr/>
        </p:nvCxnSpPr>
        <p:spPr>
          <a:xfrm>
            <a:off x="1053726" y="5155119"/>
            <a:ext cx="10156533" cy="0"/>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FFA354AE-1FCB-BD08-136E-556BB750CCBD}"/>
              </a:ext>
            </a:extLst>
          </p:cNvPr>
          <p:cNvCxnSpPr>
            <a:cxnSpLocks/>
          </p:cNvCxnSpPr>
          <p:nvPr/>
        </p:nvCxnSpPr>
        <p:spPr>
          <a:xfrm>
            <a:off x="1086272" y="1027122"/>
            <a:ext cx="10156533"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7F89EA1-C2DF-0ECA-238F-1C4678F7183B}"/>
                  </a:ext>
                </a:extLst>
              </p:cNvPr>
              <p:cNvSpPr txBox="1"/>
              <p:nvPr/>
            </p:nvSpPr>
            <p:spPr>
              <a:xfrm>
                <a:off x="1388265" y="5534797"/>
                <a:ext cx="10156533" cy="668645"/>
              </a:xfrm>
              <a:prstGeom prst="rect">
                <a:avLst/>
              </a:prstGeom>
              <a:noFill/>
            </p:spPr>
            <p:txBody>
              <a:bodyPr wrap="square" rtlCol="0">
                <a:spAutoFit/>
              </a:bodyPr>
              <a:lstStyle/>
              <a:p>
                <a:pPr marL="285750" indent="-285750">
                  <a:buFont typeface="Arial" panose="020B0604020202020204" pitchFamily="34" charset="0"/>
                  <a:buChar char="•"/>
                </a:pPr>
                <a:r>
                  <a:rPr lang="en-US" dirty="0"/>
                  <a:t>All constraints reduced to at most quadratic (as it is unlikely to reduce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sub>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𝑗</m:t>
                            </m:r>
                          </m:sub>
                        </m:sSub>
                      </m:e>
                    </m:nary>
                  </m:oMath>
                </a14:m>
                <a:r>
                  <a:rPr lang="en-US" dirty="0"/>
                  <a:t> to linear)</a:t>
                </a:r>
              </a:p>
              <a:p>
                <a:pPr marL="285750" indent="-285750">
                  <a:buFont typeface="Arial" panose="020B0604020202020204" pitchFamily="34" charset="0"/>
                  <a:buChar char="•"/>
                </a:pPr>
                <a:r>
                  <a:rPr lang="en-US" dirty="0"/>
                  <a:t>Objective is still cubic</a:t>
                </a:r>
              </a:p>
            </p:txBody>
          </p:sp>
        </mc:Choice>
        <mc:Fallback xmlns="">
          <p:sp>
            <p:nvSpPr>
              <p:cNvPr id="49" name="TextBox 48">
                <a:extLst>
                  <a:ext uri="{FF2B5EF4-FFF2-40B4-BE49-F238E27FC236}">
                    <a16:creationId xmlns:a16="http://schemas.microsoft.com/office/drawing/2014/main" id="{A7F89EA1-C2DF-0ECA-238F-1C4678F7183B}"/>
                  </a:ext>
                </a:extLst>
              </p:cNvPr>
              <p:cNvSpPr txBox="1">
                <a:spLocks noRot="1" noChangeAspect="1" noMove="1" noResize="1" noEditPoints="1" noAdjustHandles="1" noChangeArrowheads="1" noChangeShapeType="1" noTextEdit="1"/>
              </p:cNvSpPr>
              <p:nvPr/>
            </p:nvSpPr>
            <p:spPr>
              <a:xfrm>
                <a:off x="1388265" y="5534797"/>
                <a:ext cx="10156533" cy="668645"/>
              </a:xfrm>
              <a:prstGeom prst="rect">
                <a:avLst/>
              </a:prstGeom>
              <a:blipFill>
                <a:blip r:embed="rId10"/>
                <a:stretch>
                  <a:fillRect l="-420" t="-65455" b="-5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D1461CF-32E2-D589-6A55-4B55B50CF29B}"/>
                  </a:ext>
                </a:extLst>
              </p:cNvPr>
              <p:cNvSpPr txBox="1"/>
              <p:nvPr/>
            </p:nvSpPr>
            <p:spPr>
              <a:xfrm>
                <a:off x="7900581" y="1299899"/>
                <a:ext cx="3309678" cy="381515"/>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𝑧</m:t>
                        </m:r>
                      </m:sub>
                    </m:sSub>
                  </m:oMath>
                </a14:m>
                <a:r>
                  <a:rPr lang="en-US" dirty="0"/>
                  <a:t>: whether edge (</a:t>
                </a:r>
                <a:r>
                  <a:rPr lang="en-US" dirty="0" err="1"/>
                  <a:t>u,z</a:t>
                </a:r>
                <a:r>
                  <a:rPr lang="en-US" dirty="0"/>
                  <a:t>) is used</a:t>
                </a:r>
              </a:p>
            </p:txBody>
          </p:sp>
        </mc:Choice>
        <mc:Fallback xmlns="">
          <p:sp>
            <p:nvSpPr>
              <p:cNvPr id="50" name="TextBox 49">
                <a:extLst>
                  <a:ext uri="{FF2B5EF4-FFF2-40B4-BE49-F238E27FC236}">
                    <a16:creationId xmlns:a16="http://schemas.microsoft.com/office/drawing/2014/main" id="{2D1461CF-32E2-D589-6A55-4B55B50CF29B}"/>
                  </a:ext>
                </a:extLst>
              </p:cNvPr>
              <p:cNvSpPr txBox="1">
                <a:spLocks noRot="1" noChangeAspect="1" noMove="1" noResize="1" noEditPoints="1" noAdjustHandles="1" noChangeArrowheads="1" noChangeShapeType="1" noTextEdit="1"/>
              </p:cNvSpPr>
              <p:nvPr/>
            </p:nvSpPr>
            <p:spPr>
              <a:xfrm>
                <a:off x="7900581" y="1299899"/>
                <a:ext cx="3309678" cy="381515"/>
              </a:xfrm>
              <a:prstGeom prst="rect">
                <a:avLst/>
              </a:prstGeom>
              <a:blipFill>
                <a:blip r:embed="rId11"/>
                <a:stretch>
                  <a:fillRect t="-6349" r="-552"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4540774-9259-2B2E-67B4-AA0DFB2A307C}"/>
                  </a:ext>
                </a:extLst>
              </p:cNvPr>
              <p:cNvSpPr txBox="1"/>
              <p:nvPr/>
            </p:nvSpPr>
            <p:spPr>
              <a:xfrm>
                <a:off x="7759700" y="4369342"/>
                <a:ext cx="3309678" cy="668645"/>
              </a:xfrm>
              <a:prstGeom prst="rect">
                <a:avLst/>
              </a:prstGeom>
              <a:noFill/>
            </p:spPr>
            <p:txBody>
              <a:bodyPr wrap="squar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oMath>
                </a14:m>
                <a:r>
                  <a:rPr lang="en-US" dirty="0"/>
                  <a:t>: there are communications between QPUs (</a:t>
                </a:r>
                <a:r>
                  <a:rPr lang="en-US" dirty="0" err="1"/>
                  <a:t>i</a:t>
                </a:r>
                <a:r>
                  <a:rPr lang="en-US" dirty="0"/>
                  <a:t>, j)</a:t>
                </a:r>
              </a:p>
            </p:txBody>
          </p:sp>
        </mc:Choice>
        <mc:Fallback xmlns="">
          <p:sp>
            <p:nvSpPr>
              <p:cNvPr id="51" name="TextBox 50">
                <a:extLst>
                  <a:ext uri="{FF2B5EF4-FFF2-40B4-BE49-F238E27FC236}">
                    <a16:creationId xmlns:a16="http://schemas.microsoft.com/office/drawing/2014/main" id="{64540774-9259-2B2E-67B4-AA0DFB2A307C}"/>
                  </a:ext>
                </a:extLst>
              </p:cNvPr>
              <p:cNvSpPr txBox="1">
                <a:spLocks noRot="1" noChangeAspect="1" noMove="1" noResize="1" noEditPoints="1" noAdjustHandles="1" noChangeArrowheads="1" noChangeShapeType="1" noTextEdit="1"/>
              </p:cNvSpPr>
              <p:nvPr/>
            </p:nvSpPr>
            <p:spPr>
              <a:xfrm>
                <a:off x="7759700" y="4369342"/>
                <a:ext cx="3309678" cy="668645"/>
              </a:xfrm>
              <a:prstGeom prst="rect">
                <a:avLst/>
              </a:prstGeom>
              <a:blipFill>
                <a:blip r:embed="rId12"/>
                <a:stretch>
                  <a:fillRect l="-1657" t="-4587" b="-14679"/>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7FAB8CF8-7D49-DFAE-BD88-227517762CB8}"/>
              </a:ext>
            </a:extLst>
          </p:cNvPr>
          <p:cNvCxnSpPr>
            <a:cxnSpLocks/>
          </p:cNvCxnSpPr>
          <p:nvPr/>
        </p:nvCxnSpPr>
        <p:spPr>
          <a:xfrm>
            <a:off x="6914775" y="1492642"/>
            <a:ext cx="985806" cy="70385"/>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831B4FAD-DB63-ACFD-1A1E-F1F532ADC95B}"/>
              </a:ext>
            </a:extLst>
          </p:cNvPr>
          <p:cNvCxnSpPr>
            <a:cxnSpLocks/>
          </p:cNvCxnSpPr>
          <p:nvPr/>
        </p:nvCxnSpPr>
        <p:spPr>
          <a:xfrm>
            <a:off x="9160184" y="3709572"/>
            <a:ext cx="177746" cy="764505"/>
          </a:xfrm>
          <a:prstGeom prst="straightConnector1">
            <a:avLst/>
          </a:prstGeom>
          <a:ln>
            <a:prstDash val="dash"/>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62467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A057-EFF0-08BF-A040-C50E404DE57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5FD0A0F7-1249-7EB3-EDEE-A531DF32E818}"/>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88145BDD-CE27-B14F-1A7B-8DC26BE913EF}"/>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2222C2A5-D638-874B-8DA5-6C62D983F086}"/>
                </a:ext>
              </a:extLst>
            </p:cNvPr>
            <p:cNvSpPr txBox="1"/>
            <p:nvPr/>
          </p:nvSpPr>
          <p:spPr>
            <a:xfrm>
              <a:off x="320767" y="123352"/>
              <a:ext cx="213109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Evaluations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431759E1-937D-E591-F337-8CCDDBF955A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35B4902F-1205-54A2-4CAE-830CF3DBCC33}"/>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FA8A2F4E-64FB-DAC9-2BC6-BACA41D2E04C}"/>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46</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15727DE5-29F1-6F1B-3455-23A988A45532}"/>
              </a:ext>
            </a:extLst>
          </p:cNvPr>
          <p:cNvPicPr>
            <a:picLocks noChangeAspect="1"/>
          </p:cNvPicPr>
          <p:nvPr/>
        </p:nvPicPr>
        <p:blipFill>
          <a:blip r:embed="rId3"/>
          <a:stretch>
            <a:fillRect/>
          </a:stretch>
        </p:blipFill>
        <p:spPr>
          <a:xfrm>
            <a:off x="228599" y="878698"/>
            <a:ext cx="11311313" cy="3470736"/>
          </a:xfrm>
          <a:prstGeom prst="rect">
            <a:avLst/>
          </a:prstGeom>
        </p:spPr>
      </p:pic>
      <p:sp>
        <p:nvSpPr>
          <p:cNvPr id="9" name="TextBox 8">
            <a:extLst>
              <a:ext uri="{FF2B5EF4-FFF2-40B4-BE49-F238E27FC236}">
                <a16:creationId xmlns:a16="http://schemas.microsoft.com/office/drawing/2014/main" id="{BB4A861B-54C8-7551-DE48-70003BBA2A23}"/>
              </a:ext>
            </a:extLst>
          </p:cNvPr>
          <p:cNvSpPr txBox="1"/>
          <p:nvPr/>
        </p:nvSpPr>
        <p:spPr>
          <a:xfrm>
            <a:off x="3329608" y="4665738"/>
            <a:ext cx="869674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In all cases, TACO-L is the most efficient and finds the best objective</a:t>
            </a:r>
          </a:p>
          <a:p>
            <a:pPr marL="285750" indent="-285750">
              <a:buFont typeface="Arial" panose="020B0604020202020204" pitchFamily="34" charset="0"/>
              <a:buChar char="•"/>
            </a:pPr>
            <a:r>
              <a:rPr lang="en-US" sz="2000" dirty="0"/>
              <a:t>TACO-NL performs worse than TACO, which means the latest automatic linearization feature of </a:t>
            </a:r>
            <a:r>
              <a:rPr lang="en-US" sz="2000" dirty="0" err="1"/>
              <a:t>Gurobi</a:t>
            </a:r>
            <a:r>
              <a:rPr lang="en-US" sz="2000" dirty="0"/>
              <a:t> should be used carefully</a:t>
            </a:r>
          </a:p>
          <a:p>
            <a:pPr marL="285750" indent="-285750">
              <a:buFont typeface="Arial" panose="020B0604020202020204" pitchFamily="34" charset="0"/>
              <a:buChar char="•"/>
            </a:pPr>
            <a:r>
              <a:rPr lang="en-US" sz="2000" dirty="0"/>
              <a:t>Larger circuit and quantum network lead to higher communication cost</a:t>
            </a:r>
          </a:p>
        </p:txBody>
      </p:sp>
      <p:sp>
        <p:nvSpPr>
          <p:cNvPr id="10" name="TextBox 9">
            <a:extLst>
              <a:ext uri="{FF2B5EF4-FFF2-40B4-BE49-F238E27FC236}">
                <a16:creationId xmlns:a16="http://schemas.microsoft.com/office/drawing/2014/main" id="{0D59AC4B-2FD8-0C40-3507-5ABFDAF5B9A1}"/>
              </a:ext>
            </a:extLst>
          </p:cNvPr>
          <p:cNvSpPr txBox="1"/>
          <p:nvPr/>
        </p:nvSpPr>
        <p:spPr>
          <a:xfrm>
            <a:off x="202306" y="4489462"/>
            <a:ext cx="310100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TACO: original formulation</a:t>
            </a:r>
          </a:p>
          <a:p>
            <a:pPr marL="285750" indent="-285750">
              <a:buFont typeface="Arial" panose="020B0604020202020204" pitchFamily="34" charset="0"/>
              <a:buChar char="•"/>
            </a:pPr>
            <a:r>
              <a:rPr lang="en-US" dirty="0"/>
              <a:t>TACO-NL: original formulation with high order expression by </a:t>
            </a:r>
            <a:r>
              <a:rPr lang="en-US" dirty="0" err="1"/>
              <a:t>Guoibi</a:t>
            </a:r>
            <a:endParaRPr lang="en-US" dirty="0"/>
          </a:p>
          <a:p>
            <a:pPr marL="285750" indent="-285750">
              <a:buFont typeface="Arial" panose="020B0604020202020204" pitchFamily="34" charset="0"/>
              <a:buChar char="•"/>
            </a:pPr>
            <a:r>
              <a:rPr lang="en-US" dirty="0"/>
              <a:t>TACO-L: proposed simplified formulation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0840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17AE54-2999-95F7-01A4-A37F3E63CFD4}"/>
              </a:ext>
            </a:extLst>
          </p:cNvPr>
          <p:cNvPicPr>
            <a:picLocks noChangeAspect="1"/>
          </p:cNvPicPr>
          <p:nvPr/>
        </p:nvPicPr>
        <p:blipFill>
          <a:blip r:embed="rId3"/>
          <a:stretch>
            <a:fillRect/>
          </a:stretch>
        </p:blipFill>
        <p:spPr>
          <a:xfrm>
            <a:off x="2663687" y="4611033"/>
            <a:ext cx="6011334" cy="1940666"/>
          </a:xfrm>
          <a:prstGeom prst="rect">
            <a:avLst/>
          </a:prstGeom>
        </p:spPr>
      </p:pic>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204094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Conclusion</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47</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9" name="文本框 8">
            <a:extLst>
              <a:ext uri="{FF2B5EF4-FFF2-40B4-BE49-F238E27FC236}">
                <a16:creationId xmlns:a16="http://schemas.microsoft.com/office/drawing/2014/main" id="{B00D4055-EF62-585E-2B0F-D85C3DF10D0F}"/>
              </a:ext>
            </a:extLst>
          </p:cNvPr>
          <p:cNvSpPr txBox="1"/>
          <p:nvPr/>
        </p:nvSpPr>
        <p:spPr>
          <a:xfrm>
            <a:off x="392595" y="768241"/>
            <a:ext cx="10152822" cy="96795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Quantum Communication Resource Allocation helped by Quantum Computing</a:t>
            </a:r>
          </a:p>
          <a:p>
            <a:pPr marL="342900" indent="-342900">
              <a:lnSpc>
                <a:spcPct val="150000"/>
              </a:lnSpc>
              <a:buFont typeface="Wingdings" panose="05000000000000000000" pitchFamily="2" charset="2"/>
              <a:buChar char="Ø"/>
            </a:pPr>
            <a:endParaRPr lang="en-US" altLang="zh-CN" sz="2000" b="0" dirty="0">
              <a:latin typeface="Calibri" panose="020F0502020204030204" pitchFamily="34" charset="0"/>
              <a:ea typeface="Calibri" panose="020F0502020204030204" pitchFamily="34" charset="0"/>
              <a:cs typeface="Calibri" panose="020F0502020204030204" pitchFamily="34" charset="0"/>
            </a:endParaRPr>
          </a:p>
        </p:txBody>
      </p:sp>
      <p:pic>
        <p:nvPicPr>
          <p:cNvPr id="12" name="Graphic 11">
            <a:extLst>
              <a:ext uri="{FF2B5EF4-FFF2-40B4-BE49-F238E27FC236}">
                <a16:creationId xmlns:a16="http://schemas.microsoft.com/office/drawing/2014/main" id="{85CC1D8F-5E7C-C39F-E247-0C078672D7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9306" y="1292120"/>
            <a:ext cx="2170780" cy="2856093"/>
          </a:xfrm>
          <a:prstGeom prst="rect">
            <a:avLst/>
          </a:prstGeom>
        </p:spPr>
      </p:pic>
      <p:pic>
        <p:nvPicPr>
          <p:cNvPr id="13" name="图片 5">
            <a:extLst>
              <a:ext uri="{FF2B5EF4-FFF2-40B4-BE49-F238E27FC236}">
                <a16:creationId xmlns:a16="http://schemas.microsoft.com/office/drawing/2014/main" id="{04D8AFB2-97D2-80D0-3B9A-DD23A7315EEF}"/>
              </a:ext>
            </a:extLst>
          </p:cNvPr>
          <p:cNvPicPr>
            <a:picLocks noChangeAspect="1"/>
          </p:cNvPicPr>
          <p:nvPr/>
        </p:nvPicPr>
        <p:blipFill>
          <a:blip r:embed="rId6"/>
          <a:stretch>
            <a:fillRect/>
          </a:stretch>
        </p:blipFill>
        <p:spPr>
          <a:xfrm>
            <a:off x="1735318" y="1385180"/>
            <a:ext cx="2588203" cy="2716624"/>
          </a:xfrm>
          <a:prstGeom prst="rect">
            <a:avLst/>
          </a:prstGeom>
        </p:spPr>
      </p:pic>
      <p:sp>
        <p:nvSpPr>
          <p:cNvPr id="6" name="文本框 8">
            <a:extLst>
              <a:ext uri="{FF2B5EF4-FFF2-40B4-BE49-F238E27FC236}">
                <a16:creationId xmlns:a16="http://schemas.microsoft.com/office/drawing/2014/main" id="{CC232A3E-F71B-F61E-E4D1-259F40B5E757}"/>
              </a:ext>
            </a:extLst>
          </p:cNvPr>
          <p:cNvSpPr txBox="1"/>
          <p:nvPr/>
        </p:nvSpPr>
        <p:spPr>
          <a:xfrm>
            <a:off x="465482" y="4074751"/>
            <a:ext cx="10152822" cy="96795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000" dirty="0">
                <a:latin typeface="Calibri" panose="020F0502020204030204" pitchFamily="34" charset="0"/>
                <a:ea typeface="Calibri" panose="020F0502020204030204" pitchFamily="34" charset="0"/>
                <a:cs typeface="Calibri" panose="020F0502020204030204" pitchFamily="34" charset="0"/>
              </a:rPr>
              <a:t>Quantum Computing helped by Quantum Communication</a:t>
            </a:r>
          </a:p>
          <a:p>
            <a:pPr marL="342900" indent="-342900">
              <a:lnSpc>
                <a:spcPct val="150000"/>
              </a:lnSpc>
              <a:buFont typeface="Wingdings" panose="05000000000000000000" pitchFamily="2" charset="2"/>
              <a:buChar char="Ø"/>
            </a:pPr>
            <a:endParaRPr lang="en-US" altLang="zh-CN" sz="2000" b="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Avengers: Infinity War - MAFEX Dr ...">
            <a:extLst>
              <a:ext uri="{FF2B5EF4-FFF2-40B4-BE49-F238E27FC236}">
                <a16:creationId xmlns:a16="http://schemas.microsoft.com/office/drawing/2014/main" id="{425FBFCA-1E5D-8449-A136-5E52F8468A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2703" y="2047139"/>
            <a:ext cx="2976205" cy="353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48</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8" name="文本框 17">
            <a:extLst>
              <a:ext uri="{FF2B5EF4-FFF2-40B4-BE49-F238E27FC236}">
                <a16:creationId xmlns:a16="http://schemas.microsoft.com/office/drawing/2014/main" id="{A3AAAE95-9622-F854-C484-2E5193BD4B99}"/>
              </a:ext>
            </a:extLst>
          </p:cNvPr>
          <p:cNvSpPr txBox="1"/>
          <p:nvPr/>
        </p:nvSpPr>
        <p:spPr>
          <a:xfrm>
            <a:off x="1529856" y="25791"/>
            <a:ext cx="9654118" cy="1107996"/>
          </a:xfrm>
          <a:prstGeom prst="rect">
            <a:avLst/>
          </a:prstGeom>
          <a:noFill/>
        </p:spPr>
        <p:txBody>
          <a:bodyPr wrap="none" rtlCol="0">
            <a:spAutoFit/>
          </a:bodyPr>
          <a:lstStyle/>
          <a:p>
            <a:r>
              <a:rPr lang="en-US" altLang="zh-CN" sz="6600" b="1" dirty="0">
                <a:solidFill>
                  <a:srgbClr val="98113A"/>
                </a:solidFill>
                <a:latin typeface="Calibri" panose="020F0502020204030204" pitchFamily="34" charset="0"/>
                <a:ea typeface="Calibri" panose="020F0502020204030204" pitchFamily="34" charset="0"/>
                <a:cs typeface="Calibri" panose="020F0502020204030204" pitchFamily="34" charset="0"/>
              </a:rPr>
              <a:t>Thank you and visit our lab</a:t>
            </a:r>
            <a:endParaRPr lang="zh-CN" altLang="en-US" sz="6600" b="1" dirty="0">
              <a:solidFill>
                <a:srgbClr val="98113A"/>
              </a:solidFill>
              <a:latin typeface="Calibri" panose="020F0502020204030204" pitchFamily="34" charset="0"/>
              <a:cs typeface="Calibri" panose="020F0502020204030204" pitchFamily="34" charset="0"/>
            </a:endParaRPr>
          </a:p>
        </p:txBody>
      </p:sp>
      <p:pic>
        <p:nvPicPr>
          <p:cNvPr id="23" name="Picture 22" descr="Two men in kayaks on a river under a bridge&#10;&#10;Description automatically generated">
            <a:extLst>
              <a:ext uri="{FF2B5EF4-FFF2-40B4-BE49-F238E27FC236}">
                <a16:creationId xmlns:a16="http://schemas.microsoft.com/office/drawing/2014/main" id="{AC228E83-13ED-3B65-B57C-2641BAF04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509" y="2457887"/>
            <a:ext cx="3093480" cy="2320110"/>
          </a:xfrm>
          <a:prstGeom prst="rect">
            <a:avLst/>
          </a:prstGeom>
        </p:spPr>
      </p:pic>
      <p:sp>
        <p:nvSpPr>
          <p:cNvPr id="24" name="Slide Number Placeholder 1">
            <a:extLst>
              <a:ext uri="{FF2B5EF4-FFF2-40B4-BE49-F238E27FC236}">
                <a16:creationId xmlns:a16="http://schemas.microsoft.com/office/drawing/2014/main" id="{2F3C9460-6E55-9E93-7ECA-2A9035CF93FC}"/>
              </a:ext>
            </a:extLst>
          </p:cNvPr>
          <p:cNvSpPr txBox="1">
            <a:spLocks/>
          </p:cNvSpPr>
          <p:nvPr/>
        </p:nvSpPr>
        <p:spPr>
          <a:xfrm>
            <a:off x="8610600" y="6187387"/>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930033-B2FC-4609-BC0E-7900D15FB984}" type="slidenum">
              <a:rPr lang="en-US" smtClean="0"/>
              <a:pPr/>
              <a:t>48</a:t>
            </a:fld>
            <a:endParaRPr lang="en-US"/>
          </a:p>
        </p:txBody>
      </p:sp>
      <p:sp>
        <p:nvSpPr>
          <p:cNvPr id="25" name="Slide Number Placeholder 3">
            <a:extLst>
              <a:ext uri="{FF2B5EF4-FFF2-40B4-BE49-F238E27FC236}">
                <a16:creationId xmlns:a16="http://schemas.microsoft.com/office/drawing/2014/main" id="{FF4C590F-8F65-BC96-D611-8551D478D742}"/>
              </a:ext>
            </a:extLst>
          </p:cNvPr>
          <p:cNvSpPr txBox="1">
            <a:spLocks/>
          </p:cNvSpPr>
          <p:nvPr/>
        </p:nvSpPr>
        <p:spPr>
          <a:xfrm>
            <a:off x="9271000" y="589844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CBFF3A-E60C-994B-AE6E-D7D0A26F3FC4}" type="slidenum">
              <a:rPr lang="en-US" smtClean="0"/>
              <a:pPr/>
              <a:t>48</a:t>
            </a:fld>
            <a:endParaRPr lang="en-US"/>
          </a:p>
        </p:txBody>
      </p:sp>
      <p:pic>
        <p:nvPicPr>
          <p:cNvPr id="26" name="Picture 25">
            <a:extLst>
              <a:ext uri="{FF2B5EF4-FFF2-40B4-BE49-F238E27FC236}">
                <a16:creationId xmlns:a16="http://schemas.microsoft.com/office/drawing/2014/main" id="{DF5BA9E8-F0C7-C150-366C-1CB68756BB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0600" y="1066094"/>
            <a:ext cx="3251200" cy="2438400"/>
          </a:xfrm>
          <a:prstGeom prst="rect">
            <a:avLst/>
          </a:prstGeom>
        </p:spPr>
      </p:pic>
      <p:pic>
        <p:nvPicPr>
          <p:cNvPr id="27" name="Picture 26">
            <a:extLst>
              <a:ext uri="{FF2B5EF4-FFF2-40B4-BE49-F238E27FC236}">
                <a16:creationId xmlns:a16="http://schemas.microsoft.com/office/drawing/2014/main" id="{9965D335-2E94-FC44-DB02-847F427E61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3281" y="3510260"/>
            <a:ext cx="3094083" cy="2320562"/>
          </a:xfrm>
          <a:prstGeom prst="rect">
            <a:avLst/>
          </a:prstGeom>
        </p:spPr>
      </p:pic>
      <p:pic>
        <p:nvPicPr>
          <p:cNvPr id="28" name="Picture 27">
            <a:extLst>
              <a:ext uri="{FF2B5EF4-FFF2-40B4-BE49-F238E27FC236}">
                <a16:creationId xmlns:a16="http://schemas.microsoft.com/office/drawing/2014/main" id="{8ACCAAC2-52C8-4517-93A6-F15F9DE275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8998" y="3510260"/>
            <a:ext cx="3094083" cy="2320562"/>
          </a:xfrm>
          <a:prstGeom prst="rect">
            <a:avLst/>
          </a:prstGeom>
        </p:spPr>
      </p:pic>
      <p:pic>
        <p:nvPicPr>
          <p:cNvPr id="29" name="Picture 28">
            <a:extLst>
              <a:ext uri="{FF2B5EF4-FFF2-40B4-BE49-F238E27FC236}">
                <a16:creationId xmlns:a16="http://schemas.microsoft.com/office/drawing/2014/main" id="{CAE4F94F-4FC4-5BCA-89C2-4D96AC91DB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6919" y="1095910"/>
            <a:ext cx="4160281" cy="2408584"/>
          </a:xfrm>
          <a:prstGeom prst="rect">
            <a:avLst/>
          </a:prstGeom>
        </p:spPr>
      </p:pic>
      <p:pic>
        <p:nvPicPr>
          <p:cNvPr id="30" name="Picture 29">
            <a:extLst>
              <a:ext uri="{FF2B5EF4-FFF2-40B4-BE49-F238E27FC236}">
                <a16:creationId xmlns:a16="http://schemas.microsoft.com/office/drawing/2014/main" id="{C9D4619E-674C-6B3E-1211-EB2EB2189A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1800" y="1066094"/>
            <a:ext cx="1828800" cy="2438400"/>
          </a:xfrm>
          <a:prstGeom prst="rect">
            <a:avLst/>
          </a:prstGeom>
        </p:spPr>
      </p:pic>
      <p:pic>
        <p:nvPicPr>
          <p:cNvPr id="31" name="Picture 30">
            <a:extLst>
              <a:ext uri="{FF2B5EF4-FFF2-40B4-BE49-F238E27FC236}">
                <a16:creationId xmlns:a16="http://schemas.microsoft.com/office/drawing/2014/main" id="{7215A9C4-DCC5-806A-3A4D-0A557DF412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52356" y="2992224"/>
            <a:ext cx="3093481" cy="3404557"/>
          </a:xfrm>
          <a:prstGeom prst="rect">
            <a:avLst/>
          </a:prstGeom>
        </p:spPr>
      </p:pic>
      <p:sp>
        <p:nvSpPr>
          <p:cNvPr id="32" name="Rectangle 31">
            <a:extLst>
              <a:ext uri="{FF2B5EF4-FFF2-40B4-BE49-F238E27FC236}">
                <a16:creationId xmlns:a16="http://schemas.microsoft.com/office/drawing/2014/main" id="{E9A288E1-2561-0E17-3205-10DDDA318921}"/>
              </a:ext>
            </a:extLst>
          </p:cNvPr>
          <p:cNvSpPr/>
          <p:nvPr/>
        </p:nvSpPr>
        <p:spPr>
          <a:xfrm>
            <a:off x="4943708" y="5874185"/>
            <a:ext cx="2826415" cy="369332"/>
          </a:xfrm>
          <a:prstGeom prst="rect">
            <a:avLst/>
          </a:prstGeom>
        </p:spPr>
        <p:txBody>
          <a:bodyPr wrap="none">
            <a:spAutoFit/>
          </a:bodyPr>
          <a:lstStyle/>
          <a:p>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dirty="0"/>
          </a:p>
        </p:txBody>
      </p:sp>
      <p:pic>
        <p:nvPicPr>
          <p:cNvPr id="33" name="Picture 32">
            <a:extLst>
              <a:ext uri="{FF2B5EF4-FFF2-40B4-BE49-F238E27FC236}">
                <a16:creationId xmlns:a16="http://schemas.microsoft.com/office/drawing/2014/main" id="{6E046D19-C67A-9DED-351F-D86E37D7490C}"/>
              </a:ext>
            </a:extLst>
          </p:cNvPr>
          <p:cNvPicPr>
            <a:picLocks noChangeAspect="1"/>
          </p:cNvPicPr>
          <p:nvPr/>
        </p:nvPicPr>
        <p:blipFill>
          <a:blip r:embed="rId12"/>
          <a:stretch>
            <a:fillRect/>
          </a:stretch>
        </p:blipFill>
        <p:spPr>
          <a:xfrm>
            <a:off x="8714492" y="4536736"/>
            <a:ext cx="3147308" cy="1892223"/>
          </a:xfrm>
          <a:prstGeom prst="rect">
            <a:avLst/>
          </a:prstGeom>
        </p:spPr>
      </p:pic>
      <p:sp>
        <p:nvSpPr>
          <p:cNvPr id="34" name="Rectangle 33">
            <a:extLst>
              <a:ext uri="{FF2B5EF4-FFF2-40B4-BE49-F238E27FC236}">
                <a16:creationId xmlns:a16="http://schemas.microsoft.com/office/drawing/2014/main" id="{7B0EE65D-B929-DC42-22E3-48D726DFDB93}"/>
              </a:ext>
            </a:extLst>
          </p:cNvPr>
          <p:cNvSpPr/>
          <p:nvPr/>
        </p:nvSpPr>
        <p:spPr>
          <a:xfrm>
            <a:off x="4943708" y="6243517"/>
            <a:ext cx="3310971" cy="369332"/>
          </a:xfrm>
          <a:prstGeom prst="rect">
            <a:avLst/>
          </a:prstGeom>
        </p:spPr>
        <p:txBody>
          <a:bodyPr wrap="none">
            <a:spAutoFit/>
          </a:bodyPr>
          <a:lstStyle/>
          <a:p>
            <a:r>
              <a:rPr lang="en-US" dirty="0">
                <a:solidFill>
                  <a:srgbClr val="0070C0"/>
                </a:solidFill>
              </a:rPr>
              <a:t>http://www2.egr.uh.edu/~zhan2 </a:t>
            </a:r>
          </a:p>
        </p:txBody>
      </p:sp>
      <p:sp>
        <p:nvSpPr>
          <p:cNvPr id="35" name="TextBox 34">
            <a:extLst>
              <a:ext uri="{FF2B5EF4-FFF2-40B4-BE49-F238E27FC236}">
                <a16:creationId xmlns:a16="http://schemas.microsoft.com/office/drawing/2014/main" id="{25A9D888-19E7-3BB1-65B7-BCFD11E0350B}"/>
              </a:ext>
            </a:extLst>
          </p:cNvPr>
          <p:cNvSpPr txBox="1"/>
          <p:nvPr/>
        </p:nvSpPr>
        <p:spPr>
          <a:xfrm>
            <a:off x="885248" y="6059627"/>
            <a:ext cx="3980871" cy="369332"/>
          </a:xfrm>
          <a:prstGeom prst="rect">
            <a:avLst/>
          </a:prstGeom>
          <a:noFill/>
        </p:spPr>
        <p:txBody>
          <a:bodyPr wrap="square" rtlCol="0">
            <a:spAutoFit/>
          </a:bodyPr>
          <a:lstStyle/>
          <a:p>
            <a:r>
              <a:rPr lang="en-US" dirty="0"/>
              <a:t>Videos, slides and codes can be found</a:t>
            </a:r>
          </a:p>
        </p:txBody>
      </p:sp>
      <p:pic>
        <p:nvPicPr>
          <p:cNvPr id="36" name="Picture 35" descr="A person holding a rifle&#10;&#10;Description automatically generated with medium confidence">
            <a:extLst>
              <a:ext uri="{FF2B5EF4-FFF2-40B4-BE49-F238E27FC236}">
                <a16:creationId xmlns:a16="http://schemas.microsoft.com/office/drawing/2014/main" id="{2795B37B-9AE8-B185-FAF8-F42F30ED3A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828" y="1099410"/>
            <a:ext cx="2486091" cy="1864568"/>
          </a:xfrm>
          <a:prstGeom prst="rect">
            <a:avLst/>
          </a:prstGeom>
        </p:spPr>
      </p:pic>
      <p:pic>
        <p:nvPicPr>
          <p:cNvPr id="37" name="930138f787c2cd438aa67fa2f95888">
            <a:hlinkClick r:id="" action="ppaction://media"/>
            <a:extLst>
              <a:ext uri="{FF2B5EF4-FFF2-40B4-BE49-F238E27FC236}">
                <a16:creationId xmlns:a16="http://schemas.microsoft.com/office/drawing/2014/main" id="{FF1A215D-17F7-D67B-B894-0C6D5F31E737}"/>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011" y="4380736"/>
            <a:ext cx="2577930" cy="1450086"/>
          </a:xfrm>
          <a:prstGeom prst="rect">
            <a:avLst/>
          </a:prstGeom>
        </p:spPr>
      </p:pic>
    </p:spTree>
    <p:extLst>
      <p:ext uri="{BB962C8B-B14F-4D97-AF65-F5344CB8AC3E}">
        <p14:creationId xmlns:p14="http://schemas.microsoft.com/office/powerpoint/2010/main" val="10356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66" fill="hold"/>
                                        <p:tgtEl>
                                          <p:spTgt spid="37"/>
                                        </p:tgtEl>
                                      </p:cBhvr>
                                    </p:cmd>
                                  </p:childTnLst>
                                </p:cTn>
                              </p:par>
                              <p:par>
                                <p:cTn id="7" presetID="1" presetClass="mediacall" presetSubtype="0" fill="hold" nodeType="withEffect">
                                  <p:stCondLst>
                                    <p:cond delay="0"/>
                                  </p:stCondLst>
                                  <p:childTnLst>
                                    <p:cmd type="call" cmd="playFrom(0.0)">
                                      <p:cBhvr>
                                        <p:cTn id="8" dur="29666"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37"/>
                                        </p:tgtEl>
                                      </p:cBhvr>
                                    </p:cmd>
                                  </p:childTnLst>
                                </p:cTn>
                              </p:par>
                            </p:childTnLst>
                          </p:cTn>
                        </p:par>
                      </p:childTnLst>
                    </p:cTn>
                  </p:par>
                </p:childTnLst>
              </p:cTn>
              <p:nextCondLst>
                <p:cond evt="onClick" delay="0">
                  <p:tgtEl>
                    <p:spTgt spid="37"/>
                  </p:tgtEl>
                </p:cond>
              </p:nextCondLst>
            </p:seq>
            <p:video>
              <p:cMediaNode vol="80000" mute="1">
                <p:cTn id="14" fill="hold" display="0">
                  <p:stCondLst>
                    <p:cond delay="indefinite"/>
                  </p:stCondLst>
                </p:cTn>
                <p:tgtEl>
                  <p:spTgt spid="3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EFD5-3434-0E82-6C25-6157F9A5190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DA94EC7E-EB8A-91C2-9DCD-CD298722152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4B22A961-6917-7BF3-7DF7-B1C44B41E7A9}"/>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1064C5B6-9818-B67B-88FD-168A91CCF85B}"/>
                </a:ext>
              </a:extLst>
            </p:cNvPr>
            <p:cNvSpPr txBox="1"/>
            <p:nvPr/>
          </p:nvSpPr>
          <p:spPr>
            <a:xfrm>
              <a:off x="320767" y="123352"/>
              <a:ext cx="7417223"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Quantum Communication and Networking</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0C7B27BA-C74D-4A13-6D92-BFDEB837EB1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5841000-D029-F01A-E64C-2E48754E3E3D}"/>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23EBF0A-2CC0-BB41-F112-EB3CF0B0BF13}"/>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5</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9FDB1E32-6FCA-FD8C-32B0-F398574948E1}"/>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67EFB82-C7BC-03A8-6082-14C7E25DEA63}"/>
              </a:ext>
            </a:extLst>
          </p:cNvPr>
          <p:cNvSpPr txBox="1">
            <a:spLocks/>
          </p:cNvSpPr>
          <p:nvPr/>
        </p:nvSpPr>
        <p:spPr>
          <a:xfrm>
            <a:off x="2854816" y="915497"/>
            <a:ext cx="4987158" cy="7532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chemeClr val="tx1">
                  <a:lumMod val="65000"/>
                  <a:lumOff val="35000"/>
                </a:schemeClr>
              </a:solidFill>
              <a:latin typeface="+mn-lt"/>
              <a:ea typeface="+mn-ea"/>
              <a:cs typeface="+mn-cs"/>
            </a:endParaRPr>
          </a:p>
        </p:txBody>
      </p:sp>
      <p:sp>
        <p:nvSpPr>
          <p:cNvPr id="9" name="Content Placeholder 2">
            <a:extLst>
              <a:ext uri="{FF2B5EF4-FFF2-40B4-BE49-F238E27FC236}">
                <a16:creationId xmlns:a16="http://schemas.microsoft.com/office/drawing/2014/main" id="{295B33E8-4FC0-2B74-0C3B-898188DCCDCF}"/>
              </a:ext>
            </a:extLst>
          </p:cNvPr>
          <p:cNvSpPr txBox="1">
            <a:spLocks/>
          </p:cNvSpPr>
          <p:nvPr/>
        </p:nvSpPr>
        <p:spPr>
          <a:xfrm>
            <a:off x="919798" y="1081655"/>
            <a:ext cx="10352404" cy="2772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Terrestrial Q</a:t>
            </a:r>
            <a:r>
              <a:rPr lang="en-US" altLang="zh-CN" dirty="0"/>
              <a:t>uantum</a:t>
            </a:r>
            <a:r>
              <a:rPr lang="en-US" dirty="0"/>
              <a:t> Network (TQN)</a:t>
            </a:r>
          </a:p>
          <a:p>
            <a:pPr lvl="1"/>
            <a:r>
              <a:rPr lang="en-US" dirty="0"/>
              <a:t>Utilize </a:t>
            </a:r>
            <a:r>
              <a:rPr lang="en-US" i="1" dirty="0">
                <a:solidFill>
                  <a:srgbClr val="FF0000"/>
                </a:solidFill>
              </a:rPr>
              <a:t>optical fiber </a:t>
            </a:r>
            <a:r>
              <a:rPr lang="en-US" dirty="0"/>
              <a:t>links</a:t>
            </a:r>
          </a:p>
          <a:p>
            <a:pPr lvl="1"/>
            <a:r>
              <a:rPr lang="en-US" dirty="0"/>
              <a:t>Exponential </a:t>
            </a:r>
            <a:r>
              <a:rPr lang="en-US" i="1" dirty="0">
                <a:solidFill>
                  <a:srgbClr val="FF0000"/>
                </a:solidFill>
              </a:rPr>
              <a:t>increase</a:t>
            </a:r>
            <a:r>
              <a:rPr lang="en-US" dirty="0"/>
              <a:t> in photon loss with distance</a:t>
            </a:r>
          </a:p>
          <a:p>
            <a:pPr lvl="1"/>
            <a:r>
              <a:rPr lang="en-US" dirty="0"/>
              <a:t>Terrestrial repeaters perform entanglement swapping and purification </a:t>
            </a:r>
            <a:r>
              <a:rPr lang="en-US" altLang="zh-CN" dirty="0"/>
              <a:t>to </a:t>
            </a:r>
            <a:r>
              <a:rPr lang="en-US" dirty="0"/>
              <a:t>ensuring high fidelity</a:t>
            </a:r>
          </a:p>
        </p:txBody>
      </p:sp>
      <p:grpSp>
        <p:nvGrpSpPr>
          <p:cNvPr id="10" name="Group 9">
            <a:extLst>
              <a:ext uri="{FF2B5EF4-FFF2-40B4-BE49-F238E27FC236}">
                <a16:creationId xmlns:a16="http://schemas.microsoft.com/office/drawing/2014/main" id="{87CB359E-AA3A-AC07-50EA-12ABC51E2C9E}"/>
              </a:ext>
            </a:extLst>
          </p:cNvPr>
          <p:cNvGrpSpPr/>
          <p:nvPr/>
        </p:nvGrpSpPr>
        <p:grpSpPr>
          <a:xfrm>
            <a:off x="7642388" y="3308395"/>
            <a:ext cx="3629814" cy="2345862"/>
            <a:chOff x="7803684" y="3047941"/>
            <a:chExt cx="3629814" cy="2345862"/>
          </a:xfrm>
        </p:grpSpPr>
        <p:sp>
          <p:nvSpPr>
            <p:cNvPr id="11" name="Rectangle: Rounded Corners 7">
              <a:extLst>
                <a:ext uri="{FF2B5EF4-FFF2-40B4-BE49-F238E27FC236}">
                  <a16:creationId xmlns:a16="http://schemas.microsoft.com/office/drawing/2014/main" id="{F03A59FA-59D5-24BC-D66F-D7766B6352F6}"/>
                </a:ext>
              </a:extLst>
            </p:cNvPr>
            <p:cNvSpPr/>
            <p:nvPr/>
          </p:nvSpPr>
          <p:spPr>
            <a:xfrm>
              <a:off x="7803684" y="3047941"/>
              <a:ext cx="3542442" cy="2345862"/>
            </a:xfrm>
            <a:prstGeom prst="roundRect">
              <a:avLst>
                <a:gd name="adj" fmla="val 1755"/>
              </a:avLst>
            </a:prstGeom>
            <a:solidFill>
              <a:srgbClr val="FFF2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Clr>
                  <a:srgbClr val="FF0000"/>
                </a:buClr>
                <a:buSzPct val="120000"/>
                <a:buBlip>
                  <a:blip r:embed="rId3"/>
                </a:buBlip>
              </a:pPr>
              <a:endParaRPr lang="en-US" sz="2400" b="1">
                <a:solidFill>
                  <a:schemeClr val="tx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F3D2F12-C14C-9B71-DE5E-761455E80B77}"/>
                </a:ext>
              </a:extLst>
            </p:cNvPr>
            <p:cNvSpPr txBox="1"/>
            <p:nvPr/>
          </p:nvSpPr>
          <p:spPr>
            <a:xfrm>
              <a:off x="7891056" y="3369025"/>
              <a:ext cx="2793593" cy="400110"/>
            </a:xfrm>
            <a:prstGeom prst="rect">
              <a:avLst/>
            </a:prstGeom>
            <a:noFill/>
          </p:spPr>
          <p:txBody>
            <a:bodyPr wrap="square" rtlCol="0">
              <a:spAutoFit/>
            </a:bodyPr>
            <a:lstStyle/>
            <a:p>
              <a:pPr marL="342900" indent="-342900">
                <a:buBlip>
                  <a:blip r:embed="rId3"/>
                </a:buBlip>
              </a:pPr>
              <a:r>
                <a:rPr lang="en-US" sz="2000" b="1" dirty="0">
                  <a:solidFill>
                    <a:schemeClr val="tx1"/>
                  </a:solidFill>
                  <a:latin typeface="Calibri" panose="020F0502020204030204" pitchFamily="34" charset="0"/>
                  <a:cs typeface="Calibri" panose="020F0502020204030204" pitchFamily="34" charset="0"/>
                </a:rPr>
                <a:t>Limited Coverage</a:t>
              </a:r>
            </a:p>
          </p:txBody>
        </p:sp>
        <p:sp>
          <p:nvSpPr>
            <p:cNvPr id="14" name="TextBox 13">
              <a:extLst>
                <a:ext uri="{FF2B5EF4-FFF2-40B4-BE49-F238E27FC236}">
                  <a16:creationId xmlns:a16="http://schemas.microsoft.com/office/drawing/2014/main" id="{701D5897-8DC4-A91E-1B82-B53293D6AF6F}"/>
                </a:ext>
              </a:extLst>
            </p:cNvPr>
            <p:cNvSpPr txBox="1"/>
            <p:nvPr/>
          </p:nvSpPr>
          <p:spPr>
            <a:xfrm>
              <a:off x="7891056" y="4557773"/>
              <a:ext cx="2951585" cy="400110"/>
            </a:xfrm>
            <a:prstGeom prst="rect">
              <a:avLst/>
            </a:prstGeom>
            <a:noFill/>
          </p:spPr>
          <p:txBody>
            <a:bodyPr wrap="square" rtlCol="0">
              <a:spAutoFit/>
            </a:bodyPr>
            <a:lstStyle/>
            <a:p>
              <a:pPr marL="342900" indent="-342900">
                <a:buBlip>
                  <a:blip r:embed="rId3"/>
                </a:buBlip>
              </a:pPr>
              <a:r>
                <a:rPr lang="en-US" sz="2000" b="1">
                  <a:solidFill>
                    <a:schemeClr val="tx1"/>
                  </a:solidFill>
                  <a:latin typeface="Calibri" panose="020F0502020204030204" pitchFamily="34" charset="0"/>
                  <a:cs typeface="Calibri" panose="020F0502020204030204" pitchFamily="34" charset="0"/>
                </a:rPr>
                <a:t>Constrained scalability</a:t>
              </a:r>
            </a:p>
          </p:txBody>
        </p:sp>
        <p:sp>
          <p:nvSpPr>
            <p:cNvPr id="15" name="TextBox 14">
              <a:extLst>
                <a:ext uri="{FF2B5EF4-FFF2-40B4-BE49-F238E27FC236}">
                  <a16:creationId xmlns:a16="http://schemas.microsoft.com/office/drawing/2014/main" id="{32C885AA-6428-AE74-A1DD-02CC1DB52A59}"/>
                </a:ext>
              </a:extLst>
            </p:cNvPr>
            <p:cNvSpPr txBox="1"/>
            <p:nvPr/>
          </p:nvSpPr>
          <p:spPr>
            <a:xfrm>
              <a:off x="7891056" y="3964179"/>
              <a:ext cx="3542442" cy="400110"/>
            </a:xfrm>
            <a:prstGeom prst="rect">
              <a:avLst/>
            </a:prstGeom>
            <a:noFill/>
          </p:spPr>
          <p:txBody>
            <a:bodyPr wrap="square" rtlCol="0">
              <a:spAutoFit/>
            </a:bodyPr>
            <a:lstStyle/>
            <a:p>
              <a:pPr marL="342900" indent="-342900">
                <a:buBlip>
                  <a:blip r:embed="rId3"/>
                </a:buBlip>
              </a:pPr>
              <a:r>
                <a:rPr lang="en-US" sz="2000" b="1">
                  <a:latin typeface="Calibri" panose="020F0502020204030204" pitchFamily="34" charset="0"/>
                  <a:cs typeface="Calibri" panose="020F0502020204030204" pitchFamily="34" charset="0"/>
                </a:rPr>
                <a:t>Inefficient </a:t>
              </a:r>
              <a:r>
                <a:rPr lang="en-US" sz="2000" b="1">
                  <a:solidFill>
                    <a:schemeClr val="tx1"/>
                  </a:solidFill>
                  <a:latin typeface="Calibri" panose="020F0502020204030204" pitchFamily="34" charset="0"/>
                  <a:cs typeface="Calibri" panose="020F0502020204030204" pitchFamily="34" charset="0"/>
                </a:rPr>
                <a:t>communication</a:t>
              </a:r>
            </a:p>
          </p:txBody>
        </p:sp>
      </p:grpSp>
      <p:sp>
        <p:nvSpPr>
          <p:cNvPr id="17" name="AutoShape 2" descr="TRANSPARENT OPTICAL QUANTUM NETWORKS FOR DISTRIBUTED SCIENCE | ORNL">
            <a:extLst>
              <a:ext uri="{FF2B5EF4-FFF2-40B4-BE49-F238E27FC236}">
                <a16:creationId xmlns:a16="http://schemas.microsoft.com/office/drawing/2014/main" id="{794B8AB7-DEAE-1C39-DE08-65C21062FF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TRANSPARENT OPTICAL QUANTUM NETWORKS FOR DISTRIBUTED SCIENCE | ORNL">
            <a:extLst>
              <a:ext uri="{FF2B5EF4-FFF2-40B4-BE49-F238E27FC236}">
                <a16:creationId xmlns:a16="http://schemas.microsoft.com/office/drawing/2014/main" id="{A0EADB9E-0EC3-C353-C20C-752D1E891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170" y="3147477"/>
            <a:ext cx="5927633" cy="333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7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4569456"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Limitation and Challenges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6</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6" name="组合 5">
            <a:extLst>
              <a:ext uri="{FF2B5EF4-FFF2-40B4-BE49-F238E27FC236}">
                <a16:creationId xmlns:a16="http://schemas.microsoft.com/office/drawing/2014/main" id="{B92FFD39-58D0-A9E0-ECAD-61BC3E9CC17F}"/>
              </a:ext>
            </a:extLst>
          </p:cNvPr>
          <p:cNvGrpSpPr/>
          <p:nvPr/>
        </p:nvGrpSpPr>
        <p:grpSpPr>
          <a:xfrm>
            <a:off x="320767" y="1095181"/>
            <a:ext cx="7098738" cy="4864486"/>
            <a:chOff x="320767" y="1107453"/>
            <a:chExt cx="7098738" cy="4864486"/>
          </a:xfrm>
        </p:grpSpPr>
        <p:sp>
          <p:nvSpPr>
            <p:cNvPr id="9" name="文本框 8">
              <a:extLst>
                <a:ext uri="{FF2B5EF4-FFF2-40B4-BE49-F238E27FC236}">
                  <a16:creationId xmlns:a16="http://schemas.microsoft.com/office/drawing/2014/main" id="{8FF7C747-F7EC-DC8A-2BF8-A2D92933C68F}"/>
                </a:ext>
              </a:extLst>
            </p:cNvPr>
            <p:cNvSpPr txBox="1"/>
            <p:nvPr/>
          </p:nvSpPr>
          <p:spPr>
            <a:xfrm>
              <a:off x="320767" y="1107453"/>
              <a:ext cx="7098738"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Limitations of ground-based quantum entanglement distribution</a:t>
              </a:r>
            </a:p>
          </p:txBody>
        </p:sp>
        <p:sp>
          <p:nvSpPr>
            <p:cNvPr id="10" name="文本框 9">
              <a:extLst>
                <a:ext uri="{FF2B5EF4-FFF2-40B4-BE49-F238E27FC236}">
                  <a16:creationId xmlns:a16="http://schemas.microsoft.com/office/drawing/2014/main" id="{11CB02FD-B7AC-56ED-AB26-33367CB70914}"/>
                </a:ext>
              </a:extLst>
            </p:cNvPr>
            <p:cNvSpPr txBox="1"/>
            <p:nvPr/>
          </p:nvSpPr>
          <p:spPr>
            <a:xfrm>
              <a:off x="320767" y="1570734"/>
              <a:ext cx="7030528"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Signal attenuation and decoherence:</a:t>
              </a:r>
              <a:r>
                <a:rPr lang="en-US" sz="2000" dirty="0"/>
                <a:t> Entanglement is fragile and easily disrupted by loss and noise during transmission.</a:t>
              </a:r>
            </a:p>
            <a:p>
              <a:pPr marL="285750" indent="-285750">
                <a:buFont typeface="Arial" panose="020B0604020202020204" pitchFamily="34" charset="0"/>
                <a:buChar char="•"/>
              </a:pPr>
              <a:r>
                <a:rPr lang="en-US" sz="2000" b="1" dirty="0"/>
                <a:t>Distance constraints:</a:t>
              </a:r>
              <a:r>
                <a:rPr lang="en-US" sz="2000" dirty="0"/>
                <a:t> Reliable entanglement maintenance is limited over long ground-based distances.</a:t>
              </a:r>
            </a:p>
            <a:p>
              <a:pPr marL="285750" indent="-285750">
                <a:buFont typeface="Arial" panose="020B0604020202020204" pitchFamily="34" charset="0"/>
                <a:buChar char="•"/>
              </a:pPr>
              <a:r>
                <a:rPr lang="en-US" sz="2000" b="1" dirty="0"/>
                <a:t>Environmental interference:</a:t>
              </a:r>
              <a:r>
                <a:rPr lang="en-US" sz="2000" dirty="0"/>
                <a:t> Electromagnetic noise, temperature shifts, and vibrations degrade quantum stability.</a:t>
              </a:r>
            </a:p>
            <a:p>
              <a:pPr marL="285750" indent="-285750">
                <a:buFont typeface="Arial" panose="020B0604020202020204" pitchFamily="34" charset="0"/>
                <a:buChar char="•"/>
              </a:pPr>
              <a:r>
                <a:rPr lang="en-US" sz="2000" b="1" dirty="0"/>
                <a:t>Device imperfections:</a:t>
              </a:r>
              <a:r>
                <a:rPr lang="en-US" sz="2000" dirty="0"/>
                <a:t> Hardware errors and component flaws reduce entanglement fidelity.</a:t>
              </a:r>
            </a:p>
            <a:p>
              <a:pPr marL="285750" indent="-285750">
                <a:buFont typeface="Arial" panose="020B0604020202020204" pitchFamily="34" charset="0"/>
                <a:buChar char="•"/>
              </a:pPr>
              <a:r>
                <a:rPr lang="en-US" sz="2000" b="1" dirty="0"/>
                <a:t>Security risks:</a:t>
              </a:r>
              <a:r>
                <a:rPr lang="en-US" sz="2000" dirty="0"/>
                <a:t> Protecting entanglement channels from eavesdropping and attacks remains difficult.</a:t>
              </a:r>
            </a:p>
            <a:p>
              <a:pPr marL="285750" indent="-285750">
                <a:buFont typeface="Arial" panose="020B0604020202020204" pitchFamily="34" charset="0"/>
                <a:buChar char="•"/>
              </a:pPr>
              <a:r>
                <a:rPr lang="en-US" sz="2000" b="1" dirty="0"/>
                <a:t>Cost and scalability:</a:t>
              </a:r>
              <a:r>
                <a:rPr lang="en-US" sz="2000" dirty="0"/>
                <a:t> High implementation costs and complex maintenance hinder large-scale deployment.</a:t>
              </a:r>
            </a:p>
          </p:txBody>
        </p:sp>
      </p:grpSp>
      <p:pic>
        <p:nvPicPr>
          <p:cNvPr id="1028" name="Picture 4" descr="中国科大成功实现500公里地基量子密钥分发">
            <a:extLst>
              <a:ext uri="{FF2B5EF4-FFF2-40B4-BE49-F238E27FC236}">
                <a16:creationId xmlns:a16="http://schemas.microsoft.com/office/drawing/2014/main" id="{6F81910E-E972-A282-8A6B-FF799093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316" y="955555"/>
            <a:ext cx="3810000" cy="24050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Quantum Internet Alliance will build an advanced European quantum  internet ecosystem - Quantum Internet Alliance">
            <a:extLst>
              <a:ext uri="{FF2B5EF4-FFF2-40B4-BE49-F238E27FC236}">
                <a16:creationId xmlns:a16="http://schemas.microsoft.com/office/drawing/2014/main" id="{C97C6FB3-9FAA-CDF8-320A-F4E350ED9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316" y="3920944"/>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761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61EE7-75EA-F2E1-FF69-46362E2469CC}"/>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DFA03DF0-4BC6-6923-0073-F5A522CE7CB3}"/>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86657F12-5109-18B5-4F9A-9A1E2D9A2C65}"/>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92D6DB68-323C-C5FF-05EC-CD6A9C8198E5}"/>
                </a:ext>
              </a:extLst>
            </p:cNvPr>
            <p:cNvSpPr txBox="1"/>
            <p:nvPr/>
          </p:nvSpPr>
          <p:spPr>
            <a:xfrm>
              <a:off x="320767" y="123352"/>
              <a:ext cx="3943708"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Ariel Access Networks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94A8E53B-05E9-4732-EC9E-3D8BC7A5ACCB}"/>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C6A5C66F-6A8E-2151-72DE-283D9189C901}"/>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CBACD23B-2652-4BFE-61FF-BBCD99655402}"/>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7</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34D9089E-8A97-EC79-5697-5994CC805976}"/>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3399D8B5-F5BC-D14A-B01D-90E9363CF18E}"/>
              </a:ext>
            </a:extLst>
          </p:cNvPr>
          <p:cNvSpPr txBox="1">
            <a:spLocks/>
          </p:cNvSpPr>
          <p:nvPr/>
        </p:nvSpPr>
        <p:spPr>
          <a:xfrm>
            <a:off x="1669775" y="914264"/>
            <a:ext cx="8497956" cy="7532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tx1">
                    <a:lumMod val="65000"/>
                    <a:lumOff val="35000"/>
                  </a:schemeClr>
                </a:solidFill>
                <a:latin typeface="+mn-lt"/>
                <a:ea typeface="+mn-ea"/>
                <a:cs typeface="+mn-cs"/>
              </a:rPr>
              <a:t>Space-Aerial-Terrestrial Quantum </a:t>
            </a:r>
            <a:r>
              <a:rPr lang="en-US" altLang="zh-CN" sz="2800" dirty="0">
                <a:solidFill>
                  <a:schemeClr val="tx1">
                    <a:lumMod val="65000"/>
                    <a:lumOff val="35000"/>
                  </a:schemeClr>
                </a:solidFill>
                <a:latin typeface="+mn-lt"/>
                <a:ea typeface="+mn-ea"/>
                <a:cs typeface="+mn-cs"/>
              </a:rPr>
              <a:t>N</a:t>
            </a:r>
            <a:r>
              <a:rPr lang="en-US" sz="2800" dirty="0">
                <a:solidFill>
                  <a:schemeClr val="tx1">
                    <a:lumMod val="65000"/>
                    <a:lumOff val="35000"/>
                  </a:schemeClr>
                </a:solidFill>
                <a:latin typeface="+mn-lt"/>
                <a:ea typeface="+mn-ea"/>
                <a:cs typeface="+mn-cs"/>
              </a:rPr>
              <a:t>etworks (SATQNs) </a:t>
            </a:r>
          </a:p>
        </p:txBody>
      </p:sp>
      <p:sp>
        <p:nvSpPr>
          <p:cNvPr id="9" name="Content Placeholder 2">
            <a:extLst>
              <a:ext uri="{FF2B5EF4-FFF2-40B4-BE49-F238E27FC236}">
                <a16:creationId xmlns:a16="http://schemas.microsoft.com/office/drawing/2014/main" id="{BECC1A7B-0AE1-B9B4-1C40-303D30C3FA5B}"/>
              </a:ext>
            </a:extLst>
          </p:cNvPr>
          <p:cNvSpPr txBox="1">
            <a:spLocks/>
          </p:cNvSpPr>
          <p:nvPr/>
        </p:nvSpPr>
        <p:spPr>
          <a:xfrm>
            <a:off x="974558" y="1702231"/>
            <a:ext cx="5293895" cy="4280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SATQN has three layers</a:t>
            </a:r>
          </a:p>
          <a:p>
            <a:pPr lvl="1"/>
            <a:r>
              <a:rPr lang="en-US">
                <a:solidFill>
                  <a:srgbClr val="00B050"/>
                </a:solidFill>
              </a:rPr>
              <a:t>Space quantum network </a:t>
            </a:r>
            <a:r>
              <a:rPr lang="en-US"/>
              <a:t>enables </a:t>
            </a:r>
            <a:r>
              <a:rPr lang="en-US" i="1">
                <a:solidFill>
                  <a:srgbClr val="FF0000"/>
                </a:solidFill>
              </a:rPr>
              <a:t>long-distance</a:t>
            </a:r>
            <a:r>
              <a:rPr lang="en-US"/>
              <a:t> entanglement distribution via free space optical links</a:t>
            </a:r>
          </a:p>
          <a:p>
            <a:pPr lvl="1"/>
            <a:r>
              <a:rPr lang="en-US">
                <a:solidFill>
                  <a:srgbClr val="00B050"/>
                </a:solidFill>
              </a:rPr>
              <a:t>Aerial quantum network </a:t>
            </a:r>
            <a:r>
              <a:rPr lang="en-US"/>
              <a:t>supports </a:t>
            </a:r>
            <a:r>
              <a:rPr lang="en-US" i="1">
                <a:solidFill>
                  <a:srgbClr val="FF0000"/>
                </a:solidFill>
              </a:rPr>
              <a:t>flexible and rapid deployment</a:t>
            </a:r>
            <a:r>
              <a:rPr lang="en-US"/>
              <a:t> using free space optical links</a:t>
            </a:r>
          </a:p>
          <a:p>
            <a:pPr lvl="1"/>
            <a:r>
              <a:rPr lang="en-US">
                <a:solidFill>
                  <a:srgbClr val="00B050"/>
                </a:solidFill>
              </a:rPr>
              <a:t>Terrestrial quantum network </a:t>
            </a:r>
            <a:r>
              <a:rPr lang="en-US"/>
              <a:t>offers </a:t>
            </a:r>
            <a:r>
              <a:rPr lang="en-US" i="1">
                <a:solidFill>
                  <a:srgbClr val="FF0000"/>
                </a:solidFill>
              </a:rPr>
              <a:t>stable</a:t>
            </a:r>
            <a:r>
              <a:rPr lang="en-US"/>
              <a:t> quantum connections via optical fiber links</a:t>
            </a:r>
            <a:endParaRPr lang="en-US" dirty="0"/>
          </a:p>
        </p:txBody>
      </p:sp>
      <p:pic>
        <p:nvPicPr>
          <p:cNvPr id="10" name="Graphic 9">
            <a:extLst>
              <a:ext uri="{FF2B5EF4-FFF2-40B4-BE49-F238E27FC236}">
                <a16:creationId xmlns:a16="http://schemas.microsoft.com/office/drawing/2014/main" id="{F9E8F385-2052-F131-C3D4-A57EBDE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8010" y="1732628"/>
            <a:ext cx="4589564" cy="4536961"/>
          </a:xfrm>
          <a:prstGeom prst="rect">
            <a:avLst/>
          </a:prstGeom>
        </p:spPr>
      </p:pic>
    </p:spTree>
    <p:extLst>
      <p:ext uri="{BB962C8B-B14F-4D97-AF65-F5344CB8AC3E}">
        <p14:creationId xmlns:p14="http://schemas.microsoft.com/office/powerpoint/2010/main" val="382785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2BFF36A-32F6-BE40-8E45-9119241E6D3D}"/>
              </a:ext>
            </a:extLst>
          </p:cNvPr>
          <p:cNvGrpSpPr/>
          <p:nvPr/>
        </p:nvGrpSpPr>
        <p:grpSpPr>
          <a:xfrm>
            <a:off x="-4544" y="123352"/>
            <a:ext cx="12196544" cy="1077218"/>
            <a:chOff x="-4544" y="123352"/>
            <a:chExt cx="12196544" cy="1077218"/>
          </a:xfrm>
        </p:grpSpPr>
        <p:sp>
          <p:nvSpPr>
            <p:cNvPr id="3" name="矩形 28">
              <a:extLst>
                <a:ext uri="{FF2B5EF4-FFF2-40B4-BE49-F238E27FC236}">
                  <a16:creationId xmlns:a16="http://schemas.microsoft.com/office/drawing/2014/main" id="{15DA137E-3435-AD8A-1799-BD8B57F0CFAA}"/>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841376FC-ADF7-6B34-901B-F55C392295EE}"/>
                </a:ext>
              </a:extLst>
            </p:cNvPr>
            <p:cNvSpPr txBox="1"/>
            <p:nvPr/>
          </p:nvSpPr>
          <p:spPr>
            <a:xfrm>
              <a:off x="320767" y="123352"/>
              <a:ext cx="4150495" cy="1077218"/>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rPr>
                <a:t>Aeriel Access Networks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a:p>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14A9B7FB-A402-3A9A-568A-3A12B14BFD1C}"/>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21D6AEC8-A94E-93BB-F6B6-BC7A85851C94}"/>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6157F430-E96F-9122-C2A2-8E67449F8005}"/>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8</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5" name="文本框 14">
            <a:extLst>
              <a:ext uri="{FF2B5EF4-FFF2-40B4-BE49-F238E27FC236}">
                <a16:creationId xmlns:a16="http://schemas.microsoft.com/office/drawing/2014/main" id="{A224D9FC-C01E-9515-25E2-DFA9853FC00A}"/>
              </a:ext>
            </a:extLst>
          </p:cNvPr>
          <p:cNvSpPr txBox="1"/>
          <p:nvPr/>
        </p:nvSpPr>
        <p:spPr>
          <a:xfrm>
            <a:off x="320767" y="1058399"/>
            <a:ext cx="6777433" cy="400110"/>
          </a:xfrm>
          <a:prstGeom prst="rect">
            <a:avLst/>
          </a:prstGeom>
          <a:noFill/>
        </p:spPr>
        <p:txBody>
          <a:bodyPr wrap="none" rtlCol="0">
            <a:spAutoFit/>
          </a:bodyPr>
          <a:lstStyle/>
          <a:p>
            <a:r>
              <a:rPr lang="en-US" altLang="zh-CN" sz="2000" b="1" dirty="0">
                <a:latin typeface="Calibri" panose="020F0502020204030204" pitchFamily="34" charset="0"/>
                <a:ea typeface="Calibri" panose="020F0502020204030204" pitchFamily="34" charset="0"/>
                <a:cs typeface="Calibri" panose="020F0502020204030204" pitchFamily="34" charset="0"/>
              </a:rPr>
              <a:t>An alternative way: satellite-based entanglement distribution </a:t>
            </a:r>
          </a:p>
        </p:txBody>
      </p:sp>
      <p:sp>
        <p:nvSpPr>
          <p:cNvPr id="9" name="Rectangle 1">
            <a:extLst>
              <a:ext uri="{FF2B5EF4-FFF2-40B4-BE49-F238E27FC236}">
                <a16:creationId xmlns:a16="http://schemas.microsoft.com/office/drawing/2014/main" id="{9CE668A7-2617-0AD6-BB08-5613699E5485}"/>
              </a:ext>
            </a:extLst>
          </p:cNvPr>
          <p:cNvSpPr>
            <a:spLocks noChangeArrowheads="1"/>
          </p:cNvSpPr>
          <p:nvPr/>
        </p:nvSpPr>
        <p:spPr bwMode="auto">
          <a:xfrm>
            <a:off x="320767" y="1642862"/>
            <a:ext cx="6324299" cy="47089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Overcoming distance limits:</a:t>
            </a:r>
            <a:r>
              <a:rPr lang="en-US" altLang="en-US" sz="2000" dirty="0">
                <a:solidFill>
                  <a:srgbClr val="222222"/>
                </a:solidFill>
                <a:latin typeface="Arial" panose="020B0604020202020204" pitchFamily="34" charset="0"/>
                <a:cs typeface="Arial" panose="020B0604020202020204" pitchFamily="34" charset="0"/>
              </a:rPr>
              <a:t> Satellites enable global-scale entanglement distribution beyond ground-based range.</a:t>
            </a:r>
          </a:p>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Reduced signal loss:</a:t>
            </a:r>
            <a:r>
              <a:rPr lang="en-US" altLang="en-US" sz="2000" dirty="0">
                <a:solidFill>
                  <a:srgbClr val="222222"/>
                </a:solidFill>
                <a:latin typeface="Arial" panose="020B0604020202020204" pitchFamily="34" charset="0"/>
                <a:cs typeface="Arial" panose="020B0604020202020204" pitchFamily="34" charset="0"/>
              </a:rPr>
              <a:t> Space offers minimal attenuation and interference for more reliable quantum transmission.</a:t>
            </a:r>
          </a:p>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Broad coverage:</a:t>
            </a:r>
            <a:r>
              <a:rPr lang="en-US" altLang="en-US" sz="2000" dirty="0">
                <a:solidFill>
                  <a:srgbClr val="222222"/>
                </a:solidFill>
                <a:latin typeface="Arial" panose="020B0604020202020204" pitchFamily="34" charset="0"/>
                <a:cs typeface="Arial" panose="020B0604020202020204" pitchFamily="34" charset="0"/>
              </a:rPr>
              <a:t> Satellites connect remote and inaccessible regions lacking ground infrastructure.</a:t>
            </a:r>
          </a:p>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Freedom from obstacles:</a:t>
            </a:r>
            <a:r>
              <a:rPr lang="en-US" altLang="en-US" sz="2000" dirty="0">
                <a:solidFill>
                  <a:srgbClr val="222222"/>
                </a:solidFill>
                <a:latin typeface="Arial" panose="020B0604020202020204" pitchFamily="34" charset="0"/>
                <a:cs typeface="Arial" panose="020B0604020202020204" pitchFamily="34" charset="0"/>
              </a:rPr>
              <a:t> Signals are unaffected by terrain, buildings, or other terrestrial barriers.</a:t>
            </a:r>
          </a:p>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Global quantum networking:</a:t>
            </a:r>
            <a:r>
              <a:rPr lang="en-US" altLang="en-US" sz="2000" dirty="0">
                <a:solidFill>
                  <a:srgbClr val="222222"/>
                </a:solidFill>
                <a:latin typeface="Arial" panose="020B0604020202020204" pitchFamily="34" charset="0"/>
                <a:cs typeface="Arial" panose="020B0604020202020204" pitchFamily="34" charset="0"/>
              </a:rPr>
              <a:t> Satellite links are essential for secure, worldwide quantum communication.</a:t>
            </a:r>
          </a:p>
          <a:p>
            <a:pPr lvl="0" eaLnBrk="0" fontAlgn="base" hangingPunct="0">
              <a:spcBef>
                <a:spcPct val="0"/>
              </a:spcBef>
              <a:spcAft>
                <a:spcPct val="0"/>
              </a:spcAft>
              <a:buFontTx/>
              <a:buChar char="•"/>
            </a:pPr>
            <a:r>
              <a:rPr lang="en-US" altLang="en-US" sz="2000" b="1" dirty="0">
                <a:solidFill>
                  <a:srgbClr val="222222"/>
                </a:solidFill>
                <a:latin typeface="Arial" panose="020B0604020202020204" pitchFamily="34" charset="0"/>
                <a:cs typeface="Arial" panose="020B0604020202020204" pitchFamily="34" charset="0"/>
              </a:rPr>
              <a:t> Complementary integration:</a:t>
            </a:r>
            <a:r>
              <a:rPr lang="en-US" altLang="en-US" sz="2000" dirty="0">
                <a:solidFill>
                  <a:srgbClr val="222222"/>
                </a:solidFill>
                <a:latin typeface="Arial" panose="020B0604020202020204" pitchFamily="34" charset="0"/>
                <a:cs typeface="Arial" panose="020B0604020202020204" pitchFamily="34" charset="0"/>
              </a:rPr>
              <a:t> Satellite systems enhance and extend ground-based quantum networks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3074" name="Picture 2" descr="How SpaceX's 12,000-Satellite Internet ...">
            <a:extLst>
              <a:ext uri="{FF2B5EF4-FFF2-40B4-BE49-F238E27FC236}">
                <a16:creationId xmlns:a16="http://schemas.microsoft.com/office/drawing/2014/main" id="{7DE587AA-CA24-4D45-2E31-C88A50EEE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899" y="3547601"/>
            <a:ext cx="3952604" cy="29606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ina's quantum satellite achieves ...">
            <a:extLst>
              <a:ext uri="{FF2B5EF4-FFF2-40B4-BE49-F238E27FC236}">
                <a16:creationId xmlns:a16="http://schemas.microsoft.com/office/drawing/2014/main" id="{3AA69148-688E-54D2-7DE5-BB0F42781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899" y="1065771"/>
            <a:ext cx="3952603" cy="221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8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E202E-8006-6A10-177C-49F1148B1E6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3F5B0AA2-FFEB-B3CB-A4DB-4104423952CD}"/>
              </a:ext>
            </a:extLst>
          </p:cNvPr>
          <p:cNvGrpSpPr/>
          <p:nvPr/>
        </p:nvGrpSpPr>
        <p:grpSpPr>
          <a:xfrm>
            <a:off x="-4544" y="123352"/>
            <a:ext cx="12196544" cy="584775"/>
            <a:chOff x="-4544" y="123352"/>
            <a:chExt cx="12196544" cy="584775"/>
          </a:xfrm>
        </p:grpSpPr>
        <p:sp>
          <p:nvSpPr>
            <p:cNvPr id="3" name="矩形 28">
              <a:extLst>
                <a:ext uri="{FF2B5EF4-FFF2-40B4-BE49-F238E27FC236}">
                  <a16:creationId xmlns:a16="http://schemas.microsoft.com/office/drawing/2014/main" id="{3F404D9A-6C43-2D73-9EDA-D9F51977462B}"/>
                </a:ext>
              </a:extLst>
            </p:cNvPr>
            <p:cNvSpPr/>
            <p:nvPr/>
          </p:nvSpPr>
          <p:spPr>
            <a:xfrm>
              <a:off x="0" y="124135"/>
              <a:ext cx="228600" cy="583992"/>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113A"/>
                </a:solidFill>
              </a:endParaRPr>
            </a:p>
          </p:txBody>
        </p:sp>
        <p:sp>
          <p:nvSpPr>
            <p:cNvPr id="4" name="文本框 32">
              <a:extLst>
                <a:ext uri="{FF2B5EF4-FFF2-40B4-BE49-F238E27FC236}">
                  <a16:creationId xmlns:a16="http://schemas.microsoft.com/office/drawing/2014/main" id="{0BEBAEF9-52EA-E582-7130-A12179C6C89A}"/>
                </a:ext>
              </a:extLst>
            </p:cNvPr>
            <p:cNvSpPr txBox="1"/>
            <p:nvPr/>
          </p:nvSpPr>
          <p:spPr>
            <a:xfrm>
              <a:off x="320767" y="123352"/>
              <a:ext cx="3943708" cy="584775"/>
            </a:xfrm>
            <a:prstGeom prst="rect">
              <a:avLst/>
            </a:prstGeom>
            <a:noFill/>
          </p:spPr>
          <p:txBody>
            <a:bodyPr wrap="none" rtlCol="0">
              <a:spAutoFit/>
            </a:bodyPr>
            <a:lstStyle/>
            <a:p>
              <a:r>
                <a:rPr lang="en-US" altLang="zh-CN" sz="3200" b="1" dirty="0">
                  <a:solidFill>
                    <a:srgbClr val="98113A"/>
                  </a:solidFill>
                  <a:latin typeface="Calibri" panose="020F0502020204030204" pitchFamily="34" charset="0"/>
                  <a:ea typeface="Calibri" panose="020F0502020204030204" pitchFamily="34" charset="0"/>
                  <a:cs typeface="Calibri" panose="020F0502020204030204" pitchFamily="34" charset="0"/>
                </a:rPr>
                <a:t>Ariel Access Networks</a:t>
              </a:r>
              <a:endParaRPr lang="zh-CN" altLang="en-US" sz="3200" b="1" dirty="0">
                <a:solidFill>
                  <a:srgbClr val="98113A"/>
                </a:solidFill>
                <a:latin typeface="Calibri" panose="020F0502020204030204" pitchFamily="34" charset="0"/>
                <a:ea typeface="微软雅黑" panose="020B0503020204020204" pitchFamily="34" charset="-122"/>
                <a:cs typeface="Calibri" panose="020F0502020204030204" pitchFamily="34" charset="0"/>
              </a:endParaRPr>
            </a:p>
          </p:txBody>
        </p:sp>
        <p:cxnSp>
          <p:nvCxnSpPr>
            <p:cNvPr id="5" name="Straight Connector 10">
              <a:extLst>
                <a:ext uri="{FF2B5EF4-FFF2-40B4-BE49-F238E27FC236}">
                  <a16:creationId xmlns:a16="http://schemas.microsoft.com/office/drawing/2014/main" id="{A94744FC-E7D4-73C4-27AF-06AD0E8A6811}"/>
                </a:ext>
              </a:extLst>
            </p:cNvPr>
            <p:cNvCxnSpPr>
              <a:cxnSpLocks/>
            </p:cNvCxnSpPr>
            <p:nvPr/>
          </p:nvCxnSpPr>
          <p:spPr>
            <a:xfrm>
              <a:off x="-4544" y="708127"/>
              <a:ext cx="12196544" cy="0"/>
            </a:xfrm>
            <a:prstGeom prst="line">
              <a:avLst/>
            </a:prstGeom>
            <a:solidFill>
              <a:srgbClr val="98113A"/>
            </a:solidFill>
            <a:ln w="28575">
              <a:solidFill>
                <a:srgbClr val="98113A"/>
              </a:solidFill>
            </a:ln>
          </p:spPr>
          <p:style>
            <a:lnRef idx="1">
              <a:schemeClr val="accent1"/>
            </a:lnRef>
            <a:fillRef idx="0">
              <a:schemeClr val="accent1"/>
            </a:fillRef>
            <a:effectRef idx="0">
              <a:schemeClr val="accent1"/>
            </a:effectRef>
            <a:fontRef idx="minor">
              <a:schemeClr val="tx1"/>
            </a:fontRef>
          </p:style>
        </p:cxnSp>
      </p:grpSp>
      <p:sp>
        <p:nvSpPr>
          <p:cNvPr id="7" name="Rectangle 18">
            <a:extLst>
              <a:ext uri="{FF2B5EF4-FFF2-40B4-BE49-F238E27FC236}">
                <a16:creationId xmlns:a16="http://schemas.microsoft.com/office/drawing/2014/main" id="{5CECF545-60C1-5666-B9B6-029E21EA5577}"/>
              </a:ext>
            </a:extLst>
          </p:cNvPr>
          <p:cNvSpPr/>
          <p:nvPr/>
        </p:nvSpPr>
        <p:spPr>
          <a:xfrm>
            <a:off x="0" y="6614870"/>
            <a:ext cx="12192000" cy="238784"/>
          </a:xfrm>
          <a:prstGeom prst="rect">
            <a:avLst/>
          </a:prstGeom>
          <a:solidFill>
            <a:srgbClr val="98113A"/>
          </a:solidFill>
          <a:ln>
            <a:solidFill>
              <a:srgbClr val="9811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E80EAD51-87BB-C97D-5B3A-B940D19A550F}"/>
              </a:ext>
            </a:extLst>
          </p:cNvPr>
          <p:cNvSpPr txBox="1">
            <a:spLocks/>
          </p:cNvSpPr>
          <p:nvPr/>
        </p:nvSpPr>
        <p:spPr>
          <a:xfrm>
            <a:off x="8648700" y="6551699"/>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08450-2DDA-4F34-BC4F-E3623B71CED6}" type="slidenum">
              <a:rPr lang="zh-CN" altLang="en-US" smtClean="0">
                <a:solidFill>
                  <a:schemeClr val="bg1"/>
                </a:solidFill>
                <a:latin typeface="Calibri" panose="020F0502020204030204" pitchFamily="34" charset="0"/>
                <a:ea typeface="微软雅黑" panose="020B0503020204020204" pitchFamily="34" charset="-122"/>
                <a:cs typeface="Calibri" panose="020F0502020204030204" pitchFamily="34" charset="0"/>
              </a:rPr>
              <a:pPr/>
              <a:t>9</a:t>
            </a:fld>
            <a:endParaRPr lang="zh-CN" altLang="en-US"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2" name="TextBox 11">
            <a:extLst>
              <a:ext uri="{FF2B5EF4-FFF2-40B4-BE49-F238E27FC236}">
                <a16:creationId xmlns:a16="http://schemas.microsoft.com/office/drawing/2014/main" id="{EE40AB97-453A-11DE-6802-F85F4120ADEF}"/>
              </a:ext>
            </a:extLst>
          </p:cNvPr>
          <p:cNvSpPr txBox="1"/>
          <p:nvPr/>
        </p:nvSpPr>
        <p:spPr>
          <a:xfrm>
            <a:off x="320767" y="870690"/>
            <a:ext cx="11642633" cy="589072"/>
          </a:xfrm>
          <a:prstGeom prst="rect">
            <a:avLst/>
          </a:prstGeom>
          <a:noFill/>
        </p:spPr>
        <p:txBody>
          <a:bodyPr wrap="square">
            <a:spAutoFit/>
          </a:bodyPr>
          <a:lstStyle/>
          <a:p>
            <a:pPr marL="342900" indent="-342900">
              <a:lnSpc>
                <a:spcPct val="150000"/>
              </a:lnSpc>
              <a:buFont typeface="Wingdings" panose="05000000000000000000" pitchFamily="2" charset="2"/>
              <a:buChar char="Ø"/>
            </a:pPr>
            <a:endParaRPr lang="en-US" altLang="zh-CN" sz="2400" b="1" dirty="0">
              <a:solidFill>
                <a:schemeClr val="accent2"/>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51042D41-B534-2512-6C10-4279B2681C4A}"/>
              </a:ext>
            </a:extLst>
          </p:cNvPr>
          <p:cNvSpPr txBox="1">
            <a:spLocks/>
          </p:cNvSpPr>
          <p:nvPr/>
        </p:nvSpPr>
        <p:spPr>
          <a:xfrm>
            <a:off x="3366195" y="843321"/>
            <a:ext cx="4400418" cy="7532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lumMod val="65000"/>
                    <a:lumOff val="35000"/>
                  </a:schemeClr>
                </a:solidFill>
                <a:latin typeface="+mn-lt"/>
                <a:ea typeface="+mn-ea"/>
                <a:cs typeface="+mn-cs"/>
              </a:rPr>
              <a:t>SATQN Applications</a:t>
            </a:r>
          </a:p>
        </p:txBody>
      </p:sp>
      <p:sp>
        <p:nvSpPr>
          <p:cNvPr id="9" name="Content Placeholder 2">
            <a:extLst>
              <a:ext uri="{FF2B5EF4-FFF2-40B4-BE49-F238E27FC236}">
                <a16:creationId xmlns:a16="http://schemas.microsoft.com/office/drawing/2014/main" id="{ED73F731-1142-C2C2-A147-E3B56358EEDE}"/>
              </a:ext>
            </a:extLst>
          </p:cNvPr>
          <p:cNvSpPr txBox="1">
            <a:spLocks/>
          </p:cNvSpPr>
          <p:nvPr/>
        </p:nvSpPr>
        <p:spPr>
          <a:xfrm>
            <a:off x="487287" y="1394118"/>
            <a:ext cx="6822126" cy="180628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Time-sensitive applications</a:t>
            </a:r>
          </a:p>
          <a:p>
            <a:pPr lvl="1"/>
            <a:r>
              <a:rPr lang="en-US" dirty="0"/>
              <a:t>Complete tasks as quickly as possible</a:t>
            </a:r>
          </a:p>
          <a:p>
            <a:pPr lvl="1"/>
            <a:r>
              <a:rPr lang="en-US" dirty="0"/>
              <a:t>Avoid information decoherence due to noise or delay</a:t>
            </a:r>
          </a:p>
          <a:p>
            <a:pPr lvl="1"/>
            <a:r>
              <a:rPr lang="en-US" dirty="0"/>
              <a:t>E.g., Distributed quantum computing (DQC)</a:t>
            </a:r>
          </a:p>
        </p:txBody>
      </p:sp>
      <p:sp>
        <p:nvSpPr>
          <p:cNvPr id="10" name="Content Placeholder 2">
            <a:extLst>
              <a:ext uri="{FF2B5EF4-FFF2-40B4-BE49-F238E27FC236}">
                <a16:creationId xmlns:a16="http://schemas.microsoft.com/office/drawing/2014/main" id="{5458048E-9F71-86E5-8F9C-5AEA32F9F665}"/>
              </a:ext>
            </a:extLst>
          </p:cNvPr>
          <p:cNvSpPr txBox="1">
            <a:spLocks/>
          </p:cNvSpPr>
          <p:nvPr/>
        </p:nvSpPr>
        <p:spPr>
          <a:xfrm>
            <a:off x="417713" y="4000661"/>
            <a:ext cx="6706379" cy="1806283"/>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Font typeface="Wingdings" panose="05000000000000000000" pitchFamily="2" charset="2"/>
              <a:buChar char="Ø"/>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90000"/>
              </a:lnSpc>
              <a:spcBef>
                <a:spcPts val="500"/>
              </a:spcBef>
              <a:buFont typeface="Wingdings" panose="05000000000000000000" pitchFamily="2" charset="2"/>
              <a:buChar char="q"/>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Wingdings" panose="05000000000000000000" pitchFamily="2" charset="2"/>
              <a:buNone/>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bg1">
                    <a:lumMod val="50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Wingdings" panose="05000000000000000000" pitchFamily="2" charset="2"/>
              <a:buNone/>
              <a:defRPr sz="17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Time-insensitive applications</a:t>
            </a:r>
          </a:p>
          <a:p>
            <a:pPr lvl="1"/>
            <a:r>
              <a:rPr lang="en-US" dirty="0"/>
              <a:t>Support long-term stream of entanglements</a:t>
            </a:r>
          </a:p>
          <a:p>
            <a:pPr lvl="1"/>
            <a:r>
              <a:rPr lang="en-US" dirty="0"/>
              <a:t>Require secure communications</a:t>
            </a:r>
          </a:p>
          <a:p>
            <a:pPr lvl="1"/>
            <a:r>
              <a:rPr lang="en-US" dirty="0"/>
              <a:t>Steady stream of entanglement over time</a:t>
            </a:r>
          </a:p>
          <a:p>
            <a:pPr lvl="1"/>
            <a:r>
              <a:rPr lang="en-US" dirty="0"/>
              <a:t>E.g., Quantum key distribution (QKD)</a:t>
            </a:r>
          </a:p>
        </p:txBody>
      </p:sp>
      <p:sp>
        <p:nvSpPr>
          <p:cNvPr id="14" name="TextBox 13">
            <a:extLst>
              <a:ext uri="{FF2B5EF4-FFF2-40B4-BE49-F238E27FC236}">
                <a16:creationId xmlns:a16="http://schemas.microsoft.com/office/drawing/2014/main" id="{E0BDF61C-27E3-281F-3942-2FE2E37111A4}"/>
              </a:ext>
            </a:extLst>
          </p:cNvPr>
          <p:cNvSpPr txBox="1"/>
          <p:nvPr/>
        </p:nvSpPr>
        <p:spPr>
          <a:xfrm>
            <a:off x="3200" y="6170087"/>
            <a:ext cx="12277766" cy="430887"/>
          </a:xfrm>
          <a:prstGeom prst="rect">
            <a:avLst/>
          </a:prstGeom>
          <a:noFill/>
        </p:spPr>
        <p:txBody>
          <a:bodyPr wrap="square">
            <a:spAutoFit/>
          </a:bodyPr>
          <a:lstStyle/>
          <a:p>
            <a:r>
              <a:rPr lang="en-US" sz="1100" dirty="0">
                <a:solidFill>
                  <a:schemeClr val="bg2">
                    <a:lumMod val="50000"/>
                  </a:schemeClr>
                </a:solidFill>
              </a:rPr>
              <a:t>Distributed quantum phase estimation with entangled photons. [Online]. Available: https://www.nature.com/articles/s41566-020-00718-2</a:t>
            </a:r>
          </a:p>
          <a:p>
            <a:r>
              <a:rPr lang="en-US" sz="1100" dirty="0">
                <a:solidFill>
                  <a:schemeClr val="bg2">
                    <a:lumMod val="50000"/>
                  </a:schemeClr>
                </a:solidFill>
              </a:rPr>
              <a:t>Quantum Key Distribution Technology. [Online]. Available: https://www.drishtiias.com/daily-updates/daily-news-analysis/quantum-key-distribution-technology/print_manually</a:t>
            </a:r>
          </a:p>
        </p:txBody>
      </p:sp>
      <p:pic>
        <p:nvPicPr>
          <p:cNvPr id="1026" name="Picture 2" descr="Quantum Key Distribution (QKD)">
            <a:extLst>
              <a:ext uri="{FF2B5EF4-FFF2-40B4-BE49-F238E27FC236}">
                <a16:creationId xmlns:a16="http://schemas.microsoft.com/office/drawing/2014/main" id="{BA5618B2-340D-DE19-8A3A-9BDBDC459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546" y="3657599"/>
            <a:ext cx="4561784" cy="25309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tributed Computing Framework">
            <a:extLst>
              <a:ext uri="{FF2B5EF4-FFF2-40B4-BE49-F238E27FC236}">
                <a16:creationId xmlns:a16="http://schemas.microsoft.com/office/drawing/2014/main" id="{0C9467C8-DBD5-CED8-CAE4-E9559CC8C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376" y="722024"/>
            <a:ext cx="4015524" cy="302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137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3360</TotalTime>
  <Words>4717</Words>
  <Application>Microsoft Office PowerPoint</Application>
  <PresentationFormat>Widescreen</PresentationFormat>
  <Paragraphs>639</Paragraphs>
  <Slides>48</Slides>
  <Notes>44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等线</vt:lpstr>
      <vt:lpstr>微软雅黑</vt:lpstr>
      <vt:lpstr>Arial</vt:lpstr>
      <vt:lpstr>Arial Nova Cond Light</vt:lpstr>
      <vt:lpstr>Arial Unicode MS</vt:lpstr>
      <vt:lpstr>Calibri</vt:lpstr>
      <vt:lpstr>Cambria</vt:lpstr>
      <vt:lpstr>Cambria Math</vt:lpstr>
      <vt:lpstr>Courier New</vt:lpstr>
      <vt:lpstr>Helvetica</vt:lpstr>
      <vt:lpstr>Symbol</vt:lpstr>
      <vt:lpstr>Times New Roman</vt:lpstr>
      <vt:lpstr>Wingdings</vt:lpstr>
      <vt:lpstr>华光中楷_CNKI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Xinliang Wei</dc:creator>
  <cp:lastModifiedBy>SULTANA, SALMA</cp:lastModifiedBy>
  <cp:revision>86</cp:revision>
  <dcterms:created xsi:type="dcterms:W3CDTF">2024-05-27T03:56:23Z</dcterms:created>
  <dcterms:modified xsi:type="dcterms:W3CDTF">2026-03-12T22:21:21Z</dcterms:modified>
</cp:coreProperties>
</file>