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39"/>
  </p:notesMasterIdLst>
  <p:sldIdLst>
    <p:sldId id="328" r:id="rId2"/>
    <p:sldId id="385" r:id="rId3"/>
    <p:sldId id="559" r:id="rId4"/>
    <p:sldId id="407" r:id="rId5"/>
    <p:sldId id="549" r:id="rId6"/>
    <p:sldId id="553" r:id="rId7"/>
    <p:sldId id="552" r:id="rId8"/>
    <p:sldId id="550" r:id="rId9"/>
    <p:sldId id="551" r:id="rId10"/>
    <p:sldId id="560" r:id="rId11"/>
    <p:sldId id="408" r:id="rId12"/>
    <p:sldId id="518" r:id="rId13"/>
    <p:sldId id="521" r:id="rId14"/>
    <p:sldId id="517" r:id="rId15"/>
    <p:sldId id="523" r:id="rId16"/>
    <p:sldId id="519" r:id="rId17"/>
    <p:sldId id="525" r:id="rId18"/>
    <p:sldId id="528" r:id="rId19"/>
    <p:sldId id="529" r:id="rId20"/>
    <p:sldId id="542" r:id="rId21"/>
    <p:sldId id="555" r:id="rId22"/>
    <p:sldId id="530" r:id="rId23"/>
    <p:sldId id="538" r:id="rId24"/>
    <p:sldId id="540" r:id="rId25"/>
    <p:sldId id="531" r:id="rId26"/>
    <p:sldId id="532" r:id="rId27"/>
    <p:sldId id="537" r:id="rId28"/>
    <p:sldId id="561" r:id="rId29"/>
    <p:sldId id="554" r:id="rId30"/>
    <p:sldId id="543" r:id="rId31"/>
    <p:sldId id="556" r:id="rId32"/>
    <p:sldId id="544" r:id="rId33"/>
    <p:sldId id="557" r:id="rId34"/>
    <p:sldId id="545" r:id="rId35"/>
    <p:sldId id="546" r:id="rId36"/>
    <p:sldId id="558" r:id="rId37"/>
    <p:sldId id="325"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9C1874E-135C-47ED-9DAF-B5A88E1F05C2}">
          <p14:sldIdLst>
            <p14:sldId id="328"/>
            <p14:sldId id="385"/>
          </p14:sldIdLst>
        </p14:section>
        <p14:section name="Introduction of LLM and agent" id="{2A78D7C9-798D-421D-B2BA-F4AEEFA3CAE5}">
          <p14:sldIdLst>
            <p14:sldId id="559"/>
            <p14:sldId id="407"/>
            <p14:sldId id="549"/>
            <p14:sldId id="553"/>
            <p14:sldId id="552"/>
            <p14:sldId id="550"/>
            <p14:sldId id="551"/>
          </p14:sldIdLst>
        </p14:section>
        <p14:section name="AI for research" id="{D9703B8B-7171-4A5E-90CD-D1012A7E992A}">
          <p14:sldIdLst>
            <p14:sldId id="560"/>
            <p14:sldId id="408"/>
            <p14:sldId id="518"/>
            <p14:sldId id="521"/>
            <p14:sldId id="517"/>
            <p14:sldId id="523"/>
            <p14:sldId id="519"/>
            <p14:sldId id="525"/>
            <p14:sldId id="528"/>
            <p14:sldId id="529"/>
            <p14:sldId id="542"/>
            <p14:sldId id="555"/>
            <p14:sldId id="530"/>
            <p14:sldId id="538"/>
            <p14:sldId id="540"/>
            <p14:sldId id="531"/>
            <p14:sldId id="532"/>
            <p14:sldId id="537"/>
          </p14:sldIdLst>
        </p14:section>
        <p14:section name="AI for open a company" id="{683573BD-F247-4810-9DBB-86201838C707}">
          <p14:sldIdLst>
            <p14:sldId id="561"/>
            <p14:sldId id="554"/>
            <p14:sldId id="543"/>
            <p14:sldId id="556"/>
            <p14:sldId id="544"/>
            <p14:sldId id="557"/>
            <p14:sldId id="545"/>
            <p14:sldId id="546"/>
            <p14:sldId id="558"/>
            <p14:sldId id="32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 G" initials="iG" lastIdx="1" clrIdx="0">
    <p:extLst>
      <p:ext uri="{19B8F6BF-5375-455C-9EA6-DF929625EA0E}">
        <p15:presenceInfo xmlns:p15="http://schemas.microsoft.com/office/powerpoint/2012/main" userId="84872ce02d4f76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4DF"/>
    <a:srgbClr val="00FB92"/>
    <a:srgbClr val="37E4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34"/>
    <p:restoredTop sz="80068" autoAdjust="0"/>
  </p:normalViewPr>
  <p:slideViewPr>
    <p:cSldViewPr snapToGrid="0">
      <p:cViewPr varScale="1">
        <p:scale>
          <a:sx n="62" d="100"/>
          <a:sy n="62" d="100"/>
        </p:scale>
        <p:origin x="191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55720-4CC6-C44F-965D-92D97197714C}" type="datetimeFigureOut">
              <a:rPr kumimoji="1" lang="zh-CN" altLang="en-US" smtClean="0"/>
              <a:t>2026/4/8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93C22-58EE-6D4E-AB3D-4649EDD7E95A}" type="slidenum">
              <a:rPr kumimoji="1" lang="zh-CN" altLang="en-US" smtClean="0"/>
              <a:t>‹#›</a:t>
            </a:fld>
            <a:endParaRPr kumimoji="1" lang="zh-CN" altLang="en-US"/>
          </a:p>
        </p:txBody>
      </p:sp>
    </p:spTree>
    <p:extLst>
      <p:ext uri="{BB962C8B-B14F-4D97-AF65-F5344CB8AC3E}">
        <p14:creationId xmlns:p14="http://schemas.microsoft.com/office/powerpoint/2010/main" val="178028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2D4D4AB-8AEC-492D-89E8-4833C431795B}" type="slidenum">
              <a:rPr lang="en-US" smtClean="0"/>
              <a:t>1</a:t>
            </a:fld>
            <a:endParaRPr lang="en-US"/>
          </a:p>
        </p:txBody>
      </p:sp>
    </p:spTree>
    <p:extLst>
      <p:ext uri="{BB962C8B-B14F-4D97-AF65-F5344CB8AC3E}">
        <p14:creationId xmlns:p14="http://schemas.microsoft.com/office/powerpoint/2010/main" val="283867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10</a:t>
            </a:fld>
            <a:endParaRPr kumimoji="1" lang="zh-CN" altLang="en-US"/>
          </a:p>
        </p:txBody>
      </p:sp>
    </p:spTree>
    <p:extLst>
      <p:ext uri="{BB962C8B-B14F-4D97-AF65-F5344CB8AC3E}">
        <p14:creationId xmlns:p14="http://schemas.microsoft.com/office/powerpoint/2010/main" val="372875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11</a:t>
            </a:fld>
            <a:endParaRPr kumimoji="1" lang="zh-CN" altLang="en-US"/>
          </a:p>
        </p:txBody>
      </p:sp>
    </p:spTree>
    <p:extLst>
      <p:ext uri="{BB962C8B-B14F-4D97-AF65-F5344CB8AC3E}">
        <p14:creationId xmlns:p14="http://schemas.microsoft.com/office/powerpoint/2010/main" val="108465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这一页讲基本流程</a:t>
            </a:r>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12</a:t>
            </a:fld>
            <a:endParaRPr kumimoji="1" lang="zh-CN" altLang="en-US"/>
          </a:p>
        </p:txBody>
      </p:sp>
    </p:spTree>
    <p:extLst>
      <p:ext uri="{BB962C8B-B14F-4D97-AF65-F5344CB8AC3E}">
        <p14:creationId xmlns:p14="http://schemas.microsoft.com/office/powerpoint/2010/main" val="406018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这一页讲好处和实例</a:t>
            </a:r>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13</a:t>
            </a:fld>
            <a:endParaRPr kumimoji="1" lang="zh-CN" altLang="en-US"/>
          </a:p>
        </p:txBody>
      </p:sp>
    </p:spTree>
    <p:extLst>
      <p:ext uri="{BB962C8B-B14F-4D97-AF65-F5344CB8AC3E}">
        <p14:creationId xmlns:p14="http://schemas.microsoft.com/office/powerpoint/2010/main" val="5103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这一页</a:t>
            </a:r>
            <a:r>
              <a:rPr kumimoji="1" lang="en-US" altLang="zh-CN" dirty="0"/>
              <a:t>review</a:t>
            </a:r>
            <a:r>
              <a:rPr kumimoji="1" lang="zh-CN" altLang="en-US" dirty="0"/>
              <a:t>一下缺点</a:t>
            </a:r>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14</a:t>
            </a:fld>
            <a:endParaRPr kumimoji="1" lang="zh-CN" altLang="en-US"/>
          </a:p>
        </p:txBody>
      </p:sp>
    </p:spTree>
    <p:extLst>
      <p:ext uri="{BB962C8B-B14F-4D97-AF65-F5344CB8AC3E}">
        <p14:creationId xmlns:p14="http://schemas.microsoft.com/office/powerpoint/2010/main" val="1152656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15</a:t>
            </a:fld>
            <a:endParaRPr kumimoji="1" lang="zh-CN" altLang="en-US"/>
          </a:p>
        </p:txBody>
      </p:sp>
    </p:spTree>
    <p:extLst>
      <p:ext uri="{BB962C8B-B14F-4D97-AF65-F5344CB8AC3E}">
        <p14:creationId xmlns:p14="http://schemas.microsoft.com/office/powerpoint/2010/main" val="231434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16</a:t>
            </a:fld>
            <a:endParaRPr kumimoji="1" lang="zh-CN" altLang="en-US"/>
          </a:p>
        </p:txBody>
      </p:sp>
    </p:spTree>
    <p:extLst>
      <p:ext uri="{BB962C8B-B14F-4D97-AF65-F5344CB8AC3E}">
        <p14:creationId xmlns:p14="http://schemas.microsoft.com/office/powerpoint/2010/main" val="120598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17</a:t>
            </a:fld>
            <a:endParaRPr kumimoji="1" lang="zh-CN" altLang="en-US"/>
          </a:p>
        </p:txBody>
      </p:sp>
    </p:spTree>
    <p:extLst>
      <p:ext uri="{BB962C8B-B14F-4D97-AF65-F5344CB8AC3E}">
        <p14:creationId xmlns:p14="http://schemas.microsoft.com/office/powerpoint/2010/main" val="265255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18</a:t>
            </a:fld>
            <a:endParaRPr kumimoji="1" lang="zh-CN" altLang="en-US"/>
          </a:p>
        </p:txBody>
      </p:sp>
    </p:spTree>
    <p:extLst>
      <p:ext uri="{BB962C8B-B14F-4D97-AF65-F5344CB8AC3E}">
        <p14:creationId xmlns:p14="http://schemas.microsoft.com/office/powerpoint/2010/main" val="2569051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19</a:t>
            </a:fld>
            <a:endParaRPr kumimoji="1" lang="zh-CN" altLang="en-US"/>
          </a:p>
        </p:txBody>
      </p:sp>
    </p:spTree>
    <p:extLst>
      <p:ext uri="{BB962C8B-B14F-4D97-AF65-F5344CB8AC3E}">
        <p14:creationId xmlns:p14="http://schemas.microsoft.com/office/powerpoint/2010/main" val="2585270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a:t>
            </a:fld>
            <a:endParaRPr kumimoji="1" lang="zh-CN" altLang="en-US"/>
          </a:p>
        </p:txBody>
      </p:sp>
    </p:spTree>
    <p:extLst>
      <p:ext uri="{BB962C8B-B14F-4D97-AF65-F5344CB8AC3E}">
        <p14:creationId xmlns:p14="http://schemas.microsoft.com/office/powerpoint/2010/main" val="2128755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21</a:t>
            </a:fld>
            <a:endParaRPr kumimoji="1" lang="zh-CN" altLang="en-US"/>
          </a:p>
        </p:txBody>
      </p:sp>
    </p:spTree>
    <p:extLst>
      <p:ext uri="{BB962C8B-B14F-4D97-AF65-F5344CB8AC3E}">
        <p14:creationId xmlns:p14="http://schemas.microsoft.com/office/powerpoint/2010/main" val="4190936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22</a:t>
            </a:fld>
            <a:endParaRPr kumimoji="1" lang="zh-CN" altLang="en-US"/>
          </a:p>
        </p:txBody>
      </p:sp>
    </p:spTree>
    <p:extLst>
      <p:ext uri="{BB962C8B-B14F-4D97-AF65-F5344CB8AC3E}">
        <p14:creationId xmlns:p14="http://schemas.microsoft.com/office/powerpoint/2010/main" val="181275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23</a:t>
            </a:fld>
            <a:endParaRPr kumimoji="1" lang="zh-CN" altLang="en-US"/>
          </a:p>
        </p:txBody>
      </p:sp>
    </p:spTree>
    <p:extLst>
      <p:ext uri="{BB962C8B-B14F-4D97-AF65-F5344CB8AC3E}">
        <p14:creationId xmlns:p14="http://schemas.microsoft.com/office/powerpoint/2010/main" val="120425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24</a:t>
            </a:fld>
            <a:endParaRPr kumimoji="1" lang="zh-CN" altLang="en-US"/>
          </a:p>
        </p:txBody>
      </p:sp>
    </p:spTree>
    <p:extLst>
      <p:ext uri="{BB962C8B-B14F-4D97-AF65-F5344CB8AC3E}">
        <p14:creationId xmlns:p14="http://schemas.microsoft.com/office/powerpoint/2010/main" val="4054881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25</a:t>
            </a:fld>
            <a:endParaRPr kumimoji="1" lang="zh-CN" altLang="en-US"/>
          </a:p>
        </p:txBody>
      </p:sp>
    </p:spTree>
    <p:extLst>
      <p:ext uri="{BB962C8B-B14F-4D97-AF65-F5344CB8AC3E}">
        <p14:creationId xmlns:p14="http://schemas.microsoft.com/office/powerpoint/2010/main" val="947760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26</a:t>
            </a:fld>
            <a:endParaRPr kumimoji="1" lang="zh-CN" altLang="en-US"/>
          </a:p>
        </p:txBody>
      </p:sp>
    </p:spTree>
    <p:extLst>
      <p:ext uri="{BB962C8B-B14F-4D97-AF65-F5344CB8AC3E}">
        <p14:creationId xmlns:p14="http://schemas.microsoft.com/office/powerpoint/2010/main" val="3906706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27</a:t>
            </a:fld>
            <a:endParaRPr kumimoji="1" lang="zh-CN" altLang="en-US"/>
          </a:p>
        </p:txBody>
      </p:sp>
    </p:spTree>
    <p:extLst>
      <p:ext uri="{BB962C8B-B14F-4D97-AF65-F5344CB8AC3E}">
        <p14:creationId xmlns:p14="http://schemas.microsoft.com/office/powerpoint/2010/main" val="353707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28</a:t>
            </a:fld>
            <a:endParaRPr kumimoji="1" lang="zh-CN" altLang="en-US"/>
          </a:p>
        </p:txBody>
      </p:sp>
    </p:spTree>
    <p:extLst>
      <p:ext uri="{BB962C8B-B14F-4D97-AF65-F5344CB8AC3E}">
        <p14:creationId xmlns:p14="http://schemas.microsoft.com/office/powerpoint/2010/main" val="30697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30</a:t>
            </a:fld>
            <a:endParaRPr kumimoji="1" lang="zh-CN" altLang="en-US"/>
          </a:p>
        </p:txBody>
      </p:sp>
    </p:spTree>
    <p:extLst>
      <p:ext uri="{BB962C8B-B14F-4D97-AF65-F5344CB8AC3E}">
        <p14:creationId xmlns:p14="http://schemas.microsoft.com/office/powerpoint/2010/main" val="4093798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31</a:t>
            </a:fld>
            <a:endParaRPr kumimoji="1" lang="zh-CN" altLang="en-US"/>
          </a:p>
        </p:txBody>
      </p:sp>
    </p:spTree>
    <p:extLst>
      <p:ext uri="{BB962C8B-B14F-4D97-AF65-F5344CB8AC3E}">
        <p14:creationId xmlns:p14="http://schemas.microsoft.com/office/powerpoint/2010/main" val="38298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3</a:t>
            </a:fld>
            <a:endParaRPr kumimoji="1" lang="zh-CN" altLang="en-US"/>
          </a:p>
        </p:txBody>
      </p:sp>
    </p:spTree>
    <p:extLst>
      <p:ext uri="{BB962C8B-B14F-4D97-AF65-F5344CB8AC3E}">
        <p14:creationId xmlns:p14="http://schemas.microsoft.com/office/powerpoint/2010/main" val="139087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33</a:t>
            </a:fld>
            <a:endParaRPr kumimoji="1" lang="zh-CN" altLang="en-US"/>
          </a:p>
        </p:txBody>
      </p:sp>
    </p:spTree>
    <p:extLst>
      <p:ext uri="{BB962C8B-B14F-4D97-AF65-F5344CB8AC3E}">
        <p14:creationId xmlns:p14="http://schemas.microsoft.com/office/powerpoint/2010/main" val="2805243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36</a:t>
            </a:fld>
            <a:endParaRPr kumimoji="1" lang="zh-CN" altLang="en-US"/>
          </a:p>
        </p:txBody>
      </p:sp>
    </p:spTree>
    <p:extLst>
      <p:ext uri="{BB962C8B-B14F-4D97-AF65-F5344CB8AC3E}">
        <p14:creationId xmlns:p14="http://schemas.microsoft.com/office/powerpoint/2010/main" val="189918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37</a:t>
            </a:fld>
            <a:endParaRPr lang="en-US"/>
          </a:p>
        </p:txBody>
      </p:sp>
    </p:spTree>
    <p:extLst>
      <p:ext uri="{BB962C8B-B14F-4D97-AF65-F5344CB8AC3E}">
        <p14:creationId xmlns:p14="http://schemas.microsoft.com/office/powerpoint/2010/main" val="125905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4</a:t>
            </a:fld>
            <a:endParaRPr kumimoji="1" lang="zh-CN" altLang="en-US"/>
          </a:p>
        </p:txBody>
      </p:sp>
    </p:spTree>
    <p:extLst>
      <p:ext uri="{BB962C8B-B14F-4D97-AF65-F5344CB8AC3E}">
        <p14:creationId xmlns:p14="http://schemas.microsoft.com/office/powerpoint/2010/main" val="347444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5</a:t>
            </a:fld>
            <a:endParaRPr kumimoji="1" lang="zh-CN" altLang="en-US"/>
          </a:p>
        </p:txBody>
      </p:sp>
    </p:spTree>
    <p:extLst>
      <p:ext uri="{BB962C8B-B14F-4D97-AF65-F5344CB8AC3E}">
        <p14:creationId xmlns:p14="http://schemas.microsoft.com/office/powerpoint/2010/main" val="460992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6</a:t>
            </a:fld>
            <a:endParaRPr kumimoji="1" lang="zh-CN" altLang="en-US"/>
          </a:p>
        </p:txBody>
      </p:sp>
    </p:spTree>
    <p:extLst>
      <p:ext uri="{BB962C8B-B14F-4D97-AF65-F5344CB8AC3E}">
        <p14:creationId xmlns:p14="http://schemas.microsoft.com/office/powerpoint/2010/main" val="5088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7</a:t>
            </a:fld>
            <a:endParaRPr kumimoji="1" lang="zh-CN" altLang="en-US"/>
          </a:p>
        </p:txBody>
      </p:sp>
    </p:spTree>
    <p:extLst>
      <p:ext uri="{BB962C8B-B14F-4D97-AF65-F5344CB8AC3E}">
        <p14:creationId xmlns:p14="http://schemas.microsoft.com/office/powerpoint/2010/main" val="158798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8</a:t>
            </a:fld>
            <a:endParaRPr kumimoji="1" lang="zh-CN" altLang="en-US"/>
          </a:p>
        </p:txBody>
      </p:sp>
    </p:spTree>
    <p:extLst>
      <p:ext uri="{BB962C8B-B14F-4D97-AF65-F5344CB8AC3E}">
        <p14:creationId xmlns:p14="http://schemas.microsoft.com/office/powerpoint/2010/main" val="393761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FB93C22-58EE-6D4E-AB3D-4649EDD7E95A}" type="slidenum">
              <a:rPr kumimoji="1" lang="zh-CN" altLang="en-US" smtClean="0"/>
              <a:t>9</a:t>
            </a:fld>
            <a:endParaRPr kumimoji="1" lang="zh-CN" altLang="en-US"/>
          </a:p>
        </p:txBody>
      </p:sp>
    </p:spTree>
    <p:extLst>
      <p:ext uri="{BB962C8B-B14F-4D97-AF65-F5344CB8AC3E}">
        <p14:creationId xmlns:p14="http://schemas.microsoft.com/office/powerpoint/2010/main" val="276796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11781-B80F-8B16-7874-638F47FAC2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E017F63-7586-C6A4-4B3A-08156F94E6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77663D-C364-87A0-74AF-4586BD026BD3}"/>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46F46913-568C-D764-A25C-B7E05F5E3FF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2F1FDEB-C78E-7A2C-5B1A-DF3686888840}"/>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541548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6E3DB4-14E7-4C87-4C63-A3878AD964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431A9BE-9186-C001-F3FF-A6DD5769FD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E08DC0-F6E4-EA16-6DFD-96993F0932D6}"/>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2E047062-0FBC-5C54-DF71-FD00DEC9992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98D1784-E8A4-C55B-50A2-BA2CD98BD140}"/>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66221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7A53C3-1F34-37AE-55C7-4C45A56A61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5AE6F27-7FEB-4F48-3794-43729020B1E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78A2EA-4DBC-5519-7EE0-EE415A2DD6C0}"/>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6CE89326-B4A2-81E2-0101-0571930435A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6D68D26-E6DF-9989-9416-A7DEC3D0DA09}"/>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4161623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6"/>
        <p:cNvGrpSpPr/>
        <p:nvPr/>
      </p:nvGrpSpPr>
      <p:grpSpPr>
        <a:xfrm>
          <a:off x="0" y="0"/>
          <a:ext cx="0" cy="0"/>
          <a:chOff x="0" y="0"/>
          <a:chExt cx="0" cy="0"/>
        </a:xfrm>
      </p:grpSpPr>
      <p:sp>
        <p:nvSpPr>
          <p:cNvPr id="12" name="TextBox 11">
            <a:extLst>
              <a:ext uri="{FF2B5EF4-FFF2-40B4-BE49-F238E27FC236}">
                <a16:creationId xmlns:a16="http://schemas.microsoft.com/office/drawing/2014/main" id="{FEAD31BB-E5D4-FFB8-EEBF-2401EFFCD299}"/>
              </a:ext>
            </a:extLst>
          </p:cNvPr>
          <p:cNvSpPr txBox="1"/>
          <p:nvPr userDrawn="1"/>
        </p:nvSpPr>
        <p:spPr>
          <a:xfrm>
            <a:off x="3468544" y="4374699"/>
            <a:ext cx="5254907" cy="872034"/>
          </a:xfrm>
          <a:prstGeom prst="rect">
            <a:avLst/>
          </a:prstGeom>
          <a:noFill/>
        </p:spPr>
        <p:txBody>
          <a:bodyPr wrap="square" rtlCol="0">
            <a:spAutoFit/>
          </a:bodyPr>
          <a:lstStyle/>
          <a:p>
            <a:pPr algn="ctr">
              <a:lnSpc>
                <a:spcPct val="150000"/>
              </a:lnSpc>
            </a:pPr>
            <a:r>
              <a:rPr lang="en-US" sz="1800" dirty="0"/>
              <a:t>Presented by: Zijun Zhan</a:t>
            </a:r>
          </a:p>
          <a:p>
            <a:pPr algn="ctr">
              <a:lnSpc>
                <a:spcPct val="150000"/>
              </a:lnSpc>
            </a:pPr>
            <a:r>
              <a:rPr lang="en-US" sz="1800" dirty="0"/>
              <a:t>Advisor: Dr. Zhu Han</a:t>
            </a:r>
          </a:p>
        </p:txBody>
      </p:sp>
      <p:sp>
        <p:nvSpPr>
          <p:cNvPr id="7" name="Text Placeholder 6">
            <a:extLst>
              <a:ext uri="{FF2B5EF4-FFF2-40B4-BE49-F238E27FC236}">
                <a16:creationId xmlns:a16="http://schemas.microsoft.com/office/drawing/2014/main" id="{D961B71F-278F-A412-3C2C-846203922E5E}"/>
              </a:ext>
            </a:extLst>
          </p:cNvPr>
          <p:cNvSpPr>
            <a:spLocks noGrp="1"/>
          </p:cNvSpPr>
          <p:nvPr>
            <p:ph type="body" sz="quarter" idx="10" hasCustomPrompt="1"/>
          </p:nvPr>
        </p:nvSpPr>
        <p:spPr>
          <a:xfrm>
            <a:off x="1273416" y="2210413"/>
            <a:ext cx="9645161" cy="941388"/>
          </a:xfrm>
          <a:prstGeom prst="rect">
            <a:avLst/>
          </a:prstGeom>
        </p:spPr>
        <p:txBody>
          <a:bodyPr/>
          <a:lstStyle>
            <a:lvl1pPr algn="ctr">
              <a:defRPr sz="4800">
                <a:solidFill>
                  <a:srgbClr val="C00000"/>
                </a:solidFill>
              </a:defRPr>
            </a:lvl1pPr>
          </a:lstStyle>
          <a:p>
            <a:pPr lvl="0"/>
            <a:r>
              <a:rPr lang="en-US" dirty="0"/>
              <a:t>The Title of This Slide</a:t>
            </a:r>
          </a:p>
        </p:txBody>
      </p:sp>
    </p:spTree>
    <p:extLst>
      <p:ext uri="{BB962C8B-B14F-4D97-AF65-F5344CB8AC3E}">
        <p14:creationId xmlns:p14="http://schemas.microsoft.com/office/powerpoint/2010/main" val="1513592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6"/>
        <p:cNvGrpSpPr/>
        <p:nvPr/>
      </p:nvGrpSpPr>
      <p:grpSpPr>
        <a:xfrm>
          <a:off x="0" y="0"/>
          <a:ext cx="0" cy="0"/>
          <a:chOff x="0" y="0"/>
          <a:chExt cx="0" cy="0"/>
        </a:xfrm>
      </p:grpSpPr>
      <p:sp>
        <p:nvSpPr>
          <p:cNvPr id="10" name="TextBox 9">
            <a:extLst>
              <a:ext uri="{FF2B5EF4-FFF2-40B4-BE49-F238E27FC236}">
                <a16:creationId xmlns:a16="http://schemas.microsoft.com/office/drawing/2014/main" id="{9DF314C8-1763-7B88-89CC-31682E121782}"/>
              </a:ext>
            </a:extLst>
          </p:cNvPr>
          <p:cNvSpPr txBox="1"/>
          <p:nvPr userDrawn="1"/>
        </p:nvSpPr>
        <p:spPr>
          <a:xfrm>
            <a:off x="2781783" y="1926474"/>
            <a:ext cx="6628432" cy="1323439"/>
          </a:xfrm>
          <a:prstGeom prst="rect">
            <a:avLst/>
          </a:prstGeom>
          <a:noFill/>
        </p:spPr>
        <p:txBody>
          <a:bodyPr wrap="square" rtlCol="0">
            <a:spAutoFit/>
          </a:bodyPr>
          <a:lstStyle/>
          <a:p>
            <a:pPr algn="ctr"/>
            <a:r>
              <a:rPr lang="en-US" sz="8000" b="1" dirty="0">
                <a:gradFill>
                  <a:gsLst>
                    <a:gs pos="100000">
                      <a:schemeClr val="bg1">
                        <a:alpha val="43000"/>
                      </a:schemeClr>
                    </a:gs>
                    <a:gs pos="0">
                      <a:srgbClr val="C00000"/>
                    </a:gs>
                  </a:gsLst>
                  <a:lin ang="5400000" scaled="1"/>
                </a:gradFill>
                <a:latin typeface="Impact" panose="020B0806030902050204" pitchFamily="34" charset="0"/>
              </a:rPr>
              <a:t>THANK </a:t>
            </a:r>
            <a:r>
              <a:rPr lang="en-US" sz="8000" b="1" dirty="0">
                <a:gradFill>
                  <a:gsLst>
                    <a:gs pos="100000">
                      <a:schemeClr val="bg1">
                        <a:alpha val="0"/>
                      </a:schemeClr>
                    </a:gs>
                    <a:gs pos="0">
                      <a:srgbClr val="C00000"/>
                    </a:gs>
                  </a:gsLst>
                  <a:lin ang="5400000" scaled="1"/>
                </a:gradFill>
                <a:latin typeface="Impact" panose="020B0806030902050204" pitchFamily="34" charset="0"/>
              </a:rPr>
              <a:t>YOU</a:t>
            </a:r>
          </a:p>
        </p:txBody>
      </p:sp>
    </p:spTree>
    <p:extLst>
      <p:ext uri="{BB962C8B-B14F-4D97-AF65-F5344CB8AC3E}">
        <p14:creationId xmlns:p14="http://schemas.microsoft.com/office/powerpoint/2010/main" val="24512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6B5AE-D113-7D2E-035D-FE31D2A8ED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0F12DC-085E-0EEC-25C3-0C08E6D4A8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3AABF0-90E0-99A8-4699-CEFBA98F7FE1}"/>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D80A595E-B821-52CE-E0D6-D41ACF28414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98AB318-DD95-7E10-993B-D8B9B6E01747}"/>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222529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3F059-7D95-91F4-3B66-C6DAA023D8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96C9B34-82FE-46ED-F97B-0CE7785108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09442AB-02E4-438D-EAB8-9CE0F2CF55B9}"/>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B5F19B8B-1C71-7076-B8E5-700104ADB21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88314BC-A806-E50A-8503-BDF3850B6AF9}"/>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969015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0FE05-6845-C2EF-105B-7B7B8BBC2E1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0ACDBA-C327-2868-96AC-58F91F3FED7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0037583-0AAD-54AF-55D9-4CF35BFAF8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7E24F4A-F5C0-EA6E-ED83-F0A1B8098F26}"/>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6" name="页脚占位符 5">
            <a:extLst>
              <a:ext uri="{FF2B5EF4-FFF2-40B4-BE49-F238E27FC236}">
                <a16:creationId xmlns:a16="http://schemas.microsoft.com/office/drawing/2014/main" id="{FB700B48-2126-A8D9-96B7-C91569EBC3B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531AC01-0F14-B8FD-8FCA-A389F496A2B6}"/>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255809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802838-A795-B1D9-98CB-30EB0822F7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CB28933-F7AA-FFCA-9298-634BAFF48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AB7634-5397-CCCD-EE21-A3DC19A830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9AB390-4BF9-46CD-CD10-778EF7CDFC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6F321A-E147-2C68-34B2-9717B5A9E6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5752CA-BA40-FE4C-8D4A-1E57130F61E9}"/>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8" name="页脚占位符 7">
            <a:extLst>
              <a:ext uri="{FF2B5EF4-FFF2-40B4-BE49-F238E27FC236}">
                <a16:creationId xmlns:a16="http://schemas.microsoft.com/office/drawing/2014/main" id="{6FE2D210-BCE4-5069-4E6F-3D737CA91360}"/>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E1F98CA5-5F8B-A2D6-70D0-4CDBEFB9A268}"/>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225091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98F231-8468-3FE2-C913-6D2D59D91B2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CA764F-6A38-2942-540B-C7E1D020479F}"/>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4" name="页脚占位符 3">
            <a:extLst>
              <a:ext uri="{FF2B5EF4-FFF2-40B4-BE49-F238E27FC236}">
                <a16:creationId xmlns:a16="http://schemas.microsoft.com/office/drawing/2014/main" id="{12FB469B-AC8A-9946-257F-0CEE562C7C7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4A468363-0968-A245-AFE5-B3AC057A0F02}"/>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145762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848974F-F214-DEAC-1F5A-5F815340958B}"/>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3" name="页脚占位符 2">
            <a:extLst>
              <a:ext uri="{FF2B5EF4-FFF2-40B4-BE49-F238E27FC236}">
                <a16:creationId xmlns:a16="http://schemas.microsoft.com/office/drawing/2014/main" id="{FFC70A80-9481-A7CA-FA79-DB8F59773BCB}"/>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1787911-8450-034E-9EE9-505CAF28D892}"/>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356790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E9952B-8CC8-1749-5765-585D9C179C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3CD7427-C60A-F60B-25E2-0951C7B8A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7E03A3-F336-CACC-2F72-31882A8AB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AB5059A-9280-1155-4531-62CF7057B53F}"/>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6" name="页脚占位符 5">
            <a:extLst>
              <a:ext uri="{FF2B5EF4-FFF2-40B4-BE49-F238E27FC236}">
                <a16:creationId xmlns:a16="http://schemas.microsoft.com/office/drawing/2014/main" id="{D7AE7079-9F99-F081-F1F2-092C414415F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18C3C18-4F7C-F090-6DF0-C8D89D4AC1D2}"/>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176130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71379F-B321-17EA-0F40-BECC1039C2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3B66E-0945-7143-1FD6-71DFA09DA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65D175-1058-1BFE-EAE0-9D70765BF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E3169A3-467B-57B3-A995-789B8C01A68D}"/>
              </a:ext>
            </a:extLst>
          </p:cNvPr>
          <p:cNvSpPr>
            <a:spLocks noGrp="1"/>
          </p:cNvSpPr>
          <p:nvPr>
            <p:ph type="dt" sz="half" idx="10"/>
          </p:nvPr>
        </p:nvSpPr>
        <p:spPr/>
        <p:txBody>
          <a:bodyPr/>
          <a:lstStyle/>
          <a:p>
            <a:fld id="{DA35F592-AB22-354C-BB78-E317523982D3}" type="datetimeFigureOut">
              <a:rPr kumimoji="1" lang="zh-CN" altLang="en-US" smtClean="0"/>
              <a:t>2026/4/8</a:t>
            </a:fld>
            <a:endParaRPr kumimoji="1" lang="zh-CN" altLang="en-US"/>
          </a:p>
        </p:txBody>
      </p:sp>
      <p:sp>
        <p:nvSpPr>
          <p:cNvPr id="6" name="页脚占位符 5">
            <a:extLst>
              <a:ext uri="{FF2B5EF4-FFF2-40B4-BE49-F238E27FC236}">
                <a16:creationId xmlns:a16="http://schemas.microsoft.com/office/drawing/2014/main" id="{AF7C0DCB-9CF5-2EE6-33D2-D2182B11731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D321C23-EC9F-5129-EA6E-E05C5A3E1869}"/>
              </a:ext>
            </a:extLst>
          </p:cNvPr>
          <p:cNvSpPr>
            <a:spLocks noGrp="1"/>
          </p:cNvSpPr>
          <p:nvPr>
            <p:ph type="sldNum" sz="quarter" idx="12"/>
          </p:nvPr>
        </p:nvSpPr>
        <p:spPr/>
        <p:txBody>
          <a:body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239059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5172AE0-8570-3A93-F146-C2CDCB6D67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D5931E1-181B-A8F6-5D42-E2D9DB34A7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E6B25D-EB63-660E-C3BD-44F7F63E8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5F592-AB22-354C-BB78-E317523982D3}" type="datetimeFigureOut">
              <a:rPr kumimoji="1" lang="zh-CN" altLang="en-US" smtClean="0"/>
              <a:t>2026/4/8</a:t>
            </a:fld>
            <a:endParaRPr kumimoji="1" lang="zh-CN" altLang="en-US"/>
          </a:p>
        </p:txBody>
      </p:sp>
      <p:sp>
        <p:nvSpPr>
          <p:cNvPr id="5" name="页脚占位符 4">
            <a:extLst>
              <a:ext uri="{FF2B5EF4-FFF2-40B4-BE49-F238E27FC236}">
                <a16:creationId xmlns:a16="http://schemas.microsoft.com/office/drawing/2014/main" id="{ACFD8D61-B121-9FE2-8960-37FA364B47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73D31C-68E2-C1C8-76E7-179330282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10FF4-9FEB-EC4B-A01B-43AFDE289F73}" type="slidenum">
              <a:rPr kumimoji="1" lang="zh-CN" altLang="en-US" smtClean="0"/>
              <a:t>‹#›</a:t>
            </a:fld>
            <a:endParaRPr kumimoji="1" lang="zh-CN" altLang="en-US"/>
          </a:p>
        </p:txBody>
      </p:sp>
    </p:spTree>
    <p:extLst>
      <p:ext uri="{BB962C8B-B14F-4D97-AF65-F5344CB8AC3E}">
        <p14:creationId xmlns:p14="http://schemas.microsoft.com/office/powerpoint/2010/main" val="295336741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www.flaticon.com/" TargetMode="External"/><Relationship Id="rId13" Type="http://schemas.openxmlformats.org/officeDocument/2006/relationships/hyperlink" Target="https://aistudio.google.com/prompts/new_chat" TargetMode="External"/><Relationship Id="rId3" Type="http://schemas.openxmlformats.org/officeDocument/2006/relationships/image" Target="../media/image30.png"/><Relationship Id="rId7" Type="http://schemas.openxmlformats.org/officeDocument/2006/relationships/hyperlink" Target="https://bioicons.com/" TargetMode="External"/><Relationship Id="rId12" Type="http://schemas.openxmlformats.org/officeDocument/2006/relationships/hyperlink" Target="https://antigravityide.org/blog/the-complete-guide-to-nano-banana-pro-10-tips-for-professional-asset-production/"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magicstudio.com/zh/magiceraser/" TargetMode="External"/><Relationship Id="rId11" Type="http://schemas.openxmlformats.org/officeDocument/2006/relationships/hyperlink" Target="https://coolors.co/palettes/trending" TargetMode="External"/><Relationship Id="rId5" Type="http://schemas.openxmlformats.org/officeDocument/2006/relationships/hyperlink" Target="https://www.remove.bg/zh/upload" TargetMode="External"/><Relationship Id="rId10" Type="http://schemas.openxmlformats.org/officeDocument/2006/relationships/hyperlink" Target="https://icon-icons.com/" TargetMode="External"/><Relationship Id="rId4" Type="http://schemas.openxmlformats.org/officeDocument/2006/relationships/image" Target="../media/image31.png"/><Relationship Id="rId9" Type="http://schemas.openxmlformats.org/officeDocument/2006/relationships/hyperlink" Target="https://www.freepik.com/" TargetMode="External"/><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hesamsheikh/awesome-openclaw-usecases/blob/main/usecases/market-research-product-factory.m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github.com/hesamsheikh/awesome-openclaw-usecases/blob/main/usecases/pre-build-idea-validator.md" TargetMode="External"/><Relationship Id="rId4" Type="http://schemas.openxmlformats.org/officeDocument/2006/relationships/hyperlink" Target="https://github.com/crewAIInc/crewAI-examples/tree/main?tab=readme-ov-fi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hesamsheikh/awesome-openclaw-usecases/blob/main/usecases/x-twitter-automation.md" TargetMode="External"/><Relationship Id="rId2" Type="http://schemas.openxmlformats.org/officeDocument/2006/relationships/hyperlink" Target="https://github.com/hesamsheikh/awesome-openclaw-usecases/blob/main/usecases/multi-agent-team.m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hesamsheikh/awesome-openclaw-usecases/blob/main/usecases/local-crm-framework.md" TargetMode="External"/><Relationship Id="rId2" Type="http://schemas.openxmlformats.org/officeDocument/2006/relationships/hyperlink" Target="https://github.com/hesamsheikh/awesome-openclaw-usecases/blob/main/usecases/multi-channel-customer-service.m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github.com/hesamsheikh/awesome-openclaw-usecases?tab=readme-ov-file" TargetMode="External"/><Relationship Id="rId3" Type="http://schemas.openxmlformats.org/officeDocument/2006/relationships/hyperlink" Target="https://clawhub.ai/" TargetMode="External"/><Relationship Id="rId7" Type="http://schemas.openxmlformats.org/officeDocument/2006/relationships/hyperlink" Target="https://github.com/VoltAgent/awesome-openclaw-skill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xiaohongshu.com/explore/69c6826e00000000230102ba?app_platform=ios&amp;app_version=9.20&amp;share_from_user_hidden=true&amp;xsec_source=app_share&amp;type=video&amp;xsec_token=CB6EK4ePjPKnxQsyEOmn-nTFUhrA1efNe8JSYR2tUMNso=&amp;author_share=1&amp;xhsshare=WeixinSession&amp;shareRedId=N0w3RDlLRkI2NzUyOTgwNjY0OTc2RjY_&amp;apptime=1775147461&amp;share_id=ddfc1383e45e45beb0fd955be88b4bf1" TargetMode="External"/><Relationship Id="rId5" Type="http://schemas.openxmlformats.org/officeDocument/2006/relationships/hyperlink" Target="https://www.xiaohongshu.com/explore/69c2a99f00000000230223bc?app_platform=ios&amp;app_version=9.20&amp;share_from_user_hidden=true&amp;xsec_source=app_share&amp;type=video&amp;xsec_token=CBFASpXESxgJAyoyGZz-Y7CPBdHtHey6DRIzivnsmABB0=&amp;author_share=1&amp;xhsshare=WeixinSession&amp;shareRedId=N0w3RDlLRkI2NzUyOTgwNjY0OTc2RjY_&amp;apptime=1775082387&amp;share_id=8b63e846d00048dd9689de20ae8450e3" TargetMode="External"/><Relationship Id="rId4" Type="http://schemas.openxmlformats.org/officeDocument/2006/relationships/hyperlink" Target="https://www.xiaohongshu.com/explore/69ac21ff000000000e03c3a4?app_platform=ios&amp;app_version=9.20&amp;share_from_user_hidden=true&amp;xsec_source=app_share&amp;type=normal&amp;xsec_token=CBmizHLNCG-WwEmRHoY22_67fvVJE7LKT6P7MELUFeTp8=&amp;author_share=1&amp;xhsshare=WeixinSession&amp;shareRedId=N0w3RDlLRkI2NzUyOTgwNjY0OTc2RjY_&amp;apptime=1775146891&amp;share_id=5d0e2c12e6414ff286d93d57a6870a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AE3E48-18F8-4375-D950-29940ACCAE21}"/>
              </a:ext>
            </a:extLst>
          </p:cNvPr>
          <p:cNvSpPr/>
          <p:nvPr/>
        </p:nvSpPr>
        <p:spPr>
          <a:xfrm>
            <a:off x="4511775" y="4442604"/>
            <a:ext cx="3096883" cy="845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35626339-6A5F-5090-B7DF-3C8924587EC1}"/>
              </a:ext>
            </a:extLst>
          </p:cNvPr>
          <p:cNvSpPr txBox="1"/>
          <p:nvPr/>
        </p:nvSpPr>
        <p:spPr>
          <a:xfrm>
            <a:off x="4852955" y="4641661"/>
            <a:ext cx="2595582" cy="646331"/>
          </a:xfrm>
          <a:prstGeom prst="rect">
            <a:avLst/>
          </a:prstGeom>
          <a:noFill/>
        </p:spPr>
        <p:txBody>
          <a:bodyPr wrap="none" rtlCol="0">
            <a:spAutoFit/>
          </a:bodyPr>
          <a:lstStyle/>
          <a:p>
            <a:pPr algn="ctr"/>
            <a:r>
              <a:rPr kumimoji="1" lang="en-US" altLang="zh-CN" sz="1800" dirty="0">
                <a:latin typeface="Arial" panose="020B0604020202020204" pitchFamily="34" charset="0"/>
                <a:cs typeface="Arial" panose="020B0604020202020204" pitchFamily="34" charset="0"/>
              </a:rPr>
              <a:t>Reporter: Shuhao Zeng</a:t>
            </a:r>
          </a:p>
          <a:p>
            <a:pPr algn="ctr"/>
            <a:r>
              <a:rPr kumimoji="1" lang="en-US" altLang="zh-CN" sz="1800" dirty="0">
                <a:latin typeface="Arial" panose="020B0604020202020204" pitchFamily="34" charset="0"/>
                <a:cs typeface="Arial" panose="020B0604020202020204" pitchFamily="34" charset="0"/>
              </a:rPr>
              <a:t>Date: 04/03/2026</a:t>
            </a:r>
            <a:endParaRPr kumimoji="1" lang="zh-CN" altLang="en-US" sz="18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1A443F57-8FFB-9E92-C2EC-73BBA0169EBC}"/>
              </a:ext>
            </a:extLst>
          </p:cNvPr>
          <p:cNvSpPr txBox="1"/>
          <p:nvPr/>
        </p:nvSpPr>
        <p:spPr>
          <a:xfrm>
            <a:off x="722599" y="1921753"/>
            <a:ext cx="11808068" cy="769441"/>
          </a:xfrm>
          <a:prstGeom prst="rect">
            <a:avLst/>
          </a:prstGeom>
          <a:noFill/>
        </p:spPr>
        <p:txBody>
          <a:bodyPr wrap="square">
            <a:spAutoFit/>
          </a:bodyPr>
          <a:lstStyle/>
          <a:p>
            <a:pPr marL="0" indent="0">
              <a:buNone/>
            </a:pPr>
            <a:r>
              <a:rPr lang="en-US" altLang="zh-CN" sz="4400" b="1" dirty="0">
                <a:solidFill>
                  <a:srgbClr val="C00000"/>
                </a:solidFill>
                <a:latin typeface="Times New Roman" panose="02020603050405020304" pitchFamily="18" charset="0"/>
                <a:cs typeface="Times New Roman" panose="02020603050405020304" pitchFamily="18" charset="0"/>
              </a:rPr>
              <a:t>AI for Research and Marketing: An Overview</a:t>
            </a:r>
          </a:p>
        </p:txBody>
      </p:sp>
      <p:sp>
        <p:nvSpPr>
          <p:cNvPr id="2" name="文本框 1">
            <a:extLst>
              <a:ext uri="{FF2B5EF4-FFF2-40B4-BE49-F238E27FC236}">
                <a16:creationId xmlns:a16="http://schemas.microsoft.com/office/drawing/2014/main" id="{84310B67-4BC6-38FA-90E8-DFBD5A2C115A}"/>
              </a:ext>
            </a:extLst>
          </p:cNvPr>
          <p:cNvSpPr txBox="1"/>
          <p:nvPr/>
        </p:nvSpPr>
        <p:spPr>
          <a:xfrm>
            <a:off x="3719798" y="5565981"/>
            <a:ext cx="5088060" cy="369332"/>
          </a:xfrm>
          <a:prstGeom prst="rect">
            <a:avLst/>
          </a:prstGeom>
          <a:noFill/>
        </p:spPr>
        <p:txBody>
          <a:bodyPr wrap="none" rtlCol="0">
            <a:spAutoFit/>
          </a:bodyPr>
          <a:lstStyle/>
          <a:p>
            <a:r>
              <a:rPr kumimoji="1" lang="en-US" altLang="zh-CN" sz="1800" dirty="0">
                <a:latin typeface="Arial" panose="020B0604020202020204" pitchFamily="34" charset="0"/>
                <a:cs typeface="Arial" panose="020B0604020202020204" pitchFamily="34" charset="0"/>
              </a:rPr>
              <a:t>ACK: </a:t>
            </a:r>
            <a:r>
              <a:rPr kumimoji="1" lang="en-US" altLang="zh-CN" sz="1800" dirty="0" err="1">
                <a:latin typeface="Arial" panose="020B0604020202020204" pitchFamily="34" charset="0"/>
                <a:cs typeface="Arial" panose="020B0604020202020204" pitchFamily="34" charset="0"/>
              </a:rPr>
              <a:t>Weimin</a:t>
            </a:r>
            <a:r>
              <a:rPr kumimoji="1" lang="en-US" altLang="zh-CN" sz="1800" dirty="0">
                <a:latin typeface="Arial" panose="020B0604020202020204" pitchFamily="34" charset="0"/>
                <a:cs typeface="Arial" panose="020B0604020202020204" pitchFamily="34" charset="0"/>
              </a:rPr>
              <a:t> Yuan</a:t>
            </a:r>
            <a:r>
              <a:rPr kumimoji="1" lang="en-US" altLang="zh-CN" dirty="0">
                <a:latin typeface="Arial" panose="020B0604020202020204" pitchFamily="34" charset="0"/>
                <a:cs typeface="Arial" panose="020B0604020202020204" pitchFamily="34" charset="0"/>
              </a:rPr>
              <a:t>,</a:t>
            </a:r>
            <a:r>
              <a:rPr kumimoji="1" lang="zh-CN" altLang="en-US" dirty="0">
                <a:latin typeface="Arial" panose="020B0604020202020204" pitchFamily="34" charset="0"/>
                <a:cs typeface="Arial" panose="020B0604020202020204" pitchFamily="34" charset="0"/>
              </a:rPr>
              <a:t> </a:t>
            </a:r>
            <a:r>
              <a:rPr kumimoji="1" lang="en-US" altLang="zh-CN" sz="1800" dirty="0" err="1">
                <a:latin typeface="Arial" panose="020B0604020202020204" pitchFamily="34" charset="0"/>
                <a:cs typeface="Arial" panose="020B0604020202020204" pitchFamily="34" charset="0"/>
              </a:rPr>
              <a:t>Ziyu</a:t>
            </a:r>
            <a:r>
              <a:rPr kumimoji="1" lang="en-US" altLang="zh-CN" sz="1800" dirty="0">
                <a:latin typeface="Arial" panose="020B0604020202020204" pitchFamily="34" charset="0"/>
                <a:cs typeface="Arial" panose="020B0604020202020204" pitchFamily="34" charset="0"/>
              </a:rPr>
              <a:t> </a:t>
            </a:r>
            <a:r>
              <a:rPr kumimoji="1" lang="en-US" altLang="zh-CN" sz="1800" dirty="0" err="1">
                <a:latin typeface="Arial" panose="020B0604020202020204" pitchFamily="34" charset="0"/>
                <a:cs typeface="Arial" panose="020B0604020202020204" pitchFamily="34" charset="0"/>
              </a:rPr>
              <a:t>Xiong</a:t>
            </a:r>
            <a:r>
              <a:rPr kumimoji="1" lang="en-US" altLang="zh-CN" sz="1800" dirty="0">
                <a:latin typeface="Arial" panose="020B0604020202020204" pitchFamily="34" charset="0"/>
                <a:cs typeface="Arial" panose="020B0604020202020204" pitchFamily="34" charset="0"/>
              </a:rPr>
              <a:t>, and </a:t>
            </a:r>
            <a:r>
              <a:rPr kumimoji="1" lang="en-US" altLang="zh-CN" sz="1800" dirty="0" err="1">
                <a:latin typeface="Arial" panose="020B0604020202020204" pitchFamily="34" charset="0"/>
                <a:cs typeface="Arial" panose="020B0604020202020204" pitchFamily="34" charset="0"/>
              </a:rPr>
              <a:t>Yiming</a:t>
            </a:r>
            <a:r>
              <a:rPr kumimoji="1" lang="en-US" altLang="zh-CN" sz="1800" dirty="0">
                <a:latin typeface="Arial" panose="020B0604020202020204" pitchFamily="34" charset="0"/>
                <a:cs typeface="Arial" panose="020B0604020202020204" pitchFamily="34" charset="0"/>
              </a:rPr>
              <a:t> </a:t>
            </a:r>
            <a:r>
              <a:rPr kumimoji="1" lang="en-US" altLang="zh-CN" sz="1800" dirty="0" err="1">
                <a:latin typeface="Arial" panose="020B0604020202020204" pitchFamily="34" charset="0"/>
                <a:cs typeface="Arial" panose="020B0604020202020204" pitchFamily="34" charset="0"/>
              </a:rPr>
              <a:t>Zuo</a:t>
            </a:r>
            <a:endParaRPr kumimoji="1" lang="zh-CN"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601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 Placeholder 1">
            <a:extLst>
              <a:ext uri="{FF2B5EF4-FFF2-40B4-BE49-F238E27FC236}">
                <a16:creationId xmlns:a16="http://schemas.microsoft.com/office/drawing/2014/main" id="{FDEFE08B-6B84-778E-3161-8DD471C3A1B1}"/>
              </a:ext>
            </a:extLst>
          </p:cNvPr>
          <p:cNvSpPr txBox="1">
            <a:spLocks/>
          </p:cNvSpPr>
          <p:nvPr/>
        </p:nvSpPr>
        <p:spPr>
          <a:xfrm>
            <a:off x="447195" y="364222"/>
            <a:ext cx="3920678" cy="529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rgbClr val="C00000"/>
                </a:solidFill>
                <a:latin typeface="MS Reference Sans Serif" panose="020B0604030504040204" pitchFamily="34" charset="0"/>
              </a:rPr>
              <a:t>Outline</a:t>
            </a:r>
            <a:endParaRPr lang="en-US" sz="3600" b="1" dirty="0">
              <a:solidFill>
                <a:srgbClr val="C00000"/>
              </a:solidFill>
              <a:latin typeface="MS Reference Sans Serif" panose="020B0604030504040204" pitchFamily="34" charset="0"/>
            </a:endParaRPr>
          </a:p>
        </p:txBody>
      </p:sp>
      <p:cxnSp>
        <p:nvCxnSpPr>
          <p:cNvPr id="13" name="直线连接符 12">
            <a:extLst>
              <a:ext uri="{FF2B5EF4-FFF2-40B4-BE49-F238E27FC236}">
                <a16:creationId xmlns:a16="http://schemas.microsoft.com/office/drawing/2014/main" id="{DDEFECA5-493D-8FE1-790C-B53CD605539B}"/>
              </a:ext>
            </a:extLst>
          </p:cNvPr>
          <p:cNvCxnSpPr/>
          <p:nvPr/>
        </p:nvCxnSpPr>
        <p:spPr>
          <a:xfrm>
            <a:off x="557364" y="998342"/>
            <a:ext cx="1722264" cy="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6B892A41-62DB-444A-66DF-F43130F6B855}"/>
              </a:ext>
            </a:extLst>
          </p:cNvPr>
          <p:cNvSpPr txBox="1"/>
          <p:nvPr/>
        </p:nvSpPr>
        <p:spPr>
          <a:xfrm>
            <a:off x="447195" y="1456889"/>
            <a:ext cx="9971314" cy="2187458"/>
          </a:xfrm>
          <a:prstGeom prst="rect">
            <a:avLst/>
          </a:prstGeom>
          <a:noFill/>
        </p:spPr>
        <p:txBody>
          <a:bodyPr wrap="square" rtlCol="0">
            <a:spAutoFit/>
          </a:bodyPr>
          <a:lstStyle/>
          <a:p>
            <a:pPr marL="342900" indent="-342900">
              <a:lnSpc>
                <a:spcPct val="200000"/>
              </a:lnSpc>
              <a:buFont typeface="Wingdings" pitchFamily="2" charset="2"/>
              <a:buChar char="l"/>
            </a:pPr>
            <a:r>
              <a:rPr lang="en-US" altLang="zh-CN" sz="2400" dirty="0">
                <a:solidFill>
                  <a:schemeClr val="bg1">
                    <a:lumMod val="65000"/>
                  </a:schemeClr>
                </a:solidFill>
                <a:latin typeface="MS Reference Sans Serif"/>
              </a:rPr>
              <a:t>An introduction for LLM and AI agent (</a:t>
            </a:r>
            <a:r>
              <a:rPr lang="en-US" altLang="zh-CN" sz="2400" dirty="0" err="1">
                <a:solidFill>
                  <a:schemeClr val="bg1">
                    <a:lumMod val="65000"/>
                  </a:schemeClr>
                </a:solidFill>
                <a:latin typeface="MS Reference Sans Serif"/>
              </a:rPr>
              <a:t>openclaw</a:t>
            </a:r>
            <a:r>
              <a:rPr lang="en-US" altLang="zh-CN" sz="2400" dirty="0">
                <a:solidFill>
                  <a:schemeClr val="bg1">
                    <a:lumMod val="65000"/>
                  </a:schemeClr>
                </a:solidFill>
                <a:latin typeface="MS Reference Sans Serif"/>
              </a:rPr>
              <a:t>)</a:t>
            </a:r>
          </a:p>
          <a:p>
            <a:pPr marL="342900" indent="-342900">
              <a:lnSpc>
                <a:spcPct val="200000"/>
              </a:lnSpc>
              <a:buFont typeface="Wingdings" pitchFamily="2" charset="2"/>
              <a:buChar char="l"/>
            </a:pPr>
            <a:r>
              <a:rPr kumimoji="1" lang="en" altLang="zh-CN" sz="2400" dirty="0">
                <a:latin typeface="MS Reference Sans Serif"/>
              </a:rPr>
              <a:t>AI for research</a:t>
            </a:r>
            <a:endParaRPr lang="en" altLang="zh-CN" sz="2400" dirty="0">
              <a:latin typeface="MS Reference Sans Serif" panose="020B0604030504040204" pitchFamily="34" charset="0"/>
            </a:endParaRPr>
          </a:p>
          <a:p>
            <a:pPr marL="342900" indent="-342900">
              <a:lnSpc>
                <a:spcPct val="200000"/>
              </a:lnSpc>
              <a:buFont typeface="Wingdings" pitchFamily="2" charset="2"/>
              <a:buChar char="l"/>
            </a:pPr>
            <a:r>
              <a:rPr kumimoji="1" lang="en-US" altLang="zh-CN" sz="2400" dirty="0">
                <a:solidFill>
                  <a:schemeClr val="bg1">
                    <a:lumMod val="65000"/>
                  </a:schemeClr>
                </a:solidFill>
                <a:latin typeface="MS Reference Sans Serif"/>
              </a:rPr>
              <a:t>AI for marketing</a:t>
            </a:r>
          </a:p>
        </p:txBody>
      </p:sp>
    </p:spTree>
    <p:extLst>
      <p:ext uri="{BB962C8B-B14F-4D97-AF65-F5344CB8AC3E}">
        <p14:creationId xmlns:p14="http://schemas.microsoft.com/office/powerpoint/2010/main" val="312571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a:latin typeface="MS Reference Sans Serif" panose="020B0604030504040204" pitchFamily="34" charset="0"/>
              </a:rPr>
              <a:t>Research Paradigm</a:t>
            </a:r>
            <a:endParaRPr lang="en-US" altLang="zh-CN" sz="2400" b="1" dirty="0">
              <a:effectLst/>
              <a:latin typeface="MS Reference Sans Serif" panose="020B0604030504040204" pitchFamily="34" charset="0"/>
            </a:endParaRPr>
          </a:p>
        </p:txBody>
      </p:sp>
      <p:sp>
        <p:nvSpPr>
          <p:cNvPr id="5" name="文本框 4">
            <a:extLst>
              <a:ext uri="{FF2B5EF4-FFF2-40B4-BE49-F238E27FC236}">
                <a16:creationId xmlns:a16="http://schemas.microsoft.com/office/drawing/2014/main" id="{B0076A0F-DA70-A3E2-4B55-B1F3465E476F}"/>
              </a:ext>
            </a:extLst>
          </p:cNvPr>
          <p:cNvSpPr txBox="1"/>
          <p:nvPr/>
        </p:nvSpPr>
        <p:spPr>
          <a:xfrm>
            <a:off x="2196475" y="1419934"/>
            <a:ext cx="1267923"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Search</a:t>
            </a:r>
            <a:endParaRPr lang="zh-CN" altLang="en-US" sz="16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DDDF3527-5E9A-45BB-0A94-97C1ED97BB9D}"/>
              </a:ext>
            </a:extLst>
          </p:cNvPr>
          <p:cNvSpPr txBox="1"/>
          <p:nvPr/>
        </p:nvSpPr>
        <p:spPr>
          <a:xfrm>
            <a:off x="2328355" y="2277760"/>
            <a:ext cx="1004155"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Read</a:t>
            </a:r>
            <a:endParaRPr lang="zh-CN" altLang="en-US" sz="16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D07A2B58-67F5-EC56-FF01-03EC9BC7A715}"/>
              </a:ext>
            </a:extLst>
          </p:cNvPr>
          <p:cNvSpPr txBox="1"/>
          <p:nvPr/>
        </p:nvSpPr>
        <p:spPr>
          <a:xfrm>
            <a:off x="2328353" y="4102674"/>
            <a:ext cx="1004157"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Code</a:t>
            </a:r>
            <a:endParaRPr lang="zh-CN" altLang="en-US" sz="16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A8E9ED6D-2F0D-A0DF-802B-6599720E9540}"/>
              </a:ext>
            </a:extLst>
          </p:cNvPr>
          <p:cNvSpPr txBox="1"/>
          <p:nvPr/>
        </p:nvSpPr>
        <p:spPr>
          <a:xfrm>
            <a:off x="2262413" y="5040861"/>
            <a:ext cx="1136036"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Write</a:t>
            </a:r>
          </a:p>
        </p:txBody>
      </p:sp>
      <p:sp>
        <p:nvSpPr>
          <p:cNvPr id="18" name="文本框 17">
            <a:extLst>
              <a:ext uri="{FF2B5EF4-FFF2-40B4-BE49-F238E27FC236}">
                <a16:creationId xmlns:a16="http://schemas.microsoft.com/office/drawing/2014/main" id="{C466D479-03CA-2133-23F6-40126321FE84}"/>
              </a:ext>
            </a:extLst>
          </p:cNvPr>
          <p:cNvSpPr txBox="1"/>
          <p:nvPr/>
        </p:nvSpPr>
        <p:spPr>
          <a:xfrm>
            <a:off x="2262413" y="3228622"/>
            <a:ext cx="1136038"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Think</a:t>
            </a:r>
            <a:endParaRPr lang="zh-CN" altLang="en-US" sz="1600" dirty="0">
              <a:latin typeface="Times New Roman" panose="02020603050405020304" pitchFamily="18" charset="0"/>
              <a:cs typeface="Times New Roman" panose="02020603050405020304" pitchFamily="18" charset="0"/>
            </a:endParaRPr>
          </a:p>
        </p:txBody>
      </p:sp>
      <p:sp>
        <p:nvSpPr>
          <p:cNvPr id="21" name="下箭头 20">
            <a:extLst>
              <a:ext uri="{FF2B5EF4-FFF2-40B4-BE49-F238E27FC236}">
                <a16:creationId xmlns:a16="http://schemas.microsoft.com/office/drawing/2014/main" id="{F667412C-866A-7DD4-E2AD-37A038A3FF44}"/>
              </a:ext>
            </a:extLst>
          </p:cNvPr>
          <p:cNvSpPr/>
          <p:nvPr/>
        </p:nvSpPr>
        <p:spPr>
          <a:xfrm>
            <a:off x="2707338" y="1928322"/>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下箭头 21">
            <a:extLst>
              <a:ext uri="{FF2B5EF4-FFF2-40B4-BE49-F238E27FC236}">
                <a16:creationId xmlns:a16="http://schemas.microsoft.com/office/drawing/2014/main" id="{DF49B191-284F-76F6-A3F8-C270578DB255}"/>
              </a:ext>
            </a:extLst>
          </p:cNvPr>
          <p:cNvSpPr/>
          <p:nvPr/>
        </p:nvSpPr>
        <p:spPr>
          <a:xfrm>
            <a:off x="2707338" y="2800980"/>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下箭头 22">
            <a:extLst>
              <a:ext uri="{FF2B5EF4-FFF2-40B4-BE49-F238E27FC236}">
                <a16:creationId xmlns:a16="http://schemas.microsoft.com/office/drawing/2014/main" id="{B38C6F33-5A70-84D6-F43D-9B78E8695EF3}"/>
              </a:ext>
            </a:extLst>
          </p:cNvPr>
          <p:cNvSpPr/>
          <p:nvPr/>
        </p:nvSpPr>
        <p:spPr>
          <a:xfrm>
            <a:off x="2710905" y="3763132"/>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下箭头 39">
            <a:extLst>
              <a:ext uri="{FF2B5EF4-FFF2-40B4-BE49-F238E27FC236}">
                <a16:creationId xmlns:a16="http://schemas.microsoft.com/office/drawing/2014/main" id="{B286C5FA-8F19-4F58-CCC5-1728CAD0D742}"/>
              </a:ext>
            </a:extLst>
          </p:cNvPr>
          <p:cNvSpPr/>
          <p:nvPr/>
        </p:nvSpPr>
        <p:spPr>
          <a:xfrm>
            <a:off x="2707338" y="4662837"/>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文本框 40">
            <a:extLst>
              <a:ext uri="{FF2B5EF4-FFF2-40B4-BE49-F238E27FC236}">
                <a16:creationId xmlns:a16="http://schemas.microsoft.com/office/drawing/2014/main" id="{4D509BE9-2814-DF49-0A92-593A89183234}"/>
              </a:ext>
            </a:extLst>
          </p:cNvPr>
          <p:cNvSpPr txBox="1"/>
          <p:nvPr/>
        </p:nvSpPr>
        <p:spPr>
          <a:xfrm>
            <a:off x="70338" y="888023"/>
            <a:ext cx="2286203" cy="523220"/>
          </a:xfrm>
          <a:prstGeom prst="rect">
            <a:avLst/>
          </a:prstGeom>
          <a:noFill/>
        </p:spPr>
        <p:txBody>
          <a:bodyPr wrap="none" rtlCol="0">
            <a:spAutoFit/>
          </a:bodyPr>
          <a:lstStyle/>
          <a:p>
            <a:pPr marL="342900" indent="-342900">
              <a:buFont typeface="Wingdings" pitchFamily="2" charset="2"/>
              <a:buChar char="Ø"/>
            </a:pPr>
            <a:r>
              <a:rPr kumimoji="1" lang="en-US" altLang="zh-CN" sz="2800" b="1" dirty="0">
                <a:latin typeface="Times New Roman" panose="02020603050405020304" pitchFamily="18" charset="0"/>
                <a:cs typeface="Times New Roman" panose="02020603050405020304" pitchFamily="18" charset="0"/>
              </a:rPr>
              <a:t>Traditional</a:t>
            </a:r>
            <a:endParaRPr kumimoji="1" lang="zh-CN" altLang="en-US" sz="2800" b="1"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408B161B-EEA5-26DB-F170-465C9F9A50E7}"/>
              </a:ext>
            </a:extLst>
          </p:cNvPr>
          <p:cNvSpPr txBox="1"/>
          <p:nvPr/>
        </p:nvSpPr>
        <p:spPr>
          <a:xfrm>
            <a:off x="6562844" y="888023"/>
            <a:ext cx="3096745" cy="523220"/>
          </a:xfrm>
          <a:prstGeom prst="rect">
            <a:avLst/>
          </a:prstGeom>
          <a:noFill/>
        </p:spPr>
        <p:txBody>
          <a:bodyPr wrap="none" rtlCol="0">
            <a:spAutoFit/>
          </a:bodyPr>
          <a:lstStyle/>
          <a:p>
            <a:pPr marL="342900" indent="-342900">
              <a:buFont typeface="Wingdings" pitchFamily="2" charset="2"/>
              <a:buChar char="Ø"/>
            </a:pPr>
            <a:r>
              <a:rPr kumimoji="1" lang="en-US" altLang="zh-CN" sz="2800" b="1" dirty="0">
                <a:latin typeface="Times New Roman" panose="02020603050405020304" pitchFamily="18" charset="0"/>
                <a:cs typeface="Times New Roman" panose="02020603050405020304" pitchFamily="18" charset="0"/>
              </a:rPr>
              <a:t>Now——with AI</a:t>
            </a:r>
            <a:endParaRPr kumimoji="1" lang="zh-CN" altLang="en-US" sz="2800" b="1"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8A4736B5-C920-4407-5194-76DED2997EFB}"/>
              </a:ext>
            </a:extLst>
          </p:cNvPr>
          <p:cNvSpPr txBox="1"/>
          <p:nvPr/>
        </p:nvSpPr>
        <p:spPr>
          <a:xfrm>
            <a:off x="1150486" y="1501148"/>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10%</a:t>
            </a:r>
            <a:endParaRPr kumimoji="1" lang="zh-CN" altLang="en-US" sz="2000" dirty="0">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FDF5F338-F13C-C378-4BC4-044E421C9896}"/>
              </a:ext>
            </a:extLst>
          </p:cNvPr>
          <p:cNvSpPr txBox="1"/>
          <p:nvPr/>
        </p:nvSpPr>
        <p:spPr>
          <a:xfrm>
            <a:off x="1086366" y="2340605"/>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20%</a:t>
            </a:r>
            <a:endParaRPr kumimoji="1" lang="zh-CN" altLang="en-US" sz="2000" dirty="0">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A539DB8F-7914-1543-90C6-FF119F6FE4FA}"/>
              </a:ext>
            </a:extLst>
          </p:cNvPr>
          <p:cNvSpPr txBox="1"/>
          <p:nvPr/>
        </p:nvSpPr>
        <p:spPr>
          <a:xfrm>
            <a:off x="1086366" y="3290177"/>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25%</a:t>
            </a:r>
            <a:endParaRPr kumimoji="1" lang="zh-CN" altLang="en-US" sz="2000" dirty="0">
              <a:latin typeface="Times New Roman" panose="02020603050405020304" pitchFamily="18" charset="0"/>
              <a:cs typeface="Times New Roman" panose="02020603050405020304" pitchFamily="18" charset="0"/>
            </a:endParaRPr>
          </a:p>
        </p:txBody>
      </p:sp>
      <p:sp>
        <p:nvSpPr>
          <p:cNvPr id="46" name="文本框 45">
            <a:extLst>
              <a:ext uri="{FF2B5EF4-FFF2-40B4-BE49-F238E27FC236}">
                <a16:creationId xmlns:a16="http://schemas.microsoft.com/office/drawing/2014/main" id="{D250F8F4-EE1C-79B8-B563-8E33D727CE20}"/>
              </a:ext>
            </a:extLst>
          </p:cNvPr>
          <p:cNvSpPr txBox="1"/>
          <p:nvPr/>
        </p:nvSpPr>
        <p:spPr>
          <a:xfrm>
            <a:off x="1086366" y="4130976"/>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25%</a:t>
            </a:r>
            <a:endParaRPr kumimoji="1" lang="zh-CN" altLang="en-US" sz="2000"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DBC04C7F-C26C-66EA-3635-F372D07AF782}"/>
              </a:ext>
            </a:extLst>
          </p:cNvPr>
          <p:cNvSpPr txBox="1"/>
          <p:nvPr/>
        </p:nvSpPr>
        <p:spPr>
          <a:xfrm>
            <a:off x="1086366" y="5120603"/>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20%</a:t>
            </a:r>
            <a:endParaRPr kumimoji="1" lang="zh-CN" altLang="en-US" sz="2000" dirty="0">
              <a:latin typeface="Times New Roman" panose="02020603050405020304" pitchFamily="18" charset="0"/>
              <a:cs typeface="Times New Roman" panose="02020603050405020304" pitchFamily="18" charset="0"/>
            </a:endParaRPr>
          </a:p>
        </p:txBody>
      </p:sp>
      <p:sp>
        <p:nvSpPr>
          <p:cNvPr id="48" name="文本框 47">
            <a:extLst>
              <a:ext uri="{FF2B5EF4-FFF2-40B4-BE49-F238E27FC236}">
                <a16:creationId xmlns:a16="http://schemas.microsoft.com/office/drawing/2014/main" id="{77960115-26FD-FC5C-8D29-AB675F0B1D0C}"/>
              </a:ext>
            </a:extLst>
          </p:cNvPr>
          <p:cNvSpPr txBox="1"/>
          <p:nvPr/>
        </p:nvSpPr>
        <p:spPr>
          <a:xfrm>
            <a:off x="7522757" y="1409504"/>
            <a:ext cx="3120782"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Prompt &amp; Search</a:t>
            </a:r>
            <a:endParaRPr lang="zh-CN" altLang="en-US" sz="1600" dirty="0">
              <a:latin typeface="Times New Roman" panose="02020603050405020304" pitchFamily="18" charset="0"/>
              <a:cs typeface="Times New Roman" panose="02020603050405020304" pitchFamily="18" charset="0"/>
            </a:endParaRPr>
          </a:p>
        </p:txBody>
      </p:sp>
      <p:sp>
        <p:nvSpPr>
          <p:cNvPr id="49" name="文本框 48">
            <a:extLst>
              <a:ext uri="{FF2B5EF4-FFF2-40B4-BE49-F238E27FC236}">
                <a16:creationId xmlns:a16="http://schemas.microsoft.com/office/drawing/2014/main" id="{6E69D7D4-1165-D745-4FF6-630D04529975}"/>
              </a:ext>
            </a:extLst>
          </p:cNvPr>
          <p:cNvSpPr txBox="1"/>
          <p:nvPr/>
        </p:nvSpPr>
        <p:spPr>
          <a:xfrm>
            <a:off x="8449411" y="2358974"/>
            <a:ext cx="1004155"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Read</a:t>
            </a:r>
            <a:endParaRPr lang="zh-CN" altLang="en-US" sz="1600" dirty="0">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846AC34C-F0EF-D787-0C2F-02F5E53D7D48}"/>
              </a:ext>
            </a:extLst>
          </p:cNvPr>
          <p:cNvSpPr txBox="1"/>
          <p:nvPr/>
        </p:nvSpPr>
        <p:spPr>
          <a:xfrm>
            <a:off x="8449409" y="4183888"/>
            <a:ext cx="1004157"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Code</a:t>
            </a:r>
            <a:endParaRPr lang="zh-CN" altLang="en-US" sz="1600" dirty="0">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779A6A41-4AD0-DFD2-67F8-898CB856AB64}"/>
              </a:ext>
            </a:extLst>
          </p:cNvPr>
          <p:cNvSpPr txBox="1"/>
          <p:nvPr/>
        </p:nvSpPr>
        <p:spPr>
          <a:xfrm>
            <a:off x="8383469" y="5122075"/>
            <a:ext cx="1136036"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Write</a:t>
            </a:r>
          </a:p>
        </p:txBody>
      </p:sp>
      <p:sp>
        <p:nvSpPr>
          <p:cNvPr id="52" name="文本框 51">
            <a:extLst>
              <a:ext uri="{FF2B5EF4-FFF2-40B4-BE49-F238E27FC236}">
                <a16:creationId xmlns:a16="http://schemas.microsoft.com/office/drawing/2014/main" id="{9ADDAEE3-2064-4ACC-49AD-CC5E1A0AD024}"/>
              </a:ext>
            </a:extLst>
          </p:cNvPr>
          <p:cNvSpPr txBox="1"/>
          <p:nvPr/>
        </p:nvSpPr>
        <p:spPr>
          <a:xfrm>
            <a:off x="8383469" y="3309836"/>
            <a:ext cx="1136038" cy="523220"/>
          </a:xfrm>
          <a:prstGeom prst="rect">
            <a:avLst/>
          </a:prstGeom>
          <a:noFill/>
        </p:spPr>
        <p:txBody>
          <a:bodyPr wrap="square">
            <a:spAutoFit/>
          </a:bodyPr>
          <a:lstStyle/>
          <a:p>
            <a:r>
              <a:rPr lang="en-US" altLang="zh-CN" sz="2800" b="1" i="0" u="none" strike="noStrike" cap="none" dirty="0">
                <a:solidFill>
                  <a:srgbClr val="4A4A4A"/>
                </a:solidFill>
                <a:latin typeface="Times New Roman" panose="02020603050405020304" pitchFamily="18" charset="0"/>
                <a:ea typeface="Lato"/>
                <a:cs typeface="Times New Roman" panose="02020603050405020304" pitchFamily="18" charset="0"/>
                <a:sym typeface="Lato"/>
              </a:rPr>
              <a:t>Think</a:t>
            </a:r>
            <a:endParaRPr lang="zh-CN" altLang="en-US" sz="1600" dirty="0">
              <a:latin typeface="Times New Roman" panose="02020603050405020304" pitchFamily="18" charset="0"/>
              <a:cs typeface="Times New Roman" panose="02020603050405020304" pitchFamily="18" charset="0"/>
            </a:endParaRPr>
          </a:p>
        </p:txBody>
      </p:sp>
      <p:sp>
        <p:nvSpPr>
          <p:cNvPr id="53" name="下箭头 52">
            <a:extLst>
              <a:ext uri="{FF2B5EF4-FFF2-40B4-BE49-F238E27FC236}">
                <a16:creationId xmlns:a16="http://schemas.microsoft.com/office/drawing/2014/main" id="{9070AA62-3456-BCC1-2840-2A3BD539E4B8}"/>
              </a:ext>
            </a:extLst>
          </p:cNvPr>
          <p:cNvSpPr/>
          <p:nvPr/>
        </p:nvSpPr>
        <p:spPr>
          <a:xfrm>
            <a:off x="8828394" y="2009536"/>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下箭头 53">
            <a:extLst>
              <a:ext uri="{FF2B5EF4-FFF2-40B4-BE49-F238E27FC236}">
                <a16:creationId xmlns:a16="http://schemas.microsoft.com/office/drawing/2014/main" id="{10B6DFFA-A09D-6B17-70E9-AF94C8A314E3}"/>
              </a:ext>
            </a:extLst>
          </p:cNvPr>
          <p:cNvSpPr/>
          <p:nvPr/>
        </p:nvSpPr>
        <p:spPr>
          <a:xfrm>
            <a:off x="8828394" y="2882194"/>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下箭头 54">
            <a:extLst>
              <a:ext uri="{FF2B5EF4-FFF2-40B4-BE49-F238E27FC236}">
                <a16:creationId xmlns:a16="http://schemas.microsoft.com/office/drawing/2014/main" id="{8860E688-56E2-A10D-9B48-8EF01BBBDFC3}"/>
              </a:ext>
            </a:extLst>
          </p:cNvPr>
          <p:cNvSpPr/>
          <p:nvPr/>
        </p:nvSpPr>
        <p:spPr>
          <a:xfrm>
            <a:off x="8831961" y="3844346"/>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下箭头 55">
            <a:extLst>
              <a:ext uri="{FF2B5EF4-FFF2-40B4-BE49-F238E27FC236}">
                <a16:creationId xmlns:a16="http://schemas.microsoft.com/office/drawing/2014/main" id="{11BB1D91-BB94-CE66-F81F-87D4A4449A1A}"/>
              </a:ext>
            </a:extLst>
          </p:cNvPr>
          <p:cNvSpPr/>
          <p:nvPr/>
        </p:nvSpPr>
        <p:spPr>
          <a:xfrm>
            <a:off x="8828394" y="4744051"/>
            <a:ext cx="246185" cy="439561"/>
          </a:xfrm>
          <a:prstGeom prst="downArrow">
            <a:avLst/>
          </a:prstGeom>
          <a:solidFill>
            <a:schemeClr val="accent5">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文本框 56">
            <a:extLst>
              <a:ext uri="{FF2B5EF4-FFF2-40B4-BE49-F238E27FC236}">
                <a16:creationId xmlns:a16="http://schemas.microsoft.com/office/drawing/2014/main" id="{80F69731-50F7-0F50-502E-24D93CDDB017}"/>
              </a:ext>
            </a:extLst>
          </p:cNvPr>
          <p:cNvSpPr txBox="1"/>
          <p:nvPr/>
        </p:nvSpPr>
        <p:spPr>
          <a:xfrm>
            <a:off x="10521819" y="1475364"/>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15%</a:t>
            </a:r>
            <a:endParaRPr kumimoji="1" lang="zh-CN" altLang="en-US" sz="2000"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3F228C0B-AD72-00C5-107A-A614DD66290C}"/>
              </a:ext>
            </a:extLst>
          </p:cNvPr>
          <p:cNvSpPr txBox="1"/>
          <p:nvPr/>
        </p:nvSpPr>
        <p:spPr>
          <a:xfrm>
            <a:off x="10457699" y="2367669"/>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40%</a:t>
            </a:r>
            <a:endParaRPr kumimoji="1" lang="zh-CN" altLang="en-US" sz="2000"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948B8169-3A34-5EDA-852D-C2E2ACD45AAF}"/>
              </a:ext>
            </a:extLst>
          </p:cNvPr>
          <p:cNvSpPr txBox="1"/>
          <p:nvPr/>
        </p:nvSpPr>
        <p:spPr>
          <a:xfrm>
            <a:off x="10457699" y="3317241"/>
            <a:ext cx="65434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40%</a:t>
            </a:r>
            <a:endParaRPr kumimoji="1" lang="zh-CN" altLang="en-US" sz="2000" dirty="0">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9AF54672-3EB3-AA6D-6761-071C295E9BC0}"/>
              </a:ext>
            </a:extLst>
          </p:cNvPr>
          <p:cNvSpPr txBox="1"/>
          <p:nvPr/>
        </p:nvSpPr>
        <p:spPr>
          <a:xfrm>
            <a:off x="10457699" y="4158040"/>
            <a:ext cx="665567"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~0%</a:t>
            </a:r>
            <a:endParaRPr kumimoji="1" lang="zh-CN" altLang="en-US" sz="2000" dirty="0">
              <a:latin typeface="Times New Roman" panose="02020603050405020304" pitchFamily="18" charset="0"/>
              <a:cs typeface="Times New Roman" panose="02020603050405020304" pitchFamily="18" charset="0"/>
            </a:endParaRPr>
          </a:p>
        </p:txBody>
      </p:sp>
      <p:sp>
        <p:nvSpPr>
          <p:cNvPr id="61" name="文本框 60">
            <a:extLst>
              <a:ext uri="{FF2B5EF4-FFF2-40B4-BE49-F238E27FC236}">
                <a16:creationId xmlns:a16="http://schemas.microsoft.com/office/drawing/2014/main" id="{5A62C805-36B6-1001-3444-006D1CA31D50}"/>
              </a:ext>
            </a:extLst>
          </p:cNvPr>
          <p:cNvSpPr txBox="1"/>
          <p:nvPr/>
        </p:nvSpPr>
        <p:spPr>
          <a:xfrm>
            <a:off x="10457699" y="5147667"/>
            <a:ext cx="526106"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5%</a:t>
            </a:r>
            <a:endParaRPr kumimoji="1" lang="zh-CN" altLang="en-US" sz="2000" dirty="0">
              <a:latin typeface="Times New Roman" panose="02020603050405020304" pitchFamily="18" charset="0"/>
              <a:cs typeface="Times New Roman" panose="02020603050405020304" pitchFamily="18" charset="0"/>
            </a:endParaRPr>
          </a:p>
        </p:txBody>
      </p:sp>
      <p:sp>
        <p:nvSpPr>
          <p:cNvPr id="62" name="右大括号 61">
            <a:extLst>
              <a:ext uri="{FF2B5EF4-FFF2-40B4-BE49-F238E27FC236}">
                <a16:creationId xmlns:a16="http://schemas.microsoft.com/office/drawing/2014/main" id="{9CF029E1-896D-4436-B85F-C302A978D97B}"/>
              </a:ext>
            </a:extLst>
          </p:cNvPr>
          <p:cNvSpPr/>
          <p:nvPr/>
        </p:nvSpPr>
        <p:spPr>
          <a:xfrm>
            <a:off x="3536307" y="1680428"/>
            <a:ext cx="374467" cy="3782035"/>
          </a:xfrm>
          <a:prstGeom prst="rightBrace">
            <a:avLst>
              <a:gd name="adj1" fmla="val 4829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3" name="左大括号 62">
            <a:extLst>
              <a:ext uri="{FF2B5EF4-FFF2-40B4-BE49-F238E27FC236}">
                <a16:creationId xmlns:a16="http://schemas.microsoft.com/office/drawing/2014/main" id="{00022030-C550-2BE6-9AFD-B7344B1EAF40}"/>
              </a:ext>
            </a:extLst>
          </p:cNvPr>
          <p:cNvSpPr/>
          <p:nvPr/>
        </p:nvSpPr>
        <p:spPr>
          <a:xfrm>
            <a:off x="7003139" y="1715159"/>
            <a:ext cx="386596" cy="3712571"/>
          </a:xfrm>
          <a:prstGeom prst="leftBrace">
            <a:avLst>
              <a:gd name="adj1" fmla="val 3628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4" name="文本框 63">
            <a:extLst>
              <a:ext uri="{FF2B5EF4-FFF2-40B4-BE49-F238E27FC236}">
                <a16:creationId xmlns:a16="http://schemas.microsoft.com/office/drawing/2014/main" id="{867C4201-DEB1-52AD-0AF2-4D8EC6B1A32E}"/>
              </a:ext>
            </a:extLst>
          </p:cNvPr>
          <p:cNvSpPr txBox="1"/>
          <p:nvPr/>
        </p:nvSpPr>
        <p:spPr>
          <a:xfrm>
            <a:off x="3884175" y="3309836"/>
            <a:ext cx="995785" cy="461665"/>
          </a:xfrm>
          <a:prstGeom prst="rect">
            <a:avLst/>
          </a:prstGeom>
          <a:noFill/>
        </p:spPr>
        <p:txBody>
          <a:bodyPr wrap="none" rtlCol="0">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1</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year</a:t>
            </a:r>
            <a:endParaRPr kumimoji="1"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6508CC76-083D-DB1F-A043-347630CA5032}"/>
              </a:ext>
            </a:extLst>
          </p:cNvPr>
          <p:cNvSpPr txBox="1"/>
          <p:nvPr/>
        </p:nvSpPr>
        <p:spPr>
          <a:xfrm>
            <a:off x="5648281" y="3324798"/>
            <a:ext cx="1354858" cy="461665"/>
          </a:xfrm>
          <a:prstGeom prst="rect">
            <a:avLst/>
          </a:prstGeom>
          <a:noFill/>
        </p:spPr>
        <p:txBody>
          <a:bodyPr wrap="none" rtlCol="0">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half</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year</a:t>
            </a:r>
            <a:endParaRPr kumimoji="1"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66" name="左右箭头 65">
            <a:extLst>
              <a:ext uri="{FF2B5EF4-FFF2-40B4-BE49-F238E27FC236}">
                <a16:creationId xmlns:a16="http://schemas.microsoft.com/office/drawing/2014/main" id="{0421B322-D8C9-AC7F-2F99-7A1DE3E9CA14}"/>
              </a:ext>
            </a:extLst>
          </p:cNvPr>
          <p:cNvSpPr/>
          <p:nvPr/>
        </p:nvSpPr>
        <p:spPr>
          <a:xfrm>
            <a:off x="4992849" y="3455602"/>
            <a:ext cx="606440" cy="20005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98367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0BAA095-F29E-D9F8-9C7E-E715C3C0A6FD}"/>
              </a:ext>
            </a:extLst>
          </p:cNvPr>
          <p:cNvPicPr>
            <a:picLocks noChangeAspect="1"/>
          </p:cNvPicPr>
          <p:nvPr/>
        </p:nvPicPr>
        <p:blipFill rotWithShape="1">
          <a:blip r:embed="rId3"/>
          <a:srcRect b="16774"/>
          <a:stretch/>
        </p:blipFill>
        <p:spPr>
          <a:xfrm>
            <a:off x="7236166" y="715206"/>
            <a:ext cx="3634929" cy="2148686"/>
          </a:xfrm>
          <a:prstGeom prst="rect">
            <a:avLst/>
          </a:prstGeom>
        </p:spPr>
      </p:pic>
      <p:pic>
        <p:nvPicPr>
          <p:cNvPr id="3" name="图片 2">
            <a:extLst>
              <a:ext uri="{FF2B5EF4-FFF2-40B4-BE49-F238E27FC236}">
                <a16:creationId xmlns:a16="http://schemas.microsoft.com/office/drawing/2014/main" id="{CBE89E66-F071-AACD-D17E-93245B88176A}"/>
              </a:ext>
            </a:extLst>
          </p:cNvPr>
          <p:cNvPicPr>
            <a:picLocks noChangeAspect="1"/>
          </p:cNvPicPr>
          <p:nvPr/>
        </p:nvPicPr>
        <p:blipFill rotWithShape="1">
          <a:blip r:embed="rId4"/>
          <a:srcRect l="7200" t="14545" r="7511"/>
          <a:stretch/>
        </p:blipFill>
        <p:spPr>
          <a:xfrm>
            <a:off x="188926" y="1662845"/>
            <a:ext cx="6000278" cy="3730243"/>
          </a:xfrm>
          <a:prstGeom prst="rect">
            <a:avLst/>
          </a:prstGeom>
        </p:spPr>
      </p:pic>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文本框 3">
            <a:extLst>
              <a:ext uri="{FF2B5EF4-FFF2-40B4-BE49-F238E27FC236}">
                <a16:creationId xmlns:a16="http://schemas.microsoft.com/office/drawing/2014/main" id="{0171F182-252A-6B60-D104-10842E0051C1}"/>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LLM</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for literature retrieval</a:t>
            </a:r>
          </a:p>
        </p:txBody>
      </p:sp>
      <p:sp>
        <p:nvSpPr>
          <p:cNvPr id="13" name="右箭头 12">
            <a:extLst>
              <a:ext uri="{FF2B5EF4-FFF2-40B4-BE49-F238E27FC236}">
                <a16:creationId xmlns:a16="http://schemas.microsoft.com/office/drawing/2014/main" id="{03F6F01A-7BB9-FCB0-5CE2-511E42154751}"/>
              </a:ext>
            </a:extLst>
          </p:cNvPr>
          <p:cNvSpPr/>
          <p:nvPr/>
        </p:nvSpPr>
        <p:spPr>
          <a:xfrm rot="19283945">
            <a:off x="5715782" y="2748553"/>
            <a:ext cx="1205346" cy="230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右箭头 14">
            <a:extLst>
              <a:ext uri="{FF2B5EF4-FFF2-40B4-BE49-F238E27FC236}">
                <a16:creationId xmlns:a16="http://schemas.microsoft.com/office/drawing/2014/main" id="{50BB9528-2C4B-5061-164A-FCF780A3FDCA}"/>
              </a:ext>
            </a:extLst>
          </p:cNvPr>
          <p:cNvSpPr/>
          <p:nvPr/>
        </p:nvSpPr>
        <p:spPr>
          <a:xfrm rot="5400000">
            <a:off x="8800640" y="3044322"/>
            <a:ext cx="664983" cy="337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DB45605B-7DDC-3550-96D1-D426CE77C2C8}"/>
              </a:ext>
            </a:extLst>
          </p:cNvPr>
          <p:cNvPicPr>
            <a:picLocks noChangeAspect="1"/>
          </p:cNvPicPr>
          <p:nvPr/>
        </p:nvPicPr>
        <p:blipFill>
          <a:blip r:embed="rId5"/>
          <a:stretch>
            <a:fillRect/>
          </a:stretch>
        </p:blipFill>
        <p:spPr>
          <a:xfrm>
            <a:off x="7056513" y="3562234"/>
            <a:ext cx="4490720" cy="2795337"/>
          </a:xfrm>
          <a:prstGeom prst="rect">
            <a:avLst/>
          </a:prstGeom>
        </p:spPr>
      </p:pic>
    </p:spTree>
    <p:extLst>
      <p:ext uri="{BB962C8B-B14F-4D97-AF65-F5344CB8AC3E}">
        <p14:creationId xmlns:p14="http://schemas.microsoft.com/office/powerpoint/2010/main" val="2862155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文本框 3">
            <a:extLst>
              <a:ext uri="{FF2B5EF4-FFF2-40B4-BE49-F238E27FC236}">
                <a16:creationId xmlns:a16="http://schemas.microsoft.com/office/drawing/2014/main" id="{0171F182-252A-6B60-D104-10842E0051C1}"/>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LLM</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for literature retrieval</a:t>
            </a:r>
          </a:p>
        </p:txBody>
      </p:sp>
      <p:sp>
        <p:nvSpPr>
          <p:cNvPr id="3" name="矩形: 圆角 8">
            <a:extLst>
              <a:ext uri="{FF2B5EF4-FFF2-40B4-BE49-F238E27FC236}">
                <a16:creationId xmlns:a16="http://schemas.microsoft.com/office/drawing/2014/main" id="{F93C038E-E5F5-3FF8-1B02-060CFB664F45}"/>
              </a:ext>
            </a:extLst>
          </p:cNvPr>
          <p:cNvSpPr/>
          <p:nvPr/>
        </p:nvSpPr>
        <p:spPr>
          <a:xfrm>
            <a:off x="246933" y="3530886"/>
            <a:ext cx="5364157" cy="2686701"/>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46C508F9-4753-95A8-A8D6-98867483B87D}"/>
              </a:ext>
            </a:extLst>
          </p:cNvPr>
          <p:cNvSpPr txBox="1"/>
          <p:nvPr/>
        </p:nvSpPr>
        <p:spPr>
          <a:xfrm>
            <a:off x="459919" y="3785443"/>
            <a:ext cx="5020235" cy="2308324"/>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I want the </a:t>
            </a:r>
            <a:r>
              <a:rPr lang="en-US" altLang="zh-CN" b="1" dirty="0">
                <a:solidFill>
                  <a:srgbClr val="FF0000"/>
                </a:solidFill>
                <a:latin typeface="Times New Roman" panose="02020603050405020304" pitchFamily="18" charset="0"/>
                <a:cs typeface="Times New Roman" panose="02020603050405020304" pitchFamily="18" charset="0"/>
              </a:rPr>
              <a:t>contract theory </a:t>
            </a:r>
            <a:r>
              <a:rPr lang="en-US" altLang="zh-CN" dirty="0">
                <a:latin typeface="Times New Roman" panose="02020603050405020304" pitchFamily="18" charset="0"/>
                <a:cs typeface="Times New Roman" panose="02020603050405020304" pitchFamily="18" charset="0"/>
              </a:rPr>
              <a:t>to focus on </a:t>
            </a:r>
            <a:r>
              <a:rPr lang="en-US" altLang="zh-CN" b="1" dirty="0">
                <a:solidFill>
                  <a:srgbClr val="FF0000"/>
                </a:solidFill>
                <a:latin typeface="Times New Roman" panose="02020603050405020304" pitchFamily="18" charset="0"/>
                <a:cs typeface="Times New Roman" panose="02020603050405020304" pitchFamily="18" charset="0"/>
              </a:rPr>
              <a:t>computer science </a:t>
            </a:r>
            <a:r>
              <a:rPr lang="en-US" altLang="zh-CN" dirty="0">
                <a:latin typeface="Times New Roman" panose="02020603050405020304" pitchFamily="18" charset="0"/>
                <a:cs typeface="Times New Roman" panose="02020603050405020304" pitchFamily="18" charset="0"/>
              </a:rPr>
              <a:t>and the scope of contract theory is not limited to </a:t>
            </a:r>
            <a:r>
              <a:rPr lang="en-US" altLang="zh-CN" b="1" dirty="0">
                <a:solidFill>
                  <a:srgbClr val="FF0000"/>
                </a:solidFill>
                <a:latin typeface="Times New Roman" panose="02020603050405020304" pitchFamily="18" charset="0"/>
                <a:cs typeface="Times New Roman" panose="02020603050405020304" pitchFamily="18" charset="0"/>
              </a:rPr>
              <a:t>adverse selection, moral hazard, tournaments, multi-dimensional contracts</a:t>
            </a:r>
            <a:r>
              <a:rPr lang="en-US" altLang="zh-CN" dirty="0">
                <a:latin typeface="Times New Roman" panose="02020603050405020304" pitchFamily="18" charset="0"/>
                <a:cs typeface="Times New Roman" panose="02020603050405020304" pitchFamily="18" charset="0"/>
              </a:rPr>
              <a:t>, and so on. Additionally, the AI methods are not the key points but </a:t>
            </a:r>
            <a:r>
              <a:rPr lang="en-US" altLang="zh-CN" b="1" dirty="0">
                <a:solidFill>
                  <a:srgbClr val="FF0000"/>
                </a:solidFill>
                <a:latin typeface="Times New Roman" panose="02020603050405020304" pitchFamily="18" charset="0"/>
                <a:cs typeface="Times New Roman" panose="02020603050405020304" pitchFamily="18" charset="0"/>
              </a:rPr>
              <a:t>fundamental challenges in contract theory</a:t>
            </a:r>
            <a:r>
              <a:rPr lang="en-US" altLang="zh-CN" dirty="0">
                <a:latin typeface="Times New Roman" panose="02020603050405020304" pitchFamily="18" charset="0"/>
                <a:cs typeface="Times New Roman" panose="02020603050405020304" pitchFamily="18" charset="0"/>
              </a:rPr>
              <a:t>, and I want you to give me a technical deep dive with examples and academic references.</a:t>
            </a:r>
            <a:endParaRPr lang="zh-CN" altLang="en-US" dirty="0">
              <a:latin typeface="Times New Roman" panose="02020603050405020304" pitchFamily="18" charset="0"/>
              <a:cs typeface="Times New Roman" panose="02020603050405020304" pitchFamily="18" charset="0"/>
            </a:endParaRPr>
          </a:p>
        </p:txBody>
      </p:sp>
      <p:sp>
        <p:nvSpPr>
          <p:cNvPr id="6" name="矩形: 圆角 10">
            <a:extLst>
              <a:ext uri="{FF2B5EF4-FFF2-40B4-BE49-F238E27FC236}">
                <a16:creationId xmlns:a16="http://schemas.microsoft.com/office/drawing/2014/main" id="{41049190-CC7A-EBA6-B581-7C162132D828}"/>
              </a:ext>
            </a:extLst>
          </p:cNvPr>
          <p:cNvSpPr/>
          <p:nvPr/>
        </p:nvSpPr>
        <p:spPr>
          <a:xfrm>
            <a:off x="216061" y="1712259"/>
            <a:ext cx="1778586" cy="591671"/>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Deep Research of </a:t>
            </a:r>
            <a:r>
              <a:rPr lang="en-US" altLang="zh-CN" dirty="0" err="1">
                <a:latin typeface="Times New Roman" panose="02020603050405020304" pitchFamily="18" charset="0"/>
                <a:cs typeface="Times New Roman" panose="02020603050405020304" pitchFamily="18" charset="0"/>
              </a:rPr>
              <a:t>ChatGPT</a:t>
            </a:r>
            <a:endParaRPr lang="zh-CN" altLang="en-US" dirty="0">
              <a:latin typeface="Times New Roman" panose="02020603050405020304" pitchFamily="18" charset="0"/>
              <a:cs typeface="Times New Roman" panose="02020603050405020304" pitchFamily="18" charset="0"/>
            </a:endParaRPr>
          </a:p>
        </p:txBody>
      </p:sp>
      <p:sp>
        <p:nvSpPr>
          <p:cNvPr id="12" name="左大括号 11">
            <a:extLst>
              <a:ext uri="{FF2B5EF4-FFF2-40B4-BE49-F238E27FC236}">
                <a16:creationId xmlns:a16="http://schemas.microsoft.com/office/drawing/2014/main" id="{949AEA15-A481-4DD7-7132-1A3BED0669E3}"/>
              </a:ext>
            </a:extLst>
          </p:cNvPr>
          <p:cNvSpPr/>
          <p:nvPr/>
        </p:nvSpPr>
        <p:spPr>
          <a:xfrm>
            <a:off x="1994647" y="1178806"/>
            <a:ext cx="349623" cy="1687659"/>
          </a:xfrm>
          <a:prstGeom prst="leftBrace">
            <a:avLst>
              <a:gd name="adj1" fmla="val 32109"/>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8BAF8B30-219C-9FF9-243A-65532435E0D2}"/>
              </a:ext>
            </a:extLst>
          </p:cNvPr>
          <p:cNvSpPr txBox="1"/>
          <p:nvPr/>
        </p:nvSpPr>
        <p:spPr>
          <a:xfrm>
            <a:off x="2318587" y="808508"/>
            <a:ext cx="4929366" cy="2231445"/>
          </a:xfrm>
          <a:prstGeom prst="rect">
            <a:avLst/>
          </a:prstGeom>
          <a:noFill/>
        </p:spPr>
        <p:txBody>
          <a:bodyPr wrap="square" rtlCol="0">
            <a:spAutoFit/>
          </a:bodyPr>
          <a:lstStyle/>
          <a:p>
            <a:pPr marL="285750" indent="-285750">
              <a:lnSpc>
                <a:spcPct val="200000"/>
              </a:lnSpc>
              <a:buFontTx/>
              <a:buChar char="-"/>
            </a:pPr>
            <a:r>
              <a:rPr lang="en-US" altLang="zh-CN" b="1" dirty="0">
                <a:latin typeface="Times New Roman" panose="02020603050405020304" pitchFamily="18" charset="0"/>
                <a:cs typeface="Times New Roman" panose="02020603050405020304" pitchFamily="18" charset="0"/>
              </a:rPr>
              <a:t>Generate</a:t>
            </a:r>
            <a:r>
              <a:rPr lang="en-US" altLang="zh-CN" dirty="0">
                <a:latin typeface="Times New Roman" panose="02020603050405020304" pitchFamily="18" charset="0"/>
                <a:cs typeface="Times New Roman" panose="02020603050405020304" pitchFamily="18" charset="0"/>
              </a:rPr>
              <a:t> up-to-date literature review</a:t>
            </a:r>
          </a:p>
          <a:p>
            <a:pPr marL="285750" indent="-285750">
              <a:lnSpc>
                <a:spcPct val="200000"/>
              </a:lnSpc>
              <a:buFontTx/>
              <a:buChar char="-"/>
            </a:pPr>
            <a:r>
              <a:rPr lang="en-US" altLang="zh-CN" b="1" dirty="0">
                <a:latin typeface="Times New Roman" panose="02020603050405020304" pitchFamily="18" charset="0"/>
                <a:cs typeface="Times New Roman" panose="02020603050405020304" pitchFamily="18" charset="0"/>
              </a:rPr>
              <a:t>Explore</a:t>
            </a:r>
            <a:r>
              <a:rPr lang="en-US" altLang="zh-CN" dirty="0">
                <a:latin typeface="Times New Roman" panose="02020603050405020304" pitchFamily="18" charset="0"/>
                <a:cs typeface="Times New Roman" panose="02020603050405020304" pitchFamily="18" charset="0"/>
              </a:rPr>
              <a:t> research direction</a:t>
            </a:r>
          </a:p>
          <a:p>
            <a:pPr marL="285750" indent="-285750">
              <a:lnSpc>
                <a:spcPct val="200000"/>
              </a:lnSpc>
              <a:buFontTx/>
              <a:buChar char="-"/>
            </a:pPr>
            <a:r>
              <a:rPr lang="en-US" altLang="zh-CN" b="1" dirty="0">
                <a:latin typeface="Times New Roman" panose="02020603050405020304" pitchFamily="18" charset="0"/>
                <a:cs typeface="Times New Roman" panose="02020603050405020304" pitchFamily="18" charset="0"/>
              </a:rPr>
              <a:t>Obtain</a:t>
            </a:r>
            <a:r>
              <a:rPr lang="en-US" altLang="zh-CN" dirty="0">
                <a:latin typeface="Times New Roman" panose="02020603050405020304" pitchFamily="18" charset="0"/>
                <a:cs typeface="Times New Roman" panose="02020603050405020304" pitchFamily="18" charset="0"/>
              </a:rPr>
              <a:t> literature searching key words</a:t>
            </a:r>
          </a:p>
          <a:p>
            <a:pPr marL="285750" indent="-285750">
              <a:lnSpc>
                <a:spcPct val="200000"/>
              </a:lnSpc>
              <a:buFontTx/>
              <a:buChar char="-"/>
            </a:pPr>
            <a:r>
              <a:rPr lang="en-US" altLang="zh-CN" b="1" dirty="0">
                <a:latin typeface="Times New Roman" panose="02020603050405020304" pitchFamily="18" charset="0"/>
                <a:cs typeface="Times New Roman" panose="02020603050405020304" pitchFamily="18" charset="0"/>
              </a:rPr>
              <a:t>Fresh</a:t>
            </a:r>
            <a:r>
              <a:rPr lang="en-US" altLang="zh-CN" dirty="0">
                <a:latin typeface="Times New Roman" panose="02020603050405020304" pitchFamily="18" charset="0"/>
                <a:cs typeface="Times New Roman" panose="02020603050405020304" pitchFamily="18" charset="0"/>
              </a:rPr>
              <a:t> our mind</a:t>
            </a:r>
            <a:endParaRPr lang="zh-CN" altLang="en-US" dirty="0">
              <a:latin typeface="Times New Roman" panose="02020603050405020304" pitchFamily="18" charset="0"/>
              <a:cs typeface="Times New Roman" panose="02020603050405020304" pitchFamily="18" charset="0"/>
            </a:endParaRPr>
          </a:p>
        </p:txBody>
      </p:sp>
      <p:sp>
        <p:nvSpPr>
          <p:cNvPr id="19" name="矩形: 圆角 13">
            <a:extLst>
              <a:ext uri="{FF2B5EF4-FFF2-40B4-BE49-F238E27FC236}">
                <a16:creationId xmlns:a16="http://schemas.microsoft.com/office/drawing/2014/main" id="{39C94E5A-458A-7E65-2ED5-A8B79E550C9A}"/>
              </a:ext>
            </a:extLst>
          </p:cNvPr>
          <p:cNvSpPr/>
          <p:nvPr/>
        </p:nvSpPr>
        <p:spPr>
          <a:xfrm>
            <a:off x="1616203" y="3282376"/>
            <a:ext cx="2099667" cy="469622"/>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FCF0CD23-73FF-2FEC-0749-785E6CC51566}"/>
              </a:ext>
            </a:extLst>
          </p:cNvPr>
          <p:cNvPicPr>
            <a:picLocks noChangeAspect="1"/>
          </p:cNvPicPr>
          <p:nvPr/>
        </p:nvPicPr>
        <p:blipFill rotWithShape="1">
          <a:blip r:embed="rId3"/>
          <a:srcRect l="24286"/>
          <a:stretch/>
        </p:blipFill>
        <p:spPr>
          <a:xfrm>
            <a:off x="6382409" y="775063"/>
            <a:ext cx="5191079" cy="5628632"/>
          </a:xfrm>
          <a:prstGeom prst="rect">
            <a:avLst/>
          </a:prstGeom>
        </p:spPr>
      </p:pic>
    </p:spTree>
    <p:extLst>
      <p:ext uri="{BB962C8B-B14F-4D97-AF65-F5344CB8AC3E}">
        <p14:creationId xmlns:p14="http://schemas.microsoft.com/office/powerpoint/2010/main" val="314038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文本框 4">
            <a:extLst>
              <a:ext uri="{FF2B5EF4-FFF2-40B4-BE49-F238E27FC236}">
                <a16:creationId xmlns:a16="http://schemas.microsoft.com/office/drawing/2014/main" id="{85697468-22E1-551A-ACC5-1A7F526E14B6}"/>
              </a:ext>
            </a:extLst>
          </p:cNvPr>
          <p:cNvSpPr txBox="1"/>
          <p:nvPr/>
        </p:nvSpPr>
        <p:spPr>
          <a:xfrm>
            <a:off x="8084667" y="922713"/>
            <a:ext cx="1433406" cy="461665"/>
          </a:xfrm>
          <a:prstGeom prst="rect">
            <a:avLst/>
          </a:prstGeom>
          <a:noFill/>
        </p:spPr>
        <p:txBody>
          <a:bodyPr wrap="none" rtlCol="0">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Attention</a:t>
            </a:r>
            <a:endParaRPr kumimoji="1"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2DD96CB-71CA-2004-F350-1B100ABBF0C6}"/>
              </a:ext>
            </a:extLst>
          </p:cNvPr>
          <p:cNvSpPr txBox="1"/>
          <p:nvPr/>
        </p:nvSpPr>
        <p:spPr>
          <a:xfrm>
            <a:off x="7889965" y="1574337"/>
            <a:ext cx="4155177" cy="3693319"/>
          </a:xfrm>
          <a:prstGeom prst="rect">
            <a:avLst/>
          </a:prstGeom>
          <a:noFill/>
        </p:spPr>
        <p:txBody>
          <a:bodyPr wrap="square" rtlCol="0">
            <a:spAutoFit/>
          </a:bodyPr>
          <a:lstStyle/>
          <a:p>
            <a:pPr marL="285750" indent="-285750">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Do not rely entirely on LLMs.</a:t>
            </a:r>
          </a:p>
          <a:p>
            <a:pPr marL="285750" indent="-285750">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LLM has no access to IEEE database, which is a main drawback</a:t>
            </a:r>
          </a:p>
          <a:p>
            <a:pPr marL="285750" indent="-285750">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LLMs are </a:t>
            </a:r>
            <a:r>
              <a:rPr lang="en" altLang="zh-CN" b="1" dirty="0">
                <a:solidFill>
                  <a:srgbClr val="C00000"/>
                </a:solidFill>
                <a:latin typeface="Times New Roman" panose="02020603050405020304" pitchFamily="18" charset="0"/>
                <a:cs typeface="Times New Roman" panose="02020603050405020304" pitchFamily="18" charset="0"/>
              </a:rPr>
              <a:t>highly sensitive to prompts</a:t>
            </a:r>
            <a:r>
              <a:rPr lang="en" altLang="zh-CN" dirty="0">
                <a:latin typeface="Times New Roman" panose="02020603050405020304" pitchFamily="18" charset="0"/>
                <a:cs typeface="Times New Roman" panose="02020603050405020304" pitchFamily="18" charset="0"/>
              </a:rPr>
              <a:t>; even semantically similar keywords may lead to </a:t>
            </a:r>
            <a:r>
              <a:rPr lang="en" altLang="zh-CN" b="1" dirty="0">
                <a:solidFill>
                  <a:srgbClr val="C00000"/>
                </a:solidFill>
                <a:latin typeface="Times New Roman" panose="02020603050405020304" pitchFamily="18" charset="0"/>
                <a:cs typeface="Times New Roman" panose="02020603050405020304" pitchFamily="18" charset="0"/>
              </a:rPr>
              <a:t>significantly different sets of retrieved papers</a:t>
            </a:r>
            <a:r>
              <a:rPr lang="en" altLang="zh-CN"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 altLang="zh-CN" b="1" dirty="0">
                <a:solidFill>
                  <a:srgbClr val="C00000"/>
                </a:solidFill>
                <a:latin typeface="Times New Roman" panose="02020603050405020304" pitchFamily="18" charset="0"/>
                <a:cs typeface="Times New Roman" panose="02020603050405020304" pitchFamily="18" charset="0"/>
              </a:rPr>
              <a:t>Do not directly copy and cite </a:t>
            </a:r>
            <a:r>
              <a:rPr lang="en" altLang="zh-CN" dirty="0">
                <a:latin typeface="Times New Roman" panose="02020603050405020304" pitchFamily="18" charset="0"/>
                <a:cs typeface="Times New Roman" panose="02020603050405020304" pitchFamily="18" charset="0"/>
              </a:rPr>
              <a:t>the output in academic manuscripts.</a:t>
            </a:r>
          </a:p>
          <a:p>
            <a:pPr marL="285750" indent="-285750">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A single search typically retrieves only </a:t>
            </a:r>
            <a:r>
              <a:rPr lang="en" altLang="zh-CN" b="1" dirty="0">
                <a:solidFill>
                  <a:srgbClr val="C00000"/>
                </a:solidFill>
                <a:latin typeface="Times New Roman" panose="02020603050405020304" pitchFamily="18" charset="0"/>
                <a:cs typeface="Times New Roman" panose="02020603050405020304" pitchFamily="18" charset="0"/>
              </a:rPr>
              <a:t>a subset of the relevant literature </a:t>
            </a:r>
            <a:r>
              <a:rPr lang="en" altLang="zh-CN" dirty="0">
                <a:latin typeface="Times New Roman" panose="02020603050405020304" pitchFamily="18" charset="0"/>
                <a:cs typeface="Times New Roman" panose="02020603050405020304" pitchFamily="18" charset="0"/>
              </a:rPr>
              <a:t>and is not exhaustive.</a:t>
            </a:r>
          </a:p>
          <a:p>
            <a:endParaRPr lang="en" altLang="zh-CN" dirty="0">
              <a:latin typeface="Times New Roman" panose="02020603050405020304" pitchFamily="18" charset="0"/>
              <a:cs typeface="Times New Roman" panose="02020603050405020304" pitchFamily="18" charset="0"/>
            </a:endParaRPr>
          </a:p>
        </p:txBody>
      </p:sp>
      <p:sp>
        <p:nvSpPr>
          <p:cNvPr id="15" name="右箭头 14">
            <a:extLst>
              <a:ext uri="{FF2B5EF4-FFF2-40B4-BE49-F238E27FC236}">
                <a16:creationId xmlns:a16="http://schemas.microsoft.com/office/drawing/2014/main" id="{01211660-A411-DEB2-80D1-9C20B1275E80}"/>
              </a:ext>
            </a:extLst>
          </p:cNvPr>
          <p:cNvSpPr/>
          <p:nvPr/>
        </p:nvSpPr>
        <p:spPr>
          <a:xfrm rot="5400000">
            <a:off x="9713570" y="5027523"/>
            <a:ext cx="322490" cy="333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09912554-3170-6001-2E52-058E6E2B9C10}"/>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LLM</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for literature retrieval</a:t>
            </a:r>
          </a:p>
        </p:txBody>
      </p:sp>
      <p:pic>
        <p:nvPicPr>
          <p:cNvPr id="6" name="图片 5">
            <a:extLst>
              <a:ext uri="{FF2B5EF4-FFF2-40B4-BE49-F238E27FC236}">
                <a16:creationId xmlns:a16="http://schemas.microsoft.com/office/drawing/2014/main" id="{A311A871-A59C-B29C-C945-BF644991FAB9}"/>
              </a:ext>
            </a:extLst>
          </p:cNvPr>
          <p:cNvPicPr>
            <a:picLocks noChangeAspect="1"/>
          </p:cNvPicPr>
          <p:nvPr/>
        </p:nvPicPr>
        <p:blipFill rotWithShape="1">
          <a:blip r:embed="rId3"/>
          <a:srcRect t="47066"/>
          <a:stretch/>
        </p:blipFill>
        <p:spPr>
          <a:xfrm>
            <a:off x="662367" y="2266950"/>
            <a:ext cx="6584282" cy="1685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D77956F7-5F19-9F76-A3DF-BBA7F24E2F26}"/>
              </a:ext>
            </a:extLst>
          </p:cNvPr>
          <p:cNvPicPr>
            <a:picLocks noChangeAspect="1"/>
          </p:cNvPicPr>
          <p:nvPr/>
        </p:nvPicPr>
        <p:blipFill>
          <a:blip r:embed="rId4"/>
          <a:stretch>
            <a:fillRect/>
          </a:stretch>
        </p:blipFill>
        <p:spPr>
          <a:xfrm>
            <a:off x="8293997" y="5405226"/>
            <a:ext cx="3495556" cy="1154421"/>
          </a:xfrm>
          <a:prstGeom prst="rect">
            <a:avLst/>
          </a:prstGeom>
        </p:spPr>
      </p:pic>
    </p:spTree>
    <p:extLst>
      <p:ext uri="{BB962C8B-B14F-4D97-AF65-F5344CB8AC3E}">
        <p14:creationId xmlns:p14="http://schemas.microsoft.com/office/powerpoint/2010/main" val="1779462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矩形 3">
            <a:extLst>
              <a:ext uri="{FF2B5EF4-FFF2-40B4-BE49-F238E27FC236}">
                <a16:creationId xmlns:a16="http://schemas.microsoft.com/office/drawing/2014/main" id="{AE5CD871-1638-496C-88E5-653093BE5973}"/>
              </a:ext>
            </a:extLst>
          </p:cNvPr>
          <p:cNvSpPr/>
          <p:nvPr/>
        </p:nvSpPr>
        <p:spPr>
          <a:xfrm>
            <a:off x="1361440" y="1241082"/>
            <a:ext cx="2557681"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86F083B6-C023-14FB-BCA2-211B4DFF8CBD}"/>
              </a:ext>
            </a:extLst>
          </p:cNvPr>
          <p:cNvSpPr txBox="1"/>
          <p:nvPr/>
        </p:nvSpPr>
        <p:spPr>
          <a:xfrm>
            <a:off x="1361440" y="1321238"/>
            <a:ext cx="2520834" cy="369332"/>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Coarse-grained reading</a:t>
            </a:r>
            <a:endParaRPr lang="zh-CN" altLang="en-US"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37BBC037-3FC1-1CB0-DC1B-750C491EDAC5}"/>
              </a:ext>
            </a:extLst>
          </p:cNvPr>
          <p:cNvSpPr/>
          <p:nvPr/>
        </p:nvSpPr>
        <p:spPr>
          <a:xfrm>
            <a:off x="7690197" y="1237041"/>
            <a:ext cx="2557681"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525C161B-9A0F-0AE3-907F-0F736948CB90}"/>
              </a:ext>
            </a:extLst>
          </p:cNvPr>
          <p:cNvSpPr txBox="1"/>
          <p:nvPr/>
        </p:nvSpPr>
        <p:spPr>
          <a:xfrm>
            <a:off x="7929551" y="1321238"/>
            <a:ext cx="2318327" cy="369332"/>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Fine-grained reading</a:t>
            </a:r>
            <a:endParaRPr lang="zh-CN" altLang="en-US" b="1" dirty="0">
              <a:latin typeface="Times New Roman" panose="02020603050405020304" pitchFamily="18" charset="0"/>
              <a:cs typeface="Times New Roman" panose="02020603050405020304" pitchFamily="18" charset="0"/>
            </a:endParaRPr>
          </a:p>
        </p:txBody>
      </p:sp>
      <p:sp>
        <p:nvSpPr>
          <p:cNvPr id="17" name="右箭头 16">
            <a:extLst>
              <a:ext uri="{FF2B5EF4-FFF2-40B4-BE49-F238E27FC236}">
                <a16:creationId xmlns:a16="http://schemas.microsoft.com/office/drawing/2014/main" id="{F2B05515-C83A-7E78-42DD-E029713DF1AB}"/>
              </a:ext>
            </a:extLst>
          </p:cNvPr>
          <p:cNvSpPr/>
          <p:nvPr/>
        </p:nvSpPr>
        <p:spPr>
          <a:xfrm>
            <a:off x="5191892" y="1386524"/>
            <a:ext cx="1205346" cy="230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右箭头 17">
            <a:extLst>
              <a:ext uri="{FF2B5EF4-FFF2-40B4-BE49-F238E27FC236}">
                <a16:creationId xmlns:a16="http://schemas.microsoft.com/office/drawing/2014/main" id="{B8FE129B-85EF-3B0F-2AA4-9C9C2B7F71E3}"/>
              </a:ext>
            </a:extLst>
          </p:cNvPr>
          <p:cNvSpPr/>
          <p:nvPr/>
        </p:nvSpPr>
        <p:spPr>
          <a:xfrm>
            <a:off x="5191892" y="3507980"/>
            <a:ext cx="1205346" cy="230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a:extLst>
              <a:ext uri="{FF2B5EF4-FFF2-40B4-BE49-F238E27FC236}">
                <a16:creationId xmlns:a16="http://schemas.microsoft.com/office/drawing/2014/main" id="{5B43C8C1-FB85-3B40-7EA4-AA37FC9A53DA}"/>
              </a:ext>
            </a:extLst>
          </p:cNvPr>
          <p:cNvPicPr>
            <a:picLocks noChangeAspect="1"/>
          </p:cNvPicPr>
          <p:nvPr/>
        </p:nvPicPr>
        <p:blipFill>
          <a:blip r:embed="rId3"/>
          <a:stretch>
            <a:fillRect/>
          </a:stretch>
        </p:blipFill>
        <p:spPr>
          <a:xfrm>
            <a:off x="1195549" y="1872571"/>
            <a:ext cx="2723572" cy="187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a:extLst>
              <a:ext uri="{FF2B5EF4-FFF2-40B4-BE49-F238E27FC236}">
                <a16:creationId xmlns:a16="http://schemas.microsoft.com/office/drawing/2014/main" id="{C3C0A76E-E328-ED39-8891-27660DF3F8E9}"/>
              </a:ext>
            </a:extLst>
          </p:cNvPr>
          <p:cNvPicPr>
            <a:picLocks noChangeAspect="1"/>
          </p:cNvPicPr>
          <p:nvPr/>
        </p:nvPicPr>
        <p:blipFill>
          <a:blip r:embed="rId4"/>
          <a:stretch>
            <a:fillRect/>
          </a:stretch>
        </p:blipFill>
        <p:spPr>
          <a:xfrm>
            <a:off x="299313" y="4295024"/>
            <a:ext cx="4815069" cy="1711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右箭头 20">
            <a:extLst>
              <a:ext uri="{FF2B5EF4-FFF2-40B4-BE49-F238E27FC236}">
                <a16:creationId xmlns:a16="http://schemas.microsoft.com/office/drawing/2014/main" id="{E1480FE3-B866-ED7F-0A58-F9066FA71744}"/>
              </a:ext>
            </a:extLst>
          </p:cNvPr>
          <p:cNvSpPr/>
          <p:nvPr/>
        </p:nvSpPr>
        <p:spPr>
          <a:xfrm rot="5400000">
            <a:off x="2397469" y="3873155"/>
            <a:ext cx="319730" cy="299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AAEE3657-2B3B-9A36-C611-413211165EC7}"/>
              </a:ext>
            </a:extLst>
          </p:cNvPr>
          <p:cNvSpPr txBox="1"/>
          <p:nvPr/>
        </p:nvSpPr>
        <p:spPr>
          <a:xfrm>
            <a:off x="6758453" y="2097685"/>
            <a:ext cx="4421167" cy="1200329"/>
          </a:xfrm>
          <a:prstGeom prst="rect">
            <a:avLst/>
          </a:prstGeom>
          <a:noFill/>
        </p:spPr>
        <p:txBody>
          <a:bodyPr wrap="square" rtlCol="0">
            <a:spAutoFit/>
          </a:bodyPr>
          <a:lstStyle/>
          <a:p>
            <a:pPr marL="285750" indent="-285750">
              <a:buFont typeface="Wingdings" pitchFamily="2" charset="2"/>
              <a:buChar char="ü"/>
            </a:pPr>
            <a:r>
              <a:rPr lang="en-US" altLang="zh-CN" dirty="0">
                <a:latin typeface="Times New Roman" panose="02020603050405020304" pitchFamily="18" charset="0"/>
                <a:cs typeface="Times New Roman" panose="02020603050405020304" pitchFamily="18" charset="0"/>
              </a:rPr>
              <a:t>Long time: how to avoid uploading files repeatedly?</a:t>
            </a:r>
          </a:p>
          <a:p>
            <a:pPr marL="285750" indent="-285750">
              <a:buFont typeface="Wingdings" pitchFamily="2" charset="2"/>
              <a:buChar char="ü"/>
            </a:pPr>
            <a:r>
              <a:rPr lang="en-US" altLang="zh-CN" dirty="0">
                <a:latin typeface="Times New Roman" panose="02020603050405020304" pitchFamily="18" charset="0"/>
                <a:cs typeface="Times New Roman" panose="02020603050405020304" pitchFamily="18" charset="0"/>
              </a:rPr>
              <a:t>Long context: how to remind the AI of previous context?</a:t>
            </a:r>
            <a:endParaRPr lang="en" altLang="zh-CN" dirty="0">
              <a:latin typeface="Times New Roman" panose="02020603050405020304" pitchFamily="18" charset="0"/>
              <a:cs typeface="Times New Roman" panose="02020603050405020304" pitchFamily="18" charset="0"/>
            </a:endParaRPr>
          </a:p>
        </p:txBody>
      </p:sp>
      <p:sp>
        <p:nvSpPr>
          <p:cNvPr id="23" name="右箭头 22">
            <a:extLst>
              <a:ext uri="{FF2B5EF4-FFF2-40B4-BE49-F238E27FC236}">
                <a16:creationId xmlns:a16="http://schemas.microsoft.com/office/drawing/2014/main" id="{EFF01D5B-7F4D-3EB8-D742-477E4A16977B}"/>
              </a:ext>
            </a:extLst>
          </p:cNvPr>
          <p:cNvSpPr/>
          <p:nvPr/>
        </p:nvSpPr>
        <p:spPr>
          <a:xfrm rot="5400000">
            <a:off x="8853067" y="3770942"/>
            <a:ext cx="471291" cy="299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E7910CDC-A6B9-F07C-0E22-595DA5C749C2}"/>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Reading</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the</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literature</a:t>
            </a:r>
          </a:p>
        </p:txBody>
      </p:sp>
      <p:sp>
        <p:nvSpPr>
          <p:cNvPr id="5" name="文本框 4">
            <a:extLst>
              <a:ext uri="{FF2B5EF4-FFF2-40B4-BE49-F238E27FC236}">
                <a16:creationId xmlns:a16="http://schemas.microsoft.com/office/drawing/2014/main" id="{C451C6B7-BC7E-7F75-D02C-0313658467AD}"/>
              </a:ext>
            </a:extLst>
          </p:cNvPr>
          <p:cNvSpPr txBox="1"/>
          <p:nvPr/>
        </p:nvSpPr>
        <p:spPr>
          <a:xfrm>
            <a:off x="1296917" y="6089944"/>
            <a:ext cx="2520834" cy="369332"/>
          </a:xfrm>
          <a:prstGeom prst="rect">
            <a:avLst/>
          </a:prstGeom>
          <a:noFill/>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Gemini is a good option</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DE125C65-4DDC-289F-7C89-4F7E3F4CAD0C}"/>
              </a:ext>
            </a:extLst>
          </p:cNvPr>
          <p:cNvPicPr>
            <a:picLocks noChangeAspect="1"/>
          </p:cNvPicPr>
          <p:nvPr/>
        </p:nvPicPr>
        <p:blipFill>
          <a:blip r:embed="rId5"/>
          <a:stretch>
            <a:fillRect/>
          </a:stretch>
        </p:blipFill>
        <p:spPr>
          <a:xfrm>
            <a:off x="7034148" y="4186570"/>
            <a:ext cx="4145472" cy="1778697"/>
          </a:xfrm>
          <a:prstGeom prst="rect">
            <a:avLst/>
          </a:prstGeom>
        </p:spPr>
      </p:pic>
      <p:sp>
        <p:nvSpPr>
          <p:cNvPr id="25" name="文本框 24">
            <a:extLst>
              <a:ext uri="{FF2B5EF4-FFF2-40B4-BE49-F238E27FC236}">
                <a16:creationId xmlns:a16="http://schemas.microsoft.com/office/drawing/2014/main" id="{11625693-88F5-0740-3B3E-8CDE11C42D29}"/>
              </a:ext>
            </a:extLst>
          </p:cNvPr>
          <p:cNvSpPr txBox="1"/>
          <p:nvPr/>
        </p:nvSpPr>
        <p:spPr>
          <a:xfrm>
            <a:off x="7125316" y="6030931"/>
            <a:ext cx="3963136" cy="369332"/>
          </a:xfrm>
          <a:prstGeom prst="rect">
            <a:avLst/>
          </a:prstGeom>
          <a:noFill/>
        </p:spPr>
        <p:txBody>
          <a:bodyPr wrap="square">
            <a:spAutoFit/>
          </a:bodyPr>
          <a:lstStyle/>
          <a:p>
            <a:r>
              <a:rPr lang="en-US" altLang="zh-CN" b="1" dirty="0" err="1">
                <a:solidFill>
                  <a:srgbClr val="FF0000"/>
                </a:solidFill>
                <a:latin typeface="Times New Roman" panose="02020603050405020304" pitchFamily="18" charset="0"/>
                <a:cs typeface="Times New Roman" panose="02020603050405020304" pitchFamily="18" charset="0"/>
              </a:rPr>
              <a:t>Vscode+Claude</a:t>
            </a:r>
            <a:r>
              <a:rPr lang="en-US" altLang="zh-CN" b="1" dirty="0">
                <a:solidFill>
                  <a:srgbClr val="FF0000"/>
                </a:solidFill>
                <a:latin typeface="Times New Roman" panose="02020603050405020304" pitchFamily="18" charset="0"/>
                <a:cs typeface="Times New Roman" panose="02020603050405020304" pitchFamily="18" charset="0"/>
              </a:rPr>
              <a:t> code is a good option</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78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965182D6-CE50-8638-41D0-BE7B329D0229}"/>
              </a:ext>
            </a:extLst>
          </p:cNvPr>
          <p:cNvSpPr txBox="1"/>
          <p:nvPr/>
        </p:nvSpPr>
        <p:spPr>
          <a:xfrm>
            <a:off x="590087" y="2032323"/>
            <a:ext cx="2389308" cy="400110"/>
          </a:xfrm>
          <a:prstGeom prst="rect">
            <a:avLst/>
          </a:prstGeom>
          <a:noFill/>
        </p:spPr>
        <p:txBody>
          <a:bodyPr wrap="none" rtlCol="0">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Task Decomposition</a:t>
            </a:r>
          </a:p>
        </p:txBody>
      </p:sp>
      <p:sp>
        <p:nvSpPr>
          <p:cNvPr id="5" name="文本框 4">
            <a:extLst>
              <a:ext uri="{FF2B5EF4-FFF2-40B4-BE49-F238E27FC236}">
                <a16:creationId xmlns:a16="http://schemas.microsoft.com/office/drawing/2014/main" id="{2518E03C-3A19-4711-BBC3-C5C608E03310}"/>
              </a:ext>
            </a:extLst>
          </p:cNvPr>
          <p:cNvSpPr txBox="1"/>
          <p:nvPr/>
        </p:nvSpPr>
        <p:spPr>
          <a:xfrm>
            <a:off x="654600" y="3255667"/>
            <a:ext cx="2224366" cy="400110"/>
          </a:xfrm>
          <a:prstGeom prst="rect">
            <a:avLst/>
          </a:prstGeom>
          <a:noFill/>
        </p:spPr>
        <p:txBody>
          <a:bodyPr wrap="square">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Module Definition</a:t>
            </a:r>
          </a:p>
        </p:txBody>
      </p:sp>
      <p:sp>
        <p:nvSpPr>
          <p:cNvPr id="11" name="文本框 10">
            <a:extLst>
              <a:ext uri="{FF2B5EF4-FFF2-40B4-BE49-F238E27FC236}">
                <a16:creationId xmlns:a16="http://schemas.microsoft.com/office/drawing/2014/main" id="{CC3D4668-DA61-D838-84B8-DC6F1A9576FD}"/>
              </a:ext>
            </a:extLst>
          </p:cNvPr>
          <p:cNvSpPr txBox="1"/>
          <p:nvPr/>
        </p:nvSpPr>
        <p:spPr>
          <a:xfrm>
            <a:off x="795926" y="4133977"/>
            <a:ext cx="1941713" cy="400110"/>
          </a:xfrm>
          <a:prstGeom prst="rect">
            <a:avLst/>
          </a:prstGeom>
          <a:noFill/>
        </p:spPr>
        <p:txBody>
          <a:bodyPr wrap="square">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Module Testing</a:t>
            </a:r>
          </a:p>
        </p:txBody>
      </p:sp>
      <p:sp>
        <p:nvSpPr>
          <p:cNvPr id="13" name="文本框 12">
            <a:extLst>
              <a:ext uri="{FF2B5EF4-FFF2-40B4-BE49-F238E27FC236}">
                <a16:creationId xmlns:a16="http://schemas.microsoft.com/office/drawing/2014/main" id="{34668C9F-C532-916E-40B2-10ADB863962D}"/>
              </a:ext>
            </a:extLst>
          </p:cNvPr>
          <p:cNvSpPr txBox="1"/>
          <p:nvPr/>
        </p:nvSpPr>
        <p:spPr>
          <a:xfrm>
            <a:off x="654600" y="5108022"/>
            <a:ext cx="2389308" cy="400110"/>
          </a:xfrm>
          <a:prstGeom prst="rect">
            <a:avLst/>
          </a:prstGeom>
          <a:noFill/>
        </p:spPr>
        <p:txBody>
          <a:bodyPr wrap="square">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Systemwide Testing</a:t>
            </a:r>
          </a:p>
        </p:txBody>
      </p:sp>
      <p:sp>
        <p:nvSpPr>
          <p:cNvPr id="15" name="文本框 14">
            <a:extLst>
              <a:ext uri="{FF2B5EF4-FFF2-40B4-BE49-F238E27FC236}">
                <a16:creationId xmlns:a16="http://schemas.microsoft.com/office/drawing/2014/main" id="{84F561DD-99E9-2153-BFD0-CCDA17D76F35}"/>
              </a:ext>
            </a:extLst>
          </p:cNvPr>
          <p:cNvSpPr txBox="1"/>
          <p:nvPr/>
        </p:nvSpPr>
        <p:spPr>
          <a:xfrm>
            <a:off x="636135" y="6016697"/>
            <a:ext cx="2574272" cy="400110"/>
          </a:xfrm>
          <a:prstGeom prst="rect">
            <a:avLst/>
          </a:prstGeom>
          <a:noFill/>
        </p:spPr>
        <p:txBody>
          <a:bodyPr wrap="square">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AI Cross-Validation</a:t>
            </a:r>
            <a:endParaRPr kumimoji="1"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82447151-C720-91DB-5FC7-32CB6E999DE2}"/>
              </a:ext>
            </a:extLst>
          </p:cNvPr>
          <p:cNvSpPr txBox="1"/>
          <p:nvPr/>
        </p:nvSpPr>
        <p:spPr>
          <a:xfrm>
            <a:off x="3402002" y="2049880"/>
            <a:ext cx="8789998" cy="1569660"/>
          </a:xfrm>
          <a:prstGeom prst="rect">
            <a:avLst/>
          </a:prstGeom>
          <a:noFill/>
        </p:spPr>
        <p:txBody>
          <a:bodyPr wrap="square" rtlCol="0">
            <a:spAutoFit/>
          </a:bodyPr>
          <a:lstStyle/>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Ask the model to first produce a module- or function-level design sketch.</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The AI may not be able to generate very long code in a single response; therefore, the implementation should be </a:t>
            </a:r>
            <a:r>
              <a:rPr lang="en" altLang="zh-CN" sz="1600" b="1" dirty="0">
                <a:solidFill>
                  <a:srgbClr val="C00000"/>
                </a:solidFill>
                <a:latin typeface="Times New Roman" panose="02020603050405020304" pitchFamily="18" charset="0"/>
                <a:cs typeface="Times New Roman" panose="02020603050405020304" pitchFamily="18" charset="0"/>
              </a:rPr>
              <a:t>decomposed into modules and generated incrementally across multiple outputs</a:t>
            </a:r>
            <a:r>
              <a:rPr lang="en" altLang="zh-CN" sz="1600"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Specify which modules should be implemented first and which can follow later.</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For each module, </a:t>
            </a:r>
            <a:r>
              <a:rPr lang="en" altLang="zh-CN" sz="1600" b="1" dirty="0">
                <a:solidFill>
                  <a:srgbClr val="C00000"/>
                </a:solidFill>
                <a:latin typeface="Times New Roman" panose="02020603050405020304" pitchFamily="18" charset="0"/>
                <a:cs typeface="Times New Roman" panose="02020603050405020304" pitchFamily="18" charset="0"/>
              </a:rPr>
              <a:t>clearly define its responsibilities, inputs and outputs</a:t>
            </a:r>
            <a:r>
              <a:rPr lang="en" altLang="zh-CN" sz="1600" dirty="0">
                <a:latin typeface="Times New Roman" panose="02020603050405020304" pitchFamily="18" charset="0"/>
                <a:cs typeface="Times New Roman" panose="02020603050405020304" pitchFamily="18" charset="0"/>
              </a:rPr>
              <a:t>, and failure modes (e.g., exceptions or error returns).</a:t>
            </a:r>
          </a:p>
        </p:txBody>
      </p:sp>
      <p:sp>
        <p:nvSpPr>
          <p:cNvPr id="25" name="文本框 24">
            <a:extLst>
              <a:ext uri="{FF2B5EF4-FFF2-40B4-BE49-F238E27FC236}">
                <a16:creationId xmlns:a16="http://schemas.microsoft.com/office/drawing/2014/main" id="{D8F1B65F-DACB-1D8B-2B34-71D60AAF8253}"/>
              </a:ext>
            </a:extLst>
          </p:cNvPr>
          <p:cNvSpPr txBox="1"/>
          <p:nvPr/>
        </p:nvSpPr>
        <p:spPr>
          <a:xfrm>
            <a:off x="3408218" y="3620426"/>
            <a:ext cx="7369325" cy="584775"/>
          </a:xfrm>
          <a:prstGeom prst="rect">
            <a:avLst/>
          </a:prstGeom>
          <a:noFill/>
        </p:spPr>
        <p:txBody>
          <a:bodyPr wrap="none" rtlCol="0">
            <a:spAutoFit/>
          </a:bodyPr>
          <a:lstStyle/>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Define the purpose of each module, along with its parameter types and return types.</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Include explicit input–output specifications (i.e., </a:t>
            </a:r>
            <a:r>
              <a:rPr lang="en" altLang="zh-CN" sz="1600" b="1" i="1" dirty="0">
                <a:solidFill>
                  <a:srgbClr val="C00000"/>
                </a:solidFill>
                <a:latin typeface="Times New Roman" panose="02020603050405020304" pitchFamily="18" charset="0"/>
                <a:cs typeface="Times New Roman" panose="02020603050405020304" pitchFamily="18" charset="0"/>
              </a:rPr>
              <a:t>input → expected output</a:t>
            </a:r>
            <a:r>
              <a:rPr lang="en" altLang="zh-CN" sz="1600" dirty="0">
                <a:latin typeface="Times New Roman" panose="02020603050405020304" pitchFamily="18" charset="0"/>
                <a:cs typeface="Times New Roman" panose="02020603050405020304" pitchFamily="18" charset="0"/>
              </a:rPr>
              <a:t>).</a:t>
            </a:r>
          </a:p>
        </p:txBody>
      </p:sp>
      <p:sp>
        <p:nvSpPr>
          <p:cNvPr id="26" name="文本框 25">
            <a:extLst>
              <a:ext uri="{FF2B5EF4-FFF2-40B4-BE49-F238E27FC236}">
                <a16:creationId xmlns:a16="http://schemas.microsoft.com/office/drawing/2014/main" id="{147FB59E-174C-9990-F7BF-4D0246C2D7E1}"/>
              </a:ext>
            </a:extLst>
          </p:cNvPr>
          <p:cNvSpPr txBox="1"/>
          <p:nvPr/>
        </p:nvSpPr>
        <p:spPr>
          <a:xfrm>
            <a:off x="3402002" y="4223762"/>
            <a:ext cx="8789998" cy="1077218"/>
          </a:xfrm>
          <a:prstGeom prst="rect">
            <a:avLst/>
          </a:prstGeom>
          <a:noFill/>
        </p:spPr>
        <p:txBody>
          <a:bodyPr wrap="square" rtlCol="0">
            <a:spAutoFit/>
          </a:bodyPr>
          <a:lstStyle/>
          <a:p>
            <a:pPr marL="285750" indent="-285750">
              <a:buFont typeface="Wingdings" pitchFamily="2" charset="2"/>
              <a:buChar char="Ø"/>
            </a:pPr>
            <a:r>
              <a:rPr lang="en" altLang="zh-CN" sz="1600" b="1" dirty="0">
                <a:solidFill>
                  <a:srgbClr val="C00000"/>
                </a:solidFill>
                <a:latin typeface="Times New Roman" panose="02020603050405020304" pitchFamily="18" charset="0"/>
                <a:cs typeface="Times New Roman" panose="02020603050405020304" pitchFamily="18" charset="0"/>
              </a:rPr>
              <a:t>Design test cases </a:t>
            </a:r>
            <a:r>
              <a:rPr lang="en" altLang="zh-CN" sz="1600" dirty="0">
                <a:latin typeface="Times New Roman" panose="02020603050405020304" pitchFamily="18" charset="0"/>
                <a:cs typeface="Times New Roman" panose="02020603050405020304" pitchFamily="18" charset="0"/>
              </a:rPr>
              <a:t>based on your own understanding.</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Ask another AI model to generate additional test cases.</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Tests should cover normal cases, boundary conditions, invalid inputs, and randomness (with a fixed random seed).</a:t>
            </a:r>
          </a:p>
        </p:txBody>
      </p:sp>
      <p:sp>
        <p:nvSpPr>
          <p:cNvPr id="27" name="文本框 26">
            <a:extLst>
              <a:ext uri="{FF2B5EF4-FFF2-40B4-BE49-F238E27FC236}">
                <a16:creationId xmlns:a16="http://schemas.microsoft.com/office/drawing/2014/main" id="{3E55D9B3-1EB5-7392-1E4C-7E9A94A950D6}"/>
              </a:ext>
            </a:extLst>
          </p:cNvPr>
          <p:cNvSpPr txBox="1"/>
          <p:nvPr/>
        </p:nvSpPr>
        <p:spPr>
          <a:xfrm>
            <a:off x="3402002" y="5247122"/>
            <a:ext cx="8789998" cy="830997"/>
          </a:xfrm>
          <a:prstGeom prst="rect">
            <a:avLst/>
          </a:prstGeom>
          <a:noFill/>
        </p:spPr>
        <p:txBody>
          <a:bodyPr wrap="square" rtlCol="0">
            <a:spAutoFit/>
          </a:bodyPr>
          <a:lstStyle/>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Integrate the code into a complete system.</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Conduct systematic testing.</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Plan in advance what information needs to </a:t>
            </a:r>
            <a:r>
              <a:rPr lang="en" altLang="zh-CN" sz="1600" b="1" dirty="0">
                <a:solidFill>
                  <a:srgbClr val="C00000"/>
                </a:solidFill>
                <a:latin typeface="Times New Roman" panose="02020603050405020304" pitchFamily="18" charset="0"/>
                <a:cs typeface="Times New Roman" panose="02020603050405020304" pitchFamily="18" charset="0"/>
              </a:rPr>
              <a:t>be logged for experiments </a:t>
            </a:r>
            <a:r>
              <a:rPr lang="en" altLang="zh-CN" sz="1600" dirty="0">
                <a:latin typeface="Times New Roman" panose="02020603050405020304" pitchFamily="18" charset="0"/>
                <a:cs typeface="Times New Roman" panose="02020603050405020304" pitchFamily="18" charset="0"/>
              </a:rPr>
              <a:t>(e.g., training logs, runtime, etc.), and reserve appropriate interfaces for subsequent validation and analysis.</a:t>
            </a:r>
          </a:p>
        </p:txBody>
      </p:sp>
      <p:sp>
        <p:nvSpPr>
          <p:cNvPr id="28" name="文本框 27">
            <a:extLst>
              <a:ext uri="{FF2B5EF4-FFF2-40B4-BE49-F238E27FC236}">
                <a16:creationId xmlns:a16="http://schemas.microsoft.com/office/drawing/2014/main" id="{F923569F-0C08-9AE4-400C-16BBED58CE24}"/>
              </a:ext>
            </a:extLst>
          </p:cNvPr>
          <p:cNvSpPr txBox="1"/>
          <p:nvPr/>
        </p:nvSpPr>
        <p:spPr>
          <a:xfrm>
            <a:off x="3402002" y="6110529"/>
            <a:ext cx="6579045" cy="338554"/>
          </a:xfrm>
          <a:prstGeom prst="rect">
            <a:avLst/>
          </a:prstGeom>
          <a:noFill/>
        </p:spPr>
        <p:txBody>
          <a:bodyPr wrap="none" rtlCol="0">
            <a:spAutoFit/>
          </a:bodyPr>
          <a:lstStyle/>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Have </a:t>
            </a:r>
            <a:r>
              <a:rPr lang="en" altLang="zh-CN" sz="1600" b="1" dirty="0">
                <a:solidFill>
                  <a:srgbClr val="C00000"/>
                </a:solidFill>
                <a:latin typeface="Times New Roman" panose="02020603050405020304" pitchFamily="18" charset="0"/>
                <a:cs typeface="Times New Roman" panose="02020603050405020304" pitchFamily="18" charset="0"/>
              </a:rPr>
              <a:t>multiple LLMs </a:t>
            </a:r>
            <a:r>
              <a:rPr lang="en" altLang="zh-CN" sz="1600" dirty="0">
                <a:latin typeface="Times New Roman" panose="02020603050405020304" pitchFamily="18" charset="0"/>
                <a:cs typeface="Times New Roman" panose="02020603050405020304" pitchFamily="18" charset="0"/>
              </a:rPr>
              <a:t>review the code according to the task requirements.</a:t>
            </a:r>
            <a:endParaRPr kumimoji="1" lang="zh-CN" altLang="en-US" sz="16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8ED70066-2AE5-4420-4750-903B7CA20065}"/>
              </a:ext>
            </a:extLst>
          </p:cNvPr>
          <p:cNvSpPr txBox="1"/>
          <p:nvPr/>
        </p:nvSpPr>
        <p:spPr>
          <a:xfrm>
            <a:off x="945825" y="1024164"/>
            <a:ext cx="1677832" cy="400110"/>
          </a:xfrm>
          <a:prstGeom prst="rect">
            <a:avLst/>
          </a:prstGeom>
          <a:noFill/>
        </p:spPr>
        <p:txBody>
          <a:bodyPr wrap="none" rtlCol="0">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Task Analysis</a:t>
            </a:r>
          </a:p>
        </p:txBody>
      </p:sp>
      <p:sp>
        <p:nvSpPr>
          <p:cNvPr id="30" name="右箭头 29">
            <a:extLst>
              <a:ext uri="{FF2B5EF4-FFF2-40B4-BE49-F238E27FC236}">
                <a16:creationId xmlns:a16="http://schemas.microsoft.com/office/drawing/2014/main" id="{AA63CCA9-6BCD-49F6-F3FE-CEF69E626744}"/>
              </a:ext>
            </a:extLst>
          </p:cNvPr>
          <p:cNvSpPr/>
          <p:nvPr/>
        </p:nvSpPr>
        <p:spPr>
          <a:xfrm rot="5400000">
            <a:off x="1444552" y="1595110"/>
            <a:ext cx="646322" cy="31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直线连接符 30">
            <a:extLst>
              <a:ext uri="{FF2B5EF4-FFF2-40B4-BE49-F238E27FC236}">
                <a16:creationId xmlns:a16="http://schemas.microsoft.com/office/drawing/2014/main" id="{98A17517-0A56-5FC7-6953-063353582B0E}"/>
              </a:ext>
            </a:extLst>
          </p:cNvPr>
          <p:cNvCxnSpPr>
            <a:cxnSpLocks/>
          </p:cNvCxnSpPr>
          <p:nvPr/>
        </p:nvCxnSpPr>
        <p:spPr>
          <a:xfrm>
            <a:off x="3514550" y="2057265"/>
            <a:ext cx="8677450" cy="0"/>
          </a:xfrm>
          <a:prstGeom prst="line">
            <a:avLst/>
          </a:prstGeom>
          <a:ln w="38100">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sp>
        <p:nvSpPr>
          <p:cNvPr id="32" name="文本框 31">
            <a:extLst>
              <a:ext uri="{FF2B5EF4-FFF2-40B4-BE49-F238E27FC236}">
                <a16:creationId xmlns:a16="http://schemas.microsoft.com/office/drawing/2014/main" id="{A4DDB02A-F075-3480-39EF-3ABDCE6EE0E4}"/>
              </a:ext>
            </a:extLst>
          </p:cNvPr>
          <p:cNvSpPr txBox="1"/>
          <p:nvPr/>
        </p:nvSpPr>
        <p:spPr>
          <a:xfrm>
            <a:off x="3408218" y="955367"/>
            <a:ext cx="8645237" cy="1077218"/>
          </a:xfrm>
          <a:prstGeom prst="rect">
            <a:avLst/>
          </a:prstGeom>
          <a:noFill/>
        </p:spPr>
        <p:txBody>
          <a:bodyPr wrap="square" rtlCol="0">
            <a:spAutoFit/>
          </a:bodyPr>
          <a:lstStyle/>
          <a:p>
            <a:pPr marL="285750" indent="-285750">
              <a:buFont typeface="Wingdings" pitchFamily="2" charset="2"/>
              <a:buChar char="Ø"/>
            </a:pPr>
            <a:r>
              <a:rPr lang="en" altLang="zh-CN" sz="1600" b="1" dirty="0">
                <a:solidFill>
                  <a:srgbClr val="C00000"/>
                </a:solidFill>
                <a:latin typeface="Times New Roman" panose="02020603050405020304" pitchFamily="18" charset="0"/>
                <a:cs typeface="Times New Roman" panose="02020603050405020304" pitchFamily="18" charset="0"/>
              </a:rPr>
              <a:t>Prompts are crucial </a:t>
            </a:r>
            <a:r>
              <a:rPr lang="en" altLang="zh-CN" sz="1600" dirty="0">
                <a:latin typeface="Times New Roman" panose="02020603050405020304" pitchFamily="18" charset="0"/>
                <a:cs typeface="Times New Roman" panose="02020603050405020304" pitchFamily="18" charset="0"/>
              </a:rPr>
              <a:t>and should clearly specify the </a:t>
            </a:r>
            <a:r>
              <a:rPr lang="en" altLang="zh-CN" sz="1600" b="1" dirty="0">
                <a:solidFill>
                  <a:srgbClr val="C00000"/>
                </a:solidFill>
                <a:latin typeface="Times New Roman" panose="02020603050405020304" pitchFamily="18" charset="0"/>
                <a:cs typeface="Times New Roman" panose="02020603050405020304" pitchFamily="18" charset="0"/>
              </a:rPr>
              <a:t>full background and requirements</a:t>
            </a:r>
            <a:r>
              <a:rPr lang="en" altLang="zh-CN" sz="1600"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Programming language / framework / runtime environment</a:t>
            </a:r>
          </a:p>
          <a:p>
            <a:pPr marL="285750" indent="-285750">
              <a:buFont typeface="Wingdings" pitchFamily="2" charset="2"/>
              <a:buChar char="Ø"/>
            </a:pPr>
            <a:r>
              <a:rPr lang="en" altLang="zh-CN" sz="1600" dirty="0">
                <a:latin typeface="Times New Roman" panose="02020603050405020304" pitchFamily="18" charset="0"/>
                <a:cs typeface="Times New Roman" panose="02020603050405020304" pitchFamily="18" charset="0"/>
              </a:rPr>
              <a:t>Constraints (performance, memory usage, parallelism, reproducibility, </a:t>
            </a:r>
            <a:r>
              <a:rPr lang="en" altLang="zh-CN" sz="1600" dirty="0">
                <a:solidFill>
                  <a:srgbClr val="C00000"/>
                </a:solidFill>
                <a:latin typeface="Times New Roman" panose="02020603050405020304" pitchFamily="18" charset="0"/>
                <a:cs typeface="Times New Roman" panose="02020603050405020304" pitchFamily="18" charset="0"/>
              </a:rPr>
              <a:t>logging</a:t>
            </a:r>
            <a:r>
              <a:rPr lang="en" altLang="zh-CN" sz="1600" dirty="0">
                <a:latin typeface="Times New Roman" panose="02020603050405020304" pitchFamily="18" charset="0"/>
                <a:cs typeface="Times New Roman" panose="02020603050405020304" pitchFamily="18" charset="0"/>
              </a:rPr>
              <a:t>, and files that must not be modified)</a:t>
            </a:r>
          </a:p>
        </p:txBody>
      </p:sp>
      <p:sp>
        <p:nvSpPr>
          <p:cNvPr id="33" name="右箭头 32">
            <a:extLst>
              <a:ext uri="{FF2B5EF4-FFF2-40B4-BE49-F238E27FC236}">
                <a16:creationId xmlns:a16="http://schemas.microsoft.com/office/drawing/2014/main" id="{DF7639DD-8899-A2B5-DDBF-D7D6190ED28E}"/>
              </a:ext>
            </a:extLst>
          </p:cNvPr>
          <p:cNvSpPr/>
          <p:nvPr/>
        </p:nvSpPr>
        <p:spPr>
          <a:xfrm rot="5400000">
            <a:off x="1325075" y="2653119"/>
            <a:ext cx="885275" cy="31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右箭头 33">
            <a:extLst>
              <a:ext uri="{FF2B5EF4-FFF2-40B4-BE49-F238E27FC236}">
                <a16:creationId xmlns:a16="http://schemas.microsoft.com/office/drawing/2014/main" id="{96FA92F9-A600-462D-9EB6-EE956814375D}"/>
              </a:ext>
            </a:extLst>
          </p:cNvPr>
          <p:cNvSpPr/>
          <p:nvPr/>
        </p:nvSpPr>
        <p:spPr>
          <a:xfrm rot="5400000">
            <a:off x="1485455" y="3749271"/>
            <a:ext cx="562657" cy="31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右箭头 34">
            <a:extLst>
              <a:ext uri="{FF2B5EF4-FFF2-40B4-BE49-F238E27FC236}">
                <a16:creationId xmlns:a16="http://schemas.microsoft.com/office/drawing/2014/main" id="{CF36C16D-1046-8F44-C90A-2414BF91F0A1}"/>
              </a:ext>
            </a:extLst>
          </p:cNvPr>
          <p:cNvSpPr/>
          <p:nvPr/>
        </p:nvSpPr>
        <p:spPr>
          <a:xfrm rot="5400000">
            <a:off x="1441011" y="4646421"/>
            <a:ext cx="651544" cy="31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右箭头 35">
            <a:extLst>
              <a:ext uri="{FF2B5EF4-FFF2-40B4-BE49-F238E27FC236}">
                <a16:creationId xmlns:a16="http://schemas.microsoft.com/office/drawing/2014/main" id="{9DBADC2D-C16E-A714-3459-466221C45FEA}"/>
              </a:ext>
            </a:extLst>
          </p:cNvPr>
          <p:cNvSpPr/>
          <p:nvPr/>
        </p:nvSpPr>
        <p:spPr>
          <a:xfrm rot="5400000">
            <a:off x="1517978" y="5611404"/>
            <a:ext cx="490762" cy="31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连接符 37">
            <a:extLst>
              <a:ext uri="{FF2B5EF4-FFF2-40B4-BE49-F238E27FC236}">
                <a16:creationId xmlns:a16="http://schemas.microsoft.com/office/drawing/2014/main" id="{5C7A194F-4363-83F1-A68F-62196D283F8D}"/>
              </a:ext>
            </a:extLst>
          </p:cNvPr>
          <p:cNvCxnSpPr>
            <a:cxnSpLocks/>
          </p:cNvCxnSpPr>
          <p:nvPr/>
        </p:nvCxnSpPr>
        <p:spPr>
          <a:xfrm>
            <a:off x="3514550" y="3601394"/>
            <a:ext cx="8677450" cy="0"/>
          </a:xfrm>
          <a:prstGeom prst="line">
            <a:avLst/>
          </a:prstGeom>
          <a:ln w="38100">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cxnSp>
        <p:nvCxnSpPr>
          <p:cNvPr id="39" name="直线连接符 38">
            <a:extLst>
              <a:ext uri="{FF2B5EF4-FFF2-40B4-BE49-F238E27FC236}">
                <a16:creationId xmlns:a16="http://schemas.microsoft.com/office/drawing/2014/main" id="{EEABB70A-064A-3D4F-FE25-DB606F483CA4}"/>
              </a:ext>
            </a:extLst>
          </p:cNvPr>
          <p:cNvCxnSpPr>
            <a:cxnSpLocks/>
          </p:cNvCxnSpPr>
          <p:nvPr/>
        </p:nvCxnSpPr>
        <p:spPr>
          <a:xfrm>
            <a:off x="3514550" y="4230140"/>
            <a:ext cx="8677450" cy="0"/>
          </a:xfrm>
          <a:prstGeom prst="line">
            <a:avLst/>
          </a:prstGeom>
          <a:ln w="38100">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cxnSp>
        <p:nvCxnSpPr>
          <p:cNvPr id="40" name="直线连接符 39">
            <a:extLst>
              <a:ext uri="{FF2B5EF4-FFF2-40B4-BE49-F238E27FC236}">
                <a16:creationId xmlns:a16="http://schemas.microsoft.com/office/drawing/2014/main" id="{93FBA1D4-BE6B-2F45-EBFF-5F9314296093}"/>
              </a:ext>
            </a:extLst>
          </p:cNvPr>
          <p:cNvCxnSpPr>
            <a:cxnSpLocks/>
          </p:cNvCxnSpPr>
          <p:nvPr/>
        </p:nvCxnSpPr>
        <p:spPr>
          <a:xfrm>
            <a:off x="3514550" y="5281152"/>
            <a:ext cx="8677450" cy="0"/>
          </a:xfrm>
          <a:prstGeom prst="line">
            <a:avLst/>
          </a:prstGeom>
          <a:ln w="38100">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cxnSp>
        <p:nvCxnSpPr>
          <p:cNvPr id="41" name="直线连接符 40">
            <a:extLst>
              <a:ext uri="{FF2B5EF4-FFF2-40B4-BE49-F238E27FC236}">
                <a16:creationId xmlns:a16="http://schemas.microsoft.com/office/drawing/2014/main" id="{A5517F8E-F43B-8C2C-BFD8-C69221C51A93}"/>
              </a:ext>
            </a:extLst>
          </p:cNvPr>
          <p:cNvCxnSpPr>
            <a:cxnSpLocks/>
          </p:cNvCxnSpPr>
          <p:nvPr/>
        </p:nvCxnSpPr>
        <p:spPr>
          <a:xfrm>
            <a:off x="3514550" y="6083461"/>
            <a:ext cx="8677450" cy="0"/>
          </a:xfrm>
          <a:prstGeom prst="line">
            <a:avLst/>
          </a:prstGeom>
          <a:ln w="38100">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sp>
        <p:nvSpPr>
          <p:cNvPr id="4" name="文本框 3">
            <a:extLst>
              <a:ext uri="{FF2B5EF4-FFF2-40B4-BE49-F238E27FC236}">
                <a16:creationId xmlns:a16="http://schemas.microsoft.com/office/drawing/2014/main" id="{667D2A89-2C0D-BD97-2A85-56B3C06A8F4C}"/>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Code</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Generation</a:t>
            </a:r>
          </a:p>
        </p:txBody>
      </p:sp>
    </p:spTree>
    <p:extLst>
      <p:ext uri="{BB962C8B-B14F-4D97-AF65-F5344CB8AC3E}">
        <p14:creationId xmlns:p14="http://schemas.microsoft.com/office/powerpoint/2010/main" val="3866960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矩形 3">
            <a:extLst>
              <a:ext uri="{FF2B5EF4-FFF2-40B4-BE49-F238E27FC236}">
                <a16:creationId xmlns:a16="http://schemas.microsoft.com/office/drawing/2014/main" id="{A20724D4-F9CE-7A5A-A042-6CFF0D953099}"/>
              </a:ext>
            </a:extLst>
          </p:cNvPr>
          <p:cNvSpPr/>
          <p:nvPr/>
        </p:nvSpPr>
        <p:spPr>
          <a:xfrm>
            <a:off x="846051" y="922380"/>
            <a:ext cx="1860054"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C89D90D2-034F-1D19-F9FC-73080C7D2BB7}"/>
              </a:ext>
            </a:extLst>
          </p:cNvPr>
          <p:cNvSpPr txBox="1"/>
          <p:nvPr/>
        </p:nvSpPr>
        <p:spPr>
          <a:xfrm>
            <a:off x="1289977" y="1002536"/>
            <a:ext cx="972202" cy="369332"/>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Copilot</a:t>
            </a:r>
            <a:endParaRPr lang="zh-CN" altLang="en-US"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EAE1CFC2-0DD9-B9C4-C2CB-30677A49E910}"/>
              </a:ext>
            </a:extLst>
          </p:cNvPr>
          <p:cNvSpPr/>
          <p:nvPr/>
        </p:nvSpPr>
        <p:spPr>
          <a:xfrm>
            <a:off x="846051" y="3899538"/>
            <a:ext cx="1860054"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E6C5989F-1F0C-778C-20F3-5278A2762AE7}"/>
              </a:ext>
            </a:extLst>
          </p:cNvPr>
          <p:cNvSpPr txBox="1"/>
          <p:nvPr/>
        </p:nvSpPr>
        <p:spPr>
          <a:xfrm>
            <a:off x="1089561" y="3979694"/>
            <a:ext cx="1585655" cy="369332"/>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Claude code</a:t>
            </a:r>
            <a:endParaRPr lang="zh-CN" altLang="en-US"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73C0BA91-6DED-4D0D-509B-0EC45D973166}"/>
              </a:ext>
            </a:extLst>
          </p:cNvPr>
          <p:cNvSpPr txBox="1"/>
          <p:nvPr/>
        </p:nvSpPr>
        <p:spPr>
          <a:xfrm>
            <a:off x="26056" y="4521558"/>
            <a:ext cx="3357224" cy="2031325"/>
          </a:xfrm>
          <a:prstGeom prst="rect">
            <a:avLst/>
          </a:prstGeom>
          <a:noFill/>
        </p:spPr>
        <p:txBody>
          <a:bodyPr wrap="square" rtlCol="0">
            <a:spAutoFit/>
          </a:bodyPr>
          <a:lstStyle/>
          <a:p>
            <a:pPr marL="285750" indent="-285750">
              <a:buFont typeface="Wingdings" pitchFamily="2" charset="2"/>
              <a:buChar char="Ø"/>
            </a:pPr>
            <a:r>
              <a:rPr lang="en" altLang="zh-CN" b="1" dirty="0">
                <a:solidFill>
                  <a:srgbClr val="C00000"/>
                </a:solidFill>
                <a:latin typeface="Times New Roman" panose="02020603050405020304" pitchFamily="18" charset="0"/>
                <a:cs typeface="Times New Roman" panose="02020603050405020304" pitchFamily="18" charset="0"/>
              </a:rPr>
              <a:t>Possibly the strongest </a:t>
            </a:r>
            <a:r>
              <a:rPr lang="en" altLang="zh-CN" dirty="0">
                <a:latin typeface="Times New Roman" panose="02020603050405020304" pitchFamily="18" charset="0"/>
                <a:cs typeface="Times New Roman" panose="02020603050405020304" pitchFamily="18" charset="0"/>
              </a:rPr>
              <a:t>code tool right now</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Requires a </a:t>
            </a:r>
            <a:r>
              <a:rPr lang="en" altLang="zh-CN" b="1" dirty="0">
                <a:solidFill>
                  <a:srgbClr val="C00000"/>
                </a:solidFill>
                <a:latin typeface="Times New Roman" panose="02020603050405020304" pitchFamily="18" charset="0"/>
                <a:cs typeface="Times New Roman" panose="02020603050405020304" pitchFamily="18" charset="0"/>
              </a:rPr>
              <a:t>Pro subscription</a:t>
            </a:r>
            <a:r>
              <a:rPr lang="en" altLang="zh-CN"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Need </a:t>
            </a:r>
            <a:r>
              <a:rPr lang="en" altLang="zh-CN" b="1" dirty="0">
                <a:solidFill>
                  <a:srgbClr val="C00000"/>
                </a:solidFill>
                <a:latin typeface="Times New Roman" panose="02020603050405020304" pitchFamily="18" charset="0"/>
                <a:cs typeface="Times New Roman" panose="02020603050405020304" pitchFamily="18" charset="0"/>
              </a:rPr>
              <a:t>detailed prompt</a:t>
            </a:r>
            <a:r>
              <a:rPr lang="en" altLang="zh-CN" dirty="0">
                <a:latin typeface="Times New Roman" panose="02020603050405020304" pitchFamily="18" charset="0"/>
                <a:cs typeface="Times New Roman" panose="02020603050405020304" pitchFamily="18" charset="0"/>
              </a:rPr>
              <a:t>: can be done by Gemini</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Have agent mode, can debug by iteself</a:t>
            </a:r>
          </a:p>
        </p:txBody>
      </p:sp>
      <p:sp>
        <p:nvSpPr>
          <p:cNvPr id="13" name="文本框 12">
            <a:extLst>
              <a:ext uri="{FF2B5EF4-FFF2-40B4-BE49-F238E27FC236}">
                <a16:creationId xmlns:a16="http://schemas.microsoft.com/office/drawing/2014/main" id="{23443EE3-CFDF-542A-5F72-7F77398A24C0}"/>
              </a:ext>
            </a:extLst>
          </p:cNvPr>
          <p:cNvSpPr txBox="1"/>
          <p:nvPr/>
        </p:nvSpPr>
        <p:spPr>
          <a:xfrm>
            <a:off x="67576" y="1547486"/>
            <a:ext cx="3315704" cy="2308324"/>
          </a:xfrm>
          <a:prstGeom prst="rect">
            <a:avLst/>
          </a:prstGeom>
          <a:noFill/>
        </p:spPr>
        <p:txBody>
          <a:bodyPr wrap="square" rtlCol="0">
            <a:spAutoFit/>
          </a:bodyPr>
          <a:lstStyle/>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Integrates the latest LLMs.</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Can be used directly within </a:t>
            </a:r>
            <a:r>
              <a:rPr lang="en" altLang="zh-CN" b="1" dirty="0" err="1">
                <a:solidFill>
                  <a:srgbClr val="C00000"/>
                </a:solidFill>
                <a:latin typeface="Times New Roman" panose="02020603050405020304" pitchFamily="18" charset="0"/>
                <a:cs typeface="Times New Roman" panose="02020603050405020304" pitchFamily="18" charset="0"/>
              </a:rPr>
              <a:t>Vscode</a:t>
            </a:r>
            <a:r>
              <a:rPr lang="en" altLang="zh-CN" b="1" dirty="0">
                <a:solidFill>
                  <a:srgbClr val="C00000"/>
                </a:solidFill>
                <a:latin typeface="Times New Roman" panose="02020603050405020304" pitchFamily="18" charset="0"/>
                <a:cs typeface="Times New Roman" panose="02020603050405020304" pitchFamily="18" charset="0"/>
              </a:rPr>
              <a:t> via a plugin</a:t>
            </a:r>
            <a:r>
              <a:rPr lang="en" altLang="zh-CN"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Offers a generous free quota after </a:t>
            </a:r>
            <a:r>
              <a:rPr lang="en" altLang="zh-CN" b="1" dirty="0">
                <a:solidFill>
                  <a:srgbClr val="C00000"/>
                </a:solidFill>
                <a:latin typeface="Times New Roman" panose="02020603050405020304" pitchFamily="18" charset="0"/>
                <a:cs typeface="Times New Roman" panose="02020603050405020304" pitchFamily="18" charset="0"/>
              </a:rPr>
              <a:t>GitHub Student verification</a:t>
            </a:r>
            <a:r>
              <a:rPr lang="en" altLang="zh-CN"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Configuration can be somewhat cumbersome.</a:t>
            </a:r>
          </a:p>
        </p:txBody>
      </p:sp>
      <p:pic>
        <p:nvPicPr>
          <p:cNvPr id="14" name="录屏2025-12-26 10.56.55">
            <a:hlinkClick r:id="" action="ppaction://media"/>
            <a:extLst>
              <a:ext uri="{FF2B5EF4-FFF2-40B4-BE49-F238E27FC236}">
                <a16:creationId xmlns:a16="http://schemas.microsoft.com/office/drawing/2014/main" id="{FC2BE40E-B67A-29AD-DF33-299DD77D9C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2807" y="922380"/>
            <a:ext cx="8571617" cy="5295207"/>
          </a:xfrm>
          <a:prstGeom prst="rect">
            <a:avLst/>
          </a:prstGeom>
        </p:spPr>
      </p:pic>
      <p:sp>
        <p:nvSpPr>
          <p:cNvPr id="3" name="文本框 2">
            <a:extLst>
              <a:ext uri="{FF2B5EF4-FFF2-40B4-BE49-F238E27FC236}">
                <a16:creationId xmlns:a16="http://schemas.microsoft.com/office/drawing/2014/main" id="{07B90935-4386-3EC8-C241-E717E78E3D2D}"/>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Code</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Generation</a:t>
            </a:r>
          </a:p>
        </p:txBody>
      </p:sp>
    </p:spTree>
    <p:extLst>
      <p:ext uri="{BB962C8B-B14F-4D97-AF65-F5344CB8AC3E}">
        <p14:creationId xmlns:p14="http://schemas.microsoft.com/office/powerpoint/2010/main" val="519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D0796968-4AA2-6BB7-DC54-0C072305343D}"/>
              </a:ext>
            </a:extLst>
          </p:cNvPr>
          <p:cNvSpPr/>
          <p:nvPr/>
        </p:nvSpPr>
        <p:spPr>
          <a:xfrm>
            <a:off x="295826" y="3028345"/>
            <a:ext cx="1108097"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a:extLst>
              <a:ext uri="{FF2B5EF4-FFF2-40B4-BE49-F238E27FC236}">
                <a16:creationId xmlns:a16="http://schemas.microsoft.com/office/drawing/2014/main" id="{4B51A049-BDBE-3C1F-9738-E0E2A0193E73}"/>
              </a:ext>
            </a:extLst>
          </p:cNvPr>
          <p:cNvSpPr/>
          <p:nvPr/>
        </p:nvSpPr>
        <p:spPr>
          <a:xfrm>
            <a:off x="1611165" y="3682708"/>
            <a:ext cx="1953574"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2A584D9E-7BC2-FE39-CACF-7CD0DE853264}"/>
              </a:ext>
            </a:extLst>
          </p:cNvPr>
          <p:cNvSpPr/>
          <p:nvPr/>
        </p:nvSpPr>
        <p:spPr>
          <a:xfrm>
            <a:off x="3784808" y="3080557"/>
            <a:ext cx="1650943"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567A3555-FE32-F037-ED73-01A80969537D}"/>
              </a:ext>
            </a:extLst>
          </p:cNvPr>
          <p:cNvSpPr/>
          <p:nvPr/>
        </p:nvSpPr>
        <p:spPr>
          <a:xfrm>
            <a:off x="2810115" y="2355003"/>
            <a:ext cx="1467582"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16373C5F-0263-858B-F665-676CD355D35C}"/>
              </a:ext>
            </a:extLst>
          </p:cNvPr>
          <p:cNvSpPr/>
          <p:nvPr/>
        </p:nvSpPr>
        <p:spPr>
          <a:xfrm>
            <a:off x="1012762" y="2363731"/>
            <a:ext cx="931733" cy="52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12908763-E6C1-3ACA-790A-71FCC5FF9791}"/>
              </a:ext>
            </a:extLst>
          </p:cNvPr>
          <p:cNvSpPr txBox="1"/>
          <p:nvPr/>
        </p:nvSpPr>
        <p:spPr>
          <a:xfrm>
            <a:off x="507076" y="1097280"/>
            <a:ext cx="4943213" cy="1015663"/>
          </a:xfrm>
          <a:prstGeom prst="rect">
            <a:avLst/>
          </a:prstGeom>
          <a:noFill/>
        </p:spPr>
        <p:txBody>
          <a:bodyPr wrap="none" rtlCol="0">
            <a:spAutoFit/>
          </a:bodyPr>
          <a:lstStyle/>
          <a:p>
            <a:r>
              <a:rPr kumimoji="1" lang="en" altLang="zh-CN" sz="2000" b="1" dirty="0">
                <a:solidFill>
                  <a:srgbClr val="C00000"/>
                </a:solidFill>
                <a:latin typeface="Times New Roman" panose="02020603050405020304" pitchFamily="18" charset="0"/>
                <a:cs typeface="Times New Roman" panose="02020603050405020304" pitchFamily="18" charset="0"/>
              </a:rPr>
              <a:t>You are the one who knows your work best.</a:t>
            </a:r>
          </a:p>
          <a:p>
            <a:r>
              <a:rPr kumimoji="1" lang="en" altLang="zh-CN" sz="2000" b="1" dirty="0">
                <a:solidFill>
                  <a:srgbClr val="C00000"/>
                </a:solidFill>
                <a:latin typeface="Times New Roman" panose="02020603050405020304" pitchFamily="18" charset="0"/>
                <a:cs typeface="Times New Roman" panose="02020603050405020304" pitchFamily="18" charset="0"/>
              </a:rPr>
              <a:t>AI can be prone to hallucinations.</a:t>
            </a:r>
          </a:p>
          <a:p>
            <a:r>
              <a:rPr kumimoji="1" lang="en" altLang="zh-CN" sz="2000" b="1" dirty="0">
                <a:solidFill>
                  <a:srgbClr val="C00000"/>
                </a:solidFill>
                <a:latin typeface="Times New Roman" panose="02020603050405020304" pitchFamily="18" charset="0"/>
                <a:cs typeface="Times New Roman" panose="02020603050405020304" pitchFamily="18" charset="0"/>
              </a:rPr>
              <a:t>But AI is a powerful assistant.</a:t>
            </a:r>
            <a:endParaRPr kumimoji="1"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4" name="矩形: 圆角 8">
            <a:extLst>
              <a:ext uri="{FF2B5EF4-FFF2-40B4-BE49-F238E27FC236}">
                <a16:creationId xmlns:a16="http://schemas.microsoft.com/office/drawing/2014/main" id="{DA98BB1D-3A62-8AD8-5C8D-B8489B813DA2}"/>
              </a:ext>
            </a:extLst>
          </p:cNvPr>
          <p:cNvSpPr/>
          <p:nvPr/>
        </p:nvSpPr>
        <p:spPr>
          <a:xfrm>
            <a:off x="6096001" y="1202906"/>
            <a:ext cx="5888180" cy="5131392"/>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50C7EFDF-FD3D-8A9A-11CE-190A396916BD}"/>
              </a:ext>
            </a:extLst>
          </p:cNvPr>
          <p:cNvSpPr txBox="1"/>
          <p:nvPr/>
        </p:nvSpPr>
        <p:spPr>
          <a:xfrm>
            <a:off x="6162504" y="1220839"/>
            <a:ext cx="5888180" cy="5047536"/>
          </a:xfrm>
          <a:prstGeom prst="rect">
            <a:avLst/>
          </a:prstGeom>
          <a:noFill/>
        </p:spPr>
        <p:txBody>
          <a:bodyPr wrap="square" rtlCol="0">
            <a:spAutoFit/>
          </a:bodyPr>
          <a:lstStyle/>
          <a:p>
            <a:r>
              <a:rPr lang="en" altLang="zh-CN" sz="1400" dirty="0">
                <a:latin typeface="Times New Roman" panose="02020603050405020304" pitchFamily="18" charset="0"/>
                <a:cs typeface="Times New Roman" panose="02020603050405020304" pitchFamily="18" charset="0"/>
              </a:rPr>
              <a:t>You are a researcher with extensive experience in writing papers for top-tier computer science conferences (such as </a:t>
            </a:r>
            <a:r>
              <a:rPr lang="en" altLang="zh-CN" sz="1400" dirty="0" err="1">
                <a:latin typeface="Times New Roman" panose="02020603050405020304" pitchFamily="18" charset="0"/>
                <a:cs typeface="Times New Roman" panose="02020603050405020304" pitchFamily="18" charset="0"/>
              </a:rPr>
              <a:t>NeurIPS</a:t>
            </a:r>
            <a:r>
              <a:rPr lang="en" altLang="zh-CN" sz="1400" dirty="0">
                <a:latin typeface="Times New Roman" panose="02020603050405020304" pitchFamily="18" charset="0"/>
                <a:cs typeface="Times New Roman" panose="02020603050405020304" pitchFamily="18" charset="0"/>
              </a:rPr>
              <a:t> / ICML / ICLR), possessing a strong theoretical background as well as substantial academic writing expertise.</a:t>
            </a:r>
          </a:p>
          <a:p>
            <a:r>
              <a:rPr lang="en" altLang="zh-CN" sz="1400" dirty="0">
                <a:latin typeface="Times New Roman" panose="02020603050405020304" pitchFamily="18" charset="0"/>
                <a:cs typeface="Times New Roman" panose="02020603050405020304" pitchFamily="18" charset="0"/>
              </a:rPr>
              <a:t>I am currently writing the </a:t>
            </a:r>
            <a:r>
              <a:rPr lang="en" altLang="zh-CN" sz="1400" i="1" dirty="0">
                <a:latin typeface="Times New Roman" panose="02020603050405020304" pitchFamily="18" charset="0"/>
                <a:cs typeface="Times New Roman" panose="02020603050405020304" pitchFamily="18" charset="0"/>
              </a:rPr>
              <a:t>Introduction</a:t>
            </a:r>
            <a:r>
              <a:rPr lang="en" altLang="zh-CN" sz="1400" dirty="0">
                <a:latin typeface="Times New Roman" panose="02020603050405020304" pitchFamily="18" charset="0"/>
                <a:cs typeface="Times New Roman" panose="02020603050405020304" pitchFamily="18" charset="0"/>
              </a:rPr>
              <a:t> of a high-level computer science research paper and only need to compose a single paragraph at this stage.</a:t>
            </a:r>
          </a:p>
          <a:p>
            <a:r>
              <a:rPr lang="en" altLang="zh-CN" sz="1400" dirty="0">
                <a:latin typeface="Times New Roman" panose="02020603050405020304" pitchFamily="18" charset="0"/>
                <a:cs typeface="Times New Roman" panose="02020603050405020304" pitchFamily="18" charset="0"/>
              </a:rPr>
              <a:t>The role of this paragraph within the Introduction and its core message have already been clearly defined.</a:t>
            </a:r>
          </a:p>
          <a:p>
            <a:r>
              <a:rPr lang="en" altLang="zh-CN" sz="1400" dirty="0">
                <a:latin typeface="Times New Roman" panose="02020603050405020304" pitchFamily="18" charset="0"/>
                <a:cs typeface="Times New Roman" panose="02020603050405020304" pitchFamily="18" charset="0"/>
              </a:rPr>
              <a:t>Please write </a:t>
            </a:r>
            <a:r>
              <a:rPr lang="en" altLang="zh-CN" sz="1400" b="1" dirty="0">
                <a:latin typeface="Times New Roman" panose="02020603050405020304" pitchFamily="18" charset="0"/>
                <a:cs typeface="Times New Roman" panose="02020603050405020304" pitchFamily="18" charset="0"/>
              </a:rPr>
              <a:t>only this single paragraph</a:t>
            </a:r>
            <a:r>
              <a:rPr lang="en" altLang="zh-CN" sz="1400" dirty="0">
                <a:latin typeface="Times New Roman" panose="02020603050405020304" pitchFamily="18" charset="0"/>
                <a:cs typeface="Times New Roman" panose="02020603050405020304" pitchFamily="18" charset="0"/>
              </a:rPr>
              <a:t> according to the following requirements:</a:t>
            </a:r>
          </a:p>
          <a:p>
            <a:r>
              <a:rPr lang="en" altLang="zh-CN" sz="1400" b="1" dirty="0">
                <a:latin typeface="Times New Roman" panose="02020603050405020304" pitchFamily="18" charset="0"/>
                <a:cs typeface="Times New Roman" panose="02020603050405020304" pitchFamily="18" charset="0"/>
              </a:rPr>
              <a:t>[Function of this paragraph]</a:t>
            </a:r>
            <a:endParaRPr lang="en" altLang="zh-CN" sz="1400" dirty="0">
              <a:latin typeface="Times New Roman" panose="02020603050405020304" pitchFamily="18" charset="0"/>
              <a:cs typeface="Times New Roman" panose="02020603050405020304" pitchFamily="18" charset="0"/>
            </a:endParaRPr>
          </a:p>
          <a:p>
            <a:r>
              <a:rPr lang="en" altLang="zh-CN" sz="1400" b="1" dirty="0">
                <a:latin typeface="Times New Roman" panose="02020603050405020304" pitchFamily="18" charset="0"/>
                <a:cs typeface="Times New Roman" panose="02020603050405020304" pitchFamily="18" charset="0"/>
              </a:rPr>
              <a:t>[Core points that this paragraph needs to convey]</a:t>
            </a:r>
            <a:endParaRPr lang="en" altLang="zh-CN" sz="1400" dirty="0">
              <a:latin typeface="Times New Roman" panose="02020603050405020304" pitchFamily="18" charset="0"/>
              <a:cs typeface="Times New Roman" panose="02020603050405020304" pitchFamily="18" charset="0"/>
            </a:endParaRPr>
          </a:p>
          <a:p>
            <a:r>
              <a:rPr lang="en" altLang="zh-CN" sz="1400" b="1" dirty="0">
                <a:latin typeface="Times New Roman" panose="02020603050405020304" pitchFamily="18" charset="0"/>
                <a:cs typeface="Times New Roman" panose="02020603050405020304" pitchFamily="18" charset="0"/>
              </a:rPr>
              <a:t>Writing requirements:</a:t>
            </a:r>
            <a:endParaRPr lang="en" altLang="zh-CN" sz="1400" dirty="0">
              <a:latin typeface="Times New Roman" panose="02020603050405020304" pitchFamily="18" charset="0"/>
              <a:cs typeface="Times New Roman" panose="02020603050405020304" pitchFamily="18" charset="0"/>
            </a:endParaRPr>
          </a:p>
          <a:p>
            <a:pPr>
              <a:buFont typeface="+mj-lt"/>
              <a:buAutoNum type="arabicPeriod"/>
            </a:pPr>
            <a:r>
              <a:rPr lang="en" altLang="zh-CN" sz="1400" dirty="0">
                <a:latin typeface="Times New Roman" panose="02020603050405020304" pitchFamily="18" charset="0"/>
                <a:cs typeface="Times New Roman" panose="02020603050405020304" pitchFamily="18" charset="0"/>
              </a:rPr>
              <a:t>Use a formal, objective, and impersonal academic writing style; avoid first-person expressions (e.g., </a:t>
            </a:r>
            <a:r>
              <a:rPr lang="en" altLang="zh-CN" sz="1400" i="1" dirty="0">
                <a:latin typeface="Times New Roman" panose="02020603050405020304" pitchFamily="18" charset="0"/>
                <a:cs typeface="Times New Roman" panose="02020603050405020304" pitchFamily="18" charset="0"/>
              </a:rPr>
              <a:t>we</a:t>
            </a:r>
            <a:r>
              <a:rPr lang="en" altLang="zh-CN" sz="1400" dirty="0">
                <a:latin typeface="Times New Roman" panose="02020603050405020304" pitchFamily="18" charset="0"/>
                <a:cs typeface="Times New Roman" panose="02020603050405020304" pitchFamily="18" charset="0"/>
              </a:rPr>
              <a:t>, </a:t>
            </a:r>
            <a:r>
              <a:rPr lang="en" altLang="zh-CN" sz="1400" i="1" dirty="0">
                <a:latin typeface="Times New Roman" panose="02020603050405020304" pitchFamily="18" charset="0"/>
                <a:cs typeface="Times New Roman" panose="02020603050405020304" pitchFamily="18" charset="0"/>
              </a:rPr>
              <a:t>our</a:t>
            </a:r>
            <a:r>
              <a:rPr lang="en" altLang="zh-CN" sz="1400" dirty="0">
                <a:latin typeface="Times New Roman" panose="02020603050405020304" pitchFamily="18" charset="0"/>
                <a:cs typeface="Times New Roman" panose="02020603050405020304" pitchFamily="18" charset="0"/>
              </a:rPr>
              <a:t>) and obvious AI-generated phrasing.</a:t>
            </a:r>
          </a:p>
          <a:p>
            <a:pPr>
              <a:buFont typeface="+mj-lt"/>
              <a:buAutoNum type="arabicPeriod"/>
            </a:pPr>
            <a:r>
              <a:rPr lang="en" altLang="zh-CN" sz="1400" dirty="0">
                <a:latin typeface="Times New Roman" panose="02020603050405020304" pitchFamily="18" charset="0"/>
                <a:cs typeface="Times New Roman" panose="02020603050405020304" pitchFamily="18" charset="0"/>
              </a:rPr>
              <a:t>Ensure logical coherence and focused argumentation; do not expand into content intended for subsequent paragraphs.</a:t>
            </a:r>
          </a:p>
          <a:p>
            <a:pPr>
              <a:buFont typeface="+mj-lt"/>
              <a:buAutoNum type="arabicPeriod"/>
            </a:pPr>
            <a:r>
              <a:rPr lang="en" altLang="zh-CN" sz="1400" dirty="0">
                <a:latin typeface="Times New Roman" panose="02020603050405020304" pitchFamily="18" charset="0"/>
                <a:cs typeface="Times New Roman" panose="02020603050405020304" pitchFamily="18" charset="0"/>
              </a:rPr>
              <a:t>Do not prematurely hint at the paper’s contributions or methodological details (unless explicitly required in this paragraph).</a:t>
            </a:r>
          </a:p>
          <a:p>
            <a:pPr>
              <a:buFont typeface="+mj-lt"/>
              <a:buAutoNum type="arabicPeriod"/>
            </a:pPr>
            <a:r>
              <a:rPr lang="en" altLang="zh-CN" sz="1400" dirty="0">
                <a:latin typeface="Times New Roman" panose="02020603050405020304" pitchFamily="18" charset="0"/>
                <a:cs typeface="Times New Roman" panose="02020603050405020304" pitchFamily="18" charset="0"/>
              </a:rPr>
              <a:t>Avoid templated or formulaic AI-style expressions.</a:t>
            </a:r>
          </a:p>
          <a:p>
            <a:pPr>
              <a:buFont typeface="+mj-lt"/>
              <a:buAutoNum type="arabicPeriod"/>
            </a:pPr>
            <a:r>
              <a:rPr lang="en" altLang="zh-CN" sz="1400" dirty="0">
                <a:latin typeface="Times New Roman" panose="02020603050405020304" pitchFamily="18" charset="0"/>
                <a:cs typeface="Times New Roman" panose="02020603050405020304" pitchFamily="18" charset="0"/>
              </a:rPr>
              <a:t>Keep the length appropriate for a single paragraph in an Introduction section.</a:t>
            </a:r>
          </a:p>
          <a:p>
            <a:r>
              <a:rPr lang="en" altLang="zh-CN" sz="1400" dirty="0">
                <a:latin typeface="Times New Roman" panose="02020603050405020304" pitchFamily="18" charset="0"/>
                <a:cs typeface="Times New Roman" panose="02020603050405020304" pitchFamily="18" charset="0"/>
              </a:rPr>
              <a:t>Please output </a:t>
            </a:r>
            <a:r>
              <a:rPr lang="en" altLang="zh-CN" sz="1400" b="1" dirty="0">
                <a:latin typeface="Times New Roman" panose="02020603050405020304" pitchFamily="18" charset="0"/>
                <a:cs typeface="Times New Roman" panose="02020603050405020304" pitchFamily="18" charset="0"/>
              </a:rPr>
              <a:t>only the paragraph text itself</a:t>
            </a:r>
            <a:r>
              <a:rPr lang="en" altLang="zh-CN" sz="1400" dirty="0">
                <a:latin typeface="Times New Roman" panose="02020603050405020304" pitchFamily="18" charset="0"/>
                <a:cs typeface="Times New Roman" panose="02020603050405020304" pitchFamily="18" charset="0"/>
              </a:rPr>
              <a:t>, providing both the </a:t>
            </a:r>
            <a:r>
              <a:rPr lang="en" altLang="zh-CN" sz="1400" b="1" dirty="0">
                <a:latin typeface="Times New Roman" panose="02020603050405020304" pitchFamily="18" charset="0"/>
                <a:cs typeface="Times New Roman" panose="02020603050405020304" pitchFamily="18" charset="0"/>
              </a:rPr>
              <a:t>English version and the corresponding Chinese translation</a:t>
            </a:r>
            <a:r>
              <a:rPr lang="en" altLang="zh-CN" sz="1400" dirty="0">
                <a:latin typeface="Times New Roman" panose="02020603050405020304" pitchFamily="18" charset="0"/>
                <a:cs typeface="Times New Roman" panose="02020603050405020304" pitchFamily="18" charset="0"/>
              </a:rPr>
              <a:t>, without any paragraph titles or outline explanations.</a:t>
            </a:r>
          </a:p>
        </p:txBody>
      </p:sp>
      <p:sp>
        <p:nvSpPr>
          <p:cNvPr id="6" name="矩形: 圆角 13">
            <a:extLst>
              <a:ext uri="{FF2B5EF4-FFF2-40B4-BE49-F238E27FC236}">
                <a16:creationId xmlns:a16="http://schemas.microsoft.com/office/drawing/2014/main" id="{C8057427-DEA9-B38D-FF5E-800FD89B326F}"/>
              </a:ext>
            </a:extLst>
          </p:cNvPr>
          <p:cNvSpPr/>
          <p:nvPr/>
        </p:nvSpPr>
        <p:spPr>
          <a:xfrm>
            <a:off x="6818866" y="932082"/>
            <a:ext cx="1867932" cy="320515"/>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EA628F11-4D06-8221-77E6-5B8C6CE7AC94}"/>
              </a:ext>
            </a:extLst>
          </p:cNvPr>
          <p:cNvSpPr txBox="1"/>
          <p:nvPr/>
        </p:nvSpPr>
        <p:spPr>
          <a:xfrm>
            <a:off x="623454" y="4350788"/>
            <a:ext cx="4943213" cy="1754326"/>
          </a:xfrm>
          <a:prstGeom prst="rect">
            <a:avLst/>
          </a:prstGeom>
          <a:noFill/>
        </p:spPr>
        <p:txBody>
          <a:bodyPr wrap="square" rtlCol="0">
            <a:spAutoFit/>
          </a:bodyPr>
          <a:lstStyle/>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An outline generated by AI</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My own outline</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Combine the strengths of both</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Ask the AI to evaluate the outline</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Ask AI to write the text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Review and refine the writing by myself</a:t>
            </a:r>
          </a:p>
        </p:txBody>
      </p:sp>
      <p:sp>
        <p:nvSpPr>
          <p:cNvPr id="16" name="文本框 15">
            <a:extLst>
              <a:ext uri="{FF2B5EF4-FFF2-40B4-BE49-F238E27FC236}">
                <a16:creationId xmlns:a16="http://schemas.microsoft.com/office/drawing/2014/main" id="{B1834B96-BA6C-D850-7873-A446F899C40D}"/>
              </a:ext>
            </a:extLst>
          </p:cNvPr>
          <p:cNvSpPr txBox="1"/>
          <p:nvPr/>
        </p:nvSpPr>
        <p:spPr>
          <a:xfrm>
            <a:off x="1991223" y="3031810"/>
            <a:ext cx="1345240" cy="400110"/>
          </a:xfrm>
          <a:prstGeom prst="rect">
            <a:avLst/>
          </a:prstGeom>
          <a:noFill/>
        </p:spPr>
        <p:txBody>
          <a:bodyPr wrap="none" rtlCol="0">
            <a:spAutoFit/>
          </a:bodyPr>
          <a:lstStyle/>
          <a:p>
            <a:r>
              <a:rPr kumimoji="1" lang="en-US" altLang="zh-CN" sz="2000" b="1" dirty="0">
                <a:solidFill>
                  <a:srgbClr val="C00000"/>
                </a:solidFill>
                <a:latin typeface="Times New Roman" panose="02020603050405020304" pitchFamily="18" charset="0"/>
                <a:cs typeface="Times New Roman" panose="02020603050405020304" pitchFamily="18" charset="0"/>
              </a:rPr>
              <a:t>Story</a:t>
            </a:r>
            <a:r>
              <a:rPr kumimoji="1" lang="zh-CN" altLang="en-US" sz="2000" b="1" dirty="0">
                <a:solidFill>
                  <a:srgbClr val="C00000"/>
                </a:solidFill>
                <a:latin typeface="Times New Roman" panose="02020603050405020304" pitchFamily="18" charset="0"/>
                <a:cs typeface="Times New Roman" panose="02020603050405020304" pitchFamily="18" charset="0"/>
              </a:rPr>
              <a:t> </a:t>
            </a:r>
            <a:r>
              <a:rPr kumimoji="1" lang="en-US" altLang="zh-CN" sz="2000" b="1" dirty="0">
                <a:solidFill>
                  <a:srgbClr val="C00000"/>
                </a:solidFill>
                <a:latin typeface="Times New Roman" panose="02020603050405020304" pitchFamily="18" charset="0"/>
                <a:cs typeface="Times New Roman" panose="02020603050405020304" pitchFamily="18" charset="0"/>
              </a:rPr>
              <a:t>Line</a:t>
            </a:r>
            <a:endParaRPr kumimoji="1"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B1EEAC1-81C9-F403-D1A3-D49491E768C8}"/>
              </a:ext>
            </a:extLst>
          </p:cNvPr>
          <p:cNvSpPr txBox="1"/>
          <p:nvPr/>
        </p:nvSpPr>
        <p:spPr>
          <a:xfrm>
            <a:off x="1133895" y="2435160"/>
            <a:ext cx="612540"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Title</a:t>
            </a:r>
            <a:endParaRPr kumimoji="1"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05B1EBA5-35F6-01B2-A134-3AA923151464}"/>
              </a:ext>
            </a:extLst>
          </p:cNvPr>
          <p:cNvSpPr txBox="1"/>
          <p:nvPr/>
        </p:nvSpPr>
        <p:spPr>
          <a:xfrm>
            <a:off x="2855513" y="2435160"/>
            <a:ext cx="1422184"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Research gap</a:t>
            </a:r>
            <a:endParaRPr kumimoji="1"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981A0902-806D-5E86-FBE1-19C1A790B156}"/>
              </a:ext>
            </a:extLst>
          </p:cNvPr>
          <p:cNvSpPr txBox="1"/>
          <p:nvPr/>
        </p:nvSpPr>
        <p:spPr>
          <a:xfrm>
            <a:off x="3914937" y="3137620"/>
            <a:ext cx="1454244"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Contributions</a:t>
            </a:r>
            <a:endParaRPr kumimoji="1" lang="zh-CN" altLang="en-US"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1DA31DD8-18A3-73B9-A165-84D7F34F35A5}"/>
              </a:ext>
            </a:extLst>
          </p:cNvPr>
          <p:cNvSpPr txBox="1"/>
          <p:nvPr/>
        </p:nvSpPr>
        <p:spPr>
          <a:xfrm>
            <a:off x="1642418" y="3730668"/>
            <a:ext cx="1922321"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Experiment results</a:t>
            </a:r>
            <a:endParaRPr kumimoji="1" lang="zh-CN" altLang="en-US"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E102846E-A3C7-E5ED-0795-5DE459B68206}"/>
              </a:ext>
            </a:extLst>
          </p:cNvPr>
          <p:cNvSpPr txBox="1"/>
          <p:nvPr/>
        </p:nvSpPr>
        <p:spPr>
          <a:xfrm>
            <a:off x="314955" y="3107758"/>
            <a:ext cx="992579"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Analysis</a:t>
            </a:r>
            <a:endParaRPr kumimoji="1"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184AC3AD-EC3F-E426-4250-0FA6BCF47CFF}"/>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Paper</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Writing</a:t>
            </a:r>
          </a:p>
        </p:txBody>
      </p:sp>
    </p:spTree>
    <p:extLst>
      <p:ext uri="{BB962C8B-B14F-4D97-AF65-F5344CB8AC3E}">
        <p14:creationId xmlns:p14="http://schemas.microsoft.com/office/powerpoint/2010/main" val="826793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矩形: 圆角 8">
            <a:extLst>
              <a:ext uri="{FF2B5EF4-FFF2-40B4-BE49-F238E27FC236}">
                <a16:creationId xmlns:a16="http://schemas.microsoft.com/office/drawing/2014/main" id="{06CD8351-0C3C-DD53-EA1A-E59BB5172422}"/>
              </a:ext>
            </a:extLst>
          </p:cNvPr>
          <p:cNvSpPr/>
          <p:nvPr/>
        </p:nvSpPr>
        <p:spPr>
          <a:xfrm>
            <a:off x="210590" y="1193035"/>
            <a:ext cx="5051366" cy="5131392"/>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01931E46-7D73-0CC2-C835-2664BA43DDD3}"/>
              </a:ext>
            </a:extLst>
          </p:cNvPr>
          <p:cNvSpPr txBox="1"/>
          <p:nvPr/>
        </p:nvSpPr>
        <p:spPr>
          <a:xfrm>
            <a:off x="277093" y="1210968"/>
            <a:ext cx="4926674" cy="5047536"/>
          </a:xfrm>
          <a:prstGeom prst="rect">
            <a:avLst/>
          </a:prstGeom>
          <a:noFill/>
        </p:spPr>
        <p:txBody>
          <a:bodyPr wrap="square" rtlCol="0">
            <a:spAutoFit/>
          </a:bodyPr>
          <a:lstStyle/>
          <a:p>
            <a:r>
              <a:rPr lang="en" altLang="zh-CN" sz="1400" dirty="0">
                <a:latin typeface="Times New Roman" panose="02020603050405020304" pitchFamily="18" charset="0"/>
                <a:cs typeface="Times New Roman" panose="02020603050405020304" pitchFamily="18" charset="0"/>
              </a:rPr>
              <a:t>You are a researcher with extensive experience in writing papers for top-tier computer science conferences and journals (such as </a:t>
            </a:r>
            <a:r>
              <a:rPr lang="en" altLang="zh-CN" sz="1400" dirty="0" err="1">
                <a:latin typeface="Times New Roman" panose="02020603050405020304" pitchFamily="18" charset="0"/>
                <a:cs typeface="Times New Roman" panose="02020603050405020304" pitchFamily="18" charset="0"/>
              </a:rPr>
              <a:t>NeurIPS</a:t>
            </a:r>
            <a:r>
              <a:rPr lang="en" altLang="zh-CN" sz="1400" dirty="0">
                <a:latin typeface="Times New Roman" panose="02020603050405020304" pitchFamily="18" charset="0"/>
                <a:cs typeface="Times New Roman" panose="02020603050405020304" pitchFamily="18" charset="0"/>
              </a:rPr>
              <a:t> / ICML / ICLR / T-PAMI), and you are familiar with the linguistic style and terminological conventions of computer science academic writing.</a:t>
            </a:r>
          </a:p>
          <a:p>
            <a:r>
              <a:rPr lang="en" altLang="zh-CN" sz="1400" dirty="0">
                <a:latin typeface="Times New Roman" panose="02020603050405020304" pitchFamily="18" charset="0"/>
                <a:cs typeface="Times New Roman" panose="02020603050405020304" pitchFamily="18" charset="0"/>
              </a:rPr>
              <a:t>Please translate the following Chinese academic text into publication-ready academic English suitable for submission to top-tier conferences or journals, with the following requirements:</a:t>
            </a:r>
          </a:p>
          <a:p>
            <a:pPr>
              <a:buFont typeface="+mj-lt"/>
              <a:buAutoNum type="arabicPeriod"/>
            </a:pPr>
            <a:r>
              <a:rPr lang="en" altLang="zh-CN" sz="1400" dirty="0">
                <a:latin typeface="Times New Roman" panose="02020603050405020304" pitchFamily="18" charset="0"/>
                <a:cs typeface="Times New Roman" panose="02020603050405020304" pitchFamily="18" charset="0"/>
              </a:rPr>
              <a:t>Strictly preserve the original technical content, logical structure, and causal relationships.</a:t>
            </a:r>
          </a:p>
          <a:p>
            <a:pPr>
              <a:buFont typeface="+mj-lt"/>
              <a:buAutoNum type="arabicPeriod"/>
            </a:pPr>
            <a:r>
              <a:rPr lang="en" altLang="zh-CN" sz="1400" dirty="0">
                <a:latin typeface="Times New Roman" panose="02020603050405020304" pitchFamily="18" charset="0"/>
                <a:cs typeface="Times New Roman" panose="02020603050405020304" pitchFamily="18" charset="0"/>
              </a:rPr>
              <a:t>While remaining faithful to the original meaning, allow necessary syntactic restructuring to conform to English academic writing conventions.</a:t>
            </a:r>
          </a:p>
          <a:p>
            <a:pPr>
              <a:buFont typeface="+mj-lt"/>
              <a:buAutoNum type="arabicPeriod"/>
            </a:pPr>
            <a:r>
              <a:rPr lang="en" altLang="zh-CN" sz="1400" dirty="0">
                <a:latin typeface="Times New Roman" panose="02020603050405020304" pitchFamily="18" charset="0"/>
                <a:cs typeface="Times New Roman" panose="02020603050405020304" pitchFamily="18" charset="0"/>
              </a:rPr>
              <a:t>Use concise, formal language with no colloquial expressions.</a:t>
            </a:r>
          </a:p>
          <a:p>
            <a:pPr>
              <a:buFont typeface="+mj-lt"/>
              <a:buAutoNum type="arabicPeriod"/>
            </a:pPr>
            <a:r>
              <a:rPr lang="en" altLang="zh-CN" sz="1400" dirty="0">
                <a:latin typeface="Times New Roman" panose="02020603050405020304" pitchFamily="18" charset="0"/>
                <a:cs typeface="Times New Roman" panose="02020603050405020304" pitchFamily="18" charset="0"/>
              </a:rPr>
              <a:t>Avoid first-person expressions and subjective evaluations.</a:t>
            </a:r>
          </a:p>
          <a:p>
            <a:pPr>
              <a:buFont typeface="+mj-lt"/>
              <a:buAutoNum type="arabicPeriod"/>
            </a:pPr>
            <a:r>
              <a:rPr lang="en" altLang="zh-CN" sz="1400" dirty="0">
                <a:latin typeface="Times New Roman" panose="02020603050405020304" pitchFamily="18" charset="0"/>
                <a:cs typeface="Times New Roman" panose="02020603050405020304" pitchFamily="18" charset="0"/>
              </a:rPr>
              <a:t>Do not use templated AI-style phrases (e.g., </a:t>
            </a:r>
            <a:r>
              <a:rPr lang="en" altLang="zh-CN" sz="1400" i="1" dirty="0">
                <a:latin typeface="Times New Roman" panose="02020603050405020304" pitchFamily="18" charset="0"/>
                <a:cs typeface="Times New Roman" panose="02020603050405020304" pitchFamily="18" charset="0"/>
              </a:rPr>
              <a:t>in recent years</a:t>
            </a:r>
            <a:r>
              <a:rPr lang="en" altLang="zh-CN" sz="1400" dirty="0">
                <a:latin typeface="Times New Roman" panose="02020603050405020304" pitchFamily="18" charset="0"/>
                <a:cs typeface="Times New Roman" panose="02020603050405020304" pitchFamily="18" charset="0"/>
              </a:rPr>
              <a:t>, </a:t>
            </a:r>
            <a:r>
              <a:rPr lang="en" altLang="zh-CN" sz="1400" i="1" dirty="0">
                <a:latin typeface="Times New Roman" panose="02020603050405020304" pitchFamily="18" charset="0"/>
                <a:cs typeface="Times New Roman" panose="02020603050405020304" pitchFamily="18" charset="0"/>
              </a:rPr>
              <a:t>it is worth noting</a:t>
            </a:r>
            <a:r>
              <a:rPr lang="en" altLang="zh-CN" sz="1400" dirty="0">
                <a:latin typeface="Times New Roman" panose="02020603050405020304" pitchFamily="18" charset="0"/>
                <a:cs typeface="Times New Roman" panose="02020603050405020304" pitchFamily="18" charset="0"/>
              </a:rPr>
              <a:t>).</a:t>
            </a:r>
          </a:p>
          <a:p>
            <a:pPr>
              <a:buFont typeface="+mj-lt"/>
              <a:buAutoNum type="arabicPeriod"/>
            </a:pPr>
            <a:r>
              <a:rPr lang="en" altLang="zh-CN" sz="1400" dirty="0">
                <a:latin typeface="Times New Roman" panose="02020603050405020304" pitchFamily="18" charset="0"/>
                <a:cs typeface="Times New Roman" panose="02020603050405020304" pitchFamily="18" charset="0"/>
              </a:rPr>
              <a:t>Maintain consistency in terminology and notation.</a:t>
            </a:r>
          </a:p>
          <a:p>
            <a:pPr>
              <a:buFont typeface="+mj-lt"/>
              <a:buAutoNum type="arabicPeriod"/>
            </a:pPr>
            <a:r>
              <a:rPr lang="en" altLang="zh-CN" sz="1400" dirty="0">
                <a:latin typeface="Times New Roman" panose="02020603050405020304" pitchFamily="18" charset="0"/>
                <a:cs typeface="Times New Roman" panose="02020603050405020304" pitchFamily="18" charset="0"/>
              </a:rPr>
              <a:t>Use standard computer science technical terminology.</a:t>
            </a:r>
          </a:p>
          <a:p>
            <a:pPr>
              <a:buFont typeface="+mj-lt"/>
              <a:buAutoNum type="arabicPeriod"/>
            </a:pPr>
            <a:r>
              <a:rPr lang="en" altLang="zh-CN" sz="1400" dirty="0">
                <a:latin typeface="Times New Roman" panose="02020603050405020304" pitchFamily="18" charset="0"/>
                <a:cs typeface="Times New Roman" panose="02020603050405020304" pitchFamily="18" charset="0"/>
              </a:rPr>
              <a:t>Do not use </a:t>
            </a:r>
            <a:r>
              <a:rPr lang="en" altLang="zh-CN" sz="1400" dirty="0" err="1">
                <a:latin typeface="Times New Roman" panose="02020603050405020304" pitchFamily="18" charset="0"/>
                <a:cs typeface="Times New Roman" panose="02020603050405020304" pitchFamily="18" charset="0"/>
              </a:rPr>
              <a:t>em</a:t>
            </a:r>
            <a:r>
              <a:rPr lang="en" altLang="zh-CN" sz="1400" dirty="0">
                <a:latin typeface="Times New Roman" panose="02020603050405020304" pitchFamily="18" charset="0"/>
                <a:cs typeface="Times New Roman" panose="02020603050405020304" pitchFamily="18" charset="0"/>
              </a:rPr>
              <a:t> dashes.</a:t>
            </a:r>
          </a:p>
          <a:p>
            <a:r>
              <a:rPr lang="en" altLang="zh-CN" sz="1400" dirty="0">
                <a:latin typeface="Times New Roman" panose="02020603050405020304" pitchFamily="18" charset="0"/>
                <a:cs typeface="Times New Roman" panose="02020603050405020304" pitchFamily="18" charset="0"/>
              </a:rPr>
              <a:t>Output only the translated English text. Do not add explanations or commentary.</a:t>
            </a:r>
          </a:p>
          <a:p>
            <a:r>
              <a:rPr lang="en" altLang="zh-CN" sz="1400" b="1" dirty="0">
                <a:latin typeface="Times New Roman" panose="02020603050405020304" pitchFamily="18" charset="0"/>
                <a:cs typeface="Times New Roman" panose="02020603050405020304" pitchFamily="18" charset="0"/>
              </a:rPr>
              <a:t>[Chinese original text]</a:t>
            </a:r>
            <a:endParaRPr lang="en" altLang="zh-CN" sz="1400" dirty="0">
              <a:latin typeface="Times New Roman" panose="02020603050405020304" pitchFamily="18" charset="0"/>
              <a:cs typeface="Times New Roman" panose="02020603050405020304" pitchFamily="18" charset="0"/>
            </a:endParaRPr>
          </a:p>
        </p:txBody>
      </p:sp>
      <p:sp>
        <p:nvSpPr>
          <p:cNvPr id="5" name="矩形: 圆角 13">
            <a:extLst>
              <a:ext uri="{FF2B5EF4-FFF2-40B4-BE49-F238E27FC236}">
                <a16:creationId xmlns:a16="http://schemas.microsoft.com/office/drawing/2014/main" id="{205F0B7B-FF37-E413-CA1A-4F685090219B}"/>
              </a:ext>
            </a:extLst>
          </p:cNvPr>
          <p:cNvSpPr/>
          <p:nvPr/>
        </p:nvSpPr>
        <p:spPr>
          <a:xfrm>
            <a:off x="933455" y="922211"/>
            <a:ext cx="1867932" cy="320515"/>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sp>
        <p:nvSpPr>
          <p:cNvPr id="6" name="矩形: 圆角 8">
            <a:extLst>
              <a:ext uri="{FF2B5EF4-FFF2-40B4-BE49-F238E27FC236}">
                <a16:creationId xmlns:a16="http://schemas.microsoft.com/office/drawing/2014/main" id="{3B61E620-7085-94CE-7FF3-D7B37C08F954}"/>
              </a:ext>
            </a:extLst>
          </p:cNvPr>
          <p:cNvSpPr/>
          <p:nvPr/>
        </p:nvSpPr>
        <p:spPr>
          <a:xfrm>
            <a:off x="5436524" y="1224793"/>
            <a:ext cx="6675120" cy="5131392"/>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85A8303-6A86-703E-A531-719BE8914F08}"/>
              </a:ext>
            </a:extLst>
          </p:cNvPr>
          <p:cNvSpPr txBox="1"/>
          <p:nvPr/>
        </p:nvSpPr>
        <p:spPr>
          <a:xfrm>
            <a:off x="5519651" y="1242726"/>
            <a:ext cx="6533804" cy="5078313"/>
          </a:xfrm>
          <a:prstGeom prst="rect">
            <a:avLst/>
          </a:prstGeom>
          <a:noFill/>
        </p:spPr>
        <p:txBody>
          <a:bodyPr wrap="square" rtlCol="0">
            <a:spAutoFit/>
          </a:bodyPr>
          <a:lstStyle/>
          <a:p>
            <a:r>
              <a:rPr lang="en" altLang="zh-CN" sz="1200" dirty="0">
                <a:latin typeface="Times New Roman" panose="02020603050405020304" pitchFamily="18" charset="0"/>
                <a:cs typeface="Times New Roman" panose="02020603050405020304" pitchFamily="18" charset="0"/>
              </a:rPr>
              <a:t>You are now acting as a </a:t>
            </a:r>
            <a:r>
              <a:rPr lang="en" altLang="zh-CN" sz="1200" b="1" dirty="0">
                <a:latin typeface="Times New Roman" panose="02020603050405020304" pitchFamily="18" charset="0"/>
                <a:cs typeface="Times New Roman" panose="02020603050405020304" pitchFamily="18" charset="0"/>
              </a:rPr>
              <a:t>strict, critical, but fair reviewer</a:t>
            </a:r>
            <a:r>
              <a:rPr lang="en" altLang="zh-CN" sz="1200" dirty="0">
                <a:latin typeface="Times New Roman" panose="02020603050405020304" pitchFamily="18" charset="0"/>
                <a:cs typeface="Times New Roman" panose="02020603050405020304" pitchFamily="18" charset="0"/>
              </a:rPr>
              <a:t> for top-tier computer science conferences and journals (Reviewer #2 style). The goal of the review is to maximize the identification of issues and minimize misjudgment. Do not be lenient; base your assessment solely on textual quality and academic standards, and provide actionable suggestions.</a:t>
            </a:r>
          </a:p>
          <a:p>
            <a:r>
              <a:rPr lang="en" altLang="zh-CN" sz="1200" dirty="0">
                <a:latin typeface="Times New Roman" panose="02020603050405020304" pitchFamily="18" charset="0"/>
                <a:cs typeface="Times New Roman" panose="02020603050405020304" pitchFamily="18" charset="0"/>
              </a:rPr>
              <a:t>I will send you the paper content </a:t>
            </a:r>
            <a:r>
              <a:rPr lang="en" altLang="zh-CN" sz="1200" b="1" dirty="0">
                <a:latin typeface="Times New Roman" panose="02020603050405020304" pitchFamily="18" charset="0"/>
                <a:cs typeface="Times New Roman" panose="02020603050405020304" pitchFamily="18" charset="0"/>
              </a:rPr>
              <a:t>paragraph by paragraph</a:t>
            </a:r>
            <a:r>
              <a:rPr lang="en" altLang="zh-CN" sz="1200" dirty="0">
                <a:latin typeface="Times New Roman" panose="02020603050405020304" pitchFamily="18" charset="0"/>
                <a:cs typeface="Times New Roman" panose="02020603050405020304" pitchFamily="18" charset="0"/>
              </a:rPr>
              <a:t> (which may include the Introduction, Related Work, Method, Experiments, Discussion, Appendix, etc.). You should treat each paragraph as original text from a submitted paper and review it accordingly.</a:t>
            </a:r>
          </a:p>
          <a:p>
            <a:r>
              <a:rPr lang="en" altLang="zh-CN" sz="1200" b="1" dirty="0">
                <a:latin typeface="Times New Roman" panose="02020603050405020304" pitchFamily="18" charset="0"/>
                <a:cs typeface="Times New Roman" panose="02020603050405020304" pitchFamily="18" charset="0"/>
              </a:rPr>
              <a:t>Your output must include the following structure every time:</a:t>
            </a:r>
            <a:endParaRPr lang="en" altLang="zh-CN" sz="1200" dirty="0">
              <a:latin typeface="Times New Roman" panose="02020603050405020304" pitchFamily="18" charset="0"/>
              <a:cs typeface="Times New Roman" panose="02020603050405020304" pitchFamily="18" charset="0"/>
            </a:endParaRPr>
          </a:p>
          <a:p>
            <a:r>
              <a:rPr lang="en" altLang="zh-CN" sz="1200" b="1" dirty="0">
                <a:latin typeface="Times New Roman" panose="02020603050405020304" pitchFamily="18" charset="0"/>
                <a:cs typeface="Times New Roman" panose="02020603050405020304" pitchFamily="18" charset="0"/>
              </a:rPr>
              <a:t>Restatement of the paragraph’s core claim (1–3 sentences):</a:t>
            </a:r>
            <a:r>
              <a:rPr lang="en" altLang="zh-CN" sz="1200" dirty="0">
                <a:latin typeface="Times New Roman" panose="02020603050405020304" pitchFamily="18" charset="0"/>
                <a:cs typeface="Times New Roman" panose="02020603050405020304" pitchFamily="18" charset="0"/>
              </a:rPr>
              <a:t> Accurately restate, in your own words, what the authors intend to convey. If the intent is unclear, explicitly point this out. If it is exceptionally clear, this section may be omitted.</a:t>
            </a:r>
          </a:p>
          <a:p>
            <a:r>
              <a:rPr lang="en" altLang="zh-CN" sz="1200" b="1" dirty="0">
                <a:latin typeface="Times New Roman" panose="02020603050405020304" pitchFamily="18" charset="0"/>
                <a:cs typeface="Times New Roman" panose="02020603050405020304" pitchFamily="18" charset="0"/>
              </a:rPr>
              <a:t>Major Concerns:</a:t>
            </a:r>
            <a:r>
              <a:rPr lang="en" altLang="zh-CN" sz="1200" dirty="0">
                <a:latin typeface="Times New Roman" panose="02020603050405020304" pitchFamily="18" charset="0"/>
                <a:cs typeface="Times New Roman" panose="02020603050405020304" pitchFamily="18" charset="0"/>
              </a:rPr>
              <a:t> List at least </a:t>
            </a:r>
            <a:r>
              <a:rPr lang="en" altLang="zh-CN" sz="1200" b="1" dirty="0">
                <a:latin typeface="Times New Roman" panose="02020603050405020304" pitchFamily="18" charset="0"/>
                <a:cs typeface="Times New Roman" panose="02020603050405020304" pitchFamily="18" charset="0"/>
              </a:rPr>
              <a:t>[3–8]</a:t>
            </a:r>
            <a:r>
              <a:rPr lang="en" altLang="zh-CN" sz="1200" dirty="0">
                <a:latin typeface="Times New Roman" panose="02020603050405020304" pitchFamily="18" charset="0"/>
                <a:cs typeface="Times New Roman" panose="02020603050405020304" pitchFamily="18" charset="0"/>
              </a:rPr>
              <a:t> items. Each item must include:</a:t>
            </a:r>
          </a:p>
          <a:p>
            <a:pPr>
              <a:buFont typeface="Arial" panose="020B0604020202020204" pitchFamily="34" charset="0"/>
              <a:buChar char="•"/>
            </a:pPr>
            <a:r>
              <a:rPr lang="en" altLang="zh-CN" sz="1200" dirty="0">
                <a:latin typeface="Times New Roman" panose="02020603050405020304" pitchFamily="18" charset="0"/>
                <a:cs typeface="Times New Roman" panose="02020603050405020304" pitchFamily="18" charset="0"/>
              </a:rPr>
              <a:t>What the issue is (specific to sentences, terminology, or logical chains).</a:t>
            </a:r>
          </a:p>
          <a:p>
            <a:pPr>
              <a:buFont typeface="Arial" panose="020B0604020202020204" pitchFamily="34" charset="0"/>
              <a:buChar char="•"/>
            </a:pPr>
            <a:r>
              <a:rPr lang="en" altLang="zh-CN" sz="1200" dirty="0">
                <a:latin typeface="Times New Roman" panose="02020603050405020304" pitchFamily="18" charset="0"/>
                <a:cs typeface="Times New Roman" panose="02020603050405020304" pitchFamily="18" charset="0"/>
              </a:rPr>
              <a:t>Why this affects </a:t>
            </a:r>
            <a:r>
              <a:rPr lang="en" altLang="zh-CN" sz="1200" dirty="0" err="1">
                <a:latin typeface="Times New Roman" panose="02020603050405020304" pitchFamily="18" charset="0"/>
                <a:cs typeface="Times New Roman" panose="02020603050405020304" pitchFamily="18" charset="0"/>
              </a:rPr>
              <a:t>publishability</a:t>
            </a:r>
            <a:r>
              <a:rPr lang="en" altLang="zh-CN" sz="1200" dirty="0">
                <a:latin typeface="Times New Roman" panose="02020603050405020304" pitchFamily="18" charset="0"/>
                <a:cs typeface="Times New Roman" panose="02020603050405020304" pitchFamily="18" charset="0"/>
              </a:rPr>
              <a:t> (e.g., novelty, correctness, rigor, reproducibility, experimental sufficiency, fairness of comparison, writing clarity).</a:t>
            </a:r>
          </a:p>
          <a:p>
            <a:pPr>
              <a:buFont typeface="Arial" panose="020B0604020202020204" pitchFamily="34" charset="0"/>
              <a:buChar char="•"/>
            </a:pPr>
            <a:r>
              <a:rPr lang="en" altLang="zh-CN" sz="1200" dirty="0">
                <a:latin typeface="Times New Roman" panose="02020603050405020304" pitchFamily="18" charset="0"/>
                <a:cs typeface="Times New Roman" panose="02020603050405020304" pitchFamily="18" charset="0"/>
              </a:rPr>
              <a:t>How to fix it (specific revisions, required experiments or proofs, or concrete rewriting suggestions).</a:t>
            </a:r>
          </a:p>
          <a:p>
            <a:r>
              <a:rPr lang="en" altLang="zh-CN" sz="1200" b="1" dirty="0">
                <a:latin typeface="Times New Roman" panose="02020603050405020304" pitchFamily="18" charset="0"/>
                <a:cs typeface="Times New Roman" panose="02020603050405020304" pitchFamily="18" charset="0"/>
              </a:rPr>
              <a:t>Minor Issues:</a:t>
            </a:r>
            <a:r>
              <a:rPr lang="en" altLang="zh-CN" sz="1200" dirty="0">
                <a:latin typeface="Times New Roman" panose="02020603050405020304" pitchFamily="18" charset="0"/>
                <a:cs typeface="Times New Roman" panose="02020603050405020304" pitchFamily="18" charset="0"/>
              </a:rPr>
              <a:t> List at least </a:t>
            </a:r>
            <a:r>
              <a:rPr lang="en" altLang="zh-CN" sz="1200" b="1" dirty="0">
                <a:latin typeface="Times New Roman" panose="02020603050405020304" pitchFamily="18" charset="0"/>
                <a:cs typeface="Times New Roman" panose="02020603050405020304" pitchFamily="18" charset="0"/>
              </a:rPr>
              <a:t>[5–15]</a:t>
            </a:r>
            <a:r>
              <a:rPr lang="en" altLang="zh-CN" sz="1200" dirty="0">
                <a:latin typeface="Times New Roman" panose="02020603050405020304" pitchFamily="18" charset="0"/>
                <a:cs typeface="Times New Roman" panose="02020603050405020304" pitchFamily="18" charset="0"/>
              </a:rPr>
              <a:t> items (e.g., terminology, notation, grammar, ambiguity in phrasing, missing citations, insufficient figure or table explanations).</a:t>
            </a:r>
          </a:p>
          <a:p>
            <a:r>
              <a:rPr lang="en" altLang="zh-CN" sz="1200" b="1" dirty="0">
                <a:latin typeface="Times New Roman" panose="02020603050405020304" pitchFamily="18" charset="0"/>
                <a:cs typeface="Times New Roman" panose="02020603050405020304" pitchFamily="18" charset="0"/>
              </a:rPr>
              <a:t>Verifiability and Reproducibility Check:</a:t>
            </a:r>
            <a:r>
              <a:rPr lang="en" altLang="zh-CN" sz="1200" dirty="0">
                <a:latin typeface="Times New Roman" panose="02020603050405020304" pitchFamily="18" charset="0"/>
                <a:cs typeface="Times New Roman" panose="02020603050405020304" pitchFamily="18" charset="0"/>
              </a:rPr>
              <a:t> Assess whether this paragraph alone enables reproduction. Identify missing details (e.g., hyperparameters, data processing, training details, metric definitions, statistical significance, code or pseudocode).</a:t>
            </a:r>
          </a:p>
          <a:p>
            <a:r>
              <a:rPr lang="en" altLang="zh-CN" sz="1200" b="1" dirty="0">
                <a:latin typeface="Times New Roman" panose="02020603050405020304" pitchFamily="18" charset="0"/>
                <a:cs typeface="Times New Roman" panose="02020603050405020304" pitchFamily="18" charset="0"/>
              </a:rPr>
              <a:t>Scores Against Top-Conference Standards (0–10):</a:t>
            </a:r>
            <a:r>
              <a:rPr lang="en" altLang="zh-CN" sz="1200" dirty="0">
                <a:latin typeface="Times New Roman" panose="02020603050405020304" pitchFamily="18" charset="0"/>
                <a:cs typeface="Times New Roman" panose="02020603050405020304" pitchFamily="18" charset="0"/>
              </a:rPr>
              <a:t> Provide and justify scores for:</a:t>
            </a:r>
          </a:p>
          <a:p>
            <a:r>
              <a:rPr lang="en" altLang="zh-CN" sz="1200" dirty="0">
                <a:latin typeface="Times New Roman" panose="02020603050405020304" pitchFamily="18" charset="0"/>
                <a:cs typeface="Times New Roman" panose="02020603050405020304" pitchFamily="18" charset="0"/>
              </a:rPr>
              <a:t>Novelty</a:t>
            </a:r>
            <a:r>
              <a:rPr lang="en-US" altLang="zh-CN" sz="1200" dirty="0">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Technical Correctness, Clarity, Experimental Rigor (if this paragraph is not experimental, assess whether it sets up potential pitfalls for later experiments), Impact</a:t>
            </a:r>
          </a:p>
          <a:p>
            <a:r>
              <a:rPr lang="en" altLang="zh-CN" sz="1200" b="1" dirty="0">
                <a:latin typeface="Times New Roman" panose="02020603050405020304" pitchFamily="18" charset="0"/>
                <a:cs typeface="Times New Roman" panose="02020603050405020304" pitchFamily="18" charset="0"/>
              </a:rPr>
              <a:t>Concluding Recommendation for This Paragraph:</a:t>
            </a:r>
            <a:r>
              <a:rPr lang="en" altLang="zh-CN" sz="1200" dirty="0">
                <a:latin typeface="Times New Roman" panose="02020603050405020304" pitchFamily="18" charset="0"/>
                <a:cs typeface="Times New Roman" panose="02020603050405020304" pitchFamily="18" charset="0"/>
              </a:rPr>
              <a:t> In one sentence, state whether you would lean toward </a:t>
            </a:r>
            <a:r>
              <a:rPr lang="en" altLang="zh-CN" sz="1200" i="1" dirty="0">
                <a:latin typeface="Times New Roman" panose="02020603050405020304" pitchFamily="18" charset="0"/>
                <a:cs typeface="Times New Roman" panose="02020603050405020304" pitchFamily="18" charset="0"/>
              </a:rPr>
              <a:t>accept</a:t>
            </a:r>
            <a:r>
              <a:rPr lang="en" altLang="zh-CN" sz="1200" dirty="0">
                <a:latin typeface="Times New Roman" panose="02020603050405020304" pitchFamily="18" charset="0"/>
                <a:cs typeface="Times New Roman" panose="02020603050405020304" pitchFamily="18" charset="0"/>
              </a:rPr>
              <a:t>, </a:t>
            </a:r>
            <a:r>
              <a:rPr lang="en" altLang="zh-CN" sz="1200" i="1" dirty="0">
                <a:latin typeface="Times New Roman" panose="02020603050405020304" pitchFamily="18" charset="0"/>
                <a:cs typeface="Times New Roman" panose="02020603050405020304" pitchFamily="18" charset="0"/>
              </a:rPr>
              <a:t>reject</a:t>
            </a:r>
            <a:r>
              <a:rPr lang="en" altLang="zh-CN" sz="1200" dirty="0">
                <a:latin typeface="Times New Roman" panose="02020603050405020304" pitchFamily="18" charset="0"/>
                <a:cs typeface="Times New Roman" panose="02020603050405020304" pitchFamily="18" charset="0"/>
              </a:rPr>
              <a:t>, or </a:t>
            </a:r>
            <a:r>
              <a:rPr lang="en" altLang="zh-CN" sz="1200" i="1" dirty="0">
                <a:latin typeface="Times New Roman" panose="02020603050405020304" pitchFamily="18" charset="0"/>
                <a:cs typeface="Times New Roman" panose="02020603050405020304" pitchFamily="18" charset="0"/>
              </a:rPr>
              <a:t>borderline</a:t>
            </a:r>
            <a:r>
              <a:rPr lang="en" altLang="zh-CN" sz="1200" dirty="0">
                <a:latin typeface="Times New Roman" panose="02020603050405020304" pitchFamily="18" charset="0"/>
                <a:cs typeface="Times New Roman" panose="02020603050405020304" pitchFamily="18" charset="0"/>
              </a:rPr>
              <a:t> if only this paragraph were considered, and explain the most critical one or two reasons.</a:t>
            </a:r>
          </a:p>
        </p:txBody>
      </p:sp>
      <p:sp>
        <p:nvSpPr>
          <p:cNvPr id="12" name="矩形: 圆角 13">
            <a:extLst>
              <a:ext uri="{FF2B5EF4-FFF2-40B4-BE49-F238E27FC236}">
                <a16:creationId xmlns:a16="http://schemas.microsoft.com/office/drawing/2014/main" id="{C8C67B2F-3D25-674A-2F1D-BC6847DD7900}"/>
              </a:ext>
            </a:extLst>
          </p:cNvPr>
          <p:cNvSpPr/>
          <p:nvPr/>
        </p:nvSpPr>
        <p:spPr>
          <a:xfrm>
            <a:off x="6503647" y="953969"/>
            <a:ext cx="1867932" cy="320515"/>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1A874550-D5D9-AFB5-0CE5-58D6713EB9DE}"/>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Paper</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Writing</a:t>
            </a:r>
          </a:p>
        </p:txBody>
      </p:sp>
    </p:spTree>
    <p:extLst>
      <p:ext uri="{BB962C8B-B14F-4D97-AF65-F5344CB8AC3E}">
        <p14:creationId xmlns:p14="http://schemas.microsoft.com/office/powerpoint/2010/main" val="296696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 Placeholder 1">
            <a:extLst>
              <a:ext uri="{FF2B5EF4-FFF2-40B4-BE49-F238E27FC236}">
                <a16:creationId xmlns:a16="http://schemas.microsoft.com/office/drawing/2014/main" id="{FDEFE08B-6B84-778E-3161-8DD471C3A1B1}"/>
              </a:ext>
            </a:extLst>
          </p:cNvPr>
          <p:cNvSpPr txBox="1">
            <a:spLocks/>
          </p:cNvSpPr>
          <p:nvPr/>
        </p:nvSpPr>
        <p:spPr>
          <a:xfrm>
            <a:off x="447195" y="364222"/>
            <a:ext cx="3920678" cy="529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rgbClr val="C00000"/>
                </a:solidFill>
                <a:latin typeface="MS Reference Sans Serif" panose="020B0604030504040204" pitchFamily="34" charset="0"/>
              </a:rPr>
              <a:t>Outline</a:t>
            </a:r>
            <a:endParaRPr lang="en-US" sz="3600" b="1" dirty="0">
              <a:solidFill>
                <a:srgbClr val="C00000"/>
              </a:solidFill>
              <a:latin typeface="MS Reference Sans Serif" panose="020B0604030504040204" pitchFamily="34" charset="0"/>
            </a:endParaRPr>
          </a:p>
        </p:txBody>
      </p:sp>
      <p:cxnSp>
        <p:nvCxnSpPr>
          <p:cNvPr id="13" name="直线连接符 12">
            <a:extLst>
              <a:ext uri="{FF2B5EF4-FFF2-40B4-BE49-F238E27FC236}">
                <a16:creationId xmlns:a16="http://schemas.microsoft.com/office/drawing/2014/main" id="{DDEFECA5-493D-8FE1-790C-B53CD605539B}"/>
              </a:ext>
            </a:extLst>
          </p:cNvPr>
          <p:cNvCxnSpPr/>
          <p:nvPr/>
        </p:nvCxnSpPr>
        <p:spPr>
          <a:xfrm>
            <a:off x="557364" y="998342"/>
            <a:ext cx="1722264" cy="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6B892A41-62DB-444A-66DF-F43130F6B855}"/>
              </a:ext>
            </a:extLst>
          </p:cNvPr>
          <p:cNvSpPr txBox="1"/>
          <p:nvPr/>
        </p:nvSpPr>
        <p:spPr>
          <a:xfrm>
            <a:off x="447195" y="1456889"/>
            <a:ext cx="9971314" cy="2187458"/>
          </a:xfrm>
          <a:prstGeom prst="rect">
            <a:avLst/>
          </a:prstGeom>
          <a:noFill/>
        </p:spPr>
        <p:txBody>
          <a:bodyPr wrap="square" rtlCol="0">
            <a:spAutoFit/>
          </a:bodyPr>
          <a:lstStyle/>
          <a:p>
            <a:pPr marL="342900" indent="-342900">
              <a:lnSpc>
                <a:spcPct val="200000"/>
              </a:lnSpc>
              <a:buFont typeface="Wingdings" pitchFamily="2" charset="2"/>
              <a:buChar char="l"/>
            </a:pPr>
            <a:r>
              <a:rPr lang="en-US" altLang="zh-CN" sz="2400" dirty="0">
                <a:latin typeface="MS Reference Sans Serif"/>
              </a:rPr>
              <a:t>An introduction for LLM and AI agent (</a:t>
            </a:r>
            <a:r>
              <a:rPr lang="en-US" altLang="zh-CN" sz="2400" dirty="0" err="1">
                <a:latin typeface="MS Reference Sans Serif"/>
              </a:rPr>
              <a:t>openclaw</a:t>
            </a:r>
            <a:r>
              <a:rPr lang="en-US" altLang="zh-CN" sz="2400" dirty="0">
                <a:latin typeface="MS Reference Sans Serif"/>
              </a:rPr>
              <a:t>)</a:t>
            </a:r>
          </a:p>
          <a:p>
            <a:pPr marL="342900" indent="-342900">
              <a:lnSpc>
                <a:spcPct val="200000"/>
              </a:lnSpc>
              <a:buFont typeface="Wingdings" pitchFamily="2" charset="2"/>
              <a:buChar char="l"/>
            </a:pPr>
            <a:r>
              <a:rPr kumimoji="1" lang="en" altLang="zh-CN" sz="2400" dirty="0">
                <a:latin typeface="MS Reference Sans Serif"/>
              </a:rPr>
              <a:t>AI for research</a:t>
            </a:r>
            <a:endParaRPr lang="en" altLang="zh-CN" sz="2400" dirty="0">
              <a:latin typeface="MS Reference Sans Serif" panose="020B0604030504040204" pitchFamily="34" charset="0"/>
            </a:endParaRPr>
          </a:p>
          <a:p>
            <a:pPr marL="342900" indent="-342900">
              <a:lnSpc>
                <a:spcPct val="200000"/>
              </a:lnSpc>
              <a:buFont typeface="Wingdings" pitchFamily="2" charset="2"/>
              <a:buChar char="l"/>
            </a:pPr>
            <a:r>
              <a:rPr kumimoji="1" lang="en-US" altLang="zh-CN" sz="2400" dirty="0">
                <a:latin typeface="MS Reference Sans Serif"/>
              </a:rPr>
              <a:t>AI for marketing</a:t>
            </a:r>
          </a:p>
        </p:txBody>
      </p:sp>
    </p:spTree>
    <p:extLst>
      <p:ext uri="{BB962C8B-B14F-4D97-AF65-F5344CB8AC3E}">
        <p14:creationId xmlns:p14="http://schemas.microsoft.com/office/powerpoint/2010/main" val="119033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AA1826-B3BB-3C24-3E27-75BFE8731DDD}"/>
              </a:ext>
            </a:extLst>
          </p:cNvPr>
          <p:cNvPicPr>
            <a:picLocks noChangeAspect="1"/>
          </p:cNvPicPr>
          <p:nvPr/>
        </p:nvPicPr>
        <p:blipFill>
          <a:blip r:embed="rId2"/>
          <a:stretch>
            <a:fillRect/>
          </a:stretch>
        </p:blipFill>
        <p:spPr>
          <a:xfrm>
            <a:off x="0" y="1924493"/>
            <a:ext cx="12192000" cy="4933507"/>
          </a:xfrm>
          <a:prstGeom prst="rect">
            <a:avLst/>
          </a:prstGeom>
        </p:spPr>
      </p:pic>
      <p:sp>
        <p:nvSpPr>
          <p:cNvPr id="6" name="文本框 5">
            <a:extLst>
              <a:ext uri="{FF2B5EF4-FFF2-40B4-BE49-F238E27FC236}">
                <a16:creationId xmlns:a16="http://schemas.microsoft.com/office/drawing/2014/main" id="{B5AA9C6C-AE20-A6E2-FA38-DE842D0559E3}"/>
              </a:ext>
            </a:extLst>
          </p:cNvPr>
          <p:cNvSpPr txBox="1"/>
          <p:nvPr/>
        </p:nvSpPr>
        <p:spPr>
          <a:xfrm>
            <a:off x="112154" y="615698"/>
            <a:ext cx="12079846" cy="1077218"/>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A combination of GPT and overleaf, which is free</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Advantage: do not have to shift between two apps so as to improve efficiency</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Use case: since currently, GPT is good at organizing languages, can be used when writing papers, and checking/revising typos</a:t>
            </a:r>
          </a:p>
        </p:txBody>
      </p:sp>
      <p:sp>
        <p:nvSpPr>
          <p:cNvPr id="7" name="文本框 6">
            <a:extLst>
              <a:ext uri="{FF2B5EF4-FFF2-40B4-BE49-F238E27FC236}">
                <a16:creationId xmlns:a16="http://schemas.microsoft.com/office/drawing/2014/main" id="{BECE9716-D414-6C63-EDD3-B656DEFC68F7}"/>
              </a:ext>
            </a:extLst>
          </p:cNvPr>
          <p:cNvSpPr txBox="1"/>
          <p:nvPr/>
        </p:nvSpPr>
        <p:spPr>
          <a:xfrm>
            <a:off x="4880427" y="7783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Tools</a:t>
            </a:r>
            <a:r>
              <a:rPr lang="zh-CN" altLang="en-US" sz="2400" b="1" dirty="0">
                <a:latin typeface="MS Reference Sans Serif" panose="020B0604030504040204" pitchFamily="34" charset="0"/>
              </a:rPr>
              <a:t>：</a:t>
            </a:r>
            <a:r>
              <a:rPr lang="en-US" altLang="zh-CN" sz="2400" b="1" dirty="0">
                <a:latin typeface="MS Reference Sans Serif" panose="020B0604030504040204" pitchFamily="34" charset="0"/>
              </a:rPr>
              <a:t>Prism</a:t>
            </a:r>
            <a:endParaRPr lang="en-US" altLang="zh-CN" sz="2400" b="1" dirty="0">
              <a:effectLst/>
              <a:latin typeface="MS Reference Sans Serif" panose="020B0604030504040204" pitchFamily="34" charset="0"/>
            </a:endParaRPr>
          </a:p>
        </p:txBody>
      </p:sp>
    </p:spTree>
    <p:extLst>
      <p:ext uri="{BB962C8B-B14F-4D97-AF65-F5344CB8AC3E}">
        <p14:creationId xmlns:p14="http://schemas.microsoft.com/office/powerpoint/2010/main" val="1778890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文本框 12">
            <a:extLst>
              <a:ext uri="{FF2B5EF4-FFF2-40B4-BE49-F238E27FC236}">
                <a16:creationId xmlns:a16="http://schemas.microsoft.com/office/drawing/2014/main" id="{1A874550-D5D9-AFB5-0CE5-58D6713EB9DE}"/>
              </a:ext>
            </a:extLst>
          </p:cNvPr>
          <p:cNvSpPr txBox="1"/>
          <p:nvPr/>
        </p:nvSpPr>
        <p:spPr>
          <a:xfrm>
            <a:off x="37247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Handle AI Writing Detector</a:t>
            </a:r>
          </a:p>
        </p:txBody>
      </p:sp>
      <p:sp>
        <p:nvSpPr>
          <p:cNvPr id="14" name="文本框 13">
            <a:extLst>
              <a:ext uri="{FF2B5EF4-FFF2-40B4-BE49-F238E27FC236}">
                <a16:creationId xmlns:a16="http://schemas.microsoft.com/office/drawing/2014/main" id="{96E006FE-2B01-F5C2-F51D-B379DF8E74CB}"/>
              </a:ext>
            </a:extLst>
          </p:cNvPr>
          <p:cNvSpPr txBox="1"/>
          <p:nvPr/>
        </p:nvSpPr>
        <p:spPr>
          <a:xfrm>
            <a:off x="547913" y="700764"/>
            <a:ext cx="11096173" cy="5770811"/>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Maintain a "Chain of Custody" (Version Control): </a:t>
            </a:r>
            <a:endParaRPr lang="en-US" altLang="zh-CN" b="1" dirty="0">
              <a:latin typeface="Times New Roman" panose="02020603050405020304" pitchFamily="18" charset="0"/>
              <a:cs typeface="Times New Roman" panose="02020603050405020304" pitchFamily="18" charset="0"/>
            </a:endParaRP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Draft exclusively on platforms with automated </a:t>
            </a:r>
            <a:r>
              <a:rPr lang="en-US" altLang="zh-CN" dirty="0">
                <a:solidFill>
                  <a:srgbClr val="C00000"/>
                </a:solidFill>
                <a:latin typeface="Times New Roman" panose="02020603050405020304" pitchFamily="18" charset="0"/>
                <a:cs typeface="Times New Roman" panose="02020603050405020304" pitchFamily="18" charset="0"/>
              </a:rPr>
              <a:t>history tracking</a:t>
            </a:r>
            <a:r>
              <a:rPr lang="en-US" altLang="zh-CN" dirty="0">
                <a:latin typeface="Times New Roman" panose="02020603050405020304" pitchFamily="18" charset="0"/>
                <a:cs typeface="Times New Roman" panose="02020603050405020304" pitchFamily="18" charset="0"/>
              </a:rPr>
              <a:t> (e.g., Google Docs, Microsoft 365, Overleaf).</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Retain raw research notes, initial outlines, and early drafts as irrefutable proof of the human thought process.</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Beware of "Over-Rewriting" by Grammar Tools</a:t>
            </a:r>
            <a:r>
              <a:rPr lang="en-US" altLang="zh-CN" dirty="0">
                <a:latin typeface="Times New Roman" panose="02020603050405020304" pitchFamily="18" charset="0"/>
                <a:cs typeface="Times New Roman" panose="02020603050405020304" pitchFamily="18" charset="0"/>
              </a:rPr>
              <a:t>:</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Restrict tools like Grammarly to </a:t>
            </a:r>
            <a:r>
              <a:rPr lang="en-US" altLang="zh-CN" dirty="0">
                <a:solidFill>
                  <a:srgbClr val="C00000"/>
                </a:solidFill>
                <a:latin typeface="Times New Roman" panose="02020603050405020304" pitchFamily="18" charset="0"/>
                <a:cs typeface="Times New Roman" panose="02020603050405020304" pitchFamily="18" charset="0"/>
              </a:rPr>
              <a:t>basic spelling and punctuation checks</a:t>
            </a:r>
            <a:r>
              <a:rPr lang="en-US" altLang="zh-CN" dirty="0">
                <a:latin typeface="Times New Roman" panose="02020603050405020304" pitchFamily="18" charset="0"/>
                <a:cs typeface="Times New Roman" panose="02020603050405020304" pitchFamily="18" charset="0"/>
              </a:rPr>
              <a:t>.</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Strictly avoid "Rewrite," "Rephrase," or "Make it professional" features, which erase human voice and trigger AI detector red flags.</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Manually Disrupt Statistical Consistency</a:t>
            </a:r>
            <a:r>
              <a:rPr lang="en-US" altLang="zh-CN" dirty="0">
                <a:latin typeface="Times New Roman" panose="02020603050405020304" pitchFamily="18" charset="0"/>
                <a:cs typeface="Times New Roman" panose="02020603050405020304" pitchFamily="18" charset="0"/>
              </a:rPr>
              <a:t>:</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Increase </a:t>
            </a:r>
            <a:r>
              <a:rPr lang="en-US" altLang="zh-CN" dirty="0">
                <a:solidFill>
                  <a:srgbClr val="C00000"/>
                </a:solidFill>
                <a:latin typeface="Times New Roman" panose="02020603050405020304" pitchFamily="18" charset="0"/>
                <a:cs typeface="Times New Roman" panose="02020603050405020304" pitchFamily="18" charset="0"/>
              </a:rPr>
              <a:t>Burstiness</a:t>
            </a:r>
            <a:r>
              <a:rPr lang="en-US" altLang="zh-CN" dirty="0">
                <a:latin typeface="Times New Roman" panose="02020603050405020304" pitchFamily="18" charset="0"/>
                <a:cs typeface="Times New Roman" panose="02020603050405020304" pitchFamily="18" charset="0"/>
              </a:rPr>
              <a:t>: Intentionally alternate between short, punchy statements and complex, multi-clause academic sentences.</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solidFill>
                  <a:srgbClr val="C00000"/>
                </a:solidFill>
                <a:latin typeface="Times New Roman" panose="02020603050405020304" pitchFamily="18" charset="0"/>
                <a:cs typeface="Times New Roman" panose="02020603050405020304" pitchFamily="18" charset="0"/>
              </a:rPr>
              <a:t>Natural Vocabulary</a:t>
            </a:r>
            <a:r>
              <a:rPr lang="en-US" altLang="zh-CN" dirty="0">
                <a:latin typeface="Times New Roman" panose="02020603050405020304" pitchFamily="18" charset="0"/>
                <a:cs typeface="Times New Roman" panose="02020603050405020304" pitchFamily="18" charset="0"/>
              </a:rPr>
              <a:t>: Avoid overusing AI synonym replacements, which flatten the text's natural diversity and lower its "perplexity.“</a:t>
            </a:r>
          </a:p>
          <a:p>
            <a:pPr marL="285750" indent="-285750">
              <a:spcBef>
                <a:spcPts val="600"/>
              </a:spcBef>
              <a:buFont typeface="Wingdings" panose="05000000000000000000" pitchFamily="2" charset="2"/>
              <a:buChar char="Ø"/>
              <a:defRPr/>
            </a:pPr>
            <a:r>
              <a:rPr lang="en-US" altLang="zh-CN" sz="2000" b="1" dirty="0">
                <a:latin typeface="Times New Roman" panose="02020603050405020304" pitchFamily="18" charset="0"/>
                <a:cs typeface="Times New Roman" panose="02020603050405020304" pitchFamily="18" charset="0"/>
              </a:rPr>
              <a:t>Neutralize "Hidden Prompt" Injections</a:t>
            </a:r>
            <a:r>
              <a:rPr lang="en-US" altLang="zh-CN" dirty="0">
                <a:latin typeface="Times New Roman" panose="02020603050405020304" pitchFamily="18" charset="0"/>
                <a:cs typeface="Times New Roman" panose="02020603050405020304" pitchFamily="18" charset="0"/>
              </a:rPr>
              <a:t> (A possible solution):</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Strip document formatting by using &lt;span style="</a:t>
            </a:r>
            <a:r>
              <a:rPr lang="en-US" altLang="zh-CN" dirty="0" err="1">
                <a:latin typeface="Times New Roman" panose="02020603050405020304" pitchFamily="18" charset="0"/>
                <a:cs typeface="Times New Roman" panose="02020603050405020304" pitchFamily="18" charset="0"/>
              </a:rPr>
              <a:t>color:red</a:t>
            </a:r>
            <a:r>
              <a:rPr lang="en-US" altLang="zh-CN" dirty="0">
                <a:latin typeface="Times New Roman" panose="02020603050405020304" pitchFamily="18" charset="0"/>
                <a:cs typeface="Times New Roman" panose="02020603050405020304" pitchFamily="18" charset="0"/>
              </a:rPr>
              <a:t>"&gt;Plain Text extraction&lt;/span&gt; before utilizing AI for reading or peer review.</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dirty="0">
                <a:latin typeface="Times New Roman" panose="02020603050405020304" pitchFamily="18" charset="0"/>
                <a:cs typeface="Times New Roman" panose="02020603050405020304" pitchFamily="18" charset="0"/>
              </a:rPr>
              <a:t>Manually copy and paste content into a basic text editor to expose &lt;span style="</a:t>
            </a:r>
            <a:r>
              <a:rPr lang="en-US" altLang="zh-CN" dirty="0" err="1">
                <a:latin typeface="Times New Roman" panose="02020603050405020304" pitchFamily="18" charset="0"/>
                <a:cs typeface="Times New Roman" panose="02020603050405020304" pitchFamily="18" charset="0"/>
              </a:rPr>
              <a:t>color:red</a:t>
            </a:r>
            <a:r>
              <a:rPr lang="en-US" altLang="zh-CN" dirty="0">
                <a:latin typeface="Times New Roman" panose="02020603050405020304" pitchFamily="18" charset="0"/>
                <a:cs typeface="Times New Roman" panose="02020603050405020304" pitchFamily="18" charset="0"/>
              </a:rPr>
              <a:t>"&gt;invisible instructions&lt;/span&gt; (e.g., white text) designed to force specific AI outputs.</a:t>
            </a:r>
          </a:p>
        </p:txBody>
      </p:sp>
    </p:spTree>
    <p:extLst>
      <p:ext uri="{BB962C8B-B14F-4D97-AF65-F5344CB8AC3E}">
        <p14:creationId xmlns:p14="http://schemas.microsoft.com/office/powerpoint/2010/main" val="175061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图片 2">
            <a:extLst>
              <a:ext uri="{FF2B5EF4-FFF2-40B4-BE49-F238E27FC236}">
                <a16:creationId xmlns:a16="http://schemas.microsoft.com/office/drawing/2014/main" id="{248572A4-D346-82E9-0598-83E5525AAEFE}"/>
              </a:ext>
            </a:extLst>
          </p:cNvPr>
          <p:cNvPicPr>
            <a:picLocks noChangeAspect="1"/>
          </p:cNvPicPr>
          <p:nvPr/>
        </p:nvPicPr>
        <p:blipFill>
          <a:blip r:embed="rId3"/>
          <a:stretch>
            <a:fillRect/>
          </a:stretch>
        </p:blipFill>
        <p:spPr>
          <a:xfrm>
            <a:off x="127000" y="1172354"/>
            <a:ext cx="6953551" cy="4901929"/>
          </a:xfrm>
          <a:prstGeom prst="rect">
            <a:avLst/>
          </a:prstGeom>
        </p:spPr>
      </p:pic>
      <p:sp>
        <p:nvSpPr>
          <p:cNvPr id="4" name="文本框 3">
            <a:extLst>
              <a:ext uri="{FF2B5EF4-FFF2-40B4-BE49-F238E27FC236}">
                <a16:creationId xmlns:a16="http://schemas.microsoft.com/office/drawing/2014/main" id="{57F011F5-DF6D-AF26-A91D-D0718FF76F12}"/>
              </a:ext>
            </a:extLst>
          </p:cNvPr>
          <p:cNvSpPr txBox="1"/>
          <p:nvPr/>
        </p:nvSpPr>
        <p:spPr>
          <a:xfrm>
            <a:off x="7248698" y="1029051"/>
            <a:ext cx="4713316" cy="3970318"/>
          </a:xfrm>
          <a:prstGeom prst="rect">
            <a:avLst/>
          </a:prstGeom>
          <a:noFill/>
        </p:spPr>
        <p:txBody>
          <a:bodyPr wrap="square" rtlCol="0">
            <a:spAutoFit/>
          </a:bodyPr>
          <a:lstStyle/>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Ensure that LLMs fully understand the entire workflow of your project </a:t>
            </a:r>
            <a:r>
              <a:rPr lang="en" altLang="zh-CN" b="1" dirty="0">
                <a:solidFill>
                  <a:srgbClr val="C00000"/>
                </a:solidFill>
                <a:latin typeface="Times New Roman" panose="02020603050405020304" pitchFamily="18" charset="0"/>
                <a:cs typeface="Times New Roman" panose="02020603050405020304" pitchFamily="18" charset="0"/>
              </a:rPr>
              <a:t>(including data flow and functional modules); </a:t>
            </a:r>
            <a:r>
              <a:rPr lang="en" altLang="zh-CN" dirty="0">
                <a:latin typeface="Times New Roman" panose="02020603050405020304" pitchFamily="18" charset="0"/>
                <a:cs typeface="Times New Roman" panose="02020603050405020304" pitchFamily="18" charset="0"/>
              </a:rPr>
              <a:t>ideally, provide the code to the LLMs as input.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Feed </a:t>
            </a:r>
            <a:r>
              <a:rPr lang="en" altLang="zh-CN" b="1" dirty="0">
                <a:solidFill>
                  <a:srgbClr val="C00000"/>
                </a:solidFill>
                <a:latin typeface="Times New Roman" panose="02020603050405020304" pitchFamily="18" charset="0"/>
                <a:cs typeface="Times New Roman" panose="02020603050405020304" pitchFamily="18" charset="0"/>
              </a:rPr>
              <a:t>well-designed framework </a:t>
            </a:r>
            <a:r>
              <a:rPr lang="en" altLang="zh-CN" dirty="0">
                <a:latin typeface="Times New Roman" panose="02020603050405020304" pitchFamily="18" charset="0"/>
                <a:cs typeface="Times New Roman" panose="02020603050405020304" pitchFamily="18" charset="0"/>
              </a:rPr>
              <a:t>diagrams to the LLMs as references.</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Ask the LLMs to describe the </a:t>
            </a:r>
            <a:r>
              <a:rPr lang="en" altLang="zh-CN" b="1" dirty="0">
                <a:solidFill>
                  <a:srgbClr val="C00000"/>
                </a:solidFill>
                <a:latin typeface="Times New Roman" panose="02020603050405020304" pitchFamily="18" charset="0"/>
                <a:cs typeface="Times New Roman" panose="02020603050405020304" pitchFamily="18" charset="0"/>
              </a:rPr>
              <a:t>complete diagram in natural language, including every arrow, data flow, icon, and color scheme</a:t>
            </a:r>
            <a:r>
              <a:rPr lang="en" altLang="zh-CN"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Use the </a:t>
            </a:r>
            <a:r>
              <a:rPr lang="en" altLang="zh-CN" b="1" dirty="0">
                <a:solidFill>
                  <a:srgbClr val="C00000"/>
                </a:solidFill>
                <a:latin typeface="Times New Roman" panose="02020603050405020304" pitchFamily="18" charset="0"/>
                <a:cs typeface="Times New Roman" panose="02020603050405020304" pitchFamily="18" charset="0"/>
              </a:rPr>
              <a:t>Nano Banana </a:t>
            </a:r>
            <a:r>
              <a:rPr lang="en" altLang="zh-CN" dirty="0">
                <a:latin typeface="Times New Roman" panose="02020603050405020304" pitchFamily="18" charset="0"/>
                <a:cs typeface="Times New Roman" panose="02020603050405020304" pitchFamily="18" charset="0"/>
              </a:rPr>
              <a:t>mode in Gemini for diagram generation.</a:t>
            </a:r>
          </a:p>
          <a:p>
            <a:pPr marL="285750" indent="-285750">
              <a:buFont typeface="Wingdings" pitchFamily="2" charset="2"/>
              <a:buChar char="Ø"/>
            </a:pPr>
            <a:r>
              <a:rPr lang="en" altLang="zh-CN" dirty="0">
                <a:latin typeface="Times New Roman" panose="02020603050405020304" pitchFamily="18" charset="0"/>
                <a:cs typeface="Times New Roman" panose="02020603050405020304" pitchFamily="18" charset="0"/>
              </a:rPr>
              <a:t>Reproduce and fine-tune the generated diagrams locally.</a:t>
            </a:r>
          </a:p>
        </p:txBody>
      </p:sp>
      <p:sp>
        <p:nvSpPr>
          <p:cNvPr id="5" name="文本框 4">
            <a:extLst>
              <a:ext uri="{FF2B5EF4-FFF2-40B4-BE49-F238E27FC236}">
                <a16:creationId xmlns:a16="http://schemas.microsoft.com/office/drawing/2014/main" id="{D44A6C1D-543C-C9FF-A617-35C4266B7CED}"/>
              </a:ext>
            </a:extLst>
          </p:cNvPr>
          <p:cNvSpPr txBox="1"/>
          <p:nvPr/>
        </p:nvSpPr>
        <p:spPr>
          <a:xfrm>
            <a:off x="7351684" y="5058432"/>
            <a:ext cx="4713316" cy="1200329"/>
          </a:xfrm>
          <a:prstGeom prst="rect">
            <a:avLst/>
          </a:prstGeom>
          <a:noFill/>
        </p:spPr>
        <p:txBody>
          <a:bodyPr wrap="square" rtlCol="0">
            <a:spAutoFit/>
          </a:bodyPr>
          <a:lstStyle/>
          <a:p>
            <a:r>
              <a:rPr lang="en" altLang="zh-CN" dirty="0">
                <a:solidFill>
                  <a:srgbClr val="C00000"/>
                </a:solidFill>
                <a:latin typeface="Times New Roman" panose="02020603050405020304" pitchFamily="18" charset="0"/>
                <a:cs typeface="Times New Roman" panose="02020603050405020304" pitchFamily="18" charset="0"/>
              </a:rPr>
              <a:t>Avoid leaving empty space.</a:t>
            </a:r>
          </a:p>
          <a:p>
            <a:r>
              <a:rPr lang="en" altLang="zh-CN" dirty="0">
                <a:solidFill>
                  <a:srgbClr val="C00000"/>
                </a:solidFill>
                <a:latin typeface="Times New Roman" panose="02020603050405020304" pitchFamily="18" charset="0"/>
                <a:cs typeface="Times New Roman" panose="02020603050405020304" pitchFamily="18" charset="0"/>
              </a:rPr>
              <a:t>Ensure harmonious color coordination.</a:t>
            </a:r>
          </a:p>
          <a:p>
            <a:r>
              <a:rPr lang="en" altLang="zh-CN" dirty="0">
                <a:solidFill>
                  <a:srgbClr val="C00000"/>
                </a:solidFill>
                <a:latin typeface="Times New Roman" panose="02020603050405020304" pitchFamily="18" charset="0"/>
                <a:cs typeface="Times New Roman" panose="02020603050405020304" pitchFamily="18" charset="0"/>
              </a:rPr>
              <a:t>Use figures to replace text whenever possible.</a:t>
            </a:r>
          </a:p>
          <a:p>
            <a:r>
              <a:rPr lang="en" altLang="zh-CN" dirty="0">
                <a:solidFill>
                  <a:srgbClr val="C00000"/>
                </a:solidFill>
                <a:latin typeface="Times New Roman" panose="02020603050405020304" pitchFamily="18" charset="0"/>
                <a:cs typeface="Times New Roman" panose="02020603050405020304" pitchFamily="18" charset="0"/>
              </a:rPr>
              <a:t>Keep data flows clear and well organized.</a:t>
            </a:r>
          </a:p>
        </p:txBody>
      </p:sp>
      <p:sp>
        <p:nvSpPr>
          <p:cNvPr id="6" name="文本框 5">
            <a:extLst>
              <a:ext uri="{FF2B5EF4-FFF2-40B4-BE49-F238E27FC236}">
                <a16:creationId xmlns:a16="http://schemas.microsoft.com/office/drawing/2014/main" id="{D6950B7F-72AA-AC13-27BA-28A5FBB8D5B5}"/>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Research</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Figures</a:t>
            </a:r>
          </a:p>
        </p:txBody>
      </p:sp>
    </p:spTree>
    <p:extLst>
      <p:ext uri="{BB962C8B-B14F-4D97-AF65-F5344CB8AC3E}">
        <p14:creationId xmlns:p14="http://schemas.microsoft.com/office/powerpoint/2010/main" val="375637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图片 10">
            <a:extLst>
              <a:ext uri="{FF2B5EF4-FFF2-40B4-BE49-F238E27FC236}">
                <a16:creationId xmlns:a16="http://schemas.microsoft.com/office/drawing/2014/main" id="{3F0C453B-E758-E9EC-67F9-235A1CD3F51A}"/>
              </a:ext>
            </a:extLst>
          </p:cNvPr>
          <p:cNvPicPr>
            <a:picLocks noChangeAspect="1"/>
          </p:cNvPicPr>
          <p:nvPr/>
        </p:nvPicPr>
        <p:blipFill>
          <a:blip r:embed="rId3"/>
          <a:stretch>
            <a:fillRect/>
          </a:stretch>
        </p:blipFill>
        <p:spPr>
          <a:xfrm>
            <a:off x="58783" y="1457445"/>
            <a:ext cx="7772400" cy="3943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BE3A8592-3E9F-A640-8010-6BDCBEDC9C8F}"/>
              </a:ext>
            </a:extLst>
          </p:cNvPr>
          <p:cNvSpPr txBox="1"/>
          <p:nvPr/>
        </p:nvSpPr>
        <p:spPr>
          <a:xfrm>
            <a:off x="8038406" y="1335775"/>
            <a:ext cx="4094811" cy="4278094"/>
          </a:xfrm>
          <a:prstGeom prst="rect">
            <a:avLst/>
          </a:prstGeom>
          <a:noFill/>
        </p:spPr>
        <p:txBody>
          <a:bodyPr wrap="square">
            <a:spAutoFit/>
          </a:bodyPr>
          <a:lstStyle/>
          <a:p>
            <a:r>
              <a:rPr lang="en" altLang="zh-CN" sz="1600" b="1" dirty="0">
                <a:latin typeface="Times New Roman" panose="02020603050405020304" pitchFamily="18" charset="0"/>
                <a:cs typeface="Times New Roman" panose="02020603050405020304" pitchFamily="18" charset="0"/>
              </a:rPr>
              <a:t>Step 1:</a:t>
            </a:r>
            <a:r>
              <a:rPr lang="en" altLang="zh-CN" sz="1600" dirty="0">
                <a:latin typeface="Times New Roman" panose="02020603050405020304" pitchFamily="18" charset="0"/>
                <a:cs typeface="Times New Roman" panose="02020603050405020304" pitchFamily="18" charset="0"/>
              </a:rPr>
              <a:t> Provide the paper abstract or key points to Gemini and ask it to output a </a:t>
            </a:r>
            <a:r>
              <a:rPr lang="en" altLang="zh-CN" sz="1600" i="1" dirty="0">
                <a:latin typeface="Times New Roman" panose="02020603050405020304" pitchFamily="18" charset="0"/>
                <a:cs typeface="Times New Roman" panose="02020603050405020304" pitchFamily="18" charset="0"/>
              </a:rPr>
              <a:t>simplified textual sketch</a:t>
            </a:r>
            <a:r>
              <a:rPr lang="en" altLang="zh-CN" sz="1600" dirty="0">
                <a:latin typeface="Times New Roman" panose="02020603050405020304" pitchFamily="18" charset="0"/>
                <a:cs typeface="Times New Roman" panose="02020603050405020304" pitchFamily="18" charset="0"/>
              </a:rPr>
              <a:t> consisting of an </a:t>
            </a:r>
            <a:r>
              <a:rPr lang="en" altLang="zh-CN" sz="1600" b="1" dirty="0">
                <a:latin typeface="Times New Roman" panose="02020603050405020304" pitchFamily="18" charset="0"/>
                <a:cs typeface="Times New Roman" panose="02020603050405020304" pitchFamily="18" charset="0"/>
              </a:rPr>
              <a:t>element list, spatial layout, and arrow relationships</a:t>
            </a:r>
            <a:r>
              <a:rPr lang="en" altLang="zh-CN" sz="1600" dirty="0">
                <a:latin typeface="Times New Roman" panose="02020603050405020304" pitchFamily="18" charset="0"/>
                <a:cs typeface="Times New Roman" panose="02020603050405020304" pitchFamily="18" charset="0"/>
              </a:rPr>
              <a:t>.</a:t>
            </a:r>
          </a:p>
          <a:p>
            <a:r>
              <a:rPr lang="en" altLang="zh-CN" sz="1600" b="1" dirty="0">
                <a:latin typeface="Times New Roman" panose="02020603050405020304" pitchFamily="18" charset="0"/>
                <a:cs typeface="Times New Roman" panose="02020603050405020304" pitchFamily="18" charset="0"/>
              </a:rPr>
              <a:t>Step 2:</a:t>
            </a:r>
            <a:r>
              <a:rPr lang="en" altLang="zh-CN" sz="1600" dirty="0">
                <a:latin typeface="Times New Roman" panose="02020603050405020304" pitchFamily="18" charset="0"/>
                <a:cs typeface="Times New Roman" panose="02020603050405020304" pitchFamily="18" charset="0"/>
              </a:rPr>
              <a:t> Feed the textual sketch to </a:t>
            </a:r>
            <a:r>
              <a:rPr lang="en" altLang="zh-CN" sz="1600" dirty="0" err="1">
                <a:latin typeface="Times New Roman" panose="02020603050405020304" pitchFamily="18" charset="0"/>
                <a:cs typeface="Times New Roman" panose="02020603050405020304" pitchFamily="18" charset="0"/>
              </a:rPr>
              <a:t>NanoBanana</a:t>
            </a:r>
            <a:r>
              <a:rPr lang="en" altLang="zh-CN" sz="1600" dirty="0">
                <a:latin typeface="Times New Roman" panose="02020603050405020304" pitchFamily="18" charset="0"/>
                <a:cs typeface="Times New Roman" panose="02020603050405020304" pitchFamily="18" charset="0"/>
              </a:rPr>
              <a:t>, specifying a </a:t>
            </a:r>
            <a:r>
              <a:rPr lang="en" altLang="zh-CN" sz="1600" b="1" dirty="0">
                <a:latin typeface="Times New Roman" panose="02020603050405020304" pitchFamily="18" charset="0"/>
                <a:cs typeface="Times New Roman" panose="02020603050405020304" pitchFamily="18" charset="0"/>
              </a:rPr>
              <a:t>journal-style mechanism diagram / review-cover style</a:t>
            </a:r>
            <a:r>
              <a:rPr lang="en" altLang="zh-CN" sz="1600" dirty="0">
                <a:latin typeface="Times New Roman" panose="02020603050405020304" pitchFamily="18" charset="0"/>
                <a:cs typeface="Times New Roman" panose="02020603050405020304" pitchFamily="18" charset="0"/>
              </a:rPr>
              <a:t>, with </a:t>
            </a:r>
            <a:r>
              <a:rPr lang="en" altLang="zh-CN" sz="1600" b="1" dirty="0">
                <a:latin typeface="Times New Roman" panose="02020603050405020304" pitchFamily="18" charset="0"/>
                <a:cs typeface="Times New Roman" panose="02020603050405020304" pitchFamily="18" charset="0"/>
              </a:rPr>
              <a:t>consistent color scheme</a:t>
            </a:r>
            <a:r>
              <a:rPr lang="en" altLang="zh-CN" sz="1600" dirty="0">
                <a:latin typeface="Times New Roman" panose="02020603050405020304" pitchFamily="18" charset="0"/>
                <a:cs typeface="Times New Roman" panose="02020603050405020304" pitchFamily="18" charset="0"/>
              </a:rPr>
              <a:t> and </a:t>
            </a:r>
            <a:r>
              <a:rPr lang="en" altLang="zh-CN" sz="1600" b="1" dirty="0">
                <a:latin typeface="Times New Roman" panose="02020603050405020304" pitchFamily="18" charset="0"/>
                <a:cs typeface="Times New Roman" panose="02020603050405020304" pitchFamily="18" charset="0"/>
              </a:rPr>
              <a:t>clear annotations</a:t>
            </a:r>
            <a:r>
              <a:rPr lang="en" altLang="zh-CN" sz="1600" dirty="0">
                <a:latin typeface="Times New Roman" panose="02020603050405020304" pitchFamily="18" charset="0"/>
                <a:cs typeface="Times New Roman" panose="02020603050405020304" pitchFamily="18" charset="0"/>
              </a:rPr>
              <a:t>.</a:t>
            </a:r>
          </a:p>
          <a:p>
            <a:r>
              <a:rPr lang="en" altLang="zh-CN" sz="1600" b="1" dirty="0">
                <a:latin typeface="Times New Roman" panose="02020603050405020304" pitchFamily="18" charset="0"/>
                <a:cs typeface="Times New Roman" panose="02020603050405020304" pitchFamily="18" charset="0"/>
              </a:rPr>
              <a:t>Step 3:</a:t>
            </a:r>
            <a:r>
              <a:rPr lang="en" altLang="zh-CN" sz="1600" dirty="0">
                <a:latin typeface="Times New Roman" panose="02020603050405020304" pitchFamily="18" charset="0"/>
                <a:cs typeface="Times New Roman" panose="02020603050405020304" pitchFamily="18" charset="0"/>
              </a:rPr>
              <a:t> Fine-tuning:</a:t>
            </a:r>
          </a:p>
          <a:p>
            <a:pPr>
              <a:buFont typeface="Arial" panose="020B0604020202020204" pitchFamily="34" charset="0"/>
              <a:buChar char="•"/>
            </a:pPr>
            <a:r>
              <a:rPr lang="en" altLang="zh-CN" sz="1600" dirty="0">
                <a:latin typeface="Times New Roman" panose="02020603050405020304" pitchFamily="18" charset="0"/>
                <a:cs typeface="Times New Roman" panose="02020603050405020304" pitchFamily="18" charset="0"/>
              </a:rPr>
              <a:t>Ask the model to </a:t>
            </a:r>
            <a:r>
              <a:rPr lang="en" altLang="zh-CN" sz="1600" b="1" dirty="0">
                <a:latin typeface="Times New Roman" panose="02020603050405020304" pitchFamily="18" charset="0"/>
                <a:cs typeface="Times New Roman" panose="02020603050405020304" pitchFamily="18" charset="0"/>
              </a:rPr>
              <a:t>adjust only colors and fonts</a:t>
            </a:r>
            <a:r>
              <a:rPr lang="en" altLang="zh-CN" sz="1600" dirty="0">
                <a:latin typeface="Times New Roman" panose="02020603050405020304" pitchFamily="18" charset="0"/>
                <a:cs typeface="Times New Roman" panose="02020603050405020304" pitchFamily="18" charset="0"/>
              </a:rPr>
              <a:t>, without redrawing the main structure.</a:t>
            </a:r>
          </a:p>
          <a:p>
            <a:pPr>
              <a:buFont typeface="Arial" panose="020B0604020202020204" pitchFamily="34" charset="0"/>
              <a:buChar char="•"/>
            </a:pPr>
            <a:r>
              <a:rPr lang="en" altLang="zh-CN" sz="1600" dirty="0">
                <a:latin typeface="Times New Roman" panose="02020603050405020304" pitchFamily="18" charset="0"/>
                <a:cs typeface="Times New Roman" panose="02020603050405020304" pitchFamily="18" charset="0"/>
              </a:rPr>
              <a:t>Perform </a:t>
            </a:r>
            <a:r>
              <a:rPr lang="en" altLang="zh-CN" sz="1600" b="1" dirty="0">
                <a:latin typeface="Times New Roman" panose="02020603050405020304" pitchFamily="18" charset="0"/>
                <a:cs typeface="Times New Roman" panose="02020603050405020304" pitchFamily="18" charset="0"/>
              </a:rPr>
              <a:t>manual checks</a:t>
            </a:r>
            <a:r>
              <a:rPr lang="en" altLang="zh-CN" sz="1600" dirty="0">
                <a:latin typeface="Times New Roman" panose="02020603050405020304" pitchFamily="18" charset="0"/>
                <a:cs typeface="Times New Roman" panose="02020603050405020304" pitchFamily="18" charset="0"/>
              </a:rPr>
              <a:t> on arrow directions, capitalization of abbreviations, scale bars, and units.</a:t>
            </a:r>
          </a:p>
          <a:p>
            <a:pPr>
              <a:buFont typeface="Arial" panose="020B0604020202020204" pitchFamily="34" charset="0"/>
              <a:buChar char="•"/>
            </a:pPr>
            <a:r>
              <a:rPr lang="en" altLang="zh-CN" sz="1600" dirty="0">
                <a:latin typeface="Times New Roman" panose="02020603050405020304" pitchFamily="18" charset="0"/>
                <a:cs typeface="Times New Roman" panose="02020603050405020304" pitchFamily="18" charset="0"/>
              </a:rPr>
              <a:t>If watermarks are present, </a:t>
            </a:r>
            <a:r>
              <a:rPr lang="en" altLang="zh-CN" sz="1600" b="1" dirty="0">
                <a:latin typeface="Times New Roman" panose="02020603050405020304" pitchFamily="18" charset="0"/>
                <a:cs typeface="Times New Roman" panose="02020603050405020304" pitchFamily="18" charset="0"/>
              </a:rPr>
              <a:t>crop by enlarging and trimming the edges</a:t>
            </a:r>
            <a:r>
              <a:rPr lang="en" altLang="zh-CN" sz="1600" dirty="0">
                <a:latin typeface="Times New Roman" panose="02020603050405020304" pitchFamily="18" charset="0"/>
                <a:cs typeface="Times New Roman" panose="02020603050405020304" pitchFamily="18" charset="0"/>
              </a:rPr>
              <a:t>, or </a:t>
            </a:r>
            <a:r>
              <a:rPr lang="en" altLang="zh-CN" sz="1600" b="1" dirty="0">
                <a:latin typeface="Times New Roman" panose="02020603050405020304" pitchFamily="18" charset="0"/>
                <a:cs typeface="Times New Roman" panose="02020603050405020304" pitchFamily="18" charset="0"/>
              </a:rPr>
              <a:t>mask them with a background overlay in Photoshop</a:t>
            </a:r>
            <a:r>
              <a:rPr lang="en" altLang="zh-CN" sz="1600" dirty="0">
                <a:latin typeface="Times New Roman" panose="02020603050405020304" pitchFamily="18" charset="0"/>
                <a:cs typeface="Times New Roman" panose="02020603050405020304" pitchFamily="18" charset="0"/>
              </a:rPr>
              <a:t>.</a:t>
            </a:r>
          </a:p>
        </p:txBody>
      </p:sp>
      <p:sp>
        <p:nvSpPr>
          <p:cNvPr id="4" name="文本框 3">
            <a:extLst>
              <a:ext uri="{FF2B5EF4-FFF2-40B4-BE49-F238E27FC236}">
                <a16:creationId xmlns:a16="http://schemas.microsoft.com/office/drawing/2014/main" id="{F7579FAA-00FB-426C-9C73-ED3CE00E68EA}"/>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Research</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Figures</a:t>
            </a:r>
          </a:p>
        </p:txBody>
      </p:sp>
    </p:spTree>
    <p:extLst>
      <p:ext uri="{BB962C8B-B14F-4D97-AF65-F5344CB8AC3E}">
        <p14:creationId xmlns:p14="http://schemas.microsoft.com/office/powerpoint/2010/main" val="3315790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图片 2">
            <a:extLst>
              <a:ext uri="{FF2B5EF4-FFF2-40B4-BE49-F238E27FC236}">
                <a16:creationId xmlns:a16="http://schemas.microsoft.com/office/drawing/2014/main" id="{91D9B947-F7C9-529E-4E3A-DB65C7516425}"/>
              </a:ext>
            </a:extLst>
          </p:cNvPr>
          <p:cNvPicPr>
            <a:picLocks noChangeAspect="1"/>
          </p:cNvPicPr>
          <p:nvPr/>
        </p:nvPicPr>
        <p:blipFill rotWithShape="1">
          <a:blip r:embed="rId3"/>
          <a:srcRect l="1190"/>
          <a:stretch/>
        </p:blipFill>
        <p:spPr>
          <a:xfrm>
            <a:off x="640080" y="3958080"/>
            <a:ext cx="2410692" cy="2427054"/>
          </a:xfrm>
          <a:prstGeom prst="rect">
            <a:avLst/>
          </a:prstGeom>
        </p:spPr>
      </p:pic>
      <p:pic>
        <p:nvPicPr>
          <p:cNvPr id="6" name="图片 5">
            <a:extLst>
              <a:ext uri="{FF2B5EF4-FFF2-40B4-BE49-F238E27FC236}">
                <a16:creationId xmlns:a16="http://schemas.microsoft.com/office/drawing/2014/main" id="{B7F67A1E-5A54-BC39-DFE8-ACE59B95FBE5}"/>
              </a:ext>
            </a:extLst>
          </p:cNvPr>
          <p:cNvPicPr>
            <a:picLocks noChangeAspect="1"/>
          </p:cNvPicPr>
          <p:nvPr/>
        </p:nvPicPr>
        <p:blipFill>
          <a:blip r:embed="rId4"/>
          <a:stretch>
            <a:fillRect/>
          </a:stretch>
        </p:blipFill>
        <p:spPr>
          <a:xfrm>
            <a:off x="712205" y="888235"/>
            <a:ext cx="2338567" cy="2055477"/>
          </a:xfrm>
          <a:prstGeom prst="rect">
            <a:avLst/>
          </a:prstGeom>
        </p:spPr>
      </p:pic>
      <p:sp>
        <p:nvSpPr>
          <p:cNvPr id="14" name="文本框 13">
            <a:extLst>
              <a:ext uri="{FF2B5EF4-FFF2-40B4-BE49-F238E27FC236}">
                <a16:creationId xmlns:a16="http://schemas.microsoft.com/office/drawing/2014/main" id="{6FC48CE0-ABE0-1FA9-9261-8FB3F1872305}"/>
              </a:ext>
            </a:extLst>
          </p:cNvPr>
          <p:cNvSpPr txBox="1"/>
          <p:nvPr/>
        </p:nvSpPr>
        <p:spPr>
          <a:xfrm>
            <a:off x="371995" y="3034749"/>
            <a:ext cx="3634740" cy="923330"/>
          </a:xfrm>
          <a:prstGeom prst="rect">
            <a:avLst/>
          </a:prstGeom>
          <a:noFill/>
        </p:spPr>
        <p:txBody>
          <a:bodyPr wrap="square">
            <a:spAutoFit/>
          </a:bodyPr>
          <a:lstStyle/>
          <a:p>
            <a:r>
              <a:rPr lang="en" altLang="zh-CN" b="0" i="0" dirty="0">
                <a:solidFill>
                  <a:srgbClr val="1F1F1F"/>
                </a:solidFill>
                <a:effectLst/>
                <a:latin typeface="Times New Roman" panose="02020603050405020304" pitchFamily="18" charset="0"/>
                <a:cs typeface="Times New Roman" panose="02020603050405020304" pitchFamily="18" charset="0"/>
              </a:rPr>
              <a:t>Please draw an exact replica of this diagram without the dashed lines. High resolution is required.</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4F98A39B-5214-A392-C1F2-09FABF375C37}"/>
              </a:ext>
            </a:extLst>
          </p:cNvPr>
          <p:cNvSpPr txBox="1"/>
          <p:nvPr/>
        </p:nvSpPr>
        <p:spPr>
          <a:xfrm>
            <a:off x="7703130" y="1029051"/>
            <a:ext cx="2101857"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Remove</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background</a:t>
            </a:r>
            <a:endParaRPr kumimoji="1" lang="zh-CN" altLang="en-US"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6516B759-C246-826B-9B6C-2D727FAB2317}"/>
              </a:ext>
            </a:extLst>
          </p:cNvPr>
          <p:cNvSpPr txBox="1"/>
          <p:nvPr/>
        </p:nvSpPr>
        <p:spPr>
          <a:xfrm>
            <a:off x="7801792" y="1333073"/>
            <a:ext cx="4110265" cy="646331"/>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hlinkClick r:id="rId5"/>
              </a:rPr>
              <a:t>https://www.remove.bg/zh/upload</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hlinkClick r:id="rId6"/>
              </a:rPr>
              <a:t>https://magicstudio.com/zh/magiceraser/</a:t>
            </a:r>
            <a:endParaRPr lang="en-US" altLang="zh-CN"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2FFE6EA2-9547-D7FB-F5A6-BEC484841BD1}"/>
              </a:ext>
            </a:extLst>
          </p:cNvPr>
          <p:cNvSpPr txBox="1"/>
          <p:nvPr/>
        </p:nvSpPr>
        <p:spPr>
          <a:xfrm>
            <a:off x="7715313" y="1938838"/>
            <a:ext cx="1473480"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Icon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elements</a:t>
            </a:r>
            <a:endParaRPr kumimoji="1"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50F12217-5ACD-6AEA-C9AB-BFCBDBEE3280}"/>
              </a:ext>
            </a:extLst>
          </p:cNvPr>
          <p:cNvSpPr txBox="1"/>
          <p:nvPr/>
        </p:nvSpPr>
        <p:spPr>
          <a:xfrm>
            <a:off x="7801792" y="2258993"/>
            <a:ext cx="3881378" cy="1200329"/>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hlinkClick r:id="rId7"/>
              </a:rPr>
              <a:t>https://bioicons.com/</a:t>
            </a:r>
            <a:endParaRPr lang="e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hlinkClick r:id="rId8"/>
              </a:rPr>
              <a:t>https://www.flaticon.com/</a:t>
            </a:r>
            <a:endParaRPr lang="e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hlinkClick r:id="rId9"/>
              </a:rPr>
              <a:t>https://www.freepik.com/</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hlinkClick r:id="rId10"/>
              </a:rPr>
              <a:t>https://icon-icons.com/</a:t>
            </a:r>
            <a:endParaRPr lang="en-US" altLang="zh-CN"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4BC73C7E-D502-ED83-D234-BD77C0CEAED3}"/>
              </a:ext>
            </a:extLst>
          </p:cNvPr>
          <p:cNvSpPr txBox="1"/>
          <p:nvPr/>
        </p:nvSpPr>
        <p:spPr>
          <a:xfrm>
            <a:off x="7703130" y="3478838"/>
            <a:ext cx="723275"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Color</a:t>
            </a:r>
            <a:endParaRPr kumimoji="1"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924ABA58-7FA8-0F93-EFF8-5D1A2EB77103}"/>
              </a:ext>
            </a:extLst>
          </p:cNvPr>
          <p:cNvSpPr txBox="1"/>
          <p:nvPr/>
        </p:nvSpPr>
        <p:spPr>
          <a:xfrm>
            <a:off x="7801792" y="3788752"/>
            <a:ext cx="3881378"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hlinkClick r:id="rId11"/>
              </a:rPr>
              <a:t>https://coolors.co/palettes/trending</a:t>
            </a:r>
            <a:endParaRPr lang="en-US" altLang="zh-CN"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9B4FDA04-B9FE-278F-C27F-98B05CD06AB3}"/>
              </a:ext>
            </a:extLst>
          </p:cNvPr>
          <p:cNvSpPr txBox="1"/>
          <p:nvPr/>
        </p:nvSpPr>
        <p:spPr>
          <a:xfrm>
            <a:off x="7715313" y="4158084"/>
            <a:ext cx="748923"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Guide</a:t>
            </a:r>
            <a:endParaRPr kumimoji="1"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E93E217-F2E7-A1A0-0626-BDDB3511A441}"/>
              </a:ext>
            </a:extLst>
          </p:cNvPr>
          <p:cNvSpPr txBox="1"/>
          <p:nvPr/>
        </p:nvSpPr>
        <p:spPr>
          <a:xfrm>
            <a:off x="7801792" y="4467998"/>
            <a:ext cx="3881378" cy="2031325"/>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hlinkClick r:id="rId12"/>
              </a:rPr>
              <a:t>https://antigravityide.org/blog/the-complete-guide-to-nano-banana-pro-10-tips-for-professional-asset-production/</a:t>
            </a:r>
            <a:endParaRPr lang="en-US" altLang="zh-CN" dirty="0">
              <a:latin typeface="Times New Roman" panose="02020603050405020304" pitchFamily="18" charset="0"/>
              <a:cs typeface="Times New Roman" panose="02020603050405020304" pitchFamily="18" charset="0"/>
            </a:endParaRPr>
          </a:p>
          <a:p>
            <a:r>
              <a:rPr lang="en-US" altLang="zh-CN" dirty="0">
                <a:solidFill>
                  <a:srgbClr val="FF0000"/>
                </a:solidFill>
                <a:latin typeface="Times New Roman" panose="02020603050405020304" pitchFamily="18" charset="0"/>
                <a:cs typeface="Times New Roman" panose="02020603050405020304" pitchFamily="18" charset="0"/>
              </a:rPr>
              <a:t>Google AI Studio</a:t>
            </a:r>
          </a:p>
          <a:p>
            <a:r>
              <a:rPr lang="en-US" altLang="zh-CN" dirty="0">
                <a:latin typeface="Times New Roman" panose="02020603050405020304" pitchFamily="18" charset="0"/>
                <a:cs typeface="Times New Roman" panose="02020603050405020304" pitchFamily="18" charset="0"/>
                <a:hlinkClick r:id="rId13"/>
              </a:rPr>
              <a:t>https://aistudio.google.com/prompts/new_chat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7C89985-FE72-9D19-5E3A-DCEDF8D21CD2}"/>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Research</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Figures</a:t>
            </a:r>
          </a:p>
        </p:txBody>
      </p:sp>
      <p:pic>
        <p:nvPicPr>
          <p:cNvPr id="7" name="图片 6">
            <a:extLst>
              <a:ext uri="{FF2B5EF4-FFF2-40B4-BE49-F238E27FC236}">
                <a16:creationId xmlns:a16="http://schemas.microsoft.com/office/drawing/2014/main" id="{3C82A42F-09A8-11B0-045F-15AF5B576D97}"/>
              </a:ext>
            </a:extLst>
          </p:cNvPr>
          <p:cNvPicPr>
            <a:picLocks noChangeAspect="1"/>
          </p:cNvPicPr>
          <p:nvPr/>
        </p:nvPicPr>
        <p:blipFill rotWithShape="1">
          <a:blip r:embed="rId14"/>
          <a:srcRect l="9678" r="5363"/>
          <a:stretch/>
        </p:blipFill>
        <p:spPr>
          <a:xfrm>
            <a:off x="3833936" y="1467536"/>
            <a:ext cx="3866182" cy="3823251"/>
          </a:xfrm>
          <a:prstGeom prst="rect">
            <a:avLst/>
          </a:prstGeom>
        </p:spPr>
      </p:pic>
    </p:spTree>
    <p:extLst>
      <p:ext uri="{BB962C8B-B14F-4D97-AF65-F5344CB8AC3E}">
        <p14:creationId xmlns:p14="http://schemas.microsoft.com/office/powerpoint/2010/main" val="2172757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SolverFind1">
            <a:hlinkClick r:id="" action="ppaction://media"/>
            <a:extLst>
              <a:ext uri="{FF2B5EF4-FFF2-40B4-BE49-F238E27FC236}">
                <a16:creationId xmlns:a16="http://schemas.microsoft.com/office/drawing/2014/main" id="{2F657D24-23FF-BD5D-46D9-E65606F42E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93747" y="896877"/>
            <a:ext cx="7498253" cy="5046724"/>
          </a:xfrm>
          <a:prstGeom prst="rect">
            <a:avLst/>
          </a:prstGeom>
        </p:spPr>
      </p:pic>
      <p:sp>
        <p:nvSpPr>
          <p:cNvPr id="13" name="文本框 12">
            <a:extLst>
              <a:ext uri="{FF2B5EF4-FFF2-40B4-BE49-F238E27FC236}">
                <a16:creationId xmlns:a16="http://schemas.microsoft.com/office/drawing/2014/main" id="{F938B879-BA24-933B-F1E0-C21CEF63C7BF}"/>
              </a:ext>
            </a:extLst>
          </p:cNvPr>
          <p:cNvSpPr txBox="1"/>
          <p:nvPr/>
        </p:nvSpPr>
        <p:spPr>
          <a:xfrm>
            <a:off x="112940" y="1052736"/>
            <a:ext cx="4508935" cy="5047536"/>
          </a:xfrm>
          <a:prstGeom prst="rect">
            <a:avLst/>
          </a:prstGeom>
          <a:noFill/>
        </p:spPr>
        <p:txBody>
          <a:bodyPr wrap="square" rtlCol="0">
            <a:spAutoFit/>
          </a:bodyPr>
          <a:lstStyle/>
          <a:p>
            <a:pPr>
              <a:buFont typeface="Arial" panose="020B0604020202020204" pitchFamily="34" charset="0"/>
              <a:buChar char="•"/>
            </a:pPr>
            <a:r>
              <a:rPr lang="en" altLang="zh-CN" sz="1400" b="1" dirty="0">
                <a:latin typeface="Times New Roman" panose="02020603050405020304" pitchFamily="18" charset="0"/>
                <a:cs typeface="Times New Roman" panose="02020603050405020304" pitchFamily="18" charset="0"/>
              </a:rPr>
              <a:t>LLM ≠ a theorem prover:</a:t>
            </a:r>
            <a:r>
              <a:rPr lang="en" altLang="zh-CN" sz="1400" dirty="0">
                <a:latin typeface="Times New Roman" panose="02020603050405020304" pitchFamily="18" charset="0"/>
                <a:cs typeface="Times New Roman" panose="02020603050405020304" pitchFamily="18" charset="0"/>
              </a:rPr>
              <a:t> it is good at </a:t>
            </a:r>
            <a:r>
              <a:rPr lang="en" altLang="zh-CN" sz="1400" i="1" dirty="0">
                <a:latin typeface="Times New Roman" panose="02020603050405020304" pitchFamily="18" charset="0"/>
                <a:cs typeface="Times New Roman" panose="02020603050405020304" pitchFamily="18" charset="0"/>
              </a:rPr>
              <a:t>filling in logical gaps</a:t>
            </a:r>
            <a:r>
              <a:rPr lang="en" altLang="zh-CN" sz="1400" dirty="0">
                <a:latin typeface="Times New Roman" panose="02020603050405020304" pitchFamily="18" charset="0"/>
                <a:cs typeface="Times New Roman" panose="02020603050405020304" pitchFamily="18" charset="0"/>
              </a:rPr>
              <a:t> but not at </a:t>
            </a:r>
            <a:r>
              <a:rPr lang="en" altLang="zh-CN" sz="1400" i="1" dirty="0">
                <a:latin typeface="Times New Roman" panose="02020603050405020304" pitchFamily="18" charset="0"/>
                <a:cs typeface="Times New Roman" panose="02020603050405020304" pitchFamily="18" charset="0"/>
              </a:rPr>
              <a:t>guaranteeing correctness</a:t>
            </a:r>
            <a:r>
              <a:rPr lang="en" altLang="zh-CN" sz="14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 altLang="zh-CN" sz="1400" b="1" dirty="0">
                <a:latin typeface="Times New Roman" panose="02020603050405020304" pitchFamily="18" charset="0"/>
                <a:cs typeface="Times New Roman" panose="02020603050405020304" pitchFamily="18" charset="0"/>
              </a:rPr>
              <a:t>Every step must be verifiable:</a:t>
            </a:r>
            <a:r>
              <a:rPr lang="en" altLang="zh-CN" sz="1400" dirty="0">
                <a:latin typeface="Times New Roman" panose="02020603050405020304" pitchFamily="18" charset="0"/>
                <a:cs typeface="Times New Roman" panose="02020603050405020304" pitchFamily="18" charset="0"/>
              </a:rPr>
              <a:t> each step should be traceable back to a definition, theorem, or established result.</a:t>
            </a:r>
          </a:p>
          <a:p>
            <a:pPr>
              <a:buFont typeface="Arial" panose="020B0604020202020204" pitchFamily="34" charset="0"/>
              <a:buChar char="•"/>
            </a:pPr>
            <a:r>
              <a:rPr lang="en" altLang="zh-CN" sz="1400" b="1" dirty="0">
                <a:latin typeface="Times New Roman" panose="02020603050405020304" pitchFamily="18" charset="0"/>
                <a:cs typeface="Times New Roman" panose="02020603050405020304" pitchFamily="18" charset="0"/>
              </a:rPr>
              <a:t>Derivations should be modular:</a:t>
            </a:r>
            <a:r>
              <a:rPr lang="en" altLang="zh-CN" sz="1400" dirty="0">
                <a:latin typeface="Times New Roman" panose="02020603050405020304" pitchFamily="18" charset="0"/>
                <a:cs typeface="Times New Roman" panose="02020603050405020304" pitchFamily="18" charset="0"/>
              </a:rPr>
              <a:t> do not ask an LLM to derive a long formula in a single shot.</a:t>
            </a:r>
          </a:p>
          <a:p>
            <a:pPr>
              <a:buFont typeface="Arial" panose="020B0604020202020204" pitchFamily="34" charset="0"/>
              <a:buChar char="•"/>
            </a:pPr>
            <a:r>
              <a:rPr lang="en" altLang="zh-CN" sz="1400" b="1" dirty="0">
                <a:latin typeface="Times New Roman" panose="02020603050405020304" pitchFamily="18" charset="0"/>
                <a:cs typeface="Times New Roman" panose="02020603050405020304" pitchFamily="18" charset="0"/>
              </a:rPr>
              <a:t>You must ensure notation consistency:</a:t>
            </a:r>
            <a:r>
              <a:rPr lang="en" altLang="zh-CN" sz="1400" dirty="0">
                <a:latin typeface="Times New Roman" panose="02020603050405020304" pitchFamily="18" charset="0"/>
                <a:cs typeface="Times New Roman" panose="02020603050405020304" pitchFamily="18" charset="0"/>
              </a:rPr>
              <a:t> this is one of the most common failure modes of LLM-generated derivations.</a:t>
            </a:r>
          </a:p>
          <a:p>
            <a:pPr>
              <a:buFont typeface="Arial" panose="020B0604020202020204" pitchFamily="34" charset="0"/>
              <a:buChar char="•"/>
            </a:pPr>
            <a:r>
              <a:rPr lang="en" altLang="zh-CN" sz="1400" b="1" dirty="0">
                <a:latin typeface="Times New Roman" panose="02020603050405020304" pitchFamily="18" charset="0"/>
                <a:cs typeface="Times New Roman" panose="02020603050405020304" pitchFamily="18" charset="0"/>
              </a:rPr>
              <a:t>The final version must be a derivation you can reproduce by hand.</a:t>
            </a:r>
          </a:p>
          <a:p>
            <a:pPr>
              <a:buFont typeface="Arial" panose="020B0604020202020204" pitchFamily="34" charset="0"/>
              <a:buChar char="•"/>
            </a:pPr>
            <a:endParaRPr lang="en" altLang="zh-CN" sz="1400"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 altLang="zh-CN" sz="1400" b="1" dirty="0">
                <a:latin typeface="Times New Roman" panose="02020603050405020304" pitchFamily="18" charset="0"/>
                <a:cs typeface="Times New Roman" panose="02020603050405020304" pitchFamily="18" charset="0"/>
              </a:rPr>
              <a:t>Specify the known conditions</a:t>
            </a:r>
            <a:r>
              <a:rPr lang="en" altLang="zh-CN" sz="1400" dirty="0">
                <a:latin typeface="Times New Roman" panose="02020603050405020304" pitchFamily="18" charset="0"/>
                <a:cs typeface="Times New Roman" panose="02020603050405020304" pitchFamily="18" charset="0"/>
              </a:rPr>
              <a:t> (assumptions, distributions, constraints) and </a:t>
            </a:r>
            <a:r>
              <a:rPr lang="en" altLang="zh-CN" sz="1400" b="1" dirty="0">
                <a:latin typeface="Times New Roman" panose="02020603050405020304" pitchFamily="18" charset="0"/>
                <a:cs typeface="Times New Roman" panose="02020603050405020304" pitchFamily="18" charset="0"/>
              </a:rPr>
              <a:t>the target result</a:t>
            </a:r>
            <a:r>
              <a:rPr lang="en" altLang="zh-CN" sz="1400" dirty="0">
                <a:latin typeface="Times New Roman" panose="02020603050405020304" pitchFamily="18" charset="0"/>
                <a:cs typeface="Times New Roman" panose="02020603050405020304" pitchFamily="18" charset="0"/>
              </a:rPr>
              <a:t> (what to prove or which equation to reach).</a:t>
            </a:r>
          </a:p>
          <a:p>
            <a:pPr marL="285750" indent="-285750">
              <a:buFont typeface="Wingdings" pitchFamily="2" charset="2"/>
              <a:buChar char="Ø"/>
            </a:pPr>
            <a:r>
              <a:rPr lang="en" altLang="zh-CN" sz="1400" b="1" dirty="0">
                <a:latin typeface="Times New Roman" panose="02020603050405020304" pitchFamily="18" charset="0"/>
                <a:cs typeface="Times New Roman" panose="02020603050405020304" pitchFamily="18" charset="0"/>
              </a:rPr>
              <a:t>Have the LLM first restate the problem and check whether the derivation is feasible</a:t>
            </a:r>
            <a:r>
              <a:rPr lang="en" altLang="zh-CN" sz="1400" dirty="0">
                <a:latin typeface="Times New Roman" panose="02020603050405020304" pitchFamily="18" charset="0"/>
                <a:cs typeface="Times New Roman" panose="02020603050405020304" pitchFamily="18" charset="0"/>
              </a:rPr>
              <a:t> under the stated conditions.</a:t>
            </a:r>
          </a:p>
          <a:p>
            <a:pPr marL="285750" indent="-285750">
              <a:buFont typeface="Wingdings" pitchFamily="2" charset="2"/>
              <a:buChar char="Ø"/>
            </a:pPr>
            <a:r>
              <a:rPr lang="en" altLang="zh-CN" sz="1400" b="1" dirty="0">
                <a:latin typeface="Times New Roman" panose="02020603050405020304" pitchFamily="18" charset="0"/>
                <a:cs typeface="Times New Roman" panose="02020603050405020304" pitchFamily="18" charset="0"/>
              </a:rPr>
              <a:t>Perform notation and dimensional-consistency checks.</a:t>
            </a:r>
            <a:endParaRPr lang="en" altLang="zh-CN" sz="1400"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 altLang="zh-CN" sz="1400" b="1" dirty="0">
                <a:latin typeface="Times New Roman" panose="02020603050405020304" pitchFamily="18" charset="0"/>
                <a:cs typeface="Times New Roman" panose="02020603050405020304" pitchFamily="18" charset="0"/>
              </a:rPr>
              <a:t>Do a reverse validation from a reviewer’s perspective</a:t>
            </a:r>
            <a:r>
              <a:rPr lang="en" altLang="zh-CN" sz="1400" dirty="0">
                <a:latin typeface="Times New Roman" panose="02020603050405020304" pitchFamily="18" charset="0"/>
                <a:cs typeface="Times New Roman" panose="02020603050405020304" pitchFamily="18" charset="0"/>
              </a:rPr>
              <a:t> (i.e., identify likely failure points or hidden assumptions).</a:t>
            </a:r>
          </a:p>
          <a:p>
            <a:pPr marL="285750" indent="-285750">
              <a:buFont typeface="Wingdings" pitchFamily="2" charset="2"/>
              <a:buChar char="Ø"/>
            </a:pPr>
            <a:r>
              <a:rPr lang="en" altLang="zh-CN" sz="1400" dirty="0">
                <a:latin typeface="Times New Roman" panose="02020603050405020304" pitchFamily="18" charset="0"/>
                <a:cs typeface="Times New Roman" panose="02020603050405020304" pitchFamily="18" charset="0"/>
              </a:rPr>
              <a:t>Gemini is a good helper!</a:t>
            </a:r>
          </a:p>
        </p:txBody>
      </p:sp>
      <p:sp>
        <p:nvSpPr>
          <p:cNvPr id="4" name="文本框 3">
            <a:extLst>
              <a:ext uri="{FF2B5EF4-FFF2-40B4-BE49-F238E27FC236}">
                <a16:creationId xmlns:a16="http://schemas.microsoft.com/office/drawing/2014/main" id="{B42D8BEC-23CF-3275-91FC-308D5C47BA2E}"/>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Mathematical</a:t>
            </a:r>
          </a:p>
        </p:txBody>
      </p:sp>
    </p:spTree>
    <p:extLst>
      <p:ext uri="{BB962C8B-B14F-4D97-AF65-F5344CB8AC3E}">
        <p14:creationId xmlns:p14="http://schemas.microsoft.com/office/powerpoint/2010/main" val="185395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矩形: 圆角 8">
            <a:extLst>
              <a:ext uri="{FF2B5EF4-FFF2-40B4-BE49-F238E27FC236}">
                <a16:creationId xmlns:a16="http://schemas.microsoft.com/office/drawing/2014/main" id="{A1FA7E6E-797F-1737-311C-17186ED2567B}"/>
              </a:ext>
            </a:extLst>
          </p:cNvPr>
          <p:cNvSpPr/>
          <p:nvPr/>
        </p:nvSpPr>
        <p:spPr>
          <a:xfrm>
            <a:off x="210590" y="1193035"/>
            <a:ext cx="4901737" cy="5131392"/>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93EBAA4-4DEB-6D74-E183-E09052D2FE37}"/>
              </a:ext>
            </a:extLst>
          </p:cNvPr>
          <p:cNvSpPr txBox="1"/>
          <p:nvPr/>
        </p:nvSpPr>
        <p:spPr>
          <a:xfrm>
            <a:off x="277092" y="1210968"/>
            <a:ext cx="4901737" cy="5047536"/>
          </a:xfrm>
          <a:prstGeom prst="rect">
            <a:avLst/>
          </a:prstGeom>
          <a:noFill/>
        </p:spPr>
        <p:txBody>
          <a:bodyPr wrap="square" rtlCol="0">
            <a:spAutoFit/>
          </a:bodyPr>
          <a:lstStyle/>
          <a:p>
            <a:r>
              <a:rPr lang="en" altLang="zh-CN" sz="1400" dirty="0">
                <a:latin typeface="Times New Roman" panose="02020603050405020304" pitchFamily="18" charset="0"/>
                <a:cs typeface="Times New Roman" panose="02020603050405020304" pitchFamily="18" charset="0"/>
              </a:rPr>
              <a:t>Please generate a </a:t>
            </a:r>
            <a:r>
              <a:rPr lang="en" altLang="zh-CN" sz="1400" b="1" dirty="0">
                <a:latin typeface="Times New Roman" panose="02020603050405020304" pitchFamily="18" charset="0"/>
                <a:cs typeface="Times New Roman" panose="02020603050405020304" pitchFamily="18" charset="0"/>
              </a:rPr>
              <a:t>real Google Slides file</a:t>
            </a:r>
            <a:r>
              <a:rPr lang="en" altLang="zh-CN" sz="1400" dirty="0">
                <a:latin typeface="Times New Roman" panose="02020603050405020304" pitchFamily="18" charset="0"/>
                <a:cs typeface="Times New Roman" panose="02020603050405020304" pitchFamily="18" charset="0"/>
              </a:rPr>
              <a:t> titled </a:t>
            </a:r>
            <a:r>
              <a:rPr lang="en" altLang="zh-CN" sz="1400" b="1" dirty="0">
                <a:latin typeface="Times New Roman" panose="02020603050405020304" pitchFamily="18" charset="0"/>
                <a:cs typeface="Times New Roman" panose="02020603050405020304" pitchFamily="18" charset="0"/>
              </a:rPr>
              <a:t>“XXXX”</a:t>
            </a:r>
            <a:r>
              <a:rPr lang="en" altLang="zh-CN" sz="1400" dirty="0">
                <a:latin typeface="Times New Roman" panose="02020603050405020304" pitchFamily="18" charset="0"/>
                <a:cs typeface="Times New Roman" panose="02020603050405020304" pitchFamily="18" charset="0"/>
              </a:rPr>
              <a:t>, consisting of </a:t>
            </a:r>
            <a:r>
              <a:rPr lang="en" altLang="zh-CN" sz="1400" b="1" dirty="0">
                <a:latin typeface="Times New Roman" panose="02020603050405020304" pitchFamily="18" charset="0"/>
                <a:cs typeface="Times New Roman" panose="02020603050405020304" pitchFamily="18" charset="0"/>
              </a:rPr>
              <a:t>XX slides</a:t>
            </a:r>
            <a:r>
              <a:rPr lang="en" altLang="zh-CN" sz="1400" dirty="0">
                <a:latin typeface="Times New Roman" panose="02020603050405020304" pitchFamily="18" charset="0"/>
                <a:cs typeface="Times New Roman" panose="02020603050405020304" pitchFamily="18" charset="0"/>
              </a:rPr>
              <a:t>.</a:t>
            </a:r>
          </a:p>
          <a:p>
            <a:r>
              <a:rPr lang="en" altLang="zh-CN" sz="1400" dirty="0">
                <a:latin typeface="Times New Roman" panose="02020603050405020304" pitchFamily="18" charset="0"/>
                <a:cs typeface="Times New Roman" panose="02020603050405020304" pitchFamily="18" charset="0"/>
              </a:rPr>
              <a:t>Please strictly adhere to </a:t>
            </a:r>
            <a:r>
              <a:rPr lang="en" altLang="zh-CN" sz="1400" b="1" dirty="0">
                <a:latin typeface="Times New Roman" panose="02020603050405020304" pitchFamily="18" charset="0"/>
                <a:cs typeface="Times New Roman" panose="02020603050405020304" pitchFamily="18" charset="0"/>
              </a:rPr>
              <a:t>all</a:t>
            </a:r>
            <a:r>
              <a:rPr lang="en" altLang="zh-CN" sz="1400" dirty="0">
                <a:latin typeface="Times New Roman" panose="02020603050405020304" pitchFamily="18" charset="0"/>
                <a:cs typeface="Times New Roman" panose="02020603050405020304" pitchFamily="18" charset="0"/>
              </a:rPr>
              <a:t> of the following visual, technical, and rendering consistency rules:</a:t>
            </a:r>
          </a:p>
          <a:p>
            <a:r>
              <a:rPr lang="en" altLang="zh-CN" sz="1400" b="1" dirty="0">
                <a:latin typeface="Times New Roman" panose="02020603050405020304" pitchFamily="18" charset="0"/>
                <a:cs typeface="Times New Roman" panose="02020603050405020304" pitchFamily="18" charset="0"/>
              </a:rPr>
              <a:t>[Hard Constraints on File Generation]</a:t>
            </a:r>
            <a:endParaRPr lang="en" altLang="zh-CN"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All images must be generated by the model and embedded into the slides as </a:t>
            </a:r>
            <a:r>
              <a:rPr lang="en" altLang="zh-CN" sz="1400" b="1" dirty="0">
                <a:latin typeface="Times New Roman" panose="02020603050405020304" pitchFamily="18" charset="0"/>
                <a:cs typeface="Times New Roman" panose="02020603050405020304" pitchFamily="18" charset="0"/>
              </a:rPr>
              <a:t>PNG/JPG files</a:t>
            </a:r>
            <a:r>
              <a:rPr lang="en" altLang="zh-CN" sz="1400" dirty="0">
                <a:latin typeface="Times New Roman" panose="02020603050405020304" pitchFamily="18" charset="0"/>
                <a:cs typeface="Times New Roman" panose="02020603050405020304" pitchFamily="18" charset="0"/>
              </a:rPr>
              <a:t>. External links, BASE64, SVG, or CSS styles are strictly prohibited.</a:t>
            </a: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The background of each slide and all icons must be a </a:t>
            </a:r>
            <a:r>
              <a:rPr lang="en" altLang="zh-CN" sz="1400" b="1" dirty="0">
                <a:latin typeface="Times New Roman" panose="02020603050405020304" pitchFamily="18" charset="0"/>
                <a:cs typeface="Times New Roman" panose="02020603050405020304" pitchFamily="18" charset="0"/>
              </a:rPr>
              <a:t>single high-resolution PNG image</a:t>
            </a:r>
            <a:r>
              <a:rPr lang="en" altLang="zh-CN" sz="1400" dirty="0">
                <a:latin typeface="Times New Roman" panose="02020603050405020304" pitchFamily="18" charset="0"/>
                <a:cs typeface="Times New Roman" panose="02020603050405020304" pitchFamily="18" charset="0"/>
              </a:rPr>
              <a:t>, inserted into the slide as an image, rather than as font icons, SVGs, or external resources.</a:t>
            </a: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All glow effects, gradient text, shadows, and 3D effects must be generated by the model as </a:t>
            </a:r>
            <a:r>
              <a:rPr lang="en" altLang="zh-CN" sz="1400" b="1" dirty="0">
                <a:latin typeface="Times New Roman" panose="02020603050405020304" pitchFamily="18" charset="0"/>
                <a:cs typeface="Times New Roman" panose="02020603050405020304" pitchFamily="18" charset="0"/>
              </a:rPr>
              <a:t>PNG images</a:t>
            </a:r>
            <a:r>
              <a:rPr lang="en" altLang="zh-CN" sz="1400" dirty="0">
                <a:latin typeface="Times New Roman" panose="02020603050405020304" pitchFamily="18" charset="0"/>
                <a:cs typeface="Times New Roman" panose="02020603050405020304" pitchFamily="18" charset="0"/>
              </a:rPr>
              <a:t>, and must not rely on built-in slide styling features.</a:t>
            </a: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All text must use </a:t>
            </a:r>
            <a:r>
              <a:rPr lang="en" altLang="zh-CN" sz="1400" b="1" dirty="0">
                <a:latin typeface="Times New Roman" panose="02020603050405020304" pitchFamily="18" charset="0"/>
                <a:cs typeface="Times New Roman" panose="02020603050405020304" pitchFamily="18" charset="0"/>
              </a:rPr>
              <a:t>system fonts</a:t>
            </a:r>
            <a:r>
              <a:rPr lang="en" altLang="zh-CN" sz="1400" dirty="0">
                <a:latin typeface="Times New Roman" panose="02020603050405020304" pitchFamily="18" charset="0"/>
                <a:cs typeface="Times New Roman" panose="02020603050405020304" pitchFamily="18" charset="0"/>
              </a:rPr>
              <a:t> (SAN FRANCISCO / HELVETICA / ARIAL). Fonts that cannot be loaded by the presentation software are not allowed.</a:t>
            </a: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Do not generate HTML, CSS, SVG, or Markdown-based image syntax.</a:t>
            </a:r>
          </a:p>
          <a:p>
            <a:r>
              <a:rPr lang="en" altLang="zh-CN" sz="1400" b="1" dirty="0">
                <a:latin typeface="Times New Roman" panose="02020603050405020304" pitchFamily="18" charset="0"/>
                <a:cs typeface="Times New Roman" panose="02020603050405020304" pitchFamily="18" charset="0"/>
              </a:rPr>
              <a:t>[Visual Style Requirement]</a:t>
            </a:r>
            <a:endParaRPr lang="en" altLang="zh-CN"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Follow the </a:t>
            </a:r>
            <a:r>
              <a:rPr lang="en" altLang="zh-CN" sz="1400" b="1" dirty="0">
                <a:latin typeface="Times New Roman" panose="02020603050405020304" pitchFamily="18" charset="0"/>
                <a:cs typeface="Times New Roman" panose="02020603050405020304" pitchFamily="18" charset="0"/>
              </a:rPr>
              <a:t>Anthropic-style</a:t>
            </a:r>
            <a:r>
              <a:rPr lang="en" altLang="zh-CN" sz="1400" dirty="0">
                <a:latin typeface="Times New Roman" panose="02020603050405020304" pitchFamily="18" charset="0"/>
                <a:cs typeface="Times New Roman" panose="02020603050405020304" pitchFamily="18" charset="0"/>
              </a:rPr>
              <a:t> visual design.</a:t>
            </a:r>
          </a:p>
          <a:p>
            <a:r>
              <a:rPr lang="en" altLang="zh-CN" sz="1400" b="1" dirty="0">
                <a:latin typeface="Times New Roman" panose="02020603050405020304" pitchFamily="18" charset="0"/>
                <a:cs typeface="Times New Roman" panose="02020603050405020304" pitchFamily="18" charset="0"/>
              </a:rPr>
              <a:t>[Content Requirements]</a:t>
            </a:r>
            <a:endParaRPr lang="en" altLang="zh-CN"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 altLang="zh-CN" sz="1400" dirty="0">
                <a:latin typeface="Times New Roman" panose="02020603050405020304" pitchFamily="18" charset="0"/>
                <a:cs typeface="Times New Roman" panose="02020603050405020304" pitchFamily="18" charset="0"/>
              </a:rPr>
              <a:t>XXXX</a:t>
            </a:r>
          </a:p>
        </p:txBody>
      </p:sp>
      <p:sp>
        <p:nvSpPr>
          <p:cNvPr id="5" name="矩形: 圆角 13">
            <a:extLst>
              <a:ext uri="{FF2B5EF4-FFF2-40B4-BE49-F238E27FC236}">
                <a16:creationId xmlns:a16="http://schemas.microsoft.com/office/drawing/2014/main" id="{EE82A62C-5D4F-6AA5-B93B-788E8A745331}"/>
              </a:ext>
            </a:extLst>
          </p:cNvPr>
          <p:cNvSpPr/>
          <p:nvPr/>
        </p:nvSpPr>
        <p:spPr>
          <a:xfrm>
            <a:off x="933455" y="922211"/>
            <a:ext cx="1867932" cy="320515"/>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DE92D04-7B1D-C2CA-5CB4-49A8C9F7AC9E}"/>
              </a:ext>
            </a:extLst>
          </p:cNvPr>
          <p:cNvSpPr txBox="1"/>
          <p:nvPr/>
        </p:nvSpPr>
        <p:spPr>
          <a:xfrm>
            <a:off x="2661458" y="5811042"/>
            <a:ext cx="2300630" cy="369332"/>
          </a:xfrm>
          <a:prstGeom prst="rect">
            <a:avLst/>
          </a:prstGeom>
          <a:noFill/>
        </p:spPr>
        <p:txBody>
          <a:bodyPr wrap="none" rtlCol="0">
            <a:spAutoFit/>
          </a:bodyPr>
          <a:lstStyle/>
          <a:p>
            <a:r>
              <a:rPr kumimoji="1" lang="en-US" altLang="zh-CN" b="1" dirty="0">
                <a:solidFill>
                  <a:srgbClr val="C00000"/>
                </a:solidFill>
                <a:latin typeface="Times New Roman" panose="02020603050405020304" pitchFamily="18" charset="0"/>
                <a:cs typeface="Times New Roman" panose="02020603050405020304" pitchFamily="18" charset="0"/>
              </a:rPr>
              <a:t>Gemini Canvas mode</a:t>
            </a:r>
            <a:endParaRPr kumimoji="1"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13" name="矩形: 圆角 8">
            <a:extLst>
              <a:ext uri="{FF2B5EF4-FFF2-40B4-BE49-F238E27FC236}">
                <a16:creationId xmlns:a16="http://schemas.microsoft.com/office/drawing/2014/main" id="{7343CAB8-080D-FDE3-6E97-A51FDFF001BC}"/>
              </a:ext>
            </a:extLst>
          </p:cNvPr>
          <p:cNvSpPr/>
          <p:nvPr/>
        </p:nvSpPr>
        <p:spPr>
          <a:xfrm>
            <a:off x="6487566" y="1193035"/>
            <a:ext cx="4901737" cy="2423001"/>
          </a:xfrm>
          <a:prstGeom prst="roundRect">
            <a:avLst>
              <a:gd name="adj" fmla="val 4842"/>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BB14A9EC-2EA2-B593-29FA-60DCA2A211C5}"/>
              </a:ext>
            </a:extLst>
          </p:cNvPr>
          <p:cNvSpPr txBox="1"/>
          <p:nvPr/>
        </p:nvSpPr>
        <p:spPr>
          <a:xfrm>
            <a:off x="6554068" y="1210968"/>
            <a:ext cx="4901737" cy="1815882"/>
          </a:xfrm>
          <a:prstGeom prst="rect">
            <a:avLst/>
          </a:prstGeom>
          <a:noFill/>
        </p:spPr>
        <p:txBody>
          <a:bodyPr wrap="square" rtlCol="0">
            <a:spAutoFit/>
          </a:bodyPr>
          <a:lstStyle/>
          <a:p>
            <a:r>
              <a:rPr lang="en" altLang="zh-CN" sz="1400" dirty="0">
                <a:latin typeface="Times New Roman" panose="02020603050405020304" pitchFamily="18" charset="0"/>
                <a:cs typeface="Times New Roman" panose="02020603050405020304" pitchFamily="18" charset="0"/>
              </a:rPr>
              <a:t>You are now the “AI-focused PhD student group meeting PPT writing and visualization specialist.” I have provided several AI-related papers. Based on these, please complete an academic PPT file suitable for group meetings. It should feature professional terminology, aesthetic design, charts, data tables, and summaries of key findings. The PPT style must replicate that of the last PPT file I sent you—clean, visually appealing, and academic. Deliver a 10-page PPT file to me.</a:t>
            </a:r>
          </a:p>
        </p:txBody>
      </p:sp>
      <p:sp>
        <p:nvSpPr>
          <p:cNvPr id="15" name="矩形: 圆角 13">
            <a:extLst>
              <a:ext uri="{FF2B5EF4-FFF2-40B4-BE49-F238E27FC236}">
                <a16:creationId xmlns:a16="http://schemas.microsoft.com/office/drawing/2014/main" id="{AF36DA31-A6DA-F8DB-3C18-BE1CBA90F965}"/>
              </a:ext>
            </a:extLst>
          </p:cNvPr>
          <p:cNvSpPr/>
          <p:nvPr/>
        </p:nvSpPr>
        <p:spPr>
          <a:xfrm>
            <a:off x="7210431" y="922211"/>
            <a:ext cx="1867932" cy="320515"/>
          </a:xfrm>
          <a:prstGeom prst="roundRect">
            <a:avLst/>
          </a:prstGeom>
          <a:ln>
            <a:solidFill>
              <a:schemeClr val="bg1">
                <a:lumMod val="9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Prompt Instance</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9EA01C79-B140-DBD6-D12F-18D60D261CE2}"/>
              </a:ext>
            </a:extLst>
          </p:cNvPr>
          <p:cNvSpPr txBox="1"/>
          <p:nvPr/>
        </p:nvSpPr>
        <p:spPr>
          <a:xfrm>
            <a:off x="8144397" y="3044783"/>
            <a:ext cx="3136436" cy="369332"/>
          </a:xfrm>
          <a:prstGeom prst="rect">
            <a:avLst/>
          </a:prstGeom>
          <a:noFill/>
        </p:spPr>
        <p:txBody>
          <a:bodyPr wrap="none" rtlCol="0">
            <a:spAutoFit/>
          </a:bodyPr>
          <a:lstStyle/>
          <a:p>
            <a:r>
              <a:rPr kumimoji="1" lang="en-US" altLang="zh-CN" b="1" dirty="0">
                <a:solidFill>
                  <a:srgbClr val="C00000"/>
                </a:solidFill>
                <a:latin typeface="Times New Roman" panose="02020603050405020304" pitchFamily="18" charset="0"/>
                <a:cs typeface="Times New Roman" panose="02020603050405020304" pitchFamily="18" charset="0"/>
              </a:rPr>
              <a:t>GPT Extended thinking mode</a:t>
            </a:r>
            <a:endParaRPr kumimoji="1" lang="zh-CN" altLang="en-US" b="1" dirty="0">
              <a:solidFill>
                <a:srgbClr val="C00000"/>
              </a:solidFill>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556B5E2E-D412-F542-4652-07A302E54299}"/>
              </a:ext>
            </a:extLst>
          </p:cNvPr>
          <p:cNvPicPr>
            <a:picLocks noChangeAspect="1"/>
          </p:cNvPicPr>
          <p:nvPr/>
        </p:nvPicPr>
        <p:blipFill>
          <a:blip r:embed="rId3"/>
          <a:stretch>
            <a:fillRect/>
          </a:stretch>
        </p:blipFill>
        <p:spPr>
          <a:xfrm>
            <a:off x="6094011" y="4098265"/>
            <a:ext cx="3495555" cy="1307120"/>
          </a:xfrm>
          <a:prstGeom prst="rect">
            <a:avLst/>
          </a:prstGeom>
        </p:spPr>
      </p:pic>
      <p:sp>
        <p:nvSpPr>
          <p:cNvPr id="18" name="文本框 17">
            <a:extLst>
              <a:ext uri="{FF2B5EF4-FFF2-40B4-BE49-F238E27FC236}">
                <a16:creationId xmlns:a16="http://schemas.microsoft.com/office/drawing/2014/main" id="{48C5D52C-6FFD-EC96-4A56-AB65C35F0CF6}"/>
              </a:ext>
            </a:extLst>
          </p:cNvPr>
          <p:cNvSpPr txBox="1"/>
          <p:nvPr/>
        </p:nvSpPr>
        <p:spPr>
          <a:xfrm>
            <a:off x="9712615" y="4219788"/>
            <a:ext cx="710451"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Paper</a:t>
            </a:r>
            <a:endParaRPr kumimoji="1"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513EC095-5F1F-52A8-080A-2703EB1B8EF7}"/>
              </a:ext>
            </a:extLst>
          </p:cNvPr>
          <p:cNvSpPr txBox="1"/>
          <p:nvPr/>
        </p:nvSpPr>
        <p:spPr>
          <a:xfrm>
            <a:off x="9712615" y="4814059"/>
            <a:ext cx="1604927" cy="369332"/>
          </a:xfrm>
          <a:prstGeom prst="rect">
            <a:avLst/>
          </a:prstGeom>
          <a:noFill/>
        </p:spPr>
        <p:txBody>
          <a:bodyPr wrap="none" rtlCol="0">
            <a:spAutoFit/>
          </a:bodyPr>
          <a:lstStyle/>
          <a:p>
            <a:r>
              <a:rPr kumimoji="1" lang="en" altLang="zh-CN" dirty="0">
                <a:latin typeface="Times New Roman" panose="02020603050405020304" pitchFamily="18" charset="0"/>
                <a:cs typeface="Times New Roman" panose="02020603050405020304" pitchFamily="18" charset="0"/>
              </a:rPr>
              <a:t>Reference PPT</a:t>
            </a:r>
            <a:endParaRPr kumimoji="1"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4905EA9-DAFA-57FD-7A74-ADE78E3E52D7}"/>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Slide</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Creation</a:t>
            </a:r>
          </a:p>
        </p:txBody>
      </p:sp>
    </p:spTree>
    <p:extLst>
      <p:ext uri="{BB962C8B-B14F-4D97-AF65-F5344CB8AC3E}">
        <p14:creationId xmlns:p14="http://schemas.microsoft.com/office/powerpoint/2010/main" val="3314400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录屏2025-12-26 17.04.35">
            <a:hlinkClick r:id="" action="ppaction://media"/>
            <a:extLst>
              <a:ext uri="{FF2B5EF4-FFF2-40B4-BE49-F238E27FC236}">
                <a16:creationId xmlns:a16="http://schemas.microsoft.com/office/drawing/2014/main" id="{34E0BD5F-B7B3-2E87-4120-055B51553F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1173" y="866256"/>
            <a:ext cx="9846195" cy="5514125"/>
          </a:xfrm>
          <a:prstGeom prst="rect">
            <a:avLst/>
          </a:prstGeom>
        </p:spPr>
      </p:pic>
      <p:sp>
        <p:nvSpPr>
          <p:cNvPr id="3" name="文本框 2">
            <a:extLst>
              <a:ext uri="{FF2B5EF4-FFF2-40B4-BE49-F238E27FC236}">
                <a16:creationId xmlns:a16="http://schemas.microsoft.com/office/drawing/2014/main" id="{6D2B8AB3-C740-1302-A6F9-079EC815841E}"/>
              </a:ext>
            </a:extLst>
          </p:cNvPr>
          <p:cNvSpPr txBox="1"/>
          <p:nvPr/>
        </p:nvSpPr>
        <p:spPr>
          <a:xfrm>
            <a:off x="4397827" y="134983"/>
            <a:ext cx="7709709" cy="461665"/>
          </a:xfrm>
          <a:prstGeom prst="rect">
            <a:avLst/>
          </a:prstGeom>
          <a:noFill/>
        </p:spPr>
        <p:txBody>
          <a:bodyPr wrap="square">
            <a:spAutoFit/>
          </a:bodyPr>
          <a:lstStyle/>
          <a:p>
            <a:r>
              <a:rPr lang="en-US" altLang="zh-CN" sz="2400" b="1" dirty="0">
                <a:effectLst/>
                <a:latin typeface="MS Reference Sans Serif" panose="020B0604030504040204" pitchFamily="34" charset="0"/>
              </a:rPr>
              <a:t>Slide</a:t>
            </a:r>
            <a:r>
              <a:rPr lang="zh-CN" altLang="en-US" sz="2400" b="1" dirty="0">
                <a:effectLst/>
                <a:latin typeface="MS Reference Sans Serif" panose="020B0604030504040204" pitchFamily="34" charset="0"/>
              </a:rPr>
              <a:t> </a:t>
            </a:r>
            <a:r>
              <a:rPr lang="en-US" altLang="zh-CN" sz="2400" b="1" dirty="0">
                <a:effectLst/>
                <a:latin typeface="MS Reference Sans Serif" panose="020B0604030504040204" pitchFamily="34" charset="0"/>
              </a:rPr>
              <a:t>Creation</a:t>
            </a:r>
          </a:p>
        </p:txBody>
      </p:sp>
    </p:spTree>
    <p:extLst>
      <p:ext uri="{BB962C8B-B14F-4D97-AF65-F5344CB8AC3E}">
        <p14:creationId xmlns:p14="http://schemas.microsoft.com/office/powerpoint/2010/main" val="26380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 Placeholder 1">
            <a:extLst>
              <a:ext uri="{FF2B5EF4-FFF2-40B4-BE49-F238E27FC236}">
                <a16:creationId xmlns:a16="http://schemas.microsoft.com/office/drawing/2014/main" id="{FDEFE08B-6B84-778E-3161-8DD471C3A1B1}"/>
              </a:ext>
            </a:extLst>
          </p:cNvPr>
          <p:cNvSpPr txBox="1">
            <a:spLocks/>
          </p:cNvSpPr>
          <p:nvPr/>
        </p:nvSpPr>
        <p:spPr>
          <a:xfrm>
            <a:off x="447195" y="364222"/>
            <a:ext cx="3920678" cy="529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rgbClr val="C00000"/>
                </a:solidFill>
                <a:latin typeface="MS Reference Sans Serif" panose="020B0604030504040204" pitchFamily="34" charset="0"/>
              </a:rPr>
              <a:t>Outline</a:t>
            </a:r>
            <a:endParaRPr lang="en-US" sz="3600" b="1" dirty="0">
              <a:solidFill>
                <a:srgbClr val="C00000"/>
              </a:solidFill>
              <a:latin typeface="MS Reference Sans Serif" panose="020B0604030504040204" pitchFamily="34" charset="0"/>
            </a:endParaRPr>
          </a:p>
        </p:txBody>
      </p:sp>
      <p:cxnSp>
        <p:nvCxnSpPr>
          <p:cNvPr id="13" name="直线连接符 12">
            <a:extLst>
              <a:ext uri="{FF2B5EF4-FFF2-40B4-BE49-F238E27FC236}">
                <a16:creationId xmlns:a16="http://schemas.microsoft.com/office/drawing/2014/main" id="{DDEFECA5-493D-8FE1-790C-B53CD605539B}"/>
              </a:ext>
            </a:extLst>
          </p:cNvPr>
          <p:cNvCxnSpPr/>
          <p:nvPr/>
        </p:nvCxnSpPr>
        <p:spPr>
          <a:xfrm>
            <a:off x="557364" y="998342"/>
            <a:ext cx="1722264" cy="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6B892A41-62DB-444A-66DF-F43130F6B855}"/>
              </a:ext>
            </a:extLst>
          </p:cNvPr>
          <p:cNvSpPr txBox="1"/>
          <p:nvPr/>
        </p:nvSpPr>
        <p:spPr>
          <a:xfrm>
            <a:off x="447195" y="1456889"/>
            <a:ext cx="9971314" cy="2187458"/>
          </a:xfrm>
          <a:prstGeom prst="rect">
            <a:avLst/>
          </a:prstGeom>
          <a:noFill/>
        </p:spPr>
        <p:txBody>
          <a:bodyPr wrap="square" rtlCol="0">
            <a:spAutoFit/>
          </a:bodyPr>
          <a:lstStyle/>
          <a:p>
            <a:pPr marL="342900" indent="-342900">
              <a:lnSpc>
                <a:spcPct val="200000"/>
              </a:lnSpc>
              <a:buFont typeface="Wingdings" pitchFamily="2" charset="2"/>
              <a:buChar char="l"/>
            </a:pPr>
            <a:r>
              <a:rPr lang="en-US" altLang="zh-CN" sz="2400" dirty="0">
                <a:solidFill>
                  <a:schemeClr val="bg1">
                    <a:lumMod val="65000"/>
                  </a:schemeClr>
                </a:solidFill>
                <a:latin typeface="MS Reference Sans Serif"/>
              </a:rPr>
              <a:t>An introduction for LLM and AI agent (</a:t>
            </a:r>
            <a:r>
              <a:rPr lang="en-US" altLang="zh-CN" sz="2400" dirty="0" err="1">
                <a:solidFill>
                  <a:schemeClr val="bg1">
                    <a:lumMod val="65000"/>
                  </a:schemeClr>
                </a:solidFill>
                <a:latin typeface="MS Reference Sans Serif"/>
              </a:rPr>
              <a:t>openclaw</a:t>
            </a:r>
            <a:r>
              <a:rPr lang="en-US" altLang="zh-CN" sz="2400" dirty="0">
                <a:solidFill>
                  <a:schemeClr val="bg1">
                    <a:lumMod val="65000"/>
                  </a:schemeClr>
                </a:solidFill>
                <a:latin typeface="MS Reference Sans Serif"/>
              </a:rPr>
              <a:t>)</a:t>
            </a:r>
          </a:p>
          <a:p>
            <a:pPr marL="342900" indent="-342900">
              <a:lnSpc>
                <a:spcPct val="200000"/>
              </a:lnSpc>
              <a:buFont typeface="Wingdings" pitchFamily="2" charset="2"/>
              <a:buChar char="l"/>
            </a:pPr>
            <a:r>
              <a:rPr kumimoji="1" lang="en" altLang="zh-CN" sz="2400" dirty="0">
                <a:solidFill>
                  <a:schemeClr val="bg1">
                    <a:lumMod val="65000"/>
                  </a:schemeClr>
                </a:solidFill>
                <a:latin typeface="MS Reference Sans Serif"/>
              </a:rPr>
              <a:t>AI for research</a:t>
            </a:r>
            <a:endParaRPr lang="en" altLang="zh-CN" sz="2400" dirty="0">
              <a:solidFill>
                <a:schemeClr val="bg1">
                  <a:lumMod val="65000"/>
                </a:schemeClr>
              </a:solidFill>
              <a:latin typeface="MS Reference Sans Serif" panose="020B0604030504040204" pitchFamily="34" charset="0"/>
            </a:endParaRPr>
          </a:p>
          <a:p>
            <a:pPr marL="342900" indent="-342900">
              <a:lnSpc>
                <a:spcPct val="200000"/>
              </a:lnSpc>
              <a:buFont typeface="Wingdings" pitchFamily="2" charset="2"/>
              <a:buChar char="l"/>
            </a:pPr>
            <a:r>
              <a:rPr kumimoji="1" lang="en-US" altLang="zh-CN" sz="2400" dirty="0">
                <a:latin typeface="MS Reference Sans Serif"/>
              </a:rPr>
              <a:t>AI for marketing</a:t>
            </a:r>
          </a:p>
        </p:txBody>
      </p:sp>
    </p:spTree>
    <p:extLst>
      <p:ext uri="{BB962C8B-B14F-4D97-AF65-F5344CB8AC3E}">
        <p14:creationId xmlns:p14="http://schemas.microsoft.com/office/powerpoint/2010/main" val="403296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D479D1E-5DE8-96FF-8D80-B42E2A1BC190}"/>
              </a:ext>
            </a:extLst>
          </p:cNvPr>
          <p:cNvSpPr txBox="1"/>
          <p:nvPr/>
        </p:nvSpPr>
        <p:spPr>
          <a:xfrm>
            <a:off x="3677072" y="209149"/>
            <a:ext cx="6096000" cy="461665"/>
          </a:xfrm>
          <a:prstGeom prst="rect">
            <a:avLst/>
          </a:prstGeom>
          <a:noFill/>
        </p:spPr>
        <p:txBody>
          <a:bodyPr wrap="square">
            <a:spAutoFit/>
          </a:bodyPr>
          <a:lstStyle/>
          <a:p>
            <a:r>
              <a:rPr lang="en-US" altLang="zh-CN" sz="2400" b="1" dirty="0">
                <a:latin typeface="MS Reference Sans Serif" panose="020B0604030504040204" pitchFamily="34" charset="0"/>
              </a:rPr>
              <a:t>One Example: </a:t>
            </a:r>
            <a:r>
              <a:rPr lang="en-US" altLang="zh-CN" sz="2400" b="1" dirty="0" err="1">
                <a:latin typeface="MS Reference Sans Serif" panose="020B0604030504040204" pitchFamily="34" charset="0"/>
              </a:rPr>
              <a:t>Medvi</a:t>
            </a:r>
            <a:r>
              <a:rPr lang="en-US" altLang="zh-CN" sz="2400" b="1" dirty="0">
                <a:latin typeface="MS Reference Sans Serif" panose="020B0604030504040204" pitchFamily="34" charset="0"/>
              </a:rPr>
              <a:t> Corp.</a:t>
            </a:r>
          </a:p>
        </p:txBody>
      </p:sp>
      <p:sp>
        <p:nvSpPr>
          <p:cNvPr id="4" name="文本框 3">
            <a:extLst>
              <a:ext uri="{FF2B5EF4-FFF2-40B4-BE49-F238E27FC236}">
                <a16:creationId xmlns:a16="http://schemas.microsoft.com/office/drawing/2014/main" id="{AF2612CE-1CF8-3222-78FC-E5D77D661F01}"/>
              </a:ext>
            </a:extLst>
          </p:cNvPr>
          <p:cNvSpPr txBox="1"/>
          <p:nvPr/>
        </p:nvSpPr>
        <p:spPr>
          <a:xfrm>
            <a:off x="770468" y="873464"/>
            <a:ext cx="6697132" cy="5155257"/>
          </a:xfrm>
          <a:prstGeom prst="rect">
            <a:avLst/>
          </a:prstGeom>
          <a:noFill/>
        </p:spPr>
        <p:txBody>
          <a:bodyPr wrap="square">
            <a:spAutoFit/>
          </a:bodyPr>
          <a:lstStyle/>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Company Overview</a:t>
            </a:r>
            <a:endParaRPr lang="en-US" altLang="zh-CN" dirty="0">
              <a:latin typeface="Times New Roman" panose="02020603050405020304" pitchFamily="18" charset="0"/>
              <a:cs typeface="Times New Roman" panose="02020603050405020304" pitchFamily="18" charset="0"/>
            </a:endParaRPr>
          </a:p>
          <a:p>
            <a:pPr lvl="1">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Sector: Telehealth (initially GLP-1 weight-loss drugs).</a:t>
            </a:r>
          </a:p>
          <a:p>
            <a:pPr lvl="1">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Team: Only 2 full-time employees (Founder + Brother).</a:t>
            </a:r>
          </a:p>
          <a:p>
            <a:pPr lvl="1">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Financials: * 2025 Revenue: $401 million (16.2% profit margin).</a:t>
            </a:r>
          </a:p>
          <a:p>
            <a:pPr marL="1200150" lvl="2"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2026 Target: $1.8 billion (Currently &gt;$3M/day).</a:t>
            </a:r>
            <a:endParaRPr lang="en-US" altLang="zh-CN" b="1"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Business Model &amp; AI Contribution</a:t>
            </a:r>
            <a:endParaRPr lang="en-US" altLang="zh-CN" dirty="0">
              <a:latin typeface="Times New Roman" panose="02020603050405020304" pitchFamily="18" charset="0"/>
              <a:cs typeface="Times New Roman" panose="02020603050405020304" pitchFamily="18" charset="0"/>
            </a:endParaRPr>
          </a:p>
          <a:p>
            <a:pPr lvl="1">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Strategy: Hyper-efficient middleman. Focuses 100% on customer acquisition via AI, while entirely outsourcing doctor consultations and pharmacy fulfillment.</a:t>
            </a:r>
          </a:p>
          <a:p>
            <a:pPr lvl="1">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AI as the Workforce ($20k initial cost):</a:t>
            </a:r>
          </a:p>
          <a:p>
            <a:pPr marL="1200150" lvl="2"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Dev &amp; Copy: </a:t>
            </a:r>
            <a:r>
              <a:rPr lang="en-US" altLang="zh-CN" dirty="0" err="1">
                <a:latin typeface="Times New Roman" panose="02020603050405020304" pitchFamily="18" charset="0"/>
                <a:cs typeface="Times New Roman" panose="02020603050405020304" pitchFamily="18" charset="0"/>
              </a:rPr>
              <a:t>ChatGPT</a:t>
            </a:r>
            <a:r>
              <a:rPr lang="en-US" altLang="zh-CN" dirty="0">
                <a:latin typeface="Times New Roman" panose="02020603050405020304" pitchFamily="18" charset="0"/>
                <a:cs typeface="Times New Roman" panose="02020603050405020304" pitchFamily="18" charset="0"/>
              </a:rPr>
              <a:t>, Claude, Grok.</a:t>
            </a:r>
          </a:p>
          <a:p>
            <a:pPr marL="1200150" lvl="2"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Ads &amp; Visuals: </a:t>
            </a:r>
            <a:r>
              <a:rPr lang="en-US" altLang="zh-CN" dirty="0" err="1">
                <a:latin typeface="Times New Roman" panose="02020603050405020304" pitchFamily="18" charset="0"/>
                <a:cs typeface="Times New Roman" panose="02020603050405020304" pitchFamily="18" charset="0"/>
              </a:rPr>
              <a:t>Midjourney</a:t>
            </a:r>
            <a:r>
              <a:rPr lang="en-US" altLang="zh-CN" dirty="0">
                <a:latin typeface="Times New Roman" panose="02020603050405020304" pitchFamily="18" charset="0"/>
                <a:cs typeface="Times New Roman" panose="02020603050405020304" pitchFamily="18" charset="0"/>
              </a:rPr>
              <a:t>, Runway.</a:t>
            </a:r>
          </a:p>
          <a:p>
            <a:pPr marL="1200150" lvl="2"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Customer Service: </a:t>
            </a:r>
            <a:r>
              <a:rPr lang="en-US" altLang="zh-CN" dirty="0" err="1">
                <a:latin typeface="Times New Roman" panose="02020603050405020304" pitchFamily="18" charset="0"/>
                <a:cs typeface="Times New Roman" panose="02020603050405020304" pitchFamily="18" charset="0"/>
              </a:rPr>
              <a:t>ElevenLabs</a:t>
            </a:r>
            <a:r>
              <a:rPr lang="en-US" altLang="zh-CN" dirty="0">
                <a:latin typeface="Times New Roman" panose="02020603050405020304" pitchFamily="18" charset="0"/>
                <a:cs typeface="Times New Roman" panose="02020603050405020304" pitchFamily="18" charset="0"/>
              </a:rPr>
              <a:t> (Voice bots).</a:t>
            </a:r>
          </a:p>
          <a:p>
            <a:pPr marL="1200150" lvl="2"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Operations: Custom AI Agents automate and connect all software workflows.</a:t>
            </a:r>
          </a:p>
        </p:txBody>
      </p:sp>
      <p:pic>
        <p:nvPicPr>
          <p:cNvPr id="8" name="图片 7">
            <a:extLst>
              <a:ext uri="{FF2B5EF4-FFF2-40B4-BE49-F238E27FC236}">
                <a16:creationId xmlns:a16="http://schemas.microsoft.com/office/drawing/2014/main" id="{4E7406F5-5AF9-795B-D866-C848D7F26F65}"/>
              </a:ext>
            </a:extLst>
          </p:cNvPr>
          <p:cNvPicPr>
            <a:picLocks noChangeAspect="1"/>
          </p:cNvPicPr>
          <p:nvPr/>
        </p:nvPicPr>
        <p:blipFill>
          <a:blip r:embed="rId2"/>
          <a:stretch>
            <a:fillRect/>
          </a:stretch>
        </p:blipFill>
        <p:spPr>
          <a:xfrm>
            <a:off x="7854382" y="2404533"/>
            <a:ext cx="3837380" cy="2247273"/>
          </a:xfrm>
          <a:prstGeom prst="rect">
            <a:avLst/>
          </a:prstGeom>
        </p:spPr>
      </p:pic>
    </p:spTree>
    <p:extLst>
      <p:ext uri="{BB962C8B-B14F-4D97-AF65-F5344CB8AC3E}">
        <p14:creationId xmlns:p14="http://schemas.microsoft.com/office/powerpoint/2010/main" val="133584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 Placeholder 1">
            <a:extLst>
              <a:ext uri="{FF2B5EF4-FFF2-40B4-BE49-F238E27FC236}">
                <a16:creationId xmlns:a16="http://schemas.microsoft.com/office/drawing/2014/main" id="{FDEFE08B-6B84-778E-3161-8DD471C3A1B1}"/>
              </a:ext>
            </a:extLst>
          </p:cNvPr>
          <p:cNvSpPr txBox="1">
            <a:spLocks/>
          </p:cNvSpPr>
          <p:nvPr/>
        </p:nvSpPr>
        <p:spPr>
          <a:xfrm>
            <a:off x="447195" y="364222"/>
            <a:ext cx="3920678" cy="529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rgbClr val="C00000"/>
                </a:solidFill>
                <a:latin typeface="MS Reference Sans Serif" panose="020B0604030504040204" pitchFamily="34" charset="0"/>
              </a:rPr>
              <a:t>Outline</a:t>
            </a:r>
            <a:endParaRPr lang="en-US" sz="3600" b="1" dirty="0">
              <a:solidFill>
                <a:srgbClr val="C00000"/>
              </a:solidFill>
              <a:latin typeface="MS Reference Sans Serif" panose="020B0604030504040204" pitchFamily="34" charset="0"/>
            </a:endParaRPr>
          </a:p>
        </p:txBody>
      </p:sp>
      <p:cxnSp>
        <p:nvCxnSpPr>
          <p:cNvPr id="13" name="直线连接符 12">
            <a:extLst>
              <a:ext uri="{FF2B5EF4-FFF2-40B4-BE49-F238E27FC236}">
                <a16:creationId xmlns:a16="http://schemas.microsoft.com/office/drawing/2014/main" id="{DDEFECA5-493D-8FE1-790C-B53CD605539B}"/>
              </a:ext>
            </a:extLst>
          </p:cNvPr>
          <p:cNvCxnSpPr/>
          <p:nvPr/>
        </p:nvCxnSpPr>
        <p:spPr>
          <a:xfrm>
            <a:off x="557364" y="998342"/>
            <a:ext cx="1722264" cy="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6B892A41-62DB-444A-66DF-F43130F6B855}"/>
              </a:ext>
            </a:extLst>
          </p:cNvPr>
          <p:cNvSpPr txBox="1"/>
          <p:nvPr/>
        </p:nvSpPr>
        <p:spPr>
          <a:xfrm>
            <a:off x="447195" y="1456889"/>
            <a:ext cx="9971314" cy="2187458"/>
          </a:xfrm>
          <a:prstGeom prst="rect">
            <a:avLst/>
          </a:prstGeom>
          <a:noFill/>
        </p:spPr>
        <p:txBody>
          <a:bodyPr wrap="square" rtlCol="0">
            <a:spAutoFit/>
          </a:bodyPr>
          <a:lstStyle/>
          <a:p>
            <a:pPr marL="342900" indent="-342900">
              <a:lnSpc>
                <a:spcPct val="200000"/>
              </a:lnSpc>
              <a:buFont typeface="Wingdings" pitchFamily="2" charset="2"/>
              <a:buChar char="l"/>
            </a:pPr>
            <a:r>
              <a:rPr lang="en-US" altLang="zh-CN" sz="2400" dirty="0">
                <a:latin typeface="MS Reference Sans Serif"/>
              </a:rPr>
              <a:t>An introduction for LLM and AI agent (</a:t>
            </a:r>
            <a:r>
              <a:rPr lang="en-US" altLang="zh-CN" sz="2400" dirty="0" err="1">
                <a:latin typeface="MS Reference Sans Serif"/>
              </a:rPr>
              <a:t>openclaw</a:t>
            </a:r>
            <a:r>
              <a:rPr lang="en-US" altLang="zh-CN" sz="2400" dirty="0">
                <a:latin typeface="MS Reference Sans Serif"/>
              </a:rPr>
              <a:t>)</a:t>
            </a:r>
          </a:p>
          <a:p>
            <a:pPr marL="342900" indent="-342900">
              <a:lnSpc>
                <a:spcPct val="200000"/>
              </a:lnSpc>
              <a:buFont typeface="Wingdings" pitchFamily="2" charset="2"/>
              <a:buChar char="l"/>
            </a:pPr>
            <a:r>
              <a:rPr kumimoji="1" lang="en" altLang="zh-CN" sz="2400" dirty="0">
                <a:solidFill>
                  <a:schemeClr val="bg1">
                    <a:lumMod val="65000"/>
                  </a:schemeClr>
                </a:solidFill>
                <a:latin typeface="MS Reference Sans Serif"/>
              </a:rPr>
              <a:t>AI for research</a:t>
            </a:r>
            <a:endParaRPr lang="en" altLang="zh-CN" sz="2400" dirty="0">
              <a:solidFill>
                <a:schemeClr val="bg1">
                  <a:lumMod val="65000"/>
                </a:schemeClr>
              </a:solidFill>
              <a:latin typeface="MS Reference Sans Serif" panose="020B0604030504040204" pitchFamily="34" charset="0"/>
            </a:endParaRPr>
          </a:p>
          <a:p>
            <a:pPr marL="342900" indent="-342900">
              <a:lnSpc>
                <a:spcPct val="200000"/>
              </a:lnSpc>
              <a:buFont typeface="Wingdings" pitchFamily="2" charset="2"/>
              <a:buChar char="l"/>
            </a:pPr>
            <a:r>
              <a:rPr kumimoji="1" lang="en-US" altLang="zh-CN" sz="2400" dirty="0">
                <a:solidFill>
                  <a:schemeClr val="bg1">
                    <a:lumMod val="65000"/>
                  </a:schemeClr>
                </a:solidFill>
                <a:latin typeface="MS Reference Sans Serif"/>
              </a:rPr>
              <a:t>AI for marketing</a:t>
            </a:r>
          </a:p>
        </p:txBody>
      </p:sp>
    </p:spTree>
    <p:extLst>
      <p:ext uri="{BB962C8B-B14F-4D97-AF65-F5344CB8AC3E}">
        <p14:creationId xmlns:p14="http://schemas.microsoft.com/office/powerpoint/2010/main" val="18491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424EE57-048A-59FE-C5A3-9D69A942A90F}"/>
              </a:ext>
            </a:extLst>
          </p:cNvPr>
          <p:cNvSpPr txBox="1"/>
          <p:nvPr/>
        </p:nvSpPr>
        <p:spPr>
          <a:xfrm>
            <a:off x="742950" y="956028"/>
            <a:ext cx="10706100" cy="4355038"/>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Pain Point Mining</a:t>
            </a:r>
            <a:endParaRPr lang="en-US" altLang="zh-CN" b="1"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UX Researcher / Market Research Specialist</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Monitor platforms like X/Twitter and Reddit 24/7 to scrape user complaints and unmet needs.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Market Research &amp; Product Factory [1]</a:t>
            </a:r>
          </a:p>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Competitor Analysis</a:t>
            </a:r>
            <a:endParaRPr lang="en-US" altLang="zh-CN" b="1"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Business Analyst / Strategy Planner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Auto-aggregate competitor updates, pricing strategies, and user reviews into market reports.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Agent Framework - </a:t>
            </a:r>
            <a:r>
              <a:rPr lang="en-US" altLang="zh-CN" dirty="0" err="1">
                <a:latin typeface="Times New Roman" panose="02020603050405020304" pitchFamily="18" charset="0"/>
                <a:cs typeface="Times New Roman" panose="02020603050405020304" pitchFamily="18" charset="0"/>
              </a:rPr>
              <a:t>CrewAI</a:t>
            </a:r>
            <a:r>
              <a:rPr lang="en-US" altLang="zh-CN" dirty="0">
                <a:latin typeface="Times New Roman" panose="02020603050405020304" pitchFamily="18" charset="0"/>
                <a:cs typeface="Times New Roman" panose="02020603050405020304" pitchFamily="18" charset="0"/>
              </a:rPr>
              <a:t> Market Research Example [2]</a:t>
            </a:r>
          </a:p>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Idea Validation</a:t>
            </a:r>
            <a:endParaRPr lang="en-US" altLang="zh-CN" b="1"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Product Manager (PM) / Commercialization Director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Scan GitHub and Product Hunt to assess market crowding and feasibility before building.</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Pre-Build Idea Validator [3]</a:t>
            </a:r>
          </a:p>
        </p:txBody>
      </p:sp>
      <p:sp>
        <p:nvSpPr>
          <p:cNvPr id="3" name="文本框 2">
            <a:extLst>
              <a:ext uri="{FF2B5EF4-FFF2-40B4-BE49-F238E27FC236}">
                <a16:creationId xmlns:a16="http://schemas.microsoft.com/office/drawing/2014/main" id="{5CDD7F55-E0D7-5323-6FBE-B3305C049208}"/>
              </a:ext>
            </a:extLst>
          </p:cNvPr>
          <p:cNvSpPr txBox="1"/>
          <p:nvPr/>
        </p:nvSpPr>
        <p:spPr>
          <a:xfrm>
            <a:off x="2891367" y="196662"/>
            <a:ext cx="6096000" cy="461665"/>
          </a:xfrm>
          <a:prstGeom prst="rect">
            <a:avLst/>
          </a:prstGeom>
          <a:noFill/>
        </p:spPr>
        <p:txBody>
          <a:bodyPr wrap="square">
            <a:spAutoFit/>
          </a:bodyPr>
          <a:lstStyle/>
          <a:p>
            <a:r>
              <a:rPr lang="en-US" altLang="zh-CN" sz="2400" b="1" dirty="0">
                <a:latin typeface="MS Reference Sans Serif" panose="020B0604030504040204" pitchFamily="34" charset="0"/>
              </a:rPr>
              <a:t>Market Research &amp; Demand Validation</a:t>
            </a:r>
            <a:endParaRPr lang="zh-CN" altLang="en-US" sz="2400" b="1" dirty="0">
              <a:latin typeface="MS Reference Sans Serif" panose="020B0604030504040204" pitchFamily="34" charset="0"/>
            </a:endParaRPr>
          </a:p>
        </p:txBody>
      </p:sp>
      <p:sp>
        <p:nvSpPr>
          <p:cNvPr id="5" name="文本框 4">
            <a:extLst>
              <a:ext uri="{FF2B5EF4-FFF2-40B4-BE49-F238E27FC236}">
                <a16:creationId xmlns:a16="http://schemas.microsoft.com/office/drawing/2014/main" id="{F50EC058-29BE-407A-1466-B2E84CA0BF91}"/>
              </a:ext>
            </a:extLst>
          </p:cNvPr>
          <p:cNvSpPr txBox="1"/>
          <p:nvPr/>
        </p:nvSpPr>
        <p:spPr>
          <a:xfrm>
            <a:off x="486833" y="5922674"/>
            <a:ext cx="11065934" cy="738664"/>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[1] </a:t>
            </a:r>
            <a:r>
              <a:rPr lang="en-US" altLang="zh-CN" sz="1400" dirty="0">
                <a:latin typeface="Times New Roman" panose="02020603050405020304" pitchFamily="18" charset="0"/>
                <a:cs typeface="Times New Roman" panose="02020603050405020304" pitchFamily="18" charset="0"/>
                <a:hlinkClick r:id="rId3"/>
              </a:rPr>
              <a:t>https://github.com/hesamsheikh/awesome-openclaw-usecases/blob/main/usecases/market-research-product-factory.md</a:t>
            </a:r>
            <a:r>
              <a:rPr lang="en-US" altLang="zh-CN" sz="1400" dirty="0">
                <a:latin typeface="Times New Roman" panose="02020603050405020304" pitchFamily="18" charset="0"/>
                <a:cs typeface="Times New Roman" panose="02020603050405020304" pitchFamily="18" charset="0"/>
              </a:rPr>
              <a:t>  </a:t>
            </a:r>
          </a:p>
          <a:p>
            <a:r>
              <a:rPr lang="en-US" altLang="zh-CN" sz="1400" dirty="0">
                <a:latin typeface="Times New Roman" panose="02020603050405020304" pitchFamily="18" charset="0"/>
                <a:cs typeface="Times New Roman" panose="02020603050405020304" pitchFamily="18" charset="0"/>
              </a:rPr>
              <a:t>[2] </a:t>
            </a:r>
            <a:r>
              <a:rPr lang="en-US" altLang="zh-CN" sz="1400" dirty="0">
                <a:latin typeface="Times New Roman" panose="02020603050405020304" pitchFamily="18" charset="0"/>
                <a:cs typeface="Times New Roman" panose="02020603050405020304" pitchFamily="18" charset="0"/>
                <a:hlinkClick r:id="rId4"/>
              </a:rPr>
              <a:t>https://github.com/crewAIInc/crewAI-examples/tree/main?tab=readme-ov-file</a:t>
            </a:r>
            <a:r>
              <a:rPr lang="en-US" altLang="zh-CN" sz="1400" dirty="0">
                <a:latin typeface="Times New Roman" panose="02020603050405020304" pitchFamily="18" charset="0"/>
                <a:cs typeface="Times New Roman" panose="02020603050405020304" pitchFamily="18" charset="0"/>
              </a:rPr>
              <a:t> </a:t>
            </a:r>
          </a:p>
          <a:p>
            <a:r>
              <a:rPr lang="en-US" altLang="zh-CN" sz="1400" dirty="0">
                <a:latin typeface="Times New Roman" panose="02020603050405020304" pitchFamily="18" charset="0"/>
                <a:cs typeface="Times New Roman" panose="02020603050405020304" pitchFamily="18" charset="0"/>
              </a:rPr>
              <a:t>[3] </a:t>
            </a:r>
            <a:r>
              <a:rPr lang="en-US" altLang="zh-CN" sz="1400" dirty="0">
                <a:latin typeface="Times New Roman" panose="02020603050405020304" pitchFamily="18" charset="0"/>
                <a:cs typeface="Times New Roman" panose="02020603050405020304" pitchFamily="18" charset="0"/>
                <a:hlinkClick r:id="rId5"/>
              </a:rPr>
              <a:t>https://github.com/hesamsheikh/awesome-openclaw-usecases/blob/main/usecases/pre-build-idea-validator.md</a:t>
            </a:r>
            <a:r>
              <a:rPr lang="en-US" altLang="zh-CN"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54148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424EE57-048A-59FE-C5A3-9D69A942A90F}"/>
              </a:ext>
            </a:extLst>
          </p:cNvPr>
          <p:cNvSpPr txBox="1"/>
          <p:nvPr/>
        </p:nvSpPr>
        <p:spPr>
          <a:xfrm>
            <a:off x="742950" y="851253"/>
            <a:ext cx="7324725" cy="5724644"/>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The "Last 30 Days" Market Research Pipeline</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Core Strategy: Mine platforms like X/Twitter and Reddit 24/7 to scrape user complaints and unmet needs.</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AI Tech Stack: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(Market Research &amp; Product Factory) + Last 30 Days Skill + Telegram API.</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Executable Workflow: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Install the `last30days-skill` via </a:t>
            </a:r>
            <a:r>
              <a:rPr lang="en-US" altLang="zh-CN" dirty="0" err="1">
                <a:latin typeface="Times New Roman" panose="02020603050405020304" pitchFamily="18" charset="0"/>
                <a:cs typeface="Times New Roman" panose="02020603050405020304" pitchFamily="18" charset="0"/>
              </a:rPr>
              <a:t>OpenClaw's</a:t>
            </a:r>
            <a:r>
              <a:rPr lang="en-US" altLang="zh-CN" dirty="0">
                <a:latin typeface="Times New Roman" panose="02020603050405020304" pitchFamily="18" charset="0"/>
                <a:cs typeface="Times New Roman" panose="02020603050405020304" pitchFamily="18" charset="0"/>
              </a:rPr>
              <a:t> plugin manager to bypass sanitized survey data.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Schedule a weekly </a:t>
            </a:r>
            <a:r>
              <a:rPr lang="en-US" altLang="zh-CN" dirty="0" err="1">
                <a:latin typeface="Times New Roman" panose="02020603050405020304" pitchFamily="18" charset="0"/>
                <a:cs typeface="Times New Roman" panose="02020603050405020304" pitchFamily="18" charset="0"/>
              </a:rPr>
              <a:t>cron</a:t>
            </a:r>
            <a:r>
              <a:rPr lang="en-US" altLang="zh-CN" dirty="0">
                <a:latin typeface="Times New Roman" panose="02020603050405020304" pitchFamily="18" charset="0"/>
                <a:cs typeface="Times New Roman" panose="02020603050405020304" pitchFamily="18" charset="0"/>
              </a:rPr>
              <a:t> job via CLI: "Every Monday, research technical challenges people have with [Your Niche] on Reddit."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Instruct the agent to format findings into: Top pain points, specific complaints, and gaps in existing solutions.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Trigger the execution protocol: Feed the generated report back into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with the prompt, "Build me an MVP web app that solves [Top Pain Point]."-</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Real-world Solopreneur Use Case: Discovering continuous user complaints about API rate limits on a forum, and immediately dispatching the agent to build a reverse-proxy solution MVP.</a:t>
            </a:r>
          </a:p>
        </p:txBody>
      </p:sp>
      <p:sp>
        <p:nvSpPr>
          <p:cNvPr id="3" name="文本框 2">
            <a:extLst>
              <a:ext uri="{FF2B5EF4-FFF2-40B4-BE49-F238E27FC236}">
                <a16:creationId xmlns:a16="http://schemas.microsoft.com/office/drawing/2014/main" id="{5CDD7F55-E0D7-5323-6FBE-B3305C049208}"/>
              </a:ext>
            </a:extLst>
          </p:cNvPr>
          <p:cNvSpPr txBox="1"/>
          <p:nvPr/>
        </p:nvSpPr>
        <p:spPr>
          <a:xfrm>
            <a:off x="4915551" y="196662"/>
            <a:ext cx="2219895" cy="461665"/>
          </a:xfrm>
          <a:prstGeom prst="rect">
            <a:avLst/>
          </a:prstGeom>
          <a:noFill/>
        </p:spPr>
        <p:txBody>
          <a:bodyPr wrap="square">
            <a:spAutoFit/>
          </a:bodyPr>
          <a:lstStyle/>
          <a:p>
            <a:r>
              <a:rPr lang="en-US" altLang="zh-CN" sz="2400" b="1" dirty="0">
                <a:latin typeface="MS Reference Sans Serif" panose="020B0604030504040204" pitchFamily="34" charset="0"/>
              </a:rPr>
              <a:t>Case Study</a:t>
            </a:r>
            <a:endParaRPr lang="zh-CN" altLang="en-US" sz="2400" b="1" dirty="0">
              <a:latin typeface="MS Reference Sans Serif" panose="020B0604030504040204" pitchFamily="34" charset="0"/>
            </a:endParaRPr>
          </a:p>
        </p:txBody>
      </p:sp>
      <p:pic>
        <p:nvPicPr>
          <p:cNvPr id="4" name="图片 3">
            <a:extLst>
              <a:ext uri="{FF2B5EF4-FFF2-40B4-BE49-F238E27FC236}">
                <a16:creationId xmlns:a16="http://schemas.microsoft.com/office/drawing/2014/main" id="{45C1E926-8317-69D3-69AD-7B5933833BF8}"/>
              </a:ext>
            </a:extLst>
          </p:cNvPr>
          <p:cNvPicPr>
            <a:picLocks noChangeAspect="1"/>
          </p:cNvPicPr>
          <p:nvPr/>
        </p:nvPicPr>
        <p:blipFill rotWithShape="1">
          <a:blip r:embed="rId3"/>
          <a:srcRect l="29492" t="10644" r="26074" b="11002"/>
          <a:stretch/>
        </p:blipFill>
        <p:spPr>
          <a:xfrm>
            <a:off x="8248258" y="2038349"/>
            <a:ext cx="3324617" cy="3200401"/>
          </a:xfrm>
          <a:prstGeom prst="rect">
            <a:avLst/>
          </a:prstGeom>
        </p:spPr>
      </p:pic>
    </p:spTree>
    <p:extLst>
      <p:ext uri="{BB962C8B-B14F-4D97-AF65-F5344CB8AC3E}">
        <p14:creationId xmlns:p14="http://schemas.microsoft.com/office/powerpoint/2010/main" val="20819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5C1106ED-C42C-87A7-2707-862918277B52}"/>
              </a:ext>
            </a:extLst>
          </p:cNvPr>
          <p:cNvSpPr txBox="1"/>
          <p:nvPr/>
        </p:nvSpPr>
        <p:spPr>
          <a:xfrm>
            <a:off x="487680" y="777111"/>
            <a:ext cx="11216640" cy="4355038"/>
          </a:xfrm>
          <a:prstGeom prst="rect">
            <a:avLst/>
          </a:prstGeom>
          <a:noFill/>
        </p:spPr>
        <p:txBody>
          <a:bodyPr wrap="square">
            <a:spAutoFit/>
          </a:bodyPr>
          <a:lstStyle/>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Prototype &amp; MVP Development</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Front-end &amp; Back-end Engineer / UI/UX Designer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Write code from natural language prompts, enabling autonomous "overnight builds" of mini-apps.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Goal-Driven Autonomous Tasks [1]</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Algorithm &amp; Model Deployment</a:t>
            </a:r>
            <a:endParaRPr lang="en-US" altLang="zh-CN" b="1"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Algorithm Engineer / Machine Learning (ML) Engineer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Handle environment setup, scripting, and testing for complex models, freeing you for core architecture.</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Agent Framework - </a:t>
            </a:r>
            <a:r>
              <a:rPr lang="en-US" altLang="zh-CN" dirty="0" err="1">
                <a:latin typeface="Times New Roman" panose="02020603050405020304" pitchFamily="18" charset="0"/>
                <a:cs typeface="Times New Roman" panose="02020603050405020304" pitchFamily="18" charset="0"/>
              </a:rPr>
              <a:t>MetaGPT</a:t>
            </a:r>
            <a:r>
              <a:rPr lang="en-US" altLang="zh-CN" dirty="0">
                <a:latin typeface="Times New Roman" panose="02020603050405020304" pitchFamily="18" charset="0"/>
                <a:cs typeface="Times New Roman" panose="02020603050405020304" pitchFamily="18" charset="0"/>
              </a:rPr>
              <a:t> [2]</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Code Review &amp; Self-Healing</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QA Engineer / DevOps / Tech Lead</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Auto-review code pre-commit and autonomously search logs to fix errors (Bugs First policy).</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Autonomous Game Dev Pipeline [3]</a:t>
            </a:r>
          </a:p>
        </p:txBody>
      </p:sp>
      <p:sp>
        <p:nvSpPr>
          <p:cNvPr id="3" name="文本框 2">
            <a:extLst>
              <a:ext uri="{FF2B5EF4-FFF2-40B4-BE49-F238E27FC236}">
                <a16:creationId xmlns:a16="http://schemas.microsoft.com/office/drawing/2014/main" id="{4F09C883-2E61-1485-69B2-7E2C1ADED1F7}"/>
              </a:ext>
            </a:extLst>
          </p:cNvPr>
          <p:cNvSpPr txBox="1"/>
          <p:nvPr/>
        </p:nvSpPr>
        <p:spPr>
          <a:xfrm>
            <a:off x="3560233" y="204579"/>
            <a:ext cx="5024967" cy="461665"/>
          </a:xfrm>
          <a:prstGeom prst="rect">
            <a:avLst/>
          </a:prstGeom>
          <a:noFill/>
        </p:spPr>
        <p:txBody>
          <a:bodyPr wrap="square">
            <a:spAutoFit/>
          </a:bodyPr>
          <a:lstStyle/>
          <a:p>
            <a:r>
              <a:rPr lang="en-US" altLang="zh-CN" sz="2400" b="1" dirty="0">
                <a:latin typeface="MS Reference Sans Serif" panose="020B0604030504040204" pitchFamily="34" charset="0"/>
              </a:rPr>
              <a:t>Product R&amp;D &amp; Technical Build</a:t>
            </a:r>
          </a:p>
        </p:txBody>
      </p:sp>
      <p:sp>
        <p:nvSpPr>
          <p:cNvPr id="6" name="文本框 5">
            <a:extLst>
              <a:ext uri="{FF2B5EF4-FFF2-40B4-BE49-F238E27FC236}">
                <a16:creationId xmlns:a16="http://schemas.microsoft.com/office/drawing/2014/main" id="{56B51A3D-1362-CE98-AE1F-1484FB3EC43B}"/>
              </a:ext>
            </a:extLst>
          </p:cNvPr>
          <p:cNvSpPr txBox="1"/>
          <p:nvPr/>
        </p:nvSpPr>
        <p:spPr>
          <a:xfrm>
            <a:off x="389467" y="5819560"/>
            <a:ext cx="10916920" cy="738664"/>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[1] https://github.com/hesamsheikh/awesome-openclaw-usecases/blob/main/usecases/overnight-mini-app-builder.md </a:t>
            </a:r>
          </a:p>
          <a:p>
            <a:r>
              <a:rPr lang="en-US" altLang="zh-CN" sz="1400" dirty="0">
                <a:latin typeface="Times New Roman" panose="02020603050405020304" pitchFamily="18" charset="0"/>
                <a:cs typeface="Times New Roman" panose="02020603050405020304" pitchFamily="18" charset="0"/>
              </a:rPr>
              <a:t>[2] https://github.com/FoundationAgents/MetaGPT</a:t>
            </a:r>
          </a:p>
          <a:p>
            <a:r>
              <a:rPr lang="en-US" altLang="zh-CN" sz="1400" dirty="0">
                <a:latin typeface="Times New Roman" panose="02020603050405020304" pitchFamily="18" charset="0"/>
                <a:cs typeface="Times New Roman" panose="02020603050405020304" pitchFamily="18" charset="0"/>
              </a:rPr>
              <a:t>[3] https://github.com/hesamsheikh/awesome-openclaw-usecases/blob/main/usecases/autonomous-game-dev-pipeline.md</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579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424EE57-048A-59FE-C5A3-9D69A942A90F}"/>
              </a:ext>
            </a:extLst>
          </p:cNvPr>
          <p:cNvSpPr txBox="1"/>
          <p:nvPr/>
        </p:nvSpPr>
        <p:spPr>
          <a:xfrm>
            <a:off x="552450" y="658327"/>
            <a:ext cx="7639050" cy="5924699"/>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Setting Up the "Overnight Mini-App" Builder</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Core Strategy: Write code from natural language prompts, enabling autonomous "overnight builds" of mini-apps aligned with long-term business goals.</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AI Tech Stack: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(Goal-Driven Autonomous Tasks) + `AUTONOMOUS.md` + Next.js.</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Executable Workflow: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Create an `AUTONOMOUS.md` core file in your root directory containing a brain dump of all quantitative business and technical goals.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Configure a daily 8:00 AM trigger instructing the agent to parse this file and generate 4-5 executable background tasks (e.g., algorithm deployment scripts, UI generation).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Explicitly prompt the agent to build a "surprise mini-app" overnight using lightweight frameworks like Next.js or Python/</a:t>
            </a:r>
            <a:r>
              <a:rPr lang="en-US" altLang="zh-CN" dirty="0" err="1">
                <a:latin typeface="Times New Roman" panose="02020603050405020304" pitchFamily="18" charset="0"/>
                <a:cs typeface="Times New Roman" panose="02020603050405020304" pitchFamily="18" charset="0"/>
              </a:rPr>
              <a:t>Streamlit</a:t>
            </a:r>
            <a:r>
              <a:rPr lang="en-US" altLang="zh-CN" dirty="0">
                <a:latin typeface="Times New Roman" panose="02020603050405020304" pitchFamily="18" charset="0"/>
                <a:cs typeface="Times New Roman" panose="02020603050405020304" pitchFamily="18" charset="0"/>
              </a:rPr>
              <a:t>.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Prevent fatal race conditions: Strictly isolate the `AUTONOMOUS.md` file so that only the main session possesses write permissions, while sub-agents have read-only access.</a:t>
            </a:r>
          </a:p>
        </p:txBody>
      </p:sp>
      <p:sp>
        <p:nvSpPr>
          <p:cNvPr id="3" name="文本框 2">
            <a:extLst>
              <a:ext uri="{FF2B5EF4-FFF2-40B4-BE49-F238E27FC236}">
                <a16:creationId xmlns:a16="http://schemas.microsoft.com/office/drawing/2014/main" id="{5CDD7F55-E0D7-5323-6FBE-B3305C049208}"/>
              </a:ext>
            </a:extLst>
          </p:cNvPr>
          <p:cNvSpPr txBox="1"/>
          <p:nvPr/>
        </p:nvSpPr>
        <p:spPr>
          <a:xfrm>
            <a:off x="4915551" y="196662"/>
            <a:ext cx="2219895" cy="461665"/>
          </a:xfrm>
          <a:prstGeom prst="rect">
            <a:avLst/>
          </a:prstGeom>
          <a:noFill/>
        </p:spPr>
        <p:txBody>
          <a:bodyPr wrap="square">
            <a:spAutoFit/>
          </a:bodyPr>
          <a:lstStyle/>
          <a:p>
            <a:r>
              <a:rPr lang="en-US" altLang="zh-CN" sz="2400" b="1" dirty="0">
                <a:latin typeface="MS Reference Sans Serif" panose="020B0604030504040204" pitchFamily="34" charset="0"/>
              </a:rPr>
              <a:t>Case Study</a:t>
            </a:r>
            <a:endParaRPr lang="zh-CN" altLang="en-US" sz="2400" b="1" dirty="0">
              <a:latin typeface="MS Reference Sans Serif" panose="020B0604030504040204" pitchFamily="34" charset="0"/>
            </a:endParaRPr>
          </a:p>
        </p:txBody>
      </p:sp>
      <p:pic>
        <p:nvPicPr>
          <p:cNvPr id="4" name="图片 3">
            <a:extLst>
              <a:ext uri="{FF2B5EF4-FFF2-40B4-BE49-F238E27FC236}">
                <a16:creationId xmlns:a16="http://schemas.microsoft.com/office/drawing/2014/main" id="{4824D8F4-8875-ED76-7478-676BEC0D63DE}"/>
              </a:ext>
            </a:extLst>
          </p:cNvPr>
          <p:cNvPicPr>
            <a:picLocks noChangeAspect="1"/>
          </p:cNvPicPr>
          <p:nvPr/>
        </p:nvPicPr>
        <p:blipFill rotWithShape="1">
          <a:blip r:embed="rId3"/>
          <a:srcRect l="5762" t="12673" r="2051" b="5208"/>
          <a:stretch/>
        </p:blipFill>
        <p:spPr>
          <a:xfrm>
            <a:off x="7933711" y="2466944"/>
            <a:ext cx="4163190" cy="2086005"/>
          </a:xfrm>
          <a:prstGeom prst="rect">
            <a:avLst/>
          </a:prstGeom>
        </p:spPr>
      </p:pic>
    </p:spTree>
    <p:extLst>
      <p:ext uri="{BB962C8B-B14F-4D97-AF65-F5344CB8AC3E}">
        <p14:creationId xmlns:p14="http://schemas.microsoft.com/office/powerpoint/2010/main" val="622979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4D6387A-1C15-2675-026E-EEC5B3FD93F7}"/>
              </a:ext>
            </a:extLst>
          </p:cNvPr>
          <p:cNvSpPr txBox="1"/>
          <p:nvPr/>
        </p:nvSpPr>
        <p:spPr>
          <a:xfrm>
            <a:off x="753534" y="988702"/>
            <a:ext cx="8755380" cy="3185487"/>
          </a:xfrm>
          <a:prstGeom prst="rect">
            <a:avLst/>
          </a:prstGeom>
          <a:noFill/>
        </p:spPr>
        <p:txBody>
          <a:bodyPr wrap="square">
            <a:spAutoFit/>
          </a:bodyPr>
          <a:lstStyle/>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Content Factory</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Copywriter / Content Operator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Multi-agent collaboration to track trends, write technical blogs, and generate media scripts.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Multi-Agent Content Factory [1]</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Automated Social Media Operations</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Social Media Manager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Auto-post, reply, like, and proactively DM potential early adopters.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X/Twitter Automation [2]</a:t>
            </a:r>
          </a:p>
        </p:txBody>
      </p:sp>
      <p:sp>
        <p:nvSpPr>
          <p:cNvPr id="3" name="文本框 2">
            <a:extLst>
              <a:ext uri="{FF2B5EF4-FFF2-40B4-BE49-F238E27FC236}">
                <a16:creationId xmlns:a16="http://schemas.microsoft.com/office/drawing/2014/main" id="{CBBC3E22-08C8-6591-314D-C9C84949CDDA}"/>
              </a:ext>
            </a:extLst>
          </p:cNvPr>
          <p:cNvSpPr txBox="1"/>
          <p:nvPr/>
        </p:nvSpPr>
        <p:spPr>
          <a:xfrm>
            <a:off x="3175000" y="322821"/>
            <a:ext cx="6096000" cy="461665"/>
          </a:xfrm>
          <a:prstGeom prst="rect">
            <a:avLst/>
          </a:prstGeom>
          <a:noFill/>
        </p:spPr>
        <p:txBody>
          <a:bodyPr wrap="square">
            <a:spAutoFit/>
          </a:bodyPr>
          <a:lstStyle/>
          <a:p>
            <a:r>
              <a:rPr lang="en-US" altLang="zh-CN" sz="2400" b="1" dirty="0">
                <a:latin typeface="MS Reference Sans Serif" panose="020B0604030504040204" pitchFamily="34" charset="0"/>
              </a:rPr>
              <a:t>Marketing &amp; Content Distribution</a:t>
            </a:r>
          </a:p>
        </p:txBody>
      </p:sp>
      <p:sp>
        <p:nvSpPr>
          <p:cNvPr id="6" name="文本框 5">
            <a:extLst>
              <a:ext uri="{FF2B5EF4-FFF2-40B4-BE49-F238E27FC236}">
                <a16:creationId xmlns:a16="http://schemas.microsoft.com/office/drawing/2014/main" id="{7DC09C92-25E8-6CBD-529D-F02A226EEC44}"/>
              </a:ext>
            </a:extLst>
          </p:cNvPr>
          <p:cNvSpPr txBox="1"/>
          <p:nvPr/>
        </p:nvSpPr>
        <p:spPr>
          <a:xfrm>
            <a:off x="491067" y="5738049"/>
            <a:ext cx="11209866" cy="523220"/>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[1] </a:t>
            </a:r>
            <a:r>
              <a:rPr lang="en-US" altLang="zh-CN" sz="1400" dirty="0">
                <a:latin typeface="Times New Roman" panose="02020603050405020304" pitchFamily="18" charset="0"/>
                <a:cs typeface="Times New Roman" panose="02020603050405020304" pitchFamily="18" charset="0"/>
                <a:hlinkClick r:id="rId2"/>
              </a:rPr>
              <a:t>https://github.com/hesamsheikh/awesome-openclaw-usecases/blob/main/usecases/multi-agent-team.md</a:t>
            </a:r>
            <a:r>
              <a:rPr lang="en-US" altLang="zh-CN" sz="1400" dirty="0">
                <a:latin typeface="Times New Roman" panose="02020603050405020304" pitchFamily="18" charset="0"/>
                <a:cs typeface="Times New Roman" panose="02020603050405020304" pitchFamily="18" charset="0"/>
              </a:rPr>
              <a:t>  </a:t>
            </a:r>
          </a:p>
          <a:p>
            <a:r>
              <a:rPr lang="en-US" altLang="zh-CN" sz="1400" dirty="0">
                <a:latin typeface="Times New Roman" panose="02020603050405020304" pitchFamily="18" charset="0"/>
                <a:cs typeface="Times New Roman" panose="02020603050405020304" pitchFamily="18" charset="0"/>
              </a:rPr>
              <a:t>[2] </a:t>
            </a:r>
            <a:r>
              <a:rPr lang="en-US" altLang="zh-CN" sz="1400" dirty="0">
                <a:latin typeface="Times New Roman" panose="02020603050405020304" pitchFamily="18" charset="0"/>
                <a:cs typeface="Times New Roman" panose="02020603050405020304" pitchFamily="18" charset="0"/>
                <a:hlinkClick r:id="rId3"/>
              </a:rPr>
              <a:t>https://github.com/hesamsheikh/awesome-openclaw-usecases/blob/main/usecases/x-twitter-automation.md</a:t>
            </a:r>
            <a:r>
              <a:rPr lang="en-US" altLang="zh-CN" sz="1400" dirty="0">
                <a:latin typeface="Times New Roman" panose="02020603050405020304" pitchFamily="18" charset="0"/>
                <a:cs typeface="Times New Roman" panose="02020603050405020304" pitchFamily="18" charset="0"/>
              </a:rPr>
              <a:t> </a:t>
            </a:r>
            <a:endParaRPr lang="zh-CN" altLang="en-US" sz="1400" dirty="0"/>
          </a:p>
        </p:txBody>
      </p:sp>
    </p:spTree>
    <p:extLst>
      <p:ext uri="{BB962C8B-B14F-4D97-AF65-F5344CB8AC3E}">
        <p14:creationId xmlns:p14="http://schemas.microsoft.com/office/powerpoint/2010/main" val="1790094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2415F16-8AFD-9A51-BC67-C994537D9361}"/>
              </a:ext>
            </a:extLst>
          </p:cNvPr>
          <p:cNvSpPr txBox="1"/>
          <p:nvPr/>
        </p:nvSpPr>
        <p:spPr>
          <a:xfrm>
            <a:off x="575732" y="1138347"/>
            <a:ext cx="8663940" cy="3462486"/>
          </a:xfrm>
          <a:prstGeom prst="rect">
            <a:avLst/>
          </a:prstGeom>
          <a:noFill/>
        </p:spPr>
        <p:txBody>
          <a:bodyPr wrap="square">
            <a:spAutoFit/>
          </a:bodyPr>
          <a:lstStyle/>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24/7 Omnichannel Support</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Customer Support / After-Sales Support</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Unify WhatsApp, Instagram, and Email into one AI inbox to answer FAQs using your knowledge base.</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Multi-Channel AI Customer Service [1]</a:t>
            </a:r>
          </a:p>
          <a:p>
            <a:pPr marL="342900" indent="-34290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Lead Follow-up (CRM)</a:t>
            </a:r>
            <a:endParaRPr lang="en-US" altLang="zh-CN" dirty="0">
              <a:latin typeface="Times New Roman" panose="02020603050405020304" pitchFamily="18" charset="0"/>
              <a:cs typeface="Times New Roman" panose="02020603050405020304" pitchFamily="18" charset="0"/>
            </a:endParaRP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Replaced Role: Sales Development Rep (SDR) / Account Manager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Details: Extract client info from emails/calendars into a database and auto-send follow-up emails.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Use Case: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 Local CRM Framework [2]</a:t>
            </a:r>
          </a:p>
        </p:txBody>
      </p:sp>
      <p:sp>
        <p:nvSpPr>
          <p:cNvPr id="3" name="文本框 2">
            <a:extLst>
              <a:ext uri="{FF2B5EF4-FFF2-40B4-BE49-F238E27FC236}">
                <a16:creationId xmlns:a16="http://schemas.microsoft.com/office/drawing/2014/main" id="{6D479D1E-5DE8-96FF-8D80-B42E2A1BC190}"/>
              </a:ext>
            </a:extLst>
          </p:cNvPr>
          <p:cNvSpPr txBox="1"/>
          <p:nvPr/>
        </p:nvSpPr>
        <p:spPr>
          <a:xfrm>
            <a:off x="3143672" y="209149"/>
            <a:ext cx="6096000" cy="461665"/>
          </a:xfrm>
          <a:prstGeom prst="rect">
            <a:avLst/>
          </a:prstGeom>
          <a:noFill/>
        </p:spPr>
        <p:txBody>
          <a:bodyPr wrap="square">
            <a:spAutoFit/>
          </a:bodyPr>
          <a:lstStyle/>
          <a:p>
            <a:r>
              <a:rPr lang="en-US" altLang="zh-CN" sz="2400" b="1" dirty="0">
                <a:latin typeface="MS Reference Sans Serif" panose="020B0604030504040204" pitchFamily="34" charset="0"/>
              </a:rPr>
              <a:t>Customer Service &amp; Sales Conversion</a:t>
            </a:r>
          </a:p>
        </p:txBody>
      </p:sp>
      <p:sp>
        <p:nvSpPr>
          <p:cNvPr id="6" name="文本框 5">
            <a:extLst>
              <a:ext uri="{FF2B5EF4-FFF2-40B4-BE49-F238E27FC236}">
                <a16:creationId xmlns:a16="http://schemas.microsoft.com/office/drawing/2014/main" id="{A549FFE3-8088-CDE3-4BE4-00557071A3FA}"/>
              </a:ext>
            </a:extLst>
          </p:cNvPr>
          <p:cNvSpPr txBox="1"/>
          <p:nvPr/>
        </p:nvSpPr>
        <p:spPr>
          <a:xfrm>
            <a:off x="491066" y="5997565"/>
            <a:ext cx="10405533" cy="523220"/>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[1] </a:t>
            </a:r>
            <a:r>
              <a:rPr lang="en-US" altLang="zh-CN" sz="1400" dirty="0">
                <a:latin typeface="Times New Roman" panose="02020603050405020304" pitchFamily="18" charset="0"/>
                <a:cs typeface="Times New Roman" panose="02020603050405020304" pitchFamily="18" charset="0"/>
                <a:hlinkClick r:id="rId2"/>
              </a:rPr>
              <a:t>https://github.com/hesamsheikh/awesome-openclaw-usecases/blob/main/usecases/multi-channel-customer-service.md</a:t>
            </a:r>
            <a:r>
              <a:rPr lang="en-US" altLang="zh-CN" sz="1400" dirty="0">
                <a:latin typeface="Times New Roman" panose="02020603050405020304" pitchFamily="18" charset="0"/>
                <a:cs typeface="Times New Roman" panose="02020603050405020304" pitchFamily="18" charset="0"/>
              </a:rPr>
              <a:t>  </a:t>
            </a:r>
          </a:p>
          <a:p>
            <a:r>
              <a:rPr lang="en-US" altLang="zh-CN" sz="1400" dirty="0">
                <a:latin typeface="Times New Roman" panose="02020603050405020304" pitchFamily="18" charset="0"/>
                <a:cs typeface="Times New Roman" panose="02020603050405020304" pitchFamily="18" charset="0"/>
              </a:rPr>
              <a:t>[2] </a:t>
            </a:r>
            <a:r>
              <a:rPr lang="en-US" altLang="zh-CN" sz="1400" dirty="0">
                <a:latin typeface="Times New Roman" panose="02020603050405020304" pitchFamily="18" charset="0"/>
                <a:cs typeface="Times New Roman" panose="02020603050405020304" pitchFamily="18" charset="0"/>
                <a:hlinkClick r:id="rId3"/>
              </a:rPr>
              <a:t>https://github.com/hesamsheikh/awesome-openclaw-usecases/blob/main/usecases/local-crm-framework.md</a:t>
            </a:r>
            <a:r>
              <a:rPr lang="en-US" altLang="zh-CN" sz="1400" dirty="0">
                <a:latin typeface="Times New Roman" panose="02020603050405020304" pitchFamily="18" charset="0"/>
                <a:cs typeface="Times New Roman" panose="02020603050405020304" pitchFamily="18" charset="0"/>
              </a:rPr>
              <a:t> </a:t>
            </a:r>
            <a:endParaRPr lang="zh-CN" altLang="en-US" sz="1400" dirty="0"/>
          </a:p>
        </p:txBody>
      </p:sp>
    </p:spTree>
    <p:extLst>
      <p:ext uri="{BB962C8B-B14F-4D97-AF65-F5344CB8AC3E}">
        <p14:creationId xmlns:p14="http://schemas.microsoft.com/office/powerpoint/2010/main" val="3990224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424EE57-048A-59FE-C5A3-9D69A942A90F}"/>
              </a:ext>
            </a:extLst>
          </p:cNvPr>
          <p:cNvSpPr txBox="1"/>
          <p:nvPr/>
        </p:nvSpPr>
        <p:spPr>
          <a:xfrm>
            <a:off x="742950" y="851253"/>
            <a:ext cx="7534275" cy="5647700"/>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rPr>
              <a:t>The 24/7 AI Receptionist: Unified Communications API</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Core Strategy: Unify WhatsApp, Instagram, and Email into one AI inbox to answer FAQs using your localized knowledge base.</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AI Tech Stack: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(Multi-Channel AI Customer Service) + WhatsApp API + Instagram Graph API + `</a:t>
            </a:r>
            <a:r>
              <a:rPr lang="en-US" altLang="zh-CN" dirty="0" err="1">
                <a:latin typeface="Times New Roman" panose="02020603050405020304" pitchFamily="18" charset="0"/>
                <a:cs typeface="Times New Roman" panose="02020603050405020304" pitchFamily="18" charset="0"/>
              </a:rPr>
              <a:t>gog</a:t>
            </a:r>
            <a:r>
              <a:rPr lang="en-US" altLang="zh-CN" dirty="0">
                <a:latin typeface="Times New Roman" panose="02020603050405020304" pitchFamily="18" charset="0"/>
                <a:cs typeface="Times New Roman" panose="02020603050405020304" pitchFamily="18" charset="0"/>
              </a:rPr>
              <a:t>` CLI.</a:t>
            </a:r>
          </a:p>
          <a:p>
            <a:pPr marL="800100" lvl="1"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Executable Workflow: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Authenticate multiple endpoints inside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Connect WhatsApp Business via 360dialog, IG via Meta Business Suite, and Gmail via `</a:t>
            </a:r>
            <a:r>
              <a:rPr lang="en-US" altLang="zh-CN" dirty="0" err="1">
                <a:latin typeface="Times New Roman" panose="02020603050405020304" pitchFamily="18" charset="0"/>
                <a:cs typeface="Times New Roman" panose="02020603050405020304" pitchFamily="18" charset="0"/>
              </a:rPr>
              <a:t>gog</a:t>
            </a:r>
            <a:r>
              <a:rPr lang="en-US" altLang="zh-CN" dirty="0">
                <a:latin typeface="Times New Roman" panose="02020603050405020304" pitchFamily="18" charset="0"/>
                <a:cs typeface="Times New Roman" panose="02020603050405020304" pitchFamily="18" charset="0"/>
              </a:rPr>
              <a:t>` OAuth.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Mount a business context directory: Feed markdown files containing your pricing architecture, technical specs, and refund policies.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Code hardline escalation protocols in `AGENTS.md`: If sentiment analysis detects high frustration, or the user requests complex technical support, instantly route the thread to the human founder's personal Slack.  </a:t>
            </a:r>
          </a:p>
          <a:p>
            <a:pPr marL="1257300" lvl="2" indent="-34290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Enable native auto-language detection to parse and respond to international queries without third-party translation latency.</a:t>
            </a:r>
          </a:p>
        </p:txBody>
      </p:sp>
      <p:sp>
        <p:nvSpPr>
          <p:cNvPr id="3" name="文本框 2">
            <a:extLst>
              <a:ext uri="{FF2B5EF4-FFF2-40B4-BE49-F238E27FC236}">
                <a16:creationId xmlns:a16="http://schemas.microsoft.com/office/drawing/2014/main" id="{5CDD7F55-E0D7-5323-6FBE-B3305C049208}"/>
              </a:ext>
            </a:extLst>
          </p:cNvPr>
          <p:cNvSpPr txBox="1"/>
          <p:nvPr/>
        </p:nvSpPr>
        <p:spPr>
          <a:xfrm>
            <a:off x="4915551" y="196662"/>
            <a:ext cx="2219895" cy="461665"/>
          </a:xfrm>
          <a:prstGeom prst="rect">
            <a:avLst/>
          </a:prstGeom>
          <a:noFill/>
        </p:spPr>
        <p:txBody>
          <a:bodyPr wrap="square">
            <a:spAutoFit/>
          </a:bodyPr>
          <a:lstStyle/>
          <a:p>
            <a:r>
              <a:rPr lang="en-US" altLang="zh-CN" sz="2400" b="1" dirty="0">
                <a:latin typeface="MS Reference Sans Serif" panose="020B0604030504040204" pitchFamily="34" charset="0"/>
              </a:rPr>
              <a:t>Case Study</a:t>
            </a:r>
            <a:endParaRPr lang="zh-CN" altLang="en-US" sz="2400" b="1" dirty="0">
              <a:latin typeface="MS Reference Sans Serif" panose="020B0604030504040204" pitchFamily="34" charset="0"/>
            </a:endParaRPr>
          </a:p>
        </p:txBody>
      </p:sp>
      <p:pic>
        <p:nvPicPr>
          <p:cNvPr id="4" name="图片 3">
            <a:extLst>
              <a:ext uri="{FF2B5EF4-FFF2-40B4-BE49-F238E27FC236}">
                <a16:creationId xmlns:a16="http://schemas.microsoft.com/office/drawing/2014/main" id="{3EA410D0-ACDE-5B87-69C1-D673A89C0176}"/>
              </a:ext>
            </a:extLst>
          </p:cNvPr>
          <p:cNvPicPr>
            <a:picLocks noChangeAspect="1"/>
          </p:cNvPicPr>
          <p:nvPr/>
        </p:nvPicPr>
        <p:blipFill rotWithShape="1">
          <a:blip r:embed="rId3"/>
          <a:srcRect l="6836" t="19768" r="4590" b="12254"/>
          <a:stretch/>
        </p:blipFill>
        <p:spPr>
          <a:xfrm>
            <a:off x="8172451" y="2695574"/>
            <a:ext cx="3933099" cy="1647825"/>
          </a:xfrm>
          <a:prstGeom prst="rect">
            <a:avLst/>
          </a:prstGeom>
        </p:spPr>
      </p:pic>
    </p:spTree>
    <p:extLst>
      <p:ext uri="{BB962C8B-B14F-4D97-AF65-F5344CB8AC3E}">
        <p14:creationId xmlns:p14="http://schemas.microsoft.com/office/powerpoint/2010/main" val="1639587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2CEDF65-1BA9-F1F1-07A4-605B971357BE}"/>
              </a:ext>
            </a:extLst>
          </p:cNvPr>
          <p:cNvSpPr txBox="1"/>
          <p:nvPr/>
        </p:nvSpPr>
        <p:spPr>
          <a:xfrm>
            <a:off x="4983602" y="1085199"/>
            <a:ext cx="2979096" cy="584775"/>
          </a:xfrm>
          <a:prstGeom prst="rect">
            <a:avLst/>
          </a:prstGeom>
          <a:noFill/>
        </p:spPr>
        <p:txBody>
          <a:bodyPr wrap="square">
            <a:spAutoFit/>
          </a:bodyPr>
          <a:lstStyle/>
          <a:p>
            <a:r>
              <a:rPr kumimoji="1" lang="en-US" altLang="zh-CN" sz="3200" b="1" dirty="0">
                <a:latin typeface="MS Reference Sans Serif" panose="020B0604030504040204" pitchFamily="34" charset="0"/>
              </a:rPr>
              <a:t>Question?</a:t>
            </a:r>
          </a:p>
        </p:txBody>
      </p:sp>
    </p:spTree>
    <p:extLst>
      <p:ext uri="{BB962C8B-B14F-4D97-AF65-F5344CB8AC3E}">
        <p14:creationId xmlns:p14="http://schemas.microsoft.com/office/powerpoint/2010/main" val="320924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a:latin typeface="MS Reference Sans Serif" panose="020B0604030504040204" pitchFamily="34" charset="0"/>
              </a:rPr>
              <a:t>Current</a:t>
            </a:r>
            <a:r>
              <a:rPr lang="zh-CN" altLang="en-US" sz="2400" b="1" dirty="0">
                <a:latin typeface="MS Reference Sans Serif" panose="020B0604030504040204" pitchFamily="34" charset="0"/>
              </a:rPr>
              <a:t> </a:t>
            </a:r>
            <a:r>
              <a:rPr lang="en-US" altLang="zh-CN" sz="2400" b="1" dirty="0">
                <a:latin typeface="MS Reference Sans Serif" panose="020B0604030504040204" pitchFamily="34" charset="0"/>
              </a:rPr>
              <a:t>LLMs</a:t>
            </a:r>
            <a:endParaRPr lang="en-US" altLang="zh-CN" sz="2400" b="1" dirty="0">
              <a:effectLst/>
              <a:latin typeface="MS Reference Sans Serif" panose="020B0604030504040204" pitchFamily="34" charset="0"/>
            </a:endParaRPr>
          </a:p>
        </p:txBody>
      </p:sp>
      <p:pic>
        <p:nvPicPr>
          <p:cNvPr id="4" name="Google Shape;85;p13" descr="image.png">
            <a:extLst>
              <a:ext uri="{FF2B5EF4-FFF2-40B4-BE49-F238E27FC236}">
                <a16:creationId xmlns:a16="http://schemas.microsoft.com/office/drawing/2014/main" id="{533AAF60-98BB-D0A9-6281-B2D5880C39E1}"/>
              </a:ext>
            </a:extLst>
          </p:cNvPr>
          <p:cNvPicPr preferRelativeResize="0"/>
          <p:nvPr/>
        </p:nvPicPr>
        <p:blipFill rotWithShape="1">
          <a:blip r:embed="rId3">
            <a:alphaModFix/>
          </a:blip>
          <a:srcRect/>
          <a:stretch/>
        </p:blipFill>
        <p:spPr>
          <a:xfrm>
            <a:off x="647700" y="1534274"/>
            <a:ext cx="2495550" cy="4362450"/>
          </a:xfrm>
          <a:prstGeom prst="rect">
            <a:avLst/>
          </a:prstGeom>
          <a:noFill/>
          <a:ln>
            <a:noFill/>
          </a:ln>
        </p:spPr>
      </p:pic>
      <p:pic>
        <p:nvPicPr>
          <p:cNvPr id="6" name="Google Shape;86;p13" descr="image.png">
            <a:extLst>
              <a:ext uri="{FF2B5EF4-FFF2-40B4-BE49-F238E27FC236}">
                <a16:creationId xmlns:a16="http://schemas.microsoft.com/office/drawing/2014/main" id="{3084FDBE-FF35-25AE-E0C6-AEBCA10E362A}"/>
              </a:ext>
            </a:extLst>
          </p:cNvPr>
          <p:cNvPicPr preferRelativeResize="0"/>
          <p:nvPr/>
        </p:nvPicPr>
        <p:blipFill rotWithShape="1">
          <a:blip r:embed="rId4">
            <a:alphaModFix/>
          </a:blip>
          <a:srcRect/>
          <a:stretch/>
        </p:blipFill>
        <p:spPr>
          <a:xfrm>
            <a:off x="3371850" y="1534274"/>
            <a:ext cx="2495550" cy="4362450"/>
          </a:xfrm>
          <a:prstGeom prst="rect">
            <a:avLst/>
          </a:prstGeom>
          <a:noFill/>
          <a:ln>
            <a:noFill/>
          </a:ln>
        </p:spPr>
      </p:pic>
      <p:pic>
        <p:nvPicPr>
          <p:cNvPr id="11" name="Google Shape;87;p13" descr="image.png">
            <a:extLst>
              <a:ext uri="{FF2B5EF4-FFF2-40B4-BE49-F238E27FC236}">
                <a16:creationId xmlns:a16="http://schemas.microsoft.com/office/drawing/2014/main" id="{DE01AA87-C599-91BA-27E5-79FE8CB93072}"/>
              </a:ext>
            </a:extLst>
          </p:cNvPr>
          <p:cNvPicPr preferRelativeResize="0"/>
          <p:nvPr/>
        </p:nvPicPr>
        <p:blipFill rotWithShape="1">
          <a:blip r:embed="rId5">
            <a:alphaModFix/>
          </a:blip>
          <a:srcRect/>
          <a:stretch/>
        </p:blipFill>
        <p:spPr>
          <a:xfrm>
            <a:off x="6096000" y="1534274"/>
            <a:ext cx="2495550" cy="4362450"/>
          </a:xfrm>
          <a:prstGeom prst="rect">
            <a:avLst/>
          </a:prstGeom>
          <a:noFill/>
          <a:ln>
            <a:noFill/>
          </a:ln>
        </p:spPr>
      </p:pic>
      <p:pic>
        <p:nvPicPr>
          <p:cNvPr id="12" name="Google Shape;88;p13" descr="image.png">
            <a:extLst>
              <a:ext uri="{FF2B5EF4-FFF2-40B4-BE49-F238E27FC236}">
                <a16:creationId xmlns:a16="http://schemas.microsoft.com/office/drawing/2014/main" id="{BE7F9977-A753-5CBC-F174-6385B08D575A}"/>
              </a:ext>
            </a:extLst>
          </p:cNvPr>
          <p:cNvPicPr preferRelativeResize="0"/>
          <p:nvPr/>
        </p:nvPicPr>
        <p:blipFill rotWithShape="1">
          <a:blip r:embed="rId6">
            <a:alphaModFix/>
          </a:blip>
          <a:srcRect/>
          <a:stretch/>
        </p:blipFill>
        <p:spPr>
          <a:xfrm>
            <a:off x="8820150" y="1534274"/>
            <a:ext cx="2495550" cy="4362450"/>
          </a:xfrm>
          <a:prstGeom prst="rect">
            <a:avLst/>
          </a:prstGeom>
          <a:noFill/>
          <a:ln>
            <a:noFill/>
          </a:ln>
        </p:spPr>
      </p:pic>
      <p:pic>
        <p:nvPicPr>
          <p:cNvPr id="13" name="Google Shape;89;p13" descr="image.png">
            <a:extLst>
              <a:ext uri="{FF2B5EF4-FFF2-40B4-BE49-F238E27FC236}">
                <a16:creationId xmlns:a16="http://schemas.microsoft.com/office/drawing/2014/main" id="{6B4911D6-A787-0F2D-7499-EDBC84DA5681}"/>
              </a:ext>
            </a:extLst>
          </p:cNvPr>
          <p:cNvPicPr preferRelativeResize="0"/>
          <p:nvPr/>
        </p:nvPicPr>
        <p:blipFill rotWithShape="1">
          <a:blip r:embed="rId7">
            <a:alphaModFix/>
          </a:blip>
          <a:srcRect/>
          <a:stretch/>
        </p:blipFill>
        <p:spPr>
          <a:xfrm>
            <a:off x="1419225" y="1858124"/>
            <a:ext cx="952500" cy="952500"/>
          </a:xfrm>
          <a:prstGeom prst="rect">
            <a:avLst/>
          </a:prstGeom>
          <a:noFill/>
          <a:ln>
            <a:noFill/>
          </a:ln>
        </p:spPr>
      </p:pic>
      <p:pic>
        <p:nvPicPr>
          <p:cNvPr id="14" name="Google Shape;90;p13" descr="image.png">
            <a:extLst>
              <a:ext uri="{FF2B5EF4-FFF2-40B4-BE49-F238E27FC236}">
                <a16:creationId xmlns:a16="http://schemas.microsoft.com/office/drawing/2014/main" id="{3927F18D-99DA-D76C-3053-C967B6AF121C}"/>
              </a:ext>
            </a:extLst>
          </p:cNvPr>
          <p:cNvPicPr preferRelativeResize="0"/>
          <p:nvPr/>
        </p:nvPicPr>
        <p:blipFill rotWithShape="1">
          <a:blip r:embed="rId8">
            <a:alphaModFix/>
          </a:blip>
          <a:srcRect/>
          <a:stretch/>
        </p:blipFill>
        <p:spPr>
          <a:xfrm>
            <a:off x="4143375" y="1858124"/>
            <a:ext cx="952500" cy="952500"/>
          </a:xfrm>
          <a:prstGeom prst="rect">
            <a:avLst/>
          </a:prstGeom>
          <a:noFill/>
          <a:ln>
            <a:noFill/>
          </a:ln>
        </p:spPr>
      </p:pic>
      <p:pic>
        <p:nvPicPr>
          <p:cNvPr id="19" name="Google Shape;91;p13" descr="image.png">
            <a:extLst>
              <a:ext uri="{FF2B5EF4-FFF2-40B4-BE49-F238E27FC236}">
                <a16:creationId xmlns:a16="http://schemas.microsoft.com/office/drawing/2014/main" id="{FFFB0E7D-0387-846D-BF4E-D105E515B8C6}"/>
              </a:ext>
            </a:extLst>
          </p:cNvPr>
          <p:cNvPicPr preferRelativeResize="0"/>
          <p:nvPr/>
        </p:nvPicPr>
        <p:blipFill rotWithShape="1">
          <a:blip r:embed="rId9">
            <a:alphaModFix/>
          </a:blip>
          <a:srcRect/>
          <a:stretch/>
        </p:blipFill>
        <p:spPr>
          <a:xfrm>
            <a:off x="6867525" y="1858124"/>
            <a:ext cx="952500" cy="952500"/>
          </a:xfrm>
          <a:prstGeom prst="rect">
            <a:avLst/>
          </a:prstGeom>
          <a:noFill/>
          <a:ln>
            <a:noFill/>
          </a:ln>
        </p:spPr>
      </p:pic>
      <p:pic>
        <p:nvPicPr>
          <p:cNvPr id="20" name="Google Shape;92;p13" descr="image.png">
            <a:extLst>
              <a:ext uri="{FF2B5EF4-FFF2-40B4-BE49-F238E27FC236}">
                <a16:creationId xmlns:a16="http://schemas.microsoft.com/office/drawing/2014/main" id="{3FB0F3EB-EEF9-17FD-2F7F-F3F1A0426D9C}"/>
              </a:ext>
            </a:extLst>
          </p:cNvPr>
          <p:cNvPicPr preferRelativeResize="0"/>
          <p:nvPr/>
        </p:nvPicPr>
        <p:blipFill rotWithShape="1">
          <a:blip r:embed="rId10">
            <a:alphaModFix/>
          </a:blip>
          <a:srcRect/>
          <a:stretch/>
        </p:blipFill>
        <p:spPr>
          <a:xfrm>
            <a:off x="9591675" y="1858124"/>
            <a:ext cx="952500" cy="952500"/>
          </a:xfrm>
          <a:prstGeom prst="rect">
            <a:avLst/>
          </a:prstGeom>
          <a:noFill/>
          <a:ln>
            <a:noFill/>
          </a:ln>
        </p:spPr>
      </p:pic>
      <p:sp>
        <p:nvSpPr>
          <p:cNvPr id="24" name="Google Shape;93;p13">
            <a:extLst>
              <a:ext uri="{FF2B5EF4-FFF2-40B4-BE49-F238E27FC236}">
                <a16:creationId xmlns:a16="http://schemas.microsoft.com/office/drawing/2014/main" id="{91258813-4D97-D617-5723-63FFD5BC4F85}"/>
              </a:ext>
            </a:extLst>
          </p:cNvPr>
          <p:cNvSpPr txBox="1"/>
          <p:nvPr/>
        </p:nvSpPr>
        <p:spPr>
          <a:xfrm>
            <a:off x="1347787" y="3039224"/>
            <a:ext cx="1095375" cy="3143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950" b="1" i="0" u="none" strike="noStrike" cap="none">
                <a:solidFill>
                  <a:srgbClr val="1A1A1A"/>
                </a:solidFill>
                <a:latin typeface="Merriweather"/>
                <a:ea typeface="Merriweather"/>
                <a:cs typeface="Merriweather"/>
                <a:sym typeface="Merriweather"/>
              </a:rPr>
              <a:t>ChatGPT</a:t>
            </a:r>
            <a:endParaRPr/>
          </a:p>
        </p:txBody>
      </p:sp>
      <p:sp>
        <p:nvSpPr>
          <p:cNvPr id="25" name="Google Shape;94;p13">
            <a:extLst>
              <a:ext uri="{FF2B5EF4-FFF2-40B4-BE49-F238E27FC236}">
                <a16:creationId xmlns:a16="http://schemas.microsoft.com/office/drawing/2014/main" id="{3504FD48-88BC-0449-9701-F950FAE6E824}"/>
              </a:ext>
            </a:extLst>
          </p:cNvPr>
          <p:cNvSpPr txBox="1"/>
          <p:nvPr/>
        </p:nvSpPr>
        <p:spPr>
          <a:xfrm>
            <a:off x="1633537" y="3429749"/>
            <a:ext cx="523875"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75" b="0" i="0" u="none" strike="noStrike" cap="none">
                <a:solidFill>
                  <a:srgbClr val="888888"/>
                </a:solidFill>
                <a:latin typeface="Inter SemiBold"/>
                <a:ea typeface="Inter SemiBold"/>
                <a:cs typeface="Inter SemiBold"/>
                <a:sym typeface="Inter SemiBold"/>
              </a:rPr>
              <a:t>OPENAI</a:t>
            </a:r>
            <a:endParaRPr/>
          </a:p>
        </p:txBody>
      </p:sp>
      <p:sp>
        <p:nvSpPr>
          <p:cNvPr id="26" name="Google Shape;95;p13">
            <a:extLst>
              <a:ext uri="{FF2B5EF4-FFF2-40B4-BE49-F238E27FC236}">
                <a16:creationId xmlns:a16="http://schemas.microsoft.com/office/drawing/2014/main" id="{AE48B360-92BD-3671-50BA-A65E4A86EB0C}"/>
              </a:ext>
            </a:extLst>
          </p:cNvPr>
          <p:cNvSpPr txBox="1"/>
          <p:nvPr/>
        </p:nvSpPr>
        <p:spPr>
          <a:xfrm>
            <a:off x="4162425" y="3039224"/>
            <a:ext cx="914400" cy="3143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950" b="1" i="0" u="none" strike="noStrike" cap="none">
                <a:solidFill>
                  <a:srgbClr val="1A1A1A"/>
                </a:solidFill>
                <a:latin typeface="Merriweather"/>
                <a:ea typeface="Merriweather"/>
                <a:cs typeface="Merriweather"/>
                <a:sym typeface="Merriweather"/>
              </a:rPr>
              <a:t>Gemini</a:t>
            </a:r>
            <a:endParaRPr/>
          </a:p>
        </p:txBody>
      </p:sp>
      <p:sp>
        <p:nvSpPr>
          <p:cNvPr id="27" name="Google Shape;96;p13">
            <a:extLst>
              <a:ext uri="{FF2B5EF4-FFF2-40B4-BE49-F238E27FC236}">
                <a16:creationId xmlns:a16="http://schemas.microsoft.com/office/drawing/2014/main" id="{6848994D-DA34-28DB-02B7-1BAE5F31AE78}"/>
              </a:ext>
            </a:extLst>
          </p:cNvPr>
          <p:cNvSpPr txBox="1"/>
          <p:nvPr/>
        </p:nvSpPr>
        <p:spPr>
          <a:xfrm>
            <a:off x="4329112" y="3429749"/>
            <a:ext cx="581025"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75" b="0" i="0" u="none" strike="noStrike" cap="none">
                <a:solidFill>
                  <a:srgbClr val="888888"/>
                </a:solidFill>
                <a:latin typeface="Inter SemiBold"/>
                <a:ea typeface="Inter SemiBold"/>
                <a:cs typeface="Inter SemiBold"/>
                <a:sym typeface="Inter SemiBold"/>
              </a:rPr>
              <a:t>GOOGLE</a:t>
            </a:r>
            <a:endParaRPr/>
          </a:p>
        </p:txBody>
      </p:sp>
      <p:sp>
        <p:nvSpPr>
          <p:cNvPr id="28" name="Google Shape;97;p13">
            <a:extLst>
              <a:ext uri="{FF2B5EF4-FFF2-40B4-BE49-F238E27FC236}">
                <a16:creationId xmlns:a16="http://schemas.microsoft.com/office/drawing/2014/main" id="{3AB16F7D-2881-B9D5-0B0E-1780F08333F0}"/>
              </a:ext>
            </a:extLst>
          </p:cNvPr>
          <p:cNvSpPr txBox="1"/>
          <p:nvPr/>
        </p:nvSpPr>
        <p:spPr>
          <a:xfrm>
            <a:off x="6929437" y="3039224"/>
            <a:ext cx="890588" cy="30008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950" b="1" i="0" u="none" strike="noStrike" cap="none" dirty="0">
                <a:solidFill>
                  <a:srgbClr val="1A1A1A"/>
                </a:solidFill>
                <a:latin typeface="Merriweather"/>
                <a:ea typeface="Merriweather"/>
                <a:cs typeface="Merriweather"/>
                <a:sym typeface="Merriweather"/>
              </a:rPr>
              <a:t>Claude</a:t>
            </a:r>
            <a:endParaRPr dirty="0"/>
          </a:p>
        </p:txBody>
      </p:sp>
      <p:sp>
        <p:nvSpPr>
          <p:cNvPr id="29" name="Google Shape;98;p13">
            <a:extLst>
              <a:ext uri="{FF2B5EF4-FFF2-40B4-BE49-F238E27FC236}">
                <a16:creationId xmlns:a16="http://schemas.microsoft.com/office/drawing/2014/main" id="{CF0D4BBA-1DE1-9B00-D41E-02F0A5999951}"/>
              </a:ext>
            </a:extLst>
          </p:cNvPr>
          <p:cNvSpPr txBox="1"/>
          <p:nvPr/>
        </p:nvSpPr>
        <p:spPr>
          <a:xfrm>
            <a:off x="6929437" y="3429749"/>
            <a:ext cx="828675"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75" b="0" i="0" u="none" strike="noStrike" cap="none" dirty="0">
                <a:solidFill>
                  <a:srgbClr val="888888"/>
                </a:solidFill>
                <a:latin typeface="Inter SemiBold"/>
                <a:ea typeface="Inter SemiBold"/>
                <a:cs typeface="Inter SemiBold"/>
                <a:sym typeface="Inter SemiBold"/>
              </a:rPr>
              <a:t>ANTHROPIC</a:t>
            </a:r>
            <a:endParaRPr dirty="0"/>
          </a:p>
        </p:txBody>
      </p:sp>
      <p:sp>
        <p:nvSpPr>
          <p:cNvPr id="30" name="Google Shape;99;p13">
            <a:extLst>
              <a:ext uri="{FF2B5EF4-FFF2-40B4-BE49-F238E27FC236}">
                <a16:creationId xmlns:a16="http://schemas.microsoft.com/office/drawing/2014/main" id="{236CDFE9-87E4-6D62-4679-A5DBFA075B09}"/>
              </a:ext>
            </a:extLst>
          </p:cNvPr>
          <p:cNvSpPr txBox="1"/>
          <p:nvPr/>
        </p:nvSpPr>
        <p:spPr>
          <a:xfrm>
            <a:off x="9467850" y="3039224"/>
            <a:ext cx="1200150" cy="3143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950" b="1" i="0" u="none" strike="noStrike" cap="none">
                <a:solidFill>
                  <a:srgbClr val="1A1A1A"/>
                </a:solidFill>
                <a:latin typeface="Merriweather"/>
                <a:ea typeface="Merriweather"/>
                <a:cs typeface="Merriweather"/>
                <a:sym typeface="Merriweather"/>
              </a:rPr>
              <a:t>DeepSeek</a:t>
            </a:r>
            <a:endParaRPr/>
          </a:p>
        </p:txBody>
      </p:sp>
      <p:sp>
        <p:nvSpPr>
          <p:cNvPr id="31" name="Google Shape;100;p13">
            <a:extLst>
              <a:ext uri="{FF2B5EF4-FFF2-40B4-BE49-F238E27FC236}">
                <a16:creationId xmlns:a16="http://schemas.microsoft.com/office/drawing/2014/main" id="{64A42B15-5B43-F922-BFF8-34B28E038267}"/>
              </a:ext>
            </a:extLst>
          </p:cNvPr>
          <p:cNvSpPr txBox="1"/>
          <p:nvPr/>
        </p:nvSpPr>
        <p:spPr>
          <a:xfrm>
            <a:off x="9715500" y="3429749"/>
            <a:ext cx="704850"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75" b="0" i="0" u="none" strike="noStrike" cap="none">
                <a:solidFill>
                  <a:srgbClr val="888888"/>
                </a:solidFill>
                <a:latin typeface="Inter SemiBold"/>
                <a:ea typeface="Inter SemiBold"/>
                <a:cs typeface="Inter SemiBold"/>
                <a:sym typeface="Inter SemiBold"/>
              </a:rPr>
              <a:t>DEEPSEEK</a:t>
            </a:r>
            <a:endParaRPr/>
          </a:p>
        </p:txBody>
      </p:sp>
      <p:pic>
        <p:nvPicPr>
          <p:cNvPr id="32" name="Google Shape;101;p13" descr="image.png">
            <a:extLst>
              <a:ext uri="{FF2B5EF4-FFF2-40B4-BE49-F238E27FC236}">
                <a16:creationId xmlns:a16="http://schemas.microsoft.com/office/drawing/2014/main" id="{8F6F60CD-DB68-A087-BD04-D15541AF36E2}"/>
              </a:ext>
            </a:extLst>
          </p:cNvPr>
          <p:cNvPicPr preferRelativeResize="0"/>
          <p:nvPr/>
        </p:nvPicPr>
        <p:blipFill rotWithShape="1">
          <a:blip r:embed="rId11">
            <a:alphaModFix/>
          </a:blip>
          <a:srcRect/>
          <a:stretch/>
        </p:blipFill>
        <p:spPr>
          <a:xfrm>
            <a:off x="1571625" y="2010524"/>
            <a:ext cx="647700" cy="647700"/>
          </a:xfrm>
          <a:prstGeom prst="rect">
            <a:avLst/>
          </a:prstGeom>
          <a:noFill/>
          <a:ln>
            <a:noFill/>
          </a:ln>
        </p:spPr>
      </p:pic>
      <p:pic>
        <p:nvPicPr>
          <p:cNvPr id="33" name="Google Shape;102;p13" descr="image.png">
            <a:extLst>
              <a:ext uri="{FF2B5EF4-FFF2-40B4-BE49-F238E27FC236}">
                <a16:creationId xmlns:a16="http://schemas.microsoft.com/office/drawing/2014/main" id="{6D4F6867-8277-DD94-3C63-26FF45BA81F1}"/>
              </a:ext>
            </a:extLst>
          </p:cNvPr>
          <p:cNvPicPr preferRelativeResize="0"/>
          <p:nvPr/>
        </p:nvPicPr>
        <p:blipFill rotWithShape="1">
          <a:blip r:embed="rId12">
            <a:alphaModFix/>
          </a:blip>
          <a:srcRect/>
          <a:stretch/>
        </p:blipFill>
        <p:spPr>
          <a:xfrm>
            <a:off x="4295775" y="2010524"/>
            <a:ext cx="647700" cy="647700"/>
          </a:xfrm>
          <a:prstGeom prst="rect">
            <a:avLst/>
          </a:prstGeom>
          <a:noFill/>
          <a:ln>
            <a:noFill/>
          </a:ln>
        </p:spPr>
      </p:pic>
      <p:pic>
        <p:nvPicPr>
          <p:cNvPr id="34" name="Google Shape;103;p13" descr="image.png">
            <a:extLst>
              <a:ext uri="{FF2B5EF4-FFF2-40B4-BE49-F238E27FC236}">
                <a16:creationId xmlns:a16="http://schemas.microsoft.com/office/drawing/2014/main" id="{8FEA05C1-6AB5-0CD9-D995-4ED7998950BE}"/>
              </a:ext>
            </a:extLst>
          </p:cNvPr>
          <p:cNvPicPr preferRelativeResize="0"/>
          <p:nvPr/>
        </p:nvPicPr>
        <p:blipFill rotWithShape="1">
          <a:blip r:embed="rId13">
            <a:alphaModFix/>
          </a:blip>
          <a:srcRect/>
          <a:stretch/>
        </p:blipFill>
        <p:spPr>
          <a:xfrm>
            <a:off x="7019925" y="2010524"/>
            <a:ext cx="647700" cy="647700"/>
          </a:xfrm>
          <a:prstGeom prst="rect">
            <a:avLst/>
          </a:prstGeom>
          <a:noFill/>
          <a:ln>
            <a:noFill/>
          </a:ln>
        </p:spPr>
      </p:pic>
      <p:pic>
        <p:nvPicPr>
          <p:cNvPr id="35" name="Google Shape;104;p13" descr="image.png">
            <a:extLst>
              <a:ext uri="{FF2B5EF4-FFF2-40B4-BE49-F238E27FC236}">
                <a16:creationId xmlns:a16="http://schemas.microsoft.com/office/drawing/2014/main" id="{836A0248-F857-F938-CD87-D7E9001DA11B}"/>
              </a:ext>
            </a:extLst>
          </p:cNvPr>
          <p:cNvPicPr preferRelativeResize="0"/>
          <p:nvPr/>
        </p:nvPicPr>
        <p:blipFill rotWithShape="1">
          <a:blip r:embed="rId14">
            <a:alphaModFix/>
          </a:blip>
          <a:srcRect/>
          <a:stretch/>
        </p:blipFill>
        <p:spPr>
          <a:xfrm>
            <a:off x="9744075" y="2010524"/>
            <a:ext cx="647700" cy="647700"/>
          </a:xfrm>
          <a:prstGeom prst="rect">
            <a:avLst/>
          </a:prstGeom>
          <a:noFill/>
          <a:ln>
            <a:noFill/>
          </a:ln>
        </p:spPr>
      </p:pic>
      <p:sp>
        <p:nvSpPr>
          <p:cNvPr id="36" name="Google Shape;107;p13">
            <a:extLst>
              <a:ext uri="{FF2B5EF4-FFF2-40B4-BE49-F238E27FC236}">
                <a16:creationId xmlns:a16="http://schemas.microsoft.com/office/drawing/2014/main" id="{59A86F0B-1797-3D5B-6C0B-C08BB6B3B291}"/>
              </a:ext>
            </a:extLst>
          </p:cNvPr>
          <p:cNvSpPr txBox="1"/>
          <p:nvPr/>
        </p:nvSpPr>
        <p:spPr>
          <a:xfrm>
            <a:off x="885825" y="3772649"/>
            <a:ext cx="2019300" cy="1828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125" b="0" i="0" u="none" strike="noStrike" cap="none">
                <a:solidFill>
                  <a:srgbClr val="4A4A4A"/>
                </a:solidFill>
                <a:latin typeface="Inter"/>
                <a:ea typeface="Inter"/>
                <a:cs typeface="Inter"/>
                <a:sym typeface="Inter"/>
              </a:rPr>
              <a:t>The versatile market leader. Known for </a:t>
            </a:r>
            <a:r>
              <a:rPr lang="en-US" sz="1125" b="1" i="0" u="none" strike="noStrike" cap="none">
                <a:solidFill>
                  <a:srgbClr val="4A4A4A"/>
                </a:solidFill>
                <a:latin typeface="Inter"/>
                <a:ea typeface="Inter"/>
                <a:cs typeface="Inter"/>
                <a:sym typeface="Inter"/>
              </a:rPr>
              <a:t>GPT-4o's</a:t>
            </a:r>
            <a:r>
              <a:rPr lang="en-US" sz="1125" b="0" i="0" u="none" strike="noStrike" cap="none">
                <a:solidFill>
                  <a:srgbClr val="4A4A4A"/>
                </a:solidFill>
                <a:latin typeface="Inter"/>
                <a:ea typeface="Inter"/>
                <a:cs typeface="Inter"/>
                <a:sym typeface="Inter"/>
              </a:rPr>
              <a:t> native multimodal capabilities and the </a:t>
            </a:r>
            <a:r>
              <a:rPr lang="en-US" sz="1125" b="1" i="0" u="none" strike="noStrike" cap="none">
                <a:solidFill>
                  <a:srgbClr val="4A4A4A"/>
                </a:solidFill>
                <a:latin typeface="Inter"/>
                <a:ea typeface="Inter"/>
                <a:cs typeface="Inter"/>
                <a:sym typeface="Inter"/>
              </a:rPr>
              <a:t>o1</a:t>
            </a:r>
            <a:r>
              <a:rPr lang="en-US" sz="1125" b="0" i="0" u="none" strike="noStrike" cap="none">
                <a:solidFill>
                  <a:srgbClr val="4A4A4A"/>
                </a:solidFill>
                <a:latin typeface="Inter"/>
                <a:ea typeface="Inter"/>
                <a:cs typeface="Inter"/>
                <a:sym typeface="Inter"/>
              </a:rPr>
              <a:t> series' advanced reasoning. It excels in creative writing, general knowledge, and user adaptability.</a:t>
            </a:r>
            <a:endParaRPr/>
          </a:p>
        </p:txBody>
      </p:sp>
      <p:sp>
        <p:nvSpPr>
          <p:cNvPr id="37" name="Google Shape;108;p13">
            <a:extLst>
              <a:ext uri="{FF2B5EF4-FFF2-40B4-BE49-F238E27FC236}">
                <a16:creationId xmlns:a16="http://schemas.microsoft.com/office/drawing/2014/main" id="{51D3DE52-7CE3-9A15-C668-D8963808EE6F}"/>
              </a:ext>
            </a:extLst>
          </p:cNvPr>
          <p:cNvSpPr txBox="1"/>
          <p:nvPr/>
        </p:nvSpPr>
        <p:spPr>
          <a:xfrm>
            <a:off x="3609975" y="3772649"/>
            <a:ext cx="2019300" cy="1828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125" b="0" i="0" u="none" strike="noStrike" cap="none">
                <a:solidFill>
                  <a:srgbClr val="4A4A4A"/>
                </a:solidFill>
                <a:latin typeface="Inter"/>
                <a:ea typeface="Inter"/>
                <a:cs typeface="Inter"/>
                <a:sym typeface="Inter"/>
              </a:rPr>
              <a:t>The ecosystem integrator. Features a massive </a:t>
            </a:r>
            <a:r>
              <a:rPr lang="en-US" sz="1125" b="1" i="0" u="none" strike="noStrike" cap="none">
                <a:solidFill>
                  <a:srgbClr val="4A4A4A"/>
                </a:solidFill>
                <a:latin typeface="Inter"/>
                <a:ea typeface="Inter"/>
                <a:cs typeface="Inter"/>
                <a:sym typeface="Inter"/>
              </a:rPr>
              <a:t>1M+ token context window</a:t>
            </a:r>
            <a:r>
              <a:rPr lang="en-US" sz="1125" b="0" i="0" u="none" strike="noStrike" cap="none">
                <a:solidFill>
                  <a:srgbClr val="4A4A4A"/>
                </a:solidFill>
                <a:latin typeface="Inter"/>
                <a:ea typeface="Inter"/>
                <a:cs typeface="Inter"/>
                <a:sym typeface="Inter"/>
              </a:rPr>
              <a:t> and native understanding of video and audio. Deeply integrated with Google Workspace for seamless enterprise productivity.</a:t>
            </a:r>
            <a:endParaRPr/>
          </a:p>
        </p:txBody>
      </p:sp>
      <p:sp>
        <p:nvSpPr>
          <p:cNvPr id="38" name="Google Shape;109;p13">
            <a:extLst>
              <a:ext uri="{FF2B5EF4-FFF2-40B4-BE49-F238E27FC236}">
                <a16:creationId xmlns:a16="http://schemas.microsoft.com/office/drawing/2014/main" id="{8A8CB227-3532-4F79-DA5B-903A32F4B57F}"/>
              </a:ext>
            </a:extLst>
          </p:cNvPr>
          <p:cNvSpPr txBox="1"/>
          <p:nvPr/>
        </p:nvSpPr>
        <p:spPr>
          <a:xfrm>
            <a:off x="6334125" y="3772649"/>
            <a:ext cx="2019300" cy="1828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125" b="0" i="0" u="none" strike="noStrike" cap="none">
                <a:solidFill>
                  <a:srgbClr val="4A4A4A"/>
                </a:solidFill>
                <a:latin typeface="Inter"/>
                <a:ea typeface="Inter"/>
                <a:cs typeface="Inter"/>
                <a:sym typeface="Inter"/>
              </a:rPr>
              <a:t>The nuanced thinker. Renowned for high safety standards, distinctively </a:t>
            </a:r>
            <a:r>
              <a:rPr lang="en-US" sz="1125" b="1" i="0" u="none" strike="noStrike" cap="none">
                <a:solidFill>
                  <a:srgbClr val="4A4A4A"/>
                </a:solidFill>
                <a:latin typeface="Inter"/>
                <a:ea typeface="Inter"/>
                <a:cs typeface="Inter"/>
                <a:sym typeface="Inter"/>
              </a:rPr>
              <a:t>natural prose</a:t>
            </a:r>
            <a:r>
              <a:rPr lang="en-US" sz="1125" b="0" i="0" u="none" strike="noStrike" cap="none">
                <a:solidFill>
                  <a:srgbClr val="4A4A4A"/>
                </a:solidFill>
                <a:latin typeface="Inter"/>
                <a:ea typeface="Inter"/>
                <a:cs typeface="Inter"/>
                <a:sym typeface="Inter"/>
              </a:rPr>
              <a:t>, and the coding prowess of </a:t>
            </a:r>
            <a:r>
              <a:rPr lang="en-US" sz="1125" b="1" i="0" u="none" strike="noStrike" cap="none">
                <a:solidFill>
                  <a:srgbClr val="4A4A4A"/>
                </a:solidFill>
                <a:latin typeface="Inter"/>
                <a:ea typeface="Inter"/>
                <a:cs typeface="Inter"/>
                <a:sym typeface="Inter"/>
              </a:rPr>
              <a:t>Sonnet 3.5</a:t>
            </a:r>
            <a:r>
              <a:rPr lang="en-US" sz="1125" b="0" i="0" u="none" strike="noStrike" cap="none">
                <a:solidFill>
                  <a:srgbClr val="4A4A4A"/>
                </a:solidFill>
                <a:latin typeface="Inter"/>
                <a:ea typeface="Inter"/>
                <a:cs typeface="Inter"/>
                <a:sym typeface="Inter"/>
              </a:rPr>
              <a:t>. The "Artifacts" UI has redefined how users interact with generated code.</a:t>
            </a:r>
            <a:endParaRPr/>
          </a:p>
        </p:txBody>
      </p:sp>
      <p:sp>
        <p:nvSpPr>
          <p:cNvPr id="39" name="Google Shape;110;p13">
            <a:extLst>
              <a:ext uri="{FF2B5EF4-FFF2-40B4-BE49-F238E27FC236}">
                <a16:creationId xmlns:a16="http://schemas.microsoft.com/office/drawing/2014/main" id="{17ABC7CE-A50F-42C9-E0C4-34D79F7B156A}"/>
              </a:ext>
            </a:extLst>
          </p:cNvPr>
          <p:cNvSpPr txBox="1"/>
          <p:nvPr/>
        </p:nvSpPr>
        <p:spPr>
          <a:xfrm>
            <a:off x="9058275" y="3772649"/>
            <a:ext cx="2019300" cy="16002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125" b="0" i="0" u="none" strike="noStrike" cap="none">
                <a:solidFill>
                  <a:srgbClr val="4A4A4A"/>
                </a:solidFill>
                <a:latin typeface="Inter"/>
                <a:ea typeface="Inter"/>
                <a:cs typeface="Inter"/>
                <a:sym typeface="Inter"/>
              </a:rPr>
              <a:t>The open challenger. A powerhouse in efficiency, </a:t>
            </a:r>
            <a:r>
              <a:rPr lang="en-US" sz="1125" b="1" i="0" u="none" strike="noStrike" cap="none">
                <a:solidFill>
                  <a:srgbClr val="4A4A4A"/>
                </a:solidFill>
                <a:latin typeface="Inter"/>
                <a:ea typeface="Inter"/>
                <a:cs typeface="Inter"/>
                <a:sym typeface="Inter"/>
              </a:rPr>
              <a:t>DeepSeek-V3</a:t>
            </a:r>
            <a:r>
              <a:rPr lang="en-US" sz="1125" b="0" i="0" u="none" strike="noStrike" cap="none">
                <a:solidFill>
                  <a:srgbClr val="4A4A4A"/>
                </a:solidFill>
                <a:latin typeface="Inter"/>
                <a:ea typeface="Inter"/>
                <a:cs typeface="Inter"/>
                <a:sym typeface="Inter"/>
              </a:rPr>
              <a:t> and the reasoning-focused </a:t>
            </a:r>
            <a:r>
              <a:rPr lang="en-US" sz="1125" b="1" i="0" u="none" strike="noStrike" cap="none">
                <a:solidFill>
                  <a:srgbClr val="4A4A4A"/>
                </a:solidFill>
                <a:latin typeface="Inter"/>
                <a:ea typeface="Inter"/>
                <a:cs typeface="Inter"/>
                <a:sym typeface="Inter"/>
              </a:rPr>
              <a:t>R1</a:t>
            </a:r>
            <a:r>
              <a:rPr lang="en-US" sz="1125" b="0" i="0" u="none" strike="noStrike" cap="none">
                <a:solidFill>
                  <a:srgbClr val="4A4A4A"/>
                </a:solidFill>
                <a:latin typeface="Inter"/>
                <a:ea typeface="Inter"/>
                <a:cs typeface="Inter"/>
                <a:sym typeface="Inter"/>
              </a:rPr>
              <a:t> deliver state-of-the-art coding and math performance, rivaling proprietary giants.</a:t>
            </a:r>
            <a:endParaRPr/>
          </a:p>
        </p:txBody>
      </p:sp>
    </p:spTree>
    <p:extLst>
      <p:ext uri="{BB962C8B-B14F-4D97-AF65-F5344CB8AC3E}">
        <p14:creationId xmlns:p14="http://schemas.microsoft.com/office/powerpoint/2010/main" val="230457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err="1">
                <a:effectLst/>
                <a:latin typeface="MS Reference Sans Serif" panose="020B0604030504040204" pitchFamily="34" charset="0"/>
              </a:rPr>
              <a:t>Open</a:t>
            </a:r>
            <a:r>
              <a:rPr lang="en-US" altLang="zh-CN" sz="2400" b="1" dirty="0" err="1">
                <a:latin typeface="MS Reference Sans Serif" panose="020B0604030504040204" pitchFamily="34" charset="0"/>
              </a:rPr>
              <a:t>claw</a:t>
            </a:r>
            <a:r>
              <a:rPr lang="en-US" altLang="zh-CN" sz="2400" b="1" dirty="0">
                <a:latin typeface="MS Reference Sans Serif" panose="020B0604030504040204" pitchFamily="34" charset="0"/>
              </a:rPr>
              <a:t> (AI agent)</a:t>
            </a:r>
            <a:endParaRPr lang="en-US" altLang="zh-CN" sz="2400" b="1" dirty="0">
              <a:effectLst/>
              <a:latin typeface="MS Reference Sans Serif" panose="020B0604030504040204" pitchFamily="34" charset="0"/>
            </a:endParaRPr>
          </a:p>
        </p:txBody>
      </p:sp>
      <p:sp>
        <p:nvSpPr>
          <p:cNvPr id="22" name="文本框 21">
            <a:extLst>
              <a:ext uri="{FF2B5EF4-FFF2-40B4-BE49-F238E27FC236}">
                <a16:creationId xmlns:a16="http://schemas.microsoft.com/office/drawing/2014/main" id="{CFF23798-5932-ECC5-CBED-2258C6B7D0A0}"/>
              </a:ext>
            </a:extLst>
          </p:cNvPr>
          <p:cNvSpPr txBox="1"/>
          <p:nvPr/>
        </p:nvSpPr>
        <p:spPr>
          <a:xfrm>
            <a:off x="467433" y="786321"/>
            <a:ext cx="7709709" cy="4478149"/>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Agent Architecture &amp; The Role of </a:t>
            </a:r>
            <a:r>
              <a:rPr lang="en-US" altLang="zh-CN" sz="2400" b="1" dirty="0" err="1">
                <a:latin typeface="Times New Roman" panose="02020603050405020304" pitchFamily="18" charset="0"/>
                <a:cs typeface="Times New Roman" panose="02020603050405020304" pitchFamily="18" charset="0"/>
              </a:rPr>
              <a:t>Openclaw</a:t>
            </a:r>
            <a:endParaRPr lang="en-US" altLang="zh-CN" sz="2400" b="1"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The "Brain": Large Language Model (LLM)</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Acts as the decision-maker.</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Responsible for translating </a:t>
            </a:r>
            <a:r>
              <a:rPr lang="en-US" altLang="zh-CN" dirty="0">
                <a:solidFill>
                  <a:srgbClr val="C00000"/>
                </a:solidFill>
                <a:latin typeface="Times New Roman" panose="02020603050405020304" pitchFamily="18" charset="0"/>
                <a:cs typeface="Times New Roman" panose="02020603050405020304" pitchFamily="18" charset="0"/>
              </a:rPr>
              <a:t>high-level user goals</a:t>
            </a:r>
            <a:r>
              <a:rPr lang="en-US" altLang="zh-CN" dirty="0">
                <a:latin typeface="Times New Roman" panose="02020603050405020304" pitchFamily="18" charset="0"/>
                <a:cs typeface="Times New Roman" panose="02020603050405020304" pitchFamily="18" charset="0"/>
              </a:rPr>
              <a:t> into </a:t>
            </a:r>
            <a:r>
              <a:rPr lang="en-US" altLang="zh-CN" dirty="0">
                <a:solidFill>
                  <a:srgbClr val="C00000"/>
                </a:solidFill>
                <a:latin typeface="Times New Roman" panose="02020603050405020304" pitchFamily="18" charset="0"/>
                <a:cs typeface="Times New Roman" panose="02020603050405020304" pitchFamily="18" charset="0"/>
              </a:rPr>
              <a:t>a sequence of actionable steps</a:t>
            </a:r>
            <a:r>
              <a:rPr lang="en-US" altLang="zh-CN" dirty="0">
                <a:latin typeface="Times New Roman" panose="02020603050405020304" pitchFamily="18" charset="0"/>
                <a:cs typeface="Times New Roman" panose="02020603050405020304" pitchFamily="18" charset="0"/>
              </a:rPr>
              <a:t> and determining exactly </a:t>
            </a:r>
            <a:r>
              <a:rPr lang="en-US" altLang="zh-CN" i="1" dirty="0">
                <a:solidFill>
                  <a:srgbClr val="C00000"/>
                </a:solidFill>
                <a:latin typeface="Times New Roman" panose="02020603050405020304" pitchFamily="18" charset="0"/>
                <a:cs typeface="Times New Roman" panose="02020603050405020304" pitchFamily="18" charset="0"/>
              </a:rPr>
              <a:t>which</a:t>
            </a:r>
            <a:r>
              <a:rPr lang="en-US" altLang="zh-CN" dirty="0">
                <a:solidFill>
                  <a:srgbClr val="C00000"/>
                </a:solidFill>
                <a:latin typeface="Times New Roman" panose="02020603050405020304" pitchFamily="18" charset="0"/>
                <a:cs typeface="Times New Roman" panose="02020603050405020304" pitchFamily="18" charset="0"/>
              </a:rPr>
              <a:t> tool</a:t>
            </a:r>
            <a:r>
              <a:rPr lang="en-US" altLang="zh-CN" dirty="0">
                <a:latin typeface="Times New Roman" panose="02020603050405020304" pitchFamily="18" charset="0"/>
                <a:cs typeface="Times New Roman" panose="02020603050405020304" pitchFamily="18" charset="0"/>
              </a:rPr>
              <a:t> to call next.</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The "Hands": External Tools &amp; APIs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Responsible for </a:t>
            </a:r>
            <a:r>
              <a:rPr lang="en-US" altLang="zh-CN" dirty="0">
                <a:solidFill>
                  <a:srgbClr val="C00000"/>
                </a:solidFill>
                <a:latin typeface="Times New Roman" panose="02020603050405020304" pitchFamily="18" charset="0"/>
                <a:cs typeface="Times New Roman" panose="02020603050405020304" pitchFamily="18" charset="0"/>
              </a:rPr>
              <a:t>executing</a:t>
            </a:r>
            <a:r>
              <a:rPr lang="en-US" altLang="zh-CN" dirty="0">
                <a:latin typeface="Times New Roman" panose="02020603050405020304" pitchFamily="18" charset="0"/>
                <a:cs typeface="Times New Roman" panose="02020603050405020304" pitchFamily="18" charset="0"/>
              </a:rPr>
              <a:t> the actual work in the real world.</a:t>
            </a:r>
          </a:p>
          <a:p>
            <a:pPr marL="742950" lvl="1" indent="-285750">
              <a:spcBef>
                <a:spcPts val="600"/>
              </a:spcBef>
              <a:buFont typeface="Arial" panose="020B0604020202020204" pitchFamily="34" charset="0"/>
              <a:buChar char="•"/>
            </a:pPr>
            <a:r>
              <a:rPr lang="en-US" altLang="zh-CN" i="1" dirty="0">
                <a:latin typeface="Times New Roman" panose="02020603050405020304" pitchFamily="18" charset="0"/>
                <a:cs typeface="Times New Roman" panose="02020603050405020304" pitchFamily="18" charset="0"/>
              </a:rPr>
              <a:t>Examples:</a:t>
            </a:r>
            <a:r>
              <a:rPr lang="en-US" altLang="zh-CN" dirty="0">
                <a:latin typeface="Times New Roman" panose="02020603050405020304" pitchFamily="18" charset="0"/>
                <a:cs typeface="Times New Roman" panose="02020603050405020304" pitchFamily="18" charset="0"/>
              </a:rPr>
              <a:t> Sending messages, reading local files, triggering GitHub/Slack, browsing the web, running scripts, or accessing external services.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The "Nervous System": The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Framework</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Acts as the </a:t>
            </a:r>
            <a:r>
              <a:rPr lang="en-US" altLang="zh-CN" dirty="0">
                <a:solidFill>
                  <a:srgbClr val="C00000"/>
                </a:solidFill>
                <a:latin typeface="Times New Roman" panose="02020603050405020304" pitchFamily="18" charset="0"/>
                <a:cs typeface="Times New Roman" panose="02020603050405020304" pitchFamily="18" charset="0"/>
              </a:rPr>
              <a:t>central orchestrator</a:t>
            </a:r>
            <a:r>
              <a:rPr lang="en-US" altLang="zh-CN" dirty="0">
                <a:latin typeface="Times New Roman" panose="02020603050405020304" pitchFamily="18" charset="0"/>
                <a:cs typeface="Times New Roman" panose="02020603050405020304" pitchFamily="18" charset="0"/>
              </a:rPr>
              <a:t> that connects the LLM and the tools.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handles all the heavy lifting behind the scenes: managing the conversation state, assembling context, and routing executions.</a:t>
            </a:r>
          </a:p>
        </p:txBody>
      </p:sp>
      <p:pic>
        <p:nvPicPr>
          <p:cNvPr id="11" name="图片 10">
            <a:extLst>
              <a:ext uri="{FF2B5EF4-FFF2-40B4-BE49-F238E27FC236}">
                <a16:creationId xmlns:a16="http://schemas.microsoft.com/office/drawing/2014/main" id="{121F588D-F3EC-F0CA-4157-B5CCC712A661}"/>
              </a:ext>
            </a:extLst>
          </p:cNvPr>
          <p:cNvPicPr>
            <a:picLocks noChangeAspect="1"/>
          </p:cNvPicPr>
          <p:nvPr/>
        </p:nvPicPr>
        <p:blipFill rotWithShape="1">
          <a:blip r:embed="rId3"/>
          <a:srcRect l="39404" r="35069"/>
          <a:stretch/>
        </p:blipFill>
        <p:spPr>
          <a:xfrm>
            <a:off x="8889998" y="1429070"/>
            <a:ext cx="1744135" cy="3835400"/>
          </a:xfrm>
          <a:prstGeom prst="rect">
            <a:avLst/>
          </a:prstGeom>
        </p:spPr>
      </p:pic>
    </p:spTree>
    <p:extLst>
      <p:ext uri="{BB962C8B-B14F-4D97-AF65-F5344CB8AC3E}">
        <p14:creationId xmlns:p14="http://schemas.microsoft.com/office/powerpoint/2010/main" val="292640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err="1">
                <a:effectLst/>
                <a:latin typeface="MS Reference Sans Serif" panose="020B0604030504040204" pitchFamily="34" charset="0"/>
              </a:rPr>
              <a:t>Open</a:t>
            </a:r>
            <a:r>
              <a:rPr lang="en-US" altLang="zh-CN" sz="2400" b="1" dirty="0" err="1">
                <a:latin typeface="MS Reference Sans Serif" panose="020B0604030504040204" pitchFamily="34" charset="0"/>
              </a:rPr>
              <a:t>claw</a:t>
            </a:r>
            <a:r>
              <a:rPr lang="en-US" altLang="zh-CN" sz="2400" b="1" dirty="0">
                <a:latin typeface="MS Reference Sans Serif" panose="020B0604030504040204" pitchFamily="34" charset="0"/>
              </a:rPr>
              <a:t> (AI agent)</a:t>
            </a:r>
            <a:endParaRPr lang="en-US" altLang="zh-CN" sz="2400" b="1" dirty="0">
              <a:effectLst/>
              <a:latin typeface="MS Reference Sans Serif" panose="020B0604030504040204" pitchFamily="34" charset="0"/>
            </a:endParaRPr>
          </a:p>
        </p:txBody>
      </p:sp>
      <p:sp>
        <p:nvSpPr>
          <p:cNvPr id="5" name="文本框 4">
            <a:extLst>
              <a:ext uri="{FF2B5EF4-FFF2-40B4-BE49-F238E27FC236}">
                <a16:creationId xmlns:a16="http://schemas.microsoft.com/office/drawing/2014/main" id="{A1B8336C-CE88-4439-1995-09FCBE1B2678}"/>
              </a:ext>
            </a:extLst>
          </p:cNvPr>
          <p:cNvSpPr txBox="1"/>
          <p:nvPr/>
        </p:nvSpPr>
        <p:spPr>
          <a:xfrm>
            <a:off x="300567" y="741039"/>
            <a:ext cx="8462434" cy="5586145"/>
          </a:xfrm>
          <a:prstGeom prst="rect">
            <a:avLst/>
          </a:prstGeom>
          <a:noFill/>
        </p:spPr>
        <p:txBody>
          <a:bodyPr wrap="square">
            <a:spAutoFit/>
          </a:bodyPr>
          <a:lstStyle/>
          <a:p>
            <a:r>
              <a:rPr lang="en-US" altLang="zh-CN" sz="2400" b="1" dirty="0" err="1">
                <a:latin typeface="Times New Roman" panose="02020603050405020304" pitchFamily="18" charset="0"/>
                <a:cs typeface="Times New Roman" panose="02020603050405020304" pitchFamily="18" charset="0"/>
              </a:rPr>
              <a:t>Openclaw's</a:t>
            </a:r>
            <a:r>
              <a:rPr lang="en-US" altLang="zh-CN" sz="2400" b="1" dirty="0">
                <a:latin typeface="Times New Roman" panose="02020603050405020304" pitchFamily="18" charset="0"/>
                <a:cs typeface="Times New Roman" panose="02020603050405020304" pitchFamily="18" charset="0"/>
              </a:rPr>
              <a:t> Core Capabilities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Session &amp; History Management</a:t>
            </a:r>
          </a:p>
          <a:p>
            <a:pPr marL="742950" lvl="1" indent="-285750">
              <a:spcBef>
                <a:spcPts val="600"/>
              </a:spcBef>
              <a:buFont typeface="Arial" panose="020B0604020202020204" pitchFamily="34" charset="0"/>
              <a:buChar char="•"/>
            </a:pPr>
            <a:r>
              <a:rPr lang="en-US" altLang="zh-CN" dirty="0">
                <a:solidFill>
                  <a:srgbClr val="C00000"/>
                </a:solidFill>
                <a:latin typeface="Times New Roman" panose="02020603050405020304" pitchFamily="18" charset="0"/>
                <a:cs typeface="Times New Roman" panose="02020603050405020304" pitchFamily="18" charset="0"/>
              </a:rPr>
              <a:t>Session Management</a:t>
            </a:r>
            <a:r>
              <a:rPr lang="en-US" altLang="zh-CN" dirty="0">
                <a:latin typeface="Times New Roman" panose="02020603050405020304" pitchFamily="18" charset="0"/>
                <a:cs typeface="Times New Roman" panose="02020603050405020304" pitchFamily="18" charset="0"/>
              </a:rPr>
              <a:t>: Tracks the "who" and "where." It distinguishes between users, saves current session states, and monitors the progress of ongoing tasks.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History Tracking: Logs past dialogues, tool invocations, and their results so the agent doesn't start from scratch every turn.</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Context Assembly &amp; Wiring</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Context Assembly: Packages everything the LLM needs to see before a call (user input + history + system prompt + tools + external data).</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Prompt Wiring: Structures how this information is formatted and ordered into the final </a:t>
            </a:r>
            <a:r>
              <a:rPr lang="en-US" altLang="zh-CN" dirty="0">
                <a:solidFill>
                  <a:srgbClr val="C00000"/>
                </a:solidFill>
                <a:latin typeface="Times New Roman" panose="02020603050405020304" pitchFamily="18" charset="0"/>
                <a:cs typeface="Times New Roman" panose="02020603050405020304" pitchFamily="18" charset="0"/>
              </a:rPr>
              <a:t>prompt</a:t>
            </a:r>
            <a:r>
              <a:rPr lang="en-US" altLang="zh-CN" dirty="0">
                <a:latin typeface="Times New Roman" panose="02020603050405020304" pitchFamily="18" charset="0"/>
                <a:cs typeface="Times New Roman" panose="02020603050405020304" pitchFamily="18" charset="0"/>
              </a:rPr>
              <a:t> sent to the model.</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Tool Wiring: Acts as the bridge for tools, formally defining them for the LLM (function names, parameters, and expected returns).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Communication &amp; Connection</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Channel/Message Adaptation: </a:t>
            </a:r>
            <a:r>
              <a:rPr lang="en-US" altLang="zh-CN" dirty="0">
                <a:solidFill>
                  <a:srgbClr val="C00000"/>
                </a:solidFill>
                <a:latin typeface="Times New Roman" panose="02020603050405020304" pitchFamily="18" charset="0"/>
                <a:cs typeface="Times New Roman" panose="02020603050405020304" pitchFamily="18" charset="0"/>
              </a:rPr>
              <a:t>Standardizes inputs and outputs</a:t>
            </a:r>
            <a:r>
              <a:rPr lang="en-US" altLang="zh-CN" dirty="0">
                <a:latin typeface="Times New Roman" panose="02020603050405020304" pitchFamily="18" charset="0"/>
                <a:cs typeface="Times New Roman" panose="02020603050405020304" pitchFamily="18" charset="0"/>
              </a:rPr>
              <a:t>. It ensures the agent can communicate seamlessly across different platforms (e.g., Slack, Web UI, Email, API) by parsing various formats into a unified system.</a:t>
            </a:r>
          </a:p>
        </p:txBody>
      </p:sp>
      <p:pic>
        <p:nvPicPr>
          <p:cNvPr id="4" name="图片 3">
            <a:extLst>
              <a:ext uri="{FF2B5EF4-FFF2-40B4-BE49-F238E27FC236}">
                <a16:creationId xmlns:a16="http://schemas.microsoft.com/office/drawing/2014/main" id="{81370465-BA2C-D9C6-3D6B-4FB07CF0535F}"/>
              </a:ext>
            </a:extLst>
          </p:cNvPr>
          <p:cNvPicPr>
            <a:picLocks noChangeAspect="1"/>
          </p:cNvPicPr>
          <p:nvPr/>
        </p:nvPicPr>
        <p:blipFill rotWithShape="1">
          <a:blip r:embed="rId3"/>
          <a:srcRect l="2450" t="17420" r="66129" b="4044"/>
          <a:stretch/>
        </p:blipFill>
        <p:spPr>
          <a:xfrm>
            <a:off x="9340596" y="1129335"/>
            <a:ext cx="1253705" cy="1762716"/>
          </a:xfrm>
          <a:prstGeom prst="rect">
            <a:avLst/>
          </a:prstGeom>
        </p:spPr>
      </p:pic>
      <p:pic>
        <p:nvPicPr>
          <p:cNvPr id="6" name="图片 5">
            <a:extLst>
              <a:ext uri="{FF2B5EF4-FFF2-40B4-BE49-F238E27FC236}">
                <a16:creationId xmlns:a16="http://schemas.microsoft.com/office/drawing/2014/main" id="{50BE8C18-BCFA-9190-1B34-CD32F4B9E18E}"/>
              </a:ext>
            </a:extLst>
          </p:cNvPr>
          <p:cNvPicPr>
            <a:picLocks noChangeAspect="1"/>
          </p:cNvPicPr>
          <p:nvPr/>
        </p:nvPicPr>
        <p:blipFill rotWithShape="1">
          <a:blip r:embed="rId3"/>
          <a:srcRect l="34971" t="18222" r="33609" b="3242"/>
          <a:stretch/>
        </p:blipFill>
        <p:spPr>
          <a:xfrm>
            <a:off x="9422569" y="2971004"/>
            <a:ext cx="1253705" cy="1762716"/>
          </a:xfrm>
          <a:prstGeom prst="rect">
            <a:avLst/>
          </a:prstGeom>
        </p:spPr>
      </p:pic>
      <p:pic>
        <p:nvPicPr>
          <p:cNvPr id="7" name="图片 6">
            <a:extLst>
              <a:ext uri="{FF2B5EF4-FFF2-40B4-BE49-F238E27FC236}">
                <a16:creationId xmlns:a16="http://schemas.microsoft.com/office/drawing/2014/main" id="{E29A12B0-93B2-7D50-7352-E3E7F2C03859}"/>
              </a:ext>
            </a:extLst>
          </p:cNvPr>
          <p:cNvPicPr>
            <a:picLocks noChangeAspect="1"/>
          </p:cNvPicPr>
          <p:nvPr/>
        </p:nvPicPr>
        <p:blipFill rotWithShape="1">
          <a:blip r:embed="rId3"/>
          <a:srcRect l="66391" t="19057"/>
          <a:stretch/>
        </p:blipFill>
        <p:spPr>
          <a:xfrm>
            <a:off x="9423405" y="4871943"/>
            <a:ext cx="1341064" cy="1816723"/>
          </a:xfrm>
          <a:prstGeom prst="rect">
            <a:avLst/>
          </a:prstGeom>
        </p:spPr>
      </p:pic>
    </p:spTree>
    <p:extLst>
      <p:ext uri="{BB962C8B-B14F-4D97-AF65-F5344CB8AC3E}">
        <p14:creationId xmlns:p14="http://schemas.microsoft.com/office/powerpoint/2010/main" val="289572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err="1">
                <a:effectLst/>
                <a:latin typeface="MS Reference Sans Serif" panose="020B0604030504040204" pitchFamily="34" charset="0"/>
              </a:rPr>
              <a:t>Open</a:t>
            </a:r>
            <a:r>
              <a:rPr lang="en-US" altLang="zh-CN" sz="2400" b="1" dirty="0" err="1">
                <a:latin typeface="MS Reference Sans Serif" panose="020B0604030504040204" pitchFamily="34" charset="0"/>
              </a:rPr>
              <a:t>claw</a:t>
            </a:r>
            <a:r>
              <a:rPr lang="en-US" altLang="zh-CN" sz="2400" b="1" dirty="0">
                <a:latin typeface="MS Reference Sans Serif" panose="020B0604030504040204" pitchFamily="34" charset="0"/>
              </a:rPr>
              <a:t> (AI agent)</a:t>
            </a:r>
            <a:endParaRPr lang="en-US" altLang="zh-CN" sz="2400" b="1" dirty="0">
              <a:effectLst/>
              <a:latin typeface="MS Reference Sans Serif" panose="020B0604030504040204" pitchFamily="34" charset="0"/>
            </a:endParaRPr>
          </a:p>
        </p:txBody>
      </p:sp>
      <p:sp>
        <p:nvSpPr>
          <p:cNvPr id="18" name="文本框 17">
            <a:extLst>
              <a:ext uri="{FF2B5EF4-FFF2-40B4-BE49-F238E27FC236}">
                <a16:creationId xmlns:a16="http://schemas.microsoft.com/office/drawing/2014/main" id="{FBC66C20-F5BC-0A4D-0D21-DD8D21155755}"/>
              </a:ext>
            </a:extLst>
          </p:cNvPr>
          <p:cNvSpPr txBox="1"/>
          <p:nvPr/>
        </p:nvSpPr>
        <p:spPr>
          <a:xfrm>
            <a:off x="593266" y="712041"/>
            <a:ext cx="11293934" cy="3693319"/>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Key bottlenecks in the current workflow</a:t>
            </a:r>
            <a:endParaRPr lang="en-US" altLang="zh-CN"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Decomposing High-Level Instructions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LLM struggles to break down complex or vague user directives into executable steps.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Recovering from "Cascade Errors"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Because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operates autonomously without human intervention in the loop, a single mistake in an early step will </a:t>
            </a:r>
            <a:r>
              <a:rPr lang="en-US" altLang="zh-CN" dirty="0">
                <a:solidFill>
                  <a:srgbClr val="C00000"/>
                </a:solidFill>
                <a:latin typeface="Times New Roman" panose="02020603050405020304" pitchFamily="18" charset="0"/>
                <a:cs typeface="Times New Roman" panose="02020603050405020304" pitchFamily="18" charset="0"/>
              </a:rPr>
              <a:t>ruin the entire downstream workflow</a:t>
            </a:r>
            <a:r>
              <a:rPr lang="en-US" altLang="zh-CN" dirty="0">
                <a:latin typeface="Times New Roman" panose="02020603050405020304" pitchFamily="18" charset="0"/>
                <a:cs typeface="Times New Roman" panose="02020603050405020304" pitchFamily="18" charset="0"/>
              </a:rPr>
              <a:t>. It struggles with unpredictable, open-ended steps that lack certainty.</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Self-Correcting Without a "Ground Truth"</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While the agent possesses a "</a:t>
            </a:r>
            <a:r>
              <a:rPr lang="en-US" altLang="zh-CN" dirty="0">
                <a:solidFill>
                  <a:srgbClr val="C00000"/>
                </a:solidFill>
                <a:latin typeface="Times New Roman" panose="02020603050405020304" pitchFamily="18" charset="0"/>
                <a:cs typeface="Times New Roman" panose="02020603050405020304" pitchFamily="18" charset="0"/>
              </a:rPr>
              <a:t>reflection</a:t>
            </a:r>
            <a:r>
              <a:rPr lang="en-US" altLang="zh-CN" dirty="0">
                <a:latin typeface="Times New Roman" panose="02020603050405020304" pitchFamily="18" charset="0"/>
                <a:cs typeface="Times New Roman" panose="02020603050405020304" pitchFamily="18" charset="0"/>
              </a:rPr>
              <a:t>" feature to auto-correct mistakes, this mechanism fails if there is no </a:t>
            </a:r>
            <a:r>
              <a:rPr lang="en-US" altLang="zh-CN" dirty="0">
                <a:solidFill>
                  <a:srgbClr val="C00000"/>
                </a:solidFill>
                <a:latin typeface="Times New Roman" panose="02020603050405020304" pitchFamily="18" charset="0"/>
                <a:cs typeface="Times New Roman" panose="02020603050405020304" pitchFamily="18" charset="0"/>
              </a:rPr>
              <a:t>standard answer</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Openclaw</a:t>
            </a:r>
            <a:r>
              <a:rPr lang="en-US" altLang="zh-CN" dirty="0">
                <a:latin typeface="Times New Roman" panose="02020603050405020304" pitchFamily="18" charset="0"/>
                <a:cs typeface="Times New Roman" panose="02020603050405020304" pitchFamily="18" charset="0"/>
              </a:rPr>
              <a:t> cannot effectively evaluate or fix its own errors in complex, subjective tasks without a definitive benchmark.</a:t>
            </a:r>
          </a:p>
        </p:txBody>
      </p:sp>
      <p:pic>
        <p:nvPicPr>
          <p:cNvPr id="4" name="图片 3">
            <a:extLst>
              <a:ext uri="{FF2B5EF4-FFF2-40B4-BE49-F238E27FC236}">
                <a16:creationId xmlns:a16="http://schemas.microsoft.com/office/drawing/2014/main" id="{B6C2E85D-66BC-C6B3-EFDD-350777DB2CCD}"/>
              </a:ext>
            </a:extLst>
          </p:cNvPr>
          <p:cNvPicPr>
            <a:picLocks noChangeAspect="1"/>
          </p:cNvPicPr>
          <p:nvPr/>
        </p:nvPicPr>
        <p:blipFill rotWithShape="1">
          <a:blip r:embed="rId3"/>
          <a:srcRect t="12037" b="7870"/>
          <a:stretch/>
        </p:blipFill>
        <p:spPr>
          <a:xfrm>
            <a:off x="3657599" y="4543251"/>
            <a:ext cx="4368799" cy="1968235"/>
          </a:xfrm>
          <a:prstGeom prst="rect">
            <a:avLst/>
          </a:prstGeom>
        </p:spPr>
      </p:pic>
    </p:spTree>
    <p:extLst>
      <p:ext uri="{BB962C8B-B14F-4D97-AF65-F5344CB8AC3E}">
        <p14:creationId xmlns:p14="http://schemas.microsoft.com/office/powerpoint/2010/main" val="512181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err="1">
                <a:effectLst/>
                <a:latin typeface="MS Reference Sans Serif" panose="020B0604030504040204" pitchFamily="34" charset="0"/>
              </a:rPr>
              <a:t>Open</a:t>
            </a:r>
            <a:r>
              <a:rPr lang="en-US" altLang="zh-CN" sz="2400" b="1" dirty="0" err="1">
                <a:latin typeface="MS Reference Sans Serif" panose="020B0604030504040204" pitchFamily="34" charset="0"/>
              </a:rPr>
              <a:t>claw</a:t>
            </a:r>
            <a:r>
              <a:rPr lang="en-US" altLang="zh-CN" sz="2400" b="1" dirty="0">
                <a:latin typeface="MS Reference Sans Serif" panose="020B0604030504040204" pitchFamily="34" charset="0"/>
              </a:rPr>
              <a:t> (AI agent)</a:t>
            </a:r>
            <a:endParaRPr lang="en-US" altLang="zh-CN" sz="2400" b="1" dirty="0">
              <a:effectLst/>
              <a:latin typeface="MS Reference Sans Serif" panose="020B0604030504040204" pitchFamily="34" charset="0"/>
            </a:endParaRPr>
          </a:p>
        </p:txBody>
      </p:sp>
      <p:sp>
        <p:nvSpPr>
          <p:cNvPr id="5" name="文本框 4">
            <a:extLst>
              <a:ext uri="{FF2B5EF4-FFF2-40B4-BE49-F238E27FC236}">
                <a16:creationId xmlns:a16="http://schemas.microsoft.com/office/drawing/2014/main" id="{34DC3D35-6C05-78A9-271A-8C8315EBD16C}"/>
              </a:ext>
            </a:extLst>
          </p:cNvPr>
          <p:cNvSpPr txBox="1"/>
          <p:nvPr/>
        </p:nvSpPr>
        <p:spPr>
          <a:xfrm>
            <a:off x="281516" y="596648"/>
            <a:ext cx="11148484" cy="4555093"/>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Current ideal task types for </a:t>
            </a:r>
            <a:r>
              <a:rPr lang="en-US" altLang="zh-CN" sz="2400" b="1" dirty="0" err="1">
                <a:latin typeface="Times New Roman" panose="02020603050405020304" pitchFamily="18" charset="0"/>
                <a:cs typeface="Times New Roman" panose="02020603050405020304" pitchFamily="18" charset="0"/>
              </a:rPr>
              <a:t>Openclaw</a:t>
            </a:r>
            <a:endParaRPr lang="en-US" altLang="zh-CN"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Highly Structured &amp; Deterministic Tasks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Tasks with </a:t>
            </a:r>
            <a:r>
              <a:rPr lang="en-US" altLang="zh-CN" dirty="0">
                <a:solidFill>
                  <a:srgbClr val="C00000"/>
                </a:solidFill>
                <a:latin typeface="Times New Roman" panose="02020603050405020304" pitchFamily="18" charset="0"/>
                <a:cs typeface="Times New Roman" panose="02020603050405020304" pitchFamily="18" charset="0"/>
              </a:rPr>
              <a:t>simple, repeatable steps </a:t>
            </a:r>
            <a:r>
              <a:rPr lang="en-US" altLang="zh-CN" dirty="0">
                <a:latin typeface="Times New Roman" panose="02020603050405020304" pitchFamily="18" charset="0"/>
                <a:cs typeface="Times New Roman" panose="02020603050405020304" pitchFamily="18" charset="0"/>
              </a:rPr>
              <a:t>where the chance of error is low.</a:t>
            </a:r>
          </a:p>
          <a:p>
            <a:pPr marL="742950" lvl="1" indent="-285750">
              <a:spcBef>
                <a:spcPts val="600"/>
              </a:spcBef>
              <a:buFont typeface="Arial" panose="020B0604020202020204" pitchFamily="34" charset="0"/>
              <a:buChar char="•"/>
            </a:pPr>
            <a:r>
              <a:rPr lang="en-US" altLang="zh-CN" i="1" dirty="0">
                <a:latin typeface="Times New Roman" panose="02020603050405020304" pitchFamily="18" charset="0"/>
                <a:cs typeface="Times New Roman" panose="02020603050405020304" pitchFamily="18" charset="0"/>
              </a:rPr>
              <a:t>Example:</a:t>
            </a:r>
            <a:r>
              <a:rPr lang="en-US" altLang="zh-CN" dirty="0">
                <a:latin typeface="Times New Roman" panose="02020603050405020304" pitchFamily="18" charset="0"/>
                <a:cs typeface="Times New Roman" panose="02020603050405020304" pitchFamily="18" charset="0"/>
              </a:rPr>
              <a:t> Automating daily pushes of the latest relevant papers from </a:t>
            </a:r>
            <a:r>
              <a:rPr lang="en-US" altLang="zh-CN" dirty="0" err="1">
                <a:latin typeface="Times New Roman" panose="02020603050405020304" pitchFamily="18" charset="0"/>
                <a:cs typeface="Times New Roman" panose="02020603050405020304" pitchFamily="18" charset="0"/>
              </a:rPr>
              <a:t>arXiv</a:t>
            </a:r>
            <a:r>
              <a:rPr lang="en-US" altLang="zh-CN" dirty="0">
                <a:latin typeface="Times New Roman" panose="02020603050405020304" pitchFamily="18" charset="0"/>
                <a:cs typeface="Times New Roman" panose="02020603050405020304" pitchFamily="18" charset="0"/>
              </a:rPr>
              <a:t> [R1], market research, and competitor analysis.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Exploratory Tasks (</a:t>
            </a:r>
            <a:r>
              <a:rPr lang="en-US" altLang="zh-CN" dirty="0">
                <a:solidFill>
                  <a:srgbClr val="C00000"/>
                </a:solidFill>
                <a:latin typeface="Times New Roman" panose="02020603050405020304" pitchFamily="18" charset="0"/>
                <a:cs typeface="Times New Roman" panose="02020603050405020304" pitchFamily="18" charset="0"/>
              </a:rPr>
              <a:t>High Error Tolerance</a:t>
            </a:r>
            <a:r>
              <a:rPr lang="en-US" altLang="zh-CN" dirty="0">
                <a:latin typeface="Times New Roman" panose="02020603050405020304" pitchFamily="18" charset="0"/>
                <a:cs typeface="Times New Roman" panose="02020603050405020304" pitchFamily="18" charset="0"/>
              </a:rPr>
              <a:t>)</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Open-ended generation where partial or subjective results are highly valuable, even if imperfect.</a:t>
            </a:r>
          </a:p>
          <a:p>
            <a:pPr marL="742950" lvl="1" indent="-285750">
              <a:spcBef>
                <a:spcPts val="600"/>
              </a:spcBef>
              <a:buFont typeface="Arial" panose="020B0604020202020204" pitchFamily="34" charset="0"/>
              <a:buChar char="•"/>
            </a:pPr>
            <a:r>
              <a:rPr lang="en-US" altLang="zh-CN" i="1" dirty="0">
                <a:latin typeface="Times New Roman" panose="02020603050405020304" pitchFamily="18" charset="0"/>
                <a:cs typeface="Times New Roman" panose="02020603050405020304" pitchFamily="18" charset="0"/>
              </a:rPr>
              <a:t>Examples:</a:t>
            </a:r>
            <a:r>
              <a:rPr lang="en-US" altLang="zh-CN" dirty="0">
                <a:latin typeface="Times New Roman" panose="02020603050405020304" pitchFamily="18" charset="0"/>
                <a:cs typeface="Times New Roman" panose="02020603050405020304" pitchFamily="18" charset="0"/>
              </a:rPr>
              <a:t> Literature reviews and visual analytics [R2][R3], drafting proposals, ideation.</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Complex Tasks with Verifiable Results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Multi-step tasks that have a clear "</a:t>
            </a:r>
            <a:r>
              <a:rPr lang="en-US" altLang="zh-CN" dirty="0">
                <a:solidFill>
                  <a:srgbClr val="C00000"/>
                </a:solidFill>
                <a:latin typeface="Times New Roman" panose="02020603050405020304" pitchFamily="18" charset="0"/>
                <a:cs typeface="Times New Roman" panose="02020603050405020304" pitchFamily="18" charset="0"/>
              </a:rPr>
              <a:t>standard answer</a:t>
            </a:r>
            <a:r>
              <a:rPr lang="en-US" altLang="zh-CN" dirty="0">
                <a:latin typeface="Times New Roman" panose="02020603050405020304" pitchFamily="18" charset="0"/>
                <a:cs typeface="Times New Roman" panose="02020603050405020304" pitchFamily="18" charset="0"/>
              </a:rPr>
              <a:t>" or measurable success state, allowing the agent's reflection/auto-correction mechanism to function effectively.</a:t>
            </a:r>
          </a:p>
          <a:p>
            <a:pPr marL="742950" lvl="1" indent="-285750">
              <a:spcBef>
                <a:spcPts val="600"/>
              </a:spcBef>
              <a:buFont typeface="Arial" panose="020B0604020202020204" pitchFamily="34" charset="0"/>
              <a:buChar char="•"/>
            </a:pPr>
            <a:r>
              <a:rPr lang="en-US" altLang="zh-CN" i="1" dirty="0">
                <a:latin typeface="Times New Roman" panose="02020603050405020304" pitchFamily="18" charset="0"/>
                <a:cs typeface="Times New Roman" panose="02020603050405020304" pitchFamily="18" charset="0"/>
              </a:rPr>
              <a:t>Example:</a:t>
            </a:r>
            <a:r>
              <a:rPr lang="en-US" altLang="zh-CN" dirty="0">
                <a:latin typeface="Times New Roman" panose="02020603050405020304" pitchFamily="18" charset="0"/>
                <a:cs typeface="Times New Roman" panose="02020603050405020304" pitchFamily="18" charset="0"/>
              </a:rPr>
              <a:t> Reproducing code from academic papers [R4].</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Ps. Some useful skills, which may support other applications [R5][R6]</a:t>
            </a:r>
          </a:p>
        </p:txBody>
      </p:sp>
      <p:sp>
        <p:nvSpPr>
          <p:cNvPr id="6" name="文本框 5">
            <a:extLst>
              <a:ext uri="{FF2B5EF4-FFF2-40B4-BE49-F238E27FC236}">
                <a16:creationId xmlns:a16="http://schemas.microsoft.com/office/drawing/2014/main" id="{6DFE7781-5D4B-7867-BA8A-4BE4F5F0E47F}"/>
              </a:ext>
            </a:extLst>
          </p:cNvPr>
          <p:cNvSpPr txBox="1"/>
          <p:nvPr/>
        </p:nvSpPr>
        <p:spPr>
          <a:xfrm>
            <a:off x="104775" y="5151741"/>
            <a:ext cx="12087225" cy="1477328"/>
          </a:xfrm>
          <a:prstGeom prst="rect">
            <a:avLst/>
          </a:prstGeom>
          <a:noFill/>
        </p:spPr>
        <p:txBody>
          <a:bodyPr wrap="square">
            <a:spAutoFit/>
          </a:bodyPr>
          <a:lstStyle/>
          <a:p>
            <a:r>
              <a:rPr lang="en-US" altLang="zh-CN" sz="1000" dirty="0"/>
              <a:t>[R1] </a:t>
            </a:r>
            <a:r>
              <a:rPr lang="en-US" altLang="zh-CN" sz="1000" dirty="0">
                <a:effectLst/>
                <a:latin typeface="等线"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https://clawhub.ai/</a:t>
            </a:r>
            <a:endParaRPr lang="en-US" altLang="zh-CN" sz="1000" dirty="0">
              <a:effectLst/>
              <a:latin typeface="等线" panose="02010600030101010101" pitchFamily="2" charset="-122"/>
              <a:cs typeface="Times New Roman" panose="02020603050405020304" pitchFamily="18" charset="0"/>
            </a:endParaRPr>
          </a:p>
          <a:p>
            <a:r>
              <a:rPr lang="en-US" altLang="zh-CN" sz="1000" dirty="0">
                <a:latin typeface="等线" panose="02010600030101010101" pitchFamily="2" charset="-122"/>
                <a:cs typeface="Times New Roman" panose="02020603050405020304" pitchFamily="18" charset="0"/>
              </a:rPr>
              <a:t>[R2] </a:t>
            </a:r>
            <a:r>
              <a:rPr lang="en-US" altLang="zh-CN" sz="1000" dirty="0">
                <a:effectLst/>
                <a:latin typeface="等线"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https://www.xiaohongshu.com/explore/69ac21ff000000000e03c3a4?app_platform=ios&amp;app_version=9.20&amp;share_from_user_hidden=true&amp;xsec_source=app_share&amp;type=normal&amp;xsec_token=CBmizHLNCG-WwEmRHoY22_67fvVJE7LKT6P7MELUFeTp8=&amp;author_share=1&amp;xhsshare=WeixinSession&amp;shareRedId=N0w3RDlLRkI2NzUyOTgwNjY0OTc2RjY_&amp;apptime=1775146891&amp;share_id=5d0e2c12e6414ff286d93d57a6870a05</a:t>
            </a:r>
            <a:r>
              <a:rPr lang="en-US" altLang="zh-CN" sz="1000" dirty="0"/>
              <a:t> </a:t>
            </a:r>
          </a:p>
          <a:p>
            <a:r>
              <a:rPr lang="en-US" altLang="zh-CN" sz="1000" dirty="0"/>
              <a:t>[R3]</a:t>
            </a:r>
            <a:r>
              <a:rPr lang="en-US" altLang="zh-CN" sz="1000" dirty="0">
                <a:effectLst/>
                <a:latin typeface="等线"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https://www.xiaohongshu.com/explore/69c2a99f00000000230223bc?app_platform=ios&amp;app_version=9.20&amp;share_from_user_hidden=true&amp;xsec_source=app_share&amp;type=video&amp;xsec_token=CBFASpXESxgJAyoyGZz-Y7CPBdHtHey6DRIzivnsmABB0=&amp;author_share=1&amp;xhsshare=WeixinSession&amp;shareRedId=N0w3RDlLRkI2NzUyOTgwNjY0OTc2RjY_&amp;apptime=1775082387&amp;share_id=8b63e846d00048dd9689de20ae8450e3</a:t>
            </a:r>
            <a:endParaRPr lang="en-US" altLang="zh-CN" sz="1000" dirty="0">
              <a:effectLst/>
              <a:latin typeface="等线" panose="02010600030101010101" pitchFamily="2" charset="-122"/>
              <a:cs typeface="Times New Roman" panose="02020603050405020304" pitchFamily="18" charset="0"/>
            </a:endParaRPr>
          </a:p>
          <a:p>
            <a:r>
              <a:rPr lang="en-US" altLang="zh-CN" sz="1000" dirty="0">
                <a:latin typeface="等线" panose="02010600030101010101" pitchFamily="2" charset="-122"/>
                <a:cs typeface="Times New Roman" panose="02020603050405020304" pitchFamily="18" charset="0"/>
              </a:rPr>
              <a:t>[R4]</a:t>
            </a:r>
            <a:r>
              <a:rPr lang="en-US" altLang="zh-CN" sz="1000" dirty="0">
                <a:effectLst/>
                <a:latin typeface="等线"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https://www.xiaohongshu.com/explore/69c6826e00000000230102ba?app_platform=ios&amp;app_version=9.20&amp;share_from_user_hidden=true&amp;xsec_source=app_share&amp;type=video&amp;xsec_token=CB6EK4ePjPKnxQsyEOmn-nTFUhrA1efNe8JSYR2tUMNso=&amp;author_share=1&amp;xhsshare=WeixinSession&amp;shareRedId=N0w3RDlLRkI2NzUyOTgwNjY0OTc2RjY_&amp;apptime=1775147461&amp;share_id=ddfc1383e45e45beb0fd955be88b4bf1</a:t>
            </a:r>
            <a:endParaRPr lang="en-US" altLang="zh-CN" sz="1000" dirty="0">
              <a:effectLst/>
              <a:latin typeface="等线" panose="02010600030101010101" pitchFamily="2" charset="-122"/>
              <a:cs typeface="Times New Roman" panose="02020603050405020304" pitchFamily="18" charset="0"/>
            </a:endParaRPr>
          </a:p>
          <a:p>
            <a:r>
              <a:rPr lang="en-US" altLang="zh-CN" sz="1000" dirty="0">
                <a:latin typeface="等线" panose="02010600030101010101" pitchFamily="2" charset="-122"/>
                <a:cs typeface="Times New Roman" panose="02020603050405020304" pitchFamily="18" charset="0"/>
              </a:rPr>
              <a:t>[R5] </a:t>
            </a:r>
            <a:r>
              <a:rPr lang="en-US" altLang="zh-CN" sz="1000" dirty="0">
                <a:effectLst/>
                <a:latin typeface="等线" panose="02010600030101010101" pitchFamily="2" charset="-122"/>
                <a:cs typeface="Times New Roman" panose="02020603050405020304" pitchFamily="18" charset="0"/>
                <a:hlinkClick r:id="rId7">
                  <a:extLst>
                    <a:ext uri="{A12FA001-AC4F-418D-AE19-62706E023703}">
                      <ahyp:hlinkClr xmlns:ahyp="http://schemas.microsoft.com/office/drawing/2018/hyperlinkcolor" val="tx"/>
                    </a:ext>
                  </a:extLst>
                </a:hlinkClick>
              </a:rPr>
              <a:t>https://github.com/VoltAgent/awesome-openclaw-skills</a:t>
            </a:r>
            <a:endParaRPr lang="en-US" altLang="zh-CN" sz="1000" dirty="0">
              <a:effectLst/>
              <a:latin typeface="等线" panose="02010600030101010101" pitchFamily="2" charset="-122"/>
              <a:cs typeface="Times New Roman" panose="02020603050405020304" pitchFamily="18" charset="0"/>
            </a:endParaRPr>
          </a:p>
          <a:p>
            <a:r>
              <a:rPr lang="en-US" altLang="zh-CN" sz="1000" dirty="0">
                <a:latin typeface="等线" panose="02010600030101010101" pitchFamily="2" charset="-122"/>
                <a:cs typeface="Times New Roman" panose="02020603050405020304" pitchFamily="18" charset="0"/>
              </a:rPr>
              <a:t>[R6] </a:t>
            </a:r>
            <a:r>
              <a:rPr lang="en-US" altLang="zh-CN" sz="1000" dirty="0">
                <a:effectLst/>
                <a:latin typeface="等线" panose="02010600030101010101" pitchFamily="2" charset="-122"/>
                <a:cs typeface="Times New Roman" panose="02020603050405020304" pitchFamily="18" charset="0"/>
                <a:hlinkClick r:id="rId8">
                  <a:extLst>
                    <a:ext uri="{A12FA001-AC4F-418D-AE19-62706E023703}">
                      <ahyp:hlinkClr xmlns:ahyp="http://schemas.microsoft.com/office/drawing/2018/hyperlinkcolor" val="tx"/>
                    </a:ext>
                  </a:extLst>
                </a:hlinkClick>
              </a:rPr>
              <a:t>https://github.com/hesamsheikh/awesome-openclaw-usecases?tab=readme-ov-file</a:t>
            </a:r>
            <a:endParaRPr lang="en-US" altLang="zh-CN" sz="1000" dirty="0">
              <a:effectLst/>
              <a:latin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4082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3">
            <a:extLst>
              <a:ext uri="{FF2B5EF4-FFF2-40B4-BE49-F238E27FC236}">
                <a16:creationId xmlns:a16="http://schemas.microsoft.com/office/drawing/2014/main" id="{FAFAAE56-10D3-5403-1213-A26D2DAD7825}"/>
              </a:ext>
            </a:extLst>
          </p:cNvPr>
          <p:cNvSpPr txBox="1">
            <a:spLocks/>
          </p:cNvSpPr>
          <p:nvPr/>
        </p:nvSpPr>
        <p:spPr>
          <a:xfrm>
            <a:off x="4815067" y="6471575"/>
            <a:ext cx="3495555" cy="386426"/>
          </a:xfrm>
          <a:prstGeom prst="rect">
            <a:avLst/>
          </a:prstGeom>
          <a:solidFill>
            <a:srgbClr val="FFFFFF"/>
          </a:solidFill>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8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5517C97-67D8-424C-BE89-E78303819606}" type="slidenum">
              <a:rPr kumimoji="0" lang="en-US" sz="1800" b="1" i="0" u="none" strike="noStrike" kern="0" cap="none" spc="0" normalizeH="0" baseline="0" noProof="0" smtClean="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文本框 2">
            <a:extLst>
              <a:ext uri="{FF2B5EF4-FFF2-40B4-BE49-F238E27FC236}">
                <a16:creationId xmlns:a16="http://schemas.microsoft.com/office/drawing/2014/main" id="{0E3BF97D-197D-D886-E34B-3DB7C201156A}"/>
              </a:ext>
            </a:extLst>
          </p:cNvPr>
          <p:cNvSpPr txBox="1"/>
          <p:nvPr/>
        </p:nvSpPr>
        <p:spPr>
          <a:xfrm>
            <a:off x="4397827" y="134983"/>
            <a:ext cx="7709709" cy="461665"/>
          </a:xfrm>
          <a:prstGeom prst="rect">
            <a:avLst/>
          </a:prstGeom>
          <a:noFill/>
        </p:spPr>
        <p:txBody>
          <a:bodyPr wrap="square">
            <a:spAutoFit/>
          </a:bodyPr>
          <a:lstStyle/>
          <a:p>
            <a:r>
              <a:rPr lang="en-US" altLang="zh-CN" sz="2400" b="1" dirty="0" err="1">
                <a:effectLst/>
                <a:latin typeface="MS Reference Sans Serif" panose="020B0604030504040204" pitchFamily="34" charset="0"/>
              </a:rPr>
              <a:t>Open</a:t>
            </a:r>
            <a:r>
              <a:rPr lang="en-US" altLang="zh-CN" sz="2400" b="1" dirty="0" err="1">
                <a:latin typeface="MS Reference Sans Serif" panose="020B0604030504040204" pitchFamily="34" charset="0"/>
              </a:rPr>
              <a:t>claw</a:t>
            </a:r>
            <a:r>
              <a:rPr lang="en-US" altLang="zh-CN" sz="2400" b="1" dirty="0">
                <a:latin typeface="MS Reference Sans Serif" panose="020B0604030504040204" pitchFamily="34" charset="0"/>
              </a:rPr>
              <a:t> (AI agent)</a:t>
            </a:r>
            <a:endParaRPr lang="en-US" altLang="zh-CN" sz="2400" b="1" dirty="0">
              <a:effectLst/>
              <a:latin typeface="MS Reference Sans Serif" panose="020B0604030504040204" pitchFamily="34" charset="0"/>
            </a:endParaRPr>
          </a:p>
        </p:txBody>
      </p:sp>
      <p:sp>
        <p:nvSpPr>
          <p:cNvPr id="6" name="文本框 5">
            <a:extLst>
              <a:ext uri="{FF2B5EF4-FFF2-40B4-BE49-F238E27FC236}">
                <a16:creationId xmlns:a16="http://schemas.microsoft.com/office/drawing/2014/main" id="{44943445-444C-49BB-295B-F84E66ED5AC9}"/>
              </a:ext>
            </a:extLst>
          </p:cNvPr>
          <p:cNvSpPr txBox="1"/>
          <p:nvPr/>
        </p:nvSpPr>
        <p:spPr>
          <a:xfrm>
            <a:off x="442501" y="702567"/>
            <a:ext cx="7272749" cy="5309146"/>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Limitations</a:t>
            </a:r>
            <a:endParaRPr lang="en-US" altLang="zh-CN" sz="2400" dirty="0">
              <a:latin typeface="Times New Roman" panose="02020603050405020304" pitchFamily="18" charset="0"/>
              <a:cs typeface="Times New Roman" panose="02020603050405020304" pitchFamily="18" charset="0"/>
            </a:endParaRP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Security Vulnerabilities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High risk of </a:t>
            </a:r>
            <a:r>
              <a:rPr lang="en-US" altLang="zh-CN" dirty="0">
                <a:solidFill>
                  <a:srgbClr val="C00000"/>
                </a:solidFill>
                <a:latin typeface="Times New Roman" panose="02020603050405020304" pitchFamily="18" charset="0"/>
                <a:cs typeface="Times New Roman" panose="02020603050405020304" pitchFamily="18" charset="0"/>
              </a:rPr>
              <a:t>unintended system impacts</a:t>
            </a:r>
            <a:r>
              <a:rPr lang="en-US" altLang="zh-CN" dirty="0">
                <a:latin typeface="Times New Roman" panose="02020603050405020304" pitchFamily="18" charset="0"/>
                <a:cs typeface="Times New Roman" panose="02020603050405020304" pitchFamily="18" charset="0"/>
              </a:rPr>
              <a:t>, such as accidentally deleting or modifying important local files.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Susceptibility to executing malicious code or viruses.</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Cost Inefficiencies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Strict </a:t>
            </a:r>
            <a:r>
              <a:rPr lang="en-US" altLang="zh-CN" dirty="0">
                <a:solidFill>
                  <a:srgbClr val="C00000"/>
                </a:solidFill>
                <a:latin typeface="Times New Roman" panose="02020603050405020304" pitchFamily="18" charset="0"/>
                <a:cs typeface="Times New Roman" panose="02020603050405020304" pitchFamily="18" charset="0"/>
              </a:rPr>
              <a:t>token-based billing </a:t>
            </a:r>
            <a:r>
              <a:rPr lang="en-US" altLang="zh-CN" dirty="0">
                <a:latin typeface="Times New Roman" panose="02020603050405020304" pitchFamily="18" charset="0"/>
                <a:cs typeface="Times New Roman" panose="02020603050405020304" pitchFamily="18" charset="0"/>
              </a:rPr>
              <a:t>can become prohibitively expensive for complex, multi-step agent tasks.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Lack of flat-rate/monthly subscription models for top-tier API access (e.g., Claude).</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Ecosystem &amp; Integration Limits</a:t>
            </a:r>
          </a:p>
          <a:p>
            <a:pPr marL="742950" lvl="1" indent="-285750">
              <a:spcBef>
                <a:spcPts val="6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Many desktop applications </a:t>
            </a:r>
            <a:r>
              <a:rPr lang="en-US" altLang="zh-CN" dirty="0">
                <a:solidFill>
                  <a:srgbClr val="C00000"/>
                </a:solidFill>
                <a:latin typeface="Times New Roman" panose="02020603050405020304" pitchFamily="18" charset="0"/>
                <a:cs typeface="Times New Roman" panose="02020603050405020304" pitchFamily="18" charset="0"/>
              </a:rPr>
              <a:t>lack open APIs</a:t>
            </a:r>
            <a:r>
              <a:rPr lang="en-US" altLang="zh-CN" dirty="0">
                <a:latin typeface="Times New Roman" panose="02020603050405020304" pitchFamily="18" charset="0"/>
                <a:cs typeface="Times New Roman" panose="02020603050405020304" pitchFamily="18" charset="0"/>
              </a:rPr>
              <a:t>, severely limiting the agent's ability to interact with them (e.g., poor UI/API integration with software like MATLAB).</a:t>
            </a:r>
          </a:p>
          <a:p>
            <a:pPr marL="285750" indent="-285750">
              <a:spcBef>
                <a:spcPts val="600"/>
              </a:spcBef>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Limited use cases in research</a:t>
            </a:r>
          </a:p>
          <a:p>
            <a:pPr marL="742950" lvl="1" indent="-285750">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D1DA7EB2-6675-2767-801E-555D396E631A}"/>
              </a:ext>
            </a:extLst>
          </p:cNvPr>
          <p:cNvPicPr>
            <a:picLocks noChangeAspect="1"/>
          </p:cNvPicPr>
          <p:nvPr/>
        </p:nvPicPr>
        <p:blipFill>
          <a:blip r:embed="rId3"/>
          <a:stretch>
            <a:fillRect/>
          </a:stretch>
        </p:blipFill>
        <p:spPr>
          <a:xfrm>
            <a:off x="7715250" y="1985540"/>
            <a:ext cx="4086388" cy="2298593"/>
          </a:xfrm>
          <a:prstGeom prst="rect">
            <a:avLst/>
          </a:prstGeom>
        </p:spPr>
      </p:pic>
    </p:spTree>
    <p:extLst>
      <p:ext uri="{BB962C8B-B14F-4D97-AF65-F5344CB8AC3E}">
        <p14:creationId xmlns:p14="http://schemas.microsoft.com/office/powerpoint/2010/main" val="61822662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48062</TotalTime>
  <Words>5157</Words>
  <Application>Microsoft Office PowerPoint</Application>
  <PresentationFormat>Widescreen</PresentationFormat>
  <Paragraphs>471</Paragraphs>
  <Slides>37</Slides>
  <Notes>32</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等线</vt:lpstr>
      <vt:lpstr>等线</vt:lpstr>
      <vt:lpstr>等线 Light</vt:lpstr>
      <vt:lpstr>Arial</vt:lpstr>
      <vt:lpstr>Impact</vt:lpstr>
      <vt:lpstr>Inter</vt:lpstr>
      <vt:lpstr>Inter SemiBold</vt:lpstr>
      <vt:lpstr>Merriweather</vt:lpstr>
      <vt:lpstr>MS Reference Sans Serif</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in G</dc:creator>
  <cp:lastModifiedBy>SULTANA, SALMA</cp:lastModifiedBy>
  <cp:revision>2183</cp:revision>
  <dcterms:created xsi:type="dcterms:W3CDTF">2024-09-29T20:41:56Z</dcterms:created>
  <dcterms:modified xsi:type="dcterms:W3CDTF">2026-04-08T15:15:30Z</dcterms:modified>
</cp:coreProperties>
</file>